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3"/>
  </p:notesMasterIdLst>
  <p:handoutMasterIdLst>
    <p:handoutMasterId r:id="rId34"/>
  </p:handoutMasterIdLst>
  <p:sldIdLst>
    <p:sldId id="263" r:id="rId2"/>
    <p:sldId id="274" r:id="rId3"/>
    <p:sldId id="275"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89" r:id="rId18"/>
    <p:sldId id="290"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268" r:id="rId32"/>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8044"/>
    <a:srgbClr val="600000"/>
    <a:srgbClr val="800000"/>
    <a:srgbClr val="0099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92308" autoAdjust="0"/>
  </p:normalViewPr>
  <p:slideViewPr>
    <p:cSldViewPr snapToGrid="0" showGuides="1">
      <p:cViewPr>
        <p:scale>
          <a:sx n="100" d="100"/>
          <a:sy n="100" d="100"/>
        </p:scale>
        <p:origin x="348" y="216"/>
      </p:cViewPr>
      <p:guideLst>
        <p:guide orient="horz"/>
        <p:guide pos="21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p:scale>
          <a:sx n="100" d="100"/>
          <a:sy n="100" d="100"/>
        </p:scale>
        <p:origin x="-816" y="-72"/>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970939" y="0"/>
            <a:ext cx="3037840" cy="464820"/>
          </a:xfrm>
          <a:prstGeom prst="rect">
            <a:avLst/>
          </a:prstGeom>
        </p:spPr>
        <p:txBody>
          <a:bodyPr vert="horz" lIns="93177" tIns="46589" rIns="93177" bIns="46589" rtlCol="0"/>
          <a:lstStyle>
            <a:lvl1pPr algn="r">
              <a:defRPr sz="1200"/>
            </a:lvl1pPr>
          </a:lstStyle>
          <a:p>
            <a:fld id="{0DCC49DC-A363-4F56-B1FD-2FA5BF44FA1F}" type="datetimeFigureOut">
              <a:rPr lang="en-US" smtClean="0"/>
              <a:pPr/>
              <a:t>4/14/2014</a:t>
            </a:fld>
            <a:endParaRPr lang="en-US" dirty="0"/>
          </a:p>
        </p:txBody>
      </p:sp>
      <p:sp>
        <p:nvSpPr>
          <p:cNvPr id="6" name="Rectangle 5"/>
          <p:cNvSpPr/>
          <p:nvPr/>
        </p:nvSpPr>
        <p:spPr>
          <a:xfrm>
            <a:off x="1" y="9002832"/>
            <a:ext cx="7010400" cy="29357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3177" tIns="46589" rIns="93177" bIns="46589" rtlCol="0" anchor="ctr"/>
          <a:lstStyle/>
          <a:p>
            <a:pPr algn="ctr"/>
            <a:endParaRPr lang="en-US" dirty="0"/>
          </a:p>
        </p:txBody>
      </p:sp>
      <p:sp>
        <p:nvSpPr>
          <p:cNvPr id="7" name="Slide Number Placeholder 6"/>
          <p:cNvSpPr>
            <a:spLocks noGrp="1"/>
          </p:cNvSpPr>
          <p:nvPr>
            <p:ph type="sldNum" sz="quarter" idx="3"/>
          </p:nvPr>
        </p:nvSpPr>
        <p:spPr>
          <a:xfrm>
            <a:off x="3941421" y="8810396"/>
            <a:ext cx="3037840" cy="464820"/>
          </a:xfrm>
          <a:prstGeom prst="rect">
            <a:avLst/>
          </a:prstGeom>
        </p:spPr>
        <p:txBody>
          <a:bodyPr vert="horz" lIns="93177" tIns="46589" rIns="93177" bIns="46589" rtlCol="0" anchor="b"/>
          <a:lstStyle>
            <a:lvl1pPr algn="r">
              <a:defRPr sz="1100">
                <a:solidFill>
                  <a:schemeClr val="bg1"/>
                </a:solidFill>
                <a:latin typeface="Verdana" pitchFamily="34" charset="0"/>
              </a:defRPr>
            </a:lvl1pPr>
          </a:lstStyle>
          <a:p>
            <a:fld id="{9D79EFBA-4896-4384-BAF7-1B22B2C7577C}" type="slidenum">
              <a:rPr lang="en-US" smtClean="0"/>
              <a:pPr/>
              <a:t>‹#›</a:t>
            </a:fld>
            <a:endParaRPr lang="en-US" dirty="0"/>
          </a:p>
        </p:txBody>
      </p:sp>
      <p:pic>
        <p:nvPicPr>
          <p:cNvPr id="4" name="Picture 3" descr="IMCA_white.ai"/>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468" y="8799303"/>
            <a:ext cx="1363133" cy="677863"/>
          </a:xfrm>
          <a:prstGeom prst="rect">
            <a:avLst/>
          </a:prstGeom>
        </p:spPr>
      </p:pic>
    </p:spTree>
    <p:extLst>
      <p:ext uri="{BB962C8B-B14F-4D97-AF65-F5344CB8AC3E}">
        <p14:creationId xmlns:p14="http://schemas.microsoft.com/office/powerpoint/2010/main" val="2402047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Rectangle 10"/>
          <p:cNvSpPr/>
          <p:nvPr/>
        </p:nvSpPr>
        <p:spPr>
          <a:xfrm>
            <a:off x="1" y="9002832"/>
            <a:ext cx="7010400" cy="29357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3177" tIns="46589" rIns="93177" bIns="46589" rtlCol="0" anchor="ctr"/>
          <a:lstStyle/>
          <a:p>
            <a:pPr algn="ctr"/>
            <a:endParaRPr lang="en-US" dirty="0"/>
          </a:p>
        </p:txBody>
      </p:sp>
      <p:sp>
        <p:nvSpPr>
          <p:cNvPr id="2" name="Header Placeholder 1"/>
          <p:cNvSpPr>
            <a:spLocks noGrp="1"/>
          </p:cNvSpPr>
          <p:nvPr>
            <p:ph type="hdr" sz="quarter"/>
          </p:nvPr>
        </p:nvSpPr>
        <p:spPr>
          <a:xfrm>
            <a:off x="1"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9" y="0"/>
            <a:ext cx="3037840" cy="464820"/>
          </a:xfrm>
          <a:prstGeom prst="rect">
            <a:avLst/>
          </a:prstGeom>
        </p:spPr>
        <p:txBody>
          <a:bodyPr vert="horz" lIns="93177" tIns="46589" rIns="93177" bIns="46589" rtlCol="0"/>
          <a:lstStyle>
            <a:lvl1pPr algn="r">
              <a:defRPr sz="1200"/>
            </a:lvl1pPr>
          </a:lstStyle>
          <a:p>
            <a:fld id="{F71AB8CF-F729-4AD4-90E7-57336E8138FB}" type="datetimeFigureOut">
              <a:rPr lang="en-US" smtClean="0"/>
              <a:pPr/>
              <a:t>4/14/2014</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5"/>
          </p:nvPr>
        </p:nvSpPr>
        <p:spPr>
          <a:xfrm>
            <a:off x="3941421" y="8810396"/>
            <a:ext cx="3037840" cy="464820"/>
          </a:xfrm>
          <a:prstGeom prst="rect">
            <a:avLst/>
          </a:prstGeom>
        </p:spPr>
        <p:txBody>
          <a:bodyPr vert="horz" lIns="93177" tIns="46589" rIns="93177" bIns="46589" rtlCol="0" anchor="b"/>
          <a:lstStyle>
            <a:lvl1pPr algn="r">
              <a:defRPr sz="1100">
                <a:solidFill>
                  <a:schemeClr val="bg1"/>
                </a:solidFill>
                <a:latin typeface="Verdana" pitchFamily="34" charset="0"/>
              </a:defRPr>
            </a:lvl1pPr>
          </a:lstStyle>
          <a:p>
            <a:fld id="{9D79EFBA-4896-4384-BAF7-1B22B2C7577C}" type="slidenum">
              <a:rPr lang="en-US" smtClean="0"/>
              <a:pPr/>
              <a:t>‹#›</a:t>
            </a:fld>
            <a:endParaRPr lang="en-US" dirty="0"/>
          </a:p>
        </p:txBody>
      </p:sp>
      <p:pic>
        <p:nvPicPr>
          <p:cNvPr id="9" name="Picture 8" descr="IMCA_white.ai"/>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468" y="8799303"/>
            <a:ext cx="1363133" cy="677863"/>
          </a:xfrm>
          <a:prstGeom prst="rect">
            <a:avLst/>
          </a:prstGeom>
        </p:spPr>
      </p:pic>
    </p:spTree>
    <p:extLst>
      <p:ext uri="{BB962C8B-B14F-4D97-AF65-F5344CB8AC3E}">
        <p14:creationId xmlns:p14="http://schemas.microsoft.com/office/powerpoint/2010/main" val="2723266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a:t>
            </a:fld>
            <a:endParaRPr lang="en-US" dirty="0"/>
          </a:p>
        </p:txBody>
      </p:sp>
    </p:spTree>
    <p:extLst>
      <p:ext uri="{BB962C8B-B14F-4D97-AF65-F5344CB8AC3E}">
        <p14:creationId xmlns:p14="http://schemas.microsoft.com/office/powerpoint/2010/main" val="3933289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0250" y="4338321"/>
            <a:ext cx="5608320" cy="4309269"/>
          </a:xfrm>
        </p:spPr>
        <p:txBody>
          <a:bodyPr>
            <a:normAutofit fontScale="92500" lnSpcReduction="10000"/>
          </a:bodyPr>
          <a:lstStyle/>
          <a:p>
            <a:r>
              <a:rPr lang="en-US" sz="1300" dirty="0">
                <a:latin typeface="Arial" pitchFamily="34" charset="0"/>
              </a:rPr>
              <a:t>     The landscape for the pension industry is changing.  Unemployment, stagnant incomes, mountains of consumer debt and declining home equity have put the middle class under siege, and all sides in Washington acknowledge that action must be taken on a number of fronts to support this core group.  </a:t>
            </a:r>
          </a:p>
          <a:p>
            <a:r>
              <a:rPr lang="en-US" sz="1300" dirty="0">
                <a:latin typeface="Arial" pitchFamily="34" charset="0"/>
              </a:rPr>
              <a:t> </a:t>
            </a:r>
          </a:p>
          <a:p>
            <a:r>
              <a:rPr lang="en-US" sz="1300" dirty="0">
                <a:latin typeface="Arial" pitchFamily="34" charset="0"/>
              </a:rPr>
              <a:t>     One of the least understood threats to the middle class is an impending crisis in retirement for which so many are financially unprepared.  America</a:t>
            </a:r>
            <a:r>
              <a:rPr lang="ja-JP" altLang="en-US" sz="1300" dirty="0">
                <a:latin typeface="Arial" pitchFamily="34" charset="0"/>
              </a:rPr>
              <a:t>’</a:t>
            </a:r>
            <a:r>
              <a:rPr lang="en-US" altLang="ja-JP" sz="1300" dirty="0">
                <a:latin typeface="Arial" pitchFamily="34" charset="0"/>
              </a:rPr>
              <a:t>s retirement system is said to be a three legged stool consisting of Social Security, private savings and employer sponsored pension plans.  But each leg of the stool is wobbly, with the private pension system being particularly shaky.  </a:t>
            </a:r>
          </a:p>
          <a:p>
            <a:r>
              <a:rPr lang="en-US" sz="1300" dirty="0">
                <a:latin typeface="Arial" pitchFamily="34" charset="0"/>
              </a:rPr>
              <a:t> </a:t>
            </a:r>
          </a:p>
          <a:p>
            <a:r>
              <a:rPr lang="en-US" sz="1300" dirty="0">
                <a:latin typeface="Arial" pitchFamily="34" charset="0"/>
              </a:rPr>
              <a:t>     Under the current private pension system, half of all workers have no pension plan and, of those who do, only 20 percent have a plan that provides a guaranteed lifetime benefit.  401(k)-style plans have failed to deliver on their potential, not only because many workers lack access to them but also because savings rates are too low and management fees too high.  Further, volatile financial markets threaten to reduce account balances that regained their pre-recession levels only a few years ago.  Longer life spans stretch what savings there are even thinner.  The result is that less than half of American workers will have enough income to adequately maintain living standards in retirement.</a:t>
            </a:r>
          </a:p>
          <a:p>
            <a:r>
              <a:rPr lang="en-US" sz="1300" dirty="0">
                <a:latin typeface="Arial" pitchFamily="34" charset="0"/>
              </a:rPr>
              <a:t> </a:t>
            </a:r>
          </a:p>
          <a:p>
            <a:r>
              <a:rPr lang="en-US" sz="1300" dirty="0">
                <a:latin typeface="Arial" pitchFamily="34" charset="0"/>
              </a:rPr>
              <a:t>     Policymakers in Washington are aware of these problems and can be expected to focus on the need to increase retirement savings and ensure that those savings generate greater returns and are ultimately spent wisely, at the same time balancing these goals with the need to enhance revenue.</a:t>
            </a:r>
            <a:endParaRPr lang="en-US" sz="1300" dirty="0">
              <a:latin typeface="Arial" pitchFamily="34" charset="0"/>
              <a:cs typeface="Arial" pitchFamily="34" charset="0"/>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a:t>
            </a:fld>
            <a:endParaRPr lang="en-US" dirty="0"/>
          </a:p>
        </p:txBody>
      </p:sp>
    </p:spTree>
    <p:extLst>
      <p:ext uri="{BB962C8B-B14F-4D97-AF65-F5344CB8AC3E}">
        <p14:creationId xmlns:p14="http://schemas.microsoft.com/office/powerpoint/2010/main" val="2334669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rPr>
              <a:t>     Today</a:t>
            </a:r>
            <a:r>
              <a:rPr lang="ja-JP" altLang="en-US" dirty="0">
                <a:latin typeface="Arial" pitchFamily="34" charset="0"/>
              </a:rPr>
              <a:t>’</a:t>
            </a:r>
            <a:r>
              <a:rPr lang="en-US" altLang="ja-JP" dirty="0">
                <a:latin typeface="Arial" pitchFamily="34" charset="0"/>
              </a:rPr>
              <a:t>s discussion will focus on three areas where policymakers are likely to focus their attention: </a:t>
            </a:r>
            <a:endParaRPr lang="en-US" altLang="ja-JP" dirty="0" smtClean="0">
              <a:latin typeface="Arial" pitchFamily="34" charset="0"/>
            </a:endParaRPr>
          </a:p>
          <a:p>
            <a:r>
              <a:rPr lang="en-US" altLang="ja-JP" dirty="0">
                <a:latin typeface="Arial" pitchFamily="34" charset="0"/>
              </a:rPr>
              <a:t> </a:t>
            </a:r>
          </a:p>
          <a:p>
            <a:pPr marL="684753" lvl="1" indent="-184691">
              <a:buFontTx/>
              <a:buChar char="•"/>
            </a:pPr>
            <a:r>
              <a:rPr lang="en-US" dirty="0">
                <a:latin typeface="Arial" pitchFamily="34" charset="0"/>
              </a:rPr>
              <a:t>increasing savings rates, </a:t>
            </a:r>
          </a:p>
          <a:p>
            <a:pPr marL="684753" lvl="1" indent="-184691">
              <a:buFontTx/>
              <a:buChar char="•"/>
            </a:pPr>
            <a:r>
              <a:rPr lang="en-US" dirty="0">
                <a:latin typeface="Arial" pitchFamily="34" charset="0"/>
              </a:rPr>
              <a:t>protecting investment returns from hidden fees and conflicts of </a:t>
            </a:r>
            <a:r>
              <a:rPr lang="en-US" dirty="0" smtClean="0">
                <a:latin typeface="Arial" pitchFamily="34" charset="0"/>
              </a:rPr>
              <a:t>interests, </a:t>
            </a:r>
            <a:r>
              <a:rPr lang="en-US" dirty="0">
                <a:latin typeface="Arial" pitchFamily="34" charset="0"/>
              </a:rPr>
              <a:t>and</a:t>
            </a:r>
          </a:p>
          <a:p>
            <a:pPr marL="684753" lvl="1" indent="-184691">
              <a:buFontTx/>
              <a:buChar char="•"/>
            </a:pPr>
            <a:r>
              <a:rPr lang="en-US" dirty="0">
                <a:latin typeface="Arial" pitchFamily="34" charset="0"/>
              </a:rPr>
              <a:t>assisting participants with the decumulation phase of their retirement as they draw down their savings. </a:t>
            </a:r>
          </a:p>
          <a:p>
            <a:r>
              <a:rPr lang="en-US" dirty="0">
                <a:latin typeface="Arial" pitchFamily="34" charset="0"/>
              </a:rPr>
              <a:t> </a:t>
            </a:r>
          </a:p>
          <a:p>
            <a:r>
              <a:rPr lang="en-US" dirty="0" smtClean="0">
                <a:latin typeface="Arial" pitchFamily="34" charset="0"/>
              </a:rPr>
              <a:t>     We </a:t>
            </a:r>
            <a:r>
              <a:rPr lang="en-US" dirty="0">
                <a:latin typeface="Arial" pitchFamily="34" charset="0"/>
              </a:rPr>
              <a:t>will also address how tax reform will influence the expected legislative and regulatory changes in these three areas.  </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3</a:t>
            </a:fld>
            <a:endParaRPr lang="en-US" dirty="0"/>
          </a:p>
        </p:txBody>
      </p:sp>
    </p:spTree>
    <p:extLst>
      <p:ext uri="{BB962C8B-B14F-4D97-AF65-F5344CB8AC3E}">
        <p14:creationId xmlns:p14="http://schemas.microsoft.com/office/powerpoint/2010/main" val="3318032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84202" y="4270534"/>
            <a:ext cx="5871209" cy="4493260"/>
          </a:xfrm>
        </p:spPr>
        <p:txBody>
          <a:bodyPr>
            <a:noAutofit/>
          </a:bodyPr>
          <a:lstStyle/>
          <a:p>
            <a:pPr defTabSz="978053">
              <a:spcBef>
                <a:spcPct val="0"/>
              </a:spcBef>
            </a:pPr>
            <a:r>
              <a:rPr lang="en-US" sz="1100" dirty="0">
                <a:latin typeface="Arial" pitchFamily="34" charset="0"/>
              </a:rPr>
              <a:t>     Given the power of inertia, policymakers are betting big on retirement vehicles that provide for automatic contributions. Auto-enrollment of new employees  and auto-escalation of 401(k) contributions to 401(k) have been available as optional plan features since 2006.  D</a:t>
            </a:r>
            <a:r>
              <a:rPr lang="en-US" altLang="ja-JP" sz="1100" dirty="0">
                <a:latin typeface="Arial" pitchFamily="34" charset="0"/>
              </a:rPr>
              <a:t>espite the free pass from nondiscrimination testing that can be achieved if the auto-contribution level is set at 6% and the plan provides a qualifying matching contribution, many employers have not embraced these tools.  This is especially unfortunate, in light of the studies showing that automatic escalation features are likely to significantly increase 401(k) balances, especially for low-income workers. </a:t>
            </a:r>
            <a:endParaRPr lang="en-US" sz="1100" dirty="0">
              <a:latin typeface="Arial" pitchFamily="34" charset="0"/>
            </a:endParaRPr>
          </a:p>
          <a:p>
            <a:pPr defTabSz="978053">
              <a:spcBef>
                <a:spcPct val="0"/>
              </a:spcBef>
            </a:pPr>
            <a:endParaRPr lang="en-US" sz="1100" dirty="0">
              <a:latin typeface="Arial" pitchFamily="34" charset="0"/>
            </a:endParaRPr>
          </a:p>
          <a:p>
            <a:pPr defTabSz="978053">
              <a:spcBef>
                <a:spcPct val="0"/>
              </a:spcBef>
            </a:pPr>
            <a:r>
              <a:rPr lang="en-US" sz="1100" dirty="0">
                <a:latin typeface="Arial" pitchFamily="34" charset="0"/>
              </a:rPr>
              <a:t>     Typically, auto-enrollment or auto-escalation features only cover </a:t>
            </a:r>
            <a:r>
              <a:rPr lang="en-US" sz="1100" u="sng" dirty="0">
                <a:latin typeface="Arial" pitchFamily="34" charset="0"/>
              </a:rPr>
              <a:t>new</a:t>
            </a:r>
            <a:r>
              <a:rPr lang="en-US" sz="1100" dirty="0">
                <a:latin typeface="Arial" pitchFamily="34" charset="0"/>
              </a:rPr>
              <a:t> employees and </a:t>
            </a:r>
            <a:r>
              <a:rPr lang="en-US" sz="1100" u="sng" dirty="0">
                <a:latin typeface="Arial" pitchFamily="34" charset="0"/>
              </a:rPr>
              <a:t>incumbent</a:t>
            </a:r>
            <a:r>
              <a:rPr lang="en-US" sz="1100" dirty="0">
                <a:latin typeface="Arial" pitchFamily="34" charset="0"/>
              </a:rPr>
              <a:t> employees are not subject to the plan</a:t>
            </a:r>
            <a:r>
              <a:rPr lang="ja-JP" altLang="en-US" sz="1100" dirty="0">
                <a:latin typeface="Arial" pitchFamily="34" charset="0"/>
              </a:rPr>
              <a:t>’</a:t>
            </a:r>
            <a:r>
              <a:rPr lang="en-US" altLang="ja-JP" sz="1100" dirty="0">
                <a:latin typeface="Arial" pitchFamily="34" charset="0"/>
              </a:rPr>
              <a:t>s negative election procedures.  In order to expand the reach of automatic contribution features, many advisors and plan sponsors are now considering </a:t>
            </a:r>
            <a:r>
              <a:rPr lang="ja-JP" altLang="en-US" sz="1100" dirty="0">
                <a:latin typeface="Arial" pitchFamily="34" charset="0"/>
              </a:rPr>
              <a:t>“</a:t>
            </a:r>
            <a:r>
              <a:rPr lang="en-US" altLang="ja-JP" sz="1100" dirty="0">
                <a:latin typeface="Arial" pitchFamily="34" charset="0"/>
              </a:rPr>
              <a:t>re-enrollment</a:t>
            </a:r>
            <a:r>
              <a:rPr lang="ja-JP" altLang="en-US" sz="1100" dirty="0">
                <a:latin typeface="Arial" pitchFamily="34" charset="0"/>
              </a:rPr>
              <a:t>”</a:t>
            </a:r>
            <a:r>
              <a:rPr lang="en-US" altLang="ja-JP" sz="1100" dirty="0">
                <a:latin typeface="Arial" pitchFamily="34" charset="0"/>
              </a:rPr>
              <a:t> features for their 401(k) plans.  Under a typical re-enrollment program, participants with low deferral rates are deemed to make deferral elections of, say, 6% of pay, subject to participants opting out.  Re-enrollments are a standard practice when changing recordkeepers, but a plan sponsor may decide to implement a re-enrollment on a one-time basis or even annually.  </a:t>
            </a:r>
          </a:p>
          <a:p>
            <a:pPr defTabSz="978053">
              <a:spcBef>
                <a:spcPct val="0"/>
              </a:spcBef>
            </a:pPr>
            <a:endParaRPr lang="en-US" altLang="ja-JP" sz="1100" dirty="0">
              <a:latin typeface="Arial" pitchFamily="34" charset="0"/>
            </a:endParaRPr>
          </a:p>
          <a:p>
            <a:pPr defTabSz="978053">
              <a:spcBef>
                <a:spcPct val="0"/>
              </a:spcBef>
            </a:pPr>
            <a:r>
              <a:rPr lang="en-US" altLang="ja-JP" sz="1100" dirty="0">
                <a:latin typeface="Arial" pitchFamily="34" charset="0"/>
              </a:rPr>
              <a:t>     In addition to a </a:t>
            </a:r>
            <a:r>
              <a:rPr lang="ja-JP" altLang="en-US" sz="1100" dirty="0">
                <a:latin typeface="Arial" pitchFamily="34" charset="0"/>
              </a:rPr>
              <a:t>“</a:t>
            </a:r>
            <a:r>
              <a:rPr lang="en-US" altLang="ja-JP" sz="1100" dirty="0">
                <a:latin typeface="Arial" pitchFamily="34" charset="0"/>
              </a:rPr>
              <a:t>re-enrollment</a:t>
            </a:r>
            <a:r>
              <a:rPr lang="ja-JP" altLang="en-US" sz="1100" dirty="0">
                <a:latin typeface="Arial" pitchFamily="34" charset="0"/>
              </a:rPr>
              <a:t>”</a:t>
            </a:r>
            <a:r>
              <a:rPr lang="en-US" altLang="ja-JP" sz="1100" dirty="0">
                <a:latin typeface="Arial" pitchFamily="34" charset="0"/>
              </a:rPr>
              <a:t>, advisors are also talking about using negative elections to </a:t>
            </a:r>
            <a:r>
              <a:rPr lang="ja-JP" altLang="en-US" sz="1100" dirty="0">
                <a:latin typeface="Arial" pitchFamily="34" charset="0"/>
              </a:rPr>
              <a:t>“</a:t>
            </a:r>
            <a:r>
              <a:rPr lang="en-US" altLang="ja-JP" sz="1100" dirty="0">
                <a:latin typeface="Arial" pitchFamily="34" charset="0"/>
              </a:rPr>
              <a:t>re-allocate” investments, where both new money and existing account balances are transferred to the plan</a:t>
            </a:r>
            <a:r>
              <a:rPr lang="ja-JP" altLang="en-US" sz="1100" dirty="0">
                <a:latin typeface="Arial" pitchFamily="34" charset="0"/>
              </a:rPr>
              <a:t>’</a:t>
            </a:r>
            <a:r>
              <a:rPr lang="en-US" altLang="ja-JP" sz="1100" dirty="0">
                <a:latin typeface="Arial" pitchFamily="34" charset="0"/>
              </a:rPr>
              <a:t>s qualified default investment alternative or QDIA, unless the participant opts out.  Re-enrollments and re-allocations are emerging features that can substantially increase plan contributions and optimize investment returns.  We can expect the IRS and DOL to </a:t>
            </a:r>
            <a:r>
              <a:rPr lang="ja-JP" altLang="en-US" sz="1100" dirty="0">
                <a:latin typeface="Arial" pitchFamily="34" charset="0"/>
              </a:rPr>
              <a:t>“</a:t>
            </a:r>
            <a:r>
              <a:rPr lang="en-US" altLang="ja-JP" sz="1100" dirty="0">
                <a:latin typeface="Arial" pitchFamily="34" charset="0"/>
              </a:rPr>
              <a:t>bless</a:t>
            </a:r>
            <a:r>
              <a:rPr lang="ja-JP" altLang="en-US" sz="1100" dirty="0">
                <a:latin typeface="Arial" pitchFamily="34" charset="0"/>
              </a:rPr>
              <a:t>”</a:t>
            </a:r>
            <a:r>
              <a:rPr lang="en-US" altLang="ja-JP" sz="1100" dirty="0">
                <a:latin typeface="Arial" pitchFamily="34" charset="0"/>
              </a:rPr>
              <a:t> these practices by issuing appropriate guidance. The courts have already done so in the </a:t>
            </a:r>
            <a:r>
              <a:rPr lang="en-US" altLang="ja-JP" sz="1100" u="sng" dirty="0">
                <a:latin typeface="Arial" pitchFamily="34" charset="0"/>
              </a:rPr>
              <a:t>Bidwell</a:t>
            </a:r>
            <a:r>
              <a:rPr lang="en-US" altLang="ja-JP" sz="1100" dirty="0">
                <a:latin typeface="Arial" pitchFamily="34" charset="0"/>
              </a:rPr>
              <a:t> case, where reallocation to the plan’s QDIA safe-harbor was upheld.</a:t>
            </a:r>
            <a:endParaRPr lang="en-US" sz="1100" u="sng" dirty="0">
              <a:latin typeface="Arial" pitchFamily="34" charset="0"/>
            </a:endParaRPr>
          </a:p>
          <a:p>
            <a:pPr defTabSz="978053">
              <a:spcBef>
                <a:spcPct val="0"/>
              </a:spcBef>
            </a:pPr>
            <a:endParaRPr lang="en-US" altLang="ja-JP" dirty="0" smtClean="0">
              <a:latin typeface="Arial" pitchFamily="34" charset="0"/>
            </a:endParaRPr>
          </a:p>
          <a:p>
            <a:pPr defTabSz="978053">
              <a:spcBef>
                <a:spcPct val="0"/>
              </a:spcBef>
            </a:pPr>
            <a:endParaRPr lang="en-US" altLang="ja-JP" dirty="0" smtClean="0">
              <a:latin typeface="Arial" pitchFamily="34" charset="0"/>
            </a:endParaRPr>
          </a:p>
          <a:p>
            <a:pPr defTabSz="978053">
              <a:spcBef>
                <a:spcPct val="0"/>
              </a:spcBef>
            </a:pPr>
            <a:endParaRPr lang="en-US" altLang="ja-JP" dirty="0" smtClean="0">
              <a:latin typeface="Arial" pitchFamily="34" charset="0"/>
            </a:endParaRPr>
          </a:p>
          <a:p>
            <a:pPr defTabSz="978053">
              <a:spcBef>
                <a:spcPct val="0"/>
              </a:spcBef>
            </a:pPr>
            <a:endParaRPr lang="en-US" altLang="ja-JP" dirty="0" smtClean="0">
              <a:latin typeface="Arial" pitchFamily="34" charset="0"/>
            </a:endParaRPr>
          </a:p>
          <a:p>
            <a:pPr defTabSz="978053">
              <a:spcBef>
                <a:spcPct val="0"/>
              </a:spcBef>
            </a:pPr>
            <a:endParaRPr lang="en-US" altLang="ja-JP" dirty="0" smtClean="0">
              <a:latin typeface="Arial" pitchFamily="34" charset="0"/>
            </a:endParaRPr>
          </a:p>
          <a:p>
            <a:pPr defTabSz="978053">
              <a:spcBef>
                <a:spcPct val="0"/>
              </a:spcBef>
            </a:pPr>
            <a:endParaRPr lang="en-US" altLang="ja-JP" dirty="0" smtClean="0">
              <a:latin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4</a:t>
            </a:fld>
            <a:endParaRPr lang="en-US" dirty="0"/>
          </a:p>
        </p:txBody>
      </p:sp>
    </p:spTree>
    <p:extLst>
      <p:ext uri="{BB962C8B-B14F-4D97-AF65-F5344CB8AC3E}">
        <p14:creationId xmlns:p14="http://schemas.microsoft.com/office/powerpoint/2010/main" val="2912427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5254" y="4415790"/>
            <a:ext cx="5958840" cy="4183380"/>
          </a:xfrm>
        </p:spPr>
        <p:txBody>
          <a:bodyPr>
            <a:normAutofit fontScale="92500" lnSpcReduction="20000"/>
          </a:bodyPr>
          <a:lstStyle/>
          <a:p>
            <a:r>
              <a:rPr lang="en-US" sz="1100" dirty="0">
                <a:latin typeface="Arial" pitchFamily="34" charset="0"/>
              </a:rPr>
              <a:t>     We can expect a real push for Automatic IRAs from the second Obama Administration. Auto-IRA would be mandatory for all employers with more than 10 employees if they have been in business for 2 years and do not maintain a pension plan.  Since employees who are at least 18 years old with 3 months of service would be eligible, most employers </a:t>
            </a:r>
            <a:r>
              <a:rPr lang="en-US" sz="1100" dirty="0" smtClean="0">
                <a:latin typeface="Arial" pitchFamily="34" charset="0"/>
              </a:rPr>
              <a:t>would </a:t>
            </a:r>
            <a:r>
              <a:rPr lang="en-US" sz="1100" dirty="0">
                <a:latin typeface="Arial" pitchFamily="34" charset="0"/>
              </a:rPr>
              <a:t>need to modify their plans or have an Auto-IRA plan in addition to a 401(k) plan. In its fiscal year 2015 version of the proposal, the Obama Administration</a:t>
            </a:r>
            <a:r>
              <a:rPr lang="ja-JP" altLang="en-US" sz="1100" dirty="0">
                <a:latin typeface="Arial" pitchFamily="34" charset="0"/>
              </a:rPr>
              <a:t>’</a:t>
            </a:r>
            <a:r>
              <a:rPr lang="en-US" altLang="ja-JP" sz="1100" dirty="0">
                <a:latin typeface="Arial" pitchFamily="34" charset="0"/>
              </a:rPr>
              <a:t>s automatic IRA proposal includes three key features.  </a:t>
            </a:r>
            <a:r>
              <a:rPr lang="en-US" altLang="ja-JP" sz="1100" u="sng" dirty="0">
                <a:latin typeface="Arial" pitchFamily="34" charset="0"/>
              </a:rPr>
              <a:t>Firs</a:t>
            </a:r>
            <a:r>
              <a:rPr lang="en-US" altLang="ja-JP" sz="1100" dirty="0">
                <a:latin typeface="Arial" pitchFamily="34" charset="0"/>
              </a:rPr>
              <a:t>t, the bill sets the default contribution at 3% of compensation.  </a:t>
            </a:r>
            <a:r>
              <a:rPr lang="en-US" altLang="ja-JP" sz="1100" u="sng" dirty="0">
                <a:latin typeface="Arial" pitchFamily="34" charset="0"/>
              </a:rPr>
              <a:t>Second</a:t>
            </a:r>
            <a:r>
              <a:rPr lang="en-US" altLang="ja-JP" sz="1100" dirty="0">
                <a:latin typeface="Arial" pitchFamily="34" charset="0"/>
              </a:rPr>
              <a:t>, employees would have the choice of contributing to either a traditional pre-tax IRA or Roth IRA.  If no choice is made, post-tax Roth accounts would be the default vehicle, so that withdrawals would not be taxable.  This default rule addresses the likelihood that lower-income workers would be more likely to withdraw money before age 59½.  </a:t>
            </a:r>
            <a:r>
              <a:rPr lang="en-US" altLang="ja-JP" sz="1100" u="sng" dirty="0">
                <a:latin typeface="Arial" pitchFamily="34" charset="0"/>
              </a:rPr>
              <a:t>Finally</a:t>
            </a:r>
            <a:r>
              <a:rPr lang="en-US" altLang="ja-JP" sz="1100" dirty="0">
                <a:latin typeface="Arial" pitchFamily="34" charset="0"/>
              </a:rPr>
              <a:t>, the Auto IRA provider (a financial services firm) would be selected by the employer or the employer could allow each participating employee to designate the Auto IRA provider. A handful of default investments would be prescribed by statute or regulation.  Despite consensus on the need for greater retirement savings, the Auto IRA has elements that are problematic at either end of the political spectrum (</a:t>
            </a:r>
            <a:r>
              <a:rPr lang="en-US" altLang="ja-JP" sz="1100" i="1" u="sng" dirty="0">
                <a:latin typeface="Arial" pitchFamily="34" charset="0"/>
              </a:rPr>
              <a:t>e.g</a:t>
            </a:r>
            <a:r>
              <a:rPr lang="en-US" altLang="ja-JP" sz="1100" dirty="0">
                <a:latin typeface="Arial" pitchFamily="34" charset="0"/>
              </a:rPr>
              <a:t>., the employer mandate for Republicans and private sector management of IRA assets for Democrats), making the prospects for enactment unclear.</a:t>
            </a:r>
          </a:p>
          <a:p>
            <a:endParaRPr lang="en-US" sz="1100" dirty="0">
              <a:latin typeface="Arial" pitchFamily="34" charset="0"/>
            </a:endParaRPr>
          </a:p>
          <a:p>
            <a:r>
              <a:rPr lang="en-US" sz="1100" dirty="0">
                <a:latin typeface="Arial" pitchFamily="34" charset="0"/>
                <a:cs typeface="Arial" pitchFamily="34" charset="0"/>
              </a:rPr>
              <a:t>     To demonstrate executive action in encouraging the savings habit while the auto-IRA legislation is </a:t>
            </a:r>
            <a:r>
              <a:rPr lang="en-US" sz="1100" dirty="0" smtClean="0">
                <a:latin typeface="Arial" pitchFamily="34" charset="0"/>
                <a:cs typeface="Arial" pitchFamily="34" charset="0"/>
              </a:rPr>
              <a:t>stalled</a:t>
            </a:r>
            <a:r>
              <a:rPr lang="en-US" sz="1100" dirty="0">
                <a:latin typeface="Arial" pitchFamily="34" charset="0"/>
                <a:cs typeface="Arial" pitchFamily="34" charset="0"/>
              </a:rPr>
              <a:t>, the President has ordered the Treasury to create a new “starter” retirement savings program called “myRA”.  These will be Roth accounts for people who do not have employer-sponsored plans initially to be offered through employers who volunteer to participate in the program.  Married couples can invest if they make less than $191,000.  Once the balance of a myRA reaches $15,000 (or after 30 years</a:t>
            </a:r>
            <a:r>
              <a:rPr lang="en-US" sz="1100" dirty="0" smtClean="0">
                <a:latin typeface="Arial" pitchFamily="34" charset="0"/>
                <a:cs typeface="Arial" pitchFamily="34" charset="0"/>
              </a:rPr>
              <a:t>), however, participants </a:t>
            </a:r>
            <a:r>
              <a:rPr lang="en-US" sz="1100" dirty="0">
                <a:latin typeface="Arial" pitchFamily="34" charset="0"/>
                <a:cs typeface="Arial" pitchFamily="34" charset="0"/>
              </a:rPr>
              <a:t>would be required to roll it over to a traditional private-sector IRA.</a:t>
            </a:r>
          </a:p>
          <a:p>
            <a:r>
              <a:rPr lang="en-US" sz="1100" dirty="0">
                <a:latin typeface="Arial" pitchFamily="34" charset="0"/>
                <a:cs typeface="Arial" pitchFamily="34" charset="0"/>
              </a:rPr>
              <a:t> </a:t>
            </a:r>
          </a:p>
          <a:p>
            <a:r>
              <a:rPr lang="en-US" sz="1100" dirty="0">
                <a:latin typeface="Arial" pitchFamily="34" charset="0"/>
                <a:cs typeface="Arial" pitchFamily="34" charset="0"/>
              </a:rPr>
              <a:t>     MyRA’s will have a single investment option – a Treasury bond that offers the same interest rate return as the federal Thrift Savings Plan.  Historically this rate has ranged from 1½% to 3½% annually.  An initial investment can be as low as $25.00 and subsequent contributions as low as $5.00.  While the overall limits make this a small step in resolving the coverage issue, it is hoped that the low investment thresholds will open up access to tax-advantaged retirement savings vehicles to low-income workers.  On the other hand, the program has been criticized for using worker money to support government bonds when better returns are available from private-sector investments.</a:t>
            </a:r>
          </a:p>
          <a:p>
            <a:endParaRPr lang="en-US" sz="1100"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5</a:t>
            </a:fld>
            <a:endParaRPr lang="en-US" dirty="0"/>
          </a:p>
        </p:txBody>
      </p:sp>
    </p:spTree>
    <p:extLst>
      <p:ext uri="{BB962C8B-B14F-4D97-AF65-F5344CB8AC3E}">
        <p14:creationId xmlns:p14="http://schemas.microsoft.com/office/powerpoint/2010/main" val="540403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rPr>
              <a:t>     </a:t>
            </a:r>
            <a:r>
              <a:rPr lang="en-US" u="sng" dirty="0" smtClean="0">
                <a:latin typeface="Arial" pitchFamily="34" charset="0"/>
              </a:rPr>
              <a:t>Summing Up</a:t>
            </a:r>
            <a:r>
              <a:rPr lang="en-US" dirty="0" smtClean="0">
                <a:latin typeface="Arial" pitchFamily="34" charset="0"/>
              </a:rPr>
              <a:t>.  Because, it is voluntary and involves very small amounts, the myRA program seems more like a symbolic gesture than a significant effort to expand opportunities for retirement savings.  Given the need to increase retirement savings, arrangements involving automatic enrollment, automatic escalation of deferrals and automatic investments are likely to be maintained and expanded.  The enactment of Auto-IRAs will be difficult in the short-term, but this may ultimately be an issue where concerns for the wellbeing of an aging middle class force lawmakers to approve a measure on which they have reservations.  Auto-IRAs do not involve the expenditure of employer funds and, given the maximum annual contribution of $5,000 to such an arrangement, it will not detract form the desirability of establishing a qualified plan (which has far higher contribution limits)  by those employers that wish to do so.  Once funded, an auto-IRA will be owned and controlled by the employee, thereby eliminating the administrative responsibilities of the employer.  It may be too much to conclude that the Auto-IRA will have the same success as automatic 401(k) deferrals, but even if this is not the case, it would likely result in an appreciable increase in the number of Americans actively saving for retirement</a:t>
            </a:r>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6</a:t>
            </a:fld>
            <a:endParaRPr lang="en-US" dirty="0"/>
          </a:p>
        </p:txBody>
      </p:sp>
    </p:spTree>
    <p:extLst>
      <p:ext uri="{BB962C8B-B14F-4D97-AF65-F5344CB8AC3E}">
        <p14:creationId xmlns:p14="http://schemas.microsoft.com/office/powerpoint/2010/main" val="701310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latin typeface="Arial" pitchFamily="34" charset="0"/>
              </a:rPr>
              <a:t>     Now, let</a:t>
            </a:r>
            <a:r>
              <a:rPr lang="ja-JP" altLang="en-US" dirty="0" smtClean="0">
                <a:latin typeface="Arial" pitchFamily="34" charset="0"/>
              </a:rPr>
              <a:t>’</a:t>
            </a:r>
            <a:r>
              <a:rPr lang="en-US" altLang="ja-JP" dirty="0" smtClean="0">
                <a:latin typeface="Arial" pitchFamily="34" charset="0"/>
              </a:rPr>
              <a:t>s turn to policymakers</a:t>
            </a:r>
            <a:r>
              <a:rPr lang="ja-JP" altLang="en-US" dirty="0" smtClean="0">
                <a:latin typeface="Arial" pitchFamily="34" charset="0"/>
              </a:rPr>
              <a:t>’</a:t>
            </a:r>
            <a:r>
              <a:rPr lang="en-US" altLang="ja-JP" dirty="0" smtClean="0">
                <a:latin typeface="Arial" pitchFamily="34" charset="0"/>
              </a:rPr>
              <a:t> efforts to protect and safeguard the investment returns of plan participants.</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7</a:t>
            </a:fld>
            <a:endParaRPr lang="en-US" dirty="0"/>
          </a:p>
        </p:txBody>
      </p:sp>
    </p:spTree>
    <p:extLst>
      <p:ext uri="{BB962C8B-B14F-4D97-AF65-F5344CB8AC3E}">
        <p14:creationId xmlns:p14="http://schemas.microsoft.com/office/powerpoint/2010/main" val="2312136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latin typeface="Arial" pitchFamily="34" charset="0"/>
              </a:rPr>
              <a:t>     </a:t>
            </a:r>
            <a:r>
              <a:rPr lang="en-US" u="sng" dirty="0" smtClean="0">
                <a:latin typeface="Arial" pitchFamily="34" charset="0"/>
              </a:rPr>
              <a:t>Introduction</a:t>
            </a:r>
            <a:r>
              <a:rPr lang="en-US" dirty="0" smtClean="0">
                <a:latin typeface="Arial" pitchFamily="34" charset="0"/>
              </a:rPr>
              <a:t>.  In addition to increasing savings, policymakers are also working on a way to ensure that the amount employees are putting away in their retirement accounts is generating an appropriate investment return.  As articulated by the 2010 Report by the White House Task Force on the Middle Class, the Administration wants “to ensure that workers have good options to save for retirement, and to provide workers with all the information they need to make the best choices about their retirement savings.”  </a:t>
            </a:r>
            <a:r>
              <a:rPr lang="en-US" altLang="ja-JP" dirty="0" smtClean="0">
                <a:latin typeface="Arial" pitchFamily="34" charset="0"/>
              </a:rPr>
              <a:t>The comments of the Middle Class Task Force reflect the Administration’s engagement in regulatory rulemaking with respect to: (1) improving the transparency of 401(k) fees and investment options; and (2) broadening the scope of the ERISA </a:t>
            </a:r>
            <a:r>
              <a:rPr lang="ja-JP" altLang="en-US" dirty="0" smtClean="0">
                <a:latin typeface="Arial" pitchFamily="34" charset="0"/>
              </a:rPr>
              <a:t>“</a:t>
            </a:r>
            <a:r>
              <a:rPr lang="en-US" altLang="ja-JP" dirty="0" smtClean="0">
                <a:latin typeface="Arial" pitchFamily="34" charset="0"/>
              </a:rPr>
              <a:t>fiduciary</a:t>
            </a:r>
            <a:r>
              <a:rPr lang="ja-JP" altLang="en-US" dirty="0" smtClean="0">
                <a:latin typeface="Arial" pitchFamily="34" charset="0"/>
              </a:rPr>
              <a:t>”</a:t>
            </a:r>
            <a:r>
              <a:rPr lang="en-US" altLang="ja-JP" dirty="0" smtClean="0">
                <a:latin typeface="Arial" pitchFamily="34" charset="0"/>
              </a:rPr>
              <a:t> definition to cover more providers.  Even though Congress has not passed major retirement legislation, a new regime is already underway as the Department of Labor proceeds with its rulemaking agenda.</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8</a:t>
            </a:fld>
            <a:endParaRPr lang="en-US" dirty="0"/>
          </a:p>
        </p:txBody>
      </p:sp>
    </p:spTree>
    <p:extLst>
      <p:ext uri="{BB962C8B-B14F-4D97-AF65-F5344CB8AC3E}">
        <p14:creationId xmlns:p14="http://schemas.microsoft.com/office/powerpoint/2010/main" val="3596442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rPr>
              <a:t>     </a:t>
            </a:r>
            <a:r>
              <a:rPr lang="en-US" u="sng" dirty="0" smtClean="0">
                <a:latin typeface="Arial" pitchFamily="34" charset="0"/>
              </a:rPr>
              <a:t>Fee Transparency</a:t>
            </a:r>
            <a:r>
              <a:rPr lang="en-US" dirty="0" smtClean="0">
                <a:latin typeface="Arial" pitchFamily="34" charset="0"/>
              </a:rPr>
              <a:t>.  The Administration has stated that it wants to help plan sponsors and participants get a fair price for the services they purchase.  Consistent with this goal, the DOL has issued two sets of disclosure regulations.  By now, I</a:t>
            </a:r>
            <a:r>
              <a:rPr lang="ja-JP" altLang="en-US" dirty="0" smtClean="0">
                <a:latin typeface="Arial" pitchFamily="34" charset="0"/>
              </a:rPr>
              <a:t>’</a:t>
            </a:r>
            <a:r>
              <a:rPr lang="en-US" altLang="ja-JP" dirty="0" smtClean="0">
                <a:latin typeface="Arial" pitchFamily="34" charset="0"/>
              </a:rPr>
              <a:t>m sure most of you have heard about the plan sponsor-level disclosures required under ERISA Section 408(b)(2), as well as the participant-level disclosures required under DOL Reg. 404a-5.  The new 408(b)(2) rules became effective July 1, 2012, requiring all plan sponsors to receive comprehensive disclosures from their service providers concerning the hard-dollars and soft-dollars (such as 12b-1 fees) that they receive as compensation.  These disclosures are designed to support the plan sponsor</a:t>
            </a:r>
            <a:r>
              <a:rPr lang="ja-JP" altLang="en-US" dirty="0" smtClean="0">
                <a:latin typeface="Arial" pitchFamily="34" charset="0"/>
              </a:rPr>
              <a:t>’</a:t>
            </a:r>
            <a:r>
              <a:rPr lang="en-US" altLang="ja-JP" dirty="0" smtClean="0">
                <a:latin typeface="Arial" pitchFamily="34" charset="0"/>
              </a:rPr>
              <a:t>s fiduciary duty to manage plan fees, and to ensure that they understand the indirect or </a:t>
            </a:r>
            <a:r>
              <a:rPr lang="ja-JP" altLang="en-US" dirty="0" smtClean="0">
                <a:latin typeface="Arial" pitchFamily="34" charset="0"/>
              </a:rPr>
              <a:t>“</a:t>
            </a:r>
            <a:r>
              <a:rPr lang="en-US" altLang="ja-JP" dirty="0" smtClean="0">
                <a:latin typeface="Arial" pitchFamily="34" charset="0"/>
              </a:rPr>
              <a:t>hidden</a:t>
            </a:r>
            <a:r>
              <a:rPr lang="ja-JP" altLang="en-US" dirty="0" smtClean="0">
                <a:latin typeface="Arial" pitchFamily="34" charset="0"/>
              </a:rPr>
              <a:t>”</a:t>
            </a:r>
            <a:r>
              <a:rPr lang="en-US" altLang="ja-JP" dirty="0" smtClean="0">
                <a:latin typeface="Arial" pitchFamily="34" charset="0"/>
              </a:rPr>
              <a:t> compensation of providers.  The new participant-level disclosures, which went into effect  August 30, 2012 (for calendar-year plans), were designed to supplement the 408(b)(2) disclosures.  These rules require plan sponsors to provide participants with charts and side-by-side comparisons of their investment options, as well as quarterly fee disclosures.  The rationale for both sets of rules is that, if the 401(k) marketplace is to operate efficiently, both sponsors and participants must understand what they are buying and how much it costs.  The hope is that this will drive down fees, and recent press reports (in The Wall Street Journal) indicate this this may already be happening.  We can expect the DOL to fine-tune these rules in the year ahead.</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9</a:t>
            </a:fld>
            <a:endParaRPr lang="en-US" dirty="0"/>
          </a:p>
        </p:txBody>
      </p:sp>
    </p:spTree>
    <p:extLst>
      <p:ext uri="{BB962C8B-B14F-4D97-AF65-F5344CB8AC3E}">
        <p14:creationId xmlns:p14="http://schemas.microsoft.com/office/powerpoint/2010/main" val="3008542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defTabSz="978053"/>
            <a:r>
              <a:rPr lang="en-US" sz="1900" dirty="0">
                <a:latin typeface="Arial" pitchFamily="34" charset="0"/>
              </a:rPr>
              <a:t>     </a:t>
            </a:r>
            <a:r>
              <a:rPr lang="en-US" sz="1900" u="sng" dirty="0">
                <a:latin typeface="Arial" pitchFamily="34" charset="0"/>
              </a:rPr>
              <a:t>Broader Definition of Fiduciary Advice</a:t>
            </a:r>
            <a:r>
              <a:rPr lang="en-US" sz="1900" dirty="0">
                <a:latin typeface="Arial" pitchFamily="34" charset="0"/>
              </a:rPr>
              <a:t>.   As part of its campaign to eliminate conflicts in the 401(k) industry, the DOL has decided to expand its regulatory definition with respect to who is an </a:t>
            </a:r>
            <a:r>
              <a:rPr lang="ja-JP" altLang="en-US" sz="1900" dirty="0">
                <a:latin typeface="Arial" pitchFamily="34" charset="0"/>
              </a:rPr>
              <a:t>“</a:t>
            </a:r>
            <a:r>
              <a:rPr lang="en-US" altLang="ja-JP" sz="1900" dirty="0">
                <a:latin typeface="Arial" pitchFamily="34" charset="0"/>
              </a:rPr>
              <a:t>investment advice fiduciary.</a:t>
            </a:r>
            <a:r>
              <a:rPr lang="ja-JP" altLang="en-US" sz="1900" dirty="0">
                <a:latin typeface="Arial" pitchFamily="34" charset="0"/>
              </a:rPr>
              <a:t>”</a:t>
            </a:r>
            <a:r>
              <a:rPr lang="en-US" altLang="ja-JP" sz="1900" dirty="0">
                <a:latin typeface="Arial" pitchFamily="34" charset="0"/>
              </a:rPr>
              <a:t>  Under ERISA</a:t>
            </a:r>
            <a:r>
              <a:rPr lang="ja-JP" altLang="en-US" sz="1900" dirty="0">
                <a:latin typeface="Arial" pitchFamily="34" charset="0"/>
              </a:rPr>
              <a:t>’</a:t>
            </a:r>
            <a:r>
              <a:rPr lang="en-US" altLang="ja-JP" sz="1900" dirty="0">
                <a:latin typeface="Arial" pitchFamily="34" charset="0"/>
              </a:rPr>
              <a:t>s functional fiduciary definition, actions control status, and you are deemed to be a fiduciary if you provide any </a:t>
            </a:r>
            <a:r>
              <a:rPr lang="ja-JP" altLang="en-US" sz="1900" dirty="0">
                <a:latin typeface="Arial" pitchFamily="34" charset="0"/>
              </a:rPr>
              <a:t>“</a:t>
            </a:r>
            <a:r>
              <a:rPr lang="en-US" altLang="ja-JP" sz="1900" dirty="0">
                <a:latin typeface="Arial" pitchFamily="34" charset="0"/>
              </a:rPr>
              <a:t>investment advice.</a:t>
            </a:r>
            <a:r>
              <a:rPr lang="ja-JP" altLang="en-US" sz="1900" dirty="0">
                <a:latin typeface="Arial" pitchFamily="34" charset="0"/>
              </a:rPr>
              <a:t>”</a:t>
            </a:r>
            <a:r>
              <a:rPr lang="en-US" altLang="ja-JP" sz="1900" dirty="0">
                <a:latin typeface="Arial" pitchFamily="34" charset="0"/>
              </a:rPr>
              <a:t>  For this purpose, the current regulation imposes a five factor test, two of which have particular relevance for advisors.  The first factor requires that there be a mutual understanding that advice will serve as </a:t>
            </a:r>
            <a:r>
              <a:rPr lang="ja-JP" altLang="en-US" sz="1900" dirty="0">
                <a:latin typeface="Arial" pitchFamily="34" charset="0"/>
              </a:rPr>
              <a:t>“</a:t>
            </a:r>
            <a:r>
              <a:rPr lang="en-US" altLang="ja-JP" sz="1900" dirty="0">
                <a:latin typeface="Arial" pitchFamily="34" charset="0"/>
              </a:rPr>
              <a:t>a primary basis" for the plan</a:t>
            </a:r>
            <a:r>
              <a:rPr lang="ja-JP" altLang="en-US" sz="1900" dirty="0">
                <a:latin typeface="Arial" pitchFamily="34" charset="0"/>
              </a:rPr>
              <a:t>’</a:t>
            </a:r>
            <a:r>
              <a:rPr lang="en-US" altLang="ja-JP" sz="1900" dirty="0">
                <a:latin typeface="Arial" pitchFamily="34" charset="0"/>
              </a:rPr>
              <a:t>s investment decisions.  The second factor specifies that the advice be provided on a "regular basis."  Thus, in the 2007 case, </a:t>
            </a:r>
            <a:r>
              <a:rPr lang="en-US" altLang="ja-JP" sz="1900" i="1" dirty="0">
                <a:latin typeface="Arial" pitchFamily="34" charset="0"/>
              </a:rPr>
              <a:t>Ellis v. Rycenga Homes</a:t>
            </a:r>
            <a:r>
              <a:rPr lang="en-US" altLang="ja-JP" sz="1900" dirty="0">
                <a:latin typeface="Arial" pitchFamily="34" charset="0"/>
              </a:rPr>
              <a:t>,</a:t>
            </a:r>
            <a:r>
              <a:rPr lang="en-US" altLang="ja-JP" sz="1900" i="1" dirty="0">
                <a:latin typeface="Arial" pitchFamily="34" charset="0"/>
              </a:rPr>
              <a:t> </a:t>
            </a:r>
            <a:r>
              <a:rPr lang="en-US" altLang="ja-JP" sz="1900" dirty="0">
                <a:latin typeface="Arial" pitchFamily="34" charset="0"/>
              </a:rPr>
              <a:t> periodic meetings between a broker and a plan trustee over the course of a 20-year relationship, which resulted in the plan</a:t>
            </a:r>
            <a:r>
              <a:rPr lang="ja-JP" altLang="en-US" sz="1900" dirty="0">
                <a:latin typeface="Arial" pitchFamily="34" charset="0"/>
              </a:rPr>
              <a:t>’</a:t>
            </a:r>
            <a:r>
              <a:rPr lang="en-US" altLang="ja-JP" sz="1900" dirty="0">
                <a:latin typeface="Arial" pitchFamily="34" charset="0"/>
              </a:rPr>
              <a:t>s consistently following the broker</a:t>
            </a:r>
            <a:r>
              <a:rPr lang="ja-JP" altLang="en-US" sz="1900" dirty="0">
                <a:latin typeface="Arial" pitchFamily="34" charset="0"/>
              </a:rPr>
              <a:t>’</a:t>
            </a:r>
            <a:r>
              <a:rPr lang="en-US" altLang="ja-JP" sz="1900" dirty="0">
                <a:latin typeface="Arial" pitchFamily="34" charset="0"/>
              </a:rPr>
              <a:t>s suggestions, led to the court</a:t>
            </a:r>
            <a:r>
              <a:rPr lang="ja-JP" altLang="en-US" sz="1900" dirty="0">
                <a:latin typeface="Arial" pitchFamily="34" charset="0"/>
              </a:rPr>
              <a:t>’</a:t>
            </a:r>
            <a:r>
              <a:rPr lang="en-US" altLang="ja-JP" sz="1900" dirty="0">
                <a:latin typeface="Arial" pitchFamily="34" charset="0"/>
              </a:rPr>
              <a:t>s holding that the broker was a fiduciary.  Under the DOL's withdrawn proposal, however, an advisor would be deemed a fiduciary if there were any understanding that the advice "may be considered" in connection with the plan</a:t>
            </a:r>
            <a:r>
              <a:rPr lang="ja-JP" altLang="en-US" sz="1900" dirty="0">
                <a:latin typeface="Arial" pitchFamily="34" charset="0"/>
              </a:rPr>
              <a:t>’</a:t>
            </a:r>
            <a:r>
              <a:rPr lang="en-US" altLang="ja-JP" sz="1900" dirty="0">
                <a:latin typeface="Arial" pitchFamily="34" charset="0"/>
              </a:rPr>
              <a:t>s investment decision, even if it is not provided on a regular basis.  If the DOL’s revised proposal scheduled to be released later this year is similar to the original in this regard, many non-fiduciary advisors could, for the first time, find themselves subject to ERISA</a:t>
            </a:r>
            <a:r>
              <a:rPr lang="ja-JP" altLang="en-US" sz="1900" dirty="0">
                <a:latin typeface="Arial" pitchFamily="34" charset="0"/>
              </a:rPr>
              <a:t>’</a:t>
            </a:r>
            <a:r>
              <a:rPr lang="en-US" altLang="ja-JP" sz="1900" dirty="0">
                <a:latin typeface="Arial" pitchFamily="34" charset="0"/>
              </a:rPr>
              <a:t>s fiduciary standards.</a:t>
            </a:r>
          </a:p>
          <a:p>
            <a:pPr defTabSz="978053"/>
            <a:endParaRPr lang="en-US" sz="1900" dirty="0">
              <a:latin typeface="Arial" pitchFamily="34" charset="0"/>
            </a:endParaRPr>
          </a:p>
          <a:p>
            <a:pPr defTabSz="978053"/>
            <a:r>
              <a:rPr lang="en-US" sz="1900" dirty="0">
                <a:latin typeface="Arial" pitchFamily="34" charset="0"/>
              </a:rPr>
              <a:t>     </a:t>
            </a:r>
            <a:r>
              <a:rPr lang="en-US" sz="1900" u="sng" dirty="0">
                <a:latin typeface="Arial" pitchFamily="34" charset="0"/>
              </a:rPr>
              <a:t>Emerging Practices</a:t>
            </a:r>
            <a:r>
              <a:rPr lang="en-US" sz="1900" dirty="0">
                <a:latin typeface="Arial" pitchFamily="34" charset="0"/>
              </a:rPr>
              <a:t>. </a:t>
            </a:r>
            <a:r>
              <a:rPr lang="en-US" altLang="ja-JP" sz="1900" dirty="0">
                <a:latin typeface="Arial" pitchFamily="34" charset="0"/>
              </a:rPr>
              <a:t>ERISA fiduciaries must not receive any variable compensation.  The DOL</a:t>
            </a:r>
            <a:r>
              <a:rPr lang="ja-JP" altLang="en-US" sz="1900" dirty="0">
                <a:latin typeface="Arial" pitchFamily="34" charset="0"/>
              </a:rPr>
              <a:t>’</a:t>
            </a:r>
            <a:r>
              <a:rPr lang="en-US" altLang="ja-JP" sz="1900" dirty="0">
                <a:latin typeface="Arial" pitchFamily="34" charset="0"/>
              </a:rPr>
              <a:t>s proposal to broaden its </a:t>
            </a:r>
            <a:r>
              <a:rPr lang="ja-JP" altLang="en-US" sz="1900" dirty="0">
                <a:latin typeface="Arial" pitchFamily="34" charset="0"/>
              </a:rPr>
              <a:t>“</a:t>
            </a:r>
            <a:r>
              <a:rPr lang="en-US" altLang="ja-JP" sz="1900" dirty="0">
                <a:latin typeface="Arial" pitchFamily="34" charset="0"/>
              </a:rPr>
              <a:t>fiduciary</a:t>
            </a:r>
            <a:r>
              <a:rPr lang="ja-JP" altLang="en-US" sz="1900" dirty="0">
                <a:latin typeface="Arial" pitchFamily="34" charset="0"/>
              </a:rPr>
              <a:t>”</a:t>
            </a:r>
            <a:r>
              <a:rPr lang="en-US" altLang="ja-JP" sz="1900" dirty="0">
                <a:latin typeface="Arial" pitchFamily="34" charset="0"/>
              </a:rPr>
              <a:t> definition would create a fundamental problem for many financial advisors, since they would most likely be viewed as fiduciaries in the new regime. Plan expense accounts (also called ERISA budget accounts) may provide a solution to this problem.  A plan expense account is a bookkeeping account generally maintained by a plan recordkeeper or other service provider that is typically credited with all or a portion of service provider</a:t>
            </a:r>
            <a:r>
              <a:rPr lang="ja-JP" altLang="en-US" sz="1900" dirty="0">
                <a:latin typeface="Arial" pitchFamily="34" charset="0"/>
              </a:rPr>
              <a:t>’</a:t>
            </a:r>
            <a:r>
              <a:rPr lang="en-US" altLang="ja-JP" sz="1900" dirty="0">
                <a:latin typeface="Arial" pitchFamily="34" charset="0"/>
              </a:rPr>
              <a:t>s indirect compensation (</a:t>
            </a:r>
            <a:r>
              <a:rPr lang="en-US" altLang="ja-JP" sz="1900" i="1" u="sng" dirty="0">
                <a:latin typeface="Arial" pitchFamily="34" charset="0"/>
              </a:rPr>
              <a:t>e.g</a:t>
            </a:r>
            <a:r>
              <a:rPr lang="en-US" altLang="ja-JP" sz="1900" dirty="0">
                <a:latin typeface="Arial" pitchFamily="34" charset="0"/>
              </a:rPr>
              <a:t>., revenue sharing). The bookkeeping credits are subsequently applied for the benefit of the plan (</a:t>
            </a:r>
            <a:r>
              <a:rPr lang="en-US" altLang="ja-JP" sz="1900" i="1" u="sng" dirty="0">
                <a:latin typeface="Arial" pitchFamily="34" charset="0"/>
              </a:rPr>
              <a:t>e.g</a:t>
            </a:r>
            <a:r>
              <a:rPr lang="en-US" altLang="ja-JP" sz="1900" dirty="0">
                <a:latin typeface="Arial" pitchFamily="34" charset="0"/>
              </a:rPr>
              <a:t>., to pay plan expenses) or amounts equal to the credits are allocated to participants’ accounts by the service provider.  Many recordkeepers are now using ERISA budget accounts not only for their own fees, but as a tool to levelize the compensation of advisors.  Thus, expense accounts could be used to levelize the varying 12b-1 fees the advisor would otherwise receive from the plan</a:t>
            </a:r>
            <a:r>
              <a:rPr lang="ja-JP" altLang="en-US" sz="1900" dirty="0">
                <a:latin typeface="Arial" pitchFamily="34" charset="0"/>
              </a:rPr>
              <a:t>’</a:t>
            </a:r>
            <a:r>
              <a:rPr lang="en-US" altLang="ja-JP" sz="1900" dirty="0">
                <a:latin typeface="Arial" pitchFamily="34" charset="0"/>
              </a:rPr>
              <a:t>s funds.   We expect to see interest in expense accounts grow in the near future, particularly since DOL Advisory Opinion 2013-03A has indicated that there is nothing in the typical arrangement that would cause the account to become a plan asset before actual receipt by the plan, thereby eliminating prohibited transaction issues.  </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10</a:t>
            </a:fld>
            <a:endParaRPr lang="en-US" dirty="0"/>
          </a:p>
        </p:txBody>
      </p:sp>
    </p:spTree>
    <p:extLst>
      <p:ext uri="{BB962C8B-B14F-4D97-AF65-F5344CB8AC3E}">
        <p14:creationId xmlns:p14="http://schemas.microsoft.com/office/powerpoint/2010/main" val="1204011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latin typeface="Arial" pitchFamily="34" charset="0"/>
              </a:rPr>
              <a:t>     </a:t>
            </a:r>
            <a:r>
              <a:rPr lang="en-US" u="sng" dirty="0" smtClean="0">
                <a:latin typeface="Arial" pitchFamily="34" charset="0"/>
              </a:rPr>
              <a:t>Summing Up</a:t>
            </a:r>
            <a:r>
              <a:rPr lang="en-US" dirty="0" smtClean="0">
                <a:latin typeface="Arial" pitchFamily="34" charset="0"/>
              </a:rPr>
              <a:t>.  The Obama Administration has launched a series of regulatory initiatives designed to assist plan sponsors as well as participants safeguard their investment returns.  Plan sponsors and participants will now automatically be provided fee disclosures, to help them sort through opaque fee arrangements.  The Administration is also trying to push out the boundaries of fiduciary status in ways that could disrupt large segments of the financial services industry.  We expect these developments to put pressure on providers to develop levelized fee arrangements and to offer more cost-efficient products and services.  We have already started to see downward pressure on pricing in the 401(k) market space as a result of these developments.</a:t>
            </a:r>
            <a:endParaRPr lang="en-US" dirty="0" smtClean="0"/>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11</a:t>
            </a:fld>
            <a:endParaRPr lang="en-US" dirty="0"/>
          </a:p>
        </p:txBody>
      </p:sp>
    </p:spTree>
    <p:extLst>
      <p:ext uri="{BB962C8B-B14F-4D97-AF65-F5344CB8AC3E}">
        <p14:creationId xmlns:p14="http://schemas.microsoft.com/office/powerpoint/2010/main" val="2260611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smtClean="0">
                <a:latin typeface="Arial" pitchFamily="34" charset="0"/>
              </a:rPr>
              <a:t>     The third area where we expect to see more focused attention is assisting participants with drawing down their retirement savings after they retire.  As you know, this has been labeled </a:t>
            </a:r>
            <a:r>
              <a:rPr lang="ja-JP" altLang="en-US" dirty="0" smtClean="0">
                <a:latin typeface="Arial" pitchFamily="34" charset="0"/>
              </a:rPr>
              <a:t>“</a:t>
            </a:r>
            <a:r>
              <a:rPr lang="en-US" altLang="ja-JP" dirty="0" smtClean="0">
                <a:latin typeface="Arial" pitchFamily="34" charset="0"/>
              </a:rPr>
              <a:t>decumulation planning</a:t>
            </a:r>
            <a:r>
              <a:rPr lang="ja-JP" altLang="en-US" dirty="0" smtClean="0">
                <a:latin typeface="Arial" pitchFamily="34" charset="0"/>
              </a:rPr>
              <a:t>”</a:t>
            </a:r>
            <a:r>
              <a:rPr lang="en-US" altLang="ja-JP" dirty="0" smtClean="0">
                <a:latin typeface="Arial" pitchFamily="34" charset="0"/>
              </a:rPr>
              <a:t> in the retirement plan industry. </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12</a:t>
            </a:fld>
            <a:endParaRPr lang="en-US" dirty="0"/>
          </a:p>
        </p:txBody>
      </p:sp>
    </p:spTree>
    <p:extLst>
      <p:ext uri="{BB962C8B-B14F-4D97-AF65-F5344CB8AC3E}">
        <p14:creationId xmlns:p14="http://schemas.microsoft.com/office/powerpoint/2010/main" val="23058078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39" y="4415790"/>
            <a:ext cx="5695950" cy="4183380"/>
          </a:xfrm>
        </p:spPr>
        <p:txBody>
          <a:bodyPr/>
          <a:lstStyle/>
          <a:p>
            <a:r>
              <a:rPr lang="en-US" dirty="0" smtClean="0">
                <a:latin typeface="Arial" pitchFamily="34" charset="0"/>
              </a:rPr>
              <a:t>     </a:t>
            </a:r>
            <a:r>
              <a:rPr lang="en-US" u="sng" dirty="0" smtClean="0">
                <a:latin typeface="Arial" pitchFamily="34" charset="0"/>
              </a:rPr>
              <a:t>Administration</a:t>
            </a:r>
            <a:r>
              <a:rPr lang="ja-JP" altLang="en-US" u="sng" dirty="0">
                <a:latin typeface="Arial" pitchFamily="34" charset="0"/>
              </a:rPr>
              <a:t>’</a:t>
            </a:r>
            <a:r>
              <a:rPr lang="en-US" altLang="ja-JP" u="sng" dirty="0">
                <a:latin typeface="Arial" pitchFamily="34" charset="0"/>
              </a:rPr>
              <a:t>s Goal</a:t>
            </a:r>
            <a:r>
              <a:rPr lang="en-US" altLang="ja-JP" dirty="0">
                <a:latin typeface="Arial" pitchFamily="34" charset="0"/>
              </a:rPr>
              <a:t>.  While increasing the savings rate is a vital goal for purposes of addressing retirement security, the Obama Administration also views how people draw down their savings to be an equally important matter.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a:latin typeface="Arial" pitchFamily="34" charset="0"/>
              </a:rPr>
              <a:t>“</a:t>
            </a:r>
            <a:r>
              <a:rPr lang="en-US" altLang="ja-JP" dirty="0">
                <a:latin typeface="Arial" pitchFamily="34" charset="0"/>
              </a:rPr>
              <a:t>retirement paycheck for life.</a:t>
            </a:r>
            <a:r>
              <a:rPr lang="ja-JP" altLang="en-US" dirty="0">
                <a:latin typeface="Arial" pitchFamily="34" charset="0"/>
              </a:rPr>
              <a:t>”</a:t>
            </a:r>
            <a:r>
              <a:rPr lang="en-US" altLang="ja-JP" dirty="0">
                <a:latin typeface="Arial" pitchFamily="34" charset="0"/>
              </a:rPr>
              <a:t>   But rather than mandating annuity payment forms in retirement plans, policymakers are looking for incentives to encourage plan sponsors to offer lifetime income options </a:t>
            </a:r>
            <a:r>
              <a:rPr lang="en-US" altLang="ja-JP" dirty="0" smtClean="0">
                <a:latin typeface="Arial" pitchFamily="34" charset="0"/>
              </a:rPr>
              <a:t>voluntarily</a:t>
            </a:r>
            <a:r>
              <a:rPr lang="en-US" altLang="ja-JP" dirty="0">
                <a:latin typeface="Arial" pitchFamily="34" charset="0"/>
              </a:rPr>
              <a:t>.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13</a:t>
            </a:fld>
            <a:endParaRPr lang="en-US" dirty="0"/>
          </a:p>
        </p:txBody>
      </p:sp>
    </p:spTree>
    <p:extLst>
      <p:ext uri="{BB962C8B-B14F-4D97-AF65-F5344CB8AC3E}">
        <p14:creationId xmlns:p14="http://schemas.microsoft.com/office/powerpoint/2010/main" val="13813753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defTabSz="978053"/>
            <a:r>
              <a:rPr lang="en-US" dirty="0">
                <a:latin typeface="Arial" pitchFamily="34" charset="0"/>
              </a:rPr>
              <a:t>     </a:t>
            </a:r>
            <a:r>
              <a:rPr lang="en-US" u="sng" dirty="0">
                <a:latin typeface="Arial" pitchFamily="34" charset="0"/>
              </a:rPr>
              <a:t>Longevity Annuities</a:t>
            </a:r>
            <a:r>
              <a:rPr lang="en-US" dirty="0">
                <a:latin typeface="Arial" pitchFamily="34" charset="0"/>
              </a:rPr>
              <a:t>.  The Treasury Department and the IRS have taken the first of what will be a series of actions to allow longevity annuities in tax-qualified retirement plans.  Proposed regulations were issued relaxing the required minimum distribution, or RMD, rules to accommodate the use of longevity annuities in defined contribution plans.  A longevity annuity is an annuity product with an income stream that begins at an age later than normal retirement, such as age 80.  The Administration would like to see an expansion of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assets.  The 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dirty="0">
                <a:latin typeface="Arial" pitchFamily="34" charset="0"/>
              </a:rPr>
              <a:t>’</a:t>
            </a:r>
            <a:r>
              <a:rPr lang="en-US" altLang="ja-JP" dirty="0">
                <a:latin typeface="Arial" pitchFamily="34" charset="0"/>
              </a:rPr>
              <a:t>s account balance, and the starting date of the annuity could be no later than age 85.</a:t>
            </a:r>
          </a:p>
          <a:p>
            <a:pPr defTabSz="978053"/>
            <a:endParaRPr lang="en-US" altLang="ja-JP" dirty="0">
              <a:latin typeface="Arial" pitchFamily="34" charset="0"/>
            </a:endParaRPr>
          </a:p>
          <a:p>
            <a:pPr defTabSz="978053"/>
            <a:r>
              <a:rPr lang="en-US" dirty="0">
                <a:latin typeface="Arial" pitchFamily="34" charset="0"/>
              </a:rPr>
              <a:t>     </a:t>
            </a:r>
            <a:r>
              <a:rPr lang="en-US" u="sng" dirty="0">
                <a:latin typeface="Arial" pitchFamily="34" charset="0"/>
              </a:rPr>
              <a:t>New Tax Rules Favoring Annuities</a:t>
            </a:r>
            <a:r>
              <a:rPr lang="en-US" dirty="0">
                <a:latin typeface="Arial" pitchFamily="34" charset="0"/>
              </a:rPr>
              <a:t>.  The IRS has released a set of Revenue Rulings to further encourage the annuitization of plan benefits; Revenue Ruling 2012-4 encourages employers to use their defined benefit plans as a way to offer lifetime income options for their employees</a:t>
            </a:r>
            <a:r>
              <a:rPr lang="ja-JP" altLang="en-US" dirty="0">
                <a:latin typeface="Arial" pitchFamily="34" charset="0"/>
              </a:rPr>
              <a:t>’</a:t>
            </a:r>
            <a:r>
              <a:rPr lang="en-US" altLang="ja-JP" dirty="0">
                <a:latin typeface="Arial" pitchFamily="34" charset="0"/>
              </a:rPr>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Revenue Ruling 2012-3 confirmed that offering deferred annuities in a 401(k) plan will not accidentally trigger the IRS death benefit rules applicable to defined benefit plans.</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14</a:t>
            </a:fld>
            <a:endParaRPr lang="en-US" dirty="0"/>
          </a:p>
        </p:txBody>
      </p:sp>
    </p:spTree>
    <p:extLst>
      <p:ext uri="{BB962C8B-B14F-4D97-AF65-F5344CB8AC3E}">
        <p14:creationId xmlns:p14="http://schemas.microsoft.com/office/powerpoint/2010/main" val="1419797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74"/>
            <a:r>
              <a:rPr lang="en-US" dirty="0" smtClean="0">
                <a:latin typeface="Arial" pitchFamily="34" charset="0"/>
              </a:rPr>
              <a:t>     </a:t>
            </a:r>
            <a:r>
              <a:rPr lang="en-US" u="sng" dirty="0" smtClean="0">
                <a:latin typeface="Arial" pitchFamily="34" charset="0"/>
              </a:rPr>
              <a:t>Default Annuities</a:t>
            </a:r>
            <a:r>
              <a:rPr lang="en-US" dirty="0" smtClean="0">
                <a:latin typeface="Arial" pitchFamily="34" charset="0"/>
              </a:rPr>
              <a:t>.   The debate triggered by the Obama Administration</a:t>
            </a:r>
            <a:r>
              <a:rPr lang="ja-JP" altLang="en-US" dirty="0" smtClean="0">
                <a:latin typeface="Arial" pitchFamily="34" charset="0"/>
              </a:rPr>
              <a:t>’</a:t>
            </a:r>
            <a:r>
              <a:rPr lang="en-US" altLang="ja-JP" dirty="0" smtClean="0">
                <a:latin typeface="Arial" pitchFamily="34" charset="0"/>
              </a:rPr>
              <a:t>s lifetime income initiatives has also extended to how annuities may be used as a default investment in 401(k) plans.  Proponents believe that using the power of inertia to help participants who are afraid to take action will achieve better accumulation and decumulation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decumulation phase of retirement.  Some experts have been critical of default annuities, noting their inflexible nature and that default annuitization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15</a:t>
            </a:fld>
            <a:endParaRPr lang="en-US" dirty="0"/>
          </a:p>
        </p:txBody>
      </p:sp>
    </p:spTree>
    <p:extLst>
      <p:ext uri="{BB962C8B-B14F-4D97-AF65-F5344CB8AC3E}">
        <p14:creationId xmlns:p14="http://schemas.microsoft.com/office/powerpoint/2010/main" val="3350997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74">
              <a:defRPr/>
            </a:pPr>
            <a:r>
              <a:rPr lang="en-US" dirty="0">
                <a:latin typeface="Arial" pitchFamily="34" charset="0"/>
                <a:cs typeface="Arial" pitchFamily="34" charset="0"/>
              </a:rPr>
              <a:t>     </a:t>
            </a:r>
            <a:r>
              <a:rPr lang="en-US" u="sng" dirty="0">
                <a:latin typeface="Arial" pitchFamily="34" charset="0"/>
                <a:cs typeface="Arial" pitchFamily="34" charset="0"/>
              </a:rPr>
              <a:t>Education and Disclosures for Participants</a:t>
            </a:r>
            <a:r>
              <a:rPr lang="en-US" dirty="0">
                <a:latin typeface="Arial" pitchFamily="34" charset="0"/>
                <a:cs typeface="Arial" pitchFamily="34" charset="0"/>
              </a:rPr>
              <a:t>.  The GAO has recommended that the DOL update its guidance on non-fiduciary </a:t>
            </a:r>
            <a:r>
              <a:rPr lang="ja-JP" altLang="en-US" dirty="0">
                <a:latin typeface="Arial" pitchFamily="34" charset="0"/>
                <a:cs typeface="Arial" pitchFamily="34" charset="0"/>
              </a:rPr>
              <a:t>“</a:t>
            </a:r>
            <a:r>
              <a:rPr lang="en-US" altLang="ja-JP" dirty="0">
                <a:latin typeface="Arial" pitchFamily="34" charset="0"/>
                <a:cs typeface="Arial" pitchFamily="34" charset="0"/>
              </a:rPr>
              <a:t>investment education</a:t>
            </a:r>
            <a:r>
              <a:rPr lang="ja-JP" altLang="en-US" dirty="0">
                <a:latin typeface="Arial" pitchFamily="34" charset="0"/>
                <a:cs typeface="Arial" pitchFamily="34" charset="0"/>
              </a:rPr>
              <a:t>”</a:t>
            </a:r>
            <a:r>
              <a:rPr lang="en-US" altLang="ja-JP" dirty="0">
                <a:latin typeface="Arial" pitchFamily="34" charset="0"/>
                <a:cs typeface="Arial" pitchFamily="34" charset="0"/>
              </a:rPr>
              <a:t>.  </a:t>
            </a:r>
            <a:r>
              <a:rPr lang="en-US" altLang="ja-JP" dirty="0" smtClean="0">
                <a:latin typeface="Arial" pitchFamily="34" charset="0"/>
                <a:cs typeface="Arial" pitchFamily="34" charset="0"/>
              </a:rPr>
              <a:t>This guidance would be </a:t>
            </a:r>
            <a:r>
              <a:rPr lang="en-US" altLang="ja-JP" dirty="0">
                <a:latin typeface="Arial" pitchFamily="34" charset="0"/>
                <a:cs typeface="Arial" pitchFamily="34" charset="0"/>
              </a:rPr>
              <a:t>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decumulation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a:t>
            </a:r>
          </a:p>
          <a:p>
            <a:pPr defTabSz="931774">
              <a:defRPr/>
            </a:pPr>
            <a:endParaRPr lang="en-US" altLang="ja-JP" dirty="0">
              <a:latin typeface="Arial" pitchFamily="34" charset="0"/>
              <a:cs typeface="Arial" pitchFamily="34" charset="0"/>
            </a:endParaRPr>
          </a:p>
          <a:p>
            <a:pPr defTabSz="931774">
              <a:defRPr/>
            </a:pPr>
            <a:r>
              <a:rPr lang="en-US" altLang="ja-JP" dirty="0">
                <a:latin typeface="Arial" pitchFamily="34" charset="0"/>
                <a:cs typeface="Arial" pitchFamily="34" charset="0"/>
              </a:rPr>
              <a:t>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p>
          <a:p>
            <a:pPr defTabSz="931774">
              <a:defRPr/>
            </a:pPr>
            <a:endParaRPr lang="en-US" altLang="ja-JP"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16</a:t>
            </a:fld>
            <a:endParaRPr lang="en-US" dirty="0"/>
          </a:p>
        </p:txBody>
      </p:sp>
    </p:spTree>
    <p:extLst>
      <p:ext uri="{BB962C8B-B14F-4D97-AF65-F5344CB8AC3E}">
        <p14:creationId xmlns:p14="http://schemas.microsoft.com/office/powerpoint/2010/main" val="25199496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latin typeface="Arial" pitchFamily="34" charset="0"/>
                <a:cs typeface="Arial" pitchFamily="34" charset="0"/>
              </a:rPr>
              <a:t>     I </a:t>
            </a:r>
            <a:r>
              <a:rPr lang="en-US" dirty="0">
                <a:latin typeface="Arial" pitchFamily="34" charset="0"/>
                <a:cs typeface="Arial" pitchFamily="34" charset="0"/>
              </a:rPr>
              <a:t>would now like to shift my discussion to the DOL proposal for lifetime income disclosures to participants, which was announced through an “ANPRM” or Advance Notice of Proposed Rulemaking in May 2013.  Under the DOL proposal, a participant’s quarterly or annual account statement would need to show estimated streams of lifetime income.  As proposed, the lifetime income illustration would include </a:t>
            </a:r>
            <a:r>
              <a:rPr lang="en-US" dirty="0" smtClean="0">
                <a:latin typeface="Arial" pitchFamily="34" charset="0"/>
                <a:cs typeface="Arial" pitchFamily="34" charset="0"/>
              </a:rPr>
              <a:t>two </a:t>
            </a:r>
            <a:r>
              <a:rPr lang="en-US" dirty="0">
                <a:latin typeface="Arial" pitchFamily="34" charset="0"/>
                <a:cs typeface="Arial" pitchFamily="34" charset="0"/>
              </a:rPr>
              <a:t>lifetime income streams, one based on the participant’s current account balance and another based on the participant’s projected account balance at normal retirement age.  Both lifetime income streams would be presented as estimated monthly payments based on the expected mortality of the participant.</a:t>
            </a:r>
          </a:p>
          <a:p>
            <a:r>
              <a:rPr lang="en-US" dirty="0">
                <a:latin typeface="Arial" pitchFamily="34" charset="0"/>
                <a:cs typeface="Arial" pitchFamily="34" charset="0"/>
              </a:rPr>
              <a:t> </a:t>
            </a:r>
          </a:p>
          <a:p>
            <a:r>
              <a:rPr lang="en-US" dirty="0" smtClean="0">
                <a:latin typeface="Arial" pitchFamily="34" charset="0"/>
                <a:cs typeface="Arial" pitchFamily="34" charset="0"/>
              </a:rPr>
              <a:t>     To </a:t>
            </a:r>
            <a:r>
              <a:rPr lang="en-US" dirty="0">
                <a:latin typeface="Arial" pitchFamily="34" charset="0"/>
                <a:cs typeface="Arial" pitchFamily="34" charset="0"/>
              </a:rPr>
              <a:t>calculate a participant’s projected account balance, the proposal requires you to make assumptions concerning future contributions as well as future investment earnings.  The projected account balance also has to be expressed in current dollars, so you need to make a discount rate assumption as well.  Fortunately, the DOL proposal includes safe harbor assumptions.  Under the proposal, it would be reasonable for the plan sponsor to assume that the participant will continue to make contributions based on current contribution levels as increased by 3% annually.  It would also be reasonable to assume a 7% investment return for purposes of calculating the projected account balance at normal retirement age.  And to discount inflation and bring the projected account balance back to current dollars, it would be reasonable to apply a 3% discount rate.</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17</a:t>
            </a:fld>
            <a:endParaRPr lang="en-US" dirty="0"/>
          </a:p>
        </p:txBody>
      </p:sp>
    </p:spTree>
    <p:extLst>
      <p:ext uri="{BB962C8B-B14F-4D97-AF65-F5344CB8AC3E}">
        <p14:creationId xmlns:p14="http://schemas.microsoft.com/office/powerpoint/2010/main" val="2502262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a:latin typeface="Arial" pitchFamily="34" charset="0"/>
                <a:cs typeface="Arial" pitchFamily="34" charset="0"/>
              </a:rPr>
              <a:t> </a:t>
            </a:r>
            <a:r>
              <a:rPr lang="en-US" dirty="0" smtClean="0">
                <a:latin typeface="Arial" pitchFamily="34" charset="0"/>
                <a:cs typeface="Arial" pitchFamily="34" charset="0"/>
              </a:rPr>
              <a:t>    For </a:t>
            </a:r>
            <a:r>
              <a:rPr lang="en-US" dirty="0">
                <a:latin typeface="Arial" pitchFamily="34" charset="0"/>
                <a:cs typeface="Arial" pitchFamily="34" charset="0"/>
              </a:rPr>
              <a:t>example, let’s assume we have a participant who is age 50 with a current account balance of $125,000.  When he attains normal retirement age in the year 2029, let’s also say that his projected account balance will be approximately $500,000, assuming a 7% safe harbor investment return and a reasonable assumption for his future contributions through retirement.  The $500,000 figure is in future dollars for the year 2029.  To determine its value in current dollars, we apply the safe harbor discount rate of 3%, resulting in a projected account balance that is worth roughly $321,000 in current dollars.</a:t>
            </a:r>
          </a:p>
          <a:p>
            <a:r>
              <a:rPr lang="en-US" dirty="0">
                <a:latin typeface="Arial" pitchFamily="34" charset="0"/>
                <a:cs typeface="Arial" pitchFamily="34" charset="0"/>
              </a:rPr>
              <a:t> </a:t>
            </a:r>
          </a:p>
          <a:p>
            <a:r>
              <a:rPr lang="en-US" dirty="0" smtClean="0">
                <a:latin typeface="Arial" pitchFamily="34" charset="0"/>
                <a:cs typeface="Arial" pitchFamily="34" charset="0"/>
              </a:rPr>
              <a:t>     Under </a:t>
            </a:r>
            <a:r>
              <a:rPr lang="en-US" dirty="0">
                <a:latin typeface="Arial" pitchFamily="34" charset="0"/>
                <a:cs typeface="Arial" pitchFamily="34" charset="0"/>
              </a:rPr>
              <a:t>this lifetime income illustration, you can see that the estimated monthly benefit based on the </a:t>
            </a:r>
            <a:r>
              <a:rPr lang="en-US" u="sng" dirty="0">
                <a:latin typeface="Arial" pitchFamily="34" charset="0"/>
                <a:cs typeface="Arial" pitchFamily="34" charset="0"/>
              </a:rPr>
              <a:t>current</a:t>
            </a:r>
            <a:r>
              <a:rPr lang="en-US" dirty="0">
                <a:latin typeface="Arial" pitchFamily="34" charset="0"/>
                <a:cs typeface="Arial" pitchFamily="34" charset="0"/>
              </a:rPr>
              <a:t> account balance would be roughly $700 and the estimated monthly benefit for the </a:t>
            </a:r>
            <a:r>
              <a:rPr lang="en-US" u="sng" dirty="0">
                <a:latin typeface="Arial" pitchFamily="34" charset="0"/>
                <a:cs typeface="Arial" pitchFamily="34" charset="0"/>
              </a:rPr>
              <a:t>projected</a:t>
            </a:r>
            <a:r>
              <a:rPr lang="en-US" dirty="0">
                <a:latin typeface="Arial" pitchFamily="34" charset="0"/>
                <a:cs typeface="Arial" pitchFamily="34" charset="0"/>
              </a:rPr>
              <a:t> account balance would be $1,800.  In order to convert the current and projected account balances into monthly lifetime payments, certain actuarial assumptions need to be made.  According to the DOL proposal, it would be reasonable to assume an interest rate based on the 10-year Treasury rate and to use the IRS mortality table for calculating lump sum pension benefits.</a:t>
            </a:r>
          </a:p>
          <a:p>
            <a:r>
              <a:rPr lang="en-US" dirty="0">
                <a:latin typeface="Arial" pitchFamily="34" charset="0"/>
                <a:cs typeface="Arial" pitchFamily="34" charset="0"/>
              </a:rPr>
              <a:t> </a:t>
            </a:r>
          </a:p>
          <a:p>
            <a:r>
              <a:rPr lang="en-US" dirty="0" smtClean="0">
                <a:latin typeface="Arial" pitchFamily="34" charset="0"/>
                <a:cs typeface="Arial" pitchFamily="34" charset="0"/>
              </a:rPr>
              <a:t>     The </a:t>
            </a:r>
            <a:r>
              <a:rPr lang="en-US" dirty="0">
                <a:latin typeface="Arial" pitchFamily="34" charset="0"/>
                <a:cs typeface="Arial" pitchFamily="34" charset="0"/>
              </a:rPr>
              <a:t>participant account statement would need to provide an explanation of all the assumptions behind the lifetime income illustration as well as a disclaimer that the projections are merely estimates and not a guarantee of benefits.  As a formal matter, the DOL has not issued any proposed regulations yet, but they are expected to be issued in August 2014.</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18</a:t>
            </a:fld>
            <a:endParaRPr lang="en-US" dirty="0"/>
          </a:p>
        </p:txBody>
      </p:sp>
    </p:spTree>
    <p:extLst>
      <p:ext uri="{BB962C8B-B14F-4D97-AF65-F5344CB8AC3E}">
        <p14:creationId xmlns:p14="http://schemas.microsoft.com/office/powerpoint/2010/main" val="2121781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rPr>
              <a:t>     </a:t>
            </a:r>
            <a:r>
              <a:rPr lang="en-US" u="sng" dirty="0" smtClean="0">
                <a:latin typeface="Arial" pitchFamily="34" charset="0"/>
              </a:rPr>
              <a:t>Summary</a:t>
            </a:r>
            <a:r>
              <a:rPr lang="en-US" dirty="0">
                <a:latin typeface="Arial" pitchFamily="34" charset="0"/>
              </a:rPr>
              <a:t>.  Policymakers are starting to reach a consensus on how lifetime income options can be used to help participants manage the distributions they take from their plan accounts.  The proposed rules on longevity annuities are likely to be finalized in the near future, and the IRS is already paving the way for annuities in 401(k) and other defined contribution plans, making them as plan-friendly as possible.  </a:t>
            </a:r>
            <a:endParaRPr lang="en-US" dirty="0" smtClean="0">
              <a:latin typeface="Arial" pitchFamily="34" charset="0"/>
            </a:endParaRPr>
          </a:p>
          <a:p>
            <a:endParaRPr lang="en-US" dirty="0">
              <a:latin typeface="Arial" pitchFamily="34" charset="0"/>
            </a:endParaRPr>
          </a:p>
          <a:p>
            <a:pPr marL="0" lvl="2"/>
            <a:r>
              <a:rPr lang="en-US" dirty="0">
                <a:latin typeface="Arial" pitchFamily="34" charset="0"/>
              </a:rPr>
              <a:t> </a:t>
            </a:r>
            <a:r>
              <a:rPr lang="en-US" dirty="0" smtClean="0">
                <a:latin typeface="Arial" pitchFamily="34" charset="0"/>
              </a:rPr>
              <a:t>    We </a:t>
            </a:r>
            <a:r>
              <a:rPr lang="en-US" dirty="0">
                <a:latin typeface="Arial" pitchFamily="34" charset="0"/>
              </a:rPr>
              <a:t>also expect to see guidance from the DOL in the near </a:t>
            </a:r>
            <a:r>
              <a:rPr lang="en-US" dirty="0" smtClean="0">
                <a:latin typeface="Arial" pitchFamily="34" charset="0"/>
              </a:rPr>
              <a:t>future </a:t>
            </a:r>
            <a:r>
              <a:rPr lang="en-US" dirty="0">
                <a:latin typeface="Arial" pitchFamily="34" charset="0"/>
              </a:rPr>
              <a:t>on how employers and providers can provide investment education </a:t>
            </a:r>
            <a:r>
              <a:rPr lang="en-US" dirty="0" smtClean="0">
                <a:latin typeface="Arial" pitchFamily="34" charset="0"/>
              </a:rPr>
              <a:t>with respect to </a:t>
            </a:r>
            <a:r>
              <a:rPr lang="en-US" dirty="0">
                <a:latin typeface="Arial" pitchFamily="34" charset="0"/>
              </a:rPr>
              <a:t>plan distribution </a:t>
            </a:r>
            <a:r>
              <a:rPr lang="en-US" dirty="0" smtClean="0">
                <a:latin typeface="Arial" pitchFamily="34" charset="0"/>
              </a:rPr>
              <a:t>options. </a:t>
            </a:r>
            <a:r>
              <a:rPr lang="en-US" dirty="0">
                <a:latin typeface="Arial" pitchFamily="34" charset="0"/>
                <a:ea typeface="ＭＳ Ｐゴシック" pitchFamily="34" charset="-128"/>
                <a:cs typeface="Arial" pitchFamily="34" charset="0"/>
              </a:rPr>
              <a:t>Implementation of regulations to be proposed regarding lifetime income disclosures would </a:t>
            </a:r>
            <a:r>
              <a:rPr lang="en-US" dirty="0" smtClean="0">
                <a:latin typeface="Arial" pitchFamily="34" charset="0"/>
                <a:ea typeface="ＭＳ Ｐゴシック" pitchFamily="34" charset="-128"/>
                <a:cs typeface="Arial" pitchFamily="34" charset="0"/>
              </a:rPr>
              <a:t>enable participants to apply this knowledge to their own lives by giving them </a:t>
            </a:r>
            <a:r>
              <a:rPr lang="en-US" dirty="0">
                <a:latin typeface="Arial" pitchFamily="34" charset="0"/>
                <a:ea typeface="ＭＳ Ｐゴシック" pitchFamily="34" charset="-128"/>
                <a:cs typeface="Arial" pitchFamily="34" charset="0"/>
              </a:rPr>
              <a:t>an appreciation of the income streams available from their retirement </a:t>
            </a:r>
            <a:r>
              <a:rPr lang="en-US" dirty="0" smtClean="0">
                <a:latin typeface="Arial" pitchFamily="34" charset="0"/>
                <a:ea typeface="ＭＳ Ｐゴシック" pitchFamily="34" charset="-128"/>
                <a:cs typeface="Arial" pitchFamily="34" charset="0"/>
              </a:rPr>
              <a:t>savings.</a:t>
            </a:r>
            <a:endParaRPr lang="en-US" dirty="0">
              <a:latin typeface="Arial" pitchFamily="34" charset="0"/>
              <a:ea typeface="ＭＳ Ｐゴシック" pitchFamily="34" charset="-128"/>
              <a:cs typeface="Arial" pitchFamily="34" charset="0"/>
            </a:endParaRPr>
          </a:p>
          <a:p>
            <a:endParaRPr lang="en-US" dirty="0" smtClean="0">
              <a:latin typeface="Arial" pitchFamily="34" charset="0"/>
            </a:endParaRPr>
          </a:p>
          <a:p>
            <a:endParaRPr lang="en-US" dirty="0">
              <a:latin typeface="Arial" pitchFamily="34" charset="0"/>
            </a:endParaRPr>
          </a:p>
          <a:p>
            <a:r>
              <a:rPr lang="en-US" dirty="0" smtClean="0">
                <a:latin typeface="Arial" pitchFamily="34" charset="0"/>
              </a:rPr>
              <a:t>      Finally, we </a:t>
            </a:r>
            <a:r>
              <a:rPr lang="en-US" dirty="0">
                <a:latin typeface="Arial" pitchFamily="34" charset="0"/>
              </a:rPr>
              <a:t>can expect some serious debate when the DOL finally proposes its standards for how annuities may be used as default investments in 401(k) plans.</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19</a:t>
            </a:fld>
            <a:endParaRPr lang="en-US" dirty="0"/>
          </a:p>
        </p:txBody>
      </p:sp>
    </p:spTree>
    <p:extLst>
      <p:ext uri="{BB962C8B-B14F-4D97-AF65-F5344CB8AC3E}">
        <p14:creationId xmlns:p14="http://schemas.microsoft.com/office/powerpoint/2010/main" val="1720473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latin typeface="Arial" pitchFamily="34" charset="0"/>
              </a:rPr>
              <a:t>We expect that tax reform and proposals for systemic transformation will influence the impending changes in the three areas that we have discussed.  We will  now turn our focus to proposals on this larger playing field that must balance the goal of enhancing the current private pension system with the need to limit expenditures</a:t>
            </a:r>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20</a:t>
            </a:fld>
            <a:endParaRPr lang="en-US" dirty="0"/>
          </a:p>
        </p:txBody>
      </p:sp>
    </p:spTree>
    <p:extLst>
      <p:ext uri="{BB962C8B-B14F-4D97-AF65-F5344CB8AC3E}">
        <p14:creationId xmlns:p14="http://schemas.microsoft.com/office/powerpoint/2010/main" val="305562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latin typeface="Arial" pitchFamily="34" charset="0"/>
              </a:rPr>
              <a:t>    </a:t>
            </a:r>
            <a:r>
              <a:rPr lang="en-US" u="sng" dirty="0" smtClean="0">
                <a:latin typeface="Arial" pitchFamily="34" charset="0"/>
              </a:rPr>
              <a:t>How Plans Affect the Deficit</a:t>
            </a:r>
            <a:r>
              <a:rPr lang="en-US" dirty="0" smtClean="0">
                <a:latin typeface="Arial" pitchFamily="34" charset="0"/>
              </a:rPr>
              <a:t>.  Legislators and policymakers know that the amount of tax revenue forgone on account of retirement plans is very large and this makes 401(k) plans an easy target for revenue raising initiatives. </a:t>
            </a:r>
            <a:r>
              <a:rPr lang="en-US" dirty="0">
                <a:latin typeface="Arial" pitchFamily="34" charset="0"/>
                <a:cs typeface="Arial" pitchFamily="34" charset="0"/>
              </a:rPr>
              <a:t>In the 2015 Budget of the United States, the </a:t>
            </a:r>
            <a:r>
              <a:rPr lang="en-US" dirty="0" smtClean="0">
                <a:latin typeface="Arial" pitchFamily="34" charset="0"/>
                <a:cs typeface="Arial" pitchFamily="34" charset="0"/>
              </a:rPr>
              <a:t>U.S. Office </a:t>
            </a:r>
            <a:r>
              <a:rPr lang="en-US" dirty="0">
                <a:latin typeface="Arial" pitchFamily="34" charset="0"/>
                <a:cs typeface="Arial" pitchFamily="34" charset="0"/>
              </a:rPr>
              <a:t>of Management and Budget projected that foregone revenue attributable to defined contribution plans (a category including 401(k) and similar plans, such as 403(b) plans) </a:t>
            </a:r>
            <a:r>
              <a:rPr lang="en-US" dirty="0" smtClean="0">
                <a:latin typeface="Arial" pitchFamily="34" charset="0"/>
                <a:cs typeface="Arial" pitchFamily="34" charset="0"/>
              </a:rPr>
              <a:t>will be $61 billion for 2015 and increase annually thereafter, so that for </a:t>
            </a:r>
            <a:r>
              <a:rPr lang="en-US" dirty="0">
                <a:latin typeface="Arial" pitchFamily="34" charset="0"/>
                <a:cs typeface="Arial" pitchFamily="34" charset="0"/>
              </a:rPr>
              <a:t>the period 2015-2019 </a:t>
            </a:r>
            <a:r>
              <a:rPr lang="en-US" dirty="0" smtClean="0">
                <a:latin typeface="Arial" pitchFamily="34" charset="0"/>
                <a:cs typeface="Arial" pitchFamily="34" charset="0"/>
              </a:rPr>
              <a:t>the aggregate expenditure will </a:t>
            </a:r>
            <a:r>
              <a:rPr lang="en-US" dirty="0">
                <a:latin typeface="Arial" pitchFamily="34" charset="0"/>
                <a:cs typeface="Arial" pitchFamily="34" charset="0"/>
              </a:rPr>
              <a:t>be $414 billion.  Defined benefit plans </a:t>
            </a:r>
            <a:r>
              <a:rPr lang="en-US" dirty="0" smtClean="0">
                <a:latin typeface="Arial" pitchFamily="34" charset="0"/>
                <a:cs typeface="Arial" pitchFamily="34" charset="0"/>
              </a:rPr>
              <a:t>are </a:t>
            </a:r>
            <a:r>
              <a:rPr lang="en-US" dirty="0">
                <a:latin typeface="Arial" pitchFamily="34" charset="0"/>
                <a:cs typeface="Arial" pitchFamily="34" charset="0"/>
              </a:rPr>
              <a:t>expected to </a:t>
            </a:r>
            <a:r>
              <a:rPr lang="en-US" dirty="0" smtClean="0">
                <a:latin typeface="Arial" pitchFamily="34" charset="0"/>
                <a:cs typeface="Arial" pitchFamily="34" charset="0"/>
              </a:rPr>
              <a:t>add $42 billion and </a:t>
            </a:r>
            <a:r>
              <a:rPr lang="en-US" dirty="0">
                <a:latin typeface="Arial" pitchFamily="34" charset="0"/>
                <a:cs typeface="Arial" pitchFamily="34" charset="0"/>
              </a:rPr>
              <a:t>$333 </a:t>
            </a:r>
            <a:r>
              <a:rPr lang="en-US" dirty="0" smtClean="0">
                <a:latin typeface="Arial" pitchFamily="34" charset="0"/>
                <a:cs typeface="Arial" pitchFamily="34" charset="0"/>
              </a:rPr>
              <a:t>billion, respectively, </a:t>
            </a:r>
            <a:r>
              <a:rPr lang="en-US" dirty="0">
                <a:latin typeface="Arial" pitchFamily="34" charset="0"/>
                <a:cs typeface="Arial" pitchFamily="34" charset="0"/>
              </a:rPr>
              <a:t>to </a:t>
            </a:r>
            <a:r>
              <a:rPr lang="en-US" dirty="0" smtClean="0">
                <a:latin typeface="Arial" pitchFamily="34" charset="0"/>
                <a:cs typeface="Arial" pitchFamily="34" charset="0"/>
              </a:rPr>
              <a:t>these amounts. And IRAs would increase the overall retirement savings tax expenditure by an additional $17.5 and $98 billion, respectively.</a:t>
            </a:r>
            <a:endParaRPr lang="en-US" dirty="0">
              <a:latin typeface="Arial" pitchFamily="34" charset="0"/>
              <a:cs typeface="Arial" pitchFamily="34" charset="0"/>
            </a:endParaRPr>
          </a:p>
          <a:p>
            <a:endParaRPr lang="en-US" dirty="0">
              <a:latin typeface="Arial" pitchFamily="34" charset="0"/>
            </a:endParaRPr>
          </a:p>
          <a:p>
            <a:r>
              <a:rPr lang="en-US" dirty="0" smtClean="0">
                <a:latin typeface="Arial" pitchFamily="34" charset="0"/>
              </a:rPr>
              <a:t>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dirty="0" smtClean="0">
                <a:latin typeface="Arial" pitchFamily="34" charset="0"/>
              </a:rPr>
              <a:t> </a:t>
            </a:r>
          </a:p>
          <a:p>
            <a:r>
              <a:rPr lang="en-US" dirty="0" smtClean="0">
                <a:latin typeface="Arial" pitchFamily="34" charset="0"/>
              </a:rPr>
              <a:t>We will now review proposals that (i) focus on deficit reduction and tax reform or (ii) make larger systemic changes that will change how we all do business.</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21</a:t>
            </a:fld>
            <a:endParaRPr lang="en-US" dirty="0"/>
          </a:p>
        </p:txBody>
      </p:sp>
    </p:spTree>
    <p:extLst>
      <p:ext uri="{BB962C8B-B14F-4D97-AF65-F5344CB8AC3E}">
        <p14:creationId xmlns:p14="http://schemas.microsoft.com/office/powerpoint/2010/main" val="1868734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1" y="4348006"/>
            <a:ext cx="5608320" cy="4386739"/>
          </a:xfrm>
        </p:spPr>
        <p:txBody>
          <a:bodyPr>
            <a:normAutofit lnSpcReduction="10000"/>
          </a:bodyPr>
          <a:lstStyle/>
          <a:p>
            <a:pPr defTabSz="949478"/>
            <a:r>
              <a:rPr lang="en-US" sz="1100" dirty="0">
                <a:latin typeface="Arial" pitchFamily="34" charset="0"/>
              </a:rPr>
              <a:t>     </a:t>
            </a:r>
            <a:r>
              <a:rPr lang="en-US" u="sng" dirty="0">
                <a:latin typeface="Arial" pitchFamily="34" charset="0"/>
              </a:rPr>
              <a:t>Tax Code Contribution Limits</a:t>
            </a:r>
            <a:r>
              <a:rPr lang="en-US" dirty="0">
                <a:latin typeface="Arial" pitchFamily="34" charset="0"/>
              </a:rPr>
              <a:t>.  The tax code already contains various limitations on plan contributions that could be adjusted from their 2014 levels for the purpose of reducing tax expenditures and raising revenue.  For example, in the case of 401(k) plans, the maximum amount of annual contributions from all sources for any employee is $52,000, and the limit increases to $57,500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$260,000 cannot be considered in calculating contributions to a participant’s plan account.</a:t>
            </a:r>
          </a:p>
          <a:p>
            <a:pPr defTabSz="949478"/>
            <a:endParaRPr lang="en-US" dirty="0">
              <a:latin typeface="Arial" pitchFamily="34" charset="0"/>
            </a:endParaRPr>
          </a:p>
          <a:p>
            <a:r>
              <a:rPr lang="en-US" dirty="0">
                <a:latin typeface="Arial" pitchFamily="34" charset="0"/>
                <a:cs typeface="Arial" pitchFamily="34" charset="0"/>
              </a:rPr>
              <a:t>     Over the years, Congress has raised or lowered these amounts depending on the needs of the time.  For example, the last major tax reform effort in 1986 reduced elective deferrals from $30,000 to $7,000. The Tax Reform Act of 2014 proposed by  Rep. Dave Camp, retiring chairman of the House Ways and Means Committee, is less drastic and merely freezes the various limits that apply to defined contribution plans until 2024 at which time they would be allowed to rise in accordance with cost of living increases.  It is estimated that this restriction would raise $63.4 billion in revenue over 10 years.  Under the Camp proposal, there would be a further change to the annual $17,500 ceiling on elective deferrals under which only half of the contribution ($8,750) could be made on a pre-tax-basis, with the remainder being deferred as  after-tax Roth contributions.  This would raise an additional $144 billion in revenue over 10 years by forcing some plan participants to pay higher taxes up-front. </a:t>
            </a:r>
          </a:p>
        </p:txBody>
      </p:sp>
      <p:sp>
        <p:nvSpPr>
          <p:cNvPr id="4" name="Slide Number Placeholder 3"/>
          <p:cNvSpPr>
            <a:spLocks noGrp="1"/>
          </p:cNvSpPr>
          <p:nvPr>
            <p:ph type="sldNum" sz="quarter" idx="10"/>
          </p:nvPr>
        </p:nvSpPr>
        <p:spPr/>
        <p:txBody>
          <a:bodyPr/>
          <a:lstStyle/>
          <a:p>
            <a:fld id="{9D79EFBA-4896-4384-BAF7-1B22B2C7577C}" type="slidenum">
              <a:rPr lang="en-US" smtClean="0"/>
              <a:pPr/>
              <a:t>22</a:t>
            </a:fld>
            <a:endParaRPr lang="en-US" dirty="0"/>
          </a:p>
        </p:txBody>
      </p:sp>
    </p:spTree>
    <p:extLst>
      <p:ext uri="{BB962C8B-B14F-4D97-AF65-F5344CB8AC3E}">
        <p14:creationId xmlns:p14="http://schemas.microsoft.com/office/powerpoint/2010/main" val="32348514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1" y="4348004"/>
            <a:ext cx="5686213" cy="4251166"/>
          </a:xfrm>
        </p:spPr>
        <p:txBody>
          <a:bodyPr>
            <a:noAutofit/>
          </a:bodyPr>
          <a:lstStyle/>
          <a:p>
            <a:r>
              <a:rPr lang="en-US" u="sng" dirty="0">
                <a:latin typeface="Arial" pitchFamily="34" charset="0"/>
              </a:rPr>
              <a:t>20/20 Proposal</a:t>
            </a:r>
            <a:r>
              <a:rPr lang="en-US" dirty="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dirty="0">
                <a:latin typeface="Arial" pitchFamily="34" charset="0"/>
              </a:rPr>
              <a:t> </a:t>
            </a:r>
          </a:p>
          <a:p>
            <a:pPr>
              <a:spcBef>
                <a:spcPct val="0"/>
              </a:spcBef>
            </a:pPr>
            <a:r>
              <a:rPr lang="en-US" u="sng" dirty="0">
                <a:latin typeface="Arial" pitchFamily="34" charset="0"/>
              </a:rPr>
              <a:t>Brookings Proposal</a:t>
            </a:r>
            <a:r>
              <a:rPr lang="en-US" dirty="0">
                <a:latin typeface="Arial" pitchFamily="34" charset="0"/>
              </a:rPr>
              <a:t>.  Other proposals are motivated as much by policy concerns as by deficit reduction.  </a:t>
            </a:r>
            <a:r>
              <a:rPr lang="en-US" dirty="0" smtClean="0">
                <a:latin typeface="Arial" pitchFamily="34" charset="0"/>
              </a:rPr>
              <a:t>The </a:t>
            </a:r>
            <a:r>
              <a:rPr lang="en-US" dirty="0">
                <a:latin typeface="Arial" pitchFamily="34" charset="0"/>
              </a:rPr>
              <a:t>Brookings Institution has designed a much-discussed mechanism to shift the demographics of those receiving the benefits of the retirement plan tax expenditure from a perceived slant favoring highly compensated employees.  </a:t>
            </a:r>
            <a:r>
              <a:rPr lang="en-US" dirty="0" smtClean="0">
                <a:latin typeface="Arial" pitchFamily="34" charset="0"/>
              </a:rPr>
              <a:t>Under this approach, </a:t>
            </a:r>
            <a:r>
              <a:rPr lang="en-US" dirty="0">
                <a:latin typeface="Arial" pitchFamily="34" charset="0"/>
              </a:rPr>
              <a:t>all employer and employee contributions </a:t>
            </a:r>
            <a:r>
              <a:rPr lang="en-US" dirty="0" smtClean="0">
                <a:latin typeface="Arial" pitchFamily="34" charset="0"/>
              </a:rPr>
              <a:t>would </a:t>
            </a:r>
            <a:r>
              <a:rPr lang="en-US" dirty="0">
                <a:latin typeface="Arial" pitchFamily="34" charset="0"/>
              </a:rPr>
              <a:t>be included in gross </a:t>
            </a:r>
            <a:r>
              <a:rPr lang="en-US" dirty="0" smtClean="0">
                <a:latin typeface="Arial" pitchFamily="34" charset="0"/>
              </a:rPr>
              <a:t>income.  Existing </a:t>
            </a:r>
            <a:r>
              <a:rPr lang="en-US" dirty="0">
                <a:latin typeface="Arial" pitchFamily="34" charset="0"/>
              </a:rPr>
              <a:t>deductions and exclusions </a:t>
            </a:r>
            <a:r>
              <a:rPr lang="en-US" dirty="0" smtClean="0">
                <a:latin typeface="Arial" pitchFamily="34" charset="0"/>
              </a:rPr>
              <a:t>would </a:t>
            </a:r>
            <a:r>
              <a:rPr lang="en-US" dirty="0">
                <a:latin typeface="Arial" pitchFamily="34" charset="0"/>
              </a:rPr>
              <a:t>be replaced with a flat-rate refundable tax credit to be deposited directly into a </a:t>
            </a:r>
            <a:r>
              <a:rPr lang="en-US" dirty="0" smtClean="0">
                <a:latin typeface="Arial" pitchFamily="34" charset="0"/>
              </a:rPr>
              <a:t>participant’s plan account</a:t>
            </a:r>
            <a:r>
              <a:rPr lang="en-US" dirty="0">
                <a:latin typeface="Arial" pitchFamily="34" charset="0"/>
              </a:rPr>
              <a:t>.  </a:t>
            </a:r>
            <a:r>
              <a:rPr lang="en-US" dirty="0" smtClean="0">
                <a:latin typeface="Arial" pitchFamily="34" charset="0"/>
              </a:rPr>
              <a:t>In contrast to other proposals, </a:t>
            </a:r>
            <a:r>
              <a:rPr lang="en-US" dirty="0">
                <a:latin typeface="Arial" pitchFamily="34" charset="0"/>
              </a:rPr>
              <a:t>contribution limits would not change. However, the refundable tax credit would benefit low earners at the expense of the more highly </a:t>
            </a:r>
            <a:r>
              <a:rPr lang="en-US" dirty="0" smtClean="0">
                <a:latin typeface="Arial" pitchFamily="34" charset="0"/>
              </a:rPr>
              <a:t>compensated, and critics </a:t>
            </a:r>
            <a:r>
              <a:rPr lang="en-US" dirty="0">
                <a:latin typeface="Arial" pitchFamily="34" charset="0"/>
              </a:rPr>
              <a:t>have noted that this would seriously diminish the incentive many employers have to maintain qualified plans</a:t>
            </a:r>
            <a:r>
              <a:rPr lang="en-US" dirty="0" smtClean="0">
                <a:latin typeface="Arial" pitchFamily="34" charset="0"/>
              </a:rPr>
              <a:t>.</a:t>
            </a:r>
          </a:p>
          <a:p>
            <a:pPr>
              <a:spcBef>
                <a:spcPct val="0"/>
              </a:spcBef>
            </a:pPr>
            <a:endParaRPr lang="en-US" sz="900" dirty="0">
              <a:latin typeface="Arial" pitchFamily="34" charset="0"/>
            </a:endParaRPr>
          </a:p>
          <a:p>
            <a:pPr>
              <a:spcBef>
                <a:spcPct val="0"/>
              </a:spcBef>
            </a:pPr>
            <a:endParaRPr lang="en-US" sz="900" dirty="0">
              <a:latin typeface="Arial" pitchFamily="34" charset="0"/>
            </a:endParaRPr>
          </a:p>
        </p:txBody>
      </p:sp>
      <p:sp>
        <p:nvSpPr>
          <p:cNvPr id="4" name="Slide Number Placeholder 3"/>
          <p:cNvSpPr>
            <a:spLocks noGrp="1"/>
          </p:cNvSpPr>
          <p:nvPr>
            <p:ph type="sldNum" sz="quarter" idx="10"/>
          </p:nvPr>
        </p:nvSpPr>
        <p:spPr/>
        <p:txBody>
          <a:bodyPr/>
          <a:lstStyle/>
          <a:p>
            <a:fld id="{9D79EFBA-4896-4384-BAF7-1B22B2C7577C}" type="slidenum">
              <a:rPr lang="en-US" smtClean="0"/>
              <a:pPr/>
              <a:t>23</a:t>
            </a:fld>
            <a:endParaRPr lang="en-US" dirty="0"/>
          </a:p>
        </p:txBody>
      </p:sp>
    </p:spTree>
    <p:extLst>
      <p:ext uri="{BB962C8B-B14F-4D97-AF65-F5344CB8AC3E}">
        <p14:creationId xmlns:p14="http://schemas.microsoft.com/office/powerpoint/2010/main" val="2096129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latin typeface="Arial" pitchFamily="34" charset="0"/>
              </a:rPr>
              <a:t>     The </a:t>
            </a:r>
            <a:r>
              <a:rPr lang="en-US" dirty="0">
                <a:latin typeface="Arial" pitchFamily="34" charset="0"/>
              </a:rPr>
              <a:t>Obama administration’s FY </a:t>
            </a:r>
            <a:r>
              <a:rPr lang="en-US" dirty="0" smtClean="0">
                <a:latin typeface="Arial" pitchFamily="34" charset="0"/>
              </a:rPr>
              <a:t>2015 </a:t>
            </a:r>
            <a:r>
              <a:rPr lang="en-US" dirty="0">
                <a:latin typeface="Arial" pitchFamily="34" charset="0"/>
              </a:rPr>
              <a:t>revenue proposals put a </a:t>
            </a:r>
            <a:r>
              <a:rPr lang="en-US" dirty="0" smtClean="0">
                <a:latin typeface="Arial" pitchFamily="34" charset="0"/>
              </a:rPr>
              <a:t>different </a:t>
            </a:r>
            <a:r>
              <a:rPr lang="en-US" dirty="0">
                <a:latin typeface="Arial" pitchFamily="34" charset="0"/>
              </a:rPr>
              <a:t>spin on </a:t>
            </a:r>
            <a:r>
              <a:rPr lang="en-US" dirty="0" smtClean="0">
                <a:latin typeface="Arial" pitchFamily="34" charset="0"/>
              </a:rPr>
              <a:t>the </a:t>
            </a:r>
            <a:r>
              <a:rPr lang="en-US" dirty="0">
                <a:latin typeface="Arial" pitchFamily="34" charset="0"/>
              </a:rPr>
              <a:t>age-old technique </a:t>
            </a:r>
            <a:r>
              <a:rPr lang="en-US" dirty="0" smtClean="0">
                <a:latin typeface="Arial" pitchFamily="34" charset="0"/>
              </a:rPr>
              <a:t>of reducing limits by </a:t>
            </a:r>
            <a:r>
              <a:rPr lang="en-US" dirty="0">
                <a:latin typeface="Arial" pitchFamily="34" charset="0"/>
              </a:rPr>
              <a:t>seeking to cap the aggregate accumulation </a:t>
            </a:r>
            <a:r>
              <a:rPr lang="en-US" dirty="0" smtClean="0">
                <a:latin typeface="Arial" pitchFamily="34" charset="0"/>
              </a:rPr>
              <a:t>in </a:t>
            </a:r>
            <a:r>
              <a:rPr lang="en-US" dirty="0">
                <a:latin typeface="Arial" pitchFamily="34" charset="0"/>
              </a:rPr>
              <a:t>tax-favored retirement plans benefitting an individual at approximately $</a:t>
            </a:r>
            <a:r>
              <a:rPr lang="en-US" dirty="0" smtClean="0">
                <a:latin typeface="Arial" pitchFamily="34" charset="0"/>
              </a:rPr>
              <a:t>3.2 </a:t>
            </a:r>
            <a:r>
              <a:rPr lang="en-US" dirty="0">
                <a:latin typeface="Arial" pitchFamily="34" charset="0"/>
              </a:rPr>
              <a:t>million.  The limit is designed to provide a maximum annual annuity payment of $</a:t>
            </a:r>
            <a:r>
              <a:rPr lang="en-US" dirty="0" smtClean="0">
                <a:latin typeface="Arial" pitchFamily="34" charset="0"/>
              </a:rPr>
              <a:t>210,000 for a 62 year old plan participant.  </a:t>
            </a:r>
            <a:r>
              <a:rPr lang="en-US" dirty="0">
                <a:latin typeface="Arial" pitchFamily="34" charset="0"/>
              </a:rPr>
              <a:t>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amount both in the year contributed and when later distributed</a:t>
            </a:r>
            <a:r>
              <a:rPr lang="en-US" dirty="0" smtClean="0">
                <a:latin typeface="Arial" pitchFamily="34" charset="0"/>
              </a:rPr>
              <a:t>.</a:t>
            </a:r>
          </a:p>
          <a:p>
            <a:endParaRPr lang="en-US" dirty="0" smtClean="0"/>
          </a:p>
          <a:p>
            <a:r>
              <a:rPr lang="en-US" dirty="0" smtClean="0">
                <a:latin typeface="Arial" pitchFamily="34" charset="0"/>
              </a:rPr>
              <a:t>     The </a:t>
            </a:r>
            <a:r>
              <a:rPr lang="en-US" dirty="0">
                <a:latin typeface="Arial" pitchFamily="34" charset="0"/>
              </a:rPr>
              <a:t>Administration’s FY 2015 budget also takes aim at the 401(k) tax </a:t>
            </a:r>
            <a:r>
              <a:rPr lang="en-US" dirty="0" smtClean="0">
                <a:latin typeface="Arial" pitchFamily="34" charset="0"/>
              </a:rPr>
              <a:t>expenditure in another way, </a:t>
            </a:r>
            <a:r>
              <a:rPr lang="en-US" dirty="0">
                <a:latin typeface="Arial" pitchFamily="34" charset="0"/>
              </a:rPr>
              <a:t>although it is cloaked in a more general tax increase.  The </a:t>
            </a:r>
            <a:r>
              <a:rPr lang="en-US" dirty="0" smtClean="0">
                <a:latin typeface="Arial" pitchFamily="34" charset="0"/>
              </a:rPr>
              <a:t>Administration proposes to limit </a:t>
            </a:r>
            <a:r>
              <a:rPr lang="en-US" dirty="0">
                <a:latin typeface="Arial" pitchFamily="34" charset="0"/>
              </a:rPr>
              <a:t>the tax value of specified  tax deductions and exclusions to 28% of the item’s amount that would otherwise reduce taxable income subject to the highest tax bracket of 39.6%.  This is not a new concept.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When originally proposed in the 2013 budget, critics pointed out that this restriction results in double taxation, because the same plan contributions would be taxed again when withdrawn from the plan.  The FY 2015 version of the proposal addresses this by adjusting a taxpayer’s basis in the retirement plan to reflect the additional tax imposed.</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24</a:t>
            </a:fld>
            <a:endParaRPr lang="en-US" dirty="0"/>
          </a:p>
        </p:txBody>
      </p:sp>
    </p:spTree>
    <p:extLst>
      <p:ext uri="{BB962C8B-B14F-4D97-AF65-F5344CB8AC3E}">
        <p14:creationId xmlns:p14="http://schemas.microsoft.com/office/powerpoint/2010/main" val="3698853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64727" y="4415791"/>
            <a:ext cx="5890683" cy="4386739"/>
          </a:xfrm>
        </p:spPr>
        <p:txBody>
          <a:bodyPr>
            <a:normAutofit fontScale="92500" lnSpcReduction="20000"/>
          </a:bodyPr>
          <a:lstStyle/>
          <a:p>
            <a:r>
              <a:rPr lang="en-US" dirty="0" smtClean="0">
                <a:latin typeface="Arial" pitchFamily="34" charset="0"/>
                <a:cs typeface="Arial" pitchFamily="34" charset="0"/>
              </a:rPr>
              <a:t>     We turn now from tax reform initiatives to efforts aimed at changing the current  private retirement plan system to achieve broader coverage and other goals  To </a:t>
            </a:r>
            <a:r>
              <a:rPr lang="en-US" dirty="0">
                <a:latin typeface="Arial" pitchFamily="34" charset="0"/>
                <a:cs typeface="Arial" pitchFamily="34" charset="0"/>
              </a:rPr>
              <a:t>help prepare workers for retirement, Senator Tom Harkin has proposed the USA Retirement Funds Act establishing a new universal retirement system built around the following principles: (i) automatic enrollment, (ii) a regular stream of income starting at retirement age, (iii) financing through an employer’s payroll system consisting of employee deferrals and voluntary employer contributions, and  (iv) management by </a:t>
            </a:r>
            <a:r>
              <a:rPr lang="en-US" dirty="0" smtClean="0">
                <a:latin typeface="Arial" pitchFamily="34" charset="0"/>
                <a:cs typeface="Arial" pitchFamily="34" charset="0"/>
              </a:rPr>
              <a:t>privately-run, licensed </a:t>
            </a:r>
            <a:r>
              <a:rPr lang="en-US" dirty="0">
                <a:latin typeface="Arial" pitchFamily="34" charset="0"/>
                <a:cs typeface="Arial" pitchFamily="34" charset="0"/>
              </a:rPr>
              <a:t>and regulated entities established pursuant to the legislation. </a:t>
            </a:r>
            <a:endParaRPr lang="en-US" dirty="0" smtClean="0">
              <a:latin typeface="Arial" pitchFamily="34" charset="0"/>
              <a:cs typeface="Arial" pitchFamily="34" charset="0"/>
            </a:endParaRPr>
          </a:p>
          <a:p>
            <a:endParaRPr lang="en-US" dirty="0">
              <a:latin typeface="Arial" pitchFamily="34" charset="0"/>
              <a:cs typeface="Arial" pitchFamily="34" charset="0"/>
            </a:endParaRPr>
          </a:p>
          <a:p>
            <a:r>
              <a:rPr lang="en-US" dirty="0" smtClean="0">
                <a:latin typeface="Arial" pitchFamily="34" charset="0"/>
                <a:cs typeface="Arial" pitchFamily="34" charset="0"/>
              </a:rPr>
              <a:t>     The </a:t>
            </a:r>
            <a:r>
              <a:rPr lang="en-US" dirty="0">
                <a:latin typeface="Arial" pitchFamily="34" charset="0"/>
                <a:cs typeface="Arial" pitchFamily="34" charset="0"/>
              </a:rPr>
              <a:t>lifetime annuities to be paid under the new system would be based on the total contributions to a participant’s account supplemented by investment performance and government credits for low-wage earners.  Up to $10,000 per year of participant contributions would be automatically made at the rate of 3% of compensation in 2015 escalating to 6% by 2017.  While participants would be allowed, at any time, to decrease contributions or to opt out of the system entirely, such an election would be effective for no more than two years, so </a:t>
            </a:r>
            <a:r>
              <a:rPr lang="en-US" dirty="0" smtClean="0">
                <a:latin typeface="Arial" pitchFamily="34" charset="0"/>
                <a:cs typeface="Arial" pitchFamily="34" charset="0"/>
              </a:rPr>
              <a:t>that unless an employee opts out again, </a:t>
            </a:r>
            <a:r>
              <a:rPr lang="en-US" dirty="0">
                <a:latin typeface="Arial" pitchFamily="34" charset="0"/>
                <a:cs typeface="Arial" pitchFamily="34" charset="0"/>
              </a:rPr>
              <a:t>employers would need to resume the maximum level of employee deferrals at the end of such period.  It is not clear whether the expiration date for an opt out would necessarily be different for each </a:t>
            </a:r>
            <a:r>
              <a:rPr lang="en-US" dirty="0" smtClean="0">
                <a:latin typeface="Arial" pitchFamily="34" charset="0"/>
                <a:cs typeface="Arial" pitchFamily="34" charset="0"/>
              </a:rPr>
              <a:t>employee.</a:t>
            </a:r>
          </a:p>
          <a:p>
            <a:endParaRPr lang="en-US" dirty="0">
              <a:latin typeface="Arial" pitchFamily="34" charset="0"/>
              <a:cs typeface="Arial" pitchFamily="34" charset="0"/>
            </a:endParaRPr>
          </a:p>
          <a:p>
            <a:r>
              <a:rPr lang="en-US" dirty="0" smtClean="0">
                <a:latin typeface="Arial" pitchFamily="34" charset="0"/>
                <a:cs typeface="Arial" pitchFamily="34" charset="0"/>
              </a:rPr>
              <a:t>     Like </a:t>
            </a:r>
            <a:r>
              <a:rPr lang="en-US" dirty="0">
                <a:latin typeface="Arial" pitchFamily="34" charset="0"/>
                <a:cs typeface="Arial" pitchFamily="34" charset="0"/>
              </a:rPr>
              <a:t>the automatic IRA initiative, the Harkin proposal is intended to appeal to employers by relieving them of any fiduciary responsibility, although it does entail administrative burdens, such as annual notification of employees and deadlines for depositing contributions.  Moreover, employer participation would be mandatory if the employer has 10 or more employees and does not already offer a plan with a 6% level of employee contributions and a lifetime income option.  Very few employer-sponsored plans offer both of these features which means that many of these plans would need to be amended if an employer wished to avoid the mandate of the USA Retirement Funds system. </a:t>
            </a:r>
            <a:endParaRPr lang="en-US" dirty="0" smtClean="0">
              <a:latin typeface="Arial" pitchFamily="34" charset="0"/>
              <a:cs typeface="Arial" pitchFamily="34" charset="0"/>
            </a:endParaRPr>
          </a:p>
          <a:p>
            <a:endParaRPr lang="en-US" dirty="0">
              <a:latin typeface="Arial" pitchFamily="34" charset="0"/>
              <a:cs typeface="Arial" pitchFamily="34" charset="0"/>
            </a:endParaRPr>
          </a:p>
          <a:p>
            <a:r>
              <a:rPr lang="en-US" dirty="0" smtClean="0">
                <a:latin typeface="Arial" pitchFamily="34" charset="0"/>
                <a:cs typeface="Arial" pitchFamily="34" charset="0"/>
              </a:rPr>
              <a:t>     The </a:t>
            </a:r>
            <a:r>
              <a:rPr lang="en-US" dirty="0">
                <a:latin typeface="Arial" pitchFamily="34" charset="0"/>
                <a:cs typeface="Arial" pitchFamily="34" charset="0"/>
              </a:rPr>
              <a:t>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25</a:t>
            </a:fld>
            <a:endParaRPr lang="en-US" dirty="0"/>
          </a:p>
        </p:txBody>
      </p:sp>
    </p:spTree>
    <p:extLst>
      <p:ext uri="{BB962C8B-B14F-4D97-AF65-F5344CB8AC3E}">
        <p14:creationId xmlns:p14="http://schemas.microsoft.com/office/powerpoint/2010/main" val="5625356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US" u="sng" kern="1200" dirty="0" smtClean="0">
                <a:solidFill>
                  <a:schemeClr val="tx1"/>
                </a:solidFill>
                <a:effectLst/>
                <a:latin typeface="Arial" pitchFamily="34" charset="0"/>
                <a:cs typeface="Arial" pitchFamily="34" charset="0"/>
              </a:rPr>
              <a:t>Private-Sector Plans</a:t>
            </a:r>
            <a:r>
              <a:rPr lang="en-US" kern="1200" dirty="0" smtClean="0">
                <a:solidFill>
                  <a:schemeClr val="tx1"/>
                </a:solidFill>
                <a:effectLst/>
                <a:latin typeface="Arial" pitchFamily="34" charset="0"/>
                <a:cs typeface="Arial" pitchFamily="34" charset="0"/>
              </a:rPr>
              <a:t>.  The Safe Retirement Act of 2013 proposed by U. S. Senator Orrin Hatch attempts to address the need for expanded access to retirement savings programs by creating a new type of private-sector plan aimed at encouraging plan adoption by small or start-up businesses . In contrast to other proposals that would pool funds, guarantee investment returns and limit payout to periodic lifetime payments, Senator Hatch’s idea is to authorize a retirement savings vehicle, called “Starter 401(k)s”, with individual accounts controlled by participants who would be able to contribute up to $8,000 annually without the burden of discrimination testing.  There would be no required employer contributions and reduced administrative burdens in order to minimize the plan’s cost.  To encourage employees to participate, automatic deferrals could range from 3% to 15% of compensation, subject to a participant’s opting out.  </a:t>
            </a:r>
          </a:p>
          <a:p>
            <a:endParaRPr lang="en-US" kern="1200" dirty="0" smtClean="0">
              <a:solidFill>
                <a:schemeClr val="tx1"/>
              </a:solidFill>
              <a:effectLst/>
              <a:latin typeface="Arial" pitchFamily="34" charset="0"/>
              <a:cs typeface="Arial" pitchFamily="34" charset="0"/>
            </a:endParaRPr>
          </a:p>
          <a:p>
            <a:r>
              <a:rPr lang="en-US" kern="1200" dirty="0" smtClean="0">
                <a:solidFill>
                  <a:schemeClr val="tx1"/>
                </a:solidFill>
                <a:effectLst/>
                <a:latin typeface="Arial" pitchFamily="34" charset="0"/>
                <a:cs typeface="Arial" pitchFamily="34" charset="0"/>
              </a:rPr>
              <a:t> As an alternative to the government mandate of other proposals, Senator Hatch’s plan would provide employers with an incentive to establish a Starter 401(k) by increasing the tax credit for adopting a new qualified plan from $500 to an amount up to $5,000 assuming the plan covers at least 20 non-highly compensated employees (</a:t>
            </a:r>
            <a:r>
              <a:rPr lang="en-US" i="1" u="sng" kern="1200" dirty="0" smtClean="0">
                <a:solidFill>
                  <a:schemeClr val="tx1"/>
                </a:solidFill>
                <a:effectLst/>
                <a:latin typeface="Arial" pitchFamily="34" charset="0"/>
                <a:cs typeface="Arial" pitchFamily="34" charset="0"/>
              </a:rPr>
              <a:t>i.e</a:t>
            </a:r>
            <a:r>
              <a:rPr lang="en-US" kern="1200" dirty="0" smtClean="0">
                <a:solidFill>
                  <a:schemeClr val="tx1"/>
                </a:solidFill>
                <a:effectLst/>
                <a:latin typeface="Arial" pitchFamily="34" charset="0"/>
                <a:cs typeface="Arial" pitchFamily="34" charset="0"/>
              </a:rPr>
              <a:t>., $250 for each such participant).  The credit can apply for up to 3 years.</a:t>
            </a:r>
          </a:p>
          <a:p>
            <a:endParaRPr lang="en-US" kern="1200" dirty="0" smtClean="0">
              <a:solidFill>
                <a:schemeClr val="tx1"/>
              </a:solidFill>
              <a:effectLst/>
              <a:latin typeface="Arial" pitchFamily="34" charset="0"/>
              <a:cs typeface="Arial" pitchFamily="34" charset="0"/>
            </a:endParaRPr>
          </a:p>
          <a:p>
            <a:r>
              <a:rPr lang="en-US" dirty="0" smtClean="0">
                <a:latin typeface="Arial" pitchFamily="34" charset="0"/>
                <a:cs typeface="Arial" pitchFamily="34" charset="0"/>
              </a:rPr>
              <a:t> </a:t>
            </a:r>
            <a:r>
              <a:rPr lang="en-US" dirty="0">
                <a:latin typeface="Arial" pitchFamily="34" charset="0"/>
                <a:cs typeface="Arial" pitchFamily="34" charset="0"/>
              </a:rPr>
              <a:t>The SAFE Retirement Act also repeals unnecessary administrative burdens such as the testing of so-called top heavy plans (plans having a higher concentration of accrued benefits for key employees) made unnecessary by other nondiscrimination tests.  </a:t>
            </a:r>
            <a:r>
              <a:rPr lang="en-US" dirty="0" smtClean="0">
                <a:latin typeface="Arial" pitchFamily="34" charset="0"/>
                <a:cs typeface="Arial" pitchFamily="34" charset="0"/>
              </a:rPr>
              <a:t>Even if Sen. Hatch’s proposal is not enacted in </a:t>
            </a:r>
            <a:r>
              <a:rPr lang="en-US" dirty="0" err="1" smtClean="0">
                <a:latin typeface="Arial" pitchFamily="34" charset="0"/>
                <a:cs typeface="Arial" pitchFamily="34" charset="0"/>
              </a:rPr>
              <a:t>toto</a:t>
            </a:r>
            <a:r>
              <a:rPr lang="en-US" dirty="0" smtClean="0">
                <a:latin typeface="Arial" pitchFamily="34" charset="0"/>
                <a:cs typeface="Arial" pitchFamily="34" charset="0"/>
              </a:rPr>
              <a:t>, this and other provisions</a:t>
            </a:r>
            <a:r>
              <a:rPr lang="en-US" dirty="0">
                <a:latin typeface="Arial" pitchFamily="34" charset="0"/>
                <a:cs typeface="Arial" pitchFamily="34" charset="0"/>
              </a:rPr>
              <a:t>, which make 401(k</a:t>
            </a:r>
            <a:r>
              <a:rPr lang="en-US" dirty="0" smtClean="0">
                <a:latin typeface="Arial" pitchFamily="34" charset="0"/>
                <a:cs typeface="Arial" pitchFamily="34" charset="0"/>
              </a:rPr>
              <a:t>) </a:t>
            </a:r>
            <a:r>
              <a:rPr lang="en-US" dirty="0">
                <a:latin typeface="Arial" pitchFamily="34" charset="0"/>
                <a:cs typeface="Arial" pitchFamily="34" charset="0"/>
              </a:rPr>
              <a:t>plans </a:t>
            </a:r>
            <a:r>
              <a:rPr lang="en-US" dirty="0" smtClean="0">
                <a:latin typeface="Arial" pitchFamily="34" charset="0"/>
                <a:cs typeface="Arial" pitchFamily="34" charset="0"/>
              </a:rPr>
              <a:t>less </a:t>
            </a:r>
            <a:r>
              <a:rPr lang="en-US" dirty="0">
                <a:latin typeface="Arial" pitchFamily="34" charset="0"/>
                <a:cs typeface="Arial" pitchFamily="34" charset="0"/>
              </a:rPr>
              <a:t>burdensome, are likely to find their way into other legislative proposals</a:t>
            </a:r>
            <a:r>
              <a:rPr lang="en-US" dirty="0" smtClean="0">
                <a:latin typeface="Arial" pitchFamily="34" charset="0"/>
                <a:cs typeface="Arial" pitchFamily="34" charset="0"/>
              </a:rPr>
              <a:t>.</a:t>
            </a:r>
          </a:p>
          <a:p>
            <a:endParaRPr lang="en-US" dirty="0">
              <a:latin typeface="Arial" pitchFamily="34" charset="0"/>
              <a:cs typeface="Arial" pitchFamily="34" charset="0"/>
            </a:endParaRPr>
          </a:p>
          <a:p>
            <a:r>
              <a:rPr lang="en-US" u="sng" dirty="0" smtClean="0">
                <a:latin typeface="Arial" pitchFamily="34" charset="0"/>
                <a:cs typeface="Arial" pitchFamily="34" charset="0"/>
              </a:rPr>
              <a:t>Public Plans</a:t>
            </a:r>
            <a:r>
              <a:rPr lang="en-US" dirty="0" smtClean="0">
                <a:latin typeface="Arial" pitchFamily="34" charset="0"/>
                <a:cs typeface="Arial" pitchFamily="34" charset="0"/>
              </a:rPr>
              <a:t>. </a:t>
            </a:r>
            <a:r>
              <a:rPr lang="en-US" dirty="0">
                <a:latin typeface="Arial" pitchFamily="34" charset="0"/>
                <a:cs typeface="Arial" pitchFamily="34" charset="0"/>
              </a:rPr>
              <a:t>The showstopper of Sen. Hatch’s proposal is a measure designed to shore-up public retirement systems by addressing the public pension debt crisis.  If enacted, </a:t>
            </a:r>
            <a:r>
              <a:rPr lang="en-US" dirty="0" smtClean="0">
                <a:latin typeface="Arial" pitchFamily="34" charset="0"/>
                <a:cs typeface="Arial" pitchFamily="34" charset="0"/>
              </a:rPr>
              <a:t>state </a:t>
            </a:r>
            <a:r>
              <a:rPr lang="en-US" dirty="0">
                <a:latin typeface="Arial" pitchFamily="34" charset="0"/>
                <a:cs typeface="Arial" pitchFamily="34" charset="0"/>
              </a:rPr>
              <a:t>and local governments would be able to adopt a so-called SAFE Retirement Plan under which the plan would annually purchase a deferred fixed income annuity contract (under which benefits would generally commence at age 67) from an insurer for each plan participant with the government employer’s annual contribution on the participant’s behalf.  Premium payments to insurers would be due no later than 90 days after the close of the plan year, and the selection of insurers would be subject to a bidding process</a:t>
            </a:r>
            <a:r>
              <a:rPr lang="en-US" dirty="0" smtClean="0">
                <a:latin typeface="Arial" pitchFamily="34" charset="0"/>
                <a:cs typeface="Arial" pitchFamily="34" charset="0"/>
              </a:rPr>
              <a:t>.  This proposal is designed to eliminate underfunding of public retirement systems by putting them on a pay as you go basis.</a:t>
            </a: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26</a:t>
            </a:fld>
            <a:endParaRPr lang="en-US" dirty="0"/>
          </a:p>
        </p:txBody>
      </p:sp>
    </p:spTree>
    <p:extLst>
      <p:ext uri="{BB962C8B-B14F-4D97-AF65-F5344CB8AC3E}">
        <p14:creationId xmlns:p14="http://schemas.microsoft.com/office/powerpoint/2010/main" val="13166431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32885" y="4415790"/>
            <a:ext cx="5773843" cy="4183380"/>
          </a:xfrm>
        </p:spPr>
        <p:txBody>
          <a:bodyPr>
            <a:normAutofit fontScale="92500" lnSpcReduction="10000"/>
          </a:bodyPr>
          <a:lstStyle/>
          <a:p>
            <a:r>
              <a:rPr lang="en-US" sz="1100" dirty="0">
                <a:latin typeface="Arial" pitchFamily="34" charset="0"/>
                <a:cs typeface="Arial" pitchFamily="34" charset="0"/>
              </a:rPr>
              <a:t>The National Conference on Public Employee Retirement Systems (“NCPERS”), a trade organization for public-sector pension funds, has proposed amending ERISA and state laws to allow the establishment of state-administered multiple employer cash balance plans covering private-sector workers. The NCPERS proposal, or variations of it, is being considered by several state legislatures.  The target group that this proposal seeks to benefit consists of employees of small employers that do not have access to a pension plan through their employer.  The assumption is that they would benefit from a state’s bargaining power, experience and expertise.  Notwithstanding the substantial role of government in such a plan’s operation, however, it would be structured as a multiple employer plan with respect to which there would be voluntary employer participation and employer contributions.  This means that the plan would be subject to ERISA, including the fiduciary duties, minimum funding requirements and reporting it imposes on sponsoring employers.</a:t>
            </a:r>
          </a:p>
          <a:p>
            <a:endParaRPr lang="en-US" sz="1100" dirty="0">
              <a:latin typeface="Arial" pitchFamily="34" charset="0"/>
              <a:cs typeface="Arial" pitchFamily="34" charset="0"/>
            </a:endParaRPr>
          </a:p>
          <a:p>
            <a:r>
              <a:rPr lang="en-US" sz="1100" dirty="0">
                <a:latin typeface="Arial" pitchFamily="34" charset="0"/>
                <a:cs typeface="Arial" pitchFamily="34" charset="0"/>
              </a:rPr>
              <a:t> The NCPERS Secure Choice Pension (“SCP”) initiative is a bolder variation of prior proposals for state-run plans (involving voluntary contributions to defined contribution plans) in that it entails a defined benefit plan design under which a periodic fixed benefit would be paid for life.  This benefit would be determined by applying actuarial conversion factors to the value, as of retirement, of a hypothetical account maintained for each participant.  This account would consist of annual employer and/or employee contributions equal to 6% of compensation plus minimum interest credits of 3% per year, regardless of actual investment earnings.  Interest credits equal to a rate determined by the yield on 10 year Treasury Bills plus 2% would be made if this rate exceeded 3%.  </a:t>
            </a:r>
          </a:p>
          <a:p>
            <a:endParaRPr lang="en-US" sz="1100" dirty="0">
              <a:latin typeface="Arial" pitchFamily="34" charset="0"/>
              <a:cs typeface="Arial" pitchFamily="34" charset="0"/>
            </a:endParaRPr>
          </a:p>
          <a:p>
            <a:r>
              <a:rPr lang="en-US" sz="1100" dirty="0">
                <a:latin typeface="Arial" pitchFamily="34" charset="0"/>
                <a:cs typeface="Arial" pitchFamily="34" charset="0"/>
              </a:rPr>
              <a:t>There 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a major political weakness of the SCP proposal.</a:t>
            </a:r>
          </a:p>
          <a:p>
            <a:endParaRPr lang="en-US" sz="1100" dirty="0"/>
          </a:p>
          <a:p>
            <a:endParaRPr lang="en-US" sz="11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9D79EFBA-4896-4384-BAF7-1B22B2C7577C}" type="slidenum">
              <a:rPr lang="en-US" smtClean="0"/>
              <a:pPr/>
              <a:t>27</a:t>
            </a:fld>
            <a:endParaRPr lang="en-US" dirty="0"/>
          </a:p>
        </p:txBody>
      </p:sp>
    </p:spTree>
    <p:extLst>
      <p:ext uri="{BB962C8B-B14F-4D97-AF65-F5344CB8AC3E}">
        <p14:creationId xmlns:p14="http://schemas.microsoft.com/office/powerpoint/2010/main" val="30338637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1" y="4415790"/>
            <a:ext cx="5744633" cy="4183380"/>
          </a:xfrm>
        </p:spPr>
        <p:txBody>
          <a:bodyPr>
            <a:normAutofit fontScale="92500" lnSpcReduction="20000"/>
          </a:bodyPr>
          <a:lstStyle/>
          <a:p>
            <a:r>
              <a:rPr lang="en-US" u="sng" dirty="0">
                <a:latin typeface="Arial" pitchFamily="34" charset="0"/>
                <a:cs typeface="Arial" pitchFamily="34" charset="0"/>
              </a:rPr>
              <a:t>California Secure Choice</a:t>
            </a:r>
            <a:r>
              <a:rPr lang="en-US" dirty="0">
                <a:latin typeface="Arial" pitchFamily="34" charset="0"/>
                <a:cs typeface="Arial" pitchFamily="34" charset="0"/>
              </a:rPr>
              <a:t>.  In September 2012, the California legislature took the first steps to authorize an automatic IRA program to be administered by the state having certain similarities to the NCPERS proposal.  Under the California version, employers with 5 or more employees and no other retirement plan will be required to participate, and their employees will be automatically enrolled and contribute 3% of pay through the employer’s payroll system unless they opt out.  However, no employer contributions will be permitted, primarily because of the fear that this would create an ERISA plan and subject contributing employers to ERISA responsibilities</a:t>
            </a:r>
            <a:r>
              <a:rPr lang="en-US" dirty="0" smtClean="0">
                <a:latin typeface="Arial" pitchFamily="34" charset="0"/>
                <a:cs typeface="Arial" pitchFamily="34" charset="0"/>
              </a:rPr>
              <a:t>.</a:t>
            </a:r>
          </a:p>
          <a:p>
            <a:endParaRPr lang="en-US" dirty="0">
              <a:latin typeface="Arial" pitchFamily="34" charset="0"/>
              <a:cs typeface="Arial" pitchFamily="34" charset="0"/>
            </a:endParaRPr>
          </a:p>
          <a:p>
            <a:r>
              <a:rPr lang="en-US" dirty="0">
                <a:latin typeface="Arial" pitchFamily="34" charset="0"/>
                <a:cs typeface="Arial" pitchFamily="34" charset="0"/>
              </a:rPr>
              <a:t>Like the NCPERS proposal, the California Secure Choice program will provide a guaranteed investment return but this must be </a:t>
            </a:r>
            <a:r>
              <a:rPr lang="en-US" dirty="0" smtClean="0">
                <a:latin typeface="Arial" pitchFamily="34" charset="0"/>
                <a:cs typeface="Arial" pitchFamily="34" charset="0"/>
              </a:rPr>
              <a:t>achieved  by restricting  </a:t>
            </a:r>
            <a:r>
              <a:rPr lang="en-US" dirty="0">
                <a:latin typeface="Arial" pitchFamily="34" charset="0"/>
                <a:cs typeface="Arial" pitchFamily="34" charset="0"/>
              </a:rPr>
              <a:t>equity </a:t>
            </a:r>
            <a:r>
              <a:rPr lang="en-US" dirty="0" smtClean="0">
                <a:latin typeface="Arial" pitchFamily="34" charset="0"/>
                <a:cs typeface="Arial" pitchFamily="34" charset="0"/>
              </a:rPr>
              <a:t>investments, </a:t>
            </a:r>
            <a:r>
              <a:rPr lang="en-US" dirty="0">
                <a:latin typeface="Arial" pitchFamily="34" charset="0"/>
                <a:cs typeface="Arial" pitchFamily="34" charset="0"/>
              </a:rPr>
              <a:t>investing in U.S. Treasury securities and purchasing private insurance. Contributions will be pooled and invested by </a:t>
            </a:r>
            <a:r>
              <a:rPr lang="en-US" dirty="0" smtClean="0">
                <a:latin typeface="Arial" pitchFamily="34" charset="0"/>
                <a:cs typeface="Arial" pitchFamily="34" charset="0"/>
              </a:rPr>
              <a:t>state-selected managers.  </a:t>
            </a:r>
            <a:r>
              <a:rPr lang="en-US" dirty="0">
                <a:latin typeface="Arial" pitchFamily="34" charset="0"/>
                <a:cs typeface="Arial" pitchFamily="34" charset="0"/>
              </a:rPr>
              <a:t>Implementation of the program is conditioned on receiving an IRS ruling that contributions will be pre-tax and DOL approval that the program is not an ERISA plan.</a:t>
            </a:r>
          </a:p>
          <a:p>
            <a:endParaRPr lang="en-US" dirty="0">
              <a:latin typeface="Arial" pitchFamily="34" charset="0"/>
              <a:cs typeface="Arial" pitchFamily="34" charset="0"/>
            </a:endParaRPr>
          </a:p>
          <a:p>
            <a:r>
              <a:rPr lang="en-US" u="sng" dirty="0">
                <a:latin typeface="Arial" pitchFamily="34" charset="0"/>
                <a:cs typeface="Arial" pitchFamily="34" charset="0"/>
              </a:rPr>
              <a:t>Other States</a:t>
            </a:r>
            <a:r>
              <a:rPr lang="en-US" dirty="0">
                <a:latin typeface="Arial" pitchFamily="34" charset="0"/>
                <a:cs typeface="Arial" pitchFamily="34" charset="0"/>
              </a:rPr>
              <a:t>.  In Massachusetts, 2012 legislation </a:t>
            </a:r>
            <a:r>
              <a:rPr lang="en-US" dirty="0" smtClean="0">
                <a:latin typeface="Arial" pitchFamily="34" charset="0"/>
                <a:cs typeface="Arial" pitchFamily="34" charset="0"/>
              </a:rPr>
              <a:t>authorized </a:t>
            </a:r>
            <a:r>
              <a:rPr lang="en-US" dirty="0">
                <a:latin typeface="Arial" pitchFamily="34" charset="0"/>
                <a:cs typeface="Arial" pitchFamily="34" charset="0"/>
              </a:rPr>
              <a:t>the state treasurer to create a multiple employer defined contribution plan that will receive contributions from non-profit employers employing fewer than 20 </a:t>
            </a:r>
            <a:r>
              <a:rPr lang="en-US" dirty="0" smtClean="0">
                <a:latin typeface="Arial" pitchFamily="34" charset="0"/>
                <a:cs typeface="Arial" pitchFamily="34" charset="0"/>
              </a:rPr>
              <a:t>persons, </a:t>
            </a:r>
            <a:r>
              <a:rPr lang="en-US" dirty="0">
                <a:latin typeface="Arial" pitchFamily="34" charset="0"/>
                <a:cs typeface="Arial" pitchFamily="34" charset="0"/>
              </a:rPr>
              <a:t>as well as from their employees.  The plan will be managed by the </a:t>
            </a:r>
            <a:r>
              <a:rPr lang="en-US" dirty="0" smtClean="0">
                <a:latin typeface="Arial" pitchFamily="34" charset="0"/>
                <a:cs typeface="Arial" pitchFamily="34" charset="0"/>
              </a:rPr>
              <a:t>state treasurer </a:t>
            </a:r>
            <a:r>
              <a:rPr lang="en-US" dirty="0">
                <a:latin typeface="Arial" pitchFamily="34" charset="0"/>
                <a:cs typeface="Arial" pitchFamily="34" charset="0"/>
              </a:rPr>
              <a:t>separately from the state’s public-employee pension fund and will allow employees to direct the investment of their accounts from an investment menu selected by the treasurer.  The Massachusetts legislation requires </a:t>
            </a:r>
            <a:r>
              <a:rPr lang="en-US" dirty="0" smtClean="0">
                <a:latin typeface="Arial" pitchFamily="34" charset="0"/>
                <a:cs typeface="Arial" pitchFamily="34" charset="0"/>
              </a:rPr>
              <a:t>IRS </a:t>
            </a:r>
            <a:r>
              <a:rPr lang="en-US" dirty="0">
                <a:latin typeface="Arial" pitchFamily="34" charset="0"/>
                <a:cs typeface="Arial" pitchFamily="34" charset="0"/>
              </a:rPr>
              <a:t>approval of the </a:t>
            </a:r>
            <a:r>
              <a:rPr lang="en-US" dirty="0" smtClean="0">
                <a:latin typeface="Arial" pitchFamily="34" charset="0"/>
                <a:cs typeface="Arial" pitchFamily="34" charset="0"/>
              </a:rPr>
              <a:t>plan </a:t>
            </a:r>
            <a:r>
              <a:rPr lang="en-US" dirty="0">
                <a:latin typeface="Arial" pitchFamily="34" charset="0"/>
                <a:cs typeface="Arial" pitchFamily="34" charset="0"/>
              </a:rPr>
              <a:t>to ensure that it complies with ERISA.</a:t>
            </a:r>
          </a:p>
          <a:p>
            <a:endParaRPr lang="en-US" dirty="0">
              <a:latin typeface="Arial" pitchFamily="34" charset="0"/>
              <a:cs typeface="Arial" pitchFamily="34" charset="0"/>
            </a:endParaRPr>
          </a:p>
          <a:p>
            <a:r>
              <a:rPr lang="en-US" dirty="0">
                <a:latin typeface="Arial" pitchFamily="34" charset="0"/>
                <a:cs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a:t>
            </a:r>
            <a:r>
              <a:rPr lang="en-US" dirty="0" smtClean="0">
                <a:latin typeface="Arial" pitchFamily="34" charset="0"/>
                <a:cs typeface="Arial" pitchFamily="34" charset="0"/>
              </a:rPr>
              <a:t>.  The </a:t>
            </a:r>
            <a:r>
              <a:rPr lang="en-US" dirty="0">
                <a:latin typeface="Arial" pitchFamily="34" charset="0"/>
                <a:cs typeface="Arial" pitchFamily="34" charset="0"/>
              </a:rPr>
              <a:t>I</a:t>
            </a:r>
            <a:r>
              <a:rPr lang="en-US" dirty="0" smtClean="0">
                <a:latin typeface="Arial" pitchFamily="34" charset="0"/>
                <a:cs typeface="Arial" pitchFamily="34" charset="0"/>
              </a:rPr>
              <a:t>ndiana legislature is currently considering a proposal similar to the Massachusetts law. </a:t>
            </a: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28</a:t>
            </a:fld>
            <a:endParaRPr lang="en-US" dirty="0"/>
          </a:p>
        </p:txBody>
      </p:sp>
    </p:spTree>
    <p:extLst>
      <p:ext uri="{BB962C8B-B14F-4D97-AF65-F5344CB8AC3E}">
        <p14:creationId xmlns:p14="http://schemas.microsoft.com/office/powerpoint/2010/main" val="1472506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a:spcBef>
                <a:spcPct val="0"/>
              </a:spcBef>
            </a:pPr>
            <a:r>
              <a:rPr lang="en-US" dirty="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u="sng" dirty="0">
              <a:latin typeface="Arial" pitchFamily="34" charset="0"/>
            </a:endParaRPr>
          </a:p>
          <a:p>
            <a:pPr>
              <a:spcBef>
                <a:spcPct val="0"/>
              </a:spcBef>
            </a:pPr>
            <a:r>
              <a:rPr lang="en-US" u="sng" dirty="0">
                <a:latin typeface="Arial" pitchFamily="34" charset="0"/>
              </a:rPr>
              <a:t>Reaction to Tax Reform Proposals</a:t>
            </a:r>
            <a:r>
              <a:rPr lang="en-US" dirty="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a:t>
            </a:r>
            <a:r>
              <a:rPr lang="en-US" dirty="0" smtClean="0">
                <a:latin typeface="Arial" pitchFamily="34" charset="0"/>
              </a:rPr>
              <a:t>earners, </a:t>
            </a:r>
            <a:r>
              <a:rPr lang="en-US" dirty="0">
                <a:latin typeface="Arial" pitchFamily="34" charset="0"/>
              </a:rPr>
              <a:t>as well as higher-paid </a:t>
            </a:r>
            <a:r>
              <a:rPr lang="en-US" dirty="0" smtClean="0">
                <a:latin typeface="Arial" pitchFamily="34" charset="0"/>
              </a:rPr>
              <a:t>employees, </a:t>
            </a:r>
            <a:r>
              <a:rPr lang="en-US" dirty="0">
                <a:latin typeface="Arial" pitchFamily="34" charset="0"/>
              </a:rPr>
              <a:t>which may be why there was broad support for last year’s Gerlach-Neal bipartisan House resolution recognizing the impact of tax-deferral status for retirement savings.  </a:t>
            </a:r>
          </a:p>
          <a:p>
            <a:pPr>
              <a:spcBef>
                <a:spcPct val="0"/>
              </a:spcBef>
            </a:pPr>
            <a:endParaRPr lang="en-US" dirty="0">
              <a:latin typeface="Arial" pitchFamily="34" charset="0"/>
            </a:endParaRPr>
          </a:p>
          <a:p>
            <a:pPr>
              <a:spcBef>
                <a:spcPct val="0"/>
              </a:spcBef>
            </a:pPr>
            <a:r>
              <a:rPr lang="en-US" dirty="0">
                <a:latin typeface="Arial" pitchFamily="34" charset="0"/>
              </a:rPr>
              <a:t>Accordingly, there </a:t>
            </a:r>
            <a:r>
              <a:rPr lang="en-US" dirty="0" smtClean="0">
                <a:latin typeface="Arial" pitchFamily="34" charset="0"/>
              </a:rPr>
              <a:t>was, for a time, a </a:t>
            </a:r>
            <a:r>
              <a:rPr lang="en-US" dirty="0">
                <a:latin typeface="Arial" pitchFamily="34" charset="0"/>
              </a:rPr>
              <a:t>sense that the Administration’s proposal to limit tax exclusions (including </a:t>
            </a:r>
            <a:r>
              <a:rPr lang="en-US" dirty="0" smtClean="0">
                <a:latin typeface="Arial" pitchFamily="34" charset="0"/>
              </a:rPr>
              <a:t>but not limited to 401(k</a:t>
            </a:r>
            <a:r>
              <a:rPr lang="en-US" dirty="0">
                <a:latin typeface="Arial" pitchFamily="34" charset="0"/>
              </a:rPr>
              <a:t>) contributions) </a:t>
            </a:r>
            <a:r>
              <a:rPr lang="en-US" dirty="0" smtClean="0">
                <a:latin typeface="Arial" pitchFamily="34" charset="0"/>
              </a:rPr>
              <a:t>was gaining </a:t>
            </a:r>
            <a:r>
              <a:rPr lang="en-US" dirty="0">
                <a:latin typeface="Arial" pitchFamily="34" charset="0"/>
              </a:rPr>
              <a:t>traction, since it does not specifically identify which deductions </a:t>
            </a:r>
            <a:r>
              <a:rPr lang="en-US" dirty="0" smtClean="0">
                <a:latin typeface="Arial" pitchFamily="34" charset="0"/>
              </a:rPr>
              <a:t>would be curbed.  Therefore, politicians could not </a:t>
            </a:r>
            <a:r>
              <a:rPr lang="en-US" dirty="0">
                <a:latin typeface="Arial" pitchFamily="34" charset="0"/>
              </a:rPr>
              <a:t>be attacked for targeting the retirement system.  However, the end-result of a general limitation on exclusions, which has a more potent effect as tax rates approach 40%, will also jeopardize retirement security by reducing the amount employees save each </a:t>
            </a:r>
            <a:r>
              <a:rPr lang="en-US" dirty="0" smtClean="0">
                <a:latin typeface="Arial" pitchFamily="34" charset="0"/>
              </a:rPr>
              <a:t>year.  Congressional </a:t>
            </a:r>
            <a:r>
              <a:rPr lang="en-US" dirty="0">
                <a:latin typeface="Arial" pitchFamily="34" charset="0"/>
              </a:rPr>
              <a:t>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  (Sen. Hatch’s own multi-pronged proposal is noteworthy </a:t>
            </a:r>
            <a:r>
              <a:rPr lang="en-US" dirty="0" smtClean="0">
                <a:latin typeface="Arial" pitchFamily="34" charset="0"/>
              </a:rPr>
              <a:t>for its effort to preserve the current </a:t>
            </a:r>
            <a:r>
              <a:rPr lang="en-US" smtClean="0">
                <a:latin typeface="Arial" pitchFamily="34" charset="0"/>
              </a:rPr>
              <a:t>system, but </a:t>
            </a:r>
            <a:r>
              <a:rPr lang="en-US" dirty="0">
                <a:latin typeface="Arial" pitchFamily="34" charset="0"/>
              </a:rPr>
              <a:t>contains controversial elements so that it is more </a:t>
            </a:r>
            <a:r>
              <a:rPr lang="en-US">
                <a:latin typeface="Arial" pitchFamily="34" charset="0"/>
              </a:rPr>
              <a:t>likely </a:t>
            </a:r>
            <a:r>
              <a:rPr lang="en-US" smtClean="0">
                <a:latin typeface="Arial" pitchFamily="34" charset="0"/>
              </a:rPr>
              <a:t>that some of </a:t>
            </a:r>
            <a:r>
              <a:rPr lang="en-US" dirty="0">
                <a:latin typeface="Arial" pitchFamily="34" charset="0"/>
              </a:rPr>
              <a:t>its features will find their way into other proposals rather than be enacted as a whole.)</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29</a:t>
            </a:fld>
            <a:endParaRPr lang="en-US" dirty="0"/>
          </a:p>
        </p:txBody>
      </p:sp>
    </p:spTree>
    <p:extLst>
      <p:ext uri="{BB962C8B-B14F-4D97-AF65-F5344CB8AC3E}">
        <p14:creationId xmlns:p14="http://schemas.microsoft.com/office/powerpoint/2010/main" val="9676352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a:spcBef>
                <a:spcPct val="0"/>
              </a:spcBef>
            </a:pPr>
            <a:r>
              <a:rPr lang="en-US" u="sng" dirty="0">
                <a:latin typeface="Arial" pitchFamily="34" charset="0"/>
              </a:rPr>
              <a:t>Reaction to Systemic Reform Proposals</a:t>
            </a:r>
            <a:r>
              <a:rPr lang="en-US" dirty="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i="1" u="sng" dirty="0">
                <a:latin typeface="Arial" pitchFamily="34" charset="0"/>
              </a:rPr>
              <a:t>e.g</a:t>
            </a:r>
            <a:r>
              <a:rPr lang="en-US" dirty="0">
                <a:latin typeface="Arial" pitchFamily="34" charset="0"/>
              </a:rPr>
              <a:t>., by commingling private plan assets with state pension funds) has the potential to drive many investment providers out of the retirement industry.</a:t>
            </a:r>
          </a:p>
          <a:p>
            <a:pPr>
              <a:spcBef>
                <a:spcPct val="0"/>
              </a:spcBef>
            </a:pPr>
            <a:endParaRPr lang="en-US" dirty="0">
              <a:latin typeface="Arial" pitchFamily="34" charset="0"/>
            </a:endParaRPr>
          </a:p>
          <a:p>
            <a:pPr>
              <a:spcBef>
                <a:spcPct val="0"/>
              </a:spcBef>
            </a:pPr>
            <a:r>
              <a:rPr lang="en-US" dirty="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30</a:t>
            </a:fld>
            <a:endParaRPr lang="en-US" dirty="0"/>
          </a:p>
        </p:txBody>
      </p:sp>
    </p:spTree>
    <p:extLst>
      <p:ext uri="{BB962C8B-B14F-4D97-AF65-F5344CB8AC3E}">
        <p14:creationId xmlns:p14="http://schemas.microsoft.com/office/powerpoint/2010/main" val="31619785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79EFBA-4896-4384-BAF7-1B22B2C7577C}" type="slidenum">
              <a:rPr lang="en-US" smtClean="0"/>
              <a:pPr/>
              <a:t>31</a:t>
            </a:fld>
            <a:endParaRPr lang="en-US" dirty="0"/>
          </a:p>
        </p:txBody>
      </p:sp>
    </p:spTree>
    <p:extLst>
      <p:ext uri="{BB962C8B-B14F-4D97-AF65-F5344CB8AC3E}">
        <p14:creationId xmlns:p14="http://schemas.microsoft.com/office/powerpoint/2010/main" val="720727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304925" y="1352550"/>
            <a:ext cx="6534151" cy="1148848"/>
          </a:xfrm>
        </p:spPr>
        <p:txBody>
          <a:bodyPr anchor="b" anchorCtr="0"/>
          <a:lstStyle>
            <a:lvl1pPr algn="ctr">
              <a:defRPr sz="3200"/>
            </a:lvl1pPr>
          </a:lstStyle>
          <a:p>
            <a:r>
              <a:rPr lang="en-US" dirty="0"/>
              <a:t>Click to edit Master title style</a:t>
            </a:r>
          </a:p>
        </p:txBody>
      </p:sp>
      <p:sp>
        <p:nvSpPr>
          <p:cNvPr id="6147" name="Rectangle 3"/>
          <p:cNvSpPr>
            <a:spLocks noGrp="1" noChangeArrowheads="1"/>
          </p:cNvSpPr>
          <p:nvPr>
            <p:ph type="subTitle" idx="1"/>
          </p:nvPr>
        </p:nvSpPr>
        <p:spPr>
          <a:xfrm>
            <a:off x="1310930" y="3167500"/>
            <a:ext cx="6522140" cy="1752600"/>
          </a:xfrm>
        </p:spPr>
        <p:txBody>
          <a:bodyPr/>
          <a:lstStyle>
            <a:lvl1pPr marL="0" indent="0" algn="ctr">
              <a:buFont typeface="Wingdings" pitchFamily="2" charset="2"/>
              <a:buNone/>
              <a:defRPr sz="2400" b="1"/>
            </a:lvl1pPr>
          </a:lstStyle>
          <a:p>
            <a:r>
              <a:rPr lang="en-US" dirty="0"/>
              <a:t>Click to edit Master subtitle style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6147">
                                            <p:txEl>
                                              <p:pRg st="0" end="0"/>
                                            </p:txEl>
                                          </p:spTgt>
                                        </p:tgtEl>
                                        <p:attrNameLst>
                                          <p:attrName>style.visibility</p:attrName>
                                        </p:attrNameLst>
                                      </p:cBhvr>
                                      <p:to>
                                        <p:strVal val="visible"/>
                                      </p:to>
                                    </p:set>
                                    <p:animEffect transition="in" filter="fade">
                                      <p:cBhvr>
                                        <p:cTn id="12" dur="2000"/>
                                        <p:tgtEl>
                                          <p:spTgt spid="61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tmplLst>
          <p:tmpl lvl="1">
            <p:tnLst>
              <p:par>
                <p:cTn presetID="10" presetClass="entr" presetSubtype="0" fill="hold" nodeType="withEffect">
                  <p:stCondLst>
                    <p:cond delay="0"/>
                  </p:stCondLst>
                  <p:childTnLst>
                    <p:set>
                      <p:cBhvr>
                        <p:cTn dur="1" fill="hold">
                          <p:stCondLst>
                            <p:cond delay="0"/>
                          </p:stCondLst>
                        </p:cTn>
                        <p:tgtEl>
                          <p:spTgt spid="6147"/>
                        </p:tgtEl>
                        <p:attrNameLst>
                          <p:attrName>style.visibility</p:attrName>
                        </p:attrNameLst>
                      </p:cBhvr>
                      <p:to>
                        <p:strVal val="visible"/>
                      </p:to>
                    </p:set>
                    <p:animEffect transition="in" filter="fade">
                      <p:cBhvr>
                        <p:cTn dur="2000"/>
                        <p:tgtEl>
                          <p:spTgt spid="6147"/>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923544"/>
          </a:xfrm>
        </p:spPr>
        <p:txBody>
          <a:bodyPr anchor="t" anchorCtr="0"/>
          <a:lstStyle>
            <a:lvl1pPr algn="l">
              <a:defRPr sz="2600"/>
            </a:lvl1pPr>
          </a:lstStyle>
          <a:p>
            <a:r>
              <a:rPr lang="en-US" dirty="0" smtClean="0"/>
              <a:t>Click to edit Master title style</a:t>
            </a:r>
            <a:endParaRPr lang="en-US" dirty="0"/>
          </a:p>
        </p:txBody>
      </p:sp>
      <p:sp>
        <p:nvSpPr>
          <p:cNvPr id="3" name="Content Placeholder 2"/>
          <p:cNvSpPr>
            <a:spLocks noGrp="1"/>
          </p:cNvSpPr>
          <p:nvPr>
            <p:ph idx="1"/>
          </p:nvPr>
        </p:nvSpPr>
        <p:spPr>
          <a:xfrm>
            <a:off x="736601" y="2032000"/>
            <a:ext cx="7728466" cy="2933700"/>
          </a:xfrm>
        </p:spPr>
        <p:txBody>
          <a:bodyPr/>
          <a:lstStyle>
            <a:lvl1pPr marL="228600" indent="-228600">
              <a:defRPr sz="2000"/>
            </a:lvl1pPr>
            <a:lvl2pPr>
              <a:defRPr sz="1800"/>
            </a:lvl2pPr>
            <a:lvl3pPr>
              <a:defRPr sz="16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15257" y="3482977"/>
            <a:ext cx="7772400" cy="1362075"/>
          </a:xfrm>
        </p:spPr>
        <p:txBody>
          <a:bodyPr anchor="t"/>
          <a:lstStyle>
            <a:lvl1pPr algn="ctr">
              <a:defRPr sz="32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15257" y="1982789"/>
            <a:ext cx="7772400" cy="1500187"/>
          </a:xfrm>
        </p:spPr>
        <p:txBody>
          <a:bodyPr anchor="b"/>
          <a:lstStyle>
            <a:lvl1pPr marL="0" indent="0" algn="ctr">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23900" y="727456"/>
            <a:ext cx="7797806" cy="923544"/>
          </a:xfrm>
        </p:spPr>
        <p:txBody>
          <a:bodyPr anchor="t" anchorCtr="0"/>
          <a:lstStyle>
            <a:lvl1pPr algn="l">
              <a:defRPr sz="2600"/>
            </a:lvl1pPr>
          </a:lstStyle>
          <a:p>
            <a:r>
              <a:rPr lang="en-US" dirty="0" smtClean="0"/>
              <a:t>Click to edit Master title style</a:t>
            </a:r>
            <a:endParaRPr lang="en-US" dirty="0"/>
          </a:p>
        </p:txBody>
      </p:sp>
      <p:sp>
        <p:nvSpPr>
          <p:cNvPr id="3" name="Content Placeholder 2"/>
          <p:cNvSpPr>
            <a:spLocks noGrp="1"/>
          </p:cNvSpPr>
          <p:nvPr>
            <p:ph sz="half" idx="1"/>
          </p:nvPr>
        </p:nvSpPr>
        <p:spPr>
          <a:xfrm>
            <a:off x="723900" y="1736727"/>
            <a:ext cx="3752303" cy="3241674"/>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752701" y="1736727"/>
            <a:ext cx="3753125" cy="3241674"/>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600"/>
            </a:lvl1pPr>
          </a:lstStyle>
          <a:p>
            <a:r>
              <a:rPr lang="en-US" dirty="0" smtClean="0"/>
              <a:t>Click to edit Master title style</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bwMode="auto">
          <a:xfrm>
            <a:off x="678122" y="1414399"/>
            <a:ext cx="7678478" cy="9224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title style</a:t>
            </a:r>
          </a:p>
        </p:txBody>
      </p:sp>
      <p:sp>
        <p:nvSpPr>
          <p:cNvPr id="2052" name="Rectangle 3"/>
          <p:cNvSpPr>
            <a:spLocks noGrp="1" noChangeArrowheads="1"/>
          </p:cNvSpPr>
          <p:nvPr>
            <p:ph type="body" idx="1"/>
          </p:nvPr>
        </p:nvSpPr>
        <p:spPr bwMode="auto">
          <a:xfrm>
            <a:off x="678122" y="2476500"/>
            <a:ext cx="7672385" cy="228911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pic>
        <p:nvPicPr>
          <p:cNvPr id="9" name="Picture 8" descr="Top_Bar_2.psd"/>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38175"/>
          </a:xfrm>
          <a:prstGeom prst="rect">
            <a:avLst/>
          </a:prstGeom>
        </p:spPr>
      </p:pic>
      <p:pic>
        <p:nvPicPr>
          <p:cNvPr id="2" name="Picture 1" descr="13-04-401_Swoosh_FPO_White.psd"/>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0" y="4845873"/>
            <a:ext cx="9144000" cy="2012127"/>
          </a:xfrm>
          <a:prstGeom prst="rect">
            <a:avLst/>
          </a:prstGeom>
        </p:spPr>
      </p:pic>
    </p:spTree>
  </p:cSld>
  <p:clrMap bg1="dk2" tx1="lt1" bg2="dk1" tx2="lt2" accent1="accent1" accent2="accent2" accent3="accent3" accent4="accent4" accent5="accent5" accent6="accent6" hlink="hlink" folHlink="folHlink"/>
  <p:sldLayoutIdLst>
    <p:sldLayoutId id="2147483740" r:id="rId1"/>
    <p:sldLayoutId id="2147483729" r:id="rId2"/>
    <p:sldLayoutId id="2147483730" r:id="rId3"/>
    <p:sldLayoutId id="2147483731" r:id="rId4"/>
    <p:sldLayoutId id="2147483733" r:id="rId5"/>
    <p:sldLayoutId id="2147483734" r:id="rId6"/>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2600" b="1">
          <a:solidFill>
            <a:schemeClr val="tx1"/>
          </a:solidFill>
          <a:latin typeface="+mj-lt"/>
          <a:ea typeface="+mj-ea"/>
          <a:cs typeface="+mj-cs"/>
        </a:defRPr>
      </a:lvl1pPr>
      <a:lvl2pPr algn="ctr" rtl="0" eaLnBrk="0" fontAlgn="base" hangingPunct="0">
        <a:spcBef>
          <a:spcPct val="0"/>
        </a:spcBef>
        <a:spcAft>
          <a:spcPct val="0"/>
        </a:spcAft>
        <a:defRPr sz="3600" b="1">
          <a:solidFill>
            <a:schemeClr val="tx1"/>
          </a:solidFill>
          <a:latin typeface="Verdana" pitchFamily="34" charset="0"/>
        </a:defRPr>
      </a:lvl2pPr>
      <a:lvl3pPr algn="ctr" rtl="0" eaLnBrk="0" fontAlgn="base" hangingPunct="0">
        <a:spcBef>
          <a:spcPct val="0"/>
        </a:spcBef>
        <a:spcAft>
          <a:spcPct val="0"/>
        </a:spcAft>
        <a:defRPr sz="3600" b="1">
          <a:solidFill>
            <a:schemeClr val="tx1"/>
          </a:solidFill>
          <a:latin typeface="Verdana" pitchFamily="34" charset="0"/>
        </a:defRPr>
      </a:lvl3pPr>
      <a:lvl4pPr algn="ctr" rtl="0" eaLnBrk="0" fontAlgn="base" hangingPunct="0">
        <a:spcBef>
          <a:spcPct val="0"/>
        </a:spcBef>
        <a:spcAft>
          <a:spcPct val="0"/>
        </a:spcAft>
        <a:defRPr sz="3600" b="1">
          <a:solidFill>
            <a:schemeClr val="tx1"/>
          </a:solidFill>
          <a:latin typeface="Verdana" pitchFamily="34" charset="0"/>
        </a:defRPr>
      </a:lvl4pPr>
      <a:lvl5pPr algn="ctr" rtl="0" eaLnBrk="0" fontAlgn="base" hangingPunct="0">
        <a:spcBef>
          <a:spcPct val="0"/>
        </a:spcBef>
        <a:spcAft>
          <a:spcPct val="0"/>
        </a:spcAft>
        <a:defRPr sz="3600" b="1">
          <a:solidFill>
            <a:schemeClr val="tx1"/>
          </a:solidFill>
          <a:latin typeface="Verdana" pitchFamily="34" charset="0"/>
        </a:defRPr>
      </a:lvl5pPr>
      <a:lvl6pPr marL="457200" algn="ctr" rtl="0" fontAlgn="base">
        <a:spcBef>
          <a:spcPct val="0"/>
        </a:spcBef>
        <a:spcAft>
          <a:spcPct val="0"/>
        </a:spcAft>
        <a:defRPr sz="3600" b="1">
          <a:solidFill>
            <a:schemeClr val="tx1"/>
          </a:solidFill>
          <a:latin typeface="Verdana" pitchFamily="34" charset="0"/>
        </a:defRPr>
      </a:lvl6pPr>
      <a:lvl7pPr marL="914400" algn="ctr" rtl="0" fontAlgn="base">
        <a:spcBef>
          <a:spcPct val="0"/>
        </a:spcBef>
        <a:spcAft>
          <a:spcPct val="0"/>
        </a:spcAft>
        <a:defRPr sz="3600" b="1">
          <a:solidFill>
            <a:schemeClr val="tx1"/>
          </a:solidFill>
          <a:latin typeface="Verdana" pitchFamily="34" charset="0"/>
        </a:defRPr>
      </a:lvl7pPr>
      <a:lvl8pPr marL="1371600" algn="ctr" rtl="0" fontAlgn="base">
        <a:spcBef>
          <a:spcPct val="0"/>
        </a:spcBef>
        <a:spcAft>
          <a:spcPct val="0"/>
        </a:spcAft>
        <a:defRPr sz="3600" b="1">
          <a:solidFill>
            <a:schemeClr val="tx1"/>
          </a:solidFill>
          <a:latin typeface="Verdana" pitchFamily="34" charset="0"/>
        </a:defRPr>
      </a:lvl8pPr>
      <a:lvl9pPr marL="1828800" algn="ctr" rtl="0" fontAlgn="base">
        <a:spcBef>
          <a:spcPct val="0"/>
        </a:spcBef>
        <a:spcAft>
          <a:spcPct val="0"/>
        </a:spcAft>
        <a:defRPr sz="3600" b="1">
          <a:solidFill>
            <a:schemeClr val="tx1"/>
          </a:solidFill>
          <a:latin typeface="Verdana" pitchFamily="34" charset="0"/>
        </a:defRPr>
      </a:lvl9pPr>
    </p:titleStyle>
    <p:bodyStyle>
      <a:lvl1pPr marL="228600" indent="-228600" algn="l" rtl="0" eaLnBrk="0" fontAlgn="base" hangingPunct="0">
        <a:spcBef>
          <a:spcPct val="20000"/>
        </a:spcBef>
        <a:spcAft>
          <a:spcPct val="0"/>
        </a:spcAft>
        <a:buFont typeface="Wingdings" pitchFamily="2" charset="2"/>
        <a:buChar char="§"/>
        <a:defRPr sz="20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1800">
          <a:solidFill>
            <a:schemeClr val="tx1"/>
          </a:solidFill>
          <a:latin typeface="+mn-lt"/>
        </a:defRPr>
      </a:lvl3pPr>
      <a:lvl4pPr marL="1600200" indent="-228600" algn="l" rtl="0" eaLnBrk="0" fontAlgn="base" hangingPunct="0">
        <a:spcBef>
          <a:spcPct val="20000"/>
        </a:spcBef>
        <a:spcAft>
          <a:spcPct val="0"/>
        </a:spcAft>
        <a:buChar char="–"/>
        <a:defRPr sz="1800">
          <a:solidFill>
            <a:schemeClr val="tx1"/>
          </a:solidFill>
          <a:latin typeface="+mn-lt"/>
        </a:defRPr>
      </a:lvl4pPr>
      <a:lvl5pPr marL="2057400" indent="-228600" algn="l" rtl="0" eaLnBrk="0" fontAlgn="base" hangingPunct="0">
        <a:spcBef>
          <a:spcPct val="20000"/>
        </a:spcBef>
        <a:spcAft>
          <a:spcPct val="0"/>
        </a:spcAft>
        <a:buFont typeface="Wingdings" pitchFamily="2" charset="2"/>
        <a:buChar char="§"/>
        <a:defRPr sz="1800">
          <a:solidFill>
            <a:schemeClr val="tx1"/>
          </a:solidFill>
          <a:latin typeface="+mn-lt"/>
        </a:defRPr>
      </a:lvl5pPr>
      <a:lvl6pPr marL="2514600" indent="-228600" algn="l" rtl="0" fontAlgn="base">
        <a:spcBef>
          <a:spcPct val="20000"/>
        </a:spcBef>
        <a:spcAft>
          <a:spcPct val="0"/>
        </a:spcAft>
        <a:buFont typeface="Wingdings" pitchFamily="2" charset="2"/>
        <a:buChar char="§"/>
        <a:defRPr>
          <a:solidFill>
            <a:schemeClr val="tx1"/>
          </a:solidFill>
          <a:latin typeface="+mn-lt"/>
        </a:defRPr>
      </a:lvl6pPr>
      <a:lvl7pPr marL="2971800" indent="-228600" algn="l" rtl="0" fontAlgn="base">
        <a:spcBef>
          <a:spcPct val="20000"/>
        </a:spcBef>
        <a:spcAft>
          <a:spcPct val="0"/>
        </a:spcAft>
        <a:buFont typeface="Wingdings" pitchFamily="2" charset="2"/>
        <a:buChar char="§"/>
        <a:defRPr>
          <a:solidFill>
            <a:schemeClr val="tx1"/>
          </a:solidFill>
          <a:latin typeface="+mn-lt"/>
        </a:defRPr>
      </a:lvl7pPr>
      <a:lvl8pPr marL="3429000" indent="-228600" algn="l" rtl="0" fontAlgn="base">
        <a:spcBef>
          <a:spcPct val="20000"/>
        </a:spcBef>
        <a:spcAft>
          <a:spcPct val="0"/>
        </a:spcAft>
        <a:buFont typeface="Wingdings" pitchFamily="2" charset="2"/>
        <a:buChar char="§"/>
        <a:defRPr>
          <a:solidFill>
            <a:schemeClr val="tx1"/>
          </a:solidFill>
          <a:latin typeface="+mn-lt"/>
        </a:defRPr>
      </a:lvl8pPr>
      <a:lvl9pPr marL="3886200" indent="-228600" algn="l" rtl="0" fontAlgn="base">
        <a:spcBef>
          <a:spcPct val="20000"/>
        </a:spcBef>
        <a:spcAft>
          <a:spcPct val="0"/>
        </a:spcAft>
        <a:buFont typeface="Wingdings" pitchFamily="2" charset="2"/>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1308272" y="657225"/>
            <a:ext cx="6534151" cy="3124200"/>
          </a:xfrm>
        </p:spPr>
        <p:txBody>
          <a:bodyPr/>
          <a:lstStyle/>
          <a:p>
            <a:pPr eaLnBrk="1" hangingPunct="1"/>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a:ea typeface="MS PGothic" charset="0"/>
                <a:cs typeface="Times New Roman" pitchFamily="18" charset="0"/>
              </a:rPr>
              <a:t/>
            </a:r>
            <a:br>
              <a:rPr lang="en-US" dirty="0">
                <a:ea typeface="MS PGothic" charset="0"/>
                <a:cs typeface="Times New Roman" pitchFamily="18" charset="0"/>
              </a:rPr>
            </a:br>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a:ea typeface="MS PGothic" charset="0"/>
                <a:cs typeface="Times New Roman" pitchFamily="18" charset="0"/>
              </a:rPr>
              <a:t/>
            </a:r>
            <a:br>
              <a:rPr lang="en-US" dirty="0">
                <a:ea typeface="MS PGothic" charset="0"/>
                <a:cs typeface="Times New Roman" pitchFamily="18" charset="0"/>
              </a:rPr>
            </a:br>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a:ea typeface="MS PGothic" charset="0"/>
                <a:cs typeface="Times New Roman" pitchFamily="18" charset="0"/>
              </a:rPr>
              <a:t/>
            </a:r>
            <a:br>
              <a:rPr lang="en-US" dirty="0">
                <a:ea typeface="MS PGothic" charset="0"/>
                <a:cs typeface="Times New Roman" pitchFamily="18" charset="0"/>
              </a:rPr>
            </a:br>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a:ea typeface="MS PGothic" charset="0"/>
                <a:cs typeface="Times New Roman" pitchFamily="18" charset="0"/>
              </a:rPr>
              <a:t/>
            </a:r>
            <a:br>
              <a:rPr lang="en-US" dirty="0">
                <a:ea typeface="MS PGothic" charset="0"/>
                <a:cs typeface="Times New Roman" pitchFamily="18" charset="0"/>
              </a:rPr>
            </a:br>
            <a:r>
              <a:rPr lang="en-US" dirty="0" smtClean="0">
                <a:ea typeface="MS PGothic" charset="0"/>
                <a:cs typeface="Times New Roman" pitchFamily="18" charset="0"/>
              </a:rPr>
              <a:t/>
            </a:r>
            <a:br>
              <a:rPr lang="en-US" dirty="0" smtClean="0">
                <a:ea typeface="MS PGothic" charset="0"/>
                <a:cs typeface="Times New Roman" pitchFamily="18" charset="0"/>
              </a:rPr>
            </a:br>
            <a:r>
              <a:rPr lang="en-US" dirty="0">
                <a:ea typeface="MS PGothic" charset="0"/>
                <a:cs typeface="Times New Roman" pitchFamily="18" charset="0"/>
              </a:rPr>
              <a:t/>
            </a:r>
            <a:br>
              <a:rPr lang="en-US" dirty="0">
                <a:ea typeface="MS PGothic" charset="0"/>
                <a:cs typeface="Times New Roman" pitchFamily="18" charset="0"/>
              </a:rPr>
            </a:br>
            <a:r>
              <a:rPr lang="en-US" dirty="0" smtClean="0">
                <a:ea typeface="MS PGothic" charset="0"/>
                <a:cs typeface="Times New Roman" pitchFamily="18" charset="0"/>
              </a:rPr>
              <a:t>What </a:t>
            </a:r>
            <a:r>
              <a:rPr lang="en-US" dirty="0" smtClean="0">
                <a:ea typeface="MS PGothic" charset="0"/>
                <a:cs typeface="Times New Roman" pitchFamily="18" charset="0"/>
              </a:rPr>
              <a:t>The </a:t>
            </a:r>
            <a:r>
              <a:rPr lang="en-US" dirty="0" smtClean="0">
                <a:ea typeface="MS PGothic" charset="0"/>
                <a:cs typeface="Times New Roman" pitchFamily="18" charset="0"/>
              </a:rPr>
              <a:t>Next Few Years</a:t>
            </a:r>
            <a:br>
              <a:rPr lang="en-US" dirty="0" smtClean="0">
                <a:ea typeface="MS PGothic" charset="0"/>
                <a:cs typeface="Times New Roman" pitchFamily="18" charset="0"/>
              </a:rPr>
            </a:br>
            <a:r>
              <a:rPr lang="en-US" dirty="0" smtClean="0">
                <a:ea typeface="MS PGothic" charset="0"/>
                <a:cs typeface="Times New Roman" pitchFamily="18" charset="0"/>
              </a:rPr>
              <a:t>Hold for 401(k) Plans</a:t>
            </a:r>
            <a:br>
              <a:rPr lang="en-US" dirty="0" smtClean="0">
                <a:ea typeface="MS PGothic" charset="0"/>
                <a:cs typeface="Times New Roman" pitchFamily="18" charset="0"/>
              </a:rPr>
            </a:br>
            <a:r>
              <a:rPr lang="en-US" dirty="0" smtClean="0">
                <a:ea typeface="MS PGothic" charset="0"/>
                <a:cs typeface="Times New Roman" pitchFamily="18" charset="0"/>
              </a:rPr>
              <a:t>and Retirement Savings </a:t>
            </a:r>
            <a:br>
              <a:rPr lang="en-US" dirty="0" smtClean="0">
                <a:ea typeface="MS PGothic" charset="0"/>
                <a:cs typeface="Times New Roman" pitchFamily="18" charset="0"/>
              </a:rPr>
            </a:br>
            <a:r>
              <a:rPr lang="en-US" dirty="0" smtClean="0">
                <a:ea typeface="MS PGothic" charset="0"/>
                <a:cs typeface="Times New Roman" pitchFamily="18" charset="0"/>
              </a:rPr>
              <a:t>and What It Means for</a:t>
            </a:r>
            <a:br>
              <a:rPr lang="en-US" dirty="0" smtClean="0">
                <a:ea typeface="MS PGothic" charset="0"/>
                <a:cs typeface="Times New Roman" pitchFamily="18" charset="0"/>
              </a:rPr>
            </a:br>
            <a:r>
              <a:rPr lang="en-US" dirty="0" smtClean="0">
                <a:ea typeface="MS PGothic" charset="0"/>
                <a:cs typeface="Times New Roman" pitchFamily="18" charset="0"/>
              </a:rPr>
              <a:t>Advisors and Their Clients </a:t>
            </a:r>
            <a:br>
              <a:rPr lang="en-US" dirty="0" smtClean="0">
                <a:ea typeface="MS PGothic" charset="0"/>
                <a:cs typeface="Times New Roman" pitchFamily="18" charset="0"/>
              </a:rPr>
            </a:br>
            <a:endParaRPr lang="en-US" sz="2800" dirty="0" smtClean="0"/>
          </a:p>
        </p:txBody>
      </p:sp>
      <p:sp>
        <p:nvSpPr>
          <p:cNvPr id="5123" name="Rectangle 5"/>
          <p:cNvSpPr>
            <a:spLocks noGrp="1" noChangeArrowheads="1"/>
          </p:cNvSpPr>
          <p:nvPr>
            <p:ph type="subTitle" idx="1"/>
          </p:nvPr>
        </p:nvSpPr>
        <p:spPr>
          <a:xfrm>
            <a:off x="1314277" y="3743324"/>
            <a:ext cx="6353348" cy="714375"/>
          </a:xfrm>
        </p:spPr>
        <p:txBody>
          <a:bodyPr/>
          <a:lstStyle/>
          <a:p>
            <a:r>
              <a:rPr lang="en-US" sz="2000" dirty="0">
                <a:cs typeface="Arial" charset="0"/>
              </a:rPr>
              <a:t>Marcia S. Wagner, Esq</a:t>
            </a:r>
            <a:r>
              <a:rPr lang="en-US" sz="2000" dirty="0" smtClean="0">
                <a:cs typeface="Arial" charset="0"/>
              </a:rPr>
              <a:t>.</a:t>
            </a:r>
          </a:p>
          <a:p>
            <a:endParaRPr lang="en-US" sz="2000" dirty="0">
              <a:cs typeface="Arial" charset="0"/>
            </a:endParaRPr>
          </a:p>
          <a:p>
            <a:r>
              <a:rPr lang="en-US" sz="1800" b="0" dirty="0" smtClean="0">
                <a:latin typeface="FrankRuehl" pitchFamily="34" charset="-79"/>
                <a:cs typeface="FrankRuehl" pitchFamily="34" charset="-79"/>
              </a:rPr>
              <a:t>    </a:t>
            </a:r>
          </a:p>
          <a:p>
            <a:r>
              <a:rPr lang="en-US" sz="1800" b="0" dirty="0" smtClean="0">
                <a:latin typeface="FrankRuehl" pitchFamily="34" charset="-79"/>
                <a:cs typeface="FrankRuehl" pitchFamily="34" charset="-79"/>
              </a:rPr>
              <a:t>THE</a:t>
            </a:r>
          </a:p>
          <a:p>
            <a:r>
              <a:rPr lang="en-US" sz="2800" b="0" dirty="0" smtClean="0">
                <a:latin typeface="FrankRuehl" pitchFamily="34" charset="-79"/>
                <a:cs typeface="FrankRuehl" pitchFamily="34" charset="-79"/>
              </a:rPr>
              <a:t> 	                    WAGNER LAW GROUP</a:t>
            </a:r>
          </a:p>
          <a:p>
            <a:r>
              <a:rPr lang="en-US" sz="1000" b="0" dirty="0" smtClean="0">
                <a:latin typeface="Brussels" pitchFamily="18" charset="0"/>
                <a:cs typeface="Arial" charset="0"/>
              </a:rPr>
              <a:t>                                                     A </a:t>
            </a:r>
            <a:r>
              <a:rPr lang="en-US" sz="1000" b="0" dirty="0">
                <a:latin typeface="Brussels" pitchFamily="18" charset="0"/>
                <a:cs typeface="Arial" charset="0"/>
              </a:rPr>
              <a:t>PROFESSIONAL CORPORATION</a:t>
            </a:r>
          </a:p>
          <a:p>
            <a:endParaRPr lang="en-US" sz="2800" b="0" dirty="0" smtClean="0">
              <a:latin typeface="Brussels" pitchFamily="18" charset="0"/>
              <a:cs typeface="Arial" charset="0"/>
            </a:endParaRPr>
          </a:p>
          <a:p>
            <a:endParaRPr lang="en-US" dirty="0">
              <a:cs typeface="Arial" charset="0"/>
            </a:endParaRPr>
          </a:p>
        </p:txBody>
      </p:sp>
    </p:spTree>
  </p:cSld>
  <p:clrMapOvr>
    <a:masterClrMapping/>
  </p:clrMapOvr>
  <p:transition spd="med">
    <p:spli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3">
                    <a:lumMod val="60000"/>
                    <a:lumOff val="40000"/>
                  </a:schemeClr>
                </a:solidFill>
                <a:latin typeface="Arial" pitchFamily="34" charset="0"/>
                <a:ea typeface="ＭＳ Ｐゴシック" pitchFamily="34" charset="-128"/>
                <a:cs typeface="Arial" pitchFamily="34" charset="0"/>
              </a:rPr>
              <a:t>Introduction</a:t>
            </a:r>
            <a:endParaRPr lang="en-US" dirty="0">
              <a:solidFill>
                <a:schemeClr val="accent3">
                  <a:lumMod val="60000"/>
                  <a:lumOff val="40000"/>
                </a:schemeClr>
              </a:solidFill>
            </a:endParaRPr>
          </a:p>
        </p:txBody>
      </p:sp>
      <p:sp>
        <p:nvSpPr>
          <p:cNvPr id="3" name="Content Placeholder 2"/>
          <p:cNvSpPr>
            <a:spLocks noGrp="1"/>
          </p:cNvSpPr>
          <p:nvPr>
            <p:ph idx="1"/>
          </p:nvPr>
        </p:nvSpPr>
        <p:spPr>
          <a:xfrm>
            <a:off x="736601" y="1495425"/>
            <a:ext cx="7728466" cy="3609975"/>
          </a:xfrm>
        </p:spPr>
        <p:txBody>
          <a:bodyPr/>
          <a:lstStyle/>
          <a:p>
            <a:pPr indent="-182563">
              <a:lnSpc>
                <a:spcPts val="1925"/>
              </a:lnSpc>
            </a:pPr>
            <a:r>
              <a:rPr lang="en-US" sz="1800" dirty="0">
                <a:latin typeface="Arial" pitchFamily="34" charset="0"/>
                <a:ea typeface="ＭＳ Ｐゴシック" pitchFamily="34" charset="-128"/>
                <a:cs typeface="Arial" pitchFamily="34" charset="0"/>
              </a:rPr>
              <a:t>Impending Retirement Plan Crisis.</a:t>
            </a:r>
          </a:p>
          <a:p>
            <a:pPr lvl="1"/>
            <a:r>
              <a:rPr lang="en-US" dirty="0">
                <a:latin typeface="Arial" pitchFamily="34" charset="0"/>
                <a:ea typeface="ＭＳ Ｐゴシック" pitchFamily="34" charset="-128"/>
                <a:cs typeface="Arial" pitchFamily="34" charset="0"/>
              </a:rPr>
              <a:t>Social Security. </a:t>
            </a:r>
          </a:p>
          <a:p>
            <a:pPr lvl="1"/>
            <a:r>
              <a:rPr lang="en-US" dirty="0">
                <a:latin typeface="Arial" pitchFamily="34" charset="0"/>
                <a:ea typeface="ＭＳ Ｐゴシック" pitchFamily="34" charset="-128"/>
                <a:cs typeface="Arial" pitchFamily="34" charset="0"/>
              </a:rPr>
              <a:t>Employer-Sponsored Plans.</a:t>
            </a:r>
          </a:p>
          <a:p>
            <a:pPr lvl="1"/>
            <a:r>
              <a:rPr lang="en-US" dirty="0">
                <a:latin typeface="Arial" pitchFamily="34" charset="0"/>
                <a:ea typeface="ＭＳ Ｐゴシック" pitchFamily="34" charset="-128"/>
                <a:cs typeface="Arial" pitchFamily="34" charset="0"/>
              </a:rPr>
              <a:t>Private Savings.</a:t>
            </a:r>
          </a:p>
          <a:p>
            <a:pPr marL="457200" lvl="1" indent="0">
              <a:buNone/>
            </a:pPr>
            <a:endParaRPr lang="en-US" dirty="0">
              <a:latin typeface="Arial" pitchFamily="34" charset="0"/>
              <a:ea typeface="ＭＳ Ｐゴシック" pitchFamily="34" charset="-128"/>
              <a:cs typeface="Arial" pitchFamily="34" charset="0"/>
            </a:endParaRPr>
          </a:p>
          <a:p>
            <a:pPr indent="-182563">
              <a:lnSpc>
                <a:spcPts val="1925"/>
              </a:lnSpc>
            </a:pPr>
            <a:r>
              <a:rPr lang="en-US" sz="1800" dirty="0">
                <a:latin typeface="Arial" pitchFamily="34" charset="0"/>
                <a:ea typeface="ＭＳ Ｐゴシック" pitchFamily="34" charset="-128"/>
                <a:cs typeface="Arial" pitchFamily="34" charset="0"/>
              </a:rPr>
              <a:t>Current Private Pension System.</a:t>
            </a:r>
          </a:p>
          <a:p>
            <a:pPr lvl="1"/>
            <a:r>
              <a:rPr lang="en-US" dirty="0">
                <a:latin typeface="Arial" pitchFamily="34" charset="0"/>
                <a:ea typeface="ＭＳ Ｐゴシック" pitchFamily="34" charset="-128"/>
                <a:cs typeface="Arial" pitchFamily="34" charset="0"/>
              </a:rPr>
              <a:t>Half of workers have no plan.</a:t>
            </a:r>
          </a:p>
          <a:p>
            <a:pPr lvl="1"/>
            <a:r>
              <a:rPr lang="en-US" dirty="0">
                <a:latin typeface="Arial" pitchFamily="34" charset="0"/>
                <a:ea typeface="ＭＳ Ｐゴシック" pitchFamily="34" charset="-128"/>
                <a:cs typeface="Arial" pitchFamily="34" charset="0"/>
              </a:rPr>
              <a:t>Plans have low saving rates and hidden costs.</a:t>
            </a:r>
          </a:p>
          <a:p>
            <a:pPr lvl="1"/>
            <a:r>
              <a:rPr lang="en-US" dirty="0">
                <a:latin typeface="Arial" pitchFamily="34" charset="0"/>
                <a:ea typeface="ＭＳ Ｐゴシック" pitchFamily="34" charset="-128"/>
                <a:cs typeface="Arial" pitchFamily="34" charset="0"/>
              </a:rPr>
              <a:t>Fewer than half of workers will have adequate retirement income.</a:t>
            </a:r>
          </a:p>
          <a:p>
            <a:pPr marL="457200" lvl="1" indent="0">
              <a:buNone/>
            </a:pPr>
            <a:endParaRPr lang="en-US" dirty="0">
              <a:latin typeface="Arial" pitchFamily="34" charset="0"/>
              <a:ea typeface="ＭＳ Ｐゴシック" pitchFamily="34" charset="-128"/>
              <a:cs typeface="Arial" pitchFamily="34" charset="0"/>
            </a:endParaRPr>
          </a:p>
          <a:p>
            <a:pPr indent="-182563">
              <a:lnSpc>
                <a:spcPts val="1925"/>
              </a:lnSpc>
            </a:pPr>
            <a:r>
              <a:rPr lang="en-US" sz="1800" dirty="0">
                <a:latin typeface="Arial" pitchFamily="34" charset="0"/>
                <a:ea typeface="ＭＳ Ｐゴシック" pitchFamily="34" charset="-128"/>
                <a:cs typeface="Arial" pitchFamily="34" charset="0"/>
              </a:rPr>
              <a:t>Role of Policymakers.</a:t>
            </a:r>
          </a:p>
          <a:p>
            <a:endParaRPr lang="en-US" dirty="0"/>
          </a:p>
        </p:txBody>
      </p:sp>
    </p:spTree>
    <p:extLst>
      <p:ext uri="{BB962C8B-B14F-4D97-AF65-F5344CB8AC3E}">
        <p14:creationId xmlns:p14="http://schemas.microsoft.com/office/powerpoint/2010/main" val="3376673618"/>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pPr>
            <a:endParaRPr lang="en-US" dirty="0">
              <a:solidFill>
                <a:schemeClr val="tx2">
                  <a:lumMod val="60000"/>
                  <a:lumOff val="40000"/>
                </a:schemeClr>
              </a:solidFill>
              <a:ea typeface="ＭＳ Ｐゴシック" pitchFamily="34" charset="-128"/>
            </a:endParaRPr>
          </a:p>
          <a:p>
            <a:pPr>
              <a:lnSpc>
                <a:spcPts val="1925"/>
              </a:lnSpc>
              <a:spcBef>
                <a:spcPts val="988"/>
              </a:spcBef>
              <a:spcAft>
                <a:spcPts val="1600"/>
              </a:spcAft>
              <a:buFont typeface="Arial" pitchFamily="34" charset="0"/>
              <a:buAutoNum type="arabicPeriod"/>
            </a:pPr>
            <a:r>
              <a:rPr lang="en-US" dirty="0">
                <a:solidFill>
                  <a:schemeClr val="accent3">
                    <a:lumMod val="60000"/>
                    <a:lumOff val="40000"/>
                  </a:schemeClr>
                </a:solidFill>
                <a:ea typeface="ＭＳ Ｐゴシック" pitchFamily="34" charset="-128"/>
              </a:rPr>
              <a:t>Increasing Savings</a:t>
            </a:r>
          </a:p>
          <a:p>
            <a:pPr>
              <a:lnSpc>
                <a:spcPts val="1925"/>
              </a:lnSpc>
              <a:spcBef>
                <a:spcPts val="988"/>
              </a:spcBef>
              <a:spcAft>
                <a:spcPts val="1600"/>
              </a:spcAft>
              <a:buFont typeface="Arial" pitchFamily="34" charset="0"/>
              <a:buAutoNum type="arabicPeriod"/>
            </a:pPr>
            <a:r>
              <a:rPr lang="en-US" dirty="0">
                <a:ea typeface="ＭＳ Ｐゴシック" pitchFamily="34" charset="-128"/>
              </a:rPr>
              <a:t>Protecting Returns</a:t>
            </a:r>
          </a:p>
          <a:p>
            <a:pPr>
              <a:lnSpc>
                <a:spcPts val="1925"/>
              </a:lnSpc>
              <a:spcBef>
                <a:spcPts val="988"/>
              </a:spcBef>
              <a:spcAft>
                <a:spcPts val="1600"/>
              </a:spcAft>
              <a:buFont typeface="Arial" pitchFamily="34" charset="0"/>
              <a:buAutoNum type="arabicPeriod"/>
            </a:pPr>
            <a:r>
              <a:rPr lang="en-US" dirty="0">
                <a:ea typeface="ＭＳ Ｐゴシック" pitchFamily="34" charset="-128"/>
              </a:rPr>
              <a:t>Decumulation Planning</a:t>
            </a:r>
          </a:p>
          <a:p>
            <a:pPr>
              <a:lnSpc>
                <a:spcPts val="1925"/>
              </a:lnSpc>
              <a:spcBef>
                <a:spcPts val="988"/>
              </a:spcBef>
              <a:spcAft>
                <a:spcPts val="1600"/>
              </a:spcAft>
              <a:buFont typeface="Arial" pitchFamily="34" charset="0"/>
              <a:buAutoNum type="arabicPeriod"/>
            </a:pPr>
            <a:r>
              <a:rPr lang="en-US" dirty="0">
                <a:ea typeface="ＭＳ Ｐゴシック" pitchFamily="34" charset="-128"/>
              </a:rPr>
              <a:t>Tax Reform</a:t>
            </a:r>
            <a:endParaRPr lang="en-US" dirty="0"/>
          </a:p>
          <a:p>
            <a:endParaRPr lang="en-US" dirty="0"/>
          </a:p>
        </p:txBody>
      </p:sp>
    </p:spTree>
    <p:extLst>
      <p:ext uri="{BB962C8B-B14F-4D97-AF65-F5344CB8AC3E}">
        <p14:creationId xmlns:p14="http://schemas.microsoft.com/office/powerpoint/2010/main" val="3504786140"/>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625" y="940181"/>
            <a:ext cx="7721606" cy="707644"/>
          </a:xfrm>
        </p:spPr>
        <p:txBody>
          <a:bodyPr/>
          <a:lstStyle/>
          <a:p>
            <a:r>
              <a:rPr lang="en-US" sz="2400" dirty="0">
                <a:solidFill>
                  <a:schemeClr val="accent3">
                    <a:lumMod val="60000"/>
                    <a:lumOff val="40000"/>
                  </a:schemeClr>
                </a:solidFill>
                <a:latin typeface="Arial" pitchFamily="34" charset="0"/>
                <a:ea typeface="ＭＳ Ｐゴシック" pitchFamily="34" charset="-128"/>
                <a:cs typeface="Arial" pitchFamily="34" charset="0"/>
              </a:rPr>
              <a:t>Increasing Savings Thru Automatic Features</a:t>
            </a:r>
            <a:endParaRPr lang="en-US" sz="2400" dirty="0">
              <a:solidFill>
                <a:schemeClr val="accent3">
                  <a:lumMod val="60000"/>
                  <a:lumOff val="40000"/>
                </a:schemeClr>
              </a:solidFill>
            </a:endParaRPr>
          </a:p>
        </p:txBody>
      </p:sp>
      <p:sp>
        <p:nvSpPr>
          <p:cNvPr id="3" name="Content Placeholder 2"/>
          <p:cNvSpPr>
            <a:spLocks noGrp="1"/>
          </p:cNvSpPr>
          <p:nvPr>
            <p:ph idx="1"/>
          </p:nvPr>
        </p:nvSpPr>
        <p:spPr/>
        <p:txBody>
          <a:bodyPr/>
          <a:lstStyle/>
          <a:p>
            <a:pPr>
              <a:defRPr/>
            </a:pPr>
            <a:r>
              <a:rPr lang="en-US" dirty="0" smtClean="0">
                <a:latin typeface="Arial" pitchFamily="34" charset="0"/>
                <a:cs typeface="Arial" pitchFamily="34" charset="0"/>
              </a:rPr>
              <a:t>Existing tools to overcome employee inertia</a:t>
            </a:r>
            <a:endParaRPr lang="en-US" dirty="0">
              <a:latin typeface="Arial" pitchFamily="34" charset="0"/>
              <a:cs typeface="Arial" pitchFamily="34" charset="0"/>
            </a:endParaRPr>
          </a:p>
          <a:p>
            <a:pPr lvl="1" indent="-182880">
              <a:buFont typeface="Arial"/>
              <a:buChar char="•"/>
              <a:defRPr/>
            </a:pPr>
            <a:r>
              <a:rPr lang="en-US" sz="2000" dirty="0">
                <a:latin typeface="Arial" pitchFamily="34" charset="0"/>
                <a:cs typeface="Arial" pitchFamily="34" charset="0"/>
              </a:rPr>
              <a:t>Auto-Enrollment</a:t>
            </a:r>
          </a:p>
          <a:p>
            <a:pPr lvl="1" indent="-182880">
              <a:buFont typeface="Arial"/>
              <a:buChar char="•"/>
              <a:defRPr/>
            </a:pPr>
            <a:r>
              <a:rPr lang="en-US" sz="2000" dirty="0">
                <a:latin typeface="Arial" pitchFamily="34" charset="0"/>
                <a:cs typeface="Arial" pitchFamily="34" charset="0"/>
              </a:rPr>
              <a:t>Auto-Escalation</a:t>
            </a:r>
          </a:p>
          <a:p>
            <a:pPr marL="560070" lvl="1" indent="0">
              <a:buNone/>
              <a:defRPr/>
            </a:pPr>
            <a:endParaRPr lang="en-US" sz="2000" dirty="0">
              <a:latin typeface="Arial" pitchFamily="34" charset="0"/>
              <a:cs typeface="Arial" pitchFamily="34" charset="0"/>
            </a:endParaRPr>
          </a:p>
          <a:p>
            <a:pPr>
              <a:defRPr/>
            </a:pPr>
            <a:r>
              <a:rPr lang="en-US" dirty="0">
                <a:latin typeface="Arial" pitchFamily="34" charset="0"/>
                <a:cs typeface="Arial" pitchFamily="34" charset="0"/>
              </a:rPr>
              <a:t>Plan Sponsor and Advisor Initiatives</a:t>
            </a:r>
          </a:p>
          <a:p>
            <a:pPr lvl="1" indent="-182880">
              <a:buFont typeface="Arial"/>
              <a:buChar char="•"/>
              <a:defRPr/>
            </a:pPr>
            <a:r>
              <a:rPr lang="en-US" sz="2000" dirty="0">
                <a:latin typeface="Arial" pitchFamily="34" charset="0"/>
                <a:cs typeface="Arial" pitchFamily="34" charset="0"/>
              </a:rPr>
              <a:t>Re-Enrollment</a:t>
            </a:r>
          </a:p>
          <a:p>
            <a:pPr lvl="1" indent="-182880">
              <a:buFont typeface="Arial"/>
              <a:buChar char="•"/>
              <a:defRPr/>
            </a:pPr>
            <a:r>
              <a:rPr lang="en-US" sz="2000" dirty="0">
                <a:latin typeface="Arial" pitchFamily="34" charset="0"/>
                <a:cs typeface="Arial" pitchFamily="34" charset="0"/>
              </a:rPr>
              <a:t>Re-Allocation</a:t>
            </a:r>
          </a:p>
          <a:p>
            <a:endParaRPr lang="en-US" dirty="0"/>
          </a:p>
        </p:txBody>
      </p:sp>
    </p:spTree>
    <p:extLst>
      <p:ext uri="{BB962C8B-B14F-4D97-AF65-F5344CB8AC3E}">
        <p14:creationId xmlns:p14="http://schemas.microsoft.com/office/powerpoint/2010/main" val="423865294"/>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831469"/>
          </a:xfrm>
        </p:spPr>
        <p:txBody>
          <a:bodyPr/>
          <a:lstStyle/>
          <a:p>
            <a:r>
              <a:rPr lang="en-US" sz="2400" dirty="0" smtClean="0">
                <a:solidFill>
                  <a:schemeClr val="accent3">
                    <a:lumMod val="60000"/>
                    <a:lumOff val="40000"/>
                  </a:schemeClr>
                </a:solidFill>
                <a:latin typeface="Arial" pitchFamily="34" charset="0"/>
                <a:cs typeface="Arial" pitchFamily="34" charset="0"/>
              </a:rPr>
              <a:t>Administration Initiatives to Increase Retirement Savings Through IRAs</a:t>
            </a:r>
            <a:endParaRPr lang="en-US" sz="2400"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736601" y="1914525"/>
            <a:ext cx="7728466" cy="3124200"/>
          </a:xfrm>
        </p:spPr>
        <p:txBody>
          <a:bodyPr/>
          <a:lstStyle/>
          <a:p>
            <a:pPr>
              <a:defRPr/>
            </a:pPr>
            <a:r>
              <a:rPr lang="en-US" sz="1800" dirty="0" smtClean="0">
                <a:latin typeface="Arial" pitchFamily="34" charset="0"/>
                <a:cs typeface="Arial" pitchFamily="34" charset="0"/>
              </a:rPr>
              <a:t>Administration pushing automatic IRAs featuring:</a:t>
            </a:r>
          </a:p>
          <a:p>
            <a:pPr lvl="1">
              <a:defRPr/>
            </a:pPr>
            <a:r>
              <a:rPr lang="en-US" sz="1600" dirty="0" smtClean="0">
                <a:latin typeface="Arial" pitchFamily="34" charset="0"/>
                <a:cs typeface="Arial" pitchFamily="34" charset="0"/>
              </a:rPr>
              <a:t>3% default contribution rate</a:t>
            </a:r>
          </a:p>
          <a:p>
            <a:pPr lvl="1">
              <a:defRPr/>
            </a:pPr>
            <a:r>
              <a:rPr lang="en-US" sz="1600" dirty="0" smtClean="0">
                <a:latin typeface="Arial" pitchFamily="34" charset="0"/>
                <a:cs typeface="Arial" pitchFamily="34" charset="0"/>
              </a:rPr>
              <a:t>Choice of traditional pre-tax IRA or after-tax Roth</a:t>
            </a:r>
          </a:p>
          <a:p>
            <a:pPr lvl="1">
              <a:defRPr/>
            </a:pPr>
            <a:r>
              <a:rPr lang="en-US" sz="1600" dirty="0" smtClean="0">
                <a:latin typeface="Arial" pitchFamily="34" charset="0"/>
                <a:cs typeface="Arial" pitchFamily="34" charset="0"/>
              </a:rPr>
              <a:t>Multiple alternatives for selecting IRA provider</a:t>
            </a:r>
          </a:p>
          <a:p>
            <a:pPr lvl="1">
              <a:defRPr/>
            </a:pPr>
            <a:r>
              <a:rPr lang="en-US" sz="1600" dirty="0" smtClean="0">
                <a:latin typeface="Arial" pitchFamily="34" charset="0"/>
                <a:cs typeface="Arial" pitchFamily="34" charset="0"/>
              </a:rPr>
              <a:t>Government designated default investments</a:t>
            </a:r>
            <a:endParaRPr lang="en-US" sz="1800" dirty="0">
              <a:latin typeface="Arial" pitchFamily="34" charset="0"/>
              <a:cs typeface="Arial" pitchFamily="34" charset="0"/>
            </a:endParaRPr>
          </a:p>
          <a:p>
            <a:pPr>
              <a:defRPr/>
            </a:pPr>
            <a:r>
              <a:rPr lang="en-US" sz="1800" dirty="0" smtClean="0">
                <a:latin typeface="Arial" pitchFamily="34" charset="0"/>
                <a:cs typeface="Arial" pitchFamily="34" charset="0"/>
              </a:rPr>
              <a:t>MyRA Initiative</a:t>
            </a:r>
          </a:p>
          <a:p>
            <a:pPr lvl="1">
              <a:defRPr/>
            </a:pPr>
            <a:r>
              <a:rPr lang="en-US" sz="1400" dirty="0" smtClean="0">
                <a:latin typeface="Arial" pitchFamily="34" charset="0"/>
                <a:cs typeface="Arial" pitchFamily="34" charset="0"/>
              </a:rPr>
              <a:t>Starter program does not require legislative authorization</a:t>
            </a:r>
          </a:p>
          <a:p>
            <a:pPr lvl="1">
              <a:defRPr/>
            </a:pPr>
            <a:r>
              <a:rPr lang="en-US" sz="1400" dirty="0" smtClean="0">
                <a:latin typeface="Arial" pitchFamily="34" charset="0"/>
                <a:cs typeface="Arial" pitchFamily="34" charset="0"/>
              </a:rPr>
              <a:t>Contributions to Roth accounts</a:t>
            </a:r>
          </a:p>
          <a:p>
            <a:pPr lvl="1">
              <a:defRPr/>
            </a:pPr>
            <a:r>
              <a:rPr lang="en-US" sz="1400" dirty="0" smtClean="0">
                <a:latin typeface="Arial" pitchFamily="34" charset="0"/>
                <a:cs typeface="Arial" pitchFamily="34" charset="0"/>
              </a:rPr>
              <a:t>Permits small investments ($25 / $5)</a:t>
            </a:r>
          </a:p>
          <a:p>
            <a:pPr lvl="1">
              <a:defRPr/>
            </a:pPr>
            <a:r>
              <a:rPr lang="en-US" sz="1400" dirty="0" smtClean="0">
                <a:latin typeface="Arial" pitchFamily="34" charset="0"/>
                <a:cs typeface="Arial" pitchFamily="34" charset="0"/>
              </a:rPr>
              <a:t>Low rate of return from Treasury bonds</a:t>
            </a:r>
          </a:p>
          <a:p>
            <a:pPr lvl="1">
              <a:defRPr/>
            </a:pPr>
            <a:r>
              <a:rPr lang="en-US" sz="1400" dirty="0" smtClean="0">
                <a:latin typeface="Arial" pitchFamily="34" charset="0"/>
                <a:cs typeface="Arial" pitchFamily="34" charset="0"/>
              </a:rPr>
              <a:t>Maximum $15,000 balance</a:t>
            </a:r>
            <a:endParaRPr lang="en-US" sz="1400" dirty="0">
              <a:latin typeface="Arial" pitchFamily="34" charset="0"/>
              <a:cs typeface="Arial" pitchFamily="34" charset="0"/>
            </a:endParaRPr>
          </a:p>
          <a:p>
            <a:pPr marL="160337" indent="0">
              <a:lnSpc>
                <a:spcPts val="1925"/>
              </a:lnSpc>
              <a:buNone/>
            </a:pPr>
            <a:r>
              <a:rPr lang="en-US" sz="1800" dirty="0">
                <a:latin typeface="Arial" pitchFamily="34" charset="0"/>
                <a:ea typeface="ＭＳ Ｐゴシック" pitchFamily="34" charset="-128"/>
                <a:cs typeface="Arial" pitchFamily="34" charset="0"/>
              </a:rPr>
              <a:t>      </a:t>
            </a:r>
            <a:endParaRPr lang="en-US" dirty="0"/>
          </a:p>
        </p:txBody>
      </p:sp>
    </p:spTree>
    <p:extLst>
      <p:ext uri="{BB962C8B-B14F-4D97-AF65-F5344CB8AC3E}">
        <p14:creationId xmlns:p14="http://schemas.microsoft.com/office/powerpoint/2010/main" val="2713126158"/>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solidFill>
                  <a:schemeClr val="accent3">
                    <a:lumMod val="60000"/>
                    <a:lumOff val="40000"/>
                  </a:schemeClr>
                </a:solidFill>
                <a:latin typeface="Arial" pitchFamily="34" charset="0"/>
                <a:cs typeface="Arial" pitchFamily="34" charset="0"/>
              </a:rPr>
              <a:t>Summing</a:t>
            </a:r>
            <a:r>
              <a:rPr lang="en-US" sz="2400" dirty="0" smtClean="0">
                <a:solidFill>
                  <a:schemeClr val="accent3">
                    <a:lumMod val="60000"/>
                    <a:lumOff val="40000"/>
                  </a:schemeClr>
                </a:solidFill>
                <a:latin typeface="Arial" pitchFamily="34" charset="0"/>
                <a:cs typeface="Arial" pitchFamily="34" charset="0"/>
              </a:rPr>
              <a:t> Up</a:t>
            </a:r>
            <a:endParaRPr lang="en-US" sz="2400"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736601" y="1905000"/>
            <a:ext cx="7728466" cy="3295650"/>
          </a:xfrm>
        </p:spPr>
        <p:txBody>
          <a:bodyPr/>
          <a:lstStyle/>
          <a:p>
            <a:pPr indent="-182563">
              <a:lnSpc>
                <a:spcPts val="1925"/>
              </a:lnSpc>
            </a:pPr>
            <a:r>
              <a:rPr lang="en-US" sz="1800" dirty="0">
                <a:latin typeface="Arial" pitchFamily="34" charset="0"/>
                <a:ea typeface="ＭＳ Ｐゴシック" pitchFamily="34" charset="-128"/>
                <a:cs typeface="Arial" pitchFamily="34" charset="0"/>
              </a:rPr>
              <a:t>Push for </a:t>
            </a:r>
            <a:r>
              <a:rPr lang="en-US" dirty="0">
                <a:latin typeface="Arial" pitchFamily="34" charset="0"/>
                <a:ea typeface="ＭＳ Ｐゴシック" pitchFamily="34" charset="-128"/>
                <a:cs typeface="Arial" pitchFamily="34" charset="0"/>
              </a:rPr>
              <a:t>auto investments expected to continue.</a:t>
            </a:r>
          </a:p>
          <a:p>
            <a:pPr marL="160337" indent="0">
              <a:lnSpc>
                <a:spcPts val="1925"/>
              </a:lnSpc>
              <a:buNone/>
            </a:pPr>
            <a:endParaRPr lang="en-US"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Auto IRA legislation unlikely in current form.</a:t>
            </a:r>
          </a:p>
          <a:p>
            <a:pPr marL="160337" indent="0">
              <a:lnSpc>
                <a:spcPts val="1925"/>
              </a:lnSpc>
              <a:buNone/>
            </a:pPr>
            <a:endParaRPr lang="en-US"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But some reform can be expected in future.</a:t>
            </a:r>
          </a:p>
          <a:p>
            <a:pPr lvl="1"/>
            <a:r>
              <a:rPr lang="en-US" sz="2000" dirty="0">
                <a:latin typeface="Arial" pitchFamily="34" charset="0"/>
                <a:ea typeface="ＭＳ Ｐゴシック" pitchFamily="34" charset="-128"/>
                <a:cs typeface="Arial" pitchFamily="34" charset="0"/>
              </a:rPr>
              <a:t>Retirement needs of aging middle class will force lawmakers to act.</a:t>
            </a:r>
          </a:p>
          <a:p>
            <a:pPr lvl="1"/>
            <a:r>
              <a:rPr lang="en-US" sz="2000" dirty="0">
                <a:latin typeface="Arial" pitchFamily="34" charset="0"/>
                <a:ea typeface="ＭＳ Ｐゴシック" pitchFamily="34" charset="-128"/>
                <a:cs typeface="Arial" pitchFamily="34" charset="0"/>
              </a:rPr>
              <a:t>$5,000 cap on Auto IRA contributions would not discourage formation of qualified plans.</a:t>
            </a:r>
          </a:p>
          <a:p>
            <a:pPr lvl="1"/>
            <a:r>
              <a:rPr lang="en-US" sz="2000" dirty="0">
                <a:latin typeface="Arial" pitchFamily="34" charset="0"/>
                <a:ea typeface="ＭＳ Ｐゴシック" pitchFamily="34" charset="-128"/>
                <a:cs typeface="Arial" pitchFamily="34" charset="0"/>
              </a:rPr>
              <a:t>Auto IRAs would help close retirement gap</a:t>
            </a:r>
            <a:endParaRPr lang="en-US" sz="2000" dirty="0"/>
          </a:p>
        </p:txBody>
      </p:sp>
    </p:spTree>
    <p:extLst>
      <p:ext uri="{BB962C8B-B14F-4D97-AF65-F5344CB8AC3E}">
        <p14:creationId xmlns:p14="http://schemas.microsoft.com/office/powerpoint/2010/main" val="869440553"/>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defRPr/>
            </a:pPr>
            <a:r>
              <a:rPr lang="en-US" dirty="0">
                <a:latin typeface="Arial" pitchFamily="34" charset="0"/>
                <a:ea typeface="ＭＳ Ｐゴシック" pitchFamily="34" charset="-128"/>
                <a:cs typeface="Arial" pitchFamily="34" charset="0"/>
              </a:rPr>
              <a:t>Increasing Savings</a:t>
            </a:r>
          </a:p>
          <a:p>
            <a:pPr>
              <a:lnSpc>
                <a:spcPts val="1925"/>
              </a:lnSpc>
              <a:spcBef>
                <a:spcPts val="988"/>
              </a:spcBef>
              <a:spcAft>
                <a:spcPts val="1600"/>
              </a:spcAft>
              <a:buFont typeface="Arial" pitchFamily="34" charset="0"/>
              <a:buAutoNum type="arabicPeriod"/>
              <a:defRPr/>
            </a:pPr>
            <a:r>
              <a:rPr lang="en-US" dirty="0">
                <a:solidFill>
                  <a:schemeClr val="accent3">
                    <a:lumMod val="60000"/>
                    <a:lumOff val="40000"/>
                  </a:schemeClr>
                </a:solidFill>
                <a:latin typeface="Arial" pitchFamily="34" charset="0"/>
                <a:ea typeface="ＭＳ Ｐゴシック" pitchFamily="34" charset="-128"/>
                <a:cs typeface="Arial" pitchFamily="34" charset="0"/>
              </a:rPr>
              <a:t>Protecting Returns</a:t>
            </a:r>
          </a:p>
          <a:p>
            <a:pPr>
              <a:lnSpc>
                <a:spcPts val="1925"/>
              </a:lnSpc>
              <a:spcBef>
                <a:spcPts val="988"/>
              </a:spcBef>
              <a:spcAft>
                <a:spcPts val="1600"/>
              </a:spcAft>
              <a:buFont typeface="Arial" pitchFamily="34" charset="0"/>
              <a:buAutoNum type="arabicPeriod"/>
              <a:defRPr/>
            </a:pPr>
            <a:r>
              <a:rPr lang="en-US" dirty="0">
                <a:latin typeface="Arial" pitchFamily="34" charset="0"/>
                <a:ea typeface="ＭＳ Ｐゴシック" pitchFamily="34" charset="-128"/>
                <a:cs typeface="Arial" pitchFamily="34" charset="0"/>
              </a:rPr>
              <a:t>Decumulation Planning</a:t>
            </a:r>
          </a:p>
          <a:p>
            <a:pPr>
              <a:lnSpc>
                <a:spcPts val="1925"/>
              </a:lnSpc>
              <a:spcBef>
                <a:spcPts val="988"/>
              </a:spcBef>
              <a:spcAft>
                <a:spcPts val="1600"/>
              </a:spcAft>
              <a:buFont typeface="Arial" pitchFamily="34" charset="0"/>
              <a:buAutoNum type="arabicPeriod"/>
              <a:defRPr/>
            </a:pPr>
            <a:r>
              <a:rPr lang="en-US" dirty="0">
                <a:latin typeface="Arial" pitchFamily="34" charset="0"/>
                <a:ea typeface="ＭＳ Ｐゴシック" pitchFamily="34" charset="-128"/>
                <a:cs typeface="Arial" pitchFamily="34" charset="0"/>
              </a:rPr>
              <a:t>Tax Reform</a:t>
            </a:r>
          </a:p>
          <a:p>
            <a:endParaRPr lang="en-US" dirty="0"/>
          </a:p>
        </p:txBody>
      </p:sp>
    </p:spTree>
    <p:extLst>
      <p:ext uri="{BB962C8B-B14F-4D97-AF65-F5344CB8AC3E}">
        <p14:creationId xmlns:p14="http://schemas.microsoft.com/office/powerpoint/2010/main" val="2153572061"/>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3">
                    <a:lumMod val="60000"/>
                    <a:lumOff val="40000"/>
                  </a:schemeClr>
                </a:solidFill>
              </a:rPr>
              <a:t>Introduction</a:t>
            </a:r>
            <a:endParaRPr lang="en-US" dirty="0">
              <a:solidFill>
                <a:schemeClr val="accent3">
                  <a:lumMod val="60000"/>
                  <a:lumOff val="40000"/>
                </a:schemeClr>
              </a:solidFill>
            </a:endParaRPr>
          </a:p>
        </p:txBody>
      </p:sp>
      <p:sp>
        <p:nvSpPr>
          <p:cNvPr id="3" name="Content Placeholder 2"/>
          <p:cNvSpPr>
            <a:spLocks noGrp="1"/>
          </p:cNvSpPr>
          <p:nvPr>
            <p:ph idx="1"/>
          </p:nvPr>
        </p:nvSpPr>
        <p:spPr/>
        <p:txBody>
          <a:bodyPr/>
          <a:lstStyle/>
          <a:p>
            <a:pPr indent="-182563">
              <a:lnSpc>
                <a:spcPts val="1925"/>
              </a:lnSpc>
            </a:pPr>
            <a:endParaRPr lang="en-US"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  Policymakers focusing on protection for   </a:t>
            </a:r>
          </a:p>
          <a:p>
            <a:pPr marL="160337" indent="0">
              <a:lnSpc>
                <a:spcPts val="1925"/>
              </a:lnSpc>
              <a:buNone/>
            </a:pPr>
            <a:r>
              <a:rPr lang="en-US" dirty="0">
                <a:latin typeface="Arial" pitchFamily="34" charset="0"/>
                <a:ea typeface="ＭＳ Ｐゴシック" pitchFamily="34" charset="-128"/>
                <a:cs typeface="Arial" pitchFamily="34" charset="0"/>
              </a:rPr>
              <a:t>    investment returns.</a:t>
            </a:r>
          </a:p>
          <a:p>
            <a:pPr marL="160337" indent="0">
              <a:lnSpc>
                <a:spcPts val="1925"/>
              </a:lnSpc>
              <a:buNone/>
            </a:pPr>
            <a:endParaRPr lang="en-US"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  Regulatory Agenda</a:t>
            </a:r>
          </a:p>
          <a:p>
            <a:pPr lvl="1"/>
            <a:r>
              <a:rPr lang="en-US" sz="2000" dirty="0">
                <a:latin typeface="Arial" pitchFamily="34" charset="0"/>
                <a:ea typeface="ＭＳ Ｐゴシック" pitchFamily="34" charset="-128"/>
                <a:cs typeface="Arial" pitchFamily="34" charset="0"/>
              </a:rPr>
              <a:t>Improving fee transparency.</a:t>
            </a:r>
          </a:p>
          <a:p>
            <a:pPr lvl="1"/>
            <a:r>
              <a:rPr lang="en-US" sz="2000" dirty="0" smtClean="0">
                <a:latin typeface="Arial" pitchFamily="34" charset="0"/>
                <a:ea typeface="ＭＳ Ｐゴシック" pitchFamily="34" charset="-128"/>
                <a:cs typeface="Arial" pitchFamily="34" charset="0"/>
              </a:rPr>
              <a:t>Broadening </a:t>
            </a:r>
            <a:r>
              <a:rPr lang="en-US" sz="2000" dirty="0">
                <a:latin typeface="Arial" pitchFamily="34" charset="0"/>
                <a:ea typeface="ＭＳ Ｐゴシック" pitchFamily="34" charset="-128"/>
                <a:cs typeface="Arial" pitchFamily="34" charset="0"/>
              </a:rPr>
              <a:t>“fiduciary” definition.</a:t>
            </a:r>
          </a:p>
          <a:p>
            <a:endParaRPr lang="en-US" dirty="0"/>
          </a:p>
        </p:txBody>
      </p:sp>
    </p:spTree>
    <p:extLst>
      <p:ext uri="{BB962C8B-B14F-4D97-AF65-F5344CB8AC3E}">
        <p14:creationId xmlns:p14="http://schemas.microsoft.com/office/powerpoint/2010/main" val="286045692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660019"/>
          </a:xfrm>
        </p:spPr>
        <p:txBody>
          <a:bodyPr/>
          <a:lstStyle/>
          <a:p>
            <a:r>
              <a:rPr lang="en-US" dirty="0" smtClean="0">
                <a:solidFill>
                  <a:schemeClr val="accent3">
                    <a:lumMod val="60000"/>
                    <a:lumOff val="40000"/>
                  </a:schemeClr>
                </a:solidFill>
                <a:latin typeface="Arial" pitchFamily="34" charset="0"/>
                <a:cs typeface="Arial" pitchFamily="34" charset="0"/>
              </a:rPr>
              <a:t>Fee Transparency</a:t>
            </a:r>
            <a:endParaRPr lang="en-US"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736601" y="1619251"/>
            <a:ext cx="7728466" cy="3590924"/>
          </a:xfrm>
        </p:spPr>
        <p:txBody>
          <a:bodyPr/>
          <a:lstStyle/>
          <a:p>
            <a:pPr indent="-182563">
              <a:lnSpc>
                <a:spcPts val="1925"/>
              </a:lnSpc>
            </a:pPr>
            <a:r>
              <a:rPr lang="en-US" sz="1800" dirty="0">
                <a:latin typeface="Arial" pitchFamily="34" charset="0"/>
                <a:ea typeface="ＭＳ Ｐゴシック" pitchFamily="34" charset="-128"/>
                <a:cs typeface="Arial" pitchFamily="34" charset="0"/>
              </a:rPr>
              <a:t>Policymakers want plans to get fair price for services.</a:t>
            </a:r>
          </a:p>
          <a:p>
            <a:pPr indent="-182563">
              <a:lnSpc>
                <a:spcPts val="1925"/>
              </a:lnSpc>
            </a:pPr>
            <a:endParaRPr lang="en-US" sz="1800" dirty="0">
              <a:latin typeface="Arial" pitchFamily="34" charset="0"/>
              <a:ea typeface="ＭＳ Ｐゴシック" pitchFamily="34" charset="-128"/>
              <a:cs typeface="Arial" pitchFamily="34" charset="0"/>
            </a:endParaRPr>
          </a:p>
          <a:p>
            <a:pPr indent="-182563">
              <a:lnSpc>
                <a:spcPts val="1925"/>
              </a:lnSpc>
            </a:pPr>
            <a:r>
              <a:rPr lang="en-US" sz="1800" dirty="0">
                <a:latin typeface="Arial" pitchFamily="34" charset="0"/>
                <a:ea typeface="ＭＳ Ｐゴシック" pitchFamily="34" charset="-128"/>
                <a:cs typeface="Arial" pitchFamily="34" charset="0"/>
              </a:rPr>
              <a:t>Plan Sponsor-Level Disclosure Regs.</a:t>
            </a:r>
          </a:p>
          <a:p>
            <a:pPr lvl="1"/>
            <a:r>
              <a:rPr lang="en-US" dirty="0">
                <a:latin typeface="Arial" pitchFamily="34" charset="0"/>
                <a:ea typeface="ＭＳ Ｐゴシック" pitchFamily="34" charset="-128"/>
                <a:cs typeface="Arial" pitchFamily="34" charset="0"/>
              </a:rPr>
              <a:t>Effective July 1, 2012.</a:t>
            </a:r>
          </a:p>
          <a:p>
            <a:pPr lvl="1"/>
            <a:r>
              <a:rPr lang="en-US" dirty="0">
                <a:latin typeface="Arial" pitchFamily="34" charset="0"/>
                <a:ea typeface="ＭＳ Ｐゴシック" pitchFamily="34" charset="-128"/>
                <a:cs typeface="Arial" pitchFamily="34" charset="0"/>
              </a:rPr>
              <a:t>P</a:t>
            </a:r>
            <a:r>
              <a:rPr lang="en-US" dirty="0" smtClean="0">
                <a:latin typeface="Arial" pitchFamily="34" charset="0"/>
                <a:ea typeface="ＭＳ Ｐゴシック" pitchFamily="34" charset="-128"/>
                <a:cs typeface="Arial" pitchFamily="34" charset="0"/>
              </a:rPr>
              <a:t>roviders </a:t>
            </a:r>
            <a:r>
              <a:rPr lang="en-US" dirty="0">
                <a:latin typeface="Arial" pitchFamily="34" charset="0"/>
                <a:ea typeface="ＭＳ Ｐゴシック" pitchFamily="34" charset="-128"/>
                <a:cs typeface="Arial" pitchFamily="34" charset="0"/>
              </a:rPr>
              <a:t>must disclose direct &amp;</a:t>
            </a:r>
            <a:r>
              <a:rPr lang="en-US" dirty="0" smtClean="0">
                <a:latin typeface="Arial" pitchFamily="34" charset="0"/>
                <a:ea typeface="ＭＳ Ｐゴシック" pitchFamily="34" charset="-128"/>
                <a:cs typeface="Arial" pitchFamily="34" charset="0"/>
              </a:rPr>
              <a:t> </a:t>
            </a:r>
            <a:r>
              <a:rPr lang="en-US" dirty="0">
                <a:latin typeface="Arial" pitchFamily="34" charset="0"/>
                <a:ea typeface="ＭＳ Ｐゴシック" pitchFamily="34" charset="-128"/>
                <a:cs typeface="Arial" pitchFamily="34" charset="0"/>
              </a:rPr>
              <a:t>indirect (“hidden”) compensation</a:t>
            </a:r>
            <a:r>
              <a:rPr lang="en-US" dirty="0" smtClean="0">
                <a:latin typeface="Arial" pitchFamily="34" charset="0"/>
                <a:ea typeface="ＭＳ Ｐゴシック" pitchFamily="34" charset="-128"/>
                <a:cs typeface="Arial" pitchFamily="34" charset="0"/>
              </a:rPr>
              <a:t>.</a:t>
            </a:r>
          </a:p>
          <a:p>
            <a:pPr lvl="1"/>
            <a:endParaRPr lang="en-US" dirty="0">
              <a:latin typeface="Arial" pitchFamily="34" charset="0"/>
              <a:ea typeface="ＭＳ Ｐゴシック" pitchFamily="34" charset="-128"/>
              <a:cs typeface="Arial" pitchFamily="34" charset="0"/>
            </a:endParaRPr>
          </a:p>
          <a:p>
            <a:pPr indent="-182563">
              <a:lnSpc>
                <a:spcPts val="1925"/>
              </a:lnSpc>
            </a:pPr>
            <a:r>
              <a:rPr lang="en-US" sz="1800" dirty="0">
                <a:latin typeface="Arial" pitchFamily="34" charset="0"/>
                <a:ea typeface="ＭＳ Ｐゴシック" pitchFamily="34" charset="-128"/>
                <a:cs typeface="Arial" pitchFamily="34" charset="0"/>
              </a:rPr>
              <a:t>Participant-Level Disclosure Regs.</a:t>
            </a:r>
          </a:p>
          <a:p>
            <a:pPr lvl="1"/>
            <a:r>
              <a:rPr lang="en-US" dirty="0">
                <a:latin typeface="Arial" pitchFamily="34" charset="0"/>
                <a:ea typeface="ＭＳ Ｐゴシック" pitchFamily="34" charset="-128"/>
                <a:cs typeface="Arial" pitchFamily="34" charset="0"/>
              </a:rPr>
              <a:t>Effective August 30, 2012 (for calendar year plans). </a:t>
            </a:r>
          </a:p>
          <a:p>
            <a:pPr lvl="1"/>
            <a:r>
              <a:rPr lang="en-US" dirty="0">
                <a:latin typeface="Arial" pitchFamily="34" charset="0"/>
                <a:ea typeface="ＭＳ Ｐゴシック" pitchFamily="34" charset="-128"/>
                <a:cs typeface="Arial" pitchFamily="34" charset="0"/>
              </a:rPr>
              <a:t>C</a:t>
            </a:r>
            <a:r>
              <a:rPr lang="en-US" dirty="0" smtClean="0">
                <a:latin typeface="Arial" pitchFamily="34" charset="0"/>
                <a:ea typeface="ＭＳ Ｐゴシック" pitchFamily="34" charset="-128"/>
                <a:cs typeface="Arial" pitchFamily="34" charset="0"/>
              </a:rPr>
              <a:t>ompare </a:t>
            </a:r>
            <a:r>
              <a:rPr lang="en-US" dirty="0">
                <a:latin typeface="Arial" pitchFamily="34" charset="0"/>
                <a:ea typeface="ＭＳ Ｐゴシック" pitchFamily="34" charset="-128"/>
                <a:cs typeface="Arial" pitchFamily="34" charset="0"/>
              </a:rPr>
              <a:t>investment options and provide quarterly fee disclosures</a:t>
            </a:r>
            <a:r>
              <a:rPr lang="en-US" dirty="0" smtClean="0">
                <a:latin typeface="Arial" pitchFamily="34" charset="0"/>
                <a:ea typeface="ＭＳ Ｐゴシック" pitchFamily="34" charset="-128"/>
                <a:cs typeface="Arial" pitchFamily="34" charset="0"/>
              </a:rPr>
              <a:t>.</a:t>
            </a:r>
          </a:p>
          <a:p>
            <a:pPr lvl="1"/>
            <a:endParaRPr lang="en-US" dirty="0">
              <a:latin typeface="Arial" pitchFamily="34" charset="0"/>
              <a:ea typeface="ＭＳ Ｐゴシック" pitchFamily="34" charset="-128"/>
              <a:cs typeface="Arial" pitchFamily="34" charset="0"/>
            </a:endParaRPr>
          </a:p>
          <a:p>
            <a:pPr indent="-182563">
              <a:lnSpc>
                <a:spcPts val="1925"/>
              </a:lnSpc>
            </a:pPr>
            <a:r>
              <a:rPr lang="en-US" sz="1800" dirty="0" smtClean="0">
                <a:latin typeface="Arial" pitchFamily="34" charset="0"/>
                <a:ea typeface="ＭＳ Ｐゴシック" pitchFamily="34" charset="-128"/>
                <a:cs typeface="Arial" pitchFamily="34" charset="0"/>
              </a:rPr>
              <a:t>Disclosures </a:t>
            </a:r>
            <a:r>
              <a:rPr lang="en-US" sz="1800" dirty="0">
                <a:latin typeface="Arial" pitchFamily="34" charset="0"/>
                <a:ea typeface="ＭＳ Ｐゴシック" pitchFamily="34" charset="-128"/>
                <a:cs typeface="Arial" pitchFamily="34" charset="0"/>
              </a:rPr>
              <a:t>expected to drive down fees.</a:t>
            </a:r>
          </a:p>
          <a:p>
            <a:endParaRPr lang="en-US" dirty="0"/>
          </a:p>
        </p:txBody>
      </p:sp>
    </p:spTree>
    <p:extLst>
      <p:ext uri="{BB962C8B-B14F-4D97-AF65-F5344CB8AC3E}">
        <p14:creationId xmlns:p14="http://schemas.microsoft.com/office/powerpoint/2010/main" val="2108578991"/>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650494"/>
          </a:xfrm>
        </p:spPr>
        <p:txBody>
          <a:bodyPr/>
          <a:lstStyle/>
          <a:p>
            <a:r>
              <a:rPr lang="en-US" dirty="0" smtClean="0">
                <a:solidFill>
                  <a:schemeClr val="accent3">
                    <a:lumMod val="60000"/>
                    <a:lumOff val="40000"/>
                  </a:schemeClr>
                </a:solidFill>
                <a:latin typeface="Arial" pitchFamily="34" charset="0"/>
                <a:cs typeface="Arial" pitchFamily="34" charset="0"/>
              </a:rPr>
              <a:t>Proposal to Expand Fiduciary Definition</a:t>
            </a:r>
            <a:endParaRPr lang="en-US"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736601" y="1466850"/>
            <a:ext cx="7959724" cy="4190999"/>
          </a:xfrm>
        </p:spPr>
        <p:txBody>
          <a:bodyPr/>
          <a:lstStyle/>
          <a:p>
            <a:pPr indent="-182563">
              <a:lnSpc>
                <a:spcPts val="1925"/>
              </a:lnSpc>
              <a:defRPr/>
            </a:pPr>
            <a:r>
              <a:rPr lang="en-US" sz="1500" dirty="0">
                <a:latin typeface="Arial" pitchFamily="34" charset="0"/>
                <a:ea typeface="ＭＳ Ｐゴシック" pitchFamily="34" charset="-128"/>
                <a:cs typeface="Arial" pitchFamily="34" charset="0"/>
              </a:rPr>
              <a:t>ERISA’s Functional </a:t>
            </a:r>
            <a:r>
              <a:rPr lang="en-US" sz="1500" dirty="0" smtClean="0">
                <a:latin typeface="Arial" pitchFamily="34" charset="0"/>
                <a:ea typeface="ＭＳ Ｐゴシック" pitchFamily="34" charset="-128"/>
                <a:cs typeface="Arial" pitchFamily="34" charset="0"/>
              </a:rPr>
              <a:t>Fiduciary Definition</a:t>
            </a:r>
            <a:r>
              <a:rPr lang="en-US" sz="1500" dirty="0">
                <a:latin typeface="Arial" pitchFamily="34" charset="0"/>
                <a:ea typeface="ＭＳ Ｐゴシック" pitchFamily="34" charset="-128"/>
                <a:cs typeface="Arial" pitchFamily="34" charset="0"/>
              </a:rPr>
              <a:t>.</a:t>
            </a:r>
          </a:p>
          <a:p>
            <a:pPr lvl="1">
              <a:defRPr/>
            </a:pPr>
            <a:r>
              <a:rPr lang="en-US" sz="1500" dirty="0" smtClean="0">
                <a:latin typeface="Arial" pitchFamily="34" charset="0"/>
                <a:ea typeface="ＭＳ Ｐゴシック" pitchFamily="34" charset="-128"/>
                <a:cs typeface="Arial" pitchFamily="34" charset="0"/>
              </a:rPr>
              <a:t>Fiduciary status contingent on offering investment advice under 5-factor </a:t>
            </a:r>
            <a:r>
              <a:rPr lang="en-US" sz="1500" dirty="0">
                <a:latin typeface="Arial" pitchFamily="34" charset="0"/>
                <a:ea typeface="ＭＳ Ｐゴシック" pitchFamily="34" charset="-128"/>
                <a:cs typeface="Arial" pitchFamily="34" charset="0"/>
              </a:rPr>
              <a:t>test </a:t>
            </a:r>
            <a:endParaRPr lang="en-US" sz="1500" dirty="0" smtClean="0">
              <a:latin typeface="Arial" pitchFamily="34" charset="0"/>
              <a:ea typeface="ＭＳ Ｐゴシック" pitchFamily="34" charset="-128"/>
              <a:cs typeface="Arial" pitchFamily="34" charset="0"/>
            </a:endParaRPr>
          </a:p>
          <a:p>
            <a:pPr lvl="1">
              <a:defRPr/>
            </a:pPr>
            <a:r>
              <a:rPr lang="en-US" sz="1500" dirty="0" smtClean="0">
                <a:latin typeface="Arial" pitchFamily="34" charset="0"/>
                <a:ea typeface="ＭＳ Ｐゴシック" pitchFamily="34" charset="-128"/>
                <a:cs typeface="Arial" pitchFamily="34" charset="0"/>
              </a:rPr>
              <a:t>Advice is fiduciary </a:t>
            </a:r>
            <a:r>
              <a:rPr lang="en-US" sz="1500" dirty="0">
                <a:latin typeface="Arial" pitchFamily="34" charset="0"/>
                <a:ea typeface="ＭＳ Ｐゴシック" pitchFamily="34" charset="-128"/>
                <a:cs typeface="Arial" pitchFamily="34" charset="0"/>
              </a:rPr>
              <a:t>only if it is a </a:t>
            </a:r>
            <a:r>
              <a:rPr lang="en-US" sz="1500" b="1" dirty="0">
                <a:latin typeface="Arial" pitchFamily="34" charset="0"/>
                <a:ea typeface="ＭＳ Ｐゴシック" pitchFamily="34" charset="-128"/>
                <a:cs typeface="Arial" pitchFamily="34" charset="0"/>
              </a:rPr>
              <a:t>primary basis </a:t>
            </a:r>
            <a:r>
              <a:rPr lang="en-US" sz="1500" dirty="0">
                <a:latin typeface="Arial" pitchFamily="34" charset="0"/>
                <a:ea typeface="ＭＳ Ｐゴシック" pitchFamily="34" charset="-128"/>
                <a:cs typeface="Arial" pitchFamily="34" charset="0"/>
              </a:rPr>
              <a:t>for plan decisions and given on </a:t>
            </a:r>
            <a:r>
              <a:rPr lang="en-US" sz="1500" b="1" dirty="0">
                <a:latin typeface="Arial" pitchFamily="34" charset="0"/>
                <a:ea typeface="ＭＳ Ｐゴシック" pitchFamily="34" charset="-128"/>
                <a:cs typeface="Arial" pitchFamily="34" charset="0"/>
              </a:rPr>
              <a:t>regular </a:t>
            </a:r>
            <a:r>
              <a:rPr lang="en-US" sz="1500" b="1" dirty="0" smtClean="0">
                <a:latin typeface="Arial" pitchFamily="34" charset="0"/>
                <a:ea typeface="ＭＳ Ｐゴシック" pitchFamily="34" charset="-128"/>
                <a:cs typeface="Arial" pitchFamily="34" charset="0"/>
              </a:rPr>
              <a:t>basis</a:t>
            </a:r>
            <a:endParaRPr lang="en-US" sz="1500" dirty="0">
              <a:latin typeface="Arial" pitchFamily="34" charset="0"/>
              <a:ea typeface="ＭＳ Ｐゴシック" pitchFamily="34" charset="-128"/>
              <a:cs typeface="Arial" pitchFamily="34" charset="0"/>
            </a:endParaRPr>
          </a:p>
          <a:p>
            <a:pPr lvl="1">
              <a:defRPr/>
            </a:pPr>
            <a:r>
              <a:rPr lang="en-US" sz="1500" u="sng" dirty="0">
                <a:latin typeface="Arial" pitchFamily="34" charset="0"/>
                <a:ea typeface="ＭＳ Ｐゴシック" pitchFamily="34" charset="-128"/>
                <a:cs typeface="Arial" pitchFamily="34" charset="0"/>
              </a:rPr>
              <a:t>Ellis v. Rycenga </a:t>
            </a:r>
            <a:r>
              <a:rPr lang="en-US" sz="1500" u="sng" dirty="0" smtClean="0">
                <a:latin typeface="Arial" pitchFamily="34" charset="0"/>
                <a:ea typeface="ＭＳ Ｐゴシック" pitchFamily="34" charset="-128"/>
                <a:cs typeface="Arial" pitchFamily="34" charset="0"/>
              </a:rPr>
              <a:t>Homes</a:t>
            </a:r>
            <a:endParaRPr lang="en-US" sz="1500" u="sng" dirty="0">
              <a:latin typeface="Arial" pitchFamily="34" charset="0"/>
              <a:ea typeface="ＭＳ Ｐゴシック" pitchFamily="34" charset="-128"/>
              <a:cs typeface="Arial" pitchFamily="34" charset="0"/>
            </a:endParaRPr>
          </a:p>
          <a:p>
            <a:pPr marL="560387" lvl="1" indent="0">
              <a:buNone/>
              <a:defRPr/>
            </a:pPr>
            <a:endParaRPr lang="en-US" sz="1500" u="sng" dirty="0">
              <a:latin typeface="Arial" pitchFamily="34" charset="0"/>
              <a:ea typeface="ＭＳ Ｐゴシック" pitchFamily="34" charset="-128"/>
              <a:cs typeface="Arial" pitchFamily="34" charset="0"/>
            </a:endParaRPr>
          </a:p>
          <a:p>
            <a:pPr indent="-182563">
              <a:lnSpc>
                <a:spcPts val="1925"/>
              </a:lnSpc>
              <a:defRPr/>
            </a:pPr>
            <a:r>
              <a:rPr lang="en-US" sz="1500" dirty="0">
                <a:latin typeface="Arial" pitchFamily="34" charset="0"/>
                <a:ea typeface="ＭＳ Ｐゴシック" pitchFamily="34" charset="-128"/>
                <a:cs typeface="Arial" pitchFamily="34" charset="0"/>
              </a:rPr>
              <a:t>DOL’s Initial </a:t>
            </a:r>
            <a:r>
              <a:rPr lang="en-US" sz="1500" dirty="0" smtClean="0">
                <a:latin typeface="Arial" pitchFamily="34" charset="0"/>
                <a:ea typeface="ＭＳ Ｐゴシック" pitchFamily="34" charset="-128"/>
                <a:cs typeface="Arial" pitchFamily="34" charset="0"/>
              </a:rPr>
              <a:t>Proposal</a:t>
            </a:r>
            <a:endParaRPr lang="en-US" sz="1500" dirty="0">
              <a:latin typeface="Arial" pitchFamily="34" charset="0"/>
              <a:ea typeface="ＭＳ Ｐゴシック" pitchFamily="34" charset="-128"/>
              <a:cs typeface="Arial" pitchFamily="34" charset="0"/>
            </a:endParaRPr>
          </a:p>
          <a:p>
            <a:pPr lvl="1">
              <a:defRPr/>
            </a:pPr>
            <a:r>
              <a:rPr lang="en-US" sz="1500" dirty="0" smtClean="0">
                <a:latin typeface="Arial" pitchFamily="34" charset="0"/>
                <a:ea typeface="ＭＳ Ｐゴシック" pitchFamily="34" charset="-128"/>
                <a:cs typeface="Arial" pitchFamily="34" charset="0"/>
              </a:rPr>
              <a:t>Advice is fiduciary </a:t>
            </a:r>
            <a:r>
              <a:rPr lang="en-US" sz="1500" dirty="0">
                <a:latin typeface="Arial" pitchFamily="34" charset="0"/>
                <a:ea typeface="ＭＳ Ｐゴシック" pitchFamily="34" charset="-128"/>
                <a:cs typeface="Arial" pitchFamily="34" charset="0"/>
              </a:rPr>
              <a:t>if it </a:t>
            </a:r>
            <a:r>
              <a:rPr lang="en-US" sz="1500" b="1" dirty="0">
                <a:latin typeface="Arial" pitchFamily="34" charset="0"/>
                <a:ea typeface="ＭＳ Ｐゴシック" pitchFamily="34" charset="-128"/>
                <a:cs typeface="Arial" pitchFamily="34" charset="0"/>
              </a:rPr>
              <a:t>may be considered</a:t>
            </a:r>
            <a:r>
              <a:rPr lang="en-US" sz="1500" dirty="0">
                <a:latin typeface="Arial" pitchFamily="34" charset="0"/>
                <a:ea typeface="ＭＳ Ｐゴシック" pitchFamily="34" charset="-128"/>
                <a:cs typeface="Arial" pitchFamily="34" charset="0"/>
              </a:rPr>
              <a:t> for plan </a:t>
            </a:r>
            <a:r>
              <a:rPr lang="en-US" sz="1500" dirty="0" smtClean="0">
                <a:latin typeface="Arial" pitchFamily="34" charset="0"/>
                <a:ea typeface="ＭＳ Ｐゴシック" pitchFamily="34" charset="-128"/>
                <a:cs typeface="Arial" pitchFamily="34" charset="0"/>
              </a:rPr>
              <a:t>decision</a:t>
            </a:r>
            <a:endParaRPr lang="en-US" sz="1500" dirty="0">
              <a:latin typeface="Arial" pitchFamily="34" charset="0"/>
              <a:ea typeface="ＭＳ Ｐゴシック" pitchFamily="34" charset="-128"/>
              <a:cs typeface="Arial" pitchFamily="34" charset="0"/>
            </a:endParaRPr>
          </a:p>
          <a:p>
            <a:pPr lvl="1">
              <a:defRPr/>
            </a:pPr>
            <a:r>
              <a:rPr lang="en-US" sz="1500" dirty="0">
                <a:latin typeface="Arial" pitchFamily="34" charset="0"/>
                <a:ea typeface="ＭＳ Ｐゴシック" pitchFamily="34" charset="-128"/>
                <a:cs typeface="Arial" pitchFamily="34" charset="0"/>
              </a:rPr>
              <a:t>One-time, casual advice may trigger fiduciary </a:t>
            </a:r>
            <a:r>
              <a:rPr lang="en-US" sz="1500" dirty="0" smtClean="0">
                <a:latin typeface="Arial" pitchFamily="34" charset="0"/>
                <a:ea typeface="ＭＳ Ｐゴシック" pitchFamily="34" charset="-128"/>
                <a:cs typeface="Arial" pitchFamily="34" charset="0"/>
              </a:rPr>
              <a:t>status</a:t>
            </a:r>
            <a:endParaRPr lang="en-US" sz="1500" dirty="0">
              <a:latin typeface="Arial" pitchFamily="34" charset="0"/>
              <a:ea typeface="ＭＳ Ｐゴシック" pitchFamily="34" charset="-128"/>
              <a:cs typeface="Arial" pitchFamily="34" charset="0"/>
            </a:endParaRPr>
          </a:p>
          <a:p>
            <a:pPr lvl="1">
              <a:defRPr/>
            </a:pPr>
            <a:r>
              <a:rPr lang="en-US" sz="1500" dirty="0">
                <a:latin typeface="Arial" pitchFamily="34" charset="0"/>
                <a:ea typeface="ＭＳ Ｐゴシック" pitchFamily="34" charset="-128"/>
                <a:cs typeface="Arial" pitchFamily="34" charset="0"/>
              </a:rPr>
              <a:t>Re-proposed definition </a:t>
            </a:r>
            <a:r>
              <a:rPr lang="en-US" sz="1500" dirty="0" smtClean="0">
                <a:latin typeface="Arial" pitchFamily="34" charset="0"/>
                <a:ea typeface="ＭＳ Ｐゴシック" pitchFamily="34" charset="-128"/>
                <a:cs typeface="Arial" pitchFamily="34" charset="0"/>
              </a:rPr>
              <a:t>pendin</a:t>
            </a:r>
            <a:r>
              <a:rPr lang="en-US" sz="1500" dirty="0">
                <a:latin typeface="Arial" pitchFamily="34" charset="0"/>
                <a:ea typeface="ＭＳ Ｐゴシック" pitchFamily="34" charset="-128"/>
                <a:cs typeface="Arial" pitchFamily="34" charset="0"/>
              </a:rPr>
              <a:t>g</a:t>
            </a:r>
          </a:p>
          <a:p>
            <a:pPr marL="560387" lvl="1" indent="0">
              <a:buNone/>
              <a:defRPr/>
            </a:pPr>
            <a:endParaRPr lang="en-US" sz="1500" dirty="0">
              <a:latin typeface="Arial" pitchFamily="34" charset="0"/>
              <a:ea typeface="ＭＳ Ｐゴシック" pitchFamily="34" charset="-128"/>
              <a:cs typeface="Arial" pitchFamily="34" charset="0"/>
            </a:endParaRPr>
          </a:p>
          <a:p>
            <a:pPr>
              <a:defRPr/>
            </a:pPr>
            <a:r>
              <a:rPr lang="en-US" sz="1500" dirty="0">
                <a:latin typeface="Arial" pitchFamily="34" charset="0"/>
                <a:ea typeface="ＭＳ Ｐゴシック" pitchFamily="34" charset="-128"/>
                <a:cs typeface="Arial" pitchFamily="34" charset="0"/>
              </a:rPr>
              <a:t>Effect of Expanded Definition.</a:t>
            </a:r>
          </a:p>
          <a:p>
            <a:pPr marL="560387" lvl="1" indent="0">
              <a:defRPr/>
            </a:pPr>
            <a:r>
              <a:rPr lang="en-US" sz="1500" dirty="0">
                <a:latin typeface="Arial" pitchFamily="34" charset="0"/>
                <a:ea typeface="ＭＳ Ｐゴシック" pitchFamily="34" charset="-128"/>
                <a:cs typeface="Arial" pitchFamily="34" charset="0"/>
              </a:rPr>
              <a:t>  Fiduciaries may not receive variable </a:t>
            </a:r>
            <a:r>
              <a:rPr lang="en-US" sz="1500" dirty="0" smtClean="0">
                <a:latin typeface="Arial" pitchFamily="34" charset="0"/>
                <a:ea typeface="ＭＳ Ｐゴシック" pitchFamily="34" charset="-128"/>
                <a:cs typeface="Arial" pitchFamily="34" charset="0"/>
              </a:rPr>
              <a:t>fees</a:t>
            </a:r>
          </a:p>
          <a:p>
            <a:pPr marL="560387" lvl="1" indent="0">
              <a:defRPr/>
            </a:pPr>
            <a:r>
              <a:rPr lang="en-US" sz="1500" dirty="0" smtClean="0">
                <a:latin typeface="Arial" pitchFamily="34" charset="0"/>
                <a:ea typeface="ＭＳ Ｐゴシック" pitchFamily="34" charset="-128"/>
                <a:cs typeface="Arial" pitchFamily="34" charset="0"/>
              </a:rPr>
              <a:t>  </a:t>
            </a:r>
            <a:r>
              <a:rPr lang="en-US" sz="1500" dirty="0">
                <a:latin typeface="Arial" pitchFamily="34" charset="0"/>
                <a:ea typeface="ＭＳ Ｐゴシック" pitchFamily="34" charset="-128"/>
                <a:cs typeface="Arial" pitchFamily="34" charset="0"/>
              </a:rPr>
              <a:t>Plan expense accounts – levelize fee </a:t>
            </a:r>
            <a:r>
              <a:rPr lang="en-US" sz="1500" dirty="0" smtClean="0">
                <a:latin typeface="Arial" pitchFamily="34" charset="0"/>
                <a:ea typeface="ＭＳ Ｐゴシック" pitchFamily="34" charset="-128"/>
                <a:cs typeface="Arial" pitchFamily="34" charset="0"/>
              </a:rPr>
              <a:t>arrangements</a:t>
            </a:r>
            <a:endParaRPr lang="en-US" sz="1500" dirty="0">
              <a:latin typeface="Arial" pitchFamily="34" charset="0"/>
              <a:ea typeface="ＭＳ Ｐゴシック" pitchFamily="34" charset="-128"/>
              <a:cs typeface="Arial" pitchFamily="34" charset="0"/>
            </a:endParaRPr>
          </a:p>
          <a:p>
            <a:pPr marL="960437" lvl="2" indent="0">
              <a:buNone/>
              <a:defRPr/>
            </a:pPr>
            <a:r>
              <a:rPr lang="en-US" sz="1500" dirty="0">
                <a:latin typeface="Arial" pitchFamily="34" charset="0"/>
                <a:ea typeface="ＭＳ Ｐゴシック" pitchFamily="34" charset="-128"/>
                <a:cs typeface="Arial" pitchFamily="34" charset="0"/>
              </a:rPr>
              <a:t>◦   2013 DOL </a:t>
            </a:r>
            <a:r>
              <a:rPr lang="en-US" sz="1500" dirty="0" smtClean="0">
                <a:latin typeface="Arial" pitchFamily="34" charset="0"/>
                <a:ea typeface="ＭＳ Ｐゴシック" pitchFamily="34" charset="-128"/>
                <a:cs typeface="Arial" pitchFamily="34" charset="0"/>
              </a:rPr>
              <a:t>opinion approves typical </a:t>
            </a:r>
            <a:r>
              <a:rPr lang="en-US" sz="1500" dirty="0">
                <a:latin typeface="Arial" pitchFamily="34" charset="0"/>
                <a:ea typeface="ＭＳ Ｐゴシック" pitchFamily="34" charset="-128"/>
                <a:cs typeface="Arial" pitchFamily="34" charset="0"/>
              </a:rPr>
              <a:t>expense </a:t>
            </a:r>
            <a:r>
              <a:rPr lang="en-US" sz="1500" dirty="0" smtClean="0">
                <a:latin typeface="Arial" pitchFamily="34" charset="0"/>
                <a:ea typeface="ＭＳ Ｐゴシック" pitchFamily="34" charset="-128"/>
                <a:cs typeface="Arial" pitchFamily="34" charset="0"/>
              </a:rPr>
              <a:t>account </a:t>
            </a:r>
            <a:endParaRPr lang="en-US" sz="1500" dirty="0">
              <a:latin typeface="Arial" pitchFamily="34" charset="0"/>
              <a:ea typeface="ＭＳ Ｐゴシック" pitchFamily="34" charset="-128"/>
              <a:cs typeface="Arial" pitchFamily="34" charset="0"/>
            </a:endParaRPr>
          </a:p>
          <a:p>
            <a:endParaRPr lang="en-US" dirty="0"/>
          </a:p>
        </p:txBody>
      </p:sp>
    </p:spTree>
    <p:extLst>
      <p:ext uri="{BB962C8B-B14F-4D97-AF65-F5344CB8AC3E}">
        <p14:creationId xmlns:p14="http://schemas.microsoft.com/office/powerpoint/2010/main" val="3524960724"/>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3">
                    <a:lumMod val="60000"/>
                    <a:lumOff val="40000"/>
                  </a:schemeClr>
                </a:solidFill>
              </a:rPr>
              <a:t>Summing Up</a:t>
            </a:r>
            <a:endParaRPr lang="en-US" dirty="0">
              <a:solidFill>
                <a:schemeClr val="accent3">
                  <a:lumMod val="60000"/>
                  <a:lumOff val="40000"/>
                </a:schemeClr>
              </a:solidFill>
            </a:endParaRPr>
          </a:p>
        </p:txBody>
      </p:sp>
      <p:sp>
        <p:nvSpPr>
          <p:cNvPr id="3" name="Content Placeholder 2"/>
          <p:cNvSpPr>
            <a:spLocks noGrp="1"/>
          </p:cNvSpPr>
          <p:nvPr>
            <p:ph idx="1"/>
          </p:nvPr>
        </p:nvSpPr>
        <p:spPr/>
        <p:txBody>
          <a:bodyPr/>
          <a:lstStyle/>
          <a:p>
            <a:pPr indent="-182563">
              <a:lnSpc>
                <a:spcPts val="1925"/>
              </a:lnSpc>
            </a:pPr>
            <a:r>
              <a:rPr lang="en-US" dirty="0">
                <a:latin typeface="Arial" pitchFamily="34" charset="0"/>
                <a:ea typeface="ＭＳ Ｐゴシック" pitchFamily="34" charset="-128"/>
                <a:cs typeface="Arial" pitchFamily="34" charset="0"/>
              </a:rPr>
              <a:t>Administration has launched </a:t>
            </a:r>
            <a:r>
              <a:rPr lang="en-US" dirty="0" smtClean="0">
                <a:latin typeface="Arial" pitchFamily="34" charset="0"/>
                <a:ea typeface="ＭＳ Ｐゴシック" pitchFamily="34" charset="-128"/>
                <a:cs typeface="Arial" pitchFamily="34" charset="0"/>
              </a:rPr>
              <a:t>initiatives</a:t>
            </a:r>
            <a:endParaRPr lang="en-US" dirty="0">
              <a:latin typeface="Arial" pitchFamily="34" charset="0"/>
              <a:ea typeface="ＭＳ Ｐゴシック" pitchFamily="34" charset="-128"/>
              <a:cs typeface="Arial" pitchFamily="34" charset="0"/>
            </a:endParaRPr>
          </a:p>
          <a:p>
            <a:pPr lvl="1"/>
            <a:r>
              <a:rPr lang="en-US" sz="2000" dirty="0">
                <a:latin typeface="Arial" pitchFamily="34" charset="0"/>
                <a:ea typeface="ＭＳ Ｐゴシック" pitchFamily="34" charset="-128"/>
                <a:cs typeface="Arial" pitchFamily="34" charset="0"/>
              </a:rPr>
              <a:t>Fee disclosures for plan sponsors and </a:t>
            </a:r>
            <a:r>
              <a:rPr lang="en-US" sz="2000" dirty="0" smtClean="0">
                <a:latin typeface="Arial" pitchFamily="34" charset="0"/>
                <a:ea typeface="ＭＳ Ｐゴシック" pitchFamily="34" charset="-128"/>
                <a:cs typeface="Arial" pitchFamily="34" charset="0"/>
              </a:rPr>
              <a:t>participants</a:t>
            </a:r>
            <a:endParaRPr lang="en-US" sz="2000" dirty="0">
              <a:latin typeface="Arial" pitchFamily="34" charset="0"/>
              <a:ea typeface="ＭＳ Ｐゴシック" pitchFamily="34" charset="-128"/>
              <a:cs typeface="Arial" pitchFamily="34" charset="0"/>
            </a:endParaRPr>
          </a:p>
          <a:p>
            <a:pPr lvl="1"/>
            <a:r>
              <a:rPr lang="en-US" sz="2000" dirty="0" smtClean="0">
                <a:latin typeface="Arial" pitchFamily="34" charset="0"/>
                <a:ea typeface="ＭＳ Ｐゴシック" pitchFamily="34" charset="-128"/>
                <a:cs typeface="Arial" pitchFamily="34" charset="0"/>
              </a:rPr>
              <a:t>Pushing </a:t>
            </a:r>
            <a:r>
              <a:rPr lang="en-US" sz="2000" dirty="0">
                <a:latin typeface="Arial" pitchFamily="34" charset="0"/>
                <a:ea typeface="ＭＳ Ｐゴシック" pitchFamily="34" charset="-128"/>
                <a:cs typeface="Arial" pitchFamily="34" charset="0"/>
              </a:rPr>
              <a:t>boundaries of fiduciary </a:t>
            </a:r>
            <a:r>
              <a:rPr lang="en-US" sz="2000" dirty="0" smtClean="0">
                <a:latin typeface="Arial" pitchFamily="34" charset="0"/>
                <a:ea typeface="ＭＳ Ｐゴシック" pitchFamily="34" charset="-128"/>
                <a:cs typeface="Arial" pitchFamily="34" charset="0"/>
              </a:rPr>
              <a:t>status</a:t>
            </a:r>
            <a:endParaRPr lang="en-US" sz="2000" dirty="0">
              <a:latin typeface="Arial" pitchFamily="34" charset="0"/>
              <a:ea typeface="ＭＳ Ｐゴシック" pitchFamily="34" charset="-128"/>
              <a:cs typeface="Arial" pitchFamily="34" charset="0"/>
            </a:endParaRPr>
          </a:p>
          <a:p>
            <a:pPr lvl="1"/>
            <a:endParaRPr lang="en-US" sz="2000"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Pressure on </a:t>
            </a:r>
            <a:r>
              <a:rPr lang="en-US" dirty="0" smtClean="0">
                <a:latin typeface="Arial" pitchFamily="34" charset="0"/>
                <a:ea typeface="ＭＳ Ｐゴシック" pitchFamily="34" charset="-128"/>
                <a:cs typeface="Arial" pitchFamily="34" charset="0"/>
              </a:rPr>
              <a:t>Fees</a:t>
            </a:r>
            <a:endParaRPr lang="en-US" dirty="0">
              <a:latin typeface="Arial" pitchFamily="34" charset="0"/>
              <a:ea typeface="ＭＳ Ｐゴシック" pitchFamily="34" charset="-128"/>
              <a:cs typeface="Arial" pitchFamily="34" charset="0"/>
            </a:endParaRPr>
          </a:p>
          <a:p>
            <a:pPr lvl="1"/>
            <a:r>
              <a:rPr lang="en-US" sz="2000" dirty="0">
                <a:latin typeface="Arial" pitchFamily="34" charset="0"/>
                <a:ea typeface="ＭＳ Ｐゴシック" pitchFamily="34" charset="-128"/>
                <a:cs typeface="Arial" pitchFamily="34" charset="0"/>
              </a:rPr>
              <a:t>Interest in levelized fee </a:t>
            </a:r>
            <a:r>
              <a:rPr lang="en-US" sz="2000" dirty="0" smtClean="0">
                <a:latin typeface="Arial" pitchFamily="34" charset="0"/>
                <a:ea typeface="ＭＳ Ｐゴシック" pitchFamily="34" charset="-128"/>
                <a:cs typeface="Arial" pitchFamily="34" charset="0"/>
              </a:rPr>
              <a:t>arrangements</a:t>
            </a:r>
            <a:endParaRPr lang="en-US" sz="2000" dirty="0">
              <a:latin typeface="Arial" pitchFamily="34" charset="0"/>
              <a:ea typeface="ＭＳ Ｐゴシック" pitchFamily="34" charset="-128"/>
              <a:cs typeface="Arial" pitchFamily="34" charset="0"/>
            </a:endParaRPr>
          </a:p>
          <a:p>
            <a:pPr lvl="1"/>
            <a:r>
              <a:rPr lang="en-US" sz="2000" dirty="0">
                <a:latin typeface="Arial" pitchFamily="34" charset="0"/>
                <a:ea typeface="ＭＳ Ｐゴシック" pitchFamily="34" charset="-128"/>
                <a:cs typeface="Arial" pitchFamily="34" charset="0"/>
              </a:rPr>
              <a:t>Downward pressure on 401(k) </a:t>
            </a:r>
            <a:r>
              <a:rPr lang="en-US" sz="2000" dirty="0" smtClean="0">
                <a:latin typeface="Arial" pitchFamily="34" charset="0"/>
                <a:ea typeface="ＭＳ Ｐゴシック" pitchFamily="34" charset="-128"/>
                <a:cs typeface="Arial" pitchFamily="34" charset="0"/>
              </a:rPr>
              <a:t>pricing</a:t>
            </a:r>
            <a:endParaRPr lang="en-US" sz="2000" dirty="0">
              <a:latin typeface="Arial" pitchFamily="34" charset="0"/>
              <a:ea typeface="ＭＳ Ｐゴシック" pitchFamily="34" charset="-128"/>
              <a:cs typeface="Arial" pitchFamily="34" charset="0"/>
            </a:endParaRPr>
          </a:p>
          <a:p>
            <a:endParaRPr lang="en-US" dirty="0"/>
          </a:p>
        </p:txBody>
      </p:sp>
    </p:spTree>
    <p:extLst>
      <p:ext uri="{BB962C8B-B14F-4D97-AF65-F5344CB8AC3E}">
        <p14:creationId xmlns:p14="http://schemas.microsoft.com/office/powerpoint/2010/main" val="1416597696"/>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pPr>
            <a:r>
              <a:rPr lang="en-US" dirty="0">
                <a:latin typeface="Arial" pitchFamily="34" charset="0"/>
                <a:ea typeface="ＭＳ Ｐゴシック" pitchFamily="34" charset="-128"/>
                <a:cs typeface="Arial" pitchFamily="34" charset="0"/>
              </a:rPr>
              <a:t>Increasing Savings</a:t>
            </a:r>
          </a:p>
          <a:p>
            <a:pPr>
              <a:lnSpc>
                <a:spcPts val="1925"/>
              </a:lnSpc>
              <a:spcBef>
                <a:spcPts val="988"/>
              </a:spcBef>
              <a:spcAft>
                <a:spcPts val="1600"/>
              </a:spcAft>
              <a:buFont typeface="Arial" pitchFamily="34" charset="0"/>
              <a:buAutoNum type="arabicPeriod"/>
            </a:pPr>
            <a:r>
              <a:rPr lang="en-US" dirty="0">
                <a:latin typeface="Arial" pitchFamily="34" charset="0"/>
                <a:ea typeface="ＭＳ Ｐゴシック" pitchFamily="34" charset="-128"/>
                <a:cs typeface="Arial" pitchFamily="34" charset="0"/>
              </a:rPr>
              <a:t>Protecting Returns</a:t>
            </a:r>
          </a:p>
          <a:p>
            <a:pPr>
              <a:lnSpc>
                <a:spcPts val="1925"/>
              </a:lnSpc>
              <a:spcBef>
                <a:spcPts val="988"/>
              </a:spcBef>
              <a:spcAft>
                <a:spcPts val="1600"/>
              </a:spcAft>
              <a:buFont typeface="Arial" pitchFamily="34" charset="0"/>
              <a:buAutoNum type="arabicPeriod"/>
            </a:pPr>
            <a:r>
              <a:rPr lang="en-US" dirty="0">
                <a:solidFill>
                  <a:schemeClr val="accent3">
                    <a:lumMod val="60000"/>
                    <a:lumOff val="40000"/>
                  </a:schemeClr>
                </a:solidFill>
                <a:latin typeface="Arial" pitchFamily="34" charset="0"/>
                <a:ea typeface="ＭＳ Ｐゴシック" pitchFamily="34" charset="-128"/>
                <a:cs typeface="Arial" pitchFamily="34" charset="0"/>
              </a:rPr>
              <a:t>Decumulation Planning</a:t>
            </a:r>
          </a:p>
          <a:p>
            <a:pPr>
              <a:lnSpc>
                <a:spcPts val="1925"/>
              </a:lnSpc>
              <a:spcBef>
                <a:spcPts val="988"/>
              </a:spcBef>
              <a:spcAft>
                <a:spcPts val="1600"/>
              </a:spcAft>
              <a:buFont typeface="Arial" pitchFamily="34" charset="0"/>
              <a:buAutoNum type="arabicPeriod"/>
            </a:pPr>
            <a:r>
              <a:rPr lang="en-US" dirty="0">
                <a:latin typeface="Arial" pitchFamily="34" charset="0"/>
                <a:ea typeface="ＭＳ Ｐゴシック" pitchFamily="34" charset="-128"/>
                <a:cs typeface="Arial" pitchFamily="34" charset="0"/>
              </a:rPr>
              <a:t>Tax Reform</a:t>
            </a:r>
            <a:endParaRPr lang="en-US"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2569608753"/>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736219"/>
          </a:xfrm>
        </p:spPr>
        <p:txBody>
          <a:bodyPr/>
          <a:lstStyle/>
          <a:p>
            <a:r>
              <a:rPr lang="en-US" dirty="0">
                <a:solidFill>
                  <a:schemeClr val="accent3">
                    <a:lumMod val="60000"/>
                    <a:lumOff val="40000"/>
                  </a:schemeClr>
                </a:solidFill>
                <a:latin typeface="Arial" pitchFamily="34" charset="0"/>
                <a:ea typeface="ＭＳ Ｐゴシック" pitchFamily="34" charset="-128"/>
                <a:cs typeface="Arial" pitchFamily="34" charset="0"/>
              </a:rPr>
              <a:t>Administration’s Goals</a:t>
            </a:r>
            <a:endParaRPr lang="en-US" dirty="0">
              <a:solidFill>
                <a:schemeClr val="accent3">
                  <a:lumMod val="60000"/>
                  <a:lumOff val="40000"/>
                </a:schemeClr>
              </a:solidFill>
            </a:endParaRPr>
          </a:p>
        </p:txBody>
      </p:sp>
      <p:sp>
        <p:nvSpPr>
          <p:cNvPr id="3" name="Content Placeholder 2"/>
          <p:cNvSpPr>
            <a:spLocks noGrp="1"/>
          </p:cNvSpPr>
          <p:nvPr>
            <p:ph idx="1"/>
          </p:nvPr>
        </p:nvSpPr>
        <p:spPr>
          <a:xfrm>
            <a:off x="736601" y="1790700"/>
            <a:ext cx="7728466" cy="3409950"/>
          </a:xfrm>
        </p:spPr>
        <p:txBody>
          <a:bodyPr/>
          <a:lstStyle/>
          <a:p>
            <a:pPr indent="-182563">
              <a:lnSpc>
                <a:spcPts val="1925"/>
              </a:lnSpc>
            </a:pPr>
            <a:r>
              <a:rPr lang="en-US" dirty="0">
                <a:latin typeface="Arial" pitchFamily="34" charset="0"/>
                <a:ea typeface="ＭＳ Ｐゴシック" pitchFamily="34" charset="-128"/>
                <a:cs typeface="Arial" pitchFamily="34" charset="0"/>
              </a:rPr>
              <a:t>Help retirees take plan distributions without outliving them.</a:t>
            </a:r>
          </a:p>
          <a:p>
            <a:pPr lvl="1"/>
            <a:r>
              <a:rPr lang="en-US" sz="2000" dirty="0">
                <a:latin typeface="Arial" pitchFamily="34" charset="0"/>
                <a:ea typeface="ＭＳ Ｐゴシック" pitchFamily="34" charset="-128"/>
                <a:cs typeface="Arial" pitchFamily="34" charset="0"/>
              </a:rPr>
              <a:t>Motivate retirees to annuitize accounts.</a:t>
            </a:r>
          </a:p>
          <a:p>
            <a:pPr lvl="1"/>
            <a:r>
              <a:rPr lang="en-US" sz="2000" dirty="0">
                <a:latin typeface="Arial" pitchFamily="34" charset="0"/>
                <a:ea typeface="ＭＳ Ｐゴシック" pitchFamily="34" charset="-128"/>
                <a:cs typeface="Arial" pitchFamily="34" charset="0"/>
              </a:rPr>
              <a:t>Retirement paycheck for life.</a:t>
            </a:r>
          </a:p>
          <a:p>
            <a:pPr marL="457200" lvl="1" indent="0">
              <a:buNone/>
            </a:pPr>
            <a:endParaRPr lang="en-US" sz="2000"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Encourage plan sponsors to voluntarily offer annuity options.</a:t>
            </a:r>
          </a:p>
          <a:p>
            <a:pPr lvl="1"/>
            <a:r>
              <a:rPr lang="en-US" sz="2000" dirty="0">
                <a:latin typeface="Arial" pitchFamily="34" charset="0"/>
                <a:ea typeface="ＭＳ Ｐゴシック" pitchFamily="34" charset="-128"/>
                <a:cs typeface="Arial" pitchFamily="34" charset="0"/>
              </a:rPr>
              <a:t>Permit longevity annuities.</a:t>
            </a:r>
          </a:p>
          <a:p>
            <a:pPr lvl="1"/>
            <a:r>
              <a:rPr lang="en-US" sz="2000" dirty="0">
                <a:latin typeface="Arial" pitchFamily="34" charset="0"/>
                <a:ea typeface="ＭＳ Ｐゴシック" pitchFamily="34" charset="-128"/>
                <a:cs typeface="Arial" pitchFamily="34" charset="0"/>
              </a:rPr>
              <a:t>Remove regulatory hurdles.</a:t>
            </a:r>
          </a:p>
          <a:p>
            <a:pPr lvl="1"/>
            <a:r>
              <a:rPr lang="en-US" sz="2000" dirty="0">
                <a:latin typeface="Arial" pitchFamily="34" charset="0"/>
                <a:ea typeface="ＭＳ Ｐゴシック" pitchFamily="34" charset="-128"/>
                <a:cs typeface="Arial" pitchFamily="34" charset="0"/>
              </a:rPr>
              <a:t>Facilitate default annuities.</a:t>
            </a:r>
          </a:p>
          <a:p>
            <a:pPr lvl="1"/>
            <a:r>
              <a:rPr lang="en-US" sz="2000" dirty="0">
                <a:latin typeface="Arial" pitchFamily="34" charset="0"/>
                <a:ea typeface="ＭＳ Ｐゴシック" pitchFamily="34" charset="-128"/>
                <a:cs typeface="Arial" pitchFamily="34" charset="0"/>
              </a:rPr>
              <a:t>Promote education and disclosures. </a:t>
            </a:r>
          </a:p>
          <a:p>
            <a:endParaRPr lang="en-US" dirty="0"/>
          </a:p>
        </p:txBody>
      </p:sp>
    </p:spTree>
    <p:extLst>
      <p:ext uri="{BB962C8B-B14F-4D97-AF65-F5344CB8AC3E}">
        <p14:creationId xmlns:p14="http://schemas.microsoft.com/office/powerpoint/2010/main" val="229708070"/>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solidFill>
                  <a:schemeClr val="accent3">
                    <a:lumMod val="60000"/>
                    <a:lumOff val="40000"/>
                  </a:schemeClr>
                </a:solidFill>
                <a:latin typeface="Arial" pitchFamily="34" charset="0"/>
                <a:ea typeface="ＭＳ Ｐゴシック" pitchFamily="34" charset="-128"/>
                <a:cs typeface="Arial" pitchFamily="34" charset="0"/>
              </a:rPr>
              <a:t>Removing Regulatory Obstacles to Plan Annuities</a:t>
            </a:r>
            <a:endParaRPr lang="en-US" sz="2400" dirty="0">
              <a:solidFill>
                <a:schemeClr val="accent3">
                  <a:lumMod val="60000"/>
                  <a:lumOff val="40000"/>
                </a:schemeClr>
              </a:solidFill>
            </a:endParaRPr>
          </a:p>
        </p:txBody>
      </p:sp>
      <p:sp>
        <p:nvSpPr>
          <p:cNvPr id="3" name="Content Placeholder 2"/>
          <p:cNvSpPr>
            <a:spLocks noGrp="1"/>
          </p:cNvSpPr>
          <p:nvPr>
            <p:ph idx="1"/>
          </p:nvPr>
        </p:nvSpPr>
        <p:spPr>
          <a:xfrm>
            <a:off x="736601" y="1323976"/>
            <a:ext cx="7728466" cy="4324350"/>
          </a:xfrm>
        </p:spPr>
        <p:txBody>
          <a:bodyPr/>
          <a:lstStyle/>
          <a:p>
            <a:pPr indent="-182563">
              <a:lnSpc>
                <a:spcPts val="1925"/>
              </a:lnSpc>
            </a:pPr>
            <a:r>
              <a:rPr lang="en-US" sz="1400" dirty="0">
                <a:latin typeface="Arial" pitchFamily="34" charset="0"/>
                <a:ea typeface="ＭＳ Ｐゴシック" pitchFamily="34" charset="-128"/>
                <a:cs typeface="Arial" pitchFamily="34" charset="0"/>
              </a:rPr>
              <a:t>IRS proposal would relax required minimum distribution (RMD) rules for </a:t>
            </a:r>
            <a:r>
              <a:rPr lang="en-US" sz="1400" dirty="0" smtClean="0">
                <a:latin typeface="Arial" pitchFamily="34" charset="0"/>
                <a:ea typeface="ＭＳ Ｐゴシック" pitchFamily="34" charset="-128"/>
                <a:cs typeface="Arial" pitchFamily="34" charset="0"/>
              </a:rPr>
              <a:t>plans</a:t>
            </a:r>
          </a:p>
          <a:p>
            <a:pPr lvl="1" indent="-182563">
              <a:lnSpc>
                <a:spcPts val="1925"/>
              </a:lnSpc>
            </a:pPr>
            <a:r>
              <a:rPr lang="en-US" sz="1400" dirty="0" smtClean="0">
                <a:latin typeface="Arial" pitchFamily="34" charset="0"/>
                <a:ea typeface="ＭＳ Ｐゴシック" pitchFamily="34" charset="-128"/>
                <a:cs typeface="Arial" pitchFamily="34" charset="0"/>
              </a:rPr>
              <a:t>RMD </a:t>
            </a:r>
            <a:r>
              <a:rPr lang="en-US" sz="1400" dirty="0">
                <a:latin typeface="Arial" pitchFamily="34" charset="0"/>
                <a:ea typeface="ＭＳ Ｐゴシック" pitchFamily="34" charset="-128"/>
                <a:cs typeface="Arial" pitchFamily="34" charset="0"/>
              </a:rPr>
              <a:t>rules mandate start at age 70 </a:t>
            </a:r>
            <a:r>
              <a:rPr lang="en-US" sz="1400" dirty="0" smtClean="0">
                <a:latin typeface="Arial" pitchFamily="34" charset="0"/>
                <a:ea typeface="ＭＳ Ｐゴシック" pitchFamily="34" charset="-128"/>
                <a:cs typeface="Arial" pitchFamily="34" charset="0"/>
              </a:rPr>
              <a:t>½ but longevity </a:t>
            </a:r>
            <a:r>
              <a:rPr lang="en-US" sz="1400" dirty="0">
                <a:latin typeface="Arial" pitchFamily="34" charset="0"/>
                <a:ea typeface="ＭＳ Ｐゴシック" pitchFamily="34" charset="-128"/>
                <a:cs typeface="Arial" pitchFamily="34" charset="0"/>
              </a:rPr>
              <a:t>annuities provide income stream for later in </a:t>
            </a:r>
            <a:r>
              <a:rPr lang="en-US" sz="1400" dirty="0" smtClean="0">
                <a:latin typeface="Arial" pitchFamily="34" charset="0"/>
                <a:ea typeface="ＭＳ Ｐゴシック" pitchFamily="34" charset="-128"/>
                <a:cs typeface="Arial" pitchFamily="34" charset="0"/>
              </a:rPr>
              <a:t>life</a:t>
            </a:r>
            <a:endParaRPr lang="en-US" sz="1400" dirty="0">
              <a:latin typeface="Arial" pitchFamily="34" charset="0"/>
              <a:ea typeface="ＭＳ Ｐゴシック" pitchFamily="34" charset="-128"/>
              <a:cs typeface="Arial" pitchFamily="34" charset="0"/>
            </a:endParaRPr>
          </a:p>
          <a:p>
            <a:pPr lvl="1"/>
            <a:endParaRPr lang="en-US" sz="1400" dirty="0">
              <a:latin typeface="Arial" pitchFamily="34" charset="0"/>
              <a:ea typeface="ＭＳ Ｐゴシック" pitchFamily="34" charset="-128"/>
              <a:cs typeface="Arial" pitchFamily="34" charset="0"/>
            </a:endParaRPr>
          </a:p>
          <a:p>
            <a:pPr indent="-182563">
              <a:lnSpc>
                <a:spcPts val="1925"/>
              </a:lnSpc>
            </a:pPr>
            <a:r>
              <a:rPr lang="en-US" sz="1400" dirty="0" smtClean="0">
                <a:latin typeface="Arial" pitchFamily="34" charset="0"/>
                <a:ea typeface="ＭＳ Ｐゴシック" pitchFamily="34" charset="-128"/>
                <a:cs typeface="Arial" pitchFamily="34" charset="0"/>
              </a:rPr>
              <a:t>Proposed </a:t>
            </a:r>
            <a:r>
              <a:rPr lang="en-US" sz="1400" dirty="0">
                <a:latin typeface="Arial" pitchFamily="34" charset="0"/>
                <a:ea typeface="ＭＳ Ｐゴシック" pitchFamily="34" charset="-128"/>
                <a:cs typeface="Arial" pitchFamily="34" charset="0"/>
              </a:rPr>
              <a:t>Regulations.</a:t>
            </a:r>
          </a:p>
          <a:p>
            <a:pPr lvl="1"/>
            <a:r>
              <a:rPr lang="en-US" sz="1400" dirty="0">
                <a:latin typeface="Arial" pitchFamily="34" charset="0"/>
                <a:ea typeface="ＭＳ Ｐゴシック" pitchFamily="34" charset="-128"/>
                <a:cs typeface="Arial" pitchFamily="34" charset="0"/>
              </a:rPr>
              <a:t>Exception from RMD rules for longevity annuity </a:t>
            </a:r>
            <a:r>
              <a:rPr lang="en-US" sz="1400" dirty="0" smtClean="0">
                <a:latin typeface="Arial" pitchFamily="34" charset="0"/>
                <a:ea typeface="ＭＳ Ｐゴシック" pitchFamily="34" charset="-128"/>
                <a:cs typeface="Arial" pitchFamily="34" charset="0"/>
              </a:rPr>
              <a:t>investments</a:t>
            </a:r>
            <a:endParaRPr lang="en-US" sz="1400" dirty="0">
              <a:latin typeface="Arial" pitchFamily="34" charset="0"/>
              <a:ea typeface="ＭＳ Ｐゴシック" pitchFamily="34" charset="-128"/>
              <a:cs typeface="Arial" pitchFamily="34" charset="0"/>
            </a:endParaRPr>
          </a:p>
          <a:p>
            <a:pPr lvl="1"/>
            <a:r>
              <a:rPr lang="en-US" sz="1400" dirty="0">
                <a:latin typeface="Arial" pitchFamily="34" charset="0"/>
                <a:ea typeface="ＭＳ Ｐゴシック" pitchFamily="34" charset="-128"/>
                <a:cs typeface="Arial" pitchFamily="34" charset="0"/>
              </a:rPr>
              <a:t>Investment capped at $100,000  or 25% of </a:t>
            </a:r>
            <a:r>
              <a:rPr lang="en-US" sz="1400" dirty="0" smtClean="0">
                <a:latin typeface="Arial" pitchFamily="34" charset="0"/>
                <a:ea typeface="ＭＳ Ｐゴシック" pitchFamily="34" charset="-128"/>
                <a:cs typeface="Arial" pitchFamily="34" charset="0"/>
              </a:rPr>
              <a:t>account</a:t>
            </a:r>
            <a:endParaRPr lang="en-US" sz="1400" dirty="0">
              <a:latin typeface="Arial" pitchFamily="34" charset="0"/>
              <a:ea typeface="ＭＳ Ｐゴシック" pitchFamily="34" charset="-128"/>
              <a:cs typeface="Arial" pitchFamily="34" charset="0"/>
            </a:endParaRPr>
          </a:p>
          <a:p>
            <a:pPr lvl="1"/>
            <a:r>
              <a:rPr lang="en-US" sz="1400" dirty="0">
                <a:latin typeface="Arial" pitchFamily="34" charset="0"/>
                <a:ea typeface="ＭＳ Ｐゴシック" pitchFamily="34" charset="-128"/>
                <a:cs typeface="Arial" pitchFamily="34" charset="0"/>
              </a:rPr>
              <a:t>Must start no later than age </a:t>
            </a:r>
            <a:r>
              <a:rPr lang="en-US" sz="1400" dirty="0" smtClean="0">
                <a:latin typeface="Arial" pitchFamily="34" charset="0"/>
                <a:ea typeface="ＭＳ Ｐゴシック" pitchFamily="34" charset="-128"/>
                <a:cs typeface="Arial" pitchFamily="34" charset="0"/>
              </a:rPr>
              <a:t>85</a:t>
            </a:r>
          </a:p>
          <a:p>
            <a:pPr lvl="1"/>
            <a:endParaRPr lang="en-US" sz="1400" dirty="0">
              <a:latin typeface="Arial" pitchFamily="34" charset="0"/>
              <a:ea typeface="ＭＳ Ｐゴシック" pitchFamily="34" charset="-128"/>
              <a:cs typeface="Arial" pitchFamily="34" charset="0"/>
            </a:endParaRPr>
          </a:p>
          <a:p>
            <a:pPr indent="-182563">
              <a:lnSpc>
                <a:spcPts val="1925"/>
              </a:lnSpc>
            </a:pPr>
            <a:r>
              <a:rPr lang="en-US" sz="1400" dirty="0" smtClean="0">
                <a:latin typeface="Arial" pitchFamily="34" charset="0"/>
                <a:ea typeface="ＭＳ Ｐゴシック" pitchFamily="34" charset="-128"/>
                <a:cs typeface="Arial" pitchFamily="34" charset="0"/>
              </a:rPr>
              <a:t>Rollovers </a:t>
            </a:r>
            <a:r>
              <a:rPr lang="en-US" sz="1400" dirty="0">
                <a:latin typeface="Arial" pitchFamily="34" charset="0"/>
                <a:ea typeface="ＭＳ Ｐゴシック" pitchFamily="34" charset="-128"/>
                <a:cs typeface="Arial" pitchFamily="34" charset="0"/>
              </a:rPr>
              <a:t>to DB Plans - Rev. Rul. 2012-4.</a:t>
            </a:r>
          </a:p>
          <a:p>
            <a:pPr lvl="1"/>
            <a:r>
              <a:rPr lang="en-US" sz="1400" dirty="0">
                <a:latin typeface="Arial" pitchFamily="34" charset="0"/>
                <a:ea typeface="ＭＳ Ｐゴシック" pitchFamily="34" charset="-128"/>
                <a:cs typeface="Arial" pitchFamily="34" charset="0"/>
              </a:rPr>
              <a:t>401(k) accounts may be rolled over and converted to DB plan annuity benefits.</a:t>
            </a:r>
          </a:p>
          <a:p>
            <a:pPr lvl="1"/>
            <a:r>
              <a:rPr lang="en-US" sz="1400" dirty="0">
                <a:latin typeface="Arial" pitchFamily="34" charset="0"/>
                <a:ea typeface="ＭＳ Ｐゴシック" pitchFamily="34" charset="-128"/>
                <a:cs typeface="Arial" pitchFamily="34" charset="0"/>
              </a:rPr>
              <a:t>Provides favorable annuity rates for </a:t>
            </a:r>
            <a:r>
              <a:rPr lang="en-US" sz="1400" dirty="0" smtClean="0">
                <a:latin typeface="Arial" pitchFamily="34" charset="0"/>
                <a:ea typeface="ＭＳ Ｐゴシック" pitchFamily="34" charset="-128"/>
                <a:cs typeface="Arial" pitchFamily="34" charset="0"/>
              </a:rPr>
              <a:t>participants</a:t>
            </a:r>
            <a:endParaRPr lang="en-US" sz="1400" dirty="0">
              <a:latin typeface="Arial" pitchFamily="34" charset="0"/>
              <a:ea typeface="ＭＳ Ｐゴシック" pitchFamily="34" charset="-128"/>
              <a:cs typeface="Arial" pitchFamily="34" charset="0"/>
            </a:endParaRPr>
          </a:p>
          <a:p>
            <a:pPr lvl="1"/>
            <a:endParaRPr lang="en-US" sz="1400" dirty="0">
              <a:latin typeface="Arial" pitchFamily="34" charset="0"/>
              <a:ea typeface="ＭＳ Ｐゴシック" pitchFamily="34" charset="-128"/>
              <a:cs typeface="Arial" pitchFamily="34" charset="0"/>
            </a:endParaRPr>
          </a:p>
          <a:p>
            <a:pPr indent="-182563">
              <a:lnSpc>
                <a:spcPts val="1925"/>
              </a:lnSpc>
            </a:pPr>
            <a:r>
              <a:rPr lang="en-US" sz="1400" dirty="0">
                <a:latin typeface="Arial" pitchFamily="34" charset="0"/>
                <a:ea typeface="ＭＳ Ｐゴシック" pitchFamily="34" charset="-128"/>
                <a:cs typeface="Arial" pitchFamily="34" charset="0"/>
              </a:rPr>
              <a:t>Relief for DC Plans With Deferred Annuities - Rev. Rul. </a:t>
            </a:r>
            <a:r>
              <a:rPr lang="en-US" sz="1400" dirty="0" smtClean="0">
                <a:latin typeface="Arial" pitchFamily="34" charset="0"/>
                <a:ea typeface="ＭＳ Ｐゴシック" pitchFamily="34" charset="-128"/>
                <a:cs typeface="Arial" pitchFamily="34" charset="0"/>
              </a:rPr>
              <a:t>2012-3</a:t>
            </a:r>
            <a:endParaRPr lang="en-US" sz="1400" dirty="0">
              <a:latin typeface="Arial" pitchFamily="34" charset="0"/>
              <a:ea typeface="ＭＳ Ｐゴシック" pitchFamily="34" charset="-128"/>
              <a:cs typeface="Arial" pitchFamily="34" charset="0"/>
            </a:endParaRPr>
          </a:p>
          <a:p>
            <a:pPr lvl="1"/>
            <a:r>
              <a:rPr lang="en-US" sz="1400" dirty="0">
                <a:latin typeface="Arial" pitchFamily="34" charset="0"/>
                <a:ea typeface="ＭＳ Ｐゴシック" pitchFamily="34" charset="-128"/>
                <a:cs typeface="Arial" pitchFamily="34" charset="0"/>
              </a:rPr>
              <a:t>401(k) plans typically exempt from onerous death benefit </a:t>
            </a:r>
            <a:r>
              <a:rPr lang="en-US" sz="1400" dirty="0" smtClean="0">
                <a:latin typeface="Arial" pitchFamily="34" charset="0"/>
                <a:ea typeface="ＭＳ Ｐゴシック" pitchFamily="34" charset="-128"/>
                <a:cs typeface="Arial" pitchFamily="34" charset="0"/>
              </a:rPr>
              <a:t>rules</a:t>
            </a:r>
            <a:endParaRPr lang="en-US" sz="1400" dirty="0">
              <a:latin typeface="Arial" pitchFamily="34" charset="0"/>
              <a:ea typeface="ＭＳ Ｐゴシック" pitchFamily="34" charset="-128"/>
              <a:cs typeface="Arial" pitchFamily="34" charset="0"/>
            </a:endParaRPr>
          </a:p>
          <a:p>
            <a:pPr lvl="1"/>
            <a:r>
              <a:rPr lang="en-US" sz="1400" dirty="0">
                <a:latin typeface="Arial" pitchFamily="34" charset="0"/>
                <a:ea typeface="ＭＳ Ｐゴシック" pitchFamily="34" charset="-128"/>
                <a:cs typeface="Arial" pitchFamily="34" charset="0"/>
              </a:rPr>
              <a:t>Ruling confirms that 401(k) plans with deferred annuities can still avoid </a:t>
            </a:r>
            <a:r>
              <a:rPr lang="en-US" sz="1400" dirty="0" smtClean="0">
                <a:latin typeface="Arial" pitchFamily="34" charset="0"/>
                <a:ea typeface="ＭＳ Ｐゴシック" pitchFamily="34" charset="-128"/>
                <a:cs typeface="Arial" pitchFamily="34" charset="0"/>
              </a:rPr>
              <a:t>them</a:t>
            </a:r>
            <a:endParaRPr lang="en-US" sz="1400" dirty="0">
              <a:latin typeface="Arial" pitchFamily="34" charset="0"/>
              <a:ea typeface="ＭＳ Ｐゴシック" pitchFamily="34" charset="-128"/>
              <a:cs typeface="Arial" pitchFamily="34" charset="0"/>
            </a:endParaRPr>
          </a:p>
          <a:p>
            <a:endParaRPr lang="en-US" dirty="0"/>
          </a:p>
        </p:txBody>
      </p:sp>
    </p:spTree>
    <p:extLst>
      <p:ext uri="{BB962C8B-B14F-4D97-AF65-F5344CB8AC3E}">
        <p14:creationId xmlns:p14="http://schemas.microsoft.com/office/powerpoint/2010/main" val="2246647595"/>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612394"/>
          </a:xfrm>
        </p:spPr>
        <p:txBody>
          <a:bodyPr/>
          <a:lstStyle/>
          <a:p>
            <a:r>
              <a:rPr lang="en-US" dirty="0" smtClean="0">
                <a:solidFill>
                  <a:schemeClr val="accent3">
                    <a:lumMod val="60000"/>
                    <a:lumOff val="40000"/>
                  </a:schemeClr>
                </a:solidFill>
              </a:rPr>
              <a:t>Default Annuities</a:t>
            </a:r>
            <a:endParaRPr lang="en-US" dirty="0">
              <a:solidFill>
                <a:schemeClr val="accent3">
                  <a:lumMod val="60000"/>
                  <a:lumOff val="40000"/>
                </a:schemeClr>
              </a:solidFill>
            </a:endParaRPr>
          </a:p>
        </p:txBody>
      </p:sp>
      <p:sp>
        <p:nvSpPr>
          <p:cNvPr id="3" name="Content Placeholder 2"/>
          <p:cNvSpPr>
            <a:spLocks noGrp="1"/>
          </p:cNvSpPr>
          <p:nvPr>
            <p:ph idx="1"/>
          </p:nvPr>
        </p:nvSpPr>
        <p:spPr>
          <a:xfrm>
            <a:off x="736601" y="1714500"/>
            <a:ext cx="7728466" cy="3562349"/>
          </a:xfrm>
        </p:spPr>
        <p:txBody>
          <a:bodyPr/>
          <a:lstStyle/>
          <a:p>
            <a:pPr indent="-182563">
              <a:lnSpc>
                <a:spcPts val="1925"/>
              </a:lnSpc>
            </a:pPr>
            <a:r>
              <a:rPr lang="en-US" dirty="0">
                <a:latin typeface="Arial" pitchFamily="34" charset="0"/>
                <a:ea typeface="ＭＳ Ｐゴシック" pitchFamily="34" charset="-128"/>
                <a:cs typeface="Arial" pitchFamily="34" charset="0"/>
              </a:rPr>
              <a:t>Should annuity option be default for plan?</a:t>
            </a:r>
          </a:p>
          <a:p>
            <a:pPr indent="-182563">
              <a:lnSpc>
                <a:spcPts val="1925"/>
              </a:lnSpc>
            </a:pPr>
            <a:endParaRPr lang="en-US"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Possible Approach:  Amend QDIA Rules</a:t>
            </a:r>
          </a:p>
          <a:p>
            <a:pPr lvl="1"/>
            <a:r>
              <a:rPr lang="en-US" sz="2000" dirty="0">
                <a:latin typeface="Arial" pitchFamily="34" charset="0"/>
                <a:ea typeface="ＭＳ Ｐゴシック" pitchFamily="34" charset="-128"/>
                <a:cs typeface="Arial" pitchFamily="34" charset="0"/>
              </a:rPr>
              <a:t>Permit annuity option to qualify as QDIA.</a:t>
            </a:r>
          </a:p>
          <a:p>
            <a:pPr lvl="1"/>
            <a:r>
              <a:rPr lang="en-US" sz="2000" dirty="0">
                <a:latin typeface="Arial" pitchFamily="34" charset="0"/>
                <a:ea typeface="ＭＳ Ｐゴシック" pitchFamily="34" charset="-128"/>
                <a:cs typeface="Arial" pitchFamily="34" charset="0"/>
              </a:rPr>
              <a:t>Critics argue annuities not appropriate for all.</a:t>
            </a:r>
          </a:p>
          <a:p>
            <a:pPr lvl="1"/>
            <a:r>
              <a:rPr lang="en-US" sz="2000" dirty="0">
                <a:latin typeface="Arial" pitchFamily="34" charset="0"/>
                <a:ea typeface="ＭＳ Ｐゴシック" pitchFamily="34" charset="-128"/>
                <a:cs typeface="Arial" pitchFamily="34" charset="0"/>
              </a:rPr>
              <a:t>Default annuity investments not easily reversed.</a:t>
            </a:r>
          </a:p>
          <a:p>
            <a:pPr marL="457200" lvl="1" indent="0">
              <a:buNone/>
            </a:pPr>
            <a:endParaRPr lang="en-US" sz="2000"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Possible Approach:  2-Year Trial Period</a:t>
            </a:r>
          </a:p>
          <a:p>
            <a:pPr lvl="1"/>
            <a:r>
              <a:rPr lang="en-US" sz="2000" dirty="0">
                <a:latin typeface="Arial" pitchFamily="34" charset="0"/>
                <a:ea typeface="ＭＳ Ｐゴシック" pitchFamily="34" charset="-128"/>
                <a:cs typeface="Arial" pitchFamily="34" charset="0"/>
              </a:rPr>
              <a:t>Retirees receive annuity during trial period (</a:t>
            </a:r>
            <a:r>
              <a:rPr lang="en-US" sz="2000" dirty="0" smtClean="0">
                <a:latin typeface="Arial" pitchFamily="34" charset="0"/>
                <a:ea typeface="ＭＳ Ｐゴシック" pitchFamily="34" charset="-128"/>
                <a:cs typeface="Arial" pitchFamily="34" charset="0"/>
              </a:rPr>
              <a:t>unless </a:t>
            </a:r>
            <a:r>
              <a:rPr lang="en-US" sz="2000" dirty="0">
                <a:latin typeface="Arial" pitchFamily="34" charset="0"/>
                <a:ea typeface="ＭＳ Ｐゴシック" pitchFamily="34" charset="-128"/>
                <a:cs typeface="Arial" pitchFamily="34" charset="0"/>
              </a:rPr>
              <a:t>opt out).</a:t>
            </a:r>
          </a:p>
          <a:p>
            <a:endParaRPr lang="en-US" dirty="0"/>
          </a:p>
        </p:txBody>
      </p:sp>
    </p:spTree>
    <p:extLst>
      <p:ext uri="{BB962C8B-B14F-4D97-AF65-F5344CB8AC3E}">
        <p14:creationId xmlns:p14="http://schemas.microsoft.com/office/powerpoint/2010/main" val="1380709048"/>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669544"/>
          </a:xfrm>
        </p:spPr>
        <p:txBody>
          <a:bodyPr/>
          <a:lstStyle/>
          <a:p>
            <a:r>
              <a:rPr lang="en-US" sz="2400" dirty="0">
                <a:solidFill>
                  <a:schemeClr val="accent3">
                    <a:lumMod val="60000"/>
                    <a:lumOff val="40000"/>
                  </a:schemeClr>
                </a:solidFill>
                <a:latin typeface="Arial" pitchFamily="34" charset="0"/>
                <a:ea typeface="ＭＳ Ｐゴシック" pitchFamily="34" charset="-128"/>
                <a:cs typeface="Arial" pitchFamily="34" charset="0"/>
              </a:rPr>
              <a:t>Education and Disclosures for Participants</a:t>
            </a:r>
            <a:endParaRPr lang="en-US" dirty="0">
              <a:solidFill>
                <a:schemeClr val="accent3">
                  <a:lumMod val="60000"/>
                  <a:lumOff val="40000"/>
                </a:schemeClr>
              </a:solidFill>
            </a:endParaRPr>
          </a:p>
        </p:txBody>
      </p:sp>
      <p:sp>
        <p:nvSpPr>
          <p:cNvPr id="3" name="Content Placeholder 2"/>
          <p:cNvSpPr>
            <a:spLocks noGrp="1"/>
          </p:cNvSpPr>
          <p:nvPr>
            <p:ph idx="1"/>
          </p:nvPr>
        </p:nvSpPr>
        <p:spPr>
          <a:xfrm>
            <a:off x="736601" y="1447800"/>
            <a:ext cx="7728466" cy="3724275"/>
          </a:xfrm>
        </p:spPr>
        <p:txBody>
          <a:bodyPr/>
          <a:lstStyle/>
          <a:p>
            <a:pPr indent="-182563">
              <a:lnSpc>
                <a:spcPts val="1925"/>
              </a:lnSpc>
            </a:pPr>
            <a:r>
              <a:rPr lang="en-US" dirty="0">
                <a:latin typeface="Arial" pitchFamily="34" charset="0"/>
                <a:ea typeface="ＭＳ Ｐゴシック" pitchFamily="34" charset="-128"/>
                <a:cs typeface="Arial" pitchFamily="34" charset="0"/>
              </a:rPr>
              <a:t>GAO </a:t>
            </a:r>
            <a:r>
              <a:rPr lang="en-US" dirty="0" smtClean="0">
                <a:latin typeface="Arial" pitchFamily="34" charset="0"/>
                <a:ea typeface="ＭＳ Ｐゴシック" pitchFamily="34" charset="-128"/>
                <a:cs typeface="Arial" pitchFamily="34" charset="0"/>
              </a:rPr>
              <a:t>Recommendations</a:t>
            </a:r>
            <a:endParaRPr lang="en-US" dirty="0">
              <a:latin typeface="Arial" pitchFamily="34" charset="0"/>
              <a:ea typeface="ＭＳ Ｐゴシック" pitchFamily="34" charset="-128"/>
              <a:cs typeface="Arial" pitchFamily="34" charset="0"/>
            </a:endParaRPr>
          </a:p>
          <a:p>
            <a:pPr lvl="1"/>
            <a:r>
              <a:rPr lang="en-US" sz="2000" dirty="0">
                <a:latin typeface="Arial" pitchFamily="34" charset="0"/>
                <a:ea typeface="ＭＳ Ｐゴシック" pitchFamily="34" charset="-128"/>
                <a:cs typeface="Arial" pitchFamily="34" charset="0"/>
              </a:rPr>
              <a:t>Update DOL’s “investment education” guidance to cover </a:t>
            </a:r>
            <a:r>
              <a:rPr lang="en-US" sz="2000" dirty="0" smtClean="0">
                <a:latin typeface="Arial" pitchFamily="34" charset="0"/>
                <a:ea typeface="ＭＳ Ｐゴシック" pitchFamily="34" charset="-128"/>
                <a:cs typeface="Arial" pitchFamily="34" charset="0"/>
              </a:rPr>
              <a:t>decumulation</a:t>
            </a:r>
            <a:endParaRPr lang="en-US" sz="2000" dirty="0">
              <a:latin typeface="Arial" pitchFamily="34" charset="0"/>
              <a:ea typeface="ＭＳ Ｐゴシック" pitchFamily="34" charset="-128"/>
              <a:cs typeface="Arial" pitchFamily="34" charset="0"/>
            </a:endParaRPr>
          </a:p>
          <a:p>
            <a:pPr lvl="1"/>
            <a:r>
              <a:rPr lang="en-US" sz="2000" dirty="0">
                <a:latin typeface="Arial" pitchFamily="34" charset="0"/>
                <a:ea typeface="ＭＳ Ｐゴシック" pitchFamily="34" charset="-128"/>
                <a:cs typeface="Arial" pitchFamily="34" charset="0"/>
              </a:rPr>
              <a:t>But DOL is concerned about </a:t>
            </a:r>
            <a:r>
              <a:rPr lang="en-US" sz="2000" dirty="0" smtClean="0">
                <a:latin typeface="Arial" pitchFamily="34" charset="0"/>
                <a:ea typeface="ＭＳ Ｐゴシック" pitchFamily="34" charset="-128"/>
                <a:cs typeface="Arial" pitchFamily="34" charset="0"/>
              </a:rPr>
              <a:t>conflicts</a:t>
            </a:r>
            <a:endParaRPr lang="en-US" sz="2000" dirty="0">
              <a:latin typeface="Arial" pitchFamily="34" charset="0"/>
              <a:ea typeface="ＭＳ Ｐゴシック" pitchFamily="34" charset="-128"/>
              <a:cs typeface="Arial" pitchFamily="34" charset="0"/>
            </a:endParaRPr>
          </a:p>
          <a:p>
            <a:pPr lvl="1"/>
            <a:r>
              <a:rPr lang="en-US" sz="2000" dirty="0">
                <a:latin typeface="Arial" pitchFamily="34" charset="0"/>
                <a:ea typeface="ＭＳ Ｐゴシック" pitchFamily="34" charset="-128"/>
                <a:cs typeface="Arial" pitchFamily="34" charset="0"/>
              </a:rPr>
              <a:t>Guidance likely to restrict sales </a:t>
            </a:r>
            <a:r>
              <a:rPr lang="en-US" sz="2000" dirty="0" smtClean="0">
                <a:latin typeface="Arial" pitchFamily="34" charset="0"/>
                <a:ea typeface="ＭＳ Ｐゴシック" pitchFamily="34" charset="-128"/>
                <a:cs typeface="Arial" pitchFamily="34" charset="0"/>
              </a:rPr>
              <a:t>pitches</a:t>
            </a:r>
            <a:endParaRPr lang="en-US" sz="2000" dirty="0">
              <a:latin typeface="Arial" pitchFamily="34" charset="0"/>
              <a:ea typeface="ＭＳ Ｐゴシック" pitchFamily="34" charset="-128"/>
              <a:cs typeface="Arial" pitchFamily="34" charset="0"/>
            </a:endParaRPr>
          </a:p>
          <a:p>
            <a:pPr marL="457200" lvl="1" indent="0">
              <a:buNone/>
            </a:pPr>
            <a:endParaRPr lang="en-US" sz="2000" dirty="0">
              <a:latin typeface="Arial" pitchFamily="34" charset="0"/>
              <a:ea typeface="ＭＳ Ｐゴシック" pitchFamily="34" charset="-128"/>
              <a:cs typeface="Arial" pitchFamily="34" charset="0"/>
            </a:endParaRPr>
          </a:p>
          <a:p>
            <a:pPr indent="-182563">
              <a:lnSpc>
                <a:spcPts val="1925"/>
              </a:lnSpc>
            </a:pPr>
            <a:r>
              <a:rPr lang="en-US" dirty="0">
                <a:latin typeface="Arial" pitchFamily="34" charset="0"/>
                <a:ea typeface="ＭＳ Ｐゴシック" pitchFamily="34" charset="-128"/>
                <a:cs typeface="Arial" pitchFamily="34" charset="0"/>
              </a:rPr>
              <a:t>Lifetime Income Disclosure </a:t>
            </a:r>
            <a:r>
              <a:rPr lang="en-US" dirty="0" smtClean="0">
                <a:latin typeface="Arial" pitchFamily="34" charset="0"/>
                <a:ea typeface="ＭＳ Ｐゴシック" pitchFamily="34" charset="-128"/>
                <a:cs typeface="Arial" pitchFamily="34" charset="0"/>
              </a:rPr>
              <a:t>Act</a:t>
            </a:r>
          </a:p>
          <a:p>
            <a:pPr lvl="1"/>
            <a:r>
              <a:rPr lang="en-US" sz="2000" dirty="0">
                <a:latin typeface="Arial" pitchFamily="34" charset="0"/>
                <a:ea typeface="ＭＳ Ｐゴシック" pitchFamily="34" charset="-128"/>
                <a:cs typeface="Arial" pitchFamily="34" charset="0"/>
              </a:rPr>
              <a:t>Plan to show account balances converted into guaranteed monthly amount</a:t>
            </a:r>
          </a:p>
          <a:p>
            <a:pPr lvl="1"/>
            <a:r>
              <a:rPr lang="en-US" sz="2000" dirty="0">
                <a:latin typeface="Arial" pitchFamily="34" charset="0"/>
                <a:ea typeface="ＭＳ Ｐゴシック" pitchFamily="34" charset="-128"/>
                <a:cs typeface="Arial" pitchFamily="34" charset="0"/>
              </a:rPr>
              <a:t>Encourages participants to think about retirement paycheck for life</a:t>
            </a:r>
          </a:p>
          <a:p>
            <a:pPr indent="-182563">
              <a:lnSpc>
                <a:spcPts val="1925"/>
              </a:lnSpc>
            </a:pPr>
            <a:endParaRPr lang="en-US" sz="1600" dirty="0">
              <a:latin typeface="Arial" pitchFamily="34" charset="0"/>
              <a:ea typeface="ＭＳ Ｐゴシック" pitchFamily="34" charset="-128"/>
              <a:cs typeface="Arial" pitchFamily="34" charset="0"/>
            </a:endParaRPr>
          </a:p>
          <a:p>
            <a:pPr indent="-182563">
              <a:lnSpc>
                <a:spcPts val="1925"/>
              </a:lnSpc>
            </a:pPr>
            <a:endParaRPr lang="en-US" sz="1600" dirty="0" smtClean="0">
              <a:latin typeface="Arial" pitchFamily="34" charset="0"/>
              <a:ea typeface="ＭＳ Ｐゴシック" pitchFamily="34" charset="-128"/>
              <a:cs typeface="Arial" pitchFamily="34" charset="0"/>
            </a:endParaRPr>
          </a:p>
          <a:p>
            <a:pPr lvl="1"/>
            <a:endParaRPr lang="en-US" sz="1600" dirty="0">
              <a:latin typeface="Arial" pitchFamily="34" charset="0"/>
              <a:ea typeface="ＭＳ Ｐゴシック" pitchFamily="34" charset="-128"/>
              <a:cs typeface="Arial" pitchFamily="34" charset="0"/>
            </a:endParaRPr>
          </a:p>
        </p:txBody>
      </p:sp>
    </p:spTree>
    <p:extLst>
      <p:ext uri="{BB962C8B-B14F-4D97-AF65-F5344CB8AC3E}">
        <p14:creationId xmlns:p14="http://schemas.microsoft.com/office/powerpoint/2010/main" val="611212272"/>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3">
                    <a:lumMod val="60000"/>
                    <a:lumOff val="40000"/>
                  </a:schemeClr>
                </a:solidFill>
                <a:latin typeface="Arial" pitchFamily="34" charset="0"/>
                <a:cs typeface="Arial" pitchFamily="34" charset="0"/>
              </a:rPr>
              <a:t>DOL Proposal for Lifetime Income Disclosures</a:t>
            </a: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2000" b="1" dirty="0">
                <a:latin typeface="Arial" pitchFamily="34" charset="0"/>
                <a:cs typeface="Arial" pitchFamily="34" charset="0"/>
              </a:rPr>
              <a:t>Advance Notice of Proposed Rulemaking</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Lifetime income illustration in participant statements .</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Must provide estimated income streams based on 	</a:t>
            </a:r>
          </a:p>
          <a:p>
            <a:pPr marL="311150" lvl="2" indent="0" eaLnBrk="1" fontAlgn="auto" hangingPunct="1">
              <a:spcBef>
                <a:spcPts val="0"/>
              </a:spcBef>
              <a:spcAft>
                <a:spcPts val="0"/>
              </a:spcAft>
              <a:buClr>
                <a:schemeClr val="accent3"/>
              </a:buClr>
              <a:buSzPct val="80000"/>
              <a:buNone/>
              <a:defRPr/>
            </a:pPr>
            <a:r>
              <a:rPr lang="en-US" sz="2000" dirty="0" smtClean="0">
                <a:latin typeface="Arial" pitchFamily="34" charset="0"/>
                <a:cs typeface="Arial" pitchFamily="34" charset="0"/>
              </a:rPr>
              <a:t>       </a:t>
            </a:r>
            <a:r>
              <a:rPr lang="en-US" sz="2000" dirty="0">
                <a:latin typeface="Arial" pitchFamily="34" charset="0"/>
                <a:cs typeface="Arial" pitchFamily="34" charset="0"/>
              </a:rPr>
              <a:t>(1) current account and (2) projected account at NRA.</a:t>
            </a:r>
          </a:p>
          <a:p>
            <a:pPr marL="365125" lvl="1" indent="-282575" eaLnBrk="1" fontAlgn="auto" hangingPunct="1">
              <a:spcBef>
                <a:spcPts val="1800"/>
              </a:spcBef>
              <a:spcAft>
                <a:spcPts val="0"/>
              </a:spcAft>
              <a:buSzPct val="80000"/>
              <a:buFont typeface="Wingdings 2" pitchFamily="18" charset="2"/>
              <a:buChar char=""/>
              <a:defRPr/>
            </a:pPr>
            <a:r>
              <a:rPr lang="en-US" sz="2000" b="1" dirty="0">
                <a:latin typeface="Arial" pitchFamily="34" charset="0"/>
                <a:cs typeface="Arial" pitchFamily="34" charset="0"/>
              </a:rPr>
              <a:t>Safe Harbor for Projected Account</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Assume 7% investment return.</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Assume current contribution level, with 3% increase.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Use 3% discount rate to convert to current dollars.</a:t>
            </a:r>
          </a:p>
          <a:p>
            <a:endParaRPr lang="en-US" dirty="0"/>
          </a:p>
        </p:txBody>
      </p:sp>
    </p:spTree>
    <p:extLst>
      <p:ext uri="{BB962C8B-B14F-4D97-AF65-F5344CB8AC3E}">
        <p14:creationId xmlns:p14="http://schemas.microsoft.com/office/powerpoint/2010/main" val="2583857092"/>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3100" y="873506"/>
            <a:ext cx="7721606" cy="698119"/>
          </a:xfrm>
        </p:spPr>
        <p:txBody>
          <a:bodyPr/>
          <a:lstStyle/>
          <a:p>
            <a:r>
              <a:rPr lang="en-US" sz="2400" dirty="0">
                <a:solidFill>
                  <a:schemeClr val="accent3">
                    <a:lumMod val="60000"/>
                    <a:lumOff val="40000"/>
                  </a:schemeClr>
                </a:solidFill>
              </a:rPr>
              <a:t>Lifetime Income Illustration</a:t>
            </a:r>
          </a:p>
        </p:txBody>
      </p:sp>
      <p:sp>
        <p:nvSpPr>
          <p:cNvPr id="3" name="Content Placeholder 2"/>
          <p:cNvSpPr>
            <a:spLocks noGrp="1"/>
          </p:cNvSpPr>
          <p:nvPr>
            <p:ph idx="1"/>
          </p:nvPr>
        </p:nvSpPr>
        <p:spPr>
          <a:xfrm>
            <a:off x="736601" y="1752599"/>
            <a:ext cx="7997824" cy="3771901"/>
          </a:xfrm>
        </p:spPr>
        <p:txBody>
          <a:bodyPr/>
          <a:lstStyle/>
          <a:p>
            <a:pPr marL="0" lvl="1" indent="0" eaLnBrk="1" fontAlgn="auto" hangingPunct="1">
              <a:spcBef>
                <a:spcPts val="0"/>
              </a:spcBef>
              <a:spcAft>
                <a:spcPts val="1800"/>
              </a:spcAft>
              <a:buSzPct val="80000"/>
              <a:buNone/>
              <a:defRPr/>
            </a:pPr>
            <a:r>
              <a:rPr lang="en-US" sz="2000" dirty="0" smtClean="0"/>
              <a:t>•   </a:t>
            </a:r>
            <a:r>
              <a:rPr lang="en-US" sz="2000" b="1" u="sng" dirty="0" smtClean="0">
                <a:latin typeface="Arial" pitchFamily="34" charset="0"/>
                <a:cs typeface="Arial" pitchFamily="34" charset="0"/>
              </a:rPr>
              <a:t>Illustration </a:t>
            </a:r>
            <a:r>
              <a:rPr lang="en-US" sz="2000" b="1" u="sng" dirty="0">
                <a:latin typeface="Arial" pitchFamily="34" charset="0"/>
                <a:cs typeface="Arial" pitchFamily="34" charset="0"/>
              </a:rPr>
              <a:t>for 50-Year Old Participant</a:t>
            </a:r>
          </a:p>
          <a:p>
            <a:pPr marL="311150" lvl="2" indent="0" eaLnBrk="1" fontAlgn="auto" hangingPunct="1">
              <a:spcBef>
                <a:spcPts val="0"/>
              </a:spcBef>
              <a:spcAft>
                <a:spcPts val="0"/>
              </a:spcAft>
              <a:buClr>
                <a:schemeClr val="accent3"/>
              </a:buClr>
              <a:buSzPct val="80000"/>
              <a:buNone/>
              <a:defRPr/>
            </a:pPr>
            <a:r>
              <a:rPr lang="en-US" dirty="0">
                <a:solidFill>
                  <a:srgbClr val="00B050"/>
                </a:solidFill>
              </a:rPr>
              <a:t>		  </a:t>
            </a:r>
            <a:r>
              <a:rPr lang="en-US" b="1" dirty="0"/>
              <a:t>	            	        </a:t>
            </a:r>
            <a:r>
              <a:rPr lang="en-US" b="1" dirty="0" smtClean="0"/>
              <a:t>   </a:t>
            </a:r>
            <a:r>
              <a:rPr lang="en-US" sz="1400" b="1" dirty="0" smtClean="0"/>
              <a:t>Account </a:t>
            </a:r>
            <a:r>
              <a:rPr lang="en-US" sz="1400" b="1" dirty="0"/>
              <a:t>	   </a:t>
            </a:r>
            <a:r>
              <a:rPr lang="en-US" sz="1400" b="1" dirty="0" smtClean="0"/>
              <a:t>  Estimated Monthly                </a:t>
            </a:r>
            <a:endParaRPr lang="en-US" sz="1400" b="1" dirty="0"/>
          </a:p>
          <a:p>
            <a:pPr marL="311150" lvl="2" indent="0" eaLnBrk="1" fontAlgn="auto" hangingPunct="1">
              <a:spcBef>
                <a:spcPts val="0"/>
              </a:spcBef>
              <a:spcAft>
                <a:spcPts val="0"/>
              </a:spcAft>
              <a:buClr>
                <a:schemeClr val="accent3"/>
              </a:buClr>
              <a:buSzPct val="80000"/>
              <a:buNone/>
              <a:defRPr/>
            </a:pPr>
            <a:r>
              <a:rPr lang="en-US" sz="1400" b="1" dirty="0"/>
              <a:t>	</a:t>
            </a:r>
            <a:r>
              <a:rPr lang="en-US" sz="1400" b="1" dirty="0" smtClean="0"/>
              <a:t>	</a:t>
            </a:r>
            <a:r>
              <a:rPr lang="en-US" sz="1400" b="1" dirty="0"/>
              <a:t>		          </a:t>
            </a:r>
            <a:r>
              <a:rPr lang="en-US" sz="1400" b="1" dirty="0" smtClean="0"/>
              <a:t>  Balance</a:t>
            </a:r>
            <a:r>
              <a:rPr lang="en-US" sz="1400" b="1" dirty="0"/>
              <a:t>	   </a:t>
            </a:r>
            <a:r>
              <a:rPr lang="en-US" sz="1400" b="1" dirty="0" smtClean="0"/>
              <a:t>   Lifetime </a:t>
            </a:r>
            <a:r>
              <a:rPr lang="en-US" sz="1400" b="1" dirty="0"/>
              <a:t>Payment</a:t>
            </a:r>
          </a:p>
          <a:p>
            <a:pPr marL="539750" lvl="2" eaLnBrk="1" fontAlgn="auto" hangingPunct="1">
              <a:spcBef>
                <a:spcPts val="0"/>
              </a:spcBef>
              <a:spcAft>
                <a:spcPts val="0"/>
              </a:spcAft>
              <a:buClr>
                <a:schemeClr val="accent3"/>
              </a:buClr>
              <a:buSzPct val="80000"/>
              <a:defRPr/>
            </a:pPr>
            <a:endParaRPr lang="en-US" b="1" dirty="0"/>
          </a:p>
          <a:p>
            <a:pPr marL="0" lvl="2" indent="0" eaLnBrk="1" fontAlgn="auto" hangingPunct="1">
              <a:spcBef>
                <a:spcPts val="0"/>
              </a:spcBef>
              <a:spcAft>
                <a:spcPts val="0"/>
              </a:spcAft>
              <a:buClr>
                <a:schemeClr val="accent3"/>
              </a:buClr>
              <a:buSzPct val="80000"/>
              <a:buNone/>
              <a:defRPr/>
            </a:pPr>
            <a:r>
              <a:rPr lang="en-US" b="1" dirty="0" smtClean="0">
                <a:latin typeface="Arial" pitchFamily="34" charset="0"/>
                <a:cs typeface="Arial" pitchFamily="34" charset="0"/>
              </a:rPr>
              <a:t>    </a:t>
            </a:r>
            <a:r>
              <a:rPr lang="en-US" sz="1800" b="1" dirty="0" smtClean="0">
                <a:solidFill>
                  <a:schemeClr val="accent3">
                    <a:lumMod val="60000"/>
                    <a:lumOff val="40000"/>
                  </a:schemeClr>
                </a:solidFill>
                <a:latin typeface="Arial" pitchFamily="34" charset="0"/>
                <a:cs typeface="Arial" pitchFamily="34" charset="0"/>
              </a:rPr>
              <a:t>Current </a:t>
            </a:r>
            <a:r>
              <a:rPr lang="en-US" sz="1800" b="1" dirty="0">
                <a:solidFill>
                  <a:schemeClr val="accent3">
                    <a:lumMod val="60000"/>
                    <a:lumOff val="40000"/>
                  </a:schemeClr>
                </a:solidFill>
                <a:latin typeface="Arial" pitchFamily="34" charset="0"/>
                <a:cs typeface="Arial" pitchFamily="34" charset="0"/>
              </a:rPr>
              <a:t>Account (2014)	  </a:t>
            </a:r>
            <a:r>
              <a:rPr lang="en-US" sz="1800" b="1" dirty="0" smtClean="0">
                <a:solidFill>
                  <a:schemeClr val="accent3">
                    <a:lumMod val="60000"/>
                    <a:lumOff val="40000"/>
                  </a:schemeClr>
                </a:solidFill>
                <a:latin typeface="Arial" pitchFamily="34" charset="0"/>
                <a:cs typeface="Arial" pitchFamily="34" charset="0"/>
              </a:rPr>
              <a:t>        $</a:t>
            </a:r>
            <a:r>
              <a:rPr lang="en-US" sz="1800" b="1" dirty="0">
                <a:solidFill>
                  <a:schemeClr val="accent3">
                    <a:lumMod val="60000"/>
                    <a:lumOff val="40000"/>
                  </a:schemeClr>
                </a:solidFill>
                <a:latin typeface="Arial" pitchFamily="34" charset="0"/>
                <a:cs typeface="Arial" pitchFamily="34" charset="0"/>
              </a:rPr>
              <a:t>125,000.00      </a:t>
            </a:r>
            <a:r>
              <a:rPr lang="en-US" sz="1800" b="1" dirty="0" smtClean="0">
                <a:solidFill>
                  <a:schemeClr val="accent3">
                    <a:lumMod val="60000"/>
                    <a:lumOff val="40000"/>
                  </a:schemeClr>
                </a:solidFill>
                <a:latin typeface="Arial" pitchFamily="34" charset="0"/>
                <a:cs typeface="Arial" pitchFamily="34" charset="0"/>
              </a:rPr>
              <a:t>       $  </a:t>
            </a:r>
            <a:r>
              <a:rPr lang="en-US" sz="1800" b="1" dirty="0">
                <a:solidFill>
                  <a:schemeClr val="accent3">
                    <a:lumMod val="60000"/>
                    <a:lumOff val="40000"/>
                  </a:schemeClr>
                </a:solidFill>
                <a:latin typeface="Arial" pitchFamily="34" charset="0"/>
                <a:cs typeface="Arial" pitchFamily="34" charset="0"/>
              </a:rPr>
              <a:t>700.00</a:t>
            </a:r>
          </a:p>
          <a:p>
            <a:pPr marL="0" lvl="2" indent="0" eaLnBrk="1" fontAlgn="auto" hangingPunct="1">
              <a:lnSpc>
                <a:spcPct val="120000"/>
              </a:lnSpc>
              <a:spcBef>
                <a:spcPts val="0"/>
              </a:spcBef>
              <a:spcAft>
                <a:spcPts val="0"/>
              </a:spcAft>
              <a:buClr>
                <a:schemeClr val="accent3"/>
              </a:buClr>
              <a:buSzPct val="80000"/>
              <a:buNone/>
              <a:defRPr/>
            </a:pPr>
            <a:r>
              <a:rPr lang="en-US" sz="1800" b="1" dirty="0" smtClean="0">
                <a:latin typeface="Arial" pitchFamily="34" charset="0"/>
                <a:cs typeface="Arial" pitchFamily="34" charset="0"/>
              </a:rPr>
              <a:t>    Projected </a:t>
            </a:r>
            <a:r>
              <a:rPr lang="en-US" sz="1800" b="1" dirty="0">
                <a:latin typeface="Arial" pitchFamily="34" charset="0"/>
                <a:cs typeface="Arial" pitchFamily="34" charset="0"/>
              </a:rPr>
              <a:t>Amount (2029)	       </a:t>
            </a:r>
            <a:r>
              <a:rPr lang="en-US" sz="1800" b="1" dirty="0" smtClean="0">
                <a:latin typeface="Arial" pitchFamily="34" charset="0"/>
                <a:cs typeface="Arial" pitchFamily="34" charset="0"/>
              </a:rPr>
              <a:t>   $500,000.00</a:t>
            </a:r>
          </a:p>
          <a:p>
            <a:pPr marL="0" lvl="1" indent="0" eaLnBrk="1" fontAlgn="auto" hangingPunct="1">
              <a:lnSpc>
                <a:spcPct val="120000"/>
              </a:lnSpc>
              <a:spcBef>
                <a:spcPts val="0"/>
              </a:spcBef>
              <a:spcAft>
                <a:spcPts val="0"/>
              </a:spcAft>
              <a:buSzPct val="80000"/>
              <a:buNone/>
              <a:defRPr/>
            </a:pPr>
            <a:r>
              <a:rPr lang="en-US" b="1" dirty="0" smtClean="0">
                <a:latin typeface="Arial" pitchFamily="34" charset="0"/>
                <a:cs typeface="Arial" pitchFamily="34" charset="0"/>
              </a:rPr>
              <a:t>    </a:t>
            </a:r>
            <a:r>
              <a:rPr lang="en-US" b="1" dirty="0" smtClean="0">
                <a:solidFill>
                  <a:schemeClr val="accent3">
                    <a:lumMod val="60000"/>
                    <a:lumOff val="40000"/>
                  </a:schemeClr>
                </a:solidFill>
                <a:latin typeface="Arial" pitchFamily="34" charset="0"/>
                <a:cs typeface="Arial" pitchFamily="34" charset="0"/>
              </a:rPr>
              <a:t>Projected Account (Current Dollars)   $321,000.00            $1,800.00</a:t>
            </a:r>
          </a:p>
          <a:p>
            <a:pPr marL="0" lvl="1" eaLnBrk="1" fontAlgn="auto" hangingPunct="1">
              <a:spcBef>
                <a:spcPts val="0"/>
              </a:spcBef>
              <a:spcAft>
                <a:spcPts val="0"/>
              </a:spcAft>
              <a:buClr>
                <a:schemeClr val="accent1"/>
              </a:buClr>
              <a:defRPr/>
            </a:pPr>
            <a:endParaRPr lang="en-US" sz="1600" b="1" u="sng" dirty="0">
              <a:latin typeface="Arial" pitchFamily="34" charset="0"/>
              <a:cs typeface="Arial" pitchFamily="34" charset="0"/>
            </a:endParaRPr>
          </a:p>
          <a:p>
            <a:pPr marL="0" lvl="1" indent="0" eaLnBrk="1" fontAlgn="auto" hangingPunct="1">
              <a:lnSpc>
                <a:spcPct val="110000"/>
              </a:lnSpc>
              <a:spcBef>
                <a:spcPts val="0"/>
              </a:spcBef>
              <a:spcAft>
                <a:spcPts val="0"/>
              </a:spcAft>
              <a:buClr>
                <a:schemeClr val="accent1"/>
              </a:buClr>
              <a:buNone/>
              <a:defRPr/>
            </a:pPr>
            <a:r>
              <a:rPr lang="en-US" sz="2000" dirty="0" smtClean="0">
                <a:latin typeface="Arial" pitchFamily="34" charset="0"/>
                <a:cs typeface="Arial" pitchFamily="34" charset="0"/>
              </a:rPr>
              <a:t>●  </a:t>
            </a:r>
            <a:r>
              <a:rPr lang="en-US" sz="2000" b="1" dirty="0" smtClean="0">
                <a:latin typeface="Arial" pitchFamily="34" charset="0"/>
                <a:cs typeface="Arial" pitchFamily="34" charset="0"/>
              </a:rPr>
              <a:t> </a:t>
            </a:r>
            <a:r>
              <a:rPr lang="en-US" sz="2000" b="1" u="sng" dirty="0" smtClean="0">
                <a:latin typeface="Arial" pitchFamily="34" charset="0"/>
                <a:cs typeface="Arial" pitchFamily="34" charset="0"/>
              </a:rPr>
              <a:t>Required </a:t>
            </a:r>
            <a:r>
              <a:rPr lang="en-US" sz="2000" b="1" u="sng" dirty="0">
                <a:latin typeface="Arial" pitchFamily="34" charset="0"/>
                <a:cs typeface="Arial" pitchFamily="34" charset="0"/>
              </a:rPr>
              <a:t>Disclosures/Disclaimers</a:t>
            </a:r>
          </a:p>
          <a:p>
            <a:pPr marL="0" indent="0" eaLnBrk="1" fontAlgn="auto" hangingPunct="1">
              <a:lnSpc>
                <a:spcPct val="110000"/>
              </a:lnSpc>
              <a:spcBef>
                <a:spcPts val="0"/>
              </a:spcBef>
              <a:spcAft>
                <a:spcPts val="0"/>
              </a:spcAft>
              <a:buNone/>
              <a:defRPr/>
            </a:pPr>
            <a:r>
              <a:rPr lang="en-US" sz="1800" dirty="0" smtClean="0">
                <a:latin typeface="Arial" pitchFamily="34" charset="0"/>
                <a:cs typeface="Arial" pitchFamily="34" charset="0"/>
              </a:rPr>
              <a:t>     -   Explanation </a:t>
            </a:r>
            <a:r>
              <a:rPr lang="en-US" sz="1800" dirty="0">
                <a:latin typeface="Arial" pitchFamily="34" charset="0"/>
                <a:cs typeface="Arial" pitchFamily="34" charset="0"/>
              </a:rPr>
              <a:t>of </a:t>
            </a:r>
            <a:r>
              <a:rPr lang="en-US" sz="1800" dirty="0" smtClean="0">
                <a:latin typeface="Arial" pitchFamily="34" charset="0"/>
                <a:cs typeface="Arial" pitchFamily="34" charset="0"/>
              </a:rPr>
              <a:t>assumptions</a:t>
            </a:r>
          </a:p>
          <a:p>
            <a:pPr marL="0" indent="0" eaLnBrk="1" fontAlgn="auto" hangingPunct="1">
              <a:lnSpc>
                <a:spcPct val="110000"/>
              </a:lnSpc>
              <a:spcBef>
                <a:spcPts val="0"/>
              </a:spcBef>
              <a:spcAft>
                <a:spcPts val="0"/>
              </a:spcAft>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   Estimates </a:t>
            </a:r>
            <a:r>
              <a:rPr lang="en-US" sz="1800" dirty="0">
                <a:latin typeface="Arial" pitchFamily="34" charset="0"/>
                <a:cs typeface="Arial" pitchFamily="34" charset="0"/>
              </a:rPr>
              <a:t>are not benefit </a:t>
            </a:r>
            <a:r>
              <a:rPr lang="en-US" sz="1800" dirty="0" smtClean="0">
                <a:latin typeface="Arial" pitchFamily="34" charset="0"/>
                <a:cs typeface="Arial" pitchFamily="34" charset="0"/>
              </a:rPr>
              <a:t>guarantees</a:t>
            </a:r>
            <a:endParaRPr lang="en-US" sz="18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2711059195"/>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3">
                    <a:lumMod val="60000"/>
                    <a:lumOff val="40000"/>
                  </a:schemeClr>
                </a:solidFill>
                <a:latin typeface="Arial" pitchFamily="34" charset="0"/>
                <a:cs typeface="Arial" pitchFamily="34" charset="0"/>
              </a:rPr>
              <a:t>Summing UP</a:t>
            </a:r>
            <a:endParaRPr lang="en-US"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pPr>
            <a:r>
              <a:rPr lang="en-US" dirty="0">
                <a:latin typeface="Arial" pitchFamily="34" charset="0"/>
                <a:ea typeface="ＭＳ Ｐゴシック" pitchFamily="34" charset="-128"/>
                <a:cs typeface="Arial" pitchFamily="34" charset="0"/>
              </a:rPr>
              <a:t>Consensus emerging on lifetime income options.</a:t>
            </a:r>
          </a:p>
          <a:p>
            <a:pPr lvl="1"/>
            <a:r>
              <a:rPr lang="en-US" sz="2000" dirty="0">
                <a:latin typeface="Arial" pitchFamily="34" charset="0"/>
                <a:ea typeface="ＭＳ Ｐゴシック" pitchFamily="34" charset="-128"/>
                <a:cs typeface="Arial" pitchFamily="34" charset="0"/>
              </a:rPr>
              <a:t>Proposal for longevity annuities to be finalized in near future.</a:t>
            </a:r>
          </a:p>
          <a:p>
            <a:pPr lvl="1"/>
            <a:r>
              <a:rPr lang="en-US" sz="2000" dirty="0">
                <a:latin typeface="Arial" pitchFamily="34" charset="0"/>
                <a:ea typeface="ＭＳ Ｐゴシック" pitchFamily="34" charset="-128"/>
                <a:cs typeface="Arial" pitchFamily="34" charset="0"/>
              </a:rPr>
              <a:t>Recent IRS annuity rulings are plan-friendly.</a:t>
            </a:r>
          </a:p>
          <a:p>
            <a:pPr lvl="1"/>
            <a:r>
              <a:rPr lang="en-US" sz="2000" dirty="0">
                <a:latin typeface="Arial" pitchFamily="34" charset="0"/>
                <a:ea typeface="ＭＳ Ｐゴシック" pitchFamily="34" charset="-128"/>
                <a:cs typeface="Arial" pitchFamily="34" charset="0"/>
              </a:rPr>
              <a:t>Guidance on decumulation education expected from </a:t>
            </a:r>
            <a:r>
              <a:rPr lang="en-US" sz="2000" dirty="0" smtClean="0">
                <a:latin typeface="Arial" pitchFamily="34" charset="0"/>
                <a:ea typeface="ＭＳ Ｐゴシック" pitchFamily="34" charset="-128"/>
                <a:cs typeface="Arial" pitchFamily="34" charset="0"/>
              </a:rPr>
              <a:t>DOL</a:t>
            </a:r>
          </a:p>
          <a:p>
            <a:pPr lvl="2"/>
            <a:r>
              <a:rPr lang="en-US" dirty="0" smtClean="0">
                <a:latin typeface="Arial" pitchFamily="34" charset="0"/>
                <a:ea typeface="ＭＳ Ｐゴシック" pitchFamily="34" charset="-128"/>
                <a:cs typeface="Arial" pitchFamily="34" charset="0"/>
              </a:rPr>
              <a:t>Practical </a:t>
            </a:r>
            <a:r>
              <a:rPr lang="en-US" sz="1600" dirty="0" smtClean="0">
                <a:latin typeface="Arial" pitchFamily="34" charset="0"/>
                <a:ea typeface="ＭＳ Ｐゴシック" pitchFamily="34" charset="-128"/>
                <a:cs typeface="Arial" pitchFamily="34" charset="0"/>
              </a:rPr>
              <a:t>impact on participants would be shown by implementation of regulations to be proposed regarding lifetime income disclosures </a:t>
            </a:r>
          </a:p>
          <a:p>
            <a:pPr lvl="1"/>
            <a:r>
              <a:rPr lang="en-US" sz="2000" dirty="0" smtClean="0">
                <a:latin typeface="Arial" pitchFamily="34" charset="0"/>
                <a:ea typeface="ＭＳ Ｐゴシック" pitchFamily="34" charset="-128"/>
                <a:cs typeface="Arial" pitchFamily="34" charset="0"/>
              </a:rPr>
              <a:t>Debate on use of annuities as QDIA likely to follow</a:t>
            </a:r>
            <a:endParaRPr lang="en-US" sz="2000" dirty="0" smtClean="0"/>
          </a:p>
          <a:p>
            <a:endParaRPr lang="en-US" dirty="0"/>
          </a:p>
        </p:txBody>
      </p:sp>
    </p:spTree>
    <p:extLst>
      <p:ext uri="{BB962C8B-B14F-4D97-AF65-F5344CB8AC3E}">
        <p14:creationId xmlns:p14="http://schemas.microsoft.com/office/powerpoint/2010/main" val="1692979108"/>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nSpc>
                <a:spcPts val="1925"/>
              </a:lnSpc>
              <a:spcBef>
                <a:spcPts val="988"/>
              </a:spcBef>
              <a:spcAft>
                <a:spcPts val="1600"/>
              </a:spcAft>
              <a:buFont typeface="Arial" pitchFamily="34" charset="0"/>
              <a:buAutoNum type="arabicPeriod"/>
              <a:defRPr/>
            </a:pPr>
            <a:r>
              <a:rPr lang="en-US" dirty="0">
                <a:ea typeface="ＭＳ Ｐゴシック" pitchFamily="34" charset="-128"/>
              </a:rPr>
              <a:t>Increasing Savings</a:t>
            </a:r>
          </a:p>
          <a:p>
            <a:pPr>
              <a:lnSpc>
                <a:spcPts val="1925"/>
              </a:lnSpc>
              <a:spcBef>
                <a:spcPts val="988"/>
              </a:spcBef>
              <a:spcAft>
                <a:spcPts val="1600"/>
              </a:spcAft>
              <a:buFont typeface="Arial" pitchFamily="34" charset="0"/>
              <a:buAutoNum type="arabicPeriod"/>
              <a:defRPr/>
            </a:pPr>
            <a:r>
              <a:rPr lang="en-US" dirty="0">
                <a:ea typeface="ＭＳ Ｐゴシック" pitchFamily="34" charset="-128"/>
              </a:rPr>
              <a:t>Protecting Returns</a:t>
            </a:r>
          </a:p>
          <a:p>
            <a:pPr>
              <a:lnSpc>
                <a:spcPts val="1925"/>
              </a:lnSpc>
              <a:spcBef>
                <a:spcPts val="988"/>
              </a:spcBef>
              <a:spcAft>
                <a:spcPts val="1600"/>
              </a:spcAft>
              <a:buFont typeface="Arial" pitchFamily="34" charset="0"/>
              <a:buAutoNum type="arabicPeriod"/>
              <a:defRPr/>
            </a:pPr>
            <a:r>
              <a:rPr lang="en-US" dirty="0">
                <a:ea typeface="ＭＳ Ｐゴシック" pitchFamily="34" charset="-128"/>
              </a:rPr>
              <a:t>Decumulation Planning</a:t>
            </a:r>
          </a:p>
          <a:p>
            <a:pPr>
              <a:lnSpc>
                <a:spcPts val="1925"/>
              </a:lnSpc>
              <a:spcBef>
                <a:spcPts val="988"/>
              </a:spcBef>
              <a:spcAft>
                <a:spcPts val="1600"/>
              </a:spcAft>
              <a:buFont typeface="Arial" pitchFamily="34" charset="0"/>
              <a:buAutoNum type="arabicPeriod"/>
              <a:defRPr/>
            </a:pPr>
            <a:r>
              <a:rPr lang="en-US" dirty="0">
                <a:solidFill>
                  <a:schemeClr val="accent3">
                    <a:lumMod val="60000"/>
                    <a:lumOff val="40000"/>
                  </a:schemeClr>
                </a:solidFill>
                <a:ea typeface="ＭＳ Ｐゴシック" pitchFamily="34" charset="-128"/>
              </a:rPr>
              <a:t>Tax Reform</a:t>
            </a:r>
          </a:p>
          <a:p>
            <a:endParaRPr lang="en-US" dirty="0"/>
          </a:p>
        </p:txBody>
      </p:sp>
    </p:spTree>
    <p:extLst>
      <p:ext uri="{BB962C8B-B14F-4D97-AF65-F5344CB8AC3E}">
        <p14:creationId xmlns:p14="http://schemas.microsoft.com/office/powerpoint/2010/main" val="1473986971"/>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3">
                    <a:lumMod val="60000"/>
                    <a:lumOff val="40000"/>
                  </a:schemeClr>
                </a:solidFill>
                <a:latin typeface="Arial" pitchFamily="34" charset="0"/>
                <a:ea typeface="ＭＳ Ｐゴシック" pitchFamily="34" charset="-128"/>
                <a:cs typeface="Arial" pitchFamily="34" charset="0"/>
              </a:rPr>
              <a:t>Tax Cost of Retirement Plans</a:t>
            </a:r>
            <a:endParaRPr lang="en-US" dirty="0">
              <a:solidFill>
                <a:schemeClr val="accent3">
                  <a:lumMod val="60000"/>
                  <a:lumOff val="40000"/>
                </a:schemeClr>
              </a:solidFill>
            </a:endParaRPr>
          </a:p>
        </p:txBody>
      </p:sp>
      <p:sp>
        <p:nvSpPr>
          <p:cNvPr id="3" name="Content Placeholder 2"/>
          <p:cNvSpPr>
            <a:spLocks noGrp="1"/>
          </p:cNvSpPr>
          <p:nvPr>
            <p:ph idx="1"/>
          </p:nvPr>
        </p:nvSpPr>
        <p:spPr>
          <a:xfrm>
            <a:off x="736601" y="1695450"/>
            <a:ext cx="7728466" cy="3390900"/>
          </a:xfrm>
        </p:spPr>
        <p:txBody>
          <a:bodyPr/>
          <a:lstStyle/>
          <a:p>
            <a:pPr>
              <a:defRPr/>
            </a:pPr>
            <a:r>
              <a:rPr lang="en-US" sz="1800" dirty="0">
                <a:latin typeface="Arial" pitchFamily="34" charset="0"/>
                <a:cs typeface="Arial" pitchFamily="34" charset="0"/>
              </a:rPr>
              <a:t>Impact of </a:t>
            </a:r>
            <a:r>
              <a:rPr lang="en-US" sz="1800" dirty="0" smtClean="0">
                <a:latin typeface="Arial" pitchFamily="34" charset="0"/>
                <a:cs typeface="Arial" pitchFamily="34" charset="0"/>
              </a:rPr>
              <a:t>retirement plans </a:t>
            </a:r>
            <a:r>
              <a:rPr lang="en-US" sz="1800" dirty="0">
                <a:latin typeface="Arial" pitchFamily="34" charset="0"/>
                <a:cs typeface="Arial" pitchFamily="34" charset="0"/>
              </a:rPr>
              <a:t>on </a:t>
            </a:r>
            <a:r>
              <a:rPr lang="en-US" sz="1800" dirty="0" smtClean="0">
                <a:latin typeface="Arial" pitchFamily="34" charset="0"/>
                <a:cs typeface="Arial" pitchFamily="34" charset="0"/>
              </a:rPr>
              <a:t>federal deficit</a:t>
            </a:r>
          </a:p>
          <a:p>
            <a:pPr lvl="1">
              <a:defRPr/>
            </a:pPr>
            <a:r>
              <a:rPr lang="en-US" dirty="0" smtClean="0">
                <a:latin typeface="Arial" pitchFamily="34" charset="0"/>
                <a:cs typeface="Arial" pitchFamily="34" charset="0"/>
              </a:rPr>
              <a:t>DC / 401(k)</a:t>
            </a:r>
            <a:endParaRPr lang="en-US" dirty="0">
              <a:latin typeface="Arial" pitchFamily="34" charset="0"/>
              <a:cs typeface="Arial" pitchFamily="34" charset="0"/>
            </a:endParaRPr>
          </a:p>
          <a:p>
            <a:pPr marL="457200" lvl="1" indent="0">
              <a:buNone/>
              <a:defRPr/>
            </a:pPr>
            <a:r>
              <a:rPr lang="en-US" dirty="0" smtClean="0">
                <a:latin typeface="Arial" pitchFamily="34" charset="0"/>
                <a:cs typeface="Arial" pitchFamily="34" charset="0"/>
              </a:rPr>
              <a:t>	•  $61 billion (2015)</a:t>
            </a:r>
            <a:endParaRPr lang="en-US" dirty="0">
              <a:latin typeface="Arial" pitchFamily="34" charset="0"/>
              <a:cs typeface="Arial" pitchFamily="34" charset="0"/>
            </a:endParaRPr>
          </a:p>
          <a:p>
            <a:pPr marL="457200" lvl="1" indent="0">
              <a:buNone/>
              <a:defRPr/>
            </a:pPr>
            <a:r>
              <a:rPr lang="en-US" dirty="0" smtClean="0">
                <a:latin typeface="Arial" pitchFamily="34" charset="0"/>
                <a:cs typeface="Arial" pitchFamily="34" charset="0"/>
              </a:rPr>
              <a:t>	•  $414 billion (2015 </a:t>
            </a:r>
            <a:r>
              <a:rPr lang="en-US" dirty="0">
                <a:latin typeface="Arial" pitchFamily="34" charset="0"/>
                <a:cs typeface="Arial" pitchFamily="34" charset="0"/>
              </a:rPr>
              <a:t>– </a:t>
            </a:r>
            <a:r>
              <a:rPr lang="en-US" dirty="0" smtClean="0">
                <a:latin typeface="Arial" pitchFamily="34" charset="0"/>
                <a:cs typeface="Arial" pitchFamily="34" charset="0"/>
              </a:rPr>
              <a:t>2019)</a:t>
            </a:r>
          </a:p>
          <a:p>
            <a:pPr marL="457200" lvl="1" indent="0">
              <a:buNone/>
              <a:defRPr/>
            </a:pPr>
            <a:r>
              <a:rPr lang="en-US" dirty="0" smtClean="0">
                <a:latin typeface="Arial" pitchFamily="34" charset="0"/>
                <a:cs typeface="Arial" pitchFamily="34" charset="0"/>
              </a:rPr>
              <a:t>‒   DB</a:t>
            </a:r>
          </a:p>
          <a:p>
            <a:pPr marL="560387" lvl="1" indent="0">
              <a:buNone/>
              <a:defRPr/>
            </a:pPr>
            <a:r>
              <a:rPr lang="en-US" dirty="0" smtClean="0">
                <a:latin typeface="Arial" pitchFamily="34" charset="0"/>
                <a:cs typeface="Arial" pitchFamily="34" charset="0"/>
              </a:rPr>
              <a:t>     •  $42 billion (2015)</a:t>
            </a:r>
          </a:p>
          <a:p>
            <a:pPr marL="560387" lvl="1" indent="0">
              <a:buNone/>
              <a:defRPr/>
            </a:pPr>
            <a:r>
              <a:rPr lang="en-US" dirty="0">
                <a:latin typeface="Arial" pitchFamily="34" charset="0"/>
                <a:cs typeface="Arial" pitchFamily="34" charset="0"/>
              </a:rPr>
              <a:t> </a:t>
            </a:r>
            <a:r>
              <a:rPr lang="en-US" dirty="0" smtClean="0">
                <a:latin typeface="Arial" pitchFamily="34" charset="0"/>
                <a:cs typeface="Arial" pitchFamily="34" charset="0"/>
              </a:rPr>
              <a:t>    •  235 billion (2015 – 2019)</a:t>
            </a:r>
            <a:endParaRPr lang="en-US" dirty="0">
              <a:latin typeface="Arial" pitchFamily="34" charset="0"/>
              <a:cs typeface="Arial" pitchFamily="34" charset="0"/>
            </a:endParaRPr>
          </a:p>
          <a:p>
            <a:pPr>
              <a:defRPr/>
            </a:pPr>
            <a:r>
              <a:rPr lang="en-US" sz="1800" dirty="0">
                <a:latin typeface="Arial" pitchFamily="34" charset="0"/>
                <a:cs typeface="Arial" pitchFamily="34" charset="0"/>
              </a:rPr>
              <a:t> Tax </a:t>
            </a:r>
            <a:r>
              <a:rPr lang="en-US" sz="1800" dirty="0" smtClean="0">
                <a:latin typeface="Arial" pitchFamily="34" charset="0"/>
                <a:cs typeface="Arial" pitchFamily="34" charset="0"/>
              </a:rPr>
              <a:t>reform</a:t>
            </a:r>
            <a:endParaRPr lang="en-US" sz="1800" dirty="0">
              <a:latin typeface="Arial" pitchFamily="34" charset="0"/>
              <a:cs typeface="Arial" pitchFamily="34" charset="0"/>
            </a:endParaRPr>
          </a:p>
          <a:p>
            <a:pPr marL="0" indent="0">
              <a:buNone/>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 Pension </a:t>
            </a:r>
            <a:r>
              <a:rPr lang="en-US" sz="1800" dirty="0" smtClean="0">
                <a:latin typeface="Arial" pitchFamily="34" charset="0"/>
                <a:cs typeface="Arial" pitchFamily="34" charset="0"/>
              </a:rPr>
              <a:t>system reform</a:t>
            </a:r>
            <a:endParaRPr lang="en-US" sz="18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111782741"/>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3">
                    <a:lumMod val="60000"/>
                    <a:lumOff val="40000"/>
                  </a:schemeClr>
                </a:solidFill>
                <a:latin typeface="Arial" pitchFamily="34" charset="0"/>
                <a:cs typeface="Arial" pitchFamily="34" charset="0"/>
              </a:rPr>
              <a:t>Tax Reform</a:t>
            </a:r>
            <a:endParaRPr lang="en-US" dirty="0">
              <a:solidFill>
                <a:schemeClr val="accent3">
                  <a:lumMod val="60000"/>
                  <a:lumOff val="40000"/>
                </a:schemeClr>
              </a:solidFill>
            </a:endParaRPr>
          </a:p>
        </p:txBody>
      </p:sp>
      <p:sp>
        <p:nvSpPr>
          <p:cNvPr id="3" name="Content Placeholder 2"/>
          <p:cNvSpPr>
            <a:spLocks noGrp="1"/>
          </p:cNvSpPr>
          <p:nvPr>
            <p:ph idx="1"/>
          </p:nvPr>
        </p:nvSpPr>
        <p:spPr>
          <a:xfrm>
            <a:off x="736601" y="1619249"/>
            <a:ext cx="7728466" cy="3552825"/>
          </a:xfrm>
        </p:spPr>
        <p:txBody>
          <a:bodyPr/>
          <a:lstStyle/>
          <a:p>
            <a:pPr marL="0" indent="0">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2014 </a:t>
            </a:r>
            <a:r>
              <a:rPr lang="en-US" sz="1800" dirty="0">
                <a:latin typeface="Arial" pitchFamily="34" charset="0"/>
                <a:cs typeface="Arial" pitchFamily="34" charset="0"/>
              </a:rPr>
              <a:t>Plan </a:t>
            </a:r>
            <a:r>
              <a:rPr lang="en-US" sz="1800" dirty="0" smtClean="0">
                <a:latin typeface="Arial" pitchFamily="34" charset="0"/>
                <a:cs typeface="Arial" pitchFamily="34" charset="0"/>
              </a:rPr>
              <a:t>limitations </a:t>
            </a:r>
            <a:r>
              <a:rPr lang="en-US" sz="1800" dirty="0">
                <a:latin typeface="Arial" pitchFamily="34" charset="0"/>
                <a:cs typeface="Arial" pitchFamily="34" charset="0"/>
              </a:rPr>
              <a:t>that </a:t>
            </a:r>
            <a:r>
              <a:rPr lang="en-US" sz="1800" dirty="0" smtClean="0">
                <a:latin typeface="Arial" pitchFamily="34" charset="0"/>
                <a:cs typeface="Arial" pitchFamily="34" charset="0"/>
              </a:rPr>
              <a:t>can be reduced </a:t>
            </a:r>
            <a:r>
              <a:rPr lang="en-US" sz="1800" dirty="0">
                <a:latin typeface="Arial" pitchFamily="34" charset="0"/>
                <a:cs typeface="Arial" pitchFamily="34" charset="0"/>
              </a:rPr>
              <a:t>to </a:t>
            </a:r>
            <a:r>
              <a:rPr lang="en-US" sz="1800" dirty="0" smtClean="0">
                <a:latin typeface="Arial" pitchFamily="34" charset="0"/>
                <a:cs typeface="Arial" pitchFamily="34" charset="0"/>
              </a:rPr>
              <a:t>limit deficit:</a:t>
            </a:r>
          </a:p>
          <a:p>
            <a:pPr marL="685800" lvl="1" indent="-228600">
              <a:defRPr/>
            </a:pPr>
            <a:r>
              <a:rPr lang="en-US" dirty="0">
                <a:latin typeface="Arial" pitchFamily="34" charset="0"/>
                <a:cs typeface="Arial" pitchFamily="34" charset="0"/>
              </a:rPr>
              <a:t>Annual additions from all sources - $52,000</a:t>
            </a:r>
          </a:p>
          <a:p>
            <a:pPr lvl="1">
              <a:defRPr/>
            </a:pPr>
            <a:r>
              <a:rPr lang="en-US" dirty="0">
                <a:latin typeface="Arial" pitchFamily="34" charset="0"/>
                <a:cs typeface="Arial" pitchFamily="34" charset="0"/>
              </a:rPr>
              <a:t>Elective deferrals  - $17,500</a:t>
            </a:r>
          </a:p>
          <a:p>
            <a:pPr lvl="1">
              <a:defRPr/>
            </a:pPr>
            <a:r>
              <a:rPr lang="en-US" dirty="0">
                <a:latin typeface="Arial" pitchFamily="34" charset="0"/>
                <a:cs typeface="Arial" pitchFamily="34" charset="0"/>
              </a:rPr>
              <a:t>Plan sponsor deduction - 25% participant compensation</a:t>
            </a:r>
          </a:p>
          <a:p>
            <a:pPr lvl="1">
              <a:defRPr/>
            </a:pPr>
            <a:r>
              <a:rPr lang="en-US" dirty="0">
                <a:latin typeface="Arial" pitchFamily="34" charset="0"/>
                <a:cs typeface="Arial" pitchFamily="34" charset="0"/>
              </a:rPr>
              <a:t>Compensation limit to determine benefits/contributions - $260,000</a:t>
            </a:r>
          </a:p>
          <a:p>
            <a:pPr marL="457200" lvl="1" indent="0">
              <a:buNone/>
              <a:defRPr/>
            </a:pPr>
            <a:endParaRPr lang="en-US" dirty="0">
              <a:latin typeface="Arial" pitchFamily="34" charset="0"/>
              <a:cs typeface="Arial" pitchFamily="34" charset="0"/>
            </a:endParaRPr>
          </a:p>
          <a:p>
            <a:pPr marL="0" indent="0">
              <a:buNone/>
              <a:defRPr/>
            </a:pPr>
            <a:r>
              <a:rPr lang="en-US" sz="1800" dirty="0" smtClean="0">
                <a:latin typeface="Arial" pitchFamily="34" charset="0"/>
                <a:cs typeface="Arial" pitchFamily="34" charset="0"/>
              </a:rPr>
              <a:t>•     Proposed Tax Reform Act of 2014</a:t>
            </a:r>
          </a:p>
          <a:p>
            <a:pPr marL="0" indent="0">
              <a:buNone/>
              <a:defRPr/>
            </a:pPr>
            <a:r>
              <a:rPr lang="en-US" sz="1800" dirty="0" smtClean="0">
                <a:latin typeface="Arial" pitchFamily="34" charset="0"/>
                <a:cs typeface="Arial" pitchFamily="34" charset="0"/>
              </a:rPr>
              <a:t>       −   Freezes DC limits until 2024</a:t>
            </a:r>
          </a:p>
          <a:p>
            <a:pPr marL="0" indent="0">
              <a:buNone/>
              <a:defRPr/>
            </a:pPr>
            <a:r>
              <a:rPr lang="en-US" sz="1800" dirty="0" smtClean="0">
                <a:latin typeface="Arial" pitchFamily="34" charset="0"/>
                <a:cs typeface="Arial" pitchFamily="34" charset="0"/>
              </a:rPr>
              <a:t>       ‒   $63.4 billion revenue gain over 10 years</a:t>
            </a:r>
          </a:p>
          <a:p>
            <a:pPr marL="0" indent="0">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   Additional $144 billion from treating half of 401(k) deferrals as Roth</a:t>
            </a:r>
            <a:endParaRPr lang="en-US" sz="1800" dirty="0">
              <a:latin typeface="Arial" pitchFamily="34" charset="0"/>
              <a:cs typeface="Arial" pitchFamily="34" charset="0"/>
            </a:endParaRPr>
          </a:p>
        </p:txBody>
      </p:sp>
    </p:spTree>
    <p:extLst>
      <p:ext uri="{BB962C8B-B14F-4D97-AF65-F5344CB8AC3E}">
        <p14:creationId xmlns:p14="http://schemas.microsoft.com/office/powerpoint/2010/main" val="2346942949"/>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621919"/>
          </a:xfrm>
        </p:spPr>
        <p:txBody>
          <a:bodyPr/>
          <a:lstStyle/>
          <a:p>
            <a:r>
              <a:rPr lang="en-US" sz="2800" dirty="0">
                <a:solidFill>
                  <a:schemeClr val="accent3">
                    <a:lumMod val="60000"/>
                    <a:lumOff val="40000"/>
                  </a:schemeClr>
                </a:solidFill>
                <a:latin typeface="Arial" pitchFamily="34" charset="0"/>
                <a:ea typeface="ＭＳ Ｐゴシック" pitchFamily="34" charset="-128"/>
                <a:cs typeface="Arial" pitchFamily="34" charset="0"/>
              </a:rPr>
              <a:t>Tax Reform (</a:t>
            </a:r>
            <a:r>
              <a:rPr lang="en-US" sz="2800" dirty="0" smtClean="0">
                <a:solidFill>
                  <a:schemeClr val="accent3">
                    <a:lumMod val="60000"/>
                    <a:lumOff val="40000"/>
                  </a:schemeClr>
                </a:solidFill>
                <a:latin typeface="Arial" pitchFamily="34" charset="0"/>
                <a:ea typeface="ＭＳ Ｐゴシック" pitchFamily="34" charset="-128"/>
                <a:cs typeface="Arial" pitchFamily="34" charset="0"/>
              </a:rPr>
              <a:t>continued)</a:t>
            </a:r>
            <a:endParaRPr lang="en-US" sz="2800" dirty="0">
              <a:solidFill>
                <a:schemeClr val="accent3">
                  <a:lumMod val="60000"/>
                  <a:lumOff val="40000"/>
                </a:schemeClr>
              </a:solidFill>
            </a:endParaRPr>
          </a:p>
        </p:txBody>
      </p:sp>
      <p:sp>
        <p:nvSpPr>
          <p:cNvPr id="3" name="Content Placeholder 2"/>
          <p:cNvSpPr>
            <a:spLocks noGrp="1"/>
          </p:cNvSpPr>
          <p:nvPr>
            <p:ph idx="1"/>
          </p:nvPr>
        </p:nvSpPr>
        <p:spPr>
          <a:xfrm>
            <a:off x="736601" y="1504950"/>
            <a:ext cx="7883524" cy="3819525"/>
          </a:xfrm>
        </p:spPr>
        <p:txBody>
          <a:bodyPr/>
          <a:lstStyle/>
          <a:p>
            <a:pPr marL="0" indent="0">
              <a:buNone/>
              <a:defRPr/>
            </a:pPr>
            <a:endParaRPr lang="en-US" sz="1600" dirty="0" smtClean="0">
              <a:latin typeface="Arial" pitchFamily="34" charset="0"/>
              <a:cs typeface="Arial" pitchFamily="34" charset="0"/>
            </a:endParaRPr>
          </a:p>
          <a:p>
            <a:pPr>
              <a:defRPr/>
            </a:pPr>
            <a:r>
              <a:rPr lang="en-US" sz="1600" dirty="0" smtClean="0">
                <a:latin typeface="Arial" pitchFamily="34" charset="0"/>
                <a:cs typeface="Arial" pitchFamily="34" charset="0"/>
              </a:rPr>
              <a:t>National </a:t>
            </a:r>
            <a:r>
              <a:rPr lang="en-US" sz="1600" dirty="0">
                <a:latin typeface="Arial" pitchFamily="34" charset="0"/>
                <a:cs typeface="Arial" pitchFamily="34" charset="0"/>
              </a:rPr>
              <a:t>Commission on Fiscal Responsibility.</a:t>
            </a:r>
          </a:p>
          <a:p>
            <a:pPr marL="574675" lvl="1" indent="0">
              <a:buNone/>
              <a:defRPr/>
            </a:pPr>
            <a:r>
              <a:rPr lang="en-US" sz="1600" dirty="0">
                <a:latin typeface="Arial" pitchFamily="34" charset="0"/>
                <a:cs typeface="Arial" pitchFamily="34" charset="0"/>
              </a:rPr>
              <a:t>•   20/20 Cap: </a:t>
            </a:r>
            <a:r>
              <a:rPr lang="en-US" sz="1600" dirty="0" smtClean="0">
                <a:latin typeface="Arial" pitchFamily="34" charset="0"/>
                <a:cs typeface="Arial" pitchFamily="34" charset="0"/>
              </a:rPr>
              <a:t>limits contributions </a:t>
            </a:r>
            <a:r>
              <a:rPr lang="en-US" sz="1600" dirty="0">
                <a:latin typeface="Arial" pitchFamily="34" charset="0"/>
                <a:cs typeface="Arial" pitchFamily="34" charset="0"/>
              </a:rPr>
              <a:t>to </a:t>
            </a:r>
            <a:r>
              <a:rPr lang="en-US" sz="1600" dirty="0" smtClean="0">
                <a:latin typeface="Arial" pitchFamily="34" charset="0"/>
                <a:cs typeface="Arial" pitchFamily="34" charset="0"/>
              </a:rPr>
              <a:t>lesser </a:t>
            </a:r>
            <a:r>
              <a:rPr lang="en-US" sz="1600" dirty="0">
                <a:latin typeface="Arial" pitchFamily="34" charset="0"/>
                <a:cs typeface="Arial" pitchFamily="34" charset="0"/>
              </a:rPr>
              <a:t>of $20,000 or 20% </a:t>
            </a:r>
            <a:r>
              <a:rPr lang="en-US" sz="1600" dirty="0" smtClean="0">
                <a:latin typeface="Arial" pitchFamily="34" charset="0"/>
                <a:cs typeface="Arial" pitchFamily="34" charset="0"/>
              </a:rPr>
              <a:t>compensation</a:t>
            </a:r>
          </a:p>
          <a:p>
            <a:pPr marL="574675" lvl="1" indent="0">
              <a:buNone/>
              <a:defRPr/>
            </a:pPr>
            <a:r>
              <a:rPr lang="en-US" sz="1600" dirty="0" smtClean="0">
                <a:latin typeface="Arial" pitchFamily="34" charset="0"/>
                <a:cs typeface="Arial" pitchFamily="34" charset="0"/>
              </a:rPr>
              <a:t>•   Maximum contribution: $20,000</a:t>
            </a:r>
            <a:endParaRPr lang="en-US" sz="1600" dirty="0">
              <a:latin typeface="Arial" pitchFamily="34" charset="0"/>
              <a:cs typeface="Arial" pitchFamily="34" charset="0"/>
            </a:endParaRPr>
          </a:p>
          <a:p>
            <a:pPr marL="0" indent="0">
              <a:buNone/>
              <a:defRPr/>
            </a:pPr>
            <a:endParaRPr lang="en-US" sz="1600" dirty="0">
              <a:latin typeface="Arial" pitchFamily="34" charset="0"/>
              <a:cs typeface="Arial" pitchFamily="34" charset="0"/>
            </a:endParaRPr>
          </a:p>
          <a:p>
            <a:pPr>
              <a:defRPr/>
            </a:pPr>
            <a:r>
              <a:rPr lang="en-US" sz="1600" dirty="0">
                <a:latin typeface="Arial" pitchFamily="34" charset="0"/>
                <a:cs typeface="Arial" pitchFamily="34" charset="0"/>
              </a:rPr>
              <a:t> Brookings </a:t>
            </a:r>
            <a:r>
              <a:rPr lang="en-US" sz="1600" dirty="0" smtClean="0">
                <a:latin typeface="Arial" pitchFamily="34" charset="0"/>
                <a:cs typeface="Arial" pitchFamily="34" charset="0"/>
              </a:rPr>
              <a:t>Institution</a:t>
            </a:r>
            <a:endParaRPr lang="en-US" sz="1600" dirty="0">
              <a:latin typeface="Arial" pitchFamily="34" charset="0"/>
              <a:cs typeface="Arial" pitchFamily="34" charset="0"/>
            </a:endParaRPr>
          </a:p>
          <a:p>
            <a:pPr marL="574675" lvl="1" indent="0">
              <a:buNone/>
              <a:defRPr/>
            </a:pPr>
            <a:r>
              <a:rPr lang="en-US" sz="1600" dirty="0">
                <a:latin typeface="Arial" pitchFamily="34" charset="0"/>
                <a:cs typeface="Arial" pitchFamily="34" charset="0"/>
              </a:rPr>
              <a:t>•   Tax </a:t>
            </a:r>
            <a:r>
              <a:rPr lang="en-US" sz="1600" dirty="0" smtClean="0">
                <a:latin typeface="Arial" pitchFamily="34" charset="0"/>
                <a:cs typeface="Arial" pitchFamily="34" charset="0"/>
              </a:rPr>
              <a:t>all </a:t>
            </a:r>
            <a:r>
              <a:rPr lang="en-US" sz="1600" dirty="0">
                <a:latin typeface="Arial" pitchFamily="34" charset="0"/>
                <a:cs typeface="Arial" pitchFamily="34" charset="0"/>
              </a:rPr>
              <a:t>e</a:t>
            </a:r>
            <a:r>
              <a:rPr lang="en-US" sz="1600" dirty="0" smtClean="0">
                <a:latin typeface="Arial" pitchFamily="34" charset="0"/>
                <a:cs typeface="Arial" pitchFamily="34" charset="0"/>
              </a:rPr>
              <a:t>mployer </a:t>
            </a:r>
            <a:r>
              <a:rPr lang="en-US" sz="1600" dirty="0">
                <a:latin typeface="Arial" pitchFamily="34" charset="0"/>
                <a:cs typeface="Arial" pitchFamily="34" charset="0"/>
              </a:rPr>
              <a:t>and </a:t>
            </a:r>
            <a:r>
              <a:rPr lang="en-US" sz="1600" dirty="0" smtClean="0">
                <a:latin typeface="Arial" pitchFamily="34" charset="0"/>
                <a:cs typeface="Arial" pitchFamily="34" charset="0"/>
              </a:rPr>
              <a:t>employee contributions</a:t>
            </a:r>
          </a:p>
          <a:p>
            <a:pPr marL="574675" lvl="1" indent="0">
              <a:buNone/>
              <a:defRPr/>
            </a:pPr>
            <a:r>
              <a:rPr lang="en-US" sz="1600" dirty="0" smtClean="0">
                <a:latin typeface="Arial" pitchFamily="34" charset="0"/>
                <a:cs typeface="Arial" pitchFamily="34" charset="0"/>
              </a:rPr>
              <a:t>•   Contribution limits would not change</a:t>
            </a:r>
            <a:endParaRPr lang="en-US" sz="1600" dirty="0">
              <a:latin typeface="Arial" pitchFamily="34" charset="0"/>
              <a:cs typeface="Arial" pitchFamily="34" charset="0"/>
            </a:endParaRPr>
          </a:p>
          <a:p>
            <a:pPr marL="574675" lvl="1"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Flat rate refundable tax credit deposited </a:t>
            </a:r>
            <a:r>
              <a:rPr lang="en-US" sz="1600" dirty="0">
                <a:latin typeface="Arial" pitchFamily="34" charset="0"/>
                <a:cs typeface="Arial" pitchFamily="34" charset="0"/>
              </a:rPr>
              <a:t>to </a:t>
            </a:r>
            <a:r>
              <a:rPr lang="en-US" sz="1600" dirty="0" smtClean="0">
                <a:latin typeface="Arial" pitchFamily="34" charset="0"/>
                <a:cs typeface="Arial" pitchFamily="34" charset="0"/>
              </a:rPr>
              <a:t>retirement savings </a:t>
            </a:r>
            <a:r>
              <a:rPr lang="en-US" sz="1600" dirty="0">
                <a:latin typeface="Arial" pitchFamily="34" charset="0"/>
                <a:cs typeface="Arial" pitchFamily="34" charset="0"/>
              </a:rPr>
              <a:t>a</a:t>
            </a:r>
            <a:r>
              <a:rPr lang="en-US" sz="1600" dirty="0" smtClean="0">
                <a:latin typeface="Arial" pitchFamily="34" charset="0"/>
                <a:cs typeface="Arial" pitchFamily="34" charset="0"/>
              </a:rPr>
              <a:t>ccount</a:t>
            </a:r>
            <a:endParaRPr lang="en-US" sz="1600" dirty="0">
              <a:latin typeface="Arial" pitchFamily="34" charset="0"/>
              <a:cs typeface="Arial" pitchFamily="34" charset="0"/>
            </a:endParaRPr>
          </a:p>
          <a:p>
            <a:pPr marL="0" indent="0">
              <a:buNone/>
              <a:defRPr/>
            </a:pPr>
            <a:endParaRPr lang="en-US" sz="1600" dirty="0">
              <a:latin typeface="Arial" pitchFamily="34" charset="0"/>
              <a:cs typeface="Arial" pitchFamily="34" charset="0"/>
            </a:endParaRPr>
          </a:p>
          <a:p>
            <a:pPr marL="0" indent="0">
              <a:buNone/>
              <a:defRPr/>
            </a:pPr>
            <a:endParaRPr lang="en-US" dirty="0"/>
          </a:p>
        </p:txBody>
      </p:sp>
    </p:spTree>
    <p:extLst>
      <p:ext uri="{BB962C8B-B14F-4D97-AF65-F5344CB8AC3E}">
        <p14:creationId xmlns:p14="http://schemas.microsoft.com/office/powerpoint/2010/main" val="2591559160"/>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707644"/>
          </a:xfrm>
        </p:spPr>
        <p:txBody>
          <a:bodyPr/>
          <a:lstStyle/>
          <a:p>
            <a:r>
              <a:rPr lang="en-US" dirty="0" smtClean="0">
                <a:solidFill>
                  <a:schemeClr val="accent3">
                    <a:lumMod val="60000"/>
                    <a:lumOff val="40000"/>
                  </a:schemeClr>
                </a:solidFill>
              </a:rPr>
              <a:t>Administration Tax Reform Proposals</a:t>
            </a:r>
            <a:endParaRPr lang="en-US" dirty="0">
              <a:solidFill>
                <a:schemeClr val="accent3">
                  <a:lumMod val="60000"/>
                  <a:lumOff val="40000"/>
                </a:schemeClr>
              </a:solidFill>
            </a:endParaRPr>
          </a:p>
        </p:txBody>
      </p:sp>
      <p:sp>
        <p:nvSpPr>
          <p:cNvPr id="3" name="Content Placeholder 2"/>
          <p:cNvSpPr>
            <a:spLocks noGrp="1"/>
          </p:cNvSpPr>
          <p:nvPr>
            <p:ph idx="1"/>
          </p:nvPr>
        </p:nvSpPr>
        <p:spPr>
          <a:xfrm>
            <a:off x="736601" y="1704975"/>
            <a:ext cx="7728466" cy="3429000"/>
          </a:xfrm>
        </p:spPr>
        <p:txBody>
          <a:bodyPr/>
          <a:lstStyle/>
          <a:p>
            <a:pPr marL="0" lvl="1" indent="0">
              <a:buNone/>
              <a:defRPr/>
            </a:pPr>
            <a:r>
              <a:rPr lang="en-US" dirty="0" smtClean="0">
                <a:latin typeface="Arial" pitchFamily="34" charset="0"/>
                <a:cs typeface="Arial" pitchFamily="34" charset="0"/>
              </a:rPr>
              <a:t> </a:t>
            </a:r>
            <a:r>
              <a:rPr lang="en-US" sz="900" dirty="0" smtClean="0">
                <a:latin typeface="Arial" pitchFamily="34" charset="0"/>
                <a:cs typeface="Arial" pitchFamily="34" charset="0"/>
                <a:sym typeface="Wingdings"/>
              </a:rPr>
              <a:t></a:t>
            </a:r>
            <a:r>
              <a:rPr lang="en-US" dirty="0" smtClean="0">
                <a:latin typeface="Arial" pitchFamily="34" charset="0"/>
                <a:cs typeface="Arial" pitchFamily="34" charset="0"/>
              </a:rPr>
              <a:t>     Obama </a:t>
            </a:r>
            <a:r>
              <a:rPr lang="en-US" dirty="0">
                <a:latin typeface="Arial" pitchFamily="34" charset="0"/>
                <a:cs typeface="Arial" pitchFamily="34" charset="0"/>
              </a:rPr>
              <a:t>FY 2015 proposed $3.2 million cap on aggregate  </a:t>
            </a:r>
            <a:r>
              <a:rPr lang="en-US" dirty="0" smtClean="0">
                <a:latin typeface="Arial" pitchFamily="34" charset="0"/>
                <a:cs typeface="Arial" pitchFamily="34" charset="0"/>
              </a:rPr>
              <a:t>   </a:t>
            </a:r>
          </a:p>
          <a:p>
            <a:pPr marL="0" lvl="1" indent="0">
              <a:buNone/>
              <a:defRPr/>
            </a:pPr>
            <a:r>
              <a:rPr lang="en-US" dirty="0">
                <a:latin typeface="Arial" pitchFamily="34" charset="0"/>
                <a:cs typeface="Arial" pitchFamily="34" charset="0"/>
              </a:rPr>
              <a:t> </a:t>
            </a:r>
            <a:r>
              <a:rPr lang="en-US" dirty="0" smtClean="0">
                <a:latin typeface="Arial" pitchFamily="34" charset="0"/>
                <a:cs typeface="Arial" pitchFamily="34" charset="0"/>
              </a:rPr>
              <a:t>      lifetime contributions</a:t>
            </a:r>
            <a:endParaRPr lang="en-US" dirty="0">
              <a:latin typeface="Arial" pitchFamily="34" charset="0"/>
              <a:cs typeface="Arial" pitchFamily="34" charset="0"/>
            </a:endParaRPr>
          </a:p>
          <a:p>
            <a:pPr marL="0" lvl="1" indent="0">
              <a:buNone/>
              <a:defRPr/>
            </a:pPr>
            <a:r>
              <a:rPr lang="en-US" dirty="0">
                <a:latin typeface="Arial" pitchFamily="34" charset="0"/>
                <a:cs typeface="Arial" pitchFamily="34" charset="0"/>
              </a:rPr>
              <a:t>        −   Cap to vary based on age.</a:t>
            </a:r>
          </a:p>
          <a:p>
            <a:pPr marL="0" lvl="1" indent="0">
              <a:buNone/>
              <a:defRPr/>
            </a:pPr>
            <a:r>
              <a:rPr lang="en-US" dirty="0">
                <a:latin typeface="Arial" pitchFamily="34" charset="0"/>
                <a:cs typeface="Arial" pitchFamily="34" charset="0"/>
              </a:rPr>
              <a:t>        −   Double tax if prohibited amount not withdrawn.</a:t>
            </a:r>
          </a:p>
          <a:p>
            <a:endParaRPr lang="en-US" sz="1800" dirty="0" smtClean="0"/>
          </a:p>
          <a:p>
            <a:pPr>
              <a:defRPr/>
            </a:pPr>
            <a:r>
              <a:rPr lang="en-US" sz="1800" dirty="0" smtClean="0">
                <a:latin typeface="Arial" pitchFamily="34" charset="0"/>
                <a:cs typeface="Arial" pitchFamily="34" charset="0"/>
              </a:rPr>
              <a:t>   Obama proposal limiting tax deductions for plan contributions</a:t>
            </a:r>
            <a:endParaRPr lang="en-US" sz="1800" dirty="0">
              <a:latin typeface="Arial" pitchFamily="34" charset="0"/>
              <a:cs typeface="Arial" pitchFamily="34" charset="0"/>
            </a:endParaRPr>
          </a:p>
          <a:p>
            <a:pPr marL="566738" indent="0">
              <a:buNone/>
              <a:defRPr/>
            </a:pPr>
            <a:r>
              <a:rPr lang="en-US" sz="1800" dirty="0">
                <a:latin typeface="Arial" pitchFamily="34" charset="0"/>
                <a:cs typeface="Arial" pitchFamily="34" charset="0"/>
              </a:rPr>
              <a:t>•	11.6% tax on employer &amp; employee plan contributions</a:t>
            </a:r>
          </a:p>
          <a:p>
            <a:pPr marL="919163" lvl="1" indent="0">
              <a:buNone/>
              <a:defRPr/>
            </a:pPr>
            <a:r>
              <a:rPr lang="en-US" dirty="0">
                <a:latin typeface="Arial" pitchFamily="34" charset="0"/>
                <a:cs typeface="Arial" pitchFamily="34" charset="0"/>
              </a:rPr>
              <a:t>•     High earners only</a:t>
            </a:r>
          </a:p>
          <a:p>
            <a:pPr marL="1262063" lvl="1" indent="-342900">
              <a:buNone/>
              <a:defRPr/>
            </a:pPr>
            <a:r>
              <a:rPr lang="en-US" dirty="0">
                <a:latin typeface="Arial" pitchFamily="34" charset="0"/>
                <a:cs typeface="Arial" pitchFamily="34" charset="0"/>
              </a:rPr>
              <a:t>•     Basis adjustment for extra tax</a:t>
            </a:r>
          </a:p>
          <a:p>
            <a:endParaRPr lang="en-US" dirty="0"/>
          </a:p>
        </p:txBody>
      </p:sp>
    </p:spTree>
    <p:extLst>
      <p:ext uri="{BB962C8B-B14F-4D97-AF65-F5344CB8AC3E}">
        <p14:creationId xmlns:p14="http://schemas.microsoft.com/office/powerpoint/2010/main" val="642271640"/>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831469"/>
          </a:xfrm>
        </p:spPr>
        <p:txBody>
          <a:bodyPr/>
          <a:lstStyle/>
          <a:p>
            <a:r>
              <a:rPr lang="en-US" sz="2400" dirty="0" smtClean="0">
                <a:solidFill>
                  <a:schemeClr val="accent3">
                    <a:lumMod val="60000"/>
                    <a:lumOff val="40000"/>
                  </a:schemeClr>
                </a:solidFill>
                <a:latin typeface="Arial" pitchFamily="34" charset="0"/>
                <a:cs typeface="Arial" pitchFamily="34" charset="0"/>
              </a:rPr>
              <a:t>Pension </a:t>
            </a:r>
            <a:r>
              <a:rPr lang="en-US" sz="2400" dirty="0">
                <a:solidFill>
                  <a:schemeClr val="accent3">
                    <a:lumMod val="60000"/>
                    <a:lumOff val="40000"/>
                  </a:schemeClr>
                </a:solidFill>
                <a:latin typeface="Arial" pitchFamily="34" charset="0"/>
                <a:cs typeface="Arial" pitchFamily="34" charset="0"/>
              </a:rPr>
              <a:t>S</a:t>
            </a:r>
            <a:r>
              <a:rPr lang="en-US" sz="2400" dirty="0" smtClean="0">
                <a:solidFill>
                  <a:schemeClr val="accent3">
                    <a:lumMod val="60000"/>
                    <a:lumOff val="40000"/>
                  </a:schemeClr>
                </a:solidFill>
                <a:latin typeface="Arial" pitchFamily="34" charset="0"/>
                <a:cs typeface="Arial" pitchFamily="34" charset="0"/>
              </a:rPr>
              <a:t>ystem Reform – Federal Level</a:t>
            </a:r>
            <a:br>
              <a:rPr lang="en-US" sz="2400" dirty="0" smtClean="0">
                <a:solidFill>
                  <a:schemeClr val="accent3">
                    <a:lumMod val="60000"/>
                    <a:lumOff val="40000"/>
                  </a:schemeClr>
                </a:solidFill>
                <a:latin typeface="Arial" pitchFamily="34" charset="0"/>
                <a:cs typeface="Arial" pitchFamily="34" charset="0"/>
              </a:rPr>
            </a:br>
            <a:r>
              <a:rPr lang="en-US" sz="2400" dirty="0" smtClean="0">
                <a:solidFill>
                  <a:schemeClr val="accent3">
                    <a:lumMod val="60000"/>
                    <a:lumOff val="40000"/>
                  </a:schemeClr>
                </a:solidFill>
                <a:latin typeface="Arial" pitchFamily="34" charset="0"/>
                <a:cs typeface="Arial" pitchFamily="34" charset="0"/>
              </a:rPr>
              <a:t>USA Retirement Funds </a:t>
            </a:r>
            <a:endParaRPr lang="en-US" sz="2400"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736601" y="1857375"/>
            <a:ext cx="7864474" cy="3390900"/>
          </a:xfrm>
        </p:spPr>
        <p:txBody>
          <a:bodyPr/>
          <a:lstStyle/>
          <a:p>
            <a:pPr marL="0" indent="0">
              <a:spcBef>
                <a:spcPts val="0"/>
              </a:spcBef>
              <a:buNone/>
              <a:defRPr/>
            </a:pPr>
            <a:r>
              <a:rPr lang="en-US" sz="900" dirty="0">
                <a:latin typeface="Arial" pitchFamily="34" charset="0"/>
                <a:cs typeface="Arial" pitchFamily="34" charset="0"/>
                <a:sym typeface="Wingdings"/>
              </a:rPr>
              <a:t></a:t>
            </a:r>
            <a:r>
              <a:rPr lang="en-US" sz="900" dirty="0" smtClean="0">
                <a:latin typeface="Arial" pitchFamily="34" charset="0"/>
                <a:cs typeface="Arial" pitchFamily="34" charset="0"/>
              </a:rPr>
              <a:t> </a:t>
            </a:r>
            <a:r>
              <a:rPr lang="en-US" sz="1800" dirty="0" smtClean="0">
                <a:latin typeface="Arial" pitchFamily="34" charset="0"/>
                <a:cs typeface="Arial" pitchFamily="34" charset="0"/>
              </a:rPr>
              <a:t>   </a:t>
            </a:r>
            <a:r>
              <a:rPr lang="en-US" sz="1800" dirty="0">
                <a:latin typeface="Arial" pitchFamily="34" charset="0"/>
                <a:cs typeface="Arial" pitchFamily="34" charset="0"/>
              </a:rPr>
              <a:t>USA Retirement Funds proposed by Sen. Tom </a:t>
            </a:r>
            <a:r>
              <a:rPr lang="en-US" sz="1800" dirty="0" smtClean="0">
                <a:latin typeface="Arial" pitchFamily="34" charset="0"/>
                <a:cs typeface="Arial" pitchFamily="34" charset="0"/>
              </a:rPr>
              <a:t>Harkin  in January 2014</a:t>
            </a:r>
            <a:endParaRPr lang="en-US" sz="1800" dirty="0">
              <a:latin typeface="Arial" pitchFamily="34" charset="0"/>
              <a:cs typeface="Arial" pitchFamily="34" charset="0"/>
            </a:endParaRPr>
          </a:p>
          <a:p>
            <a:pPr>
              <a:spcBef>
                <a:spcPts val="0"/>
              </a:spcBef>
              <a:defRPr/>
            </a:pPr>
            <a:endParaRPr lang="en-US" sz="1800" dirty="0">
              <a:latin typeface="Arial" pitchFamily="34" charset="0"/>
              <a:cs typeface="Arial" pitchFamily="34" charset="0"/>
            </a:endParaRPr>
          </a:p>
          <a:p>
            <a:pPr>
              <a:spcBef>
                <a:spcPts val="0"/>
              </a:spcBef>
              <a:defRPr/>
            </a:pPr>
            <a:r>
              <a:rPr lang="en-US" sz="1800" dirty="0">
                <a:latin typeface="Arial" pitchFamily="34" charset="0"/>
                <a:cs typeface="Arial" pitchFamily="34" charset="0"/>
              </a:rPr>
              <a:t> </a:t>
            </a:r>
            <a:r>
              <a:rPr lang="en-US" sz="1800" dirty="0" smtClean="0">
                <a:latin typeface="Arial" pitchFamily="34" charset="0"/>
                <a:cs typeface="Arial" pitchFamily="34" charset="0"/>
              </a:rPr>
              <a:t> Harkin </a:t>
            </a:r>
            <a:r>
              <a:rPr lang="en-US" sz="1800" dirty="0">
                <a:latin typeface="Arial" pitchFamily="34" charset="0"/>
                <a:cs typeface="Arial" pitchFamily="34" charset="0"/>
              </a:rPr>
              <a:t>“report” in July 2012 </a:t>
            </a:r>
            <a:r>
              <a:rPr lang="en-US" sz="1800" dirty="0" smtClean="0">
                <a:latin typeface="Arial" pitchFamily="34" charset="0"/>
                <a:cs typeface="Arial" pitchFamily="34" charset="0"/>
              </a:rPr>
              <a:t>proposes </a:t>
            </a:r>
            <a:r>
              <a:rPr lang="en-US" sz="1800" dirty="0">
                <a:latin typeface="Arial" pitchFamily="34" charset="0"/>
                <a:cs typeface="Arial" pitchFamily="34" charset="0"/>
              </a:rPr>
              <a:t>new retirement </a:t>
            </a:r>
            <a:r>
              <a:rPr lang="en-US" sz="1800" dirty="0" smtClean="0">
                <a:latin typeface="Arial" pitchFamily="34" charset="0"/>
                <a:cs typeface="Arial" pitchFamily="34" charset="0"/>
              </a:rPr>
              <a:t>system</a:t>
            </a:r>
            <a:endParaRPr lang="en-US" sz="1800" dirty="0">
              <a:latin typeface="Arial" pitchFamily="34" charset="0"/>
              <a:cs typeface="Arial" pitchFamily="34" charset="0"/>
            </a:endParaRPr>
          </a:p>
          <a:p>
            <a:pPr marL="457200" lvl="1" indent="0">
              <a:spcBef>
                <a:spcPts val="0"/>
              </a:spcBef>
              <a:buNone/>
              <a:defRPr/>
            </a:pPr>
            <a:r>
              <a:rPr lang="en-US" dirty="0">
                <a:latin typeface="Arial" pitchFamily="34" charset="0"/>
                <a:cs typeface="Arial" pitchFamily="34" charset="0"/>
              </a:rPr>
              <a:t>  -	</a:t>
            </a:r>
            <a:r>
              <a:rPr lang="en-US" sz="1700" dirty="0" smtClean="0">
                <a:latin typeface="Arial" pitchFamily="34" charset="0"/>
                <a:cs typeface="Arial" pitchFamily="34" charset="0"/>
              </a:rPr>
              <a:t>Automatic/universal </a:t>
            </a:r>
            <a:r>
              <a:rPr lang="en-US" sz="1700" dirty="0">
                <a:latin typeface="Arial" pitchFamily="34" charset="0"/>
                <a:cs typeface="Arial" pitchFamily="34" charset="0"/>
              </a:rPr>
              <a:t>enrollment required by employers with no </a:t>
            </a:r>
            <a:r>
              <a:rPr lang="en-US" sz="1700" dirty="0" smtClean="0">
                <a:latin typeface="Arial" pitchFamily="34" charset="0"/>
                <a:cs typeface="Arial" pitchFamily="34" charset="0"/>
              </a:rPr>
              <a:t>plan</a:t>
            </a:r>
            <a:endParaRPr lang="en-US" sz="1700" dirty="0">
              <a:latin typeface="Arial" pitchFamily="34" charset="0"/>
              <a:cs typeface="Arial" pitchFamily="34" charset="0"/>
            </a:endParaRPr>
          </a:p>
          <a:p>
            <a:pPr marL="574675" lvl="1" indent="0">
              <a:spcBef>
                <a:spcPts val="0"/>
              </a:spcBef>
              <a:buNone/>
              <a:defRPr/>
            </a:pPr>
            <a:r>
              <a:rPr lang="en-US" sz="1700" dirty="0">
                <a:latin typeface="Arial" pitchFamily="34" charset="0"/>
                <a:cs typeface="Arial" pitchFamily="34" charset="0"/>
              </a:rPr>
              <a:t>-	Regular stream of income starting at retirement </a:t>
            </a:r>
            <a:r>
              <a:rPr lang="en-US" sz="1700" dirty="0" smtClean="0">
                <a:latin typeface="Arial" pitchFamily="34" charset="0"/>
                <a:cs typeface="Arial" pitchFamily="34" charset="0"/>
              </a:rPr>
              <a:t>age</a:t>
            </a:r>
            <a:endParaRPr lang="en-US" sz="1700" dirty="0">
              <a:latin typeface="Arial" pitchFamily="34" charset="0"/>
              <a:cs typeface="Arial" pitchFamily="34" charset="0"/>
            </a:endParaRPr>
          </a:p>
          <a:p>
            <a:pPr marL="574675" lvl="1" indent="0">
              <a:spcBef>
                <a:spcPts val="0"/>
              </a:spcBef>
              <a:buNone/>
              <a:defRPr/>
            </a:pPr>
            <a:r>
              <a:rPr lang="en-US" sz="1700" dirty="0">
                <a:latin typeface="Arial" pitchFamily="34" charset="0"/>
                <a:cs typeface="Arial" pitchFamily="34" charset="0"/>
              </a:rPr>
              <a:t>-	No lump sum </a:t>
            </a:r>
            <a:r>
              <a:rPr lang="en-US" sz="1700" dirty="0" smtClean="0">
                <a:latin typeface="Arial" pitchFamily="34" charset="0"/>
                <a:cs typeface="Arial" pitchFamily="34" charset="0"/>
              </a:rPr>
              <a:t>withdrawals</a:t>
            </a:r>
            <a:endParaRPr lang="en-US" sz="1700" dirty="0">
              <a:latin typeface="Arial" pitchFamily="34" charset="0"/>
              <a:cs typeface="Arial" pitchFamily="34" charset="0"/>
            </a:endParaRPr>
          </a:p>
          <a:p>
            <a:pPr marL="574675" lvl="1" indent="0">
              <a:spcBef>
                <a:spcPts val="0"/>
              </a:spcBef>
              <a:buNone/>
              <a:defRPr/>
            </a:pPr>
            <a:r>
              <a:rPr lang="en-US" sz="1700" dirty="0">
                <a:latin typeface="Arial" pitchFamily="34" charset="0"/>
                <a:cs typeface="Arial" pitchFamily="34" charset="0"/>
              </a:rPr>
              <a:t>-	Financed by employee </a:t>
            </a:r>
            <a:r>
              <a:rPr lang="en-US" sz="1700" dirty="0" smtClean="0">
                <a:latin typeface="Arial" pitchFamily="34" charset="0"/>
                <a:cs typeface="Arial" pitchFamily="34" charset="0"/>
              </a:rPr>
              <a:t>payroll contributions &amp; </a:t>
            </a:r>
            <a:r>
              <a:rPr lang="en-US" sz="1700" dirty="0">
                <a:latin typeface="Arial" pitchFamily="34" charset="0"/>
                <a:cs typeface="Arial" pitchFamily="34" charset="0"/>
              </a:rPr>
              <a:t>government credits</a:t>
            </a:r>
          </a:p>
          <a:p>
            <a:pPr marL="860425" lvl="1">
              <a:spcBef>
                <a:spcPts val="0"/>
              </a:spcBef>
              <a:buFontTx/>
              <a:buChar char="-"/>
              <a:defRPr/>
            </a:pPr>
            <a:r>
              <a:rPr lang="en-US" sz="1700" dirty="0" smtClean="0">
                <a:latin typeface="Arial" pitchFamily="34" charset="0"/>
                <a:cs typeface="Arial" pitchFamily="34" charset="0"/>
              </a:rPr>
              <a:t> Privately </a:t>
            </a:r>
            <a:r>
              <a:rPr lang="en-US" sz="1700" dirty="0">
                <a:latin typeface="Arial" pitchFamily="34" charset="0"/>
                <a:cs typeface="Arial" pitchFamily="34" charset="0"/>
              </a:rPr>
              <a:t>managed investment by new </a:t>
            </a:r>
            <a:r>
              <a:rPr lang="en-US" sz="1700" dirty="0" smtClean="0">
                <a:latin typeface="Arial" pitchFamily="34" charset="0"/>
                <a:cs typeface="Arial" pitchFamily="34" charset="0"/>
              </a:rPr>
              <a:t>entities: USA Retirement Funds</a:t>
            </a:r>
            <a:endParaRPr lang="en-US" sz="1700" dirty="0">
              <a:latin typeface="Arial" pitchFamily="34" charset="0"/>
              <a:cs typeface="Arial" pitchFamily="34" charset="0"/>
            </a:endParaRPr>
          </a:p>
          <a:p>
            <a:pPr marL="574675" lvl="1" indent="0">
              <a:spcBef>
                <a:spcPts val="0"/>
              </a:spcBef>
              <a:buNone/>
              <a:defRPr/>
            </a:pPr>
            <a:r>
              <a:rPr lang="en-US" sz="1700" dirty="0">
                <a:latin typeface="Arial" pitchFamily="34" charset="0"/>
                <a:cs typeface="Arial" pitchFamily="34" charset="0"/>
              </a:rPr>
              <a:t>-	Limited employer involvement and no fiduciary </a:t>
            </a:r>
            <a:r>
              <a:rPr lang="en-US" sz="1700" dirty="0" smtClean="0">
                <a:latin typeface="Arial" pitchFamily="34" charset="0"/>
                <a:cs typeface="Arial" pitchFamily="34" charset="0"/>
              </a:rPr>
              <a:t>responsibility</a:t>
            </a:r>
            <a:endParaRPr lang="en-US" sz="1700" dirty="0">
              <a:latin typeface="Arial" pitchFamily="34" charset="0"/>
              <a:cs typeface="Arial" pitchFamily="34" charset="0"/>
            </a:endParaRPr>
          </a:p>
          <a:p>
            <a:pPr marL="0" indent="0">
              <a:spcBef>
                <a:spcPts val="0"/>
              </a:spcBef>
              <a:buNone/>
              <a:defRPr/>
            </a:pPr>
            <a:r>
              <a:rPr lang="en-US" sz="1700" dirty="0">
                <a:latin typeface="Arial" pitchFamily="34" charset="0"/>
                <a:cs typeface="Arial" pitchFamily="34" charset="0"/>
              </a:rPr>
              <a:t>          -	Unspecified level of required employer contributions.                 </a:t>
            </a:r>
          </a:p>
          <a:p>
            <a:pPr marL="0" indent="0">
              <a:spcBef>
                <a:spcPts val="0"/>
              </a:spcBef>
              <a:buNone/>
              <a:defRPr/>
            </a:pPr>
            <a:r>
              <a:rPr lang="en-US" sz="1700" dirty="0">
                <a:latin typeface="Arial" pitchFamily="34" charset="0"/>
                <a:cs typeface="Arial" pitchFamily="34" charset="0"/>
              </a:rPr>
              <a:t>          -	Employees can increase/decrease contributions or opt out.</a:t>
            </a:r>
          </a:p>
          <a:p>
            <a:pPr marL="0" indent="0">
              <a:spcBef>
                <a:spcPts val="0"/>
              </a:spcBef>
              <a:buNone/>
              <a:defRPr/>
            </a:pPr>
            <a:endParaRPr lang="en-US" sz="1600" dirty="0">
              <a:latin typeface="Arial" pitchFamily="34" charset="0"/>
              <a:cs typeface="Arial" pitchFamily="34" charset="0"/>
            </a:endParaRPr>
          </a:p>
          <a:p>
            <a:pPr marL="0" indent="0">
              <a:buNone/>
            </a:pPr>
            <a:endParaRPr lang="en-US" dirty="0"/>
          </a:p>
        </p:txBody>
      </p:sp>
    </p:spTree>
    <p:extLst>
      <p:ext uri="{BB962C8B-B14F-4D97-AF65-F5344CB8AC3E}">
        <p14:creationId xmlns:p14="http://schemas.microsoft.com/office/powerpoint/2010/main" val="3265009892"/>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350" y="844931"/>
            <a:ext cx="7721606" cy="821944"/>
          </a:xfrm>
        </p:spPr>
        <p:txBody>
          <a:bodyPr/>
          <a:lstStyle/>
          <a:p>
            <a:r>
              <a:rPr lang="en-US" sz="2400" dirty="0" smtClean="0">
                <a:solidFill>
                  <a:schemeClr val="accent3">
                    <a:lumMod val="60000"/>
                    <a:lumOff val="40000"/>
                  </a:schemeClr>
                </a:solidFill>
                <a:latin typeface="Arial" pitchFamily="34" charset="0"/>
                <a:cs typeface="Arial" pitchFamily="34" charset="0"/>
              </a:rPr>
              <a:t>Pension </a:t>
            </a:r>
            <a:r>
              <a:rPr lang="en-US" sz="2400" dirty="0">
                <a:solidFill>
                  <a:schemeClr val="accent3">
                    <a:lumMod val="60000"/>
                    <a:lumOff val="40000"/>
                  </a:schemeClr>
                </a:solidFill>
                <a:latin typeface="Arial" pitchFamily="34" charset="0"/>
                <a:cs typeface="Arial" pitchFamily="34" charset="0"/>
              </a:rPr>
              <a:t>System Reform – Federal </a:t>
            </a:r>
            <a:r>
              <a:rPr lang="en-US" sz="2400" dirty="0" smtClean="0">
                <a:solidFill>
                  <a:schemeClr val="accent3">
                    <a:lumMod val="60000"/>
                    <a:lumOff val="40000"/>
                  </a:schemeClr>
                </a:solidFill>
                <a:latin typeface="Arial" pitchFamily="34" charset="0"/>
                <a:cs typeface="Arial" pitchFamily="34" charset="0"/>
              </a:rPr>
              <a:t>Level</a:t>
            </a:r>
            <a:br>
              <a:rPr lang="en-US" sz="2400" dirty="0" smtClean="0">
                <a:solidFill>
                  <a:schemeClr val="accent3">
                    <a:lumMod val="60000"/>
                    <a:lumOff val="40000"/>
                  </a:schemeClr>
                </a:solidFill>
                <a:latin typeface="Arial" pitchFamily="34" charset="0"/>
                <a:cs typeface="Arial" pitchFamily="34" charset="0"/>
              </a:rPr>
            </a:br>
            <a:r>
              <a:rPr lang="en-US" sz="2400" dirty="0" smtClean="0">
                <a:solidFill>
                  <a:schemeClr val="accent3">
                    <a:lumMod val="60000"/>
                    <a:lumOff val="40000"/>
                  </a:schemeClr>
                </a:solidFill>
                <a:latin typeface="Arial" pitchFamily="34" charset="0"/>
                <a:cs typeface="Arial" pitchFamily="34" charset="0"/>
              </a:rPr>
              <a:t>SAFE Retirement Act</a:t>
            </a:r>
            <a:endParaRPr lang="en-US" sz="2400" dirty="0"/>
          </a:p>
        </p:txBody>
      </p:sp>
      <p:sp>
        <p:nvSpPr>
          <p:cNvPr id="3" name="Content Placeholder 2"/>
          <p:cNvSpPr>
            <a:spLocks noGrp="1"/>
          </p:cNvSpPr>
          <p:nvPr>
            <p:ph idx="1"/>
          </p:nvPr>
        </p:nvSpPr>
        <p:spPr>
          <a:xfrm>
            <a:off x="736600" y="1752601"/>
            <a:ext cx="7873999" cy="4210050"/>
          </a:xfrm>
        </p:spPr>
        <p:txBody>
          <a:bodyPr/>
          <a:lstStyle/>
          <a:p>
            <a:pPr lvl="0"/>
            <a:r>
              <a:rPr lang="en-US" sz="1700" dirty="0"/>
              <a:t>SAFE Retirement Act </a:t>
            </a:r>
            <a:r>
              <a:rPr lang="en-US" sz="1700" dirty="0" smtClean="0"/>
              <a:t> - 2013 proposal </a:t>
            </a:r>
            <a:r>
              <a:rPr lang="en-US" sz="1700" dirty="0"/>
              <a:t>by Sen. Orrin </a:t>
            </a:r>
            <a:r>
              <a:rPr lang="en-US" sz="1700" dirty="0" smtClean="0"/>
              <a:t>Hatch</a:t>
            </a:r>
            <a:endParaRPr lang="en-US" sz="1700" dirty="0"/>
          </a:p>
          <a:p>
            <a:pPr marL="0" indent="0">
              <a:buNone/>
            </a:pPr>
            <a:endParaRPr lang="en-US" sz="1800" dirty="0"/>
          </a:p>
          <a:p>
            <a:pPr lvl="1"/>
            <a:r>
              <a:rPr lang="en-US" sz="1700" dirty="0"/>
              <a:t>Starter 401(k) Plans</a:t>
            </a:r>
          </a:p>
          <a:p>
            <a:pPr lvl="2"/>
            <a:r>
              <a:rPr lang="en-US" dirty="0"/>
              <a:t>Up to $8,000 participant contributions annually</a:t>
            </a:r>
          </a:p>
          <a:p>
            <a:pPr lvl="2"/>
            <a:r>
              <a:rPr lang="en-US" dirty="0"/>
              <a:t>Reduced administration and no discrimination testing</a:t>
            </a:r>
          </a:p>
          <a:p>
            <a:pPr lvl="2"/>
            <a:r>
              <a:rPr lang="en-US" dirty="0"/>
              <a:t>Auto deferrals from 3% to 5%</a:t>
            </a:r>
          </a:p>
          <a:p>
            <a:pPr marL="0" indent="0">
              <a:buNone/>
            </a:pPr>
            <a:r>
              <a:rPr lang="en-US" sz="1800" dirty="0"/>
              <a:t> </a:t>
            </a:r>
          </a:p>
          <a:p>
            <a:pPr lvl="1"/>
            <a:r>
              <a:rPr lang="en-US" sz="1700" dirty="0"/>
              <a:t>Government </a:t>
            </a:r>
            <a:r>
              <a:rPr lang="en-US" sz="1700" dirty="0" smtClean="0"/>
              <a:t>sponsors </a:t>
            </a:r>
            <a:r>
              <a:rPr lang="en-US" sz="1700" dirty="0"/>
              <a:t>may adopt SAFE Retirement Plan</a:t>
            </a:r>
          </a:p>
          <a:p>
            <a:pPr lvl="2"/>
            <a:r>
              <a:rPr lang="en-US" dirty="0"/>
              <a:t>Annual purchase of fixed annuities for participants</a:t>
            </a:r>
          </a:p>
          <a:p>
            <a:pPr lvl="2"/>
            <a:r>
              <a:rPr lang="en-US" dirty="0"/>
              <a:t>Insurers to be selected by bidding process</a:t>
            </a:r>
          </a:p>
          <a:p>
            <a:pPr lvl="2"/>
            <a:r>
              <a:rPr lang="en-US" dirty="0"/>
              <a:t>Improve funding and security but pays smaller benefits</a:t>
            </a:r>
          </a:p>
          <a:p>
            <a:pPr lvl="1"/>
            <a:endParaRPr lang="en-US" dirty="0" smtClean="0"/>
          </a:p>
          <a:p>
            <a:pPr lvl="1"/>
            <a:r>
              <a:rPr lang="en-US" sz="1700" dirty="0" smtClean="0"/>
              <a:t>Restores </a:t>
            </a:r>
            <a:r>
              <a:rPr lang="en-US" sz="1700" dirty="0"/>
              <a:t>jurisdiction over prohibited transactions to IRS</a:t>
            </a:r>
          </a:p>
          <a:p>
            <a:endParaRPr lang="en-US" sz="1700" dirty="0"/>
          </a:p>
        </p:txBody>
      </p:sp>
    </p:spTree>
    <p:extLst>
      <p:ext uri="{BB962C8B-B14F-4D97-AF65-F5344CB8AC3E}">
        <p14:creationId xmlns:p14="http://schemas.microsoft.com/office/powerpoint/2010/main" val="2973827605"/>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solidFill>
                  <a:schemeClr val="accent3">
                    <a:lumMod val="60000"/>
                    <a:lumOff val="40000"/>
                  </a:schemeClr>
                </a:solidFill>
                <a:latin typeface="Arial" pitchFamily="34" charset="0"/>
                <a:ea typeface="ＭＳ Ｐゴシック" pitchFamily="34" charset="-128"/>
                <a:cs typeface="Arial" pitchFamily="34" charset="0"/>
              </a:rPr>
              <a:t>Pension System Reform: </a:t>
            </a:r>
            <a:r>
              <a:rPr lang="en-US" sz="2400" dirty="0" smtClean="0">
                <a:solidFill>
                  <a:schemeClr val="accent3">
                    <a:lumMod val="60000"/>
                    <a:lumOff val="40000"/>
                  </a:schemeClr>
                </a:solidFill>
                <a:latin typeface="Arial" pitchFamily="34" charset="0"/>
                <a:ea typeface="ＭＳ Ｐゴシック" pitchFamily="34" charset="-128"/>
                <a:cs typeface="Arial" pitchFamily="34" charset="0"/>
              </a:rPr>
              <a:t/>
            </a:r>
            <a:br>
              <a:rPr lang="en-US" sz="2400" dirty="0" smtClean="0">
                <a:solidFill>
                  <a:schemeClr val="accent3">
                    <a:lumMod val="60000"/>
                    <a:lumOff val="40000"/>
                  </a:schemeClr>
                </a:solidFill>
                <a:latin typeface="Arial" pitchFamily="34" charset="0"/>
                <a:ea typeface="ＭＳ Ｐゴシック" pitchFamily="34" charset="-128"/>
                <a:cs typeface="Arial" pitchFamily="34" charset="0"/>
              </a:rPr>
            </a:br>
            <a:r>
              <a:rPr lang="en-US" sz="2400" dirty="0" smtClean="0">
                <a:solidFill>
                  <a:schemeClr val="accent3">
                    <a:lumMod val="60000"/>
                    <a:lumOff val="40000"/>
                  </a:schemeClr>
                </a:solidFill>
                <a:latin typeface="Arial" pitchFamily="34" charset="0"/>
                <a:ea typeface="ＭＳ Ｐゴシック" pitchFamily="34" charset="-128"/>
                <a:cs typeface="Arial" pitchFamily="34" charset="0"/>
              </a:rPr>
              <a:t>State-Sponsored </a:t>
            </a:r>
            <a:r>
              <a:rPr lang="en-US" sz="2400" dirty="0">
                <a:solidFill>
                  <a:schemeClr val="accent3">
                    <a:lumMod val="60000"/>
                    <a:lumOff val="40000"/>
                  </a:schemeClr>
                </a:solidFill>
                <a:latin typeface="Arial" pitchFamily="34" charset="0"/>
                <a:ea typeface="ＭＳ Ｐゴシック" pitchFamily="34" charset="-128"/>
                <a:cs typeface="Arial" pitchFamily="34" charset="0"/>
              </a:rPr>
              <a:t>Initiatives</a:t>
            </a:r>
            <a:endParaRPr lang="en-US" sz="2400" dirty="0">
              <a:solidFill>
                <a:schemeClr val="accent3">
                  <a:lumMod val="60000"/>
                  <a:lumOff val="40000"/>
                </a:schemeClr>
              </a:solidFill>
            </a:endParaRPr>
          </a:p>
        </p:txBody>
      </p:sp>
      <p:sp>
        <p:nvSpPr>
          <p:cNvPr id="3" name="Content Placeholder 2"/>
          <p:cNvSpPr>
            <a:spLocks noGrp="1"/>
          </p:cNvSpPr>
          <p:nvPr>
            <p:ph idx="1"/>
          </p:nvPr>
        </p:nvSpPr>
        <p:spPr>
          <a:xfrm>
            <a:off x="736601" y="1828800"/>
            <a:ext cx="7728466" cy="3581399"/>
          </a:xfrm>
        </p:spPr>
        <p:txBody>
          <a:bodyPr/>
          <a:lstStyle/>
          <a:p>
            <a:pPr>
              <a:defRPr/>
            </a:pPr>
            <a:r>
              <a:rPr lang="en-US" dirty="0">
                <a:latin typeface="Arial" pitchFamily="34" charset="0"/>
                <a:cs typeface="Arial" pitchFamily="34" charset="0"/>
              </a:rPr>
              <a:t>Secure Plan Proposal by National Conference on Public Employee Retirement Systems</a:t>
            </a:r>
          </a:p>
          <a:p>
            <a:pPr marL="0" indent="0">
              <a:buNone/>
              <a:defRPr/>
            </a:pPr>
            <a:r>
              <a:rPr lang="en-US" dirty="0">
                <a:latin typeface="Arial" pitchFamily="34" charset="0"/>
                <a:cs typeface="Arial" pitchFamily="34" charset="0"/>
              </a:rPr>
              <a:t>        •  State sponsored cash balance plans for private-sector</a:t>
            </a:r>
          </a:p>
          <a:p>
            <a:pPr marL="0" indent="0">
              <a:buNone/>
              <a:defRPr/>
            </a:pPr>
            <a:r>
              <a:rPr lang="en-US" dirty="0">
                <a:latin typeface="Arial" pitchFamily="34" charset="0"/>
                <a:cs typeface="Arial" pitchFamily="34" charset="0"/>
              </a:rPr>
              <a:t>            °  6% annual credits</a:t>
            </a:r>
          </a:p>
          <a:p>
            <a:pPr marL="0" indent="0">
              <a:buNone/>
              <a:defRPr/>
            </a:pPr>
            <a:r>
              <a:rPr lang="en-US" dirty="0">
                <a:latin typeface="Arial" pitchFamily="34" charset="0"/>
                <a:cs typeface="Arial" pitchFamily="34" charset="0"/>
              </a:rPr>
              <a:t>            °  Minimum 3% interest </a:t>
            </a:r>
            <a:r>
              <a:rPr lang="en-US" dirty="0" smtClean="0">
                <a:latin typeface="Arial" pitchFamily="34" charset="0"/>
                <a:cs typeface="Arial" pitchFamily="34" charset="0"/>
              </a:rPr>
              <a:t>credits</a:t>
            </a:r>
          </a:p>
          <a:p>
            <a:pPr marL="0" indent="0">
              <a:buNone/>
              <a:defRPr/>
            </a:pPr>
            <a:r>
              <a:rPr lang="en-US" dirty="0" smtClean="0">
                <a:latin typeface="Arial" pitchFamily="34" charset="0"/>
                <a:cs typeface="Arial" pitchFamily="34" charset="0"/>
              </a:rPr>
              <a:t>            °  Employer fiduciary responsibility</a:t>
            </a:r>
            <a:endParaRPr lang="en-US" dirty="0">
              <a:latin typeface="Arial" pitchFamily="34" charset="0"/>
              <a:cs typeface="Arial" pitchFamily="34" charset="0"/>
            </a:endParaRPr>
          </a:p>
          <a:p>
            <a:pPr marL="801688" indent="-801688">
              <a:buNone/>
              <a:defRPr/>
            </a:pPr>
            <a:r>
              <a:rPr lang="en-US" dirty="0">
                <a:latin typeface="Arial" pitchFamily="34" charset="0"/>
                <a:cs typeface="Arial" pitchFamily="34" charset="0"/>
              </a:rPr>
              <a:t>        •  Participation voluntary but withdrawal liability assessed on   terminating employers </a:t>
            </a:r>
          </a:p>
          <a:p>
            <a:pPr marL="0" indent="0">
              <a:buNone/>
              <a:defRPr/>
            </a:pPr>
            <a:r>
              <a:rPr lang="en-US" dirty="0">
                <a:latin typeface="Arial" pitchFamily="34" charset="0"/>
                <a:cs typeface="Arial" pitchFamily="34" charset="0"/>
              </a:rPr>
              <a:t>        •  Seeks to benefit from economies of scale</a:t>
            </a:r>
          </a:p>
          <a:p>
            <a:pPr marL="0" indent="0">
              <a:buNone/>
              <a:defRPr/>
            </a:pPr>
            <a:r>
              <a:rPr lang="en-US" dirty="0">
                <a:latin typeface="Arial" pitchFamily="34" charset="0"/>
                <a:cs typeface="Arial" pitchFamily="34" charset="0"/>
              </a:rPr>
              <a:t>        •  Funding shortfall would be state responsibility</a:t>
            </a:r>
          </a:p>
          <a:p>
            <a:endParaRPr lang="en-US" dirty="0"/>
          </a:p>
        </p:txBody>
      </p:sp>
    </p:spTree>
    <p:extLst>
      <p:ext uri="{BB962C8B-B14F-4D97-AF65-F5344CB8AC3E}">
        <p14:creationId xmlns:p14="http://schemas.microsoft.com/office/powerpoint/2010/main" val="459888673"/>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solidFill>
                  <a:schemeClr val="accent3">
                    <a:lumMod val="60000"/>
                    <a:lumOff val="40000"/>
                  </a:schemeClr>
                </a:solidFill>
                <a:latin typeface="Arial" pitchFamily="34" charset="0"/>
                <a:ea typeface="ＭＳ Ｐゴシック" pitchFamily="34" charset="-128"/>
                <a:cs typeface="Arial" pitchFamily="34" charset="0"/>
              </a:rPr>
              <a:t>Pension System Reform: State-Sponsored Initiatives </a:t>
            </a:r>
            <a:r>
              <a:rPr lang="en-US" sz="2400" dirty="0" smtClean="0">
                <a:solidFill>
                  <a:schemeClr val="accent3">
                    <a:lumMod val="60000"/>
                    <a:lumOff val="40000"/>
                  </a:schemeClr>
                </a:solidFill>
                <a:latin typeface="Arial" pitchFamily="34" charset="0"/>
                <a:ea typeface="ＭＳ Ｐゴシック" pitchFamily="34" charset="-128"/>
                <a:cs typeface="Arial" pitchFamily="34" charset="0"/>
              </a:rPr>
              <a:t>(continued)</a:t>
            </a:r>
            <a:endParaRPr lang="en-US" sz="2400" dirty="0">
              <a:solidFill>
                <a:schemeClr val="accent3">
                  <a:lumMod val="60000"/>
                  <a:lumOff val="40000"/>
                </a:schemeClr>
              </a:solidFill>
            </a:endParaRPr>
          </a:p>
        </p:txBody>
      </p:sp>
      <p:sp>
        <p:nvSpPr>
          <p:cNvPr id="3" name="Content Placeholder 2"/>
          <p:cNvSpPr>
            <a:spLocks noGrp="1"/>
          </p:cNvSpPr>
          <p:nvPr>
            <p:ph idx="1"/>
          </p:nvPr>
        </p:nvSpPr>
        <p:spPr>
          <a:xfrm>
            <a:off x="736601" y="1781175"/>
            <a:ext cx="7728466" cy="3790949"/>
          </a:xfrm>
        </p:spPr>
        <p:txBody>
          <a:bodyPr/>
          <a:lstStyle/>
          <a:p>
            <a:pPr>
              <a:defRPr/>
            </a:pPr>
            <a:r>
              <a:rPr lang="en-US" sz="1600" dirty="0">
                <a:latin typeface="Arial" pitchFamily="34" charset="0"/>
                <a:cs typeface="Arial" pitchFamily="34" charset="0"/>
              </a:rPr>
              <a:t>California Secure Choice Retirement Savings Program</a:t>
            </a:r>
          </a:p>
          <a:p>
            <a:pPr marL="0" indent="0">
              <a:buNone/>
              <a:defRPr/>
            </a:pPr>
            <a:r>
              <a:rPr lang="en-US" sz="1600" dirty="0">
                <a:latin typeface="Arial" pitchFamily="34" charset="0"/>
                <a:cs typeface="Arial" pitchFamily="34" charset="0"/>
              </a:rPr>
              <a:t>         − Mandatory payroll deduction auto-IRA program</a:t>
            </a:r>
          </a:p>
          <a:p>
            <a:pPr marL="0" indent="0">
              <a:buNone/>
              <a:defRPr/>
            </a:pPr>
            <a:r>
              <a:rPr lang="en-US" sz="1600" dirty="0">
                <a:latin typeface="Arial" pitchFamily="34" charset="0"/>
                <a:cs typeface="Arial" pitchFamily="34" charset="0"/>
              </a:rPr>
              <a:t>	°  Auto enrollment at 3% unless employee opts out</a:t>
            </a:r>
          </a:p>
          <a:p>
            <a:pPr marL="0" indent="0">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Required for enterprises with 5 or more workers if no current </a:t>
            </a:r>
            <a:r>
              <a:rPr lang="en-US" sz="1600" dirty="0" smtClean="0">
                <a:latin typeface="Arial" pitchFamily="34" charset="0"/>
                <a:cs typeface="Arial" pitchFamily="34" charset="0"/>
              </a:rPr>
              <a:t>plan</a:t>
            </a:r>
          </a:p>
          <a:p>
            <a:pPr marL="911225" lvl="2" indent="0">
              <a:buNone/>
              <a:defRPr/>
            </a:pPr>
            <a:r>
              <a:rPr lang="en-US" dirty="0" smtClean="0">
                <a:latin typeface="Arial" pitchFamily="34" charset="0"/>
                <a:cs typeface="Arial" pitchFamily="34" charset="0"/>
              </a:rPr>
              <a:t>°  State chooses investment managers</a:t>
            </a:r>
          </a:p>
          <a:p>
            <a:pPr marL="0" indent="0">
              <a:buNone/>
              <a:defRPr/>
            </a:pPr>
            <a:r>
              <a:rPr lang="en-US" sz="1600" dirty="0">
                <a:latin typeface="Arial" pitchFamily="34" charset="0"/>
                <a:cs typeface="Arial" pitchFamily="34" charset="0"/>
              </a:rPr>
              <a:t>	°  Guaranteed rate of return</a:t>
            </a:r>
          </a:p>
          <a:p>
            <a:pPr marL="515938" indent="0">
              <a:buNone/>
              <a:defRPr/>
            </a:pPr>
            <a:r>
              <a:rPr lang="en-US" sz="1600" dirty="0">
                <a:latin typeface="Arial" pitchFamily="34" charset="0"/>
                <a:cs typeface="Arial" pitchFamily="34" charset="0"/>
              </a:rPr>
              <a:t> −  Signed by governor but implementation subject to IRS and DOL approval</a:t>
            </a:r>
          </a:p>
          <a:p>
            <a:pPr marL="0" indent="0">
              <a:buNone/>
              <a:defRPr/>
            </a:pPr>
            <a:r>
              <a:rPr lang="en-US" sz="1600" dirty="0">
                <a:latin typeface="Arial" pitchFamily="34" charset="0"/>
                <a:cs typeface="Arial" pitchFamily="34" charset="0"/>
              </a:rPr>
              <a:t> </a:t>
            </a:r>
          </a:p>
          <a:p>
            <a:pPr>
              <a:defRPr/>
            </a:pPr>
            <a:r>
              <a:rPr lang="en-US" sz="1600" dirty="0">
                <a:latin typeface="Arial" pitchFamily="34" charset="0"/>
                <a:cs typeface="Arial" pitchFamily="34" charset="0"/>
              </a:rPr>
              <a:t>Other State Initiatives</a:t>
            </a:r>
          </a:p>
          <a:p>
            <a:pPr marL="515938" indent="0">
              <a:spcBef>
                <a:spcPts val="0"/>
              </a:spcBef>
              <a:buNone/>
              <a:defRPr/>
            </a:pPr>
            <a:r>
              <a:rPr lang="en-US" sz="1600" dirty="0">
                <a:latin typeface="Arial" pitchFamily="34" charset="0"/>
                <a:cs typeface="Arial" pitchFamily="34" charset="0"/>
              </a:rPr>
              <a:t> −  Massachusetts enactment of defined contribution multiple employer plan </a:t>
            </a:r>
            <a:r>
              <a:rPr lang="en-US" sz="1600" dirty="0" smtClean="0">
                <a:latin typeface="Arial" pitchFamily="34" charset="0"/>
                <a:cs typeface="Arial" pitchFamily="34" charset="0"/>
              </a:rPr>
              <a:t> </a:t>
            </a:r>
          </a:p>
          <a:p>
            <a:pPr marL="515938"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for non-profits</a:t>
            </a:r>
            <a:endParaRPr lang="en-US" sz="1600" dirty="0">
              <a:latin typeface="Arial" pitchFamily="34" charset="0"/>
              <a:cs typeface="Arial" pitchFamily="34" charset="0"/>
            </a:endParaRPr>
          </a:p>
          <a:p>
            <a:pPr marL="566738" indent="0">
              <a:spcBef>
                <a:spcPts val="0"/>
              </a:spcBef>
              <a:buNone/>
              <a:defRPr/>
            </a:pPr>
            <a:r>
              <a:rPr lang="en-US" sz="1600" dirty="0">
                <a:latin typeface="Arial" pitchFamily="34" charset="0"/>
                <a:cs typeface="Arial" pitchFamily="34" charset="0"/>
              </a:rPr>
              <a:t> − At least 11 other states said to be considering plans for private-sector </a:t>
            </a:r>
          </a:p>
          <a:p>
            <a:pPr marL="566738" indent="0">
              <a:spcBef>
                <a:spcPts val="0"/>
              </a:spcBef>
              <a:buNone/>
              <a:defRPr/>
            </a:pPr>
            <a:r>
              <a:rPr lang="en-US" sz="1600" dirty="0">
                <a:latin typeface="Arial" pitchFamily="34" charset="0"/>
                <a:cs typeface="Arial" pitchFamily="34" charset="0"/>
              </a:rPr>
              <a:t>    employees.</a:t>
            </a:r>
          </a:p>
          <a:p>
            <a:endParaRPr lang="en-US" dirty="0"/>
          </a:p>
        </p:txBody>
      </p:sp>
    </p:spTree>
    <p:extLst>
      <p:ext uri="{BB962C8B-B14F-4D97-AF65-F5344CB8AC3E}">
        <p14:creationId xmlns:p14="http://schemas.microsoft.com/office/powerpoint/2010/main" val="3930650826"/>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3">
                    <a:lumMod val="60000"/>
                    <a:lumOff val="40000"/>
                  </a:schemeClr>
                </a:solidFill>
                <a:latin typeface="Arial" pitchFamily="34" charset="0"/>
                <a:cs typeface="Arial" pitchFamily="34" charset="0"/>
              </a:rPr>
              <a:t>Summing Up</a:t>
            </a:r>
            <a:endParaRPr lang="en-US"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736601" y="1504951"/>
            <a:ext cx="7883524" cy="3460750"/>
          </a:xfrm>
        </p:spPr>
        <p:txBody>
          <a:bodyPr/>
          <a:lstStyle/>
          <a:p>
            <a:pPr>
              <a:defRPr/>
            </a:pPr>
            <a:r>
              <a:rPr lang="en-US" sz="1800" dirty="0">
                <a:latin typeface="Arial" pitchFamily="34" charset="0"/>
                <a:cs typeface="Arial" pitchFamily="34" charset="0"/>
              </a:rPr>
              <a:t>Significant Transformation of Private Retirement System Possible.</a:t>
            </a:r>
          </a:p>
          <a:p>
            <a:pPr>
              <a:defRPr/>
            </a:pPr>
            <a:endParaRPr lang="en-US" sz="1800" dirty="0">
              <a:latin typeface="Arial" pitchFamily="34" charset="0"/>
              <a:cs typeface="Arial" pitchFamily="34" charset="0"/>
            </a:endParaRPr>
          </a:p>
          <a:p>
            <a:pPr>
              <a:defRPr/>
            </a:pPr>
            <a:r>
              <a:rPr lang="en-US" sz="1800" dirty="0">
                <a:latin typeface="Arial" pitchFamily="34" charset="0"/>
                <a:cs typeface="Arial" pitchFamily="34" charset="0"/>
              </a:rPr>
              <a:t>Tax </a:t>
            </a:r>
            <a:r>
              <a:rPr lang="en-US" sz="1800" dirty="0" smtClean="0">
                <a:latin typeface="Arial" pitchFamily="34" charset="0"/>
                <a:cs typeface="Arial" pitchFamily="34" charset="0"/>
              </a:rPr>
              <a:t>Reform</a:t>
            </a:r>
            <a:endParaRPr lang="en-US" sz="1800" dirty="0">
              <a:latin typeface="Arial" pitchFamily="34" charset="0"/>
              <a:cs typeface="Arial" pitchFamily="34" charset="0"/>
            </a:endParaRPr>
          </a:p>
          <a:p>
            <a:pPr marL="0" indent="0">
              <a:buNone/>
              <a:defRPr/>
            </a:pPr>
            <a:r>
              <a:rPr lang="en-US" sz="1800" dirty="0">
                <a:latin typeface="Arial" pitchFamily="34" charset="0"/>
                <a:cs typeface="Arial" pitchFamily="34" charset="0"/>
              </a:rPr>
              <a:t>       •  Reducing tax incentives will shrink </a:t>
            </a:r>
            <a:r>
              <a:rPr lang="en-US" sz="1800" dirty="0" smtClean="0">
                <a:latin typeface="Arial" pitchFamily="34" charset="0"/>
                <a:cs typeface="Arial" pitchFamily="34" charset="0"/>
              </a:rPr>
              <a:t>system</a:t>
            </a:r>
          </a:p>
          <a:p>
            <a:pPr marL="0" indent="0">
              <a:buNone/>
              <a:defRPr/>
            </a:pPr>
            <a:r>
              <a:rPr lang="en-US" sz="1800" dirty="0" smtClean="0">
                <a:latin typeface="Arial" pitchFamily="34" charset="0"/>
                <a:cs typeface="Arial" pitchFamily="34" charset="0"/>
              </a:rPr>
              <a:t>       •  Lower </a:t>
            </a:r>
            <a:r>
              <a:rPr lang="en-US" sz="1800" dirty="0">
                <a:latin typeface="Arial" pitchFamily="34" charset="0"/>
                <a:cs typeface="Arial" pitchFamily="34" charset="0"/>
              </a:rPr>
              <a:t>contributions </a:t>
            </a:r>
            <a:r>
              <a:rPr lang="en-US" sz="1800" dirty="0" smtClean="0">
                <a:latin typeface="Arial" pitchFamily="34" charset="0"/>
                <a:cs typeface="Arial" pitchFamily="34" charset="0"/>
              </a:rPr>
              <a:t>result at </a:t>
            </a:r>
            <a:r>
              <a:rPr lang="en-US" sz="1800" dirty="0">
                <a:latin typeface="Arial" pitchFamily="34" charset="0"/>
                <a:cs typeface="Arial" pitchFamily="34" charset="0"/>
              </a:rPr>
              <a:t>all income levels </a:t>
            </a:r>
            <a:r>
              <a:rPr lang="en-US" sz="1800" dirty="0" smtClean="0">
                <a:latin typeface="Arial" pitchFamily="34" charset="0"/>
                <a:cs typeface="Arial" pitchFamily="34" charset="0"/>
              </a:rPr>
              <a:t>if </a:t>
            </a:r>
            <a:r>
              <a:rPr lang="en-US" sz="1800" dirty="0">
                <a:latin typeface="Arial" pitchFamily="34" charset="0"/>
                <a:cs typeface="Arial" pitchFamily="34" charset="0"/>
              </a:rPr>
              <a:t>tax exclusions </a:t>
            </a:r>
            <a:r>
              <a:rPr lang="en-US" sz="1800" dirty="0" smtClean="0">
                <a:latin typeface="Arial" pitchFamily="34" charset="0"/>
                <a:cs typeface="Arial" pitchFamily="34" charset="0"/>
              </a:rPr>
              <a:t>cut</a:t>
            </a:r>
            <a:endParaRPr lang="en-US" sz="1800" dirty="0">
              <a:latin typeface="Arial" pitchFamily="34" charset="0"/>
              <a:cs typeface="Arial" pitchFamily="34" charset="0"/>
            </a:endParaRPr>
          </a:p>
          <a:p>
            <a:pPr marL="0" indent="0">
              <a:buNone/>
              <a:defRPr/>
            </a:pPr>
            <a:endParaRPr lang="en-US" sz="1800" dirty="0">
              <a:latin typeface="Arial" pitchFamily="34" charset="0"/>
              <a:cs typeface="Arial" pitchFamily="34" charset="0"/>
            </a:endParaRPr>
          </a:p>
          <a:p>
            <a:pPr marL="0" indent="0">
              <a:buNone/>
              <a:defRPr/>
            </a:pPr>
            <a:r>
              <a:rPr lang="en-US" sz="1800" dirty="0">
                <a:latin typeface="Arial" pitchFamily="34" charset="0"/>
                <a:cs typeface="Arial" pitchFamily="34" charset="0"/>
              </a:rPr>
              <a:t> </a:t>
            </a:r>
            <a:r>
              <a:rPr lang="en-US" sz="900" dirty="0" smtClean="0">
                <a:latin typeface="Arial" pitchFamily="34" charset="0"/>
                <a:cs typeface="Arial" pitchFamily="34" charset="0"/>
                <a:sym typeface="Wingdings"/>
              </a:rPr>
              <a:t></a:t>
            </a:r>
            <a:r>
              <a:rPr lang="en-US" sz="1800" dirty="0" smtClean="0">
                <a:latin typeface="Arial" pitchFamily="34" charset="0"/>
                <a:cs typeface="Arial" pitchFamily="34" charset="0"/>
              </a:rPr>
              <a:t>   Obama </a:t>
            </a:r>
            <a:r>
              <a:rPr lang="en-US" sz="1800" dirty="0">
                <a:latin typeface="Arial" pitchFamily="34" charset="0"/>
                <a:cs typeface="Arial" pitchFamily="34" charset="0"/>
              </a:rPr>
              <a:t>proposal for general limit on benefit from tax exclusions</a:t>
            </a:r>
            <a:r>
              <a:rPr lang="en-US" sz="1800" dirty="0" smtClean="0">
                <a:latin typeface="Arial" pitchFamily="34" charset="0"/>
                <a:cs typeface="Arial" pitchFamily="34" charset="0"/>
              </a:rPr>
              <a:t>.</a:t>
            </a:r>
          </a:p>
          <a:p>
            <a:pPr marL="0" indent="0">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°Does not focus directly on 401(k) contributions</a:t>
            </a:r>
          </a:p>
          <a:p>
            <a:pPr marL="0" indent="0">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 </a:t>
            </a:r>
            <a:r>
              <a:rPr lang="en-US" sz="1800" dirty="0">
                <a:latin typeface="Arial" pitchFamily="34" charset="0"/>
                <a:cs typeface="Arial" pitchFamily="34" charset="0"/>
              </a:rPr>
              <a:t>Provides political </a:t>
            </a:r>
            <a:r>
              <a:rPr lang="en-US" sz="1800" dirty="0" smtClean="0">
                <a:latin typeface="Arial" pitchFamily="34" charset="0"/>
                <a:cs typeface="Arial" pitchFamily="34" charset="0"/>
              </a:rPr>
              <a:t>cover</a:t>
            </a:r>
          </a:p>
          <a:p>
            <a:pPr marL="0" indent="0">
              <a:buNone/>
              <a:defRPr/>
            </a:pPr>
            <a:r>
              <a:rPr lang="en-US" sz="1800" dirty="0">
                <a:latin typeface="Arial" pitchFamily="34" charset="0"/>
                <a:cs typeface="Arial" pitchFamily="34" charset="0"/>
              </a:rPr>
              <a:t> </a:t>
            </a:r>
            <a:r>
              <a:rPr lang="en-US" sz="1800" dirty="0" smtClean="0">
                <a:latin typeface="Arial" pitchFamily="34" charset="0"/>
                <a:cs typeface="Arial" pitchFamily="34" charset="0"/>
              </a:rPr>
              <a:t>       ° </a:t>
            </a:r>
            <a:r>
              <a:rPr lang="en-US" sz="1800" dirty="0">
                <a:latin typeface="Arial" pitchFamily="34" charset="0"/>
                <a:cs typeface="Arial" pitchFamily="34" charset="0"/>
              </a:rPr>
              <a:t>Same effect on contributions as direct cutback on excludible amount</a:t>
            </a:r>
            <a:endParaRPr lang="en-US" sz="1800" dirty="0"/>
          </a:p>
          <a:p>
            <a:endParaRPr lang="en-US" dirty="0"/>
          </a:p>
        </p:txBody>
      </p:sp>
    </p:spTree>
    <p:extLst>
      <p:ext uri="{BB962C8B-B14F-4D97-AF65-F5344CB8AC3E}">
        <p14:creationId xmlns:p14="http://schemas.microsoft.com/office/powerpoint/2010/main" val="3789091655"/>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930656"/>
            <a:ext cx="7721606" cy="698119"/>
          </a:xfrm>
        </p:spPr>
        <p:txBody>
          <a:bodyPr/>
          <a:lstStyle/>
          <a:p>
            <a:r>
              <a:rPr lang="en-US" dirty="0" smtClean="0">
                <a:solidFill>
                  <a:schemeClr val="accent3">
                    <a:lumMod val="60000"/>
                    <a:lumOff val="40000"/>
                  </a:schemeClr>
                </a:solidFill>
                <a:latin typeface="Arial" pitchFamily="34" charset="0"/>
                <a:cs typeface="Arial" pitchFamily="34" charset="0"/>
              </a:rPr>
              <a:t>Summing Up (continued)</a:t>
            </a:r>
            <a:endParaRPr lang="en-US" dirty="0">
              <a:solidFill>
                <a:schemeClr val="accent3">
                  <a:lumMod val="60000"/>
                  <a:lumOff val="40000"/>
                </a:schemeClr>
              </a:solidFill>
              <a:latin typeface="Arial" pitchFamily="34" charset="0"/>
              <a:cs typeface="Arial" pitchFamily="34" charset="0"/>
            </a:endParaRPr>
          </a:p>
        </p:txBody>
      </p:sp>
      <p:sp>
        <p:nvSpPr>
          <p:cNvPr id="3" name="Content Placeholder 2"/>
          <p:cNvSpPr>
            <a:spLocks noGrp="1"/>
          </p:cNvSpPr>
          <p:nvPr>
            <p:ph idx="1"/>
          </p:nvPr>
        </p:nvSpPr>
        <p:spPr>
          <a:xfrm>
            <a:off x="736601" y="1524000"/>
            <a:ext cx="7728466" cy="3752849"/>
          </a:xfrm>
        </p:spPr>
        <p:txBody>
          <a:bodyPr/>
          <a:lstStyle/>
          <a:p>
            <a:pPr marL="0" indent="0">
              <a:spcBef>
                <a:spcPts val="0"/>
              </a:spcBef>
              <a:buNone/>
              <a:defRPr/>
            </a:pPr>
            <a:r>
              <a:rPr lang="en-US" sz="1400" dirty="0">
                <a:latin typeface="Arial" pitchFamily="34" charset="0"/>
                <a:cs typeface="Arial" pitchFamily="34" charset="0"/>
              </a:rPr>
              <a:t>−  </a:t>
            </a:r>
            <a:r>
              <a:rPr lang="en-US" sz="1600" dirty="0" smtClean="0">
                <a:latin typeface="Arial" pitchFamily="34" charset="0"/>
                <a:cs typeface="Arial" pitchFamily="34" charset="0"/>
              </a:rPr>
              <a:t>Proposed Systemic Changes intended </a:t>
            </a:r>
            <a:r>
              <a:rPr lang="en-US" sz="1600" dirty="0">
                <a:latin typeface="Arial" pitchFamily="34" charset="0"/>
                <a:cs typeface="Arial" pitchFamily="34" charset="0"/>
              </a:rPr>
              <a:t>to create access for low-wage employees</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Government </a:t>
            </a:r>
            <a:r>
              <a:rPr lang="en-US" sz="1600" dirty="0" smtClean="0">
                <a:latin typeface="Arial" pitchFamily="34" charset="0"/>
                <a:cs typeface="Arial" pitchFamily="34" charset="0"/>
              </a:rPr>
              <a:t>would </a:t>
            </a:r>
            <a:r>
              <a:rPr lang="en-US" sz="1600" dirty="0">
                <a:latin typeface="Arial" pitchFamily="34" charset="0"/>
                <a:cs typeface="Arial" pitchFamily="34" charset="0"/>
              </a:rPr>
              <a:t>replace private employers in system</a:t>
            </a:r>
          </a:p>
          <a:p>
            <a:pPr marL="0" indent="0">
              <a:spcBef>
                <a:spcPts val="0"/>
              </a:spcBef>
              <a:buNone/>
              <a:defRPr/>
            </a:pPr>
            <a:r>
              <a:rPr lang="en-US" sz="1600" dirty="0">
                <a:latin typeface="Arial" pitchFamily="34" charset="0"/>
                <a:cs typeface="Arial" pitchFamily="34" charset="0"/>
              </a:rPr>
              <a:t>                °Mandated benefits</a:t>
            </a:r>
          </a:p>
          <a:p>
            <a:pPr marL="0" indent="0">
              <a:spcBef>
                <a:spcPts val="0"/>
              </a:spcBef>
              <a:buNone/>
              <a:defRPr/>
            </a:pPr>
            <a:r>
              <a:rPr lang="en-US" sz="1600" dirty="0">
                <a:latin typeface="Arial" pitchFamily="34" charset="0"/>
                <a:cs typeface="Arial" pitchFamily="34" charset="0"/>
              </a:rPr>
              <a:t>                °Guaranteed benefits and/or investment results</a:t>
            </a:r>
          </a:p>
          <a:p>
            <a:pPr marL="0" indent="0">
              <a:spcBef>
                <a:spcPts val="0"/>
              </a:spcBef>
              <a:buNone/>
              <a:defRPr/>
            </a:pPr>
            <a:r>
              <a:rPr lang="en-US" sz="1600" dirty="0">
                <a:latin typeface="Arial" pitchFamily="34" charset="0"/>
                <a:cs typeface="Arial" pitchFamily="34" charset="0"/>
              </a:rPr>
              <a:t>                °Creation of new interest group to lobby for expansion of </a:t>
            </a:r>
            <a:r>
              <a:rPr lang="en-US" sz="1600" dirty="0" smtClean="0">
                <a:latin typeface="Arial" pitchFamily="34" charset="0"/>
                <a:cs typeface="Arial" pitchFamily="34" charset="0"/>
              </a:rPr>
              <a:t>benefits</a:t>
            </a:r>
          </a:p>
          <a:p>
            <a:pPr marL="0"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°Government influence in choosing investment managers or control of </a:t>
            </a:r>
          </a:p>
          <a:p>
            <a:pPr marL="892175" lvl="2" indent="0">
              <a:spcBef>
                <a:spcPts val="0"/>
              </a:spcBef>
              <a:spcAft>
                <a:spcPts val="0"/>
              </a:spcAft>
              <a:buNone/>
              <a:defRPr/>
            </a:pPr>
            <a:r>
              <a:rPr lang="en-US" dirty="0" smtClean="0">
                <a:latin typeface="Arial" pitchFamily="34" charset="0"/>
                <a:cs typeface="Arial" pitchFamily="34" charset="0"/>
              </a:rPr>
              <a:t> investments </a:t>
            </a:r>
            <a:r>
              <a:rPr lang="en-US" dirty="0">
                <a:latin typeface="Arial" pitchFamily="34" charset="0"/>
                <a:cs typeface="Arial" pitchFamily="34" charset="0"/>
              </a:rPr>
              <a:t>could drive many out of the retirement industry.</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State-level programs may cause breakdown in uniformity of pension laws,</a:t>
            </a:r>
          </a:p>
          <a:p>
            <a:pPr marL="0" indent="0">
              <a:spcBef>
                <a:spcPts val="0"/>
              </a:spcBef>
              <a:buNone/>
              <a:defRPr/>
            </a:pPr>
            <a:r>
              <a:rPr lang="en-US" sz="1600" dirty="0">
                <a:latin typeface="Arial" pitchFamily="34" charset="0"/>
                <a:cs typeface="Arial" pitchFamily="34" charset="0"/>
              </a:rPr>
              <a:t>       effective since enactment of ERISA</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smtClean="0">
                <a:latin typeface="Arial" pitchFamily="34" charset="0"/>
                <a:cs typeface="Arial" pitchFamily="34" charset="0"/>
              </a:rPr>
              <a:t>−  </a:t>
            </a:r>
            <a:r>
              <a:rPr lang="en-US" sz="1600" u="sng" dirty="0" smtClean="0">
                <a:latin typeface="Arial" pitchFamily="34" charset="0"/>
                <a:cs typeface="Arial" pitchFamily="34" charset="0"/>
              </a:rPr>
              <a:t>Inflection </a:t>
            </a:r>
            <a:r>
              <a:rPr lang="en-US" sz="1600" u="sng" dirty="0">
                <a:latin typeface="Arial" pitchFamily="34" charset="0"/>
                <a:cs typeface="Arial" pitchFamily="34" charset="0"/>
              </a:rPr>
              <a:t>Point</a:t>
            </a:r>
            <a:r>
              <a:rPr lang="en-US" sz="1600" dirty="0">
                <a:latin typeface="Arial" pitchFamily="34" charset="0"/>
                <a:cs typeface="Arial" pitchFamily="34" charset="0"/>
              </a:rPr>
              <a:t> regarding the types of </a:t>
            </a:r>
            <a:r>
              <a:rPr lang="en-US" sz="1600" dirty="0" smtClean="0">
                <a:latin typeface="Arial" pitchFamily="34" charset="0"/>
                <a:cs typeface="Arial" pitchFamily="34" charset="0"/>
              </a:rPr>
              <a:t>retirement </a:t>
            </a:r>
            <a:r>
              <a:rPr lang="en-US" sz="1600" dirty="0">
                <a:latin typeface="Arial" pitchFamily="34" charset="0"/>
                <a:cs typeface="Arial" pitchFamily="34" charset="0"/>
              </a:rPr>
              <a:t>s</a:t>
            </a:r>
            <a:r>
              <a:rPr lang="en-US" sz="1600" dirty="0" smtClean="0">
                <a:latin typeface="Arial" pitchFamily="34" charset="0"/>
                <a:cs typeface="Arial" pitchFamily="34" charset="0"/>
              </a:rPr>
              <a:t>chemes nation wants / needs </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a:t>
            </a:r>
            <a:r>
              <a:rPr lang="en-US" sz="1600" dirty="0" smtClean="0">
                <a:latin typeface="Arial" pitchFamily="34" charset="0"/>
                <a:cs typeface="Arial" pitchFamily="34" charset="0"/>
              </a:rPr>
              <a:t>•  </a:t>
            </a:r>
            <a:r>
              <a:rPr lang="en-US" sz="1600" dirty="0">
                <a:latin typeface="Arial" pitchFamily="34" charset="0"/>
                <a:cs typeface="Arial" pitchFamily="34" charset="0"/>
              </a:rPr>
              <a:t>Interesting Times ……</a:t>
            </a:r>
          </a:p>
          <a:p>
            <a:endParaRPr lang="en-US" dirty="0"/>
          </a:p>
        </p:txBody>
      </p:sp>
    </p:spTree>
    <p:extLst>
      <p:ext uri="{BB962C8B-B14F-4D97-AF65-F5344CB8AC3E}">
        <p14:creationId xmlns:p14="http://schemas.microsoft.com/office/powerpoint/2010/main" val="1167242918"/>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600" y="1527556"/>
            <a:ext cx="7721606" cy="923544"/>
          </a:xfrm>
        </p:spPr>
        <p:txBody>
          <a:bodyPr/>
          <a:lstStyle/>
          <a:p>
            <a:pPr algn="ctr"/>
            <a:r>
              <a:rPr lang="en-US" sz="2800" dirty="0">
                <a:latin typeface="Arial" charset="0"/>
                <a:cs typeface="Arial" charset="0"/>
              </a:rPr>
              <a:t>Marcia S. Wagner, Esq.</a:t>
            </a:r>
            <a:br>
              <a:rPr lang="en-US" sz="2800" dirty="0">
                <a:latin typeface="Arial" charset="0"/>
                <a:cs typeface="Arial" charset="0"/>
              </a:rPr>
            </a:br>
            <a:endParaRPr lang="en-US" dirty="0"/>
          </a:p>
        </p:txBody>
      </p:sp>
      <p:sp>
        <p:nvSpPr>
          <p:cNvPr id="3" name="Content Placeholder 2"/>
          <p:cNvSpPr>
            <a:spLocks noGrp="1"/>
          </p:cNvSpPr>
          <p:nvPr>
            <p:ph idx="1"/>
          </p:nvPr>
        </p:nvSpPr>
        <p:spPr>
          <a:xfrm>
            <a:off x="736601" y="2235199"/>
            <a:ext cx="7728466" cy="3813175"/>
          </a:xfrm>
        </p:spPr>
        <p:txBody>
          <a:bodyPr/>
          <a:lstStyle/>
          <a:p>
            <a:pPr marL="0" indent="0">
              <a:buNone/>
            </a:pPr>
            <a:r>
              <a:rPr lang="en-US" sz="2800" dirty="0" smtClean="0">
                <a:latin typeface="FrankRuehl" pitchFamily="34" charset="-79"/>
                <a:cs typeface="FrankRuehl" pitchFamily="34" charset="-79"/>
              </a:rPr>
              <a:t>	                      </a:t>
            </a:r>
            <a:r>
              <a:rPr lang="en-US" dirty="0" smtClean="0">
                <a:solidFill>
                  <a:schemeClr val="accent3">
                    <a:lumMod val="60000"/>
                    <a:lumOff val="40000"/>
                  </a:schemeClr>
                </a:solidFill>
                <a:latin typeface="FrankRuehl" pitchFamily="34" charset="-79"/>
                <a:cs typeface="FrankRuehl" pitchFamily="34" charset="-79"/>
              </a:rPr>
              <a:t>THE</a:t>
            </a:r>
            <a:endParaRPr lang="en-US" dirty="0">
              <a:solidFill>
                <a:schemeClr val="accent3">
                  <a:lumMod val="60000"/>
                  <a:lumOff val="40000"/>
                </a:schemeClr>
              </a:solidFill>
              <a:latin typeface="FrankRuehl" pitchFamily="34" charset="-79"/>
              <a:cs typeface="FrankRuehl" pitchFamily="34" charset="-79"/>
            </a:endParaRPr>
          </a:p>
          <a:p>
            <a:pPr marL="0" indent="0">
              <a:spcBef>
                <a:spcPts val="0"/>
              </a:spcBef>
              <a:buNone/>
            </a:pPr>
            <a:r>
              <a:rPr lang="en-US" sz="2800" dirty="0" smtClean="0">
                <a:solidFill>
                  <a:schemeClr val="accent3">
                    <a:lumMod val="60000"/>
                    <a:lumOff val="40000"/>
                  </a:schemeClr>
                </a:solidFill>
                <a:latin typeface="FrankRuehl" pitchFamily="34" charset="-79"/>
                <a:cs typeface="FrankRuehl" pitchFamily="34" charset="-79"/>
              </a:rPr>
              <a:t>                          WAGNER LAW GROUP</a:t>
            </a:r>
            <a:r>
              <a:rPr lang="en-US" sz="2800" dirty="0" smtClean="0">
                <a:solidFill>
                  <a:schemeClr val="accent3">
                    <a:lumMod val="60000"/>
                    <a:lumOff val="40000"/>
                  </a:schemeClr>
                </a:solidFill>
                <a:latin typeface="Brussels" pitchFamily="18" charset="0"/>
                <a:cs typeface="Arial" charset="0"/>
              </a:rPr>
              <a:t>                                </a:t>
            </a:r>
          </a:p>
          <a:p>
            <a:pPr marL="0" indent="0">
              <a:spcBef>
                <a:spcPts val="0"/>
              </a:spcBef>
              <a:buNone/>
            </a:pPr>
            <a:r>
              <a:rPr lang="en-US" sz="2800" dirty="0">
                <a:solidFill>
                  <a:schemeClr val="accent3">
                    <a:lumMod val="60000"/>
                    <a:lumOff val="40000"/>
                  </a:schemeClr>
                </a:solidFill>
                <a:latin typeface="Brussels" pitchFamily="18" charset="0"/>
                <a:cs typeface="Arial" charset="0"/>
              </a:rPr>
              <a:t> </a:t>
            </a:r>
            <a:r>
              <a:rPr lang="en-US" sz="2800" dirty="0" smtClean="0">
                <a:solidFill>
                  <a:schemeClr val="accent3">
                    <a:lumMod val="60000"/>
                    <a:lumOff val="40000"/>
                  </a:schemeClr>
                </a:solidFill>
                <a:latin typeface="Brussels" pitchFamily="18" charset="0"/>
                <a:cs typeface="Arial" charset="0"/>
              </a:rPr>
              <a:t>                      </a:t>
            </a:r>
            <a:r>
              <a:rPr lang="en-US" sz="1000" dirty="0" smtClean="0">
                <a:solidFill>
                  <a:schemeClr val="accent3">
                    <a:lumMod val="60000"/>
                    <a:lumOff val="40000"/>
                  </a:schemeClr>
                </a:solidFill>
                <a:latin typeface="Brussels" pitchFamily="18" charset="0"/>
                <a:cs typeface="Arial" charset="0"/>
              </a:rPr>
              <a:t>A PROFESSIONAL CORPORATION</a:t>
            </a:r>
            <a:endParaRPr lang="en-US" sz="1000" dirty="0">
              <a:solidFill>
                <a:schemeClr val="accent3">
                  <a:lumMod val="60000"/>
                  <a:lumOff val="40000"/>
                </a:schemeClr>
              </a:solidFill>
              <a:latin typeface="Arial" charset="0"/>
              <a:cs typeface="Arial" charset="0"/>
            </a:endParaRPr>
          </a:p>
          <a:p>
            <a:pPr marL="26988" algn="ctr">
              <a:lnSpc>
                <a:spcPct val="70000"/>
              </a:lnSpc>
              <a:spcBef>
                <a:spcPts val="600"/>
              </a:spcBef>
              <a:buClr>
                <a:schemeClr val="accent1"/>
              </a:buClr>
              <a:buSzPct val="80000"/>
              <a:buNone/>
            </a:pPr>
            <a:r>
              <a:rPr lang="en-US" sz="2800" dirty="0" smtClean="0">
                <a:latin typeface="Calibri" pitchFamily="34" charset="0"/>
              </a:rPr>
              <a:t>99 </a:t>
            </a:r>
            <a:r>
              <a:rPr lang="en-US" sz="2800" dirty="0">
                <a:latin typeface="Calibri" pitchFamily="34" charset="0"/>
              </a:rPr>
              <a:t>Summer Street, 13</a:t>
            </a:r>
            <a:r>
              <a:rPr lang="en-US" sz="2800" baseline="30000" dirty="0">
                <a:latin typeface="Calibri" pitchFamily="34" charset="0"/>
              </a:rPr>
              <a:t>th</a:t>
            </a:r>
            <a:r>
              <a:rPr lang="en-US" sz="2800" dirty="0">
                <a:latin typeface="Calibri" pitchFamily="34" charset="0"/>
              </a:rPr>
              <a:t> Floor</a:t>
            </a:r>
          </a:p>
          <a:p>
            <a:pPr marL="26988" algn="ctr">
              <a:lnSpc>
                <a:spcPct val="70000"/>
              </a:lnSpc>
              <a:spcBef>
                <a:spcPts val="600"/>
              </a:spcBef>
              <a:buClr>
                <a:schemeClr val="accent1"/>
              </a:buClr>
              <a:buSzPct val="80000"/>
              <a:buNone/>
            </a:pPr>
            <a:r>
              <a:rPr lang="en-US" sz="2800" dirty="0">
                <a:latin typeface="Calibri" pitchFamily="34" charset="0"/>
              </a:rPr>
              <a:t>Boston, MA 02110</a:t>
            </a:r>
          </a:p>
          <a:p>
            <a:pPr marL="26988" algn="ctr">
              <a:lnSpc>
                <a:spcPct val="70000"/>
              </a:lnSpc>
              <a:spcBef>
                <a:spcPts val="600"/>
              </a:spcBef>
              <a:buClr>
                <a:schemeClr val="accent1"/>
              </a:buClr>
              <a:buSzPct val="80000"/>
              <a:buNone/>
            </a:pPr>
            <a:r>
              <a:rPr lang="en-US" sz="2800" dirty="0">
                <a:latin typeface="Calibri" pitchFamily="34" charset="0"/>
              </a:rPr>
              <a:t>Tel: (617) 357-5200 Fax: (617) 357-5250</a:t>
            </a:r>
          </a:p>
          <a:p>
            <a:pPr marL="26988" algn="ctr">
              <a:lnSpc>
                <a:spcPct val="70000"/>
              </a:lnSpc>
              <a:spcBef>
                <a:spcPts val="600"/>
              </a:spcBef>
              <a:buClr>
                <a:schemeClr val="accent1"/>
              </a:buClr>
              <a:buSzPct val="80000"/>
              <a:buNone/>
            </a:pPr>
            <a:endParaRPr lang="en-US" sz="2400" dirty="0">
              <a:latin typeface="Calibri" pitchFamily="34" charset="0"/>
            </a:endParaRPr>
          </a:p>
          <a:p>
            <a:pPr marL="26988" algn="ctr">
              <a:lnSpc>
                <a:spcPct val="70000"/>
              </a:lnSpc>
              <a:spcBef>
                <a:spcPts val="600"/>
              </a:spcBef>
              <a:buClr>
                <a:schemeClr val="tx1"/>
              </a:buClr>
              <a:buSzPct val="80000"/>
              <a:buNone/>
            </a:pPr>
            <a:r>
              <a:rPr lang="en-US" sz="2400" dirty="0">
                <a:latin typeface="Calibri" pitchFamily="34" charset="0"/>
              </a:rPr>
              <a:t>    Website: www.wagnerlawgroup.com</a:t>
            </a:r>
          </a:p>
          <a:p>
            <a:pPr marL="26988" algn="ctr">
              <a:lnSpc>
                <a:spcPct val="70000"/>
              </a:lnSpc>
              <a:spcBef>
                <a:spcPts val="600"/>
              </a:spcBef>
              <a:buClr>
                <a:schemeClr val="tx1"/>
              </a:buClr>
              <a:buSzPct val="80000"/>
              <a:buNone/>
            </a:pPr>
            <a:r>
              <a:rPr lang="en-US" sz="2400" dirty="0">
                <a:latin typeface="Calibri" pitchFamily="34" charset="0"/>
              </a:rPr>
              <a:t>marcia@wagnerlawgroup.com </a:t>
            </a:r>
            <a:endParaRPr lang="en-US" sz="2400" dirty="0" smtClean="0">
              <a:latin typeface="Calibri" pitchFamily="34" charset="0"/>
            </a:endParaRPr>
          </a:p>
          <a:p>
            <a:pPr marL="26988">
              <a:lnSpc>
                <a:spcPct val="70000"/>
              </a:lnSpc>
              <a:spcBef>
                <a:spcPts val="600"/>
              </a:spcBef>
              <a:buClr>
                <a:schemeClr val="tx1"/>
              </a:buClr>
              <a:buSzPct val="80000"/>
              <a:buNone/>
            </a:pPr>
            <a:r>
              <a:rPr lang="en-US" sz="1000" dirty="0">
                <a:latin typeface="Calibri" pitchFamily="34" charset="0"/>
              </a:rPr>
              <a:t>A0118788.PPTX</a:t>
            </a:r>
          </a:p>
          <a:p>
            <a:pPr marL="26988" algn="ctr">
              <a:lnSpc>
                <a:spcPct val="70000"/>
              </a:lnSpc>
              <a:spcBef>
                <a:spcPts val="600"/>
              </a:spcBef>
              <a:buClr>
                <a:schemeClr val="tx1"/>
              </a:buClr>
              <a:buSzPct val="80000"/>
              <a:buNone/>
            </a:pPr>
            <a:endParaRPr lang="en-US" sz="2400" dirty="0">
              <a:latin typeface="Calibri" pitchFamily="34" charset="0"/>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Custom Design">
  <a:themeElements>
    <a:clrScheme name="Custom 15">
      <a:dk1>
        <a:srgbClr val="000000"/>
      </a:dk1>
      <a:lt1>
        <a:srgbClr val="FFFFFF"/>
      </a:lt1>
      <a:dk2>
        <a:srgbClr val="000000"/>
      </a:dk2>
      <a:lt2>
        <a:srgbClr val="FFFFFF"/>
      </a:lt2>
      <a:accent1>
        <a:srgbClr val="7030A0"/>
      </a:accent1>
      <a:accent2>
        <a:srgbClr val="4DA202"/>
      </a:accent2>
      <a:accent3>
        <a:srgbClr val="FFCC00"/>
      </a:accent3>
      <a:accent4>
        <a:srgbClr val="0070C0"/>
      </a:accent4>
      <a:accent5>
        <a:srgbClr val="BEA06A"/>
      </a:accent5>
      <a:accent6>
        <a:srgbClr val="AB2170"/>
      </a:accent6>
      <a:hlink>
        <a:srgbClr val="0070C0"/>
      </a:hlink>
      <a:folHlink>
        <a:srgbClr val="CC0000"/>
      </a:folHlink>
    </a:clrScheme>
    <a:fontScheme name="Custom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6600"/>
        </a:lt1>
        <a:dk2>
          <a:srgbClr val="000000"/>
        </a:dk2>
        <a:lt2>
          <a:srgbClr val="808080"/>
        </a:lt2>
        <a:accent1>
          <a:srgbClr val="BBE0E3"/>
        </a:accent1>
        <a:accent2>
          <a:srgbClr val="333399"/>
        </a:accent2>
        <a:accent3>
          <a:srgbClr val="FFB8A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14">
        <a:dk1>
          <a:srgbClr val="000000"/>
        </a:dk1>
        <a:lt1>
          <a:srgbClr val="FF9933"/>
        </a:lt1>
        <a:dk2>
          <a:srgbClr val="000000"/>
        </a:dk2>
        <a:lt2>
          <a:srgbClr val="808080"/>
        </a:lt2>
        <a:accent1>
          <a:srgbClr val="9900CC"/>
        </a:accent1>
        <a:accent2>
          <a:srgbClr val="FFFF66"/>
        </a:accent2>
        <a:accent3>
          <a:srgbClr val="FFCAAD"/>
        </a:accent3>
        <a:accent4>
          <a:srgbClr val="000000"/>
        </a:accent4>
        <a:accent5>
          <a:srgbClr val="CAAAE2"/>
        </a:accent5>
        <a:accent6>
          <a:srgbClr val="E7E75C"/>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15">
        <a:dk1>
          <a:srgbClr val="000000"/>
        </a:dk1>
        <a:lt1>
          <a:srgbClr val="FF9933"/>
        </a:lt1>
        <a:dk2>
          <a:srgbClr val="000000"/>
        </a:dk2>
        <a:lt2>
          <a:srgbClr val="000000"/>
        </a:lt2>
        <a:accent1>
          <a:srgbClr val="9900CC"/>
        </a:accent1>
        <a:accent2>
          <a:srgbClr val="FFFF66"/>
        </a:accent2>
        <a:accent3>
          <a:srgbClr val="FFCAAD"/>
        </a:accent3>
        <a:accent4>
          <a:srgbClr val="000000"/>
        </a:accent4>
        <a:accent5>
          <a:srgbClr val="CAAAE2"/>
        </a:accent5>
        <a:accent6>
          <a:srgbClr val="E7E75C"/>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16">
        <a:dk1>
          <a:srgbClr val="000000"/>
        </a:dk1>
        <a:lt1>
          <a:srgbClr val="FF9933"/>
        </a:lt1>
        <a:dk2>
          <a:srgbClr val="000000"/>
        </a:dk2>
        <a:lt2>
          <a:srgbClr val="000000"/>
        </a:lt2>
        <a:accent1>
          <a:srgbClr val="009999"/>
        </a:accent1>
        <a:accent2>
          <a:srgbClr val="FFFF66"/>
        </a:accent2>
        <a:accent3>
          <a:srgbClr val="FFCAAD"/>
        </a:accent3>
        <a:accent4>
          <a:srgbClr val="000000"/>
        </a:accent4>
        <a:accent5>
          <a:srgbClr val="AACACA"/>
        </a:accent5>
        <a:accent6>
          <a:srgbClr val="E7E75C"/>
        </a:accent6>
        <a:hlink>
          <a:srgbClr val="9933FF"/>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5317</TotalTime>
  <Words>4742</Words>
  <Application>Microsoft Office PowerPoint</Application>
  <PresentationFormat>On-screen Show (4:3)</PresentationFormat>
  <Paragraphs>452</Paragraphs>
  <Slides>31</Slides>
  <Notes>31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Custom Design</vt:lpstr>
      <vt:lpstr>             What The Next Few Years Hold for 401(k) Plans and Retirement Savings  and What It Means for Advisors and Their Clients  </vt:lpstr>
      <vt:lpstr>Introduction</vt:lpstr>
      <vt:lpstr>PowerPoint Presentation</vt:lpstr>
      <vt:lpstr>Increasing Savings Thru Automatic Features</vt:lpstr>
      <vt:lpstr>Administration Initiatives to Increase Retirement Savings Through IRAs</vt:lpstr>
      <vt:lpstr>Summing Up</vt:lpstr>
      <vt:lpstr>PowerPoint Presentation</vt:lpstr>
      <vt:lpstr>Introduction</vt:lpstr>
      <vt:lpstr>Fee Transparency</vt:lpstr>
      <vt:lpstr>Proposal to Expand Fiduciary Definition</vt:lpstr>
      <vt:lpstr>Summing Up</vt:lpstr>
      <vt:lpstr>PowerPoint Presentation</vt:lpstr>
      <vt:lpstr>Administration’s Goals</vt:lpstr>
      <vt:lpstr>Removing Regulatory Obstacles to Plan Annuities</vt:lpstr>
      <vt:lpstr>Default Annuities</vt:lpstr>
      <vt:lpstr>Education and Disclosures for Participants</vt:lpstr>
      <vt:lpstr>DOL Proposal for Lifetime Income Disclosures</vt:lpstr>
      <vt:lpstr>Lifetime Income Illustration</vt:lpstr>
      <vt:lpstr>Summing UP</vt:lpstr>
      <vt:lpstr>PowerPoint Presentation</vt:lpstr>
      <vt:lpstr>Tax Cost of Retirement Plans</vt:lpstr>
      <vt:lpstr>Tax Reform</vt:lpstr>
      <vt:lpstr>Tax Reform (continued)</vt:lpstr>
      <vt:lpstr>Administration Tax Reform Proposals</vt:lpstr>
      <vt:lpstr>Pension System Reform – Federal Level USA Retirement Funds </vt:lpstr>
      <vt:lpstr>Pension System Reform – Federal Level SAFE Retirement Act</vt:lpstr>
      <vt:lpstr>Pension System Reform:  State-Sponsored Initiatives</vt:lpstr>
      <vt:lpstr>Pension System Reform: State-Sponsored Initiatives (continued)</vt:lpstr>
      <vt:lpstr>Summing Up</vt:lpstr>
      <vt:lpstr>Summing Up (continued)</vt:lpstr>
      <vt:lpstr>Marcia S. Wagner, Esq. </vt:lpstr>
    </vt:vector>
  </TitlesOfParts>
  <Company>Ideas With Impact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2011 IMCA Annual Conference</dc:title>
  <dc:creator>MLMagner</dc:creator>
  <cp:lastModifiedBy>Katharine Keane</cp:lastModifiedBy>
  <cp:revision>281</cp:revision>
  <cp:lastPrinted>2014-04-14T16:38:13Z</cp:lastPrinted>
  <dcterms:created xsi:type="dcterms:W3CDTF">2006-08-02T22:14:38Z</dcterms:created>
  <dcterms:modified xsi:type="dcterms:W3CDTF">2014-04-14T16:41:00Z</dcterms:modified>
</cp:coreProperties>
</file>