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37"/>
  </p:notesMasterIdLst>
  <p:handoutMasterIdLst>
    <p:handoutMasterId r:id="rId38"/>
  </p:handoutMasterIdLst>
  <p:sldIdLst>
    <p:sldId id="256" r:id="rId2"/>
    <p:sldId id="393" r:id="rId3"/>
    <p:sldId id="394" r:id="rId4"/>
    <p:sldId id="558" r:id="rId5"/>
    <p:sldId id="402" r:id="rId6"/>
    <p:sldId id="557" r:id="rId7"/>
    <p:sldId id="426" r:id="rId8"/>
    <p:sldId id="427" r:id="rId9"/>
    <p:sldId id="428" r:id="rId10"/>
    <p:sldId id="429" r:id="rId11"/>
    <p:sldId id="430" r:id="rId12"/>
    <p:sldId id="559" r:id="rId13"/>
    <p:sldId id="560" r:id="rId14"/>
    <p:sldId id="431" r:id="rId15"/>
    <p:sldId id="432" r:id="rId16"/>
    <p:sldId id="469" r:id="rId17"/>
    <p:sldId id="470" r:id="rId18"/>
    <p:sldId id="471" r:id="rId19"/>
    <p:sldId id="472" r:id="rId20"/>
    <p:sldId id="474" r:id="rId21"/>
    <p:sldId id="535" r:id="rId22"/>
    <p:sldId id="536" r:id="rId23"/>
    <p:sldId id="502" r:id="rId24"/>
    <p:sldId id="475" r:id="rId25"/>
    <p:sldId id="476" r:id="rId26"/>
    <p:sldId id="467" r:id="rId27"/>
    <p:sldId id="468" r:id="rId28"/>
    <p:sldId id="549" r:id="rId29"/>
    <p:sldId id="550" r:id="rId30"/>
    <p:sldId id="552" r:id="rId31"/>
    <p:sldId id="551" r:id="rId32"/>
    <p:sldId id="553" r:id="rId33"/>
    <p:sldId id="554" r:id="rId34"/>
    <p:sldId id="555" r:id="rId35"/>
    <p:sldId id="556" r:id="rId36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0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0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0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0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0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000"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sz="1000"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sz="1000"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sz="1000"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eaghan Barnett" initials="MB" lastIdx="3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5C8CD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0277" autoAdjust="0"/>
    <p:restoredTop sz="94667" autoAdjust="0"/>
  </p:normalViewPr>
  <p:slideViewPr>
    <p:cSldViewPr>
      <p:cViewPr varScale="1">
        <p:scale>
          <a:sx n="69" d="100"/>
          <a:sy n="69" d="100"/>
        </p:scale>
        <p:origin x="-118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54" y="1170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828"/>
    </p:cViewPr>
  </p:sorterViewPr>
  <p:notesViewPr>
    <p:cSldViewPr>
      <p:cViewPr>
        <p:scale>
          <a:sx n="100" d="100"/>
          <a:sy n="100" d="100"/>
        </p:scale>
        <p:origin x="-828" y="2700"/>
      </p:cViewPr>
      <p:guideLst>
        <p:guide orient="horz" pos="2929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17" tIns="46058" rIns="92117" bIns="46058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 Narrow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5" y="0"/>
            <a:ext cx="3036888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17" tIns="46058" rIns="92117" bIns="46058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Narrow" pitchFamily="34" charset="0"/>
              </a:defRPr>
            </a:lvl1pPr>
          </a:lstStyle>
          <a:p>
            <a:pPr>
              <a:defRPr/>
            </a:pPr>
            <a:fld id="{68295C8C-EFCC-4013-8C80-E7B81F9A4F60}" type="datetimeFigureOut">
              <a:rPr lang="en-US"/>
              <a:pPr>
                <a:defRPr/>
              </a:pPr>
              <a:t>12/16/2015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6888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17" tIns="46058" rIns="92117" bIns="46058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 Narrow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25" y="8829675"/>
            <a:ext cx="3036888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17" tIns="46058" rIns="92117" bIns="46058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Narrow" pitchFamily="34" charset="0"/>
              </a:defRPr>
            </a:lvl1pPr>
          </a:lstStyle>
          <a:p>
            <a:pPr>
              <a:defRPr/>
            </a:pPr>
            <a:fld id="{659000E1-B513-4A50-8D74-6BB5F3736C4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4973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7" tIns="46058" rIns="92117" bIns="46058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7" tIns="46058" rIns="92117" bIns="4605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2688" y="696913"/>
            <a:ext cx="4648200" cy="34877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4838"/>
            <a:ext cx="5607050" cy="418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7" tIns="46058" rIns="92117" bIns="4605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7" tIns="46058" rIns="92117" bIns="46058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29675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17" tIns="46058" rIns="92117" bIns="460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2E483D39-3B21-452C-BC94-6EA89D139C1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6321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D5E0D04-1B89-4339-8C4C-C7E1E7DA05A4}" type="slidenum">
              <a:rPr lang="en-US" altLang="en-US" sz="1200" smtClean="0">
                <a:latin typeface="Arial" charset="0"/>
              </a:rPr>
              <a:pPr/>
              <a:t>1</a:t>
            </a:fld>
            <a:endParaRPr lang="en-US" altLang="en-US" sz="1200" dirty="0" smtClean="0">
              <a:latin typeface="Arial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0788" y="685800"/>
            <a:ext cx="4649787" cy="3489325"/>
          </a:xfrm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4838"/>
            <a:ext cx="5607050" cy="4881562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tabLst>
                <a:tab pos="460375" algn="l"/>
              </a:tabLst>
              <a:defRPr/>
            </a:pPr>
            <a:endParaRPr lang="en-US" sz="105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4838"/>
            <a:ext cx="5607050" cy="4881562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tabLst>
                <a:tab pos="460375" algn="l"/>
              </a:tabLst>
              <a:defRPr/>
            </a:pPr>
            <a:endParaRPr lang="en-US" sz="1050" u="sng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4838"/>
            <a:ext cx="5607050" cy="4729162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4838"/>
            <a:ext cx="5607050" cy="4881562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tabLst>
                <a:tab pos="460375" algn="l"/>
                <a:tab pos="690563" algn="l"/>
                <a:tab pos="920750" algn="l"/>
                <a:tab pos="1150938" algn="l"/>
              </a:tabLst>
              <a:defRPr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4838"/>
            <a:ext cx="5607050" cy="4881562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tabLst>
                <a:tab pos="460375" algn="l"/>
              </a:tabLst>
              <a:defRPr/>
            </a:pPr>
            <a:endParaRPr lang="en-US" sz="1050" u="sng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0656219-752E-4F98-AF05-535B627F3B8D}" type="slidenum">
              <a:rPr lang="en-US" altLang="en-US" sz="1200" smtClean="0">
                <a:latin typeface="Arial" charset="0"/>
              </a:rPr>
              <a:pPr/>
              <a:t>7</a:t>
            </a:fld>
            <a:endParaRPr lang="en-US" altLang="en-US" sz="1200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0656219-752E-4F98-AF05-535B627F3B8D}" type="slidenum">
              <a:rPr lang="en-US" altLang="en-US" sz="1200" smtClean="0">
                <a:latin typeface="Arial" charset="0"/>
              </a:rPr>
              <a:pPr/>
              <a:t>8</a:t>
            </a:fld>
            <a:endParaRPr lang="en-US" altLang="en-US" sz="1200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0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0656219-752E-4F98-AF05-535B627F3B8D}" type="slidenum">
              <a:rPr lang="en-US" altLang="en-US" sz="1200" smtClean="0">
                <a:latin typeface="Arial" charset="0"/>
              </a:rPr>
              <a:pPr/>
              <a:t>9</a:t>
            </a:fld>
            <a:endParaRPr lang="en-US" altLang="en-US" sz="1200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0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0656219-752E-4F98-AF05-535B627F3B8D}" type="slidenum">
              <a:rPr lang="en-US" altLang="en-US" sz="1200" smtClean="0">
                <a:latin typeface="Arial" charset="0"/>
              </a:rPr>
              <a:pPr/>
              <a:t>10</a:t>
            </a:fld>
            <a:endParaRPr lang="en-US" altLang="en-US" sz="1200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0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0656219-752E-4F98-AF05-535B627F3B8D}" type="slidenum">
              <a:rPr lang="en-US" altLang="en-US" sz="1200" smtClean="0">
                <a:latin typeface="Arial" charset="0"/>
              </a:rPr>
              <a:pPr/>
              <a:t>11</a:t>
            </a:fld>
            <a:endParaRPr lang="en-US" altLang="en-US" sz="1200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483D39-3B21-452C-BC94-6EA89D139C19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5349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2688" y="696913"/>
            <a:ext cx="4648200" cy="34877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483D39-3B21-452C-BC94-6EA89D139C19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5745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2688" y="533400"/>
            <a:ext cx="4648200" cy="3487738"/>
          </a:xfrm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14839"/>
            <a:ext cx="5607050" cy="4576762"/>
          </a:xfrm>
        </p:spPr>
        <p:txBody>
          <a:bodyPr/>
          <a:lstStyle/>
          <a:p>
            <a:endParaRPr lang="en-US" sz="105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0656219-752E-4F98-AF05-535B627F3B8D}" type="slidenum">
              <a:rPr lang="en-US" altLang="en-US" sz="1200" smtClean="0">
                <a:latin typeface="Arial" charset="0"/>
              </a:rPr>
              <a:pPr/>
              <a:t>14</a:t>
            </a:fld>
            <a:endParaRPr lang="en-US" altLang="en-US" sz="1200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0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0656219-752E-4F98-AF05-535B627F3B8D}" type="slidenum">
              <a:rPr lang="en-US" altLang="en-US" sz="1200" smtClean="0">
                <a:latin typeface="Arial" charset="0"/>
              </a:rPr>
              <a:pPr/>
              <a:t>15</a:t>
            </a:fld>
            <a:endParaRPr lang="en-US" altLang="en-US" sz="1200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9426" y="4414838"/>
            <a:ext cx="6132513" cy="4881562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tabLst>
                <a:tab pos="460375" algn="l"/>
                <a:tab pos="690563" algn="l"/>
                <a:tab pos="920750" algn="l"/>
                <a:tab pos="1150938" algn="l"/>
              </a:tabLst>
              <a:defRPr/>
            </a:pPr>
            <a:endParaRPr lang="en-US" sz="105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4414838"/>
            <a:ext cx="5607050" cy="4424362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tabLst>
                <a:tab pos="460375" algn="l"/>
                <a:tab pos="690563" algn="l"/>
                <a:tab pos="920750" algn="l"/>
                <a:tab pos="1150938" algn="l"/>
              </a:tabLst>
              <a:defRPr/>
            </a:pPr>
            <a:endParaRPr lang="en-US" sz="1200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0788" y="685800"/>
            <a:ext cx="4649787" cy="3489325"/>
          </a:xfrm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4839"/>
            <a:ext cx="5607050" cy="4652962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tabLst>
                <a:tab pos="460375" algn="l"/>
                <a:tab pos="690563" algn="l"/>
                <a:tab pos="920750" algn="l"/>
                <a:tab pos="1150938" algn="l"/>
              </a:tabLst>
              <a:defRPr/>
            </a:pPr>
            <a:endParaRPr lang="en-US" sz="105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0788" y="685800"/>
            <a:ext cx="4649787" cy="3489325"/>
          </a:xfrm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4839"/>
            <a:ext cx="5607050" cy="4652962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tabLst>
                <a:tab pos="460375" algn="l"/>
                <a:tab pos="690563" algn="l"/>
                <a:tab pos="920750" algn="l"/>
                <a:tab pos="1150938" algn="l"/>
              </a:tabLst>
              <a:defRPr/>
            </a:pPr>
            <a:endParaRPr lang="en-US" sz="105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4838"/>
            <a:ext cx="5607050" cy="4424362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tabLst>
                <a:tab pos="460375" algn="l"/>
                <a:tab pos="690563" algn="l"/>
              </a:tabLst>
              <a:defRPr/>
            </a:pPr>
            <a:endParaRPr lang="en-US" sz="105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4838"/>
            <a:ext cx="5607050" cy="4424362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tabLst>
                <a:tab pos="460375" algn="l"/>
                <a:tab pos="690563" algn="l"/>
              </a:tabLst>
              <a:defRPr/>
            </a:pPr>
            <a:endParaRPr lang="en-US" sz="105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4838"/>
            <a:ext cx="5607050" cy="4424362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tabLst>
                <a:tab pos="460375" algn="l"/>
                <a:tab pos="690563" algn="l"/>
              </a:tabLst>
              <a:defRPr/>
            </a:pPr>
            <a:endParaRPr lang="en-US" sz="105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4838"/>
            <a:ext cx="5607050" cy="4881562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1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6913"/>
            <a:ext cx="4648200" cy="3487737"/>
          </a:xfrm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1"/>
            <a:ext cx="5607050" cy="44196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9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2688" y="696913"/>
            <a:ext cx="4648200" cy="34877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10D5-403C-4F13-89DB-7D0D86F960A6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2560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17DF3-6C1F-41A6-BAE7-C376A534BF47}" type="datetime1">
              <a:rPr lang="en-US"/>
              <a:pPr>
                <a:defRPr/>
              </a:pPr>
              <a:t>12/16/2015</a:t>
            </a:fld>
            <a:endParaRPr lang="en-US" dirty="0"/>
          </a:p>
        </p:txBody>
      </p:sp>
      <p:sp>
        <p:nvSpPr>
          <p:cNvPr id="5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8615363" y="6305550"/>
            <a:ext cx="4572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B9AF39-555E-4E44-870F-D79DB96F1B3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6284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6C4F4-4530-477A-A6F9-A44E56CF3191}" type="datetime1">
              <a:rPr lang="en-US"/>
              <a:pPr>
                <a:defRPr/>
              </a:pPr>
              <a:t>12/16/2015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D9DE-4CC7-42A4-A771-0AC23F10C81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458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4413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7" name="Oval 6"/>
          <p:cNvSpPr/>
          <p:nvPr/>
        </p:nvSpPr>
        <p:spPr>
          <a:xfrm>
            <a:off x="2408239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67174-7618-45D6-874B-B992B017AA56}" type="datetime1">
              <a:rPr lang="en-US"/>
              <a:pPr>
                <a:defRPr/>
              </a:pPr>
              <a:t>12/16/2015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5363" y="6305550"/>
            <a:ext cx="457200" cy="476250"/>
          </a:xfrm>
        </p:spPr>
        <p:txBody>
          <a:bodyPr/>
          <a:lstStyle>
            <a:lvl1pPr>
              <a:defRPr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D0C180F9-34AA-4BBF-9DAE-BFD7804A8C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3754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1CB9A-1EA3-4FAF-9DA6-049054FAC114}" type="datetime1">
              <a:rPr lang="en-US"/>
              <a:pPr>
                <a:defRPr/>
              </a:pPr>
              <a:t>12/16/2015</a:t>
            </a:fld>
            <a:endParaRPr lang="en-US" dirty="0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1BFF2-DCE1-4C77-BE41-A050D122D38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7794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1BD60-A17B-4BF7-9EB2-425BBC29773D}" type="datetime1">
              <a:rPr lang="en-US"/>
              <a:pPr>
                <a:defRPr/>
              </a:pPr>
              <a:t>12/16/2015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5363" y="6305550"/>
            <a:ext cx="457200" cy="476250"/>
          </a:xfrm>
        </p:spPr>
        <p:txBody>
          <a:bodyPr/>
          <a:lstStyle>
            <a:lvl1pPr>
              <a:defRPr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33A22C37-E8DB-4FC1-8F32-BB687367A60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0194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822EE-ED6B-4802-B25B-9555F2224C3E}" type="datetime1">
              <a:rPr lang="en-US"/>
              <a:pPr>
                <a:defRPr/>
              </a:pPr>
              <a:t>12/16/2015</a:t>
            </a:fld>
            <a:endParaRPr lang="en-US" dirty="0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35F13-2010-47C2-9454-26366F02C94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346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invGray">
          <a:xfrm>
            <a:off x="1014414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1D672-16F6-469A-929A-2A3C8F98B3A3}" type="datetime1">
              <a:rPr lang="en-US"/>
              <a:pPr>
                <a:defRPr/>
              </a:pPr>
              <a:t>12/16/2015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5363" y="6305550"/>
            <a:ext cx="457200" cy="476250"/>
          </a:xfrm>
        </p:spPr>
        <p:txBody>
          <a:bodyPr/>
          <a:lstStyle>
            <a:lvl1pPr>
              <a:defRPr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2368419F-1AD4-40A6-8A70-09EAA91A4E5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41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1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6A069-C12E-4578-A812-4F70A3F540D4}" type="datetime1">
              <a:rPr lang="en-US"/>
              <a:pPr>
                <a:defRPr/>
              </a:pPr>
              <a:t>12/16/2015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5363" y="6305550"/>
            <a:ext cx="457200" cy="476250"/>
          </a:xfrm>
        </p:spPr>
        <p:txBody>
          <a:bodyPr/>
          <a:lstStyle>
            <a:lvl1pPr>
              <a:defRPr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B7E7DD73-51B3-4BF2-BC23-9E7CF76A61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4155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eaLnBrk="1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8463" y="954089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4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46AF5-C2F5-4B32-8133-47A3F516DE6D}" type="datetime1">
              <a:rPr lang="en-US"/>
              <a:pPr>
                <a:defRPr/>
              </a:pPr>
              <a:t>12/16/2015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5363" y="6305550"/>
            <a:ext cx="457200" cy="476250"/>
          </a:xfrm>
        </p:spPr>
        <p:txBody>
          <a:bodyPr/>
          <a:lstStyle>
            <a:lvl1pPr>
              <a:defRPr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AAB17C1E-E843-4C77-98E5-D87BCCB52BD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8344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C4AC8-9943-4679-8F82-659106953721}" type="datetime1">
              <a:rPr lang="en-US"/>
              <a:pPr>
                <a:defRPr/>
              </a:pPr>
              <a:t>12/16/2015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2CBBF-5F32-492E-B624-261A0FDF636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326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40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5B6C5-1CE2-4959-9E68-91614E15BF28}" type="datetime1">
              <a:rPr lang="en-US"/>
              <a:pPr>
                <a:defRPr/>
              </a:pPr>
              <a:t>12/16/2015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19EBA-6D98-498B-BC0F-1F87B9C6032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677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82A13-FCF6-4593-A832-D79E40A55BF9}" type="datetime1">
              <a:rPr lang="en-US"/>
              <a:pPr>
                <a:defRPr/>
              </a:pPr>
              <a:t>12/16/2015</a:t>
            </a:fld>
            <a:endParaRPr lang="en-US" dirty="0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E829ED-C8D2-4C21-9750-5BE95C7DF1E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3157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7562" y="-815975"/>
            <a:ext cx="1641476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8" name="Oval 7"/>
          <p:cNvSpPr/>
          <p:nvPr/>
        </p:nvSpPr>
        <p:spPr>
          <a:xfrm>
            <a:off x="169863" y="20639"/>
            <a:ext cx="1701800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8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12" name="Rectangle 1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1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1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5A788"/>
                </a:solidFill>
                <a:latin typeface="Arial Narrow" pitchFamily="34" charset="0"/>
              </a:defRPr>
            </a:lvl1pPr>
          </a:lstStyle>
          <a:p>
            <a:pPr>
              <a:defRPr/>
            </a:pPr>
            <a:fld id="{D9064F4A-1793-4AEE-AE4C-260ACA8E30C4}" type="datetime1">
              <a:rPr lang="en-US"/>
              <a:pPr>
                <a:defRPr/>
              </a:pPr>
              <a:t>12/16/2015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B5A788"/>
                </a:solidFill>
                <a:latin typeface="Arial Narrow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86800" y="6381750"/>
            <a:ext cx="4572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 Narrow" pitchFamily="34" charset="0"/>
              </a:defRPr>
            </a:lvl1pPr>
          </a:lstStyle>
          <a:p>
            <a:pPr>
              <a:defRPr/>
            </a:pPr>
            <a:fld id="{F3462B49-AC37-4F13-89B6-C72A30D8654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4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5" r:id="rId1"/>
    <p:sldLayoutId id="2147484289" r:id="rId2"/>
    <p:sldLayoutId id="2147484296" r:id="rId3"/>
    <p:sldLayoutId id="2147484290" r:id="rId4"/>
    <p:sldLayoutId id="2147484297" r:id="rId5"/>
    <p:sldLayoutId id="2147484291" r:id="rId6"/>
    <p:sldLayoutId id="2147484298" r:id="rId7"/>
    <p:sldLayoutId id="2147484299" r:id="rId8"/>
    <p:sldLayoutId id="2147484300" r:id="rId9"/>
    <p:sldLayoutId id="2147484292" r:id="rId10"/>
    <p:sldLayoutId id="2147484293" r:id="rId11"/>
    <p:sldLayoutId id="2147484294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219200" y="304800"/>
            <a:ext cx="7696200" cy="1981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tabLst>
                <a:tab pos="457200" algn="l"/>
              </a:tabLst>
            </a:pPr>
            <a:r>
              <a:rPr lang="en-US" altLang="en-US" sz="4800" b="1" dirty="0" smtClean="0">
                <a:effectLst/>
              </a:rPr>
              <a:t/>
            </a:r>
            <a:br>
              <a:rPr lang="en-US" altLang="en-US" sz="4800" b="1" dirty="0" smtClean="0">
                <a:effectLst/>
              </a:rPr>
            </a:br>
            <a:r>
              <a:rPr lang="en-US" altLang="en-US" sz="4800" b="1" dirty="0">
                <a:effectLst/>
              </a:rPr>
              <a:t/>
            </a:r>
            <a:br>
              <a:rPr lang="en-US" altLang="en-US" sz="4800" b="1" dirty="0">
                <a:effectLst/>
              </a:rPr>
            </a:br>
            <a:r>
              <a:rPr lang="en-US" altLang="en-US" sz="4800" b="1" dirty="0" smtClean="0">
                <a:effectLst/>
              </a:rPr>
              <a:t/>
            </a:r>
            <a:br>
              <a:rPr lang="en-US" altLang="en-US" sz="4800" b="1" dirty="0" smtClean="0">
                <a:effectLst/>
              </a:rPr>
            </a:br>
            <a:r>
              <a:rPr lang="en-US" altLang="en-US" sz="4800" b="1" dirty="0" smtClean="0">
                <a:effectLst/>
              </a:rPr>
              <a:t/>
            </a:r>
            <a:br>
              <a:rPr lang="en-US" altLang="en-US" sz="4800" b="1" dirty="0" smtClean="0">
                <a:effectLst/>
              </a:rPr>
            </a:br>
            <a:r>
              <a:rPr lang="en-US" altLang="en-US" sz="4800" b="1" dirty="0">
                <a:effectLst/>
              </a:rPr>
              <a:t/>
            </a:r>
            <a:br>
              <a:rPr lang="en-US" altLang="en-US" sz="4800" b="1" dirty="0">
                <a:effectLst/>
              </a:rPr>
            </a:br>
            <a:r>
              <a:rPr lang="en-US" altLang="en-US" sz="4800" b="1" dirty="0" smtClean="0">
                <a:effectLst/>
              </a:rPr>
              <a:t/>
            </a:r>
            <a:br>
              <a:rPr lang="en-US" altLang="en-US" sz="4800" b="1" dirty="0" smtClean="0">
                <a:effectLst/>
              </a:rPr>
            </a:br>
            <a:r>
              <a:rPr lang="en-US" altLang="en-US" sz="4800" b="1" dirty="0">
                <a:effectLst/>
              </a:rPr>
              <a:t/>
            </a:r>
            <a:br>
              <a:rPr lang="en-US" altLang="en-US" sz="4800" b="1" dirty="0">
                <a:effectLst/>
              </a:rPr>
            </a:br>
            <a:r>
              <a:rPr lang="en-US" altLang="en-US" sz="4000" b="1" dirty="0" smtClean="0">
                <a:effectLst/>
              </a:rPr>
              <a:t>COMPLYING WITH THE ACA: </a:t>
            </a:r>
            <a:br>
              <a:rPr lang="en-US" altLang="en-US" sz="4000" b="1" dirty="0" smtClean="0">
                <a:effectLst/>
              </a:rPr>
            </a:br>
            <a:r>
              <a:rPr lang="en-US" altLang="en-US" sz="4000" b="1" dirty="0" smtClean="0">
                <a:effectLst/>
              </a:rPr>
              <a:t>GETTING READY FOR 2016 – PART II</a:t>
            </a:r>
            <a:br>
              <a:rPr lang="en-US" altLang="en-US" sz="4000" b="1" dirty="0" smtClean="0">
                <a:effectLst/>
              </a:rPr>
            </a:br>
            <a:r>
              <a:rPr lang="en-US" altLang="en-US" sz="1200" b="1" dirty="0" smtClean="0">
                <a:effectLst/>
              </a:rPr>
              <a:t/>
            </a:r>
            <a:br>
              <a:rPr lang="en-US" altLang="en-US" sz="1200" b="1" dirty="0" smtClean="0">
                <a:effectLst/>
              </a:rPr>
            </a:br>
            <a:endParaRPr lang="en-US" altLang="en-US" sz="3000" b="1" dirty="0" smtClean="0">
              <a:effectLst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276600"/>
            <a:ext cx="7315200" cy="2133600"/>
          </a:xfrm>
        </p:spPr>
        <p:txBody>
          <a:bodyPr/>
          <a:lstStyle/>
          <a:p>
            <a:pPr marL="26988" algn="ctr" eaLnBrk="1" hangingPunct="1">
              <a:lnSpc>
                <a:spcPct val="80000"/>
              </a:lnSpc>
            </a:pPr>
            <a:r>
              <a:rPr lang="en-US" altLang="en-US" sz="3200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        Roberta Casper Watson</a:t>
            </a:r>
            <a:r>
              <a:rPr lang="en-US" altLang="en-US" sz="1600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			                </a:t>
            </a:r>
          </a:p>
          <a:p>
            <a:pPr marL="26988" algn="ctr" eaLnBrk="1" hangingPunct="1">
              <a:lnSpc>
                <a:spcPct val="80000"/>
              </a:lnSpc>
            </a:pPr>
            <a:endParaRPr lang="en-US" altLang="en-US" sz="1200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altLang="en-US" sz="1200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altLang="en-US" sz="1200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r>
              <a:rPr lang="en-US" altLang="en-US" sz="1800" b="1" dirty="0" smtClean="0">
                <a:solidFill>
                  <a:srgbClr val="320E04"/>
                </a:solidFill>
                <a:latin typeface="Times New Roman" pitchFamily="18" charset="0"/>
              </a:rPr>
              <a:t>                    </a:t>
            </a:r>
          </a:p>
          <a:p>
            <a:pPr marL="26988" eaLnBrk="1" hangingPunct="1">
              <a:lnSpc>
                <a:spcPct val="80000"/>
              </a:lnSpc>
            </a:pPr>
            <a:endParaRPr lang="en-US" altLang="en-US" sz="1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altLang="en-US" sz="1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altLang="en-US" sz="1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altLang="en-US" sz="1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altLang="en-US" sz="1800" b="1" dirty="0" smtClean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8197" name="AutoShape 9" descr="347083417@14052010-0F96"/>
          <p:cNvSpPr>
            <a:spLocks noChangeAspect="1" noChangeArrowheads="1"/>
          </p:cNvSpPr>
          <p:nvPr/>
        </p:nvSpPr>
        <p:spPr bwMode="auto">
          <a:xfrm>
            <a:off x="127001" y="46039"/>
            <a:ext cx="1382713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US" altLang="en-US" dirty="0"/>
          </a:p>
        </p:txBody>
      </p:sp>
      <p:pic>
        <p:nvPicPr>
          <p:cNvPr id="819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504951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Rectangle 14"/>
          <p:cNvSpPr>
            <a:spLocks noChangeArrowheads="1"/>
          </p:cNvSpPr>
          <p:nvPr/>
        </p:nvSpPr>
        <p:spPr bwMode="auto">
          <a:xfrm>
            <a:off x="5399089" y="3432890"/>
            <a:ext cx="184731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US" altLang="en-US" dirty="0"/>
          </a:p>
        </p:txBody>
      </p:sp>
      <p:sp>
        <p:nvSpPr>
          <p:cNvPr id="8200" name="Rectangle 16"/>
          <p:cNvSpPr>
            <a:spLocks noChangeArrowheads="1"/>
          </p:cNvSpPr>
          <p:nvPr/>
        </p:nvSpPr>
        <p:spPr bwMode="auto">
          <a:xfrm>
            <a:off x="6923088" y="3447179"/>
            <a:ext cx="9144000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US" altLang="en-US" dirty="0"/>
          </a:p>
        </p:txBody>
      </p:sp>
      <p:pic>
        <p:nvPicPr>
          <p:cNvPr id="9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604543"/>
            <a:ext cx="4800600" cy="103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1B9834E-61A2-4BC6-9FAD-70587469B4C3}" type="slidenum">
              <a:rPr lang="en-US" altLang="en-US" smtClean="0">
                <a:latin typeface="+mn-lt"/>
              </a:rPr>
              <a:pPr/>
              <a:t>2</a:t>
            </a:fld>
            <a:endParaRPr lang="en-US" altLang="en-US" dirty="0" smtClean="0">
              <a:latin typeface="+mn-lt"/>
            </a:endParaRPr>
          </a:p>
        </p:txBody>
      </p:sp>
      <p:sp>
        <p:nvSpPr>
          <p:cNvPr id="25907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85800" y="381000"/>
            <a:ext cx="8077200" cy="6096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en-US" sz="3600" b="1" dirty="0" smtClean="0">
                <a:effectLst/>
              </a:rPr>
              <a:t>Employer Mandate: General Rule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143000"/>
            <a:ext cx="7848600" cy="5334000"/>
          </a:xfrm>
        </p:spPr>
        <p:txBody>
          <a:bodyPr/>
          <a:lstStyle/>
          <a:p>
            <a:pPr marL="282575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800" dirty="0" smtClean="0"/>
              <a:t>Penalties may apply if the employer does not offer coverage to “substantially” all full-time employees if even one full-time employee purchases coverage through Exchange with premium tax credit</a:t>
            </a:r>
            <a:endParaRPr lang="en-US" altLang="en-US" sz="2800" dirty="0" smtClean="0">
              <a:solidFill>
                <a:srgbClr val="FF0000"/>
              </a:solidFill>
            </a:endParaRPr>
          </a:p>
          <a:p>
            <a:pPr marL="282575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800" dirty="0" smtClean="0"/>
              <a:t>Penalties may apply if any full-time employee who was not offered coverage,</a:t>
            </a:r>
            <a:r>
              <a:rPr lang="en-US" altLang="en-US" sz="2800" dirty="0" smtClean="0">
                <a:solidFill>
                  <a:srgbClr val="FF0000"/>
                </a:solidFill>
              </a:rPr>
              <a:t> </a:t>
            </a:r>
            <a:r>
              <a:rPr lang="en-US" altLang="en-US" sz="2800" dirty="0" smtClean="0"/>
              <a:t>or not offered coverage that was affordable</a:t>
            </a:r>
            <a:r>
              <a:rPr lang="en-US" altLang="en-US" sz="2800" dirty="0"/>
              <a:t> </a:t>
            </a:r>
            <a:r>
              <a:rPr lang="en-US" altLang="en-US" sz="2800" dirty="0" smtClean="0"/>
              <a:t>or provided minimum value, if the full-time employee purchases coverage through Exchange with premium tax credit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3"/>
          <p:cNvSpPr>
            <a:spLocks noGrp="1"/>
          </p:cNvSpPr>
          <p:nvPr>
            <p:ph type="title"/>
          </p:nvPr>
        </p:nvSpPr>
        <p:spPr bwMode="auto">
          <a:xfrm>
            <a:off x="990601" y="152400"/>
            <a:ext cx="7499351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3200" b="1" dirty="0" smtClean="0">
                <a:effectLst/>
              </a:rPr>
              <a:t>Employer Mandate: Penalties</a:t>
            </a:r>
          </a:p>
        </p:txBody>
      </p:sp>
      <p:sp>
        <p:nvSpPr>
          <p:cNvPr id="4710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5CC8812-5950-4E45-9EF4-2C63B28667E7}" type="slidenum">
              <a:rPr lang="en-US" altLang="en-US" smtClean="0"/>
              <a:pPr/>
              <a:t>3</a:t>
            </a:fld>
            <a:endParaRPr lang="en-US" altLang="en-US" dirty="0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295400"/>
            <a:ext cx="7543800" cy="5105400"/>
          </a:xfrm>
        </p:spPr>
        <p:txBody>
          <a:bodyPr/>
          <a:lstStyle/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800" dirty="0"/>
              <a:t>Annual </a:t>
            </a:r>
            <a:r>
              <a:rPr lang="en-US" altLang="en-US" sz="2800" dirty="0" smtClean="0"/>
              <a:t>penalty for failure to offer coverage to substantially all full-time employees:  </a:t>
            </a:r>
            <a:r>
              <a:rPr lang="en-US" altLang="en-US" sz="2800" dirty="0"/>
              <a:t>$2,000/full-time employee (minus first </a:t>
            </a:r>
            <a:r>
              <a:rPr lang="en-US" altLang="en-US" sz="2800" dirty="0" smtClean="0"/>
              <a:t>30)</a:t>
            </a:r>
            <a:endParaRPr lang="en-US" altLang="en-US" sz="2800" dirty="0"/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800" dirty="0" smtClean="0"/>
              <a:t>Annual penalty for failure to offer coverage that is affordable or provides minimum value:  $3,000/full-time employee who receives  premium tax credit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endParaRPr lang="en-US" alt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57383B7-84E5-4ED3-912C-69C73B7F4EF3}" type="slidenum">
              <a:rPr lang="en-US" altLang="en-US" smtClean="0">
                <a:latin typeface="+mn-lt"/>
              </a:rPr>
              <a:pPr/>
              <a:t>4</a:t>
            </a:fld>
            <a:endParaRPr lang="en-US" altLang="en-US" dirty="0" smtClean="0">
              <a:latin typeface="+mn-lt"/>
            </a:endParaRPr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304800"/>
            <a:ext cx="8077200" cy="762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/>
            <a:r>
              <a:rPr lang="en-US" altLang="en-US" sz="3200" b="1" dirty="0">
                <a:effectLst/>
              </a:rPr>
              <a:t>Employer Mandate: </a:t>
            </a:r>
            <a:r>
              <a:rPr lang="en-US" altLang="en-US" sz="3200" b="1" dirty="0" smtClean="0">
                <a:effectLst/>
              </a:rPr>
              <a:t>Affordable </a:t>
            </a:r>
            <a:r>
              <a:rPr lang="en-US" altLang="en-US" sz="3200" b="1" dirty="0">
                <a:effectLst/>
              </a:rPr>
              <a:t>Coverage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295400"/>
            <a:ext cx="7543800" cy="3962400"/>
          </a:xfrm>
        </p:spPr>
        <p:txBody>
          <a:bodyPr/>
          <a:lstStyle/>
          <a:p>
            <a:pPr marL="282575" lvl="1" indent="-282575" eaLnBrk="1" hangingPunct="1">
              <a:spcBef>
                <a:spcPct val="30000"/>
              </a:spcBef>
              <a:buClr>
                <a:schemeClr val="tx1"/>
              </a:buClr>
              <a:buSzPct val="80000"/>
              <a:buFont typeface="Wingdings 2" pitchFamily="18" charset="2"/>
              <a:buChar char=""/>
            </a:pPr>
            <a:r>
              <a:rPr lang="en-US" dirty="0"/>
              <a:t>Coverage </a:t>
            </a:r>
            <a:r>
              <a:rPr lang="en-US" dirty="0" smtClean="0"/>
              <a:t>is </a:t>
            </a:r>
            <a:r>
              <a:rPr lang="en-US" u="sng" dirty="0" smtClean="0"/>
              <a:t>not</a:t>
            </a:r>
            <a:r>
              <a:rPr lang="en-US" dirty="0" smtClean="0"/>
              <a:t> affordable if it costs </a:t>
            </a:r>
            <a:r>
              <a:rPr lang="en-US" dirty="0"/>
              <a:t>an employee more than </a:t>
            </a:r>
            <a:r>
              <a:rPr lang="en-US" dirty="0" smtClean="0"/>
              <a:t>9.5% of his/her annual </a:t>
            </a:r>
            <a:r>
              <a:rPr lang="en-US" dirty="0"/>
              <a:t>household </a:t>
            </a:r>
            <a:r>
              <a:rPr lang="en-US" dirty="0" smtClean="0"/>
              <a:t>income</a:t>
            </a:r>
            <a:endParaRPr lang="en-US" dirty="0"/>
          </a:p>
          <a:p>
            <a:pPr marL="282575" lvl="1" indent="-282575" eaLnBrk="1" hangingPunct="1">
              <a:spcBef>
                <a:spcPct val="30000"/>
              </a:spcBef>
              <a:buClr>
                <a:schemeClr val="tx1"/>
              </a:buClr>
              <a:buSzPct val="80000"/>
              <a:buFont typeface="Wingdings 2" pitchFamily="18" charset="2"/>
              <a:buChar char=""/>
            </a:pPr>
            <a:r>
              <a:rPr lang="en-US" dirty="0"/>
              <a:t>Three optional safe harbors exist to assist the employer in determining affordability: </a:t>
            </a:r>
          </a:p>
          <a:p>
            <a:pPr marL="682625" lvl="1" indent="-285750" eaLnBrk="1" hangingPunct="1">
              <a:spcBef>
                <a:spcPct val="30000"/>
              </a:spcBef>
              <a:buClr>
                <a:schemeClr val="tx1"/>
              </a:buClr>
              <a:buSzPct val="80000"/>
            </a:pPr>
            <a:r>
              <a:rPr lang="en-US" dirty="0" smtClean="0"/>
              <a:t>Form </a:t>
            </a:r>
            <a:r>
              <a:rPr lang="en-US" dirty="0"/>
              <a:t>W-2 Wages Safe Harbor, </a:t>
            </a:r>
          </a:p>
          <a:p>
            <a:pPr marL="682625" lvl="1" indent="-285750" eaLnBrk="1" hangingPunct="1">
              <a:spcBef>
                <a:spcPct val="30000"/>
              </a:spcBef>
              <a:buClr>
                <a:schemeClr val="tx1"/>
              </a:buClr>
              <a:buSzPct val="80000"/>
            </a:pPr>
            <a:r>
              <a:rPr lang="en-US" dirty="0"/>
              <a:t>Rate of Pay Safe Harbor, and </a:t>
            </a:r>
          </a:p>
          <a:p>
            <a:pPr marL="682625" lvl="1" indent="-285750" eaLnBrk="1" hangingPunct="1">
              <a:spcBef>
                <a:spcPct val="30000"/>
              </a:spcBef>
              <a:buClr>
                <a:schemeClr val="tx1"/>
              </a:buClr>
              <a:buSzPct val="80000"/>
            </a:pPr>
            <a:r>
              <a:rPr lang="en-US" dirty="0"/>
              <a:t>Federal Poverty Line Safe Harbor</a:t>
            </a:r>
          </a:p>
        </p:txBody>
      </p:sp>
    </p:spTree>
    <p:extLst>
      <p:ext uri="{BB962C8B-B14F-4D97-AF65-F5344CB8AC3E}">
        <p14:creationId xmlns:p14="http://schemas.microsoft.com/office/powerpoint/2010/main" val="32283737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97228DB-252E-473E-B6A6-8EB8E8CA043F}" type="slidenum">
              <a:rPr lang="en-US" altLang="en-US" smtClean="0">
                <a:latin typeface="+mn-lt"/>
              </a:rPr>
              <a:pPr/>
              <a:t>5</a:t>
            </a:fld>
            <a:endParaRPr lang="en-US" altLang="en-US" dirty="0" smtClean="0">
              <a:latin typeface="+mn-lt"/>
            </a:endParaRPr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304800"/>
            <a:ext cx="8077200" cy="762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>
              <a:defRPr/>
            </a:pPr>
            <a:r>
              <a:rPr lang="en-US" altLang="en-US" sz="3200" b="1" dirty="0">
                <a:effectLst/>
              </a:rPr>
              <a:t>Employer Mandate: </a:t>
            </a:r>
            <a:r>
              <a:rPr lang="en-US" sz="3200" b="1" dirty="0" smtClean="0">
                <a:effectLst/>
              </a:rPr>
              <a:t>Minimum Value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2" y="1295400"/>
            <a:ext cx="7786687" cy="4191000"/>
          </a:xfrm>
        </p:spPr>
        <p:txBody>
          <a:bodyPr/>
          <a:lstStyle/>
          <a:p>
            <a:pPr marL="282575" lvl="1" indent="-282575" eaLnBrk="1" hangingPunct="1">
              <a:spcBef>
                <a:spcPct val="30000"/>
              </a:spcBef>
              <a:buClr>
                <a:schemeClr val="tx1"/>
              </a:buClr>
              <a:buSzPct val="80000"/>
              <a:buFont typeface="Wingdings 2" pitchFamily="18" charset="2"/>
              <a:buChar char=""/>
            </a:pPr>
            <a:r>
              <a:rPr lang="en-US" dirty="0"/>
              <a:t>A plan </a:t>
            </a:r>
            <a:r>
              <a:rPr lang="en-US" dirty="0" smtClean="0"/>
              <a:t>provides minimum value if it covers </a:t>
            </a:r>
            <a:r>
              <a:rPr lang="en-US" dirty="0"/>
              <a:t>at least </a:t>
            </a:r>
            <a:r>
              <a:rPr lang="en-US" dirty="0" smtClean="0"/>
              <a:t>60%</a:t>
            </a:r>
            <a:r>
              <a:rPr lang="en-US" dirty="0"/>
              <a:t> </a:t>
            </a:r>
            <a:r>
              <a:rPr lang="en-US" dirty="0" smtClean="0"/>
              <a:t>(essentially, a “bronze level” plan—see “Essential Health Benefits” slide, later in presentation) of </a:t>
            </a:r>
            <a:r>
              <a:rPr lang="en-US" dirty="0"/>
              <a:t>the total allowed cost of benefits that are expected to be incurred under the </a:t>
            </a:r>
            <a:r>
              <a:rPr lang="en-US" dirty="0" smtClean="0"/>
              <a:t>plan</a:t>
            </a:r>
            <a:endParaRPr lang="en-US" dirty="0"/>
          </a:p>
          <a:p>
            <a:pPr marL="282575" lvl="1" indent="-282575" eaLnBrk="1" hangingPunct="1">
              <a:spcBef>
                <a:spcPct val="30000"/>
              </a:spcBef>
              <a:buClr>
                <a:schemeClr val="tx1"/>
              </a:buClr>
              <a:buSzPct val="80000"/>
              <a:buFont typeface="Wingdings 2" pitchFamily="18" charset="2"/>
              <a:buChar char=""/>
            </a:pPr>
            <a:r>
              <a:rPr lang="en-US" dirty="0"/>
              <a:t>HHS and IRS have published </a:t>
            </a:r>
            <a:r>
              <a:rPr lang="en-US" dirty="0" smtClean="0"/>
              <a:t>methods </a:t>
            </a:r>
            <a:r>
              <a:rPr lang="en-US" dirty="0"/>
              <a:t>that may be utilized to determine minimum </a:t>
            </a:r>
            <a:r>
              <a:rPr lang="en-US" dirty="0" smtClean="0"/>
              <a:t>value</a:t>
            </a:r>
          </a:p>
          <a:p>
            <a:pPr marL="282575" lvl="1" indent="-282575" eaLnBrk="1" hangingPunct="1">
              <a:spcBef>
                <a:spcPct val="30000"/>
              </a:spcBef>
              <a:buClr>
                <a:schemeClr val="tx1"/>
              </a:buClr>
              <a:buSzPct val="80000"/>
              <a:buFont typeface="Wingdings 2" pitchFamily="18" charset="2"/>
              <a:buChar char=""/>
            </a:pPr>
            <a:r>
              <a:rPr lang="en-US" dirty="0" smtClean="0"/>
              <a:t>Must include substantial hospital and physician coverage, per recent proposed regulations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3"/>
          <p:cNvSpPr>
            <a:spLocks noGrp="1"/>
          </p:cNvSpPr>
          <p:nvPr>
            <p:ph type="title"/>
          </p:nvPr>
        </p:nvSpPr>
        <p:spPr bwMode="auto">
          <a:xfrm>
            <a:off x="990601" y="152400"/>
            <a:ext cx="7499351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3200" b="1" dirty="0" smtClean="0">
                <a:effectLst/>
              </a:rPr>
              <a:t>Employer Mandate: Penalties</a:t>
            </a:r>
          </a:p>
        </p:txBody>
      </p:sp>
      <p:sp>
        <p:nvSpPr>
          <p:cNvPr id="4710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5CC8812-5950-4E45-9EF4-2C63B28667E7}" type="slidenum">
              <a:rPr lang="en-US" altLang="en-US" smtClean="0"/>
              <a:pPr/>
              <a:t>6</a:t>
            </a:fld>
            <a:endParaRPr lang="en-US" altLang="en-US" dirty="0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990600"/>
            <a:ext cx="7543800" cy="5181600"/>
          </a:xfrm>
        </p:spPr>
        <p:txBody>
          <a:bodyPr/>
          <a:lstStyle/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400" dirty="0" smtClean="0"/>
              <a:t>Assessment of penalties on employers </a:t>
            </a:r>
          </a:p>
          <a:p>
            <a:pPr marL="557213" lvl="1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400" dirty="0" smtClean="0"/>
              <a:t>Reporting requirements (discussed later) must be complied with, to notify:</a:t>
            </a:r>
          </a:p>
          <a:p>
            <a:pPr marL="803275" lvl="2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dirty="0" smtClean="0"/>
              <a:t>The IRS as to who does and doesn’t have coverage, and</a:t>
            </a:r>
          </a:p>
          <a:p>
            <a:pPr marL="803275" lvl="2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dirty="0"/>
              <a:t>I</a:t>
            </a:r>
            <a:r>
              <a:rPr lang="en-US" altLang="en-US" dirty="0" smtClean="0"/>
              <a:t>ndividuals whether they have coverage</a:t>
            </a:r>
          </a:p>
          <a:p>
            <a:pPr marL="557213" lvl="1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400" dirty="0" smtClean="0"/>
              <a:t>Penalty tax is NOT self-assessed by employers</a:t>
            </a:r>
          </a:p>
          <a:p>
            <a:pPr marL="557213" lvl="1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400" dirty="0" smtClean="0"/>
              <a:t>IRS will match reports filed and will notify employer if IRS suspects it owes any penalty, at which point employer can respond</a:t>
            </a:r>
          </a:p>
          <a:p>
            <a:pPr marL="557213" lvl="1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400" dirty="0" smtClean="0"/>
              <a:t>If no satisfactory explanation, penalty due</a:t>
            </a:r>
            <a:endParaRPr lang="en-US" altLang="en-US" sz="2400" dirty="0"/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7087707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 bwMode="auto">
          <a:xfrm>
            <a:off x="990601" y="152400"/>
            <a:ext cx="7499351" cy="9906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3200" b="1" dirty="0" smtClean="0">
                <a:effectLst/>
              </a:rPr>
              <a:t>Offering Coverage to Employees</a:t>
            </a:r>
            <a:endParaRPr lang="en-US" altLang="en-US" sz="3600" b="1" dirty="0" smtClean="0">
              <a:effectLst/>
            </a:endParaRP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990601" y="1143000"/>
            <a:ext cx="7499351" cy="4800600"/>
          </a:xfrm>
        </p:spPr>
        <p:txBody>
          <a:bodyPr/>
          <a:lstStyle/>
          <a:p>
            <a:pPr>
              <a:buClrTx/>
            </a:pPr>
            <a:r>
              <a:rPr lang="en-US" altLang="en-US" sz="2800" dirty="0" smtClean="0"/>
              <a:t>Coverage must be offered to employees who average, 30 or more hours of service per week.</a:t>
            </a:r>
          </a:p>
          <a:p>
            <a:pPr>
              <a:buClrTx/>
            </a:pPr>
            <a:r>
              <a:rPr lang="en-US" sz="2800" dirty="0"/>
              <a:t>An hour of service is each hour for which the employee is paid, or entitled to </a:t>
            </a:r>
            <a:r>
              <a:rPr lang="en-US" sz="2800" dirty="0" smtClean="0"/>
              <a:t>payment.</a:t>
            </a:r>
            <a:endParaRPr lang="en-US" sz="2800" dirty="0"/>
          </a:p>
          <a:p>
            <a:pPr>
              <a:buClrTx/>
            </a:pPr>
            <a:r>
              <a:rPr lang="en-US" altLang="en-US" sz="2800" dirty="0" smtClean="0"/>
              <a:t>Those reasonably expected to be full-time must be offered coverage by the first day of the fourth month following date of hire.</a:t>
            </a:r>
          </a:p>
          <a:p>
            <a:pPr>
              <a:buClrTx/>
            </a:pPr>
            <a:r>
              <a:rPr lang="en-US" altLang="en-US" sz="2800" dirty="0" smtClean="0"/>
              <a:t>Part-time</a:t>
            </a:r>
            <a:r>
              <a:rPr lang="en-US" altLang="en-US" sz="2800" dirty="0"/>
              <a:t>, </a:t>
            </a:r>
            <a:r>
              <a:rPr lang="en-US" altLang="en-US" sz="2800" dirty="0" smtClean="0"/>
              <a:t>seasonal, </a:t>
            </a:r>
            <a:r>
              <a:rPr lang="en-US" altLang="en-US" sz="2800" dirty="0"/>
              <a:t>and </a:t>
            </a:r>
            <a:r>
              <a:rPr lang="en-US" altLang="en-US" sz="2800" dirty="0" smtClean="0"/>
              <a:t>variable-rate </a:t>
            </a:r>
            <a:r>
              <a:rPr lang="en-US" altLang="en-US" sz="2800" dirty="0"/>
              <a:t>employees </a:t>
            </a:r>
            <a:r>
              <a:rPr lang="en-US" altLang="en-US" sz="2800" dirty="0" smtClean="0"/>
              <a:t>are considered </a:t>
            </a:r>
            <a:r>
              <a:rPr lang="en-US" altLang="en-US" sz="2800" dirty="0"/>
              <a:t>full-time </a:t>
            </a:r>
            <a:r>
              <a:rPr lang="en-US" altLang="en-US" sz="2800" dirty="0" smtClean="0"/>
              <a:t>employees if they average 30 hours of service per week.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6109CCF-F3B2-49E4-8D6B-8AD03155A932}" type="slidenum">
              <a:rPr lang="en-US" altLang="en-US" smtClean="0">
                <a:latin typeface="+mn-lt"/>
              </a:rPr>
              <a:pPr/>
              <a:t>7</a:t>
            </a:fld>
            <a:endParaRPr lang="en-US" altLang="en-US" dirty="0" smtClean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 bwMode="auto">
          <a:xfrm>
            <a:off x="990601" y="152400"/>
            <a:ext cx="7499351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3200" b="1" dirty="0" smtClean="0">
                <a:effectLst/>
              </a:rPr>
              <a:t>Monthly Method</a:t>
            </a:r>
            <a:endParaRPr lang="en-US" altLang="en-US" sz="3600" b="1" dirty="0" smtClean="0">
              <a:effectLst/>
            </a:endParaRP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990601" y="1295400"/>
            <a:ext cx="7499351" cy="4800600"/>
          </a:xfrm>
        </p:spPr>
        <p:txBody>
          <a:bodyPr/>
          <a:lstStyle/>
          <a:p>
            <a:pPr>
              <a:buClrTx/>
            </a:pPr>
            <a:r>
              <a:rPr lang="en-US" altLang="en-US" sz="2800" dirty="0" smtClean="0"/>
              <a:t>An employee is considered full-time if credited with 130 or more hours of service for a particular month.</a:t>
            </a:r>
          </a:p>
          <a:p>
            <a:pPr>
              <a:buClrTx/>
            </a:pPr>
            <a:r>
              <a:rPr lang="en-US" altLang="en-US" sz="2800" dirty="0" smtClean="0"/>
              <a:t>The employee must be offered coverage for months in which he/she is paid for at least 130 hours, beginning with the first day of the fourth month after full-time status is reached.  </a:t>
            </a:r>
          </a:p>
          <a:p>
            <a:pPr>
              <a:buClrTx/>
            </a:pPr>
            <a:r>
              <a:rPr lang="en-US" altLang="en-US" sz="2800" dirty="0" smtClean="0"/>
              <a:t>Coverage must be offered from beginning of each 130-hour month.  Other than above 4-month rule to start coverage, there is no lookback feature to the monthly method.</a:t>
            </a:r>
          </a:p>
          <a:p>
            <a:pPr marL="82550" indent="0">
              <a:buClrTx/>
              <a:buNone/>
            </a:pPr>
            <a:endParaRPr lang="en-US" altLang="en-US" dirty="0" smtClean="0"/>
          </a:p>
          <a:p>
            <a:endParaRPr lang="en-US" altLang="en-US" dirty="0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6109CCF-F3B2-49E4-8D6B-8AD03155A932}" type="slidenum">
              <a:rPr lang="en-US" altLang="en-US" smtClean="0">
                <a:latin typeface="+mn-lt"/>
              </a:rPr>
              <a:pPr/>
              <a:t>8</a:t>
            </a:fld>
            <a:endParaRPr lang="en-US" altLang="en-US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0114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 bwMode="auto">
          <a:xfrm>
            <a:off x="990601" y="152400"/>
            <a:ext cx="7499351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3200" b="1" dirty="0" smtClean="0">
                <a:effectLst/>
              </a:rPr>
              <a:t>Look Back Method</a:t>
            </a:r>
            <a:endParaRPr lang="en-US" altLang="en-US" sz="3600" b="1" dirty="0" smtClean="0">
              <a:effectLst/>
            </a:endParaRP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990601" y="1295400"/>
            <a:ext cx="7499351" cy="4800600"/>
          </a:xfrm>
        </p:spPr>
        <p:txBody>
          <a:bodyPr/>
          <a:lstStyle/>
          <a:p>
            <a:pPr>
              <a:buClrTx/>
            </a:pPr>
            <a:r>
              <a:rPr lang="en-US" altLang="en-US" sz="2800" dirty="0" smtClean="0"/>
              <a:t>An employee is considered full-time if credited, on average, with 30 or more hours of service per week during a measurement period.</a:t>
            </a:r>
          </a:p>
          <a:p>
            <a:pPr>
              <a:buClrTx/>
            </a:pPr>
            <a:r>
              <a:rPr lang="en-US" altLang="en-US" sz="2800" dirty="0" smtClean="0"/>
              <a:t>The employee must be offered coverage during the associated stability period following the measurement period.</a:t>
            </a:r>
          </a:p>
          <a:p>
            <a:pPr>
              <a:buClrTx/>
            </a:pPr>
            <a:r>
              <a:rPr lang="en-US" altLang="en-US" sz="2800" dirty="0" smtClean="0"/>
              <a:t>Unlike hourly method (for which you must know at the beginning of a month who will reach 30 hours), the lookback method allows an employer to measure the past and provide coverage for the future, accordingly.</a:t>
            </a:r>
          </a:p>
          <a:p>
            <a:pPr marL="82550" indent="0">
              <a:buClrTx/>
              <a:buNone/>
            </a:pPr>
            <a:endParaRPr lang="en-US" altLang="en-US" dirty="0" smtClean="0"/>
          </a:p>
          <a:p>
            <a:endParaRPr lang="en-US" altLang="en-US" dirty="0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6109CCF-F3B2-49E4-8D6B-8AD03155A932}" type="slidenum">
              <a:rPr lang="en-US" altLang="en-US" smtClean="0">
                <a:latin typeface="+mn-lt"/>
              </a:rPr>
              <a:pPr/>
              <a:t>9</a:t>
            </a:fld>
            <a:endParaRPr lang="en-US" altLang="en-US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407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 bwMode="auto">
          <a:xfrm>
            <a:off x="990601" y="152400"/>
            <a:ext cx="7499351" cy="9906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3200" b="1" dirty="0" smtClean="0">
                <a:effectLst/>
              </a:rPr>
              <a:t>Measurement Period</a:t>
            </a:r>
            <a:endParaRPr lang="en-US" altLang="en-US" sz="3600" b="1" dirty="0" smtClean="0">
              <a:effectLst/>
            </a:endParaRP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990601" y="1066800"/>
            <a:ext cx="7499351" cy="5257800"/>
          </a:xfrm>
        </p:spPr>
        <p:txBody>
          <a:bodyPr/>
          <a:lstStyle/>
          <a:p>
            <a:pPr>
              <a:buClrTx/>
            </a:pPr>
            <a:r>
              <a:rPr lang="en-US" sz="2800" dirty="0" smtClean="0"/>
              <a:t>A measurement </a:t>
            </a:r>
            <a:r>
              <a:rPr lang="en-US" sz="2800" dirty="0"/>
              <a:t>period can be </a:t>
            </a:r>
            <a:r>
              <a:rPr lang="en-US" sz="2800" dirty="0" smtClean="0"/>
              <a:t>3 to </a:t>
            </a:r>
            <a:r>
              <a:rPr lang="en-US" sz="2800" dirty="0"/>
              <a:t>12 </a:t>
            </a:r>
            <a:r>
              <a:rPr lang="en-US" sz="2800" dirty="0" smtClean="0"/>
              <a:t>months.</a:t>
            </a:r>
          </a:p>
          <a:p>
            <a:pPr>
              <a:buClrTx/>
            </a:pPr>
            <a:r>
              <a:rPr lang="en-US" sz="2800" dirty="0" smtClean="0"/>
              <a:t>A standard measurement period applies for ongoing employees.</a:t>
            </a:r>
          </a:p>
          <a:p>
            <a:pPr>
              <a:buClrTx/>
            </a:pPr>
            <a:r>
              <a:rPr lang="en-US" sz="2800" dirty="0" smtClean="0"/>
              <a:t>An initial measurement period applies for each new hire, beginning on date of hire (except employees hired as full-time employees).</a:t>
            </a:r>
            <a:endParaRPr lang="en-US" sz="2800" dirty="0"/>
          </a:p>
          <a:p>
            <a:pPr>
              <a:buClrTx/>
            </a:pPr>
            <a:r>
              <a:rPr lang="en-US" sz="2800" dirty="0" smtClean="0"/>
              <a:t>An administrative period </a:t>
            </a:r>
            <a:r>
              <a:rPr lang="en-US" sz="2800" dirty="0"/>
              <a:t>can be scheduled at the end of the measurement </a:t>
            </a:r>
            <a:r>
              <a:rPr lang="en-US" sz="2800" dirty="0" smtClean="0"/>
              <a:t>period </a:t>
            </a:r>
            <a:r>
              <a:rPr lang="en-US" sz="2800" dirty="0"/>
              <a:t>to allow the employer to process the measurement period numbers and offer coverage to full-time </a:t>
            </a:r>
            <a:r>
              <a:rPr lang="en-US" sz="2800" dirty="0" smtClean="0"/>
              <a:t>employees.</a:t>
            </a:r>
            <a:endParaRPr lang="en-US" altLang="en-US" sz="2800" dirty="0" smtClean="0"/>
          </a:p>
          <a:p>
            <a:endParaRPr lang="en-US" altLang="en-US" dirty="0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6109CCF-F3B2-49E4-8D6B-8AD03155A932}" type="slidenum">
              <a:rPr lang="en-US" altLang="en-US" smtClean="0">
                <a:latin typeface="+mn-lt"/>
              </a:rPr>
              <a:pPr/>
              <a:t>10</a:t>
            </a:fld>
            <a:endParaRPr lang="en-US" altLang="en-US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50968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 bwMode="auto">
          <a:xfrm>
            <a:off x="990601" y="152400"/>
            <a:ext cx="7499351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3200" b="1" dirty="0" smtClean="0">
                <a:effectLst/>
              </a:rPr>
              <a:t>Stability Period</a:t>
            </a:r>
            <a:endParaRPr lang="en-US" altLang="en-US" sz="3600" b="1" dirty="0" smtClean="0">
              <a:effectLst/>
            </a:endParaRP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990601" y="1295400"/>
            <a:ext cx="7499351" cy="4800600"/>
          </a:xfrm>
        </p:spPr>
        <p:txBody>
          <a:bodyPr/>
          <a:lstStyle/>
          <a:p>
            <a:pPr>
              <a:buClrTx/>
            </a:pPr>
            <a:r>
              <a:rPr lang="en-US" sz="2800" dirty="0" smtClean="0"/>
              <a:t>A stability </a:t>
            </a:r>
            <a:r>
              <a:rPr lang="en-US" sz="2800" dirty="0"/>
              <a:t>period </a:t>
            </a:r>
            <a:r>
              <a:rPr lang="en-US" sz="2800" dirty="0" smtClean="0"/>
              <a:t>generally </a:t>
            </a:r>
            <a:r>
              <a:rPr lang="en-US" sz="2800" dirty="0"/>
              <a:t>cannot be shorter than </a:t>
            </a:r>
            <a:r>
              <a:rPr lang="en-US" sz="2800" dirty="0" smtClean="0"/>
              <a:t>6 months, and cannot be shorter than the </a:t>
            </a:r>
            <a:r>
              <a:rPr lang="en-US" sz="2800" dirty="0"/>
              <a:t>length of the measurement </a:t>
            </a:r>
            <a:r>
              <a:rPr lang="en-US" sz="2800" dirty="0" smtClean="0"/>
              <a:t>period.</a:t>
            </a:r>
            <a:endParaRPr lang="en-US" altLang="en-US" sz="2800" dirty="0" smtClean="0"/>
          </a:p>
          <a:p>
            <a:pPr>
              <a:buClrTx/>
            </a:pPr>
            <a:r>
              <a:rPr lang="en-US" altLang="en-US" sz="2800" dirty="0" smtClean="0"/>
              <a:t>The employee who averages 130 hours during the measurement period must be offered coverage during the associated stability period following the measurement period.</a:t>
            </a:r>
          </a:p>
          <a:p>
            <a:pPr>
              <a:buClrTx/>
            </a:pPr>
            <a:r>
              <a:rPr lang="en-US" sz="2800" dirty="0" smtClean="0"/>
              <a:t>A </a:t>
            </a:r>
            <a:r>
              <a:rPr lang="en-US" sz="2800" dirty="0"/>
              <a:t>12-month measurement </a:t>
            </a:r>
            <a:r>
              <a:rPr lang="en-US" sz="2800" dirty="0" smtClean="0"/>
              <a:t>period and </a:t>
            </a:r>
            <a:r>
              <a:rPr lang="en-US" sz="2800" dirty="0"/>
              <a:t>stability </a:t>
            </a:r>
            <a:r>
              <a:rPr lang="en-US" sz="2800" dirty="0" smtClean="0"/>
              <a:t>period can </a:t>
            </a:r>
            <a:r>
              <a:rPr lang="en-US" sz="2800" dirty="0"/>
              <a:t>minimize recordkeeping </a:t>
            </a:r>
            <a:r>
              <a:rPr lang="en-US" sz="2800" dirty="0" smtClean="0"/>
              <a:t>requirements.</a:t>
            </a:r>
            <a:endParaRPr lang="en-US" altLang="en-US" sz="2800" dirty="0" smtClean="0"/>
          </a:p>
          <a:p>
            <a:pPr marL="82550" indent="0">
              <a:buClrTx/>
              <a:buNone/>
            </a:pPr>
            <a:endParaRPr lang="en-US" altLang="en-US" dirty="0" smtClean="0"/>
          </a:p>
          <a:p>
            <a:pPr marL="82550" indent="0">
              <a:buNone/>
            </a:pPr>
            <a:endParaRPr lang="en-US" altLang="en-US" dirty="0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6109CCF-F3B2-49E4-8D6B-8AD03155A932}" type="slidenum">
              <a:rPr lang="en-US" altLang="en-US" smtClean="0">
                <a:latin typeface="+mn-lt"/>
              </a:rPr>
              <a:pPr/>
              <a:t>11</a:t>
            </a:fld>
            <a:endParaRPr lang="en-US" altLang="en-US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650637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>
                <a:effectLst/>
              </a:rPr>
              <a:t>90-day Waiting Period Limitation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1" y="1371600"/>
            <a:ext cx="7499351" cy="4800600"/>
          </a:xfrm>
        </p:spPr>
        <p:txBody>
          <a:bodyPr/>
          <a:lstStyle/>
          <a:p>
            <a:pPr>
              <a:buClrTx/>
            </a:pPr>
            <a:r>
              <a:rPr lang="en-US" sz="2400" dirty="0" smtClean="0"/>
              <a:t>The employer mandate rules require coverage by first day of fourth month following beginning of full-time employee status.</a:t>
            </a:r>
          </a:p>
          <a:p>
            <a:pPr>
              <a:buClrTx/>
            </a:pPr>
            <a:r>
              <a:rPr lang="en-US" sz="2400" dirty="0" smtClean="0"/>
              <a:t>However, group </a:t>
            </a:r>
            <a:r>
              <a:rPr lang="en-US" sz="2400" dirty="0"/>
              <a:t>health plans cannot impose waiting period in excess of 90 </a:t>
            </a:r>
            <a:r>
              <a:rPr lang="en-US" sz="2400" dirty="0" smtClean="0"/>
              <a:t>days.</a:t>
            </a:r>
          </a:p>
          <a:p>
            <a:pPr lvl="1">
              <a:buClrTx/>
            </a:pPr>
            <a:r>
              <a:rPr lang="en-US" sz="2400" dirty="0" smtClean="0"/>
              <a:t>If the 91</a:t>
            </a:r>
            <a:r>
              <a:rPr lang="en-US" sz="2400" baseline="30000" dirty="0" smtClean="0"/>
              <a:t>st</a:t>
            </a:r>
            <a:r>
              <a:rPr lang="en-US" sz="2400" dirty="0" smtClean="0"/>
              <a:t> day falls on a weekend or holiday, coverage can be effective on that day or on the next prior business day.</a:t>
            </a:r>
          </a:p>
          <a:p>
            <a:pPr lvl="1">
              <a:buClrTx/>
            </a:pPr>
            <a:r>
              <a:rPr lang="en-US" sz="2400" dirty="0" smtClean="0"/>
              <a:t>No special rule exists for short-term or high-turnover positions.</a:t>
            </a:r>
          </a:p>
          <a:p>
            <a:pPr>
              <a:buClrTx/>
            </a:pPr>
            <a:r>
              <a:rPr lang="en-US" sz="2400" dirty="0" smtClean="0"/>
              <a:t>As a practical matter, first day of fourth month rule won’t work for new full-time employees.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AFD9DE-4CC7-42A4-A771-0AC23F10C814}" type="slidenum">
              <a:rPr lang="en-US" sz="1000" smtClean="0">
                <a:latin typeface="+mn-lt"/>
              </a:rPr>
              <a:pPr>
                <a:defRPr/>
              </a:pPr>
              <a:t>12</a:t>
            </a:fld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09198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smtClean="0">
                <a:effectLst/>
              </a:rPr>
              <a:t>90-Day </a:t>
            </a:r>
            <a:r>
              <a:rPr lang="en-US" sz="3200" b="1" dirty="0">
                <a:effectLst/>
              </a:rPr>
              <a:t>Waiting Period Limitation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</a:pPr>
            <a:r>
              <a:rPr lang="en-US" sz="2800" dirty="0"/>
              <a:t>Limit applies to Grandfathered and Non-Grandfathered group health plans</a:t>
            </a:r>
          </a:p>
          <a:p>
            <a:pPr>
              <a:buClrTx/>
            </a:pPr>
            <a:r>
              <a:rPr lang="en-US" sz="2800" dirty="0"/>
              <a:t>Other eligibility criteria (not based on passage of time) allowed as long as not designed to avoid 90-day cap. 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smtClean="0"/>
              <a:t>For example, a cumulative </a:t>
            </a:r>
            <a:r>
              <a:rPr lang="en-US" sz="2800" dirty="0"/>
              <a:t>service requirement for up to 1,200 hours of service would be </a:t>
            </a:r>
            <a:r>
              <a:rPr lang="en-US" sz="2800" dirty="0" smtClean="0"/>
              <a:t>allowed if </a:t>
            </a:r>
            <a:r>
              <a:rPr lang="en-US" sz="2800" dirty="0"/>
              <a:t>not a subterfuge</a:t>
            </a:r>
            <a:r>
              <a:rPr lang="en-US" sz="2800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AFD9DE-4CC7-42A4-A771-0AC23F10C814}" type="slidenum">
              <a:rPr lang="en-US" sz="1000" smtClean="0">
                <a:latin typeface="+mn-lt"/>
              </a:rPr>
              <a:pPr>
                <a:defRPr/>
              </a:pPr>
              <a:t>13</a:t>
            </a:fld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988528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 bwMode="auto">
          <a:xfrm>
            <a:off x="990601" y="228600"/>
            <a:ext cx="7499351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3200" b="1" dirty="0" smtClean="0">
                <a:effectLst/>
              </a:rPr>
              <a:t>Interaction Between Waiting Periods and Orientation Periods</a:t>
            </a:r>
            <a:endParaRPr lang="en-US" altLang="en-US" sz="3600" b="1" dirty="0" smtClean="0">
              <a:effectLst/>
            </a:endParaRP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990601" y="1905000"/>
            <a:ext cx="7499351" cy="4191000"/>
          </a:xfrm>
        </p:spPr>
        <p:txBody>
          <a:bodyPr/>
          <a:lstStyle/>
          <a:p>
            <a:pPr>
              <a:buClrTx/>
            </a:pPr>
            <a:r>
              <a:rPr lang="en-US" altLang="en-US" sz="2800" dirty="0" smtClean="0"/>
              <a:t>Waiting periods may not exceed 90 days.</a:t>
            </a:r>
          </a:p>
          <a:p>
            <a:pPr>
              <a:buClrTx/>
            </a:pPr>
            <a:r>
              <a:rPr lang="en-US" sz="2800" dirty="0" smtClean="0">
                <a:latin typeface="Calibri" pitchFamily="34" charset="0"/>
              </a:rPr>
              <a:t>An exception is allowed to this rule for </a:t>
            </a:r>
            <a:r>
              <a:rPr lang="en-US" sz="2800" dirty="0">
                <a:latin typeface="Calibri" pitchFamily="34" charset="0"/>
              </a:rPr>
              <a:t>a </a:t>
            </a:r>
            <a:r>
              <a:rPr lang="en-US" sz="2800" dirty="0"/>
              <a:t>bona fide </a:t>
            </a:r>
            <a:r>
              <a:rPr lang="en-US" sz="2800" dirty="0" smtClean="0">
                <a:latin typeface="Calibri" pitchFamily="34" charset="0"/>
              </a:rPr>
              <a:t>orientation period that</a:t>
            </a:r>
            <a:r>
              <a:rPr lang="en-US" sz="2800" dirty="0" smtClean="0"/>
              <a:t> is </a:t>
            </a:r>
            <a:r>
              <a:rPr lang="en-US" sz="2800" dirty="0" smtClean="0">
                <a:latin typeface="Calibri" pitchFamily="34" charset="0"/>
              </a:rPr>
              <a:t>reasonable </a:t>
            </a:r>
            <a:r>
              <a:rPr lang="en-US" sz="2800" dirty="0">
                <a:latin typeface="Calibri" pitchFamily="34" charset="0"/>
              </a:rPr>
              <a:t>and </a:t>
            </a:r>
            <a:r>
              <a:rPr lang="en-US" sz="2800" dirty="0" smtClean="0">
                <a:latin typeface="Calibri" pitchFamily="34" charset="0"/>
              </a:rPr>
              <a:t>employment-based.</a:t>
            </a:r>
          </a:p>
          <a:p>
            <a:pPr>
              <a:buClrTx/>
            </a:pPr>
            <a:r>
              <a:rPr lang="en-US" sz="2800" dirty="0" smtClean="0">
                <a:latin typeface="Calibri" pitchFamily="34" charset="0"/>
              </a:rPr>
              <a:t>The orientation period may </a:t>
            </a:r>
            <a:r>
              <a:rPr lang="en-US" sz="2800" dirty="0">
                <a:latin typeface="Calibri" pitchFamily="34" charset="0"/>
              </a:rPr>
              <a:t>not </a:t>
            </a:r>
            <a:r>
              <a:rPr lang="en-US" sz="2800" dirty="0" smtClean="0">
                <a:latin typeface="Calibri" pitchFamily="34" charset="0"/>
              </a:rPr>
              <a:t>exceed 1 month.</a:t>
            </a:r>
            <a:endParaRPr lang="en-US" altLang="en-US" sz="2800" dirty="0" smtClean="0"/>
          </a:p>
          <a:p>
            <a:pPr>
              <a:buClrTx/>
            </a:pPr>
            <a:r>
              <a:rPr lang="en-US" sz="2800" dirty="0">
                <a:latin typeface="Calibri" pitchFamily="34" charset="0"/>
              </a:rPr>
              <a:t>Employers </a:t>
            </a:r>
            <a:r>
              <a:rPr lang="en-US" sz="2800" dirty="0" smtClean="0">
                <a:latin typeface="Calibri" pitchFamily="34" charset="0"/>
              </a:rPr>
              <a:t>subject </a:t>
            </a:r>
            <a:r>
              <a:rPr lang="en-US" sz="2800" dirty="0">
                <a:latin typeface="Calibri" pitchFamily="34" charset="0"/>
              </a:rPr>
              <a:t>to the employer mandate </a:t>
            </a:r>
            <a:r>
              <a:rPr lang="en-US" sz="2800" dirty="0" smtClean="0">
                <a:latin typeface="Calibri" pitchFamily="34" charset="0"/>
              </a:rPr>
              <a:t>will still need </a:t>
            </a:r>
            <a:r>
              <a:rPr lang="en-US" sz="2800" dirty="0">
                <a:latin typeface="Calibri" pitchFamily="34" charset="0"/>
              </a:rPr>
              <a:t>to </a:t>
            </a:r>
            <a:r>
              <a:rPr lang="en-US" sz="2800" dirty="0" smtClean="0">
                <a:latin typeface="Calibri" pitchFamily="34" charset="0"/>
              </a:rPr>
              <a:t>comply with the first day of fourth month rule of employer mandate.</a:t>
            </a:r>
            <a:endParaRPr lang="en-US" altLang="en-US" sz="2800" dirty="0">
              <a:latin typeface="Calibri" pitchFamily="34" charset="0"/>
            </a:endParaRPr>
          </a:p>
          <a:p>
            <a:endParaRPr lang="en-US" altLang="en-US" dirty="0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6109CCF-F3B2-49E4-8D6B-8AD03155A932}" type="slidenum">
              <a:rPr lang="en-US" altLang="en-US" smtClean="0">
                <a:latin typeface="+mn-lt"/>
              </a:rPr>
              <a:pPr/>
              <a:t>14</a:t>
            </a:fld>
            <a:endParaRPr lang="en-US" altLang="en-US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106511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 bwMode="auto">
          <a:xfrm>
            <a:off x="990601" y="152400"/>
            <a:ext cx="7499351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 altLang="en-US" sz="3200" b="1" dirty="0" smtClean="0">
                <a:effectLst/>
              </a:rPr>
              <a:t>Offering Coverage to Rehired Employees</a:t>
            </a:r>
            <a:endParaRPr lang="en-US" altLang="en-US" sz="3600" b="1" dirty="0" smtClean="0">
              <a:effectLst/>
            </a:endParaRP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990601" y="2133600"/>
            <a:ext cx="7499351" cy="3429000"/>
          </a:xfrm>
        </p:spPr>
        <p:txBody>
          <a:bodyPr/>
          <a:lstStyle/>
          <a:p>
            <a:pPr>
              <a:buClrTx/>
            </a:pPr>
            <a:r>
              <a:rPr lang="en-US" altLang="en-US" sz="2800" dirty="0" smtClean="0"/>
              <a:t>Employees rehired within 13 weeks continue to have their hours measured during the same measurement period in which they terminated if it has not ended</a:t>
            </a:r>
          </a:p>
          <a:p>
            <a:pPr>
              <a:buClrTx/>
            </a:pPr>
            <a:r>
              <a:rPr lang="en-US" altLang="en-US" sz="2800" dirty="0" smtClean="0"/>
              <a:t>Employees hired after 13 weeks may be treated as new employees</a:t>
            </a:r>
          </a:p>
          <a:p>
            <a:pPr marL="82550" indent="0">
              <a:buClrTx/>
              <a:buNone/>
            </a:pPr>
            <a:endParaRPr lang="en-US" altLang="en-US" sz="3000" dirty="0" smtClean="0"/>
          </a:p>
          <a:p>
            <a:endParaRPr lang="en-US" altLang="en-US" dirty="0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6109CCF-F3B2-49E4-8D6B-8AD03155A932}" type="slidenum">
              <a:rPr lang="en-US" altLang="en-US" smtClean="0">
                <a:latin typeface="+mn-lt"/>
              </a:rPr>
              <a:pPr/>
              <a:t>15</a:t>
            </a:fld>
            <a:endParaRPr lang="en-US" altLang="en-US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896066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0E8FD76-DA8F-4C81-9CFD-AB544EEF9D59}" type="slidenum">
              <a:rPr lang="en-US" altLang="en-US" smtClean="0">
                <a:latin typeface="+mn-lt"/>
              </a:rPr>
              <a:pPr/>
              <a:t>16</a:t>
            </a:fld>
            <a:endParaRPr lang="en-US" altLang="en-US" dirty="0" smtClean="0">
              <a:latin typeface="+mn-lt"/>
            </a:endParaRPr>
          </a:p>
        </p:txBody>
      </p:sp>
      <p:sp>
        <p:nvSpPr>
          <p:cNvPr id="25702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85800" y="304800"/>
            <a:ext cx="8077200" cy="8382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en-US" sz="3600" b="1" dirty="0" smtClean="0">
                <a:effectLst/>
              </a:rPr>
              <a:t>Who Must Comply With </a:t>
            </a:r>
            <a:br>
              <a:rPr lang="en-US" sz="3600" b="1" dirty="0" smtClean="0">
                <a:effectLst/>
              </a:rPr>
            </a:br>
            <a:r>
              <a:rPr lang="en-US" sz="3600" b="1" dirty="0" smtClean="0">
                <a:effectLst/>
              </a:rPr>
              <a:t>The Employer Mandate?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1" y="1295400"/>
            <a:ext cx="7754937" cy="5257800"/>
          </a:xfrm>
        </p:spPr>
        <p:txBody>
          <a:bodyPr/>
          <a:lstStyle/>
          <a:p>
            <a:pPr marL="282575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800" dirty="0" smtClean="0"/>
              <a:t>Employers with 50 or more full-time employees and “full-time equivalent employees”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800" dirty="0" smtClean="0"/>
              <a:t>Employees of all controlled group and affiliated service group members are included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800" dirty="0" smtClean="0"/>
              <a:t>Status as an Applicable Large Employer is determined based on the prior calendar year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800" dirty="0"/>
              <a:t>Status as an Applicable Large Employer is fixed </a:t>
            </a:r>
            <a:r>
              <a:rPr lang="en-US" altLang="en-US" sz="2800" dirty="0" smtClean="0"/>
              <a:t>for the entire calendar year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800" dirty="0" smtClean="0"/>
              <a:t>Special rule for employers who hire seasonal employees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endParaRPr lang="en-US" altLang="en-US" sz="2900" dirty="0" smtClean="0"/>
          </a:p>
        </p:txBody>
      </p:sp>
    </p:spTree>
    <p:extLst>
      <p:ext uri="{BB962C8B-B14F-4D97-AF65-F5344CB8AC3E}">
        <p14:creationId xmlns:p14="http://schemas.microsoft.com/office/powerpoint/2010/main" val="1859458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DFB33DF-580A-401F-A8A2-A8C8F220BCDD}" type="slidenum">
              <a:rPr lang="en-US" altLang="en-US" smtClean="0">
                <a:latin typeface="+mn-lt"/>
              </a:rPr>
              <a:pPr/>
              <a:t>17</a:t>
            </a:fld>
            <a:endParaRPr lang="en-US" altLang="en-US" dirty="0" smtClean="0">
              <a:latin typeface="+mn-lt"/>
            </a:endParaRPr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81000" y="152400"/>
            <a:ext cx="8229600" cy="754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en-US" sz="3200" b="1" dirty="0" smtClean="0">
                <a:effectLst/>
              </a:rPr>
              <a:t>Counting Employees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143000"/>
            <a:ext cx="7772400" cy="5181600"/>
          </a:xfrm>
        </p:spPr>
        <p:txBody>
          <a:bodyPr/>
          <a:lstStyle/>
          <a:p>
            <a:pPr marL="282575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800" dirty="0" smtClean="0"/>
              <a:t>Applicable Large Employer status is determined by adding:</a:t>
            </a:r>
          </a:p>
          <a:p>
            <a:pPr marL="682625" lvl="1" indent="-285750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dirty="0" smtClean="0"/>
              <a:t>Full-time employees, and </a:t>
            </a:r>
          </a:p>
          <a:p>
            <a:pPr marL="682625" lvl="1" indent="-285750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dirty="0" smtClean="0"/>
              <a:t>Full-time equivalents</a:t>
            </a:r>
          </a:p>
          <a:p>
            <a:pPr marL="282575" lvl="1" indent="-282575" eaLnBrk="1" hangingPunct="1">
              <a:spcBef>
                <a:spcPct val="30000"/>
              </a:spcBef>
              <a:buClr>
                <a:schemeClr val="tx1"/>
              </a:buClr>
              <a:buSzPct val="80000"/>
              <a:buFont typeface="Wingdings 2" pitchFamily="18" charset="2"/>
              <a:buChar char=""/>
            </a:pPr>
            <a:r>
              <a:rPr lang="en-US" altLang="en-US" dirty="0" smtClean="0"/>
              <a:t>The common law standard must be applied to identify employees who must be counted</a:t>
            </a:r>
          </a:p>
          <a:p>
            <a:pPr marL="282575" lvl="1" indent="-282575" eaLnBrk="1" hangingPunct="1">
              <a:spcBef>
                <a:spcPct val="30000"/>
              </a:spcBef>
              <a:buClr>
                <a:schemeClr val="tx1"/>
              </a:buClr>
              <a:buSzPct val="80000"/>
              <a:buFont typeface="Wingdings 2" pitchFamily="18" charset="2"/>
              <a:buChar char=""/>
            </a:pPr>
            <a:r>
              <a:rPr lang="en-US" altLang="en-US" dirty="0" smtClean="0"/>
              <a:t>Employers should carefully review employees to ensure that no one has been misclassified</a:t>
            </a:r>
          </a:p>
          <a:p>
            <a:pPr marL="282575" lvl="1" indent="-282575" eaLnBrk="1" hangingPunct="1">
              <a:spcBef>
                <a:spcPct val="30000"/>
              </a:spcBef>
              <a:buClr>
                <a:schemeClr val="tx1"/>
              </a:buClr>
              <a:buSzPct val="80000"/>
              <a:buFont typeface="Wingdings 2" pitchFamily="18" charset="2"/>
              <a:buChar char=""/>
            </a:pPr>
            <a:r>
              <a:rPr lang="en-US" altLang="en-US" dirty="0" smtClean="0"/>
              <a:t>Calculating full-time equivalents</a:t>
            </a:r>
            <a:endParaRPr lang="en-US" altLang="en-US" dirty="0"/>
          </a:p>
          <a:p>
            <a:pPr marL="396875" lvl="1" indent="0" eaLnBrk="1" hangingPunct="1">
              <a:spcBef>
                <a:spcPct val="30000"/>
              </a:spcBef>
              <a:buClr>
                <a:schemeClr val="tx1"/>
              </a:buClr>
              <a:buNone/>
            </a:pPr>
            <a:endParaRPr lang="en-US" altLang="en-US" sz="2600" dirty="0" smtClean="0"/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  <a:buFont typeface="Wingdings 2" pitchFamily="18" charset="2"/>
              <a:buNone/>
            </a:pPr>
            <a:endParaRPr lang="en-US" altLang="en-US" sz="3000" dirty="0" smtClean="0"/>
          </a:p>
          <a:p>
            <a:pPr marL="682625" lvl="1" indent="-285750" eaLnBrk="1" hangingPunct="1">
              <a:lnSpc>
                <a:spcPct val="90000"/>
              </a:lnSpc>
              <a:spcBef>
                <a:spcPct val="30000"/>
              </a:spcBef>
              <a:buClr>
                <a:schemeClr val="tx1"/>
              </a:buClr>
              <a:buFont typeface="Verdana" pitchFamily="34" charset="0"/>
              <a:buNone/>
            </a:pPr>
            <a:endParaRPr lang="en-US" alt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5938721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145F862-BBDF-42EF-8777-3FBF3DFB845F}" type="slidenum">
              <a:rPr lang="en-US" altLang="en-US" smtClean="0">
                <a:latin typeface="+mn-lt"/>
              </a:rPr>
              <a:pPr/>
              <a:t>18</a:t>
            </a:fld>
            <a:endParaRPr lang="en-US" altLang="en-US" dirty="0" smtClean="0">
              <a:latin typeface="+mn-lt"/>
            </a:endParaRPr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228600"/>
            <a:ext cx="7543800" cy="762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 eaLnBrk="1" hangingPunct="1">
              <a:defRPr/>
            </a:pPr>
            <a:r>
              <a:rPr lang="en-US" sz="3200" b="1" dirty="0" smtClean="0">
                <a:effectLst/>
              </a:rPr>
              <a:t>Effective Date for Employer Mandate</a:t>
            </a:r>
            <a:endParaRPr lang="en-US" sz="3200" b="1" i="1" dirty="0" smtClean="0">
              <a:effectLst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295400"/>
            <a:ext cx="7772400" cy="4953000"/>
          </a:xfrm>
        </p:spPr>
        <p:txBody>
          <a:bodyPr/>
          <a:lstStyle/>
          <a:p>
            <a:pPr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800" dirty="0" smtClean="0"/>
              <a:t>January 1, 2015, for employers with 100 or more full-time employees and full-time equivalents</a:t>
            </a:r>
            <a:endParaRPr lang="en-US" altLang="en-US" sz="2800" dirty="0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800" dirty="0" smtClean="0"/>
              <a:t>Certain non-calendar years plans may delay compliance until the first day of the plan year after January 1, 2015</a:t>
            </a:r>
          </a:p>
          <a:p>
            <a:pPr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sz="2800" dirty="0" smtClean="0">
                <a:latin typeface="+mj-lt"/>
                <a:cs typeface="Times New Roman" panose="02020603050405020304" pitchFamily="18" charset="0"/>
              </a:rPr>
              <a:t>Employers should examine their non-calendar plans to determine if they can delay compliance</a:t>
            </a:r>
            <a:endParaRPr lang="en-US" sz="2800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8437" name="Text Box 4"/>
          <p:cNvSpPr txBox="1">
            <a:spLocks noChangeArrowheads="1"/>
          </p:cNvSpPr>
          <p:nvPr/>
        </p:nvSpPr>
        <p:spPr bwMode="auto">
          <a:xfrm>
            <a:off x="8229600" y="6400801"/>
            <a:ext cx="5334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US" alt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8922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2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1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145F862-BBDF-42EF-8777-3FBF3DFB845F}" type="slidenum">
              <a:rPr lang="en-US" altLang="en-US" smtClean="0">
                <a:latin typeface="+mn-lt"/>
              </a:rPr>
              <a:pPr/>
              <a:t>19</a:t>
            </a:fld>
            <a:endParaRPr lang="en-US" altLang="en-US" dirty="0" smtClean="0">
              <a:latin typeface="+mn-lt"/>
            </a:endParaRPr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381000"/>
            <a:ext cx="7543800" cy="762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 eaLnBrk="1" hangingPunct="1">
              <a:defRPr/>
            </a:pPr>
            <a:r>
              <a:rPr lang="en-US" sz="3200" b="1" dirty="0" smtClean="0">
                <a:effectLst/>
              </a:rPr>
              <a:t>Transition Relief For Employers With At Least 50, But No More Than 99 Employees</a:t>
            </a:r>
            <a:endParaRPr lang="en-US" sz="3200" b="1" i="1" dirty="0" smtClean="0">
              <a:effectLst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828800"/>
            <a:ext cx="7696200" cy="3962400"/>
          </a:xfrm>
        </p:spPr>
        <p:txBody>
          <a:bodyPr/>
          <a:lstStyle/>
          <a:p>
            <a:pPr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sz="2800" dirty="0"/>
              <a:t>E</a:t>
            </a:r>
            <a:r>
              <a:rPr lang="en-US" sz="2800" dirty="0" smtClean="0"/>
              <a:t>mployers with at least 50, but no more than 99, </a:t>
            </a:r>
            <a:r>
              <a:rPr lang="en-US" sz="2800" dirty="0"/>
              <a:t>full-time employees (including </a:t>
            </a:r>
            <a:r>
              <a:rPr lang="en-US" sz="2800" dirty="0" smtClean="0"/>
              <a:t>full-time equivalent employees) in 2014 may delay compliance until </a:t>
            </a:r>
            <a:r>
              <a:rPr lang="en-US" sz="2800" dirty="0"/>
              <a:t>2016</a:t>
            </a:r>
            <a:endParaRPr lang="en-US" altLang="en-US" sz="2800" dirty="0" smtClean="0"/>
          </a:p>
          <a:p>
            <a:pPr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800" dirty="0" smtClean="0"/>
              <a:t>Certain requirements must be met to be eligible for this transition relief</a:t>
            </a:r>
          </a:p>
          <a:p>
            <a:pPr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800" dirty="0" smtClean="0"/>
              <a:t>Additional transition relief for non-calendar year plans </a:t>
            </a:r>
            <a:endParaRPr lang="en-US" altLang="en-US" sz="2800" dirty="0" smtClean="0">
              <a:solidFill>
                <a:srgbClr val="FF0000"/>
              </a:solidFill>
            </a:endParaRPr>
          </a:p>
          <a:p>
            <a:pPr marL="82550" indent="0" eaLnBrk="1" hangingPunct="1">
              <a:spcBef>
                <a:spcPct val="30000"/>
              </a:spcBef>
              <a:buClr>
                <a:schemeClr val="tx1"/>
              </a:buClr>
              <a:buNone/>
            </a:pPr>
            <a:endParaRPr lang="en-US" altLang="en-US" dirty="0" smtClean="0"/>
          </a:p>
          <a:p>
            <a:pPr eaLnBrk="1" hangingPunct="1">
              <a:lnSpc>
                <a:spcPct val="90000"/>
              </a:lnSpc>
              <a:spcBef>
                <a:spcPct val="40000"/>
              </a:spcBef>
              <a:buClr>
                <a:schemeClr val="tx1"/>
              </a:buClr>
              <a:buFont typeface="Wingdings 2" pitchFamily="18" charset="2"/>
              <a:buNone/>
            </a:pPr>
            <a:endParaRPr lang="en-US" altLang="en-US" sz="3000" dirty="0" smtClean="0"/>
          </a:p>
        </p:txBody>
      </p:sp>
      <p:sp>
        <p:nvSpPr>
          <p:cNvPr id="18437" name="Text Box 4"/>
          <p:cNvSpPr txBox="1">
            <a:spLocks noChangeArrowheads="1"/>
          </p:cNvSpPr>
          <p:nvPr/>
        </p:nvSpPr>
        <p:spPr bwMode="auto">
          <a:xfrm>
            <a:off x="8229600" y="6400801"/>
            <a:ext cx="5334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US" alt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8914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2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1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7C62CA1-E910-4730-823C-2F9AED3C07C7}" type="slidenum">
              <a:rPr lang="en-US" altLang="en-US" smtClean="0">
                <a:latin typeface="+mn-lt"/>
              </a:rPr>
              <a:pPr/>
              <a:t>20</a:t>
            </a:fld>
            <a:endParaRPr lang="en-US" altLang="en-US" dirty="0" smtClean="0">
              <a:latin typeface="+mn-lt"/>
            </a:endParaRPr>
          </a:p>
        </p:txBody>
      </p:sp>
      <p:sp>
        <p:nvSpPr>
          <p:cNvPr id="4813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33400" y="152400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en-US" sz="3200" b="1" dirty="0" smtClean="0">
                <a:effectLst/>
              </a:rPr>
              <a:t>Reporting Requirements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295400"/>
            <a:ext cx="7772400" cy="5105400"/>
          </a:xfrm>
        </p:spPr>
        <p:txBody>
          <a:bodyPr/>
          <a:lstStyle/>
          <a:p>
            <a:pPr marL="282575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400" dirty="0" smtClean="0">
                <a:latin typeface="+mj-lt"/>
              </a:rPr>
              <a:t>Employers must report data that the IRS will need to enforce the employer mandate (IRC 6056).  Such reports will include:</a:t>
            </a:r>
          </a:p>
          <a:p>
            <a:pPr marL="557213" lvl="1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400" dirty="0" smtClean="0">
                <a:latin typeface="+mj-lt"/>
              </a:rPr>
              <a:t>Reports to the IRS showing which employees have or were offered coverage, among other things</a:t>
            </a:r>
          </a:p>
          <a:p>
            <a:pPr marL="557213" lvl="1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400" dirty="0" smtClean="0">
                <a:latin typeface="+mj-lt"/>
              </a:rPr>
              <a:t>Reports to the employees as to whether they have or were or offered coverage, among other things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400" dirty="0" smtClean="0">
                <a:latin typeface="+mj-lt"/>
              </a:rPr>
              <a:t>Employers must file for 2015 even if not subject to the employer mandate until 2016 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400" dirty="0" smtClean="0">
                <a:latin typeface="+mj-lt"/>
              </a:rPr>
              <a:t>Filing was optional for 2014, but encouraged</a:t>
            </a:r>
          </a:p>
          <a:p>
            <a:pPr marL="0" indent="0" eaLnBrk="1" hangingPunct="1">
              <a:spcBef>
                <a:spcPct val="50000"/>
              </a:spcBef>
              <a:buClr>
                <a:schemeClr val="tx1"/>
              </a:buClr>
              <a:buNone/>
            </a:pPr>
            <a:endParaRPr lang="en-US" altLang="en-US" sz="2600" dirty="0" smtClean="0"/>
          </a:p>
          <a:p>
            <a:pPr marL="682625" lvl="1" indent="-285750" eaLnBrk="1" hangingPunct="1">
              <a:lnSpc>
                <a:spcPct val="90000"/>
              </a:lnSpc>
              <a:spcBef>
                <a:spcPct val="30000"/>
              </a:spcBef>
              <a:buClr>
                <a:schemeClr val="tx1"/>
              </a:buClr>
              <a:buFont typeface="Verdana" pitchFamily="34" charset="0"/>
              <a:buNone/>
            </a:pPr>
            <a:endParaRPr lang="en-US" alt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3751807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7C62CA1-E910-4730-823C-2F9AED3C07C7}" type="slidenum">
              <a:rPr lang="en-US" altLang="en-US" smtClean="0">
                <a:latin typeface="+mn-lt"/>
              </a:rPr>
              <a:pPr/>
              <a:t>21</a:t>
            </a:fld>
            <a:endParaRPr lang="en-US" altLang="en-US" dirty="0" smtClean="0">
              <a:latin typeface="+mn-lt"/>
            </a:endParaRPr>
          </a:p>
        </p:txBody>
      </p:sp>
      <p:sp>
        <p:nvSpPr>
          <p:cNvPr id="4813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33400" y="152400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en-US" sz="3200" b="1" dirty="0" smtClean="0">
                <a:effectLst/>
              </a:rPr>
              <a:t>Reporting Requirements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295400"/>
            <a:ext cx="7772400" cy="5105400"/>
          </a:xfrm>
        </p:spPr>
        <p:txBody>
          <a:bodyPr/>
          <a:lstStyle/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600" dirty="0" smtClean="0"/>
              <a:t>Each controlled group member with full time employees must report separately for each month with respect to its own common law employees</a:t>
            </a:r>
          </a:p>
          <a:p>
            <a:pPr marL="557213" lvl="1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600" dirty="0" smtClean="0"/>
              <a:t>One entity within the</a:t>
            </a:r>
            <a:r>
              <a:rPr lang="en-US" altLang="en-US" sz="2600" dirty="0" smtClean="0">
                <a:solidFill>
                  <a:srgbClr val="FF0000"/>
                </a:solidFill>
              </a:rPr>
              <a:t> </a:t>
            </a:r>
            <a:r>
              <a:rPr lang="en-US" altLang="en-US" sz="2600" dirty="0" smtClean="0"/>
              <a:t>controlled group may do all filings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600" dirty="0" smtClean="0"/>
              <a:t>Insurers, employers with self-funded plans, and certain governmental plan sponsors must also report as to the coverage they provide to employees and their dependents (IRC 6055)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600" dirty="0" smtClean="0"/>
              <a:t>Electronic filing is required if 250 or more returns of any type are filed</a:t>
            </a:r>
          </a:p>
          <a:p>
            <a:pPr marL="0" indent="0" eaLnBrk="1" hangingPunct="1">
              <a:spcBef>
                <a:spcPct val="50000"/>
              </a:spcBef>
              <a:buClr>
                <a:schemeClr val="tx1"/>
              </a:buClr>
              <a:buNone/>
            </a:pPr>
            <a:endParaRPr lang="en-US" altLang="en-US" sz="2600" dirty="0" smtClean="0"/>
          </a:p>
          <a:p>
            <a:pPr marL="682625" lvl="1" indent="-285750" eaLnBrk="1" hangingPunct="1">
              <a:lnSpc>
                <a:spcPct val="90000"/>
              </a:lnSpc>
              <a:spcBef>
                <a:spcPct val="30000"/>
              </a:spcBef>
              <a:buClr>
                <a:schemeClr val="tx1"/>
              </a:buClr>
              <a:buFont typeface="Verdana" pitchFamily="34" charset="0"/>
              <a:buNone/>
            </a:pPr>
            <a:endParaRPr lang="en-US" alt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37338924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7C62CA1-E910-4730-823C-2F9AED3C07C7}" type="slidenum">
              <a:rPr lang="en-US" altLang="en-US" smtClean="0">
                <a:latin typeface="+mn-lt"/>
              </a:rPr>
              <a:pPr/>
              <a:t>22</a:t>
            </a:fld>
            <a:endParaRPr lang="en-US" altLang="en-US" dirty="0" smtClean="0">
              <a:latin typeface="+mn-lt"/>
            </a:endParaRPr>
          </a:p>
        </p:txBody>
      </p:sp>
      <p:sp>
        <p:nvSpPr>
          <p:cNvPr id="4813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371600" y="152400"/>
            <a:ext cx="73914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en-US" sz="3200" b="1" dirty="0" smtClean="0">
                <a:effectLst/>
              </a:rPr>
              <a:t>Reporting Requirements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295400"/>
            <a:ext cx="7772400" cy="5105400"/>
          </a:xfrm>
        </p:spPr>
        <p:txBody>
          <a:bodyPr/>
          <a:lstStyle/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600" dirty="0" smtClean="0"/>
              <a:t>The Section 6056 Return may be filed using Form 1094-C (a transmittal form) and 1095-C (an employee statement)</a:t>
            </a:r>
          </a:p>
          <a:p>
            <a:pPr marL="557213" lvl="1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600" dirty="0" smtClean="0"/>
              <a:t>A substitute form is allowed, containing all the same information and meeting specified requirements</a:t>
            </a:r>
          </a:p>
          <a:p>
            <a:pPr marL="557213" lvl="1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600" dirty="0" smtClean="0"/>
              <a:t>Such a substitute form can facilitate a single combined filing under Sections 6055 and 6056 for those employers required to file under both sections who wish to use the combined form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600" dirty="0" smtClean="0"/>
              <a:t>6055 reporting is done using Forms 1095-B</a:t>
            </a:r>
            <a:r>
              <a:rPr lang="en-US" altLang="en-US" sz="2600" dirty="0"/>
              <a:t> </a:t>
            </a:r>
            <a:r>
              <a:rPr lang="en-US" altLang="en-US" sz="2600" dirty="0" smtClean="0"/>
              <a:t>and 1094-B</a:t>
            </a:r>
            <a:endParaRPr lang="en-US" altLang="en-US" sz="2600" dirty="0"/>
          </a:p>
          <a:p>
            <a:pPr marL="0" indent="0" eaLnBrk="1" hangingPunct="1">
              <a:spcBef>
                <a:spcPct val="50000"/>
              </a:spcBef>
              <a:buClr>
                <a:schemeClr val="tx1"/>
              </a:buClr>
              <a:buNone/>
            </a:pPr>
            <a:endParaRPr lang="en-US" altLang="en-US" sz="2600" dirty="0" smtClean="0"/>
          </a:p>
          <a:p>
            <a:pPr marL="682625" lvl="1" indent="-285750" eaLnBrk="1" hangingPunct="1">
              <a:lnSpc>
                <a:spcPct val="90000"/>
              </a:lnSpc>
              <a:spcBef>
                <a:spcPct val="30000"/>
              </a:spcBef>
              <a:buClr>
                <a:schemeClr val="tx1"/>
              </a:buClr>
              <a:buFont typeface="Verdana" pitchFamily="34" charset="0"/>
              <a:buNone/>
            </a:pPr>
            <a:endParaRPr lang="en-US" alt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38186866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effectLst/>
              </a:rPr>
              <a:t>W-2 Reporting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ClrTx/>
              <a:buFontTx/>
              <a:buChar char="•"/>
            </a:pPr>
            <a:r>
              <a:rPr lang="en-US" sz="2800" dirty="0"/>
              <a:t>Value of health coverage to be reported on W-2</a:t>
            </a:r>
          </a:p>
          <a:p>
            <a:pPr eaLnBrk="1" hangingPunct="1">
              <a:buClrTx/>
              <a:buFontTx/>
              <a:buChar char="•"/>
            </a:pPr>
            <a:r>
              <a:rPr lang="en-US" sz="2800" dirty="0"/>
              <a:t>This does NOT mean health benefits taxable – nothing changed as to deductibility and excludability</a:t>
            </a:r>
          </a:p>
          <a:p>
            <a:pPr eaLnBrk="1" hangingPunct="1">
              <a:buClrTx/>
              <a:buFontTx/>
              <a:buChar char="•"/>
            </a:pPr>
            <a:r>
              <a:rPr lang="en-US" sz="2800" dirty="0"/>
              <a:t>Employees will know more about value of coverage</a:t>
            </a:r>
          </a:p>
          <a:p>
            <a:pPr eaLnBrk="1" hangingPunct="1">
              <a:buClrTx/>
              <a:buFontTx/>
              <a:buChar char="•"/>
            </a:pPr>
            <a:r>
              <a:rPr lang="en-US" sz="2800" dirty="0"/>
              <a:t>Set up for computing Cadillac Tax after </a:t>
            </a:r>
            <a:r>
              <a:rPr lang="en-US" sz="2800" dirty="0" smtClean="0"/>
              <a:t>2017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AFD9DE-4CC7-42A4-A771-0AC23F10C814}" type="slidenum">
              <a:rPr lang="en-US" sz="1000" smtClean="0">
                <a:latin typeface="+mn-lt"/>
              </a:rPr>
              <a:pPr>
                <a:defRPr/>
              </a:pPr>
              <a:t>23</a:t>
            </a:fld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74711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7C62CA1-E910-4730-823C-2F9AED3C07C7}" type="slidenum">
              <a:rPr lang="en-US" altLang="en-US" smtClean="0">
                <a:latin typeface="+mn-lt"/>
              </a:rPr>
              <a:pPr/>
              <a:t>24</a:t>
            </a:fld>
            <a:endParaRPr lang="en-US" altLang="en-US" dirty="0" smtClean="0">
              <a:latin typeface="+mn-lt"/>
            </a:endParaRPr>
          </a:p>
        </p:txBody>
      </p:sp>
      <p:sp>
        <p:nvSpPr>
          <p:cNvPr id="4813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152400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en-US" sz="3200" b="1" dirty="0" smtClean="0">
                <a:effectLst/>
              </a:rPr>
              <a:t>Documenting Compliance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295400"/>
            <a:ext cx="7772400" cy="4724400"/>
          </a:xfrm>
        </p:spPr>
        <p:txBody>
          <a:bodyPr/>
          <a:lstStyle/>
          <a:p>
            <a:pPr marL="282575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800" dirty="0" smtClean="0"/>
              <a:t>Employers need to demonstrate their compliance with the employer mandate (e.g., documenting Applicable Large Employer status, eligibility for transition relief, offers of coverage to employees, etc.)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2800" dirty="0" smtClean="0"/>
              <a:t>Plan documents, summary plan descriptions,  and other employee communications need to be updated to reflect changes in plan design</a:t>
            </a:r>
          </a:p>
          <a:p>
            <a:pPr marL="682625" lvl="1" indent="-285750" eaLnBrk="1" hangingPunct="1">
              <a:spcBef>
                <a:spcPct val="30000"/>
              </a:spcBef>
              <a:buClr>
                <a:schemeClr val="tx1"/>
              </a:buClr>
            </a:pPr>
            <a:endParaRPr lang="en-US" altLang="en-US" sz="2600" dirty="0" smtClean="0"/>
          </a:p>
          <a:p>
            <a:pPr marL="682625" lvl="1" indent="-285750" eaLnBrk="1" hangingPunct="1">
              <a:lnSpc>
                <a:spcPct val="90000"/>
              </a:lnSpc>
              <a:spcBef>
                <a:spcPct val="30000"/>
              </a:spcBef>
              <a:buClr>
                <a:schemeClr val="tx1"/>
              </a:buClr>
              <a:buFont typeface="Verdana" pitchFamily="34" charset="0"/>
              <a:buNone/>
            </a:pPr>
            <a:endParaRPr lang="en-US" alt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36830171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997FA1B-B87F-45DA-81BE-D992AB7212E4}" type="slidenum">
              <a:rPr lang="en-US" altLang="en-US" smtClean="0">
                <a:latin typeface="Arial Narrow" pitchFamily="34" charset="0"/>
              </a:rPr>
              <a:pPr/>
              <a:t>25</a:t>
            </a:fld>
            <a:endParaRPr lang="en-US" altLang="en-US" dirty="0" smtClean="0">
              <a:latin typeface="Arial Narrow" pitchFamily="34" charset="0"/>
            </a:endParaRPr>
          </a:p>
        </p:txBody>
      </p:sp>
      <p:sp>
        <p:nvSpPr>
          <p:cNvPr id="4915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152400"/>
            <a:ext cx="8229600" cy="914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en-US" altLang="en-US" sz="3200" b="1" dirty="0" smtClean="0">
                <a:effectLst/>
              </a:rPr>
              <a:t>Employer Mandate</a:t>
            </a:r>
            <a:br>
              <a:rPr lang="en-US" altLang="en-US" sz="3200" b="1" dirty="0" smtClean="0">
                <a:effectLst/>
              </a:rPr>
            </a:br>
            <a:r>
              <a:rPr lang="en-US" altLang="en-US" sz="3200" b="1" dirty="0" smtClean="0">
                <a:effectLst/>
              </a:rPr>
              <a:t>Action Steps for Employers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4229" y="1143000"/>
            <a:ext cx="7844971" cy="5486400"/>
          </a:xfrm>
        </p:spPr>
        <p:txBody>
          <a:bodyPr/>
          <a:lstStyle/>
          <a:p>
            <a:pPr marL="282575" lvl="0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sz="2800" dirty="0"/>
              <a:t>Determine and document status as an </a:t>
            </a:r>
            <a:r>
              <a:rPr lang="en-US" sz="2800" dirty="0" smtClean="0"/>
              <a:t>Applicable Large Employer </a:t>
            </a:r>
            <a:endParaRPr lang="en-US" sz="2800" dirty="0"/>
          </a:p>
          <a:p>
            <a:pPr marL="282575" lvl="0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sz="2800" dirty="0"/>
              <a:t>Determine </a:t>
            </a:r>
            <a:r>
              <a:rPr lang="en-US" sz="2800" dirty="0" smtClean="0"/>
              <a:t>and document plan’s ability to meet the </a:t>
            </a:r>
            <a:r>
              <a:rPr lang="en-US" sz="2800" dirty="0"/>
              <a:t>affordability and minimum value tests</a:t>
            </a:r>
          </a:p>
          <a:p>
            <a:pPr marL="282575" lvl="0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sz="2800" dirty="0"/>
              <a:t>Identify and offer coverage to all full-time employees who must be offered coverage</a:t>
            </a:r>
          </a:p>
          <a:p>
            <a:pPr marL="282575" lvl="0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sz="2800" dirty="0"/>
              <a:t>Establish </a:t>
            </a:r>
            <a:r>
              <a:rPr lang="en-US" sz="2800" dirty="0" smtClean="0"/>
              <a:t>procedures </a:t>
            </a:r>
            <a:r>
              <a:rPr lang="en-US" sz="2800" dirty="0"/>
              <a:t>to collect information needed for the annual </a:t>
            </a:r>
            <a:r>
              <a:rPr lang="en-US" sz="2800" dirty="0" smtClean="0"/>
              <a:t>filings</a:t>
            </a:r>
            <a:endParaRPr lang="en-US" sz="2800" dirty="0">
              <a:solidFill>
                <a:srgbClr val="FF0000"/>
              </a:solidFill>
            </a:endParaRP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sz="2800" dirty="0"/>
              <a:t> Update plan documents, summary plan descriptions, </a:t>
            </a:r>
            <a:r>
              <a:rPr lang="en-US" sz="2800" dirty="0" smtClean="0"/>
              <a:t>open-enrollment </a:t>
            </a:r>
            <a:r>
              <a:rPr lang="en-US" sz="2800" dirty="0"/>
              <a:t>materials, etc. </a:t>
            </a:r>
          </a:p>
          <a:p>
            <a:pPr marL="682625" lvl="1" indent="-285750" eaLnBrk="1" hangingPunct="1">
              <a:spcBef>
                <a:spcPct val="30000"/>
              </a:spcBef>
              <a:buClr>
                <a:schemeClr val="tx1"/>
              </a:buClr>
              <a:defRPr/>
            </a:pPr>
            <a:endParaRPr lang="en-US" sz="2600" dirty="0" smtClean="0"/>
          </a:p>
          <a:p>
            <a:pPr marL="682625" lvl="1" indent="-285750" eaLnBrk="1" hangingPunct="1">
              <a:lnSpc>
                <a:spcPct val="90000"/>
              </a:lnSpc>
              <a:spcBef>
                <a:spcPct val="30000"/>
              </a:spcBef>
              <a:buClr>
                <a:schemeClr val="tx1"/>
              </a:buClr>
              <a:buFont typeface="Verdana" pitchFamily="34" charset="0"/>
              <a:buNone/>
              <a:defRPr/>
            </a:pPr>
            <a:endParaRPr 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24215215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smtClean="0">
                <a:effectLst/>
              </a:rPr>
              <a:t>Employer Payment Plans</a:t>
            </a:r>
            <a:endParaRPr lang="en-US" sz="32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</a:pPr>
            <a:r>
              <a:rPr lang="en-US" sz="2800" dirty="0" smtClean="0"/>
              <a:t>Employer may get tax deduction for reimbursing all or part of employee premium for individual health insurance</a:t>
            </a:r>
          </a:p>
          <a:p>
            <a:pPr lvl="1">
              <a:buClrTx/>
            </a:pPr>
            <a:r>
              <a:rPr lang="en-US" dirty="0" smtClean="0"/>
              <a:t>Employee will not have taxable income</a:t>
            </a:r>
          </a:p>
          <a:p>
            <a:pPr lvl="1">
              <a:buClrTx/>
            </a:pPr>
            <a:r>
              <a:rPr lang="en-US" dirty="0" smtClean="0"/>
              <a:t>Rev. Rul. 61-146</a:t>
            </a:r>
          </a:p>
          <a:p>
            <a:pPr lvl="1">
              <a:buClrTx/>
            </a:pPr>
            <a:r>
              <a:rPr lang="en-US" dirty="0" smtClean="0"/>
              <a:t>This rule is still true</a:t>
            </a:r>
          </a:p>
          <a:p>
            <a:pPr lvl="2">
              <a:buClrTx/>
            </a:pPr>
            <a:r>
              <a:rPr lang="en-US" sz="2800" dirty="0" smtClean="0"/>
              <a:t>DOL Technical Release 2013-03</a:t>
            </a:r>
          </a:p>
          <a:p>
            <a:pPr lvl="2">
              <a:buClrTx/>
            </a:pPr>
            <a:r>
              <a:rPr lang="en-US" sz="2800" dirty="0" smtClean="0"/>
              <a:t>IRS Notice 2013-54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AFD9DE-4CC7-42A4-A771-0AC23F10C814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38357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smtClean="0">
                <a:effectLst/>
              </a:rPr>
              <a:t>Employer Payment Plans</a:t>
            </a:r>
            <a:endParaRPr lang="en-US" sz="32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</a:pPr>
            <a:r>
              <a:rPr lang="en-US" sz="2800" dirty="0"/>
              <a:t>However, such plans now violate ACA:</a:t>
            </a:r>
          </a:p>
          <a:p>
            <a:pPr lvl="1">
              <a:buClrTx/>
            </a:pPr>
            <a:r>
              <a:rPr lang="en-US" dirty="0"/>
              <a:t>Prohibition on annual caps</a:t>
            </a:r>
          </a:p>
          <a:p>
            <a:pPr lvl="1">
              <a:buClrTx/>
            </a:pPr>
            <a:r>
              <a:rPr lang="en-US" dirty="0"/>
              <a:t>Requirement that preventive care be provided without cost</a:t>
            </a:r>
          </a:p>
          <a:p>
            <a:pPr>
              <a:buClrTx/>
            </a:pPr>
            <a:r>
              <a:rPr lang="en-US" sz="2800" dirty="0" smtClean="0"/>
              <a:t>Transition Rule for small employers allows employer payment plans to continue through June 30, 2015</a:t>
            </a:r>
          </a:p>
          <a:p>
            <a:pPr lvl="1">
              <a:buClrTx/>
            </a:pPr>
            <a:r>
              <a:rPr lang="en-US" dirty="0" smtClean="0"/>
              <a:t>IRS Notice 2015-17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AFD9DE-4CC7-42A4-A771-0AC23F10C814}" type="slidenum">
              <a:rPr lang="en-US" sz="1000" smtClean="0">
                <a:latin typeface="+mn-lt"/>
              </a:rPr>
              <a:pPr>
                <a:defRPr/>
              </a:pPr>
              <a:t>27</a:t>
            </a:fld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257835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1" cy="868362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effectLst/>
              </a:rPr>
              <a:t>Individual </a:t>
            </a:r>
            <a:r>
              <a:rPr lang="en-US" sz="3200" b="1" dirty="0">
                <a:effectLst/>
              </a:rPr>
              <a:t>Mandate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219200" y="1143000"/>
            <a:ext cx="7715251" cy="5334000"/>
          </a:xfrm>
        </p:spPr>
        <p:txBody>
          <a:bodyPr/>
          <a:lstStyle/>
          <a:p>
            <a:pPr indent="-365125" eaLnBrk="1" hangingPunct="1">
              <a:lnSpc>
                <a:spcPct val="90000"/>
              </a:lnSpc>
              <a:buClrTx/>
            </a:pPr>
            <a:r>
              <a:rPr lang="en-US" sz="2400" dirty="0"/>
              <a:t>American citizens and legal residents of </a:t>
            </a:r>
            <a:r>
              <a:rPr lang="en-US" sz="2400" dirty="0" smtClean="0"/>
              <a:t>the 50 States </a:t>
            </a:r>
            <a:r>
              <a:rPr lang="en-US" sz="2400" dirty="0"/>
              <a:t>and District of Columbia generally must purchase “minimum essential </a:t>
            </a:r>
            <a:r>
              <a:rPr lang="en-US" sz="2400" dirty="0" smtClean="0"/>
              <a:t>coverage”</a:t>
            </a:r>
            <a:endParaRPr lang="en-US" sz="2400" dirty="0"/>
          </a:p>
          <a:p>
            <a:pPr indent="-365125" eaLnBrk="1" hangingPunct="1">
              <a:lnSpc>
                <a:spcPct val="90000"/>
              </a:lnSpc>
              <a:buClrTx/>
            </a:pPr>
            <a:r>
              <a:rPr lang="en-US" sz="2400" dirty="0"/>
              <a:t>Exceptions</a:t>
            </a:r>
          </a:p>
          <a:p>
            <a:pPr lvl="1" eaLnBrk="1" hangingPunct="1">
              <a:lnSpc>
                <a:spcPct val="90000"/>
              </a:lnSpc>
              <a:buClrTx/>
            </a:pPr>
            <a:r>
              <a:rPr lang="en-US" sz="2400" dirty="0"/>
              <a:t>Religious objectors or members of religious organizations that share medical </a:t>
            </a:r>
            <a:r>
              <a:rPr lang="en-US" sz="2400" dirty="0" smtClean="0"/>
              <a:t>expenses</a:t>
            </a:r>
          </a:p>
          <a:p>
            <a:pPr lvl="1" eaLnBrk="1" hangingPunct="1">
              <a:lnSpc>
                <a:spcPct val="90000"/>
              </a:lnSpc>
              <a:buClrTx/>
            </a:pPr>
            <a:r>
              <a:rPr lang="en-US" sz="2400" dirty="0" smtClean="0"/>
              <a:t>Individuals </a:t>
            </a:r>
            <a:r>
              <a:rPr lang="en-US" sz="2400" dirty="0"/>
              <a:t>residing outside the 50 </a:t>
            </a:r>
            <a:r>
              <a:rPr lang="en-US" sz="2400" dirty="0" smtClean="0"/>
              <a:t>States and D.C.</a:t>
            </a:r>
          </a:p>
          <a:p>
            <a:pPr lvl="1" eaLnBrk="1" hangingPunct="1">
              <a:lnSpc>
                <a:spcPct val="90000"/>
              </a:lnSpc>
              <a:buClrTx/>
            </a:pPr>
            <a:r>
              <a:rPr lang="en-US" sz="2400" dirty="0" smtClean="0"/>
              <a:t>Incarcerated </a:t>
            </a:r>
            <a:r>
              <a:rPr lang="en-US" sz="2400" dirty="0"/>
              <a:t>individuals </a:t>
            </a:r>
            <a:endParaRPr lang="en-US" sz="2400" dirty="0" smtClean="0"/>
          </a:p>
          <a:p>
            <a:pPr lvl="1" eaLnBrk="1" hangingPunct="1">
              <a:lnSpc>
                <a:spcPct val="90000"/>
              </a:lnSpc>
              <a:buClrTx/>
            </a:pPr>
            <a:r>
              <a:rPr lang="en-US" sz="2400" dirty="0" smtClean="0"/>
              <a:t>Those </a:t>
            </a:r>
            <a:r>
              <a:rPr lang="en-US" sz="2400" dirty="0"/>
              <a:t>in United States illegally </a:t>
            </a:r>
            <a:endParaRPr lang="en-US" sz="2400" dirty="0" smtClean="0"/>
          </a:p>
          <a:p>
            <a:pPr lvl="1" eaLnBrk="1" hangingPunct="1">
              <a:lnSpc>
                <a:spcPct val="90000"/>
              </a:lnSpc>
              <a:buClrTx/>
            </a:pPr>
            <a:r>
              <a:rPr lang="en-US" sz="2400" dirty="0" smtClean="0"/>
              <a:t>Members of Indian tribes</a:t>
            </a:r>
          </a:p>
          <a:p>
            <a:pPr lvl="1" eaLnBrk="1" hangingPunct="1">
              <a:lnSpc>
                <a:spcPct val="90000"/>
              </a:lnSpc>
              <a:buClrTx/>
            </a:pPr>
            <a:r>
              <a:rPr lang="en-US" sz="2400" dirty="0" smtClean="0"/>
              <a:t>Individuals </a:t>
            </a:r>
            <a:r>
              <a:rPr lang="en-US" sz="2400" dirty="0"/>
              <a:t>with income below tax return filing </a:t>
            </a:r>
            <a:r>
              <a:rPr lang="en-US" sz="2400" dirty="0" smtClean="0"/>
              <a:t>threshold</a:t>
            </a:r>
          </a:p>
          <a:p>
            <a:pPr lvl="1" eaLnBrk="1" hangingPunct="1">
              <a:lnSpc>
                <a:spcPct val="90000"/>
              </a:lnSpc>
              <a:buClrTx/>
            </a:pPr>
            <a:r>
              <a:rPr lang="en-US" sz="2400" dirty="0" smtClean="0"/>
              <a:t>Those </a:t>
            </a:r>
            <a:r>
              <a:rPr lang="en-US" sz="2400" dirty="0"/>
              <a:t>who cannot find affordable coverage (8% of household income after subsidies</a:t>
            </a:r>
            <a:r>
              <a:rPr lang="en-US" sz="2400" dirty="0" smtClean="0"/>
              <a:t>)</a:t>
            </a:r>
            <a:endParaRPr lang="en-US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E829ED-C8D2-4C21-9750-5BE95C7DF1EC}" type="slidenum">
              <a:rPr lang="en-US" sz="1000" smtClean="0">
                <a:latin typeface="+mn-lt"/>
              </a:rPr>
              <a:pPr>
                <a:defRPr/>
              </a:pPr>
              <a:t>28</a:t>
            </a:fld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18502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1" cy="792162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effectLst/>
              </a:rPr>
              <a:t>Individual Mandate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066800"/>
            <a:ext cx="7791451" cy="5181600"/>
          </a:xfrm>
        </p:spPr>
        <p:txBody>
          <a:bodyPr/>
          <a:lstStyle/>
          <a:p>
            <a:pPr indent="-365125" eaLnBrk="1" hangingPunct="1">
              <a:lnSpc>
                <a:spcPct val="90000"/>
              </a:lnSpc>
              <a:buClrTx/>
            </a:pPr>
            <a:r>
              <a:rPr lang="en-US" sz="2400" dirty="0"/>
              <a:t>Permissible sources for “minimum essential coverage”</a:t>
            </a:r>
          </a:p>
          <a:p>
            <a:pPr lvl="1" eaLnBrk="1" hangingPunct="1">
              <a:lnSpc>
                <a:spcPct val="90000"/>
              </a:lnSpc>
              <a:buClrTx/>
            </a:pPr>
            <a:r>
              <a:rPr lang="en-US" sz="2400" dirty="0"/>
              <a:t>Most individuals will get coverage from employers complying with </a:t>
            </a:r>
            <a:r>
              <a:rPr lang="en-US" sz="2400" dirty="0" smtClean="0"/>
              <a:t>employer responsibility requirement</a:t>
            </a:r>
            <a:endParaRPr lang="en-US" sz="2400" dirty="0"/>
          </a:p>
          <a:p>
            <a:pPr lvl="1" eaLnBrk="1" hangingPunct="1">
              <a:lnSpc>
                <a:spcPct val="90000"/>
              </a:lnSpc>
              <a:buClrTx/>
            </a:pPr>
            <a:r>
              <a:rPr lang="en-US" sz="2400" dirty="0"/>
              <a:t>Medicare, Medicaid, CHIP, VA coverage, </a:t>
            </a:r>
            <a:r>
              <a:rPr lang="en-US" sz="2400" dirty="0" smtClean="0"/>
              <a:t>Tricare, </a:t>
            </a:r>
            <a:r>
              <a:rPr lang="en-US" sz="2400" dirty="0"/>
              <a:t>and other public programs</a:t>
            </a:r>
          </a:p>
          <a:p>
            <a:pPr lvl="1" eaLnBrk="1" hangingPunct="1">
              <a:lnSpc>
                <a:spcPct val="90000"/>
              </a:lnSpc>
              <a:buClrTx/>
            </a:pPr>
            <a:r>
              <a:rPr lang="en-US" sz="2400" dirty="0"/>
              <a:t>Individual coverage, after 2014 likely purchased through Exchange </a:t>
            </a:r>
            <a:endParaRPr lang="en-US" sz="2400" dirty="0" smtClean="0"/>
          </a:p>
          <a:p>
            <a:pPr lvl="1" eaLnBrk="1" hangingPunct="1">
              <a:lnSpc>
                <a:spcPct val="90000"/>
              </a:lnSpc>
              <a:buClrTx/>
            </a:pPr>
            <a:r>
              <a:rPr lang="en-US" sz="2400" dirty="0" smtClean="0"/>
              <a:t>State </a:t>
            </a:r>
            <a:r>
              <a:rPr lang="en-US" sz="2400" dirty="0"/>
              <a:t>high-risk pools as allowed by regulations </a:t>
            </a:r>
            <a:endParaRPr lang="en-US" sz="2400" dirty="0" smtClean="0"/>
          </a:p>
          <a:p>
            <a:pPr lvl="1" eaLnBrk="1" hangingPunct="1">
              <a:lnSpc>
                <a:spcPct val="90000"/>
              </a:lnSpc>
              <a:buClrTx/>
            </a:pPr>
            <a:r>
              <a:rPr lang="en-US" sz="2400" dirty="0" smtClean="0"/>
              <a:t>States </a:t>
            </a:r>
            <a:r>
              <a:rPr lang="en-US" sz="2400" dirty="0"/>
              <a:t>could contract directly to cover certain individuals between 133% and 200% of poverty </a:t>
            </a:r>
            <a:r>
              <a:rPr lang="en-US" sz="2400" dirty="0" smtClean="0"/>
              <a:t>level</a:t>
            </a:r>
          </a:p>
          <a:p>
            <a:pPr lvl="1" eaLnBrk="1" hangingPunct="1">
              <a:lnSpc>
                <a:spcPct val="90000"/>
              </a:lnSpc>
              <a:buClrTx/>
            </a:pPr>
            <a:r>
              <a:rPr lang="en-US" sz="2400" dirty="0" smtClean="0"/>
              <a:t>Programs </a:t>
            </a:r>
            <a:r>
              <a:rPr lang="en-US" sz="2400" dirty="0"/>
              <a:t>recognized as such by HHS, for transition purposes or otherwise, even if they </a:t>
            </a:r>
            <a:r>
              <a:rPr lang="en-US" sz="2400" dirty="0" smtClean="0"/>
              <a:t>do not </a:t>
            </a:r>
            <a:r>
              <a:rPr lang="en-US" sz="2400" dirty="0"/>
              <a:t>otherwise meet the requirements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AFD9DE-4CC7-42A4-A771-0AC23F10C814}" type="slidenum">
              <a:rPr lang="en-US" sz="1000" smtClean="0">
                <a:latin typeface="+mn-lt"/>
              </a:rPr>
              <a:pPr>
                <a:defRPr/>
              </a:pPr>
              <a:t>29</a:t>
            </a:fld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696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>
                <a:effectLst/>
              </a:rPr>
              <a:t>Individual Mandate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0"/>
            <a:ext cx="7715251" cy="4724400"/>
          </a:xfrm>
        </p:spPr>
        <p:txBody>
          <a:bodyPr/>
          <a:lstStyle/>
          <a:p>
            <a:pPr indent="-365125" eaLnBrk="1" hangingPunct="1">
              <a:buClrTx/>
            </a:pPr>
            <a:r>
              <a:rPr lang="en-US" sz="2400" dirty="0"/>
              <a:t>Low Income Tax Credit after 2013</a:t>
            </a:r>
          </a:p>
          <a:p>
            <a:pPr lvl="1" eaLnBrk="1" hangingPunct="1">
              <a:buClrTx/>
            </a:pPr>
            <a:r>
              <a:rPr lang="en-US" sz="2400" dirty="0"/>
              <a:t>Help with purchase through Exchanges for those with incomes up to 400% of federal poverty level</a:t>
            </a:r>
          </a:p>
          <a:p>
            <a:pPr lvl="2" eaLnBrk="1" hangingPunct="1">
              <a:buClrTx/>
            </a:pPr>
            <a:r>
              <a:rPr lang="en-US" dirty="0"/>
              <a:t>Only if not eligible for Medicaid</a:t>
            </a:r>
          </a:p>
          <a:p>
            <a:pPr lvl="2" eaLnBrk="1" hangingPunct="1">
              <a:buClrTx/>
            </a:pPr>
            <a:r>
              <a:rPr lang="en-US" dirty="0"/>
              <a:t>Only available for use in Exchange and multi-state plans</a:t>
            </a:r>
          </a:p>
          <a:p>
            <a:pPr lvl="1" eaLnBrk="1" hangingPunct="1">
              <a:buClrTx/>
            </a:pPr>
            <a:r>
              <a:rPr lang="en-US" sz="2400" dirty="0"/>
              <a:t>Refundable if recipient has no tax liability</a:t>
            </a:r>
          </a:p>
          <a:p>
            <a:pPr lvl="1" eaLnBrk="1" hangingPunct="1">
              <a:buClrTx/>
            </a:pPr>
            <a:r>
              <a:rPr lang="en-US" sz="2400" dirty="0"/>
              <a:t>Generally paid directly to insurer</a:t>
            </a:r>
          </a:p>
          <a:p>
            <a:pPr lvl="2" eaLnBrk="1" hangingPunct="1">
              <a:buClrTx/>
            </a:pPr>
            <a:r>
              <a:rPr lang="en-US" dirty="0"/>
              <a:t>Individual can make payments personally and submit to IRS for reimbursement at end of year </a:t>
            </a:r>
          </a:p>
          <a:p>
            <a:pPr lvl="1" eaLnBrk="1" hangingPunct="1">
              <a:buClrTx/>
            </a:pPr>
            <a:r>
              <a:rPr lang="en-US" sz="2400" dirty="0"/>
              <a:t>Same individuals get reductions in cost </a:t>
            </a:r>
            <a:r>
              <a:rPr lang="en-US" sz="2400" dirty="0" smtClean="0"/>
              <a:t>sharing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AFD9DE-4CC7-42A4-A771-0AC23F10C814}" type="slidenum">
              <a:rPr lang="en-US" sz="1000" smtClean="0">
                <a:latin typeface="+mn-lt"/>
              </a:rPr>
              <a:pPr>
                <a:defRPr/>
              </a:pPr>
              <a:t>30</a:t>
            </a:fld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0095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1" cy="792162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effectLst/>
              </a:rPr>
              <a:t>Individual Mandate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715251" cy="5029200"/>
          </a:xfrm>
        </p:spPr>
        <p:txBody>
          <a:bodyPr/>
          <a:lstStyle/>
          <a:p>
            <a:pPr indent="-365125" eaLnBrk="1" hangingPunct="1">
              <a:lnSpc>
                <a:spcPct val="90000"/>
              </a:lnSpc>
              <a:buClrTx/>
            </a:pPr>
            <a:r>
              <a:rPr lang="en-US" sz="2200" dirty="0"/>
              <a:t>Penalties for failure to obtain coverage</a:t>
            </a:r>
          </a:p>
          <a:p>
            <a:pPr lvl="1" eaLnBrk="1" hangingPunct="1">
              <a:lnSpc>
                <a:spcPct val="90000"/>
              </a:lnSpc>
              <a:buClrTx/>
            </a:pPr>
            <a:r>
              <a:rPr lang="en-US" sz="2200" dirty="0"/>
              <a:t>In 2016 or later, 2.51% of household income or, if greater, “applicable  dollar amount”</a:t>
            </a:r>
          </a:p>
          <a:p>
            <a:pPr lvl="2" eaLnBrk="1" hangingPunct="1">
              <a:lnSpc>
                <a:spcPct val="90000"/>
              </a:lnSpc>
              <a:buClrTx/>
            </a:pPr>
            <a:r>
              <a:rPr lang="en-US" sz="2200" dirty="0"/>
              <a:t>1% of household income in 2014 and 2% in 2015</a:t>
            </a:r>
          </a:p>
          <a:p>
            <a:pPr lvl="2" eaLnBrk="1" hangingPunct="1">
              <a:lnSpc>
                <a:spcPct val="90000"/>
              </a:lnSpc>
              <a:buClrTx/>
            </a:pPr>
            <a:r>
              <a:rPr lang="en-US" sz="2200" dirty="0"/>
              <a:t>Household income includes non-taxable income</a:t>
            </a:r>
          </a:p>
          <a:p>
            <a:pPr lvl="1" eaLnBrk="1" hangingPunct="1">
              <a:lnSpc>
                <a:spcPct val="90000"/>
              </a:lnSpc>
              <a:buClrTx/>
            </a:pPr>
            <a:r>
              <a:rPr lang="en-US" sz="2200" dirty="0"/>
              <a:t>“Applicable dollar amount”</a:t>
            </a:r>
          </a:p>
          <a:p>
            <a:pPr lvl="2" eaLnBrk="1" hangingPunct="1">
              <a:lnSpc>
                <a:spcPct val="90000"/>
              </a:lnSpc>
              <a:buClrTx/>
            </a:pPr>
            <a:r>
              <a:rPr lang="en-US" sz="2200" dirty="0"/>
              <a:t>$95 in 2014</a:t>
            </a:r>
          </a:p>
          <a:p>
            <a:pPr lvl="2" eaLnBrk="1" hangingPunct="1">
              <a:lnSpc>
                <a:spcPct val="90000"/>
              </a:lnSpc>
              <a:buClrTx/>
            </a:pPr>
            <a:r>
              <a:rPr lang="en-US" sz="2200" dirty="0"/>
              <a:t>$325 in 2015</a:t>
            </a:r>
          </a:p>
          <a:p>
            <a:pPr lvl="2" eaLnBrk="1" hangingPunct="1">
              <a:lnSpc>
                <a:spcPct val="90000"/>
              </a:lnSpc>
              <a:buClrTx/>
            </a:pPr>
            <a:r>
              <a:rPr lang="en-US" sz="2200" dirty="0"/>
              <a:t>$695 in 2016</a:t>
            </a:r>
          </a:p>
          <a:p>
            <a:pPr lvl="2" eaLnBrk="1" hangingPunct="1">
              <a:lnSpc>
                <a:spcPct val="90000"/>
              </a:lnSpc>
              <a:buClrTx/>
            </a:pPr>
            <a:r>
              <a:rPr lang="en-US" sz="2200" dirty="0"/>
              <a:t>Indexed thereafter</a:t>
            </a:r>
          </a:p>
          <a:p>
            <a:pPr lvl="2" eaLnBrk="1" hangingPunct="1">
              <a:lnSpc>
                <a:spcPct val="90000"/>
              </a:lnSpc>
              <a:buClrTx/>
            </a:pPr>
            <a:r>
              <a:rPr lang="en-US" sz="2200" dirty="0"/>
              <a:t>Half such amount for children under age 18</a:t>
            </a:r>
          </a:p>
          <a:p>
            <a:pPr lvl="2" eaLnBrk="1" hangingPunct="1">
              <a:lnSpc>
                <a:spcPct val="90000"/>
              </a:lnSpc>
              <a:buClrTx/>
            </a:pPr>
            <a:r>
              <a:rPr lang="en-US" sz="2200" dirty="0"/>
              <a:t>Imposed for all family </a:t>
            </a:r>
            <a:r>
              <a:rPr lang="en-US" sz="2200" dirty="0" smtClean="0"/>
              <a:t>members, but </a:t>
            </a:r>
            <a:r>
              <a:rPr lang="en-US" sz="2200" dirty="0"/>
              <a:t>capped at </a:t>
            </a:r>
            <a:r>
              <a:rPr lang="en-US" sz="2200" dirty="0" smtClean="0"/>
              <a:t>three times </a:t>
            </a:r>
            <a:r>
              <a:rPr lang="en-US" sz="2200" dirty="0"/>
              <a:t>applicable dollar amount for family</a:t>
            </a:r>
          </a:p>
          <a:p>
            <a:pPr lvl="2" eaLnBrk="1" hangingPunct="1">
              <a:lnSpc>
                <a:spcPct val="90000"/>
              </a:lnSpc>
              <a:buClrTx/>
            </a:pPr>
            <a:r>
              <a:rPr lang="en-US" sz="2200" dirty="0"/>
              <a:t>Also capped at average “bronze level” </a:t>
            </a:r>
            <a:r>
              <a:rPr lang="en-US" sz="2200" dirty="0" smtClean="0"/>
              <a:t>premium</a:t>
            </a:r>
            <a:endParaRPr lang="en-US" sz="2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AFD9DE-4CC7-42A4-A771-0AC23F10C814}" type="slidenum">
              <a:rPr lang="en-US" sz="1000" smtClean="0">
                <a:latin typeface="+mn-lt"/>
              </a:rPr>
              <a:pPr>
                <a:defRPr/>
              </a:pPr>
              <a:t>31</a:t>
            </a:fld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83723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1" cy="868362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effectLst/>
              </a:rPr>
              <a:t>Individual Mandate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143000"/>
            <a:ext cx="7791451" cy="5334000"/>
          </a:xfrm>
        </p:spPr>
        <p:txBody>
          <a:bodyPr/>
          <a:lstStyle/>
          <a:p>
            <a:pPr indent="-365125" eaLnBrk="1" hangingPunct="1">
              <a:buClrTx/>
            </a:pPr>
            <a:r>
              <a:rPr lang="en-US" sz="2300" dirty="0"/>
              <a:t>Penalties for failure to obtain coverage, cont.</a:t>
            </a:r>
          </a:p>
          <a:p>
            <a:pPr lvl="1" eaLnBrk="1" hangingPunct="1">
              <a:buClrTx/>
            </a:pPr>
            <a:r>
              <a:rPr lang="en-US" sz="2300" dirty="0"/>
              <a:t>Reported and paid on federal income tax return</a:t>
            </a:r>
          </a:p>
          <a:p>
            <a:pPr lvl="1" eaLnBrk="1" hangingPunct="1">
              <a:buClrTx/>
            </a:pPr>
            <a:r>
              <a:rPr lang="en-US" sz="2300" dirty="0"/>
              <a:t>Individual responsible for insuring self and any dependents</a:t>
            </a:r>
          </a:p>
          <a:p>
            <a:pPr lvl="2" eaLnBrk="1" hangingPunct="1">
              <a:buClrTx/>
            </a:pPr>
            <a:r>
              <a:rPr lang="en-US" sz="2300" dirty="0"/>
              <a:t>Individual and spouse jointly liable for penalty if joint return is filed</a:t>
            </a:r>
          </a:p>
          <a:p>
            <a:pPr lvl="1" eaLnBrk="1" hangingPunct="1">
              <a:buClrTx/>
            </a:pPr>
            <a:r>
              <a:rPr lang="en-US" sz="2300" dirty="0"/>
              <a:t>Penalties computed monthly </a:t>
            </a:r>
          </a:p>
          <a:p>
            <a:pPr lvl="2" eaLnBrk="1" hangingPunct="1">
              <a:buClrTx/>
            </a:pPr>
            <a:r>
              <a:rPr lang="en-US" sz="2300" dirty="0"/>
              <a:t>Exceptions for brief periods of non-coverage</a:t>
            </a:r>
          </a:p>
          <a:p>
            <a:pPr lvl="1" eaLnBrk="1" hangingPunct="1">
              <a:buClrTx/>
            </a:pPr>
            <a:r>
              <a:rPr lang="en-US" sz="2300" dirty="0"/>
              <a:t>No criminal penalties or liens on property</a:t>
            </a:r>
          </a:p>
          <a:p>
            <a:pPr indent="-365125">
              <a:lnSpc>
                <a:spcPct val="90000"/>
              </a:lnSpc>
              <a:buClrTx/>
            </a:pPr>
            <a:r>
              <a:rPr lang="en-US" sz="2300" dirty="0"/>
              <a:t>Enrollment deadline extended to March 31, </a:t>
            </a:r>
            <a:r>
              <a:rPr lang="en-US" sz="2300" dirty="0" smtClean="0"/>
              <a:t>2014, </a:t>
            </a:r>
            <a:r>
              <a:rPr lang="en-US" sz="2300" dirty="0"/>
              <a:t>due to difficulties with </a:t>
            </a:r>
            <a:r>
              <a:rPr lang="en-US" sz="2300" dirty="0" smtClean="0"/>
              <a:t>Website</a:t>
            </a:r>
            <a:endParaRPr lang="en-US" sz="2300" dirty="0"/>
          </a:p>
          <a:p>
            <a:pPr lvl="1">
              <a:lnSpc>
                <a:spcPct val="90000"/>
              </a:lnSpc>
              <a:buClrTx/>
            </a:pPr>
            <a:r>
              <a:rPr lang="en-US" sz="2300" dirty="0"/>
              <a:t>Can be longer if a person tried to enroll before the </a:t>
            </a:r>
            <a:r>
              <a:rPr lang="en-US" sz="2300" dirty="0" smtClean="0"/>
              <a:t>deadline, </a:t>
            </a:r>
            <a:r>
              <a:rPr lang="en-US" sz="2300" dirty="0"/>
              <a:t>but was unable to do so because of problems with the </a:t>
            </a:r>
            <a:r>
              <a:rPr lang="en-US" sz="2300" dirty="0" smtClean="0"/>
              <a:t>Website.</a:t>
            </a:r>
            <a:endParaRPr lang="en-US" sz="23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AFD9DE-4CC7-42A4-A771-0AC23F10C814}" type="slidenum">
              <a:rPr lang="en-US" sz="1000" smtClean="0">
                <a:latin typeface="+mn-lt"/>
              </a:rPr>
              <a:pPr>
                <a:defRPr/>
              </a:pPr>
              <a:t>32</a:t>
            </a:fld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2226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smtClean="0">
                <a:effectLst/>
              </a:rPr>
              <a:t>Minimum Essential Coverage</a:t>
            </a:r>
            <a:endParaRPr lang="en-US" sz="32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447800"/>
            <a:ext cx="7791451" cy="4800600"/>
          </a:xfrm>
        </p:spPr>
        <p:txBody>
          <a:bodyPr/>
          <a:lstStyle/>
          <a:p>
            <a:pPr indent="-365125" eaLnBrk="1" hangingPunct="1">
              <a:buClrTx/>
              <a:buFontTx/>
              <a:buChar char="•"/>
            </a:pPr>
            <a:r>
              <a:rPr lang="en-US" sz="2600" dirty="0" smtClean="0"/>
              <a:t>Basic requirement for coverage</a:t>
            </a:r>
          </a:p>
          <a:p>
            <a:pPr indent="-365125" eaLnBrk="1" hangingPunct="1">
              <a:buClrTx/>
              <a:buFontTx/>
              <a:buChar char="•"/>
            </a:pPr>
            <a:r>
              <a:rPr lang="en-US" sz="2600" dirty="0" smtClean="0"/>
              <a:t>Does not include “excepted benefits,” such as:</a:t>
            </a:r>
          </a:p>
          <a:p>
            <a:pPr lvl="1" eaLnBrk="1" hangingPunct="1">
              <a:buClrTx/>
            </a:pPr>
            <a:r>
              <a:rPr lang="en-US" sz="2600" dirty="0" smtClean="0"/>
              <a:t>Stand alone dental</a:t>
            </a:r>
          </a:p>
          <a:p>
            <a:pPr lvl="1" eaLnBrk="1" hangingPunct="1">
              <a:buClrTx/>
            </a:pPr>
            <a:r>
              <a:rPr lang="en-US" sz="2600" dirty="0" smtClean="0"/>
              <a:t>Stand alone vision</a:t>
            </a:r>
          </a:p>
          <a:p>
            <a:pPr lvl="1" eaLnBrk="1" hangingPunct="1">
              <a:buClrTx/>
            </a:pPr>
            <a:r>
              <a:rPr lang="en-US" sz="2600" dirty="0" smtClean="0"/>
              <a:t>Long-term care</a:t>
            </a:r>
          </a:p>
          <a:p>
            <a:pPr lvl="1" eaLnBrk="1" hangingPunct="1">
              <a:buClrTx/>
            </a:pPr>
            <a:r>
              <a:rPr lang="en-US" sz="2600" dirty="0" smtClean="0"/>
              <a:t>Health FSAs</a:t>
            </a:r>
          </a:p>
          <a:p>
            <a:pPr lvl="1" eaLnBrk="1" hangingPunct="1">
              <a:buClrTx/>
            </a:pPr>
            <a:r>
              <a:rPr lang="en-US" sz="2600" dirty="0" smtClean="0"/>
              <a:t>Single-disease policies</a:t>
            </a:r>
          </a:p>
          <a:p>
            <a:pPr lvl="1" eaLnBrk="1" hangingPunct="1">
              <a:buClrTx/>
            </a:pPr>
            <a:r>
              <a:rPr lang="en-US" sz="2600" dirty="0" smtClean="0"/>
              <a:t>Hospital indemnity</a:t>
            </a:r>
          </a:p>
          <a:p>
            <a:pPr indent="-365125" eaLnBrk="1" hangingPunct="1">
              <a:buClrTx/>
            </a:pPr>
            <a:r>
              <a:rPr lang="en-US" sz="2600" dirty="0" smtClean="0"/>
              <a:t>Individuals under age 30 may have catastrophic plans with lesser benefits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AFD9DE-4CC7-42A4-A771-0AC23F10C814}" type="slidenum">
              <a:rPr lang="en-US" sz="1000" smtClean="0">
                <a:latin typeface="+mn-lt"/>
              </a:rPr>
              <a:pPr>
                <a:defRPr/>
              </a:pPr>
              <a:t>33</a:t>
            </a:fld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203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>
                <a:effectLst/>
              </a:rPr>
              <a:t>Essential Health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447800"/>
            <a:ext cx="7715251" cy="4800600"/>
          </a:xfrm>
        </p:spPr>
        <p:txBody>
          <a:bodyPr/>
          <a:lstStyle/>
          <a:p>
            <a:pPr indent="-365125">
              <a:buClrTx/>
            </a:pPr>
            <a:r>
              <a:rPr lang="en-US" sz="2800" dirty="0"/>
              <a:t>Extensive regulations provide rules for issuers to design plans measured against templates.</a:t>
            </a:r>
          </a:p>
          <a:p>
            <a:pPr indent="-365125">
              <a:buClrTx/>
            </a:pPr>
            <a:r>
              <a:rPr lang="en-US" sz="2800" dirty="0"/>
              <a:t>Compliant policies will cover percentage of costs of typical policy</a:t>
            </a:r>
          </a:p>
          <a:p>
            <a:pPr lvl="1">
              <a:buClrTx/>
            </a:pPr>
            <a:r>
              <a:rPr lang="en-US" dirty="0"/>
              <a:t>Bronze policy must cover 60%</a:t>
            </a:r>
          </a:p>
          <a:p>
            <a:pPr lvl="1">
              <a:buClrTx/>
            </a:pPr>
            <a:r>
              <a:rPr lang="en-US" dirty="0"/>
              <a:t>Silver policy must cover 70%</a:t>
            </a:r>
          </a:p>
          <a:p>
            <a:pPr lvl="1">
              <a:buClrTx/>
            </a:pPr>
            <a:r>
              <a:rPr lang="en-US" dirty="0"/>
              <a:t>Gold policy must cover 80%</a:t>
            </a:r>
          </a:p>
          <a:p>
            <a:pPr lvl="1">
              <a:buClrTx/>
            </a:pPr>
            <a:r>
              <a:rPr lang="en-US" dirty="0"/>
              <a:t>Platinum policy must cover 90%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AFD9DE-4CC7-42A4-A771-0AC23F10C814}" type="slidenum">
              <a:rPr lang="en-US" sz="1000" smtClean="0">
                <a:latin typeface="+mn-lt"/>
              </a:rPr>
              <a:pPr>
                <a:defRPr/>
              </a:pPr>
              <a:t>34</a:t>
            </a:fld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735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04900" y="2667000"/>
            <a:ext cx="7924800" cy="553998"/>
          </a:xfrm>
          <a:prstGeom prst="rect">
            <a:avLst/>
          </a:prstGeom>
          <a:noFill/>
        </p:spPr>
        <p:txBody>
          <a:bodyPr wrap="square" numCol="2" rtlCol="0" anchor="ctr">
            <a:spAutoFit/>
          </a:bodyPr>
          <a:lstStyle/>
          <a:p>
            <a:pPr algn="ctr"/>
            <a:endParaRPr lang="en-US" sz="1600" i="1" dirty="0" smtClean="0">
              <a:latin typeface="+mn-lt"/>
            </a:endParaRPr>
          </a:p>
          <a:p>
            <a:pPr algn="ctr"/>
            <a:r>
              <a:rPr lang="en-US" sz="1400" b="1" dirty="0">
                <a:latin typeface="+mn-lt"/>
              </a:rPr>
              <a:t> </a:t>
            </a:r>
            <a:r>
              <a:rPr lang="en-US" sz="1400" b="1" dirty="0" smtClean="0">
                <a:latin typeface="+mn-lt"/>
              </a:rPr>
              <a:t>       </a:t>
            </a:r>
            <a:endParaRPr lang="en-US" sz="1600" dirty="0" smtClean="0">
              <a:solidFill>
                <a:prstClr val="black"/>
              </a:solidFill>
              <a:latin typeface="+mn-lt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200" y="6096001"/>
            <a:ext cx="2565400" cy="39443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8778875" y="6490431"/>
            <a:ext cx="501650" cy="367569"/>
          </a:xfrm>
        </p:spPr>
        <p:txBody>
          <a:bodyPr/>
          <a:lstStyle/>
          <a:p>
            <a:pPr algn="l">
              <a:defRPr/>
            </a:pPr>
            <a:fld id="{37CB416F-4778-B14D-8243-3F2F72A8F2B3}" type="slidenum">
              <a:rPr lang="en-US" sz="1000" smtClean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pPr algn="l">
                <a:defRPr/>
              </a:pPr>
              <a:t>35</a:t>
            </a:fld>
            <a:endParaRPr lang="en-US" sz="1000" dirty="0">
              <a:solidFill>
                <a:schemeClr val="tx1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5520705"/>
              </p:ext>
            </p:extLst>
          </p:nvPr>
        </p:nvGraphicFramePr>
        <p:xfrm>
          <a:off x="1828800" y="609600"/>
          <a:ext cx="6096000" cy="5833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839638">
                <a:tc gridSpan="2">
                  <a:txBody>
                    <a:bodyPr/>
                    <a:lstStyle/>
                    <a:p>
                      <a:pPr algn="ctr"/>
                      <a:r>
                        <a:rPr kumimoji="0" lang="en-US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72314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Contact Information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884471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</a:rPr>
                        <a:t>Roberta Casper Watson, Esq.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Calibri" pitchFamily="34" charset="0"/>
                        </a:rPr>
                        <a:t>rcwatson@wagnerlawgroup.com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</a:rPr>
                        <a:t>101 E. Kennedy Blvd., Ste. 2140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</a:rPr>
                        <a:t>Tampa, FL   33602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</a:rPr>
                        <a:t>P: (813) 603-2960  F: (617) 357-5250                   </a:t>
                      </a:r>
                    </a:p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1346051"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Boston Office (Main)</a:t>
                      </a:r>
                    </a:p>
                    <a:p>
                      <a:pPr algn="ctr"/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99 Summer St., 13th Floor</a:t>
                      </a:r>
                    </a:p>
                    <a:p>
                      <a:pPr algn="ctr"/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Boston, MA   02110</a:t>
                      </a:r>
                    </a:p>
                    <a:p>
                      <a:pPr algn="ctr"/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P: (617) 357-5200   F: (617) 357-5250 </a:t>
                      </a:r>
                    </a:p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South Florida Office </a:t>
                      </a:r>
                    </a:p>
                    <a:p>
                      <a:pPr algn="ctr"/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7108 Fairway Dr., Ste. 125</a:t>
                      </a:r>
                      <a:br>
                        <a:rPr kumimoji="0"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Palm Beach Gardens, FL   33418</a:t>
                      </a:r>
                    </a:p>
                    <a:p>
                      <a:pPr algn="ctr"/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P: (561) 293-3590  F: (561) 293-3591</a:t>
                      </a:r>
                    </a:p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05711"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 Francisco Office</a:t>
                      </a:r>
                      <a:endParaRPr kumimoji="0" lang="en-US" sz="14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315 Montgomery St.,  Ste. 904</a:t>
                      </a:r>
                    </a:p>
                    <a:p>
                      <a:pPr algn="ctr"/>
                      <a:r>
                        <a:rPr kumimoji="0"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 Francisco, CA   94104</a:t>
                      </a:r>
                    </a:p>
                    <a:p>
                      <a:pPr algn="ctr"/>
                      <a:r>
                        <a:rPr kumimoji="0"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P: (415) 625-0002  F: (415) 358-8300</a:t>
                      </a: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St. Louis Office</a:t>
                      </a:r>
                      <a:endParaRPr kumimoji="0" lang="en-US" sz="14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 S. 4</a:t>
                      </a:r>
                      <a:r>
                        <a:rPr kumimoji="0" lang="en-US" sz="1400" kern="1200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kumimoji="0"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St., Ste. 550</a:t>
                      </a:r>
                    </a:p>
                    <a:p>
                      <a:pPr algn="ctr"/>
                      <a:r>
                        <a:rPr kumimoji="0"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St. Louis, MO  63102</a:t>
                      </a:r>
                    </a:p>
                    <a:p>
                      <a:pPr algn="ctr"/>
                      <a:r>
                        <a:rPr kumimoji="0"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P: (314) 236-0065  F: (314) 236-5743</a:t>
                      </a: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37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21583</TotalTime>
  <Words>2308</Words>
  <Application>Microsoft Office PowerPoint</Application>
  <PresentationFormat>On-screen Show (4:3)</PresentationFormat>
  <Paragraphs>273</Paragraphs>
  <Slides>35</Slides>
  <Notes>25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Solstice</vt:lpstr>
      <vt:lpstr>       COMPLYING WITH THE ACA:  GETTING READY FOR 2016 – PART II  </vt:lpstr>
      <vt:lpstr>Employer Mandate: General Rule</vt:lpstr>
      <vt:lpstr>Employer Mandate: Penalties</vt:lpstr>
      <vt:lpstr>Employer Mandate: Affordable Coverage</vt:lpstr>
      <vt:lpstr>Employer Mandate: Minimum Value</vt:lpstr>
      <vt:lpstr>Employer Mandate: Penalties</vt:lpstr>
      <vt:lpstr>Offering Coverage to Employees</vt:lpstr>
      <vt:lpstr>Monthly Method</vt:lpstr>
      <vt:lpstr>Look Back Method</vt:lpstr>
      <vt:lpstr>Measurement Period</vt:lpstr>
      <vt:lpstr>Stability Period</vt:lpstr>
      <vt:lpstr>90-day Waiting Period Limitation</vt:lpstr>
      <vt:lpstr>90-Day Waiting Period Limitation</vt:lpstr>
      <vt:lpstr>Interaction Between Waiting Periods and Orientation Periods</vt:lpstr>
      <vt:lpstr>Offering Coverage to Rehired Employees</vt:lpstr>
      <vt:lpstr>Who Must Comply With  The Employer Mandate?</vt:lpstr>
      <vt:lpstr>Counting Employees</vt:lpstr>
      <vt:lpstr>Effective Date for Employer Mandate</vt:lpstr>
      <vt:lpstr>Transition Relief For Employers With At Least 50, But No More Than 99 Employees</vt:lpstr>
      <vt:lpstr>Reporting Requirements</vt:lpstr>
      <vt:lpstr>Reporting Requirements</vt:lpstr>
      <vt:lpstr>Reporting Requirements</vt:lpstr>
      <vt:lpstr>W-2 Reporting</vt:lpstr>
      <vt:lpstr>Documenting Compliance</vt:lpstr>
      <vt:lpstr>Employer Mandate Action Steps for Employers</vt:lpstr>
      <vt:lpstr>Employer Payment Plans</vt:lpstr>
      <vt:lpstr>Employer Payment Plans</vt:lpstr>
      <vt:lpstr>Individual Mandate</vt:lpstr>
      <vt:lpstr>Individual Mandate</vt:lpstr>
      <vt:lpstr>Individual Mandate</vt:lpstr>
      <vt:lpstr>Individual Mandate</vt:lpstr>
      <vt:lpstr>Individual Mandate</vt:lpstr>
      <vt:lpstr>Minimum Essential Coverage</vt:lpstr>
      <vt:lpstr>Essential Health Benefits</vt:lpstr>
      <vt:lpstr>PowerPoint Presentation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Meaghan Barnett</cp:lastModifiedBy>
  <cp:revision>1350</cp:revision>
  <cp:lastPrinted>2015-11-17T23:29:59Z</cp:lastPrinted>
  <dcterms:created xsi:type="dcterms:W3CDTF">2008-04-29T20:53:18Z</dcterms:created>
  <dcterms:modified xsi:type="dcterms:W3CDTF">2015-12-16T17:42:38Z</dcterms:modified>
</cp:coreProperties>
</file>