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18"/>
  </p:notesMasterIdLst>
  <p:handoutMasterIdLst>
    <p:handoutMasterId r:id="rId19"/>
  </p:handoutMasterIdLst>
  <p:sldIdLst>
    <p:sldId id="256" r:id="rId2"/>
    <p:sldId id="265" r:id="rId3"/>
    <p:sldId id="276" r:id="rId4"/>
    <p:sldId id="277" r:id="rId5"/>
    <p:sldId id="257" r:id="rId6"/>
    <p:sldId id="261" r:id="rId7"/>
    <p:sldId id="260" r:id="rId8"/>
    <p:sldId id="271" r:id="rId9"/>
    <p:sldId id="273" r:id="rId10"/>
    <p:sldId id="272" r:id="rId11"/>
    <p:sldId id="275" r:id="rId12"/>
    <p:sldId id="274" r:id="rId13"/>
    <p:sldId id="270" r:id="rId14"/>
    <p:sldId id="267" r:id="rId15"/>
    <p:sldId id="268" r:id="rId16"/>
    <p:sldId id="269" r:id="rId17"/>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76767"/>
    <a:srgbClr val="2E3640"/>
    <a:srgbClr val="E33830"/>
    <a:srgbClr val="EF792F"/>
    <a:srgbClr val="EFB3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229" autoAdjust="0"/>
  </p:normalViewPr>
  <p:slideViewPr>
    <p:cSldViewPr>
      <p:cViewPr>
        <p:scale>
          <a:sx n="66" d="100"/>
          <a:sy n="66" d="100"/>
        </p:scale>
        <p:origin x="-552" y="-16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1778" cy="465500"/>
          </a:xfrm>
          <a:prstGeom prst="rect">
            <a:avLst/>
          </a:prstGeom>
        </p:spPr>
        <p:txBody>
          <a:bodyPr vert="horz" lIns="98042" tIns="49021" rIns="98042" bIns="49021" rtlCol="0"/>
          <a:lstStyle>
            <a:lvl1pPr algn="l">
              <a:defRPr sz="1300"/>
            </a:lvl1pPr>
          </a:lstStyle>
          <a:p>
            <a:endParaRPr lang="en-US" dirty="0"/>
          </a:p>
        </p:txBody>
      </p:sp>
      <p:sp>
        <p:nvSpPr>
          <p:cNvPr id="3" name="Date Placeholder 2"/>
          <p:cNvSpPr>
            <a:spLocks noGrp="1"/>
          </p:cNvSpPr>
          <p:nvPr>
            <p:ph type="dt" sz="quarter" idx="1"/>
          </p:nvPr>
        </p:nvSpPr>
        <p:spPr>
          <a:xfrm>
            <a:off x="3898329" y="0"/>
            <a:ext cx="2981778" cy="465500"/>
          </a:xfrm>
          <a:prstGeom prst="rect">
            <a:avLst/>
          </a:prstGeom>
        </p:spPr>
        <p:txBody>
          <a:bodyPr vert="horz" lIns="98042" tIns="49021" rIns="98042" bIns="49021" rtlCol="0"/>
          <a:lstStyle>
            <a:lvl1pPr algn="r">
              <a:defRPr sz="1300"/>
            </a:lvl1pPr>
          </a:lstStyle>
          <a:p>
            <a:fld id="{DDC748B5-916D-4A81-BB96-74E2808FBCED}" type="datetimeFigureOut">
              <a:rPr lang="en-US" smtClean="0"/>
              <a:t>10/16/2012</a:t>
            </a:fld>
            <a:endParaRPr lang="en-US" dirty="0"/>
          </a:p>
        </p:txBody>
      </p:sp>
      <p:sp>
        <p:nvSpPr>
          <p:cNvPr id="4" name="Footer Placeholder 3"/>
          <p:cNvSpPr>
            <a:spLocks noGrp="1"/>
          </p:cNvSpPr>
          <p:nvPr>
            <p:ph type="ftr" sz="quarter" idx="2"/>
          </p:nvPr>
        </p:nvSpPr>
        <p:spPr>
          <a:xfrm>
            <a:off x="1" y="8829202"/>
            <a:ext cx="2981778" cy="465500"/>
          </a:xfrm>
          <a:prstGeom prst="rect">
            <a:avLst/>
          </a:prstGeom>
        </p:spPr>
        <p:txBody>
          <a:bodyPr vert="horz" lIns="98042" tIns="49021" rIns="98042" bIns="49021" rtlCol="0" anchor="b"/>
          <a:lstStyle>
            <a:lvl1pPr algn="l">
              <a:defRPr sz="1300"/>
            </a:lvl1pPr>
          </a:lstStyle>
          <a:p>
            <a:endParaRPr lang="en-US" dirty="0"/>
          </a:p>
        </p:txBody>
      </p:sp>
      <p:sp>
        <p:nvSpPr>
          <p:cNvPr id="5" name="Slide Number Placeholder 4"/>
          <p:cNvSpPr>
            <a:spLocks noGrp="1"/>
          </p:cNvSpPr>
          <p:nvPr>
            <p:ph type="sldNum" sz="quarter" idx="3"/>
          </p:nvPr>
        </p:nvSpPr>
        <p:spPr>
          <a:xfrm>
            <a:off x="3898329" y="8829202"/>
            <a:ext cx="2981778" cy="465500"/>
          </a:xfrm>
          <a:prstGeom prst="rect">
            <a:avLst/>
          </a:prstGeom>
        </p:spPr>
        <p:txBody>
          <a:bodyPr vert="horz" lIns="98042" tIns="49021" rIns="98042" bIns="49021" rtlCol="0" anchor="b"/>
          <a:lstStyle>
            <a:lvl1pPr algn="r">
              <a:defRPr sz="1300"/>
            </a:lvl1pPr>
          </a:lstStyle>
          <a:p>
            <a:fld id="{EEB2668C-3C79-4FD8-BE03-96BE558F60A0}" type="slidenum">
              <a:rPr lang="en-US" smtClean="0"/>
              <a:t>‹#›</a:t>
            </a:fld>
            <a:endParaRPr lang="en-US" dirty="0"/>
          </a:p>
        </p:txBody>
      </p:sp>
    </p:spTree>
    <p:extLst>
      <p:ext uri="{BB962C8B-B14F-4D97-AF65-F5344CB8AC3E}">
        <p14:creationId xmlns:p14="http://schemas.microsoft.com/office/powerpoint/2010/main" val="10182179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1778" cy="465500"/>
          </a:xfrm>
          <a:prstGeom prst="rect">
            <a:avLst/>
          </a:prstGeom>
        </p:spPr>
        <p:txBody>
          <a:bodyPr vert="horz" lIns="98042" tIns="49021" rIns="98042" bIns="49021" rtlCol="0"/>
          <a:lstStyle>
            <a:lvl1pPr algn="l">
              <a:defRPr sz="1300"/>
            </a:lvl1pPr>
          </a:lstStyle>
          <a:p>
            <a:endParaRPr lang="en-US" dirty="0"/>
          </a:p>
        </p:txBody>
      </p:sp>
      <p:sp>
        <p:nvSpPr>
          <p:cNvPr id="3" name="Date Placeholder 2"/>
          <p:cNvSpPr>
            <a:spLocks noGrp="1"/>
          </p:cNvSpPr>
          <p:nvPr>
            <p:ph type="dt" idx="1"/>
          </p:nvPr>
        </p:nvSpPr>
        <p:spPr>
          <a:xfrm>
            <a:off x="3898329" y="0"/>
            <a:ext cx="2981778" cy="465500"/>
          </a:xfrm>
          <a:prstGeom prst="rect">
            <a:avLst/>
          </a:prstGeom>
        </p:spPr>
        <p:txBody>
          <a:bodyPr vert="horz" lIns="98042" tIns="49021" rIns="98042" bIns="49021" rtlCol="0"/>
          <a:lstStyle>
            <a:lvl1pPr algn="r">
              <a:defRPr sz="1300"/>
            </a:lvl1pPr>
          </a:lstStyle>
          <a:p>
            <a:fld id="{31B902F3-D52D-4F47-A08C-38818683A906}" type="datetimeFigureOut">
              <a:rPr lang="en-US" smtClean="0"/>
              <a:t>10/16/2012</a:t>
            </a:fld>
            <a:endParaRPr lang="en-US" dirty="0"/>
          </a:p>
        </p:txBody>
      </p:sp>
      <p:sp>
        <p:nvSpPr>
          <p:cNvPr id="4" name="Slide Image Placeholder 3"/>
          <p:cNvSpPr>
            <a:spLocks noGrp="1" noRot="1" noChangeAspect="1"/>
          </p:cNvSpPr>
          <p:nvPr>
            <p:ph type="sldImg" idx="2"/>
          </p:nvPr>
        </p:nvSpPr>
        <p:spPr>
          <a:xfrm>
            <a:off x="1116013" y="696913"/>
            <a:ext cx="4649787" cy="3486150"/>
          </a:xfrm>
          <a:prstGeom prst="rect">
            <a:avLst/>
          </a:prstGeom>
          <a:noFill/>
          <a:ln w="12700">
            <a:solidFill>
              <a:prstClr val="black"/>
            </a:solidFill>
          </a:ln>
        </p:spPr>
        <p:txBody>
          <a:bodyPr vert="horz" lIns="98042" tIns="49021" rIns="98042" bIns="49021" rtlCol="0" anchor="ctr"/>
          <a:lstStyle/>
          <a:p>
            <a:endParaRPr lang="en-US" dirty="0"/>
          </a:p>
        </p:txBody>
      </p:sp>
      <p:sp>
        <p:nvSpPr>
          <p:cNvPr id="5" name="Notes Placeholder 4"/>
          <p:cNvSpPr>
            <a:spLocks noGrp="1"/>
          </p:cNvSpPr>
          <p:nvPr>
            <p:ph type="body" sz="quarter" idx="3"/>
          </p:nvPr>
        </p:nvSpPr>
        <p:spPr>
          <a:xfrm>
            <a:off x="687841" y="4415451"/>
            <a:ext cx="5506133" cy="4184399"/>
          </a:xfrm>
          <a:prstGeom prst="rect">
            <a:avLst/>
          </a:prstGeom>
        </p:spPr>
        <p:txBody>
          <a:bodyPr vert="horz" lIns="98042" tIns="49021" rIns="98042" bIns="4902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202"/>
            <a:ext cx="2981778" cy="465500"/>
          </a:xfrm>
          <a:prstGeom prst="rect">
            <a:avLst/>
          </a:prstGeom>
        </p:spPr>
        <p:txBody>
          <a:bodyPr vert="horz" lIns="98042" tIns="49021" rIns="98042" bIns="49021" rtlCol="0" anchor="b"/>
          <a:lstStyle>
            <a:lvl1pPr algn="l">
              <a:defRPr sz="1300"/>
            </a:lvl1pPr>
          </a:lstStyle>
          <a:p>
            <a:endParaRPr lang="en-US" dirty="0"/>
          </a:p>
        </p:txBody>
      </p:sp>
      <p:sp>
        <p:nvSpPr>
          <p:cNvPr id="7" name="Slide Number Placeholder 6"/>
          <p:cNvSpPr>
            <a:spLocks noGrp="1"/>
          </p:cNvSpPr>
          <p:nvPr>
            <p:ph type="sldNum" sz="quarter" idx="5"/>
          </p:nvPr>
        </p:nvSpPr>
        <p:spPr>
          <a:xfrm>
            <a:off x="3898329" y="8829202"/>
            <a:ext cx="2981778" cy="465500"/>
          </a:xfrm>
          <a:prstGeom prst="rect">
            <a:avLst/>
          </a:prstGeom>
        </p:spPr>
        <p:txBody>
          <a:bodyPr vert="horz" lIns="98042" tIns="49021" rIns="98042" bIns="49021" rtlCol="0" anchor="b"/>
          <a:lstStyle>
            <a:lvl1pPr algn="r">
              <a:defRPr sz="1300"/>
            </a:lvl1pPr>
          </a:lstStyle>
          <a:p>
            <a:fld id="{75F94A54-7F6D-5543-966B-0425F951ADF8}" type="slidenum">
              <a:rPr lang="en-US" smtClean="0"/>
              <a:t>‹#›</a:t>
            </a:fld>
            <a:endParaRPr lang="en-US" dirty="0"/>
          </a:p>
        </p:txBody>
      </p:sp>
    </p:spTree>
    <p:extLst>
      <p:ext uri="{BB962C8B-B14F-4D97-AF65-F5344CB8AC3E}">
        <p14:creationId xmlns:p14="http://schemas.microsoft.com/office/powerpoint/2010/main" val="167454641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Acquaint your Attendees</a:t>
            </a:r>
            <a:r>
              <a:rPr lang="en-US" baseline="0" dirty="0" smtClean="0"/>
              <a:t> with what they see on their screen.</a:t>
            </a:r>
            <a:br>
              <a:rPr lang="en-US" baseline="0" dirty="0" smtClean="0"/>
            </a:br>
            <a:r>
              <a:rPr lang="en-US" baseline="0" dirty="0" smtClean="0"/>
              <a:t/>
            </a:r>
            <a:br>
              <a:rPr lang="en-US" baseline="0" dirty="0" smtClean="0"/>
            </a:br>
            <a:r>
              <a:rPr lang="en-US" baseline="0" dirty="0" smtClean="0"/>
              <a:t>To the left is the GoToWebinar Viewer through which you can see the presentation.</a:t>
            </a:r>
          </a:p>
          <a:p>
            <a:r>
              <a:rPr lang="en-US" baseline="0" dirty="0" smtClean="0"/>
              <a:t>To the right is the GoToWebinar control panel where you can raise their hand, ask questions and select audio mode.</a:t>
            </a:r>
            <a:br>
              <a:rPr lang="en-US" baseline="0" dirty="0" smtClean="0"/>
            </a:br>
            <a:r>
              <a:rPr lang="en-US" baseline="0" dirty="0" smtClean="0"/>
              <a:t/>
            </a:r>
            <a:br>
              <a:rPr lang="en-US" baseline="0" dirty="0" smtClean="0"/>
            </a:br>
            <a:r>
              <a:rPr lang="en-US" b="1" baseline="0" dirty="0" smtClean="0"/>
              <a:t>Note: </a:t>
            </a:r>
          </a:p>
          <a:p>
            <a:r>
              <a:rPr lang="en-US" b="0" baseline="0" dirty="0" smtClean="0"/>
              <a:t>The attendee control panel will collapse automatically when not in use by an Attendee.  To keep it open, Attendees can click the “View” menu and uncheck “Auto-hide Control Panel”.</a:t>
            </a:r>
            <a:endParaRPr lang="en-US" b="1" dirty="0"/>
          </a:p>
        </p:txBody>
      </p:sp>
      <p:sp>
        <p:nvSpPr>
          <p:cNvPr id="4" name="Slide Number Placeholder 3"/>
          <p:cNvSpPr>
            <a:spLocks noGrp="1"/>
          </p:cNvSpPr>
          <p:nvPr>
            <p:ph type="sldNum" sz="quarter" idx="10"/>
          </p:nvPr>
        </p:nvSpPr>
        <p:spPr/>
        <p:txBody>
          <a:bodyPr/>
          <a:lstStyle/>
          <a:p>
            <a:fld id="{DE5069A1-15D4-42C4-BA7D-D53ABF512BC2}" type="slidenum">
              <a:rPr lang="en-US" smtClean="0"/>
              <a:t>2</a:t>
            </a:fld>
            <a:endParaRPr lang="en-US"/>
          </a:p>
        </p:txBody>
      </p:sp>
    </p:spTree>
    <p:extLst>
      <p:ext uri="{BB962C8B-B14F-4D97-AF65-F5344CB8AC3E}">
        <p14:creationId xmlns:p14="http://schemas.microsoft.com/office/powerpoint/2010/main" val="325416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4339">
              <a:defRPr/>
            </a:pPr>
            <a:r>
              <a:rPr lang="en-US" dirty="0" smtClean="0"/>
              <a:t>Remind Attendees how to ask questions and provide “more info” or support contact. </a:t>
            </a:r>
            <a:endParaRPr lang="en-US" baseline="0" dirty="0" smtClean="0"/>
          </a:p>
        </p:txBody>
      </p:sp>
      <p:sp>
        <p:nvSpPr>
          <p:cNvPr id="4" name="Slide Number Placeholder 3"/>
          <p:cNvSpPr>
            <a:spLocks noGrp="1"/>
          </p:cNvSpPr>
          <p:nvPr>
            <p:ph type="sldNum" sz="quarter" idx="10"/>
          </p:nvPr>
        </p:nvSpPr>
        <p:spPr/>
        <p:txBody>
          <a:bodyPr/>
          <a:lstStyle/>
          <a:p>
            <a:fld id="{DE5069A1-15D4-42C4-BA7D-D53ABF512BC2}" type="slidenum">
              <a:rPr lang="en-US" smtClean="0"/>
              <a:t>14</a:t>
            </a:fld>
            <a:endParaRPr lang="en-US" dirty="0"/>
          </a:p>
        </p:txBody>
      </p:sp>
    </p:spTree>
    <p:extLst>
      <p:ext uri="{BB962C8B-B14F-4D97-AF65-F5344CB8AC3E}">
        <p14:creationId xmlns:p14="http://schemas.microsoft.com/office/powerpoint/2010/main" val="14758199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Freeform 7"/>
          <p:cNvSpPr>
            <a:spLocks/>
          </p:cNvSpPr>
          <p:nvPr userDrawn="1"/>
        </p:nvSpPr>
        <p:spPr bwMode="auto">
          <a:xfrm>
            <a:off x="0" y="4953000"/>
            <a:ext cx="8153400" cy="1905000"/>
          </a:xfrm>
          <a:custGeom>
            <a:avLst/>
            <a:gdLst/>
            <a:ahLst/>
            <a:cxnLst>
              <a:cxn ang="0">
                <a:pos x="2102" y="511"/>
              </a:cxn>
              <a:cxn ang="0">
                <a:pos x="2136" y="47"/>
              </a:cxn>
              <a:cxn ang="0">
                <a:pos x="0" y="211"/>
              </a:cxn>
              <a:cxn ang="0">
                <a:pos x="0" y="511"/>
              </a:cxn>
              <a:cxn ang="0">
                <a:pos x="0" y="1471"/>
              </a:cxn>
              <a:cxn ang="0">
                <a:pos x="1927" y="1471"/>
              </a:cxn>
              <a:cxn ang="0">
                <a:pos x="1939" y="1428"/>
              </a:cxn>
              <a:cxn ang="0">
                <a:pos x="2102" y="511"/>
              </a:cxn>
            </a:cxnLst>
            <a:rect l="0" t="0" r="r" b="b"/>
            <a:pathLst>
              <a:path w="2136" h="1471">
                <a:moveTo>
                  <a:pt x="2102" y="511"/>
                </a:moveTo>
                <a:cubicBezTo>
                  <a:pt x="2118" y="354"/>
                  <a:pt x="2129" y="199"/>
                  <a:pt x="2136" y="47"/>
                </a:cubicBezTo>
                <a:cubicBezTo>
                  <a:pt x="1803" y="0"/>
                  <a:pt x="976" y="63"/>
                  <a:pt x="0" y="211"/>
                </a:cubicBezTo>
                <a:cubicBezTo>
                  <a:pt x="0" y="511"/>
                  <a:pt x="0" y="511"/>
                  <a:pt x="0" y="511"/>
                </a:cubicBezTo>
                <a:cubicBezTo>
                  <a:pt x="0" y="1471"/>
                  <a:pt x="0" y="1471"/>
                  <a:pt x="0" y="1471"/>
                </a:cubicBezTo>
                <a:cubicBezTo>
                  <a:pt x="1927" y="1471"/>
                  <a:pt x="1927" y="1471"/>
                  <a:pt x="1927" y="1471"/>
                </a:cubicBezTo>
                <a:cubicBezTo>
                  <a:pt x="1931" y="1457"/>
                  <a:pt x="1935" y="1443"/>
                  <a:pt x="1939" y="1428"/>
                </a:cubicBezTo>
                <a:cubicBezTo>
                  <a:pt x="2019" y="1131"/>
                  <a:pt x="2071" y="819"/>
                  <a:pt x="2102" y="511"/>
                </a:cubicBezTo>
                <a:close/>
              </a:path>
            </a:pathLst>
          </a:custGeom>
          <a:solidFill>
            <a:schemeClr val="accent4"/>
          </a:solidFill>
          <a:ln w="9525">
            <a:noFill/>
            <a:round/>
            <a:headEnd/>
            <a:tailEnd/>
          </a:ln>
          <a:effectLst/>
        </p:spPr>
        <p:txBody>
          <a:bodyPr/>
          <a:lstStyle/>
          <a:p>
            <a:pPr fontAlgn="auto">
              <a:spcBef>
                <a:spcPts val="0"/>
              </a:spcBef>
              <a:spcAft>
                <a:spcPts val="0"/>
              </a:spcAft>
              <a:defRPr/>
            </a:pPr>
            <a:endParaRPr lang="en-US" dirty="0">
              <a:latin typeface="+mn-lt"/>
            </a:endParaRPr>
          </a:p>
        </p:txBody>
      </p:sp>
      <p:sp>
        <p:nvSpPr>
          <p:cNvPr id="9" name="Freeform 8"/>
          <p:cNvSpPr>
            <a:spLocks/>
          </p:cNvSpPr>
          <p:nvPr userDrawn="1"/>
        </p:nvSpPr>
        <p:spPr bwMode="auto">
          <a:xfrm>
            <a:off x="7343775" y="0"/>
            <a:ext cx="1800225" cy="6858000"/>
          </a:xfrm>
          <a:custGeom>
            <a:avLst/>
            <a:gdLst/>
            <a:ahLst/>
            <a:cxnLst>
              <a:cxn ang="0">
                <a:pos x="502" y="0"/>
              </a:cxn>
              <a:cxn ang="0">
                <a:pos x="93" y="0"/>
              </a:cxn>
              <a:cxn ang="0">
                <a:pos x="0" y="3168"/>
              </a:cxn>
              <a:cxn ang="0">
                <a:pos x="502" y="3168"/>
              </a:cxn>
              <a:cxn ang="0">
                <a:pos x="502" y="0"/>
              </a:cxn>
            </a:cxnLst>
            <a:rect l="0" t="0" r="r" b="b"/>
            <a:pathLst>
              <a:path w="502" h="3168">
                <a:moveTo>
                  <a:pt x="502" y="0"/>
                </a:moveTo>
                <a:cubicBezTo>
                  <a:pt x="93" y="0"/>
                  <a:pt x="93" y="0"/>
                  <a:pt x="93" y="0"/>
                </a:cubicBezTo>
                <a:cubicBezTo>
                  <a:pt x="146" y="383"/>
                  <a:pt x="323" y="1900"/>
                  <a:pt x="0" y="3168"/>
                </a:cubicBezTo>
                <a:cubicBezTo>
                  <a:pt x="502" y="3168"/>
                  <a:pt x="502" y="3168"/>
                  <a:pt x="502" y="3168"/>
                </a:cubicBezTo>
                <a:lnTo>
                  <a:pt x="502" y="0"/>
                </a:lnTo>
                <a:close/>
              </a:path>
            </a:pathLst>
          </a:custGeom>
          <a:gradFill rotWithShape="1">
            <a:gsLst>
              <a:gs pos="0">
                <a:schemeClr val="accent1"/>
              </a:gs>
              <a:gs pos="100000">
                <a:schemeClr val="accent2"/>
              </a:gs>
            </a:gsLst>
            <a:lin ang="0" scaled="1"/>
          </a:gradFill>
          <a:ln w="9525">
            <a:noFill/>
            <a:round/>
            <a:headEnd/>
            <a:tailEnd/>
          </a:ln>
          <a:effectLst/>
        </p:spPr>
        <p:txBody>
          <a:bodyPr/>
          <a:lstStyle/>
          <a:p>
            <a:pPr fontAlgn="auto">
              <a:spcBef>
                <a:spcPts val="0"/>
              </a:spcBef>
              <a:spcAft>
                <a:spcPts val="0"/>
              </a:spcAft>
              <a:defRPr/>
            </a:pPr>
            <a:endParaRPr lang="en-US" dirty="0">
              <a:latin typeface="+mn-lt"/>
            </a:endParaRPr>
          </a:p>
        </p:txBody>
      </p:sp>
      <p:sp>
        <p:nvSpPr>
          <p:cNvPr id="2" name="Title 1"/>
          <p:cNvSpPr>
            <a:spLocks noGrp="1"/>
          </p:cNvSpPr>
          <p:nvPr>
            <p:ph type="ctrTitle" hasCustomPrompt="1"/>
          </p:nvPr>
        </p:nvSpPr>
        <p:spPr>
          <a:xfrm>
            <a:off x="685800" y="5181600"/>
            <a:ext cx="6400800" cy="685800"/>
          </a:xfrm>
        </p:spPr>
        <p:txBody>
          <a:bodyPr>
            <a:noAutofit/>
          </a:bodyPr>
          <a:lstStyle>
            <a:lvl1pPr>
              <a:defRPr sz="4000">
                <a:solidFill>
                  <a:schemeClr val="bg1"/>
                </a:solidFill>
              </a:defRPr>
            </a:lvl1pPr>
          </a:lstStyle>
          <a:p>
            <a:r>
              <a:rPr lang="en-US" smtClean="0"/>
              <a:t>Title of the Presentation</a:t>
            </a:r>
            <a:endParaRPr lang="en-US"/>
          </a:p>
        </p:txBody>
      </p:sp>
      <p:sp>
        <p:nvSpPr>
          <p:cNvPr id="3" name="Subtitle 2"/>
          <p:cNvSpPr>
            <a:spLocks noGrp="1"/>
          </p:cNvSpPr>
          <p:nvPr>
            <p:ph type="subTitle" idx="1" hasCustomPrompt="1"/>
          </p:nvPr>
        </p:nvSpPr>
        <p:spPr>
          <a:xfrm>
            <a:off x="685800" y="5867400"/>
            <a:ext cx="6400800" cy="457200"/>
          </a:xfrm>
        </p:spPr>
        <p:txBody>
          <a:bodyPr>
            <a:normAutofit/>
          </a:bodyPr>
          <a:lstStyle>
            <a:lvl1pPr marL="0" indent="0" algn="l">
              <a:spcBef>
                <a:spcPts val="0"/>
              </a:spcBef>
              <a:buNone/>
              <a:defRPr sz="2000" b="1" cap="all"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of the presentation</a:t>
            </a:r>
            <a:endParaRPr lang="en-US" dirty="0"/>
          </a:p>
        </p:txBody>
      </p:sp>
      <p:pic>
        <p:nvPicPr>
          <p:cNvPr id="7" name="Picture 6" descr="CRI_logo-XL-vert.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24800" y="5486400"/>
            <a:ext cx="957716" cy="1208690"/>
          </a:xfrm>
          <a:prstGeom prst="rect">
            <a:avLst/>
          </a:prstGeom>
        </p:spPr>
      </p:pic>
      <p:pic>
        <p:nvPicPr>
          <p:cNvPr id="28" name="Picture 27" descr="AXIS_retirement_analytics_logo.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381000"/>
            <a:ext cx="3581401" cy="52825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Photo">
    <p:bg>
      <p:bgPr>
        <a:solidFill>
          <a:schemeClr val="accent4"/>
        </a:solidFill>
        <a:effectLst/>
      </p:bgPr>
    </p:bg>
    <p:spTree>
      <p:nvGrpSpPr>
        <p:cNvPr id="1" name=""/>
        <p:cNvGrpSpPr/>
        <p:nvPr/>
      </p:nvGrpSpPr>
      <p:grpSpPr>
        <a:xfrm>
          <a:off x="0" y="0"/>
          <a:ext cx="0" cy="0"/>
          <a:chOff x="0" y="0"/>
          <a:chExt cx="0" cy="0"/>
        </a:xfrm>
      </p:grpSpPr>
      <p:grpSp>
        <p:nvGrpSpPr>
          <p:cNvPr id="10" name="Group 3"/>
          <p:cNvGrpSpPr>
            <a:grpSpLocks/>
          </p:cNvGrpSpPr>
          <p:nvPr userDrawn="1"/>
        </p:nvGrpSpPr>
        <p:grpSpPr bwMode="auto">
          <a:xfrm>
            <a:off x="0" y="0"/>
            <a:ext cx="1482725" cy="6858000"/>
            <a:chOff x="103279934" y="105155999"/>
            <a:chExt cx="1235004" cy="5715001"/>
          </a:xfrm>
        </p:grpSpPr>
        <p:sp>
          <p:nvSpPr>
            <p:cNvPr id="11" name="Freeform 4"/>
            <p:cNvSpPr>
              <a:spLocks noEditPoints="1"/>
            </p:cNvSpPr>
            <p:nvPr/>
          </p:nvSpPr>
          <p:spPr bwMode="auto">
            <a:xfrm>
              <a:off x="103279934" y="105155999"/>
              <a:ext cx="1141123" cy="5715001"/>
            </a:xfrm>
            <a:custGeom>
              <a:avLst/>
              <a:gdLst/>
              <a:ahLst/>
              <a:cxnLst>
                <a:cxn ang="0">
                  <a:pos x="178" y="3168"/>
                </a:cxn>
                <a:cxn ang="0">
                  <a:pos x="124" y="3168"/>
                </a:cxn>
                <a:cxn ang="0">
                  <a:pos x="0" y="685"/>
                </a:cxn>
                <a:cxn ang="0">
                  <a:pos x="0" y="0"/>
                </a:cxn>
                <a:cxn ang="0">
                  <a:pos x="418" y="0"/>
                </a:cxn>
                <a:cxn ang="0">
                  <a:pos x="178" y="3168"/>
                </a:cxn>
                <a:cxn ang="0">
                  <a:pos x="124" y="3168"/>
                </a:cxn>
                <a:cxn ang="0">
                  <a:pos x="0" y="685"/>
                </a:cxn>
                <a:cxn ang="0">
                  <a:pos x="0" y="3168"/>
                </a:cxn>
                <a:cxn ang="0">
                  <a:pos x="124" y="3168"/>
                </a:cxn>
              </a:cxnLst>
              <a:rect l="0" t="0" r="r" b="b"/>
              <a:pathLst>
                <a:path w="630" h="3168">
                  <a:moveTo>
                    <a:pt x="178" y="3168"/>
                  </a:moveTo>
                  <a:cubicBezTo>
                    <a:pt x="124" y="3168"/>
                    <a:pt x="124" y="3168"/>
                    <a:pt x="124" y="3168"/>
                  </a:cubicBezTo>
                  <a:cubicBezTo>
                    <a:pt x="0" y="685"/>
                    <a:pt x="0" y="685"/>
                    <a:pt x="0" y="685"/>
                  </a:cubicBezTo>
                  <a:cubicBezTo>
                    <a:pt x="0" y="0"/>
                    <a:pt x="0" y="0"/>
                    <a:pt x="0" y="0"/>
                  </a:cubicBezTo>
                  <a:cubicBezTo>
                    <a:pt x="418" y="0"/>
                    <a:pt x="418" y="0"/>
                    <a:pt x="418" y="0"/>
                  </a:cubicBezTo>
                  <a:cubicBezTo>
                    <a:pt x="476" y="384"/>
                    <a:pt x="630" y="1741"/>
                    <a:pt x="178" y="3168"/>
                  </a:cubicBezTo>
                  <a:close/>
                  <a:moveTo>
                    <a:pt x="124" y="3168"/>
                  </a:moveTo>
                  <a:cubicBezTo>
                    <a:pt x="0" y="685"/>
                    <a:pt x="0" y="685"/>
                    <a:pt x="0" y="685"/>
                  </a:cubicBezTo>
                  <a:cubicBezTo>
                    <a:pt x="0" y="3168"/>
                    <a:pt x="0" y="3168"/>
                    <a:pt x="0" y="3168"/>
                  </a:cubicBezTo>
                  <a:lnTo>
                    <a:pt x="124" y="3168"/>
                  </a:lnTo>
                  <a:close/>
                </a:path>
              </a:pathLst>
            </a:custGeom>
            <a:gradFill rotWithShape="1">
              <a:gsLst>
                <a:gs pos="0">
                  <a:schemeClr val="accent1"/>
                </a:gs>
                <a:gs pos="100000">
                  <a:schemeClr val="accent2"/>
                </a:gs>
              </a:gsLst>
              <a:lin ang="0" scaled="1"/>
            </a:gradFill>
            <a:ln w="9525">
              <a:noFill/>
              <a:round/>
              <a:headEnd/>
              <a:tailEnd/>
            </a:ln>
            <a:effectLst/>
          </p:spPr>
          <p:txBody>
            <a:bodyPr/>
            <a:lstStyle/>
            <a:p>
              <a:pPr fontAlgn="auto">
                <a:spcBef>
                  <a:spcPts val="0"/>
                </a:spcBef>
                <a:spcAft>
                  <a:spcPts val="0"/>
                </a:spcAft>
                <a:defRPr/>
              </a:pPr>
              <a:endParaRPr lang="en-US" dirty="0">
                <a:latin typeface="+mn-lt"/>
              </a:endParaRPr>
            </a:p>
          </p:txBody>
        </p:sp>
        <p:grpSp>
          <p:nvGrpSpPr>
            <p:cNvPr id="12" name="Group 5"/>
            <p:cNvGrpSpPr>
              <a:grpSpLocks/>
            </p:cNvGrpSpPr>
            <p:nvPr/>
          </p:nvGrpSpPr>
          <p:grpSpPr bwMode="auto">
            <a:xfrm>
              <a:off x="103615774" y="105155999"/>
              <a:ext cx="899146" cy="5715001"/>
              <a:chOff x="102932440" y="105155999"/>
              <a:chExt cx="1582498" cy="10058401"/>
            </a:xfrm>
          </p:grpSpPr>
          <p:sp>
            <p:nvSpPr>
              <p:cNvPr id="13" name="Freeform 6"/>
              <p:cNvSpPr>
                <a:spLocks/>
              </p:cNvSpPr>
              <p:nvPr/>
            </p:nvSpPr>
            <p:spPr bwMode="auto">
              <a:xfrm>
                <a:off x="102932440" y="105155999"/>
                <a:ext cx="1373050" cy="10058401"/>
              </a:xfrm>
              <a:custGeom>
                <a:avLst/>
                <a:gdLst/>
                <a:ahLst/>
                <a:cxnLst>
                  <a:cxn ang="0">
                    <a:pos x="160" y="0"/>
                  </a:cxn>
                  <a:cxn ang="0">
                    <a:pos x="0" y="3164"/>
                  </a:cxn>
                </a:cxnLst>
                <a:rect l="0" t="0" r="r" b="b"/>
                <a:pathLst>
                  <a:path w="430" h="3164">
                    <a:moveTo>
                      <a:pt x="160" y="0"/>
                    </a:moveTo>
                    <a:cubicBezTo>
                      <a:pt x="430" y="1502"/>
                      <a:pt x="90" y="2850"/>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4" name="Freeform 7"/>
              <p:cNvSpPr>
                <a:spLocks/>
              </p:cNvSpPr>
              <p:nvPr/>
            </p:nvSpPr>
            <p:spPr bwMode="auto">
              <a:xfrm>
                <a:off x="103234976" y="105155999"/>
                <a:ext cx="1156621" cy="10058401"/>
              </a:xfrm>
              <a:custGeom>
                <a:avLst/>
                <a:gdLst/>
                <a:ahLst/>
                <a:cxnLst>
                  <a:cxn ang="0">
                    <a:pos x="42" y="0"/>
                  </a:cxn>
                  <a:cxn ang="0">
                    <a:pos x="0" y="3164"/>
                  </a:cxn>
                </a:cxnLst>
                <a:rect l="0" t="0" r="r" b="b"/>
                <a:pathLst>
                  <a:path w="362" h="3164">
                    <a:moveTo>
                      <a:pt x="42" y="0"/>
                    </a:moveTo>
                    <a:cubicBezTo>
                      <a:pt x="362" y="1456"/>
                      <a:pt x="90" y="2791"/>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5" name="Freeform 8"/>
              <p:cNvSpPr>
                <a:spLocks/>
              </p:cNvSpPr>
              <p:nvPr/>
            </p:nvSpPr>
            <p:spPr bwMode="auto">
              <a:xfrm>
                <a:off x="103295484" y="105155999"/>
                <a:ext cx="1219454" cy="10058401"/>
              </a:xfrm>
              <a:custGeom>
                <a:avLst/>
                <a:gdLst/>
                <a:ahLst/>
                <a:cxnLst>
                  <a:cxn ang="0">
                    <a:pos x="80" y="0"/>
                  </a:cxn>
                  <a:cxn ang="0">
                    <a:pos x="0" y="3164"/>
                  </a:cxn>
                </a:cxnLst>
                <a:rect l="0" t="0" r="r" b="b"/>
                <a:pathLst>
                  <a:path w="382" h="3164">
                    <a:moveTo>
                      <a:pt x="80" y="0"/>
                    </a:moveTo>
                    <a:cubicBezTo>
                      <a:pt x="382" y="1458"/>
                      <a:pt x="96"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6" name="Freeform 9"/>
              <p:cNvSpPr>
                <a:spLocks/>
              </p:cNvSpPr>
              <p:nvPr/>
            </p:nvSpPr>
            <p:spPr bwMode="auto">
              <a:xfrm>
                <a:off x="103162834" y="105155999"/>
                <a:ext cx="1231090" cy="10058401"/>
              </a:xfrm>
              <a:custGeom>
                <a:avLst/>
                <a:gdLst/>
                <a:ahLst/>
                <a:cxnLst>
                  <a:cxn ang="0">
                    <a:pos x="87" y="0"/>
                  </a:cxn>
                  <a:cxn ang="0">
                    <a:pos x="0" y="3164"/>
                  </a:cxn>
                </a:cxnLst>
                <a:rect l="0" t="0" r="r" b="b"/>
                <a:pathLst>
                  <a:path w="386" h="3164">
                    <a:moveTo>
                      <a:pt x="87" y="0"/>
                    </a:moveTo>
                    <a:cubicBezTo>
                      <a:pt x="386" y="1461"/>
                      <a:pt x="95" y="2793"/>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7" name="Freeform 10"/>
              <p:cNvSpPr>
                <a:spLocks/>
              </p:cNvSpPr>
              <p:nvPr/>
            </p:nvSpPr>
            <p:spPr bwMode="auto">
              <a:xfrm>
                <a:off x="103055783" y="105155999"/>
                <a:ext cx="1217126" cy="10058401"/>
              </a:xfrm>
              <a:custGeom>
                <a:avLst/>
                <a:gdLst/>
                <a:ahLst/>
                <a:cxnLst>
                  <a:cxn ang="0">
                    <a:pos x="79" y="0"/>
                  </a:cxn>
                  <a:cxn ang="0">
                    <a:pos x="0" y="3164"/>
                  </a:cxn>
                </a:cxnLst>
                <a:rect l="0" t="0" r="r" b="b"/>
                <a:pathLst>
                  <a:path w="381" h="3164">
                    <a:moveTo>
                      <a:pt x="79" y="0"/>
                    </a:moveTo>
                    <a:cubicBezTo>
                      <a:pt x="381" y="1458"/>
                      <a:pt x="95"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grpSp>
      </p:grpSp>
      <p:sp>
        <p:nvSpPr>
          <p:cNvPr id="2" name="Title 1"/>
          <p:cNvSpPr>
            <a:spLocks noGrp="1"/>
          </p:cNvSpPr>
          <p:nvPr>
            <p:ph type="title" hasCustomPrompt="1"/>
          </p:nvPr>
        </p:nvSpPr>
        <p:spPr>
          <a:xfrm>
            <a:off x="1371600" y="457200"/>
            <a:ext cx="6400800" cy="685800"/>
          </a:xfrm>
        </p:spPr>
        <p:txBody>
          <a:bodyPr>
            <a:normAutofit/>
          </a:bodyPr>
          <a:lstStyle>
            <a:lvl1pPr>
              <a:defRPr sz="3600">
                <a:solidFill>
                  <a:schemeClr val="bg1"/>
                </a:solidFill>
              </a:defRPr>
            </a:lvl1pPr>
          </a:lstStyle>
          <a:p>
            <a:r>
              <a:rPr lang="en-US" smtClean="0"/>
              <a:t>Content Page with Text and Photo</a:t>
            </a:r>
            <a:endParaRPr lang="en-US"/>
          </a:p>
        </p:txBody>
      </p:sp>
      <p:sp>
        <p:nvSpPr>
          <p:cNvPr id="3" name="Content Placeholder 2"/>
          <p:cNvSpPr>
            <a:spLocks noGrp="1"/>
          </p:cNvSpPr>
          <p:nvPr>
            <p:ph sz="half" idx="1"/>
          </p:nvPr>
        </p:nvSpPr>
        <p:spPr>
          <a:xfrm>
            <a:off x="1371600" y="1828800"/>
            <a:ext cx="3657600" cy="4648200"/>
          </a:xfrm>
        </p:spPr>
        <p:txBody>
          <a:bodyPr>
            <a:normAutofit/>
          </a:bodyPr>
          <a:lstStyle>
            <a:lvl1pPr marL="0" indent="0">
              <a:lnSpc>
                <a:spcPct val="120000"/>
              </a:lnSpc>
              <a:spcBef>
                <a:spcPts val="0"/>
              </a:spcBef>
              <a:buFontTx/>
              <a:buNone/>
              <a:defRPr sz="2000">
                <a:solidFill>
                  <a:schemeClr val="bg1"/>
                </a:solidFill>
                <a:latin typeface="+mn-lt"/>
              </a:defRPr>
            </a:lvl1pPr>
            <a:lvl2pPr>
              <a:buFontTx/>
              <a:buNone/>
              <a:defRPr sz="2400">
                <a:solidFill>
                  <a:schemeClr val="bg1"/>
                </a:solidFill>
              </a:defRPr>
            </a:lvl2pPr>
            <a:lvl3pPr>
              <a:buFontTx/>
              <a:buNone/>
              <a:defRPr sz="2000">
                <a:solidFill>
                  <a:schemeClr val="bg1"/>
                </a:solidFill>
              </a:defRPr>
            </a:lvl3pPr>
            <a:lvl4pPr>
              <a:buFontTx/>
              <a:buNone/>
              <a:defRPr sz="1800">
                <a:solidFill>
                  <a:schemeClr val="bg1"/>
                </a:solidFill>
              </a:defRPr>
            </a:lvl4pPr>
            <a:lvl5pPr>
              <a:buFontTx/>
              <a:buNone/>
              <a:defRPr sz="1800">
                <a:solidFill>
                  <a:schemeClr val="bg1"/>
                </a:solidFill>
              </a:defRPr>
            </a:lvl5pPr>
            <a:lvl6pPr>
              <a:defRPr sz="1800"/>
            </a:lvl6pPr>
            <a:lvl7pPr>
              <a:defRPr sz="1800"/>
            </a:lvl7pPr>
            <a:lvl8pPr>
              <a:defRPr sz="1800"/>
            </a:lvl8pPr>
            <a:lvl9pPr>
              <a:defRPr sz="1800"/>
            </a:lvl9pPr>
          </a:lstStyle>
          <a:p>
            <a:pPr lvl="0"/>
            <a:r>
              <a:rPr lang="en-US" smtClean="0"/>
              <a:t>Click to edit Master text styles</a:t>
            </a:r>
            <a:endParaRPr lang="en-US"/>
          </a:p>
        </p:txBody>
      </p:sp>
      <p:sp>
        <p:nvSpPr>
          <p:cNvPr id="8" name="Picture Placeholder 2"/>
          <p:cNvSpPr>
            <a:spLocks noGrp="1"/>
          </p:cNvSpPr>
          <p:nvPr>
            <p:ph type="pic" idx="10"/>
          </p:nvPr>
        </p:nvSpPr>
        <p:spPr>
          <a:xfrm>
            <a:off x="5486400" y="1828800"/>
            <a:ext cx="3124200" cy="4648200"/>
          </a:xfrm>
        </p:spPr>
        <p:txBody>
          <a:bodyPr>
            <a:normAutofit/>
          </a:bodyPr>
          <a:lstStyle>
            <a:lvl1pPr marL="0" indent="0">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Subtitle 2"/>
          <p:cNvSpPr>
            <a:spLocks noGrp="1"/>
          </p:cNvSpPr>
          <p:nvPr>
            <p:ph type="subTitle" idx="11" hasCustomPrompt="1"/>
          </p:nvPr>
        </p:nvSpPr>
        <p:spPr>
          <a:xfrm>
            <a:off x="1371600" y="1143000"/>
            <a:ext cx="6400800" cy="457200"/>
          </a:xfrm>
        </p:spPr>
        <p:txBody>
          <a:bodyPr>
            <a:normAutofit/>
          </a:bodyPr>
          <a:lstStyle>
            <a:lvl1pPr marL="0" indent="0" algn="l">
              <a:buNone/>
              <a:defRPr sz="2000" b="1" cap="all"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content page with text and photo</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Table">
    <p:spTree>
      <p:nvGrpSpPr>
        <p:cNvPr id="1" name=""/>
        <p:cNvGrpSpPr/>
        <p:nvPr/>
      </p:nvGrpSpPr>
      <p:grpSpPr>
        <a:xfrm>
          <a:off x="0" y="0"/>
          <a:ext cx="0" cy="0"/>
          <a:chOff x="0" y="0"/>
          <a:chExt cx="0" cy="0"/>
        </a:xfrm>
      </p:grpSpPr>
      <p:grpSp>
        <p:nvGrpSpPr>
          <p:cNvPr id="10" name="Group 3"/>
          <p:cNvGrpSpPr>
            <a:grpSpLocks/>
          </p:cNvGrpSpPr>
          <p:nvPr userDrawn="1"/>
        </p:nvGrpSpPr>
        <p:grpSpPr bwMode="auto">
          <a:xfrm>
            <a:off x="0" y="0"/>
            <a:ext cx="1482725" cy="6858000"/>
            <a:chOff x="103279934" y="105155999"/>
            <a:chExt cx="1235004" cy="5715001"/>
          </a:xfrm>
        </p:grpSpPr>
        <p:sp>
          <p:nvSpPr>
            <p:cNvPr id="11" name="Freeform 4"/>
            <p:cNvSpPr>
              <a:spLocks noEditPoints="1"/>
            </p:cNvSpPr>
            <p:nvPr/>
          </p:nvSpPr>
          <p:spPr bwMode="auto">
            <a:xfrm>
              <a:off x="103279934" y="105155999"/>
              <a:ext cx="1141123" cy="5715001"/>
            </a:xfrm>
            <a:custGeom>
              <a:avLst/>
              <a:gdLst/>
              <a:ahLst/>
              <a:cxnLst>
                <a:cxn ang="0">
                  <a:pos x="178" y="3168"/>
                </a:cxn>
                <a:cxn ang="0">
                  <a:pos x="124" y="3168"/>
                </a:cxn>
                <a:cxn ang="0">
                  <a:pos x="0" y="685"/>
                </a:cxn>
                <a:cxn ang="0">
                  <a:pos x="0" y="0"/>
                </a:cxn>
                <a:cxn ang="0">
                  <a:pos x="418" y="0"/>
                </a:cxn>
                <a:cxn ang="0">
                  <a:pos x="178" y="3168"/>
                </a:cxn>
                <a:cxn ang="0">
                  <a:pos x="124" y="3168"/>
                </a:cxn>
                <a:cxn ang="0">
                  <a:pos x="0" y="685"/>
                </a:cxn>
                <a:cxn ang="0">
                  <a:pos x="0" y="3168"/>
                </a:cxn>
                <a:cxn ang="0">
                  <a:pos x="124" y="3168"/>
                </a:cxn>
              </a:cxnLst>
              <a:rect l="0" t="0" r="r" b="b"/>
              <a:pathLst>
                <a:path w="630" h="3168">
                  <a:moveTo>
                    <a:pt x="178" y="3168"/>
                  </a:moveTo>
                  <a:cubicBezTo>
                    <a:pt x="124" y="3168"/>
                    <a:pt x="124" y="3168"/>
                    <a:pt x="124" y="3168"/>
                  </a:cubicBezTo>
                  <a:cubicBezTo>
                    <a:pt x="0" y="685"/>
                    <a:pt x="0" y="685"/>
                    <a:pt x="0" y="685"/>
                  </a:cubicBezTo>
                  <a:cubicBezTo>
                    <a:pt x="0" y="0"/>
                    <a:pt x="0" y="0"/>
                    <a:pt x="0" y="0"/>
                  </a:cubicBezTo>
                  <a:cubicBezTo>
                    <a:pt x="418" y="0"/>
                    <a:pt x="418" y="0"/>
                    <a:pt x="418" y="0"/>
                  </a:cubicBezTo>
                  <a:cubicBezTo>
                    <a:pt x="476" y="384"/>
                    <a:pt x="630" y="1741"/>
                    <a:pt x="178" y="3168"/>
                  </a:cubicBezTo>
                  <a:close/>
                  <a:moveTo>
                    <a:pt x="124" y="3168"/>
                  </a:moveTo>
                  <a:cubicBezTo>
                    <a:pt x="0" y="685"/>
                    <a:pt x="0" y="685"/>
                    <a:pt x="0" y="685"/>
                  </a:cubicBezTo>
                  <a:cubicBezTo>
                    <a:pt x="0" y="3168"/>
                    <a:pt x="0" y="3168"/>
                    <a:pt x="0" y="3168"/>
                  </a:cubicBezTo>
                  <a:lnTo>
                    <a:pt x="124" y="3168"/>
                  </a:lnTo>
                  <a:close/>
                </a:path>
              </a:pathLst>
            </a:custGeom>
            <a:gradFill rotWithShape="1">
              <a:gsLst>
                <a:gs pos="0">
                  <a:schemeClr val="accent1"/>
                </a:gs>
                <a:gs pos="100000">
                  <a:schemeClr val="accent2"/>
                </a:gs>
              </a:gsLst>
              <a:lin ang="0" scaled="1"/>
            </a:gradFill>
            <a:ln w="9525">
              <a:noFill/>
              <a:round/>
              <a:headEnd/>
              <a:tailEnd/>
            </a:ln>
            <a:effectLst/>
          </p:spPr>
          <p:txBody>
            <a:bodyPr/>
            <a:lstStyle/>
            <a:p>
              <a:pPr fontAlgn="auto">
                <a:spcBef>
                  <a:spcPts val="0"/>
                </a:spcBef>
                <a:spcAft>
                  <a:spcPts val="0"/>
                </a:spcAft>
                <a:defRPr/>
              </a:pPr>
              <a:endParaRPr lang="en-US" dirty="0">
                <a:latin typeface="+mn-lt"/>
              </a:endParaRPr>
            </a:p>
          </p:txBody>
        </p:sp>
        <p:grpSp>
          <p:nvGrpSpPr>
            <p:cNvPr id="12" name="Group 5"/>
            <p:cNvGrpSpPr>
              <a:grpSpLocks/>
            </p:cNvGrpSpPr>
            <p:nvPr/>
          </p:nvGrpSpPr>
          <p:grpSpPr bwMode="auto">
            <a:xfrm>
              <a:off x="103615774" y="105155999"/>
              <a:ext cx="899146" cy="5715001"/>
              <a:chOff x="102932440" y="105155999"/>
              <a:chExt cx="1582498" cy="10058401"/>
            </a:xfrm>
          </p:grpSpPr>
          <p:sp>
            <p:nvSpPr>
              <p:cNvPr id="13" name="Freeform 6"/>
              <p:cNvSpPr>
                <a:spLocks/>
              </p:cNvSpPr>
              <p:nvPr/>
            </p:nvSpPr>
            <p:spPr bwMode="auto">
              <a:xfrm>
                <a:off x="102932440" y="105155999"/>
                <a:ext cx="1373050" cy="10058401"/>
              </a:xfrm>
              <a:custGeom>
                <a:avLst/>
                <a:gdLst/>
                <a:ahLst/>
                <a:cxnLst>
                  <a:cxn ang="0">
                    <a:pos x="160" y="0"/>
                  </a:cxn>
                  <a:cxn ang="0">
                    <a:pos x="0" y="3164"/>
                  </a:cxn>
                </a:cxnLst>
                <a:rect l="0" t="0" r="r" b="b"/>
                <a:pathLst>
                  <a:path w="430" h="3164">
                    <a:moveTo>
                      <a:pt x="160" y="0"/>
                    </a:moveTo>
                    <a:cubicBezTo>
                      <a:pt x="430" y="1502"/>
                      <a:pt x="90" y="2850"/>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4" name="Freeform 7"/>
              <p:cNvSpPr>
                <a:spLocks/>
              </p:cNvSpPr>
              <p:nvPr/>
            </p:nvSpPr>
            <p:spPr bwMode="auto">
              <a:xfrm>
                <a:off x="103234976" y="105155999"/>
                <a:ext cx="1156621" cy="10058401"/>
              </a:xfrm>
              <a:custGeom>
                <a:avLst/>
                <a:gdLst/>
                <a:ahLst/>
                <a:cxnLst>
                  <a:cxn ang="0">
                    <a:pos x="42" y="0"/>
                  </a:cxn>
                  <a:cxn ang="0">
                    <a:pos x="0" y="3164"/>
                  </a:cxn>
                </a:cxnLst>
                <a:rect l="0" t="0" r="r" b="b"/>
                <a:pathLst>
                  <a:path w="362" h="3164">
                    <a:moveTo>
                      <a:pt x="42" y="0"/>
                    </a:moveTo>
                    <a:cubicBezTo>
                      <a:pt x="362" y="1456"/>
                      <a:pt x="90" y="2791"/>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5" name="Freeform 8"/>
              <p:cNvSpPr>
                <a:spLocks/>
              </p:cNvSpPr>
              <p:nvPr/>
            </p:nvSpPr>
            <p:spPr bwMode="auto">
              <a:xfrm>
                <a:off x="103295484" y="105155999"/>
                <a:ext cx="1219454" cy="10058401"/>
              </a:xfrm>
              <a:custGeom>
                <a:avLst/>
                <a:gdLst/>
                <a:ahLst/>
                <a:cxnLst>
                  <a:cxn ang="0">
                    <a:pos x="80" y="0"/>
                  </a:cxn>
                  <a:cxn ang="0">
                    <a:pos x="0" y="3164"/>
                  </a:cxn>
                </a:cxnLst>
                <a:rect l="0" t="0" r="r" b="b"/>
                <a:pathLst>
                  <a:path w="382" h="3164">
                    <a:moveTo>
                      <a:pt x="80" y="0"/>
                    </a:moveTo>
                    <a:cubicBezTo>
                      <a:pt x="382" y="1458"/>
                      <a:pt x="96"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6" name="Freeform 9"/>
              <p:cNvSpPr>
                <a:spLocks/>
              </p:cNvSpPr>
              <p:nvPr/>
            </p:nvSpPr>
            <p:spPr bwMode="auto">
              <a:xfrm>
                <a:off x="103162834" y="105155999"/>
                <a:ext cx="1231090" cy="10058401"/>
              </a:xfrm>
              <a:custGeom>
                <a:avLst/>
                <a:gdLst/>
                <a:ahLst/>
                <a:cxnLst>
                  <a:cxn ang="0">
                    <a:pos x="87" y="0"/>
                  </a:cxn>
                  <a:cxn ang="0">
                    <a:pos x="0" y="3164"/>
                  </a:cxn>
                </a:cxnLst>
                <a:rect l="0" t="0" r="r" b="b"/>
                <a:pathLst>
                  <a:path w="386" h="3164">
                    <a:moveTo>
                      <a:pt x="87" y="0"/>
                    </a:moveTo>
                    <a:cubicBezTo>
                      <a:pt x="386" y="1461"/>
                      <a:pt x="95" y="2793"/>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7" name="Freeform 10"/>
              <p:cNvSpPr>
                <a:spLocks/>
              </p:cNvSpPr>
              <p:nvPr/>
            </p:nvSpPr>
            <p:spPr bwMode="auto">
              <a:xfrm>
                <a:off x="103055783" y="105155999"/>
                <a:ext cx="1217126" cy="10058401"/>
              </a:xfrm>
              <a:custGeom>
                <a:avLst/>
                <a:gdLst/>
                <a:ahLst/>
                <a:cxnLst>
                  <a:cxn ang="0">
                    <a:pos x="79" y="0"/>
                  </a:cxn>
                  <a:cxn ang="0">
                    <a:pos x="0" y="3164"/>
                  </a:cxn>
                </a:cxnLst>
                <a:rect l="0" t="0" r="r" b="b"/>
                <a:pathLst>
                  <a:path w="381" h="3164">
                    <a:moveTo>
                      <a:pt x="79" y="0"/>
                    </a:moveTo>
                    <a:cubicBezTo>
                      <a:pt x="381" y="1458"/>
                      <a:pt x="95"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grpSp>
      </p:grpSp>
      <p:sp>
        <p:nvSpPr>
          <p:cNvPr id="3" name="Content Placeholder 2"/>
          <p:cNvSpPr>
            <a:spLocks noGrp="1"/>
          </p:cNvSpPr>
          <p:nvPr>
            <p:ph idx="1"/>
          </p:nvPr>
        </p:nvSpPr>
        <p:spPr>
          <a:xfrm>
            <a:off x="1371600" y="1828800"/>
            <a:ext cx="7315200" cy="4648200"/>
          </a:xfrm>
        </p:spPr>
        <p:txBody>
          <a:bodyPr>
            <a:normAutofit/>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itle 1"/>
          <p:cNvSpPr>
            <a:spLocks noGrp="1"/>
          </p:cNvSpPr>
          <p:nvPr>
            <p:ph type="title" hasCustomPrompt="1"/>
          </p:nvPr>
        </p:nvSpPr>
        <p:spPr>
          <a:xfrm>
            <a:off x="1371600" y="457200"/>
            <a:ext cx="6400800" cy="685800"/>
          </a:xfrm>
        </p:spPr>
        <p:txBody>
          <a:bodyPr>
            <a:normAutofit/>
          </a:bodyPr>
          <a:lstStyle>
            <a:lvl1pPr>
              <a:defRPr sz="3600">
                <a:solidFill>
                  <a:schemeClr val="tx2"/>
                </a:solidFill>
              </a:defRPr>
            </a:lvl1pPr>
          </a:lstStyle>
          <a:p>
            <a:r>
              <a:rPr lang="en-US" dirty="0" smtClean="0"/>
              <a:t>Content Page with Text and Table</a:t>
            </a:r>
            <a:endParaRPr lang="en-US" dirty="0"/>
          </a:p>
        </p:txBody>
      </p:sp>
      <p:sp>
        <p:nvSpPr>
          <p:cNvPr id="9" name="Subtitle 2"/>
          <p:cNvSpPr>
            <a:spLocks noGrp="1"/>
          </p:cNvSpPr>
          <p:nvPr>
            <p:ph type="subTitle" idx="11" hasCustomPrompt="1"/>
          </p:nvPr>
        </p:nvSpPr>
        <p:spPr>
          <a:xfrm>
            <a:off x="1371600" y="1143000"/>
            <a:ext cx="6400800" cy="457200"/>
          </a:xfrm>
        </p:spPr>
        <p:txBody>
          <a:bodyPr>
            <a:normAutofit/>
          </a:bodyPr>
          <a:lstStyle>
            <a:lvl1pPr marL="0" indent="0" algn="l">
              <a:buNone/>
              <a:defRPr sz="2000" b="1" cap="all"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content page with text and table</a:t>
            </a:r>
            <a:endParaRPr lang="en-US" dirty="0"/>
          </a:p>
        </p:txBody>
      </p:sp>
      <p:pic>
        <p:nvPicPr>
          <p:cNvPr id="25" name="Picture 24" descr="CRI_logo-XL-vert.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05800" y="5943600"/>
            <a:ext cx="609600" cy="769349"/>
          </a:xfrm>
          <a:prstGeom prst="rect">
            <a:avLst/>
          </a:prstGeom>
        </p:spPr>
      </p:pic>
      <p:pic>
        <p:nvPicPr>
          <p:cNvPr id="2" name="Picture 1" descr="AXIS_retirement_analytics_logo.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6248400"/>
            <a:ext cx="2514600" cy="370904"/>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EFD16903-8AB5-4D1D-B84C-A228FFDC5C33}" type="datetimeFigureOut">
              <a:rPr lang="en-US" smtClean="0"/>
              <a:t>10/16/2012</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351E293-EA4B-4FE0-BD56-7763A2022BAE}" type="slidenum">
              <a:rPr lang="en-US" smtClean="0"/>
              <a:t>‹#›</a:t>
            </a:fld>
            <a:endParaRPr lang="en-US" dirty="0"/>
          </a:p>
        </p:txBody>
      </p:sp>
    </p:spTree>
    <p:extLst>
      <p:ext uri="{BB962C8B-B14F-4D97-AF65-F5344CB8AC3E}">
        <p14:creationId xmlns:p14="http://schemas.microsoft.com/office/powerpoint/2010/main" val="178195343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457200"/>
            <a:ext cx="6400800" cy="762000"/>
          </a:xfrm>
          <a:prstGeom prst="rect">
            <a:avLst/>
          </a:prstGeom>
        </p:spPr>
        <p:txBody>
          <a:bodyPr vert="horz" lIns="91440" tIns="45720" rIns="91440" bIns="45720" rtlCol="0" anchor="t">
            <a:normAutofit/>
          </a:bodyPr>
          <a:lstStyle/>
          <a:p>
            <a:r>
              <a:rPr lang="en-US" smtClean="0"/>
              <a:t>Content Page with Text and Photo</a:t>
            </a:r>
            <a:endParaRPr lang="en-US"/>
          </a:p>
        </p:txBody>
      </p:sp>
      <p:sp>
        <p:nvSpPr>
          <p:cNvPr id="3" name="Text Placeholder 2"/>
          <p:cNvSpPr>
            <a:spLocks noGrp="1"/>
          </p:cNvSpPr>
          <p:nvPr>
            <p:ph type="body" idx="1"/>
          </p:nvPr>
        </p:nvSpPr>
        <p:spPr>
          <a:xfrm>
            <a:off x="1371600" y="1524000"/>
            <a:ext cx="7315200" cy="49530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grpSp>
        <p:nvGrpSpPr>
          <p:cNvPr id="7" name="Group 3"/>
          <p:cNvGrpSpPr>
            <a:grpSpLocks/>
          </p:cNvGrpSpPr>
          <p:nvPr userDrawn="1"/>
        </p:nvGrpSpPr>
        <p:grpSpPr bwMode="auto">
          <a:xfrm>
            <a:off x="0" y="0"/>
            <a:ext cx="1482725" cy="6858000"/>
            <a:chOff x="103279934" y="105155999"/>
            <a:chExt cx="1235004" cy="5715001"/>
          </a:xfrm>
        </p:grpSpPr>
        <p:sp>
          <p:nvSpPr>
            <p:cNvPr id="8" name="Freeform 4"/>
            <p:cNvSpPr>
              <a:spLocks noEditPoints="1"/>
            </p:cNvSpPr>
            <p:nvPr/>
          </p:nvSpPr>
          <p:spPr bwMode="auto">
            <a:xfrm>
              <a:off x="103279934" y="105155999"/>
              <a:ext cx="1141123" cy="5715001"/>
            </a:xfrm>
            <a:custGeom>
              <a:avLst/>
              <a:gdLst/>
              <a:ahLst/>
              <a:cxnLst>
                <a:cxn ang="0">
                  <a:pos x="178" y="3168"/>
                </a:cxn>
                <a:cxn ang="0">
                  <a:pos x="124" y="3168"/>
                </a:cxn>
                <a:cxn ang="0">
                  <a:pos x="0" y="685"/>
                </a:cxn>
                <a:cxn ang="0">
                  <a:pos x="0" y="0"/>
                </a:cxn>
                <a:cxn ang="0">
                  <a:pos x="418" y="0"/>
                </a:cxn>
                <a:cxn ang="0">
                  <a:pos x="178" y="3168"/>
                </a:cxn>
                <a:cxn ang="0">
                  <a:pos x="124" y="3168"/>
                </a:cxn>
                <a:cxn ang="0">
                  <a:pos x="0" y="685"/>
                </a:cxn>
                <a:cxn ang="0">
                  <a:pos x="0" y="3168"/>
                </a:cxn>
                <a:cxn ang="0">
                  <a:pos x="124" y="3168"/>
                </a:cxn>
              </a:cxnLst>
              <a:rect l="0" t="0" r="r" b="b"/>
              <a:pathLst>
                <a:path w="630" h="3168">
                  <a:moveTo>
                    <a:pt x="178" y="3168"/>
                  </a:moveTo>
                  <a:cubicBezTo>
                    <a:pt x="124" y="3168"/>
                    <a:pt x="124" y="3168"/>
                    <a:pt x="124" y="3168"/>
                  </a:cubicBezTo>
                  <a:cubicBezTo>
                    <a:pt x="0" y="685"/>
                    <a:pt x="0" y="685"/>
                    <a:pt x="0" y="685"/>
                  </a:cubicBezTo>
                  <a:cubicBezTo>
                    <a:pt x="0" y="0"/>
                    <a:pt x="0" y="0"/>
                    <a:pt x="0" y="0"/>
                  </a:cubicBezTo>
                  <a:cubicBezTo>
                    <a:pt x="418" y="0"/>
                    <a:pt x="418" y="0"/>
                    <a:pt x="418" y="0"/>
                  </a:cubicBezTo>
                  <a:cubicBezTo>
                    <a:pt x="476" y="384"/>
                    <a:pt x="630" y="1741"/>
                    <a:pt x="178" y="3168"/>
                  </a:cubicBezTo>
                  <a:close/>
                  <a:moveTo>
                    <a:pt x="124" y="3168"/>
                  </a:moveTo>
                  <a:cubicBezTo>
                    <a:pt x="0" y="685"/>
                    <a:pt x="0" y="685"/>
                    <a:pt x="0" y="685"/>
                  </a:cubicBezTo>
                  <a:cubicBezTo>
                    <a:pt x="0" y="3168"/>
                    <a:pt x="0" y="3168"/>
                    <a:pt x="0" y="3168"/>
                  </a:cubicBezTo>
                  <a:lnTo>
                    <a:pt x="124" y="3168"/>
                  </a:lnTo>
                  <a:close/>
                </a:path>
              </a:pathLst>
            </a:custGeom>
            <a:gradFill rotWithShape="1">
              <a:gsLst>
                <a:gs pos="0">
                  <a:schemeClr val="accent1"/>
                </a:gs>
                <a:gs pos="100000">
                  <a:schemeClr val="accent2"/>
                </a:gs>
              </a:gsLst>
              <a:lin ang="0" scaled="1"/>
            </a:gradFill>
            <a:ln w="9525">
              <a:noFill/>
              <a:round/>
              <a:headEnd/>
              <a:tailEnd/>
            </a:ln>
            <a:effectLst/>
          </p:spPr>
          <p:txBody>
            <a:bodyPr/>
            <a:lstStyle/>
            <a:p>
              <a:pPr fontAlgn="auto">
                <a:spcBef>
                  <a:spcPts val="0"/>
                </a:spcBef>
                <a:spcAft>
                  <a:spcPts val="0"/>
                </a:spcAft>
                <a:defRPr/>
              </a:pPr>
              <a:endParaRPr lang="en-US" dirty="0">
                <a:latin typeface="+mn-lt"/>
              </a:endParaRPr>
            </a:p>
          </p:txBody>
        </p:sp>
        <p:grpSp>
          <p:nvGrpSpPr>
            <p:cNvPr id="9" name="Group 5"/>
            <p:cNvGrpSpPr>
              <a:grpSpLocks/>
            </p:cNvGrpSpPr>
            <p:nvPr/>
          </p:nvGrpSpPr>
          <p:grpSpPr bwMode="auto">
            <a:xfrm>
              <a:off x="103615774" y="105155999"/>
              <a:ext cx="899146" cy="5715001"/>
              <a:chOff x="102932440" y="105155999"/>
              <a:chExt cx="1582498" cy="10058401"/>
            </a:xfrm>
          </p:grpSpPr>
          <p:sp>
            <p:nvSpPr>
              <p:cNvPr id="10" name="Freeform 6"/>
              <p:cNvSpPr>
                <a:spLocks/>
              </p:cNvSpPr>
              <p:nvPr/>
            </p:nvSpPr>
            <p:spPr bwMode="auto">
              <a:xfrm>
                <a:off x="102932440" y="105155999"/>
                <a:ext cx="1373050" cy="10058401"/>
              </a:xfrm>
              <a:custGeom>
                <a:avLst/>
                <a:gdLst/>
                <a:ahLst/>
                <a:cxnLst>
                  <a:cxn ang="0">
                    <a:pos x="160" y="0"/>
                  </a:cxn>
                  <a:cxn ang="0">
                    <a:pos x="0" y="3164"/>
                  </a:cxn>
                </a:cxnLst>
                <a:rect l="0" t="0" r="r" b="b"/>
                <a:pathLst>
                  <a:path w="430" h="3164">
                    <a:moveTo>
                      <a:pt x="160" y="0"/>
                    </a:moveTo>
                    <a:cubicBezTo>
                      <a:pt x="430" y="1502"/>
                      <a:pt x="90" y="2850"/>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1" name="Freeform 7"/>
              <p:cNvSpPr>
                <a:spLocks/>
              </p:cNvSpPr>
              <p:nvPr/>
            </p:nvSpPr>
            <p:spPr bwMode="auto">
              <a:xfrm>
                <a:off x="103234976" y="105155999"/>
                <a:ext cx="1156621" cy="10058401"/>
              </a:xfrm>
              <a:custGeom>
                <a:avLst/>
                <a:gdLst/>
                <a:ahLst/>
                <a:cxnLst>
                  <a:cxn ang="0">
                    <a:pos x="42" y="0"/>
                  </a:cxn>
                  <a:cxn ang="0">
                    <a:pos x="0" y="3164"/>
                  </a:cxn>
                </a:cxnLst>
                <a:rect l="0" t="0" r="r" b="b"/>
                <a:pathLst>
                  <a:path w="362" h="3164">
                    <a:moveTo>
                      <a:pt x="42" y="0"/>
                    </a:moveTo>
                    <a:cubicBezTo>
                      <a:pt x="362" y="1456"/>
                      <a:pt x="90" y="2791"/>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2" name="Freeform 8"/>
              <p:cNvSpPr>
                <a:spLocks/>
              </p:cNvSpPr>
              <p:nvPr/>
            </p:nvSpPr>
            <p:spPr bwMode="auto">
              <a:xfrm>
                <a:off x="103295484" y="105155999"/>
                <a:ext cx="1219454" cy="10058401"/>
              </a:xfrm>
              <a:custGeom>
                <a:avLst/>
                <a:gdLst/>
                <a:ahLst/>
                <a:cxnLst>
                  <a:cxn ang="0">
                    <a:pos x="80" y="0"/>
                  </a:cxn>
                  <a:cxn ang="0">
                    <a:pos x="0" y="3164"/>
                  </a:cxn>
                </a:cxnLst>
                <a:rect l="0" t="0" r="r" b="b"/>
                <a:pathLst>
                  <a:path w="382" h="3164">
                    <a:moveTo>
                      <a:pt x="80" y="0"/>
                    </a:moveTo>
                    <a:cubicBezTo>
                      <a:pt x="382" y="1458"/>
                      <a:pt x="96"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3" name="Freeform 9"/>
              <p:cNvSpPr>
                <a:spLocks/>
              </p:cNvSpPr>
              <p:nvPr/>
            </p:nvSpPr>
            <p:spPr bwMode="auto">
              <a:xfrm>
                <a:off x="103162834" y="105155999"/>
                <a:ext cx="1231090" cy="10058401"/>
              </a:xfrm>
              <a:custGeom>
                <a:avLst/>
                <a:gdLst/>
                <a:ahLst/>
                <a:cxnLst>
                  <a:cxn ang="0">
                    <a:pos x="87" y="0"/>
                  </a:cxn>
                  <a:cxn ang="0">
                    <a:pos x="0" y="3164"/>
                  </a:cxn>
                </a:cxnLst>
                <a:rect l="0" t="0" r="r" b="b"/>
                <a:pathLst>
                  <a:path w="386" h="3164">
                    <a:moveTo>
                      <a:pt x="87" y="0"/>
                    </a:moveTo>
                    <a:cubicBezTo>
                      <a:pt x="386" y="1461"/>
                      <a:pt x="95" y="2793"/>
                      <a:pt x="0" y="3164"/>
                    </a:cubicBezTo>
                  </a:path>
                </a:pathLst>
              </a:custGeom>
              <a:noFill/>
              <a:ln w="6350" cap="flat" cmpd="sng" algn="ctr">
                <a:solidFill>
                  <a:schemeClr val="bg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sp>
            <p:nvSpPr>
              <p:cNvPr id="14" name="Freeform 10"/>
              <p:cNvSpPr>
                <a:spLocks/>
              </p:cNvSpPr>
              <p:nvPr/>
            </p:nvSpPr>
            <p:spPr bwMode="auto">
              <a:xfrm>
                <a:off x="103055783" y="105155999"/>
                <a:ext cx="1217126" cy="10058401"/>
              </a:xfrm>
              <a:custGeom>
                <a:avLst/>
                <a:gdLst/>
                <a:ahLst/>
                <a:cxnLst>
                  <a:cxn ang="0">
                    <a:pos x="79" y="0"/>
                  </a:cxn>
                  <a:cxn ang="0">
                    <a:pos x="0" y="3164"/>
                  </a:cxn>
                </a:cxnLst>
                <a:rect l="0" t="0" r="r" b="b"/>
                <a:pathLst>
                  <a:path w="381" h="3164">
                    <a:moveTo>
                      <a:pt x="79" y="0"/>
                    </a:moveTo>
                    <a:cubicBezTo>
                      <a:pt x="381" y="1458"/>
                      <a:pt x="95" y="2789"/>
                      <a:pt x="0" y="3164"/>
                    </a:cubicBezTo>
                  </a:path>
                </a:pathLst>
              </a:custGeom>
              <a:noFill/>
              <a:ln w="6350" cap="flat" cmpd="sng" algn="ctr">
                <a:solidFill>
                  <a:schemeClr val="accent1"/>
                </a:solidFill>
                <a:prstDash val="solid"/>
                <a:miter lim="800000"/>
                <a:headEnd/>
                <a:tailEnd/>
              </a:ln>
              <a:effectLst/>
            </p:spPr>
            <p:txBody>
              <a:bodyPr/>
              <a:lstStyle/>
              <a:p>
                <a:pPr fontAlgn="auto">
                  <a:spcBef>
                    <a:spcPts val="0"/>
                  </a:spcBef>
                  <a:spcAft>
                    <a:spcPts val="0"/>
                  </a:spcAft>
                  <a:defRPr/>
                </a:pPr>
                <a:endParaRPr lang="en-US" dirty="0">
                  <a:latin typeface="+mn-lt"/>
                </a:endParaRPr>
              </a:p>
            </p:txBody>
          </p:sp>
        </p:grpSp>
      </p:grpSp>
    </p:spTree>
  </p:cSld>
  <p:clrMap bg1="lt1" tx1="dk1" bg2="lt2" tx2="dk2" accent1="accent1" accent2="accent2" accent3="accent3" accent4="accent4" accent5="accent5" accent6="accent6" hlink="hlink" folHlink="folHlink"/>
  <p:sldLayoutIdLst>
    <p:sldLayoutId id="2147483716" r:id="rId1"/>
    <p:sldLayoutId id="2147483719" r:id="rId2"/>
    <p:sldLayoutId id="2147483717" r:id="rId3"/>
    <p:sldLayoutId id="2147483720" r:id="rId4"/>
  </p:sldLayoutIdLst>
  <p:txStyles>
    <p:titleStyle>
      <a:lvl1pPr algn="l" defTabSz="914400" rtl="0" eaLnBrk="1" latinLnBrk="0" hangingPunct="1">
        <a:spcBef>
          <a:spcPct val="0"/>
        </a:spcBef>
        <a:buNone/>
        <a:defRPr sz="3600" kern="1200" baseline="0">
          <a:solidFill>
            <a:schemeClr val="accent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ctrTitle"/>
          </p:nvPr>
        </p:nvSpPr>
        <p:spPr>
          <a:xfrm>
            <a:off x="304800" y="2057400"/>
            <a:ext cx="7391400" cy="1143000"/>
          </a:xfrm>
        </p:spPr>
        <p:txBody>
          <a:bodyPr/>
          <a:lstStyle/>
          <a:p>
            <a:pPr algn="ctr"/>
            <a:r>
              <a:rPr lang="en-US" sz="3000" b="1" dirty="0">
                <a:solidFill>
                  <a:srgbClr val="000000"/>
                </a:solidFill>
                <a:latin typeface="Arial"/>
                <a:cs typeface="Arial"/>
              </a:rPr>
              <a:t>Preparing your Organization for 2013:</a:t>
            </a:r>
            <a:br>
              <a:rPr lang="en-US" sz="3000" b="1" dirty="0">
                <a:solidFill>
                  <a:srgbClr val="000000"/>
                </a:solidFill>
                <a:latin typeface="Arial"/>
                <a:cs typeface="Arial"/>
              </a:rPr>
            </a:br>
            <a:r>
              <a:rPr lang="en-US" sz="3000" b="1" dirty="0">
                <a:solidFill>
                  <a:srgbClr val="000000"/>
                </a:solidFill>
                <a:latin typeface="Arial"/>
                <a:cs typeface="Arial"/>
              </a:rPr>
              <a:t>"Are you ready for The DOL Audit"</a:t>
            </a:r>
            <a:endParaRPr lang="en-US" sz="3000" dirty="0">
              <a:solidFill>
                <a:srgbClr val="000000"/>
              </a:solidFill>
              <a:latin typeface="Arial"/>
              <a:cs typeface="Arial"/>
            </a:endParaRPr>
          </a:p>
        </p:txBody>
      </p:sp>
      <p:sp>
        <p:nvSpPr>
          <p:cNvPr id="6" name="Rectangle 5"/>
          <p:cNvSpPr/>
          <p:nvPr/>
        </p:nvSpPr>
        <p:spPr>
          <a:xfrm>
            <a:off x="533400" y="3581400"/>
            <a:ext cx="6629400" cy="1292662"/>
          </a:xfrm>
          <a:prstGeom prst="rect">
            <a:avLst/>
          </a:prstGeom>
        </p:spPr>
        <p:txBody>
          <a:bodyPr wrap="square">
            <a:spAutoFit/>
          </a:bodyPr>
          <a:lstStyle/>
          <a:p>
            <a:r>
              <a:rPr lang="en-US" sz="1400" dirty="0" smtClean="0"/>
              <a:t>Listen to audio over your computer speakers or you may join by telephone: </a:t>
            </a:r>
          </a:p>
          <a:p>
            <a:r>
              <a:rPr lang="en-US" sz="1400" dirty="0" smtClean="0"/>
              <a:t/>
            </a:r>
            <a:br>
              <a:rPr lang="en-US" sz="1400" dirty="0" smtClean="0"/>
            </a:br>
            <a:r>
              <a:rPr lang="en-US" sz="1400" dirty="0" smtClean="0"/>
              <a:t>Dial: </a:t>
            </a:r>
            <a:r>
              <a:rPr lang="en-US" sz="1400" dirty="0"/>
              <a:t>+1 (470) 200-0304    </a:t>
            </a:r>
            <a:br>
              <a:rPr lang="en-US" sz="1400" dirty="0"/>
            </a:br>
            <a:r>
              <a:rPr lang="en-US" sz="1400" dirty="0" smtClean="0"/>
              <a:t>Access </a:t>
            </a:r>
            <a:r>
              <a:rPr lang="en-US" sz="1400" dirty="0"/>
              <a:t>Code: 838-805-305 </a:t>
            </a:r>
            <a:r>
              <a:rPr lang="en-US" dirty="0"/>
              <a:t>   </a:t>
            </a:r>
            <a:r>
              <a:rPr lang="en-US" dirty="0" smtClean="0"/>
              <a:t/>
            </a:r>
            <a:br>
              <a:rPr lang="en-US" dirty="0" smtClean="0"/>
            </a:br>
            <a:r>
              <a:rPr lang="is-IS" dirty="0"/>
              <a:t>	</a:t>
            </a:r>
          </a:p>
        </p:txBody>
      </p:sp>
      <p:sp>
        <p:nvSpPr>
          <p:cNvPr id="8" name="Rectangle 7"/>
          <p:cNvSpPr/>
          <p:nvPr/>
        </p:nvSpPr>
        <p:spPr>
          <a:xfrm>
            <a:off x="533400" y="1600200"/>
            <a:ext cx="4442555" cy="369332"/>
          </a:xfrm>
          <a:prstGeom prst="rect">
            <a:avLst/>
          </a:prstGeom>
        </p:spPr>
        <p:txBody>
          <a:bodyPr wrap="none">
            <a:spAutoFit/>
          </a:bodyPr>
          <a:lstStyle/>
          <a:p>
            <a:r>
              <a:rPr lang="en-US" b="1" dirty="0">
                <a:solidFill>
                  <a:srgbClr val="000000"/>
                </a:solidFill>
              </a:rPr>
              <a:t>AXIS </a:t>
            </a:r>
            <a:r>
              <a:rPr lang="en-US" b="1" dirty="0" smtClean="0">
                <a:solidFill>
                  <a:srgbClr val="000000"/>
                </a:solidFill>
              </a:rPr>
              <a:t>RETIREMENT WEBINAR SERIES:</a:t>
            </a:r>
            <a:endParaRPr lang="en-US" b="1" dirty="0">
              <a:solidFill>
                <a:srgbClr val="000000"/>
              </a:solidFill>
            </a:endParaRPr>
          </a:p>
        </p:txBody>
      </p:sp>
      <p:sp>
        <p:nvSpPr>
          <p:cNvPr id="9" name="Subtitle 8"/>
          <p:cNvSpPr>
            <a:spLocks noGrp="1"/>
          </p:cNvSpPr>
          <p:nvPr>
            <p:ph type="subTitle" idx="1"/>
          </p:nvPr>
        </p:nvSpPr>
        <p:spPr>
          <a:xfrm>
            <a:off x="533400" y="5715000"/>
            <a:ext cx="6477000" cy="838200"/>
          </a:xfrm>
        </p:spPr>
        <p:txBody>
          <a:bodyPr>
            <a:normAutofit/>
          </a:bodyPr>
          <a:lstStyle/>
          <a:p>
            <a:r>
              <a:rPr lang="en-US" sz="2400" b="0" dirty="0" smtClean="0">
                <a:solidFill>
                  <a:schemeClr val="bg1"/>
                </a:solidFill>
                <a:latin typeface="+mj-lt"/>
              </a:rPr>
              <a:t>We will begin at approximately 2:00pm EST</a:t>
            </a:r>
            <a:br>
              <a:rPr lang="en-US" sz="2400" b="0" dirty="0" smtClean="0">
                <a:solidFill>
                  <a:schemeClr val="bg1"/>
                </a:solidFill>
                <a:latin typeface="+mj-lt"/>
              </a:rPr>
            </a:br>
            <a:r>
              <a:rPr lang="en-US" sz="1600" b="0" dirty="0" smtClean="0">
                <a:solidFill>
                  <a:schemeClr val="bg1"/>
                </a:solidFill>
                <a:latin typeface="+mj-lt"/>
              </a:rPr>
              <a:t>October 17, 2012</a:t>
            </a:r>
            <a:endParaRPr lang="en-US" sz="1600" b="0" dirty="0">
              <a:solidFill>
                <a:schemeClr val="bg1"/>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3" cstate="print"/>
          <a:srcRect/>
          <a:stretch>
            <a:fillRect/>
          </a:stretch>
        </p:blipFill>
        <p:spPr bwMode="auto">
          <a:xfrm>
            <a:off x="1676400" y="1219200"/>
            <a:ext cx="6376824" cy="4782358"/>
          </a:xfrm>
          <a:prstGeom prst="rect">
            <a:avLst/>
          </a:prstGeom>
          <a:noFill/>
          <a:ln w="9525">
            <a:noFill/>
            <a:miter lim="800000"/>
            <a:headEnd/>
            <a:tailEnd/>
          </a:ln>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3042" y="1433355"/>
            <a:ext cx="231656" cy="1060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2974" y="1219200"/>
            <a:ext cx="1985792" cy="2747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1676399" y="1219199"/>
            <a:ext cx="4090304" cy="3597998"/>
            <a:chOff x="862175" y="836694"/>
            <a:chExt cx="4766157" cy="4192506"/>
          </a:xfrm>
        </p:grpSpPr>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2175" y="836694"/>
              <a:ext cx="4766157" cy="4192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990600" y="1981200"/>
              <a:ext cx="28956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951512" y="2209800"/>
              <a:ext cx="3586818" cy="723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1371600" y="304800"/>
            <a:ext cx="6400800" cy="685800"/>
          </a:xfrm>
        </p:spPr>
        <p:txBody>
          <a:bodyPr/>
          <a:lstStyle/>
          <a:p>
            <a:r>
              <a:rPr lang="en-US" dirty="0" err="1" smtClean="0"/>
              <a:t>GoToWebinar</a:t>
            </a:r>
            <a:r>
              <a:rPr lang="en-US" dirty="0" smtClean="0"/>
              <a:t> Housekeeping</a:t>
            </a:r>
            <a:endParaRPr lang="en-US" dirty="0"/>
          </a:p>
        </p:txBody>
      </p:sp>
      <p:pic>
        <p:nvPicPr>
          <p:cNvPr id="6" name="Picture 5" descr="Screen Shot 2012-10-15 at 6.08.42 P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52600" y="1524000"/>
            <a:ext cx="3973918" cy="2971800"/>
          </a:xfrm>
          <a:prstGeom prst="rect">
            <a:avLst/>
          </a:prstGeom>
        </p:spPr>
      </p:pic>
    </p:spTree>
    <p:extLst>
      <p:ext uri="{BB962C8B-B14F-4D97-AF65-F5344CB8AC3E}">
        <p14:creationId xmlns:p14="http://schemas.microsoft.com/office/powerpoint/2010/main" val="8468826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Introduction to the Moderator</a:t>
            </a:r>
            <a:endParaRPr lang="en-US" dirty="0"/>
          </a:p>
        </p:txBody>
      </p:sp>
      <p:sp>
        <p:nvSpPr>
          <p:cNvPr id="9" name="Content Placeholder 8"/>
          <p:cNvSpPr>
            <a:spLocks noGrp="1"/>
          </p:cNvSpPr>
          <p:nvPr>
            <p:ph sz="half" idx="1"/>
          </p:nvPr>
        </p:nvSpPr>
        <p:spPr>
          <a:xfrm>
            <a:off x="1371600" y="1981200"/>
            <a:ext cx="3657600" cy="4267200"/>
          </a:xfrm>
        </p:spPr>
        <p:txBody>
          <a:bodyPr>
            <a:noAutofit/>
          </a:bodyPr>
          <a:lstStyle/>
          <a:p>
            <a:pPr>
              <a:lnSpc>
                <a:spcPct val="120000"/>
              </a:lnSpc>
              <a:buNone/>
              <a:defRPr/>
            </a:pPr>
            <a:r>
              <a:rPr lang="en-US" sz="1600" b="1" dirty="0" smtClean="0">
                <a:solidFill>
                  <a:schemeClr val="accent2"/>
                </a:solidFill>
              </a:rPr>
              <a:t>THOMAS LOCH</a:t>
            </a:r>
            <a:endParaRPr lang="en-US" sz="1600" b="1" dirty="0">
              <a:solidFill>
                <a:schemeClr val="accent2"/>
              </a:solidFill>
            </a:endParaRPr>
          </a:p>
          <a:p>
            <a:pPr>
              <a:lnSpc>
                <a:spcPct val="120000"/>
              </a:lnSpc>
              <a:spcBef>
                <a:spcPts val="400"/>
              </a:spcBef>
              <a:buNone/>
              <a:defRPr/>
            </a:pPr>
            <a:r>
              <a:rPr lang="en-US" sz="1400" dirty="0" smtClean="0"/>
              <a:t>Senior Vice President, Castle Rock Innovations</a:t>
            </a:r>
            <a:endParaRPr lang="en-US" sz="1400" dirty="0"/>
          </a:p>
          <a:p>
            <a:pPr>
              <a:lnSpc>
                <a:spcPct val="120000"/>
              </a:lnSpc>
              <a:buNone/>
              <a:defRPr/>
            </a:pPr>
            <a:endParaRPr lang="en-US" sz="1600" b="1" dirty="0" smtClean="0">
              <a:solidFill>
                <a:schemeClr val="accent2"/>
              </a:solidFill>
            </a:endParaRPr>
          </a:p>
          <a:p>
            <a:pPr>
              <a:lnSpc>
                <a:spcPct val="120000"/>
              </a:lnSpc>
              <a:buNone/>
              <a:defRPr/>
            </a:pPr>
            <a:r>
              <a:rPr lang="en-US" sz="1600" b="1" dirty="0" smtClean="0">
                <a:solidFill>
                  <a:schemeClr val="accent2"/>
                </a:solidFill>
              </a:rPr>
              <a:t>BIO</a:t>
            </a:r>
            <a:endParaRPr lang="en-US" sz="1600" b="1" dirty="0">
              <a:solidFill>
                <a:schemeClr val="accent2"/>
              </a:solidFill>
            </a:endParaRPr>
          </a:p>
          <a:p>
            <a:pPr marL="285750" indent="-285750">
              <a:spcBef>
                <a:spcPts val="400"/>
              </a:spcBef>
              <a:buFont typeface="Arial"/>
              <a:buChar char="•"/>
              <a:defRPr/>
            </a:pPr>
            <a:r>
              <a:rPr lang="en-US" sz="1200" dirty="0" smtClean="0"/>
              <a:t>25+ Year Retirement Services Career</a:t>
            </a:r>
          </a:p>
          <a:p>
            <a:pPr marL="285750" indent="-285750">
              <a:spcBef>
                <a:spcPts val="400"/>
              </a:spcBef>
              <a:buFont typeface="Arial"/>
              <a:buChar char="•"/>
              <a:defRPr/>
            </a:pPr>
            <a:r>
              <a:rPr lang="en-US" sz="1200" dirty="0" smtClean="0"/>
              <a:t>Recordkeeping and Administration Technology</a:t>
            </a:r>
            <a:endParaRPr lang="en-US" sz="1200" dirty="0"/>
          </a:p>
          <a:p>
            <a:pPr marL="285750" indent="-285750">
              <a:spcBef>
                <a:spcPts val="400"/>
              </a:spcBef>
              <a:buFont typeface="Arial"/>
              <a:buChar char="•"/>
              <a:defRPr/>
            </a:pPr>
            <a:r>
              <a:rPr lang="en-US" sz="1200" dirty="0" smtClean="0"/>
              <a:t>IRA Rollovers</a:t>
            </a:r>
            <a:endParaRPr lang="en-US" sz="1200" dirty="0"/>
          </a:p>
          <a:p>
            <a:pPr marL="285750" indent="-285750">
              <a:spcBef>
                <a:spcPts val="400"/>
              </a:spcBef>
              <a:buFont typeface="Arial"/>
              <a:buChar char="•"/>
              <a:defRPr/>
            </a:pPr>
            <a:r>
              <a:rPr lang="en-US" sz="1200" dirty="0" smtClean="0"/>
              <a:t>Compliance</a:t>
            </a:r>
            <a:endParaRPr lang="en-US" sz="1200" dirty="0"/>
          </a:p>
          <a:p>
            <a:pPr marL="285750" indent="-285750">
              <a:spcBef>
                <a:spcPts val="400"/>
              </a:spcBef>
              <a:buFont typeface="Arial"/>
              <a:buChar char="•"/>
              <a:defRPr/>
            </a:pPr>
            <a:r>
              <a:rPr lang="en-US" sz="1200" dirty="0" smtClean="0"/>
              <a:t>Advisor Servicing Applications</a:t>
            </a:r>
            <a:endParaRPr lang="en-US" sz="1200" dirty="0"/>
          </a:p>
          <a:p>
            <a:pPr>
              <a:spcBef>
                <a:spcPts val="400"/>
              </a:spcBef>
              <a:defRPr/>
            </a:pPr>
            <a:endParaRPr lang="en-US" sz="1400" dirty="0" smtClean="0"/>
          </a:p>
          <a:p>
            <a:pPr>
              <a:spcBef>
                <a:spcPts val="400"/>
              </a:spcBef>
              <a:defRPr/>
            </a:pPr>
            <a:r>
              <a:rPr lang="en-US" sz="1400" dirty="0" smtClean="0">
                <a:solidFill>
                  <a:schemeClr val="accent2"/>
                </a:solidFill>
              </a:rPr>
              <a:t>AXIS Retirement Analytic Platform</a:t>
            </a:r>
          </a:p>
          <a:p>
            <a:pPr>
              <a:spcBef>
                <a:spcPts val="400"/>
              </a:spcBef>
              <a:defRPr/>
            </a:pPr>
            <a:r>
              <a:rPr lang="en-US" sz="1000" dirty="0"/>
              <a:t>AXIS Retirement Plan Analytic Platform (AXIS) is web based software service that supports the ability for retirement plan fiduciaries to support DOL mandated section 408(b)(2), 404(a)(5) regulatory fee disclosure reporting requirements. We now support fee based benchmarking with a data repository of over 32,000 retirement plans.</a:t>
            </a:r>
            <a:br>
              <a:rPr lang="en-US" sz="1000" dirty="0"/>
            </a:br>
            <a:endParaRPr lang="en-US" sz="1000" dirty="0"/>
          </a:p>
          <a:p>
            <a:pPr>
              <a:defRPr/>
            </a:pPr>
            <a:r>
              <a:rPr lang="en-US" sz="1100" b="1" dirty="0" smtClean="0">
                <a:solidFill>
                  <a:schemeClr val="accent2"/>
                </a:solidFill>
              </a:rPr>
              <a:t>tom.loch@castlellc.com</a:t>
            </a:r>
          </a:p>
          <a:p>
            <a:pPr>
              <a:defRPr/>
            </a:pPr>
            <a:r>
              <a:rPr lang="en-US" sz="1100" dirty="0" smtClean="0"/>
              <a:t>(973) 670-5087</a:t>
            </a:r>
            <a:endParaRPr lang="en-US" sz="1100" b="1" dirty="0">
              <a:solidFill>
                <a:schemeClr val="accent2"/>
              </a:solidFill>
            </a:endParaRPr>
          </a:p>
        </p:txBody>
      </p:sp>
      <p:pic>
        <p:nvPicPr>
          <p:cNvPr id="2" name="Picture 1"/>
          <p:cNvPicPr>
            <a:picLocks noChangeAspect="1"/>
          </p:cNvPicPr>
          <p:nvPr/>
        </p:nvPicPr>
        <p:blipFill>
          <a:blip r:embed="rId2"/>
          <a:stretch>
            <a:fillRect/>
          </a:stretch>
        </p:blipFill>
        <p:spPr>
          <a:xfrm>
            <a:off x="5715000" y="2133600"/>
            <a:ext cx="2209800" cy="22098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3" descr="CRI_logo-Small-horiz.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9400" y="4648200"/>
            <a:ext cx="1828800" cy="609600"/>
          </a:xfrm>
          <a:prstGeom prst="rect">
            <a:avLst/>
          </a:prstGeom>
        </p:spPr>
      </p:pic>
    </p:spTree>
    <p:extLst>
      <p:ext uri="{BB962C8B-B14F-4D97-AF65-F5344CB8AC3E}">
        <p14:creationId xmlns:p14="http://schemas.microsoft.com/office/powerpoint/2010/main" val="11226126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257800" y="4953000"/>
            <a:ext cx="3200400" cy="838200"/>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itle 5"/>
          <p:cNvSpPr>
            <a:spLocks noGrp="1"/>
          </p:cNvSpPr>
          <p:nvPr>
            <p:ph type="title"/>
          </p:nvPr>
        </p:nvSpPr>
        <p:spPr/>
        <p:txBody>
          <a:bodyPr/>
          <a:lstStyle/>
          <a:p>
            <a:r>
              <a:rPr lang="en-US" dirty="0" smtClean="0"/>
              <a:t>Meet the Presenter</a:t>
            </a:r>
            <a:endParaRPr lang="en-US" dirty="0"/>
          </a:p>
        </p:txBody>
      </p:sp>
      <p:sp>
        <p:nvSpPr>
          <p:cNvPr id="9" name="Content Placeholder 8"/>
          <p:cNvSpPr>
            <a:spLocks noGrp="1"/>
          </p:cNvSpPr>
          <p:nvPr>
            <p:ph sz="half" idx="1"/>
          </p:nvPr>
        </p:nvSpPr>
        <p:spPr>
          <a:xfrm>
            <a:off x="1371600" y="1981200"/>
            <a:ext cx="3657600" cy="4267200"/>
          </a:xfrm>
        </p:spPr>
        <p:txBody>
          <a:bodyPr>
            <a:noAutofit/>
          </a:bodyPr>
          <a:lstStyle/>
          <a:p>
            <a:pPr>
              <a:lnSpc>
                <a:spcPct val="120000"/>
              </a:lnSpc>
              <a:buNone/>
              <a:defRPr/>
            </a:pPr>
            <a:r>
              <a:rPr lang="en-US" sz="1600" b="1" dirty="0" smtClean="0">
                <a:solidFill>
                  <a:schemeClr val="accent2"/>
                </a:solidFill>
              </a:rPr>
              <a:t>JOHN J. SOHN, Esq.</a:t>
            </a:r>
            <a:endParaRPr lang="en-US" sz="1600" b="1" dirty="0">
              <a:solidFill>
                <a:schemeClr val="accent2"/>
              </a:solidFill>
            </a:endParaRPr>
          </a:p>
          <a:p>
            <a:pPr>
              <a:lnSpc>
                <a:spcPct val="120000"/>
              </a:lnSpc>
              <a:spcBef>
                <a:spcPts val="400"/>
              </a:spcBef>
              <a:buNone/>
              <a:defRPr/>
            </a:pPr>
            <a:r>
              <a:rPr lang="en-US" sz="1400" dirty="0" smtClean="0"/>
              <a:t>Partner, The Wagner Law Group</a:t>
            </a:r>
            <a:endParaRPr lang="en-US" sz="1400" dirty="0"/>
          </a:p>
          <a:p>
            <a:pPr>
              <a:lnSpc>
                <a:spcPct val="120000"/>
              </a:lnSpc>
              <a:spcBef>
                <a:spcPts val="400"/>
              </a:spcBef>
              <a:buNone/>
              <a:defRPr/>
            </a:pPr>
            <a:endParaRPr lang="en-US" sz="1400" dirty="0"/>
          </a:p>
          <a:p>
            <a:pPr>
              <a:lnSpc>
                <a:spcPct val="120000"/>
              </a:lnSpc>
              <a:buNone/>
              <a:defRPr/>
            </a:pPr>
            <a:r>
              <a:rPr lang="en-US" sz="1600" b="1" dirty="0" smtClean="0">
                <a:solidFill>
                  <a:schemeClr val="accent2"/>
                </a:solidFill>
              </a:rPr>
              <a:t>BIO</a:t>
            </a:r>
            <a:endParaRPr lang="en-US" sz="1600" b="1" dirty="0">
              <a:solidFill>
                <a:schemeClr val="accent2"/>
              </a:solidFill>
            </a:endParaRPr>
          </a:p>
          <a:p>
            <a:pPr marL="285750" indent="-285750">
              <a:lnSpc>
                <a:spcPct val="110000"/>
              </a:lnSpc>
              <a:spcBef>
                <a:spcPts val="400"/>
              </a:spcBef>
              <a:buFont typeface="Arial"/>
              <a:buChar char="•"/>
              <a:defRPr/>
            </a:pPr>
            <a:r>
              <a:rPr lang="en-US" sz="1400" dirty="0"/>
              <a:t>Legal expertise includes ERISA and </a:t>
            </a:r>
            <a:r>
              <a:rPr lang="en-US" sz="1400" dirty="0" smtClean="0"/>
              <a:t>      fiduciary-related areas </a:t>
            </a:r>
            <a:r>
              <a:rPr lang="en-US" sz="1400" dirty="0"/>
              <a:t>of securities law.</a:t>
            </a:r>
          </a:p>
          <a:p>
            <a:pPr marL="285750" indent="-285750">
              <a:lnSpc>
                <a:spcPct val="110000"/>
              </a:lnSpc>
              <a:spcBef>
                <a:spcPts val="400"/>
              </a:spcBef>
              <a:buFont typeface="Arial"/>
              <a:buChar char="•"/>
              <a:defRPr/>
            </a:pPr>
            <a:r>
              <a:rPr lang="en-US" sz="1400" dirty="0" smtClean="0"/>
              <a:t>Extensive experience advising asset management firms, broker-dealers, banks, insurance companies and retirement platforms.</a:t>
            </a:r>
          </a:p>
          <a:p>
            <a:pPr marL="285750" indent="-285750">
              <a:lnSpc>
                <a:spcPct val="110000"/>
              </a:lnSpc>
              <a:spcBef>
                <a:spcPts val="400"/>
              </a:spcBef>
              <a:buFont typeface="Arial"/>
              <a:buChar char="•"/>
              <a:defRPr/>
            </a:pPr>
            <a:r>
              <a:rPr lang="en-US" sz="1400" dirty="0" smtClean="0"/>
              <a:t>Over </a:t>
            </a:r>
            <a:r>
              <a:rPr lang="en-US" sz="1400" dirty="0"/>
              <a:t>17 </a:t>
            </a:r>
            <a:r>
              <a:rPr lang="en-US" sz="1400" dirty="0" smtClean="0"/>
              <a:t>years experience advising on   retirement products and financial services.</a:t>
            </a:r>
            <a:endParaRPr lang="en-US" sz="1400" dirty="0" smtClean="0"/>
          </a:p>
          <a:p>
            <a:pPr>
              <a:lnSpc>
                <a:spcPct val="120000"/>
              </a:lnSpc>
              <a:spcBef>
                <a:spcPts val="400"/>
              </a:spcBef>
              <a:buNone/>
              <a:defRPr/>
            </a:pPr>
            <a:endParaRPr lang="en-US" sz="1400" dirty="0" smtClean="0"/>
          </a:p>
          <a:p>
            <a:pPr>
              <a:lnSpc>
                <a:spcPct val="120000"/>
              </a:lnSpc>
              <a:spcBef>
                <a:spcPts val="400"/>
              </a:spcBef>
              <a:buNone/>
              <a:defRPr/>
            </a:pPr>
            <a:endParaRPr lang="en-US" sz="1400" dirty="0"/>
          </a:p>
        </p:txBody>
      </p:sp>
      <p:pic>
        <p:nvPicPr>
          <p:cNvPr id="8" name="Picture 7"/>
          <p:cNvPicPr>
            <a:picLocks noChangeAspect="1"/>
          </p:cNvPicPr>
          <p:nvPr/>
        </p:nvPicPr>
        <p:blipFill>
          <a:blip r:embed="rId2"/>
          <a:stretch>
            <a:fillRect/>
          </a:stretch>
        </p:blipFill>
        <p:spPr>
          <a:xfrm rot="21254001">
            <a:off x="5676976" y="2090681"/>
            <a:ext cx="2292760" cy="2254547"/>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3"/>
          <a:stretch>
            <a:fillRect/>
          </a:stretch>
        </p:blipFill>
        <p:spPr>
          <a:xfrm>
            <a:off x="5410200" y="5105400"/>
            <a:ext cx="2882900" cy="555613"/>
          </a:xfrm>
          <a:prstGeom prst="rect">
            <a:avLst/>
          </a:prstGeom>
        </p:spPr>
      </p:pic>
    </p:spTree>
    <p:extLst>
      <p:ext uri="{BB962C8B-B14F-4D97-AF65-F5344CB8AC3E}">
        <p14:creationId xmlns:p14="http://schemas.microsoft.com/office/powerpoint/2010/main" val="1246895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1371600" y="2895600"/>
            <a:ext cx="7315200" cy="3581400"/>
          </a:xfrm>
        </p:spPr>
        <p:txBody>
          <a:bodyPr/>
          <a:lstStyle/>
          <a:p>
            <a:r>
              <a:rPr lang="en-US" dirty="0" smtClean="0"/>
              <a:t>Industry Landscape</a:t>
            </a:r>
          </a:p>
          <a:p>
            <a:r>
              <a:rPr lang="en-US" dirty="0" smtClean="0"/>
              <a:t>DOL Audit Preparation and Expectations</a:t>
            </a:r>
          </a:p>
          <a:p>
            <a:pPr lvl="1"/>
            <a:r>
              <a:rPr lang="en-US" sz="1800" dirty="0" smtClean="0"/>
              <a:t>Presentation from John Sohn, The Wagner Law Group</a:t>
            </a:r>
          </a:p>
          <a:p>
            <a:r>
              <a:rPr lang="en-US" dirty="0" smtClean="0"/>
              <a:t>Q &amp; A from Audience</a:t>
            </a:r>
          </a:p>
          <a:p>
            <a:r>
              <a:rPr lang="en-US" dirty="0" smtClean="0"/>
              <a:t>Closing</a:t>
            </a:r>
          </a:p>
        </p:txBody>
      </p:sp>
      <p:sp>
        <p:nvSpPr>
          <p:cNvPr id="8" name="Title 7"/>
          <p:cNvSpPr>
            <a:spLocks noGrp="1"/>
          </p:cNvSpPr>
          <p:nvPr>
            <p:ph type="title"/>
          </p:nvPr>
        </p:nvSpPr>
        <p:spPr/>
        <p:txBody>
          <a:bodyPr/>
          <a:lstStyle/>
          <a:p>
            <a:r>
              <a:rPr lang="en-US" b="1" dirty="0" smtClean="0">
                <a:solidFill>
                  <a:srgbClr val="000000"/>
                </a:solidFill>
              </a:rPr>
              <a:t>AGENDA</a:t>
            </a:r>
            <a:endParaRPr lang="en-US" b="1" dirty="0">
              <a:solidFill>
                <a:srgbClr val="000000"/>
              </a:solidFill>
            </a:endParaRPr>
          </a:p>
        </p:txBody>
      </p:sp>
      <p:sp>
        <p:nvSpPr>
          <p:cNvPr id="9" name="Subtitle 8"/>
          <p:cNvSpPr>
            <a:spLocks noGrp="1"/>
          </p:cNvSpPr>
          <p:nvPr>
            <p:ph type="subTitle" idx="11"/>
          </p:nvPr>
        </p:nvSpPr>
        <p:spPr>
          <a:xfrm>
            <a:off x="1371600" y="1143000"/>
            <a:ext cx="7467600" cy="1371600"/>
          </a:xfrm>
        </p:spPr>
        <p:txBody>
          <a:bodyPr>
            <a:normAutofit fontScale="92500" lnSpcReduction="10000"/>
          </a:bodyPr>
          <a:lstStyle/>
          <a:p>
            <a:r>
              <a:rPr lang="en-US" dirty="0" smtClean="0"/>
              <a:t>Preparing your organization for 2013  - </a:t>
            </a:r>
            <a:br>
              <a:rPr lang="en-US" dirty="0" smtClean="0"/>
            </a:br>
            <a:r>
              <a:rPr lang="en-US" dirty="0" smtClean="0"/>
              <a:t>“ARE YOU READY FOR THE DOL AUDIT”</a:t>
            </a:r>
          </a:p>
          <a:p>
            <a:endParaRPr lang="en-US" dirty="0"/>
          </a:p>
          <a:p>
            <a:r>
              <a:rPr lang="en-US" sz="2400" dirty="0" smtClean="0"/>
              <a:t>2:00pm – 3:00pm EST</a:t>
            </a: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6934200" cy="685800"/>
          </a:xfrm>
        </p:spPr>
        <p:txBody>
          <a:bodyPr>
            <a:normAutofit/>
          </a:bodyPr>
          <a:lstStyle/>
          <a:p>
            <a:r>
              <a:rPr lang="en-US" sz="2600" dirty="0" smtClean="0"/>
              <a:t>The DOL 408(b)(2) / </a:t>
            </a:r>
            <a:r>
              <a:rPr lang="en-US" sz="2600" dirty="0" smtClean="0"/>
              <a:t>404a-5 </a:t>
            </a:r>
            <a:r>
              <a:rPr lang="en-US" sz="2600" dirty="0" smtClean="0"/>
              <a:t>Regulations are Official </a:t>
            </a:r>
            <a:endParaRPr lang="en-US" sz="2600" dirty="0"/>
          </a:p>
        </p:txBody>
      </p:sp>
      <p:sp>
        <p:nvSpPr>
          <p:cNvPr id="2" name="Rectangle 1"/>
          <p:cNvSpPr/>
          <p:nvPr/>
        </p:nvSpPr>
        <p:spPr>
          <a:xfrm>
            <a:off x="1447800" y="1066800"/>
            <a:ext cx="6400800" cy="5078313"/>
          </a:xfrm>
          <a:prstGeom prst="rect">
            <a:avLst/>
          </a:prstGeom>
        </p:spPr>
        <p:txBody>
          <a:bodyPr wrap="square">
            <a:spAutoFit/>
          </a:bodyPr>
          <a:lstStyle/>
          <a:p>
            <a:pPr marL="285750" indent="-285750">
              <a:buFont typeface="Arial" pitchFamily="34" charset="0"/>
              <a:buChar char="•"/>
            </a:pPr>
            <a:r>
              <a:rPr lang="en-US" dirty="0" smtClean="0">
                <a:solidFill>
                  <a:srgbClr val="676767"/>
                </a:solidFill>
              </a:rPr>
              <a:t>In February the dates were put in stone.</a:t>
            </a:r>
            <a:endParaRPr lang="en-US" dirty="0" smtClean="0"/>
          </a:p>
          <a:p>
            <a:endParaRPr lang="en-US" dirty="0">
              <a:solidFill>
                <a:srgbClr val="676767"/>
              </a:solidFill>
            </a:endParaRPr>
          </a:p>
          <a:p>
            <a:pPr marL="285750" indent="-285750">
              <a:buFont typeface="Arial" pitchFamily="34" charset="0"/>
              <a:buChar char="•"/>
            </a:pPr>
            <a:r>
              <a:rPr lang="en-US" dirty="0" smtClean="0">
                <a:solidFill>
                  <a:srgbClr val="676767"/>
                </a:solidFill>
              </a:rPr>
              <a:t>Many firms were caught off guard and were not prepared</a:t>
            </a:r>
          </a:p>
          <a:p>
            <a:pPr marL="285750" indent="-285750">
              <a:buFont typeface="Arial" pitchFamily="34" charset="0"/>
              <a:buChar char="•"/>
            </a:pPr>
            <a:endParaRPr lang="en-US" dirty="0">
              <a:solidFill>
                <a:srgbClr val="676767"/>
              </a:solidFill>
            </a:endParaRPr>
          </a:p>
          <a:p>
            <a:pPr marL="285750" indent="-285750">
              <a:buFont typeface="Arial" pitchFamily="34" charset="0"/>
              <a:buChar char="•"/>
            </a:pPr>
            <a:r>
              <a:rPr lang="en-US" dirty="0" smtClean="0">
                <a:solidFill>
                  <a:srgbClr val="676767"/>
                </a:solidFill>
              </a:rPr>
              <a:t>Vendors scrambling to prepare finalized solutions</a:t>
            </a:r>
            <a:endParaRPr lang="en-US" sz="1200" dirty="0">
              <a:solidFill>
                <a:srgbClr val="676767"/>
              </a:solidFill>
            </a:endParaRPr>
          </a:p>
          <a:p>
            <a:pPr lvl="0"/>
            <a:endParaRPr lang="en-US" dirty="0">
              <a:solidFill>
                <a:prstClr val="black"/>
              </a:solidFill>
            </a:endParaRPr>
          </a:p>
          <a:p>
            <a:pPr marL="290513" lvl="0" indent="-290513">
              <a:buFont typeface="Arial" pitchFamily="34" charset="0"/>
              <a:buChar char="•"/>
            </a:pPr>
            <a:r>
              <a:rPr lang="en-US" dirty="0" smtClean="0">
                <a:solidFill>
                  <a:srgbClr val="676767"/>
                </a:solidFill>
              </a:rPr>
              <a:t>Lack of clear instructions and support from DOL</a:t>
            </a:r>
          </a:p>
          <a:p>
            <a:pPr marL="290513" lvl="0" indent="-290513">
              <a:buFont typeface="Arial" pitchFamily="34" charset="0"/>
              <a:buChar char="•"/>
            </a:pPr>
            <a:endParaRPr lang="en-US" dirty="0">
              <a:solidFill>
                <a:srgbClr val="676767"/>
              </a:solidFill>
            </a:endParaRPr>
          </a:p>
          <a:p>
            <a:pPr marL="290513" lvl="0" indent="-290513">
              <a:buFont typeface="Arial" pitchFamily="34" charset="0"/>
              <a:buChar char="•"/>
            </a:pPr>
            <a:r>
              <a:rPr lang="en-US" dirty="0" smtClean="0">
                <a:solidFill>
                  <a:srgbClr val="676767"/>
                </a:solidFill>
              </a:rPr>
              <a:t>Regulation interpretations coming from prominent ERISA Attorneys, DOL bulletins and the “Rumor Mill”</a:t>
            </a:r>
          </a:p>
          <a:p>
            <a:pPr marL="290513" lvl="0" indent="-290513">
              <a:buFont typeface="Arial" pitchFamily="34" charset="0"/>
              <a:buChar char="•"/>
            </a:pPr>
            <a:endParaRPr lang="en-US" dirty="0">
              <a:solidFill>
                <a:srgbClr val="676767"/>
              </a:solidFill>
            </a:endParaRPr>
          </a:p>
          <a:p>
            <a:pPr marL="290513" lvl="0" indent="-290513">
              <a:buFont typeface="Arial" pitchFamily="34" charset="0"/>
              <a:buChar char="•"/>
            </a:pPr>
            <a:r>
              <a:rPr lang="en-US" dirty="0" smtClean="0">
                <a:solidFill>
                  <a:srgbClr val="676767"/>
                </a:solidFill>
              </a:rPr>
              <a:t>Waves and waves of News Reports proclaiming the end is near!</a:t>
            </a:r>
          </a:p>
          <a:p>
            <a:pPr marL="290513" lvl="0" indent="-290513">
              <a:buFont typeface="Arial" pitchFamily="34" charset="0"/>
              <a:buChar char="•"/>
            </a:pPr>
            <a:endParaRPr lang="en-US" dirty="0">
              <a:solidFill>
                <a:srgbClr val="676767"/>
              </a:solidFill>
            </a:endParaRPr>
          </a:p>
          <a:p>
            <a:pPr marL="290513" lvl="0" indent="-290513">
              <a:buFont typeface="Arial" pitchFamily="34" charset="0"/>
              <a:buChar char="•"/>
            </a:pPr>
            <a:r>
              <a:rPr lang="en-US" dirty="0" smtClean="0">
                <a:solidFill>
                  <a:srgbClr val="676767"/>
                </a:solidFill>
              </a:rPr>
              <a:t>Everyone is still waiting for the Participant Response</a:t>
            </a:r>
          </a:p>
          <a:p>
            <a:pPr marL="290513" lvl="0" indent="-290513">
              <a:buFont typeface="Arial" pitchFamily="34" charset="0"/>
              <a:buChar char="•"/>
            </a:pPr>
            <a:endParaRPr lang="en-US" dirty="0">
              <a:solidFill>
                <a:srgbClr val="676767"/>
              </a:solidFill>
            </a:endParaRPr>
          </a:p>
          <a:p>
            <a:pPr marL="290513" lvl="0" indent="-290513">
              <a:buFont typeface="Arial" pitchFamily="34" charset="0"/>
              <a:buChar char="•"/>
            </a:pPr>
            <a:r>
              <a:rPr lang="en-US" dirty="0" smtClean="0">
                <a:solidFill>
                  <a:srgbClr val="676767"/>
                </a:solidFill>
              </a:rPr>
              <a:t>What is coming next from the DOL and how do we prepare?</a:t>
            </a:r>
            <a:endParaRPr lang="en-US" dirty="0"/>
          </a:p>
        </p:txBody>
      </p:sp>
    </p:spTree>
    <p:extLst>
      <p:ext uri="{BB962C8B-B14F-4D97-AF65-F5344CB8AC3E}">
        <p14:creationId xmlns:p14="http://schemas.microsoft.com/office/powerpoint/2010/main" val="11237554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Source of DOL Enforcement Authority</a:t>
            </a:r>
            <a:endParaRPr lang="en-US" dirty="0"/>
          </a:p>
        </p:txBody>
      </p:sp>
      <p:sp>
        <p:nvSpPr>
          <p:cNvPr id="4" name="Subtitle 3"/>
          <p:cNvSpPr>
            <a:spLocks noGrp="1"/>
          </p:cNvSpPr>
          <p:nvPr>
            <p:ph type="subTitle" idx="11"/>
          </p:nvPr>
        </p:nvSpPr>
        <p:spPr>
          <a:xfrm>
            <a:off x="1371600" y="1143000"/>
            <a:ext cx="7315200" cy="4953000"/>
          </a:xfrm>
        </p:spPr>
        <p:txBody>
          <a:bodyPr>
            <a:normAutofit lnSpcReduction="10000"/>
          </a:bodyPr>
          <a:lstStyle/>
          <a:p>
            <a:r>
              <a:rPr lang="en-US" dirty="0" smtClean="0"/>
              <a:t>Civil Enforcement</a:t>
            </a:r>
          </a:p>
          <a:p>
            <a:pPr marL="342900" lvl="0" indent="-342900">
              <a:buFont typeface="Arial" pitchFamily="34" charset="0"/>
              <a:buChar char="•"/>
            </a:pPr>
            <a:r>
              <a:rPr lang="en-US" sz="2800" b="0" cap="none" dirty="0" smtClean="0">
                <a:solidFill>
                  <a:srgbClr val="676767"/>
                </a:solidFill>
              </a:rPr>
              <a:t>ERISA 502(a) empowers DOL to bring civil actions.</a:t>
            </a:r>
            <a:endParaRPr lang="en-US" sz="2800" b="0" cap="none" dirty="0">
              <a:solidFill>
                <a:srgbClr val="676767"/>
              </a:solidFill>
            </a:endParaRPr>
          </a:p>
          <a:p>
            <a:pPr marL="342900" lvl="0" indent="-342900">
              <a:buFont typeface="Arial" pitchFamily="34" charset="0"/>
              <a:buChar char="•"/>
            </a:pPr>
            <a:r>
              <a:rPr lang="en-US" sz="2800" b="0" cap="none" dirty="0" smtClean="0">
                <a:solidFill>
                  <a:srgbClr val="676767"/>
                </a:solidFill>
              </a:rPr>
              <a:t>ERISA 502(l) requires 20% civil penalty on all DOL settlements (subject to limited exceptions). </a:t>
            </a:r>
            <a:endParaRPr lang="en-US" sz="1800" dirty="0">
              <a:solidFill>
                <a:srgbClr val="676767"/>
              </a:solidFill>
            </a:endParaRPr>
          </a:p>
          <a:p>
            <a:pPr lvl="0"/>
            <a:endParaRPr lang="en-US" dirty="0" smtClean="0">
              <a:solidFill>
                <a:prstClr val="black"/>
              </a:solidFill>
            </a:endParaRPr>
          </a:p>
          <a:p>
            <a:pPr lvl="0"/>
            <a:r>
              <a:rPr lang="en-US" dirty="0" smtClean="0">
                <a:solidFill>
                  <a:prstClr val="black"/>
                </a:solidFill>
              </a:rPr>
              <a:t>Criminal Enforcement</a:t>
            </a:r>
            <a:endParaRPr lang="en-US" dirty="0">
              <a:solidFill>
                <a:prstClr val="black"/>
              </a:solidFill>
            </a:endParaRPr>
          </a:p>
          <a:p>
            <a:pPr marL="342900" lvl="0" indent="-342900">
              <a:buFont typeface="Arial" pitchFamily="34" charset="0"/>
              <a:buChar char="•"/>
            </a:pPr>
            <a:r>
              <a:rPr lang="en-US" sz="2800" b="0" cap="none" dirty="0" smtClean="0">
                <a:solidFill>
                  <a:srgbClr val="676767"/>
                </a:solidFill>
              </a:rPr>
              <a:t>ERISA 501 imposes criminal sanctions for willful violations (maximum of $100k/$500k and 10 years).</a:t>
            </a:r>
          </a:p>
          <a:p>
            <a:pPr lvl="0"/>
            <a:endParaRPr lang="en-US" dirty="0" smtClean="0">
              <a:solidFill>
                <a:prstClr val="black"/>
              </a:solidFill>
            </a:endParaRPr>
          </a:p>
          <a:p>
            <a:pPr lvl="0"/>
            <a:r>
              <a:rPr lang="en-US" dirty="0" smtClean="0">
                <a:solidFill>
                  <a:prstClr val="black"/>
                </a:solidFill>
              </a:rPr>
              <a:t>Investigative authority</a:t>
            </a:r>
            <a:endParaRPr lang="en-US" dirty="0">
              <a:solidFill>
                <a:prstClr val="black"/>
              </a:solidFill>
            </a:endParaRPr>
          </a:p>
          <a:p>
            <a:pPr marL="457200" lvl="0" indent="-457200">
              <a:buFont typeface="Arial" pitchFamily="34" charset="0"/>
              <a:buChar char="•"/>
            </a:pPr>
            <a:r>
              <a:rPr lang="en-US" sz="2800" b="0" cap="none" dirty="0">
                <a:solidFill>
                  <a:srgbClr val="676767"/>
                </a:solidFill>
              </a:rPr>
              <a:t>ERISA </a:t>
            </a:r>
            <a:r>
              <a:rPr lang="en-US" sz="2800" b="0" cap="none" dirty="0" smtClean="0">
                <a:solidFill>
                  <a:srgbClr val="676767"/>
                </a:solidFill>
              </a:rPr>
              <a:t>504 grants DOL broad authority and may subpoena books/records.</a:t>
            </a:r>
            <a:endParaRPr lang="en-US" sz="2800" b="0" cap="none" dirty="0">
              <a:solidFill>
                <a:srgbClr val="676767"/>
              </a:solidFill>
            </a:endParaRPr>
          </a:p>
        </p:txBody>
      </p:sp>
    </p:spTree>
    <p:extLst>
      <p:ext uri="{BB962C8B-B14F-4D97-AF65-F5344CB8AC3E}">
        <p14:creationId xmlns:p14="http://schemas.microsoft.com/office/powerpoint/2010/main" val="41221741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EBSA’s National Enforcement Projects</a:t>
            </a:r>
            <a:endParaRPr lang="en-US" dirty="0"/>
          </a:p>
        </p:txBody>
      </p:sp>
      <p:sp>
        <p:nvSpPr>
          <p:cNvPr id="4" name="Subtitle 3"/>
          <p:cNvSpPr>
            <a:spLocks noGrp="1"/>
          </p:cNvSpPr>
          <p:nvPr>
            <p:ph type="subTitle" idx="11"/>
          </p:nvPr>
        </p:nvSpPr>
        <p:spPr>
          <a:xfrm>
            <a:off x="1371600" y="1143000"/>
            <a:ext cx="7315200" cy="4953000"/>
          </a:xfrm>
        </p:spPr>
        <p:txBody>
          <a:bodyPr>
            <a:normAutofit lnSpcReduction="10000"/>
          </a:bodyPr>
          <a:lstStyle/>
          <a:p>
            <a:r>
              <a:rPr lang="en-US" dirty="0" smtClean="0"/>
              <a:t>Contributory plans criminal project (CPCP)</a:t>
            </a:r>
          </a:p>
          <a:p>
            <a:pPr marL="342900" lvl="0" indent="-342900">
              <a:buFont typeface="Arial" pitchFamily="34" charset="0"/>
              <a:buChar char="•"/>
            </a:pPr>
            <a:r>
              <a:rPr lang="en-US" sz="2800" b="0" cap="none" dirty="0" smtClean="0">
                <a:solidFill>
                  <a:srgbClr val="676767"/>
                </a:solidFill>
              </a:rPr>
              <a:t>Targets employers and providers who commit fraud and abuse resulting in unpaid contributions to plans.</a:t>
            </a:r>
            <a:endParaRPr lang="en-US" sz="1800" dirty="0">
              <a:solidFill>
                <a:srgbClr val="676767"/>
              </a:solidFill>
            </a:endParaRPr>
          </a:p>
          <a:p>
            <a:pPr lvl="0"/>
            <a:endParaRPr lang="en-US" dirty="0">
              <a:solidFill>
                <a:prstClr val="black"/>
              </a:solidFill>
            </a:endParaRPr>
          </a:p>
          <a:p>
            <a:pPr lvl="0"/>
            <a:r>
              <a:rPr lang="en-US" dirty="0" smtClean="0">
                <a:solidFill>
                  <a:prstClr val="black"/>
                </a:solidFill>
              </a:rPr>
              <a:t>Rapid erisa action team (REACT)</a:t>
            </a:r>
            <a:endParaRPr lang="en-US" dirty="0">
              <a:solidFill>
                <a:prstClr val="black"/>
              </a:solidFill>
            </a:endParaRPr>
          </a:p>
          <a:p>
            <a:pPr marL="342900" lvl="0" indent="-342900">
              <a:buFont typeface="Arial" pitchFamily="34" charset="0"/>
              <a:buChar char="•"/>
            </a:pPr>
            <a:r>
              <a:rPr lang="en-US" sz="2800" b="0" cap="none" dirty="0" smtClean="0">
                <a:solidFill>
                  <a:srgbClr val="676767"/>
                </a:solidFill>
              </a:rPr>
              <a:t>Targets plans of employers filing for bankruptcy.</a:t>
            </a:r>
          </a:p>
          <a:p>
            <a:pPr lvl="0"/>
            <a:endParaRPr lang="en-US" dirty="0" smtClean="0">
              <a:solidFill>
                <a:prstClr val="black"/>
              </a:solidFill>
            </a:endParaRPr>
          </a:p>
          <a:p>
            <a:pPr lvl="0"/>
            <a:r>
              <a:rPr lang="en-US" dirty="0" smtClean="0">
                <a:solidFill>
                  <a:prstClr val="black"/>
                </a:solidFill>
              </a:rPr>
              <a:t>Employee stock ownership plans (ESOPs)</a:t>
            </a:r>
          </a:p>
          <a:p>
            <a:pPr lvl="0"/>
            <a:endParaRPr lang="en-US" dirty="0" smtClean="0">
              <a:solidFill>
                <a:prstClr val="black"/>
              </a:solidFill>
            </a:endParaRPr>
          </a:p>
          <a:p>
            <a:r>
              <a:rPr lang="en-US" dirty="0" smtClean="0">
                <a:solidFill>
                  <a:prstClr val="black"/>
                </a:solidFill>
              </a:rPr>
              <a:t>Consultant/adviser project (CAP)</a:t>
            </a:r>
            <a:endParaRPr lang="en-US" dirty="0">
              <a:solidFill>
                <a:prstClr val="black"/>
              </a:solidFill>
            </a:endParaRPr>
          </a:p>
          <a:p>
            <a:pPr marL="350838" lvl="0" indent="-350838">
              <a:buFont typeface="Arial" pitchFamily="34" charset="0"/>
              <a:buChar char="•"/>
            </a:pPr>
            <a:r>
              <a:rPr lang="en-US" sz="2800" b="0" cap="none" dirty="0" smtClean="0">
                <a:solidFill>
                  <a:srgbClr val="676767"/>
                </a:solidFill>
              </a:rPr>
              <a:t>Targets providers with undisclosed compensation and fiduciary self-dealing (variable compensation). </a:t>
            </a:r>
            <a:endParaRPr lang="en-US" sz="2800" b="0" cap="none" dirty="0">
              <a:solidFill>
                <a:srgbClr val="676767"/>
              </a:solidFill>
            </a:endParaRPr>
          </a:p>
        </p:txBody>
      </p:sp>
    </p:spTree>
    <p:extLst>
      <p:ext uri="{BB962C8B-B14F-4D97-AF65-F5344CB8AC3E}">
        <p14:creationId xmlns:p14="http://schemas.microsoft.com/office/powerpoint/2010/main" val="26108196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DOL Investigation Process</a:t>
            </a:r>
            <a:endParaRPr lang="en-US" dirty="0"/>
          </a:p>
        </p:txBody>
      </p:sp>
      <p:sp>
        <p:nvSpPr>
          <p:cNvPr id="4" name="Subtitle 3"/>
          <p:cNvSpPr>
            <a:spLocks noGrp="1"/>
          </p:cNvSpPr>
          <p:nvPr>
            <p:ph type="subTitle" idx="11"/>
          </p:nvPr>
        </p:nvSpPr>
        <p:spPr>
          <a:xfrm>
            <a:off x="1371600" y="1143000"/>
            <a:ext cx="7391400" cy="4953000"/>
          </a:xfrm>
        </p:spPr>
        <p:txBody>
          <a:bodyPr>
            <a:normAutofit fontScale="92500"/>
          </a:bodyPr>
          <a:lstStyle/>
          <a:p>
            <a:r>
              <a:rPr lang="en-US" dirty="0" smtClean="0"/>
              <a:t>Reasons for initiating investigations</a:t>
            </a:r>
          </a:p>
          <a:p>
            <a:pPr marL="342900" lvl="0" indent="-342900">
              <a:buFont typeface="Arial" pitchFamily="34" charset="0"/>
              <a:buChar char="•"/>
            </a:pPr>
            <a:r>
              <a:rPr lang="en-US" sz="2800" b="0" cap="none" dirty="0" smtClean="0">
                <a:solidFill>
                  <a:srgbClr val="676767"/>
                </a:solidFill>
              </a:rPr>
              <a:t>Participant complaints to Office of Participant Education</a:t>
            </a:r>
          </a:p>
          <a:p>
            <a:pPr marL="342900" lvl="0" indent="-342900">
              <a:buFont typeface="Arial" pitchFamily="34" charset="0"/>
              <a:buChar char="•"/>
            </a:pPr>
            <a:r>
              <a:rPr lang="en-US" sz="2800" b="0" cap="none" dirty="0" smtClean="0">
                <a:solidFill>
                  <a:srgbClr val="676767"/>
                </a:solidFill>
              </a:rPr>
              <a:t>Referrals from other regulators (</a:t>
            </a:r>
            <a:r>
              <a:rPr lang="en-US" sz="2800" b="0" i="1" cap="none" dirty="0" smtClean="0">
                <a:solidFill>
                  <a:srgbClr val="676767"/>
                </a:solidFill>
              </a:rPr>
              <a:t>e.g.</a:t>
            </a:r>
            <a:r>
              <a:rPr lang="en-US" sz="2800" b="0" cap="none" dirty="0" smtClean="0">
                <a:solidFill>
                  <a:srgbClr val="676767"/>
                </a:solidFill>
              </a:rPr>
              <a:t>, SEC, IRS)</a:t>
            </a:r>
          </a:p>
          <a:p>
            <a:pPr marL="342900" lvl="0" indent="-342900">
              <a:buFont typeface="Arial" pitchFamily="34" charset="0"/>
              <a:buChar char="•"/>
            </a:pPr>
            <a:r>
              <a:rPr lang="en-US" sz="2800" b="0" cap="none" dirty="0" smtClean="0">
                <a:solidFill>
                  <a:srgbClr val="676767"/>
                </a:solidFill>
              </a:rPr>
              <a:t>Enforcement initiatives (National Enforcement Projects)</a:t>
            </a:r>
          </a:p>
          <a:p>
            <a:pPr marL="342900" lvl="0" indent="-342900">
              <a:buFont typeface="Arial" pitchFamily="34" charset="0"/>
              <a:buChar char="•"/>
            </a:pPr>
            <a:r>
              <a:rPr lang="en-US" sz="2800" b="0" cap="none" dirty="0" smtClean="0">
                <a:solidFill>
                  <a:srgbClr val="676767"/>
                </a:solidFill>
              </a:rPr>
              <a:t>Form 5500 filings</a:t>
            </a:r>
            <a:endParaRPr lang="en-US" sz="2800" b="0" cap="none" dirty="0">
              <a:solidFill>
                <a:srgbClr val="676767"/>
              </a:solidFill>
            </a:endParaRPr>
          </a:p>
          <a:p>
            <a:pPr lvl="0"/>
            <a:endParaRPr lang="en-US" sz="1800" dirty="0" smtClean="0">
              <a:solidFill>
                <a:srgbClr val="676767"/>
              </a:solidFill>
            </a:endParaRPr>
          </a:p>
          <a:p>
            <a:pPr lvl="0"/>
            <a:r>
              <a:rPr lang="en-US" dirty="0" smtClean="0">
                <a:solidFill>
                  <a:prstClr val="black"/>
                </a:solidFill>
              </a:rPr>
              <a:t>Procedure for Dol investigation</a:t>
            </a:r>
            <a:endParaRPr lang="en-US" dirty="0">
              <a:solidFill>
                <a:prstClr val="black"/>
              </a:solidFill>
            </a:endParaRPr>
          </a:p>
          <a:p>
            <a:pPr marL="342900" lvl="0" indent="-342900">
              <a:buFont typeface="Arial" pitchFamily="34" charset="0"/>
              <a:buChar char="•"/>
            </a:pPr>
            <a:r>
              <a:rPr lang="en-US" sz="2800" b="0" cap="none" dirty="0" smtClean="0">
                <a:solidFill>
                  <a:srgbClr val="676767"/>
                </a:solidFill>
              </a:rPr>
              <a:t>Initial Letter (Document Request or Appointment Letter)</a:t>
            </a:r>
          </a:p>
          <a:p>
            <a:pPr marL="342900" lvl="0" indent="-342900">
              <a:buFont typeface="Arial" pitchFamily="34" charset="0"/>
              <a:buChar char="•"/>
            </a:pPr>
            <a:r>
              <a:rPr lang="en-US" sz="2800" b="0" cap="none" dirty="0" smtClean="0">
                <a:solidFill>
                  <a:srgbClr val="676767"/>
                </a:solidFill>
              </a:rPr>
              <a:t>Document Production and On-Site Interviews</a:t>
            </a:r>
          </a:p>
          <a:p>
            <a:pPr marL="342900" lvl="0" indent="-342900">
              <a:buFont typeface="Arial" pitchFamily="34" charset="0"/>
              <a:buChar char="•"/>
            </a:pPr>
            <a:r>
              <a:rPr lang="en-US" sz="2800" b="0" cap="none" dirty="0" smtClean="0">
                <a:solidFill>
                  <a:srgbClr val="676767"/>
                </a:solidFill>
              </a:rPr>
              <a:t>Closing Letter:  (1) No DOL action to be taken,                      (2) “Voluntary Compliance” notice, or (3) Litigation letter</a:t>
            </a:r>
          </a:p>
        </p:txBody>
      </p:sp>
    </p:spTree>
    <p:extLst>
      <p:ext uri="{BB962C8B-B14F-4D97-AF65-F5344CB8AC3E}">
        <p14:creationId xmlns:p14="http://schemas.microsoft.com/office/powerpoint/2010/main" val="10530700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Best Practices</a:t>
            </a:r>
            <a:endParaRPr lang="en-US" dirty="0"/>
          </a:p>
        </p:txBody>
      </p:sp>
      <p:sp>
        <p:nvSpPr>
          <p:cNvPr id="4" name="Subtitle 3"/>
          <p:cNvSpPr>
            <a:spLocks noGrp="1"/>
          </p:cNvSpPr>
          <p:nvPr>
            <p:ph type="subTitle" idx="11"/>
          </p:nvPr>
        </p:nvSpPr>
        <p:spPr>
          <a:xfrm>
            <a:off x="1371600" y="1143000"/>
            <a:ext cx="7391400" cy="4953000"/>
          </a:xfrm>
        </p:spPr>
        <p:txBody>
          <a:bodyPr>
            <a:normAutofit/>
          </a:bodyPr>
          <a:lstStyle/>
          <a:p>
            <a:r>
              <a:rPr lang="en-US" dirty="0" smtClean="0"/>
              <a:t>Before the audit</a:t>
            </a:r>
          </a:p>
          <a:p>
            <a:pPr marL="350838" lvl="0" indent="-350838">
              <a:buFont typeface="+mj-lt"/>
              <a:buAutoNum type="arabicParenR"/>
            </a:pPr>
            <a:r>
              <a:rPr lang="en-US" sz="2800" b="0" cap="none" dirty="0" smtClean="0">
                <a:solidFill>
                  <a:srgbClr val="676767"/>
                </a:solidFill>
              </a:rPr>
              <a:t>Maintain stand-alone ERISA policy.</a:t>
            </a:r>
          </a:p>
          <a:p>
            <a:pPr marL="350838" lvl="0" indent="-350838">
              <a:buFont typeface="+mj-lt"/>
              <a:buAutoNum type="arabicParenR"/>
            </a:pPr>
            <a:r>
              <a:rPr lang="en-US" sz="2800" b="0" cap="none" dirty="0" smtClean="0">
                <a:solidFill>
                  <a:srgbClr val="676767"/>
                </a:solidFill>
              </a:rPr>
              <a:t>Track all client accounts subject to ERISA.</a:t>
            </a:r>
          </a:p>
          <a:p>
            <a:pPr marL="350838" lvl="0" indent="-350838">
              <a:buFont typeface="+mj-lt"/>
              <a:buAutoNum type="arabicParenR"/>
            </a:pPr>
            <a:r>
              <a:rPr lang="en-US" sz="2800" b="0" cap="none" dirty="0" smtClean="0">
                <a:solidFill>
                  <a:srgbClr val="676767"/>
                </a:solidFill>
              </a:rPr>
              <a:t>Formalize procedure for 408(b)(2) notices and updates.</a:t>
            </a:r>
          </a:p>
          <a:p>
            <a:pPr marL="350838" indent="-350838">
              <a:buFont typeface="+mj-lt"/>
              <a:buAutoNum type="arabicParenR"/>
            </a:pPr>
            <a:r>
              <a:rPr lang="en-US" sz="2800" b="0" cap="none" dirty="0">
                <a:solidFill>
                  <a:srgbClr val="676767"/>
                </a:solidFill>
              </a:rPr>
              <a:t>Maintain </a:t>
            </a:r>
            <a:r>
              <a:rPr lang="en-US" sz="2800" b="0" cap="none" dirty="0" smtClean="0">
                <a:solidFill>
                  <a:srgbClr val="676767"/>
                </a:solidFill>
              </a:rPr>
              <a:t>“model” client </a:t>
            </a:r>
            <a:r>
              <a:rPr lang="en-US" sz="2800" b="0" cap="none" dirty="0">
                <a:solidFill>
                  <a:srgbClr val="676767"/>
                </a:solidFill>
              </a:rPr>
              <a:t>documents that reflect current law</a:t>
            </a:r>
            <a:r>
              <a:rPr lang="en-US" sz="2800" b="0" cap="none" dirty="0" smtClean="0">
                <a:solidFill>
                  <a:srgbClr val="676767"/>
                </a:solidFill>
              </a:rPr>
              <a:t>.</a:t>
            </a:r>
          </a:p>
          <a:p>
            <a:pPr marL="350838" lvl="0" indent="-350838">
              <a:buFont typeface="+mj-lt"/>
              <a:buAutoNum type="arabicParenR"/>
            </a:pPr>
            <a:r>
              <a:rPr lang="en-US" sz="2800" b="0" cap="none" dirty="0" smtClean="0">
                <a:solidFill>
                  <a:srgbClr val="676767"/>
                </a:solidFill>
              </a:rPr>
              <a:t>Ensure all client service agreements are signed.</a:t>
            </a:r>
          </a:p>
          <a:p>
            <a:pPr marL="350838" lvl="0" indent="-350838">
              <a:buFont typeface="+mj-lt"/>
              <a:buAutoNum type="arabicParenR"/>
            </a:pPr>
            <a:r>
              <a:rPr lang="en-US" sz="2800" b="0" cap="none" dirty="0" smtClean="0">
                <a:solidFill>
                  <a:srgbClr val="676767"/>
                </a:solidFill>
              </a:rPr>
              <a:t>Develop “model” response for routine 5500 info requests.</a:t>
            </a:r>
          </a:p>
        </p:txBody>
      </p:sp>
    </p:spTree>
    <p:extLst>
      <p:ext uri="{BB962C8B-B14F-4D97-AF65-F5344CB8AC3E}">
        <p14:creationId xmlns:p14="http://schemas.microsoft.com/office/powerpoint/2010/main" val="1928024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Best Practices</a:t>
            </a:r>
            <a:endParaRPr lang="en-US" dirty="0"/>
          </a:p>
        </p:txBody>
      </p:sp>
      <p:sp>
        <p:nvSpPr>
          <p:cNvPr id="4" name="Subtitle 3"/>
          <p:cNvSpPr>
            <a:spLocks noGrp="1"/>
          </p:cNvSpPr>
          <p:nvPr>
            <p:ph type="subTitle" idx="11"/>
          </p:nvPr>
        </p:nvSpPr>
        <p:spPr>
          <a:xfrm>
            <a:off x="1371600" y="1143000"/>
            <a:ext cx="7467600" cy="4953000"/>
          </a:xfrm>
        </p:spPr>
        <p:txBody>
          <a:bodyPr>
            <a:normAutofit/>
          </a:bodyPr>
          <a:lstStyle/>
          <a:p>
            <a:r>
              <a:rPr lang="en-US" dirty="0" smtClean="0"/>
              <a:t>Before the audit </a:t>
            </a:r>
            <a:r>
              <a:rPr lang="en-US" i="1" dirty="0" smtClean="0"/>
              <a:t>(cont’d)</a:t>
            </a:r>
          </a:p>
          <a:p>
            <a:pPr marL="517525" lvl="0" indent="-395288">
              <a:buFont typeface="+mj-lt"/>
              <a:buAutoNum type="arabicParenR" startAt="7"/>
            </a:pPr>
            <a:r>
              <a:rPr lang="en-US" sz="2800" b="0" cap="none" dirty="0" smtClean="0">
                <a:solidFill>
                  <a:srgbClr val="676767"/>
                </a:solidFill>
              </a:rPr>
              <a:t>For fiduciary services, ensure compensation is level.</a:t>
            </a:r>
          </a:p>
          <a:p>
            <a:pPr marL="517525" lvl="0" indent="-395288">
              <a:buFont typeface="+mj-lt"/>
              <a:buAutoNum type="arabicParenR" startAt="7"/>
            </a:pPr>
            <a:r>
              <a:rPr lang="en-US" sz="2800" b="0" cap="none" dirty="0" smtClean="0">
                <a:solidFill>
                  <a:srgbClr val="676767"/>
                </a:solidFill>
              </a:rPr>
              <a:t>Confirm referrals (both ways) are fully disclosed and do not violate PT rules.</a:t>
            </a:r>
          </a:p>
          <a:p>
            <a:pPr marL="517525" lvl="0" indent="-395288">
              <a:buFont typeface="+mj-lt"/>
              <a:buAutoNum type="arabicParenR" startAt="7"/>
            </a:pPr>
            <a:r>
              <a:rPr lang="en-US" sz="2800" b="0" cap="none" dirty="0">
                <a:solidFill>
                  <a:srgbClr val="676767"/>
                </a:solidFill>
              </a:rPr>
              <a:t>Confirm </a:t>
            </a:r>
            <a:r>
              <a:rPr lang="en-US" sz="2800" b="0" cap="none" dirty="0" smtClean="0">
                <a:solidFill>
                  <a:srgbClr val="676767"/>
                </a:solidFill>
              </a:rPr>
              <a:t>affiliated and third party subcontractors are </a:t>
            </a:r>
            <a:r>
              <a:rPr lang="en-US" sz="2800" b="0" cap="none" dirty="0">
                <a:solidFill>
                  <a:srgbClr val="676767"/>
                </a:solidFill>
              </a:rPr>
              <a:t>fully disclosed </a:t>
            </a:r>
            <a:r>
              <a:rPr lang="en-US" sz="2800" b="0" cap="none" dirty="0" smtClean="0">
                <a:solidFill>
                  <a:srgbClr val="676767"/>
                </a:solidFill>
              </a:rPr>
              <a:t>and do not violate PT rules.</a:t>
            </a:r>
          </a:p>
          <a:p>
            <a:pPr marL="517525" lvl="0" indent="-517525">
              <a:buFont typeface="+mj-lt"/>
              <a:buAutoNum type="arabicParenR" startAt="7"/>
            </a:pPr>
            <a:r>
              <a:rPr lang="en-US" sz="2800" b="0" cap="none" dirty="0" smtClean="0">
                <a:solidFill>
                  <a:srgbClr val="676767"/>
                </a:solidFill>
              </a:rPr>
              <a:t>Provide ongoing education/training.</a:t>
            </a:r>
          </a:p>
          <a:p>
            <a:pPr marL="517525" lvl="0" indent="-517525">
              <a:buFont typeface="+mj-lt"/>
              <a:buAutoNum type="arabicParenR" startAt="7"/>
            </a:pPr>
            <a:r>
              <a:rPr lang="en-US" sz="2800" b="0" cap="none" dirty="0" smtClean="0">
                <a:solidFill>
                  <a:srgbClr val="676767"/>
                </a:solidFill>
              </a:rPr>
              <a:t>Internal audits.</a:t>
            </a:r>
          </a:p>
          <a:p>
            <a:pPr marL="517525" indent="-517525">
              <a:buFont typeface="+mj-lt"/>
              <a:buAutoNum type="arabicParenR" startAt="7"/>
            </a:pPr>
            <a:r>
              <a:rPr lang="en-US" sz="2800" b="0" cap="none" dirty="0">
                <a:solidFill>
                  <a:srgbClr val="676767"/>
                </a:solidFill>
              </a:rPr>
              <a:t>Benchmarking</a:t>
            </a:r>
            <a:r>
              <a:rPr lang="en-US" sz="2800" b="0" cap="none" dirty="0" smtClean="0">
                <a:solidFill>
                  <a:srgbClr val="676767"/>
                </a:solidFill>
              </a:rPr>
              <a:t>.</a:t>
            </a:r>
            <a:endParaRPr lang="en-US" sz="2800" b="0" cap="none" dirty="0">
              <a:solidFill>
                <a:srgbClr val="676767"/>
              </a:solidFill>
            </a:endParaRPr>
          </a:p>
        </p:txBody>
      </p:sp>
    </p:spTree>
    <p:extLst>
      <p:ext uri="{BB962C8B-B14F-4D97-AF65-F5344CB8AC3E}">
        <p14:creationId xmlns:p14="http://schemas.microsoft.com/office/powerpoint/2010/main" val="4239848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457200"/>
            <a:ext cx="7162800" cy="685800"/>
          </a:xfrm>
        </p:spPr>
        <p:txBody>
          <a:bodyPr>
            <a:normAutofit/>
          </a:bodyPr>
          <a:lstStyle/>
          <a:p>
            <a:r>
              <a:rPr lang="en-US" b="1" dirty="0" smtClean="0">
                <a:solidFill>
                  <a:srgbClr val="000000"/>
                </a:solidFill>
              </a:rPr>
              <a:t>Best Practices</a:t>
            </a:r>
            <a:endParaRPr lang="en-US" dirty="0"/>
          </a:p>
        </p:txBody>
      </p:sp>
      <p:sp>
        <p:nvSpPr>
          <p:cNvPr id="4" name="Subtitle 3"/>
          <p:cNvSpPr>
            <a:spLocks noGrp="1"/>
          </p:cNvSpPr>
          <p:nvPr>
            <p:ph type="subTitle" idx="11"/>
          </p:nvPr>
        </p:nvSpPr>
        <p:spPr>
          <a:xfrm>
            <a:off x="1371600" y="1143000"/>
            <a:ext cx="7391400" cy="4953000"/>
          </a:xfrm>
        </p:spPr>
        <p:txBody>
          <a:bodyPr>
            <a:normAutofit/>
          </a:bodyPr>
          <a:lstStyle/>
          <a:p>
            <a:r>
              <a:rPr lang="en-US" dirty="0" smtClean="0"/>
              <a:t>During the audit</a:t>
            </a:r>
          </a:p>
          <a:p>
            <a:pPr marL="350838" lvl="0" indent="-350838">
              <a:buFont typeface="+mj-lt"/>
              <a:buAutoNum type="arabicParenR"/>
            </a:pPr>
            <a:r>
              <a:rPr lang="en-US" sz="2800" b="0" cap="none" dirty="0" smtClean="0">
                <a:solidFill>
                  <a:srgbClr val="676767"/>
                </a:solidFill>
              </a:rPr>
              <a:t>Choose one point person to serve as liaison.</a:t>
            </a:r>
          </a:p>
          <a:p>
            <a:pPr marL="350838" indent="-350838">
              <a:buFont typeface="+mj-lt"/>
              <a:buAutoNum type="arabicParenR"/>
            </a:pPr>
            <a:r>
              <a:rPr lang="en-US" sz="2800" b="0" cap="none" dirty="0">
                <a:solidFill>
                  <a:srgbClr val="676767"/>
                </a:solidFill>
              </a:rPr>
              <a:t>Ask DOL for permission to bring in ERISA counsel</a:t>
            </a:r>
            <a:r>
              <a:rPr lang="en-US" sz="2800" b="0" cap="none" dirty="0" smtClean="0">
                <a:solidFill>
                  <a:srgbClr val="676767"/>
                </a:solidFill>
              </a:rPr>
              <a:t>.</a:t>
            </a:r>
          </a:p>
          <a:p>
            <a:pPr marL="350838" lvl="0" indent="-350838">
              <a:buFont typeface="+mj-lt"/>
              <a:buAutoNum type="arabicParenR"/>
            </a:pPr>
            <a:r>
              <a:rPr lang="en-US" sz="2800" b="0" cap="none" dirty="0" smtClean="0">
                <a:solidFill>
                  <a:srgbClr val="676767"/>
                </a:solidFill>
              </a:rPr>
              <a:t>Negotiate scope of document request                     (</a:t>
            </a:r>
            <a:r>
              <a:rPr lang="en-US" sz="2800" b="0" i="1" cap="none" dirty="0" smtClean="0">
                <a:solidFill>
                  <a:srgbClr val="676767"/>
                </a:solidFill>
              </a:rPr>
              <a:t>e.g.</a:t>
            </a:r>
            <a:r>
              <a:rPr lang="en-US" sz="2800" b="0" cap="none" dirty="0" smtClean="0">
                <a:solidFill>
                  <a:srgbClr val="676767"/>
                </a:solidFill>
              </a:rPr>
              <a:t>, limit to sampling of client documents).</a:t>
            </a:r>
          </a:p>
          <a:p>
            <a:pPr marL="350838" lvl="0" indent="-350838">
              <a:buFont typeface="+mj-lt"/>
              <a:buAutoNum type="arabicParenR"/>
            </a:pPr>
            <a:r>
              <a:rPr lang="en-US" sz="2800" b="0" cap="none" dirty="0" smtClean="0">
                <a:solidFill>
                  <a:srgbClr val="676767"/>
                </a:solidFill>
              </a:rPr>
              <a:t>Perform legal review of subpoenaed and any other requested materials before delivery to DOL.</a:t>
            </a:r>
          </a:p>
          <a:p>
            <a:pPr marL="350838" lvl="0" indent="-350838">
              <a:buFont typeface="+mj-lt"/>
              <a:buAutoNum type="arabicParenR"/>
            </a:pPr>
            <a:r>
              <a:rPr lang="en-US" sz="2800" b="0" cap="none" dirty="0">
                <a:solidFill>
                  <a:srgbClr val="676767"/>
                </a:solidFill>
              </a:rPr>
              <a:t>If any </a:t>
            </a:r>
            <a:r>
              <a:rPr lang="en-US" sz="2800" b="0" cap="none" dirty="0" smtClean="0">
                <a:solidFill>
                  <a:srgbClr val="676767"/>
                </a:solidFill>
              </a:rPr>
              <a:t>discrepancies are uncovered, provide explanation and/or proposed remedial action.</a:t>
            </a:r>
          </a:p>
          <a:p>
            <a:pPr marL="350838" lvl="0" indent="-350838">
              <a:buFont typeface="+mj-lt"/>
              <a:buAutoNum type="arabicParenR"/>
            </a:pPr>
            <a:r>
              <a:rPr lang="en-US" sz="2800" b="0" cap="none" dirty="0" smtClean="0">
                <a:solidFill>
                  <a:srgbClr val="676767"/>
                </a:solidFill>
              </a:rPr>
              <a:t>Prepare personnel for on-site interviews.</a:t>
            </a:r>
          </a:p>
        </p:txBody>
      </p:sp>
    </p:spTree>
    <p:extLst>
      <p:ext uri="{BB962C8B-B14F-4D97-AF65-F5344CB8AC3E}">
        <p14:creationId xmlns:p14="http://schemas.microsoft.com/office/powerpoint/2010/main" val="3681968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ctrTitle"/>
          </p:nvPr>
        </p:nvSpPr>
        <p:spPr/>
        <p:txBody>
          <a:bodyPr/>
          <a:lstStyle/>
          <a:p>
            <a:endParaRPr lang="en-US" dirty="0"/>
          </a:p>
        </p:txBody>
      </p:sp>
      <p:sp>
        <p:nvSpPr>
          <p:cNvPr id="11" name="Subtitle 10"/>
          <p:cNvSpPr>
            <a:spLocks noGrp="1"/>
          </p:cNvSpPr>
          <p:nvPr>
            <p:ph type="subTitle" idx="1"/>
          </p:nvPr>
        </p:nvSpPr>
        <p:spPr/>
        <p:txBody>
          <a:bodyPr/>
          <a:lstStyle/>
          <a:p>
            <a:endParaRPr lang="en-US" dirty="0"/>
          </a:p>
        </p:txBody>
      </p:sp>
      <p:pic>
        <p:nvPicPr>
          <p:cNvPr id="12" name="Picture 1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55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371600" y="1743005"/>
            <a:ext cx="3769219" cy="3819595"/>
            <a:chOff x="4573392" y="1447800"/>
            <a:chExt cx="3921619" cy="3243288"/>
          </a:xfrm>
        </p:grpSpPr>
        <p:sp>
          <p:nvSpPr>
            <p:cNvPr id="7" name="TextBox 6"/>
            <p:cNvSpPr txBox="1"/>
            <p:nvPr/>
          </p:nvSpPr>
          <p:spPr>
            <a:xfrm>
              <a:off x="4573392" y="1894764"/>
              <a:ext cx="3921618" cy="2796324"/>
            </a:xfrm>
            <a:prstGeom prst="rect">
              <a:avLst/>
            </a:prstGeom>
            <a:noFill/>
            <a:ln w="28575">
              <a:solidFill>
                <a:schemeClr val="tx1"/>
              </a:solidFill>
            </a:ln>
          </p:spPr>
          <p:txBody>
            <a:bodyPr wrap="square" rtlCol="0">
              <a:spAutoFit/>
            </a:bodyPr>
            <a:lstStyle/>
            <a:p>
              <a:pPr marL="285750" indent="-285750" algn="just">
                <a:buFont typeface="Arial" pitchFamily="34" charset="0"/>
                <a:buChar char="•"/>
              </a:pPr>
              <a:r>
                <a:rPr lang="en-US" sz="1600" dirty="0" smtClean="0">
                  <a:solidFill>
                    <a:srgbClr val="000000"/>
                  </a:solidFill>
                </a:rPr>
                <a:t>Please submit your text questions and comments using the Questions Panel</a:t>
              </a:r>
            </a:p>
            <a:p>
              <a:pPr marL="285750" indent="-285750" algn="just">
                <a:buFont typeface="Arial" pitchFamily="34" charset="0"/>
                <a:buChar char="•"/>
              </a:pPr>
              <a:endParaRPr lang="en-US" sz="1600" dirty="0">
                <a:solidFill>
                  <a:srgbClr val="000000"/>
                </a:solidFill>
              </a:endParaRPr>
            </a:p>
            <a:p>
              <a:pPr marL="285750" indent="-285750" algn="just">
                <a:buFont typeface="Arial" pitchFamily="34" charset="0"/>
                <a:buChar char="•"/>
              </a:pPr>
              <a:r>
                <a:rPr lang="en-US" sz="1600" dirty="0" smtClean="0">
                  <a:solidFill>
                    <a:srgbClr val="000000"/>
                  </a:solidFill>
                </a:rPr>
                <a:t>Please raise your hand to be unmuted for verbal questions.</a:t>
              </a:r>
            </a:p>
            <a:p>
              <a:pPr algn="just"/>
              <a:endParaRPr lang="en-US" sz="1600" dirty="0">
                <a:solidFill>
                  <a:srgbClr val="000000"/>
                </a:solidFill>
              </a:endParaRPr>
            </a:p>
            <a:p>
              <a:pPr algn="just"/>
              <a:r>
                <a:rPr lang="en-US" sz="1600" dirty="0" smtClean="0">
                  <a:solidFill>
                    <a:srgbClr val="000000"/>
                  </a:solidFill>
                </a:rPr>
                <a:t>For more information, please contact tom.loch@castlellc.com</a:t>
              </a:r>
            </a:p>
            <a:p>
              <a:pPr algn="just"/>
              <a:endParaRPr lang="en-US" sz="1600" dirty="0" smtClean="0">
                <a:solidFill>
                  <a:srgbClr val="000000"/>
                </a:solidFill>
              </a:endParaRPr>
            </a:p>
            <a:p>
              <a:pPr algn="just"/>
              <a:r>
                <a:rPr lang="en-US" sz="1600" b="1" dirty="0" smtClean="0">
                  <a:solidFill>
                    <a:srgbClr val="000000"/>
                  </a:solidFill>
                </a:rPr>
                <a:t>Note: </a:t>
              </a:r>
              <a:r>
                <a:rPr lang="en-US" sz="1600" dirty="0" smtClean="0">
                  <a:solidFill>
                    <a:srgbClr val="000000"/>
                  </a:solidFill>
                </a:rPr>
                <a:t>Today’s presentation is being recorded and will be provided within 48 hours.</a:t>
              </a:r>
              <a:endParaRPr lang="en-US" sz="1600" b="1" dirty="0">
                <a:solidFill>
                  <a:srgbClr val="000000"/>
                </a:solidFill>
              </a:endParaRPr>
            </a:p>
          </p:txBody>
        </p:sp>
        <p:sp>
          <p:nvSpPr>
            <p:cNvPr id="12" name="Rectangle 11"/>
            <p:cNvSpPr/>
            <p:nvPr/>
          </p:nvSpPr>
          <p:spPr>
            <a:xfrm>
              <a:off x="4573393" y="1447800"/>
              <a:ext cx="3921618" cy="446964"/>
            </a:xfrm>
            <a:prstGeom prst="rect">
              <a:avLst/>
            </a:prstGeom>
            <a:solidFill>
              <a:schemeClr val="tx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Your Participation</a:t>
              </a:r>
              <a:endParaRPr lang="en-US" sz="2800" dirty="0"/>
            </a:p>
          </p:txBody>
        </p:sp>
      </p:grpSp>
      <p:grpSp>
        <p:nvGrpSpPr>
          <p:cNvPr id="3" name="Group 2"/>
          <p:cNvGrpSpPr/>
          <p:nvPr/>
        </p:nvGrpSpPr>
        <p:grpSpPr>
          <a:xfrm>
            <a:off x="5334000" y="1447800"/>
            <a:ext cx="3733800" cy="4419600"/>
            <a:chOff x="381001" y="1371600"/>
            <a:chExt cx="3574715" cy="4411662"/>
          </a:xfrm>
          <a:effectLst>
            <a:outerShdw blurRad="50800" dist="38100" dir="2700000" algn="tl" rotWithShape="0">
              <a:prstClr val="black">
                <a:alpha val="40000"/>
              </a:prstClr>
            </a:outerShdw>
          </a:effectLst>
        </p:grpSpPr>
        <p:pic>
          <p:nvPicPr>
            <p:cNvPr id="3075" name="Picture 3" descr="H:\AA - current projects\Recent Screen Shots\G2W\G2W 5.0\attendee\gt muted_hand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1" y="1600200"/>
              <a:ext cx="433402" cy="1983142"/>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2050" name="Picture 2" descr="H:\AA - current projects\Recent Screen Shots\G2W\G2W 5.0\attendee\panel audio_ question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555" y="1371600"/>
              <a:ext cx="3188161" cy="4411662"/>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9" name="Rounded Rectangle 8"/>
            <p:cNvSpPr/>
            <p:nvPr/>
          </p:nvSpPr>
          <p:spPr>
            <a:xfrm>
              <a:off x="814403" y="2938333"/>
              <a:ext cx="3071797" cy="2090867"/>
            </a:xfrm>
            <a:prstGeom prst="roundRect">
              <a:avLst>
                <a:gd name="adj" fmla="val 4230"/>
              </a:avLst>
            </a:prstGeom>
            <a:noFill/>
            <a:ln w="57150">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val 1"/>
            <p:cNvSpPr/>
            <p:nvPr/>
          </p:nvSpPr>
          <p:spPr>
            <a:xfrm>
              <a:off x="381001" y="2961875"/>
              <a:ext cx="421691" cy="415635"/>
            </a:xfrm>
            <a:prstGeom prst="ellipse">
              <a:avLst/>
            </a:prstGeom>
            <a:noFill/>
            <a:ln w="57150">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 name="Title 12"/>
          <p:cNvSpPr>
            <a:spLocks noGrp="1"/>
          </p:cNvSpPr>
          <p:nvPr>
            <p:ph type="title"/>
          </p:nvPr>
        </p:nvSpPr>
        <p:spPr/>
        <p:txBody>
          <a:bodyPr/>
          <a:lstStyle/>
          <a:p>
            <a:r>
              <a:rPr lang="en-US" b="1" dirty="0" smtClean="0">
                <a:solidFill>
                  <a:srgbClr val="000000"/>
                </a:solidFill>
              </a:rPr>
              <a:t>Q &amp; A Discussion</a:t>
            </a:r>
            <a:endParaRPr lang="en-US" b="1" dirty="0">
              <a:solidFill>
                <a:srgbClr val="000000"/>
              </a:solidFill>
            </a:endParaRPr>
          </a:p>
        </p:txBody>
      </p:sp>
      <p:sp>
        <p:nvSpPr>
          <p:cNvPr id="19" name="TextBox 18"/>
          <p:cNvSpPr txBox="1"/>
          <p:nvPr/>
        </p:nvSpPr>
        <p:spPr>
          <a:xfrm>
            <a:off x="1371600" y="990600"/>
            <a:ext cx="3675080" cy="369332"/>
          </a:xfrm>
          <a:prstGeom prst="rect">
            <a:avLst/>
          </a:prstGeom>
          <a:noFill/>
        </p:spPr>
        <p:txBody>
          <a:bodyPr wrap="none" rtlCol="0">
            <a:spAutoFit/>
          </a:bodyPr>
          <a:lstStyle/>
          <a:p>
            <a:r>
              <a:rPr lang="en-US" dirty="0" smtClean="0"/>
              <a:t>Audience Participation Requested</a:t>
            </a:r>
            <a:endParaRPr lang="en-US" dirty="0"/>
          </a:p>
        </p:txBody>
      </p:sp>
    </p:spTree>
    <p:extLst>
      <p:ext uri="{BB962C8B-B14F-4D97-AF65-F5344CB8AC3E}">
        <p14:creationId xmlns:p14="http://schemas.microsoft.com/office/powerpoint/2010/main" val="7629649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a:bodyPr>
          <a:lstStyle/>
          <a:p>
            <a:r>
              <a:rPr lang="en-US" dirty="0" smtClean="0"/>
              <a:t>Be mindful of DOL’s national enforcement initiatives and broad investigative powers.</a:t>
            </a:r>
          </a:p>
          <a:p>
            <a:r>
              <a:rPr lang="en-US" dirty="0" smtClean="0"/>
              <a:t>The recent roll-out of 408(b)(2) disclosures has further fueled DOL’s enforcement activities.</a:t>
            </a:r>
          </a:p>
          <a:p>
            <a:r>
              <a:rPr lang="en-US" dirty="0" smtClean="0"/>
              <a:t>Firms should be pro-active in preparing for a potential future audit.</a:t>
            </a:r>
          </a:p>
          <a:p>
            <a:r>
              <a:rPr lang="en-US" dirty="0" smtClean="0"/>
              <a:t>Remember the best practices for both </a:t>
            </a:r>
            <a:r>
              <a:rPr lang="en-US" u="sng" dirty="0" smtClean="0"/>
              <a:t>before</a:t>
            </a:r>
            <a:r>
              <a:rPr lang="en-US" dirty="0" smtClean="0"/>
              <a:t> and </a:t>
            </a:r>
            <a:r>
              <a:rPr lang="en-US" u="sng" dirty="0" smtClean="0"/>
              <a:t>during</a:t>
            </a:r>
            <a:r>
              <a:rPr lang="en-US" dirty="0" smtClean="0"/>
              <a:t> any DOL audit.</a:t>
            </a:r>
          </a:p>
        </p:txBody>
      </p:sp>
      <p:sp>
        <p:nvSpPr>
          <p:cNvPr id="5" name="Title 4"/>
          <p:cNvSpPr>
            <a:spLocks noGrp="1"/>
          </p:cNvSpPr>
          <p:nvPr>
            <p:ph type="title"/>
          </p:nvPr>
        </p:nvSpPr>
        <p:spPr/>
        <p:txBody>
          <a:bodyPr/>
          <a:lstStyle/>
          <a:p>
            <a:r>
              <a:rPr lang="en-US" b="1" dirty="0" smtClean="0">
                <a:solidFill>
                  <a:srgbClr val="000000"/>
                </a:solidFill>
              </a:rPr>
              <a:t>In Closing</a:t>
            </a:r>
            <a:endParaRPr lang="en-US" b="1" dirty="0">
              <a:solidFill>
                <a:srgbClr val="000000"/>
              </a:solidFill>
            </a:endParaRPr>
          </a:p>
        </p:txBody>
      </p:sp>
      <p:sp>
        <p:nvSpPr>
          <p:cNvPr id="8" name="Subtitle 7"/>
          <p:cNvSpPr>
            <a:spLocks noGrp="1"/>
          </p:cNvSpPr>
          <p:nvPr>
            <p:ph type="subTitle" idx="11"/>
          </p:nvPr>
        </p:nvSpPr>
        <p:spPr/>
        <p:txBody>
          <a:bodyPr/>
          <a:lstStyle/>
          <a:p>
            <a:r>
              <a:rPr lang="en-US" dirty="0" smtClean="0"/>
              <a:t>PREPARING YOUR ORGANIZATION FOR A DOL AUDIT</a:t>
            </a:r>
            <a:endParaRPr lang="en-US" dirty="0"/>
          </a:p>
        </p:txBody>
      </p:sp>
    </p:spTree>
    <p:extLst>
      <p:ext uri="{BB962C8B-B14F-4D97-AF65-F5344CB8AC3E}">
        <p14:creationId xmlns:p14="http://schemas.microsoft.com/office/powerpoint/2010/main" val="859878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7800" y="6019800"/>
            <a:ext cx="7010400" cy="609600"/>
          </a:xfrm>
          <a:prstGeom prst="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a:blip r:embed="rId2"/>
          <a:stretch>
            <a:fillRect/>
          </a:stretch>
        </p:blipFill>
        <p:spPr>
          <a:xfrm>
            <a:off x="2133600" y="2286000"/>
            <a:ext cx="1905000" cy="1905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itle 4"/>
          <p:cNvSpPr>
            <a:spLocks noGrp="1"/>
          </p:cNvSpPr>
          <p:nvPr>
            <p:ph type="title"/>
          </p:nvPr>
        </p:nvSpPr>
        <p:spPr/>
        <p:txBody>
          <a:bodyPr/>
          <a:lstStyle/>
          <a:p>
            <a:r>
              <a:rPr lang="en-US" dirty="0" smtClean="0"/>
              <a:t>THANK YOU</a:t>
            </a:r>
            <a:endParaRPr lang="en-US" dirty="0"/>
          </a:p>
        </p:txBody>
      </p:sp>
      <p:sp>
        <p:nvSpPr>
          <p:cNvPr id="8" name="Subtitle 7"/>
          <p:cNvSpPr>
            <a:spLocks noGrp="1"/>
          </p:cNvSpPr>
          <p:nvPr>
            <p:ph type="subTitle" idx="11"/>
          </p:nvPr>
        </p:nvSpPr>
        <p:spPr>
          <a:xfrm>
            <a:off x="1371600" y="1143000"/>
            <a:ext cx="8001000" cy="2895600"/>
          </a:xfrm>
        </p:spPr>
        <p:txBody>
          <a:bodyPr>
            <a:normAutofit/>
          </a:bodyPr>
          <a:lstStyle/>
          <a:p>
            <a:r>
              <a:rPr lang="en-US" dirty="0" smtClean="0"/>
              <a:t>VISIT AXISRETIREMENT.COM for more information on </a:t>
            </a:r>
            <a:br>
              <a:rPr lang="en-US" dirty="0" smtClean="0"/>
            </a:br>
            <a:r>
              <a:rPr lang="en-US" dirty="0" smtClean="0"/>
              <a:t>408(b)(2) / 404(a)(5) COMPLIANCE AND INDUSTRY BENCHMARKING.</a:t>
            </a:r>
            <a:endParaRPr lang="en-US" dirty="0"/>
          </a:p>
        </p:txBody>
      </p:sp>
      <p:pic>
        <p:nvPicPr>
          <p:cNvPr id="9" name="Picture 8" descr="CRI_logo-Small-horiz.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6019800"/>
            <a:ext cx="1676400" cy="558800"/>
          </a:xfrm>
          <a:prstGeom prst="rect">
            <a:avLst/>
          </a:prstGeom>
        </p:spPr>
      </p:pic>
      <p:sp>
        <p:nvSpPr>
          <p:cNvPr id="15" name="Content Placeholder 8"/>
          <p:cNvSpPr>
            <a:spLocks noGrp="1"/>
          </p:cNvSpPr>
          <p:nvPr>
            <p:ph sz="half" idx="1"/>
          </p:nvPr>
        </p:nvSpPr>
        <p:spPr>
          <a:xfrm>
            <a:off x="1524000" y="4495800"/>
            <a:ext cx="3200400" cy="1524000"/>
          </a:xfrm>
        </p:spPr>
        <p:txBody>
          <a:bodyPr>
            <a:noAutofit/>
          </a:bodyPr>
          <a:lstStyle/>
          <a:p>
            <a:pPr algn="ctr">
              <a:lnSpc>
                <a:spcPct val="120000"/>
              </a:lnSpc>
              <a:buNone/>
              <a:defRPr/>
            </a:pPr>
            <a:r>
              <a:rPr lang="en-US" sz="1600" b="1" dirty="0" smtClean="0">
                <a:solidFill>
                  <a:schemeClr val="accent2"/>
                </a:solidFill>
              </a:rPr>
              <a:t>THOMAS LOCH</a:t>
            </a:r>
            <a:endParaRPr lang="en-US" sz="1600" b="1" dirty="0">
              <a:solidFill>
                <a:schemeClr val="accent2"/>
              </a:solidFill>
            </a:endParaRPr>
          </a:p>
          <a:p>
            <a:pPr algn="ctr">
              <a:lnSpc>
                <a:spcPct val="120000"/>
              </a:lnSpc>
              <a:spcBef>
                <a:spcPts val="400"/>
              </a:spcBef>
              <a:buNone/>
              <a:defRPr/>
            </a:pPr>
            <a:r>
              <a:rPr lang="en-US" sz="1400" dirty="0" smtClean="0"/>
              <a:t>Sr. Vice President, Castle Rock Innovations</a:t>
            </a:r>
            <a:endParaRPr lang="en-US" sz="1400" dirty="0"/>
          </a:p>
          <a:p>
            <a:pPr algn="ctr">
              <a:defRPr/>
            </a:pPr>
            <a:r>
              <a:rPr lang="en-US" sz="1600" b="1" dirty="0" err="1" smtClean="0">
                <a:solidFill>
                  <a:schemeClr val="accent2"/>
                </a:solidFill>
              </a:rPr>
              <a:t>Tom.Loch</a:t>
            </a:r>
            <a:r>
              <a:rPr lang="en-US" sz="1600" b="1" dirty="0" err="1">
                <a:solidFill>
                  <a:schemeClr val="accent2"/>
                </a:solidFill>
              </a:rPr>
              <a:t>@</a:t>
            </a:r>
            <a:r>
              <a:rPr lang="en-US" sz="1600" b="1" dirty="0" err="1" smtClean="0">
                <a:solidFill>
                  <a:schemeClr val="accent2"/>
                </a:solidFill>
              </a:rPr>
              <a:t>castlellc.com</a:t>
            </a:r>
            <a:r>
              <a:rPr lang="en-US" sz="1600" b="1" dirty="0" smtClean="0">
                <a:solidFill>
                  <a:schemeClr val="accent2"/>
                </a:solidFill>
              </a:rPr>
              <a:t/>
            </a:r>
            <a:br>
              <a:rPr lang="en-US" sz="1600" b="1" dirty="0" smtClean="0">
                <a:solidFill>
                  <a:schemeClr val="accent2"/>
                </a:solidFill>
              </a:rPr>
            </a:br>
            <a:r>
              <a:rPr lang="en-US" sz="1600" b="1" dirty="0" smtClean="0">
                <a:solidFill>
                  <a:schemeClr val="accent2"/>
                </a:solidFill>
              </a:rPr>
              <a:t>(973) 670-5087</a:t>
            </a:r>
          </a:p>
        </p:txBody>
      </p:sp>
      <p:pic>
        <p:nvPicPr>
          <p:cNvPr id="16" name="Picture 15"/>
          <p:cNvPicPr>
            <a:picLocks noChangeAspect="1"/>
          </p:cNvPicPr>
          <p:nvPr/>
        </p:nvPicPr>
        <p:blipFill>
          <a:blip r:embed="rId4"/>
          <a:stretch>
            <a:fillRect/>
          </a:stretch>
        </p:blipFill>
        <p:spPr>
          <a:xfrm>
            <a:off x="5410200" y="6096000"/>
            <a:ext cx="2654300" cy="511556"/>
          </a:xfrm>
          <a:prstGeom prst="rect">
            <a:avLst/>
          </a:prstGeom>
        </p:spPr>
      </p:pic>
      <p:pic>
        <p:nvPicPr>
          <p:cNvPr id="17" name="Picture 16"/>
          <p:cNvPicPr>
            <a:picLocks noChangeAspect="1"/>
          </p:cNvPicPr>
          <p:nvPr/>
        </p:nvPicPr>
        <p:blipFill>
          <a:blip r:embed="rId5"/>
          <a:stretch>
            <a:fillRect/>
          </a:stretch>
        </p:blipFill>
        <p:spPr>
          <a:xfrm rot="380736">
            <a:off x="6042668" y="2342700"/>
            <a:ext cx="1931954" cy="189975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Content Placeholder 8"/>
          <p:cNvSpPr txBox="1">
            <a:spLocks/>
          </p:cNvSpPr>
          <p:nvPr/>
        </p:nvSpPr>
        <p:spPr>
          <a:xfrm>
            <a:off x="5410200" y="4495800"/>
            <a:ext cx="2819400" cy="152400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0"/>
              </a:spcBef>
              <a:buFontTx/>
              <a:buNone/>
              <a:defRPr sz="2000" kern="1200">
                <a:solidFill>
                  <a:schemeClr val="bg1"/>
                </a:solidFill>
                <a:latin typeface="+mn-lt"/>
                <a:ea typeface="+mn-ea"/>
                <a:cs typeface="+mn-cs"/>
              </a:defRPr>
            </a:lvl1pPr>
            <a:lvl2pPr marL="742950" indent="-285750" algn="l" defTabSz="914400" rtl="0" eaLnBrk="1" latinLnBrk="0" hangingPunct="1">
              <a:spcBef>
                <a:spcPct val="20000"/>
              </a:spcBef>
              <a:buFontTx/>
              <a:buNone/>
              <a:defRPr sz="2400" kern="1200">
                <a:solidFill>
                  <a:schemeClr val="bg1"/>
                </a:solidFill>
                <a:latin typeface="+mn-lt"/>
                <a:ea typeface="+mn-ea"/>
                <a:cs typeface="+mn-cs"/>
              </a:defRPr>
            </a:lvl2pPr>
            <a:lvl3pPr marL="1143000" indent="-228600" algn="l" defTabSz="914400" rtl="0" eaLnBrk="1" latinLnBrk="0" hangingPunct="1">
              <a:spcBef>
                <a:spcPct val="20000"/>
              </a:spcBef>
              <a:buFontTx/>
              <a:buNone/>
              <a:defRPr sz="2000" kern="1200">
                <a:solidFill>
                  <a:schemeClr val="bg1"/>
                </a:solidFill>
                <a:latin typeface="+mn-lt"/>
                <a:ea typeface="+mn-ea"/>
                <a:cs typeface="+mn-cs"/>
              </a:defRPr>
            </a:lvl3pPr>
            <a:lvl4pPr marL="1600200" indent="-228600" algn="l" defTabSz="914400" rtl="0" eaLnBrk="1" latinLnBrk="0" hangingPunct="1">
              <a:spcBef>
                <a:spcPct val="20000"/>
              </a:spcBef>
              <a:buFontTx/>
              <a:buNone/>
              <a:defRPr sz="1800" kern="1200">
                <a:solidFill>
                  <a:schemeClr val="bg1"/>
                </a:solidFill>
                <a:latin typeface="+mn-lt"/>
                <a:ea typeface="+mn-ea"/>
                <a:cs typeface="+mn-cs"/>
              </a:defRPr>
            </a:lvl4pPr>
            <a:lvl5pPr marL="2057400" indent="-228600" algn="l" defTabSz="914400" rtl="0" eaLnBrk="1" latinLnBrk="0" hangingPunct="1">
              <a:spcBef>
                <a:spcPct val="20000"/>
              </a:spcBef>
              <a:buFontTx/>
              <a:buNone/>
              <a:defRPr sz="18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ctr">
              <a:defRPr/>
            </a:pPr>
            <a:r>
              <a:rPr lang="en-US" sz="1600" b="1" dirty="0" smtClean="0">
                <a:solidFill>
                  <a:schemeClr val="accent2"/>
                </a:solidFill>
              </a:rPr>
              <a:t>John </a:t>
            </a:r>
            <a:r>
              <a:rPr lang="en-US" sz="1600" b="1" dirty="0" err="1" smtClean="0">
                <a:solidFill>
                  <a:schemeClr val="accent2"/>
                </a:solidFill>
              </a:rPr>
              <a:t>Sohn</a:t>
            </a:r>
            <a:r>
              <a:rPr lang="en-US" sz="1600" b="1" dirty="0" smtClean="0">
                <a:solidFill>
                  <a:schemeClr val="accent2"/>
                </a:solidFill>
              </a:rPr>
              <a:t>, Esq.</a:t>
            </a:r>
          </a:p>
          <a:p>
            <a:pPr algn="ctr">
              <a:spcBef>
                <a:spcPts val="400"/>
              </a:spcBef>
              <a:defRPr/>
            </a:pPr>
            <a:r>
              <a:rPr lang="en-US" sz="1400" dirty="0" smtClean="0"/>
              <a:t>Partner, The Wagner Law Group</a:t>
            </a:r>
          </a:p>
          <a:p>
            <a:pPr algn="ctr">
              <a:defRPr/>
            </a:pPr>
            <a:r>
              <a:rPr lang="en-US" sz="1600" b="1" dirty="0" err="1" smtClean="0">
                <a:solidFill>
                  <a:schemeClr val="accent2"/>
                </a:solidFill>
              </a:rPr>
              <a:t>johnsemail</a:t>
            </a:r>
            <a:r>
              <a:rPr lang="en-US" sz="1600" b="1" dirty="0" smtClean="0">
                <a:solidFill>
                  <a:schemeClr val="accent2"/>
                </a:solidFill>
              </a:rPr>
              <a:t>@</a:t>
            </a:r>
            <a:br>
              <a:rPr lang="en-US" sz="1600" b="1" dirty="0" smtClean="0">
                <a:solidFill>
                  <a:schemeClr val="accent2"/>
                </a:solidFill>
              </a:rPr>
            </a:br>
            <a:r>
              <a:rPr lang="en-US" sz="1600" b="1" dirty="0" smtClean="0">
                <a:solidFill>
                  <a:schemeClr val="accent2"/>
                </a:solidFill>
              </a:rPr>
              <a:t>(555) 555-1212</a:t>
            </a:r>
          </a:p>
        </p:txBody>
      </p:sp>
    </p:spTree>
    <p:extLst>
      <p:ext uri="{BB962C8B-B14F-4D97-AF65-F5344CB8AC3E}">
        <p14:creationId xmlns:p14="http://schemas.microsoft.com/office/powerpoint/2010/main" val="173377423"/>
      </p:ext>
    </p:extLst>
  </p:cSld>
  <p:clrMapOvr>
    <a:masterClrMapping/>
  </p:clrMapOvr>
</p:sld>
</file>

<file path=ppt/theme/theme1.xml><?xml version="1.0" encoding="utf-8"?>
<a:theme xmlns:a="http://schemas.openxmlformats.org/drawingml/2006/main" name="StockLayouts Technology TC999">
  <a:themeElements>
    <a:clrScheme name="Custom 3">
      <a:dk1>
        <a:sysClr val="windowText" lastClr="000000"/>
      </a:dk1>
      <a:lt1>
        <a:sysClr val="window" lastClr="FFFFFF"/>
      </a:lt1>
      <a:dk2>
        <a:srgbClr val="676767"/>
      </a:dk2>
      <a:lt2>
        <a:srgbClr val="EEECE1"/>
      </a:lt2>
      <a:accent1>
        <a:srgbClr val="EFB32F"/>
      </a:accent1>
      <a:accent2>
        <a:srgbClr val="EF792F"/>
      </a:accent2>
      <a:accent3>
        <a:srgbClr val="E33830"/>
      </a:accent3>
      <a:accent4>
        <a:srgbClr val="2E3640"/>
      </a:accent4>
      <a:accent5>
        <a:srgbClr val="4BACC6"/>
      </a:accent5>
      <a:accent6>
        <a:srgbClr val="7030A0"/>
      </a:accent6>
      <a:hlink>
        <a:srgbClr val="0000FF"/>
      </a:hlink>
      <a:folHlink>
        <a:srgbClr val="800080"/>
      </a:folHlink>
    </a:clrScheme>
    <a:fontScheme name="Custom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1181</TotalTime>
  <Words>885</Words>
  <Application>Microsoft Office PowerPoint</Application>
  <PresentationFormat>On-screen Show (4:3)</PresentationFormat>
  <Paragraphs>140</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StockLayouts Technology TC999</vt:lpstr>
      <vt:lpstr>Preparing your Organization for 2013: "Are you ready for The DOL Audit"</vt:lpstr>
      <vt:lpstr>GoToWebinar Housekeeping</vt:lpstr>
      <vt:lpstr>Introduction to the Moderator</vt:lpstr>
      <vt:lpstr>Meet the Presenter</vt:lpstr>
      <vt:lpstr>AGENDA</vt:lpstr>
      <vt:lpstr>The DOL 408(b)(2) / 404a-5 Regulations are Official </vt:lpstr>
      <vt:lpstr>Source of DOL Enforcement Authority</vt:lpstr>
      <vt:lpstr>EBSA’s National Enforcement Projects</vt:lpstr>
      <vt:lpstr>DOL Investigation Process</vt:lpstr>
      <vt:lpstr>Best Practices</vt:lpstr>
      <vt:lpstr>Best Practices</vt:lpstr>
      <vt:lpstr>Best Practices</vt:lpstr>
      <vt:lpstr>PowerPoint Presentation</vt:lpstr>
      <vt:lpstr>Q &amp; A Discussion</vt:lpstr>
      <vt:lpstr>In Closing</vt:lpstr>
      <vt:lpstr>THANK YOU</vt:lpstr>
    </vt:vector>
  </TitlesOfParts>
  <Company>StockLayouts LLC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StockLayouts</dc:creator>
  <cp:lastModifiedBy>John J. Sohn</cp:lastModifiedBy>
  <cp:revision>139</cp:revision>
  <cp:lastPrinted>2012-10-16T17:57:36Z</cp:lastPrinted>
  <dcterms:created xsi:type="dcterms:W3CDTF">2010-07-09T22:21:36Z</dcterms:created>
  <dcterms:modified xsi:type="dcterms:W3CDTF">2012-10-16T20:57:43Z</dcterms:modified>
</cp:coreProperties>
</file>