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48"/>
  </p:notesMasterIdLst>
  <p:handoutMasterIdLst>
    <p:handoutMasterId r:id="rId49"/>
  </p:handoutMasterIdLst>
  <p:sldIdLst>
    <p:sldId id="467" r:id="rId2"/>
    <p:sldId id="502" r:id="rId3"/>
    <p:sldId id="559" r:id="rId4"/>
    <p:sldId id="562" r:id="rId5"/>
    <p:sldId id="563" r:id="rId6"/>
    <p:sldId id="565" r:id="rId7"/>
    <p:sldId id="567" r:id="rId8"/>
    <p:sldId id="568" r:id="rId9"/>
    <p:sldId id="569" r:id="rId10"/>
    <p:sldId id="573" r:id="rId11"/>
    <p:sldId id="578" r:id="rId12"/>
    <p:sldId id="577" r:id="rId13"/>
    <p:sldId id="579" r:id="rId14"/>
    <p:sldId id="580" r:id="rId15"/>
    <p:sldId id="581" r:id="rId16"/>
    <p:sldId id="585" r:id="rId17"/>
    <p:sldId id="590" r:id="rId18"/>
    <p:sldId id="594" r:id="rId19"/>
    <p:sldId id="596" r:id="rId20"/>
    <p:sldId id="597" r:id="rId21"/>
    <p:sldId id="598" r:id="rId22"/>
    <p:sldId id="599" r:id="rId23"/>
    <p:sldId id="600" r:id="rId24"/>
    <p:sldId id="601" r:id="rId25"/>
    <p:sldId id="602" r:id="rId26"/>
    <p:sldId id="603" r:id="rId27"/>
    <p:sldId id="604" r:id="rId28"/>
    <p:sldId id="626" r:id="rId29"/>
    <p:sldId id="605" r:id="rId30"/>
    <p:sldId id="606" r:id="rId31"/>
    <p:sldId id="607" r:id="rId32"/>
    <p:sldId id="608" r:id="rId33"/>
    <p:sldId id="609" r:id="rId34"/>
    <p:sldId id="610" r:id="rId35"/>
    <p:sldId id="611" r:id="rId36"/>
    <p:sldId id="613" r:id="rId37"/>
    <p:sldId id="614" r:id="rId38"/>
    <p:sldId id="615" r:id="rId39"/>
    <p:sldId id="616" r:id="rId40"/>
    <p:sldId id="627" r:id="rId41"/>
    <p:sldId id="617" r:id="rId42"/>
    <p:sldId id="618" r:id="rId43"/>
    <p:sldId id="620" r:id="rId44"/>
    <p:sldId id="621" r:id="rId45"/>
    <p:sldId id="628" r:id="rId46"/>
    <p:sldId id="625" r:id="rId47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14" autoAdjust="0"/>
    <p:restoredTop sz="96780" autoAdjust="0"/>
  </p:normalViewPr>
  <p:slideViewPr>
    <p:cSldViewPr>
      <p:cViewPr>
        <p:scale>
          <a:sx n="66" d="100"/>
          <a:sy n="66" d="100"/>
        </p:scale>
        <p:origin x="-630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996"/>
    </p:cViewPr>
  </p:sorterViewPr>
  <p:notesViewPr>
    <p:cSldViewPr>
      <p:cViewPr>
        <p:scale>
          <a:sx n="100" d="100"/>
          <a:sy n="100" d="100"/>
        </p:scale>
        <p:origin x="-816" y="72"/>
      </p:cViewPr>
      <p:guideLst>
        <p:guide orient="horz" pos="2932"/>
        <p:guide pos="2213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3238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63" tIns="45783" rIns="91563" bIns="45783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8276" y="0"/>
            <a:ext cx="3043238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63" tIns="45783" rIns="91563" bIns="45783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1CBB5BD3-0555-4DB6-8D7C-B11E951D18C1}" type="datetimeFigureOut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42376"/>
            <a:ext cx="3043238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63" tIns="45783" rIns="91563" bIns="45783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8276" y="8842376"/>
            <a:ext cx="3043238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63" tIns="45783" rIns="91563" bIns="45783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46637E05-0442-458F-8C5F-B422D370FE2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24849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323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3" tIns="45783" rIns="91563" bIns="4578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8276" y="0"/>
            <a:ext cx="304323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3" tIns="45783" rIns="91563" bIns="4578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24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5863" y="698500"/>
            <a:ext cx="4654550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22776"/>
            <a:ext cx="5621338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3" tIns="45783" rIns="91563" bIns="4578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42376"/>
            <a:ext cx="304323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3" tIns="45783" rIns="91563" bIns="4578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8276" y="8842376"/>
            <a:ext cx="304323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3" tIns="45783" rIns="91563" bIns="4578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E421700-E69A-4359-81C6-4E4CFD303B1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6615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3958" indent="-28614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553" indent="-228912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372" indent="-228912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193" indent="-228912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014" indent="-228912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5834" indent="-228912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3657" indent="-228912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1476" indent="-228912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7405708C-25A6-422B-B0FB-FD6BEC8F05CD}" type="slidenum">
              <a:rPr lang="en-US" sz="1200">
                <a:latin typeface="Arial" charset="0"/>
              </a:rPr>
              <a:pPr eaLnBrk="1" hangingPunct="1">
                <a:defRPr/>
              </a:pPr>
              <a:t>1</a:t>
            </a:fld>
            <a:endParaRPr lang="en-US" sz="1200" dirty="0">
              <a:latin typeface="Arial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349751"/>
            <a:ext cx="5697538" cy="4195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0F0B381-BA33-484F-9A02-66F466E4B828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0C4042-7905-494A-8578-75CA2CE14FFC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262B901-B58B-465E-B9CF-E677804C7559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71BBDC2-AEB7-4D94-B62A-9F670B91ACB9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010F9C3-7BB5-4CB2-8BC3-93C1DDD6AC90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349751"/>
            <a:ext cx="5697538" cy="4260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AE3BBC-908A-44AA-95A4-0ADF998F043C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5613D6F-2136-4635-98E5-309087A4940E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576653-CD41-45EB-A48F-3078BA4B26AC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22776"/>
            <a:ext cx="5621338" cy="47275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24D699-FD2E-46AF-8474-A4B50B7ECF7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C07F00-3C26-49C7-84CC-C3538FA13177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116B203-DD54-4BE7-9A42-7D4E90831204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F269E67-4865-4ACF-938C-A033F946B91F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22776"/>
            <a:ext cx="5621338" cy="38131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B40C371-CAFB-4021-8C5C-C900037BCCE9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49911D-E3A8-4A58-957F-8F245752A5F5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BD538A9-B6C5-40BB-A0BD-C8186E68C224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4FE9BC0-DBA7-45A4-979B-F5EC6DD643F2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22776"/>
            <a:ext cx="5621338" cy="44989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3952000-7A01-46BB-8AFA-2B2548182B92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F4B7B14-84B9-4C47-BE41-E3FADFD48998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011082-1C2C-4363-B898-F3D833FED5C1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01B66A0-215F-4A11-8871-1A5EF20A059F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22776"/>
            <a:ext cx="5621338" cy="43465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4EDBE4D-2E2A-4D0D-9D7A-BA2F0BFA2A9A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5EFA263-4820-41CD-BB01-975CB924E506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>
          <a:xfrm>
            <a:off x="701674" y="4502150"/>
            <a:ext cx="5705475" cy="4349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5A2BF6F-943E-4CAB-AA91-28DC8DF85D9D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68AE32-EB81-4775-AF02-9A3211B30318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xfrm>
            <a:off x="701676" y="4349750"/>
            <a:ext cx="5775325" cy="457835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  <a:defRPr/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8690A44-5EE3-415C-80CE-5644127A2F3E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3627544-8F5B-4134-8207-08C521B59614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22776"/>
            <a:ext cx="5621338" cy="465137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5636FD8-7D4A-4397-8EA7-C2E9AC8F90ED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D15D742-85EA-457C-A5FF-A93140ECD63C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Notes Placeholder 2"/>
          <p:cNvSpPr>
            <a:spLocks noGrp="1"/>
          </p:cNvSpPr>
          <p:nvPr>
            <p:ph type="body" idx="1"/>
          </p:nvPr>
        </p:nvSpPr>
        <p:spPr>
          <a:xfrm>
            <a:off x="546101" y="4349751"/>
            <a:ext cx="5853113" cy="4572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DDEEBA-FCA1-426E-B534-7ECC7D5BAC92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39CA77-418E-4ECD-948F-6F3889B31607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DC0D903-A790-473C-AF9A-8EF97BE6CB48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F2644D-6079-46ED-BEEE-804015BEC464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>
          <a:xfrm>
            <a:off x="546101" y="4349751"/>
            <a:ext cx="5853113" cy="4648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CCF0093-C799-4909-8382-A9C2398E3340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>
          <a:xfrm>
            <a:off x="615952" y="4273551"/>
            <a:ext cx="5791199" cy="495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9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DC4A9CA-B600-42E9-BBF4-E4AE57ABCBFC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22776"/>
            <a:ext cx="5621338" cy="43529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US" altLang="en-US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F1B811A-4C72-45A0-84E2-D89F6D381F2D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CE95E9-1B95-4267-89EB-67D2BB222AA5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22776"/>
            <a:ext cx="5621338" cy="419417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  <a:defRPr/>
            </a:pPr>
            <a:endParaRPr lang="en-US" altLang="en-US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95A551F-CB1E-4083-94D6-1791E210EF00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4986D65-7259-4B40-AA0D-11D54EDC047E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578351"/>
            <a:ext cx="5621338" cy="4032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EFBABD9-28D2-4C13-A808-DBFA32BE3BBA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558077B-1197-4AED-8D7B-CD7218A0FCFE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502151"/>
            <a:ext cx="5621338" cy="4724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5F3310F-2DA0-4462-A3E8-49F43D8E22BD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67DCFD9-3464-4BFC-AD61-FA3E89BAB619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6739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22776"/>
            <a:ext cx="5621338" cy="45053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92DBAF5-0E19-477E-B0CA-5C499918D9EE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675" y="4422776"/>
            <a:ext cx="5621338" cy="4575175"/>
          </a:xfrm>
        </p:spPr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E421700-E69A-4359-81C6-4E4CFD303B11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91744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3958" indent="-28614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553" indent="-228912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372" indent="-228912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193" indent="-228912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014" indent="-228912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5834" indent="-228912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3657" indent="-228912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1476" indent="-228912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>
              <a:defRPr/>
            </a:pPr>
            <a:fld id="{EC168D88-F1F1-43F2-9FA2-A76E24E78108}" type="slidenum">
              <a:rPr lang="en-US" sz="1200">
                <a:latin typeface="Arial" charset="0"/>
              </a:rPr>
              <a:pPr eaLnBrk="1" hangingPunct="1">
                <a:defRPr/>
              </a:pPr>
              <a:t>46</a:t>
            </a:fld>
            <a:endParaRPr lang="en-US" sz="1200" dirty="0">
              <a:latin typeface="Arial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1A63D-FD4A-4163-9750-7BD7386A4411}" type="datetime1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419B2-323E-4031-A5C7-2E47BDECCC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275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A34C7-B93F-4000-A1B6-0A984B8AD18B}" type="datetime1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22A0F-6C0E-43BB-8D45-6BFB712EF9B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532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69576-C6EB-446D-8CC4-1E1C142AD9ED}" type="datetime1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FB1C73C-2331-41C6-9CEF-7BE648DE077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856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3B17F-A731-4C6E-95EB-D1CB0C2DB178}" type="datetime1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01BA5-FCE1-4143-8C90-4B4F58366D2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23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0FBD0-D82F-4358-A28F-39E5F5C063E8}" type="datetime1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5034182-27D0-4CFA-9FA3-851F4453E7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0259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4D381-BEAB-4130-A97A-51066C243891}" type="datetime1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7211B-EAFC-4334-987F-6D12EEA7B4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5462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1846B-E361-48F1-ACA1-71AFD960A638}" type="datetime1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1A0EABC-43CA-4EB7-943E-C52C3B4E118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125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C662A-0A3F-4E16-A33A-E011B030E299}" type="datetime1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6E27E23-C271-4754-A03E-29479FE2550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264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80C5F-83BE-4F6B-9CAB-E34D1BBC76E9}" type="datetime1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DB1409E-B6CD-4C04-A445-B102E7A0A30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386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E428B-845F-4373-9558-21AD0B1A030E}" type="datetime1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7564B-5558-4A38-A63A-B79A67824E5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123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8F3D9-9C3D-4F38-9F3C-6102B206624A}" type="datetime1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E77CC-5727-4410-A410-6F03492AFC1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241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7D5CF-9B17-4D56-BF88-35948FECA15F}" type="datetime1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DB12E-02AD-4E40-AF1B-8C1D993CCC9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3654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08A8CE60-ABAB-46E1-B5B0-A30E3E13EE63}" type="datetime1">
              <a:rPr lang="en-US"/>
              <a:pPr>
                <a:defRPr/>
              </a:pPr>
              <a:t>9/1/2015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D3C5E2A5-F80D-4598-B373-994E4FFC612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2" r:id="rId1"/>
    <p:sldLayoutId id="2147484193" r:id="rId2"/>
    <p:sldLayoutId id="2147484199" r:id="rId3"/>
    <p:sldLayoutId id="2147484194" r:id="rId4"/>
    <p:sldLayoutId id="2147484200" r:id="rId5"/>
    <p:sldLayoutId id="2147484195" r:id="rId6"/>
    <p:sldLayoutId id="2147484201" r:id="rId7"/>
    <p:sldLayoutId id="2147484202" r:id="rId8"/>
    <p:sldLayoutId id="2147484203" r:id="rId9"/>
    <p:sldLayoutId id="2147484196" r:id="rId10"/>
    <p:sldLayoutId id="2147484197" r:id="rId11"/>
    <p:sldLayoutId id="2147484198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400" b="1" dirty="0" smtClean="0">
                <a:effectLst/>
              </a:rPr>
              <a:t/>
            </a:r>
            <a:br>
              <a:rPr lang="en-US" altLang="en-US" sz="4400" b="1" dirty="0" smtClean="0">
                <a:effectLst/>
              </a:rPr>
            </a:br>
            <a:endParaRPr lang="en-US" alt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938" y="2590800"/>
            <a:ext cx="7407275" cy="1752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alt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alt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alt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altLang="en-US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Marcia S. Wagner, Esq.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295400" y="304800"/>
            <a:ext cx="73914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en-US" sz="5400" b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Washington Update:</a:t>
            </a:r>
          </a:p>
          <a:p>
            <a:pPr marL="26988" algn="ctr"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New DOL and </a:t>
            </a:r>
          </a:p>
          <a:p>
            <a:pPr marL="2698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Governmental Initiatives</a:t>
            </a:r>
          </a:p>
          <a:p>
            <a:pPr marL="26988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3400" b="1" dirty="0">
              <a:solidFill>
                <a:srgbClr val="320E04"/>
              </a:solidFill>
              <a:latin typeface="Arial" charset="0"/>
            </a:endParaRPr>
          </a:p>
          <a:p>
            <a:pPr marL="26988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3400" b="1" dirty="0">
              <a:solidFill>
                <a:srgbClr val="320E04"/>
              </a:solidFill>
              <a:latin typeface="Arial" charset="0"/>
            </a:endParaRPr>
          </a:p>
          <a:p>
            <a:pPr marL="26988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3400" b="1" dirty="0">
              <a:solidFill>
                <a:srgbClr val="320E04"/>
              </a:solidFill>
              <a:latin typeface="Arial" charset="0"/>
            </a:endParaRPr>
          </a:p>
          <a:p>
            <a:pPr marL="26988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20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378325"/>
            <a:ext cx="3505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 bwMode="auto">
          <a:xfrm>
            <a:off x="1066800" y="76200"/>
            <a:ext cx="7867650" cy="9445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Introduction – Transformative Changes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4102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Accelerating Pace of Regulatory Change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Participant investment advice rule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Plan-level fee disclosures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Participant-level investment disclosures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Proposals from Lifetime Income Project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Lifetime income illustrations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Longevity annuities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Watershed: DOL fiduciary proposal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New fiduciaries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Stricter compliance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Rollovers become a fiduciary act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477BC5-C54E-4A3F-B449-0BD2E150A646}" type="slidenum">
              <a:rPr lang="en-US"/>
              <a:pPr>
                <a:defRPr/>
              </a:pPr>
              <a:t>2</a:t>
            </a:fld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 bwMode="auto">
          <a:xfrm>
            <a:off x="1435100" y="274638"/>
            <a:ext cx="7499350" cy="9445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en-US" sz="4800" b="1" dirty="0" smtClean="0"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Agenda</a:t>
            </a:r>
            <a:endParaRPr lang="en-US" altLang="en-US" sz="3200" b="1" dirty="0" smtClean="0"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600200"/>
            <a:ext cx="7499350" cy="4648200"/>
          </a:xfrm>
        </p:spPr>
        <p:txBody>
          <a:bodyPr/>
          <a:lstStyle/>
          <a:p>
            <a:pPr marL="82550" indent="0">
              <a:buFont typeface="Wingdings 2" pitchFamily="18" charset="2"/>
              <a:buNone/>
              <a:defRPr/>
            </a:pPr>
            <a:r>
              <a:rPr lang="en-US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Fiduciary Proposal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2.  Rollovers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3.  Tax Reform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4.  Regulatory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Initiatives</a:t>
            </a:r>
          </a:p>
          <a:p>
            <a:pPr marL="406400" lvl="1" indent="0">
              <a:buFont typeface="Verdana" pitchFamily="34" charset="0"/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8B387E-336C-48B7-98B3-078581B45CAE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 bwMode="auto">
          <a:xfrm>
            <a:off x="1435100" y="274638"/>
            <a:ext cx="7499350" cy="9445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Background for DOL Proposal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371600"/>
            <a:ext cx="7499350" cy="4876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Evolution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of Retirement Marketplace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Existing “fiduciary” definition was issued in 1975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Many financial advisors (including brokers) are not fiduciaries under existing definition</a:t>
            </a:r>
          </a:p>
          <a:p>
            <a:pPr>
              <a:spcBef>
                <a:spcPts val="1800"/>
              </a:spcBef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DOL’s Initial Proposal (2010)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Withdrawn amidst controversy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DOL releases new proposal on April 20, 2015</a:t>
            </a:r>
          </a:p>
          <a:p>
            <a:pPr marL="403225" lvl="1" indent="0">
              <a:buFont typeface="Verdana" pitchFamily="34" charset="0"/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Font typeface="Verdana" pitchFamily="34" charset="0"/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Font typeface="Verdana" pitchFamily="34" charset="0"/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1DF6F2-C0C6-4B25-84E2-37B91C01B576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 bwMode="auto">
          <a:xfrm>
            <a:off x="1435100" y="274638"/>
            <a:ext cx="7499350" cy="9445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Existing ERISA Definition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Fiduciary Status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Person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who provides “investment advice” relating to plan assets for compensation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Not a fiduciary if no investment advice is given</a:t>
            </a:r>
          </a:p>
          <a:p>
            <a:pPr>
              <a:spcBef>
                <a:spcPts val="1800"/>
              </a:spcBef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5-Prong Definition for “Investment Advice”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Making investment recommendations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On regular basis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Mutual understanding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Primary basis for plan’s decisions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Individualized to plan’s needs</a:t>
            </a:r>
          </a:p>
          <a:p>
            <a:pPr marL="403225" lvl="1" indent="0">
              <a:buFont typeface="Verdana" pitchFamily="34" charset="0"/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Font typeface="Verdana" pitchFamily="34" charset="0"/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Font typeface="Verdana" pitchFamily="34" charset="0"/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4E5215-D9CB-4BAD-8EB5-33E1A702188B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 bwMode="auto">
          <a:xfrm>
            <a:off x="1435100" y="274638"/>
            <a:ext cx="7499350" cy="9445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Proposed Fiduciary Definition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Fiduciary Status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Person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who provides “investment advice” for compensation to plans, plan fiduciaries, participants, IRAs and IRA owners</a:t>
            </a:r>
          </a:p>
          <a:p>
            <a:pPr>
              <a:spcBef>
                <a:spcPts val="1800"/>
              </a:spcBef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4-Prong Definition for “Investment Advice”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Making covered recommendations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Understanding (does not need to be mutual)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Individualized or specifically directed to recipient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consideration by recipient (need not be primary basis)</a:t>
            </a:r>
          </a:p>
          <a:p>
            <a:pPr marL="82550" indent="0">
              <a:buFont typeface="Wingdings 2" pitchFamily="18" charset="2"/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Font typeface="Verdana" pitchFamily="34" charset="0"/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Font typeface="Verdana" pitchFamily="34" charset="0"/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Font typeface="Verdana" pitchFamily="34" charset="0"/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4D8389-9850-4EAB-8A66-8EABCAFC6556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 bwMode="auto">
          <a:xfrm>
            <a:off x="1435100" y="274638"/>
            <a:ext cx="7499350" cy="9445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Scope of Investment Advice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Covered Recommendations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Investment recommendations, including taking/investing rollovers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Investment </a:t>
            </a:r>
            <a:r>
              <a:rPr lang="en-US" sz="2400" u="sng" dirty="0"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recommendations, including management of rollover assets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Giving appraisal or fairness opinion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Recommending person who provides any of above services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compensation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550" indent="0">
              <a:buFont typeface="Wingdings 2" pitchFamily="18" charset="2"/>
              <a:buNone/>
              <a:defRPr/>
            </a:pPr>
            <a:endParaRPr lang="en-U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319158-1996-41D0-B496-32E716584E7F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 bwMode="auto">
          <a:xfrm>
            <a:off x="1435100" y="274638"/>
            <a:ext cx="7499350" cy="9445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Acknowledging Fiduciary Status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Deemed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“Investment Advice”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Advisor makes covered recommendations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Represents or acknowledges that it is a fiduciary with respect to advice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 written acknowledgement is required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Fiduciary status applies automatically, even if proposed 4-prong definition is not met</a:t>
            </a:r>
          </a:p>
          <a:p>
            <a:pPr marL="406400" lvl="1" indent="0">
              <a:spcBef>
                <a:spcPts val="0"/>
              </a:spcBef>
              <a:defRPr/>
            </a:pP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FFF13-79F9-4869-908E-1BD56C1FA288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 bwMode="auto">
          <a:xfrm>
            <a:off x="1295400" y="274638"/>
            <a:ext cx="7708900" cy="9445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Observations on Proposed Definition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Proposed Changes to “Investment Advice”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Includes one-time advice (without “regular basis” condition)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No need for "mutual understanding” of parties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Advice merely needs to be specifically directed to recipient (and does not need to be individualized)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Recipient merely needs to consider advice when making decision (even if not “primary basis”)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Expressly revises definition to cover investment </a:t>
            </a:r>
            <a:r>
              <a:rPr lang="en-US" altLang="en-US" sz="2400" u="sng" dirty="0" smtClean="0">
                <a:latin typeface="Arial" charset="0"/>
                <a:cs typeface="Arial" charset="0"/>
              </a:rPr>
              <a:t>management</a:t>
            </a:r>
            <a:r>
              <a:rPr lang="en-US" altLang="en-US" sz="2400" dirty="0" smtClean="0">
                <a:latin typeface="Arial" charset="0"/>
                <a:cs typeface="Arial" charset="0"/>
              </a:rPr>
              <a:t> recommendations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E8F074-4630-4CF1-B980-979AAD1CB8D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 bwMode="auto">
          <a:xfrm>
            <a:off x="1295400" y="274638"/>
            <a:ext cx="7708900" cy="7921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Carve-Out for Investment Education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19200"/>
            <a:ext cx="7499350" cy="5562600"/>
          </a:xfrm>
        </p:spPr>
        <p:txBody>
          <a:bodyPr/>
          <a:lstStyle/>
          <a:p>
            <a:pPr>
              <a:spcBef>
                <a:spcPts val="1200"/>
              </a:spcBef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Similar to Current Safe Harbor (IB 96-1)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Plan Information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General Financial/Retirement Information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Asset Allocation Models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Interactive Investment Materials</a:t>
            </a:r>
          </a:p>
          <a:p>
            <a:pPr>
              <a:spcBef>
                <a:spcPts val="1800"/>
              </a:spcBef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Observations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Carve-out applies to both plan and IRA clients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Expanded to include retirement income guidance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Education must not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refer to specific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investment products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Asset allocation models and interactive materials cannot reference plan’s investment alternatives</a:t>
            </a:r>
          </a:p>
          <a:p>
            <a:pPr marL="406400" lvl="1" indent="0">
              <a:spcBef>
                <a:spcPts val="0"/>
              </a:spcBef>
              <a:buFont typeface="Verdana" pitchFamily="34" charset="0"/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spcBef>
                <a:spcPts val="0"/>
              </a:spcBef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3FE536-4B19-4BED-9A3F-EF6CCAF57CEC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 bwMode="auto">
          <a:xfrm>
            <a:off x="1219200" y="76200"/>
            <a:ext cx="7715250" cy="944563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Proposed Exemption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143000"/>
            <a:ext cx="7499350" cy="4800600"/>
          </a:xfrm>
        </p:spPr>
        <p:txBody>
          <a:bodyPr/>
          <a:lstStyle/>
          <a:p>
            <a:pPr>
              <a:spcBef>
                <a:spcPts val="1800"/>
              </a:spcBef>
              <a:defRPr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Need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for “ERISA 406(b)” Exemptive Relief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Proposed “investment advice” definition confers fiduciary status on all types of advisors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Prohibited transaction rules ban advisors from earning variable compensation (commissions)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Exemption required for brokers and insurance agents, </a:t>
            </a:r>
            <a:r>
              <a:rPr lang="en-US" sz="2400" u="sng" dirty="0">
                <a:latin typeface="Arial" panose="020B0604020202020204" pitchFamily="34" charset="0"/>
                <a:cs typeface="Arial" panose="020B0604020202020204" pitchFamily="34" charset="0"/>
              </a:rPr>
              <a:t>including advisors to IRAs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DOL proposed Best Interest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Contract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Exemption</a:t>
            </a:r>
          </a:p>
          <a:p>
            <a:pPr marL="406400" lvl="1" indent="0">
              <a:buFont typeface="Verdana" pitchFamily="34" charset="0"/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709D3B-2724-4C4E-A0DF-38766B8DE0FC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 bwMode="auto">
          <a:xfrm>
            <a:off x="1066800" y="152400"/>
            <a:ext cx="8077200" cy="9144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Best Interest Contract Exemption (BICE)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696200" cy="5410200"/>
          </a:xfrm>
        </p:spPr>
        <p:txBody>
          <a:bodyPr/>
          <a:lstStyle/>
          <a:p>
            <a:r>
              <a:rPr lang="en-US" altLang="en-US" sz="2800" dirty="0" smtClean="0">
                <a:latin typeface="Arial" charset="0"/>
                <a:cs typeface="Arial" charset="0"/>
              </a:rPr>
              <a:t>Retail Scope of Proposed Exemption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Permits fiduciary advisor to earn variable compensation (commissions) for services to:</a:t>
            </a:r>
          </a:p>
          <a:p>
            <a:pPr lvl="2">
              <a:spcBef>
                <a:spcPts val="600"/>
              </a:spcBef>
            </a:pPr>
            <a:r>
              <a:rPr lang="en-US" altLang="en-US" sz="2200" dirty="0" smtClean="0">
                <a:latin typeface="Arial" charset="0"/>
                <a:cs typeface="Arial" charset="0"/>
              </a:rPr>
              <a:t>Participants</a:t>
            </a:r>
          </a:p>
          <a:p>
            <a:pPr lvl="2">
              <a:spcBef>
                <a:spcPts val="600"/>
              </a:spcBef>
            </a:pPr>
            <a:r>
              <a:rPr lang="en-US" altLang="en-US" sz="2200" dirty="0" smtClean="0">
                <a:latin typeface="Arial" charset="0"/>
                <a:cs typeface="Arial" charset="0"/>
              </a:rPr>
              <a:t>IRA owners </a:t>
            </a:r>
          </a:p>
          <a:p>
            <a:pPr lvl="2">
              <a:spcBef>
                <a:spcPts val="600"/>
              </a:spcBef>
            </a:pPr>
            <a:r>
              <a:rPr lang="en-US" altLang="en-US" sz="2200" dirty="0" smtClean="0">
                <a:latin typeface="Arial" charset="0"/>
                <a:cs typeface="Arial" charset="0"/>
              </a:rPr>
              <a:t>Sponsors of small, </a:t>
            </a:r>
            <a:r>
              <a:rPr lang="en-US" altLang="en-US" sz="2200" u="sng" dirty="0" smtClean="0">
                <a:latin typeface="Arial" charset="0"/>
                <a:cs typeface="Arial" charset="0"/>
              </a:rPr>
              <a:t>non-participant-directed</a:t>
            </a:r>
            <a:r>
              <a:rPr lang="en-US" altLang="en-US" sz="2200" dirty="0" smtClean="0">
                <a:latin typeface="Arial" charset="0"/>
                <a:cs typeface="Arial" charset="0"/>
              </a:rPr>
              <a:t> plans (less than 100 participants)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Observations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No exemptive relief for small, </a:t>
            </a:r>
            <a:r>
              <a:rPr lang="en-US" altLang="en-US" sz="2400" u="sng" dirty="0" smtClean="0">
                <a:latin typeface="Arial" charset="0"/>
                <a:cs typeface="Arial" charset="0"/>
              </a:rPr>
              <a:t>participant-directed </a:t>
            </a:r>
            <a:r>
              <a:rPr lang="en-US" altLang="en-US" sz="2400" dirty="0" smtClean="0">
                <a:latin typeface="Arial" charset="0"/>
                <a:cs typeface="Arial" charset="0"/>
              </a:rPr>
              <a:t>plans (DOL requesting comments)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No exemptive relief for large plan sponsors (participant-directed or otherwise)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C6CA9C-6942-4681-8CF0-6B3FEAD7A306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 bwMode="auto">
          <a:xfrm>
            <a:off x="1219200" y="0"/>
            <a:ext cx="7715250" cy="1096963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Products Covered by BICE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4102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Covered Products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Bank deposits and CDs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Mutual funds, ETFs, CIFs and insurance company separate accounts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Exchange-traded REITs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Corporate bonds (registered offering) and equity securities (exchange-traded)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Treasury and agency debt securities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Insurance/annuity contracts and GICs</a:t>
            </a:r>
          </a:p>
          <a:p>
            <a:pPr>
              <a:spcBef>
                <a:spcPts val="1800"/>
              </a:spcBef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Observations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 exemptive relief for privately placed debt, non-traded REITs and alternative investments</a:t>
            </a:r>
          </a:p>
          <a:p>
            <a:pPr marL="406400" lvl="1" indent="0">
              <a:spcBef>
                <a:spcPts val="0"/>
              </a:spcBef>
              <a:buFont typeface="Verdana" pitchFamily="34" charset="0"/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A7C48B-F8BF-4E12-BC50-27512E35E6B2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 bwMode="auto">
          <a:xfrm>
            <a:off x="1219200" y="152400"/>
            <a:ext cx="7715250" cy="944563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BICE’s Required Contract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6388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Mandatory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Terms for Written Contract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Must state that advisor is fiduciary for ERISA/Code purposes with respect to advice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Impartial Conduct Standard</a:t>
            </a:r>
          </a:p>
          <a:p>
            <a:pPr lvl="2">
              <a:spcBef>
                <a:spcPts val="600"/>
              </a:spcBef>
              <a:defRPr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Advice is in “best interest” of client </a:t>
            </a:r>
          </a:p>
          <a:p>
            <a:pPr lvl="2">
              <a:spcBef>
                <a:spcPts val="600"/>
              </a:spcBef>
              <a:defRPr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Reasonable compensation</a:t>
            </a:r>
          </a:p>
          <a:p>
            <a:pPr lvl="2">
              <a:spcBef>
                <a:spcPts val="600"/>
              </a:spcBef>
              <a:defRPr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No misleading statements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Warranties</a:t>
            </a:r>
          </a:p>
          <a:p>
            <a:pPr lvl="2">
              <a:spcBef>
                <a:spcPts val="600"/>
              </a:spcBef>
              <a:defRPr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Compliance with law</a:t>
            </a:r>
          </a:p>
          <a:p>
            <a:pPr lvl="2">
              <a:spcBef>
                <a:spcPts val="600"/>
              </a:spcBef>
              <a:defRPr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Policies reasonably designed to mitigate conflicts</a:t>
            </a:r>
          </a:p>
          <a:p>
            <a:pPr lvl="2">
              <a:spcBef>
                <a:spcPts val="600"/>
              </a:spcBef>
              <a:defRPr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No incentives to provide improper advice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 Liability Limit for Contract Violations</a:t>
            </a:r>
          </a:p>
          <a:p>
            <a:pPr lvl="2">
              <a:spcBef>
                <a:spcPts val="600"/>
              </a:spcBef>
              <a:defRPr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Arbitration permitted (with class action rights)</a:t>
            </a:r>
          </a:p>
          <a:p>
            <a:pPr marL="82550" indent="0">
              <a:spcBef>
                <a:spcPts val="0"/>
              </a:spcBef>
              <a:buFont typeface="Wingdings 2" pitchFamily="18" charset="2"/>
              <a:buNone/>
              <a:defRPr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C15098-A301-4024-9396-7376701C7416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 bwMode="auto">
          <a:xfrm>
            <a:off x="1219200" y="228599"/>
            <a:ext cx="7715250" cy="762001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BICE Disclosures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6388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Disclosures in Written Contract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Must identify conflicts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Client’s right to obtain complete fee information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Whether advisor offers proprietary products or receives third party payments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Address of webpage disclosing compensation</a:t>
            </a:r>
          </a:p>
          <a:p>
            <a:pPr>
              <a:spcBef>
                <a:spcPts val="12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Transaction Disclosures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Upfront chart with cost of investing for 1-, 5- and 10-year periods (model chart may be used)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Annual disclosures of investment and fee activity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Webpage disclosure of compensation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C24121-3784-4171-B6FF-8A5AAF0A81D9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 bwMode="auto">
          <a:xfrm>
            <a:off x="1371600" y="152400"/>
            <a:ext cx="7499350" cy="944563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400" b="1" dirty="0" smtClean="0">
                <a:effectLst/>
                <a:latin typeface="Arial" charset="0"/>
                <a:cs typeface="Arial" charset="0"/>
              </a:rPr>
              <a:t>Observations on BICE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1435100" y="1143000"/>
            <a:ext cx="7499350" cy="49530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Regulatory Jurisdiction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DOL lacks enforcement authority over IRAs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Required contract gives enforcement authority to clients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Violation of Impartial Conduct Standard will breach contract (but not BIC Exemption</a:t>
            </a:r>
            <a:r>
              <a:rPr lang="en-US" altLang="en-US" sz="2600" dirty="0" smtClean="0">
                <a:latin typeface="Arial" charset="0"/>
                <a:cs typeface="Arial" charset="0"/>
              </a:rPr>
              <a:t>)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Impact on Brokers and Insurance Agents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Will regulate advisors without plan clients (having only personal IRA clients)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May be difficult for firms to eliminate incentives that encourage improper advice</a:t>
            </a:r>
          </a:p>
          <a:p>
            <a:pPr lvl="1"/>
            <a:endParaRPr lang="en-US" altLang="en-US" sz="2400" dirty="0" smtClean="0">
              <a:latin typeface="Arial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477BC5-C54E-4A3F-B449-0BD2E150A646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 bwMode="auto">
          <a:xfrm>
            <a:off x="1435100" y="122238"/>
            <a:ext cx="7499350" cy="7921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Timeline for Rulemaking</a:t>
            </a:r>
            <a:endParaRPr lang="en-US" altLang="en-US" sz="3200" b="1" i="1" dirty="0" smtClean="0">
              <a:effectLst/>
              <a:latin typeface="Arial" charset="0"/>
              <a:cs typeface="Arial" charset="0"/>
            </a:endParaRP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7150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Initial 75-Day Comment Period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Proposal released April 20, 2015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Initial comment period ended July 21st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Public Hearing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August 10th – 13th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Final comment period after transcripts released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Delayed Applicability Date for Final Rule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Final rule effective 60 days after publication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Requirements of final rule generally not applicable until 8 months after publication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Obama Administration’s second terms ends in January 2017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4ADFD0-13AD-4702-8744-D349A89FEA91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 bwMode="auto">
          <a:xfrm>
            <a:off x="1219200" y="274638"/>
            <a:ext cx="7696200" cy="10207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en-US" altLang="en-US" sz="3600" b="1" dirty="0" smtClean="0">
                <a:effectLst/>
                <a:latin typeface="Arial" charset="0"/>
                <a:cs typeface="Arial" charset="0"/>
              </a:rPr>
              <a:t>Concluding Comments: DOL Proposal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Moving to Universal Fiduciary Standard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DOL is seeking to impose “best interest” fiduciary standard on all types of advisors to plans/IRAs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Proposal leverages off of existing “principles-based” regulatory approach for RIAs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Expected Impact on Advisors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DOL proposal will affect most advisors because of reach to IRA assets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Costly for broker-dealers and insurance agencies 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Little or no impact on RIAs, but certain advisors may decide to join or become RIAs</a:t>
            </a:r>
          </a:p>
          <a:p>
            <a:pPr lvl="1">
              <a:spcBef>
                <a:spcPct val="0"/>
              </a:spcBef>
            </a:pPr>
            <a:endParaRPr lang="en-US" altLang="en-US" sz="2600" dirty="0" smtClean="0"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</a:pPr>
            <a:endParaRPr lang="en-US" altLang="en-US" sz="2600" dirty="0" smtClean="0">
              <a:latin typeface="Arial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EE5F62-533D-42C0-8137-7A1DBF0D4BF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Recommendation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 dirty="0" smtClean="0">
                <a:latin typeface="Arial" charset="0"/>
                <a:cs typeface="Arial" charset="0"/>
              </a:rPr>
              <a:t>Next Steps and Following up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Be sure to stay abreast of rulemaking process and consult ERISA counsel as appropriate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Advisors may wish to re-examine their client service models and documentation 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Expect plan sponsors to request confirmation of fiduciary status of advisors, and whether DOL proposal will impact services or fees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6875CB-7027-45FB-8F94-8DCA3A1370A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>
                <a:solidFill>
                  <a:schemeClr val="bg1"/>
                </a:solidFill>
                <a:effectLst/>
              </a:rPr>
              <a:t>TOC</a:t>
            </a:r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550" indent="0">
              <a:buFont typeface="Wingdings 2" pitchFamily="18" charset="2"/>
              <a:buNone/>
              <a:defRPr/>
            </a:pP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1.	Fiduciary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Proposal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	Rollovers</a:t>
            </a:r>
            <a:endParaRPr lang="en-US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3.	Tax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Reform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4.	Regulatory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Initiatives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C1647E-54CB-404C-AC08-8DE9F756498C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435100" y="274638"/>
            <a:ext cx="7499350" cy="94456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9pPr>
            <a:extLst/>
          </a:lstStyle>
          <a:p>
            <a:r>
              <a:rPr lang="en-US" altLang="en-US" sz="4800" b="1" dirty="0" smtClean="0"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Agenda</a:t>
            </a:r>
            <a:endParaRPr lang="en-US" altLang="en-US" sz="3200" b="1" dirty="0" smtClean="0"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Potential Abuses of Cross-Selling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 dirty="0" smtClean="0">
                <a:latin typeface="Arial" charset="0"/>
                <a:cs typeface="Arial" charset="0"/>
              </a:rPr>
              <a:t>Issues arising from cross-selling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Potential conflicts of interest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Exploiting trust to sell at unfavorable terms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Capturing rollover assets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Advisor develops relationships with plan sponsor and participants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Potential conflict if advisor’s fees on rollover assets are higher than fees on plan assets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6B1840-673E-402D-96E2-3E38ADE58E48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 bwMode="auto">
          <a:xfrm>
            <a:off x="1435100" y="274638"/>
            <a:ext cx="7499350" cy="10207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DOL Guidance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4102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Potential for abuse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DOL policy concern 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DOL interpretive guidance for cross-selling of rollover IRA services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Starting point: ERISA prohibition against self-dealing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Advisor cannot provide fiduciary advice  increasing its compensation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Example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Advisor’s fiduciary advice steers participants to fund with highest 12b-1 fee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Advice is tainted even if provided in good faith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C2D04E-C2E1-4879-83B8-91BB410440D5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DOL Rollover Opinion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1435100" y="1600200"/>
            <a:ext cx="7499350" cy="4648200"/>
          </a:xfrm>
        </p:spPr>
        <p:txBody>
          <a:bodyPr/>
          <a:lstStyle/>
          <a:p>
            <a:r>
              <a:rPr lang="en-US" altLang="en-US" sz="2800" dirty="0" smtClean="0">
                <a:latin typeface="Arial" charset="0"/>
                <a:cs typeface="Arial" charset="0"/>
              </a:rPr>
              <a:t>Advisory Opinion 2005-23A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Broadly suggests that if an advisor is fiduciary, any rollover advice to participants may trigger PT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DOL does not fully explain reasoning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If Advisor is not fiduciary, rollover advice will not trigger PT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24D404-E4CE-4E5A-8EC2-B737BCBBA81A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Consequences of DOL Rollover Opinion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1435100" y="1600200"/>
            <a:ext cx="7499350" cy="47244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Advisors appointed as fiduciaries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Fiduciary advisor accepting fiduciary status generally cannot capture rollover assets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Other advisors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If advisor provides “accidental” fiduciary advice, this advisor becomes a fiduciary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Advisors accidentally becoming a fiduciary are subject to restrictions of Rollover Opinion 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Proposed definition of fiduciary advice includes rollover recommendations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3998F8-D232-4984-B98F-596D9F429B98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02076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Effect of Fiduciary Proposal on Rollover Opinion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51816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Impact on Advisory Opinion 2005-23A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If adopted, DOL fiduciary proposal would replace this Advisory Opinion guidance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As proposed, any rollover advice would be fiduciary advice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Non-fiduciary advisors providing rollover advice would automatically become plan/IRA fiduciaries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Relief under Proposed Exemption (BICE)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Advisors would be able to provide rollover advice and earn higher compensation on rollover assets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Proposed exemption entails numerous requirements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CE0161-E36C-454D-B866-48B9E55F4527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 bwMode="auto">
          <a:xfrm>
            <a:off x="1295400" y="0"/>
            <a:ext cx="7499350" cy="9906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Protective Measures</a:t>
            </a: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1219200" y="914400"/>
            <a:ext cx="7848600" cy="57912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BICE Relief for IRA Rollovers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Necessary for advisors earning variable commission-based compensation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Also necessary for fee-based advisors if higher compensation is earned after rollover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Written Contract Requirement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Best interest standard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Policy mitigating effects of differential compensation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Disclosures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Upfront disclosure of projected investment costs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Annual disclosure of investment and fee activity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Webpage disclosures on compensation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61610B-EC65-4B23-927B-C5C207148FFA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Further Protective Measures</a:t>
            </a:r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 dirty="0" smtClean="0">
                <a:latin typeface="Arial" charset="0"/>
                <a:cs typeface="Arial" charset="0"/>
              </a:rPr>
              <a:t>Competitive Pricing Information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Gather pricing data to demonstrate that pricing for similar clients is competitive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Limiting Scope of Advice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Draft plan client’s agreement to reduce parameters of advice 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Example: Only actively managed mutual funds will be recommended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Only funds with 12b-1 fees from 25 to 50 bps will be considered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25B44A-1A5C-4CC5-B388-ADA5C6AC6833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52400"/>
            <a:ext cx="7499350" cy="126523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FINRA Regulatory Notice 13-45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1447800" y="1219200"/>
            <a:ext cx="7499350" cy="53340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Rollover recommendations must be suitable</a:t>
            </a:r>
          </a:p>
          <a:p>
            <a:pPr>
              <a:spcBef>
                <a:spcPts val="12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Factors to be considered by advisor</a:t>
            </a:r>
          </a:p>
          <a:p>
            <a:pPr lvl="1">
              <a:spcBef>
                <a:spcPts val="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Investment options</a:t>
            </a:r>
          </a:p>
          <a:p>
            <a:pPr lvl="1">
              <a:spcBef>
                <a:spcPts val="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Fees and expenses</a:t>
            </a:r>
          </a:p>
          <a:p>
            <a:pPr lvl="1">
              <a:spcBef>
                <a:spcPts val="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Services</a:t>
            </a:r>
            <a:endParaRPr lang="en-US" altLang="en-US" sz="2400" dirty="0">
              <a:latin typeface="Arial" charset="0"/>
              <a:cs typeface="Arial" charset="0"/>
            </a:endParaRPr>
          </a:p>
          <a:p>
            <a:pPr lvl="1">
              <a:spcBef>
                <a:spcPts val="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Withdrawal penalties</a:t>
            </a:r>
          </a:p>
          <a:p>
            <a:pPr lvl="1">
              <a:spcBef>
                <a:spcPts val="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Creditor protection</a:t>
            </a:r>
          </a:p>
          <a:p>
            <a:pPr lvl="1">
              <a:spcBef>
                <a:spcPts val="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Application of RMD rules</a:t>
            </a:r>
          </a:p>
          <a:p>
            <a:pPr>
              <a:spcBef>
                <a:spcPts val="12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Written  Policies </a:t>
            </a:r>
          </a:p>
          <a:p>
            <a:pPr lvl="1">
              <a:spcBef>
                <a:spcPct val="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Must mitigate conflicts</a:t>
            </a:r>
          </a:p>
          <a:p>
            <a:pPr lvl="1">
              <a:spcBef>
                <a:spcPct val="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Training for reps</a:t>
            </a:r>
          </a:p>
          <a:p>
            <a:pPr lvl="1">
              <a:spcBef>
                <a:spcPct val="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Policies will need to be revised to comply with DOL fiduciary proposal and BICE</a:t>
            </a:r>
          </a:p>
          <a:p>
            <a:pPr lvl="1">
              <a:spcBef>
                <a:spcPct val="0"/>
              </a:spcBef>
            </a:pPr>
            <a:endParaRPr lang="en-US" altLang="en-US" sz="2400" dirty="0" smtClean="0">
              <a:latin typeface="Arial" charset="0"/>
              <a:cs typeface="Arial" charset="0"/>
            </a:endParaRP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4D004A-0A9B-4705-BE09-946CF364F739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>
                <a:solidFill>
                  <a:schemeClr val="bg1"/>
                </a:solidFill>
                <a:effectLst/>
              </a:rPr>
              <a:t>TOC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550" indent="0">
              <a:buFont typeface="Wingdings 2" pitchFamily="18" charset="2"/>
              <a:buNone/>
              <a:defRPr/>
            </a:pP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1.	Fiduciary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Proposal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2.	Rollovers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	Tax </a:t>
            </a:r>
            <a:r>
              <a:rPr 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Reform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4.	Regulatory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Initiatives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D44C4E-782C-4DCC-9795-7D85E8DA5606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435100" y="274638"/>
            <a:ext cx="7499350" cy="94456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9pPr>
            <a:extLst/>
          </a:lstStyle>
          <a:p>
            <a:r>
              <a:rPr lang="en-US" altLang="en-US" sz="4800" b="1" dirty="0" smtClean="0"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Agenda</a:t>
            </a:r>
            <a:endParaRPr lang="en-US" altLang="en-US" sz="3200" b="1" dirty="0" smtClean="0"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Administration Push to Increase Access through IRAs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  <p:sp>
        <p:nvSpPr>
          <p:cNvPr id="46083" name="Content Placeholder 2"/>
          <p:cNvSpPr>
            <a:spLocks noGrp="1"/>
          </p:cNvSpPr>
          <p:nvPr>
            <p:ph idx="1"/>
          </p:nvPr>
        </p:nvSpPr>
        <p:spPr>
          <a:xfrm>
            <a:off x="1435100" y="1752600"/>
            <a:ext cx="7499350" cy="44958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Administration pushing automatic IRAs: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Mandatory for employers with 10 employees but no retirement plan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3% default contribution rate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Choice of traditional pre-tax IRA or after-tax Roth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Employees allowed to opt out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Multiple alternatives for selecting IRA provider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Government designated default investments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2AF623-CE27-4501-BFE8-78393D6C45B4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myRA Initiative</a:t>
            </a:r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>
          <a:xfrm>
            <a:off x="1435100" y="1600200"/>
            <a:ext cx="7499350" cy="4648200"/>
          </a:xfrm>
        </p:spPr>
        <p:txBody>
          <a:bodyPr/>
          <a:lstStyle/>
          <a:p>
            <a:r>
              <a:rPr lang="en-US" altLang="en-US" sz="2800" dirty="0" smtClean="0">
                <a:latin typeface="Arial" charset="0"/>
                <a:cs typeface="Arial" charset="0"/>
              </a:rPr>
              <a:t>myRA Starter IRAs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Starter program does not require legislative authorization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Contributions to Roth accounts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Permits small investments ($25 / $5)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Low rate of return from Treasury bonds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Maximum $15,000 balance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170616-FFB7-4033-B2F0-7A0947F8FD9B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74638"/>
            <a:ext cx="7791450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Retirement Plans Affect the Deficit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299" name="Content Placeholder 2"/>
          <p:cNvSpPr>
            <a:spLocks noGrp="1"/>
          </p:cNvSpPr>
          <p:nvPr>
            <p:ph idx="1"/>
          </p:nvPr>
        </p:nvSpPr>
        <p:spPr>
          <a:xfrm>
            <a:off x="1435100" y="1600200"/>
            <a:ext cx="7499350" cy="46482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Impact of retirement plans on federal deficit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DC /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401(k)</a:t>
            </a:r>
          </a:p>
          <a:p>
            <a:pPr lvl="2">
              <a:spcBef>
                <a:spcPts val="600"/>
              </a:spcBef>
              <a:defRPr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$61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billion (2015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pPr lvl="2">
              <a:spcBef>
                <a:spcPts val="600"/>
              </a:spcBef>
              <a:defRPr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414 billion (2015 – 2019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DB</a:t>
            </a:r>
          </a:p>
          <a:p>
            <a:pPr lvl="2">
              <a:spcBef>
                <a:spcPts val="600"/>
              </a:spcBef>
              <a:defRPr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$42 billion (2015)</a:t>
            </a:r>
          </a:p>
          <a:p>
            <a:pPr lvl="2">
              <a:spcBef>
                <a:spcPts val="600"/>
              </a:spcBef>
              <a:defRPr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$235 billion (2015 – 2019)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3C6617-2F4F-4068-83B0-3E6A223AD566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0"/>
            <a:ext cx="7499350" cy="9144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Affect of Limiting Contributions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155" name="Content Placeholder 2"/>
          <p:cNvSpPr>
            <a:spLocks noGrp="1"/>
          </p:cNvSpPr>
          <p:nvPr>
            <p:ph idx="1"/>
          </p:nvPr>
        </p:nvSpPr>
        <p:spPr>
          <a:xfrm>
            <a:off x="1435100" y="838200"/>
            <a:ext cx="7499350" cy="57912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2015 Plan limitations that can be reduced to limit deficit: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Annual additions from all sources - $53,000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Elective deferrals  - $18,000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Plan sponsor deduction - 25% participant compensation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Compensation limit to determine benefits/contributions - $265,000</a:t>
            </a:r>
          </a:p>
          <a:p>
            <a:pPr>
              <a:spcBef>
                <a:spcPts val="1200"/>
              </a:spcBef>
            </a:pPr>
            <a:r>
              <a:rPr lang="en-US" altLang="en-US" dirty="0" smtClean="0">
                <a:latin typeface="Arial" charset="0"/>
                <a:cs typeface="Arial" charset="0"/>
              </a:rPr>
              <a:t> </a:t>
            </a:r>
            <a:r>
              <a:rPr lang="en-US" altLang="en-US" sz="2800" dirty="0" smtClean="0">
                <a:latin typeface="Arial" charset="0"/>
                <a:cs typeface="Arial" charset="0"/>
              </a:rPr>
              <a:t>Limits proposed by Tax Reform Act of 2014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Freezes DC limits until 2024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$63.4 billion revenue gain over 10 years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Additional $144 billion from treating half of 401(k) deferrals as Roth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1A829D-1703-4202-9E64-F0A356C330CC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General Limits on Exclusions and Deductions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251" name="Content Placeholder 2"/>
          <p:cNvSpPr>
            <a:spLocks noGrp="1"/>
          </p:cNvSpPr>
          <p:nvPr>
            <p:ph idx="1"/>
          </p:nvPr>
        </p:nvSpPr>
        <p:spPr>
          <a:xfrm>
            <a:off x="1435100" y="1600200"/>
            <a:ext cx="7499350" cy="4800600"/>
          </a:xfrm>
        </p:spPr>
        <p:txBody>
          <a:bodyPr/>
          <a:lstStyle/>
          <a:p>
            <a:pPr marL="365125" lvl="1" indent="-282575">
              <a:spcBef>
                <a:spcPct val="0"/>
              </a:spcBef>
              <a:buSzPct val="80000"/>
              <a:buFont typeface="Wingdings 2" pitchFamily="18" charset="2"/>
              <a:buChar char=""/>
            </a:pPr>
            <a:r>
              <a:rPr lang="en-US" altLang="en-US" dirty="0" smtClean="0">
                <a:latin typeface="Arial" charset="0"/>
                <a:cs typeface="Arial" charset="0"/>
              </a:rPr>
              <a:t>Obama FY 2016 proposed $3.4 million cap on aggregate lifetime contributions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Cap to vary based on age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Double tax if prohibited amount not  withdrawn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Obama proposal limiting tax deductions for plan contributions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11.6% tax on employer &amp; employee plan contributions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For high earners only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Basis adjustment for extra tax</a:t>
            </a:r>
          </a:p>
          <a:p>
            <a:pPr>
              <a:defRPr/>
            </a:pPr>
            <a:endParaRPr lang="en-US" alt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E1B10B-415C-450A-87B6-B7ACAE2FA379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0"/>
            <a:ext cx="7499350" cy="9906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b="1" dirty="0" smtClean="0">
                <a:effectLst/>
              </a:rPr>
              <a:t/>
            </a:r>
            <a:br>
              <a:rPr lang="en-US" b="1" dirty="0" smtClean="0">
                <a:effectLst/>
              </a:rPr>
            </a:br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USA </a:t>
            </a:r>
            <a:r>
              <a:rPr lang="en-US" sz="3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Retirement Funds Proposal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  <p:sp>
        <p:nvSpPr>
          <p:cNvPr id="51203" name="Content Placeholder 2"/>
          <p:cNvSpPr>
            <a:spLocks noGrp="1"/>
          </p:cNvSpPr>
          <p:nvPr>
            <p:ph idx="1"/>
          </p:nvPr>
        </p:nvSpPr>
        <p:spPr>
          <a:xfrm>
            <a:off x="1219200" y="990600"/>
            <a:ext cx="7696200" cy="52578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USA Retirement Funds proposed by Sen. Tom Harkin </a:t>
            </a:r>
          </a:p>
          <a:p>
            <a:pPr>
              <a:spcBef>
                <a:spcPts val="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Plan features:</a:t>
            </a:r>
          </a:p>
          <a:p>
            <a:pPr lvl="1">
              <a:spcBef>
                <a:spcPts val="0"/>
              </a:spcBef>
            </a:pPr>
            <a:r>
              <a:rPr lang="en-US" altLang="en-US" sz="2200" dirty="0" smtClean="0">
                <a:latin typeface="Arial" charset="0"/>
                <a:cs typeface="Arial" charset="0"/>
              </a:rPr>
              <a:t>Automatic/universal enrollment required by employers with no plan</a:t>
            </a:r>
          </a:p>
          <a:p>
            <a:pPr lvl="1">
              <a:spcBef>
                <a:spcPts val="0"/>
              </a:spcBef>
            </a:pPr>
            <a:r>
              <a:rPr lang="en-US" altLang="en-US" sz="2200" dirty="0" smtClean="0">
                <a:latin typeface="Arial" charset="0"/>
                <a:cs typeface="Arial" charset="0"/>
              </a:rPr>
              <a:t>Regular stream of income starting at retirement age</a:t>
            </a:r>
          </a:p>
          <a:p>
            <a:pPr lvl="1">
              <a:spcBef>
                <a:spcPts val="0"/>
              </a:spcBef>
            </a:pPr>
            <a:r>
              <a:rPr lang="en-US" altLang="en-US" sz="2200" dirty="0" smtClean="0">
                <a:latin typeface="Arial" charset="0"/>
                <a:cs typeface="Arial" charset="0"/>
              </a:rPr>
              <a:t>No lump sum withdrawals</a:t>
            </a:r>
          </a:p>
          <a:p>
            <a:pPr lvl="1">
              <a:spcBef>
                <a:spcPts val="0"/>
              </a:spcBef>
            </a:pPr>
            <a:r>
              <a:rPr lang="en-US" altLang="en-US" sz="2200" dirty="0" smtClean="0">
                <a:latin typeface="Arial" charset="0"/>
                <a:cs typeface="Arial" charset="0"/>
              </a:rPr>
              <a:t>Financed by employee payroll contributions &amp;  government credits</a:t>
            </a:r>
          </a:p>
          <a:p>
            <a:pPr lvl="1">
              <a:spcBef>
                <a:spcPts val="0"/>
              </a:spcBef>
            </a:pPr>
            <a:r>
              <a:rPr lang="en-US" altLang="en-US" sz="2200" dirty="0" smtClean="0">
                <a:latin typeface="Arial" charset="0"/>
                <a:cs typeface="Arial" charset="0"/>
              </a:rPr>
              <a:t>Privately managed investment by new entities: USA Retirement Funds</a:t>
            </a:r>
          </a:p>
          <a:p>
            <a:pPr lvl="1">
              <a:spcBef>
                <a:spcPts val="0"/>
              </a:spcBef>
            </a:pPr>
            <a:r>
              <a:rPr lang="en-US" altLang="en-US" sz="2200" dirty="0">
                <a:latin typeface="Arial" charset="0"/>
                <a:cs typeface="Arial" charset="0"/>
              </a:rPr>
              <a:t>Limited employer involvement; no fiduciary responsibility</a:t>
            </a:r>
          </a:p>
          <a:p>
            <a:pPr lvl="1">
              <a:spcBef>
                <a:spcPts val="0"/>
              </a:spcBef>
            </a:pPr>
            <a:r>
              <a:rPr lang="en-US" altLang="en-US" sz="2200" dirty="0">
                <a:latin typeface="Arial" charset="0"/>
                <a:cs typeface="Arial" charset="0"/>
              </a:rPr>
              <a:t>Unspecified level of required employer contributions</a:t>
            </a:r>
          </a:p>
          <a:p>
            <a:pPr lvl="1">
              <a:spcBef>
                <a:spcPts val="0"/>
              </a:spcBef>
            </a:pPr>
            <a:r>
              <a:rPr lang="en-US" altLang="en-US" sz="2200" dirty="0">
                <a:latin typeface="Arial" charset="0"/>
                <a:cs typeface="Arial" charset="0"/>
              </a:rPr>
              <a:t>Employees can </a:t>
            </a:r>
            <a:r>
              <a:rPr lang="en-US" altLang="en-US" sz="2200" dirty="0" smtClean="0">
                <a:latin typeface="Arial" charset="0"/>
                <a:cs typeface="Arial" charset="0"/>
              </a:rPr>
              <a:t>raise/lower contributions </a:t>
            </a:r>
            <a:r>
              <a:rPr lang="en-US" altLang="en-US" sz="2200" dirty="0">
                <a:latin typeface="Arial" charset="0"/>
                <a:cs typeface="Arial" charset="0"/>
              </a:rPr>
              <a:t>or opt out</a:t>
            </a:r>
          </a:p>
          <a:p>
            <a:pPr lvl="1">
              <a:spcBef>
                <a:spcPts val="600"/>
              </a:spcBef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91FB7A-8384-4C3F-88D6-E30B9AF62C31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State Proposals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5105400"/>
          </a:xfrm>
        </p:spPr>
        <p:txBody>
          <a:bodyPr/>
          <a:lstStyle/>
          <a:p>
            <a:r>
              <a:rPr lang="en-US" altLang="en-US" sz="2800" dirty="0" smtClean="0">
                <a:latin typeface="Arial" charset="0"/>
                <a:cs typeface="Arial" charset="0"/>
              </a:rPr>
              <a:t>State-managed plans for private-sector workers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Intended to expand access to retirement saving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States would mange investments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DOL directed to clarify preemption issue by end of 2015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California Secure Choice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Mandatory auto-IRA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Pooled investments managed by state and guaranteed returns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7CCD1F-5D3D-48E7-B538-3BE22BE1475C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 bwMode="auto">
          <a:xfrm>
            <a:off x="1435100" y="274638"/>
            <a:ext cx="7499350" cy="10207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3200" b="1" dirty="0" smtClean="0">
                <a:effectLst/>
                <a:latin typeface="Arial" charset="0"/>
                <a:cs typeface="Arial" charset="0"/>
              </a:rPr>
              <a:t>NCPERS Proposal</a:t>
            </a:r>
          </a:p>
        </p:txBody>
      </p:sp>
      <p:sp>
        <p:nvSpPr>
          <p:cNvPr id="56323" name="Content Placeholder 2"/>
          <p:cNvSpPr>
            <a:spLocks noGrp="1"/>
          </p:cNvSpPr>
          <p:nvPr>
            <p:ph idx="1"/>
          </p:nvPr>
        </p:nvSpPr>
        <p:spPr>
          <a:xfrm>
            <a:off x="1435100" y="1371600"/>
            <a:ext cx="7499350" cy="48768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NCPERS Proposal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Private-sector workers to be covered by plan established by state government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State managed investment and guaranteed returns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Lifetime benefits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Employer and employee contributions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Questions as to sufficiency of funding (backstopped by taxpayers)</a:t>
            </a:r>
          </a:p>
          <a:p>
            <a:pPr marL="82550" indent="0">
              <a:buFont typeface="Wingdings 2" pitchFamily="18" charset="2"/>
              <a:buNone/>
              <a:defRPr/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A33FE6-8447-428F-B475-90485AE75476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 bwMode="auto">
          <a:xfrm>
            <a:off x="1143000" y="274638"/>
            <a:ext cx="7791450" cy="71596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en-US" altLang="en-US" sz="3600" b="1" dirty="0" smtClean="0">
                <a:effectLst/>
                <a:latin typeface="Arial" charset="0"/>
                <a:cs typeface="Arial" charset="0"/>
              </a:rPr>
              <a:t>Summing Up Legislative Proposals</a:t>
            </a:r>
          </a:p>
        </p:txBody>
      </p:sp>
      <p:sp>
        <p:nvSpPr>
          <p:cNvPr id="57347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6388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Significant Transformation of Private Retirement System Possible</a:t>
            </a:r>
          </a:p>
          <a:p>
            <a:pPr>
              <a:spcBef>
                <a:spcPts val="1800"/>
              </a:spcBef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Tax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Reform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Reducing tax incentives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will shrink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Lower contributions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all income levels result if tax  exclusions cut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back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800"/>
              </a:spcBef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Obama proposal for general limit on benefit from tax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exclusions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Does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not focus directly 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401(k) contributions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Provides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political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cover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Same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effect on contributions as direct cutback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on excludible amount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8D8FB3-D3AE-471F-A70D-83AEFF63B9C9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Summing Up </a:t>
            </a:r>
            <a:r>
              <a:rPr lang="en-US" sz="32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Legislative Proposals (cont’d)</a:t>
            </a:r>
            <a:endParaRPr lang="en-US" sz="3200" dirty="0"/>
          </a:p>
        </p:txBody>
      </p:sp>
      <p:sp>
        <p:nvSpPr>
          <p:cNvPr id="58371" name="Content Placeholder 2"/>
          <p:cNvSpPr>
            <a:spLocks noGrp="1"/>
          </p:cNvSpPr>
          <p:nvPr>
            <p:ph idx="1"/>
          </p:nvPr>
        </p:nvSpPr>
        <p:spPr>
          <a:xfrm>
            <a:off x="1435100" y="1676400"/>
            <a:ext cx="7499350" cy="48768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Advocacy for Centralization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Mandated benefits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Guaranteed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benefits and/or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investment results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Creation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new interest groups 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Government influence over investments could drive firms out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retirement industry</a:t>
            </a:r>
          </a:p>
          <a:p>
            <a:pPr>
              <a:spcBef>
                <a:spcPts val="1800"/>
              </a:spcBef>
              <a:defRPr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State-Sponsored Initiatives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State-level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programs may cause breakdown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uniformity of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pension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laws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Inflection point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regarding the types of retirement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schemes nation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wants 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407D38-400F-40DE-935C-257F81F3141C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>
                <a:solidFill>
                  <a:schemeClr val="bg1"/>
                </a:solidFill>
                <a:effectLst/>
              </a:rPr>
              <a:t>TOC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550" indent="0">
              <a:buFont typeface="Wingdings 2" pitchFamily="18" charset="2"/>
              <a:buNone/>
              <a:defRPr/>
            </a:pP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1.	Fiduciary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Proposal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2.	Rollovers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3.	Tax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Reform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en-US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	Regulatory </a:t>
            </a:r>
            <a:r>
              <a:rPr 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Initiatives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789113-37B7-4360-B477-2376E55A513B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435100" y="274638"/>
            <a:ext cx="7499350" cy="94456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572314"/>
                </a:solidFill>
                <a:latin typeface="Calibri" pitchFamily="34" charset="0"/>
              </a:defRPr>
            </a:lvl9pPr>
            <a:extLst/>
          </a:lstStyle>
          <a:p>
            <a:r>
              <a:rPr lang="en-US" altLang="en-US" sz="4800" b="1" dirty="0" smtClean="0"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Agenda</a:t>
            </a:r>
            <a:endParaRPr lang="en-US" altLang="en-US" sz="3200" b="1" dirty="0" smtClean="0">
              <a:solidFill>
                <a:schemeClr val="bg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Goals of Lifetime Income Initiatives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347" name="Content Placeholder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50292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Help retirees take plan distributions without outliving them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Motivate retirees to annuitize accounts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Retirement paycheck for life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Encourage plan sponsors to voluntarily offer annuity options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Permit longevity annuities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Remove regulatory hurdles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Facilitate default annuities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Promote education and disclosures 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6BF5A-BE21-4C26-ADB4-A444D560D3FA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52400"/>
            <a:ext cx="7499350" cy="1219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Current Fiduciary Standard for Selecting Annuities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371" name="Content Placeholder 2"/>
          <p:cNvSpPr>
            <a:spLocks noGrp="1"/>
          </p:cNvSpPr>
          <p:nvPr>
            <p:ph idx="1"/>
          </p:nvPr>
        </p:nvSpPr>
        <p:spPr>
          <a:xfrm>
            <a:off x="1435100" y="1447800"/>
            <a:ext cx="7556500" cy="52578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Selection of Annuity Provider and Annuities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Subject to ERISA fiduciary standards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Safe harbor: DC Plan Distribution Annuities 	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Procedural prudence	     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Insurer’s ability to pay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Cost 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Draw appropriate conclusions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Seek expert advice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2015 guidance 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Limits period for  monitoring and statute of limitations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38BC73-36AC-4B82-87E1-5558A8527FDE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Promoting Longevity Annuities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51816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New IRS regulation relaxes required minimum distribution rules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RMD rules mandate start at age 70 ½ but longevity annuities provide income stream for later in life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Final Regulation provides: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RMD exception for investment in QLAC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Investment in QLAC capped at $125,000 or 25% of account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QLAC payments to start no later than age 85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Applies to annuity purchases on/after July 2, 2014</a:t>
            </a:r>
          </a:p>
          <a:p>
            <a:pPr marL="26988" algn="ctr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en-US" b="1" dirty="0">
              <a:solidFill>
                <a:schemeClr val="accent3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8B2B57-3F0F-4968-92B3-93BB05867C43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DOL Proposal for Lifetime Income Disclosures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419" name="Content Placeholder 2"/>
          <p:cNvSpPr>
            <a:spLocks noGrp="1"/>
          </p:cNvSpPr>
          <p:nvPr>
            <p:ph idx="1"/>
          </p:nvPr>
        </p:nvSpPr>
        <p:spPr>
          <a:xfrm>
            <a:off x="1219200" y="1600200"/>
            <a:ext cx="7772400" cy="49530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Advance Notice of Proposed Rulemaking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Lifetime income illustration in participant statements 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Must provide estimated income streams based on:</a:t>
            </a:r>
          </a:p>
          <a:p>
            <a:pPr marL="623888" lvl="1" indent="0">
              <a:spcBef>
                <a:spcPts val="600"/>
              </a:spcBef>
              <a:buNone/>
            </a:pPr>
            <a:r>
              <a:rPr lang="en-US" altLang="en-US" sz="2400" dirty="0" smtClean="0">
                <a:latin typeface="Arial" charset="0"/>
                <a:cs typeface="Arial" charset="0"/>
              </a:rPr>
              <a:t>(1) current account, and </a:t>
            </a:r>
          </a:p>
          <a:p>
            <a:pPr marL="623888" lvl="1" indent="0">
              <a:spcBef>
                <a:spcPts val="600"/>
              </a:spcBef>
              <a:buNone/>
            </a:pPr>
            <a:r>
              <a:rPr lang="en-US" altLang="en-US" sz="2400" dirty="0" smtClean="0">
                <a:latin typeface="Arial" charset="0"/>
                <a:cs typeface="Arial" charset="0"/>
              </a:rPr>
              <a:t>(2) projected account at NRA</a:t>
            </a:r>
          </a:p>
          <a:p>
            <a:pPr>
              <a:spcBef>
                <a:spcPts val="1800"/>
              </a:spcBef>
            </a:pPr>
            <a:r>
              <a:rPr lang="en-US" altLang="en-US" sz="2800" dirty="0" smtClean="0">
                <a:latin typeface="Arial" charset="0"/>
                <a:cs typeface="Arial" charset="0"/>
              </a:rPr>
              <a:t>Safe Harbor for Projected Account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Assume 7% investment return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Assume current contribution level, with 3% increase</a:t>
            </a:r>
          </a:p>
          <a:p>
            <a:pPr lvl="1">
              <a:spcBef>
                <a:spcPts val="600"/>
              </a:spcBef>
            </a:pPr>
            <a:r>
              <a:rPr lang="en-US" altLang="en-US" sz="2400" dirty="0" smtClean="0">
                <a:latin typeface="Arial" charset="0"/>
                <a:cs typeface="Arial" charset="0"/>
              </a:rPr>
              <a:t>Use 3% discount rate to convert to current dollars</a:t>
            </a:r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EC8511-7EE7-45DF-A714-F414875D1334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u="sng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Conclusion</a:t>
            </a:r>
            <a:r>
              <a:rPr lang="en-US" sz="32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32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600200"/>
            <a:ext cx="7499350" cy="4648200"/>
          </a:xfrm>
        </p:spPr>
        <p:txBody>
          <a:bodyPr/>
          <a:lstStyle/>
          <a:p>
            <a:r>
              <a:rPr lang="en-US" dirty="0"/>
              <a:t> 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Issues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driving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</a:p>
          <a:p>
            <a:pPr lvl="1">
              <a:spcBef>
                <a:spcPts val="60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Asset preservation</a:t>
            </a:r>
          </a:p>
          <a:p>
            <a:pPr lvl="1">
              <a:spcBef>
                <a:spcPts val="60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Mitigating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longevity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</a:p>
          <a:p>
            <a:pPr lvl="1">
              <a:spcBef>
                <a:spcPts val="60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Access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Simplify proposed changes</a:t>
            </a:r>
          </a:p>
          <a:p>
            <a:pPr>
              <a:spcBef>
                <a:spcPts val="1800"/>
              </a:spcBef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Avoid changes that downsize system</a:t>
            </a:r>
          </a:p>
          <a:p>
            <a:pPr>
              <a:spcBef>
                <a:spcPts val="1800"/>
              </a:spcBef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Address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systemic issues with incentives, not mandates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222A0F-6C0E-43BB-8D45-6BFB712EF9B0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2562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400" b="1" dirty="0" smtClean="0">
                <a:effectLst/>
              </a:rPr>
              <a:t/>
            </a:r>
            <a:br>
              <a:rPr lang="en-US" altLang="en-US" sz="4400" b="1" dirty="0" smtClean="0">
                <a:effectLst/>
              </a:rPr>
            </a:br>
            <a:endParaRPr lang="en-US" alt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938" y="2590800"/>
            <a:ext cx="7407275" cy="39624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  <a:defRPr/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  <a:defRPr/>
            </a:pP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rPr>
              <a:t>Marcia S. Wagner, Esq.</a:t>
            </a:r>
          </a:p>
          <a:p>
            <a:pPr marL="26988" algn="ctr" eaLnBrk="1" hangingPunct="1">
              <a:lnSpc>
                <a:spcPct val="80000"/>
              </a:lnSpc>
              <a:defRPr/>
            </a:pPr>
            <a:endParaRPr lang="en-US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  <a:defRPr/>
            </a:pPr>
            <a:endParaRPr lang="en-US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  <a:defRPr/>
            </a:pPr>
            <a:endParaRPr lang="en-US" b="1" dirty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algn="ctr">
              <a:spcBef>
                <a:spcPts val="0"/>
              </a:spcBef>
              <a:defRPr/>
            </a:pPr>
            <a:r>
              <a:rPr lang="en-US" sz="24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99 </a:t>
            </a:r>
            <a:r>
              <a:rPr lang="en-US" sz="2400" dirty="0">
                <a:solidFill>
                  <a:schemeClr val="tx2"/>
                </a:solidFill>
                <a:latin typeface="Arial" charset="0"/>
                <a:cs typeface="Arial" charset="0"/>
              </a:rPr>
              <a:t>Summer Street, 13th Floor</a:t>
            </a:r>
          </a:p>
          <a:p>
            <a:pPr algn="ctr">
              <a:spcBef>
                <a:spcPts val="0"/>
              </a:spcBef>
              <a:defRPr/>
            </a:pPr>
            <a:r>
              <a:rPr lang="en-US" sz="2400" dirty="0">
                <a:solidFill>
                  <a:schemeClr val="tx2"/>
                </a:solidFill>
                <a:latin typeface="Arial" charset="0"/>
                <a:cs typeface="Arial" charset="0"/>
              </a:rPr>
              <a:t>Boston, MA 02110</a:t>
            </a:r>
          </a:p>
          <a:p>
            <a:pPr algn="ctr">
              <a:spcBef>
                <a:spcPts val="0"/>
              </a:spcBef>
              <a:defRPr/>
            </a:pPr>
            <a:r>
              <a:rPr lang="en-US" sz="24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(</a:t>
            </a:r>
            <a:r>
              <a:rPr lang="en-US" sz="2400" dirty="0">
                <a:solidFill>
                  <a:schemeClr val="tx2"/>
                </a:solidFill>
                <a:latin typeface="Arial" charset="0"/>
                <a:cs typeface="Arial" charset="0"/>
              </a:rPr>
              <a:t>617) 357-5200 </a:t>
            </a:r>
            <a:endParaRPr lang="en-US" sz="2400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algn="ctr">
              <a:spcBef>
                <a:spcPts val="0"/>
              </a:spcBef>
              <a:defRPr/>
            </a:pPr>
            <a:r>
              <a:rPr lang="en-US" sz="2400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www.wagnerlawgroup.com</a:t>
            </a:r>
            <a:endParaRPr lang="en-US" sz="2400" dirty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algn="ctr">
              <a:spcBef>
                <a:spcPts val="0"/>
              </a:spcBef>
              <a:defRPr/>
            </a:pPr>
            <a:r>
              <a:rPr lang="en-US" sz="2400" dirty="0">
                <a:solidFill>
                  <a:schemeClr val="tx2"/>
                </a:solidFill>
                <a:latin typeface="Arial" charset="0"/>
                <a:cs typeface="Arial" charset="0"/>
              </a:rPr>
              <a:t>marcia@wagnerlawgroup.com </a:t>
            </a:r>
          </a:p>
          <a:p>
            <a:pPr marL="26988" algn="ctr" eaLnBrk="1" hangingPunct="1">
              <a:lnSpc>
                <a:spcPct val="80000"/>
              </a:lnSpc>
              <a:defRPr/>
            </a:pPr>
            <a:endParaRPr lang="en-US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295400" y="0"/>
            <a:ext cx="7391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en-US" sz="4800" b="1" dirty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Washington Update:</a:t>
            </a:r>
          </a:p>
          <a:p>
            <a:pPr marL="26988" algn="ctr"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en-US" b="1" dirty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New DOL and </a:t>
            </a:r>
          </a:p>
          <a:p>
            <a:pPr marL="2698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en-US" b="1" dirty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Governmental Initiatives</a:t>
            </a:r>
          </a:p>
          <a:p>
            <a:pPr marL="26988" algn="ctr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20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72400" y="6096000"/>
            <a:ext cx="1295400" cy="476250"/>
          </a:xfrm>
        </p:spPr>
        <p:txBody>
          <a:bodyPr/>
          <a:lstStyle/>
          <a:p>
            <a:pPr>
              <a:defRPr/>
            </a:pPr>
            <a:r>
              <a:rPr lang="en-US" sz="1100" dirty="0" smtClean="0">
                <a:solidFill>
                  <a:schemeClr val="tx1"/>
                </a:solidFill>
              </a:rPr>
              <a:t>A0174111</a:t>
            </a:r>
            <a:endParaRPr lang="en-US" sz="1100" dirty="0">
              <a:solidFill>
                <a:schemeClr val="tx1"/>
              </a:solidFill>
            </a:endParaRPr>
          </a:p>
        </p:txBody>
      </p:sp>
      <p:pic>
        <p:nvPicPr>
          <p:cNvPr id="7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505200"/>
            <a:ext cx="3505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35422</TotalTime>
  <Words>2308</Words>
  <Application>Microsoft Office PowerPoint</Application>
  <PresentationFormat>On-screen Show (4:3)</PresentationFormat>
  <Paragraphs>506</Paragraphs>
  <Slides>46</Slides>
  <Notes>46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Solstice</vt:lpstr>
      <vt:lpstr> </vt:lpstr>
      <vt:lpstr>Introduction – Transformative Changes</vt:lpstr>
      <vt:lpstr>Agenda</vt:lpstr>
      <vt:lpstr>Background for DOL Proposal</vt:lpstr>
      <vt:lpstr>Existing ERISA Definition</vt:lpstr>
      <vt:lpstr>Proposed Fiduciary Definition</vt:lpstr>
      <vt:lpstr>Scope of Investment Advice</vt:lpstr>
      <vt:lpstr>Acknowledging Fiduciary Status</vt:lpstr>
      <vt:lpstr>Observations on Proposed Definition</vt:lpstr>
      <vt:lpstr>Carve-Out for Investment Education</vt:lpstr>
      <vt:lpstr>Proposed Exemption</vt:lpstr>
      <vt:lpstr>Best Interest Contract Exemption (BICE)</vt:lpstr>
      <vt:lpstr>Products Covered by BICE</vt:lpstr>
      <vt:lpstr>BICE’s Required Contract</vt:lpstr>
      <vt:lpstr>BICE Disclosures</vt:lpstr>
      <vt:lpstr>Observations on BICE</vt:lpstr>
      <vt:lpstr>Timeline for Rulemaking</vt:lpstr>
      <vt:lpstr>Concluding Comments: DOL Proposal</vt:lpstr>
      <vt:lpstr>Recommendation</vt:lpstr>
      <vt:lpstr>TOC</vt:lpstr>
      <vt:lpstr>Potential Abuses of Cross-Selling</vt:lpstr>
      <vt:lpstr>DOL Guidance</vt:lpstr>
      <vt:lpstr>DOL Rollover Opinion</vt:lpstr>
      <vt:lpstr>Consequences of DOL Rollover Opinion </vt:lpstr>
      <vt:lpstr>Effect of Fiduciary Proposal on Rollover Opinion</vt:lpstr>
      <vt:lpstr>Protective Measures</vt:lpstr>
      <vt:lpstr>Further Protective Measures</vt:lpstr>
      <vt:lpstr>FINRA Regulatory Notice 13-45</vt:lpstr>
      <vt:lpstr>TOC</vt:lpstr>
      <vt:lpstr> Administration Push to Increase Access through IRAs </vt:lpstr>
      <vt:lpstr>myRA Initiative</vt:lpstr>
      <vt:lpstr>How Retirement Plans Affect the Deficit</vt:lpstr>
      <vt:lpstr>Affect of Limiting Contributions </vt:lpstr>
      <vt:lpstr>General Limits on Exclusions and Deductions</vt:lpstr>
      <vt:lpstr> USA Retirement Funds Proposal </vt:lpstr>
      <vt:lpstr>State Proposals</vt:lpstr>
      <vt:lpstr>NCPERS Proposal</vt:lpstr>
      <vt:lpstr>Summing Up Legislative Proposals</vt:lpstr>
      <vt:lpstr>Summing Up Legislative Proposals (cont’d)</vt:lpstr>
      <vt:lpstr>TOC</vt:lpstr>
      <vt:lpstr>Goals of Lifetime Income Initiatives</vt:lpstr>
      <vt:lpstr>Current Fiduciary Standard for Selecting Annuities</vt:lpstr>
      <vt:lpstr>Promoting Longevity Annuities</vt:lpstr>
      <vt:lpstr>DOL Proposal for Lifetime Income Disclosures</vt:lpstr>
      <vt:lpstr>In Conclusion: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Katie Keane</cp:lastModifiedBy>
  <cp:revision>879</cp:revision>
  <cp:lastPrinted>2015-09-01T19:31:38Z</cp:lastPrinted>
  <dcterms:created xsi:type="dcterms:W3CDTF">2008-04-29T20:53:18Z</dcterms:created>
  <dcterms:modified xsi:type="dcterms:W3CDTF">2015-09-01T19:46:28Z</dcterms:modified>
</cp:coreProperties>
</file>