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73" r:id="rId3"/>
    <p:sldId id="288" r:id="rId4"/>
    <p:sldId id="285" r:id="rId5"/>
    <p:sldId id="289" r:id="rId6"/>
    <p:sldId id="286" r:id="rId7"/>
    <p:sldId id="287"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1" autoAdjust="0"/>
    <p:restoredTop sz="41949" autoAdjust="0"/>
  </p:normalViewPr>
  <p:slideViewPr>
    <p:cSldViewPr>
      <p:cViewPr varScale="1">
        <p:scale>
          <a:sx n="27" d="100"/>
          <a:sy n="27" d="100"/>
        </p:scale>
        <p:origin x="1056" y="48"/>
      </p:cViewPr>
      <p:guideLst>
        <p:guide orient="horz" pos="2160"/>
        <p:guide pos="2880"/>
      </p:guideLst>
    </p:cSldViewPr>
  </p:slideViewPr>
  <p:notesTextViewPr>
    <p:cViewPr>
      <p:scale>
        <a:sx n="1" d="1"/>
        <a:sy n="1" d="1"/>
      </p:scale>
      <p:origin x="0" y="0"/>
    </p:cViewPr>
  </p:notesTextViewPr>
  <p:notesViewPr>
    <p:cSldViewPr>
      <p:cViewPr varScale="1">
        <p:scale>
          <a:sx n="84" d="100"/>
          <a:sy n="84" d="100"/>
        </p:scale>
        <p:origin x="-182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E20F11-6EC6-4EB1-87EC-9E6EA92CCF23}" type="datetimeFigureOut">
              <a:rPr lang="en-US" smtClean="0"/>
              <a:t>9/25/2016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91521F-7FCC-4876-B2AA-566C20F46F81}" type="slidenum">
              <a:rPr lang="en-US" smtClean="0"/>
              <a:t>‹#›</a:t>
            </a:fld>
            <a:endParaRPr lang="en-US"/>
          </a:p>
        </p:txBody>
      </p:sp>
    </p:spTree>
    <p:extLst>
      <p:ext uri="{BB962C8B-B14F-4D97-AF65-F5344CB8AC3E}">
        <p14:creationId xmlns:p14="http://schemas.microsoft.com/office/powerpoint/2010/main" val="2278773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a:t>
            </a:fld>
            <a:endParaRPr lang="en-US"/>
          </a:p>
        </p:txBody>
      </p:sp>
    </p:spTree>
    <p:extLst>
      <p:ext uri="{BB962C8B-B14F-4D97-AF65-F5344CB8AC3E}">
        <p14:creationId xmlns:p14="http://schemas.microsoft.com/office/powerpoint/2010/main" val="2013286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morning</a:t>
            </a:r>
            <a:r>
              <a:rPr lang="en-US" baseline="0" dirty="0" smtClean="0"/>
              <a:t> and welcome to today’s session covering rollover advice under the BICE. </a:t>
            </a:r>
          </a:p>
          <a:p>
            <a:endParaRPr lang="en-US" baseline="0" dirty="0" smtClean="0"/>
          </a:p>
          <a:p>
            <a:r>
              <a:rPr lang="en-US" dirty="0" smtClean="0"/>
              <a:t>We</a:t>
            </a:r>
            <a:r>
              <a:rPr lang="en-US" baseline="0" dirty="0" smtClean="0"/>
              <a:t> will begin with a brief discussion of the requirements of the Streamlined BIC and its requirements.  As I mentioned yesterday, the term “Streamlined” BIC is my naming convention and it is not used in the exemption itself.  </a:t>
            </a:r>
          </a:p>
          <a:p>
            <a:endParaRPr lang="en-US" baseline="0" dirty="0" smtClean="0"/>
          </a:p>
          <a:p>
            <a:r>
              <a:rPr lang="en-US" baseline="0" dirty="0" smtClean="0"/>
              <a:t>We will then move on to the sample Streamlined BIC documents that my law firm has developed.  As was the case with the BICE Timeline that I distributed yesterday, the samples – while still in draft form – are not high-level documents, but DETAILED instruments intended to comply with the Streamlined BIC requirements for level-fee fiduciaries in rollover situations.  </a:t>
            </a:r>
          </a:p>
          <a:p>
            <a:endParaRPr lang="en-US" baseline="0" dirty="0" smtClean="0"/>
          </a:p>
          <a:p>
            <a:r>
              <a:rPr lang="en-US" baseline="0" dirty="0" smtClean="0"/>
              <a:t>Let’s get started.</a:t>
            </a:r>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2</a:t>
            </a:fld>
            <a:endParaRPr lang="en-US"/>
          </a:p>
        </p:txBody>
      </p:sp>
    </p:spTree>
    <p:extLst>
      <p:ext uri="{BB962C8B-B14F-4D97-AF65-F5344CB8AC3E}">
        <p14:creationId xmlns:p14="http://schemas.microsoft.com/office/powerpoint/2010/main" val="89585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latin typeface="Arial" charset="0"/>
              </a:rPr>
              <a:t>The </a:t>
            </a:r>
            <a:r>
              <a:rPr lang="en-US" dirty="0">
                <a:latin typeface="Arial" charset="0"/>
              </a:rPr>
              <a:t>Streamlined BIC Exemption is for level fee fiduciaries who do not earn any variable compensation. Many level fee fiduciaries, such as RIA firms, have assumed that they will not need the BIC, since they do not earn any variable transaction-based compensation.  However, the DOL has clarified that level fee fiduciaries will need the BIC if they have an existing plan sponsor client and they also offer rollover advice to participants for a higher fee.  They will also need the BIC if they offer rollover advice to “off the street” participants, where there is no pre-existing relationship with the plan.  Finally, they will need the BIC when recommending existing retirement clients to transition from commission-based to fee-based arrangements.  For example, let’s assume that a broker has sold an A share mutual fund to an IRA client. The broker has already received a front-end sales load and is now earning an ongoing trail of 25 basis points.  If the rep were to transition the IRA client to an advisory relationship with an ongoing fee of 100 basis points, you would need the BIC to cover the higher ongoing fee.</a:t>
            </a:r>
          </a:p>
          <a:p>
            <a:endParaRPr lang="en-US" dirty="0">
              <a:latin typeface="Arial" charset="0"/>
            </a:endParaRPr>
          </a:p>
          <a:p>
            <a:r>
              <a:rPr lang="en-US" dirty="0">
                <a:latin typeface="Arial" charset="0"/>
              </a:rPr>
              <a:t>Fortunately, the streamlined BIC requirements are very simple.  The advisor must provide a written statement of fiduciary status.  The reason for the rollover recommendation being in the best interest of the client also needs to be documented internally.  There is no need for compliance policies or other </a:t>
            </a:r>
            <a:r>
              <a:rPr lang="en-US" dirty="0" smtClean="0">
                <a:latin typeface="Arial" charset="0"/>
              </a:rPr>
              <a:t>disclosures</a:t>
            </a:r>
          </a:p>
          <a:p>
            <a:endParaRPr lang="en-US" dirty="0" smtClean="0">
              <a:latin typeface="Arial" charset="0"/>
            </a:endParaRPr>
          </a:p>
          <a:p>
            <a:r>
              <a:rPr lang="en-US" dirty="0" smtClean="0">
                <a:latin typeface="Arial" charset="0"/>
              </a:rPr>
              <a:t>Now</a:t>
            </a:r>
            <a:r>
              <a:rPr lang="en-US" baseline="0" dirty="0" smtClean="0">
                <a:latin typeface="Arial" charset="0"/>
              </a:rPr>
              <a:t> let’s take a look at the samples.</a:t>
            </a:r>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3</a:t>
            </a:fld>
            <a:endParaRPr lang="en-US"/>
          </a:p>
        </p:txBody>
      </p:sp>
    </p:spTree>
    <p:extLst>
      <p:ext uri="{BB962C8B-B14F-4D97-AF65-F5344CB8AC3E}">
        <p14:creationId xmlns:p14="http://schemas.microsoft.com/office/powerpoint/2010/main" val="27451805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Notice starts out by</a:t>
            </a:r>
            <a:r>
              <a:rPr lang="en-US" baseline="0" dirty="0" smtClean="0"/>
              <a:t> setting the stage as to why the Streamlined BIC is needed: a recommendation is being made for a rollover or transfer from a tax-advantaged account or for a change from a commission-based arrangement to a level fee arrangement. </a:t>
            </a:r>
          </a:p>
          <a:p>
            <a:endParaRPr lang="en-US" baseline="0" dirty="0" smtClean="0"/>
          </a:p>
          <a:p>
            <a:r>
              <a:rPr lang="en-US" baseline="0" dirty="0" smtClean="0"/>
              <a:t>The Scope and Purpose section makes clear that the Notice is intended to comply with BICE.</a:t>
            </a:r>
          </a:p>
          <a:p>
            <a:endParaRPr lang="en-US" baseline="0" dirty="0" smtClean="0"/>
          </a:p>
          <a:p>
            <a:r>
              <a:rPr lang="en-US" baseline="0" dirty="0" smtClean="0"/>
              <a:t>The Standard of Care section provides key definitions. But MOST IMPORTANTLY it lays out 2 things.  First, it affirmatively states that the firm and the advisor are acting as fiduciaries.  Second,  it states that the firm and advisor will adhere to the Impartial Conduct Standards.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4</a:t>
            </a:fld>
            <a:endParaRPr lang="en-US"/>
          </a:p>
        </p:txBody>
      </p:sp>
    </p:spTree>
    <p:extLst>
      <p:ext uri="{BB962C8B-B14F-4D97-AF65-F5344CB8AC3E}">
        <p14:creationId xmlns:p14="http://schemas.microsoft.com/office/powerpoint/2010/main" val="1433134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checklists are used by the level-fee fiduciary</a:t>
            </a:r>
            <a:r>
              <a:rPr lang="en-US" baseline="0" dirty="0" smtClean="0"/>
              <a:t> </a:t>
            </a:r>
            <a:r>
              <a:rPr lang="en-US" dirty="0" smtClean="0"/>
              <a:t>to document,</a:t>
            </a:r>
            <a:r>
              <a:rPr lang="en-US" baseline="0" dirty="0" smtClean="0"/>
              <a:t> for internal purposes, </a:t>
            </a:r>
            <a:r>
              <a:rPr lang="en-US" dirty="0" smtClean="0"/>
              <a:t>why his or her recommendation is in the client’s best interest</a:t>
            </a:r>
            <a:r>
              <a:rPr lang="en-US" baseline="0" dirty="0" smtClean="0"/>
              <a:t> in each of the three applicable scenarios.  </a:t>
            </a:r>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5</a:t>
            </a:fld>
            <a:endParaRPr lang="en-US"/>
          </a:p>
        </p:txBody>
      </p:sp>
    </p:spTree>
    <p:extLst>
      <p:ext uri="{BB962C8B-B14F-4D97-AF65-F5344CB8AC3E}">
        <p14:creationId xmlns:p14="http://schemas.microsoft.com/office/powerpoint/2010/main" val="2978040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6</a:t>
            </a:fld>
            <a:endParaRPr lang="en-US"/>
          </a:p>
        </p:txBody>
      </p:sp>
    </p:spTree>
    <p:extLst>
      <p:ext uri="{BB962C8B-B14F-4D97-AF65-F5344CB8AC3E}">
        <p14:creationId xmlns:p14="http://schemas.microsoft.com/office/powerpoint/2010/main" val="29663624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7</a:t>
            </a:fld>
            <a:endParaRPr lang="en-US"/>
          </a:p>
        </p:txBody>
      </p:sp>
    </p:spTree>
    <p:extLst>
      <p:ext uri="{BB962C8B-B14F-4D97-AF65-F5344CB8AC3E}">
        <p14:creationId xmlns:p14="http://schemas.microsoft.com/office/powerpoint/2010/main" val="281561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3060612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2524502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58239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218521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DD53E5-4E81-4109-87BC-6FF371F44FBD}" type="datetimeFigureOut">
              <a:rPr lang="en-US" smtClean="0"/>
              <a:t>9/25/2016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8658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DD53E5-4E81-4109-87BC-6FF371F44FBD}" type="datetimeFigureOut">
              <a:rPr lang="en-US" smtClean="0"/>
              <a:t>9/25/2016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4261436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DD53E5-4E81-4109-87BC-6FF371F44FBD}" type="datetimeFigureOut">
              <a:rPr lang="en-US" smtClean="0"/>
              <a:t>9/25/2016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458165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242812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65981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532047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3830926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DD53E5-4E81-4109-87BC-6FF371F44FBD}" type="datetimeFigureOut">
              <a:rPr lang="en-US" smtClean="0"/>
              <a:t>9/25/2016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9A87F1-8083-40CD-9592-9E4899FB0855}" type="slidenum">
              <a:rPr lang="en-US" smtClean="0"/>
              <a:t>‹#›</a:t>
            </a:fld>
            <a:endParaRPr lang="en-US"/>
          </a:p>
        </p:txBody>
      </p:sp>
    </p:spTree>
    <p:extLst>
      <p:ext uri="{BB962C8B-B14F-4D97-AF65-F5344CB8AC3E}">
        <p14:creationId xmlns:p14="http://schemas.microsoft.com/office/powerpoint/2010/main" val="567868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wagnerlawgroup.co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mailto:marcia@wagnerlawgrou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b="1" dirty="0" smtClean="0">
                <a:latin typeface="Arial"/>
                <a:cs typeface="Arial"/>
              </a:rPr>
              <a:t>IRA ROLLOVERS: </a:t>
            </a:r>
            <a:br>
              <a:rPr lang="en-US" sz="4000" b="1" dirty="0" smtClean="0">
                <a:latin typeface="Arial"/>
                <a:cs typeface="Arial"/>
              </a:rPr>
            </a:br>
            <a:r>
              <a:rPr lang="en-US" sz="3100" b="1" dirty="0" smtClean="0">
                <a:latin typeface="Arial"/>
                <a:cs typeface="Arial"/>
              </a:rPr>
              <a:t>AGGREGATE, SEGREGATE, DOCUMENT, COMMUNICATE, AND </a:t>
            </a:r>
            <a:r>
              <a:rPr lang="en-US" sz="3100" b="1" dirty="0" smtClean="0">
                <a:latin typeface="Arial"/>
                <a:cs typeface="Arial"/>
              </a:rPr>
              <a:t>EDUCATE</a:t>
            </a:r>
            <a:endParaRPr lang="en-US" sz="31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r>
              <a:rPr lang="en-US" dirty="0" smtClean="0"/>
              <a:t>Marcia S. Wagner, Esq.</a:t>
            </a:r>
          </a:p>
          <a:p>
            <a:endParaRPr lang="en-US" dirty="0" smtClean="0"/>
          </a:p>
          <a:p>
            <a:endParaRPr lang="en-US" dirty="0"/>
          </a:p>
          <a:p>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725854"/>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2428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r>
              <a:rPr lang="en-US" b="1" dirty="0" smtClean="0"/>
              <a:t>“Streamlined” BIC: </a:t>
            </a:r>
            <a:r>
              <a:rPr lang="en-US" dirty="0" smtClean="0"/>
              <a:t>Level Fee </a:t>
            </a:r>
            <a:r>
              <a:rPr lang="en-US" dirty="0" smtClean="0"/>
              <a:t>Fiduciary</a:t>
            </a:r>
            <a:br>
              <a:rPr lang="en-US" dirty="0" smtClean="0"/>
            </a:br>
            <a:endParaRPr lang="en-US" dirty="0" smtClean="0"/>
          </a:p>
          <a:p>
            <a:r>
              <a:rPr lang="en-US" dirty="0" smtClean="0"/>
              <a:t>Samples</a:t>
            </a:r>
            <a:endParaRPr lang="en-US" dirty="0"/>
          </a:p>
        </p:txBody>
      </p:sp>
    </p:spTree>
    <p:extLst>
      <p:ext uri="{BB962C8B-B14F-4D97-AF65-F5344CB8AC3E}">
        <p14:creationId xmlns:p14="http://schemas.microsoft.com/office/powerpoint/2010/main" val="3643211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“Streamlined” BIC: Level Fee Fiduciary</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When Does a Level Fee Fiduciary Need BIC?</a:t>
            </a:r>
          </a:p>
          <a:p>
            <a:pPr lvl="1"/>
            <a:r>
              <a:rPr lang="en-US" dirty="0" smtClean="0">
                <a:solidFill>
                  <a:schemeClr val="tx2"/>
                </a:solidFill>
              </a:rPr>
              <a:t>Offering rollover advice to participants when plan sponsor is existing client, resulting in higher fees</a:t>
            </a:r>
          </a:p>
          <a:p>
            <a:pPr lvl="1"/>
            <a:r>
              <a:rPr lang="en-US" dirty="0" smtClean="0">
                <a:solidFill>
                  <a:schemeClr val="tx2"/>
                </a:solidFill>
              </a:rPr>
              <a:t>Offering rollover advice to “off the street” participants </a:t>
            </a:r>
          </a:p>
          <a:p>
            <a:pPr lvl="1"/>
            <a:r>
              <a:rPr lang="en-US" dirty="0" smtClean="0">
                <a:solidFill>
                  <a:schemeClr val="tx2"/>
                </a:solidFill>
              </a:rPr>
              <a:t>Moving from commission- to fee-based services</a:t>
            </a:r>
          </a:p>
          <a:p>
            <a:r>
              <a:rPr lang="en-US" b="1" dirty="0" smtClean="0"/>
              <a:t>Streamlined BIC Requirements</a:t>
            </a:r>
          </a:p>
          <a:p>
            <a:pPr lvl="1"/>
            <a:r>
              <a:rPr lang="en-US" dirty="0">
                <a:solidFill>
                  <a:schemeClr val="tx2"/>
                </a:solidFill>
              </a:rPr>
              <a:t>Advisor gives written statement of fiduciary status</a:t>
            </a:r>
          </a:p>
          <a:p>
            <a:pPr lvl="1"/>
            <a:r>
              <a:rPr lang="en-US" dirty="0">
                <a:solidFill>
                  <a:schemeClr val="tx2"/>
                </a:solidFill>
              </a:rPr>
              <a:t>Advisor documents (internally) reason for rollover recommendation being in client’s best interest</a:t>
            </a:r>
          </a:p>
          <a:p>
            <a:pPr lvl="1"/>
            <a:r>
              <a:rPr lang="en-US" dirty="0">
                <a:solidFill>
                  <a:schemeClr val="tx2"/>
                </a:solidFill>
              </a:rPr>
              <a:t>No need for compliance policies or other disclosures</a:t>
            </a:r>
            <a:endParaRPr lang="en-US" dirty="0">
              <a:solidFill>
                <a:schemeClr val="tx2"/>
              </a:solidFill>
            </a:endParaRPr>
          </a:p>
        </p:txBody>
      </p:sp>
    </p:spTree>
    <p:extLst>
      <p:ext uri="{BB962C8B-B14F-4D97-AF65-F5344CB8AC3E}">
        <p14:creationId xmlns:p14="http://schemas.microsoft.com/office/powerpoint/2010/main" val="3610918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Streamlined BICE Notice</a:t>
            </a:r>
            <a:endParaRPr lang="en-US" dirty="0"/>
          </a:p>
        </p:txBody>
      </p:sp>
      <p:sp>
        <p:nvSpPr>
          <p:cNvPr id="3" name="Content Placeholder 2"/>
          <p:cNvSpPr>
            <a:spLocks noGrp="1"/>
          </p:cNvSpPr>
          <p:nvPr>
            <p:ph idx="1"/>
          </p:nvPr>
        </p:nvSpPr>
        <p:spPr/>
        <p:txBody>
          <a:bodyPr>
            <a:normAutofit/>
          </a:bodyPr>
          <a:lstStyle/>
          <a:p>
            <a:pPr>
              <a:spcAft>
                <a:spcPts val="600"/>
              </a:spcAft>
            </a:pPr>
            <a:r>
              <a:rPr lang="en-US" dirty="0" smtClean="0"/>
              <a:t>Reasons Streamlined BIC needed</a:t>
            </a:r>
          </a:p>
          <a:p>
            <a:pPr>
              <a:spcAft>
                <a:spcPts val="600"/>
              </a:spcAft>
            </a:pPr>
            <a:r>
              <a:rPr lang="en-US" dirty="0" smtClean="0"/>
              <a:t>Intention to comply with BICE (PTE 2016-01)</a:t>
            </a:r>
          </a:p>
          <a:p>
            <a:pPr>
              <a:spcAft>
                <a:spcPts val="600"/>
              </a:spcAft>
            </a:pPr>
            <a:r>
              <a:rPr lang="en-US" b="1" dirty="0" smtClean="0"/>
              <a:t>Fiduciary Statement</a:t>
            </a:r>
          </a:p>
          <a:p>
            <a:pPr>
              <a:spcAft>
                <a:spcPts val="600"/>
              </a:spcAft>
            </a:pPr>
            <a:r>
              <a:rPr lang="en-US" b="1" dirty="0" smtClean="0"/>
              <a:t>Impartial Conduct Standards</a:t>
            </a:r>
          </a:p>
          <a:p>
            <a:pPr marL="457200" lvl="1" indent="0">
              <a:buNone/>
            </a:pPr>
            <a:endParaRPr lang="en-US" dirty="0"/>
          </a:p>
        </p:txBody>
      </p:sp>
    </p:spTree>
    <p:extLst>
      <p:ext uri="{BB962C8B-B14F-4D97-AF65-F5344CB8AC3E}">
        <p14:creationId xmlns:p14="http://schemas.microsoft.com/office/powerpoint/2010/main" val="504713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Streamlined BIC Checklists</a:t>
            </a:r>
            <a:endParaRPr lang="en-US" dirty="0"/>
          </a:p>
        </p:txBody>
      </p:sp>
      <p:sp>
        <p:nvSpPr>
          <p:cNvPr id="3" name="Content Placeholder 2"/>
          <p:cNvSpPr>
            <a:spLocks noGrp="1"/>
          </p:cNvSpPr>
          <p:nvPr>
            <p:ph idx="1"/>
          </p:nvPr>
        </p:nvSpPr>
        <p:spPr/>
        <p:txBody>
          <a:bodyPr/>
          <a:lstStyle/>
          <a:p>
            <a:pPr>
              <a:spcAft>
                <a:spcPts val="800"/>
              </a:spcAft>
            </a:pPr>
            <a:r>
              <a:rPr lang="en-US" dirty="0" smtClean="0">
                <a:solidFill>
                  <a:schemeClr val="tx2"/>
                </a:solidFill>
              </a:rPr>
              <a:t>Checklist A</a:t>
            </a:r>
            <a:r>
              <a:rPr lang="en-US" dirty="0" smtClean="0"/>
              <a:t>: Rollover </a:t>
            </a:r>
            <a:r>
              <a:rPr lang="en-US" b="1" dirty="0" smtClean="0"/>
              <a:t>from ERISA Plan to IRA</a:t>
            </a:r>
          </a:p>
          <a:p>
            <a:pPr>
              <a:spcAft>
                <a:spcPts val="800"/>
              </a:spcAft>
            </a:pPr>
            <a:r>
              <a:rPr lang="en-US" dirty="0">
                <a:solidFill>
                  <a:schemeClr val="tx2"/>
                </a:solidFill>
              </a:rPr>
              <a:t>Checklist B</a:t>
            </a:r>
            <a:r>
              <a:rPr lang="en-US" b="1" dirty="0">
                <a:solidFill>
                  <a:schemeClr val="tx2"/>
                </a:solidFill>
              </a:rPr>
              <a:t>:</a:t>
            </a:r>
            <a:r>
              <a:rPr lang="en-US" dirty="0" smtClean="0"/>
              <a:t> Rollover </a:t>
            </a:r>
            <a:r>
              <a:rPr lang="en-US" b="1" dirty="0" smtClean="0"/>
              <a:t>from IRA or Similar Account</a:t>
            </a:r>
          </a:p>
          <a:p>
            <a:pPr>
              <a:spcAft>
                <a:spcPts val="800"/>
              </a:spcAft>
            </a:pPr>
            <a:r>
              <a:rPr lang="en-US" dirty="0">
                <a:solidFill>
                  <a:schemeClr val="tx2"/>
                </a:solidFill>
              </a:rPr>
              <a:t>Checklist C</a:t>
            </a:r>
            <a:r>
              <a:rPr lang="en-US" b="1" dirty="0">
                <a:solidFill>
                  <a:schemeClr val="tx2"/>
                </a:solidFill>
              </a:rPr>
              <a:t>: </a:t>
            </a:r>
            <a:r>
              <a:rPr lang="en-US" dirty="0" smtClean="0"/>
              <a:t>Switching </a:t>
            </a:r>
            <a:r>
              <a:rPr lang="en-US" b="1" dirty="0" smtClean="0"/>
              <a:t>from Commissioned to Fee-Based</a:t>
            </a:r>
            <a:r>
              <a:rPr lang="en-US" dirty="0" smtClean="0"/>
              <a:t> Arrangement</a:t>
            </a:r>
            <a:endParaRPr lang="en-US" dirty="0"/>
          </a:p>
        </p:txBody>
      </p:sp>
    </p:spTree>
    <p:extLst>
      <p:ext uri="{BB962C8B-B14F-4D97-AF65-F5344CB8AC3E}">
        <p14:creationId xmlns:p14="http://schemas.microsoft.com/office/powerpoint/2010/main" val="221433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73438"/>
            <a:ext cx="7886700" cy="1117251"/>
          </a:xfrm>
        </p:spPr>
        <p:txBody>
          <a:bodyPr>
            <a:noAutofit/>
          </a:bodyPr>
          <a:lstStyle/>
          <a:p>
            <a:pPr algn="ctr"/>
            <a:r>
              <a:rPr lang="en-US" sz="3600" b="1" dirty="0" smtClean="0"/>
              <a:t>IMPORTANT INFORMATION</a:t>
            </a:r>
            <a:r>
              <a:rPr lang="en-US" sz="3600" b="1" dirty="0"/>
              <a:t/>
            </a:r>
            <a:br>
              <a:rPr lang="en-US" sz="3600" b="1" dirty="0"/>
            </a:br>
            <a:endParaRPr lang="en-US" sz="3600" b="1" dirty="0"/>
          </a:p>
        </p:txBody>
      </p:sp>
      <p:sp>
        <p:nvSpPr>
          <p:cNvPr id="3" name="Content Placeholder 2"/>
          <p:cNvSpPr>
            <a:spLocks noGrp="1"/>
          </p:cNvSpPr>
          <p:nvPr>
            <p:ph idx="1"/>
          </p:nvPr>
        </p:nvSpPr>
        <p:spPr/>
        <p:txBody>
          <a:bodyPr>
            <a:normAutofit lnSpcReduction="10000"/>
          </a:bodyPr>
          <a:lstStyle/>
          <a:p>
            <a:pPr marL="0" indent="0" algn="ctr">
              <a:buNone/>
            </a:pPr>
            <a:endParaRPr lang="en-US" b="1" dirty="0"/>
          </a:p>
          <a:p>
            <a:pPr marL="0" indent="0">
              <a:buNone/>
            </a:pPr>
            <a:r>
              <a:rPr lang="en-US" sz="3200" dirty="0" smtClean="0"/>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rules.</a:t>
            </a:r>
          </a:p>
          <a:p>
            <a:pPr marL="0" indent="0">
              <a:buNone/>
            </a:pPr>
            <a:endParaRPr lang="en-US" sz="3200" dirty="0" smtClean="0"/>
          </a:p>
        </p:txBody>
      </p:sp>
      <p:sp>
        <p:nvSpPr>
          <p:cNvPr id="4" name="Slide Number Placeholder 3"/>
          <p:cNvSpPr>
            <a:spLocks noGrp="1"/>
          </p:cNvSpPr>
          <p:nvPr>
            <p:ph type="sldNum" sz="quarter" idx="12"/>
          </p:nvPr>
        </p:nvSpPr>
        <p:spPr/>
        <p:txBody>
          <a:bodyPr/>
          <a:lstStyle/>
          <a:p>
            <a:fld id="{CA17AD6A-39A0-477B-8DC5-FE7D30943091}" type="slidenum">
              <a:rPr lang="en-US" sz="1800" smtClean="0"/>
              <a:t>6</a:t>
            </a:fld>
            <a:endParaRPr lang="en-US" sz="1800" dirty="0"/>
          </a:p>
        </p:txBody>
      </p:sp>
    </p:spTree>
    <p:extLst>
      <p:ext uri="{BB962C8B-B14F-4D97-AF65-F5344CB8AC3E}">
        <p14:creationId xmlns:p14="http://schemas.microsoft.com/office/powerpoint/2010/main" val="51436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5520"/>
            <a:ext cx="8229600" cy="1353015"/>
          </a:xfrm>
        </p:spPr>
        <p:txBody>
          <a:bodyPr>
            <a:normAutofit fontScale="90000"/>
          </a:bodyPr>
          <a:lstStyle/>
          <a:p>
            <a:pPr algn="ctr"/>
            <a:r>
              <a:rPr lang="en-US" b="1" dirty="0" smtClean="0">
                <a:latin typeface="Arial"/>
                <a:cs typeface="Arial"/>
              </a:rPr>
              <a:t/>
            </a:r>
            <a:br>
              <a:rPr lang="en-US" b="1" dirty="0" smtClean="0">
                <a:latin typeface="Arial"/>
                <a:cs typeface="Arial"/>
              </a:rPr>
            </a:br>
            <a:r>
              <a:rPr lang="en-US" b="1" dirty="0" smtClean="0">
                <a:latin typeface="Arial"/>
                <a:cs typeface="Arial"/>
              </a:rPr>
              <a:t/>
            </a:r>
            <a:br>
              <a:rPr lang="en-US" b="1" dirty="0" smtClean="0">
                <a:latin typeface="Arial"/>
                <a:cs typeface="Arial"/>
              </a:rPr>
            </a:br>
            <a:r>
              <a:rPr lang="en-US" b="1" dirty="0" smtClean="0">
                <a:latin typeface="Arial"/>
                <a:cs typeface="Arial"/>
              </a:rPr>
              <a:t>IRA ROLLOVERS:</a:t>
            </a:r>
            <a:br>
              <a:rPr lang="en-US" b="1" dirty="0" smtClean="0">
                <a:latin typeface="Arial"/>
                <a:cs typeface="Arial"/>
              </a:rPr>
            </a:br>
            <a:r>
              <a:rPr lang="en-US" sz="3600" b="1" dirty="0" smtClean="0">
                <a:latin typeface="Arial"/>
                <a:cs typeface="Arial"/>
              </a:rPr>
              <a:t>AGGREGATE, SEGREGATE, DOCUMENT, COMMUNICATE AND EDUCATE</a:t>
            </a:r>
            <a:r>
              <a:rPr lang="en-US" sz="4100" b="1" i="1" dirty="0">
                <a:latin typeface="Arial"/>
                <a:cs typeface="Arial"/>
              </a:rPr>
              <a:t/>
            </a:r>
            <a:br>
              <a:rPr lang="en-US" sz="4100" b="1" i="1" dirty="0">
                <a:latin typeface="Arial"/>
                <a:cs typeface="Arial"/>
              </a:rPr>
            </a:br>
            <a:r>
              <a:rPr lang="en-US" b="1" dirty="0">
                <a:latin typeface="Arial"/>
                <a:cs typeface="Arial"/>
              </a:rPr>
              <a:t/>
            </a:r>
            <a:br>
              <a:rPr lang="en-US" b="1" dirty="0">
                <a:latin typeface="Arial"/>
                <a:cs typeface="Arial"/>
              </a:rPr>
            </a:br>
            <a:endParaRPr lang="en-US" dirty="0"/>
          </a:p>
        </p:txBody>
      </p:sp>
      <p:sp>
        <p:nvSpPr>
          <p:cNvPr id="3" name="Content Placeholder 2"/>
          <p:cNvSpPr>
            <a:spLocks noGrp="1"/>
          </p:cNvSpPr>
          <p:nvPr>
            <p:ph idx="1"/>
          </p:nvPr>
        </p:nvSpPr>
        <p:spPr>
          <a:xfrm>
            <a:off x="365593" y="2200507"/>
            <a:ext cx="8229600" cy="4155845"/>
          </a:xfrm>
        </p:spPr>
        <p:txBody>
          <a:bodyPr>
            <a:normAutofit fontScale="55000" lnSpcReduction="20000"/>
          </a:bodyPr>
          <a:lstStyle/>
          <a:p>
            <a:pPr marL="0" indent="0" algn="ctr">
              <a:buNone/>
            </a:pPr>
            <a:r>
              <a:rPr lang="en-US" sz="6400" b="1" dirty="0"/>
              <a:t>Marcia S. Wagner, Esq.</a:t>
            </a:r>
          </a:p>
          <a:p>
            <a:pPr marL="0" indent="0" algn="ctr">
              <a:buNone/>
            </a:pPr>
            <a:endParaRPr lang="en-US" sz="5300" dirty="0"/>
          </a:p>
          <a:p>
            <a:pPr marL="0" indent="0">
              <a:spcBef>
                <a:spcPts val="0"/>
              </a:spcBef>
              <a:buNone/>
            </a:pPr>
            <a:r>
              <a:rPr lang="en-US" dirty="0"/>
              <a:t>                                                                                                         </a:t>
            </a:r>
          </a:p>
          <a:p>
            <a:pPr marL="0" indent="0" algn="ctr">
              <a:spcBef>
                <a:spcPts val="0"/>
              </a:spcBef>
              <a:buNone/>
            </a:pPr>
            <a:endParaRPr lang="en-US" sz="5900" dirty="0"/>
          </a:p>
          <a:p>
            <a:pPr marL="0" indent="0" algn="ctr">
              <a:spcBef>
                <a:spcPts val="0"/>
              </a:spcBef>
              <a:buNone/>
            </a:pPr>
            <a:r>
              <a:rPr lang="en-US" sz="6300" b="1" dirty="0"/>
              <a:t>99 Summer Street, 13</a:t>
            </a:r>
            <a:r>
              <a:rPr lang="en-US" sz="6300" b="1" baseline="30000" dirty="0"/>
              <a:t>th</a:t>
            </a:r>
            <a:r>
              <a:rPr lang="en-US" sz="6300" b="1" dirty="0"/>
              <a:t> Floor</a:t>
            </a:r>
          </a:p>
          <a:p>
            <a:pPr marL="0" indent="0" algn="ctr">
              <a:spcBef>
                <a:spcPts val="0"/>
              </a:spcBef>
              <a:buNone/>
            </a:pPr>
            <a:r>
              <a:rPr lang="en-US" sz="6300" b="1" dirty="0"/>
              <a:t>Boston, MA  02110</a:t>
            </a:r>
          </a:p>
          <a:p>
            <a:pPr marL="0" indent="0" algn="ctr">
              <a:spcBef>
                <a:spcPts val="0"/>
              </a:spcBef>
              <a:buNone/>
            </a:pPr>
            <a:r>
              <a:rPr lang="en-US" sz="6300" b="1" dirty="0"/>
              <a:t>(617) 357-5200</a:t>
            </a:r>
          </a:p>
          <a:p>
            <a:pPr marL="0" indent="0" algn="ctr">
              <a:spcBef>
                <a:spcPts val="0"/>
              </a:spcBef>
              <a:buNone/>
            </a:pPr>
            <a:r>
              <a:rPr lang="en-US" sz="6300" b="1" dirty="0">
                <a:hlinkClick r:id="rId3"/>
              </a:rPr>
              <a:t>www.wagnerlawgroup.com</a:t>
            </a:r>
            <a:endParaRPr lang="en-US" sz="6300" b="1" dirty="0"/>
          </a:p>
          <a:p>
            <a:pPr marL="0" indent="0" algn="ctr">
              <a:spcBef>
                <a:spcPts val="0"/>
              </a:spcBef>
              <a:buNone/>
            </a:pPr>
            <a:r>
              <a:rPr lang="en-US" sz="5300" b="1" dirty="0" smtClean="0">
                <a:hlinkClick r:id="rId4"/>
              </a:rPr>
              <a:t>marcia@wagnerlawgroup.com</a:t>
            </a:r>
            <a:endParaRPr lang="en-US" sz="5300" b="1" dirty="0" smtClean="0"/>
          </a:p>
          <a:p>
            <a:pPr marL="0" indent="0">
              <a:spcBef>
                <a:spcPts val="0"/>
              </a:spcBef>
              <a:buNone/>
            </a:pPr>
            <a:r>
              <a:rPr lang="en-US" sz="1600" dirty="0" smtClean="0"/>
              <a:t>A025521.pptx</a:t>
            </a:r>
            <a:endParaRPr lang="en-US" sz="1600" dirty="0"/>
          </a:p>
          <a:p>
            <a:pPr marL="0" indent="0">
              <a:buNone/>
            </a:pPr>
            <a:endParaRPr lang="en-US" sz="2400" dirty="0"/>
          </a:p>
        </p:txBody>
      </p:sp>
      <p:sp>
        <p:nvSpPr>
          <p:cNvPr id="4" name="Slide Number Placeholder 3"/>
          <p:cNvSpPr>
            <a:spLocks noGrp="1"/>
          </p:cNvSpPr>
          <p:nvPr>
            <p:ph type="sldNum" sz="quarter" idx="12"/>
          </p:nvPr>
        </p:nvSpPr>
        <p:spPr/>
        <p:txBody>
          <a:bodyPr/>
          <a:lstStyle/>
          <a:p>
            <a:fld id="{72BF231E-B210-534E-885A-3969A7D6CD4E}" type="slidenum">
              <a:rPr lang="en-US" smtClean="0"/>
              <a:t>7</a:t>
            </a:fld>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7793" y="2839844"/>
            <a:ext cx="3505200" cy="76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919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585</TotalTime>
  <Words>783</Words>
  <Application>Microsoft Office PowerPoint</Application>
  <PresentationFormat>On-screen Show (4:3)</PresentationFormat>
  <Paragraphs>66</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IRA ROLLOVERS:  AGGREGATE, SEGREGATE, DOCUMENT, COMMUNICATE, AND EDUCATE</vt:lpstr>
      <vt:lpstr>Introduction</vt:lpstr>
      <vt:lpstr>“Streamlined” BIC: Level Fee Fiduciary</vt:lpstr>
      <vt:lpstr>Sample Streamlined BICE Notice</vt:lpstr>
      <vt:lpstr>Streamlined BIC Checklists</vt:lpstr>
      <vt:lpstr>IMPORTANT INFORMATION </vt:lpstr>
      <vt:lpstr>  IRA ROLLOVERS: AGGREGATE, SEGREGATE, DOCUMENT, COMMUNICATE AND EDUCATE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FIDUCIARY REGULATIONS IMPACT ON KEOGH AND OTHER 1081 PLANS</dc:title>
  <dc:creator>Livia Aber</dc:creator>
  <cp:lastModifiedBy>robert bernstein</cp:lastModifiedBy>
  <cp:revision>69</cp:revision>
  <cp:lastPrinted>2016-09-08T14:09:49Z</cp:lastPrinted>
  <dcterms:created xsi:type="dcterms:W3CDTF">2016-09-07T19:14:57Z</dcterms:created>
  <dcterms:modified xsi:type="dcterms:W3CDTF">2016-09-25T14:16:21Z</dcterms:modified>
</cp:coreProperties>
</file>