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73" r:id="rId3"/>
    <p:sldId id="285" r:id="rId4"/>
    <p:sldId id="276" r:id="rId5"/>
    <p:sldId id="277" r:id="rId6"/>
    <p:sldId id="278" r:id="rId7"/>
    <p:sldId id="279" r:id="rId8"/>
    <p:sldId id="280" r:id="rId9"/>
    <p:sldId id="281" r:id="rId10"/>
    <p:sldId id="282" r:id="rId11"/>
    <p:sldId id="283" r:id="rId12"/>
    <p:sldId id="284" r:id="rId13"/>
    <p:sldId id="286" r:id="rId14"/>
    <p:sldId id="28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48309" autoAdjust="0"/>
  </p:normalViewPr>
  <p:slideViewPr>
    <p:cSldViewPr>
      <p:cViewPr varScale="1">
        <p:scale>
          <a:sx n="62" d="100"/>
          <a:sy n="62" d="100"/>
        </p:scale>
        <p:origin x="40" y="136"/>
      </p:cViewPr>
      <p:guideLst>
        <p:guide orient="horz" pos="2160"/>
        <p:guide pos="2880"/>
      </p:guideLst>
    </p:cSldViewPr>
  </p:slideViewPr>
  <p:notesTextViewPr>
    <p:cViewPr>
      <p:scale>
        <a:sx n="1" d="1"/>
        <a:sy n="1" d="1"/>
      </p:scale>
      <p:origin x="0" y="0"/>
    </p:cViewPr>
  </p:notesTextViewPr>
  <p:notesViewPr>
    <p:cSldViewPr>
      <p:cViewPr varScale="1">
        <p:scale>
          <a:sx n="55" d="100"/>
          <a:sy n="55" d="100"/>
        </p:scale>
        <p:origin x="-1830"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E20F11-6EC6-4EB1-87EC-9E6EA92CCF23}" type="datetimeFigureOut">
              <a:rPr lang="en-US" smtClean="0"/>
              <a:t>9/25/2016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91521F-7FCC-4876-B2AA-566C20F46F81}" type="slidenum">
              <a:rPr lang="en-US" smtClean="0"/>
              <a:t>‹#›</a:t>
            </a:fld>
            <a:endParaRPr lang="en-US"/>
          </a:p>
        </p:txBody>
      </p:sp>
    </p:spTree>
    <p:extLst>
      <p:ext uri="{BB962C8B-B14F-4D97-AF65-F5344CB8AC3E}">
        <p14:creationId xmlns:p14="http://schemas.microsoft.com/office/powerpoint/2010/main" val="2278773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a:t>
            </a:fld>
            <a:endParaRPr lang="en-US"/>
          </a:p>
        </p:txBody>
      </p:sp>
    </p:spTree>
    <p:extLst>
      <p:ext uri="{BB962C8B-B14F-4D97-AF65-F5344CB8AC3E}">
        <p14:creationId xmlns:p14="http://schemas.microsoft.com/office/powerpoint/2010/main" val="20132863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2</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89585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3</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433134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4</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891244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5</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70615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6</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028646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7</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707491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8</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1737589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9</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566538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10</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05437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11</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407755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12</a:t>
            </a:fld>
            <a:endParaRPr lang="en-US"/>
          </a:p>
        </p:txBody>
      </p:sp>
      <p:sp>
        <p:nvSpPr>
          <p:cNvPr id="5" name="Notes Placeholder 4"/>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822593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13</a:t>
            </a:fld>
            <a:endParaRPr lang="en-US"/>
          </a:p>
        </p:txBody>
      </p:sp>
    </p:spTree>
    <p:extLst>
      <p:ext uri="{BB962C8B-B14F-4D97-AF65-F5344CB8AC3E}">
        <p14:creationId xmlns:p14="http://schemas.microsoft.com/office/powerpoint/2010/main" val="29663624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14</a:t>
            </a:fld>
            <a:endParaRPr lang="en-US"/>
          </a:p>
        </p:txBody>
      </p:sp>
    </p:spTree>
    <p:extLst>
      <p:ext uri="{BB962C8B-B14F-4D97-AF65-F5344CB8AC3E}">
        <p14:creationId xmlns:p14="http://schemas.microsoft.com/office/powerpoint/2010/main" val="2815618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3060612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2524502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582397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2185217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DD53E5-4E81-4109-87BC-6FF371F44FBD}" type="datetimeFigureOut">
              <a:rPr lang="en-US" smtClean="0"/>
              <a:t>9/25/2016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8658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DD53E5-4E81-4109-87BC-6FF371F44FBD}" type="datetimeFigureOut">
              <a:rPr lang="en-US" smtClean="0"/>
              <a:t>9/25/2016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4261436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DD53E5-4E81-4109-87BC-6FF371F44FBD}" type="datetimeFigureOut">
              <a:rPr lang="en-US" smtClean="0"/>
              <a:t>9/25/2016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458165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242812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D53E5-4E81-4109-87BC-6FF371F44FBD}" type="datetimeFigureOut">
              <a:rPr lang="en-US" smtClean="0"/>
              <a:t>9/25/2016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1659811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532047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DD53E5-4E81-4109-87BC-6FF371F44FBD}" type="datetimeFigureOut">
              <a:rPr lang="en-US" smtClean="0"/>
              <a:t>9/25/2016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3830926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DD53E5-4E81-4109-87BC-6FF371F44FBD}" type="datetimeFigureOut">
              <a:rPr lang="en-US" smtClean="0"/>
              <a:t>9/25/2016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9A87F1-8083-40CD-9592-9E4899FB0855}" type="slidenum">
              <a:rPr lang="en-US" smtClean="0"/>
              <a:t>‹#›</a:t>
            </a:fld>
            <a:endParaRPr lang="en-US"/>
          </a:p>
        </p:txBody>
      </p:sp>
    </p:spTree>
    <p:extLst>
      <p:ext uri="{BB962C8B-B14F-4D97-AF65-F5344CB8AC3E}">
        <p14:creationId xmlns:p14="http://schemas.microsoft.com/office/powerpoint/2010/main" val="567868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wagnerlawgroup.com/"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mailto:marcia@wagnerlawgrou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000" b="1" dirty="0" smtClean="0">
                <a:latin typeface="Arial"/>
                <a:cs typeface="Arial"/>
              </a:rPr>
              <a:t>DOL LANDSCAPE: </a:t>
            </a:r>
            <a:br>
              <a:rPr lang="en-US" sz="4000" b="1" dirty="0" smtClean="0">
                <a:latin typeface="Arial"/>
                <a:cs typeface="Arial"/>
              </a:rPr>
            </a:br>
            <a:r>
              <a:rPr lang="en-US" sz="3100" b="1" dirty="0" smtClean="0">
                <a:latin typeface="Arial"/>
                <a:cs typeface="Arial"/>
              </a:rPr>
              <a:t>CHALLENGES AND OPPORTUNITIES</a:t>
            </a:r>
            <a:endParaRPr lang="en-US" sz="3100"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r>
              <a:rPr lang="en-US" dirty="0" smtClean="0"/>
              <a:t>Marcia S. Wagner, Esq.</a:t>
            </a:r>
          </a:p>
          <a:p>
            <a:endParaRPr lang="en-US" dirty="0" smtClean="0"/>
          </a:p>
          <a:p>
            <a:endParaRPr lang="en-US" dirty="0"/>
          </a:p>
          <a:p>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4725854"/>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622428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pPr>
              <a:spcAft>
                <a:spcPts val="600"/>
              </a:spcAft>
            </a:pPr>
            <a:r>
              <a:rPr lang="en-US" dirty="0" smtClean="0"/>
              <a:t>Timeline to Comply with Best Interest Contract Exemption (PTE 2016-01)</a:t>
            </a:r>
          </a:p>
          <a:p>
            <a:pPr>
              <a:spcAft>
                <a:spcPts val="600"/>
              </a:spcAft>
            </a:pPr>
            <a:r>
              <a:rPr lang="en-US" dirty="0" smtClean="0"/>
              <a:t>Rollovers</a:t>
            </a:r>
          </a:p>
          <a:p>
            <a:pPr>
              <a:spcAft>
                <a:spcPts val="600"/>
              </a:spcAft>
            </a:pPr>
            <a:r>
              <a:rPr lang="en-US" dirty="0" smtClean="0"/>
              <a:t>Anticipated Trends in the Industry</a:t>
            </a:r>
            <a:endParaRPr lang="en-US" dirty="0"/>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643211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BICE Timeline</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Divided into 13 parts</a:t>
            </a:r>
            <a:r>
              <a:rPr lang="en-US" dirty="0" smtClean="0"/>
              <a:t>:</a:t>
            </a:r>
          </a:p>
          <a:p>
            <a:pPr lvl="1"/>
            <a:r>
              <a:rPr lang="en-US" dirty="0" smtClean="0"/>
              <a:t>4 alternative BICE conditions </a:t>
            </a:r>
            <a:br>
              <a:rPr lang="en-US" dirty="0" smtClean="0"/>
            </a:br>
            <a:r>
              <a:rPr lang="en-US" dirty="0" smtClean="0"/>
              <a:t>	</a:t>
            </a:r>
            <a:r>
              <a:rPr lang="en-US" sz="2400" dirty="0" smtClean="0">
                <a:solidFill>
                  <a:srgbClr val="0070C0"/>
                </a:solidFill>
              </a:rPr>
              <a:t>“Full Blown”, “Disclosure”, “Streamlined”, “Transition” </a:t>
            </a:r>
          </a:p>
          <a:p>
            <a:pPr lvl="1"/>
            <a:r>
              <a:rPr lang="en-US" dirty="0" smtClean="0"/>
              <a:t>Grandfathered Transaction</a:t>
            </a:r>
          </a:p>
          <a:p>
            <a:pPr lvl="1"/>
            <a:r>
              <a:rPr lang="en-US" dirty="0" smtClean="0"/>
              <a:t>Negative Consent</a:t>
            </a:r>
          </a:p>
          <a:p>
            <a:pPr lvl="1"/>
            <a:r>
              <a:rPr lang="en-US" dirty="0" smtClean="0"/>
              <a:t>3 types of Disclosures </a:t>
            </a:r>
            <a:br>
              <a:rPr lang="en-US" dirty="0" smtClean="0"/>
            </a:br>
            <a:r>
              <a:rPr lang="en-US" sz="2400" dirty="0" smtClean="0">
                <a:solidFill>
                  <a:srgbClr val="0070C0"/>
                </a:solidFill>
              </a:rPr>
              <a:t>	web</a:t>
            </a:r>
            <a:r>
              <a:rPr lang="en-US" sz="2400" dirty="0">
                <a:solidFill>
                  <a:srgbClr val="0070C0"/>
                </a:solidFill>
              </a:rPr>
              <a:t>, transaction, proprietary products and third party </a:t>
            </a:r>
            <a:r>
              <a:rPr lang="en-US" sz="2400" dirty="0" smtClean="0">
                <a:solidFill>
                  <a:srgbClr val="0070C0"/>
                </a:solidFill>
              </a:rPr>
              <a:t/>
            </a:r>
            <a:br>
              <a:rPr lang="en-US" sz="2400" dirty="0" smtClean="0">
                <a:solidFill>
                  <a:srgbClr val="0070C0"/>
                </a:solidFill>
              </a:rPr>
            </a:br>
            <a:r>
              <a:rPr lang="en-US" sz="2400" dirty="0" smtClean="0">
                <a:solidFill>
                  <a:srgbClr val="0070C0"/>
                </a:solidFill>
              </a:rPr>
              <a:t>   payments</a:t>
            </a:r>
            <a:endParaRPr lang="en-US" sz="2400" dirty="0">
              <a:solidFill>
                <a:srgbClr val="0070C0"/>
              </a:solidFill>
            </a:endParaRPr>
          </a:p>
          <a:p>
            <a:pPr lvl="1"/>
            <a:r>
              <a:rPr lang="en-US" dirty="0" smtClean="0"/>
              <a:t>When and what to train your advisors</a:t>
            </a:r>
          </a:p>
          <a:p>
            <a:pPr lvl="1"/>
            <a:r>
              <a:rPr lang="en-US" dirty="0" smtClean="0"/>
              <a:t>DOL filing requirement</a:t>
            </a:r>
          </a:p>
          <a:p>
            <a:pPr lvl="1"/>
            <a:r>
              <a:rPr lang="en-US" dirty="0" smtClean="0"/>
              <a:t>408(b)(2) plan level disclosure</a:t>
            </a:r>
          </a:p>
          <a:p>
            <a:pPr lvl="1"/>
            <a:endParaRPr lang="en-US" dirty="0"/>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504713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Capturing Rollovers</a:t>
            </a:r>
            <a:endParaRPr lang="en-US" dirty="0"/>
          </a:p>
        </p:txBody>
      </p:sp>
      <p:sp>
        <p:nvSpPr>
          <p:cNvPr id="3" name="Content Placeholder 2"/>
          <p:cNvSpPr>
            <a:spLocks noGrp="1"/>
          </p:cNvSpPr>
          <p:nvPr>
            <p:ph idx="1"/>
          </p:nvPr>
        </p:nvSpPr>
        <p:spPr/>
        <p:txBody>
          <a:bodyPr/>
          <a:lstStyle/>
          <a:p>
            <a:r>
              <a:rPr lang="en-US" b="1" dirty="0" smtClean="0"/>
              <a:t>Issues Arising From Cross-Selling</a:t>
            </a:r>
          </a:p>
          <a:p>
            <a:pPr lvl="1">
              <a:buFont typeface="Arial" panose="020B0604020202020204" pitchFamily="34" charset="0"/>
              <a:buChar char="•"/>
            </a:pPr>
            <a:r>
              <a:rPr lang="en-US" sz="2400" dirty="0" smtClean="0">
                <a:solidFill>
                  <a:srgbClr val="0070C0"/>
                </a:solidFill>
              </a:rPr>
              <a:t>Potential conflicts of interest</a:t>
            </a:r>
          </a:p>
          <a:p>
            <a:pPr lvl="1">
              <a:buFont typeface="Arial" panose="020B0604020202020204" pitchFamily="34" charset="0"/>
              <a:buChar char="•"/>
            </a:pPr>
            <a:r>
              <a:rPr lang="en-US" sz="2400" dirty="0" smtClean="0">
                <a:solidFill>
                  <a:srgbClr val="0070C0"/>
                </a:solidFill>
              </a:rPr>
              <a:t>Advisor develops relationship with plan sponsor and participants</a:t>
            </a:r>
          </a:p>
          <a:p>
            <a:pPr lvl="1">
              <a:buFont typeface="Arial" panose="020B0604020202020204" pitchFamily="34" charset="0"/>
              <a:buChar char="•"/>
            </a:pPr>
            <a:r>
              <a:rPr lang="en-US" sz="2400" b="1" dirty="0" smtClean="0">
                <a:solidFill>
                  <a:srgbClr val="0070C0"/>
                </a:solidFill>
              </a:rPr>
              <a:t>Exploiting trust </a:t>
            </a:r>
            <a:r>
              <a:rPr lang="en-US" sz="2400" dirty="0" smtClean="0">
                <a:solidFill>
                  <a:srgbClr val="0070C0"/>
                </a:solidFill>
              </a:rPr>
              <a:t>to sell at unfavorable terms</a:t>
            </a:r>
          </a:p>
          <a:p>
            <a:r>
              <a:rPr lang="en-US" b="1" dirty="0" smtClean="0"/>
              <a:t>Potential Impact on Participants</a:t>
            </a:r>
          </a:p>
          <a:p>
            <a:pPr lvl="1">
              <a:buFont typeface="Arial" panose="020B0604020202020204" pitchFamily="34" charset="0"/>
              <a:buChar char="•"/>
            </a:pPr>
            <a:r>
              <a:rPr lang="en-US" sz="2400" dirty="0" smtClean="0">
                <a:solidFill>
                  <a:srgbClr val="0070C0"/>
                </a:solidFill>
              </a:rPr>
              <a:t>Advisor’s fees on rollover assets may be higher than fees on plan assets</a:t>
            </a:r>
            <a:endParaRPr lang="en-US" sz="2400" dirty="0">
              <a:solidFill>
                <a:srgbClr val="0070C0"/>
              </a:solidFill>
            </a:endParaRP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559539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Effect of New DOL Rule on Rollovers</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Impact on Advisory Opinion 2005-23A</a:t>
            </a:r>
          </a:p>
          <a:p>
            <a:pPr lvl="1">
              <a:buFont typeface="Arial" panose="020B0604020202020204" pitchFamily="34" charset="0"/>
              <a:buChar char="•"/>
            </a:pPr>
            <a:r>
              <a:rPr lang="en-US" sz="2600" dirty="0" smtClean="0">
                <a:solidFill>
                  <a:srgbClr val="0070C0"/>
                </a:solidFill>
              </a:rPr>
              <a:t>Would replace DOL’s current rollover guidance</a:t>
            </a:r>
          </a:p>
          <a:p>
            <a:pPr lvl="1">
              <a:buFont typeface="Arial" panose="020B0604020202020204" pitchFamily="34" charset="0"/>
              <a:buChar char="•"/>
            </a:pPr>
            <a:r>
              <a:rPr lang="en-US" sz="2600" dirty="0" smtClean="0">
                <a:solidFill>
                  <a:srgbClr val="0070C0"/>
                </a:solidFill>
              </a:rPr>
              <a:t>Under new fiduciary rule, </a:t>
            </a:r>
            <a:r>
              <a:rPr lang="en-US" sz="2600" b="1" dirty="0" smtClean="0">
                <a:solidFill>
                  <a:srgbClr val="0070C0"/>
                </a:solidFill>
              </a:rPr>
              <a:t>any rollover advice would be fiduciary advice</a:t>
            </a:r>
          </a:p>
          <a:p>
            <a:pPr lvl="1">
              <a:buFont typeface="Arial" panose="020B0604020202020204" pitchFamily="34" charset="0"/>
              <a:buChar char="•"/>
            </a:pPr>
            <a:r>
              <a:rPr lang="en-US" sz="2600" dirty="0" smtClean="0">
                <a:solidFill>
                  <a:srgbClr val="0070C0"/>
                </a:solidFill>
              </a:rPr>
              <a:t>Rollover advice would automatically trigger plan or IRA fiduciary status</a:t>
            </a:r>
            <a:br>
              <a:rPr lang="en-US" sz="2600" dirty="0" smtClean="0">
                <a:solidFill>
                  <a:srgbClr val="0070C0"/>
                </a:solidFill>
              </a:rPr>
            </a:br>
            <a:endParaRPr lang="en-US" sz="2600" dirty="0" smtClean="0">
              <a:solidFill>
                <a:srgbClr val="0070C0"/>
              </a:solidFill>
            </a:endParaRPr>
          </a:p>
          <a:p>
            <a:r>
              <a:rPr lang="en-US" b="1" dirty="0" smtClean="0"/>
              <a:t>Relief under BIC Exemption</a:t>
            </a:r>
          </a:p>
          <a:p>
            <a:pPr lvl="1">
              <a:buFont typeface="Arial" panose="020B0604020202020204" pitchFamily="34" charset="0"/>
              <a:buChar char="•"/>
            </a:pPr>
            <a:r>
              <a:rPr lang="en-US" sz="2600" b="1" dirty="0">
                <a:solidFill>
                  <a:srgbClr val="0070C0"/>
                </a:solidFill>
              </a:rPr>
              <a:t>Commission-based advisors need “Full Blown” BIC </a:t>
            </a:r>
            <a:r>
              <a:rPr lang="en-US" sz="2600" dirty="0">
                <a:solidFill>
                  <a:srgbClr val="0070C0"/>
                </a:solidFill>
              </a:rPr>
              <a:t>to earn compensation from rollover IRAs</a:t>
            </a:r>
          </a:p>
          <a:p>
            <a:pPr lvl="1">
              <a:buFont typeface="Arial" panose="020B0604020202020204" pitchFamily="34" charset="0"/>
              <a:buChar char="•"/>
            </a:pPr>
            <a:r>
              <a:rPr lang="en-US" sz="2600" b="1" dirty="0">
                <a:solidFill>
                  <a:srgbClr val="0070C0"/>
                </a:solidFill>
              </a:rPr>
              <a:t>Fee-based advisors may also need relief under BIC Exemption</a:t>
            </a:r>
            <a:r>
              <a:rPr lang="en-US" sz="2600" dirty="0">
                <a:solidFill>
                  <a:srgbClr val="0070C0"/>
                </a:solidFill>
              </a:rPr>
              <a:t> when offering rollover advice</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188399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Impact on RIAs</a:t>
            </a:r>
            <a:endParaRPr lang="en-US" dirty="0"/>
          </a:p>
        </p:txBody>
      </p:sp>
      <p:sp>
        <p:nvSpPr>
          <p:cNvPr id="3" name="Content Placeholder 2"/>
          <p:cNvSpPr>
            <a:spLocks noGrp="1"/>
          </p:cNvSpPr>
          <p:nvPr>
            <p:ph idx="1"/>
          </p:nvPr>
        </p:nvSpPr>
        <p:spPr/>
        <p:txBody>
          <a:bodyPr>
            <a:normAutofit fontScale="85000" lnSpcReduction="20000"/>
          </a:bodyPr>
          <a:lstStyle/>
          <a:p>
            <a:pPr marL="0" lvl="0" indent="0">
              <a:spcBef>
                <a:spcPts val="0"/>
              </a:spcBef>
              <a:buNone/>
            </a:pPr>
            <a:endParaRPr lang="en-US" sz="1200" dirty="0">
              <a:solidFill>
                <a:prstClr val="black"/>
              </a:solidFill>
            </a:endParaRPr>
          </a:p>
          <a:p>
            <a:r>
              <a:rPr lang="en-US" b="1" dirty="0" smtClean="0"/>
              <a:t>Capturing Rollovers</a:t>
            </a:r>
          </a:p>
          <a:p>
            <a:pPr lvl="1">
              <a:buFont typeface="Arial" panose="020B0604020202020204" pitchFamily="34" charset="0"/>
              <a:buChar char="•"/>
            </a:pPr>
            <a:r>
              <a:rPr lang="en-US" sz="2600" dirty="0" smtClean="0">
                <a:solidFill>
                  <a:srgbClr val="0070C0"/>
                </a:solidFill>
              </a:rPr>
              <a:t>RIAs advising plan clients generally earn higher (and variable) fees when capturing rollovers</a:t>
            </a:r>
          </a:p>
          <a:p>
            <a:pPr lvl="1">
              <a:buFont typeface="Arial" panose="020B0604020202020204" pitchFamily="34" charset="0"/>
              <a:buChar char="•"/>
            </a:pPr>
            <a:r>
              <a:rPr lang="en-US" sz="2600" b="1" dirty="0" smtClean="0">
                <a:solidFill>
                  <a:srgbClr val="0070C0"/>
                </a:solidFill>
              </a:rPr>
              <a:t>May use “Streamlined” BIC as Level fee Fiduciaries for rollover IRAs </a:t>
            </a:r>
          </a:p>
          <a:p>
            <a:pPr lvl="1">
              <a:buFont typeface="Arial" panose="020B0604020202020204" pitchFamily="34" charset="0"/>
              <a:buChar char="•"/>
            </a:pPr>
            <a:r>
              <a:rPr lang="en-US" sz="2600" dirty="0" smtClean="0">
                <a:solidFill>
                  <a:srgbClr val="0070C0"/>
                </a:solidFill>
              </a:rPr>
              <a:t>Streamlined BIC may also be used when offering rollover advice to “off the street” participants</a:t>
            </a:r>
            <a:br>
              <a:rPr lang="en-US" sz="2600" dirty="0" smtClean="0">
                <a:solidFill>
                  <a:srgbClr val="0070C0"/>
                </a:solidFill>
              </a:rPr>
            </a:br>
            <a:endParaRPr lang="en-US" sz="2600" dirty="0" smtClean="0">
              <a:solidFill>
                <a:srgbClr val="0070C0"/>
              </a:solidFill>
            </a:endParaRPr>
          </a:p>
          <a:p>
            <a:r>
              <a:rPr lang="en-US" b="1" dirty="0" smtClean="0"/>
              <a:t>Retail Managed Account Programs</a:t>
            </a:r>
          </a:p>
          <a:p>
            <a:pPr lvl="1">
              <a:buFont typeface="Arial" panose="020B0604020202020204" pitchFamily="34" charset="0"/>
              <a:buChar char="•"/>
            </a:pPr>
            <a:r>
              <a:rPr lang="en-US" sz="2600" dirty="0" smtClean="0">
                <a:solidFill>
                  <a:srgbClr val="0070C0"/>
                </a:solidFill>
              </a:rPr>
              <a:t>Advisors earning variable compensation from IRA/plan clients must comply with BICE</a:t>
            </a:r>
          </a:p>
          <a:p>
            <a:pPr lvl="1">
              <a:buFont typeface="Arial" panose="020B0604020202020204" pitchFamily="34" charset="0"/>
              <a:buChar char="•"/>
            </a:pPr>
            <a:r>
              <a:rPr lang="en-US" sz="2600" dirty="0" smtClean="0">
                <a:solidFill>
                  <a:srgbClr val="0070C0"/>
                </a:solidFill>
              </a:rPr>
              <a:t>Solicitors would be fiduciary advisors and must also comply with BICE</a:t>
            </a:r>
            <a:endParaRPr lang="en-US" sz="2600" dirty="0">
              <a:solidFill>
                <a:srgbClr val="0070C0"/>
              </a:solidFill>
            </a:endParaRP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636645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Focusing on Managed Accounts</a:t>
            </a:r>
            <a:endParaRPr lang="en-US" dirty="0"/>
          </a:p>
        </p:txBody>
      </p:sp>
      <p:sp>
        <p:nvSpPr>
          <p:cNvPr id="3" name="Content Placeholder 2"/>
          <p:cNvSpPr>
            <a:spLocks noGrp="1"/>
          </p:cNvSpPr>
          <p:nvPr>
            <p:ph idx="1"/>
          </p:nvPr>
        </p:nvSpPr>
        <p:spPr/>
        <p:txBody>
          <a:bodyPr>
            <a:normAutofit lnSpcReduction="10000"/>
          </a:bodyPr>
          <a:lstStyle/>
          <a:p>
            <a:pPr marL="0" lvl="0" indent="0">
              <a:spcBef>
                <a:spcPts val="0"/>
              </a:spcBef>
              <a:buNone/>
            </a:pPr>
            <a:r>
              <a:rPr lang="en-US" altLang="en-US" sz="1200" dirty="0" smtClean="0">
                <a:solidFill>
                  <a:prstClr val="black"/>
                </a:solidFill>
                <a:latin typeface="Arial" panose="020B0604020202020204" pitchFamily="34" charset="0"/>
                <a:cs typeface="Arial" panose="020B0604020202020204" pitchFamily="34" charset="0"/>
              </a:rPr>
              <a:t>.</a:t>
            </a:r>
            <a:endParaRPr lang="en-US" altLang="en-US" sz="1200" dirty="0">
              <a:solidFill>
                <a:prstClr val="black"/>
              </a:solidFill>
              <a:latin typeface="Arial" panose="020B0604020202020204" pitchFamily="34" charset="0"/>
              <a:cs typeface="Arial" panose="020B0604020202020204" pitchFamily="34" charset="0"/>
            </a:endParaRPr>
          </a:p>
          <a:p>
            <a:r>
              <a:rPr lang="en-US" b="1" dirty="0" smtClean="0"/>
              <a:t>Impact of DOL Rule</a:t>
            </a:r>
          </a:p>
          <a:p>
            <a:pPr lvl="1">
              <a:buFont typeface="Arial" panose="020B0604020202020204" pitchFamily="34" charset="0"/>
              <a:buChar char="•"/>
            </a:pPr>
            <a:r>
              <a:rPr lang="en-US" sz="2400" dirty="0" smtClean="0">
                <a:solidFill>
                  <a:srgbClr val="0070C0"/>
                </a:solidFill>
              </a:rPr>
              <a:t>Recommending investment manager may be deemed advice relating to “management” </a:t>
            </a:r>
          </a:p>
          <a:p>
            <a:pPr marL="457200" lvl="1" indent="0">
              <a:buNone/>
            </a:pPr>
            <a:r>
              <a:rPr lang="en-US" sz="2400" dirty="0" smtClean="0">
                <a:solidFill>
                  <a:srgbClr val="0070C0"/>
                </a:solidFill>
              </a:rPr>
              <a:t>	  </a:t>
            </a:r>
            <a:r>
              <a:rPr lang="en-US" sz="2200" dirty="0" smtClean="0"/>
              <a:t>e.g., 100 bps for managed account services</a:t>
            </a:r>
          </a:p>
          <a:p>
            <a:pPr marL="457200" lvl="1" indent="0">
              <a:buNone/>
            </a:pPr>
            <a:r>
              <a:rPr lang="en-US" sz="2200" dirty="0"/>
              <a:t>	</a:t>
            </a:r>
            <a:r>
              <a:rPr lang="en-US" sz="2200" dirty="0" smtClean="0"/>
              <a:t>	  -30 bps for Investment Manager #1</a:t>
            </a:r>
          </a:p>
          <a:p>
            <a:pPr marL="457200" lvl="1" indent="0">
              <a:buNone/>
            </a:pPr>
            <a:r>
              <a:rPr lang="en-US" sz="2200" dirty="0"/>
              <a:t>	</a:t>
            </a:r>
            <a:r>
              <a:rPr lang="en-US" sz="2200" dirty="0" smtClean="0"/>
              <a:t>	  </a:t>
            </a:r>
            <a:r>
              <a:rPr lang="en-US" sz="2200" u="sng" dirty="0" smtClean="0"/>
              <a:t>-20 bps for other costs</a:t>
            </a:r>
          </a:p>
          <a:p>
            <a:pPr marL="457200" lvl="1" indent="0">
              <a:buNone/>
            </a:pPr>
            <a:r>
              <a:rPr lang="en-US" sz="2200" dirty="0"/>
              <a:t>	 </a:t>
            </a:r>
            <a:r>
              <a:rPr lang="en-US" sz="2200" dirty="0" smtClean="0"/>
              <a:t>           50 bps net compensation</a:t>
            </a:r>
            <a:endParaRPr lang="en-US" sz="2200" dirty="0"/>
          </a:p>
          <a:p>
            <a:r>
              <a:rPr lang="en-US" b="1" dirty="0" smtClean="0"/>
              <a:t>Other Potential Variable Compensation</a:t>
            </a:r>
          </a:p>
          <a:p>
            <a:pPr lvl="1">
              <a:buFont typeface="Arial" panose="020B0604020202020204" pitchFamily="34" charset="0"/>
              <a:buChar char="•"/>
            </a:pPr>
            <a:r>
              <a:rPr lang="en-US" sz="2400" dirty="0">
                <a:solidFill>
                  <a:srgbClr val="0070C0"/>
                </a:solidFill>
              </a:rPr>
              <a:t>Revenue sharing</a:t>
            </a:r>
          </a:p>
          <a:p>
            <a:pPr lvl="1">
              <a:buFont typeface="Arial" panose="020B0604020202020204" pitchFamily="34" charset="0"/>
              <a:buChar char="•"/>
            </a:pPr>
            <a:r>
              <a:rPr lang="en-US" sz="2400" dirty="0">
                <a:solidFill>
                  <a:srgbClr val="0070C0"/>
                </a:solidFill>
              </a:rPr>
              <a:t>Commission and ticket charges</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4695765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Implications for Managed Accounts</a:t>
            </a:r>
            <a:endParaRPr lang="en-US" dirty="0"/>
          </a:p>
        </p:txBody>
      </p:sp>
      <p:sp>
        <p:nvSpPr>
          <p:cNvPr id="3" name="Content Placeholder 2"/>
          <p:cNvSpPr>
            <a:spLocks noGrp="1"/>
          </p:cNvSpPr>
          <p:nvPr>
            <p:ph idx="1"/>
          </p:nvPr>
        </p:nvSpPr>
        <p:spPr/>
        <p:txBody>
          <a:bodyPr/>
          <a:lstStyle/>
          <a:p>
            <a:r>
              <a:rPr lang="en-US" b="1" dirty="0" smtClean="0"/>
              <a:t>BIC Exemption</a:t>
            </a:r>
          </a:p>
          <a:p>
            <a:pPr lvl="1">
              <a:buFont typeface="Arial" panose="020B0604020202020204" pitchFamily="34" charset="0"/>
              <a:buChar char="•"/>
            </a:pPr>
            <a:r>
              <a:rPr lang="en-US" sz="2400" dirty="0" smtClean="0">
                <a:solidFill>
                  <a:srgbClr val="0070C0"/>
                </a:solidFill>
              </a:rPr>
              <a:t>May provide relief for managed account programs with variable compensation</a:t>
            </a:r>
          </a:p>
          <a:p>
            <a:pPr lvl="1">
              <a:buFont typeface="Arial" panose="020B0604020202020204" pitchFamily="34" charset="0"/>
              <a:buChar char="•"/>
            </a:pPr>
            <a:r>
              <a:rPr lang="en-US" sz="2400" dirty="0" smtClean="0">
                <a:solidFill>
                  <a:srgbClr val="0070C0"/>
                </a:solidFill>
              </a:rPr>
              <a:t>BICE does not provide relief for variable compensation arising from discretionary advice</a:t>
            </a:r>
          </a:p>
          <a:p>
            <a:r>
              <a:rPr lang="en-US" b="1" dirty="0" smtClean="0"/>
              <a:t>Fee Levelization</a:t>
            </a:r>
          </a:p>
          <a:p>
            <a:pPr lvl="1">
              <a:buFont typeface="Arial" panose="020B0604020202020204" pitchFamily="34" charset="0"/>
              <a:buChar char="•"/>
            </a:pPr>
            <a:r>
              <a:rPr lang="en-US" sz="2400" dirty="0">
                <a:solidFill>
                  <a:srgbClr val="0070C0"/>
                </a:solidFill>
              </a:rPr>
              <a:t>Combination of BICE and Fee Levelization may be necessary </a:t>
            </a:r>
          </a:p>
          <a:p>
            <a:pPr lvl="1">
              <a:buFont typeface="Arial" panose="020B0604020202020204" pitchFamily="34" charset="0"/>
              <a:buChar char="•"/>
            </a:pPr>
            <a:r>
              <a:rPr lang="en-US" sz="2400" dirty="0">
                <a:solidFill>
                  <a:srgbClr val="0070C0"/>
                </a:solidFill>
              </a:rPr>
              <a:t>Restructure revenue sharing payments</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2797788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Anticipated Trends in Industry</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Strategic Course of Action</a:t>
            </a:r>
          </a:p>
          <a:p>
            <a:pPr lvl="1">
              <a:buFont typeface="Arial" panose="020B0604020202020204" pitchFamily="34" charset="0"/>
              <a:buChar char="•"/>
            </a:pPr>
            <a:r>
              <a:rPr lang="en-US" sz="2400" dirty="0" smtClean="0">
                <a:solidFill>
                  <a:srgbClr val="0070C0"/>
                </a:solidFill>
              </a:rPr>
              <a:t>Levelizing commissions and structuring revenue sharing as flat dollar payments</a:t>
            </a:r>
          </a:p>
          <a:p>
            <a:pPr lvl="1">
              <a:buFont typeface="Arial" panose="020B0604020202020204" pitchFamily="34" charset="0"/>
              <a:buChar char="•"/>
            </a:pPr>
            <a:r>
              <a:rPr lang="en-US" sz="2400" dirty="0" smtClean="0">
                <a:solidFill>
                  <a:srgbClr val="0070C0"/>
                </a:solidFill>
              </a:rPr>
              <a:t>More RRs migrating to advisory model</a:t>
            </a:r>
          </a:p>
          <a:p>
            <a:pPr lvl="1">
              <a:buFont typeface="Arial" panose="020B0604020202020204" pitchFamily="34" charset="0"/>
              <a:buChar char="•"/>
            </a:pPr>
            <a:r>
              <a:rPr lang="en-US" sz="2400" dirty="0" smtClean="0">
                <a:solidFill>
                  <a:srgbClr val="0070C0"/>
                </a:solidFill>
              </a:rPr>
              <a:t>Promoting advisory programs featuring institutional mutual funds and variable annuities</a:t>
            </a:r>
          </a:p>
          <a:p>
            <a:pPr lvl="1">
              <a:buFont typeface="Arial" panose="020B0604020202020204" pitchFamily="34" charset="0"/>
              <a:buChar char="•"/>
            </a:pPr>
            <a:r>
              <a:rPr lang="en-US" sz="2400" dirty="0" smtClean="0">
                <a:solidFill>
                  <a:srgbClr val="0070C0"/>
                </a:solidFill>
              </a:rPr>
              <a:t>Modifying managed account programs to rely on BICE and/or fee levelization</a:t>
            </a:r>
            <a:br>
              <a:rPr lang="en-US" sz="2400" dirty="0" smtClean="0">
                <a:solidFill>
                  <a:srgbClr val="0070C0"/>
                </a:solidFill>
              </a:rPr>
            </a:br>
            <a:endParaRPr lang="en-US" sz="2400" dirty="0" smtClean="0">
              <a:solidFill>
                <a:srgbClr val="0070C0"/>
              </a:solidFill>
            </a:endParaRPr>
          </a:p>
          <a:p>
            <a:r>
              <a:rPr lang="en-US" b="1" dirty="0" smtClean="0"/>
              <a:t>Support for Smaller Retirement Accounts</a:t>
            </a:r>
          </a:p>
          <a:p>
            <a:pPr lvl="1">
              <a:buFont typeface="Arial" panose="020B0604020202020204" pitchFamily="34" charset="0"/>
              <a:buChar char="•"/>
            </a:pPr>
            <a:r>
              <a:rPr lang="en-US" sz="2400" dirty="0">
                <a:solidFill>
                  <a:srgbClr val="0070C0"/>
                </a:solidFill>
              </a:rPr>
              <a:t>Reducing minimums for advisory programs</a:t>
            </a:r>
          </a:p>
          <a:p>
            <a:pPr lvl="1">
              <a:buFont typeface="Arial" panose="020B0604020202020204" pitchFamily="34" charset="0"/>
              <a:buChar char="•"/>
            </a:pPr>
            <a:r>
              <a:rPr lang="en-US" sz="2400" dirty="0">
                <a:solidFill>
                  <a:srgbClr val="0070C0"/>
                </a:solidFill>
              </a:rPr>
              <a:t>Relying on Computer Model Exemption (robo-advice) to earn commissions</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873209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ERISA Compliance Planning</a:t>
            </a:r>
            <a:endParaRPr lang="en-US" dirty="0"/>
          </a:p>
        </p:txBody>
      </p:sp>
      <p:sp>
        <p:nvSpPr>
          <p:cNvPr id="3" name="Content Placeholder 2"/>
          <p:cNvSpPr>
            <a:spLocks noGrp="1"/>
          </p:cNvSpPr>
          <p:nvPr>
            <p:ph idx="1"/>
          </p:nvPr>
        </p:nvSpPr>
        <p:spPr/>
        <p:txBody>
          <a:bodyPr>
            <a:normAutofit fontScale="77500" lnSpcReduction="20000"/>
          </a:bodyPr>
          <a:lstStyle/>
          <a:p>
            <a:pPr marL="0" lvl="0" indent="0">
              <a:spcBef>
                <a:spcPts val="0"/>
              </a:spcBef>
              <a:buNone/>
            </a:pPr>
            <a:endParaRPr lang="en-US" sz="1200" dirty="0">
              <a:solidFill>
                <a:prstClr val="black"/>
              </a:solidFill>
            </a:endParaRPr>
          </a:p>
          <a:p>
            <a:r>
              <a:rPr lang="en-US" b="1" dirty="0" smtClean="0"/>
              <a:t>What You Should Be Doing Right Now</a:t>
            </a:r>
          </a:p>
          <a:p>
            <a:pPr lvl="1">
              <a:spcAft>
                <a:spcPts val="600"/>
              </a:spcAft>
              <a:buFont typeface="Arial" panose="020B0604020202020204" pitchFamily="34" charset="0"/>
              <a:buChar char="•"/>
            </a:pPr>
            <a:r>
              <a:rPr lang="en-US" sz="2600" b="1" dirty="0">
                <a:solidFill>
                  <a:srgbClr val="0070C0"/>
                </a:solidFill>
              </a:rPr>
              <a:t>Identify</a:t>
            </a:r>
            <a:r>
              <a:rPr lang="en-US" sz="2600" dirty="0">
                <a:solidFill>
                  <a:srgbClr val="0070C0"/>
                </a:solidFill>
              </a:rPr>
              <a:t> </a:t>
            </a:r>
            <a:r>
              <a:rPr lang="en-US" sz="2600" b="1" dirty="0">
                <a:solidFill>
                  <a:srgbClr val="0070C0"/>
                </a:solidFill>
              </a:rPr>
              <a:t>all</a:t>
            </a:r>
            <a:r>
              <a:rPr lang="en-US" sz="2600" dirty="0">
                <a:solidFill>
                  <a:srgbClr val="0070C0"/>
                </a:solidFill>
              </a:rPr>
              <a:t> products/services sold to Plans/IRAs</a:t>
            </a:r>
          </a:p>
          <a:p>
            <a:pPr lvl="1">
              <a:spcAft>
                <a:spcPts val="600"/>
              </a:spcAft>
              <a:buFont typeface="Arial" panose="020B0604020202020204" pitchFamily="34" charset="0"/>
              <a:buChar char="•"/>
            </a:pPr>
            <a:r>
              <a:rPr lang="en-US" sz="2600" b="1" dirty="0">
                <a:solidFill>
                  <a:srgbClr val="0070C0"/>
                </a:solidFill>
              </a:rPr>
              <a:t>Confirm</a:t>
            </a:r>
            <a:r>
              <a:rPr lang="en-US" sz="2600" dirty="0">
                <a:solidFill>
                  <a:srgbClr val="0070C0"/>
                </a:solidFill>
              </a:rPr>
              <a:t> firm has adequate </a:t>
            </a:r>
            <a:r>
              <a:rPr lang="en-US" sz="2600" b="1" dirty="0">
                <a:solidFill>
                  <a:srgbClr val="0070C0"/>
                </a:solidFill>
              </a:rPr>
              <a:t>supervisory control</a:t>
            </a:r>
          </a:p>
          <a:p>
            <a:pPr lvl="1">
              <a:spcAft>
                <a:spcPts val="600"/>
              </a:spcAft>
              <a:buFont typeface="Arial" panose="020B0604020202020204" pitchFamily="34" charset="0"/>
              <a:buChar char="•"/>
            </a:pPr>
            <a:r>
              <a:rPr lang="en-US" sz="2600" dirty="0">
                <a:solidFill>
                  <a:srgbClr val="0070C0"/>
                </a:solidFill>
              </a:rPr>
              <a:t>Identify all </a:t>
            </a:r>
            <a:r>
              <a:rPr lang="en-US" sz="2600" b="1" dirty="0">
                <a:solidFill>
                  <a:srgbClr val="0070C0"/>
                </a:solidFill>
              </a:rPr>
              <a:t>instances of variable compensation</a:t>
            </a:r>
          </a:p>
          <a:p>
            <a:pPr lvl="1">
              <a:buFont typeface="Arial" panose="020B0604020202020204" pitchFamily="34" charset="0"/>
              <a:buChar char="•"/>
            </a:pPr>
            <a:r>
              <a:rPr lang="en-US" sz="2600" dirty="0" smtClean="0">
                <a:solidFill>
                  <a:srgbClr val="0070C0"/>
                </a:solidFill>
              </a:rPr>
              <a:t>Develop </a:t>
            </a:r>
            <a:r>
              <a:rPr lang="en-US" sz="2600" b="1" dirty="0" smtClean="0">
                <a:solidFill>
                  <a:srgbClr val="0070C0"/>
                </a:solidFill>
              </a:rPr>
              <a:t>compliance strategies </a:t>
            </a:r>
            <a:br>
              <a:rPr lang="en-US" sz="2600" b="1" dirty="0" smtClean="0">
                <a:solidFill>
                  <a:srgbClr val="0070C0"/>
                </a:solidFill>
              </a:rPr>
            </a:br>
            <a:r>
              <a:rPr lang="en-US" sz="2600" dirty="0" smtClean="0">
                <a:solidFill>
                  <a:srgbClr val="0070C0"/>
                </a:solidFill>
              </a:rPr>
              <a:t>(BICE, PTE 84-24 and Fee Levelization with ERISA counsel)</a:t>
            </a:r>
            <a:br>
              <a:rPr lang="en-US" sz="2600" dirty="0" smtClean="0">
                <a:solidFill>
                  <a:srgbClr val="0070C0"/>
                </a:solidFill>
              </a:rPr>
            </a:br>
            <a:endParaRPr lang="en-US" sz="2600" dirty="0" smtClean="0">
              <a:solidFill>
                <a:srgbClr val="0070C0"/>
              </a:solidFill>
            </a:endParaRPr>
          </a:p>
          <a:p>
            <a:r>
              <a:rPr lang="en-US" b="1" dirty="0" smtClean="0"/>
              <a:t>Timing</a:t>
            </a:r>
          </a:p>
          <a:p>
            <a:pPr lvl="1">
              <a:spcAft>
                <a:spcPts val="600"/>
              </a:spcAft>
              <a:buFont typeface="Arial" panose="020B0604020202020204" pitchFamily="34" charset="0"/>
              <a:buChar char="•"/>
            </a:pPr>
            <a:r>
              <a:rPr lang="en-US" sz="2600" dirty="0">
                <a:solidFill>
                  <a:srgbClr val="0070C0"/>
                </a:solidFill>
              </a:rPr>
              <a:t>“Transition” BIC will </a:t>
            </a:r>
            <a:r>
              <a:rPr lang="en-US" sz="2600" dirty="0" smtClean="0">
                <a:solidFill>
                  <a:srgbClr val="0070C0"/>
                </a:solidFill>
              </a:rPr>
              <a:t>require:  </a:t>
            </a:r>
            <a:r>
              <a:rPr lang="en-US" sz="2600" dirty="0">
                <a:solidFill>
                  <a:srgbClr val="0070C0"/>
                </a:solidFill>
              </a:rPr>
              <a:t>disclosure and </a:t>
            </a:r>
            <a:r>
              <a:rPr lang="en-US" sz="2600" b="1" dirty="0">
                <a:solidFill>
                  <a:srgbClr val="0070C0"/>
                </a:solidFill>
              </a:rPr>
              <a:t>BICE Officer designation </a:t>
            </a:r>
            <a:r>
              <a:rPr lang="en-US" sz="2600" dirty="0">
                <a:solidFill>
                  <a:srgbClr val="0070C0"/>
                </a:solidFill>
              </a:rPr>
              <a:t>as of April 10, 2017</a:t>
            </a:r>
          </a:p>
          <a:p>
            <a:pPr lvl="1">
              <a:buFont typeface="Arial" panose="020B0604020202020204" pitchFamily="34" charset="0"/>
              <a:buChar char="•"/>
            </a:pPr>
            <a:r>
              <a:rPr lang="en-US" sz="2600" dirty="0">
                <a:solidFill>
                  <a:srgbClr val="0070C0"/>
                </a:solidFill>
              </a:rPr>
              <a:t>“Full Blown” BIC will </a:t>
            </a:r>
            <a:r>
              <a:rPr lang="en-US" sz="2600" dirty="0" smtClean="0">
                <a:solidFill>
                  <a:srgbClr val="0070C0"/>
                </a:solidFill>
              </a:rPr>
              <a:t>require:  </a:t>
            </a:r>
            <a:r>
              <a:rPr lang="en-US" sz="2600" b="1" dirty="0" smtClean="0">
                <a:solidFill>
                  <a:srgbClr val="0070C0"/>
                </a:solidFill>
              </a:rPr>
              <a:t>contracts </a:t>
            </a:r>
            <a:r>
              <a:rPr lang="en-US" sz="2600" b="1" dirty="0">
                <a:solidFill>
                  <a:srgbClr val="0070C0"/>
                </a:solidFill>
              </a:rPr>
              <a:t>for IRA and Non-ERISA Plan clients as of January 1, 2018</a:t>
            </a:r>
            <a:r>
              <a:rPr lang="en-US" sz="2600" dirty="0">
                <a:solidFill>
                  <a:srgbClr val="0070C0"/>
                </a:solidFill>
              </a:rPr>
              <a:t> (negative consent is permitted)</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1888424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Implementation</a:t>
            </a:r>
            <a:endParaRPr lang="en-US" dirty="0"/>
          </a:p>
        </p:txBody>
      </p:sp>
      <p:sp>
        <p:nvSpPr>
          <p:cNvPr id="3" name="Content Placeholder 2"/>
          <p:cNvSpPr>
            <a:spLocks noGrp="1"/>
          </p:cNvSpPr>
          <p:nvPr>
            <p:ph idx="1"/>
          </p:nvPr>
        </p:nvSpPr>
        <p:spPr/>
        <p:txBody>
          <a:bodyPr>
            <a:normAutofit lnSpcReduction="10000"/>
          </a:bodyPr>
          <a:lstStyle/>
          <a:p>
            <a:r>
              <a:rPr lang="en-US" b="1" dirty="0" smtClean="0"/>
              <a:t>BIC Exemption Toolkit</a:t>
            </a:r>
          </a:p>
          <a:p>
            <a:pPr lvl="1">
              <a:buFont typeface="Arial" panose="020B0604020202020204" pitchFamily="34" charset="0"/>
              <a:buChar char="•"/>
            </a:pPr>
            <a:r>
              <a:rPr lang="en-US" sz="2600" dirty="0" smtClean="0">
                <a:solidFill>
                  <a:srgbClr val="0070C0"/>
                </a:solidFill>
              </a:rPr>
              <a:t>Create </a:t>
            </a:r>
            <a:r>
              <a:rPr lang="en-US" sz="2600" b="1" dirty="0" smtClean="0">
                <a:solidFill>
                  <a:srgbClr val="0070C0"/>
                </a:solidFill>
              </a:rPr>
              <a:t>model contracts </a:t>
            </a:r>
            <a:r>
              <a:rPr lang="en-US" sz="2600" dirty="0" smtClean="0">
                <a:solidFill>
                  <a:srgbClr val="0070C0"/>
                </a:solidFill>
              </a:rPr>
              <a:t>for “Full Blown” BIC and </a:t>
            </a:r>
            <a:r>
              <a:rPr lang="en-US" sz="2600" b="1" dirty="0" smtClean="0">
                <a:solidFill>
                  <a:srgbClr val="0070C0"/>
                </a:solidFill>
              </a:rPr>
              <a:t>model disclosure </a:t>
            </a:r>
            <a:r>
              <a:rPr lang="en-US" sz="2600" dirty="0" smtClean="0">
                <a:solidFill>
                  <a:srgbClr val="0070C0"/>
                </a:solidFill>
              </a:rPr>
              <a:t>for “Disclosure” BIC</a:t>
            </a:r>
          </a:p>
          <a:p>
            <a:pPr lvl="1">
              <a:buFont typeface="Arial" panose="020B0604020202020204" pitchFamily="34" charset="0"/>
              <a:buChar char="•"/>
            </a:pPr>
            <a:r>
              <a:rPr lang="en-US" sz="2600" dirty="0" smtClean="0">
                <a:solidFill>
                  <a:srgbClr val="0070C0"/>
                </a:solidFill>
              </a:rPr>
              <a:t>Adopt model </a:t>
            </a:r>
            <a:r>
              <a:rPr lang="en-US" sz="2600" b="1" dirty="0" smtClean="0">
                <a:solidFill>
                  <a:srgbClr val="0070C0"/>
                </a:solidFill>
              </a:rPr>
              <a:t>Transaction and Webpage Disclosures</a:t>
            </a:r>
          </a:p>
          <a:p>
            <a:pPr lvl="1">
              <a:buFont typeface="Arial" panose="020B0604020202020204" pitchFamily="34" charset="0"/>
              <a:buChar char="•"/>
            </a:pPr>
            <a:r>
              <a:rPr lang="en-US" sz="2600" dirty="0" smtClean="0">
                <a:solidFill>
                  <a:srgbClr val="0070C0"/>
                </a:solidFill>
              </a:rPr>
              <a:t>Consider changes to </a:t>
            </a:r>
            <a:r>
              <a:rPr lang="en-US" sz="2600" b="1" dirty="0" smtClean="0">
                <a:solidFill>
                  <a:srgbClr val="0070C0"/>
                </a:solidFill>
              </a:rPr>
              <a:t>payout grid for individual advisors</a:t>
            </a:r>
            <a:r>
              <a:rPr lang="en-US" sz="2600" dirty="0" smtClean="0">
                <a:solidFill>
                  <a:srgbClr val="0070C0"/>
                </a:solidFill>
              </a:rPr>
              <a:t> to limit differential compensation</a:t>
            </a:r>
          </a:p>
          <a:p>
            <a:pPr lvl="1">
              <a:buFont typeface="Arial" panose="020B0604020202020204" pitchFamily="34" charset="0"/>
              <a:buChar char="•"/>
            </a:pPr>
            <a:r>
              <a:rPr lang="en-US" sz="2600" dirty="0" smtClean="0">
                <a:solidFill>
                  <a:srgbClr val="0070C0"/>
                </a:solidFill>
              </a:rPr>
              <a:t>Develop </a:t>
            </a:r>
            <a:r>
              <a:rPr lang="en-US" sz="2600" b="1" dirty="0" smtClean="0">
                <a:solidFill>
                  <a:srgbClr val="0070C0"/>
                </a:solidFill>
              </a:rPr>
              <a:t>system to ensure specific compensation </a:t>
            </a:r>
            <a:r>
              <a:rPr lang="en-US" sz="2600" dirty="0" smtClean="0">
                <a:solidFill>
                  <a:srgbClr val="0070C0"/>
                </a:solidFill>
              </a:rPr>
              <a:t>figures will be available upon demand</a:t>
            </a:r>
          </a:p>
          <a:p>
            <a:pPr lvl="1">
              <a:buFont typeface="Arial" panose="020B0604020202020204" pitchFamily="34" charset="0"/>
              <a:buChar char="•"/>
            </a:pPr>
            <a:r>
              <a:rPr lang="en-US" sz="2600" dirty="0" smtClean="0">
                <a:solidFill>
                  <a:srgbClr val="0070C0"/>
                </a:solidFill>
              </a:rPr>
              <a:t>Provide </a:t>
            </a:r>
            <a:r>
              <a:rPr lang="en-US" sz="2600" b="1" u="sng" dirty="0" smtClean="0">
                <a:solidFill>
                  <a:srgbClr val="0070C0"/>
                </a:solidFill>
              </a:rPr>
              <a:t>training</a:t>
            </a:r>
            <a:r>
              <a:rPr lang="en-US" sz="2600" dirty="0" smtClean="0">
                <a:solidFill>
                  <a:srgbClr val="0070C0"/>
                </a:solidFill>
              </a:rPr>
              <a:t> for advisors with regard to new fiduciary standard, BIC Exemption and firm’s compliance policies</a:t>
            </a:r>
            <a:endParaRPr lang="en-US" sz="2600" dirty="0">
              <a:solidFill>
                <a:srgbClr val="0070C0"/>
              </a:solidFill>
            </a:endParaRP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740601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Use of Financial Plans</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Benefits Under New Fiduciary Standard</a:t>
            </a:r>
          </a:p>
          <a:p>
            <a:pPr lvl="1">
              <a:buFont typeface="Arial" panose="020B0604020202020204" pitchFamily="34" charset="0"/>
              <a:buChar char="•"/>
            </a:pPr>
            <a:r>
              <a:rPr lang="en-US" sz="2500" dirty="0" smtClean="0">
                <a:solidFill>
                  <a:srgbClr val="0070C0"/>
                </a:solidFill>
              </a:rPr>
              <a:t>Advice from commission-based advisors will need to meet new fiduciary standard</a:t>
            </a:r>
          </a:p>
          <a:p>
            <a:pPr lvl="1">
              <a:buFont typeface="Arial" panose="020B0604020202020204" pitchFamily="34" charset="0"/>
              <a:buChar char="•"/>
            </a:pPr>
            <a:r>
              <a:rPr lang="en-US" sz="2500" dirty="0" smtClean="0">
                <a:solidFill>
                  <a:srgbClr val="0070C0"/>
                </a:solidFill>
              </a:rPr>
              <a:t>Consider using financial plans to ensure recommendation are in “Best Interest” of client</a:t>
            </a:r>
          </a:p>
          <a:p>
            <a:pPr lvl="1">
              <a:buFont typeface="Arial" panose="020B0604020202020204" pitchFamily="34" charset="0"/>
              <a:buChar char="•"/>
            </a:pPr>
            <a:r>
              <a:rPr lang="en-US" sz="2500" b="1" dirty="0" smtClean="0">
                <a:solidFill>
                  <a:srgbClr val="0070C0"/>
                </a:solidFill>
              </a:rPr>
              <a:t>Qualifying financial plans by their nature can help demonstrate prudent advice</a:t>
            </a:r>
            <a:br>
              <a:rPr lang="en-US" sz="2500" b="1" dirty="0" smtClean="0">
                <a:solidFill>
                  <a:srgbClr val="0070C0"/>
                </a:solidFill>
              </a:rPr>
            </a:br>
            <a:endParaRPr lang="en-US" sz="2500" b="1" dirty="0" smtClean="0">
              <a:solidFill>
                <a:srgbClr val="0070C0"/>
              </a:solidFill>
            </a:endParaRPr>
          </a:p>
          <a:p>
            <a:r>
              <a:rPr lang="en-US" b="1" dirty="0" smtClean="0"/>
              <a:t>Benefits Under BIC Exemption</a:t>
            </a:r>
          </a:p>
          <a:p>
            <a:pPr lvl="1">
              <a:spcAft>
                <a:spcPts val="600"/>
              </a:spcAft>
              <a:buFont typeface="Arial" panose="020B0604020202020204" pitchFamily="34" charset="0"/>
              <a:buChar char="•"/>
            </a:pPr>
            <a:r>
              <a:rPr lang="en-US" sz="2500" dirty="0">
                <a:solidFill>
                  <a:srgbClr val="0070C0"/>
                </a:solidFill>
              </a:rPr>
              <a:t>BIC compliance policies </a:t>
            </a:r>
            <a:r>
              <a:rPr lang="en-US" sz="2500" b="1" dirty="0">
                <a:solidFill>
                  <a:srgbClr val="0070C0"/>
                </a:solidFill>
              </a:rPr>
              <a:t>must address conflicts and variable compensation issues</a:t>
            </a:r>
          </a:p>
          <a:p>
            <a:pPr lvl="1">
              <a:spcAft>
                <a:spcPts val="600"/>
              </a:spcAft>
              <a:buFont typeface="Arial" panose="020B0604020202020204" pitchFamily="34" charset="0"/>
              <a:buChar char="•"/>
            </a:pPr>
            <a:r>
              <a:rPr lang="en-US" sz="2500" dirty="0">
                <a:solidFill>
                  <a:srgbClr val="0070C0"/>
                </a:solidFill>
              </a:rPr>
              <a:t>Requiring financial plans (</a:t>
            </a:r>
            <a:r>
              <a:rPr lang="en-US" sz="2500" u="sng" dirty="0">
                <a:solidFill>
                  <a:srgbClr val="0070C0"/>
                </a:solidFill>
              </a:rPr>
              <a:t>before</a:t>
            </a:r>
            <a:r>
              <a:rPr lang="en-US" sz="2500" dirty="0">
                <a:solidFill>
                  <a:srgbClr val="0070C0"/>
                </a:solidFill>
              </a:rPr>
              <a:t> investments are recommended) can help mitigate conflicts</a:t>
            </a:r>
          </a:p>
        </p:txBody>
      </p:sp>
      <p:sp>
        <p:nvSpPr>
          <p:cNvPr id="4" name="TextBox 3"/>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46690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73438"/>
            <a:ext cx="7886700" cy="1117251"/>
          </a:xfrm>
        </p:spPr>
        <p:txBody>
          <a:bodyPr>
            <a:noAutofit/>
          </a:bodyPr>
          <a:lstStyle/>
          <a:p>
            <a:pPr algn="ctr"/>
            <a:r>
              <a:rPr lang="en-US" sz="3600" b="1" dirty="0" smtClean="0"/>
              <a:t>IMPORTANT INFORMATION</a:t>
            </a:r>
            <a:r>
              <a:rPr lang="en-US" sz="3600" b="1" dirty="0"/>
              <a:t/>
            </a:r>
            <a:br>
              <a:rPr lang="en-US" sz="3600" b="1" dirty="0"/>
            </a:br>
            <a:endParaRPr lang="en-US" sz="3600" b="1" dirty="0"/>
          </a:p>
        </p:txBody>
      </p:sp>
      <p:sp>
        <p:nvSpPr>
          <p:cNvPr id="3" name="Content Placeholder 2"/>
          <p:cNvSpPr>
            <a:spLocks noGrp="1"/>
          </p:cNvSpPr>
          <p:nvPr>
            <p:ph idx="1"/>
          </p:nvPr>
        </p:nvSpPr>
        <p:spPr/>
        <p:txBody>
          <a:bodyPr>
            <a:normAutofit lnSpcReduction="10000"/>
          </a:bodyPr>
          <a:lstStyle/>
          <a:p>
            <a:pPr marL="0" indent="0" algn="ctr">
              <a:buNone/>
            </a:pPr>
            <a:endParaRPr lang="en-US" b="1" dirty="0"/>
          </a:p>
          <a:p>
            <a:pPr marL="0" indent="0">
              <a:buNone/>
            </a:pPr>
            <a:r>
              <a:rPr lang="en-US" sz="3200" dirty="0" smtClean="0"/>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rules.</a:t>
            </a:r>
          </a:p>
          <a:p>
            <a:pPr marL="0" indent="0">
              <a:buNone/>
            </a:pPr>
            <a:endParaRPr lang="en-US" sz="3200" dirty="0" smtClean="0"/>
          </a:p>
        </p:txBody>
      </p:sp>
      <p:sp>
        <p:nvSpPr>
          <p:cNvPr id="4" name="Slide Number Placeholder 3"/>
          <p:cNvSpPr>
            <a:spLocks noGrp="1"/>
          </p:cNvSpPr>
          <p:nvPr>
            <p:ph type="sldNum" sz="quarter" idx="12"/>
          </p:nvPr>
        </p:nvSpPr>
        <p:spPr/>
        <p:txBody>
          <a:bodyPr/>
          <a:lstStyle/>
          <a:p>
            <a:fld id="{CA17AD6A-39A0-477B-8DC5-FE7D30943091}" type="slidenum">
              <a:rPr lang="en-US" sz="1800" smtClean="0"/>
              <a:t>13</a:t>
            </a:fld>
            <a:endParaRPr lang="en-US" sz="1800" dirty="0"/>
          </a:p>
        </p:txBody>
      </p:sp>
      <p:sp>
        <p:nvSpPr>
          <p:cNvPr id="5" name="TextBox 4"/>
          <p:cNvSpPr txBox="1"/>
          <p:nvPr/>
        </p:nvSpPr>
        <p:spPr>
          <a:xfrm>
            <a:off x="2133600" y="6477000"/>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514365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5520"/>
            <a:ext cx="8229600" cy="1353015"/>
          </a:xfrm>
        </p:spPr>
        <p:txBody>
          <a:bodyPr>
            <a:normAutofit fontScale="90000"/>
          </a:bodyPr>
          <a:lstStyle/>
          <a:p>
            <a:pPr algn="ctr"/>
            <a:r>
              <a:rPr lang="en-US" b="1" dirty="0" smtClean="0">
                <a:latin typeface="Arial"/>
                <a:cs typeface="Arial"/>
              </a:rPr>
              <a:t/>
            </a:r>
            <a:br>
              <a:rPr lang="en-US" b="1" dirty="0" smtClean="0">
                <a:latin typeface="Arial"/>
                <a:cs typeface="Arial"/>
              </a:rPr>
            </a:br>
            <a:r>
              <a:rPr lang="en-US" b="1" dirty="0" smtClean="0">
                <a:latin typeface="Arial"/>
                <a:cs typeface="Arial"/>
              </a:rPr>
              <a:t/>
            </a:r>
            <a:br>
              <a:rPr lang="en-US" b="1" dirty="0" smtClean="0">
                <a:latin typeface="Arial"/>
                <a:cs typeface="Arial"/>
              </a:rPr>
            </a:br>
            <a:r>
              <a:rPr lang="en-US" b="1" dirty="0" smtClean="0">
                <a:latin typeface="Arial"/>
                <a:cs typeface="Arial"/>
              </a:rPr>
              <a:t>DOL LANDSCAPE</a:t>
            </a:r>
            <a:br>
              <a:rPr lang="en-US" b="1" dirty="0" smtClean="0">
                <a:latin typeface="Arial"/>
                <a:cs typeface="Arial"/>
              </a:rPr>
            </a:br>
            <a:r>
              <a:rPr lang="en-US" sz="3600" b="1" dirty="0" smtClean="0">
                <a:latin typeface="Arial"/>
                <a:cs typeface="Arial"/>
              </a:rPr>
              <a:t>CHALLENGES AND OPPRTUNITIES</a:t>
            </a:r>
            <a:r>
              <a:rPr lang="en-US" sz="4100" b="1" i="1" dirty="0">
                <a:latin typeface="Arial"/>
                <a:cs typeface="Arial"/>
              </a:rPr>
              <a:t/>
            </a:r>
            <a:br>
              <a:rPr lang="en-US" sz="4100" b="1" i="1" dirty="0">
                <a:latin typeface="Arial"/>
                <a:cs typeface="Arial"/>
              </a:rPr>
            </a:br>
            <a:r>
              <a:rPr lang="en-US" b="1" dirty="0">
                <a:latin typeface="Arial"/>
                <a:cs typeface="Arial"/>
              </a:rPr>
              <a:t/>
            </a:r>
            <a:br>
              <a:rPr lang="en-US" b="1" dirty="0">
                <a:latin typeface="Arial"/>
                <a:cs typeface="Arial"/>
              </a:rPr>
            </a:br>
            <a:endParaRPr lang="en-US" dirty="0"/>
          </a:p>
        </p:txBody>
      </p:sp>
      <p:sp>
        <p:nvSpPr>
          <p:cNvPr id="3" name="Content Placeholder 2"/>
          <p:cNvSpPr>
            <a:spLocks noGrp="1"/>
          </p:cNvSpPr>
          <p:nvPr>
            <p:ph idx="1"/>
          </p:nvPr>
        </p:nvSpPr>
        <p:spPr>
          <a:xfrm>
            <a:off x="365593" y="2200507"/>
            <a:ext cx="8229600" cy="4155845"/>
          </a:xfrm>
        </p:spPr>
        <p:txBody>
          <a:bodyPr>
            <a:normAutofit fontScale="55000" lnSpcReduction="20000"/>
          </a:bodyPr>
          <a:lstStyle/>
          <a:p>
            <a:pPr marL="0" indent="0" algn="ctr">
              <a:buNone/>
            </a:pPr>
            <a:r>
              <a:rPr lang="en-US" sz="6400" b="1" dirty="0"/>
              <a:t>Marcia S. Wagner, Esq.</a:t>
            </a:r>
          </a:p>
          <a:p>
            <a:pPr marL="0" indent="0" algn="ctr">
              <a:buNone/>
            </a:pPr>
            <a:endParaRPr lang="en-US" sz="5300" dirty="0"/>
          </a:p>
          <a:p>
            <a:pPr marL="0" indent="0">
              <a:spcBef>
                <a:spcPts val="0"/>
              </a:spcBef>
              <a:buNone/>
            </a:pPr>
            <a:r>
              <a:rPr lang="en-US" dirty="0"/>
              <a:t>                                                                                                         </a:t>
            </a:r>
          </a:p>
          <a:p>
            <a:pPr marL="0" indent="0" algn="ctr">
              <a:spcBef>
                <a:spcPts val="0"/>
              </a:spcBef>
              <a:buNone/>
            </a:pPr>
            <a:endParaRPr lang="en-US" sz="5900" dirty="0"/>
          </a:p>
          <a:p>
            <a:pPr marL="0" indent="0" algn="ctr">
              <a:spcBef>
                <a:spcPts val="0"/>
              </a:spcBef>
              <a:buNone/>
            </a:pPr>
            <a:r>
              <a:rPr lang="en-US" sz="6300" b="1" dirty="0"/>
              <a:t>99 Summer Street, 13</a:t>
            </a:r>
            <a:r>
              <a:rPr lang="en-US" sz="6300" b="1" baseline="30000" dirty="0"/>
              <a:t>th</a:t>
            </a:r>
            <a:r>
              <a:rPr lang="en-US" sz="6300" b="1" dirty="0"/>
              <a:t> Floor</a:t>
            </a:r>
          </a:p>
          <a:p>
            <a:pPr marL="0" indent="0" algn="ctr">
              <a:spcBef>
                <a:spcPts val="0"/>
              </a:spcBef>
              <a:buNone/>
            </a:pPr>
            <a:r>
              <a:rPr lang="en-US" sz="6300" b="1" dirty="0"/>
              <a:t>Boston, MA  02110</a:t>
            </a:r>
          </a:p>
          <a:p>
            <a:pPr marL="0" indent="0" algn="ctr">
              <a:spcBef>
                <a:spcPts val="0"/>
              </a:spcBef>
              <a:buNone/>
            </a:pPr>
            <a:r>
              <a:rPr lang="en-US" sz="6300" b="1" dirty="0"/>
              <a:t>(617) 357-5200</a:t>
            </a:r>
          </a:p>
          <a:p>
            <a:pPr marL="0" indent="0" algn="ctr">
              <a:spcBef>
                <a:spcPts val="0"/>
              </a:spcBef>
              <a:buNone/>
            </a:pPr>
            <a:r>
              <a:rPr lang="en-US" sz="6300" b="1" dirty="0">
                <a:hlinkClick r:id="rId3"/>
              </a:rPr>
              <a:t>www.wagnerlawgroup.com</a:t>
            </a:r>
            <a:endParaRPr lang="en-US" sz="6300" b="1" dirty="0"/>
          </a:p>
          <a:p>
            <a:pPr marL="0" indent="0" algn="ctr">
              <a:spcBef>
                <a:spcPts val="0"/>
              </a:spcBef>
              <a:buNone/>
            </a:pPr>
            <a:r>
              <a:rPr lang="en-US" sz="5300" b="1" dirty="0" smtClean="0">
                <a:hlinkClick r:id="rId4"/>
              </a:rPr>
              <a:t>marcia@wagnerlawgroup.com</a:t>
            </a:r>
            <a:endParaRPr lang="en-US" sz="5300" b="1" dirty="0" smtClean="0"/>
          </a:p>
          <a:p>
            <a:pPr marL="0" indent="0">
              <a:spcBef>
                <a:spcPts val="0"/>
              </a:spcBef>
              <a:buNone/>
            </a:pPr>
            <a:r>
              <a:rPr lang="en-US" sz="1900" dirty="0" smtClean="0"/>
              <a:t>A0225283.pptx</a:t>
            </a:r>
            <a:endParaRPr lang="en-US" sz="1900" dirty="0"/>
          </a:p>
          <a:p>
            <a:pPr marL="0" indent="0">
              <a:buNone/>
            </a:pPr>
            <a:endParaRPr lang="en-US" sz="2400" dirty="0"/>
          </a:p>
        </p:txBody>
      </p:sp>
      <p:sp>
        <p:nvSpPr>
          <p:cNvPr id="4" name="Slide Number Placeholder 3"/>
          <p:cNvSpPr>
            <a:spLocks noGrp="1"/>
          </p:cNvSpPr>
          <p:nvPr>
            <p:ph type="sldNum" sz="quarter" idx="12"/>
          </p:nvPr>
        </p:nvSpPr>
        <p:spPr/>
        <p:txBody>
          <a:bodyPr/>
          <a:lstStyle/>
          <a:p>
            <a:fld id="{72BF231E-B210-534E-885A-3969A7D6CD4E}" type="slidenum">
              <a:rPr lang="en-US" smtClean="0"/>
              <a:t>14</a:t>
            </a:fld>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7793" y="2839844"/>
            <a:ext cx="3505200" cy="76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2133600" y="6428601"/>
            <a:ext cx="5562600" cy="276999"/>
          </a:xfrm>
          <a:prstGeom prst="rect">
            <a:avLst/>
          </a:prstGeom>
          <a:noFill/>
        </p:spPr>
        <p:txBody>
          <a:bodyPr wrap="square" rtlCol="0">
            <a:spAutoFit/>
          </a:bodyPr>
          <a:lstStyle/>
          <a:p>
            <a:r>
              <a:rPr lang="en-US" sz="1200" b="1" dirty="0"/>
              <a:t>FOR PROFESSIONAL ADVISOR USE ONLY, NOT FOR PUBLIC DISTRIBUTION</a:t>
            </a:r>
            <a:endParaRPr lang="en-US" sz="1200" dirty="0"/>
          </a:p>
        </p:txBody>
      </p:sp>
    </p:spTree>
    <p:extLst>
      <p:ext uri="{BB962C8B-B14F-4D97-AF65-F5344CB8AC3E}">
        <p14:creationId xmlns:p14="http://schemas.microsoft.com/office/powerpoint/2010/main" val="306919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10911</TotalTime>
  <Words>668</Words>
  <Application>Microsoft Office PowerPoint</Application>
  <PresentationFormat>On-screen Show (4:3)</PresentationFormat>
  <Paragraphs>137</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DOL LANDSCAPE:  CHALLENGES AND OPPORTUNITIES</vt:lpstr>
      <vt:lpstr>Introduction</vt:lpstr>
      <vt:lpstr>BICE Timeline</vt:lpstr>
      <vt:lpstr>Capturing Rollovers</vt:lpstr>
      <vt:lpstr>Effect of New DOL Rule on Rollovers</vt:lpstr>
      <vt:lpstr>Potential Impact on RIAs</vt:lpstr>
      <vt:lpstr>Focusing on Managed Accounts</vt:lpstr>
      <vt:lpstr>Implications for Managed Accounts</vt:lpstr>
      <vt:lpstr>Anticipated Trends in Industry</vt:lpstr>
      <vt:lpstr>ERISA Compliance Planning</vt:lpstr>
      <vt:lpstr>Implementation</vt:lpstr>
      <vt:lpstr>Strategic Use of Financial Plans</vt:lpstr>
      <vt:lpstr>IMPORTANT INFORMATION </vt:lpstr>
      <vt:lpstr>  DOL LANDSCAPE CHALLENGES AND OPPRTUNITIES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FIDUCIARY REGULATIONS IMPACT ON KEOGH AND OTHER 1081 PLANS</dc:title>
  <dc:creator>Livia Aber</dc:creator>
  <cp:lastModifiedBy>robert bernstein</cp:lastModifiedBy>
  <cp:revision>58</cp:revision>
  <cp:lastPrinted>2016-09-08T14:09:49Z</cp:lastPrinted>
  <dcterms:created xsi:type="dcterms:W3CDTF">2016-09-07T19:14:57Z</dcterms:created>
  <dcterms:modified xsi:type="dcterms:W3CDTF">2016-09-25T14:18:28Z</dcterms:modified>
</cp:coreProperties>
</file>