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302" r:id="rId2"/>
    <p:sldId id="270" r:id="rId3"/>
    <p:sldId id="296" r:id="rId4"/>
    <p:sldId id="298" r:id="rId5"/>
    <p:sldId id="299" r:id="rId6"/>
    <p:sldId id="300" r:id="rId7"/>
    <p:sldId id="268" r:id="rId8"/>
    <p:sldId id="287" r:id="rId9"/>
    <p:sldId id="288" r:id="rId10"/>
    <p:sldId id="289" r:id="rId11"/>
    <p:sldId id="290" r:id="rId12"/>
    <p:sldId id="291" r:id="rId13"/>
    <p:sldId id="293" r:id="rId14"/>
    <p:sldId id="294" r:id="rId15"/>
    <p:sldId id="295" r:id="rId16"/>
    <p:sldId id="301" r:id="rId17"/>
    <p:sldId id="273" r:id="rId18"/>
    <p:sldId id="274" r:id="rId19"/>
    <p:sldId id="265" r:id="rId20"/>
    <p:sldId id="275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303" r:id="rId31"/>
  </p:sldIdLst>
  <p:sldSz cx="9144000" cy="5143500" type="screen16x9"/>
  <p:notesSz cx="7023100" cy="93091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62048" autoAdjust="0"/>
  </p:normalViewPr>
  <p:slideViewPr>
    <p:cSldViewPr snapToGrid="0" snapToObjects="1">
      <p:cViewPr varScale="1">
        <p:scale>
          <a:sx n="85" d="100"/>
          <a:sy n="85" d="100"/>
        </p:scale>
        <p:origin x="-72" y="-29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1860"/>
    </p:cViewPr>
  </p:sorterViewPr>
  <p:notesViewPr>
    <p:cSldViewPr snapToGrid="0" snapToObjects="1">
      <p:cViewPr varScale="1">
        <p:scale>
          <a:sx n="54" d="100"/>
          <a:sy n="54" d="100"/>
        </p:scale>
        <p:origin x="-1830" y="-10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15" tIns="46657" rIns="93315" bIns="4665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3" y="0"/>
            <a:ext cx="3043343" cy="465455"/>
          </a:xfrm>
          <a:prstGeom prst="rect">
            <a:avLst/>
          </a:prstGeom>
        </p:spPr>
        <p:txBody>
          <a:bodyPr vert="horz" lIns="93315" tIns="46657" rIns="93315" bIns="46657" rtlCol="0"/>
          <a:lstStyle>
            <a:lvl1pPr algn="r">
              <a:defRPr sz="1200"/>
            </a:lvl1pPr>
          </a:lstStyle>
          <a:p>
            <a:fld id="{D56CDA97-13F6-43B9-B574-619582FECAA1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698500"/>
            <a:ext cx="6207125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15" tIns="46657" rIns="93315" bIns="46657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4"/>
            <a:ext cx="5618480" cy="4189095"/>
          </a:xfrm>
          <a:prstGeom prst="rect">
            <a:avLst/>
          </a:prstGeom>
        </p:spPr>
        <p:txBody>
          <a:bodyPr vert="horz" lIns="93315" tIns="46657" rIns="93315" bIns="46657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30"/>
            <a:ext cx="3043343" cy="465455"/>
          </a:xfrm>
          <a:prstGeom prst="rect">
            <a:avLst/>
          </a:prstGeom>
        </p:spPr>
        <p:txBody>
          <a:bodyPr vert="horz" lIns="93315" tIns="46657" rIns="93315" bIns="4665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3" y="8842030"/>
            <a:ext cx="3043343" cy="465455"/>
          </a:xfrm>
          <a:prstGeom prst="rect">
            <a:avLst/>
          </a:prstGeom>
        </p:spPr>
        <p:txBody>
          <a:bodyPr vert="horz" lIns="93315" tIns="46657" rIns="93315" bIns="46657" rtlCol="0" anchor="b"/>
          <a:lstStyle>
            <a:lvl1pPr algn="r">
              <a:defRPr sz="1200"/>
            </a:lvl1pPr>
          </a:lstStyle>
          <a:p>
            <a:fld id="{CF09529B-BC7C-4924-BB02-8EE5B44E93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5427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6116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2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56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3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26929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4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0121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5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431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6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8178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7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2176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8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2176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9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2176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10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2176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11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12176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12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3566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13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3975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14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4765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15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8270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16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382700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17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70915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18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11721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7988" y="347472"/>
            <a:ext cx="6207125" cy="3622485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19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06087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7988" y="442468"/>
            <a:ext cx="6207125" cy="3490913"/>
          </a:xfrm>
        </p:spPr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20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5929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21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6955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22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1469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23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087497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24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91881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25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08801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26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211576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27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67524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28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5715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29</a:t>
            </a:fld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35505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09529B-BC7C-4924-BB02-8EE5B44E933A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6603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7E7E-1EBF-1A47-92B4-4F2B494C11DE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231E-B210-534E-885A-3969A7D6CD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919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7E7E-1EBF-1A47-92B4-4F2B494C11DE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231E-B210-534E-885A-3969A7D6CD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301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7E7E-1EBF-1A47-92B4-4F2B494C11DE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231E-B210-534E-885A-3969A7D6CD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778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7E7E-1EBF-1A47-92B4-4F2B494C11DE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231E-B210-534E-885A-3969A7D6CD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187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7E7E-1EBF-1A47-92B4-4F2B494C11DE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231E-B210-534E-885A-3969A7D6CD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72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7E7E-1EBF-1A47-92B4-4F2B494C11DE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231E-B210-534E-885A-3969A7D6CD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5229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7E7E-1EBF-1A47-92B4-4F2B494C11DE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231E-B210-534E-885A-3969A7D6CD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623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7E7E-1EBF-1A47-92B4-4F2B494C11DE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231E-B210-534E-885A-3969A7D6CD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569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7E7E-1EBF-1A47-92B4-4F2B494C11DE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231E-B210-534E-885A-3969A7D6CD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88044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7E7E-1EBF-1A47-92B4-4F2B494C11DE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231E-B210-534E-885A-3969A7D6CD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2670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7E7E-1EBF-1A47-92B4-4F2B494C11DE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231E-B210-534E-885A-3969A7D6CD4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82467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E47E7E-1EBF-1A47-92B4-4F2B494C11DE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F238AA-CC45-42D2-948D-38D92F12F4B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6646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agnerlawgroup.com/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7805" y="3486678"/>
            <a:ext cx="3445727" cy="605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67628" y="1393797"/>
            <a:ext cx="8875457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600" b="1" dirty="0" smtClean="0">
                <a:latin typeface="Arial"/>
                <a:cs typeface="Arial"/>
              </a:rPr>
              <a:t>The New Fiduciary Rules</a:t>
            </a:r>
          </a:p>
          <a:p>
            <a:pPr algn="ctr"/>
            <a:r>
              <a:rPr lang="en-US" sz="2800" b="1" i="1" dirty="0" smtClean="0">
                <a:latin typeface="Arial"/>
                <a:cs typeface="Arial"/>
              </a:rPr>
              <a:t>What Do You Need to Know and Do Now?</a:t>
            </a:r>
          </a:p>
          <a:p>
            <a:pPr algn="ctr"/>
            <a:endParaRPr lang="en-US" sz="2800" b="1" dirty="0" smtClean="0">
              <a:latin typeface="Arial"/>
              <a:cs typeface="Arial"/>
            </a:endParaRPr>
          </a:p>
          <a:p>
            <a:pPr algn="ctr"/>
            <a:r>
              <a:rPr lang="en-US" sz="3200" b="1" dirty="0" smtClean="0">
                <a:latin typeface="Arial"/>
                <a:cs typeface="Arial"/>
              </a:rPr>
              <a:t>Marcia S. Wagner, Esq.</a:t>
            </a:r>
          </a:p>
          <a:p>
            <a:pPr algn="ctr"/>
            <a:endParaRPr lang="en-US" sz="2800" b="1" dirty="0" smtClean="0">
              <a:latin typeface="Arial"/>
              <a:cs typeface="Arial"/>
            </a:endParaRPr>
          </a:p>
          <a:p>
            <a:pPr algn="ctr"/>
            <a:endParaRPr lang="en-US" sz="2800" b="1" i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6685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Roll out of New Rule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New Fiduciary Advice Definition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/>
                <a:cs typeface="Arial"/>
              </a:rPr>
              <a:t>BIC Exemption (PTE 2016-01)</a:t>
            </a:r>
            <a:endParaRPr lang="en-US" dirty="0"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/>
                <a:cs typeface="Arial"/>
              </a:rPr>
              <a:t>Other PTEs </a:t>
            </a:r>
            <a:endParaRPr lang="en-US" dirty="0"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Fee </a:t>
            </a:r>
            <a:r>
              <a:rPr lang="en-US" dirty="0" err="1">
                <a:latin typeface="Arial"/>
                <a:cs typeface="Arial"/>
              </a:rPr>
              <a:t>Levelization</a:t>
            </a:r>
            <a:endParaRPr lang="en-US" dirty="0"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>
                <a:latin typeface="Arial"/>
                <a:cs typeface="Arial"/>
              </a:rPr>
              <a:t>Robo</a:t>
            </a:r>
            <a:r>
              <a:rPr lang="en-US" dirty="0">
                <a:latin typeface="Arial"/>
                <a:cs typeface="Arial"/>
              </a:rPr>
              <a:t>-Advice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Rollovers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Managed Accounts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Practical </a:t>
            </a:r>
            <a:r>
              <a:rPr lang="en-US" dirty="0" smtClean="0">
                <a:latin typeface="Arial"/>
                <a:cs typeface="Arial"/>
              </a:rPr>
              <a:t>Considerations</a:t>
            </a:r>
            <a:endParaRPr lang="en-US" dirty="0">
              <a:latin typeface="Arial"/>
              <a:cs typeface="Arial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3515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Broadening of Fiduciary Definition</a:t>
            </a:r>
          </a:p>
          <a:p>
            <a:pPr lvl="1"/>
            <a:r>
              <a:rPr lang="en-US" dirty="0" smtClean="0"/>
              <a:t>DOL’s new rule would broaden scope of advisors deemed to be IRA/plan fiduciaries</a:t>
            </a:r>
          </a:p>
          <a:p>
            <a:pPr lvl="1"/>
            <a:r>
              <a:rPr lang="en-US" dirty="0" smtClean="0"/>
              <a:t>Targets broker-dealers (BDs) and registered reps (RRs) earning commission-based compensation</a:t>
            </a:r>
          </a:p>
          <a:p>
            <a:pPr lvl="1"/>
            <a:r>
              <a:rPr lang="en-US" dirty="0" smtClean="0"/>
              <a:t>Would change IRA marketplace</a:t>
            </a:r>
          </a:p>
          <a:p>
            <a:pPr lvl="1"/>
            <a:r>
              <a:rPr lang="en-US" dirty="0" smtClean="0"/>
              <a:t>Would impact registered investment advisers (RIAs)</a:t>
            </a:r>
          </a:p>
          <a:p>
            <a:pPr lvl="2"/>
            <a:r>
              <a:rPr lang="en-US" dirty="0" smtClean="0"/>
              <a:t>Offering rollover advice</a:t>
            </a:r>
          </a:p>
          <a:p>
            <a:pPr lvl="2"/>
            <a:r>
              <a:rPr lang="en-US" dirty="0" smtClean="0"/>
              <a:t>Managed account programs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52278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New “Investment Advice” Definition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Required Context for Investment Advice</a:t>
            </a:r>
          </a:p>
          <a:p>
            <a:pPr lvl="1"/>
            <a:r>
              <a:rPr lang="en-US" dirty="0" smtClean="0"/>
              <a:t>Advisor acknowledges it is acting as a fiduciary under ERISA or IRC, or</a:t>
            </a:r>
          </a:p>
          <a:p>
            <a:pPr lvl="1"/>
            <a:r>
              <a:rPr lang="en-US" dirty="0" smtClean="0"/>
              <a:t>Written or unwritten understanding that advice is based on </a:t>
            </a:r>
            <a:r>
              <a:rPr lang="en-US" u="sng" dirty="0" smtClean="0"/>
              <a:t>particular</a:t>
            </a:r>
            <a:r>
              <a:rPr lang="en-US" dirty="0" smtClean="0"/>
              <a:t> investment needs of client, or</a:t>
            </a:r>
          </a:p>
          <a:p>
            <a:pPr lvl="1"/>
            <a:r>
              <a:rPr lang="en-US" dirty="0" smtClean="0"/>
              <a:t>Advice is directed to </a:t>
            </a:r>
            <a:r>
              <a:rPr lang="en-US" u="sng" dirty="0" smtClean="0"/>
              <a:t>specific</a:t>
            </a:r>
            <a:r>
              <a:rPr lang="en-US" dirty="0" smtClean="0"/>
              <a:t> person(s) regarding advisability of a </a:t>
            </a:r>
            <a:r>
              <a:rPr lang="en-US" u="sng" dirty="0" smtClean="0"/>
              <a:t>particular</a:t>
            </a:r>
            <a:r>
              <a:rPr lang="en-US" dirty="0" smtClean="0"/>
              <a:t> investment decision</a:t>
            </a:r>
          </a:p>
          <a:p>
            <a:r>
              <a:rPr lang="en-US" dirty="0" smtClean="0"/>
              <a:t>Required Nature of Investment Advice</a:t>
            </a:r>
          </a:p>
          <a:p>
            <a:pPr lvl="1"/>
            <a:r>
              <a:rPr lang="en-US" dirty="0" smtClean="0"/>
              <a:t>Advisor makes a “</a:t>
            </a:r>
            <a:r>
              <a:rPr lang="en-US" u="sng" dirty="0" smtClean="0"/>
              <a:t>recommendation</a:t>
            </a:r>
            <a:r>
              <a:rPr lang="en-US" dirty="0" smtClean="0"/>
              <a:t>” for a fee or other direct or indirect compensation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36605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“Recommendation” Defined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Covered recommendations to Plan/IRA</a:t>
            </a:r>
          </a:p>
          <a:p>
            <a:pPr lvl="1"/>
            <a:r>
              <a:rPr lang="en-US" dirty="0" smtClean="0"/>
              <a:t>On advisability of investing in property, or</a:t>
            </a:r>
          </a:p>
          <a:p>
            <a:pPr lvl="1"/>
            <a:r>
              <a:rPr lang="en-US" dirty="0" smtClean="0"/>
              <a:t>Relating to management of property including:</a:t>
            </a:r>
          </a:p>
          <a:p>
            <a:pPr lvl="2"/>
            <a:r>
              <a:rPr lang="en-US" dirty="0" smtClean="0"/>
              <a:t>IPS, strategies, portfolio composition</a:t>
            </a:r>
          </a:p>
          <a:p>
            <a:pPr lvl="2"/>
            <a:r>
              <a:rPr lang="en-US" dirty="0" smtClean="0"/>
              <a:t>Selection of other persons to provide advice</a:t>
            </a:r>
          </a:p>
          <a:p>
            <a:pPr lvl="2"/>
            <a:r>
              <a:rPr lang="en-US" dirty="0" smtClean="0"/>
              <a:t>Selection of account (brokerage vs. advisory)</a:t>
            </a:r>
          </a:p>
          <a:p>
            <a:pPr lvl="2"/>
            <a:r>
              <a:rPr lang="en-US" dirty="0" smtClean="0"/>
              <a:t>Transfers or rollovers from Plan/IRA</a:t>
            </a:r>
          </a:p>
          <a:p>
            <a:r>
              <a:rPr lang="en-US" dirty="0" smtClean="0"/>
              <a:t>“Recommendation”</a:t>
            </a:r>
          </a:p>
          <a:p>
            <a:pPr lvl="1"/>
            <a:r>
              <a:rPr lang="en-US" dirty="0" smtClean="0"/>
              <a:t>Reasonably viewed as suggestion to engage in particular course of action (</a:t>
            </a:r>
            <a:r>
              <a:rPr lang="en-US" i="1" dirty="0" smtClean="0"/>
              <a:t>i.e.</a:t>
            </a:r>
            <a:r>
              <a:rPr lang="en-US" dirty="0" smtClean="0"/>
              <a:t>, call to action)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00341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6 Exclusions from “Investment Advice”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Exclusions from “Recommendations”</a:t>
            </a:r>
          </a:p>
          <a:p>
            <a:pPr lvl="1"/>
            <a:r>
              <a:rPr lang="en-US" dirty="0" smtClean="0"/>
              <a:t>Platform Providers</a:t>
            </a:r>
          </a:p>
          <a:p>
            <a:pPr lvl="1"/>
            <a:r>
              <a:rPr lang="en-US" dirty="0" smtClean="0"/>
              <a:t>Investment Education</a:t>
            </a:r>
          </a:p>
          <a:p>
            <a:pPr lvl="1"/>
            <a:r>
              <a:rPr lang="en-US" dirty="0" smtClean="0"/>
              <a:t>General Communications</a:t>
            </a:r>
          </a:p>
          <a:p>
            <a:r>
              <a:rPr lang="en-US" dirty="0" smtClean="0"/>
              <a:t>Exclusions from “Fiduciary” Definition</a:t>
            </a:r>
          </a:p>
          <a:p>
            <a:pPr lvl="1"/>
            <a:r>
              <a:rPr lang="en-US" dirty="0" smtClean="0"/>
              <a:t>Sellers to institutional fiduciaries</a:t>
            </a:r>
          </a:p>
          <a:p>
            <a:pPr lvl="1"/>
            <a:r>
              <a:rPr lang="en-US" dirty="0" smtClean="0"/>
              <a:t>Swap counterparties</a:t>
            </a:r>
          </a:p>
          <a:p>
            <a:pPr lvl="1"/>
            <a:r>
              <a:rPr lang="en-US" dirty="0" smtClean="0"/>
              <a:t>Plan sponsor employees</a:t>
            </a:r>
          </a:p>
          <a:p>
            <a:pPr marL="457200" lvl="1" indent="0">
              <a:buNone/>
            </a:pPr>
            <a:r>
              <a:rPr lang="en-US" dirty="0"/>
              <a:t>	</a:t>
            </a:r>
            <a:r>
              <a:rPr lang="en-US" b="1" i="1" dirty="0" smtClean="0"/>
              <a:t>NOTE:</a:t>
            </a:r>
            <a:r>
              <a:rPr lang="en-US" dirty="0" smtClean="0"/>
              <a:t> 	</a:t>
            </a:r>
            <a:r>
              <a:rPr lang="en-US" i="1" dirty="0" smtClean="0"/>
              <a:t>Exclusion does not apply if the advisor acknowledges 			its fiduciary status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40740414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Fiduciary Rule and Exemptions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/>
                <a:cs typeface="Arial"/>
              </a:rPr>
              <a:t>Need for “ERISA 406(b)” Exemptive Relief</a:t>
            </a:r>
            <a:endParaRPr lang="en-US" dirty="0">
              <a:latin typeface="Arial"/>
              <a:cs typeface="Arial"/>
            </a:endParaRPr>
          </a:p>
          <a:p>
            <a:pPr marL="857250" lvl="1" indent="-457200">
              <a:buFontTx/>
              <a:buChar char="-"/>
            </a:pPr>
            <a:r>
              <a:rPr lang="en-US" dirty="0" smtClean="0">
                <a:latin typeface="Arial"/>
                <a:cs typeface="Arial"/>
              </a:rPr>
              <a:t>New “investment advice” definition confers fiduciary status on al types of advisors</a:t>
            </a:r>
          </a:p>
          <a:p>
            <a:pPr marL="857250" lvl="1" indent="-457200">
              <a:buFontTx/>
              <a:buChar char="-"/>
            </a:pPr>
            <a:r>
              <a:rPr lang="en-US" dirty="0" smtClean="0">
                <a:latin typeface="Arial"/>
                <a:cs typeface="Arial"/>
              </a:rPr>
              <a:t>Prohibited transaction rules ban advisors from earing variable compensation (commissions)</a:t>
            </a:r>
            <a:endParaRPr lang="en-US" dirty="0">
              <a:latin typeface="Arial"/>
              <a:cs typeface="Arial"/>
            </a:endParaRPr>
          </a:p>
          <a:p>
            <a:pPr marL="857250" lvl="1" indent="-457200">
              <a:buFontTx/>
              <a:buChar char="-"/>
            </a:pPr>
            <a:r>
              <a:rPr lang="en-US" dirty="0" smtClean="0">
                <a:latin typeface="Arial"/>
                <a:cs typeface="Arial"/>
              </a:rPr>
              <a:t>Exemption required for brokers and insurance agents, including </a:t>
            </a:r>
            <a:r>
              <a:rPr lang="en-US" u="sng" dirty="0" smtClean="0">
                <a:latin typeface="Arial"/>
                <a:cs typeface="Arial"/>
              </a:rPr>
              <a:t>advisors to IRAs</a:t>
            </a:r>
            <a:endParaRPr lang="en-US" u="sng" dirty="0">
              <a:latin typeface="Arial"/>
              <a:cs typeface="Arial"/>
            </a:endParaRPr>
          </a:p>
          <a:p>
            <a:r>
              <a:rPr lang="en-US" dirty="0" smtClean="0"/>
              <a:t>DOL has created Best Interest Class Exemption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91204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Best Interest Contract (BIC) Exemption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/>
                <a:cs typeface="Arial"/>
              </a:rPr>
              <a:t>Scope of BIC Exemption</a:t>
            </a:r>
          </a:p>
          <a:p>
            <a:pPr marL="857250" lvl="1" indent="-457200">
              <a:buFontTx/>
              <a:buChar char="-"/>
            </a:pPr>
            <a:r>
              <a:rPr lang="en-US" dirty="0" smtClean="0">
                <a:latin typeface="Arial"/>
                <a:cs typeface="Arial"/>
              </a:rPr>
              <a:t>Advisor can earn variable compensation (such as commissions) for non-discretionary advice)</a:t>
            </a:r>
          </a:p>
          <a:p>
            <a:pPr marL="857250" lvl="1" indent="-457200">
              <a:buFontTx/>
              <a:buChar char="-"/>
            </a:pPr>
            <a:r>
              <a:rPr lang="en-US" dirty="0" smtClean="0">
                <a:latin typeface="Arial"/>
                <a:cs typeface="Arial"/>
              </a:rPr>
              <a:t>Covered “retail” clients include:</a:t>
            </a:r>
          </a:p>
          <a:p>
            <a:pPr marL="1085850" lvl="2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/>
                <a:cs typeface="Arial"/>
              </a:rPr>
              <a:t>Participants</a:t>
            </a:r>
          </a:p>
          <a:p>
            <a:pPr marL="1085850" lvl="2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/>
                <a:cs typeface="Arial"/>
              </a:rPr>
              <a:t>IRAs (and HSAs, Archer MSAs and Coverdell)</a:t>
            </a:r>
          </a:p>
          <a:p>
            <a:pPr marL="1085850" lvl="2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/>
                <a:cs typeface="Arial"/>
              </a:rPr>
              <a:t>Non-ERISA Plans (e.g., Keogh, Solo Plans)</a:t>
            </a:r>
          </a:p>
          <a:p>
            <a:pPr marL="1085850" lvl="2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/>
                <a:cs typeface="Arial"/>
              </a:rPr>
              <a:t>ERISA Plans (with less than $50 million)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/>
                <a:cs typeface="Arial"/>
              </a:rPr>
              <a:t>Observations</a:t>
            </a:r>
          </a:p>
          <a:p>
            <a:pPr marL="857250" lvl="1" indent="-457200">
              <a:buFontTx/>
              <a:buChar char="-"/>
            </a:pPr>
            <a:r>
              <a:rPr lang="en-US" dirty="0" smtClean="0">
                <a:latin typeface="Arial"/>
                <a:cs typeface="Arial"/>
              </a:rPr>
              <a:t>No relief for variable compensation arising from </a:t>
            </a:r>
            <a:r>
              <a:rPr lang="en-US" u="sng" dirty="0" smtClean="0">
                <a:latin typeface="Arial"/>
                <a:cs typeface="Arial"/>
              </a:rPr>
              <a:t>discretionary</a:t>
            </a:r>
            <a:r>
              <a:rPr lang="en-US" dirty="0" smtClean="0">
                <a:latin typeface="Arial"/>
                <a:cs typeface="Arial"/>
              </a:rPr>
              <a:t> advice.</a:t>
            </a:r>
          </a:p>
          <a:p>
            <a:pPr marL="40005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31085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Framework of BIC Exemption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Arial"/>
                <a:cs typeface="Arial"/>
              </a:rPr>
              <a:t>4</a:t>
            </a:r>
            <a:r>
              <a:rPr lang="en-US" sz="2000" dirty="0" smtClean="0">
                <a:latin typeface="Arial"/>
                <a:cs typeface="Arial"/>
              </a:rPr>
              <a:t> Alternate Versions of BIC</a:t>
            </a:r>
          </a:p>
          <a:p>
            <a:pPr lvl="1" indent="-342900">
              <a:buFontTx/>
              <a:buChar char="-"/>
            </a:pPr>
            <a:r>
              <a:rPr lang="en-US" sz="2000" dirty="0" smtClean="0">
                <a:latin typeface="Arial"/>
                <a:cs typeface="Arial"/>
              </a:rPr>
              <a:t>“Full Blown” BIC for IRAs and Non-ERISA Plans</a:t>
            </a:r>
          </a:p>
          <a:p>
            <a:pPr lvl="1" indent="-342900">
              <a:buFontTx/>
              <a:buChar char="-"/>
            </a:pPr>
            <a:r>
              <a:rPr lang="en-US" sz="2000" dirty="0" smtClean="0">
                <a:latin typeface="Arial"/>
                <a:cs typeface="Arial"/>
              </a:rPr>
              <a:t>“Disclosure” BIC for ERISA Plans</a:t>
            </a:r>
          </a:p>
          <a:p>
            <a:pPr lvl="1" indent="-342900">
              <a:buFontTx/>
              <a:buChar char="-"/>
            </a:pPr>
            <a:r>
              <a:rPr lang="en-US" sz="2000" dirty="0" smtClean="0">
                <a:latin typeface="Arial"/>
                <a:cs typeface="Arial"/>
              </a:rPr>
              <a:t>“Streamlined” BIC for Level Fee Fiduciaries</a:t>
            </a:r>
          </a:p>
          <a:p>
            <a:pPr lvl="1" indent="-342900">
              <a:buFontTx/>
              <a:buChar char="-"/>
            </a:pPr>
            <a:r>
              <a:rPr lang="en-US" sz="2000" dirty="0" smtClean="0">
                <a:latin typeface="Arial"/>
                <a:cs typeface="Arial"/>
              </a:rPr>
              <a:t>“Transition” BIC for 2017 Transition Period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smtClean="0">
                <a:latin typeface="Arial"/>
                <a:cs typeface="Arial"/>
              </a:rPr>
              <a:t>Observations</a:t>
            </a:r>
          </a:p>
          <a:p>
            <a:pPr lvl="1">
              <a:buFontTx/>
              <a:buChar char="-"/>
            </a:pPr>
            <a:r>
              <a:rPr lang="en-US" sz="2000" dirty="0" smtClean="0">
                <a:latin typeface="Arial"/>
                <a:cs typeface="Arial"/>
              </a:rPr>
              <a:t>Firms could potentially rely on “Full Blown” BIC for all retirement clients as of April 10, 2017</a:t>
            </a:r>
          </a:p>
          <a:p>
            <a:pPr lvl="1">
              <a:buFontTx/>
              <a:buChar char="-"/>
            </a:pPr>
            <a:r>
              <a:rPr lang="en-US" sz="2000" dirty="0" smtClean="0">
                <a:latin typeface="Arial"/>
                <a:cs typeface="Arial"/>
              </a:rPr>
              <a:t>If feasible, it may be beneficial to use less onerous BIC versions for different client types</a:t>
            </a:r>
          </a:p>
          <a:p>
            <a:pPr lvl="1">
              <a:buFontTx/>
              <a:buChar char="-"/>
            </a:pPr>
            <a:endParaRPr lang="en-US" sz="1600" dirty="0" smtClean="0">
              <a:latin typeface="Arial"/>
              <a:cs typeface="Arial"/>
            </a:endParaRPr>
          </a:p>
          <a:p>
            <a:pPr>
              <a:buFontTx/>
              <a:buChar char="-"/>
            </a:pPr>
            <a:endParaRPr lang="en-US" sz="2000" dirty="0" smtClean="0"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966436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“Full Blown” BIC: IRAs and Non-ERISA Plans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Required Terms for Contract</a:t>
            </a:r>
          </a:p>
          <a:p>
            <a:pPr lvl="1" indent="-342900">
              <a:buFontTx/>
              <a:buChar char="-"/>
            </a:pPr>
            <a:r>
              <a:rPr lang="en-US" sz="1800" dirty="0" smtClean="0">
                <a:latin typeface="Arial"/>
                <a:cs typeface="Arial"/>
              </a:rPr>
              <a:t>Fiduciary standard of care</a:t>
            </a:r>
          </a:p>
          <a:p>
            <a:pPr lvl="1" indent="-342900">
              <a:buFontTx/>
              <a:buChar char="-"/>
            </a:pPr>
            <a:r>
              <a:rPr lang="en-US" sz="1800" dirty="0" smtClean="0">
                <a:latin typeface="Arial"/>
                <a:cs typeface="Arial"/>
              </a:rPr>
              <a:t>General disclosures for compensation and conflicts</a:t>
            </a:r>
          </a:p>
          <a:p>
            <a:pPr lvl="1" indent="-342900">
              <a:buFontTx/>
              <a:buChar char="-"/>
            </a:pPr>
            <a:r>
              <a:rPr lang="en-US" sz="1800" dirty="0" smtClean="0">
                <a:latin typeface="Arial"/>
                <a:cs typeface="Arial"/>
              </a:rPr>
              <a:t>Giving specific compensation figures upon request</a:t>
            </a:r>
          </a:p>
          <a:p>
            <a:pPr lvl="1" indent="-342900">
              <a:buFontTx/>
              <a:buChar char="-"/>
            </a:pPr>
            <a:r>
              <a:rPr lang="en-US" sz="1800" dirty="0" smtClean="0">
                <a:latin typeface="Arial"/>
                <a:cs typeface="Arial"/>
              </a:rPr>
              <a:t>Compliance policies mitigating conflicts</a:t>
            </a:r>
          </a:p>
          <a:p>
            <a:pPr lvl="1" indent="-342900">
              <a:buFontTx/>
              <a:buChar char="-"/>
            </a:pPr>
            <a:r>
              <a:rPr lang="en-US" sz="1800" dirty="0" smtClean="0">
                <a:latin typeface="Arial"/>
                <a:cs typeface="Arial"/>
              </a:rPr>
              <a:t>Mandatory arbitration with reasonable venue is </a:t>
            </a:r>
            <a:r>
              <a:rPr lang="en-US" sz="1800" dirty="0">
                <a:latin typeface="Arial"/>
                <a:cs typeface="Arial"/>
              </a:rPr>
              <a:t>p</a:t>
            </a:r>
            <a:r>
              <a:rPr lang="en-US" sz="1800" dirty="0" smtClean="0">
                <a:latin typeface="Arial"/>
                <a:cs typeface="Arial"/>
              </a:rPr>
              <a:t>ermitted (but must not limit class action rights)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Other Requirements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Transaction disclosures for each investment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Arial"/>
                <a:cs typeface="Arial"/>
              </a:rPr>
              <a:t>Focusing on fiduciary standards and conflicts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Arial"/>
                <a:cs typeface="Arial"/>
              </a:rPr>
              <a:t>1-year relief if advising purchase of same product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Webpage focusing on business model and conflicts</a:t>
            </a:r>
            <a:endParaRPr lang="en-US" sz="1400" dirty="0" smtClean="0">
              <a:latin typeface="Arial"/>
              <a:cs typeface="Arial"/>
            </a:endParaRPr>
          </a:p>
          <a:p>
            <a:pPr>
              <a:buFontTx/>
              <a:buChar char="-"/>
            </a:pPr>
            <a:endParaRPr lang="en-US" sz="2000" dirty="0" smtClean="0"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593023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“Disclosure” BIC: ERISA Plans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General</a:t>
            </a:r>
          </a:p>
          <a:p>
            <a:pPr lvl="1" indent="-342900">
              <a:buFontTx/>
              <a:buChar char="-"/>
            </a:pPr>
            <a:r>
              <a:rPr lang="en-US" sz="1800" dirty="0" smtClean="0">
                <a:latin typeface="Arial"/>
                <a:cs typeface="Arial"/>
              </a:rPr>
              <a:t>Requirements mirror those for “Full Blown” BIC</a:t>
            </a:r>
          </a:p>
          <a:p>
            <a:pPr lvl="1" indent="-342900">
              <a:buFontTx/>
              <a:buChar char="-"/>
            </a:pPr>
            <a:r>
              <a:rPr lang="en-US" sz="1800" dirty="0" smtClean="0">
                <a:latin typeface="Arial"/>
                <a:cs typeface="Arial"/>
              </a:rPr>
              <a:t>But no written contract is required</a:t>
            </a:r>
          </a:p>
          <a:p>
            <a:pPr lvl="1" indent="-342900">
              <a:buFontTx/>
              <a:buChar char="-"/>
            </a:pPr>
            <a:r>
              <a:rPr lang="en-US" sz="1800" dirty="0" smtClean="0">
                <a:latin typeface="Arial"/>
                <a:cs typeface="Arial"/>
              </a:rPr>
              <a:t>Must give written statement of fiduciary status and general disclosures on compensation and conflicts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List of Requirements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Written statement and general disclosures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Giving specific compensation figures upon request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Webpage focusing on business model and conflicts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Transaction disclosures for each investment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1800" dirty="0" smtClean="0">
                <a:latin typeface="Arial"/>
                <a:cs typeface="Arial"/>
              </a:rPr>
              <a:t>Webpage focusing on business model and conflicts</a:t>
            </a:r>
            <a:endParaRPr lang="en-US" sz="1400" dirty="0" smtClean="0">
              <a:latin typeface="Arial"/>
              <a:cs typeface="Arial"/>
            </a:endParaRPr>
          </a:p>
          <a:p>
            <a:pPr>
              <a:buFontTx/>
              <a:buChar char="-"/>
            </a:pPr>
            <a:endParaRPr lang="en-US" sz="2000" dirty="0" smtClean="0">
              <a:latin typeface="Arial"/>
              <a:cs typeface="Arial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  <a:p>
            <a:pPr marL="0" indent="0">
              <a:buNone/>
            </a:pPr>
            <a:endParaRPr lang="en-US" sz="2000" dirty="0" smtClean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683328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BIC Compliance Policies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General</a:t>
            </a:r>
          </a:p>
          <a:p>
            <a:pPr lvl="1"/>
            <a:r>
              <a:rPr lang="en-US" dirty="0" smtClean="0"/>
              <a:t>Required for “Full Blown” BIC for Non-ERISA Plans and IRAs and “Disclosure” BIC for ERISA Plans</a:t>
            </a:r>
          </a:p>
          <a:p>
            <a:pPr lvl="1"/>
            <a:r>
              <a:rPr lang="en-US" dirty="0" smtClean="0"/>
              <a:t>Differential compensation paid from BD firm to rep must be based on </a:t>
            </a:r>
            <a:r>
              <a:rPr lang="en-US" u="sng" dirty="0" smtClean="0"/>
              <a:t>neutral factors </a:t>
            </a:r>
            <a:r>
              <a:rPr lang="en-US" dirty="0" smtClean="0"/>
              <a:t>tied to services (like time or expertise needed to sell investment)</a:t>
            </a:r>
          </a:p>
          <a:p>
            <a:r>
              <a:rPr lang="en-US" dirty="0" smtClean="0"/>
              <a:t>Expectations</a:t>
            </a:r>
          </a:p>
          <a:p>
            <a:pPr lvl="1"/>
            <a:r>
              <a:rPr lang="en-US" dirty="0" smtClean="0"/>
              <a:t>DOL appears to be expecting BD firms to change their payout grids for reps</a:t>
            </a:r>
          </a:p>
          <a:p>
            <a:pPr lvl="1"/>
            <a:r>
              <a:rPr lang="en-US" dirty="0" smtClean="0"/>
              <a:t>For example, payouts to rep may vary for different investment categories, but not for similar investments in same category (such as VAs)</a:t>
            </a:r>
          </a:p>
        </p:txBody>
      </p:sp>
    </p:spTree>
    <p:extLst>
      <p:ext uri="{BB962C8B-B14F-4D97-AF65-F5344CB8AC3E}">
        <p14:creationId xmlns:p14="http://schemas.microsoft.com/office/powerpoint/2010/main" val="7927850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“Streamlined” BIC: Level Fee Fiduciary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When Does a Level Fee Fiduciary Need BIC?</a:t>
            </a:r>
          </a:p>
          <a:p>
            <a:pPr lvl="1"/>
            <a:r>
              <a:rPr lang="en-US" dirty="0" smtClean="0"/>
              <a:t>Offering rollover advice to participants when plan sponsor is existing client, resulting in higher fees</a:t>
            </a:r>
          </a:p>
          <a:p>
            <a:pPr lvl="1"/>
            <a:r>
              <a:rPr lang="en-US" dirty="0" smtClean="0"/>
              <a:t>Offering rollover advice to “off the street” participants</a:t>
            </a:r>
          </a:p>
          <a:p>
            <a:pPr lvl="1"/>
            <a:r>
              <a:rPr lang="en-US" dirty="0" smtClean="0"/>
              <a:t>Moving from commission- to fee-based services</a:t>
            </a:r>
          </a:p>
          <a:p>
            <a:r>
              <a:rPr lang="en-US" dirty="0" smtClean="0"/>
              <a:t>Streamlined BIC Requirements</a:t>
            </a:r>
          </a:p>
          <a:p>
            <a:pPr lvl="1"/>
            <a:r>
              <a:rPr lang="en-US" dirty="0" smtClean="0"/>
              <a:t>Advisor gives written statement of fiduciary status</a:t>
            </a:r>
          </a:p>
          <a:p>
            <a:pPr lvl="1"/>
            <a:r>
              <a:rPr lang="en-US" dirty="0" smtClean="0"/>
              <a:t>Advisor documents (internally) reason for rollover recommendation being in client’s best interest</a:t>
            </a:r>
          </a:p>
          <a:p>
            <a:pPr lvl="1"/>
            <a:r>
              <a:rPr lang="en-US" dirty="0" smtClean="0"/>
              <a:t>No need for compliance policies or other disclosures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7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“Transition” BIC: All Plan/IRA Clients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Relief from April 10, 2017 to January 1, 2018</a:t>
            </a:r>
          </a:p>
          <a:p>
            <a:pPr lvl="1"/>
            <a:r>
              <a:rPr lang="en-US" dirty="0" smtClean="0"/>
              <a:t>Beneficial for firms who cannot comply with Full Blown, Disclosure or Streamlined BIC by April 10</a:t>
            </a:r>
            <a:r>
              <a:rPr lang="en-US" baseline="30000" dirty="0" smtClean="0"/>
              <a:t>th</a:t>
            </a:r>
            <a:endParaRPr lang="en-US" dirty="0" smtClean="0"/>
          </a:p>
          <a:p>
            <a:pPr lvl="1"/>
            <a:r>
              <a:rPr lang="en-US" dirty="0" smtClean="0"/>
              <a:t>Numerous BIC requirements are waived for transition period (until Jan. 1, 2018)</a:t>
            </a:r>
          </a:p>
          <a:p>
            <a:r>
              <a:rPr lang="en-US" dirty="0" smtClean="0"/>
              <a:t>Simplified BIC Requirements</a:t>
            </a:r>
          </a:p>
          <a:p>
            <a:pPr lvl="1"/>
            <a:r>
              <a:rPr lang="en-US" dirty="0" smtClean="0"/>
              <a:t>Advisor provides written statement of fiduciary status and conflict disclosures (electronic or email)</a:t>
            </a:r>
          </a:p>
          <a:p>
            <a:pPr lvl="1"/>
            <a:r>
              <a:rPr lang="en-US" dirty="0" smtClean="0"/>
              <a:t>Designation of person(s) responsible got monitoring compliance (“BICE Officer”)</a:t>
            </a:r>
          </a:p>
          <a:p>
            <a:pPr lvl="1"/>
            <a:r>
              <a:rPr lang="en-US" dirty="0" smtClean="0"/>
              <a:t>No need for compliance policies or other disclosures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04269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Grandfathered Brokerage Transactions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For </a:t>
            </a:r>
            <a:r>
              <a:rPr lang="en-US" dirty="0"/>
              <a:t>T</a:t>
            </a:r>
            <a:r>
              <a:rPr lang="en-US" dirty="0" smtClean="0"/>
              <a:t>ransactions Prior to April 10, 2017</a:t>
            </a:r>
          </a:p>
          <a:p>
            <a:pPr lvl="1"/>
            <a:r>
              <a:rPr lang="en-US" dirty="0" smtClean="0"/>
              <a:t>BD firms and reps may continue to earn commissions (variable compensation)</a:t>
            </a:r>
          </a:p>
          <a:p>
            <a:pPr lvl="1"/>
            <a:r>
              <a:rPr lang="en-US" dirty="0" smtClean="0"/>
              <a:t>Grandfathered transaction must not have violate prohibited transaction rules when initially executed</a:t>
            </a:r>
          </a:p>
          <a:p>
            <a:pPr lvl="1"/>
            <a:r>
              <a:rPr lang="en-US" dirty="0" smtClean="0"/>
              <a:t>Compensation must be reasonable</a:t>
            </a:r>
          </a:p>
          <a:p>
            <a:pPr lvl="1"/>
            <a:r>
              <a:rPr lang="en-US" dirty="0" smtClean="0"/>
              <a:t>No grandfathering for new investments sold on or after April 10, 207 in connection with fiduciary advice</a:t>
            </a:r>
          </a:p>
          <a:p>
            <a:r>
              <a:rPr lang="en-US" dirty="0" smtClean="0"/>
              <a:t>Observations</a:t>
            </a:r>
          </a:p>
          <a:p>
            <a:pPr lvl="1"/>
            <a:r>
              <a:rPr lang="en-US" dirty="0" smtClean="0"/>
              <a:t>Grandfathering rule is part of BIC Exemption rules</a:t>
            </a:r>
          </a:p>
          <a:p>
            <a:pPr lvl="1"/>
            <a:r>
              <a:rPr lang="en-US" dirty="0" smtClean="0"/>
              <a:t>Unclear if ongoing commissions are “reasonable compensation” if no future advice is given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80435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Other PTEs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PTE 84-24 and Annuity Sales</a:t>
            </a:r>
          </a:p>
          <a:p>
            <a:r>
              <a:rPr lang="en-US" dirty="0" smtClean="0"/>
              <a:t>PTE 2016-02 (formerly Principal Transaction Exemption</a:t>
            </a:r>
          </a:p>
          <a:p>
            <a:r>
              <a:rPr lang="en-US" dirty="0" smtClean="0"/>
              <a:t>PTE 86-128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2634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Fee </a:t>
            </a:r>
            <a:r>
              <a:rPr lang="en-US" dirty="0" err="1" smtClean="0"/>
              <a:t>Levelization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De Facto Exemption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Fiduciary advisor is permitted to earn transaction-based compensation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However, it must not vary based on investments selected by the plan or IRA client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No need for exemption because fee </a:t>
            </a:r>
            <a:r>
              <a:rPr lang="en-US" dirty="0" err="1">
                <a:latin typeface="Arial"/>
                <a:cs typeface="Arial"/>
              </a:rPr>
              <a:t>levelization</a:t>
            </a:r>
            <a:r>
              <a:rPr lang="en-US" dirty="0">
                <a:latin typeface="Arial"/>
                <a:cs typeface="Arial"/>
              </a:rPr>
              <a:t> eliminated prohibited transaction to begin with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10312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Implementing Fee </a:t>
            </a:r>
            <a:r>
              <a:rPr lang="en-US" dirty="0" err="1" smtClean="0"/>
              <a:t>Levelization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Potential Areas of Variable </a:t>
            </a:r>
            <a:r>
              <a:rPr lang="en-US" dirty="0" smtClean="0">
                <a:latin typeface="Arial"/>
                <a:cs typeface="Arial"/>
              </a:rPr>
              <a:t>Compensation</a:t>
            </a:r>
          </a:p>
          <a:p>
            <a:pPr marL="685800" lvl="1">
              <a:buFont typeface="Arial" panose="020B0604020202020204" pitchFamily="34" charset="0"/>
              <a:buChar char="•"/>
            </a:pPr>
            <a:r>
              <a:rPr lang="en-US" dirty="0" smtClean="0">
                <a:latin typeface="Arial"/>
                <a:cs typeface="Arial"/>
              </a:rPr>
              <a:t>Commissions </a:t>
            </a:r>
            <a:r>
              <a:rPr lang="en-US" dirty="0">
                <a:latin typeface="Arial"/>
                <a:cs typeface="Arial"/>
              </a:rPr>
              <a:t>and Ticket Charges, Revenue Sharing, Payments from Funds (e.g., sub-TA payments), Proprietary Products (e.g., sweep vehicle)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How to </a:t>
            </a:r>
            <a:r>
              <a:rPr lang="en-US" dirty="0" err="1">
                <a:latin typeface="Arial"/>
                <a:cs typeface="Arial"/>
              </a:rPr>
              <a:t>Levelize</a:t>
            </a:r>
            <a:endParaRPr lang="en-US" dirty="0">
              <a:latin typeface="Arial"/>
              <a:cs typeface="Arial"/>
            </a:endParaRP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Need appropriate universe of investment products that pay levelized amount ( e.g., 50 bps)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Restructure revenue sharing as flat dollar payments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>
                <a:latin typeface="Arial"/>
                <a:cs typeface="Arial"/>
              </a:rPr>
              <a:t>Replace proprietary products (or fee credit)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98340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Robo</a:t>
            </a:r>
            <a:r>
              <a:rPr lang="en-US" dirty="0" smtClean="0"/>
              <a:t>-Advice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it?</a:t>
            </a:r>
          </a:p>
          <a:p>
            <a:pPr lvl="1"/>
            <a:r>
              <a:rPr lang="en-US" dirty="0" smtClean="0"/>
              <a:t>Asset allocation advice based on computer models</a:t>
            </a:r>
          </a:p>
          <a:p>
            <a:pPr lvl="1"/>
            <a:r>
              <a:rPr lang="en-US" dirty="0" smtClean="0"/>
              <a:t>Routinely used for participant-level advice and</a:t>
            </a:r>
          </a:p>
          <a:p>
            <a:pPr lvl="1"/>
            <a:r>
              <a:rPr lang="en-US" dirty="0" smtClean="0"/>
              <a:t>Recommending allocations to plan menu options</a:t>
            </a:r>
          </a:p>
          <a:p>
            <a:pPr lvl="1"/>
            <a:r>
              <a:rPr lang="en-US" dirty="0" smtClean="0"/>
              <a:t>Potentially available for IRA investors</a:t>
            </a:r>
          </a:p>
          <a:p>
            <a:r>
              <a:rPr lang="en-US" dirty="0" smtClean="0"/>
              <a:t>History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45910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Capturing Rollovers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Issues Arising </a:t>
            </a:r>
            <a:r>
              <a:rPr lang="en-US" dirty="0"/>
              <a:t>F</a:t>
            </a:r>
            <a:r>
              <a:rPr lang="en-US" dirty="0" smtClean="0"/>
              <a:t>rom Cross-Selling</a:t>
            </a:r>
          </a:p>
          <a:p>
            <a:pPr lvl="1"/>
            <a:r>
              <a:rPr lang="en-US" dirty="0" smtClean="0"/>
              <a:t>Potential conflicts of interest</a:t>
            </a:r>
          </a:p>
          <a:p>
            <a:pPr lvl="1"/>
            <a:r>
              <a:rPr lang="en-US" dirty="0" smtClean="0"/>
              <a:t>Advisor develops relationship with plan sponsor and participants</a:t>
            </a:r>
          </a:p>
          <a:p>
            <a:pPr lvl="1"/>
            <a:r>
              <a:rPr lang="en-US" dirty="0" smtClean="0"/>
              <a:t>Exploiting trust to sell at unfavorable terms</a:t>
            </a:r>
          </a:p>
          <a:p>
            <a:r>
              <a:rPr lang="en-US" dirty="0" smtClean="0"/>
              <a:t>Potential Impact on Participants</a:t>
            </a:r>
          </a:p>
          <a:p>
            <a:pPr lvl="1"/>
            <a:r>
              <a:rPr lang="en-US" dirty="0" smtClean="0"/>
              <a:t>Advisor’s fees on rollover assets may be higher than fees on plan assets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99615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Effect of New DOL Rule on Rollovers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sz="3400" dirty="0" smtClean="0"/>
              <a:t>Impact on Advisory Opinion 2005-23A</a:t>
            </a:r>
          </a:p>
          <a:p>
            <a:pPr lvl="1"/>
            <a:r>
              <a:rPr lang="en-US" sz="3400" dirty="0" smtClean="0"/>
              <a:t>Would replace DOL’s current rollover guidance</a:t>
            </a:r>
          </a:p>
          <a:p>
            <a:pPr lvl="1"/>
            <a:r>
              <a:rPr lang="en-US" sz="3400" dirty="0" smtClean="0"/>
              <a:t>Under new fiduciary rule, any rollover advice would be fiduciary advice</a:t>
            </a:r>
          </a:p>
          <a:p>
            <a:pPr lvl="1"/>
            <a:r>
              <a:rPr lang="en-US" sz="3400" dirty="0" smtClean="0"/>
              <a:t>Rollover advice would automatically trigger plan or IRA fiduciary status</a:t>
            </a:r>
          </a:p>
          <a:p>
            <a:r>
              <a:rPr lang="en-US" sz="3400" dirty="0" smtClean="0"/>
              <a:t>Relief under BIC Exemption</a:t>
            </a:r>
          </a:p>
          <a:p>
            <a:pPr lvl="1"/>
            <a:r>
              <a:rPr lang="en-US" sz="3400" dirty="0" smtClean="0"/>
              <a:t>Commission-based advisors need “Full Blown” BIC to earn compensation from rollover IRAs</a:t>
            </a:r>
          </a:p>
          <a:p>
            <a:pPr lvl="1"/>
            <a:r>
              <a:rPr lang="en-US" sz="3400" dirty="0" smtClean="0"/>
              <a:t>Fee-based advisors may also need relief under BIC Exemption when offering rollover advice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54695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Potential Impact on RIAs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000" dirty="0" smtClean="0"/>
              <a:t>Capturing Rollovers</a:t>
            </a:r>
          </a:p>
          <a:p>
            <a:pPr lvl="1"/>
            <a:r>
              <a:rPr lang="en-US" sz="2000" dirty="0" smtClean="0"/>
              <a:t>RIAs advising plan clients generally earn higher (and variable) fees when capturing rollovers</a:t>
            </a:r>
          </a:p>
          <a:p>
            <a:pPr lvl="1"/>
            <a:r>
              <a:rPr lang="en-US" sz="2000" dirty="0" smtClean="0"/>
              <a:t>May use “Streamlined” BIC as Level fee Fiduciaries for rollover IRAs</a:t>
            </a:r>
          </a:p>
          <a:p>
            <a:pPr lvl="1"/>
            <a:r>
              <a:rPr lang="en-US" sz="2000" dirty="0" smtClean="0"/>
              <a:t>Streamlined BIC may also be used when offering rollover advice to “off the street” participants</a:t>
            </a:r>
          </a:p>
          <a:p>
            <a:r>
              <a:rPr lang="en-US" sz="2000" dirty="0" smtClean="0"/>
              <a:t>Retail Managed Account Programs</a:t>
            </a:r>
          </a:p>
          <a:p>
            <a:pPr lvl="1"/>
            <a:r>
              <a:rPr lang="en-US" sz="2000" dirty="0" smtClean="0"/>
              <a:t>Advisors earning variable compensation from IRA/plan clients must comply with BICE</a:t>
            </a:r>
          </a:p>
          <a:p>
            <a:pPr lvl="1"/>
            <a:r>
              <a:rPr lang="en-US" sz="2000" dirty="0" smtClean="0"/>
              <a:t>Solicitors would be fiduciary advisors and must also comply with BICE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03181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Focusing on Managed Accounts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Impact of DOL Rule</a:t>
            </a:r>
          </a:p>
          <a:p>
            <a:pPr lvl="1"/>
            <a:r>
              <a:rPr lang="en-US" dirty="0" smtClean="0"/>
              <a:t>Recommending investment manager may be deemed advice relating to “management”</a:t>
            </a:r>
          </a:p>
          <a:p>
            <a:pPr marL="457200" lvl="1" indent="0">
              <a:buNone/>
            </a:pPr>
            <a:r>
              <a:rPr lang="en-US" dirty="0"/>
              <a:t>	</a:t>
            </a:r>
            <a:r>
              <a:rPr lang="en-US" dirty="0" smtClean="0"/>
              <a:t>e.g., 100 bps for managed account services</a:t>
            </a:r>
          </a:p>
          <a:p>
            <a:pPr marL="457200" lvl="1" indent="0">
              <a:buNone/>
            </a:pPr>
            <a:r>
              <a:rPr lang="en-US" dirty="0"/>
              <a:t>	</a:t>
            </a:r>
            <a:r>
              <a:rPr lang="en-US" dirty="0" smtClean="0"/>
              <a:t>	   - 30 bps for Investment Manager #1</a:t>
            </a:r>
          </a:p>
          <a:p>
            <a:pPr marL="457200" lvl="1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</a:t>
            </a:r>
            <a:r>
              <a:rPr lang="en-US" u="sng" dirty="0" smtClean="0"/>
              <a:t>- 20 bps for other costs</a:t>
            </a:r>
            <a:r>
              <a:rPr lang="en-US" dirty="0" smtClean="0"/>
              <a:t>  </a:t>
            </a:r>
          </a:p>
          <a:p>
            <a:pPr marL="457200" lvl="1" indent="0">
              <a:buNone/>
            </a:pPr>
            <a:r>
              <a:rPr lang="en-US" dirty="0"/>
              <a:t> </a:t>
            </a:r>
            <a:r>
              <a:rPr lang="en-US" dirty="0" smtClean="0"/>
              <a:t>               50 bps net compensation</a:t>
            </a:r>
          </a:p>
          <a:p>
            <a:r>
              <a:rPr lang="en-US" dirty="0" smtClean="0"/>
              <a:t>Other Potential Variable Compensation</a:t>
            </a:r>
          </a:p>
          <a:p>
            <a:pPr lvl="1"/>
            <a:r>
              <a:rPr lang="en-US" dirty="0" smtClean="0"/>
              <a:t>Revenue sharing</a:t>
            </a:r>
          </a:p>
          <a:p>
            <a:pPr lvl="1"/>
            <a:r>
              <a:rPr lang="en-US" dirty="0" smtClean="0"/>
              <a:t>Commissions and ticket charges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47520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Implications for Managed Accounts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BIC Exemption</a:t>
            </a:r>
          </a:p>
          <a:p>
            <a:pPr lvl="1"/>
            <a:r>
              <a:rPr lang="en-US" dirty="0" smtClean="0"/>
              <a:t>May provide relief for managed account programs with variable compensation</a:t>
            </a:r>
          </a:p>
          <a:p>
            <a:pPr lvl="1"/>
            <a:r>
              <a:rPr lang="en-US" dirty="0" smtClean="0"/>
              <a:t>BICE does not provide relief for variable compensation arising from discretionary advice</a:t>
            </a:r>
          </a:p>
          <a:p>
            <a:r>
              <a:rPr lang="en-US" dirty="0" smtClean="0"/>
              <a:t>Fee </a:t>
            </a:r>
            <a:r>
              <a:rPr lang="en-US" dirty="0" err="1" smtClean="0"/>
              <a:t>Levelization</a:t>
            </a:r>
            <a:endParaRPr lang="en-US" dirty="0" smtClean="0"/>
          </a:p>
          <a:p>
            <a:pPr lvl="1"/>
            <a:r>
              <a:rPr lang="en-US" dirty="0" smtClean="0"/>
              <a:t>Combination of BICE and Fee </a:t>
            </a:r>
            <a:r>
              <a:rPr lang="en-US" dirty="0" err="1" smtClean="0"/>
              <a:t>Levelization</a:t>
            </a:r>
            <a:r>
              <a:rPr lang="en-US" dirty="0" smtClean="0"/>
              <a:t> may be necessary</a:t>
            </a:r>
          </a:p>
          <a:p>
            <a:pPr lvl="1"/>
            <a:r>
              <a:rPr lang="en-US" dirty="0" smtClean="0"/>
              <a:t>Restructure revenue sharing payments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8822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Anticipated Trends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000" dirty="0" smtClean="0"/>
              <a:t>Strategic Courses of Action</a:t>
            </a:r>
          </a:p>
          <a:p>
            <a:pPr lvl="1"/>
            <a:r>
              <a:rPr lang="en-US" sz="1800" dirty="0" err="1" smtClean="0"/>
              <a:t>Levelizing</a:t>
            </a:r>
            <a:r>
              <a:rPr lang="en-US" sz="1800" dirty="0" smtClean="0"/>
              <a:t> commissions and structuring revenue sharing as flat dollar payments</a:t>
            </a:r>
          </a:p>
          <a:p>
            <a:pPr lvl="1"/>
            <a:r>
              <a:rPr lang="en-US" sz="1800" dirty="0" smtClean="0"/>
              <a:t>More RRs migrating to advisory service model</a:t>
            </a:r>
          </a:p>
          <a:p>
            <a:pPr lvl="1"/>
            <a:r>
              <a:rPr lang="en-US" sz="1800" dirty="0" smtClean="0"/>
              <a:t>Promoting </a:t>
            </a:r>
            <a:r>
              <a:rPr lang="en-US" sz="1800" dirty="0" err="1" smtClean="0"/>
              <a:t>advisiry</a:t>
            </a:r>
            <a:r>
              <a:rPr lang="en-US" sz="1800" dirty="0" smtClean="0"/>
              <a:t> programs featuring institutional mutual funds and variable annuities</a:t>
            </a:r>
          </a:p>
          <a:p>
            <a:pPr lvl="1"/>
            <a:r>
              <a:rPr lang="en-US" sz="1800" dirty="0" smtClean="0"/>
              <a:t>Modifying managed account programs to rely on BICE and/or fee </a:t>
            </a:r>
            <a:r>
              <a:rPr lang="en-US" sz="1800" dirty="0" err="1" smtClean="0"/>
              <a:t>levelization</a:t>
            </a:r>
            <a:endParaRPr lang="en-US" sz="1800" dirty="0" smtClean="0"/>
          </a:p>
          <a:p>
            <a:r>
              <a:rPr lang="en-US" sz="2000" dirty="0" smtClean="0"/>
              <a:t>Support for Smaller Retirement Accounts</a:t>
            </a:r>
          </a:p>
          <a:p>
            <a:pPr lvl="1"/>
            <a:r>
              <a:rPr lang="en-US" sz="1800" dirty="0" smtClean="0"/>
              <a:t>Reducing minimums for advisory programs</a:t>
            </a:r>
          </a:p>
          <a:p>
            <a:pPr lvl="1"/>
            <a:r>
              <a:rPr lang="en-US" sz="1800" dirty="0" smtClean="0"/>
              <a:t>Relying om Computer Model Exemption (</a:t>
            </a:r>
            <a:r>
              <a:rPr lang="en-US" sz="1800" dirty="0" err="1" smtClean="0"/>
              <a:t>robo</a:t>
            </a:r>
            <a:r>
              <a:rPr lang="en-US" sz="1800" dirty="0" smtClean="0"/>
              <a:t>-advice) to earn commissions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6320245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ERISA Compliance Planning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What You Should Be Doing Right Now</a:t>
            </a:r>
          </a:p>
          <a:p>
            <a:pPr lvl="1"/>
            <a:r>
              <a:rPr lang="en-US" dirty="0" smtClean="0"/>
              <a:t>Identify all products/services sold to Plans/IRAs</a:t>
            </a:r>
          </a:p>
          <a:p>
            <a:pPr lvl="1"/>
            <a:r>
              <a:rPr lang="en-US" dirty="0" smtClean="0"/>
              <a:t>Confirm firm has adequate supervisory control</a:t>
            </a:r>
          </a:p>
          <a:p>
            <a:pPr lvl="1"/>
            <a:r>
              <a:rPr lang="en-US" dirty="0" smtClean="0"/>
              <a:t>Identify all instances of variable compensation</a:t>
            </a:r>
          </a:p>
          <a:p>
            <a:pPr lvl="1"/>
            <a:r>
              <a:rPr lang="en-US" dirty="0" smtClean="0"/>
              <a:t>Develop compliance strategies (BICE, PTE 84-24 and Fee </a:t>
            </a:r>
            <a:r>
              <a:rPr lang="en-US" dirty="0" err="1" smtClean="0"/>
              <a:t>Levelization</a:t>
            </a:r>
            <a:r>
              <a:rPr lang="en-US" dirty="0" smtClean="0"/>
              <a:t>) with ERISA counsel)</a:t>
            </a:r>
          </a:p>
          <a:p>
            <a:r>
              <a:rPr lang="en-US" dirty="0" smtClean="0"/>
              <a:t>Timing</a:t>
            </a:r>
          </a:p>
          <a:p>
            <a:pPr lvl="1"/>
            <a:r>
              <a:rPr lang="en-US" dirty="0" smtClean="0"/>
              <a:t>“Transition” BIC will require disclosure and BICE Officer designation as of April 10, 2017</a:t>
            </a:r>
          </a:p>
          <a:p>
            <a:pPr lvl="1"/>
            <a:r>
              <a:rPr lang="en-US" dirty="0" smtClean="0"/>
              <a:t>“Full Blown” BIC will require contracts for IRA and Non-ERISA Plan clients as of Jan. 1, 2018 (negative consent is permitted)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7692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Implementation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BIC Exemption Toolkit</a:t>
            </a:r>
          </a:p>
          <a:p>
            <a:pPr lvl="1"/>
            <a:r>
              <a:rPr lang="en-US" dirty="0" smtClean="0"/>
              <a:t>Create model contracts for “Full Blown” BIC and model disclosures for “Disclosure” BIC</a:t>
            </a:r>
          </a:p>
          <a:p>
            <a:pPr lvl="1"/>
            <a:r>
              <a:rPr lang="en-US" dirty="0" smtClean="0"/>
              <a:t>Adopt model Transaction and Webpage Disclosures</a:t>
            </a:r>
          </a:p>
          <a:p>
            <a:pPr lvl="1"/>
            <a:r>
              <a:rPr lang="en-US" dirty="0" smtClean="0"/>
              <a:t>Adopt compliance policies to mitigate conflicts</a:t>
            </a:r>
          </a:p>
          <a:p>
            <a:pPr lvl="1"/>
            <a:r>
              <a:rPr lang="en-US" dirty="0" smtClean="0"/>
              <a:t>Consider changes to payout grid for individual advisors to limit differential compensation</a:t>
            </a:r>
          </a:p>
          <a:p>
            <a:pPr lvl="1"/>
            <a:r>
              <a:rPr lang="en-US" dirty="0" smtClean="0"/>
              <a:t>Develop system to ensure specific compensation figures will be available upon demand</a:t>
            </a:r>
          </a:p>
          <a:p>
            <a:pPr lvl="1"/>
            <a:r>
              <a:rPr lang="en-US" dirty="0" smtClean="0"/>
              <a:t>Provide training for advisors with regard to new fiduciary standard, BIC Exemption and firm’s compliance policies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8049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Strategic Use of Financial Plans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000" dirty="0" smtClean="0"/>
              <a:t>Benefits Under New Fiduciary Standard</a:t>
            </a:r>
          </a:p>
          <a:p>
            <a:pPr lvl="1"/>
            <a:r>
              <a:rPr lang="en-US" sz="1800" dirty="0" smtClean="0"/>
              <a:t>Advice from commission-based advisors will need to meet new fiduciary standard</a:t>
            </a:r>
          </a:p>
          <a:p>
            <a:pPr lvl="1"/>
            <a:r>
              <a:rPr lang="en-US" sz="1800" dirty="0" smtClean="0"/>
              <a:t>Consider using financial plans to ensure recommendations are in “Best Interest” of client</a:t>
            </a:r>
          </a:p>
          <a:p>
            <a:pPr lvl="1"/>
            <a:r>
              <a:rPr lang="en-US" sz="1800" dirty="0" smtClean="0"/>
              <a:t>Quality financial plans by their nature can help demonstrate prudent advice</a:t>
            </a:r>
          </a:p>
          <a:p>
            <a:r>
              <a:rPr lang="en-US" sz="2000" dirty="0" smtClean="0"/>
              <a:t>Benefits Under BIC Exemption</a:t>
            </a:r>
          </a:p>
          <a:p>
            <a:pPr lvl="1"/>
            <a:r>
              <a:rPr lang="en-US" sz="1800" dirty="0" smtClean="0"/>
              <a:t>BIC compliance policies must address conflicts and variable compensation issues</a:t>
            </a:r>
          </a:p>
          <a:p>
            <a:pPr lvl="1"/>
            <a:r>
              <a:rPr lang="en-US" sz="1800" dirty="0" smtClean="0"/>
              <a:t>Requiring financial plans (before investments are recommended) can help mitigate conflicts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6950147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Moving to Universal Fiduciary Standard</a:t>
            </a:r>
          </a:p>
          <a:p>
            <a:pPr lvl="1"/>
            <a:r>
              <a:rPr lang="en-US" dirty="0" smtClean="0"/>
              <a:t>DOL is seeking to impose “best interest” fiduciary standard on all types of advisors to plans/IRAs</a:t>
            </a:r>
          </a:p>
          <a:p>
            <a:r>
              <a:rPr lang="en-US" dirty="0" smtClean="0"/>
              <a:t>Irony of Policy Goals</a:t>
            </a:r>
          </a:p>
          <a:p>
            <a:pPr lvl="1"/>
            <a:r>
              <a:rPr lang="en-US" dirty="0" smtClean="0"/>
              <a:t>New regime would effectively create 2 classes of fiduciaries (with or w/o variable compensation)</a:t>
            </a:r>
          </a:p>
          <a:p>
            <a:r>
              <a:rPr lang="en-US" dirty="0" smtClean="0"/>
              <a:t>Expected Impact on Advisors</a:t>
            </a:r>
          </a:p>
          <a:p>
            <a:pPr lvl="1"/>
            <a:r>
              <a:rPr lang="en-US" dirty="0" smtClean="0"/>
              <a:t>DOL Fiduciary Rule will affect substantially all advisors because of reach to IRA assets</a:t>
            </a:r>
          </a:p>
          <a:p>
            <a:pPr lvl="1"/>
            <a:r>
              <a:rPr lang="en-US" dirty="0" smtClean="0"/>
              <a:t>Costly for broker dealers and insurance agencies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33313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79140"/>
            <a:ext cx="8229600" cy="1014761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Arial"/>
                <a:cs typeface="Arial"/>
              </a:rPr>
              <a:t/>
            </a:r>
            <a:br>
              <a:rPr lang="en-US" b="1" dirty="0" smtClean="0">
                <a:latin typeface="Arial"/>
                <a:cs typeface="Arial"/>
              </a:rPr>
            </a:br>
            <a:r>
              <a:rPr lang="en-US" b="1" dirty="0" smtClean="0">
                <a:latin typeface="Arial"/>
                <a:cs typeface="Arial"/>
              </a:rPr>
              <a:t/>
            </a:r>
            <a:br>
              <a:rPr lang="en-US" b="1" dirty="0" smtClean="0">
                <a:latin typeface="Arial"/>
                <a:cs typeface="Arial"/>
              </a:rPr>
            </a:br>
            <a:r>
              <a:rPr lang="en-US" b="1" dirty="0">
                <a:latin typeface="Arial"/>
                <a:cs typeface="Arial"/>
              </a:rPr>
              <a:t>The New Fiduciary Rules</a:t>
            </a:r>
            <a:r>
              <a:rPr lang="en-US" sz="4000" b="1" dirty="0" smtClean="0">
                <a:latin typeface="Arial"/>
                <a:cs typeface="Arial"/>
              </a:rPr>
              <a:t/>
            </a:r>
            <a:br>
              <a:rPr lang="en-US" sz="4000" b="1" dirty="0" smtClean="0">
                <a:latin typeface="Arial"/>
                <a:cs typeface="Arial"/>
              </a:rPr>
            </a:br>
            <a:r>
              <a:rPr lang="en-US" sz="3100" b="1" i="1" dirty="0" smtClean="0">
                <a:latin typeface="Arial"/>
                <a:cs typeface="Arial"/>
              </a:rPr>
              <a:t>What </a:t>
            </a:r>
            <a:r>
              <a:rPr lang="en-US" sz="3100" b="1" i="1" dirty="0">
                <a:latin typeface="Arial"/>
                <a:cs typeface="Arial"/>
              </a:rPr>
              <a:t>Do You Need to Know and Do Now?</a:t>
            </a:r>
            <a:br>
              <a:rPr lang="en-US" sz="3100" b="1" i="1" dirty="0">
                <a:latin typeface="Arial"/>
                <a:cs typeface="Arial"/>
              </a:rPr>
            </a:br>
            <a:r>
              <a:rPr lang="en-US" b="1" dirty="0">
                <a:latin typeface="Arial"/>
                <a:cs typeface="Arial"/>
              </a:rPr>
              <a:t/>
            </a:r>
            <a:br>
              <a:rPr lang="en-US" b="1" dirty="0">
                <a:latin typeface="Arial"/>
                <a:cs typeface="Arial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5593" y="1650379"/>
            <a:ext cx="8229600" cy="3116884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en-US" sz="4800" b="1" dirty="0"/>
              <a:t>Marcia S. Wagner, Esq.</a:t>
            </a:r>
          </a:p>
          <a:p>
            <a:pPr marL="0" indent="0" algn="ctr">
              <a:buNone/>
            </a:pPr>
            <a:endParaRPr lang="en-US" sz="4000" dirty="0"/>
          </a:p>
          <a:p>
            <a:pPr marL="0" indent="0">
              <a:spcBef>
                <a:spcPts val="0"/>
              </a:spcBef>
              <a:buNone/>
            </a:pPr>
            <a:r>
              <a:rPr lang="en-US" dirty="0"/>
              <a:t>                                                                                                         </a:t>
            </a:r>
          </a:p>
          <a:p>
            <a:pPr marL="0" indent="0" algn="ctr">
              <a:spcBef>
                <a:spcPts val="0"/>
              </a:spcBef>
              <a:buNone/>
            </a:pPr>
            <a:endParaRPr lang="en-US" sz="4400" dirty="0" smtClean="0"/>
          </a:p>
          <a:p>
            <a:pPr marL="0" indent="0" algn="ctr">
              <a:spcBef>
                <a:spcPts val="0"/>
              </a:spcBef>
              <a:buNone/>
            </a:pPr>
            <a:r>
              <a:rPr lang="en-US" sz="4700" b="1" dirty="0" smtClean="0"/>
              <a:t>99 Summer Street, 13</a:t>
            </a:r>
            <a:r>
              <a:rPr lang="en-US" sz="4700" b="1" baseline="30000" dirty="0" smtClean="0"/>
              <a:t>th</a:t>
            </a:r>
            <a:r>
              <a:rPr lang="en-US" sz="4700" b="1" dirty="0" smtClean="0"/>
              <a:t> Floor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US" sz="4700" b="1" dirty="0" smtClean="0"/>
              <a:t>Boston, MA  02110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US" sz="4700" b="1" dirty="0" smtClean="0"/>
              <a:t>(617) 357-5200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en-US" sz="4700" b="1" dirty="0" smtClean="0">
                <a:hlinkClick r:id="rId3"/>
              </a:rPr>
              <a:t>www.wagnerlawgroup.com</a:t>
            </a:r>
            <a:endParaRPr lang="en-US" sz="4700" b="1" dirty="0" smtClean="0"/>
          </a:p>
          <a:p>
            <a:pPr marL="0" indent="0" algn="ctr">
              <a:spcBef>
                <a:spcPts val="0"/>
              </a:spcBef>
              <a:buNone/>
            </a:pPr>
            <a:r>
              <a:rPr lang="en-US" sz="4000" b="1" dirty="0" smtClean="0"/>
              <a:t>marcia@wagnerlawgroup.com</a:t>
            </a:r>
          </a:p>
          <a:p>
            <a:pPr marL="0" indent="0">
              <a:buNone/>
            </a:pPr>
            <a:endParaRPr lang="en-US" sz="1800" dirty="0" smtClean="0"/>
          </a:p>
          <a:p>
            <a:pPr marL="0" indent="0">
              <a:buNone/>
            </a:pPr>
            <a:r>
              <a:rPr lang="en-US" sz="1600" dirty="0" smtClean="0"/>
              <a:t>A0226311.PPTX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F231E-B210-534E-885A-3969A7D6CD4E}" type="slidenum">
              <a:rPr lang="en-US" smtClean="0"/>
              <a:t>30</a:t>
            </a:fld>
            <a:endParaRPr lang="en-US" dirty="0"/>
          </a:p>
        </p:txBody>
      </p:sp>
      <p:pic>
        <p:nvPicPr>
          <p:cNvPr id="5" name="Picture 5" descr="C:\Documents and Settings\Barbara Lewis\Local Settings\Temporary Internet Files\OLK2EB\Wagner-Logo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7793" y="2129883"/>
            <a:ext cx="3505200" cy="57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51601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</TotalTime>
  <Words>1815</Words>
  <Application>Microsoft Office PowerPoint</Application>
  <PresentationFormat>On-screen Show (16:9)</PresentationFormat>
  <Paragraphs>285</Paragraphs>
  <Slides>30</Slides>
  <Notes>30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1" baseType="lpstr">
      <vt:lpstr>Office Theme</vt:lpstr>
      <vt:lpstr>PowerPoint Presentation</vt:lpstr>
      <vt:lpstr>Agenda</vt:lpstr>
      <vt:lpstr>Introduction</vt:lpstr>
      <vt:lpstr>New “Investment Advice” Definition</vt:lpstr>
      <vt:lpstr>“Recommendation” Defined</vt:lpstr>
      <vt:lpstr>6 Exclusions from “Investment Advice”</vt:lpstr>
      <vt:lpstr>Fiduciary Rule and Exemptions</vt:lpstr>
      <vt:lpstr>Best Interest Contract (BIC) Exemption</vt:lpstr>
      <vt:lpstr>Framework of BIC Exemption</vt:lpstr>
      <vt:lpstr>“Full Blown” BIC: IRAs and Non-ERISA Plans</vt:lpstr>
      <vt:lpstr>“Disclosure” BIC: ERISA Plans</vt:lpstr>
      <vt:lpstr>BIC Compliance Policies</vt:lpstr>
      <vt:lpstr>“Streamlined” BIC: Level Fee Fiduciary</vt:lpstr>
      <vt:lpstr>“Transition” BIC: All Plan/IRA Clients</vt:lpstr>
      <vt:lpstr>Grandfathered Brokerage Transactions</vt:lpstr>
      <vt:lpstr>Other PTEs</vt:lpstr>
      <vt:lpstr>Fee Levelization</vt:lpstr>
      <vt:lpstr>Implementing Fee Levelization</vt:lpstr>
      <vt:lpstr>Robo-Advice</vt:lpstr>
      <vt:lpstr>Capturing Rollovers</vt:lpstr>
      <vt:lpstr>Effect of New DOL Rule on Rollovers</vt:lpstr>
      <vt:lpstr>Potential Impact on RIAs</vt:lpstr>
      <vt:lpstr>Focusing on Managed Accounts</vt:lpstr>
      <vt:lpstr>Implications for Managed Accounts </vt:lpstr>
      <vt:lpstr>Anticipated Trends</vt:lpstr>
      <vt:lpstr>ERISA Compliance Planning</vt:lpstr>
      <vt:lpstr>Implementation</vt:lpstr>
      <vt:lpstr>Strategic Use of Financial Plans</vt:lpstr>
      <vt:lpstr>Conclusions</vt:lpstr>
      <vt:lpstr>  The New Fiduciary Rules What Do You Need to Know and Do Now?  </vt:lpstr>
    </vt:vector>
  </TitlesOfParts>
  <Company>Asset International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Alanna Jacobs</dc:creator>
  <cp:lastModifiedBy>Diane Gilardetti</cp:lastModifiedBy>
  <cp:revision>67</cp:revision>
  <cp:lastPrinted>2016-09-02T14:58:35Z</cp:lastPrinted>
  <dcterms:created xsi:type="dcterms:W3CDTF">2016-07-19T16:50:59Z</dcterms:created>
  <dcterms:modified xsi:type="dcterms:W3CDTF">2016-09-13T16:08:34Z</dcterms:modified>
</cp:coreProperties>
</file>