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53"/>
  </p:notesMasterIdLst>
  <p:handoutMasterIdLst>
    <p:handoutMasterId r:id="rId54"/>
  </p:handoutMasterIdLst>
  <p:sldIdLst>
    <p:sldId id="630" r:id="rId2"/>
    <p:sldId id="502" r:id="rId3"/>
    <p:sldId id="595" r:id="rId4"/>
    <p:sldId id="597" r:id="rId5"/>
    <p:sldId id="560" r:id="rId6"/>
    <p:sldId id="562" r:id="rId7"/>
    <p:sldId id="620" r:id="rId8"/>
    <p:sldId id="567" r:id="rId9"/>
    <p:sldId id="621" r:id="rId10"/>
    <p:sldId id="568" r:id="rId11"/>
    <p:sldId id="572" r:id="rId12"/>
    <p:sldId id="574" r:id="rId13"/>
    <p:sldId id="573" r:id="rId14"/>
    <p:sldId id="569" r:id="rId15"/>
    <p:sldId id="570" r:id="rId16"/>
    <p:sldId id="571" r:id="rId17"/>
    <p:sldId id="623" r:id="rId18"/>
    <p:sldId id="576" r:id="rId19"/>
    <p:sldId id="575" r:id="rId20"/>
    <p:sldId id="578" r:id="rId21"/>
    <p:sldId id="577" r:id="rId22"/>
    <p:sldId id="622" r:id="rId23"/>
    <p:sldId id="625" r:id="rId24"/>
    <p:sldId id="628" r:id="rId25"/>
    <p:sldId id="624" r:id="rId26"/>
    <p:sldId id="626" r:id="rId27"/>
    <p:sldId id="627" r:id="rId28"/>
    <p:sldId id="629" r:id="rId29"/>
    <p:sldId id="583" r:id="rId30"/>
    <p:sldId id="600" r:id="rId31"/>
    <p:sldId id="601" r:id="rId32"/>
    <p:sldId id="599" r:id="rId33"/>
    <p:sldId id="602" r:id="rId34"/>
    <p:sldId id="603" r:id="rId35"/>
    <p:sldId id="604" r:id="rId36"/>
    <p:sldId id="605" r:id="rId37"/>
    <p:sldId id="606" r:id="rId38"/>
    <p:sldId id="608" r:id="rId39"/>
    <p:sldId id="607" r:id="rId40"/>
    <p:sldId id="609" r:id="rId41"/>
    <p:sldId id="617" r:id="rId42"/>
    <p:sldId id="611" r:id="rId43"/>
    <p:sldId id="612" r:id="rId44"/>
    <p:sldId id="614" r:id="rId45"/>
    <p:sldId id="616" r:id="rId46"/>
    <p:sldId id="615" r:id="rId47"/>
    <p:sldId id="618" r:id="rId48"/>
    <p:sldId id="587" r:id="rId49"/>
    <p:sldId id="594" r:id="rId50"/>
    <p:sldId id="633" r:id="rId51"/>
    <p:sldId id="631" r:id="rId52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14" autoAdjust="0"/>
    <p:restoredTop sz="99463" autoAdjust="0"/>
  </p:normalViewPr>
  <p:slideViewPr>
    <p:cSldViewPr>
      <p:cViewPr varScale="1">
        <p:scale>
          <a:sx n="73" d="100"/>
          <a:sy n="73" d="100"/>
        </p:scale>
        <p:origin x="-4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16" y="1800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8638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1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09600"/>
            <a:ext cx="4648200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100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100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1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51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09600"/>
            <a:ext cx="4648200" cy="3486150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666" y="45722"/>
            <a:ext cx="7481455" cy="645195"/>
          </a:xfrm>
          <a:prstGeom prst="rect">
            <a:avLst/>
          </a:prstGeom>
        </p:spPr>
        <p:txBody>
          <a:bodyPr/>
          <a:lstStyle>
            <a:lvl1pPr algn="l"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6995160" y="64922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7B561-2D69-4F7B-995F-BCC799BFB3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3432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8/24/2016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  <p:sldLayoutId id="2147484051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nationalunderwriter.com/DOL" TargetMode="External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</a:t>
            </a:r>
            <a:r>
              <a:rPr lang="en-US" sz="2800" b="1" dirty="0">
                <a:solidFill>
                  <a:srgbClr val="320E04"/>
                </a:solidFill>
                <a:latin typeface="Arial" charset="0"/>
                <a:cs typeface="Arial" charset="0"/>
              </a:rPr>
              <a:t>S. Wagner, Esq.</a:t>
            </a: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304800"/>
            <a:ext cx="7391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Rules:</a:t>
            </a: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and Do 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038600"/>
            <a:ext cx="35052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1888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Agenda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Rollout of New Rule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New Fiduciary Advice Definition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Fiduciary Advice Definition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Robo-Advice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Rollovers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Managed Accounts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Practical Considerations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46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Introduction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Broadening of Fiduciary Definition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DOL’s new rule would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broaden scope of advisors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deemed to be IRA/plan fiduciaries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Targets broker-dealers (BDs) and registered reps (RRs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earning commission-based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Would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IRA marketplace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impact registered investment advisers (RIAs)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Offering rollover advice and                 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(2) Managed account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60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Rollout of DOL’s New Fiduciary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Rulemaking Process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proposal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published on April 20, 2015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was finalized on April 8, 2016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new “investment advice” definition and related prohibited transaction exemptions (PTEs)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Phase-in of New Requirements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becomes effective on             April 10, 2017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Certain PTE condition are phased in on this date, and other conditions go into effect on Jan 1, 2018</a:t>
            </a:r>
          </a:p>
          <a:p>
            <a:pPr lvl="1"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91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Existing Fiduciary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person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who provides “investment advice” relating to plan assets for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Not a fiduciary if no investment advice is given</a:t>
            </a: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5-Prong Definition for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Making investment recommendations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Mutual understanding</a:t>
            </a:r>
          </a:p>
          <a:p>
            <a:pPr lvl="1">
              <a:defRPr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for plan’s decisions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Individualized to plan’s needs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57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New “Investment Advice”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Context for Investment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acknowledges it is acting as a fiduciary under ERISA or IRC,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or unwritten understanding that advice is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needs of client,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is directed to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specific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person(s) regarding advisability of a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decision</a:t>
            </a: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Nature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Investment Advice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Advisor makes a “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recommendation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” for a fee or other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direct or indirect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53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“Recommendation” Defined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Covered Recommendations to Plan/IRA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advisability of investing in property,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Relating to management of property including: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IPS, strategies, portfolio composition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Selection of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to provide advice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Selection of account (brokerage vs. advisory)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Transfers 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rollovers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from Plan/IRA</a:t>
            </a:r>
          </a:p>
          <a:p>
            <a:pPr marL="6826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“Recommendation”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Reasonably viewed as suggestion to engage in particular course of action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i.e.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call to action)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59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New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Changes to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one-time advice (without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condition)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"mutual understanding” of 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may address particular investment needs or a particular investment decision (and does not necessarily need to be individualized)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 only needs to receive advice (which does not need to be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for decisions)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Expressly revises definition to cover investment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management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recommendations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9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“Recommendation”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“Hire Me” Recommendations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advice only covers recommendations for selection of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to provide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Advisor’s “Hire Me” recommendation is not conflicted fiduciary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Rollover Advice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Recommending a rollover distribution is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rollover advice that does not include any actual investment recommendation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94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6 Exclusions from “Investment Advice”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“Recommendations”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Platform Providers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Education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Communications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“Fiduciary” Definition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Sellers to Institutional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Swap Counterparties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Sponsor Employees</a:t>
            </a:r>
          </a:p>
          <a:p>
            <a:pPr marL="1663700" lvl="1" indent="-1031875">
              <a:buNone/>
              <a:defRPr/>
            </a:pP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NOTE: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Exclusion not apply if the advisor acknowledges its fiduciary status</a:t>
            </a:r>
            <a:endParaRPr lang="en-US" sz="2100" i="1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#1: Platform Providers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1430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DC Plan recordkeepers may market investment options available through their platforms    (without regard to individualized needs)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disclose that platform does not provide impartial fiduciary advice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identify options that meet objective criteria (where financial interests are disclosed)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identify sample list of options based on plan size or current options in response to RFP  (where financial interests are disclosed)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provide objective financial data and benchmark comparisons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00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76200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#2: Investment Education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Similar to Current Safe Harbor (IB 96-1)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Financial/Retirement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Interactive Investment Materials</a:t>
            </a:r>
          </a:p>
          <a:p>
            <a:pPr marL="403225" lvl="1" indent="0">
              <a:buNone/>
              <a:defRPr/>
            </a:pP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to both Plans and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 and interactive materials cannot reference specific options unless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They are subject to oversight of plan sponsor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Options with similar risk/return are identified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Statement on how more info may be obtained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64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8486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#3: General Communications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Definition of “General Communications”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Reasonable person must not view as investment recommendation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Newsletters, talk shows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Speeches and conferences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Research or news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Market data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Performance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Prospectuses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3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#4: </a:t>
            </a:r>
            <a:b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Sellers to Institutional Fiduciaries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advice provided by seller of investment product to Institutional Fiduciary of a Plan/IRA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Institutional Fiduciary has over $50mm in AUM or is a bank, insurer, RIA or BD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Exclusion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informs that it is not providing impartial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does not receive any direct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reasonably believes that Institutional Fiduciary is capable and independent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35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#5: Swap Counterparty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Conditions for Fiduciary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Counterparty is swap dealer (or security-based swap dealer) or major swap participant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 acting as “advisor” to plan under Commodity Exchange Act or Securities Exchange Act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Does not receive any direct compensation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Written representation from plan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that it understands: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Advice is not impartial fiduciary advice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It is exercising independent judgment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34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#6: Plan Sponsor Employees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Employee to Plan Sponsor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if employee does not receive compensation beyond employee’s normal pay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Carve-out is designed to protect employees from potential fiduciary liability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HR Employee to Co-Worker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HR employee’s duties do not include providing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HR employee is not licensed (or required to be licensed) under securities or insurance law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compensation beyond normal pay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57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Proposed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Final rule follows structure of DOL’s proposal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Appraisals are not fiduciary advice and will be addressed in future (including ESOP appraisals)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is effective April 10, 2017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 in Final Fiduciary Definition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advice may be limited to one-time advice (subject to Best Interest standards)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“Hire Me” recommendation is not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“Investment Education” for IRAs must not refer to specific investments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47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Fiduciary Rule and Exemptions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Need for “ERISA 406(b)” Exemptive Relief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“investment advice” definition confers fiduciary status on all types of advisors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Prohibited transaction rules ban advisors from earning variable compensation (commissions)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required for brokers and insurance agents,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including advisors to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created Best Interest Class Exemption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56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Best Interest Contract (BIC)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can earn variable compensation (such as commissions) for non-discretionary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Covered “retail” clients include: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Participants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IRAs (and HSAs, Archer MSAs and Coverdell)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Non-ERISA Plans (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Keogh, Solo Plans)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ERISA Plans (with less than $50 million)</a:t>
            </a:r>
          </a:p>
          <a:p>
            <a:pPr marL="82550" indent="0">
              <a:buNone/>
              <a:defRPr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Framework of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4 Alternative Versions of BIC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“Full Blown”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IRAs and Non-ERISA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“Disclosure”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“Streamlined”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Level Fee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“Transition” BIC for 2017 Transition Period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Firms could potentially rely on “Full Blown” BIC for all retirement clients as of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feasible, it may be beneficial to use less onerous BIC versions for different client types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31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“Full Blown” BIC: </a:t>
            </a:r>
            <a:b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  IRAs and Non-ERISA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Terms for Contract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standard of care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disclosures for compensation and conflicts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Giving specific compensation figures upon request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Mandatory arbitration with reasonable venue is permitted (but must not limit class action rights)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Focusing on fiduciary standards and conflicts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1-year relief if advising purchase of same product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78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“Disclosure” BIC: 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Requirements mirror those for “Full Blown” BIC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no written contract is required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give written statement of fiduciary status and general disclosures on compensation and conflicts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List of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statement and general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Giving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specific compensation figures upon request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97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BIC Compliance Policies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Differential compensation paid from BD firm to rep must be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neutral factors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tied to services (like time or expertise needed to sell investment)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Expectations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appears to be expecting BD firms to change their payout grid for reps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example, payouts to rep may vary for different investment categories, but not for similar investments in same category (such as VAs)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46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Notice for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914400"/>
            <a:ext cx="784860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Notice to DOL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One-time notice must be filed with DOL before firm can rely on 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Notice does not need to identify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approval is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required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57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“Streamlined” BIC: Level Fee Fiduciary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When Does a Level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Fee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Fiduciary Need BIC?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Offering rollover advice to participants when plan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sponsor is existing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client, resulting in higher fees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Offering rollover advice to “off the street”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Moving from commission- to fee-based services</a:t>
            </a:r>
          </a:p>
          <a:p>
            <a:pPr marL="914400" lvl="1" indent="-511175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moving from A share with 25 bps to advisory services for 100 bps)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Streamlined BIC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gives written statement of 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documents (internally) reason for rollover recommendation being in client’s best interest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need for compliance policies or other disclosures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49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“Transition” BIC: All Plan/IRA Clients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April 10, 2017 to January 1, 2018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Beneficial for firms who cannot comply with Full Blown, Disclosure of Streamlined BIC by Apr 10</a:t>
            </a:r>
            <a:r>
              <a:rPr lang="en-US" sz="24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Numerous BIC requirements are waived for transition period (until Jan. 1, 2018)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Simplified BIC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provides written statement of fiduciary status and conflict disclosures (electronic or mail)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Designation of person(s) responsible for monitoring compliance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(“BICE Officer”)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need for compliance policies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other disclosures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40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Grandfathered Brokerage Transactions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19200"/>
            <a:ext cx="80010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For Transactions Prior to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BD firms and reps may continue to earn commissions (variable compensation)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Grandfathered transaction must not have violated prohibited transaction rules when initially executed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Compensation must be reasonable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grandfathering for new investments sold on or after Apr 10, 2017 in connection with fiduciary advice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Grandfathering rule is part of BIC Exemption rules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Unclear if ongoing commissions are “reasonable compensation” if no future advice is ever provided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48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81534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Proposed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70890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Improving Administrative Feasibility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Contracts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are no longer required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Projected cost charts and annual fee activity statements are no longer required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Specific compensation figures  only required upon request (and not required in webpage disclosures)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 relief required when soliciting rollovers from “off the street”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Differential compensation for reps is permitted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only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if based on neutral factors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99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Regulatory Jurisdiction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no enforcement authority over IRAs, but required contract gives authority to clients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Violation of Best Interest fiduciary standard will result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 contract breach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Brokers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Will regulate advisors without any plan clients (who merely have personal clients with IRAs)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be difficult for firms to eliminate incentives that encourage improper advice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44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Annuity Products and DOL Final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Treatment of Annuity Sales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Customary to earn commissions 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Fixed annuities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Fixed indexed annuities (FIAs)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Variable annuities (VAs)</a:t>
            </a:r>
          </a:p>
          <a:p>
            <a:pPr marL="631825" lvl="1" indent="-239713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Commission-based advisors will be deemed to be fiduciaries under new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needed for variable compensation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Available Exemptions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covers commissions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all annuity types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PTE 84-24 has less onerous conditions, but provides limited relief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fixed annuities only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32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PTE 84-24 and Annuity Sales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and Advantages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Upside is that it is much easier to comply with than BIC Exemption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written contract or compliance policies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does not cover VA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FIA sales to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Plans/IRAs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relief for revenue sharing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142875" indent="-342900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Conflicts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disclosures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Disclosure of commission (repeated annually for ongoing deposits)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 must provide written authorization of annuity purchase and acknowledge disclosures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84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PTE 84-24 Proposal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2015 DOL Proposal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While final version only covers fixed annuities,  the proposed version of PTE 84-24 also covered:</a:t>
            </a:r>
          </a:p>
          <a:p>
            <a:pPr marL="6223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(1) FIA sales to Plans/IRAs</a:t>
            </a:r>
          </a:p>
          <a:p>
            <a:pPr marL="6223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(2) VA sales to Plans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Instead of annual disclosures (for ongoing deposits), proposal required them every 3 years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 in Final Version of 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 disclosure must break out amounts paid to individual advisor and to firm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 must be expressed as flat dollar figure if feasible (and as percentage otherwise)</a:t>
            </a:r>
            <a:endParaRPr lang="en-US" sz="24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17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 Facto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advisor is permitted to earn transaction-based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However, it must not vary based on investments selected by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exemption because fee levelization eliminates prohibited transaction to begin with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compensation formula so that it is fixed (e.g.,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asset-based commission of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Eliminate any remaining variable compensation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6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Implementing 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Areas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Commissions and Ticket Charges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Revenue Sharing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 from Funds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sub-TA payments)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Proprietary Products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sweep vehicle)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How To Levelize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Need appropriate universe of investment products that pay levelized amount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as flat dollar 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Replace proprietary products (or fee credit)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96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Robo-Advice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Is It?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advice based on computer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Routinely used for participant-level advice and recommending allocations to plan menu options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Potentially available for IRA investors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Background on Computer Models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Many use Mean Variance Optimization (MVO) based on work of Harry Markowitz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Monte Carlo simulations can help model the probability of different portfolio outcomes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42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Computer Model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History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TCW Exemption (PTE 97-60)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SunAmerica Opinion (AO 2001-09A)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Computer Model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Exemption (PPA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2006)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Computer Model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Allows receipt of variable compensation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Commissions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12b-1 fees)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(2) Proprietary Funds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must be non-discretionary and based on computer model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71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Requirements for Computer Model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Computer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Based on generally accepted theories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not favor investments that generate more compensation for advisor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request client’s risk profile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consider all designated investment options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Requirements for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Certification by investment expert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Annual audits by independent auditor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authorization and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Reasonable compensation for provider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87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Capturing </a:t>
            </a: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Issues Arising From Cross-Selling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 conflicts of interest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develops relationships with plan sponsor and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Exploiting trust to sell at unfavorable terms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Impact on Participants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Advisor’s fees on rollover assets may be higher than fees on plan assets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37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Rollover </a:t>
            </a:r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Opinion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Advisory Opinion 2005-23A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Broadly suggests that if advisor is a fiduciary, any rollover advice may trigger prohibited transaction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advisor is not a fiduciary, rollover advice will not trigger prohibited transaction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providing “accidental” fiduciary advice would be subject to restrictions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Varity v. Howe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(Supreme Court)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advisor may communicate to participants in non-fiduciary capacity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Suggests that advisor may capture rollovers when acting in separate non-fiduciary capacity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1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Effect of New DOL Rule on 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Advisory Opinion 2005-23A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replace DOL’s current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rollover guidance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Under new fiduciary rule, any rollover advice would be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Rollover advice would automatically trigger plan or IRA fiduciary status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under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Commission-based advisors need “Full Blown” BIC to earn compensation from rollover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Fee-based advisors may also need relief under BIC Exemption when offering rollover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14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Potential Impact on RIAs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RIAs advising plan clients generally earn higher (and variable) fees when 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use “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Streamlined” BIC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as Level Fee Fiduciaries for rollover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Streamlined BIC may also be used when offering rollover advice to “off the street” participants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Retail Managed Account Programs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Advisors earning any variable compensation from IRA/plan clients must comply with BICE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Solicitors would be fiduciary advisors and must also comply with BICE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1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Focusing on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of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Recommending investment manager may be deemed advice relating to “management”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100 bps for managed account services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       -	30 bps for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Manager #1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-	20 bps for other costs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	50 bps net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Recommending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 cheaper Investment Manager may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increase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firm’s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net compensation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Potential Variable Compensation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Revenue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sharing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ommissions and ticket charges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33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Implications for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provide relief for managed account programs with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does not provide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Combination of BICE and Fee Levelization may be necessary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payments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33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Anticipated Trends in B/D Industry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7279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Strategic Courses of 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commissions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structuring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revenue sharing as flat dollar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More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migrating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to advisory service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Promoting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advisory programs featuring institutional mutual funds and variable annuities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Modifying managed account programs to rely on BICE and/or fee levelization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392113" indent="-265113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Support for Smaller Retirement Accounts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Reducing minimums for advisory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Relying on Computer Model Exemption            (robo-advice) to earn commissions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3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ERISA Compliance Planning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You Should Be Doing Right Now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products/services sold to Plans/IRAs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Confirm firm has adequate supervisory control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instances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compliance strategies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BICE, PTE 84-24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and Fee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Levelization) with ERISA counsel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Timing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“Transition” BIC will require disclosures and BICE Officer designation as of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“Full Blown” BIC will require contracts for IRA and Non-ERISA Plan clients as of Jan. 1, 2018 (negative consent is permitted)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9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 Toolkit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Create model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contracts for “Full Blown” BIC and model disclosures for “Disclosure” BIC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model Transaction and Webpage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compliance policies to mitigate conflicts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changes to payout grid for individual advisors to limit differential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system to ensure specific compensation figures will be available upon demand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Provide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training for advisors with regard to new fiduciary standard, BIC Exemption and firm’s compliance policies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68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Strategic Use of Financial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Under New Fiduciary Standard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from commission-based advisors will need to meet new fiduciary standard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using financial plans to ensure recommendations are in “Best Interest” of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Quality financial plans by their nature can help demonstrate prudence of advice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Under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 compliance policies must address conflicts and variable compensation issues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Requiring financial plans (before investments are  recommended) can help mitigate conflicts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05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Conclusions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Moving to Universal Fiduciary Standard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is seeking to impose “best interest” fiduciary standard on all types of advisors to plans/IRAs</a:t>
            </a:r>
          </a:p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Irony of Policy Goals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New regime would effectively create 2 classes of fiduciaries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(with or w/o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variable compensation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Expected Impact on Advisors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Fiduciary Rule will affect substantially all advisors because of reach to IRA assets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Costly for broker-dealers and insurance agencies 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45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Important Information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This presentation is intended for general informational purposes only, and it does not constitute legal, tax or investment advice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from The Wagner Law Group. Financial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advisors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and other plan service providers should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consult with their own legal counsel to understand the nature and scope of their responsibilities under ERISA and other applicable law.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D77B561-2D69-4F7B-995F-BCC799BFB3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8916" y="165484"/>
            <a:ext cx="8301790" cy="584775"/>
          </a:xfrm>
          <a:prstGeom prst="rect">
            <a:avLst/>
          </a:prstGeom>
          <a:solidFill>
            <a:srgbClr val="BF0D3E"/>
          </a:solidFill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prstClr val="white"/>
                </a:solidFill>
              </a:rPr>
              <a:t>       </a:t>
            </a:r>
            <a:r>
              <a:rPr lang="en-US" sz="3200" b="1" i="1" dirty="0" smtClean="0">
                <a:solidFill>
                  <a:prstClr val="white"/>
                </a:solidFill>
              </a:rPr>
              <a:t>The Advisor’s Guide to the DOL Fiduciary Rule</a:t>
            </a:r>
            <a:endParaRPr lang="en-US" sz="3200" b="1" i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1031326"/>
            <a:ext cx="8915400" cy="686341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prstClr val="black"/>
                </a:solidFill>
              </a:rPr>
              <a:t>Written by Marcia S. Wagner, Esq.,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prstClr val="black"/>
                </a:solidFill>
              </a:rPr>
              <a:t>Stephen J. </a:t>
            </a:r>
            <a:r>
              <a:rPr lang="en-US" sz="2400" b="1" dirty="0" err="1" smtClean="0">
                <a:solidFill>
                  <a:prstClr val="black"/>
                </a:solidFill>
              </a:rPr>
              <a:t>Migausky</a:t>
            </a:r>
            <a:r>
              <a:rPr lang="en-US" sz="2400" b="1" dirty="0" smtClean="0">
                <a:solidFill>
                  <a:prstClr val="black"/>
                </a:solidFill>
              </a:rPr>
              <a:t>, Esq., and Livia </a:t>
            </a:r>
            <a:r>
              <a:rPr lang="en-US" sz="2400" b="1" dirty="0" err="1" smtClean="0">
                <a:solidFill>
                  <a:prstClr val="black"/>
                </a:solidFill>
              </a:rPr>
              <a:t>Quan</a:t>
            </a:r>
            <a:r>
              <a:rPr lang="en-US" sz="2400" b="1" dirty="0" smtClean="0">
                <a:solidFill>
                  <a:prstClr val="black"/>
                </a:solidFill>
              </a:rPr>
              <a:t> Aber, Esq.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prstClr val="black"/>
                </a:solidFill>
              </a:rPr>
              <a:t>Published by The National Underwriter Company/ALM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/>
              <a:t>The premier </a:t>
            </a:r>
            <a:r>
              <a:rPr lang="en-US" sz="2400" dirty="0"/>
              <a:t>resource guiding professionals </a:t>
            </a:r>
            <a:endParaRPr lang="en-US" sz="2400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/>
              <a:t>through </a:t>
            </a:r>
            <a:r>
              <a:rPr lang="en-US" sz="2400" dirty="0"/>
              <a:t>the </a:t>
            </a:r>
            <a:r>
              <a:rPr lang="en-US" sz="2400" dirty="0" smtClean="0"/>
              <a:t>new </a:t>
            </a:r>
            <a:r>
              <a:rPr lang="en-US" sz="2400" dirty="0"/>
              <a:t>requirements established by </a:t>
            </a:r>
            <a:endParaRPr lang="en-US" sz="2400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/>
              <a:t>the </a:t>
            </a:r>
            <a:r>
              <a:rPr lang="en-US" sz="2400" dirty="0"/>
              <a:t>DOL’s </a:t>
            </a:r>
            <a:r>
              <a:rPr lang="en-US" sz="2400" dirty="0" smtClean="0"/>
              <a:t>significant new </a:t>
            </a:r>
            <a:r>
              <a:rPr lang="en-US" sz="2400" dirty="0"/>
              <a:t>rule</a:t>
            </a:r>
            <a:r>
              <a:rPr lang="en-US" sz="2400" dirty="0" smtClean="0"/>
              <a:t>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/>
              <a:t>Limited-time special webcast price: $97.30*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prstClr val="black"/>
                </a:solidFill>
              </a:rPr>
              <a:t>To order, visit </a:t>
            </a:r>
            <a:r>
              <a:rPr lang="en-US" sz="2800" b="1" dirty="0" smtClean="0">
                <a:solidFill>
                  <a:prstClr val="black"/>
                </a:solidFill>
                <a:hlinkClick r:id="rId2"/>
              </a:rPr>
              <a:t>www.nationalunderwriter.com/DOL</a:t>
            </a:r>
            <a:r>
              <a:rPr lang="en-US" sz="2800" b="1" dirty="0" smtClean="0">
                <a:solidFill>
                  <a:prstClr val="black"/>
                </a:solidFill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prstClr val="black"/>
                </a:solidFill>
              </a:rPr>
              <a:t>or call 1-800-543-0874.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dirty="0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prstClr val="black"/>
                </a:solidFill>
              </a:rPr>
              <a:t>Be sure to enter/refer to Discount Code WEBINAR30.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i="1" dirty="0" smtClean="0">
                <a:solidFill>
                  <a:prstClr val="black"/>
                </a:solidFill>
              </a:rPr>
              <a:t>* Expires on September 1, 2016</a:t>
            </a:r>
            <a:endParaRPr lang="en-US" sz="2000" i="1" dirty="0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prstClr val="black"/>
                </a:solidFill>
              </a:rPr>
              <a:t> </a:t>
            </a:r>
            <a:endParaRPr lang="en-US" sz="2400" dirty="0">
              <a:solidFill>
                <a:prstClr val="black"/>
              </a:solidFill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prstClr val="black"/>
                </a:solidFill>
              </a:rPr>
              <a:t>				</a:t>
            </a:r>
            <a:endParaRPr lang="en-US" sz="2400" dirty="0">
              <a:solidFill>
                <a:prstClr val="black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078" y="1380710"/>
            <a:ext cx="2923269" cy="389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2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9718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3600" b="1" dirty="0">
                <a:solidFill>
                  <a:srgbClr val="320E04"/>
                </a:solidFill>
                <a:latin typeface="Arial" charset="0"/>
                <a:cs typeface="Arial" charset="0"/>
              </a:rPr>
              <a:t>Marcia S. Wagner, Esq.</a:t>
            </a: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2200" b="1" dirty="0">
                <a:solidFill>
                  <a:srgbClr val="320E04"/>
                </a:solidFill>
                <a:latin typeface="Times New Roman" pitchFamily="18" charset="0"/>
              </a:rPr>
              <a:t> </a:t>
            </a:r>
            <a:r>
              <a:rPr lang="en-US" sz="2200" b="1" dirty="0" smtClean="0">
                <a:solidFill>
                  <a:srgbClr val="320E04"/>
                </a:solidFill>
                <a:latin typeface="Times New Roman" pitchFamily="18" charset="0"/>
              </a:rPr>
              <a:t>                                                                                           </a:t>
            </a:r>
            <a:r>
              <a:rPr lang="en-US" sz="1200" b="1" dirty="0" smtClean="0">
                <a:solidFill>
                  <a:srgbClr val="320E04"/>
                </a:solidFill>
                <a:latin typeface="Times New Roman" pitchFamily="18" charset="0"/>
              </a:rPr>
              <a:t>A0220648</a:t>
            </a:r>
            <a:endParaRPr lang="en-US" sz="1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228600"/>
            <a:ext cx="7391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Rules:</a:t>
            </a: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and Do 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962400"/>
            <a:ext cx="350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8689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37077</TotalTime>
  <Words>3353</Words>
  <Application>Microsoft Office PowerPoint</Application>
  <PresentationFormat>On-screen Show (4:3)</PresentationFormat>
  <Paragraphs>648</Paragraphs>
  <Slides>51</Slides>
  <Notes>50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Solstice</vt:lpstr>
      <vt:lpstr> </vt:lpstr>
      <vt:lpstr>Agenda</vt:lpstr>
      <vt:lpstr>Introduction</vt:lpstr>
      <vt:lpstr>Rollout of DOL’s New Fiduciary Rule</vt:lpstr>
      <vt:lpstr>Existing Fiduciary Definition</vt:lpstr>
      <vt:lpstr>New “Investment Advice” Definition</vt:lpstr>
      <vt:lpstr>“Recommendation” Defined</vt:lpstr>
      <vt:lpstr>Observations on New Definition</vt:lpstr>
      <vt:lpstr>Observations on “Recommendation”</vt:lpstr>
      <vt:lpstr>6 Exclusions from “Investment Advice”</vt:lpstr>
      <vt:lpstr>Exclusion #1: Platform Providers</vt:lpstr>
      <vt:lpstr>Exclusion #2: Investment Education</vt:lpstr>
      <vt:lpstr>Exclusion #3: General Communications</vt:lpstr>
      <vt:lpstr>Exclusion #4:  Sellers to Institutional Fiduciaries</vt:lpstr>
      <vt:lpstr>Exclusion #5: Swap Counterparty</vt:lpstr>
      <vt:lpstr>Exclusion #6: Plan Sponsor Employees</vt:lpstr>
      <vt:lpstr>Comparison to Proposed Rule</vt:lpstr>
      <vt:lpstr>Fiduciary Rule and Exemptions</vt:lpstr>
      <vt:lpstr>Best Interest Contract (BIC) Exemption</vt:lpstr>
      <vt:lpstr>Framework of BIC Exemption</vt:lpstr>
      <vt:lpstr>“Full Blown” BIC:    IRAs and Non-ERISA Plans</vt:lpstr>
      <vt:lpstr>“Disclosure” BIC: ERISA Plans</vt:lpstr>
      <vt:lpstr>BIC Compliance Policies</vt:lpstr>
      <vt:lpstr>DOL Notice for BIC Exemption</vt:lpstr>
      <vt:lpstr>“Streamlined” BIC: Level Fee Fiduciary</vt:lpstr>
      <vt:lpstr>“Transition” BIC: All Plan/IRA Clients</vt:lpstr>
      <vt:lpstr>Grandfathered Brokerage Transactions</vt:lpstr>
      <vt:lpstr>Comparison to Proposed BIC Exemption</vt:lpstr>
      <vt:lpstr>Observations on BIC Exemption</vt:lpstr>
      <vt:lpstr>Annuity Products and DOL Final Rule</vt:lpstr>
      <vt:lpstr>PTE 84-24 and Annuity Sales</vt:lpstr>
      <vt:lpstr>Comparison to PTE 84-24 Proposal</vt:lpstr>
      <vt:lpstr>Fee Levelization</vt:lpstr>
      <vt:lpstr>Implementing Fee Levelization</vt:lpstr>
      <vt:lpstr>Robo-Advice</vt:lpstr>
      <vt:lpstr>Computer Model Exemption</vt:lpstr>
      <vt:lpstr>Requirements for Computer Model</vt:lpstr>
      <vt:lpstr>Capturing Rollovers</vt:lpstr>
      <vt:lpstr>DOL Rollover Opinion</vt:lpstr>
      <vt:lpstr>Effect of New DOL Rule on Rollovers</vt:lpstr>
      <vt:lpstr>Potential Impact on RIAs</vt:lpstr>
      <vt:lpstr>Focusing on Managed Accounts</vt:lpstr>
      <vt:lpstr>Implications for Managed Accounts</vt:lpstr>
      <vt:lpstr>Anticipated Trends in B/D Industry</vt:lpstr>
      <vt:lpstr>ERISA Compliance Planning</vt:lpstr>
      <vt:lpstr>Implementation</vt:lpstr>
      <vt:lpstr>Strategic Use of Financial Plans</vt:lpstr>
      <vt:lpstr>Conclusions</vt:lpstr>
      <vt:lpstr>Important Information</vt:lpstr>
      <vt:lpstr>PowerPoint Presentation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Livia Aber</cp:lastModifiedBy>
  <cp:revision>1026</cp:revision>
  <cp:lastPrinted>2016-04-18T14:31:13Z</cp:lastPrinted>
  <dcterms:created xsi:type="dcterms:W3CDTF">2008-04-29T20:53:18Z</dcterms:created>
  <dcterms:modified xsi:type="dcterms:W3CDTF">2016-08-24T13:59:16Z</dcterms:modified>
</cp:coreProperties>
</file>