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29" r:id="rId1"/>
  </p:sldMasterIdLst>
  <p:notesMasterIdLst>
    <p:notesMasterId r:id="rId19"/>
  </p:notesMasterIdLst>
  <p:handoutMasterIdLst>
    <p:handoutMasterId r:id="rId20"/>
  </p:handoutMasterIdLst>
  <p:sldIdLst>
    <p:sldId id="257" r:id="rId2"/>
    <p:sldId id="472" r:id="rId3"/>
    <p:sldId id="526" r:id="rId4"/>
    <p:sldId id="448" r:id="rId5"/>
    <p:sldId id="479" r:id="rId6"/>
    <p:sldId id="504" r:id="rId7"/>
    <p:sldId id="480" r:id="rId8"/>
    <p:sldId id="507" r:id="rId9"/>
    <p:sldId id="510" r:id="rId10"/>
    <p:sldId id="468" r:id="rId11"/>
    <p:sldId id="513" r:id="rId12"/>
    <p:sldId id="515" r:id="rId13"/>
    <p:sldId id="521" r:id="rId14"/>
    <p:sldId id="523" r:id="rId15"/>
    <p:sldId id="522" r:id="rId16"/>
    <p:sldId id="525" r:id="rId17"/>
    <p:sldId id="517" r:id="rId18"/>
  </p:sldIdLst>
  <p:sldSz cx="9144000" cy="6858000" type="screen4x3"/>
  <p:notesSz cx="6950075" cy="9236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3024EA1-7946-46D9-A75C-DEC20728B5AE}">
          <p14:sldIdLst>
            <p14:sldId id="257"/>
            <p14:sldId id="472"/>
            <p14:sldId id="526"/>
            <p14:sldId id="448"/>
            <p14:sldId id="479"/>
            <p14:sldId id="504"/>
            <p14:sldId id="480"/>
            <p14:sldId id="507"/>
            <p14:sldId id="510"/>
            <p14:sldId id="468"/>
            <p14:sldId id="513"/>
            <p14:sldId id="515"/>
            <p14:sldId id="521"/>
            <p14:sldId id="523"/>
            <p14:sldId id="522"/>
            <p14:sldId id="525"/>
            <p14:sldId id="517"/>
          </p14:sldIdLst>
        </p14:section>
        <p14:section name="Untitled Section" id="{F53D3B85-EBEF-4A05-9DE5-84EB9ECC6E17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7D0C0E"/>
    <a:srgbClr val="055405"/>
    <a:srgbClr val="353D4C"/>
    <a:srgbClr val="F5CC6C"/>
    <a:srgbClr val="BECFFE"/>
    <a:srgbClr val="FFFF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45" autoAdjust="0"/>
    <p:restoredTop sz="73829" autoAdjust="0"/>
  </p:normalViewPr>
  <p:slideViewPr>
    <p:cSldViewPr>
      <p:cViewPr varScale="1">
        <p:scale>
          <a:sx n="73" d="100"/>
          <a:sy n="73" d="100"/>
        </p:scale>
        <p:origin x="-4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625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9"/>
            <a:ext cx="3012011" cy="461961"/>
          </a:xfrm>
          <a:prstGeom prst="rect">
            <a:avLst/>
          </a:prstGeom>
        </p:spPr>
        <p:txBody>
          <a:bodyPr vert="horz" lIns="89977" tIns="44988" rIns="89977" bIns="44988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36506" y="9"/>
            <a:ext cx="3012011" cy="461961"/>
          </a:xfrm>
          <a:prstGeom prst="rect">
            <a:avLst/>
          </a:prstGeom>
        </p:spPr>
        <p:txBody>
          <a:bodyPr vert="horz" lIns="89977" tIns="44988" rIns="89977" bIns="44988" rtlCol="0"/>
          <a:lstStyle>
            <a:lvl1pPr algn="r">
              <a:defRPr sz="1200"/>
            </a:lvl1pPr>
          </a:lstStyle>
          <a:p>
            <a:fld id="{F5002A63-304D-41CD-9FA4-6020CFA48657}" type="datetimeFigureOut">
              <a:rPr lang="en-US" smtClean="0"/>
              <a:t>12/23/2016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8772556"/>
            <a:ext cx="3012011" cy="461961"/>
          </a:xfrm>
          <a:prstGeom prst="rect">
            <a:avLst/>
          </a:prstGeom>
        </p:spPr>
        <p:txBody>
          <a:bodyPr vert="horz" lIns="89977" tIns="44988" rIns="89977" bIns="44988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36506" y="8772556"/>
            <a:ext cx="3012011" cy="461961"/>
          </a:xfrm>
          <a:prstGeom prst="rect">
            <a:avLst/>
          </a:prstGeom>
        </p:spPr>
        <p:txBody>
          <a:bodyPr vert="horz" lIns="89977" tIns="44988" rIns="89977" bIns="44988" rtlCol="0" anchor="b"/>
          <a:lstStyle>
            <a:lvl1pPr algn="r">
              <a:defRPr sz="1200"/>
            </a:lvl1pPr>
          </a:lstStyle>
          <a:p>
            <a:fld id="{CE5D5911-DADC-4545-9B77-BBD94F103C6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80380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3011699" cy="461804"/>
          </a:xfrm>
          <a:prstGeom prst="rect">
            <a:avLst/>
          </a:prstGeom>
        </p:spPr>
        <p:txBody>
          <a:bodyPr vert="horz" lIns="92765" tIns="46381" rIns="92765" bIns="4638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36770" y="1"/>
            <a:ext cx="3011699" cy="461804"/>
          </a:xfrm>
          <a:prstGeom prst="rect">
            <a:avLst/>
          </a:prstGeom>
        </p:spPr>
        <p:txBody>
          <a:bodyPr vert="horz" lIns="92765" tIns="46381" rIns="92765" bIns="46381" rtlCol="0"/>
          <a:lstStyle>
            <a:lvl1pPr algn="r">
              <a:defRPr sz="1200"/>
            </a:lvl1pPr>
          </a:lstStyle>
          <a:p>
            <a:fld id="{3432A427-9B8C-443D-8932-1A2A18F0D713}" type="datetimeFigureOut">
              <a:rPr lang="en-US" smtClean="0"/>
              <a:t>12/23/2016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692150"/>
            <a:ext cx="4616450" cy="3463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765" tIns="46381" rIns="92765" bIns="4638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5008" y="4387136"/>
            <a:ext cx="5560060" cy="4156234"/>
          </a:xfrm>
          <a:prstGeom prst="rect">
            <a:avLst/>
          </a:prstGeom>
        </p:spPr>
        <p:txBody>
          <a:bodyPr vert="horz" lIns="92765" tIns="46381" rIns="92765" bIns="4638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8772669"/>
            <a:ext cx="3011699" cy="461804"/>
          </a:xfrm>
          <a:prstGeom prst="rect">
            <a:avLst/>
          </a:prstGeom>
        </p:spPr>
        <p:txBody>
          <a:bodyPr vert="horz" lIns="92765" tIns="46381" rIns="92765" bIns="4638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6770" y="8772669"/>
            <a:ext cx="3011699" cy="461804"/>
          </a:xfrm>
          <a:prstGeom prst="rect">
            <a:avLst/>
          </a:prstGeom>
        </p:spPr>
        <p:txBody>
          <a:bodyPr vert="horz" lIns="92765" tIns="46381" rIns="92765" bIns="46381" rtlCol="0" anchor="b"/>
          <a:lstStyle>
            <a:lvl1pPr algn="r">
              <a:defRPr sz="1200"/>
            </a:lvl1pPr>
          </a:lstStyle>
          <a:p>
            <a:fld id="{27F358A2-0230-464A-967C-8A8005BDC6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4362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6813" y="692150"/>
            <a:ext cx="4616450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BF193E-30EE-42E8-A45E-BFE179FE1CCA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/>
                </a:solidFill>
              </a:rPr>
              <a:t>RCS - AIR 2014 Template_4x3_FINAL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1782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99766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358A2-0230-464A-967C-8A8005BDC66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953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99766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358A2-0230-464A-967C-8A8005BDC66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9539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99766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358A2-0230-464A-967C-8A8005BDC667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9539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99766">
              <a:defRPr/>
            </a:pPr>
            <a:r>
              <a:rPr lang="en-US" b="1" dirty="0" smtClean="0"/>
              <a:t>Valuation,</a:t>
            </a:r>
            <a:r>
              <a:rPr lang="en-US" b="1" baseline="0" dirty="0" smtClean="0"/>
              <a:t> Timing, Disclosure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358A2-0230-464A-967C-8A8005BDC667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9539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99766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358A2-0230-464A-967C-8A8005BDC667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9539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99766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358A2-0230-464A-967C-8A8005BDC667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9539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99766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358A2-0230-464A-967C-8A8005BDC667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9539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99766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358A2-0230-464A-967C-8A8005BDC667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95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99766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358A2-0230-464A-967C-8A8005BDC667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9539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99766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358A2-0230-464A-967C-8A8005BDC667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9539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99766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358A2-0230-464A-967C-8A8005BDC667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9539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358A2-0230-464A-967C-8A8005BDC667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3174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358A2-0230-464A-967C-8A8005BDC667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3174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358A2-0230-464A-967C-8A8005BDC667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4486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99766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358A2-0230-464A-967C-8A8005BDC667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9539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99766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358A2-0230-464A-967C-8A8005BDC667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9539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endParaRPr lang="en-US" sz="16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24128"/>
            <a:fld id="{4B3E7E87-D300-4925-BF90-1D569E3EC507}" type="slidenum">
              <a:rPr lang="en-US" smtClean="0">
                <a:solidFill>
                  <a:srgbClr val="FFFFFF"/>
                </a:solidFill>
              </a:rPr>
              <a:pPr defTabSz="1024128"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493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24128"/>
            <a:fld id="{4B3E7E87-D300-4925-BF90-1D569E3EC507}" type="slidenum">
              <a:rPr lang="en-US" smtClean="0">
                <a:solidFill>
                  <a:srgbClr val="FFFFFF"/>
                </a:solidFill>
              </a:rPr>
              <a:pPr defTabSz="1024128"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194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24128"/>
            <a:fld id="{4B3E7E87-D300-4925-BF90-1D569E3EC507}" type="slidenum">
              <a:rPr lang="en-US" smtClean="0">
                <a:solidFill>
                  <a:srgbClr val="FFFFFF"/>
                </a:solidFill>
              </a:rPr>
              <a:pPr defTabSz="1024128"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160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24128"/>
            <a:fld id="{4B3E7E87-D300-4925-BF90-1D569E3EC507}" type="slidenum">
              <a:rPr lang="en-US" smtClean="0">
                <a:solidFill>
                  <a:srgbClr val="FFFFFF"/>
                </a:solidFill>
              </a:rPr>
              <a:pPr defTabSz="1024128"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673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24128"/>
            <a:fld id="{4B3E7E87-D300-4925-BF90-1D569E3EC507}" type="slidenum">
              <a:rPr lang="en-US" smtClean="0">
                <a:solidFill>
                  <a:srgbClr val="FFFFFF"/>
                </a:solidFill>
              </a:rPr>
              <a:pPr defTabSz="1024128"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689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24128"/>
            <a:fld id="{4B3E7E87-D300-4925-BF90-1D569E3EC507}" type="slidenum">
              <a:rPr lang="en-US" smtClean="0">
                <a:solidFill>
                  <a:srgbClr val="FFFFFF"/>
                </a:solidFill>
              </a:rPr>
              <a:pPr defTabSz="1024128"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623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7E87-D300-4925-BF90-1D569E3EC507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66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24128"/>
            <a:fld id="{4B3E7E87-D300-4925-BF90-1D569E3EC507}" type="slidenum">
              <a:rPr lang="en-US" smtClean="0">
                <a:solidFill>
                  <a:srgbClr val="FFFFFF"/>
                </a:solidFill>
              </a:rPr>
              <a:pPr defTabSz="1024128"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385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24128"/>
            <a:fld id="{4B3E7E87-D300-4925-BF90-1D569E3EC507}" type="slidenum">
              <a:rPr lang="en-US" smtClean="0">
                <a:solidFill>
                  <a:srgbClr val="FFFFFF"/>
                </a:solidFill>
              </a:rPr>
              <a:pPr defTabSz="1024128"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916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24128"/>
            <a:fld id="{4B3E7E87-D300-4925-BF90-1D569E3EC507}" type="slidenum">
              <a:rPr lang="en-US" smtClean="0">
                <a:solidFill>
                  <a:srgbClr val="FFFFFF"/>
                </a:solidFill>
              </a:rPr>
              <a:pPr defTabSz="1024128"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004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24128"/>
            <a:fld id="{4B3E7E87-D300-4925-BF90-1D569E3EC507}" type="slidenum">
              <a:rPr lang="en-US" smtClean="0">
                <a:solidFill>
                  <a:srgbClr val="FFFFFF"/>
                </a:solidFill>
              </a:rPr>
              <a:pPr defTabSz="1024128"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2411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4B3E7E87-D300-4925-BF90-1D569E3EC507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6639085" y="6657201"/>
            <a:ext cx="212391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baseline="30000" dirty="0">
                <a:solidFill>
                  <a:srgbClr val="FFFFFF"/>
                </a:solidFill>
              </a:rPr>
              <a:t>Integrity. Trust. Transparency.</a:t>
            </a:r>
          </a:p>
        </p:txBody>
      </p:sp>
    </p:spTree>
    <p:extLst>
      <p:ext uri="{BB962C8B-B14F-4D97-AF65-F5344CB8AC3E}">
        <p14:creationId xmlns:p14="http://schemas.microsoft.com/office/powerpoint/2010/main" val="1286862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4B3E7E87-D300-4925-BF90-1D569E3EC507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6639085" y="6657201"/>
            <a:ext cx="212391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baseline="30000" dirty="0">
                <a:solidFill>
                  <a:srgbClr val="FFFFFF"/>
                </a:solidFill>
              </a:rPr>
              <a:t>Integrity. Trust. Transparency.</a:t>
            </a:r>
          </a:p>
        </p:txBody>
      </p:sp>
    </p:spTree>
    <p:extLst>
      <p:ext uri="{BB962C8B-B14F-4D97-AF65-F5344CB8AC3E}">
        <p14:creationId xmlns:p14="http://schemas.microsoft.com/office/powerpoint/2010/main" val="1286862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4B3E7E87-D300-4925-BF90-1D569E3EC507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6639085" y="6657201"/>
            <a:ext cx="212391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baseline="30000" dirty="0">
                <a:solidFill>
                  <a:srgbClr val="FFFFFF"/>
                </a:solidFill>
              </a:rPr>
              <a:t>Integrity. Trust. Transparency.</a:t>
            </a:r>
          </a:p>
        </p:txBody>
      </p:sp>
    </p:spTree>
    <p:extLst>
      <p:ext uri="{BB962C8B-B14F-4D97-AF65-F5344CB8AC3E}">
        <p14:creationId xmlns:p14="http://schemas.microsoft.com/office/powerpoint/2010/main" val="1286862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4B3E7E87-D300-4925-BF90-1D569E3EC507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6639085" y="6657201"/>
            <a:ext cx="212391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baseline="30000" dirty="0">
                <a:solidFill>
                  <a:srgbClr val="FFFFFF"/>
                </a:solidFill>
              </a:rPr>
              <a:t>Integrity. Trust. Transparency.</a:t>
            </a:r>
          </a:p>
        </p:txBody>
      </p:sp>
    </p:spTree>
    <p:extLst>
      <p:ext uri="{BB962C8B-B14F-4D97-AF65-F5344CB8AC3E}">
        <p14:creationId xmlns:p14="http://schemas.microsoft.com/office/powerpoint/2010/main" val="1286862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4B3E7E87-D300-4925-BF90-1D569E3EC507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6639085" y="6657201"/>
            <a:ext cx="212391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baseline="30000" dirty="0">
                <a:solidFill>
                  <a:srgbClr val="FFFFFF"/>
                </a:solidFill>
              </a:rPr>
              <a:t>Integrity. Trust. Transparency.</a:t>
            </a:r>
          </a:p>
        </p:txBody>
      </p:sp>
    </p:spTree>
    <p:extLst>
      <p:ext uri="{BB962C8B-B14F-4D97-AF65-F5344CB8AC3E}">
        <p14:creationId xmlns:p14="http://schemas.microsoft.com/office/powerpoint/2010/main" val="1286862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4B3E7E87-D300-4925-BF90-1D569E3EC507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6639085" y="6657201"/>
            <a:ext cx="212391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baseline="30000" dirty="0">
                <a:solidFill>
                  <a:srgbClr val="FFFFFF"/>
                </a:solidFill>
              </a:rPr>
              <a:t>Integrity. Trust. Transparency.</a:t>
            </a:r>
          </a:p>
        </p:txBody>
      </p:sp>
    </p:spTree>
    <p:extLst>
      <p:ext uri="{BB962C8B-B14F-4D97-AF65-F5344CB8AC3E}">
        <p14:creationId xmlns:p14="http://schemas.microsoft.com/office/powerpoint/2010/main" val="1286862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4B3E7E87-D300-4925-BF90-1D569E3EC507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6639085" y="6657201"/>
            <a:ext cx="212391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baseline="30000" dirty="0">
                <a:solidFill>
                  <a:srgbClr val="FFFFFF"/>
                </a:solidFill>
              </a:rPr>
              <a:t>Integrity. Trust. Transparency.</a:t>
            </a:r>
          </a:p>
        </p:txBody>
      </p:sp>
    </p:spTree>
    <p:extLst>
      <p:ext uri="{BB962C8B-B14F-4D97-AF65-F5344CB8AC3E}">
        <p14:creationId xmlns:p14="http://schemas.microsoft.com/office/powerpoint/2010/main" val="1286862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4B3E7E87-D300-4925-BF90-1D569E3EC507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6639085" y="6657201"/>
            <a:ext cx="212391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baseline="30000" dirty="0">
                <a:solidFill>
                  <a:srgbClr val="FFFFFF"/>
                </a:solidFill>
              </a:rPr>
              <a:t>Integrity. Trust. Transparency.</a:t>
            </a:r>
          </a:p>
        </p:txBody>
      </p:sp>
    </p:spTree>
    <p:extLst>
      <p:ext uri="{BB962C8B-B14F-4D97-AF65-F5344CB8AC3E}">
        <p14:creationId xmlns:p14="http://schemas.microsoft.com/office/powerpoint/2010/main" val="1286862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4B3E7E87-D300-4925-BF90-1D569E3EC507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6639085" y="6657201"/>
            <a:ext cx="212391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baseline="30000" dirty="0">
                <a:solidFill>
                  <a:srgbClr val="FFFFFF"/>
                </a:solidFill>
              </a:rPr>
              <a:t>Integrity. Trust. Transparency.</a:t>
            </a:r>
          </a:p>
        </p:txBody>
      </p:sp>
    </p:spTree>
    <p:extLst>
      <p:ext uri="{BB962C8B-B14F-4D97-AF65-F5344CB8AC3E}">
        <p14:creationId xmlns:p14="http://schemas.microsoft.com/office/powerpoint/2010/main" val="1286862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4B3E7E87-D300-4925-BF90-1D569E3EC507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6639085" y="6657201"/>
            <a:ext cx="212391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baseline="30000" dirty="0">
                <a:solidFill>
                  <a:srgbClr val="FFFFFF"/>
                </a:solidFill>
              </a:rPr>
              <a:t>Integrity. Trust. Transparency.</a:t>
            </a:r>
          </a:p>
        </p:txBody>
      </p:sp>
    </p:spTree>
    <p:extLst>
      <p:ext uri="{BB962C8B-B14F-4D97-AF65-F5344CB8AC3E}">
        <p14:creationId xmlns:p14="http://schemas.microsoft.com/office/powerpoint/2010/main" val="1286862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73387"/>
            <a:ext cx="4038600" cy="4650336"/>
          </a:xfrm>
        </p:spPr>
        <p:txBody>
          <a:bodyPr>
            <a:normAutofit/>
          </a:bodyPr>
          <a:lstStyle>
            <a:lvl1pPr>
              <a:defRPr sz="2500"/>
            </a:lvl1pPr>
            <a:lvl2pPr>
              <a:defRPr sz="20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73387"/>
            <a:ext cx="4038600" cy="4650336"/>
          </a:xfrm>
        </p:spPr>
        <p:txBody>
          <a:bodyPr>
            <a:normAutofit/>
          </a:bodyPr>
          <a:lstStyle>
            <a:lvl1pPr>
              <a:defRPr sz="2500"/>
            </a:lvl1pPr>
            <a:lvl2pPr>
              <a:defRPr sz="20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4B3E7E87-D300-4925-BF90-1D569E3EC507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9344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73387"/>
            <a:ext cx="4038600" cy="4650336"/>
          </a:xfrm>
        </p:spPr>
        <p:txBody>
          <a:bodyPr>
            <a:normAutofit/>
          </a:bodyPr>
          <a:lstStyle>
            <a:lvl1pPr>
              <a:defRPr sz="2500"/>
            </a:lvl1pPr>
            <a:lvl2pPr>
              <a:defRPr sz="20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73387"/>
            <a:ext cx="4038600" cy="4650336"/>
          </a:xfrm>
        </p:spPr>
        <p:txBody>
          <a:bodyPr>
            <a:normAutofit/>
          </a:bodyPr>
          <a:lstStyle>
            <a:lvl1pPr>
              <a:defRPr sz="2500"/>
            </a:lvl1pPr>
            <a:lvl2pPr>
              <a:defRPr sz="20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4B3E7E87-D300-4925-BF90-1D569E3EC507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9344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73387"/>
            <a:ext cx="4038600" cy="4650336"/>
          </a:xfrm>
        </p:spPr>
        <p:txBody>
          <a:bodyPr>
            <a:normAutofit/>
          </a:bodyPr>
          <a:lstStyle>
            <a:lvl1pPr>
              <a:defRPr sz="2500"/>
            </a:lvl1pPr>
            <a:lvl2pPr>
              <a:defRPr sz="20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73387"/>
            <a:ext cx="4038600" cy="4650336"/>
          </a:xfrm>
        </p:spPr>
        <p:txBody>
          <a:bodyPr>
            <a:normAutofit/>
          </a:bodyPr>
          <a:lstStyle>
            <a:lvl1pPr>
              <a:defRPr sz="2500"/>
            </a:lvl1pPr>
            <a:lvl2pPr>
              <a:defRPr sz="20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4B3E7E87-D300-4925-BF90-1D569E3EC507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93448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4B3E7E87-D300-4925-BF90-1D569E3EC507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6639085" y="6657201"/>
            <a:ext cx="212391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baseline="30000" dirty="0">
                <a:solidFill>
                  <a:srgbClr val="FFFFFF"/>
                </a:solidFill>
              </a:rPr>
              <a:t>Integrity. Trust. Transparency.</a:t>
            </a:r>
          </a:p>
        </p:txBody>
      </p:sp>
    </p:spTree>
    <p:extLst>
      <p:ext uri="{BB962C8B-B14F-4D97-AF65-F5344CB8AC3E}">
        <p14:creationId xmlns:p14="http://schemas.microsoft.com/office/powerpoint/2010/main" val="1286862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4B3E7E87-D300-4925-BF90-1D569E3EC507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6639085" y="6657201"/>
            <a:ext cx="212391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baseline="30000" dirty="0">
                <a:solidFill>
                  <a:srgbClr val="FFFFFF"/>
                </a:solidFill>
              </a:rPr>
              <a:t>Integrity. Trust. Transparency.</a:t>
            </a:r>
          </a:p>
        </p:txBody>
      </p:sp>
    </p:spTree>
    <p:extLst>
      <p:ext uri="{BB962C8B-B14F-4D97-AF65-F5344CB8AC3E}">
        <p14:creationId xmlns:p14="http://schemas.microsoft.com/office/powerpoint/2010/main" val="1286862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4B3E7E87-D300-4925-BF90-1D569E3EC507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5878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1203" y="6603427"/>
            <a:ext cx="9144000" cy="256177"/>
          </a:xfrm>
          <a:prstGeom prst="rect">
            <a:avLst/>
          </a:prstGeom>
          <a:solidFill>
            <a:srgbClr val="002F5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4008" tIns="32004" rIns="64008" bIns="32004" rtlCol="0" anchor="ctr"/>
          <a:lstStyle/>
          <a:p>
            <a:pPr algn="ctr" defTabSz="1024128"/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9270" y="6581864"/>
            <a:ext cx="464357" cy="265008"/>
          </a:xfrm>
        </p:spPr>
        <p:txBody>
          <a:bodyPr/>
          <a:lstStyle/>
          <a:p>
            <a:fld id="{4B3E7E87-D300-4925-BF90-1D569E3EC507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923925" y="1587500"/>
            <a:ext cx="4559581" cy="4102365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3600">
                <a:solidFill>
                  <a:schemeClr val="tx1"/>
                </a:solidFill>
              </a:defRPr>
            </a:lvl1pPr>
            <a:lvl2pPr marL="512064" indent="0">
              <a:buNone/>
              <a:defRPr sz="3100">
                <a:solidFill>
                  <a:schemeClr val="bg1"/>
                </a:solidFill>
              </a:defRPr>
            </a:lvl2pPr>
            <a:lvl3pPr marL="1024128" indent="0">
              <a:buNone/>
              <a:defRPr sz="2800">
                <a:solidFill>
                  <a:schemeClr val="bg1"/>
                </a:solidFill>
              </a:defRPr>
            </a:lvl3pPr>
            <a:lvl4pPr marL="1536192" indent="0">
              <a:buNone/>
              <a:defRPr sz="2500">
                <a:solidFill>
                  <a:schemeClr val="bg1"/>
                </a:solidFill>
              </a:defRPr>
            </a:lvl4pPr>
            <a:lvl5pPr marL="2048256" indent="0">
              <a:buNone/>
              <a:defRPr sz="25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215354" y="1"/>
            <a:ext cx="1994445" cy="761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24128"/>
            <a:endParaRPr lang="en-US" sz="2000" dirty="0">
              <a:solidFill>
                <a:srgbClr val="FFFFF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52" y="180271"/>
            <a:ext cx="1842048" cy="41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1325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723569" y="1208747"/>
            <a:ext cx="7696862" cy="4253801"/>
          </a:xfrm>
          <a:prstGeom prst="roundRect">
            <a:avLst>
              <a:gd name="adj" fmla="val 6862"/>
            </a:avLst>
          </a:prstGeom>
          <a:solidFill>
            <a:srgbClr val="FFFFFF">
              <a:shade val="85000"/>
            </a:srgbClr>
          </a:solidFill>
          <a:ln w="44450" cap="sq">
            <a:solidFill>
              <a:srgbClr val="FFFFFF"/>
            </a:solidFill>
            <a:miter lim="800000"/>
          </a:ln>
          <a:effectLst>
            <a:outerShdw blurRad="152400" dist="889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vert="horz" lIns="102413" tIns="51206" rIns="102413" bIns="51206" rtlCol="0" anchor="ctr" anchorCtr="0">
            <a:normAutofit/>
          </a:bodyPr>
          <a:lstStyle>
            <a:lvl1pPr algn="l">
              <a:defRPr lang="en-US">
                <a:solidFill>
                  <a:srgbClr val="000000"/>
                </a:solidFill>
              </a:defRPr>
            </a:lvl1pPr>
          </a:lstStyle>
          <a:p>
            <a:pPr lvl="0" algn="ctr">
              <a:buFontTx/>
              <a:buNone/>
            </a:pPr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4B3E7E87-D300-4925-BF90-1D569E3EC507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868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latinLnBrk="0" hangingPunct="1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24128"/>
            <a:fld id="{4B3E7E87-D300-4925-BF90-1D569E3EC507}" type="slidenum">
              <a:rPr lang="en-US" smtClean="0">
                <a:solidFill>
                  <a:srgbClr val="FFFFFF"/>
                </a:solidFill>
              </a:rPr>
              <a:pPr defTabSz="1024128"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894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0" r:id="rId1"/>
    <p:sldLayoutId id="2147484331" r:id="rId2"/>
    <p:sldLayoutId id="2147484332" r:id="rId3"/>
    <p:sldLayoutId id="2147484333" r:id="rId4"/>
    <p:sldLayoutId id="2147484334" r:id="rId5"/>
    <p:sldLayoutId id="2147484335" r:id="rId6"/>
    <p:sldLayoutId id="2147484336" r:id="rId7"/>
    <p:sldLayoutId id="2147484337" r:id="rId8"/>
    <p:sldLayoutId id="2147484338" r:id="rId9"/>
    <p:sldLayoutId id="2147484339" r:id="rId10"/>
    <p:sldLayoutId id="2147484340" r:id="rId11"/>
    <p:sldLayoutId id="2147484341" r:id="rId12"/>
    <p:sldLayoutId id="2147484342" r:id="rId13"/>
    <p:sldLayoutId id="2147484343" r:id="rId14"/>
    <p:sldLayoutId id="2147484344" r:id="rId15"/>
    <p:sldLayoutId id="2147484346" r:id="rId16"/>
    <p:sldLayoutId id="2147484347" r:id="rId17"/>
    <p:sldLayoutId id="2147484348" r:id="rId18"/>
    <p:sldLayoutId id="2147484349" r:id="rId19"/>
    <p:sldLayoutId id="2147484350" r:id="rId20"/>
    <p:sldLayoutId id="2147484351" r:id="rId21"/>
    <p:sldLayoutId id="2147484352" r:id="rId22"/>
    <p:sldLayoutId id="2147484353" r:id="rId23"/>
    <p:sldLayoutId id="2147484354" r:id="rId24"/>
    <p:sldLayoutId id="2147484355" r:id="rId25"/>
    <p:sldLayoutId id="2147484356" r:id="rId26"/>
    <p:sldLayoutId id="2147483663" r:id="rId27"/>
    <p:sldLayoutId id="2147483665" r:id="rId28"/>
    <p:sldLayoutId id="2147483667" r:id="rId29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28800" y="1371600"/>
            <a:ext cx="6324600" cy="426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7790" y="563530"/>
            <a:ext cx="6213244" cy="83465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01757" y="1676400"/>
            <a:ext cx="7772400" cy="1676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latin typeface="Myriad Pro" pitchFamily="34" charset="0"/>
                <a:cs typeface="Arial"/>
              </a:rPr>
              <a:t>The New Fiduciary Rule: </a:t>
            </a:r>
            <a:br>
              <a:rPr lang="en-US" sz="3200" b="1" dirty="0" smtClean="0">
                <a:latin typeface="Myriad Pro" pitchFamily="34" charset="0"/>
                <a:cs typeface="Arial"/>
              </a:rPr>
            </a:br>
            <a:r>
              <a:rPr lang="en-US" sz="3200" b="1" i="1" dirty="0" smtClean="0">
                <a:latin typeface="Myriad Pro" pitchFamily="34" charset="0"/>
                <a:cs typeface="Arial"/>
              </a:rPr>
              <a:t>What Do You Need to Know and Do Now?</a:t>
            </a:r>
            <a:endParaRPr lang="en-US" sz="3200" i="1" dirty="0">
              <a:latin typeface="Myriad Pro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79022" y="3380629"/>
            <a:ext cx="39773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 pitchFamily="34" charset="0"/>
              </a:rPr>
              <a:t>Marcia S. Wagner, Esq.</a:t>
            </a:r>
          </a:p>
        </p:txBody>
      </p:sp>
      <p:pic>
        <p:nvPicPr>
          <p:cNvPr id="8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36418" y1="52632" x2="36418" y2="52632"/>
                      </a14:backgroundRemoval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336" y="5105400"/>
            <a:ext cx="4868326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743200" y="3965404"/>
            <a:ext cx="426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Myriad Pro" pitchFamily="34" charset="0"/>
              </a:rPr>
              <a:t>Todd D. Snyder, Esq.</a:t>
            </a:r>
            <a:endParaRPr lang="en-US" sz="3200" dirty="0"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82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7E87-D300-4925-BF90-1D569E3EC507}" type="slidenum">
              <a:rPr lang="en-US" sz="1000" b="1" smtClean="0">
                <a:solidFill>
                  <a:schemeClr val="tx1"/>
                </a:solidFill>
                <a:latin typeface="Myriad Pro Light" pitchFamily="34" charset="0"/>
              </a:rPr>
              <a:pPr/>
              <a:t>2</a:t>
            </a:fld>
            <a:endParaRPr lang="en-US" sz="1000" b="1" dirty="0">
              <a:solidFill>
                <a:schemeClr val="tx1"/>
              </a:solidFill>
              <a:latin typeface="Myriad Pro Light" pitchFamily="34" charset="0"/>
            </a:endParaRP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2270067" y="228600"/>
            <a:ext cx="6934199" cy="583962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endParaRPr lang="en-US" sz="3200" b="1" dirty="0">
              <a:latin typeface="Myriad Pro" pitchFamily="34" charset="0"/>
            </a:endParaRPr>
          </a:p>
        </p:txBody>
      </p:sp>
      <p:sp>
        <p:nvSpPr>
          <p:cNvPr id="13" name="Title 3"/>
          <p:cNvSpPr txBox="1">
            <a:spLocks/>
          </p:cNvSpPr>
          <p:nvPr/>
        </p:nvSpPr>
        <p:spPr>
          <a:xfrm>
            <a:off x="969335" y="685800"/>
            <a:ext cx="6934199" cy="583962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endParaRPr lang="en-US" sz="3200" b="1" u="sng" dirty="0">
              <a:solidFill>
                <a:srgbClr val="7D0C0E"/>
              </a:solidFill>
              <a:latin typeface="Myriad Pro" pitchFamily="34" charset="0"/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 flipV="1">
            <a:off x="0" y="609600"/>
            <a:ext cx="9144000" cy="53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3009955" y="717376"/>
            <a:ext cx="307488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 pitchFamily="34" charset="0"/>
                <a:ea typeface="+mj-ea"/>
                <a:cs typeface="+mj-cs"/>
              </a:rPr>
              <a:t>Introduction</a:t>
            </a:r>
            <a:endParaRPr kumimoji="0" lang="en-US" sz="40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yriad Pro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62666" y="174001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Broadening of Fiduciary Definition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DOL’s new rule would broaden scope of advisors deemed to be IRA/plan fiduciaries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Targets broker-dealers (BDs) and registered reps (RRs) earning commission-based compensation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Would change IRA marketplace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Would impact registered investment advisers (RIAs)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Offering rollover advice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Managed account programs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799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7E87-D300-4925-BF90-1D569E3EC507}" type="slidenum">
              <a:rPr lang="en-US" b="1" smtClean="0">
                <a:solidFill>
                  <a:schemeClr val="tx1"/>
                </a:solidFill>
                <a:latin typeface="Myriad Pro Light" pitchFamily="34" charset="0"/>
              </a:rPr>
              <a:pPr/>
              <a:t>3</a:t>
            </a:fld>
            <a:endParaRPr lang="en-US" b="1" dirty="0">
              <a:solidFill>
                <a:schemeClr val="tx1"/>
              </a:solidFill>
              <a:latin typeface="Myriad Pro Light" pitchFamily="34" charset="0"/>
            </a:endParaRP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2270067" y="228600"/>
            <a:ext cx="6934199" cy="583962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endParaRPr lang="en-US" sz="3200" b="1" dirty="0">
              <a:latin typeface="Myriad Pro" pitchFamily="34" charset="0"/>
            </a:endParaRPr>
          </a:p>
        </p:txBody>
      </p:sp>
      <p:sp>
        <p:nvSpPr>
          <p:cNvPr id="13" name="Title 3"/>
          <p:cNvSpPr txBox="1">
            <a:spLocks/>
          </p:cNvSpPr>
          <p:nvPr/>
        </p:nvSpPr>
        <p:spPr>
          <a:xfrm>
            <a:off x="972879" y="685800"/>
            <a:ext cx="6934199" cy="583962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endParaRPr lang="en-US" sz="3200" b="1" u="sng" dirty="0">
              <a:solidFill>
                <a:srgbClr val="7D0C0E"/>
              </a:solidFill>
              <a:latin typeface="Myriad Pro" pitchFamily="34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0" y="609600"/>
            <a:ext cx="9144000" cy="53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182515" y="812562"/>
            <a:ext cx="65149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kern="0" dirty="0">
                <a:solidFill>
                  <a:prstClr val="black"/>
                </a:solidFill>
                <a:latin typeface="Myriad Pro" pitchFamily="34" charset="0"/>
                <a:ea typeface="+mj-ea"/>
                <a:cs typeface="+mj-cs"/>
              </a:rPr>
              <a:t>Fiduciary Rule and Exemptions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533400" y="19050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dirty="0">
                <a:solidFill>
                  <a:sysClr val="windowText" lastClr="000000"/>
                </a:solidFill>
                <a:latin typeface="Myriad Pro" pitchFamily="34" charset="0"/>
              </a:rPr>
              <a:t>Need for “ERISA 406(b)” </a:t>
            </a:r>
            <a:r>
              <a:rPr lang="en-US" sz="2400" dirty="0" err="1">
                <a:solidFill>
                  <a:sysClr val="windowText" lastClr="000000"/>
                </a:solidFill>
                <a:latin typeface="Myriad Pro" pitchFamily="34" charset="0"/>
              </a:rPr>
              <a:t>Exemptive</a:t>
            </a:r>
            <a:r>
              <a:rPr lang="en-US" sz="2400" dirty="0">
                <a:solidFill>
                  <a:sysClr val="windowText" lastClr="000000"/>
                </a:solidFill>
                <a:latin typeface="Myriad Pro" pitchFamily="34" charset="0"/>
              </a:rPr>
              <a:t> Relief</a:t>
            </a:r>
          </a:p>
          <a:p>
            <a:pPr marL="857250" marR="0" lvl="1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2400" dirty="0">
                <a:solidFill>
                  <a:sysClr val="windowText" lastClr="000000"/>
                </a:solidFill>
                <a:latin typeface="Myriad Pro" pitchFamily="34" charset="0"/>
              </a:rPr>
              <a:t>New “investment advice” definition confers fiduciary status on all types of advisors</a:t>
            </a:r>
          </a:p>
          <a:p>
            <a:pPr marL="857250" marR="0" lvl="1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2400" dirty="0">
                <a:solidFill>
                  <a:sysClr val="windowText" lastClr="000000"/>
                </a:solidFill>
                <a:latin typeface="Myriad Pro" pitchFamily="34" charset="0"/>
              </a:rPr>
              <a:t>Prohibited transaction rules ban advisors from earning variable compensation (commissions)</a:t>
            </a:r>
          </a:p>
          <a:p>
            <a:pPr marL="857250" marR="0" lvl="1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2400" dirty="0">
                <a:solidFill>
                  <a:sysClr val="windowText" lastClr="000000"/>
                </a:solidFill>
                <a:latin typeface="Myriad Pro" pitchFamily="34" charset="0"/>
              </a:rPr>
              <a:t>Exemption required for brokers and insurance agents, including advisors to IRAs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dirty="0">
                <a:solidFill>
                  <a:sysClr val="windowText" lastClr="000000"/>
                </a:solidFill>
                <a:latin typeface="Myriad Pro" pitchFamily="34" charset="0"/>
              </a:rPr>
              <a:t>DOL has created Best Interest Class Exemption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402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7E87-D300-4925-BF90-1D569E3EC507}" type="slidenum">
              <a:rPr lang="en-US" smtClean="0">
                <a:solidFill>
                  <a:schemeClr val="tx1"/>
                </a:solidFill>
                <a:latin typeface="Myriad Pro Black" pitchFamily="34" charset="0"/>
              </a:rPr>
              <a:pPr/>
              <a:t>4</a:t>
            </a:fld>
            <a:endParaRPr lang="en-US" dirty="0">
              <a:solidFill>
                <a:schemeClr val="tx1"/>
              </a:solidFill>
              <a:latin typeface="Myriad Pro Black" pitchFamily="34" charset="0"/>
            </a:endParaRP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2270067" y="228600"/>
            <a:ext cx="6934199" cy="583962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endParaRPr lang="en-US" sz="3200" b="1" dirty="0">
              <a:latin typeface="Myriad Pro" pitchFamily="34" charset="0"/>
            </a:endParaRPr>
          </a:p>
        </p:txBody>
      </p:sp>
      <p:sp>
        <p:nvSpPr>
          <p:cNvPr id="11" name="Title 3"/>
          <p:cNvSpPr txBox="1">
            <a:spLocks/>
          </p:cNvSpPr>
          <p:nvPr/>
        </p:nvSpPr>
        <p:spPr>
          <a:xfrm>
            <a:off x="1087696" y="711024"/>
            <a:ext cx="6934199" cy="583962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endParaRPr lang="en-US" sz="3200" b="1" u="sng" dirty="0">
              <a:solidFill>
                <a:srgbClr val="7D0C0E"/>
              </a:solidFill>
              <a:latin typeface="Myriad Pro" pitchFamily="34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0" y="609600"/>
            <a:ext cx="9144000" cy="53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544210" y="807969"/>
            <a:ext cx="80211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latin typeface="Myriad Pro" pitchFamily="34" charset="0"/>
              </a:rPr>
              <a:t>Best Interest Contract (BIC) Exemption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90600" y="1752600"/>
            <a:ext cx="7373257" cy="4724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6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  <a:cs typeface="Arial"/>
              </a:rPr>
              <a:t>Scope of BIC Exemption</a:t>
            </a:r>
          </a:p>
          <a:p>
            <a:pPr marL="857250" marR="0" lvl="1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6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  <a:cs typeface="Arial"/>
              </a:rPr>
              <a:t>Advisor can earn variable compensation (such as commissions) for non-discretionary advice</a:t>
            </a:r>
          </a:p>
          <a:p>
            <a:pPr marL="857250" marR="0" lvl="1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6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  <a:cs typeface="Arial"/>
              </a:rPr>
              <a:t>Covered “retail” clients include:</a:t>
            </a:r>
          </a:p>
          <a:p>
            <a:pPr marL="108585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6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  <a:cs typeface="Arial"/>
              </a:rPr>
              <a:t>Participants</a:t>
            </a:r>
          </a:p>
          <a:p>
            <a:pPr marL="108585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6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  <a:cs typeface="Arial"/>
              </a:rPr>
              <a:t>IRAs (and HSAs, Archer MSAs and Coverdell)</a:t>
            </a:r>
          </a:p>
          <a:p>
            <a:pPr marL="108585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6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  <a:cs typeface="Arial"/>
              </a:rPr>
              <a:t>Non-ERISA Plans (e.g., Keogh, Solo Plans)</a:t>
            </a:r>
          </a:p>
          <a:p>
            <a:pPr marL="108585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6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  <a:cs typeface="Arial"/>
              </a:rPr>
              <a:t>ERISA Plans (with less than $50 million)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6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  <a:cs typeface="Arial"/>
              </a:rPr>
              <a:t>Alternative Investments</a:t>
            </a:r>
          </a:p>
          <a:p>
            <a:pPr marL="40005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6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  <a:cs typeface="Arial"/>
              </a:rPr>
              <a:t>-	Initially were not allowed under proposed regulations.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6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  <a:cs typeface="Arial"/>
              </a:rPr>
              <a:t>Observations</a:t>
            </a:r>
          </a:p>
          <a:p>
            <a:pPr marL="857250" marR="0" lvl="1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6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  <a:cs typeface="Arial"/>
              </a:rPr>
              <a:t>No relief for variable compensation arising from </a:t>
            </a:r>
            <a:r>
              <a:rPr kumimoji="0" lang="en-US" sz="6800" b="0" i="0" u="sng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  <a:cs typeface="Arial"/>
              </a:rPr>
              <a:t>discretionary</a:t>
            </a:r>
            <a:r>
              <a:rPr kumimoji="0" lang="en-US" sz="6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  <a:cs typeface="Arial"/>
              </a:rPr>
              <a:t> advice.</a:t>
            </a:r>
          </a:p>
          <a:p>
            <a:pPr marL="40005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6934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7E87-D300-4925-BF90-1D569E3EC507}" type="slidenum">
              <a:rPr lang="en-US" smtClean="0">
                <a:solidFill>
                  <a:schemeClr val="tx1"/>
                </a:solidFill>
                <a:latin typeface="Myriad Pro Black" pitchFamily="34" charset="0"/>
              </a:rPr>
              <a:pPr/>
              <a:t>5</a:t>
            </a:fld>
            <a:endParaRPr lang="en-US" dirty="0">
              <a:solidFill>
                <a:schemeClr val="tx1"/>
              </a:solidFill>
              <a:latin typeface="Myriad Pro Black" pitchFamily="34" charset="0"/>
            </a:endParaRP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1447800" y="838200"/>
            <a:ext cx="6439786" cy="583962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endParaRPr lang="en-US" sz="2800" b="1" u="sng" dirty="0">
              <a:solidFill>
                <a:srgbClr val="7D0C0E"/>
              </a:solidFill>
              <a:latin typeface="Myriad Pro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0" y="609600"/>
            <a:ext cx="9144000" cy="53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867972" y="745460"/>
            <a:ext cx="74080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latin typeface="Myriad Pro" pitchFamily="34" charset="0"/>
              </a:rPr>
              <a:t>What Is The Best Interest Standard?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52893" y="18288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3400" dirty="0">
                <a:solidFill>
                  <a:sysClr val="windowText" lastClr="000000"/>
                </a:solidFill>
                <a:latin typeface="Myriad Pro" pitchFamily="34" charset="0"/>
              </a:rPr>
              <a:t>Three part standard – more than “suitability standard” under FINRA’s conduct rules.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3400" dirty="0">
              <a:solidFill>
                <a:sysClr val="windowText" lastClr="000000"/>
              </a:solidFill>
              <a:latin typeface="Myriad Pro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3400" dirty="0">
                <a:solidFill>
                  <a:sysClr val="windowText" lastClr="000000"/>
                </a:solidFill>
                <a:latin typeface="Myriad Pro" pitchFamily="34" charset="0"/>
              </a:rPr>
              <a:t>The Advisor must: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400" dirty="0">
                <a:solidFill>
                  <a:sysClr val="windowText" lastClr="000000"/>
                </a:solidFill>
                <a:latin typeface="Myriad Pro" pitchFamily="34" charset="0"/>
              </a:rPr>
              <a:t>Use the care, skill, prudence and diligence that a prudent person who is familiar with such matters would use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400" dirty="0">
                <a:solidFill>
                  <a:sysClr val="windowText" lastClr="000000"/>
                </a:solidFill>
                <a:latin typeface="Myriad Pro" pitchFamily="34" charset="0"/>
              </a:rPr>
              <a:t>Taking into consideration the investment objectives, the risk tolerance and financial circumstances of the client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400" dirty="0">
                <a:solidFill>
                  <a:sysClr val="windowText" lastClr="000000"/>
                </a:solidFill>
                <a:latin typeface="Myriad Pro" pitchFamily="34" charset="0"/>
              </a:rPr>
              <a:t>Without regard to his compensation/interests.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1967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7E87-D300-4925-BF90-1D569E3EC507}" type="slidenum">
              <a:rPr lang="en-US" smtClean="0">
                <a:solidFill>
                  <a:schemeClr val="tx1"/>
                </a:solidFill>
                <a:latin typeface="Myriad Pro Black" pitchFamily="34" charset="0"/>
              </a:rPr>
              <a:pPr/>
              <a:t>6</a:t>
            </a:fld>
            <a:endParaRPr lang="en-US" dirty="0">
              <a:solidFill>
                <a:schemeClr val="tx1"/>
              </a:solidFill>
              <a:latin typeface="Myriad Pro Black" pitchFamily="34" charset="0"/>
            </a:endParaRP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2057400" y="478774"/>
            <a:ext cx="6934199" cy="583962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endParaRPr lang="en-US" sz="3200" b="1" dirty="0">
              <a:latin typeface="Myriad Pro" pitchFamily="34" charset="0"/>
            </a:endParaRPr>
          </a:p>
        </p:txBody>
      </p:sp>
      <p:sp>
        <p:nvSpPr>
          <p:cNvPr id="11" name="Title 3"/>
          <p:cNvSpPr txBox="1">
            <a:spLocks/>
          </p:cNvSpPr>
          <p:nvPr/>
        </p:nvSpPr>
        <p:spPr>
          <a:xfrm>
            <a:off x="2895600" y="685800"/>
            <a:ext cx="6934199" cy="583962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endParaRPr lang="en-US" sz="3200" b="1" u="sng" dirty="0">
              <a:solidFill>
                <a:srgbClr val="7D0C0E"/>
              </a:solidFill>
              <a:latin typeface="Myriad Pro" pitchFamily="34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0" y="609600"/>
            <a:ext cx="9144000" cy="53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505486" y="797055"/>
            <a:ext cx="61171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latin typeface="Myriad Pro" pitchFamily="34" charset="0"/>
              </a:rPr>
              <a:t>Framework of BIC Exemption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219200" y="1828800"/>
            <a:ext cx="6388100" cy="47897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/>
            <a:r>
              <a:rPr lang="en-US" sz="2200" dirty="0" smtClean="0">
                <a:latin typeface="Myriad Pro" pitchFamily="34" charset="0"/>
                <a:cs typeface="Arial"/>
              </a:rPr>
              <a:t>4 Alternate Versions of BIC</a:t>
            </a:r>
          </a:p>
          <a:p>
            <a:pPr lvl="1" indent="-342900">
              <a:buFontTx/>
              <a:buChar char="-"/>
            </a:pPr>
            <a:r>
              <a:rPr lang="en-US" sz="2200" dirty="0" smtClean="0">
                <a:latin typeface="Myriad Pro" pitchFamily="34" charset="0"/>
                <a:cs typeface="Arial"/>
              </a:rPr>
              <a:t>“Full Blown” BIC for IRAs and Non-ERISA Plans</a:t>
            </a:r>
          </a:p>
          <a:p>
            <a:pPr lvl="1" indent="-342900">
              <a:buFontTx/>
              <a:buChar char="-"/>
            </a:pPr>
            <a:r>
              <a:rPr lang="en-US" sz="2200" dirty="0" smtClean="0">
                <a:latin typeface="Myriad Pro" pitchFamily="34" charset="0"/>
                <a:cs typeface="Arial"/>
              </a:rPr>
              <a:t>“Disclosure” BIC for ERISA Plans</a:t>
            </a:r>
          </a:p>
          <a:p>
            <a:pPr lvl="1" indent="-342900">
              <a:buFontTx/>
              <a:buChar char="-"/>
            </a:pPr>
            <a:r>
              <a:rPr lang="en-US" sz="2200" dirty="0" smtClean="0">
                <a:latin typeface="Myriad Pro" pitchFamily="34" charset="0"/>
                <a:cs typeface="Arial"/>
              </a:rPr>
              <a:t>“Streamlined” BIC for Level Fee Fiduciaries</a:t>
            </a:r>
          </a:p>
          <a:p>
            <a:pPr lvl="1" indent="-342900">
              <a:buFontTx/>
              <a:buChar char="-"/>
            </a:pPr>
            <a:r>
              <a:rPr lang="en-US" sz="2200" dirty="0" smtClean="0">
                <a:latin typeface="Myriad Pro" pitchFamily="34" charset="0"/>
                <a:cs typeface="Arial"/>
              </a:rPr>
              <a:t>“Transition” BIC for 2017 Transition Period</a:t>
            </a:r>
          </a:p>
          <a:p>
            <a:pPr marL="285750" indent="-285750"/>
            <a:r>
              <a:rPr lang="en-US" sz="2200" dirty="0" smtClean="0">
                <a:latin typeface="Myriad Pro" pitchFamily="34" charset="0"/>
                <a:cs typeface="Arial"/>
              </a:rPr>
              <a:t>Observations</a:t>
            </a:r>
          </a:p>
          <a:p>
            <a:pPr lvl="1">
              <a:buFontTx/>
              <a:buChar char="-"/>
            </a:pPr>
            <a:r>
              <a:rPr lang="en-US" sz="2200" dirty="0" smtClean="0">
                <a:latin typeface="Myriad Pro" pitchFamily="34" charset="0"/>
                <a:cs typeface="Arial"/>
              </a:rPr>
              <a:t>Firms could potentially rely on “Full Blown” BIC for all retirement clients as of April 10, 2017</a:t>
            </a:r>
          </a:p>
          <a:p>
            <a:pPr lvl="1">
              <a:buFontTx/>
              <a:buChar char="-"/>
            </a:pPr>
            <a:r>
              <a:rPr lang="en-US" sz="2200" dirty="0" smtClean="0">
                <a:latin typeface="Myriad Pro" pitchFamily="34" charset="0"/>
                <a:cs typeface="Arial"/>
              </a:rPr>
              <a:t>If feasible, it may be beneficial to use less onerous BIC versions for different client types</a:t>
            </a:r>
          </a:p>
          <a:p>
            <a:pPr lvl="1">
              <a:buFontTx/>
              <a:buChar char="-"/>
            </a:pPr>
            <a:endParaRPr lang="en-US" sz="2200" dirty="0" smtClean="0">
              <a:latin typeface="Myriad Pro" pitchFamily="34" charset="0"/>
              <a:cs typeface="Arial"/>
            </a:endParaRPr>
          </a:p>
          <a:p>
            <a:pPr>
              <a:buFontTx/>
              <a:buChar char="-"/>
            </a:pPr>
            <a:endParaRPr lang="en-US" sz="2200" dirty="0" smtClean="0">
              <a:latin typeface="Myriad Pro" pitchFamily="34" charset="0"/>
              <a:cs typeface="Arial"/>
            </a:endParaRPr>
          </a:p>
          <a:p>
            <a:pPr marL="285750" indent="-285750"/>
            <a:endParaRPr lang="en-US" sz="1600" dirty="0" smtClean="0">
              <a:latin typeface="Arial"/>
              <a:cs typeface="Arial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 smtClean="0">
              <a:latin typeface="Arial"/>
              <a:cs typeface="Arial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 smtClean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4708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7E87-D300-4925-BF90-1D569E3EC507}" type="slidenum">
              <a:rPr lang="en-US" smtClean="0">
                <a:solidFill>
                  <a:schemeClr val="tx1"/>
                </a:solidFill>
                <a:latin typeface="Myriad Pro Black" pitchFamily="34" charset="0"/>
              </a:rPr>
              <a:pPr/>
              <a:t>7</a:t>
            </a:fld>
            <a:endParaRPr lang="en-US" dirty="0">
              <a:solidFill>
                <a:schemeClr val="tx1"/>
              </a:solidFill>
              <a:latin typeface="Myriad Pro Black" pitchFamily="34" charset="0"/>
            </a:endParaRP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2514599" y="685800"/>
            <a:ext cx="6934199" cy="583962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endParaRPr lang="en-US" sz="3200" b="1" u="sng" dirty="0">
              <a:solidFill>
                <a:srgbClr val="7D0C0E"/>
              </a:solidFill>
              <a:latin typeface="Myriad Pro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0" y="609600"/>
            <a:ext cx="9144000" cy="53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567314" y="838200"/>
            <a:ext cx="80093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latin typeface="Myriad Pro" pitchFamily="34" charset="0"/>
              </a:rPr>
              <a:t>“Full Blown” BIC: IRAs and Non-ERISA Plans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838200" y="1618090"/>
            <a:ext cx="7075715" cy="4851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/>
            <a:r>
              <a:rPr lang="en-US" sz="1900" dirty="0" smtClean="0">
                <a:latin typeface="Arial"/>
                <a:cs typeface="Arial"/>
              </a:rPr>
              <a:t>Required Terms for Contract</a:t>
            </a:r>
          </a:p>
          <a:p>
            <a:pPr lvl="1" indent="-342900">
              <a:buFontTx/>
              <a:buChar char="-"/>
            </a:pPr>
            <a:r>
              <a:rPr lang="en-US" sz="1900" dirty="0" smtClean="0">
                <a:latin typeface="Arial"/>
                <a:cs typeface="Arial"/>
              </a:rPr>
              <a:t>Fiduciary standard of care</a:t>
            </a:r>
          </a:p>
          <a:p>
            <a:pPr lvl="1" indent="-342900">
              <a:buFontTx/>
              <a:buChar char="-"/>
            </a:pPr>
            <a:r>
              <a:rPr lang="en-US" sz="1900" dirty="0" smtClean="0">
                <a:latin typeface="Arial"/>
                <a:cs typeface="Arial"/>
              </a:rPr>
              <a:t>General disclosures for compensation and conflicts</a:t>
            </a:r>
          </a:p>
          <a:p>
            <a:pPr lvl="1" indent="-342900">
              <a:buFontTx/>
              <a:buChar char="-"/>
            </a:pPr>
            <a:r>
              <a:rPr lang="en-US" sz="1900" dirty="0" smtClean="0">
                <a:latin typeface="Arial"/>
                <a:cs typeface="Arial"/>
              </a:rPr>
              <a:t>Giving specific compensation figures upon request</a:t>
            </a:r>
          </a:p>
          <a:p>
            <a:pPr lvl="1" indent="-342900">
              <a:buFontTx/>
              <a:buChar char="-"/>
            </a:pPr>
            <a:r>
              <a:rPr lang="en-US" sz="1900" dirty="0" smtClean="0">
                <a:latin typeface="Arial"/>
                <a:cs typeface="Arial"/>
              </a:rPr>
              <a:t>Compliance policies mitigating conflicts</a:t>
            </a:r>
          </a:p>
          <a:p>
            <a:pPr lvl="1" indent="-342900">
              <a:buFontTx/>
              <a:buChar char="-"/>
            </a:pPr>
            <a:r>
              <a:rPr lang="en-US" sz="1900" dirty="0" smtClean="0">
                <a:latin typeface="Arial"/>
                <a:cs typeface="Arial"/>
              </a:rPr>
              <a:t>Mandatory arbitration with reasonable venue is permitted (but must not limit class action rights)</a:t>
            </a:r>
          </a:p>
          <a:p>
            <a:pPr lvl="2"/>
            <a:r>
              <a:rPr lang="en-US" sz="1900" dirty="0" smtClean="0">
                <a:latin typeface="Arial"/>
                <a:cs typeface="Arial"/>
              </a:rPr>
              <a:t>Other Requirements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sz="1900" dirty="0" smtClean="0">
                <a:latin typeface="Arial"/>
                <a:cs typeface="Arial"/>
              </a:rPr>
              <a:t>Transaction disclosures for each investment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sz="1900" dirty="0" smtClean="0">
                <a:latin typeface="Arial"/>
                <a:cs typeface="Arial"/>
              </a:rPr>
              <a:t>Focusing on fiduciary standards and conflicts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sz="1900" dirty="0" smtClean="0">
                <a:latin typeface="Arial"/>
                <a:cs typeface="Arial"/>
              </a:rPr>
              <a:t>1-year relief if advising purchase of same product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sz="1900" dirty="0" smtClean="0">
                <a:latin typeface="Arial"/>
                <a:cs typeface="Arial"/>
              </a:rPr>
              <a:t>Webpage focusing on business model and conflicts</a:t>
            </a:r>
          </a:p>
          <a:p>
            <a:pPr>
              <a:buFontTx/>
              <a:buChar char="-"/>
            </a:pPr>
            <a:endParaRPr lang="en-US" sz="2000" dirty="0" smtClean="0">
              <a:latin typeface="Arial"/>
              <a:cs typeface="Arial"/>
            </a:endParaRPr>
          </a:p>
          <a:p>
            <a:pPr marL="285750" indent="-285750"/>
            <a:endParaRPr lang="en-US" sz="1600" dirty="0" smtClean="0">
              <a:latin typeface="Arial"/>
              <a:cs typeface="Arial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 smtClean="0">
              <a:latin typeface="Arial"/>
              <a:cs typeface="Arial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 smtClean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3377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7E87-D300-4925-BF90-1D569E3EC507}" type="slidenum">
              <a:rPr lang="en-US" smtClean="0">
                <a:solidFill>
                  <a:schemeClr val="tx1"/>
                </a:solidFill>
                <a:latin typeface="Myriad Pro Black" pitchFamily="34" charset="0"/>
              </a:rPr>
              <a:pPr/>
              <a:t>8</a:t>
            </a:fld>
            <a:endParaRPr lang="en-US" dirty="0">
              <a:solidFill>
                <a:schemeClr val="tx1"/>
              </a:solidFill>
              <a:latin typeface="Myriad Pro Black" pitchFamily="34" charset="0"/>
            </a:endParaRP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2270067" y="228600"/>
            <a:ext cx="6934199" cy="583962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endParaRPr lang="en-US" sz="3200" b="1" dirty="0">
              <a:latin typeface="Myriad Pro" pitchFamily="34" charset="0"/>
            </a:endParaRPr>
          </a:p>
        </p:txBody>
      </p:sp>
      <p:sp>
        <p:nvSpPr>
          <p:cNvPr id="11" name="Title 3"/>
          <p:cNvSpPr txBox="1">
            <a:spLocks/>
          </p:cNvSpPr>
          <p:nvPr/>
        </p:nvSpPr>
        <p:spPr>
          <a:xfrm>
            <a:off x="2181446" y="711438"/>
            <a:ext cx="6934199" cy="583962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endParaRPr lang="en-US" sz="3200" b="1" u="sng" dirty="0">
              <a:solidFill>
                <a:srgbClr val="7D0C0E"/>
              </a:solidFill>
              <a:latin typeface="Myriad Pro" pitchFamily="34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0" y="609600"/>
            <a:ext cx="9144000" cy="53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472080" y="820715"/>
            <a:ext cx="60959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latin typeface="Myriad Pro" pitchFamily="34" charset="0"/>
              </a:rPr>
              <a:t>“Disclosure” BIC: ERISA Plans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113971" y="1600200"/>
            <a:ext cx="6916057" cy="5029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/>
            <a:r>
              <a:rPr lang="en-US" sz="2100" dirty="0" smtClean="0">
                <a:latin typeface="Myriad Pro" pitchFamily="34" charset="0"/>
                <a:cs typeface="Arial"/>
              </a:rPr>
              <a:t>General</a:t>
            </a:r>
          </a:p>
          <a:p>
            <a:pPr lvl="1" indent="-342900">
              <a:buFontTx/>
              <a:buChar char="-"/>
            </a:pPr>
            <a:r>
              <a:rPr lang="en-US" sz="2100" dirty="0" smtClean="0">
                <a:latin typeface="Myriad Pro" pitchFamily="34" charset="0"/>
                <a:cs typeface="Arial"/>
              </a:rPr>
              <a:t>Requirements mirror those for “Full Blown” BIC</a:t>
            </a:r>
          </a:p>
          <a:p>
            <a:pPr lvl="1" indent="-342900">
              <a:buFontTx/>
              <a:buChar char="-"/>
            </a:pPr>
            <a:r>
              <a:rPr lang="en-US" sz="2100" dirty="0" smtClean="0">
                <a:latin typeface="Myriad Pro" pitchFamily="34" charset="0"/>
                <a:cs typeface="Arial"/>
              </a:rPr>
              <a:t>But no written contract is required</a:t>
            </a:r>
          </a:p>
          <a:p>
            <a:pPr lvl="1" indent="-342900">
              <a:buFontTx/>
              <a:buChar char="-"/>
            </a:pPr>
            <a:r>
              <a:rPr lang="en-US" sz="2100" dirty="0" smtClean="0">
                <a:latin typeface="Myriad Pro" pitchFamily="34" charset="0"/>
                <a:cs typeface="Arial"/>
              </a:rPr>
              <a:t>Must give written statement of fiduciary status and general disclosures on compensation and conflicts</a:t>
            </a:r>
          </a:p>
          <a:p>
            <a:r>
              <a:rPr lang="en-US" sz="2100" dirty="0" smtClean="0">
                <a:latin typeface="Myriad Pro" pitchFamily="34" charset="0"/>
                <a:cs typeface="Arial"/>
              </a:rPr>
              <a:t>List of Requirements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 smtClean="0">
                <a:latin typeface="Myriad Pro" pitchFamily="34" charset="0"/>
                <a:cs typeface="Arial"/>
              </a:rPr>
              <a:t>Written statement and general disclosures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 smtClean="0">
                <a:latin typeface="Myriad Pro" pitchFamily="34" charset="0"/>
                <a:cs typeface="Arial"/>
              </a:rPr>
              <a:t>Giving specific compensation figures upon request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 smtClean="0">
                <a:latin typeface="Myriad Pro" pitchFamily="34" charset="0"/>
                <a:cs typeface="Arial"/>
              </a:rPr>
              <a:t>Webpage focusing on business model and conflicts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 smtClean="0">
                <a:latin typeface="Myriad Pro" pitchFamily="34" charset="0"/>
                <a:cs typeface="Arial"/>
              </a:rPr>
              <a:t>Transaction disclosures for each investment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 smtClean="0">
                <a:latin typeface="Myriad Pro" pitchFamily="34" charset="0"/>
                <a:cs typeface="Arial"/>
              </a:rPr>
              <a:t>Webpage focusing on business model and conflicts</a:t>
            </a:r>
          </a:p>
          <a:p>
            <a:pPr>
              <a:buFontTx/>
              <a:buChar char="-"/>
            </a:pPr>
            <a:endParaRPr lang="en-US" sz="2000" dirty="0" smtClean="0">
              <a:latin typeface="Arial"/>
              <a:cs typeface="Arial"/>
            </a:endParaRPr>
          </a:p>
          <a:p>
            <a:pPr marL="285750" indent="-285750"/>
            <a:endParaRPr lang="en-US" sz="1600" dirty="0" smtClean="0">
              <a:latin typeface="Arial"/>
              <a:cs typeface="Arial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 smtClean="0">
              <a:latin typeface="Arial"/>
              <a:cs typeface="Arial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 smtClean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17237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7E87-D300-4925-BF90-1D569E3EC507}" type="slidenum">
              <a:rPr lang="en-US" smtClean="0">
                <a:solidFill>
                  <a:schemeClr val="tx1"/>
                </a:solidFill>
                <a:latin typeface="Myriad Pro Black" pitchFamily="34" charset="0"/>
              </a:rPr>
              <a:pPr/>
              <a:t>9</a:t>
            </a:fld>
            <a:endParaRPr lang="en-US" dirty="0">
              <a:solidFill>
                <a:schemeClr val="tx1"/>
              </a:solidFill>
              <a:latin typeface="Myriad Pro Black" pitchFamily="34" charset="0"/>
            </a:endParaRP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2222206" y="483367"/>
            <a:ext cx="6934199" cy="583962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endParaRPr lang="en-US" sz="3200" b="1" dirty="0">
              <a:latin typeface="Myriad Pro" pitchFamily="34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0" y="609600"/>
            <a:ext cx="9144000" cy="53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786045" y="778661"/>
            <a:ext cx="55719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dirty="0">
                <a:latin typeface="Myriad Pro" pitchFamily="34" charset="0"/>
              </a:rPr>
              <a:t>BIC Compliance Policies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395454" y="1828799"/>
            <a:ext cx="6388100" cy="443449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General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Required for “Full Blown” BIC for Non-ERISA Plans and IRAs and “Disclosure” BIC for ERISA Plans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Differential compensation paid from BD firm to rep must be based on </a:t>
            </a:r>
            <a:r>
              <a:rPr kumimoji="0" lang="en-US" sz="2000" b="0" i="0" u="sng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neutral factors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tied to services (like time or expertise needed to sell investment)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Expectations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DOL appears to be expecting BD firms to change their payout grids for reps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For example, payouts to rep may vary for different investment categories, but not for similar investments in same category (such as VAs)</a:t>
            </a:r>
          </a:p>
        </p:txBody>
      </p:sp>
    </p:spTree>
    <p:extLst>
      <p:ext uri="{BB962C8B-B14F-4D97-AF65-F5344CB8AC3E}">
        <p14:creationId xmlns:p14="http://schemas.microsoft.com/office/powerpoint/2010/main" val="283917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7E87-D300-4925-BF90-1D569E3EC507}" type="slidenum">
              <a:rPr lang="en-US" smtClean="0">
                <a:solidFill>
                  <a:schemeClr val="tx1"/>
                </a:solidFill>
                <a:latin typeface="Myriad Pro Black" pitchFamily="34" charset="0"/>
              </a:rPr>
              <a:pPr/>
              <a:t>10</a:t>
            </a:fld>
            <a:endParaRPr lang="en-US" dirty="0">
              <a:solidFill>
                <a:schemeClr val="tx1"/>
              </a:solidFill>
              <a:latin typeface="Myriad Pro Black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0" y="609600"/>
            <a:ext cx="9144000" cy="53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584049" y="914400"/>
            <a:ext cx="797590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latin typeface="Myriad Pro" pitchFamily="34" charset="0"/>
              </a:rPr>
              <a:t>“Streamlined” BIC: Level Fee Fiduciary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377950" y="1763864"/>
            <a:ext cx="6388100" cy="44558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When Does a Level Fee Fiduciary Need BIC?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Offering rollover advice to participants when plan sponsor is existing client, resulting in higher fees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Offering rollover advice to “off the street” participants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Moving from commission- to fee-based services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Streamlined BIC Requirements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Advisor gives written statement of fiduciary status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Advisor documents (internally) reason for rollover recommendation being in client’s best interest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No need for compliance policies or other disclosures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044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6781800" y="6400800"/>
            <a:ext cx="2133600" cy="365125"/>
          </a:xfrm>
        </p:spPr>
        <p:txBody>
          <a:bodyPr/>
          <a:lstStyle/>
          <a:p>
            <a:fld id="{4B3E7E87-D300-4925-BF90-1D569E3EC507}" type="slidenum">
              <a:rPr lang="en-US" smtClean="0">
                <a:solidFill>
                  <a:schemeClr val="tx1"/>
                </a:solidFill>
                <a:latin typeface="Myriad Pro Black" pitchFamily="34" charset="0"/>
              </a:rPr>
              <a:pPr/>
              <a:t>11</a:t>
            </a:fld>
            <a:endParaRPr lang="en-US" dirty="0">
              <a:solidFill>
                <a:schemeClr val="tx1"/>
              </a:solidFill>
              <a:latin typeface="Myriad Pro Black" pitchFamily="34" charset="0"/>
            </a:endParaRP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2227536" y="409353"/>
            <a:ext cx="6934199" cy="583962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endParaRPr lang="en-US" sz="3200" b="1" dirty="0">
              <a:latin typeface="Myriad Pro" pitchFamily="34" charset="0"/>
            </a:endParaRPr>
          </a:p>
        </p:txBody>
      </p:sp>
      <p:sp>
        <p:nvSpPr>
          <p:cNvPr id="11" name="Title 3"/>
          <p:cNvSpPr txBox="1">
            <a:spLocks/>
          </p:cNvSpPr>
          <p:nvPr/>
        </p:nvSpPr>
        <p:spPr>
          <a:xfrm>
            <a:off x="762000" y="612258"/>
            <a:ext cx="6934199" cy="583962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endParaRPr lang="en-US" sz="3200" b="1" u="sng" dirty="0">
              <a:solidFill>
                <a:srgbClr val="7D0C0E"/>
              </a:solidFill>
              <a:latin typeface="Myriad Pro" pitchFamily="34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0" y="609600"/>
            <a:ext cx="9144000" cy="53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161141" y="826888"/>
            <a:ext cx="68362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dirty="0">
                <a:latin typeface="Myriad Pro" pitchFamily="34" charset="0"/>
              </a:rPr>
              <a:t>So What Should You Do Now?</a:t>
            </a:r>
          </a:p>
        </p:txBody>
      </p:sp>
      <p:sp>
        <p:nvSpPr>
          <p:cNvPr id="4" name="Rectangle 3"/>
          <p:cNvSpPr/>
          <p:nvPr/>
        </p:nvSpPr>
        <p:spPr>
          <a:xfrm>
            <a:off x="2227536" y="1905000"/>
            <a:ext cx="41420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Myriad Pro" pitchFamily="34" charset="0"/>
              </a:rPr>
              <a:t>Depends on where you sit.</a:t>
            </a:r>
          </a:p>
        </p:txBody>
      </p:sp>
    </p:spTree>
    <p:extLst>
      <p:ext uri="{BB962C8B-B14F-4D97-AF65-F5344CB8AC3E}">
        <p14:creationId xmlns:p14="http://schemas.microsoft.com/office/powerpoint/2010/main" val="183562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7E87-D300-4925-BF90-1D569E3EC507}" type="slidenum">
              <a:rPr lang="en-US" smtClean="0">
                <a:solidFill>
                  <a:schemeClr val="tx1"/>
                </a:solidFill>
                <a:latin typeface="Myriad Pro Black" pitchFamily="34" charset="0"/>
              </a:rPr>
              <a:pPr/>
              <a:t>12</a:t>
            </a:fld>
            <a:endParaRPr lang="en-US" dirty="0">
              <a:solidFill>
                <a:schemeClr val="tx1"/>
              </a:solidFill>
              <a:latin typeface="Myriad Pro Black" pitchFamily="34" charset="0"/>
            </a:endParaRP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2270067" y="228600"/>
            <a:ext cx="6934199" cy="583962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endParaRPr lang="en-US" sz="3200" b="1" dirty="0">
              <a:latin typeface="Myriad Pro" pitchFamily="34" charset="0"/>
            </a:endParaRPr>
          </a:p>
        </p:txBody>
      </p:sp>
      <p:sp>
        <p:nvSpPr>
          <p:cNvPr id="11" name="Title 3"/>
          <p:cNvSpPr txBox="1">
            <a:spLocks/>
          </p:cNvSpPr>
          <p:nvPr/>
        </p:nvSpPr>
        <p:spPr>
          <a:xfrm>
            <a:off x="2208027" y="650772"/>
            <a:ext cx="6934199" cy="583962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endParaRPr lang="en-US" sz="3200" b="1" u="sng" dirty="0">
              <a:solidFill>
                <a:srgbClr val="7D0C0E"/>
              </a:solidFill>
              <a:latin typeface="Myriad Pro" pitchFamily="34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0" y="609600"/>
            <a:ext cx="9144000" cy="53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610836" y="841285"/>
            <a:ext cx="59223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dirty="0">
                <a:latin typeface="Myriad Pro" pitchFamily="34" charset="0"/>
              </a:rPr>
              <a:t>IARs vs. Registered Reps. 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106713" y="2057400"/>
            <a:ext cx="6930571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dirty="0">
                <a:latin typeface="Myriad Pro" pitchFamily="34" charset="0"/>
                <a:cs typeface="Arial"/>
              </a:rPr>
              <a:t>IARs are accustomed to being ERISA fiduciaries, but they need to understand that the ERISA requirements are applicable as of 4/10/17 to their IRA clients.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dirty="0">
                <a:latin typeface="Myriad Pro" pitchFamily="34" charset="0"/>
                <a:cs typeface="Arial"/>
              </a:rPr>
              <a:t>Real issue will be with registered reps. and commissionable sales.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201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7E87-D300-4925-BF90-1D569E3EC507}" type="slidenum">
              <a:rPr lang="en-US" smtClean="0">
                <a:solidFill>
                  <a:schemeClr val="tx1"/>
                </a:solidFill>
                <a:latin typeface="Myriad Pro Black" pitchFamily="34" charset="0"/>
              </a:rPr>
              <a:pPr/>
              <a:t>13</a:t>
            </a:fld>
            <a:endParaRPr lang="en-US" dirty="0">
              <a:solidFill>
                <a:schemeClr val="tx1"/>
              </a:solidFill>
              <a:latin typeface="Myriad Pro Black" pitchFamily="34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0" y="609600"/>
            <a:ext cx="9144000" cy="53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959665" y="762000"/>
            <a:ext cx="72246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latin typeface="Myriad Pro" pitchFamily="34" charset="0"/>
              </a:rPr>
              <a:t>Anticipated Trends in B/D Industry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447800" y="1676400"/>
            <a:ext cx="6379030" cy="47785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2000" dirty="0" smtClean="0">
                <a:latin typeface="Myriad Pro" pitchFamily="34" charset="0"/>
                <a:cs typeface="Arial" pitchFamily="34" charset="0"/>
              </a:rPr>
              <a:t>Strategic Courses of Action</a:t>
            </a:r>
          </a:p>
          <a:p>
            <a:pPr lvl="1">
              <a:defRPr/>
            </a:pPr>
            <a:r>
              <a:rPr lang="en-US" sz="2000" dirty="0" err="1" smtClean="0">
                <a:latin typeface="Myriad Pro" pitchFamily="34" charset="0"/>
                <a:cs typeface="Arial" pitchFamily="34" charset="0"/>
              </a:rPr>
              <a:t>Levelizing</a:t>
            </a:r>
            <a:r>
              <a:rPr lang="en-US" sz="2000" dirty="0" smtClean="0">
                <a:latin typeface="Myriad Pro" pitchFamily="34" charset="0"/>
                <a:cs typeface="Arial" pitchFamily="34" charset="0"/>
              </a:rPr>
              <a:t> commissions and structuring revenue sharing as flat dollar payments</a:t>
            </a:r>
          </a:p>
          <a:p>
            <a:pPr lvl="1">
              <a:defRPr/>
            </a:pPr>
            <a:r>
              <a:rPr lang="en-US" sz="2000" dirty="0" smtClean="0">
                <a:latin typeface="Myriad Pro" pitchFamily="34" charset="0"/>
                <a:cs typeface="Arial" pitchFamily="34" charset="0"/>
              </a:rPr>
              <a:t>More RRs migrating to advisory service model</a:t>
            </a:r>
          </a:p>
          <a:p>
            <a:pPr lvl="1">
              <a:defRPr/>
            </a:pPr>
            <a:r>
              <a:rPr lang="en-US" sz="2000" dirty="0" smtClean="0">
                <a:latin typeface="Myriad Pro" pitchFamily="34" charset="0"/>
                <a:cs typeface="Arial" pitchFamily="34" charset="0"/>
              </a:rPr>
              <a:t>Promoting advisory programs featuring institutional mutual funds and variable annuities</a:t>
            </a:r>
          </a:p>
          <a:p>
            <a:pPr lvl="1">
              <a:defRPr/>
            </a:pPr>
            <a:r>
              <a:rPr lang="en-US" sz="2000" dirty="0" smtClean="0">
                <a:latin typeface="Myriad Pro" pitchFamily="34" charset="0"/>
                <a:cs typeface="Arial" pitchFamily="34" charset="0"/>
              </a:rPr>
              <a:t>Modifying managed account programs to rely on BICE and/or fee </a:t>
            </a:r>
            <a:r>
              <a:rPr lang="en-US" sz="2000" dirty="0" err="1" smtClean="0">
                <a:latin typeface="Myriad Pro" pitchFamily="34" charset="0"/>
                <a:cs typeface="Arial" pitchFamily="34" charset="0"/>
              </a:rPr>
              <a:t>levelization</a:t>
            </a:r>
            <a:endParaRPr lang="en-US" sz="2000" dirty="0" smtClean="0">
              <a:latin typeface="Myriad Pro" pitchFamily="34" charset="0"/>
              <a:cs typeface="Arial" pitchFamily="34" charset="0"/>
            </a:endParaRPr>
          </a:p>
          <a:p>
            <a:pPr marL="403225" lvl="1" indent="0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sz="2000" dirty="0" smtClean="0">
              <a:latin typeface="Myriad Pro" pitchFamily="34" charset="0"/>
              <a:cs typeface="Arial" pitchFamily="34" charset="0"/>
            </a:endParaRPr>
          </a:p>
          <a:p>
            <a:pPr marL="392113" indent="-265113">
              <a:spcBef>
                <a:spcPts val="0"/>
              </a:spcBef>
              <a:defRPr/>
            </a:pPr>
            <a:r>
              <a:rPr lang="en-US" sz="2000" dirty="0" smtClean="0">
                <a:latin typeface="Myriad Pro" pitchFamily="34" charset="0"/>
                <a:cs typeface="Arial" pitchFamily="34" charset="0"/>
              </a:rPr>
              <a:t>Support for Smaller Retirement Accounts</a:t>
            </a:r>
          </a:p>
          <a:p>
            <a:pPr lvl="1">
              <a:defRPr/>
            </a:pPr>
            <a:r>
              <a:rPr lang="en-US" sz="2000" dirty="0" smtClean="0">
                <a:latin typeface="Myriad Pro" pitchFamily="34" charset="0"/>
                <a:cs typeface="Arial" pitchFamily="34" charset="0"/>
              </a:rPr>
              <a:t>Reducing minimums for advisory programs</a:t>
            </a:r>
          </a:p>
          <a:p>
            <a:pPr lvl="1">
              <a:defRPr/>
            </a:pPr>
            <a:r>
              <a:rPr lang="en-US" sz="2000" dirty="0" smtClean="0">
                <a:latin typeface="Myriad Pro" pitchFamily="34" charset="0"/>
                <a:cs typeface="Arial" pitchFamily="34" charset="0"/>
              </a:rPr>
              <a:t>Relying on Computer Model Exemption (</a:t>
            </a:r>
            <a:r>
              <a:rPr lang="en-US" sz="2000" dirty="0" err="1" smtClean="0">
                <a:latin typeface="Myriad Pro" pitchFamily="34" charset="0"/>
                <a:cs typeface="Arial" pitchFamily="34" charset="0"/>
              </a:rPr>
              <a:t>robo</a:t>
            </a:r>
            <a:r>
              <a:rPr lang="en-US" sz="2000" dirty="0" smtClean="0">
                <a:latin typeface="Myriad Pro" pitchFamily="34" charset="0"/>
                <a:cs typeface="Arial" pitchFamily="34" charset="0"/>
              </a:rPr>
              <a:t>-advice) to earn commissions</a:t>
            </a:r>
          </a:p>
        </p:txBody>
      </p:sp>
    </p:spTree>
    <p:extLst>
      <p:ext uri="{BB962C8B-B14F-4D97-AF65-F5344CB8AC3E}">
        <p14:creationId xmlns:p14="http://schemas.microsoft.com/office/powerpoint/2010/main" val="16650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7E87-D300-4925-BF90-1D569E3EC507}" type="slidenum">
              <a:rPr lang="en-US" smtClean="0">
                <a:solidFill>
                  <a:schemeClr val="tx1"/>
                </a:solidFill>
                <a:latin typeface="Myriad Pro Black" pitchFamily="34" charset="0"/>
              </a:rPr>
              <a:pPr/>
              <a:t>14</a:t>
            </a:fld>
            <a:endParaRPr lang="en-US" dirty="0">
              <a:solidFill>
                <a:schemeClr val="tx1"/>
              </a:solidFill>
              <a:latin typeface="Myriad Pro Black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0" y="609600"/>
            <a:ext cx="9144000" cy="53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563686" y="761999"/>
            <a:ext cx="57515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Myriad Pro" pitchFamily="34" charset="0"/>
              </a:rPr>
              <a:t>BD Firm/BIC </a:t>
            </a:r>
            <a:r>
              <a:rPr lang="en-US" sz="2800" b="1" dirty="0" smtClean="0">
                <a:latin typeface="Myriad Pro" pitchFamily="34" charset="0"/>
              </a:rPr>
              <a:t>Officer Responsibilities </a:t>
            </a:r>
            <a:r>
              <a:rPr lang="en-US" sz="2800" b="1" dirty="0">
                <a:latin typeface="Myriad Pro" pitchFamily="34" charset="0"/>
              </a:rPr>
              <a:t>re: Best Interest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219200" y="2057400"/>
            <a:ext cx="7061200" cy="42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Create reasonable payout grids and monitor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       compliance therewith.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AutoNum type="arabicPeriod" startAt="2"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Monitor reps. so that they do not skew advice to highest paying products.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AutoNum type="arabicPeriod" startAt="2"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Educate and train registered reps. re: holistic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        financial planning and fiduciary responsibility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yriad Pro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yriad Pro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sng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NOTE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:  It is beyond the scope of this presentation to discuss appropriate share classes and potentially winnowing down the investment line-up.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202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7E87-D300-4925-BF90-1D569E3EC507}" type="slidenum">
              <a:rPr lang="en-US" smtClean="0">
                <a:solidFill>
                  <a:schemeClr val="tx1"/>
                </a:solidFill>
                <a:latin typeface="Myriad Pro Black" pitchFamily="34" charset="0"/>
              </a:rPr>
              <a:pPr/>
              <a:t>15</a:t>
            </a:fld>
            <a:endParaRPr lang="en-US" dirty="0">
              <a:solidFill>
                <a:schemeClr val="tx1"/>
              </a:solidFill>
              <a:latin typeface="Myriad Pro Black" pitchFamily="34" charset="0"/>
            </a:endParaRPr>
          </a:p>
        </p:txBody>
      </p:sp>
      <p:sp>
        <p:nvSpPr>
          <p:cNvPr id="8" name="Title 3"/>
          <p:cNvSpPr txBox="1">
            <a:spLocks/>
          </p:cNvSpPr>
          <p:nvPr/>
        </p:nvSpPr>
        <p:spPr>
          <a:xfrm>
            <a:off x="1563687" y="685800"/>
            <a:ext cx="7071613" cy="4023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endParaRPr lang="en-US" sz="3200" b="1" u="sng" dirty="0">
              <a:solidFill>
                <a:srgbClr val="7D0C0E"/>
              </a:solidFill>
              <a:latin typeface="Myriad Pro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0" y="609600"/>
            <a:ext cx="9144000" cy="53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371600" y="861789"/>
            <a:ext cx="6629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Myriad Pro" pitchFamily="34" charset="0"/>
              </a:rPr>
              <a:t>Financial Advisors - Strategic Use of Financial Plans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204683" y="2209800"/>
            <a:ext cx="6734629" cy="40506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Consider using financial plans to ensure recommendations are in “Best Interest” of client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Quality financial plans by their nature can help demonstrate prudent advice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BIC compliance policies must address conflicts and variable compensation issues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Requiring financial plans (before investments are recommended) can help mitigate conflicts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96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7010400" y="6461125"/>
            <a:ext cx="2133600" cy="396875"/>
          </a:xfrm>
        </p:spPr>
        <p:txBody>
          <a:bodyPr/>
          <a:lstStyle/>
          <a:p>
            <a:fld id="{4B3E7E87-D300-4925-BF90-1D569E3EC507}" type="slidenum">
              <a:rPr lang="en-US" smtClean="0">
                <a:solidFill>
                  <a:schemeClr val="tx1"/>
                </a:solidFill>
                <a:latin typeface="Myriad Pro Black" pitchFamily="34" charset="0"/>
              </a:rPr>
              <a:pPr/>
              <a:t>16</a:t>
            </a:fld>
            <a:endParaRPr lang="en-US" dirty="0">
              <a:solidFill>
                <a:schemeClr val="tx1"/>
              </a:solidFill>
              <a:latin typeface="Myriad Pro Black" pitchFamily="34" charset="0"/>
            </a:endParaRP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2270067" y="228600"/>
            <a:ext cx="6934199" cy="583962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endParaRPr lang="en-US" sz="3200" b="1" dirty="0">
              <a:latin typeface="Myriad Pro" pitchFamily="34" charset="0"/>
            </a:endParaRPr>
          </a:p>
        </p:txBody>
      </p:sp>
      <p:sp>
        <p:nvSpPr>
          <p:cNvPr id="11" name="Title 3"/>
          <p:cNvSpPr txBox="1">
            <a:spLocks/>
          </p:cNvSpPr>
          <p:nvPr/>
        </p:nvSpPr>
        <p:spPr>
          <a:xfrm>
            <a:off x="2985608" y="619971"/>
            <a:ext cx="6934199" cy="583962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endParaRPr lang="en-US" sz="3200" b="1" u="sng" dirty="0">
              <a:solidFill>
                <a:srgbClr val="7D0C0E"/>
              </a:solidFill>
              <a:latin typeface="Myriad Pro" pitchFamily="34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0" y="609600"/>
            <a:ext cx="9144000" cy="53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676400" y="773046"/>
            <a:ext cx="5943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>
                <a:latin typeface="Myriad Pro" pitchFamily="34" charset="0"/>
              </a:rPr>
              <a:t>Product Manufacturers - Be A Thought Leader and Innovator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542484" y="2133600"/>
            <a:ext cx="6549956" cy="41064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Now Is The Time to Increase Your Footprint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yriad Pro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Consider publishing white papers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Consider providing toolkits for rollovers, BICE, templates, compliance policies.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Consider having a help desk.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Make life for BIC officer and CCO easier, they will be overwhelmed.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Consider opinion of counsel regarding best interest standards and how your product fits in.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yriad Pro" pitchFamily="34" charset="0"/>
              </a:rPr>
              <a:t>Consider assisting with education and training of broker-dealers, financial advisors (not selected based on assets with you!) regarding the new fiduciary rule.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0281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7042174" y="6484580"/>
            <a:ext cx="2133600" cy="365125"/>
          </a:xfrm>
        </p:spPr>
        <p:txBody>
          <a:bodyPr/>
          <a:lstStyle/>
          <a:p>
            <a:fld id="{4B3E7E87-D300-4925-BF90-1D569E3EC507}" type="slidenum">
              <a:rPr lang="en-US" smtClean="0">
                <a:solidFill>
                  <a:schemeClr val="tx1"/>
                </a:solidFill>
                <a:latin typeface="Myriad Pro Black" pitchFamily="34" charset="0"/>
              </a:rPr>
              <a:pPr/>
              <a:t>17</a:t>
            </a:fld>
            <a:endParaRPr lang="en-US" dirty="0">
              <a:solidFill>
                <a:schemeClr val="tx1"/>
              </a:solidFill>
              <a:latin typeface="Myriad Pro Black" pitchFamily="34" charset="0"/>
            </a:endParaRP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2270067" y="228600"/>
            <a:ext cx="6934199" cy="583962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endParaRPr lang="en-US" sz="3200" b="1" dirty="0">
              <a:latin typeface="Myriad Pro" pitchFamily="34" charset="0"/>
            </a:endParaRPr>
          </a:p>
        </p:txBody>
      </p:sp>
      <p:sp>
        <p:nvSpPr>
          <p:cNvPr id="11" name="Title 3"/>
          <p:cNvSpPr txBox="1">
            <a:spLocks/>
          </p:cNvSpPr>
          <p:nvPr/>
        </p:nvSpPr>
        <p:spPr>
          <a:xfrm>
            <a:off x="2895599" y="609600"/>
            <a:ext cx="6934199" cy="583962"/>
          </a:xfrm>
          <a:prstGeom prst="rect">
            <a:avLst/>
          </a:prstGeom>
        </p:spPr>
        <p:txBody>
          <a:bodyPr>
            <a:noAutofit/>
          </a:bodyPr>
          <a:lstStyle>
            <a:lvl1pPr algn="l" defTabSz="102412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endParaRPr lang="en-US" sz="3200" b="1" u="sng" dirty="0">
              <a:solidFill>
                <a:srgbClr val="7D0C0E"/>
              </a:solidFill>
              <a:latin typeface="Myriad Pro" pitchFamily="34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0" y="609600"/>
            <a:ext cx="9144000" cy="53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2270067" y="834588"/>
            <a:ext cx="4572000" cy="261610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b="1" dirty="0">
                <a:latin typeface="Myriad Pro" pitchFamily="34" charset="0"/>
              </a:rPr>
              <a:t>The New Fiduciary Rules</a:t>
            </a:r>
            <a:r>
              <a:rPr lang="en-US" dirty="0">
                <a:latin typeface="Myriad Pro" pitchFamily="34" charset="0"/>
              </a:rPr>
              <a:t/>
            </a:r>
            <a:br>
              <a:rPr lang="en-US" dirty="0">
                <a:latin typeface="Myriad Pro" pitchFamily="34" charset="0"/>
              </a:rPr>
            </a:br>
            <a:r>
              <a:rPr lang="en-US" sz="2000" i="1" dirty="0">
                <a:latin typeface="Myriad Pro" pitchFamily="34" charset="0"/>
              </a:rPr>
              <a:t>What Do You Need to Know and Do Now?</a:t>
            </a:r>
            <a:br>
              <a:rPr lang="en-US" sz="2000" i="1" dirty="0">
                <a:latin typeface="Myriad Pro" pitchFamily="34" charset="0"/>
              </a:rPr>
            </a:br>
            <a:r>
              <a:rPr lang="en-US" sz="2000" dirty="0">
                <a:latin typeface="Myriad Pro" pitchFamily="34" charset="0"/>
              </a:rPr>
              <a:t/>
            </a:r>
            <a:br>
              <a:rPr lang="en-US" sz="2000" dirty="0">
                <a:latin typeface="Myriad Pro" pitchFamily="34" charset="0"/>
              </a:rPr>
            </a:br>
            <a:r>
              <a:rPr lang="en-US" sz="2000" b="1" dirty="0">
                <a:latin typeface="Myriad Pro" pitchFamily="34" charset="0"/>
              </a:rPr>
              <a:t>Marcia S. Wagner, Esq.</a:t>
            </a:r>
          </a:p>
          <a:p>
            <a:pPr algn="ctr"/>
            <a:endParaRPr lang="en-US" sz="2000" dirty="0">
              <a:latin typeface="Myriad Pro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5999" y="4419600"/>
            <a:ext cx="4572000" cy="200054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latin typeface="Myriad Pro" pitchFamily="34" charset="0"/>
              </a:rPr>
              <a:t>99 Summer Street, 13th Floor</a:t>
            </a:r>
          </a:p>
          <a:p>
            <a:pPr algn="ctr"/>
            <a:r>
              <a:rPr lang="en-US" sz="2400" b="1" dirty="0">
                <a:latin typeface="Myriad Pro" pitchFamily="34" charset="0"/>
              </a:rPr>
              <a:t>Boston, MA  02110</a:t>
            </a:r>
          </a:p>
          <a:p>
            <a:pPr algn="ctr"/>
            <a:r>
              <a:rPr lang="en-US" sz="2400" b="1" dirty="0">
                <a:latin typeface="Myriad Pro" pitchFamily="34" charset="0"/>
              </a:rPr>
              <a:t>(617) </a:t>
            </a:r>
            <a:r>
              <a:rPr lang="en-US" sz="2400" b="1" dirty="0" smtClean="0">
                <a:latin typeface="Myriad Pro" pitchFamily="34" charset="0"/>
              </a:rPr>
              <a:t>357-5200</a:t>
            </a:r>
            <a:endParaRPr lang="en-US" sz="2400" b="1" dirty="0" smtClean="0">
              <a:latin typeface="Myriad Pro" pitchFamily="34" charset="0"/>
            </a:endParaRPr>
          </a:p>
          <a:p>
            <a:pPr algn="ctr"/>
            <a:r>
              <a:rPr lang="en-US" sz="2400" b="1" u="sng" dirty="0" smtClean="0">
                <a:latin typeface="Myriad Pro" pitchFamily="34" charset="0"/>
              </a:rPr>
              <a:t>www.wagnerlawgroup.com</a:t>
            </a:r>
            <a:endParaRPr lang="en-US" sz="2400" b="1" u="sng" dirty="0">
              <a:latin typeface="Myriad Pro" pitchFamily="34" charset="0"/>
            </a:endParaRPr>
          </a:p>
          <a:p>
            <a:pPr algn="ctr"/>
            <a:r>
              <a:rPr lang="en-US" b="1" dirty="0" smtClean="0">
                <a:latin typeface="Myriad Pro" pitchFamily="34" charset="0"/>
              </a:rPr>
              <a:t>marcia@wagnerlawgroup.com</a:t>
            </a:r>
            <a:endParaRPr lang="en-US" b="1" dirty="0">
              <a:latin typeface="Myriad Pro" pitchFamily="34" charset="0"/>
            </a:endParaRPr>
          </a:p>
          <a:p>
            <a:endParaRPr lang="en-US" sz="1000" dirty="0">
              <a:latin typeface="Myriad Pro" pitchFamily="34" charset="0"/>
            </a:endParaRPr>
          </a:p>
        </p:txBody>
      </p:sp>
      <p:pic>
        <p:nvPicPr>
          <p:cNvPr id="13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437" y="3450689"/>
            <a:ext cx="3505200" cy="58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7467600" y="6248400"/>
            <a:ext cx="13716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A0243329.PPTX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27425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19230</TotalTime>
  <Words>1074</Words>
  <Application>Microsoft Office PowerPoint</Application>
  <PresentationFormat>On-screen Show (4:3)</PresentationFormat>
  <Paragraphs>170</Paragraphs>
  <Slides>17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ARLCAP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Brian Spiewak</dc:creator>
  <cp:lastModifiedBy>Katie Keane</cp:lastModifiedBy>
  <cp:revision>594</cp:revision>
  <cp:lastPrinted>2016-02-05T21:45:18Z</cp:lastPrinted>
  <dcterms:created xsi:type="dcterms:W3CDTF">2014-04-21T18:34:03Z</dcterms:created>
  <dcterms:modified xsi:type="dcterms:W3CDTF">2016-12-23T15:42:05Z</dcterms:modified>
</cp:coreProperties>
</file>