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25"/>
  </p:notesMasterIdLst>
  <p:handoutMasterIdLst>
    <p:handoutMasterId r:id="rId26"/>
  </p:handoutMasterIdLst>
  <p:sldIdLst>
    <p:sldId id="630" r:id="rId2"/>
    <p:sldId id="595" r:id="rId3"/>
    <p:sldId id="597" r:id="rId4"/>
    <p:sldId id="560" r:id="rId5"/>
    <p:sldId id="562" r:id="rId6"/>
    <p:sldId id="567" r:id="rId7"/>
    <p:sldId id="568" r:id="rId8"/>
    <p:sldId id="632" r:id="rId9"/>
    <p:sldId id="574" r:id="rId10"/>
    <p:sldId id="576" r:id="rId11"/>
    <p:sldId id="575" r:id="rId12"/>
    <p:sldId id="578" r:id="rId13"/>
    <p:sldId id="577" r:id="rId14"/>
    <p:sldId id="625" r:id="rId15"/>
    <p:sldId id="627" r:id="rId16"/>
    <p:sldId id="633" r:id="rId17"/>
    <p:sldId id="635" r:id="rId18"/>
    <p:sldId id="634" r:id="rId19"/>
    <p:sldId id="616" r:id="rId20"/>
    <p:sldId id="615" r:id="rId21"/>
    <p:sldId id="587" r:id="rId22"/>
    <p:sldId id="594" r:id="rId23"/>
    <p:sldId id="631" r:id="rId24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00" autoAdjust="0"/>
    <p:restoredTop sz="88193" autoAdjust="0"/>
  </p:normalViewPr>
  <p:slideViewPr>
    <p:cSldViewPr>
      <p:cViewPr varScale="1">
        <p:scale>
          <a:sx n="73" d="100"/>
          <a:sy n="73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648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59"/>
            <a:ext cx="5618799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z="800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273550"/>
            <a:ext cx="5618799" cy="4337687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349750"/>
            <a:ext cx="5618799" cy="4261487"/>
          </a:xfrm>
        </p:spPr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75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750" y="4273550"/>
            <a:ext cx="5943600" cy="4337687"/>
          </a:xfrm>
        </p:spPr>
        <p:txBody>
          <a:bodyPr/>
          <a:lstStyle/>
          <a:p>
            <a:endParaRPr lang="en-US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568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54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9386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50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349750"/>
            <a:ext cx="5618799" cy="4261487"/>
          </a:xfrm>
        </p:spPr>
        <p:txBody>
          <a:bodyPr/>
          <a:lstStyle/>
          <a:p>
            <a:endParaRPr lang="en-US" sz="11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23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12192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457200"/>
            <a:ext cx="739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 smtClean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800" i="1" dirty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Do You Need to Know?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44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DOL Fiduciary Definition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ew rule broadens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scope of advisors deemed to be IRA/plan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Impacts all plan vendors, not just BDs and RIAs earning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commission-based compensation</a:t>
            </a:r>
          </a:p>
          <a:p>
            <a:pPr marL="365125" lvl="1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Exclusions </a:t>
            </a:r>
            <a:r>
              <a:rPr lang="en-US" dirty="0">
                <a:latin typeface="Arial" pitchFamily="34" charset="0"/>
                <a:cs typeface="Arial" pitchFamily="34" charset="0"/>
              </a:rPr>
              <a:t>from definition encourage flow of information to plans</a:t>
            </a: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Class PTEs allow fiduciary advisers to continue receiving conflicted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Counsel must review documentation needed to qualify for exclusions/exemptions</a:t>
            </a: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Effective Dates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Proposal and Finalization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published April 20, 2015</a:t>
            </a:r>
          </a:p>
          <a:p>
            <a:pPr lvl="1"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New rule finalized April 8, 2016</a:t>
            </a:r>
          </a:p>
          <a:p>
            <a:pPr lvl="1">
              <a:spcBef>
                <a:spcPts val="0"/>
              </a:spcBef>
              <a:defRPr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ew “investment advice” definition effective April 10, 2017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PTE Conditions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Interim conditions effective  April 10, 2017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H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eavier conditions go into effect Jan 1, 2018</a:t>
            </a:r>
          </a:p>
          <a:p>
            <a:pPr lvl="2"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PTE requirements will generate disclosures &amp; warranties needing review by plan sponsors and counsel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Old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spcBef>
                <a:spcPts val="0"/>
              </a:spcBef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Covered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Recommendations to Plan/IRA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Advisability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investing in property, or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Input 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management of property including:</a:t>
            </a: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to provide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- Transfers or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406400" lvl="1" indent="0">
              <a:spcBef>
                <a:spcPts val="0"/>
              </a:spcBef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143000"/>
            <a:ext cx="7499350" cy="5257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 a reasonable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person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not view as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recommendation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Examples: Newsletters, Talk </a:t>
            </a:r>
            <a:r>
              <a:rPr lang="en-US" dirty="0">
                <a:latin typeface="Arial" pitchFamily="34" charset="0"/>
                <a:cs typeface="Arial" pitchFamily="34" charset="0"/>
              </a:rPr>
              <a:t>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hows, Speeches,  Conferences, Research, News Reports, Market Data, Performance Reports, Prospectuses</a:t>
            </a:r>
          </a:p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spcBef>
                <a:spcPts val="0"/>
              </a:spcBef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Exclusions do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639050" cy="944562"/>
          </a:xfrm>
        </p:spPr>
        <p:txBody>
          <a:bodyPr>
            <a:noAutofit/>
          </a:bodyPr>
          <a:lstStyle/>
          <a:p>
            <a:r>
              <a:rPr lang="en-US" sz="3100" b="1" dirty="0">
                <a:effectLst/>
                <a:latin typeface="Arial" pitchFamily="34" charset="0"/>
                <a:cs typeface="Arial" pitchFamily="34" charset="0"/>
              </a:rPr>
              <a:t>Exclusion for Plan </a:t>
            </a:r>
            <a:r>
              <a:rPr lang="en-US" sz="3100" b="1" dirty="0" smtClean="0">
                <a:effectLst/>
                <a:latin typeface="Arial" pitchFamily="34" charset="0"/>
                <a:cs typeface="Arial" pitchFamily="34" charset="0"/>
              </a:rPr>
              <a:t>Sponsor Employees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Advice from Employee to Plan Sponsor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spcBef>
                <a:spcPts val="0"/>
              </a:spcBef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592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for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PT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Engaging in prohibited transaction can result in 100% excise tax if uncorrected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Fiduciary’s receipt of variable compensation, such as commissions, would be prohibited transaction 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spcBef>
                <a:spcPts val="0"/>
              </a:spcBef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Conditions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Alternative Versions of BIC</a:t>
            </a:r>
          </a:p>
          <a:p>
            <a:pPr lvl="1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300" u="sng" dirty="0">
                <a:latin typeface="Arial" pitchFamily="34" charset="0"/>
                <a:cs typeface="Arial" pitchFamily="34" charset="0"/>
              </a:rPr>
              <a:t>IRAs and Non-ERISA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Plans</a:t>
            </a:r>
          </a:p>
          <a:p>
            <a:pPr lvl="2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ritten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contract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&amp;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private right of action against advisor</a:t>
            </a:r>
          </a:p>
          <a:p>
            <a:pPr lvl="2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Contract terms</a:t>
            </a:r>
          </a:p>
          <a:p>
            <a:pPr lvl="3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3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General disclosures for compensation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&amp;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conflicts</a:t>
            </a:r>
          </a:p>
          <a:p>
            <a:pPr lvl="3">
              <a:spcBef>
                <a:spcPts val="0"/>
              </a:spcBef>
              <a:defRPr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Give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specific compensation figures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request</a:t>
            </a:r>
          </a:p>
          <a:p>
            <a:pPr lvl="3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3">
              <a:spcBef>
                <a:spcPts val="0"/>
              </a:spcBef>
              <a:defRPr/>
            </a:pPr>
            <a:r>
              <a:rPr lang="en-US" sz="23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Regular BIC for </a:t>
            </a:r>
            <a:r>
              <a:rPr lang="en-US" sz="23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2">
              <a:spcBef>
                <a:spcPts val="0"/>
              </a:spcBef>
              <a:defRPr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Written contract not requ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ired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Additional Conditions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Standards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 marL="379413" indent="-379413">
              <a:spcBef>
                <a:spcPts val="0"/>
              </a:spcBef>
              <a:buClr>
                <a:schemeClr val="tx1"/>
              </a:buClr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BIC Exemption’s “Impartial Conduct Standards”</a:t>
            </a:r>
          </a:p>
          <a:p>
            <a:pPr marL="682625" lvl="1" indent="-188913">
              <a:spcBef>
                <a:spcPts val="0"/>
              </a:spcBef>
              <a:buClr>
                <a:schemeClr val="tx1"/>
              </a:buClr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Advice must be in “Best Interest” of retirement client</a:t>
            </a:r>
          </a:p>
          <a:p>
            <a:pPr marL="682625" lvl="1" indent="-188913">
              <a:spcBef>
                <a:spcPts val="0"/>
              </a:spcBef>
              <a:buClr>
                <a:schemeClr val="tx1"/>
              </a:buClr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“Best Interest” standard is similar to customary “Prudent Man” standard 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for ERISA fiduciaries</a:t>
            </a:r>
          </a:p>
          <a:p>
            <a:pPr marL="682625" lvl="1" indent="-188913">
              <a:spcBef>
                <a:spcPts val="0"/>
              </a:spcBef>
              <a:buClr>
                <a:schemeClr val="tx1"/>
              </a:buClr>
            </a:pP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Only reasonable compensation may be earned</a:t>
            </a:r>
          </a:p>
          <a:p>
            <a:pPr marL="682625" lvl="1" indent="-188913">
              <a:spcBef>
                <a:spcPts val="0"/>
              </a:spcBef>
              <a:buClr>
                <a:schemeClr val="tx1"/>
              </a:buClr>
            </a:pP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misleading 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statements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Firm Compensation Policies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Differential compensation paid from advisory firm to rep must be based on </a:t>
            </a:r>
            <a:r>
              <a:rPr lang="en-US" sz="26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Advisory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5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 Sponsor Procurement Issues</a:t>
            </a:r>
            <a:endParaRPr lang="en-US" sz="35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Identify fiduciary service providers</a:t>
            </a:r>
          </a:p>
          <a:p>
            <a:pPr>
              <a:spcBef>
                <a:spcPts val="0"/>
              </a:spcBef>
            </a:pPr>
            <a:r>
              <a:rPr lang="en-US" dirty="0"/>
              <a:t>Review proposed changes to existing </a:t>
            </a:r>
            <a:r>
              <a:rPr lang="en-US" dirty="0" smtClean="0"/>
              <a:t>contracts</a:t>
            </a:r>
          </a:p>
          <a:p>
            <a:pPr>
              <a:spcBef>
                <a:spcPts val="0"/>
              </a:spcBef>
            </a:pPr>
            <a:r>
              <a:rPr lang="en-US" sz="3200" dirty="0" smtClean="0"/>
              <a:t>Sponsor </a:t>
            </a:r>
            <a:r>
              <a:rPr lang="en-US" dirty="0" smtClean="0"/>
              <a:t>may </a:t>
            </a:r>
            <a:r>
              <a:rPr lang="en-US" sz="3200" dirty="0" smtClean="0"/>
              <a:t>be asked to represent it </a:t>
            </a:r>
            <a:r>
              <a:rPr lang="en-US" sz="3200" dirty="0"/>
              <a:t>understands </a:t>
            </a:r>
            <a:r>
              <a:rPr lang="en-US" sz="3200" dirty="0" smtClean="0"/>
              <a:t>that adviser </a:t>
            </a:r>
            <a:r>
              <a:rPr lang="en-US" sz="3200" dirty="0"/>
              <a:t>not acting as </a:t>
            </a:r>
            <a:r>
              <a:rPr lang="en-US" sz="3200" dirty="0" smtClean="0"/>
              <a:t>fiduciary</a:t>
            </a:r>
          </a:p>
          <a:p>
            <a:pPr lvl="1">
              <a:spcBef>
                <a:spcPts val="0"/>
              </a:spcBef>
            </a:pPr>
            <a:r>
              <a:rPr lang="en-US" sz="2800" dirty="0" smtClean="0"/>
              <a:t>Counterparty sales exclusion</a:t>
            </a:r>
          </a:p>
          <a:p>
            <a:pPr lvl="1">
              <a:spcBef>
                <a:spcPts val="0"/>
              </a:spcBef>
            </a:pPr>
            <a:r>
              <a:rPr lang="en-US" sz="3200" dirty="0" smtClean="0"/>
              <a:t>Platform provider exclusion</a:t>
            </a:r>
          </a:p>
          <a:p>
            <a:pPr lvl="2">
              <a:spcBef>
                <a:spcPts val="0"/>
              </a:spcBef>
            </a:pPr>
            <a:r>
              <a:rPr lang="en-US" sz="3200" dirty="0" smtClean="0"/>
              <a:t>Limitations on sample investment menus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4886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Plan Sponsor </a:t>
            </a:r>
            <a:r>
              <a:rPr lang="en-US" b="1" dirty="0">
                <a:effectLst/>
              </a:rPr>
              <a:t>P</a:t>
            </a:r>
            <a:r>
              <a:rPr lang="en-US" b="1" dirty="0" smtClean="0">
                <a:effectLst/>
              </a:rPr>
              <a:t>rocurement Issues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Examine BIC-related documentation from advisors</a:t>
            </a:r>
          </a:p>
          <a:p>
            <a:pPr lvl="1">
              <a:spcBef>
                <a:spcPts val="0"/>
              </a:spcBef>
            </a:pPr>
            <a:r>
              <a:rPr lang="en-US" sz="3200" dirty="0"/>
              <a:t>Compensation disclosures</a:t>
            </a:r>
          </a:p>
          <a:p>
            <a:pPr lvl="1">
              <a:spcBef>
                <a:spcPts val="0"/>
              </a:spcBef>
            </a:pPr>
            <a:r>
              <a:rPr lang="en-US" sz="3200" dirty="0"/>
              <a:t>Conflicts disclosures</a:t>
            </a:r>
          </a:p>
          <a:p>
            <a:pPr lvl="1">
              <a:spcBef>
                <a:spcPts val="0"/>
              </a:spcBef>
            </a:pPr>
            <a:r>
              <a:rPr lang="en-US" sz="3200" dirty="0"/>
              <a:t>Warranties advisor is complying w/conflict mitigation policy</a:t>
            </a:r>
          </a:p>
          <a:p>
            <a:pPr>
              <a:spcBef>
                <a:spcPts val="0"/>
              </a:spcBef>
            </a:pPr>
            <a:r>
              <a:rPr lang="en-US" dirty="0"/>
              <a:t>Compensation information on specific investments available on request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Note </a:t>
            </a:r>
            <a:r>
              <a:rPr lang="en-US" dirty="0"/>
              <a:t>likely 30-day time limit on assenting to written BIC </a:t>
            </a:r>
            <a:r>
              <a:rPr lang="en-US" dirty="0" smtClean="0"/>
              <a:t>contracts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801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Fiduciary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Exclusions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Sponsor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371600"/>
            <a:ext cx="7499350" cy="4876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800" dirty="0" smtClean="0"/>
              <a:t>Ensure in-house recommendations of sponsor employees qualify for fiduciary exclusion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No additional compensation for recommendations</a:t>
            </a:r>
          </a:p>
          <a:p>
            <a:pPr>
              <a:spcBef>
                <a:spcPts val="0"/>
              </a:spcBef>
            </a:pPr>
            <a:r>
              <a:rPr lang="en-US" sz="2800" dirty="0" smtClean="0"/>
              <a:t>Conditions for excluding investment education from fiduciary advice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Models only refer to investment options on plan menu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Plan sponsor must approve menu selections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Explanation must refer to other options w/similar risk &amp; return characteristics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576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Compliance Planning for Advisors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Advisors Should Be Doing Right Now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(</a:t>
            </a:r>
            <a:r>
              <a:rPr lang="en-US" sz="2400" i="1" u="sng" dirty="0" smtClean="0">
                <a:latin typeface="Arial" pitchFamily="34" charset="0"/>
                <a:cs typeface="Arial" pitchFamily="34" charset="0"/>
              </a:rPr>
              <a:t>e.g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., qualification under BICE) with ERISA counsel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Use meetings to prepare clients for regulatory changes, new contracts and disclosures.</a:t>
            </a:r>
          </a:p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Timing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Transitional BIC rules will require disclosures and BICE Officer designation as of April 10, 2017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Full BIC compliance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Action Steps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and model disclosures for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compensation figures for specific transactions are available 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/>
            <a:r>
              <a:rPr lang="en-US" sz="36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3600" b="1" dirty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  <a:p>
            <a:pPr marL="26988" algn="ctr" eaLnBrk="1" hangingPunct="1"/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r" eaLnBrk="1" hangingPunct="1">
              <a:lnSpc>
                <a:spcPct val="80000"/>
              </a:lnSpc>
            </a:pPr>
            <a:r>
              <a:rPr lang="en-US" sz="1000" dirty="0" smtClean="0">
                <a:solidFill>
                  <a:srgbClr val="320E04"/>
                </a:solidFill>
                <a:latin typeface="Times New Roman" pitchFamily="18" charset="0"/>
              </a:rPr>
              <a:t>A0209733.PPTX</a:t>
            </a:r>
            <a:endParaRPr lang="en-US" sz="1000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457200"/>
            <a:ext cx="739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</a:t>
            </a: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Know?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962400"/>
            <a:ext cx="4419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38948</TotalTime>
  <Words>1495</Words>
  <Application>Microsoft Office PowerPoint</Application>
  <PresentationFormat>On-screen Show (4:3)</PresentationFormat>
  <Paragraphs>281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Solstice</vt:lpstr>
      <vt:lpstr> </vt:lpstr>
      <vt:lpstr>Introduction</vt:lpstr>
      <vt:lpstr>Effective Dates</vt:lpstr>
      <vt:lpstr>Old Fiduciary Definition</vt:lpstr>
      <vt:lpstr>New “Investment Advice” Definition</vt:lpstr>
      <vt:lpstr>Observations on New Definition</vt:lpstr>
      <vt:lpstr>6 Exclusions from “Investment Advice”</vt:lpstr>
      <vt:lpstr>Exclusion for Plan Sponsor Employees</vt:lpstr>
      <vt:lpstr>Exclusion for Investment Education</vt:lpstr>
      <vt:lpstr>Fiduciary Rule and PT Exemptions</vt:lpstr>
      <vt:lpstr>Best Interest Contract (BIC) Exemption</vt:lpstr>
      <vt:lpstr>Conditions for BIC Exemption</vt:lpstr>
      <vt:lpstr>Additional Conditions for BIC Exemption</vt:lpstr>
      <vt:lpstr>BIC Compliance Standards</vt:lpstr>
      <vt:lpstr>Grandfathered Transactions</vt:lpstr>
      <vt:lpstr>Plan Sponsor Procurement Issues</vt:lpstr>
      <vt:lpstr>Plan Sponsor Procurement Issues</vt:lpstr>
      <vt:lpstr>Fiduciary Exclusions for Sponsor</vt:lpstr>
      <vt:lpstr>Compliance Planning for Advisors</vt:lpstr>
      <vt:lpstr>Implementation</vt:lpstr>
      <vt:lpstr>Conclusions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krk</cp:lastModifiedBy>
  <cp:revision>1149</cp:revision>
  <cp:lastPrinted>2016-05-19T03:40:18Z</cp:lastPrinted>
  <dcterms:created xsi:type="dcterms:W3CDTF">2008-04-29T20:53:18Z</dcterms:created>
  <dcterms:modified xsi:type="dcterms:W3CDTF">2016-05-19T20:38:02Z</dcterms:modified>
</cp:coreProperties>
</file>