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3"/>
  </p:notesMasterIdLst>
  <p:handoutMasterIdLst>
    <p:handoutMasterId r:id="rId54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7" r:id="rId9"/>
    <p:sldId id="621" r:id="rId10"/>
    <p:sldId id="568" r:id="rId11"/>
    <p:sldId id="572" r:id="rId12"/>
    <p:sldId id="574" r:id="rId13"/>
    <p:sldId id="573" r:id="rId14"/>
    <p:sldId id="569" r:id="rId15"/>
    <p:sldId id="570" r:id="rId16"/>
    <p:sldId id="571" r:id="rId17"/>
    <p:sldId id="623" r:id="rId18"/>
    <p:sldId id="576" r:id="rId19"/>
    <p:sldId id="575" r:id="rId20"/>
    <p:sldId id="578" r:id="rId21"/>
    <p:sldId id="577" r:id="rId22"/>
    <p:sldId id="622" r:id="rId23"/>
    <p:sldId id="625" r:id="rId24"/>
    <p:sldId id="628" r:id="rId25"/>
    <p:sldId id="624" r:id="rId26"/>
    <p:sldId id="626" r:id="rId27"/>
    <p:sldId id="627" r:id="rId28"/>
    <p:sldId id="629" r:id="rId29"/>
    <p:sldId id="583" r:id="rId30"/>
    <p:sldId id="600" r:id="rId31"/>
    <p:sldId id="601" r:id="rId32"/>
    <p:sldId id="599" r:id="rId33"/>
    <p:sldId id="602" r:id="rId34"/>
    <p:sldId id="603" r:id="rId35"/>
    <p:sldId id="604" r:id="rId36"/>
    <p:sldId id="605" r:id="rId37"/>
    <p:sldId id="606" r:id="rId38"/>
    <p:sldId id="608" r:id="rId39"/>
    <p:sldId id="607" r:id="rId40"/>
    <p:sldId id="609" r:id="rId41"/>
    <p:sldId id="617" r:id="rId42"/>
    <p:sldId id="611" r:id="rId43"/>
    <p:sldId id="612" r:id="rId44"/>
    <p:sldId id="614" r:id="rId45"/>
    <p:sldId id="616" r:id="rId46"/>
    <p:sldId id="615" r:id="rId47"/>
    <p:sldId id="618" r:id="rId48"/>
    <p:sldId id="587" r:id="rId49"/>
    <p:sldId id="594" r:id="rId50"/>
    <p:sldId id="633" r:id="rId51"/>
    <p:sldId id="631" r:id="rId5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4" autoAdjust="0"/>
    <p:restoredTop sz="98211" autoAdjust="0"/>
  </p:normalViewPr>
  <p:slideViewPr>
    <p:cSldViewPr>
      <p:cViewPr varScale="1">
        <p:scale>
          <a:sx n="72" d="100"/>
          <a:sy n="72" d="100"/>
        </p:scale>
        <p:origin x="-4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360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51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666" y="45722"/>
            <a:ext cx="7481455" cy="645195"/>
          </a:xfrm>
          <a:prstGeom prst="rect">
            <a:avLst/>
          </a:prstGeom>
        </p:spPr>
        <p:txBody>
          <a:bodyPr/>
          <a:lstStyle>
            <a:lvl1pPr algn="l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95160" y="64922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341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4/19/2016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  <p:sldLayoutId id="2147484052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2800" b="1" dirty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3048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0386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on             April 10, 2017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Transfers 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6826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“Recommendation”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“Hire Me”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only covers recommendations for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“Hire Me” recommendation is not conflicted fiduciary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 Advice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a rollover distribution is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rollover advice that does not include any actual investment recommendation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DC Plan recordkeepers may market investment options available through their platforms    (without regard to individualized needs)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Communications”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rule follows structure of DOL’s proposal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Appraisals are not fiduciary advice and will be addressed in future (including ESOP appraisals)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is effective April 10, 2017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Fiduciary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may be limited to one-time advice (subject to Best Interest standards)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“Hire Me” recommendation is not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“Investment Education” for IRAs must not refer to specific investments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7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paid from BD firm to rep must be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784860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Streamlined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April 10, 2017 to January 1, 2018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Beneficial for firms who cannot comply with Full Blown, Disclosure of Streamlined BIC by Apr 10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1534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70890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Improving Administrative Feasibility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Contracts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no longer required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Projected cost charts and annual fee activity statements are no longer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compensation figures  only required upon request (and not required in webpage disclosures)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relief required when soliciting rollovers from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for reps is permitted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if based on neutral factors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breach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PTE 84-24 Proposal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2015 DOL Proposal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While final version only covers fixed annuities,  the proposed version of PTE 84-24 also covered: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(1) FIA sales to Plans/IRAs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(2) VA sales to Plans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Instead of annual disclosures (for ongoing deposits), proposal required them every 3 years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Version of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disclosure must break out amounts paid to individual advisor and to firm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must be expressed as flat dollar figure if feasible (and as percentage otherwise)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Requirements for Computer Model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Computer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Based on generally accepted theories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favor investments that generate more compensation for advisor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request client’s risk profile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consider all designated investment options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 for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Certification by investment expert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Annual audits by independent auditor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authorization and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compensation for provider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8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Rollover </a:t>
            </a:r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Opinion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Broadly suggests that if advisor is a fiduciary, any rollover advice may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is not a fiduciary, rollover advice will not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providing “accidental” fiduciary advice would be subject to restrictions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Varity v. Howe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(Supreme Court)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may communicate to participants in non-fiduciary capacity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Suggests that advisor may capture rollovers when acting in separate non-fiduciary capacity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new fiduciary rule,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need “Full Blown” BIC to earn compensation from rollover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Fee-based advisors may also need relief under BIC Exemption when offering rollover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 “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Streamlined” BIC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Level Fee Fiduciaries for rollover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 BIC may also be used when offering rollover advice to “off the street” participants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investment manager may be deemed advice relating to “management”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Manager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 cheaper Investment Manager 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Levelization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levelization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New Fiduciary Standard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from commission-based advisors will need to meet new fiduciary standard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to ensure recommendations are in “Best Interest” of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Quality financial plans by their nature can help demonstrate prudence of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compliance policies must address conflicts and variable compensation issues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Requiring financial plans (before investments are  recommended) can help mitigate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165484"/>
            <a:ext cx="8153400" cy="584775"/>
          </a:xfrm>
          <a:prstGeom prst="rect">
            <a:avLst/>
          </a:prstGeom>
          <a:solidFill>
            <a:srgbClr val="BF0D3E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white"/>
                </a:solidFill>
              </a:rPr>
              <a:t>  </a:t>
            </a:r>
            <a:r>
              <a:rPr lang="en-US" sz="3200" b="1" i="1" dirty="0" smtClean="0">
                <a:solidFill>
                  <a:prstClr val="white"/>
                </a:solidFill>
              </a:rPr>
              <a:t>The </a:t>
            </a:r>
            <a:r>
              <a:rPr lang="en-US" sz="3200" b="1" i="1" dirty="0" smtClean="0">
                <a:solidFill>
                  <a:prstClr val="white"/>
                </a:solidFill>
              </a:rPr>
              <a:t>Advisor’s Guide to the DOL Fiduciary Rule</a:t>
            </a:r>
            <a:endParaRPr lang="en-US" sz="3200" b="1" i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>
            <a:spLocks/>
          </p:cNvSpPr>
          <p:nvPr/>
        </p:nvSpPr>
        <p:spPr>
          <a:xfrm>
            <a:off x="1054768" y="1371600"/>
            <a:ext cx="7860632" cy="44012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Written by Marcia S. Wagner, Esq.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Published by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National Underwriter Company/ALM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premier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resource guiding professionals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through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requirements established by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DOL’s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significant new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rule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Webinar attendees save more than 15%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on this essential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pre-order, visit:  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http://www.nationalunderwriter.com/DOL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prstClr val="black"/>
                </a:solidFill>
              </a:rPr>
              <a:t>or </a:t>
            </a:r>
            <a:r>
              <a:rPr lang="en-US" sz="2000" b="1" dirty="0" smtClean="0">
                <a:solidFill>
                  <a:prstClr val="black"/>
                </a:solidFill>
              </a:rPr>
              <a:t>call </a:t>
            </a:r>
            <a:r>
              <a:rPr lang="en-US" sz="2000" b="1" dirty="0" smtClean="0">
                <a:solidFill>
                  <a:prstClr val="black"/>
                </a:solidFill>
              </a:rPr>
              <a:t>800-543-0874</a:t>
            </a:r>
            <a:endParaRPr lang="en-US" sz="2000" b="1" dirty="0">
              <a:solidFill>
                <a:prstClr val="black"/>
              </a:solidFill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6717673" y="5128385"/>
            <a:ext cx="1892927" cy="96761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ＭＳ Ｐゴシック" pitchFamily="1" charset="-128"/>
              </a:rPr>
              <a:t>Special Webinar Pre-Publication Price: $139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412325"/>
            <a:ext cx="2634916" cy="354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9718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3600" b="1" dirty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2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 smtClean="0">
                <a:solidFill>
                  <a:srgbClr val="320E04"/>
                </a:solidFill>
                <a:latin typeface="Times New Roman" pitchFamily="18" charset="0"/>
              </a:rPr>
              <a:t>                                                                                           </a:t>
            </a:r>
            <a:r>
              <a:rPr lang="en-US" sz="1200" b="1" dirty="0" smtClean="0">
                <a:solidFill>
                  <a:srgbClr val="320E04"/>
                </a:solidFill>
                <a:latin typeface="Times New Roman" pitchFamily="18" charset="0"/>
              </a:rPr>
              <a:t>A0205886</a:t>
            </a:r>
            <a:endParaRPr lang="en-US" sz="1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962400"/>
            <a:ext cx="350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37072</TotalTime>
  <Words>3334</Words>
  <Application>Microsoft Office PowerPoint</Application>
  <PresentationFormat>On-screen Show (4:3)</PresentationFormat>
  <Paragraphs>645</Paragraphs>
  <Slides>51</Slides>
  <Notes>50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Solstice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Observations on New Definition</vt:lpstr>
      <vt:lpstr>Observations on “Recommendation”</vt:lpstr>
      <vt:lpstr>6 Exclusions from “Investment Advice”</vt:lpstr>
      <vt:lpstr>Exclusion #1: Platform Providers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Comparison to Proposed Rule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DOL Notice for BIC Exemption</vt:lpstr>
      <vt:lpstr>“Streamlined” BIC: Level Fee Fiduciary</vt:lpstr>
      <vt:lpstr>“Transition” BIC: All Plan/IRA Clients</vt:lpstr>
      <vt:lpstr>Grandfathered Brokerage Transactions</vt:lpstr>
      <vt:lpstr>Comparison to Proposed BIC Exemption</vt:lpstr>
      <vt:lpstr>Observations on BIC Exemption</vt:lpstr>
      <vt:lpstr>Annuity Products and DOL Final Rule</vt:lpstr>
      <vt:lpstr>PTE 84-24 and Annuity Sales</vt:lpstr>
      <vt:lpstr>Comparison to PTE 84-24 Proposal</vt:lpstr>
      <vt:lpstr>Fee Levelization</vt:lpstr>
      <vt:lpstr>Implementing Fee Levelization</vt:lpstr>
      <vt:lpstr>Robo-Advice</vt:lpstr>
      <vt:lpstr>Computer Model Exemption</vt:lpstr>
      <vt:lpstr>Requirements for Computer Model</vt:lpstr>
      <vt:lpstr>Capturing Rollovers</vt:lpstr>
      <vt:lpstr>DOL Rollover Opinion</vt:lpstr>
      <vt:lpstr>Effect of New DOL Rule on Rollovers</vt:lpstr>
      <vt:lpstr>Potential Impact on RIAs</vt:lpstr>
      <vt:lpstr>Focusing on Managed Accounts</vt:lpstr>
      <vt:lpstr>Implications for Managed Accounts</vt:lpstr>
      <vt:lpstr>Anticipated Trends in B/D Industry</vt:lpstr>
      <vt:lpstr>ERISA Compliance Planning</vt:lpstr>
      <vt:lpstr>Implementation</vt:lpstr>
      <vt:lpstr>Strategic Use of Financial Plans</vt:lpstr>
      <vt:lpstr>Conclusions</vt:lpstr>
      <vt:lpstr>Important Information</vt:lpstr>
      <vt:lpstr>PowerPoint Presentation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krk</cp:lastModifiedBy>
  <cp:revision>1024</cp:revision>
  <cp:lastPrinted>2016-04-18T14:31:13Z</cp:lastPrinted>
  <dcterms:created xsi:type="dcterms:W3CDTF">2008-04-29T20:53:18Z</dcterms:created>
  <dcterms:modified xsi:type="dcterms:W3CDTF">2016-04-19T18:14:15Z</dcterms:modified>
</cp:coreProperties>
</file>