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 id="2147484052" r:id="rId2"/>
  </p:sldMasterIdLst>
  <p:notesMasterIdLst>
    <p:notesMasterId r:id="rId67"/>
  </p:notesMasterIdLst>
  <p:handoutMasterIdLst>
    <p:handoutMasterId r:id="rId68"/>
  </p:handoutMasterIdLst>
  <p:sldIdLst>
    <p:sldId id="630" r:id="rId3"/>
    <p:sldId id="502" r:id="rId4"/>
    <p:sldId id="595" r:id="rId5"/>
    <p:sldId id="597" r:id="rId6"/>
    <p:sldId id="635" r:id="rId7"/>
    <p:sldId id="636" r:id="rId8"/>
    <p:sldId id="647" r:id="rId9"/>
    <p:sldId id="637" r:id="rId10"/>
    <p:sldId id="648" r:id="rId11"/>
    <p:sldId id="638" r:id="rId12"/>
    <p:sldId id="639" r:id="rId13"/>
    <p:sldId id="640" r:id="rId14"/>
    <p:sldId id="641" r:id="rId15"/>
    <p:sldId id="642" r:id="rId16"/>
    <p:sldId id="560" r:id="rId17"/>
    <p:sldId id="562" r:id="rId18"/>
    <p:sldId id="620" r:id="rId19"/>
    <p:sldId id="567" r:id="rId20"/>
    <p:sldId id="621" r:id="rId21"/>
    <p:sldId id="568" r:id="rId22"/>
    <p:sldId id="572" r:id="rId23"/>
    <p:sldId id="574" r:id="rId24"/>
    <p:sldId id="573" r:id="rId25"/>
    <p:sldId id="569" r:id="rId26"/>
    <p:sldId id="570" r:id="rId27"/>
    <p:sldId id="571" r:id="rId28"/>
    <p:sldId id="576" r:id="rId29"/>
    <p:sldId id="575" r:id="rId30"/>
    <p:sldId id="578" r:id="rId31"/>
    <p:sldId id="577" r:id="rId32"/>
    <p:sldId id="622" r:id="rId33"/>
    <p:sldId id="625" r:id="rId34"/>
    <p:sldId id="643" r:id="rId35"/>
    <p:sldId id="644" r:id="rId36"/>
    <p:sldId id="634" r:id="rId37"/>
    <p:sldId id="632" r:id="rId38"/>
    <p:sldId id="645" r:id="rId39"/>
    <p:sldId id="633" r:id="rId40"/>
    <p:sldId id="646" r:id="rId41"/>
    <p:sldId id="628" r:id="rId42"/>
    <p:sldId id="624" r:id="rId43"/>
    <p:sldId id="626" r:id="rId44"/>
    <p:sldId id="627" r:id="rId45"/>
    <p:sldId id="583" r:id="rId46"/>
    <p:sldId id="600" r:id="rId47"/>
    <p:sldId id="601" r:id="rId48"/>
    <p:sldId id="602" r:id="rId49"/>
    <p:sldId id="603" r:id="rId50"/>
    <p:sldId id="604" r:id="rId51"/>
    <p:sldId id="605" r:id="rId52"/>
    <p:sldId id="608" r:id="rId53"/>
    <p:sldId id="609" r:id="rId54"/>
    <p:sldId id="617" r:id="rId55"/>
    <p:sldId id="611" r:id="rId56"/>
    <p:sldId id="612" r:id="rId57"/>
    <p:sldId id="614" r:id="rId58"/>
    <p:sldId id="616" r:id="rId59"/>
    <p:sldId id="615" r:id="rId60"/>
    <p:sldId id="618" r:id="rId61"/>
    <p:sldId id="587" r:id="rId62"/>
    <p:sldId id="593" r:id="rId63"/>
    <p:sldId id="594" r:id="rId64"/>
    <p:sldId id="650" r:id="rId65"/>
    <p:sldId id="631" r:id="rId66"/>
  </p:sldIdLst>
  <p:sldSz cx="9144000" cy="6858000" type="screen4x3"/>
  <p:notesSz cx="7023100" cy="9309100"/>
  <p:defaultTextStyle>
    <a:defPPr>
      <a:defRPr lang="en-US"/>
    </a:defPPr>
    <a:lvl1pPr algn="l" rtl="0" fontAlgn="base">
      <a:spcBef>
        <a:spcPct val="0"/>
      </a:spcBef>
      <a:spcAft>
        <a:spcPct val="0"/>
      </a:spcAft>
      <a:defRPr sz="3600" kern="1200">
        <a:solidFill>
          <a:schemeClr val="tx1"/>
        </a:solidFill>
        <a:latin typeface="Arial Narrow" pitchFamily="34" charset="0"/>
        <a:ea typeface="+mn-ea"/>
        <a:cs typeface="Arial" charset="0"/>
      </a:defRPr>
    </a:lvl1pPr>
    <a:lvl2pPr marL="457200" algn="l" rtl="0" fontAlgn="base">
      <a:spcBef>
        <a:spcPct val="0"/>
      </a:spcBef>
      <a:spcAft>
        <a:spcPct val="0"/>
      </a:spcAft>
      <a:defRPr sz="3600" kern="1200">
        <a:solidFill>
          <a:schemeClr val="tx1"/>
        </a:solidFill>
        <a:latin typeface="Arial Narrow" pitchFamily="34" charset="0"/>
        <a:ea typeface="+mn-ea"/>
        <a:cs typeface="Arial" charset="0"/>
      </a:defRPr>
    </a:lvl2pPr>
    <a:lvl3pPr marL="914400" algn="l" rtl="0" fontAlgn="base">
      <a:spcBef>
        <a:spcPct val="0"/>
      </a:spcBef>
      <a:spcAft>
        <a:spcPct val="0"/>
      </a:spcAft>
      <a:defRPr sz="3600" kern="1200">
        <a:solidFill>
          <a:schemeClr val="tx1"/>
        </a:solidFill>
        <a:latin typeface="Arial Narrow" pitchFamily="34" charset="0"/>
        <a:ea typeface="+mn-ea"/>
        <a:cs typeface="Arial" charset="0"/>
      </a:defRPr>
    </a:lvl3pPr>
    <a:lvl4pPr marL="1371600" algn="l" rtl="0" fontAlgn="base">
      <a:spcBef>
        <a:spcPct val="0"/>
      </a:spcBef>
      <a:spcAft>
        <a:spcPct val="0"/>
      </a:spcAft>
      <a:defRPr sz="3600" kern="1200">
        <a:solidFill>
          <a:schemeClr val="tx1"/>
        </a:solidFill>
        <a:latin typeface="Arial Narrow" pitchFamily="34" charset="0"/>
        <a:ea typeface="+mn-ea"/>
        <a:cs typeface="Arial" charset="0"/>
      </a:defRPr>
    </a:lvl4pPr>
    <a:lvl5pPr marL="1828800" algn="l" rtl="0" fontAlgn="base">
      <a:spcBef>
        <a:spcPct val="0"/>
      </a:spcBef>
      <a:spcAft>
        <a:spcPct val="0"/>
      </a:spcAft>
      <a:defRPr sz="3600" kern="1200">
        <a:solidFill>
          <a:schemeClr val="tx1"/>
        </a:solidFill>
        <a:latin typeface="Arial Narrow" pitchFamily="34" charset="0"/>
        <a:ea typeface="+mn-ea"/>
        <a:cs typeface="Arial" charset="0"/>
      </a:defRPr>
    </a:lvl5pPr>
    <a:lvl6pPr marL="2286000" algn="l" defTabSz="914400" rtl="0" eaLnBrk="1" latinLnBrk="0" hangingPunct="1">
      <a:defRPr sz="3600" kern="1200">
        <a:solidFill>
          <a:schemeClr val="tx1"/>
        </a:solidFill>
        <a:latin typeface="Arial Narrow" pitchFamily="34" charset="0"/>
        <a:ea typeface="+mn-ea"/>
        <a:cs typeface="Arial" charset="0"/>
      </a:defRPr>
    </a:lvl6pPr>
    <a:lvl7pPr marL="2743200" algn="l" defTabSz="914400" rtl="0" eaLnBrk="1" latinLnBrk="0" hangingPunct="1">
      <a:defRPr sz="3600" kern="1200">
        <a:solidFill>
          <a:schemeClr val="tx1"/>
        </a:solidFill>
        <a:latin typeface="Arial Narrow" pitchFamily="34" charset="0"/>
        <a:ea typeface="+mn-ea"/>
        <a:cs typeface="Arial" charset="0"/>
      </a:defRPr>
    </a:lvl7pPr>
    <a:lvl8pPr marL="3200400" algn="l" defTabSz="914400" rtl="0" eaLnBrk="1" latinLnBrk="0" hangingPunct="1">
      <a:defRPr sz="3600" kern="1200">
        <a:solidFill>
          <a:schemeClr val="tx1"/>
        </a:solidFill>
        <a:latin typeface="Arial Narrow" pitchFamily="34" charset="0"/>
        <a:ea typeface="+mn-ea"/>
        <a:cs typeface="Arial" charset="0"/>
      </a:defRPr>
    </a:lvl8pPr>
    <a:lvl9pPr marL="3657600" algn="l" defTabSz="914400" rtl="0" eaLnBrk="1" latinLnBrk="0" hangingPunct="1">
      <a:defRPr sz="3600" kern="1200">
        <a:solidFill>
          <a:schemeClr val="tx1"/>
        </a:solidFill>
        <a:latin typeface="Arial Narrow"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14" autoAdjust="0"/>
    <p:restoredTop sz="98748" autoAdjust="0"/>
  </p:normalViewPr>
  <p:slideViewPr>
    <p:cSldViewPr>
      <p:cViewPr varScale="1">
        <p:scale>
          <a:sx n="72" d="100"/>
          <a:sy n="72" d="100"/>
        </p:scale>
        <p:origin x="-450"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816" y="936"/>
      </p:cViewPr>
      <p:guideLst>
        <p:guide orient="horz" pos="2932"/>
        <p:guide pos="2213"/>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handoutMaster" Target="handoutMasters/handout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2" y="0"/>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67" tIns="45785" rIns="91567" bIns="45785" numCol="1" anchor="t" anchorCtr="0" compatLnSpc="1">
            <a:prstTxWarp prst="textNoShape">
              <a:avLst/>
            </a:prstTxWarp>
          </a:bodyPr>
          <a:lstStyle>
            <a:lvl1pPr eaLnBrk="0" hangingPunct="0">
              <a:defRPr sz="1200" dirty="0">
                <a:cs typeface="+mn-cs"/>
              </a:defRPr>
            </a:lvl1pPr>
          </a:lstStyle>
          <a:p>
            <a:pPr>
              <a:defRPr/>
            </a:pPr>
            <a:endParaRPr lang="en-US" dirty="0"/>
          </a:p>
        </p:txBody>
      </p:sp>
      <p:sp>
        <p:nvSpPr>
          <p:cNvPr id="112643" name="Rectangle 3"/>
          <p:cNvSpPr>
            <a:spLocks noGrp="1" noChangeArrowheads="1"/>
          </p:cNvSpPr>
          <p:nvPr>
            <p:ph type="dt" sz="quarter" idx="1"/>
          </p:nvPr>
        </p:nvSpPr>
        <p:spPr bwMode="auto">
          <a:xfrm>
            <a:off x="3977532" y="0"/>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67" tIns="45785" rIns="91567" bIns="45785" numCol="1" anchor="t" anchorCtr="0" compatLnSpc="1">
            <a:prstTxWarp prst="textNoShape">
              <a:avLst/>
            </a:prstTxWarp>
          </a:bodyPr>
          <a:lstStyle>
            <a:lvl1pPr algn="r" eaLnBrk="0" hangingPunct="0">
              <a:defRPr sz="1200">
                <a:cs typeface="+mn-cs"/>
              </a:defRPr>
            </a:lvl1pPr>
          </a:lstStyle>
          <a:p>
            <a:pPr>
              <a:defRPr/>
            </a:pPr>
            <a:fld id="{7C13C162-FF4A-4D3B-953C-683E06DB2167}" type="datetimeFigureOut">
              <a:rPr lang="en-US"/>
              <a:pPr>
                <a:defRPr/>
              </a:pPr>
              <a:t>1/11/2017</a:t>
            </a:fld>
            <a:endParaRPr lang="en-US" dirty="0"/>
          </a:p>
        </p:txBody>
      </p:sp>
      <p:sp>
        <p:nvSpPr>
          <p:cNvPr id="112644" name="Rectangle 4"/>
          <p:cNvSpPr>
            <a:spLocks noGrp="1" noChangeArrowheads="1"/>
          </p:cNvSpPr>
          <p:nvPr>
            <p:ph type="ftr" sz="quarter" idx="2"/>
          </p:nvPr>
        </p:nvSpPr>
        <p:spPr bwMode="auto">
          <a:xfrm>
            <a:off x="2" y="8841739"/>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67" tIns="45785" rIns="91567" bIns="45785" numCol="1" anchor="b" anchorCtr="0" compatLnSpc="1">
            <a:prstTxWarp prst="textNoShape">
              <a:avLst/>
            </a:prstTxWarp>
          </a:bodyPr>
          <a:lstStyle>
            <a:lvl1pPr eaLnBrk="0" hangingPunct="0">
              <a:defRPr sz="1200" dirty="0">
                <a:cs typeface="+mn-cs"/>
              </a:defRPr>
            </a:lvl1pPr>
          </a:lstStyle>
          <a:p>
            <a:pPr>
              <a:defRPr/>
            </a:pPr>
            <a:endParaRPr lang="en-US" dirty="0"/>
          </a:p>
        </p:txBody>
      </p:sp>
      <p:sp>
        <p:nvSpPr>
          <p:cNvPr id="112645" name="Rectangle 5"/>
          <p:cNvSpPr>
            <a:spLocks noGrp="1" noChangeArrowheads="1"/>
          </p:cNvSpPr>
          <p:nvPr>
            <p:ph type="sldNum" sz="quarter" idx="3"/>
          </p:nvPr>
        </p:nvSpPr>
        <p:spPr bwMode="auto">
          <a:xfrm>
            <a:off x="3977532" y="8841739"/>
            <a:ext cx="3043979" cy="465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567" tIns="45785" rIns="91567" bIns="45785" numCol="1" anchor="b" anchorCtr="0" compatLnSpc="1">
            <a:prstTxWarp prst="textNoShape">
              <a:avLst/>
            </a:prstTxWarp>
          </a:bodyPr>
          <a:lstStyle>
            <a:lvl1pPr algn="r" eaLnBrk="0" hangingPunct="0">
              <a:defRPr sz="1200">
                <a:cs typeface="+mn-cs"/>
              </a:defRPr>
            </a:lvl1pPr>
          </a:lstStyle>
          <a:p>
            <a:pPr>
              <a:defRPr/>
            </a:pPr>
            <a:fld id="{69D44C23-A377-4E26-B1B8-48854E0FEF51}" type="slidenum">
              <a:rPr lang="en-US"/>
              <a:pPr>
                <a:defRPr/>
              </a:pPr>
              <a:t>‹#›</a:t>
            </a:fld>
            <a:endParaRPr lang="en-US" dirty="0"/>
          </a:p>
        </p:txBody>
      </p:sp>
    </p:spTree>
    <p:extLst>
      <p:ext uri="{BB962C8B-B14F-4D97-AF65-F5344CB8AC3E}">
        <p14:creationId xmlns:p14="http://schemas.microsoft.com/office/powerpoint/2010/main" val="1896738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2" y="0"/>
            <a:ext cx="3043979" cy="465773"/>
          </a:xfrm>
          <a:prstGeom prst="rect">
            <a:avLst/>
          </a:prstGeom>
          <a:noFill/>
          <a:ln w="9525">
            <a:noFill/>
            <a:miter lim="800000"/>
            <a:headEnd/>
            <a:tailEnd/>
          </a:ln>
          <a:effectLst/>
        </p:spPr>
        <p:txBody>
          <a:bodyPr vert="horz" wrap="square" lIns="91567" tIns="45785" rIns="91567" bIns="45785" numCol="1" anchor="t"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3" name="Rectangle 3"/>
          <p:cNvSpPr>
            <a:spLocks noGrp="1" noChangeArrowheads="1"/>
          </p:cNvSpPr>
          <p:nvPr>
            <p:ph type="dt" idx="1"/>
          </p:nvPr>
        </p:nvSpPr>
        <p:spPr bwMode="auto">
          <a:xfrm>
            <a:off x="3977532" y="0"/>
            <a:ext cx="3043979" cy="465773"/>
          </a:xfrm>
          <a:prstGeom prst="rect">
            <a:avLst/>
          </a:prstGeom>
          <a:noFill/>
          <a:ln w="9525">
            <a:noFill/>
            <a:miter lim="800000"/>
            <a:headEnd/>
            <a:tailEnd/>
          </a:ln>
          <a:effectLst/>
        </p:spPr>
        <p:txBody>
          <a:bodyPr vert="horz" wrap="square" lIns="91567" tIns="45785" rIns="91567" bIns="45785" numCol="1" anchor="t" anchorCtr="0" compatLnSpc="1">
            <a:prstTxWarp prst="textNoShape">
              <a:avLst/>
            </a:prstTxWarp>
          </a:bodyPr>
          <a:lstStyle>
            <a:lvl1pPr algn="r" eaLnBrk="1" hangingPunct="1">
              <a:defRPr sz="1200" dirty="0">
                <a:latin typeface="Arial" charset="0"/>
                <a:cs typeface="+mn-cs"/>
              </a:defRPr>
            </a:lvl1pPr>
          </a:lstStyle>
          <a:p>
            <a:pPr>
              <a:defRPr/>
            </a:pPr>
            <a:endParaRPr lang="en-US" dirty="0"/>
          </a:p>
        </p:txBody>
      </p:sp>
      <p:sp>
        <p:nvSpPr>
          <p:cNvPr id="43012" name="Rectangle 4"/>
          <p:cNvSpPr>
            <a:spLocks noGrp="1" noRot="1" noChangeAspect="1" noChangeArrowheads="1" noTextEdit="1"/>
          </p:cNvSpPr>
          <p:nvPr>
            <p:ph type="sldImg" idx="2"/>
          </p:nvPr>
        </p:nvSpPr>
        <p:spPr bwMode="auto">
          <a:xfrm>
            <a:off x="1185863" y="698500"/>
            <a:ext cx="4654550" cy="34909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2947" y="4422460"/>
            <a:ext cx="5618799" cy="4188778"/>
          </a:xfrm>
          <a:prstGeom prst="rect">
            <a:avLst/>
          </a:prstGeom>
          <a:noFill/>
          <a:ln w="9525">
            <a:noFill/>
            <a:miter lim="800000"/>
            <a:headEnd/>
            <a:tailEnd/>
          </a:ln>
          <a:effectLst/>
        </p:spPr>
        <p:txBody>
          <a:bodyPr vert="horz" wrap="square" lIns="91567" tIns="45785" rIns="91567" bIns="45785"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2" y="8841739"/>
            <a:ext cx="3043979" cy="465773"/>
          </a:xfrm>
          <a:prstGeom prst="rect">
            <a:avLst/>
          </a:prstGeom>
          <a:noFill/>
          <a:ln w="9525">
            <a:noFill/>
            <a:miter lim="800000"/>
            <a:headEnd/>
            <a:tailEnd/>
          </a:ln>
          <a:effectLst/>
        </p:spPr>
        <p:txBody>
          <a:bodyPr vert="horz" wrap="square" lIns="91567" tIns="45785" rIns="91567" bIns="45785" numCol="1" anchor="b"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7" name="Rectangle 7"/>
          <p:cNvSpPr>
            <a:spLocks noGrp="1" noChangeArrowheads="1"/>
          </p:cNvSpPr>
          <p:nvPr>
            <p:ph type="sldNum" sz="quarter" idx="5"/>
          </p:nvPr>
        </p:nvSpPr>
        <p:spPr bwMode="auto">
          <a:xfrm>
            <a:off x="3977532" y="8841739"/>
            <a:ext cx="3043979" cy="465773"/>
          </a:xfrm>
          <a:prstGeom prst="rect">
            <a:avLst/>
          </a:prstGeom>
          <a:noFill/>
          <a:ln w="9525">
            <a:noFill/>
            <a:miter lim="800000"/>
            <a:headEnd/>
            <a:tailEnd/>
          </a:ln>
          <a:effectLst/>
        </p:spPr>
        <p:txBody>
          <a:bodyPr vert="horz" wrap="square" lIns="91567" tIns="45785" rIns="91567" bIns="45785" numCol="1" anchor="b" anchorCtr="0" compatLnSpc="1">
            <a:prstTxWarp prst="textNoShape">
              <a:avLst/>
            </a:prstTxWarp>
          </a:bodyPr>
          <a:lstStyle>
            <a:lvl1pPr algn="r" eaLnBrk="1" hangingPunct="1">
              <a:defRPr sz="1200">
                <a:latin typeface="Arial" charset="0"/>
                <a:cs typeface="+mn-cs"/>
              </a:defRPr>
            </a:lvl1pPr>
          </a:lstStyle>
          <a:p>
            <a:pPr>
              <a:defRPr/>
            </a:pPr>
            <a:fld id="{BB49C6D9-F17C-45B5-9A7F-C5A98FEF49DD}" type="slidenum">
              <a:rPr lang="en-US"/>
              <a:pPr>
                <a:defRPr/>
              </a:pPr>
              <a:t>‹#›</a:t>
            </a:fld>
            <a:endParaRPr lang="en-US" dirty="0"/>
          </a:p>
        </p:txBody>
      </p:sp>
    </p:spTree>
    <p:extLst>
      <p:ext uri="{BB962C8B-B14F-4D97-AF65-F5344CB8AC3E}">
        <p14:creationId xmlns:p14="http://schemas.microsoft.com/office/powerpoint/2010/main" val="797932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3987" indent="-286150" eaLnBrk="0" hangingPunct="0">
              <a:defRPr sz="3600">
                <a:solidFill>
                  <a:schemeClr val="tx1"/>
                </a:solidFill>
                <a:latin typeface="Arial Narrow" pitchFamily="34" charset="0"/>
              </a:defRPr>
            </a:lvl2pPr>
            <a:lvl3pPr marL="1144597" indent="-228920" eaLnBrk="0" hangingPunct="0">
              <a:defRPr sz="3600">
                <a:solidFill>
                  <a:schemeClr val="tx1"/>
                </a:solidFill>
                <a:latin typeface="Arial Narrow" pitchFamily="34" charset="0"/>
              </a:defRPr>
            </a:lvl3pPr>
            <a:lvl4pPr marL="1602436" indent="-228920" eaLnBrk="0" hangingPunct="0">
              <a:defRPr sz="3600">
                <a:solidFill>
                  <a:schemeClr val="tx1"/>
                </a:solidFill>
                <a:latin typeface="Arial Narrow" pitchFamily="34" charset="0"/>
              </a:defRPr>
            </a:lvl4pPr>
            <a:lvl5pPr marL="2060275" indent="-228920" eaLnBrk="0" hangingPunct="0">
              <a:defRPr sz="3600">
                <a:solidFill>
                  <a:schemeClr val="tx1"/>
                </a:solidFill>
                <a:latin typeface="Arial Narrow" pitchFamily="34" charset="0"/>
              </a:defRPr>
            </a:lvl5pPr>
            <a:lvl6pPr marL="2518115" indent="-228920" eaLnBrk="0" fontAlgn="base" hangingPunct="0">
              <a:spcBef>
                <a:spcPct val="0"/>
              </a:spcBef>
              <a:spcAft>
                <a:spcPct val="0"/>
              </a:spcAft>
              <a:defRPr sz="3600">
                <a:solidFill>
                  <a:schemeClr val="tx1"/>
                </a:solidFill>
                <a:latin typeface="Arial Narrow" pitchFamily="34" charset="0"/>
              </a:defRPr>
            </a:lvl6pPr>
            <a:lvl7pPr marL="2975953" indent="-228920" eaLnBrk="0" fontAlgn="base" hangingPunct="0">
              <a:spcBef>
                <a:spcPct val="0"/>
              </a:spcBef>
              <a:spcAft>
                <a:spcPct val="0"/>
              </a:spcAft>
              <a:defRPr sz="3600">
                <a:solidFill>
                  <a:schemeClr val="tx1"/>
                </a:solidFill>
                <a:latin typeface="Arial Narrow" pitchFamily="34" charset="0"/>
              </a:defRPr>
            </a:lvl7pPr>
            <a:lvl8pPr marL="3433792" indent="-228920" eaLnBrk="0" fontAlgn="base" hangingPunct="0">
              <a:spcBef>
                <a:spcPct val="0"/>
              </a:spcBef>
              <a:spcAft>
                <a:spcPct val="0"/>
              </a:spcAft>
              <a:defRPr sz="3600">
                <a:solidFill>
                  <a:schemeClr val="tx1"/>
                </a:solidFill>
                <a:latin typeface="Arial Narrow" pitchFamily="34" charset="0"/>
              </a:defRPr>
            </a:lvl8pPr>
            <a:lvl9pPr marL="3891631" indent="-22892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a:latin typeface="Arial" charset="0"/>
              </a:rPr>
              <a:pPr eaLnBrk="1" hangingPunct="1"/>
              <a:t>1</a:t>
            </a:fld>
            <a:endParaRPr lang="en-US" sz="1200" dirty="0">
              <a:latin typeface="Arial" charset="0"/>
            </a:endParaRPr>
          </a:p>
        </p:txBody>
      </p:sp>
      <p:sp>
        <p:nvSpPr>
          <p:cNvPr id="44035" name="Rectangle 2"/>
          <p:cNvSpPr>
            <a:spLocks noGrp="1" noRot="1" noChangeAspect="1" noChangeArrowheads="1" noTextEdit="1"/>
          </p:cNvSpPr>
          <p:nvPr>
            <p:ph type="sldImg"/>
          </p:nvPr>
        </p:nvSpPr>
        <p:spPr>
          <a:xfrm>
            <a:off x="1144588" y="611188"/>
            <a:ext cx="4654550" cy="3490912"/>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a:t>
            </a:fld>
            <a:endParaRPr lang="en-US" dirty="0"/>
          </a:p>
        </p:txBody>
      </p:sp>
    </p:spTree>
    <p:extLst>
      <p:ext uri="{BB962C8B-B14F-4D97-AF65-F5344CB8AC3E}">
        <p14:creationId xmlns:p14="http://schemas.microsoft.com/office/powerpoint/2010/main" val="3908165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a:t>
            </a:fld>
            <a:endParaRPr lang="en-US" dirty="0"/>
          </a:p>
        </p:txBody>
      </p:sp>
    </p:spTree>
    <p:extLst>
      <p:ext uri="{BB962C8B-B14F-4D97-AF65-F5344CB8AC3E}">
        <p14:creationId xmlns:p14="http://schemas.microsoft.com/office/powerpoint/2010/main" val="63387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a:t>
            </a:fld>
            <a:endParaRPr lang="en-US" dirty="0"/>
          </a:p>
        </p:txBody>
      </p:sp>
    </p:spTree>
    <p:extLst>
      <p:ext uri="{BB962C8B-B14F-4D97-AF65-F5344CB8AC3E}">
        <p14:creationId xmlns:p14="http://schemas.microsoft.com/office/powerpoint/2010/main" val="633872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8</a:t>
            </a:fld>
            <a:endParaRPr lang="en-US" dirty="0"/>
          </a:p>
        </p:txBody>
      </p:sp>
    </p:spTree>
    <p:extLst>
      <p:ext uri="{BB962C8B-B14F-4D97-AF65-F5344CB8AC3E}">
        <p14:creationId xmlns:p14="http://schemas.microsoft.com/office/powerpoint/2010/main" val="1859486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5772">
              <a:defRPr/>
            </a:pP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9</a:t>
            </a:fld>
            <a:endParaRPr lang="en-US" dirty="0"/>
          </a:p>
        </p:txBody>
      </p:sp>
    </p:spTree>
    <p:extLst>
      <p:ext uri="{BB962C8B-B14F-4D97-AF65-F5344CB8AC3E}">
        <p14:creationId xmlns:p14="http://schemas.microsoft.com/office/powerpoint/2010/main" val="185948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10</a:t>
            </a:fld>
            <a:endParaRPr lang="en-US" dirty="0"/>
          </a:p>
        </p:txBody>
      </p:sp>
    </p:spTree>
    <p:extLst>
      <p:ext uri="{BB962C8B-B14F-4D97-AF65-F5344CB8AC3E}">
        <p14:creationId xmlns:p14="http://schemas.microsoft.com/office/powerpoint/2010/main" val="1239332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11</a:t>
            </a:fld>
            <a:endParaRPr lang="en-US" dirty="0"/>
          </a:p>
        </p:txBody>
      </p:sp>
    </p:spTree>
    <p:extLst>
      <p:ext uri="{BB962C8B-B14F-4D97-AF65-F5344CB8AC3E}">
        <p14:creationId xmlns:p14="http://schemas.microsoft.com/office/powerpoint/2010/main" val="19185534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12</a:t>
            </a:fld>
            <a:endParaRPr lang="en-US" dirty="0"/>
          </a:p>
        </p:txBody>
      </p:sp>
    </p:spTree>
    <p:extLst>
      <p:ext uri="{BB962C8B-B14F-4D97-AF65-F5344CB8AC3E}">
        <p14:creationId xmlns:p14="http://schemas.microsoft.com/office/powerpoint/2010/main" val="36315719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13</a:t>
            </a:fld>
            <a:endParaRPr lang="en-US" dirty="0"/>
          </a:p>
        </p:txBody>
      </p:sp>
    </p:spTree>
    <p:extLst>
      <p:ext uri="{BB962C8B-B14F-4D97-AF65-F5344CB8AC3E}">
        <p14:creationId xmlns:p14="http://schemas.microsoft.com/office/powerpoint/2010/main" val="2299127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14</a:t>
            </a:fld>
            <a:endParaRPr lang="en-US" dirty="0"/>
          </a:p>
        </p:txBody>
      </p:sp>
    </p:spTree>
    <p:extLst>
      <p:ext uri="{BB962C8B-B14F-4D97-AF65-F5344CB8AC3E}">
        <p14:creationId xmlns:p14="http://schemas.microsoft.com/office/powerpoint/2010/main" val="8058964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15</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16</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17</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18</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5678">
              <a:defRPr/>
            </a:pPr>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19</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20</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21</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22</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23</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5678">
              <a:defRPr/>
            </a:pPr>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24</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25</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26</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27</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28</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29</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30</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31</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32</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33</a:t>
            </a:fld>
            <a:endParaRPr lang="en-US" dirty="0"/>
          </a:p>
        </p:txBody>
      </p:sp>
    </p:spTree>
    <p:extLst>
      <p:ext uri="{BB962C8B-B14F-4D97-AF65-F5344CB8AC3E}">
        <p14:creationId xmlns:p14="http://schemas.microsoft.com/office/powerpoint/2010/main" val="271381096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34</a:t>
            </a:fld>
            <a:endParaRPr lang="en-US" dirty="0"/>
          </a:p>
        </p:txBody>
      </p:sp>
    </p:spTree>
    <p:extLst>
      <p:ext uri="{BB962C8B-B14F-4D97-AF65-F5344CB8AC3E}">
        <p14:creationId xmlns:p14="http://schemas.microsoft.com/office/powerpoint/2010/main" val="27138109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35</a:t>
            </a:fld>
            <a:endParaRPr lang="en-US" dirty="0"/>
          </a:p>
        </p:txBody>
      </p:sp>
    </p:spTree>
    <p:extLst>
      <p:ext uri="{BB962C8B-B14F-4D97-AF65-F5344CB8AC3E}">
        <p14:creationId xmlns:p14="http://schemas.microsoft.com/office/powerpoint/2010/main" val="27138109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36</a:t>
            </a:fld>
            <a:endParaRPr lang="en-US" dirty="0"/>
          </a:p>
        </p:txBody>
      </p:sp>
    </p:spTree>
    <p:extLst>
      <p:ext uri="{BB962C8B-B14F-4D97-AF65-F5344CB8AC3E}">
        <p14:creationId xmlns:p14="http://schemas.microsoft.com/office/powerpoint/2010/main" val="32140594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37</a:t>
            </a:fld>
            <a:endParaRPr lang="en-US" dirty="0"/>
          </a:p>
        </p:txBody>
      </p:sp>
    </p:spTree>
    <p:extLst>
      <p:ext uri="{BB962C8B-B14F-4D97-AF65-F5344CB8AC3E}">
        <p14:creationId xmlns:p14="http://schemas.microsoft.com/office/powerpoint/2010/main" val="1715674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38</a:t>
            </a:fld>
            <a:endParaRPr lang="en-US" dirty="0"/>
          </a:p>
        </p:txBody>
      </p:sp>
    </p:spTree>
    <p:extLst>
      <p:ext uri="{BB962C8B-B14F-4D97-AF65-F5344CB8AC3E}">
        <p14:creationId xmlns:p14="http://schemas.microsoft.com/office/powerpoint/2010/main" val="5227881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39</a:t>
            </a:fld>
            <a:endParaRPr lang="en-US" dirty="0"/>
          </a:p>
        </p:txBody>
      </p:sp>
    </p:spTree>
    <p:extLst>
      <p:ext uri="{BB962C8B-B14F-4D97-AF65-F5344CB8AC3E}">
        <p14:creationId xmlns:p14="http://schemas.microsoft.com/office/powerpoint/2010/main" val="5766675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40</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41</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42</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7" y="4422460"/>
            <a:ext cx="5618799" cy="4346890"/>
          </a:xfrm>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43</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44</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45</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46</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47</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7" y="4422460"/>
            <a:ext cx="5618799" cy="4499290"/>
          </a:xfrm>
        </p:spPr>
        <p:txBody>
          <a:bodyPr/>
          <a:lstStyle/>
          <a:p>
            <a:endParaRPr lang="en-US" b="0" baseline="0" dirty="0" smtClean="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48</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baseline="0" dirty="0" smtClean="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49</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50</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51</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b="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52</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53</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b="0"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54</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smtClean="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55</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2947" y="4422460"/>
            <a:ext cx="5618799" cy="4423090"/>
          </a:xfrm>
        </p:spPr>
        <p:txBody>
          <a:bodyPr/>
          <a:lstStyle/>
          <a:p>
            <a:endParaRPr lang="en-US" b="0" i="0" u="none"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56</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57</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1"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58</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i="0" baseline="0" dirty="0" smtClean="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59</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60</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61</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a:t>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62</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4775" y="698500"/>
            <a:ext cx="4654550" cy="3490913"/>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63</a:t>
            </a:fld>
            <a:endParaRPr lang="en-US" dirty="0"/>
          </a:p>
        </p:txBody>
      </p:sp>
    </p:spTree>
    <p:extLst>
      <p:ext uri="{BB962C8B-B14F-4D97-AF65-F5344CB8AC3E}">
        <p14:creationId xmlns:p14="http://schemas.microsoft.com/office/powerpoint/2010/main" val="167512547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3987" indent="-286150" eaLnBrk="0" hangingPunct="0">
              <a:defRPr sz="3600">
                <a:solidFill>
                  <a:schemeClr val="tx1"/>
                </a:solidFill>
                <a:latin typeface="Arial Narrow" pitchFamily="34" charset="0"/>
              </a:defRPr>
            </a:lvl2pPr>
            <a:lvl3pPr marL="1144597" indent="-228920" eaLnBrk="0" hangingPunct="0">
              <a:defRPr sz="3600">
                <a:solidFill>
                  <a:schemeClr val="tx1"/>
                </a:solidFill>
                <a:latin typeface="Arial Narrow" pitchFamily="34" charset="0"/>
              </a:defRPr>
            </a:lvl3pPr>
            <a:lvl4pPr marL="1602436" indent="-228920" eaLnBrk="0" hangingPunct="0">
              <a:defRPr sz="3600">
                <a:solidFill>
                  <a:schemeClr val="tx1"/>
                </a:solidFill>
                <a:latin typeface="Arial Narrow" pitchFamily="34" charset="0"/>
              </a:defRPr>
            </a:lvl4pPr>
            <a:lvl5pPr marL="2060275" indent="-228920" eaLnBrk="0" hangingPunct="0">
              <a:defRPr sz="3600">
                <a:solidFill>
                  <a:schemeClr val="tx1"/>
                </a:solidFill>
                <a:latin typeface="Arial Narrow" pitchFamily="34" charset="0"/>
              </a:defRPr>
            </a:lvl5pPr>
            <a:lvl6pPr marL="2518115" indent="-228920" eaLnBrk="0" fontAlgn="base" hangingPunct="0">
              <a:spcBef>
                <a:spcPct val="0"/>
              </a:spcBef>
              <a:spcAft>
                <a:spcPct val="0"/>
              </a:spcAft>
              <a:defRPr sz="3600">
                <a:solidFill>
                  <a:schemeClr val="tx1"/>
                </a:solidFill>
                <a:latin typeface="Arial Narrow" pitchFamily="34" charset="0"/>
              </a:defRPr>
            </a:lvl6pPr>
            <a:lvl7pPr marL="2975953" indent="-228920" eaLnBrk="0" fontAlgn="base" hangingPunct="0">
              <a:spcBef>
                <a:spcPct val="0"/>
              </a:spcBef>
              <a:spcAft>
                <a:spcPct val="0"/>
              </a:spcAft>
              <a:defRPr sz="3600">
                <a:solidFill>
                  <a:schemeClr val="tx1"/>
                </a:solidFill>
                <a:latin typeface="Arial Narrow" pitchFamily="34" charset="0"/>
              </a:defRPr>
            </a:lvl7pPr>
            <a:lvl8pPr marL="3433792" indent="-228920" eaLnBrk="0" fontAlgn="base" hangingPunct="0">
              <a:spcBef>
                <a:spcPct val="0"/>
              </a:spcBef>
              <a:spcAft>
                <a:spcPct val="0"/>
              </a:spcAft>
              <a:defRPr sz="3600">
                <a:solidFill>
                  <a:schemeClr val="tx1"/>
                </a:solidFill>
                <a:latin typeface="Arial Narrow" pitchFamily="34" charset="0"/>
              </a:defRPr>
            </a:lvl8pPr>
            <a:lvl9pPr marL="3891631" indent="-22892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a:latin typeface="Arial" charset="0"/>
              </a:rPr>
              <a:pPr eaLnBrk="1" hangingPunct="1"/>
              <a:t>64</a:t>
            </a:fld>
            <a:endParaRPr lang="en-US" sz="1200" dirty="0">
              <a:latin typeface="Arial" charset="0"/>
            </a:endParaRPr>
          </a:p>
        </p:txBody>
      </p:sp>
      <p:sp>
        <p:nvSpPr>
          <p:cNvPr id="44035" name="Rectangle 2"/>
          <p:cNvSpPr>
            <a:spLocks noGrp="1" noRot="1" noChangeAspect="1" noChangeArrowheads="1" noTextEdit="1"/>
          </p:cNvSpPr>
          <p:nvPr>
            <p:ph type="sldImg"/>
          </p:nvPr>
        </p:nvSpPr>
        <p:spPr>
          <a:xfrm>
            <a:off x="1144588" y="611188"/>
            <a:ext cx="4654550" cy="3490912"/>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585F109A-F57D-4FB8-9DFD-5E3D9F376472}" type="datetime1">
              <a:rPr lang="en-US"/>
              <a:pPr>
                <a:defRPr/>
              </a:pPr>
              <a:t>1/11/2017</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A004721B-BEC6-4790-98F7-B9E7F1FDDCE1}" type="slidenum">
              <a:rPr lang="en-US"/>
              <a:pPr>
                <a:defRPr/>
              </a:pPr>
              <a:t>‹#›</a:t>
            </a:fld>
            <a:endParaRPr lang="en-US" dirty="0"/>
          </a:p>
        </p:txBody>
      </p:sp>
    </p:spTree>
    <p:extLst>
      <p:ext uri="{BB962C8B-B14F-4D97-AF65-F5344CB8AC3E}">
        <p14:creationId xmlns:p14="http://schemas.microsoft.com/office/powerpoint/2010/main" val="27644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84AF0B25-E1DB-487E-99CA-1976194D3012}" type="datetime1">
              <a:rPr lang="en-US"/>
              <a:pPr>
                <a:defRPr/>
              </a:pPr>
              <a:t>1/11/2017</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1CA818CC-217F-4484-AEDF-321D6DD1A1BA}" type="slidenum">
              <a:rPr lang="en-US"/>
              <a:pPr>
                <a:defRPr/>
              </a:pPr>
              <a:t>‹#›</a:t>
            </a:fld>
            <a:endParaRPr lang="en-US" dirty="0"/>
          </a:p>
        </p:txBody>
      </p:sp>
    </p:spTree>
    <p:extLst>
      <p:ext uri="{BB962C8B-B14F-4D97-AF65-F5344CB8AC3E}">
        <p14:creationId xmlns:p14="http://schemas.microsoft.com/office/powerpoint/2010/main" val="3781354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3113B555-7A4D-4F38-8077-FA0429B9EF04}" type="datetime1">
              <a:rPr lang="en-US"/>
              <a:pPr>
                <a:defRPr/>
              </a:pPr>
              <a:t>1/11/2017</a:t>
            </a:fld>
            <a:endParaRPr lang="en-US" dirty="0"/>
          </a:p>
        </p:txBody>
      </p:sp>
      <p:sp>
        <p:nvSpPr>
          <p:cNvPr id="9" name="Footer Placeholder 4"/>
          <p:cNvSpPr>
            <a:spLocks noGrp="1"/>
          </p:cNvSpPr>
          <p:nvPr>
            <p:ph type="ftr" sz="quarter" idx="11"/>
          </p:nvPr>
        </p:nvSpPr>
        <p:spPr/>
        <p:txBody>
          <a:bodyPr/>
          <a:lstStyle>
            <a:lvl1pPr>
              <a:defRPr dirty="0"/>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F5100FF0-D116-4247-92A9-31693A0A0E71}" type="slidenum">
              <a:rPr lang="en-US"/>
              <a:pPr>
                <a:defRPr/>
              </a:pPr>
              <a:t>‹#›</a:t>
            </a:fld>
            <a:endParaRPr lang="en-US" dirty="0"/>
          </a:p>
        </p:txBody>
      </p:sp>
    </p:spTree>
    <p:extLst>
      <p:ext uri="{BB962C8B-B14F-4D97-AF65-F5344CB8AC3E}">
        <p14:creationId xmlns:p14="http://schemas.microsoft.com/office/powerpoint/2010/main" val="4147341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A929ADF6-2F2A-4440-9AD2-CF628F2A1EEF}" type="datetime1">
              <a:rPr lang="en-US"/>
              <a:pPr>
                <a:defRPr/>
              </a:pPr>
              <a:t>1/11/2017</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CB2CFAE3-E1F0-425E-ACAF-19A60CBDE4D1}" type="slidenum">
              <a:rPr lang="en-US"/>
              <a:pPr>
                <a:defRPr/>
              </a:pPr>
              <a:t>‹#›</a:t>
            </a:fld>
            <a:endParaRPr lang="en-US" dirty="0"/>
          </a:p>
        </p:txBody>
      </p:sp>
    </p:spTree>
    <p:extLst>
      <p:ext uri="{BB962C8B-B14F-4D97-AF65-F5344CB8AC3E}">
        <p14:creationId xmlns:p14="http://schemas.microsoft.com/office/powerpoint/2010/main" val="627845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4D245F1-EE49-48BF-B85E-FB7532F1FE77}" type="datetime1">
              <a:rPr lang="en-US"/>
              <a:pPr>
                <a:defRPr/>
              </a:pPr>
              <a:t>1/11/2017</a:t>
            </a:fld>
            <a:endParaRPr lang="en-US" dirty="0"/>
          </a:p>
        </p:txBody>
      </p:sp>
      <p:sp>
        <p:nvSpPr>
          <p:cNvPr id="8" name="Footer Placeholder 7"/>
          <p:cNvSpPr>
            <a:spLocks noGrp="1"/>
          </p:cNvSpPr>
          <p:nvPr>
            <p:ph type="ftr" sz="quarter" idx="11"/>
          </p:nvPr>
        </p:nvSpPr>
        <p:spPr/>
        <p:txBody>
          <a:bodyPr/>
          <a:lstStyle>
            <a:lvl1pPr>
              <a:defRPr dirty="0"/>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13EEC25A-DAC0-49B0-9600-4DEA5E92E906}" type="slidenum">
              <a:rPr lang="en-US"/>
              <a:pPr>
                <a:defRPr/>
              </a:pPr>
              <a:t>‹#›</a:t>
            </a:fld>
            <a:endParaRPr lang="en-US" dirty="0"/>
          </a:p>
        </p:txBody>
      </p:sp>
    </p:spTree>
    <p:extLst>
      <p:ext uri="{BB962C8B-B14F-4D97-AF65-F5344CB8AC3E}">
        <p14:creationId xmlns:p14="http://schemas.microsoft.com/office/powerpoint/2010/main" val="3110876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92EC7E35-AF31-447B-B317-14B71D540A6D}" type="datetime1">
              <a:rPr lang="en-US"/>
              <a:pPr>
                <a:defRPr/>
              </a:pPr>
              <a:t>1/11/2017</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7C509D47-CFA2-4FA4-A29F-F1A8AF342846}" type="slidenum">
              <a:rPr lang="en-US"/>
              <a:pPr>
                <a:defRPr/>
              </a:pPr>
              <a:t>‹#›</a:t>
            </a:fld>
            <a:endParaRPr lang="en-US" dirty="0"/>
          </a:p>
        </p:txBody>
      </p:sp>
    </p:spTree>
    <p:extLst>
      <p:ext uri="{BB962C8B-B14F-4D97-AF65-F5344CB8AC3E}">
        <p14:creationId xmlns:p14="http://schemas.microsoft.com/office/powerpoint/2010/main" val="1723022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D5473EE3-A95E-43DD-A499-CF769D25A687}" type="datetime1">
              <a:rPr lang="en-US"/>
              <a:pPr>
                <a:defRPr/>
              </a:pPr>
              <a:t>1/11/2017</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B9A06611-272E-4764-A52D-ADD197A6A091}" type="slidenum">
              <a:rPr lang="en-US"/>
              <a:pPr>
                <a:defRPr/>
              </a:pPr>
              <a:t>‹#›</a:t>
            </a:fld>
            <a:endParaRPr lang="en-US" dirty="0"/>
          </a:p>
        </p:txBody>
      </p:sp>
    </p:spTree>
    <p:extLst>
      <p:ext uri="{BB962C8B-B14F-4D97-AF65-F5344CB8AC3E}">
        <p14:creationId xmlns:p14="http://schemas.microsoft.com/office/powerpoint/2010/main" val="116062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C66B2C67-7B85-4AAC-81CA-4B0DA195F892}" type="datetime1">
              <a:rPr lang="en-US"/>
              <a:pPr>
                <a:defRPr/>
              </a:pPr>
              <a:t>1/11/2017</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6A1FFCC2-FE64-48FE-8CEF-FA918D1CC938}" type="slidenum">
              <a:rPr lang="en-US"/>
              <a:pPr>
                <a:defRPr/>
              </a:pPr>
              <a:t>‹#›</a:t>
            </a:fld>
            <a:endParaRPr lang="en-US" dirty="0"/>
          </a:p>
        </p:txBody>
      </p:sp>
    </p:spTree>
    <p:extLst>
      <p:ext uri="{BB962C8B-B14F-4D97-AF65-F5344CB8AC3E}">
        <p14:creationId xmlns:p14="http://schemas.microsoft.com/office/powerpoint/2010/main" val="92994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dirty="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004C4AC3-ED09-4238-AE90-E71F538E54C0}" type="datetime1">
              <a:rPr lang="en-US"/>
              <a:pPr>
                <a:defRPr/>
              </a:pPr>
              <a:t>1/11/2017</a:t>
            </a:fld>
            <a:endParaRPr lang="en-US" dirty="0"/>
          </a:p>
        </p:txBody>
      </p:sp>
      <p:sp>
        <p:nvSpPr>
          <p:cNvPr id="9" name="Footer Placeholder 5"/>
          <p:cNvSpPr>
            <a:spLocks noGrp="1"/>
          </p:cNvSpPr>
          <p:nvPr>
            <p:ph type="ftr" sz="quarter" idx="11"/>
          </p:nvPr>
        </p:nvSpPr>
        <p:spPr/>
        <p:txBody>
          <a:bodyPr/>
          <a:lstStyle>
            <a:lvl1pPr>
              <a:defRPr dirty="0"/>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23266A1B-3F88-48B9-80A0-EACBEBCBB465}" type="slidenum">
              <a:rPr lang="en-US"/>
              <a:pPr>
                <a:defRPr/>
              </a:pPr>
              <a:t>‹#›</a:t>
            </a:fld>
            <a:endParaRPr lang="en-US" dirty="0"/>
          </a:p>
        </p:txBody>
      </p:sp>
    </p:spTree>
    <p:extLst>
      <p:ext uri="{BB962C8B-B14F-4D97-AF65-F5344CB8AC3E}">
        <p14:creationId xmlns:p14="http://schemas.microsoft.com/office/powerpoint/2010/main" val="3153198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568906D7-D9CD-41AA-98CE-BE089E5E4F19}" type="datetime1">
              <a:rPr lang="en-US"/>
              <a:pPr>
                <a:defRPr/>
              </a:pPr>
              <a:t>1/11/2017</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3EC08340-7B5C-4C59-A437-16A6B567D7B6}" type="slidenum">
              <a:rPr lang="en-US"/>
              <a:pPr>
                <a:defRPr/>
              </a:pPr>
              <a:t>‹#›</a:t>
            </a:fld>
            <a:endParaRPr lang="en-US" dirty="0"/>
          </a:p>
        </p:txBody>
      </p:sp>
    </p:spTree>
    <p:extLst>
      <p:ext uri="{BB962C8B-B14F-4D97-AF65-F5344CB8AC3E}">
        <p14:creationId xmlns:p14="http://schemas.microsoft.com/office/powerpoint/2010/main" val="410851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C2F76411-F605-4341-B46F-350674FDCCE6}" type="datetime1">
              <a:rPr lang="en-US"/>
              <a:pPr>
                <a:defRPr/>
              </a:pPr>
              <a:t>1/11/2017</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8FC30F7-33F1-49C4-A384-A240062E847E}" type="slidenum">
              <a:rPr lang="en-US"/>
              <a:pPr>
                <a:defRPr/>
              </a:pPr>
              <a:t>‹#›</a:t>
            </a:fld>
            <a:endParaRPr lang="en-US" dirty="0"/>
          </a:p>
        </p:txBody>
      </p:sp>
    </p:spTree>
    <p:extLst>
      <p:ext uri="{BB962C8B-B14F-4D97-AF65-F5344CB8AC3E}">
        <p14:creationId xmlns:p14="http://schemas.microsoft.com/office/powerpoint/2010/main" val="232281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5F3D9B50-F796-4400-9E71-75D1DAEEDFF8}" type="datetime1">
              <a:rPr lang="en-US"/>
              <a:pPr>
                <a:defRPr/>
              </a:pPr>
              <a:t>1/11/2017</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7CFD87DF-E0CE-4DC9-8BC7-147ADB47C1B9}" type="slidenum">
              <a:rPr lang="en-US"/>
              <a:pPr>
                <a:defRPr/>
              </a:pPr>
              <a:t>‹#›</a:t>
            </a:fld>
            <a:endParaRPr lang="en-US" dirty="0"/>
          </a:p>
        </p:txBody>
      </p:sp>
    </p:spTree>
    <p:extLst>
      <p:ext uri="{BB962C8B-B14F-4D97-AF65-F5344CB8AC3E}">
        <p14:creationId xmlns:p14="http://schemas.microsoft.com/office/powerpoint/2010/main" val="2403356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36666" y="45722"/>
            <a:ext cx="7481455" cy="645195"/>
          </a:xfrm>
          <a:prstGeom prst="rect">
            <a:avLst/>
          </a:prstGeom>
        </p:spPr>
        <p:txBody>
          <a:bodyPr/>
          <a:lstStyle>
            <a:lvl1pPr algn="l">
              <a:defRPr sz="3800">
                <a:solidFill>
                  <a:schemeClr val="bg1"/>
                </a:solidFill>
              </a:defRPr>
            </a:lvl1pPr>
          </a:lstStyle>
          <a:p>
            <a:r>
              <a:rPr lang="en-US" dirty="0" smtClean="0"/>
              <a:t>Click to edit Master title style</a:t>
            </a:r>
            <a:endParaRPr lang="en-US" dirty="0"/>
          </a:p>
        </p:txBody>
      </p:sp>
      <p:sp>
        <p:nvSpPr>
          <p:cNvPr id="12" name="Slide Number Placeholder 3"/>
          <p:cNvSpPr>
            <a:spLocks noGrp="1"/>
          </p:cNvSpPr>
          <p:nvPr>
            <p:ph type="sldNum" sz="quarter" idx="4"/>
          </p:nvPr>
        </p:nvSpPr>
        <p:spPr>
          <a:xfrm>
            <a:off x="6995160" y="6492242"/>
            <a:ext cx="2133600" cy="365125"/>
          </a:xfrm>
          <a:prstGeom prst="rect">
            <a:avLst/>
          </a:prstGeom>
        </p:spPr>
        <p:txBody>
          <a:bodyPr vert="horz" lIns="91440" tIns="45720" rIns="91440" bIns="45720" rtlCol="0" anchor="ctr"/>
          <a:lstStyle>
            <a:lvl1pPr algn="r">
              <a:defRPr sz="800">
                <a:solidFill>
                  <a:schemeClr val="tx1">
                    <a:tint val="75000"/>
                  </a:schemeClr>
                </a:solidFill>
              </a:defRPr>
            </a:lvl1pPr>
          </a:lstStyle>
          <a:p>
            <a:fld id="{2D77B561-2D69-4F7B-995F-BCC799BFB32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86851429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585F109A-F57D-4FB8-9DFD-5E3D9F376472}" type="datetime1">
              <a:rPr lang="en-US" smtClean="0"/>
              <a:pPr>
                <a:defRPr/>
              </a:pPr>
              <a:t>1/11/2017</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A004721B-BEC6-4790-98F7-B9E7F1FDDCE1}" type="slidenum">
              <a:rPr lang="en-US" smtClean="0"/>
              <a:pPr>
                <a:defRPr/>
              </a:pPr>
              <a:t>‹#›</a:t>
            </a:fld>
            <a:endParaRPr lang="en-US" dirty="0"/>
          </a:p>
        </p:txBody>
      </p:sp>
    </p:spTree>
    <p:extLst>
      <p:ext uri="{BB962C8B-B14F-4D97-AF65-F5344CB8AC3E}">
        <p14:creationId xmlns:p14="http://schemas.microsoft.com/office/powerpoint/2010/main" val="2426663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84AF0B25-E1DB-487E-99CA-1976194D3012}" type="datetime1">
              <a:rPr lang="en-US" smtClean="0"/>
              <a:pPr>
                <a:defRPr/>
              </a:pPr>
              <a:t>1/11/2017</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1CA818CC-217F-4484-AEDF-321D6DD1A1BA}" type="slidenum">
              <a:rPr lang="en-US" smtClean="0"/>
              <a:pPr>
                <a:defRPr/>
              </a:pPr>
              <a:t>‹#›</a:t>
            </a:fld>
            <a:endParaRPr lang="en-US" dirty="0"/>
          </a:p>
        </p:txBody>
      </p:sp>
    </p:spTree>
    <p:extLst>
      <p:ext uri="{BB962C8B-B14F-4D97-AF65-F5344CB8AC3E}">
        <p14:creationId xmlns:p14="http://schemas.microsoft.com/office/powerpoint/2010/main" val="25482372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113B555-7A4D-4F38-8077-FA0429B9EF04}" type="datetime1">
              <a:rPr lang="en-US" smtClean="0"/>
              <a:pPr>
                <a:defRPr/>
              </a:pPr>
              <a:t>1/11/2017</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F5100FF0-D116-4247-92A9-31693A0A0E71}" type="slidenum">
              <a:rPr lang="en-US" smtClean="0"/>
              <a:pPr>
                <a:defRPr/>
              </a:pPr>
              <a:t>‹#›</a:t>
            </a:fld>
            <a:endParaRPr lang="en-US" dirty="0"/>
          </a:p>
        </p:txBody>
      </p:sp>
    </p:spTree>
    <p:extLst>
      <p:ext uri="{BB962C8B-B14F-4D97-AF65-F5344CB8AC3E}">
        <p14:creationId xmlns:p14="http://schemas.microsoft.com/office/powerpoint/2010/main" val="34359765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929ADF6-2F2A-4440-9AD2-CF628F2A1EEF}" type="datetime1">
              <a:rPr lang="en-US" smtClean="0"/>
              <a:pPr>
                <a:defRPr/>
              </a:pPr>
              <a:t>1/11/2017</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CB2CFAE3-E1F0-425E-ACAF-19A60CBDE4D1}" type="slidenum">
              <a:rPr lang="en-US" smtClean="0"/>
              <a:pPr>
                <a:defRPr/>
              </a:pPr>
              <a:t>‹#›</a:t>
            </a:fld>
            <a:endParaRPr lang="en-US" dirty="0"/>
          </a:p>
        </p:txBody>
      </p:sp>
    </p:spTree>
    <p:extLst>
      <p:ext uri="{BB962C8B-B14F-4D97-AF65-F5344CB8AC3E}">
        <p14:creationId xmlns:p14="http://schemas.microsoft.com/office/powerpoint/2010/main" val="3280607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84D245F1-EE49-48BF-B85E-FB7532F1FE77}" type="datetime1">
              <a:rPr lang="en-US" smtClean="0"/>
              <a:pPr>
                <a:defRPr/>
              </a:pPr>
              <a:t>1/11/2017</a:t>
            </a:fld>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pPr>
              <a:defRPr/>
            </a:pPr>
            <a:fld id="{13EEC25A-DAC0-49B0-9600-4DEA5E92E906}" type="slidenum">
              <a:rPr lang="en-US" smtClean="0"/>
              <a:pPr>
                <a:defRPr/>
              </a:pPr>
              <a:t>‹#›</a:t>
            </a:fld>
            <a:endParaRPr lang="en-US" dirty="0"/>
          </a:p>
        </p:txBody>
      </p:sp>
    </p:spTree>
    <p:extLst>
      <p:ext uri="{BB962C8B-B14F-4D97-AF65-F5344CB8AC3E}">
        <p14:creationId xmlns:p14="http://schemas.microsoft.com/office/powerpoint/2010/main" val="11231926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92EC7E35-AF31-447B-B317-14B71D540A6D}" type="datetime1">
              <a:rPr lang="en-US" smtClean="0"/>
              <a:pPr>
                <a:defRPr/>
              </a:pPr>
              <a:t>1/11/2017</a:t>
            </a:fld>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pPr>
              <a:defRPr/>
            </a:pPr>
            <a:fld id="{7C509D47-CFA2-4FA4-A29F-F1A8AF342846}" type="slidenum">
              <a:rPr lang="en-US" smtClean="0"/>
              <a:pPr>
                <a:defRPr/>
              </a:pPr>
              <a:t>‹#›</a:t>
            </a:fld>
            <a:endParaRPr lang="en-US" dirty="0"/>
          </a:p>
        </p:txBody>
      </p:sp>
    </p:spTree>
    <p:extLst>
      <p:ext uri="{BB962C8B-B14F-4D97-AF65-F5344CB8AC3E}">
        <p14:creationId xmlns:p14="http://schemas.microsoft.com/office/powerpoint/2010/main" val="2937732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5473EE3-A95E-43DD-A499-CF769D25A687}" type="datetime1">
              <a:rPr lang="en-US" smtClean="0"/>
              <a:pPr>
                <a:defRPr/>
              </a:pPr>
              <a:t>1/11/2017</a:t>
            </a:fld>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pPr>
              <a:defRPr/>
            </a:pPr>
            <a:fld id="{B9A06611-272E-4764-A52D-ADD197A6A091}" type="slidenum">
              <a:rPr lang="en-US" smtClean="0"/>
              <a:pPr>
                <a:defRPr/>
              </a:pPr>
              <a:t>‹#›</a:t>
            </a:fld>
            <a:endParaRPr lang="en-US" dirty="0"/>
          </a:p>
        </p:txBody>
      </p:sp>
    </p:spTree>
    <p:extLst>
      <p:ext uri="{BB962C8B-B14F-4D97-AF65-F5344CB8AC3E}">
        <p14:creationId xmlns:p14="http://schemas.microsoft.com/office/powerpoint/2010/main" val="28214870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C66B2C67-7B85-4AAC-81CA-4B0DA195F892}" type="datetime1">
              <a:rPr lang="en-US" smtClean="0"/>
              <a:pPr>
                <a:defRPr/>
              </a:pPr>
              <a:t>1/11/2017</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6A1FFCC2-FE64-48FE-8CEF-FA918D1CC938}" type="slidenum">
              <a:rPr lang="en-US" smtClean="0"/>
              <a:pPr>
                <a:defRPr/>
              </a:pPr>
              <a:t>‹#›</a:t>
            </a:fld>
            <a:endParaRPr lang="en-US" dirty="0"/>
          </a:p>
        </p:txBody>
      </p:sp>
    </p:spTree>
    <p:extLst>
      <p:ext uri="{BB962C8B-B14F-4D97-AF65-F5344CB8AC3E}">
        <p14:creationId xmlns:p14="http://schemas.microsoft.com/office/powerpoint/2010/main" val="20051496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004C4AC3-ED09-4238-AE90-E71F538E54C0}" type="datetime1">
              <a:rPr lang="en-US" smtClean="0"/>
              <a:pPr>
                <a:defRPr/>
              </a:pPr>
              <a:t>1/11/2017</a:t>
            </a:fld>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pPr>
              <a:defRPr/>
            </a:pPr>
            <a:fld id="{23266A1B-3F88-48B9-80A0-EACBEBCBB465}" type="slidenum">
              <a:rPr lang="en-US" smtClean="0"/>
              <a:pPr>
                <a:defRPr/>
              </a:pPr>
              <a:t>‹#›</a:t>
            </a:fld>
            <a:endParaRPr lang="en-US" dirty="0"/>
          </a:p>
        </p:txBody>
      </p:sp>
    </p:spTree>
    <p:extLst>
      <p:ext uri="{BB962C8B-B14F-4D97-AF65-F5344CB8AC3E}">
        <p14:creationId xmlns:p14="http://schemas.microsoft.com/office/powerpoint/2010/main" val="25782762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568906D7-D9CD-41AA-98CE-BE089E5E4F19}" type="datetime1">
              <a:rPr lang="en-US" smtClean="0"/>
              <a:pPr>
                <a:defRPr/>
              </a:pPr>
              <a:t>1/11/2017</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3EC08340-7B5C-4C59-A437-16A6B567D7B6}" type="slidenum">
              <a:rPr lang="en-US" smtClean="0"/>
              <a:pPr>
                <a:defRPr/>
              </a:pPr>
              <a:t>‹#›</a:t>
            </a:fld>
            <a:endParaRPr lang="en-US" dirty="0"/>
          </a:p>
        </p:txBody>
      </p:sp>
    </p:spTree>
    <p:extLst>
      <p:ext uri="{BB962C8B-B14F-4D97-AF65-F5344CB8AC3E}">
        <p14:creationId xmlns:p14="http://schemas.microsoft.com/office/powerpoint/2010/main" val="9321536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2F76411-F605-4341-B46F-350674FDCCE6}" type="datetime1">
              <a:rPr lang="en-US" smtClean="0"/>
              <a:pPr>
                <a:defRPr/>
              </a:pPr>
              <a:t>1/11/2017</a:t>
            </a:fld>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E8FC30F7-33F1-49C4-A384-A240062E847E}" type="slidenum">
              <a:rPr lang="en-US" smtClean="0"/>
              <a:pPr>
                <a:defRPr/>
              </a:pPr>
              <a:t>‹#›</a:t>
            </a:fld>
            <a:endParaRPr lang="en-US" dirty="0"/>
          </a:p>
        </p:txBody>
      </p:sp>
    </p:spTree>
    <p:extLst>
      <p:ext uri="{BB962C8B-B14F-4D97-AF65-F5344CB8AC3E}">
        <p14:creationId xmlns:p14="http://schemas.microsoft.com/office/powerpoint/2010/main" val="34199215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36666" y="45722"/>
            <a:ext cx="7481455" cy="645195"/>
          </a:xfrm>
          <a:prstGeom prst="rect">
            <a:avLst/>
          </a:prstGeom>
        </p:spPr>
        <p:txBody>
          <a:bodyPr/>
          <a:lstStyle>
            <a:lvl1pPr algn="l">
              <a:defRPr sz="3800">
                <a:solidFill>
                  <a:schemeClr val="bg1"/>
                </a:solidFill>
              </a:defRPr>
            </a:lvl1pPr>
          </a:lstStyle>
          <a:p>
            <a:r>
              <a:rPr lang="en-US" dirty="0" smtClean="0"/>
              <a:t>Click to edit Master title style</a:t>
            </a:r>
            <a:endParaRPr lang="en-US" dirty="0"/>
          </a:p>
        </p:txBody>
      </p:sp>
      <p:sp>
        <p:nvSpPr>
          <p:cNvPr id="12" name="Slide Number Placeholder 3"/>
          <p:cNvSpPr>
            <a:spLocks noGrp="1"/>
          </p:cNvSpPr>
          <p:nvPr>
            <p:ph type="sldNum" sz="quarter" idx="4"/>
          </p:nvPr>
        </p:nvSpPr>
        <p:spPr>
          <a:xfrm>
            <a:off x="6995160" y="6492242"/>
            <a:ext cx="2133600" cy="365125"/>
          </a:xfrm>
          <a:prstGeom prst="rect">
            <a:avLst/>
          </a:prstGeom>
        </p:spPr>
        <p:txBody>
          <a:bodyPr vert="horz" lIns="91440" tIns="45720" rIns="91440" bIns="45720" rtlCol="0" anchor="ctr"/>
          <a:lstStyle>
            <a:lvl1pPr algn="r">
              <a:defRPr sz="800">
                <a:solidFill>
                  <a:schemeClr val="tx1">
                    <a:tint val="75000"/>
                  </a:schemeClr>
                </a:solidFill>
              </a:defRPr>
            </a:lvl1pPr>
          </a:lstStyle>
          <a:p>
            <a:fld id="{2D77B561-2D69-4F7B-995F-BCC799BFB32C}"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286851429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cs typeface="+mn-cs"/>
              </a:defRPr>
            </a:lvl1pPr>
          </a:lstStyle>
          <a:p>
            <a:pPr>
              <a:defRPr/>
            </a:pPr>
            <a:fld id="{FBF606F7-F2CF-4191-9589-00DEAA84B0A8}" type="datetime1">
              <a:rPr lang="en-US"/>
              <a:pPr>
                <a:defRPr/>
              </a:pPr>
              <a:t>1/11/2017</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dirty="0">
                <a:solidFill>
                  <a:srgbClr val="B5A788"/>
                </a:solidFill>
                <a:cs typeface="+mn-cs"/>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mn-cs"/>
              </a:defRPr>
            </a:lvl1pPr>
            <a:extLst/>
          </a:lstStyle>
          <a:p>
            <a:pPr>
              <a:defRPr/>
            </a:pPr>
            <a:fld id="{22882F58-2D88-4991-A3CB-92A7D7EEEF98}"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 id="2147484051" r:id="rId13"/>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BF606F7-F2CF-4191-9589-00DEAA84B0A8}" type="datetime1">
              <a:rPr lang="en-US" smtClean="0"/>
              <a:pPr>
                <a:defRPr/>
              </a:pPr>
              <a:t>1/11/2017</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22882F58-2D88-4991-A3CB-92A7D7EEEF98}" type="slidenum">
              <a:rPr lang="en-US" smtClean="0"/>
              <a:pPr>
                <a:defRPr/>
              </a:pPr>
              <a:t>‹#›</a:t>
            </a:fld>
            <a:endParaRPr lang="en-US" dirty="0"/>
          </a:p>
        </p:txBody>
      </p:sp>
    </p:spTree>
    <p:extLst>
      <p:ext uri="{BB962C8B-B14F-4D97-AF65-F5344CB8AC3E}">
        <p14:creationId xmlns:p14="http://schemas.microsoft.com/office/powerpoint/2010/main" val="382253550"/>
      </p:ext>
    </p:extLst>
  </p:cSld>
  <p:clrMap bg1="lt1" tx1="dk1" bg2="lt2" tx2="dk2" accent1="accent1" accent2="accent2" accent3="accent3" accent4="accent4" accent5="accent5" accent6="accent6" hlink="hlink" folHlink="folHlink"/>
  <p:sldLayoutIdLst>
    <p:sldLayoutId id="2147484053" r:id="rId1"/>
    <p:sldLayoutId id="2147484054" r:id="rId2"/>
    <p:sldLayoutId id="2147484055" r:id="rId3"/>
    <p:sldLayoutId id="2147484056" r:id="rId4"/>
    <p:sldLayoutId id="2147484057" r:id="rId5"/>
    <p:sldLayoutId id="2147484058" r:id="rId6"/>
    <p:sldLayoutId id="2147484059" r:id="rId7"/>
    <p:sldLayoutId id="2147484060" r:id="rId8"/>
    <p:sldLayoutId id="2147484061" r:id="rId9"/>
    <p:sldLayoutId id="2147484062" r:id="rId10"/>
    <p:sldLayoutId id="2147484063" r:id="rId11"/>
    <p:sldLayoutId id="2147484064"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www.nationalunderwriter.com/DOL" TargetMode="External"/><Relationship Id="rId2" Type="http://schemas.openxmlformats.org/officeDocument/2006/relationships/notesSlide" Target="../notesSlides/notesSlide63.xml"/><Relationship Id="rId1" Type="http://schemas.openxmlformats.org/officeDocument/2006/relationships/slideLayout" Target="../slideLayouts/slideLayout25.xml"/><Relationship Id="rId4" Type="http://schemas.openxmlformats.org/officeDocument/2006/relationships/image" Target="../media/image3.jpg"/></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04257" y="2667000"/>
            <a:ext cx="7407275" cy="2133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endParaRPr lang="en-US" sz="2800" b="1" dirty="0" smtClean="0">
              <a:solidFill>
                <a:srgbClr val="320E04"/>
              </a:solidFill>
              <a:latin typeface="Arial" charset="0"/>
              <a:cs typeface="Arial" charset="0"/>
            </a:endParaRPr>
          </a:p>
          <a:p>
            <a:pPr marL="26988" algn="ctr" eaLnBrk="1" hangingPunct="1">
              <a:lnSpc>
                <a:spcPct val="80000"/>
              </a:lnSpc>
            </a:pPr>
            <a:r>
              <a:rPr lang="en-US" sz="2800" b="1" dirty="0" smtClean="0">
                <a:solidFill>
                  <a:srgbClr val="320E04"/>
                </a:solidFill>
                <a:latin typeface="Arial" charset="0"/>
                <a:cs typeface="Arial" charset="0"/>
              </a:rPr>
              <a:t>Marcia </a:t>
            </a:r>
            <a:r>
              <a:rPr lang="en-US" sz="2800" b="1" dirty="0">
                <a:solidFill>
                  <a:srgbClr val="320E04"/>
                </a:solidFill>
                <a:latin typeface="Arial" charset="0"/>
                <a:cs typeface="Arial" charset="0"/>
              </a:rPr>
              <a:t>S. Wagner, Esq.</a:t>
            </a:r>
          </a:p>
          <a:p>
            <a:pPr marL="26988" algn="ctr" eaLnBrk="1" hangingPunct="1">
              <a:lnSpc>
                <a:spcPct val="80000"/>
              </a:lnSpc>
            </a:pPr>
            <a:endParaRPr lang="en-US" sz="5400" b="1" dirty="0" smtClean="0">
              <a:solidFill>
                <a:srgbClr val="320E04"/>
              </a:solidFill>
              <a:latin typeface="Arial" charset="0"/>
              <a:cs typeface="Arial" charset="0"/>
            </a:endParaRPr>
          </a:p>
          <a:p>
            <a:pPr marL="26988" algn="ctr" eaLnBrk="1" hangingPunct="1">
              <a:lnSpc>
                <a:spcPct val="80000"/>
              </a:lnSpc>
            </a:pPr>
            <a:endParaRPr lang="en-US" sz="2800" b="1" dirty="0" smtClean="0">
              <a:solidFill>
                <a:srgbClr val="320E04"/>
              </a:solidFill>
              <a:latin typeface="Arial" charset="0"/>
              <a:cs typeface="Arial" charset="0"/>
            </a:endParaRPr>
          </a:p>
          <a:p>
            <a:pPr marL="26988" eaLnBrk="1" hangingPunct="1">
              <a:lnSpc>
                <a:spcPct val="80000"/>
              </a:lnSpc>
            </a:pPr>
            <a:endParaRPr lang="en-US" sz="800" b="1" dirty="0" smtClean="0">
              <a:solidFill>
                <a:srgbClr val="320E04"/>
              </a:solidFill>
              <a:latin typeface="Times New Roman" pitchFamily="18" charset="0"/>
            </a:endParaRPr>
          </a:p>
          <a:p>
            <a:pPr marL="26988" eaLnBrk="1" hangingPunct="1">
              <a:lnSpc>
                <a:spcPct val="80000"/>
              </a:lnSpc>
            </a:pPr>
            <a:endParaRPr lang="en-US" sz="2200" b="1" dirty="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1600" b="1" dirty="0">
              <a:solidFill>
                <a:srgbClr val="320E04"/>
              </a:solidFill>
              <a:latin typeface="Times New Roman" pitchFamily="18" charset="0"/>
            </a:endParaRPr>
          </a:p>
        </p:txBody>
      </p:sp>
      <p:sp>
        <p:nvSpPr>
          <p:cNvPr id="7172" name="Rectangle 3"/>
          <p:cNvSpPr>
            <a:spLocks noChangeArrowheads="1"/>
          </p:cNvSpPr>
          <p:nvPr/>
        </p:nvSpPr>
        <p:spPr bwMode="auto">
          <a:xfrm>
            <a:off x="1447800" y="304800"/>
            <a:ext cx="73914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lvl="0" algn="ctr">
              <a:spcBef>
                <a:spcPts val="0"/>
              </a:spcBef>
              <a:buClr>
                <a:srgbClr val="3891A7"/>
              </a:buClr>
              <a:buSzPct val="80000"/>
            </a:pPr>
            <a:r>
              <a:rPr lang="en-US" sz="4400" b="1" dirty="0">
                <a:solidFill>
                  <a:srgbClr val="C32D2E">
                    <a:lumMod val="50000"/>
                  </a:srgbClr>
                </a:solidFill>
                <a:latin typeface="Arial" charset="0"/>
              </a:rPr>
              <a:t>The New Fiduciary Rules:</a:t>
            </a:r>
          </a:p>
          <a:p>
            <a:pPr marL="26988" lvl="0" algn="ctr">
              <a:spcBef>
                <a:spcPts val="0"/>
              </a:spcBef>
              <a:spcAft>
                <a:spcPts val="1200"/>
              </a:spcAft>
              <a:buClr>
                <a:srgbClr val="3891A7"/>
              </a:buClr>
              <a:buSzPct val="80000"/>
            </a:pPr>
            <a:endParaRPr lang="en-US" sz="600" i="1" dirty="0" smtClean="0">
              <a:solidFill>
                <a:srgbClr val="C32D2E">
                  <a:lumMod val="50000"/>
                </a:srgbClr>
              </a:solidFill>
              <a:latin typeface="Arial" charset="0"/>
            </a:endParaRPr>
          </a:p>
          <a:p>
            <a:pPr marL="4763" lvl="0" algn="ctr">
              <a:spcBef>
                <a:spcPts val="0"/>
              </a:spcBef>
              <a:spcAft>
                <a:spcPts val="600"/>
              </a:spcAft>
              <a:buClr>
                <a:srgbClr val="3891A7"/>
              </a:buClr>
              <a:buSzPct val="80000"/>
            </a:pPr>
            <a:r>
              <a:rPr lang="en-US" i="1" dirty="0" smtClean="0">
                <a:solidFill>
                  <a:srgbClr val="C32D2E">
                    <a:lumMod val="50000"/>
                  </a:srgbClr>
                </a:solidFill>
                <a:latin typeface="Arial" charset="0"/>
              </a:rPr>
              <a:t>What </a:t>
            </a:r>
            <a:r>
              <a:rPr lang="en-US" i="1" dirty="0">
                <a:solidFill>
                  <a:srgbClr val="C32D2E">
                    <a:lumMod val="50000"/>
                  </a:srgbClr>
                </a:solidFill>
                <a:latin typeface="Arial" charset="0"/>
              </a:rPr>
              <a:t>Do You Need to Know </a:t>
            </a:r>
          </a:p>
          <a:p>
            <a:pPr marL="26988" lvl="0" algn="ctr">
              <a:spcBef>
                <a:spcPts val="0"/>
              </a:spcBef>
              <a:spcAft>
                <a:spcPts val="600"/>
              </a:spcAft>
              <a:buClr>
                <a:srgbClr val="3891A7"/>
              </a:buClr>
              <a:buSzPct val="80000"/>
            </a:pPr>
            <a:r>
              <a:rPr lang="en-US" i="1" dirty="0">
                <a:solidFill>
                  <a:srgbClr val="C32D2E">
                    <a:lumMod val="50000"/>
                  </a:srgbClr>
                </a:solidFill>
                <a:latin typeface="Arial" charset="0"/>
              </a:rPr>
              <a:t>and Do Now?</a:t>
            </a:r>
            <a:endParaRPr lang="en-US" i="1" dirty="0">
              <a:solidFill>
                <a:srgbClr val="320E04"/>
              </a:solidFill>
              <a:latin typeface="Arial" charset="0"/>
            </a:endParaRPr>
          </a:p>
        </p:txBody>
      </p:sp>
      <p:pic>
        <p:nvPicPr>
          <p:cNvPr id="6"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4038600"/>
            <a:ext cx="3505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1888176"/>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Agenda</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smtClean="0">
                <a:latin typeface="Arial" pitchFamily="34" charset="0"/>
                <a:cs typeface="Arial" pitchFamily="34" charset="0"/>
              </a:rPr>
              <a:t>Rollout of New Rule</a:t>
            </a:r>
          </a:p>
          <a:p>
            <a:pPr>
              <a:defRPr/>
            </a:pPr>
            <a:r>
              <a:rPr lang="en-US" sz="2800" dirty="0" smtClean="0">
                <a:latin typeface="Arial" pitchFamily="34" charset="0"/>
                <a:cs typeface="Arial" pitchFamily="34" charset="0"/>
              </a:rPr>
              <a:t>New Fiduciary Advice Definition</a:t>
            </a:r>
          </a:p>
          <a:p>
            <a:pPr>
              <a:defRPr/>
            </a:pPr>
            <a:r>
              <a:rPr lang="en-US" sz="2800" dirty="0" smtClean="0">
                <a:latin typeface="Arial" pitchFamily="34" charset="0"/>
                <a:cs typeface="Arial" pitchFamily="34" charset="0"/>
              </a:rPr>
              <a:t>Exclusions from Fiduciary Advice Definition </a:t>
            </a:r>
            <a:endParaRPr lang="en-US" sz="2800" dirty="0">
              <a:latin typeface="Arial" pitchFamily="34" charset="0"/>
              <a:cs typeface="Arial" pitchFamily="34" charset="0"/>
            </a:endParaRPr>
          </a:p>
          <a:p>
            <a:pPr>
              <a:defRPr/>
            </a:pPr>
            <a:r>
              <a:rPr lang="en-US" sz="2800" dirty="0" smtClean="0">
                <a:latin typeface="Arial" pitchFamily="34" charset="0"/>
                <a:cs typeface="Arial" pitchFamily="34" charset="0"/>
              </a:rPr>
              <a:t>BIC Exemption</a:t>
            </a:r>
          </a:p>
          <a:p>
            <a:pPr>
              <a:defRPr/>
            </a:pPr>
            <a:r>
              <a:rPr lang="en-US" sz="2800" dirty="0" smtClean="0">
                <a:latin typeface="Arial" pitchFamily="34" charset="0"/>
                <a:cs typeface="Arial" pitchFamily="34" charset="0"/>
              </a:rPr>
              <a:t>PTE 84-24</a:t>
            </a:r>
            <a:endParaRPr lang="en-US" sz="2800" dirty="0">
              <a:latin typeface="Arial" pitchFamily="34" charset="0"/>
              <a:cs typeface="Arial" pitchFamily="34" charset="0"/>
            </a:endParaRPr>
          </a:p>
          <a:p>
            <a:pPr>
              <a:defRPr/>
            </a:pPr>
            <a:r>
              <a:rPr lang="en-US" sz="2800" dirty="0" smtClean="0">
                <a:latin typeface="Arial" pitchFamily="34" charset="0"/>
                <a:cs typeface="Arial" pitchFamily="34" charset="0"/>
              </a:rPr>
              <a:t>Fee Levelization</a:t>
            </a:r>
          </a:p>
          <a:p>
            <a:pPr>
              <a:defRPr/>
            </a:pPr>
            <a:r>
              <a:rPr lang="en-US" sz="2800" dirty="0" smtClean="0">
                <a:latin typeface="Arial" pitchFamily="34" charset="0"/>
                <a:cs typeface="Arial" pitchFamily="34" charset="0"/>
              </a:rPr>
              <a:t>Robo-Advice</a:t>
            </a:r>
          </a:p>
          <a:p>
            <a:pPr>
              <a:defRPr/>
            </a:pPr>
            <a:r>
              <a:rPr lang="en-US" sz="2800" dirty="0" smtClean="0">
                <a:latin typeface="Arial" pitchFamily="34" charset="0"/>
                <a:cs typeface="Arial" pitchFamily="34" charset="0"/>
              </a:rPr>
              <a:t>Rollovers</a:t>
            </a:r>
          </a:p>
          <a:p>
            <a:pPr>
              <a:defRPr/>
            </a:pPr>
            <a:r>
              <a:rPr lang="en-US" sz="2800" dirty="0" smtClean="0">
                <a:latin typeface="Arial" pitchFamily="34" charset="0"/>
                <a:cs typeface="Arial" pitchFamily="34" charset="0"/>
              </a:rPr>
              <a:t>Managed Accounts</a:t>
            </a:r>
          </a:p>
          <a:p>
            <a:pPr>
              <a:defRPr/>
            </a:pPr>
            <a:r>
              <a:rPr lang="en-US" sz="2800" dirty="0" smtClean="0">
                <a:latin typeface="Arial" pitchFamily="34" charset="0"/>
                <a:cs typeface="Arial" pitchFamily="34" charset="0"/>
              </a:rPr>
              <a:t>Practical Considerations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a:t>
            </a:fld>
            <a:endParaRPr lang="en-US" dirty="0"/>
          </a:p>
        </p:txBody>
      </p:sp>
    </p:spTree>
    <p:extLst>
      <p:ext uri="{BB962C8B-B14F-4D97-AF65-F5344CB8AC3E}">
        <p14:creationId xmlns:p14="http://schemas.microsoft.com/office/powerpoint/2010/main" val="39364699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Introduction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smtClean="0">
                <a:latin typeface="Arial" pitchFamily="34" charset="0"/>
                <a:cs typeface="Arial" pitchFamily="34" charset="0"/>
              </a:rPr>
              <a:t>Broadening of Fiduciary Definition</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DOL’s new rule would </a:t>
            </a:r>
            <a:r>
              <a:rPr lang="en-US" sz="2400" dirty="0">
                <a:latin typeface="Arial" pitchFamily="34" charset="0"/>
                <a:cs typeface="Arial" pitchFamily="34" charset="0"/>
              </a:rPr>
              <a:t>broaden scope of advisors </a:t>
            </a:r>
            <a:r>
              <a:rPr lang="en-US" sz="2400" dirty="0" smtClean="0">
                <a:latin typeface="Arial" pitchFamily="34" charset="0"/>
                <a:cs typeface="Arial" pitchFamily="34" charset="0"/>
              </a:rPr>
              <a:t>deemed to be IRA/plan fiduciaries</a:t>
            </a:r>
            <a:endParaRPr lang="en-US" sz="2400" dirty="0">
              <a:latin typeface="Arial" pitchFamily="34" charset="0"/>
              <a:cs typeface="Arial" pitchFamily="34" charset="0"/>
            </a:endParaRPr>
          </a:p>
          <a:p>
            <a:pPr lvl="1">
              <a:defRPr/>
            </a:pPr>
            <a:r>
              <a:rPr lang="en-US" sz="2400" dirty="0">
                <a:latin typeface="Arial" pitchFamily="34" charset="0"/>
                <a:cs typeface="Arial" pitchFamily="34" charset="0"/>
              </a:rPr>
              <a:t>Targets broker-dealers (BDs) and registered reps (RRs</a:t>
            </a:r>
            <a:r>
              <a:rPr lang="en-US" sz="2400" dirty="0" smtClean="0">
                <a:latin typeface="Arial" pitchFamily="34" charset="0"/>
                <a:cs typeface="Arial" pitchFamily="34" charset="0"/>
              </a:rPr>
              <a:t>) earning commission-based compensation</a:t>
            </a:r>
            <a:endParaRPr lang="en-US" sz="2400" dirty="0">
              <a:latin typeface="Arial" pitchFamily="34" charset="0"/>
              <a:cs typeface="Arial" pitchFamily="34" charset="0"/>
            </a:endParaRPr>
          </a:p>
          <a:p>
            <a:pPr lvl="1">
              <a:defRPr/>
            </a:pPr>
            <a:r>
              <a:rPr lang="en-US" sz="2400" dirty="0">
                <a:latin typeface="Arial" pitchFamily="34" charset="0"/>
                <a:cs typeface="Arial" pitchFamily="34" charset="0"/>
              </a:rPr>
              <a:t>Would </a:t>
            </a:r>
            <a:r>
              <a:rPr lang="en-US" sz="2400" dirty="0" smtClean="0">
                <a:latin typeface="Arial" pitchFamily="34" charset="0"/>
                <a:cs typeface="Arial" pitchFamily="34" charset="0"/>
              </a:rPr>
              <a:t>change IRA marketplace</a:t>
            </a:r>
          </a:p>
          <a:p>
            <a:pPr lvl="1">
              <a:defRPr/>
            </a:pPr>
            <a:r>
              <a:rPr lang="en-US" sz="2400" dirty="0" smtClean="0">
                <a:latin typeface="Arial" pitchFamily="34" charset="0"/>
                <a:cs typeface="Arial" pitchFamily="34" charset="0"/>
              </a:rPr>
              <a:t>Would impact registered investment advisers (RIAs) </a:t>
            </a:r>
          </a:p>
          <a:p>
            <a:pPr marL="403225" lvl="1" indent="0">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(1) Offering rollover advice and                  </a:t>
            </a:r>
          </a:p>
          <a:p>
            <a:pPr marL="403225" lvl="1" indent="0">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(2) Managed account programs</a:t>
            </a:r>
            <a:endParaRPr lang="en-US" sz="2400" dirty="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a:t>
            </a:fld>
            <a:endParaRPr lang="en-US" dirty="0"/>
          </a:p>
        </p:txBody>
      </p:sp>
    </p:spTree>
    <p:extLst>
      <p:ext uri="{BB962C8B-B14F-4D97-AF65-F5344CB8AC3E}">
        <p14:creationId xmlns:p14="http://schemas.microsoft.com/office/powerpoint/2010/main" val="20956029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Rollout of DOL’s New Fiduciary Rule</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smtClean="0">
                <a:latin typeface="Arial" pitchFamily="34" charset="0"/>
                <a:cs typeface="Arial" pitchFamily="34" charset="0"/>
              </a:rPr>
              <a:t>Rulemaking Process</a:t>
            </a:r>
            <a:endParaRPr lang="en-US" sz="2800" dirty="0">
              <a:latin typeface="Arial" pitchFamily="34" charset="0"/>
              <a:cs typeface="Arial" pitchFamily="34" charset="0"/>
            </a:endParaRPr>
          </a:p>
          <a:p>
            <a:pPr lvl="1">
              <a:defRPr/>
            </a:pPr>
            <a:r>
              <a:rPr lang="en-US" sz="2400" dirty="0">
                <a:latin typeface="Arial" pitchFamily="34" charset="0"/>
                <a:cs typeface="Arial" pitchFamily="34" charset="0"/>
              </a:rPr>
              <a:t>DOL proposal </a:t>
            </a:r>
            <a:r>
              <a:rPr lang="en-US" sz="2400" dirty="0" smtClean="0">
                <a:latin typeface="Arial" pitchFamily="34" charset="0"/>
                <a:cs typeface="Arial" pitchFamily="34" charset="0"/>
              </a:rPr>
              <a:t>published on April 20, 2015</a:t>
            </a:r>
          </a:p>
          <a:p>
            <a:pPr lvl="1">
              <a:defRPr/>
            </a:pPr>
            <a:r>
              <a:rPr lang="en-US" sz="2400" dirty="0" smtClean="0">
                <a:latin typeface="Arial" pitchFamily="34" charset="0"/>
                <a:cs typeface="Arial" pitchFamily="34" charset="0"/>
              </a:rPr>
              <a:t>New fiduciary rule was finalized on April 8, 2016</a:t>
            </a:r>
          </a:p>
          <a:p>
            <a:pPr lvl="1">
              <a:defRPr/>
            </a:pPr>
            <a:r>
              <a:rPr lang="en-US" sz="2400" dirty="0" smtClean="0">
                <a:latin typeface="Arial" pitchFamily="34" charset="0"/>
                <a:cs typeface="Arial" pitchFamily="34" charset="0"/>
              </a:rPr>
              <a:t>Includes new “investment advice” definition and related prohibited transaction exemptions (PTEs)</a:t>
            </a:r>
            <a:endParaRPr lang="en-US" sz="2400" dirty="0">
              <a:latin typeface="Arial" pitchFamily="34" charset="0"/>
              <a:cs typeface="Arial" pitchFamily="34" charset="0"/>
            </a:endParaRPr>
          </a:p>
          <a:p>
            <a:pPr>
              <a:defRPr/>
            </a:pPr>
            <a:r>
              <a:rPr lang="en-US" sz="2800" dirty="0" smtClean="0">
                <a:latin typeface="Arial" pitchFamily="34" charset="0"/>
                <a:cs typeface="Arial" pitchFamily="34" charset="0"/>
              </a:rPr>
              <a:t>Phase-in of New Requirements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New fiduciary rule becomes effective on             April 10, 2017</a:t>
            </a:r>
            <a:endParaRPr lang="en-US" sz="2400" dirty="0">
              <a:latin typeface="Arial" pitchFamily="34" charset="0"/>
              <a:cs typeface="Arial" pitchFamily="34" charset="0"/>
            </a:endParaRPr>
          </a:p>
          <a:p>
            <a:pPr lvl="1">
              <a:defRPr/>
            </a:pPr>
            <a:r>
              <a:rPr lang="en-US" sz="2400" dirty="0" smtClean="0">
                <a:latin typeface="Arial" pitchFamily="34" charset="0"/>
                <a:cs typeface="Arial" pitchFamily="34" charset="0"/>
              </a:rPr>
              <a:t>Certain PTE condition are phased in on this date, and other conditions go into effect on Jan 1, 2018</a:t>
            </a:r>
          </a:p>
          <a:p>
            <a:pPr lvl="1">
              <a:defRPr/>
            </a:pPr>
            <a:endParaRPr lang="en-US" sz="21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a:t>
            </a:fld>
            <a:endParaRPr lang="en-US" dirty="0"/>
          </a:p>
        </p:txBody>
      </p:sp>
    </p:spTree>
    <p:extLst>
      <p:ext uri="{BB962C8B-B14F-4D97-AF65-F5344CB8AC3E}">
        <p14:creationId xmlns:p14="http://schemas.microsoft.com/office/powerpoint/2010/main" val="20619163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effectLst/>
                <a:latin typeface="Arial" panose="020B0604020202020204" pitchFamily="34" charset="0"/>
                <a:cs typeface="Arial" panose="020B0604020202020204" pitchFamily="34" charset="0"/>
              </a:rPr>
              <a:t>Effect of Trump Election </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r>
              <a:rPr lang="en-US" sz="2800" dirty="0" smtClean="0">
                <a:latin typeface="Arial" panose="020B0604020202020204" pitchFamily="34" charset="0"/>
                <a:cs typeface="Arial" panose="020B0604020202020204" pitchFamily="34" charset="0"/>
              </a:rPr>
              <a:t>Differing Views have been expressed as to the effect of Trump election and more recently on proposed appointment of Andy </a:t>
            </a:r>
            <a:r>
              <a:rPr lang="en-US" sz="2800" dirty="0" err="1" smtClean="0">
                <a:latin typeface="Arial" panose="020B0604020202020204" pitchFamily="34" charset="0"/>
                <a:cs typeface="Arial" panose="020B0604020202020204" pitchFamily="34" charset="0"/>
              </a:rPr>
              <a:t>Pudzer</a:t>
            </a:r>
            <a:r>
              <a:rPr lang="en-US" sz="2800" dirty="0" smtClean="0">
                <a:latin typeface="Arial" panose="020B0604020202020204" pitchFamily="34" charset="0"/>
                <a:cs typeface="Arial" panose="020B0604020202020204" pitchFamily="34" charset="0"/>
              </a:rPr>
              <a:t> as Secretary of Labor on DOL Fiduciary Rule</a:t>
            </a:r>
          </a:p>
          <a:p>
            <a:pPr marL="82550" indent="0">
              <a:buNone/>
            </a:pPr>
            <a:endParaRPr lang="en-US" sz="2800" dirty="0" smtClean="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Best Advice – Assume that the Regulation will go into effect on April 10, 2017</a:t>
            </a:r>
            <a:endParaRPr lang="en-US" sz="2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a:t>
            </a:fld>
            <a:endParaRPr lang="en-US" dirty="0"/>
          </a:p>
        </p:txBody>
      </p:sp>
    </p:spTree>
    <p:extLst>
      <p:ext uri="{BB962C8B-B14F-4D97-AF65-F5344CB8AC3E}">
        <p14:creationId xmlns:p14="http://schemas.microsoft.com/office/powerpoint/2010/main" val="14904537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3048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Limited Trump Options </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35100" y="1447800"/>
            <a:ext cx="7499350" cy="4800600"/>
          </a:xfrm>
        </p:spPr>
        <p:txBody>
          <a:bodyPr/>
          <a:lstStyle/>
          <a:p>
            <a:r>
              <a:rPr lang="en-US" sz="2800" dirty="0" smtClean="0">
                <a:latin typeface="Arial" panose="020B0604020202020204" pitchFamily="34" charset="0"/>
                <a:cs typeface="Arial" panose="020B0604020202020204" pitchFamily="34" charset="0"/>
              </a:rPr>
              <a:t>Regulation not an Executive Order, so Trump cannot simply repeal it on taking office</a:t>
            </a:r>
          </a:p>
          <a:p>
            <a:pPr marL="82550" indent="0">
              <a:buNone/>
            </a:pPr>
            <a:endParaRPr lang="en-US" sz="2000" dirty="0" smtClean="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Congressional Review Act, which would have allowed DOL Fiduciary Rule to be eliminated by Congress by simple majority vote in both Houses, does not apply because the period of time within which it could have been applied has passed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a:t>
            </a:fld>
            <a:endParaRPr lang="en-US" dirty="0"/>
          </a:p>
        </p:txBody>
      </p:sp>
    </p:spTree>
    <p:extLst>
      <p:ext uri="{BB962C8B-B14F-4D97-AF65-F5344CB8AC3E}">
        <p14:creationId xmlns:p14="http://schemas.microsoft.com/office/powerpoint/2010/main" val="841742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3048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Limited Trump Options (cont.) </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35100" y="1447800"/>
            <a:ext cx="7499350" cy="4800600"/>
          </a:xfrm>
        </p:spPr>
        <p:txBody>
          <a:bodyPr/>
          <a:lstStyle/>
          <a:p>
            <a:r>
              <a:rPr lang="en-US" sz="2800" dirty="0">
                <a:latin typeface="Arial" panose="020B0604020202020204" pitchFamily="34" charset="0"/>
                <a:cs typeface="Arial" panose="020B0604020202020204" pitchFamily="34" charset="0"/>
              </a:rPr>
              <a:t>The Regulation is currently in effect, although the </a:t>
            </a:r>
            <a:r>
              <a:rPr lang="en-US" sz="2800" dirty="0" smtClean="0">
                <a:latin typeface="Arial" panose="020B0604020202020204" pitchFamily="34" charset="0"/>
                <a:cs typeface="Arial" panose="020B0604020202020204" pitchFamily="34" charset="0"/>
              </a:rPr>
              <a:t>Applicability Date </a:t>
            </a:r>
            <a:r>
              <a:rPr lang="en-US" sz="2800" dirty="0">
                <a:latin typeface="Arial" panose="020B0604020202020204" pitchFamily="34" charset="0"/>
                <a:cs typeface="Arial" panose="020B0604020202020204" pitchFamily="34" charset="0"/>
              </a:rPr>
              <a:t>will be April 10, </a:t>
            </a:r>
            <a:r>
              <a:rPr lang="en-US" sz="2800" dirty="0" smtClean="0">
                <a:latin typeface="Arial" panose="020B0604020202020204" pitchFamily="34" charset="0"/>
                <a:cs typeface="Arial" panose="020B0604020202020204" pitchFamily="34" charset="0"/>
              </a:rPr>
              <a:t>2017</a:t>
            </a:r>
          </a:p>
          <a:p>
            <a:pPr marL="82550" indent="0">
              <a:buNone/>
            </a:pPr>
            <a:endParaRPr lang="en-US" sz="2000" dirty="0">
              <a:latin typeface="Arial" panose="020B0604020202020204" pitchFamily="34" charset="0"/>
              <a:cs typeface="Arial" panose="020B0604020202020204" pitchFamily="34" charset="0"/>
            </a:endParaRPr>
          </a:p>
          <a:p>
            <a:r>
              <a:rPr lang="en-US" sz="2800" dirty="0">
                <a:latin typeface="Arial" panose="020B0604020202020204" pitchFamily="34" charset="0"/>
                <a:cs typeface="Arial" panose="020B0604020202020204" pitchFamily="34" charset="0"/>
              </a:rPr>
              <a:t>The process for revoking a regulation already in effect is the same as the regulatory process for enforcing it – notice the comment period, detailed and reasoned explanation for its removal</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a:t>
            </a:fld>
            <a:endParaRPr lang="en-US" dirty="0"/>
          </a:p>
        </p:txBody>
      </p:sp>
    </p:spTree>
    <p:extLst>
      <p:ext uri="{BB962C8B-B14F-4D97-AF65-F5344CB8AC3E}">
        <p14:creationId xmlns:p14="http://schemas.microsoft.com/office/powerpoint/2010/main" val="4156830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3048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Other Non-Legal Reasons</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35100" y="1295400"/>
            <a:ext cx="7499350" cy="4800600"/>
          </a:xfrm>
        </p:spPr>
        <p:txBody>
          <a:bodyPr/>
          <a:lstStyle/>
          <a:p>
            <a:r>
              <a:rPr lang="en-US" sz="2800" dirty="0" smtClean="0">
                <a:latin typeface="Arial" panose="020B0604020202020204" pitchFamily="34" charset="0"/>
                <a:cs typeface="Arial" panose="020B0604020202020204" pitchFamily="34" charset="0"/>
              </a:rPr>
              <a:t>Does not appear to be a priority item of Trump to be addressed in first 100 days </a:t>
            </a:r>
          </a:p>
          <a:p>
            <a:pPr marL="82550" indent="0">
              <a:buNone/>
            </a:pPr>
            <a:endParaRPr lang="en-US" sz="2000" dirty="0" smtClean="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Rule will take effect within 80 days of inauguration </a:t>
            </a:r>
          </a:p>
          <a:p>
            <a:pPr marL="82550" indent="0">
              <a:buNone/>
            </a:pPr>
            <a:endParaRPr lang="en-US" sz="2000" dirty="0" smtClean="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Opposition to the Rule is Less Pronounced when DOL initially proposed the rule in 2010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8</a:t>
            </a:fld>
            <a:endParaRPr lang="en-US" dirty="0"/>
          </a:p>
        </p:txBody>
      </p:sp>
    </p:spTree>
    <p:extLst>
      <p:ext uri="{BB962C8B-B14F-4D97-AF65-F5344CB8AC3E}">
        <p14:creationId xmlns:p14="http://schemas.microsoft.com/office/powerpoint/2010/main" val="841742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3048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Other Non-Legal Reasons (cont.)</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35100" y="1295400"/>
            <a:ext cx="7499350" cy="4800600"/>
          </a:xfrm>
        </p:spPr>
        <p:txBody>
          <a:bodyPr/>
          <a:lstStyle/>
          <a:p>
            <a:r>
              <a:rPr lang="en-US" sz="2800" dirty="0">
                <a:latin typeface="Arial" panose="020B0604020202020204" pitchFamily="34" charset="0"/>
                <a:cs typeface="Arial" panose="020B0604020202020204" pitchFamily="34" charset="0"/>
              </a:rPr>
              <a:t>Entities Affected by DOL Fiduciary Rule have already Devoted Considerable Time and Resources to its Implementation </a:t>
            </a:r>
            <a:endParaRPr lang="en-US" sz="2800" dirty="0" smtClean="0">
              <a:latin typeface="Arial" panose="020B0604020202020204" pitchFamily="34" charset="0"/>
              <a:cs typeface="Arial" panose="020B0604020202020204" pitchFamily="34" charset="0"/>
            </a:endParaRPr>
          </a:p>
          <a:p>
            <a:pPr marL="82550" indent="0">
              <a:buNone/>
            </a:pPr>
            <a:endParaRPr lang="en-US" sz="2000" dirty="0">
              <a:latin typeface="Arial" panose="020B0604020202020204" pitchFamily="34" charset="0"/>
              <a:cs typeface="Arial" panose="020B0604020202020204" pitchFamily="34" charset="0"/>
            </a:endParaRPr>
          </a:p>
          <a:p>
            <a:r>
              <a:rPr lang="en-US" sz="2800" dirty="0">
                <a:latin typeface="Arial" panose="020B0604020202020204" pitchFamily="34" charset="0"/>
                <a:cs typeface="Arial" panose="020B0604020202020204" pitchFamily="34" charset="0"/>
              </a:rPr>
              <a:t>No clear course of action if DOL Fiduciary Rule could be repealed </a:t>
            </a:r>
          </a:p>
          <a:p>
            <a:pPr lvl="1"/>
            <a:r>
              <a:rPr lang="en-US" sz="2400" dirty="0">
                <a:latin typeface="Arial" panose="020B0604020202020204" pitchFamily="34" charset="0"/>
                <a:cs typeface="Arial" panose="020B0604020202020204" pitchFamily="34" charset="0"/>
              </a:rPr>
              <a:t>Unlikely DOL would Return to Flawed Existing Rules</a:t>
            </a:r>
          </a:p>
          <a:p>
            <a:endParaRPr lang="en-US" sz="2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9</a:t>
            </a:fld>
            <a:endParaRPr lang="en-US" dirty="0"/>
          </a:p>
        </p:txBody>
      </p:sp>
    </p:spTree>
    <p:extLst>
      <p:ext uri="{BB962C8B-B14F-4D97-AF65-F5344CB8AC3E}">
        <p14:creationId xmlns:p14="http://schemas.microsoft.com/office/powerpoint/2010/main" val="6987297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Possible Trump Actions </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35100" y="990600"/>
            <a:ext cx="7499350" cy="4800600"/>
          </a:xfrm>
        </p:spPr>
        <p:txBody>
          <a:bodyPr/>
          <a:lstStyle/>
          <a:p>
            <a:r>
              <a:rPr lang="en-US" sz="2800" dirty="0" smtClean="0">
                <a:latin typeface="Arial" panose="020B0604020202020204" pitchFamily="34" charset="0"/>
                <a:cs typeface="Arial" panose="020B0604020202020204" pitchFamily="34" charset="0"/>
              </a:rPr>
              <a:t>Delay the Applicability Date</a:t>
            </a:r>
          </a:p>
          <a:p>
            <a:pPr lvl="1"/>
            <a:r>
              <a:rPr lang="en-US" sz="2400" dirty="0" smtClean="0">
                <a:latin typeface="Arial" panose="020B0604020202020204" pitchFamily="34" charset="0"/>
                <a:cs typeface="Arial" panose="020B0604020202020204" pitchFamily="34" charset="0"/>
              </a:rPr>
              <a:t>Action has been requested, and could have been taken by the Obama Administration </a:t>
            </a:r>
          </a:p>
          <a:p>
            <a:pPr lvl="1"/>
            <a:r>
              <a:rPr lang="en-US" sz="2400" dirty="0" smtClean="0">
                <a:latin typeface="Arial" panose="020B0604020202020204" pitchFamily="34" charset="0"/>
                <a:cs typeface="Arial" panose="020B0604020202020204" pitchFamily="34" charset="0"/>
              </a:rPr>
              <a:t>Possible dates – December 31, 2017 or          April 10, 2018</a:t>
            </a:r>
          </a:p>
          <a:p>
            <a:r>
              <a:rPr lang="en-US" sz="2800" dirty="0" smtClean="0">
                <a:latin typeface="Arial" panose="020B0604020202020204" pitchFamily="34" charset="0"/>
                <a:cs typeface="Arial" panose="020B0604020202020204" pitchFamily="34" charset="0"/>
              </a:rPr>
              <a:t>In interim, DOL could propose modified, less stringent fiduciary rules</a:t>
            </a:r>
          </a:p>
          <a:p>
            <a:r>
              <a:rPr lang="en-US" sz="2800" dirty="0" smtClean="0">
                <a:latin typeface="Arial" panose="020B0604020202020204" pitchFamily="34" charset="0"/>
                <a:cs typeface="Arial" panose="020B0604020202020204" pitchFamily="34" charset="0"/>
              </a:rPr>
              <a:t>Effect of Legal Challenges to all or portions of DOL Fiduciary Rule is a wild-card  </a:t>
            </a:r>
          </a:p>
          <a:p>
            <a:r>
              <a:rPr lang="en-US" sz="2800" dirty="0" smtClean="0">
                <a:latin typeface="Arial" panose="020B0604020202020204" pitchFamily="34" charset="0"/>
                <a:cs typeface="Arial" panose="020B0604020202020204" pitchFamily="34" charset="0"/>
              </a:rPr>
              <a:t>To date, the decisions have favored the DOL, but if a challenge were successful, Trump Administration could elect not to appeal the decision </a:t>
            </a:r>
            <a:endParaRPr lang="en-US" sz="2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10</a:t>
            </a:fld>
            <a:endParaRPr lang="en-US" dirty="0"/>
          </a:p>
        </p:txBody>
      </p:sp>
    </p:spTree>
    <p:extLst>
      <p:ext uri="{BB962C8B-B14F-4D97-AF65-F5344CB8AC3E}">
        <p14:creationId xmlns:p14="http://schemas.microsoft.com/office/powerpoint/2010/main" val="2793290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286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Transitional Rules </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35100" y="1371600"/>
            <a:ext cx="7499350" cy="4800600"/>
          </a:xfrm>
        </p:spPr>
        <p:txBody>
          <a:bodyPr/>
          <a:lstStyle/>
          <a:p>
            <a:r>
              <a:rPr lang="en-US" sz="2800" dirty="0" smtClean="0">
                <a:latin typeface="Arial" panose="020B0604020202020204" pitchFamily="34" charset="0"/>
                <a:cs typeface="Arial" panose="020B0604020202020204" pitchFamily="34" charset="0"/>
              </a:rPr>
              <a:t>Less Stringent Conditions for satisfying prohibited transaction rules apply between April 10, 2017 and December 31, 2017</a:t>
            </a:r>
          </a:p>
          <a:p>
            <a:pPr marL="82550" indent="0">
              <a:buNone/>
            </a:pPr>
            <a:endParaRPr lang="en-US" sz="2800" dirty="0" smtClean="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Allows Financial Institutions, Advisers and Affiliates and Related Entities to receive variable compensation from Investment Advice</a:t>
            </a:r>
            <a:endParaRPr lang="en-US" sz="2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11</a:t>
            </a:fld>
            <a:endParaRPr lang="en-US" dirty="0"/>
          </a:p>
        </p:txBody>
      </p:sp>
    </p:spTree>
    <p:extLst>
      <p:ext uri="{BB962C8B-B14F-4D97-AF65-F5344CB8AC3E}">
        <p14:creationId xmlns:p14="http://schemas.microsoft.com/office/powerpoint/2010/main" val="2371280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286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Transitional Rules (cont.)</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35100" y="1371600"/>
            <a:ext cx="7499350" cy="4800600"/>
          </a:xfrm>
        </p:spPr>
        <p:txBody>
          <a:bodyPr/>
          <a:lstStyle/>
          <a:p>
            <a:r>
              <a:rPr lang="en-US" sz="2800" dirty="0" smtClean="0">
                <a:latin typeface="Arial" panose="020B0604020202020204" pitchFamily="34" charset="0"/>
                <a:cs typeface="Arial" panose="020B0604020202020204" pitchFamily="34" charset="0"/>
              </a:rPr>
              <a:t>Numerous conditions must be satisfied</a:t>
            </a:r>
          </a:p>
          <a:p>
            <a:pPr lvl="1"/>
            <a:r>
              <a:rPr lang="en-US" sz="2400" dirty="0" smtClean="0">
                <a:latin typeface="Arial" panose="020B0604020202020204" pitchFamily="34" charset="0"/>
                <a:cs typeface="Arial" panose="020B0604020202020204" pitchFamily="34" charset="0"/>
              </a:rPr>
              <a:t>At time of recommendation, the recommendation is in the Best Interests of Client</a:t>
            </a:r>
          </a:p>
          <a:p>
            <a:pPr lvl="1"/>
            <a:r>
              <a:rPr lang="en-US" sz="2400" dirty="0" smtClean="0">
                <a:latin typeface="Arial" panose="020B0604020202020204" pitchFamily="34" charset="0"/>
                <a:cs typeface="Arial" panose="020B0604020202020204" pitchFamily="34" charset="0"/>
              </a:rPr>
              <a:t>Impartial Conduct Standards Apply</a:t>
            </a:r>
          </a:p>
          <a:p>
            <a:pPr lvl="1"/>
            <a:r>
              <a:rPr lang="en-US" sz="2400" dirty="0" smtClean="0">
                <a:latin typeface="Arial" panose="020B0604020202020204" pitchFamily="34" charset="0"/>
                <a:cs typeface="Arial" panose="020B0604020202020204" pitchFamily="34" charset="0"/>
              </a:rPr>
              <a:t>Compensation received cannot exceed reasonable compensation </a:t>
            </a:r>
          </a:p>
          <a:p>
            <a:pPr lvl="1"/>
            <a:r>
              <a:rPr lang="en-US" sz="2400" dirty="0" smtClean="0">
                <a:latin typeface="Arial" panose="020B0604020202020204" pitchFamily="34" charset="0"/>
                <a:cs typeface="Arial" panose="020B0604020202020204" pitchFamily="34" charset="0"/>
              </a:rPr>
              <a:t>Provide a statement that any matters relating to investment decision not materially misleading </a:t>
            </a:r>
          </a:p>
          <a:p>
            <a:pPr lvl="1"/>
            <a:r>
              <a:rPr lang="en-US" sz="2400" dirty="0" smtClean="0">
                <a:latin typeface="Arial" panose="020B0604020202020204" pitchFamily="34" charset="0"/>
                <a:cs typeface="Arial" panose="020B0604020202020204" pitchFamily="34" charset="0"/>
              </a:rPr>
              <a:t>Financial Institution must designate a person or persons responsible for addressing material conflicts of interest and monitoring adviser’s adherence to impartial conduct standards </a:t>
            </a:r>
          </a:p>
          <a:p>
            <a:pPr lvl="1"/>
            <a:r>
              <a:rPr lang="en-US" sz="2400" dirty="0" smtClean="0">
                <a:latin typeface="Arial" panose="020B0604020202020204" pitchFamily="34" charset="0"/>
                <a:cs typeface="Arial" panose="020B0604020202020204" pitchFamily="34" charset="0"/>
              </a:rPr>
              <a:t>Recordkeeping requirements </a:t>
            </a:r>
            <a:endParaRPr lang="en-US" sz="24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12</a:t>
            </a:fld>
            <a:endParaRPr lang="en-US" dirty="0"/>
          </a:p>
        </p:txBody>
      </p:sp>
    </p:spTree>
    <p:extLst>
      <p:ext uri="{BB962C8B-B14F-4D97-AF65-F5344CB8AC3E}">
        <p14:creationId xmlns:p14="http://schemas.microsoft.com/office/powerpoint/2010/main" val="23712801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286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Transitional Rules - Disclosure</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35100" y="1371600"/>
            <a:ext cx="7499350" cy="4800600"/>
          </a:xfrm>
        </p:spPr>
        <p:txBody>
          <a:bodyPr/>
          <a:lstStyle/>
          <a:p>
            <a:r>
              <a:rPr lang="en-US" sz="2800" dirty="0" smtClean="0">
                <a:latin typeface="Arial" panose="020B0604020202020204" pitchFamily="34" charset="0"/>
                <a:cs typeface="Arial" panose="020B0604020202020204" pitchFamily="34" charset="0"/>
              </a:rPr>
              <a:t>Affirmatively states that the financial institutions and advisers act as fiduciaries </a:t>
            </a:r>
          </a:p>
          <a:p>
            <a:pPr marL="82550" indent="0">
              <a:buNone/>
            </a:pPr>
            <a:endParaRPr lang="en-US" sz="2000" dirty="0" smtClean="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Sets forth the best interest and impartial conduct standard</a:t>
            </a:r>
          </a:p>
          <a:p>
            <a:pPr marL="82550" indent="0">
              <a:buNone/>
            </a:pPr>
            <a:endParaRPr lang="en-US" sz="2000" dirty="0" smtClean="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Describes the Financial Institution’s material conflicts of interest</a:t>
            </a:r>
          </a:p>
          <a:p>
            <a:pPr marL="82550" indent="0">
              <a:buNone/>
            </a:pPr>
            <a:endParaRPr lang="en-US" sz="2000" dirty="0" smtClean="0">
              <a:latin typeface="Arial" panose="020B0604020202020204" pitchFamily="34" charset="0"/>
              <a:cs typeface="Arial" panose="020B0604020202020204" pitchFamily="34" charset="0"/>
            </a:endParaRPr>
          </a:p>
          <a:p>
            <a:r>
              <a:rPr lang="en-US" sz="2800" dirty="0" smtClean="0">
                <a:latin typeface="Arial" panose="020B0604020202020204" pitchFamily="34" charset="0"/>
                <a:cs typeface="Arial" panose="020B0604020202020204" pitchFamily="34" charset="0"/>
              </a:rPr>
              <a:t>Discloses whether the Financial Institution offers proprietary products or receives third party payments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13</a:t>
            </a:fld>
            <a:endParaRPr lang="en-US" dirty="0"/>
          </a:p>
        </p:txBody>
      </p:sp>
    </p:spTree>
    <p:extLst>
      <p:ext uri="{BB962C8B-B14F-4D97-AF65-F5344CB8AC3E}">
        <p14:creationId xmlns:p14="http://schemas.microsoft.com/office/powerpoint/2010/main" val="34261576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28600"/>
            <a:ext cx="7708900" cy="1143000"/>
          </a:xfrm>
        </p:spPr>
        <p:txBody>
          <a:bodyPr>
            <a:normAutofit/>
          </a:bodyPr>
          <a:lstStyle/>
          <a:p>
            <a:r>
              <a:rPr lang="en-US" sz="3200" b="1" dirty="0" smtClean="0">
                <a:effectLst/>
                <a:latin typeface="Arial" panose="020B0604020202020204" pitchFamily="34" charset="0"/>
                <a:cs typeface="Arial" panose="020B0604020202020204" pitchFamily="34" charset="0"/>
              </a:rPr>
              <a:t>Transitional Rules - Disclosure (cont.)</a:t>
            </a:r>
            <a:endParaRPr lang="en-US" sz="3200" b="1" dirty="0">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435100" y="1371600"/>
            <a:ext cx="7499350" cy="4800600"/>
          </a:xfrm>
        </p:spPr>
        <p:txBody>
          <a:bodyPr/>
          <a:lstStyle/>
          <a:p>
            <a:r>
              <a:rPr lang="en-US" sz="2800" dirty="0">
                <a:latin typeface="Arial" panose="020B0604020202020204" pitchFamily="34" charset="0"/>
                <a:cs typeface="Arial" panose="020B0604020202020204" pitchFamily="34" charset="0"/>
              </a:rPr>
              <a:t>The disclosure may be provided in person, electronically, or by mail </a:t>
            </a:r>
            <a:endParaRPr lang="en-US" sz="2800" dirty="0" smtClean="0">
              <a:latin typeface="Arial" panose="020B0604020202020204" pitchFamily="34" charset="0"/>
              <a:cs typeface="Arial" panose="020B0604020202020204" pitchFamily="34" charset="0"/>
            </a:endParaRPr>
          </a:p>
          <a:p>
            <a:pPr marL="82550" indent="0">
              <a:buNone/>
            </a:pPr>
            <a:endParaRPr lang="en-US" sz="2000" dirty="0">
              <a:latin typeface="Arial" panose="020B0604020202020204" pitchFamily="34" charset="0"/>
              <a:cs typeface="Arial" panose="020B0604020202020204" pitchFamily="34" charset="0"/>
            </a:endParaRPr>
          </a:p>
          <a:p>
            <a:r>
              <a:rPr lang="en-US" sz="2800" dirty="0">
                <a:latin typeface="Arial" panose="020B0604020202020204" pitchFamily="34" charset="0"/>
                <a:cs typeface="Arial" panose="020B0604020202020204" pitchFamily="34" charset="0"/>
              </a:rPr>
              <a:t>If Financial Institution acted reasonably and in good faith, it will not be treated as having engaged in a prohibited </a:t>
            </a:r>
            <a:r>
              <a:rPr lang="en-US" sz="2800" dirty="0" smtClean="0">
                <a:latin typeface="Arial" panose="020B0604020202020204" pitchFamily="34" charset="0"/>
                <a:cs typeface="Arial" panose="020B0604020202020204" pitchFamily="34" charset="0"/>
              </a:rPr>
              <a:t>transaction </a:t>
            </a:r>
            <a:r>
              <a:rPr lang="en-US" sz="2800" dirty="0">
                <a:latin typeface="Arial" panose="020B0604020202020204" pitchFamily="34" charset="0"/>
                <a:cs typeface="Arial" panose="020B0604020202020204" pitchFamily="34" charset="0"/>
              </a:rPr>
              <a:t>if it discloses the corrected information as soon as practicable, but not later than 30 days after it knows or should have known </a:t>
            </a:r>
            <a:r>
              <a:rPr lang="en-US" sz="2800" dirty="0" smtClean="0">
                <a:latin typeface="Arial" panose="020B0604020202020204" pitchFamily="34" charset="0"/>
                <a:cs typeface="Arial" panose="020B0604020202020204" pitchFamily="34" charset="0"/>
              </a:rPr>
              <a:t>of the incorrect disclosure</a:t>
            </a:r>
            <a:endParaRPr lang="en-US" sz="28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14</a:t>
            </a:fld>
            <a:endParaRPr lang="en-US" dirty="0"/>
          </a:p>
        </p:txBody>
      </p:sp>
    </p:spTree>
    <p:extLst>
      <p:ext uri="{BB962C8B-B14F-4D97-AF65-F5344CB8AC3E}">
        <p14:creationId xmlns:p14="http://schemas.microsoft.com/office/powerpoint/2010/main" val="3480550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Existing Fiduciary Definition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a:latin typeface="Arial" pitchFamily="34" charset="0"/>
                <a:cs typeface="Arial" pitchFamily="34" charset="0"/>
              </a:rPr>
              <a:t>Fiduciary Status</a:t>
            </a:r>
          </a:p>
          <a:p>
            <a:pPr lvl="1">
              <a:defRPr/>
            </a:pPr>
            <a:r>
              <a:rPr lang="en-US" sz="2400" dirty="0" smtClean="0">
                <a:latin typeface="Arial" pitchFamily="34" charset="0"/>
                <a:cs typeface="Arial" pitchFamily="34" charset="0"/>
              </a:rPr>
              <a:t>Covers person </a:t>
            </a:r>
            <a:r>
              <a:rPr lang="en-US" sz="2400" dirty="0">
                <a:latin typeface="Arial" pitchFamily="34" charset="0"/>
                <a:cs typeface="Arial" pitchFamily="34" charset="0"/>
              </a:rPr>
              <a:t>who provides “investment advice” relating to plan assets for compensation</a:t>
            </a:r>
          </a:p>
          <a:p>
            <a:pPr lvl="1">
              <a:defRPr/>
            </a:pPr>
            <a:r>
              <a:rPr lang="en-US" sz="2400" dirty="0">
                <a:latin typeface="Arial" pitchFamily="34" charset="0"/>
                <a:cs typeface="Arial" pitchFamily="34" charset="0"/>
              </a:rPr>
              <a:t>Not a fiduciary if no investment advice is given</a:t>
            </a:r>
          </a:p>
          <a:p>
            <a:pPr marL="82550" indent="0">
              <a:buNone/>
              <a:defRPr/>
            </a:pPr>
            <a:endParaRPr lang="en-US" sz="2800" dirty="0" smtClean="0">
              <a:latin typeface="Arial" pitchFamily="34" charset="0"/>
              <a:cs typeface="Arial" pitchFamily="34" charset="0"/>
            </a:endParaRPr>
          </a:p>
          <a:p>
            <a:pPr>
              <a:defRPr/>
            </a:pPr>
            <a:r>
              <a:rPr lang="en-US" sz="2800" dirty="0" smtClean="0">
                <a:latin typeface="Arial" pitchFamily="34" charset="0"/>
                <a:cs typeface="Arial" pitchFamily="34" charset="0"/>
              </a:rPr>
              <a:t>5-Prong Definition for “Investment Advice”</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Making investment recommendations</a:t>
            </a:r>
          </a:p>
          <a:p>
            <a:pPr lvl="1">
              <a:defRPr/>
            </a:pPr>
            <a:r>
              <a:rPr lang="en-US" sz="2400" dirty="0" smtClean="0">
                <a:latin typeface="Arial" pitchFamily="34" charset="0"/>
                <a:cs typeface="Arial" pitchFamily="34" charset="0"/>
              </a:rPr>
              <a:t>On </a:t>
            </a:r>
            <a:r>
              <a:rPr lang="en-US" sz="2400" u="sng" dirty="0" smtClean="0">
                <a:latin typeface="Arial" pitchFamily="34" charset="0"/>
                <a:cs typeface="Arial" pitchFamily="34" charset="0"/>
              </a:rPr>
              <a:t>regular basis</a:t>
            </a:r>
          </a:p>
          <a:p>
            <a:pPr lvl="1">
              <a:defRPr/>
            </a:pPr>
            <a:r>
              <a:rPr lang="en-US" sz="2400" dirty="0" smtClean="0">
                <a:latin typeface="Arial" pitchFamily="34" charset="0"/>
                <a:cs typeface="Arial" pitchFamily="34" charset="0"/>
              </a:rPr>
              <a:t>Mutual understanding</a:t>
            </a:r>
          </a:p>
          <a:p>
            <a:pPr lvl="1">
              <a:defRPr/>
            </a:pPr>
            <a:r>
              <a:rPr lang="en-US" sz="2400" u="sng" dirty="0" smtClean="0">
                <a:latin typeface="Arial" pitchFamily="34" charset="0"/>
                <a:cs typeface="Arial" pitchFamily="34" charset="0"/>
              </a:rPr>
              <a:t>Primary basis </a:t>
            </a:r>
            <a:r>
              <a:rPr lang="en-US" sz="2400" dirty="0" smtClean="0">
                <a:latin typeface="Arial" pitchFamily="34" charset="0"/>
                <a:cs typeface="Arial" pitchFamily="34" charset="0"/>
              </a:rPr>
              <a:t>for plan’s decisions</a:t>
            </a:r>
          </a:p>
          <a:p>
            <a:pPr lvl="1">
              <a:defRPr/>
            </a:pPr>
            <a:r>
              <a:rPr lang="en-US" sz="2400" dirty="0" smtClean="0">
                <a:latin typeface="Arial" pitchFamily="34" charset="0"/>
                <a:cs typeface="Arial" pitchFamily="34" charset="0"/>
              </a:rPr>
              <a:t>Individualized to plan’s needs</a:t>
            </a:r>
            <a:endParaRPr lang="en-US" sz="2100" dirty="0" smtClean="0">
              <a:latin typeface="Arial" pitchFamily="34" charset="0"/>
              <a:cs typeface="Arial" pitchFamily="34" charset="0"/>
            </a:endParaRPr>
          </a:p>
          <a:p>
            <a:pPr marL="403225" lvl="1" indent="0">
              <a:buNone/>
              <a:defRPr/>
            </a:pP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15</a:t>
            </a:fld>
            <a:endParaRPr lang="en-US" dirty="0"/>
          </a:p>
        </p:txBody>
      </p:sp>
    </p:spTree>
    <p:extLst>
      <p:ext uri="{BB962C8B-B14F-4D97-AF65-F5344CB8AC3E}">
        <p14:creationId xmlns:p14="http://schemas.microsoft.com/office/powerpoint/2010/main" val="5465776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New “Investment Advice” Definition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smtClean="0">
                <a:latin typeface="Arial" pitchFamily="34" charset="0"/>
                <a:cs typeface="Arial" pitchFamily="34" charset="0"/>
              </a:rPr>
              <a:t>Required Context for Investment Advice</a:t>
            </a:r>
          </a:p>
          <a:p>
            <a:pPr lvl="1">
              <a:defRPr/>
            </a:pPr>
            <a:r>
              <a:rPr lang="en-US" sz="2400" dirty="0" smtClean="0">
                <a:latin typeface="Arial" pitchFamily="34" charset="0"/>
                <a:cs typeface="Arial" pitchFamily="34" charset="0"/>
              </a:rPr>
              <a:t>Advisor acknowledges it is acting as a fiduciary under ERISA or IRC, or</a:t>
            </a:r>
          </a:p>
          <a:p>
            <a:pPr lvl="1">
              <a:defRPr/>
            </a:pPr>
            <a:r>
              <a:rPr lang="en-US" sz="2400" dirty="0" smtClean="0">
                <a:latin typeface="Arial" pitchFamily="34" charset="0"/>
                <a:cs typeface="Arial" pitchFamily="34" charset="0"/>
              </a:rPr>
              <a:t>Written or unwritten understanding that advice is based on </a:t>
            </a:r>
            <a:r>
              <a:rPr lang="en-US" sz="2400" u="sng" dirty="0" smtClean="0">
                <a:latin typeface="Arial" pitchFamily="34" charset="0"/>
                <a:cs typeface="Arial" pitchFamily="34" charset="0"/>
              </a:rPr>
              <a:t>particular</a:t>
            </a:r>
            <a:r>
              <a:rPr lang="en-US" sz="2400" dirty="0" smtClean="0">
                <a:latin typeface="Arial" pitchFamily="34" charset="0"/>
                <a:cs typeface="Arial" pitchFamily="34" charset="0"/>
              </a:rPr>
              <a:t> investment needs of client, or</a:t>
            </a:r>
          </a:p>
          <a:p>
            <a:pPr lvl="1">
              <a:defRPr/>
            </a:pPr>
            <a:r>
              <a:rPr lang="en-US" sz="2400" dirty="0" smtClean="0">
                <a:latin typeface="Arial" pitchFamily="34" charset="0"/>
                <a:cs typeface="Arial" pitchFamily="34" charset="0"/>
              </a:rPr>
              <a:t>Advice is directed to </a:t>
            </a:r>
            <a:r>
              <a:rPr lang="en-US" sz="2400" u="sng" dirty="0" smtClean="0">
                <a:latin typeface="Arial" pitchFamily="34" charset="0"/>
                <a:cs typeface="Arial" pitchFamily="34" charset="0"/>
              </a:rPr>
              <a:t>specific</a:t>
            </a:r>
            <a:r>
              <a:rPr lang="en-US" sz="2400" dirty="0" smtClean="0">
                <a:latin typeface="Arial" pitchFamily="34" charset="0"/>
                <a:cs typeface="Arial" pitchFamily="34" charset="0"/>
              </a:rPr>
              <a:t> person(s) regarding advisability of a </a:t>
            </a:r>
            <a:r>
              <a:rPr lang="en-US" sz="2400" u="sng" dirty="0" smtClean="0">
                <a:latin typeface="Arial" pitchFamily="34" charset="0"/>
                <a:cs typeface="Arial" pitchFamily="34" charset="0"/>
              </a:rPr>
              <a:t>particular</a:t>
            </a:r>
            <a:r>
              <a:rPr lang="en-US" sz="2400" dirty="0" smtClean="0">
                <a:latin typeface="Arial" pitchFamily="34" charset="0"/>
                <a:cs typeface="Arial" pitchFamily="34" charset="0"/>
              </a:rPr>
              <a:t> investment decision</a:t>
            </a:r>
          </a:p>
          <a:p>
            <a:pPr marL="82550" indent="0">
              <a:buNone/>
              <a:defRPr/>
            </a:pPr>
            <a:endParaRPr lang="en-US" sz="2800" dirty="0" smtClean="0">
              <a:latin typeface="Arial" pitchFamily="34" charset="0"/>
              <a:cs typeface="Arial" pitchFamily="34" charset="0"/>
            </a:endParaRPr>
          </a:p>
          <a:p>
            <a:pPr>
              <a:defRPr/>
            </a:pPr>
            <a:r>
              <a:rPr lang="en-US" sz="2800" dirty="0" smtClean="0">
                <a:latin typeface="Arial" pitchFamily="34" charset="0"/>
                <a:cs typeface="Arial" pitchFamily="34" charset="0"/>
              </a:rPr>
              <a:t>Required Nature </a:t>
            </a:r>
            <a:r>
              <a:rPr lang="en-US" sz="2800" dirty="0">
                <a:latin typeface="Arial" pitchFamily="34" charset="0"/>
                <a:cs typeface="Arial" pitchFamily="34" charset="0"/>
              </a:rPr>
              <a:t>of </a:t>
            </a:r>
            <a:r>
              <a:rPr lang="en-US" sz="2800" dirty="0" smtClean="0">
                <a:latin typeface="Arial" pitchFamily="34" charset="0"/>
                <a:cs typeface="Arial" pitchFamily="34" charset="0"/>
              </a:rPr>
              <a:t>Investment Advice</a:t>
            </a:r>
            <a:endParaRPr lang="en-US" sz="2800" dirty="0">
              <a:latin typeface="Arial" pitchFamily="34" charset="0"/>
              <a:cs typeface="Arial" pitchFamily="34" charset="0"/>
            </a:endParaRPr>
          </a:p>
          <a:p>
            <a:pPr lvl="1">
              <a:defRPr/>
            </a:pPr>
            <a:r>
              <a:rPr lang="en-US" sz="2400" dirty="0">
                <a:latin typeface="Arial" pitchFamily="34" charset="0"/>
                <a:cs typeface="Arial" pitchFamily="34" charset="0"/>
              </a:rPr>
              <a:t>Advisor makes a “</a:t>
            </a:r>
            <a:r>
              <a:rPr lang="en-US" sz="2400" u="sng" dirty="0">
                <a:latin typeface="Arial" pitchFamily="34" charset="0"/>
                <a:cs typeface="Arial" pitchFamily="34" charset="0"/>
              </a:rPr>
              <a:t>recommendation</a:t>
            </a:r>
            <a:r>
              <a:rPr lang="en-US" sz="2400" dirty="0">
                <a:latin typeface="Arial" pitchFamily="34" charset="0"/>
                <a:cs typeface="Arial" pitchFamily="34" charset="0"/>
              </a:rPr>
              <a:t>” for a fee or other </a:t>
            </a:r>
            <a:r>
              <a:rPr lang="en-US" sz="2400" dirty="0" smtClean="0">
                <a:latin typeface="Arial" pitchFamily="34" charset="0"/>
                <a:cs typeface="Arial" pitchFamily="34" charset="0"/>
              </a:rPr>
              <a:t>direct or indirect compensation</a:t>
            </a:r>
            <a:endParaRPr lang="en-US" sz="2400" dirty="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16</a:t>
            </a:fld>
            <a:endParaRPr lang="en-US" dirty="0"/>
          </a:p>
        </p:txBody>
      </p:sp>
    </p:spTree>
    <p:extLst>
      <p:ext uri="{BB962C8B-B14F-4D97-AF65-F5344CB8AC3E}">
        <p14:creationId xmlns:p14="http://schemas.microsoft.com/office/powerpoint/2010/main" val="13865312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“Recommendation” Defined</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smtClean="0">
                <a:latin typeface="Arial" pitchFamily="34" charset="0"/>
                <a:cs typeface="Arial" pitchFamily="34" charset="0"/>
              </a:rPr>
              <a:t>Covered Recommendations to Plan/IRA</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On advisability of investing in property, or</a:t>
            </a:r>
          </a:p>
          <a:p>
            <a:pPr lvl="1">
              <a:defRPr/>
            </a:pPr>
            <a:r>
              <a:rPr lang="en-US" sz="2400" dirty="0" smtClean="0">
                <a:latin typeface="Arial" pitchFamily="34" charset="0"/>
                <a:cs typeface="Arial" pitchFamily="34" charset="0"/>
              </a:rPr>
              <a:t>Relating to management of property including:</a:t>
            </a:r>
          </a:p>
          <a:p>
            <a:pPr marL="682625" lvl="1" indent="0">
              <a:buNone/>
              <a:defRPr/>
            </a:pPr>
            <a:r>
              <a:rPr lang="en-US" sz="2400" dirty="0" smtClean="0">
                <a:latin typeface="Arial" pitchFamily="34" charset="0"/>
                <a:cs typeface="Arial" pitchFamily="34" charset="0"/>
              </a:rPr>
              <a:t>- IPS, strategies, portfolio composition</a:t>
            </a:r>
          </a:p>
          <a:p>
            <a:pPr marL="682625" lvl="1" indent="0">
              <a:buNone/>
              <a:defRPr/>
            </a:pPr>
            <a:r>
              <a:rPr lang="en-US" sz="2400" dirty="0" smtClean="0">
                <a:latin typeface="Arial" pitchFamily="34" charset="0"/>
                <a:cs typeface="Arial" pitchFamily="34" charset="0"/>
              </a:rPr>
              <a:t>- Selection of </a:t>
            </a:r>
            <a:r>
              <a:rPr lang="en-US" sz="2400" u="sng" dirty="0" smtClean="0">
                <a:latin typeface="Arial" pitchFamily="34" charset="0"/>
                <a:cs typeface="Arial" pitchFamily="34" charset="0"/>
              </a:rPr>
              <a:t>other persons</a:t>
            </a:r>
            <a:r>
              <a:rPr lang="en-US" sz="2400" dirty="0" smtClean="0">
                <a:latin typeface="Arial" pitchFamily="34" charset="0"/>
                <a:cs typeface="Arial" pitchFamily="34" charset="0"/>
              </a:rPr>
              <a:t> to provide advice</a:t>
            </a:r>
          </a:p>
          <a:p>
            <a:pPr marL="682625" lvl="1" indent="0">
              <a:buNone/>
              <a:defRPr/>
            </a:pPr>
            <a:r>
              <a:rPr lang="en-US" sz="2400" dirty="0" smtClean="0">
                <a:latin typeface="Arial" pitchFamily="34" charset="0"/>
                <a:cs typeface="Arial" pitchFamily="34" charset="0"/>
              </a:rPr>
              <a:t>- Selection of account (brokerage vs. advisory)</a:t>
            </a:r>
          </a:p>
          <a:p>
            <a:pPr marL="682625" lvl="1" indent="0">
              <a:buNone/>
              <a:defRPr/>
            </a:pPr>
            <a:r>
              <a:rPr lang="en-US" sz="2400" dirty="0" smtClean="0">
                <a:latin typeface="Arial" pitchFamily="34" charset="0"/>
                <a:cs typeface="Arial" pitchFamily="34" charset="0"/>
              </a:rPr>
              <a:t>- Transfers or </a:t>
            </a:r>
            <a:r>
              <a:rPr lang="en-US" sz="2400" u="sng" dirty="0" smtClean="0">
                <a:latin typeface="Arial" pitchFamily="34" charset="0"/>
                <a:cs typeface="Arial" pitchFamily="34" charset="0"/>
              </a:rPr>
              <a:t>rollovers</a:t>
            </a:r>
            <a:r>
              <a:rPr lang="en-US" sz="2400" dirty="0" smtClean="0">
                <a:latin typeface="Arial" pitchFamily="34" charset="0"/>
                <a:cs typeface="Arial" pitchFamily="34" charset="0"/>
              </a:rPr>
              <a:t> from Plan/IRA</a:t>
            </a:r>
          </a:p>
          <a:p>
            <a:pPr marL="682625" lvl="1" indent="0">
              <a:buNone/>
              <a:defRPr/>
            </a:pPr>
            <a:endParaRPr lang="en-US" sz="2400" dirty="0" smtClean="0">
              <a:latin typeface="Arial" pitchFamily="34" charset="0"/>
              <a:cs typeface="Arial" pitchFamily="34" charset="0"/>
            </a:endParaRPr>
          </a:p>
          <a:p>
            <a:pPr>
              <a:defRPr/>
            </a:pPr>
            <a:r>
              <a:rPr lang="en-US" sz="2800" dirty="0" smtClean="0">
                <a:latin typeface="Arial" pitchFamily="34" charset="0"/>
                <a:cs typeface="Arial" pitchFamily="34" charset="0"/>
              </a:rPr>
              <a:t>“Recommendation”</a:t>
            </a:r>
          </a:p>
          <a:p>
            <a:pPr lvl="1">
              <a:defRPr/>
            </a:pPr>
            <a:r>
              <a:rPr lang="en-US" sz="2400" dirty="0" smtClean="0">
                <a:latin typeface="Arial" pitchFamily="34" charset="0"/>
                <a:cs typeface="Arial" pitchFamily="34" charset="0"/>
              </a:rPr>
              <a:t>Reasonably viewed as suggestion to engage in particular course of action (</a:t>
            </a:r>
            <a:r>
              <a:rPr lang="en-US" sz="2400" i="1" dirty="0" smtClean="0">
                <a:latin typeface="Arial" pitchFamily="34" charset="0"/>
                <a:cs typeface="Arial" pitchFamily="34" charset="0"/>
              </a:rPr>
              <a:t>i.e.</a:t>
            </a:r>
            <a:r>
              <a:rPr lang="en-US" sz="2400" dirty="0" smtClean="0">
                <a:latin typeface="Arial" pitchFamily="34" charset="0"/>
                <a:cs typeface="Arial" pitchFamily="34" charset="0"/>
              </a:rPr>
              <a:t>, call to action)</a:t>
            </a:r>
          </a:p>
          <a:p>
            <a:pPr marL="403225" lvl="1" indent="0">
              <a:buNone/>
              <a:defRPr/>
            </a:pPr>
            <a:endParaRPr lang="en-US" sz="2100" dirty="0" smtClean="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17</a:t>
            </a:fld>
            <a:endParaRPr lang="en-US" dirty="0"/>
          </a:p>
        </p:txBody>
      </p:sp>
    </p:spTree>
    <p:extLst>
      <p:ext uri="{BB962C8B-B14F-4D97-AF65-F5344CB8AC3E}">
        <p14:creationId xmlns:p14="http://schemas.microsoft.com/office/powerpoint/2010/main" val="89759250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Observations on New Definition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smtClean="0">
                <a:latin typeface="Arial" pitchFamily="34" charset="0"/>
                <a:cs typeface="Arial" pitchFamily="34" charset="0"/>
              </a:rPr>
              <a:t>Changes to “Investment Advice”</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Includes one-time advice (without “</a:t>
            </a:r>
            <a:r>
              <a:rPr lang="en-US" sz="2400" u="sng" dirty="0" smtClean="0">
                <a:latin typeface="Arial" pitchFamily="34" charset="0"/>
                <a:cs typeface="Arial" pitchFamily="34" charset="0"/>
              </a:rPr>
              <a:t>regular basis</a:t>
            </a:r>
            <a:r>
              <a:rPr lang="en-US" sz="2400" dirty="0" smtClean="0">
                <a:latin typeface="Arial" pitchFamily="34" charset="0"/>
                <a:cs typeface="Arial" pitchFamily="34" charset="0"/>
              </a:rPr>
              <a:t>” condition)</a:t>
            </a:r>
          </a:p>
          <a:p>
            <a:pPr lvl="1">
              <a:defRPr/>
            </a:pPr>
            <a:r>
              <a:rPr lang="en-US" sz="2400" dirty="0" smtClean="0">
                <a:latin typeface="Arial" pitchFamily="34" charset="0"/>
                <a:cs typeface="Arial" pitchFamily="34" charset="0"/>
              </a:rPr>
              <a:t>No need for "mutual understanding” of parties</a:t>
            </a:r>
          </a:p>
          <a:p>
            <a:pPr lvl="1">
              <a:defRPr/>
            </a:pPr>
            <a:r>
              <a:rPr lang="en-US" sz="2400" dirty="0" smtClean="0">
                <a:latin typeface="Arial" pitchFamily="34" charset="0"/>
                <a:cs typeface="Arial" pitchFamily="34" charset="0"/>
              </a:rPr>
              <a:t>Advice may address particular investment needs or a particular investment decision (and does not necessarily need to be individualized)</a:t>
            </a:r>
          </a:p>
          <a:p>
            <a:pPr lvl="1">
              <a:defRPr/>
            </a:pPr>
            <a:r>
              <a:rPr lang="en-US" sz="2400" dirty="0" smtClean="0">
                <a:latin typeface="Arial" pitchFamily="34" charset="0"/>
                <a:cs typeface="Arial" pitchFamily="34" charset="0"/>
              </a:rPr>
              <a:t>Client only needs to receive advice (which does not need to be “</a:t>
            </a:r>
            <a:r>
              <a:rPr lang="en-US" sz="2400" u="sng" dirty="0" smtClean="0">
                <a:latin typeface="Arial" pitchFamily="34" charset="0"/>
                <a:cs typeface="Arial" pitchFamily="34" charset="0"/>
              </a:rPr>
              <a:t>primary basis</a:t>
            </a:r>
            <a:r>
              <a:rPr lang="en-US" sz="2400" dirty="0" smtClean="0">
                <a:latin typeface="Arial" pitchFamily="34" charset="0"/>
                <a:cs typeface="Arial" pitchFamily="34" charset="0"/>
              </a:rPr>
              <a:t>” for decisions)</a:t>
            </a:r>
          </a:p>
          <a:p>
            <a:pPr lvl="1">
              <a:defRPr/>
            </a:pPr>
            <a:r>
              <a:rPr lang="en-US" sz="2400" dirty="0" smtClean="0">
                <a:latin typeface="Arial" pitchFamily="34" charset="0"/>
                <a:cs typeface="Arial" pitchFamily="34" charset="0"/>
              </a:rPr>
              <a:t>Expressly revises definition to cover investment </a:t>
            </a:r>
            <a:r>
              <a:rPr lang="en-US" sz="2400" u="sng" dirty="0" smtClean="0">
                <a:latin typeface="Arial" pitchFamily="34" charset="0"/>
                <a:cs typeface="Arial" pitchFamily="34" charset="0"/>
              </a:rPr>
              <a:t>management</a:t>
            </a:r>
            <a:r>
              <a:rPr lang="en-US" sz="2400" dirty="0" smtClean="0">
                <a:latin typeface="Arial" pitchFamily="34" charset="0"/>
                <a:cs typeface="Arial" pitchFamily="34" charset="0"/>
              </a:rPr>
              <a:t> recommendations</a:t>
            </a:r>
            <a:endParaRPr lang="en-US" sz="24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18</a:t>
            </a:fld>
            <a:endParaRPr lang="en-US" dirty="0"/>
          </a:p>
        </p:txBody>
      </p:sp>
    </p:spTree>
    <p:extLst>
      <p:ext uri="{BB962C8B-B14F-4D97-AF65-F5344CB8AC3E}">
        <p14:creationId xmlns:p14="http://schemas.microsoft.com/office/powerpoint/2010/main" val="28909890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Observations on “Recommendation”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smtClean="0">
                <a:latin typeface="Arial" pitchFamily="34" charset="0"/>
                <a:cs typeface="Arial" pitchFamily="34" charset="0"/>
              </a:rPr>
              <a:t>“Hire Me” Recommendations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Fiduciary advice only covers recommendations for selection of </a:t>
            </a:r>
            <a:r>
              <a:rPr lang="en-US" sz="2400" u="sng" dirty="0" smtClean="0">
                <a:latin typeface="Arial" pitchFamily="34" charset="0"/>
                <a:cs typeface="Arial" pitchFamily="34" charset="0"/>
              </a:rPr>
              <a:t>other persons</a:t>
            </a:r>
            <a:r>
              <a:rPr lang="en-US" sz="2400" dirty="0" smtClean="0">
                <a:latin typeface="Arial" pitchFamily="34" charset="0"/>
                <a:cs typeface="Arial" pitchFamily="34" charset="0"/>
              </a:rPr>
              <a:t> to provide advice</a:t>
            </a:r>
            <a:endParaRPr lang="en-US" sz="2400" dirty="0">
              <a:latin typeface="Arial" pitchFamily="34" charset="0"/>
              <a:cs typeface="Arial" pitchFamily="34" charset="0"/>
            </a:endParaRPr>
          </a:p>
          <a:p>
            <a:pPr lvl="1">
              <a:defRPr/>
            </a:pPr>
            <a:r>
              <a:rPr lang="en-US" sz="2400" dirty="0" smtClean="0">
                <a:latin typeface="Arial" pitchFamily="34" charset="0"/>
                <a:cs typeface="Arial" pitchFamily="34" charset="0"/>
              </a:rPr>
              <a:t>Advisor’s “Hire Me” recommendation is not conflicted fiduciary advice</a:t>
            </a:r>
            <a:endParaRPr lang="en-US" sz="2400" dirty="0">
              <a:latin typeface="Arial" pitchFamily="34" charset="0"/>
              <a:cs typeface="Arial" pitchFamily="34" charset="0"/>
            </a:endParaRPr>
          </a:p>
          <a:p>
            <a:pPr marL="82550" indent="0">
              <a:buNone/>
              <a:defRPr/>
            </a:pPr>
            <a:endParaRPr lang="en-US" sz="2800" dirty="0" smtClean="0">
              <a:latin typeface="Arial" pitchFamily="34" charset="0"/>
              <a:cs typeface="Arial" pitchFamily="34" charset="0"/>
            </a:endParaRPr>
          </a:p>
          <a:p>
            <a:pPr>
              <a:defRPr/>
            </a:pPr>
            <a:r>
              <a:rPr lang="en-US" sz="2800" dirty="0" smtClean="0">
                <a:latin typeface="Arial" pitchFamily="34" charset="0"/>
                <a:cs typeface="Arial" pitchFamily="34" charset="0"/>
              </a:rPr>
              <a:t>Rollover Advice </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Recommending a rollover distribution is fiduciary advice</a:t>
            </a:r>
          </a:p>
          <a:p>
            <a:pPr lvl="1">
              <a:defRPr/>
            </a:pPr>
            <a:r>
              <a:rPr lang="en-US" sz="2400" dirty="0" smtClean="0">
                <a:latin typeface="Arial" pitchFamily="34" charset="0"/>
                <a:cs typeface="Arial" pitchFamily="34" charset="0"/>
              </a:rPr>
              <a:t>Covers rollover advice that does not include any actual investment recommendation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19</a:t>
            </a:fld>
            <a:endParaRPr lang="en-US" dirty="0"/>
          </a:p>
        </p:txBody>
      </p:sp>
    </p:spTree>
    <p:extLst>
      <p:ext uri="{BB962C8B-B14F-4D97-AF65-F5344CB8AC3E}">
        <p14:creationId xmlns:p14="http://schemas.microsoft.com/office/powerpoint/2010/main" val="7049461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924800" cy="944562"/>
          </a:xfrm>
        </p:spPr>
        <p:txBody>
          <a:bodyPr>
            <a:noAutofit/>
          </a:bodyPr>
          <a:lstStyle/>
          <a:p>
            <a:r>
              <a:rPr lang="en-US" sz="3200" b="1" dirty="0" smtClean="0">
                <a:effectLst/>
                <a:latin typeface="Arial" pitchFamily="34" charset="0"/>
                <a:cs typeface="Arial" pitchFamily="34" charset="0"/>
              </a:rPr>
              <a:t>6 Exclusions from “Investment Advice”</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smtClean="0">
                <a:latin typeface="Arial" pitchFamily="34" charset="0"/>
                <a:cs typeface="Arial" pitchFamily="34" charset="0"/>
              </a:rPr>
              <a:t>Exclusions from “Recommendations”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Platform Providers</a:t>
            </a:r>
          </a:p>
          <a:p>
            <a:pPr lvl="1">
              <a:defRPr/>
            </a:pPr>
            <a:r>
              <a:rPr lang="en-US" sz="2400" dirty="0" smtClean="0">
                <a:latin typeface="Arial" pitchFamily="34" charset="0"/>
                <a:cs typeface="Arial" pitchFamily="34" charset="0"/>
              </a:rPr>
              <a:t>Investment Education</a:t>
            </a:r>
          </a:p>
          <a:p>
            <a:pPr lvl="1">
              <a:defRPr/>
            </a:pPr>
            <a:r>
              <a:rPr lang="en-US" sz="2400" dirty="0" smtClean="0">
                <a:latin typeface="Arial" pitchFamily="34" charset="0"/>
                <a:cs typeface="Arial" pitchFamily="34" charset="0"/>
              </a:rPr>
              <a:t>General Communications</a:t>
            </a:r>
          </a:p>
          <a:p>
            <a:pPr marL="403225" lvl="1" indent="0">
              <a:buNone/>
              <a:defRPr/>
            </a:pPr>
            <a:endParaRPr lang="en-US" sz="2400" dirty="0">
              <a:latin typeface="Arial" pitchFamily="34" charset="0"/>
              <a:cs typeface="Arial" pitchFamily="34" charset="0"/>
            </a:endParaRPr>
          </a:p>
          <a:p>
            <a:pPr>
              <a:defRPr/>
            </a:pPr>
            <a:r>
              <a:rPr lang="en-US" sz="2800" dirty="0" smtClean="0">
                <a:latin typeface="Arial" pitchFamily="34" charset="0"/>
                <a:cs typeface="Arial" pitchFamily="34" charset="0"/>
              </a:rPr>
              <a:t>Exclusions from “Fiduciary” Definition</a:t>
            </a:r>
          </a:p>
          <a:p>
            <a:pPr lvl="1">
              <a:defRPr/>
            </a:pPr>
            <a:r>
              <a:rPr lang="en-US" sz="2400" dirty="0" smtClean="0">
                <a:latin typeface="Arial" pitchFamily="34" charset="0"/>
                <a:cs typeface="Arial" pitchFamily="34" charset="0"/>
              </a:rPr>
              <a:t>Sellers to Institutional Fiduciaries</a:t>
            </a:r>
          </a:p>
          <a:p>
            <a:pPr lvl="1">
              <a:defRPr/>
            </a:pPr>
            <a:r>
              <a:rPr lang="en-US" sz="2400" dirty="0" smtClean="0">
                <a:latin typeface="Arial" pitchFamily="34" charset="0"/>
                <a:cs typeface="Arial" pitchFamily="34" charset="0"/>
              </a:rPr>
              <a:t>Swap Counterparties</a:t>
            </a:r>
          </a:p>
          <a:p>
            <a:pPr lvl="1">
              <a:defRPr/>
            </a:pPr>
            <a:r>
              <a:rPr lang="en-US" sz="2400" dirty="0" smtClean="0">
                <a:latin typeface="Arial" pitchFamily="34" charset="0"/>
                <a:cs typeface="Arial" pitchFamily="34" charset="0"/>
              </a:rPr>
              <a:t>Plan Sponsor Employees</a:t>
            </a:r>
          </a:p>
          <a:p>
            <a:pPr marL="1663700" lvl="1" indent="-1031875">
              <a:buNone/>
              <a:defRPr/>
            </a:pPr>
            <a:r>
              <a:rPr lang="en-US" sz="2400" b="1" i="1" dirty="0" smtClean="0">
                <a:latin typeface="Arial" pitchFamily="34" charset="0"/>
                <a:cs typeface="Arial" pitchFamily="34" charset="0"/>
              </a:rPr>
              <a:t>NOTE:	</a:t>
            </a:r>
            <a:r>
              <a:rPr lang="en-US" sz="2400" i="1" dirty="0" smtClean="0">
                <a:latin typeface="Arial" pitchFamily="34" charset="0"/>
                <a:cs typeface="Arial" pitchFamily="34" charset="0"/>
              </a:rPr>
              <a:t>Exclusion not apply if the advisor acknowledges its fiduciary status</a:t>
            </a:r>
            <a:endParaRPr lang="en-US" sz="2100" i="1" dirty="0" smtClean="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20</a:t>
            </a:fld>
            <a:endParaRPr lang="en-US" dirty="0"/>
          </a:p>
        </p:txBody>
      </p:sp>
    </p:spTree>
    <p:extLst>
      <p:ext uri="{BB962C8B-B14F-4D97-AF65-F5344CB8AC3E}">
        <p14:creationId xmlns:p14="http://schemas.microsoft.com/office/powerpoint/2010/main" val="1089847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74638"/>
            <a:ext cx="7708900" cy="944562"/>
          </a:xfrm>
        </p:spPr>
        <p:txBody>
          <a:bodyPr>
            <a:noAutofit/>
          </a:bodyPr>
          <a:lstStyle/>
          <a:p>
            <a:r>
              <a:rPr lang="en-US" sz="3200" b="1" dirty="0" smtClean="0">
                <a:effectLst/>
                <a:latin typeface="Arial" pitchFamily="34" charset="0"/>
                <a:cs typeface="Arial" pitchFamily="34" charset="0"/>
              </a:rPr>
              <a:t>Exclusion #1: Platform Providers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143000"/>
            <a:ext cx="7499350" cy="5181600"/>
          </a:xfrm>
        </p:spPr>
        <p:txBody>
          <a:bodyPr/>
          <a:lstStyle/>
          <a:p>
            <a:pPr>
              <a:defRPr/>
            </a:pPr>
            <a:r>
              <a:rPr lang="en-US" sz="2800" dirty="0" smtClean="0">
                <a:latin typeface="Arial" pitchFamily="34" charset="0"/>
                <a:cs typeface="Arial" pitchFamily="34" charset="0"/>
              </a:rPr>
              <a:t>Requirements for Exclusion</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DC Plan recordkeepers may market investment options available through their platforms    (without regard to individualized needs)</a:t>
            </a:r>
          </a:p>
          <a:p>
            <a:pPr lvl="1">
              <a:defRPr/>
            </a:pPr>
            <a:r>
              <a:rPr lang="en-US" sz="2400" dirty="0" smtClean="0">
                <a:latin typeface="Arial" pitchFamily="34" charset="0"/>
                <a:cs typeface="Arial" pitchFamily="34" charset="0"/>
              </a:rPr>
              <a:t>Must disclose that platform does not provide impartial fiduciary advice </a:t>
            </a:r>
          </a:p>
          <a:p>
            <a:pPr lvl="1">
              <a:defRPr/>
            </a:pPr>
            <a:r>
              <a:rPr lang="en-US" sz="2400" dirty="0" smtClean="0">
                <a:latin typeface="Arial" pitchFamily="34" charset="0"/>
                <a:cs typeface="Arial" pitchFamily="34" charset="0"/>
              </a:rPr>
              <a:t>Can identify options that meet objective criteria (where financial interests are disclosed)</a:t>
            </a:r>
          </a:p>
          <a:p>
            <a:pPr lvl="1">
              <a:defRPr/>
            </a:pPr>
            <a:r>
              <a:rPr lang="en-US" sz="2400" dirty="0" smtClean="0">
                <a:latin typeface="Arial" pitchFamily="34" charset="0"/>
                <a:cs typeface="Arial" pitchFamily="34" charset="0"/>
              </a:rPr>
              <a:t>Can identify sample list of options based on plan size or current options in response to RFP  (where financial interests are disclosed)</a:t>
            </a:r>
          </a:p>
          <a:p>
            <a:pPr lvl="1">
              <a:defRPr/>
            </a:pPr>
            <a:r>
              <a:rPr lang="en-US" sz="2400" dirty="0" smtClean="0">
                <a:latin typeface="Arial" pitchFamily="34" charset="0"/>
                <a:cs typeface="Arial" pitchFamily="34" charset="0"/>
              </a:rPr>
              <a:t>Can provide objective financial data and benchmark comparisons</a:t>
            </a:r>
          </a:p>
          <a:p>
            <a:pPr marL="403225" lvl="1" indent="0">
              <a:buNone/>
              <a:defRPr/>
            </a:pP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21</a:t>
            </a:fld>
            <a:endParaRPr lang="en-US" dirty="0"/>
          </a:p>
        </p:txBody>
      </p:sp>
    </p:spTree>
    <p:extLst>
      <p:ext uri="{BB962C8B-B14F-4D97-AF65-F5344CB8AC3E}">
        <p14:creationId xmlns:p14="http://schemas.microsoft.com/office/powerpoint/2010/main" val="8060024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76200"/>
            <a:ext cx="7708900" cy="944562"/>
          </a:xfrm>
        </p:spPr>
        <p:txBody>
          <a:bodyPr>
            <a:noAutofit/>
          </a:bodyPr>
          <a:lstStyle/>
          <a:p>
            <a:r>
              <a:rPr lang="en-US" sz="3200" b="1" dirty="0" smtClean="0">
                <a:effectLst/>
                <a:latin typeface="Arial" pitchFamily="34" charset="0"/>
                <a:cs typeface="Arial" pitchFamily="34" charset="0"/>
              </a:rPr>
              <a:t>Exclusion #2: Investment Education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914400"/>
            <a:ext cx="7499350" cy="5181600"/>
          </a:xfrm>
        </p:spPr>
        <p:txBody>
          <a:bodyPr/>
          <a:lstStyle/>
          <a:p>
            <a:pPr>
              <a:defRPr/>
            </a:pPr>
            <a:r>
              <a:rPr lang="en-US" sz="2800" dirty="0" smtClean="0">
                <a:latin typeface="Arial" pitchFamily="34" charset="0"/>
                <a:cs typeface="Arial" pitchFamily="34" charset="0"/>
              </a:rPr>
              <a:t>Similar to Current Safe Harbor (IB 96-1)</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Plan Information</a:t>
            </a:r>
          </a:p>
          <a:p>
            <a:pPr lvl="1">
              <a:defRPr/>
            </a:pPr>
            <a:r>
              <a:rPr lang="en-US" sz="2400" dirty="0" smtClean="0">
                <a:latin typeface="Arial" pitchFamily="34" charset="0"/>
                <a:cs typeface="Arial" pitchFamily="34" charset="0"/>
              </a:rPr>
              <a:t>General Financial/Retirement Information</a:t>
            </a:r>
          </a:p>
          <a:p>
            <a:pPr lvl="1">
              <a:defRPr/>
            </a:pPr>
            <a:r>
              <a:rPr lang="en-US" sz="2400" dirty="0" smtClean="0">
                <a:latin typeface="Arial" pitchFamily="34" charset="0"/>
                <a:cs typeface="Arial" pitchFamily="34" charset="0"/>
              </a:rPr>
              <a:t>Asset Allocation Models</a:t>
            </a:r>
          </a:p>
          <a:p>
            <a:pPr lvl="1">
              <a:defRPr/>
            </a:pPr>
            <a:r>
              <a:rPr lang="en-US" sz="2400" dirty="0" smtClean="0">
                <a:latin typeface="Arial" pitchFamily="34" charset="0"/>
                <a:cs typeface="Arial" pitchFamily="34" charset="0"/>
              </a:rPr>
              <a:t>Interactive Investment Materials</a:t>
            </a:r>
          </a:p>
          <a:p>
            <a:pPr marL="403225" lvl="1" indent="0">
              <a:buNone/>
              <a:defRPr/>
            </a:pPr>
            <a:endParaRPr lang="en-US" sz="800" dirty="0" smtClean="0">
              <a:latin typeface="Arial" pitchFamily="34" charset="0"/>
              <a:cs typeface="Arial" pitchFamily="34" charset="0"/>
            </a:endParaRPr>
          </a:p>
          <a:p>
            <a:pPr>
              <a:defRPr/>
            </a:pPr>
            <a:r>
              <a:rPr lang="en-US" sz="2800" dirty="0" smtClean="0">
                <a:latin typeface="Arial" pitchFamily="34" charset="0"/>
                <a:cs typeface="Arial" pitchFamily="34" charset="0"/>
              </a:rPr>
              <a:t>Observations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Exclusion applies to both Plans and IRAs</a:t>
            </a:r>
          </a:p>
          <a:p>
            <a:pPr lvl="1">
              <a:defRPr/>
            </a:pPr>
            <a:r>
              <a:rPr lang="en-US" sz="2400" dirty="0" smtClean="0">
                <a:latin typeface="Arial" pitchFamily="34" charset="0"/>
                <a:cs typeface="Arial" pitchFamily="34" charset="0"/>
              </a:rPr>
              <a:t>Asset allocation models and interactive materials cannot reference specific options unless</a:t>
            </a:r>
          </a:p>
          <a:p>
            <a:pPr marL="635000" lvl="1" indent="0">
              <a:buNone/>
              <a:defRPr/>
            </a:pPr>
            <a:r>
              <a:rPr lang="en-US" sz="2400" dirty="0" smtClean="0">
                <a:latin typeface="Arial" pitchFamily="34" charset="0"/>
                <a:cs typeface="Arial" pitchFamily="34" charset="0"/>
              </a:rPr>
              <a:t>- They are subject to oversight of plan sponsor</a:t>
            </a:r>
          </a:p>
          <a:p>
            <a:pPr marL="635000" lvl="1" indent="0">
              <a:buNone/>
              <a:defRPr/>
            </a:pPr>
            <a:r>
              <a:rPr lang="en-US" sz="2400" dirty="0" smtClean="0">
                <a:latin typeface="Arial" pitchFamily="34" charset="0"/>
                <a:cs typeface="Arial" pitchFamily="34" charset="0"/>
              </a:rPr>
              <a:t>- Options with similar risk/return are identified</a:t>
            </a:r>
          </a:p>
          <a:p>
            <a:pPr marL="635000" lvl="1" indent="0">
              <a:buNone/>
              <a:defRPr/>
            </a:pPr>
            <a:r>
              <a:rPr lang="en-US" sz="2400" dirty="0" smtClean="0">
                <a:latin typeface="Arial" pitchFamily="34" charset="0"/>
                <a:cs typeface="Arial" pitchFamily="34" charset="0"/>
              </a:rPr>
              <a:t>- Statement on how more info may be obtained</a:t>
            </a: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22</a:t>
            </a:fld>
            <a:endParaRPr lang="en-US" dirty="0"/>
          </a:p>
        </p:txBody>
      </p:sp>
    </p:spTree>
    <p:extLst>
      <p:ext uri="{BB962C8B-B14F-4D97-AF65-F5344CB8AC3E}">
        <p14:creationId xmlns:p14="http://schemas.microsoft.com/office/powerpoint/2010/main" val="31186457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848600" cy="944562"/>
          </a:xfrm>
        </p:spPr>
        <p:txBody>
          <a:bodyPr>
            <a:noAutofit/>
          </a:bodyPr>
          <a:lstStyle/>
          <a:p>
            <a:r>
              <a:rPr lang="en-US" sz="3200" b="1" dirty="0" smtClean="0">
                <a:effectLst/>
                <a:latin typeface="Arial" pitchFamily="34" charset="0"/>
                <a:cs typeface="Arial" pitchFamily="34" charset="0"/>
              </a:rPr>
              <a:t>Exclusion #3: General Communications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5181600"/>
          </a:xfrm>
        </p:spPr>
        <p:txBody>
          <a:bodyPr/>
          <a:lstStyle/>
          <a:p>
            <a:pPr>
              <a:defRPr/>
            </a:pPr>
            <a:r>
              <a:rPr lang="en-US" sz="2800" dirty="0" smtClean="0">
                <a:latin typeface="Arial" pitchFamily="34" charset="0"/>
                <a:cs typeface="Arial" pitchFamily="34" charset="0"/>
              </a:rPr>
              <a:t>Definition of “General Communications”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Reasonable person must not view as investment recommendation</a:t>
            </a:r>
            <a:endParaRPr lang="en-US" sz="2400" dirty="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a:defRPr/>
            </a:pPr>
            <a:r>
              <a:rPr lang="en-US" sz="2800" dirty="0" smtClean="0">
                <a:latin typeface="Arial" pitchFamily="34" charset="0"/>
                <a:cs typeface="Arial" pitchFamily="34" charset="0"/>
              </a:rPr>
              <a:t>Examples</a:t>
            </a:r>
          </a:p>
          <a:p>
            <a:pPr lvl="1">
              <a:defRPr/>
            </a:pPr>
            <a:r>
              <a:rPr lang="en-US" sz="2400" dirty="0" smtClean="0">
                <a:latin typeface="Arial" pitchFamily="34" charset="0"/>
                <a:cs typeface="Arial" pitchFamily="34" charset="0"/>
              </a:rPr>
              <a:t>Newsletters, talk shows</a:t>
            </a:r>
          </a:p>
          <a:p>
            <a:pPr lvl="1">
              <a:defRPr/>
            </a:pPr>
            <a:r>
              <a:rPr lang="en-US" sz="2400" dirty="0" smtClean="0">
                <a:latin typeface="Arial" pitchFamily="34" charset="0"/>
                <a:cs typeface="Arial" pitchFamily="34" charset="0"/>
              </a:rPr>
              <a:t>Speeches and conferences</a:t>
            </a:r>
          </a:p>
          <a:p>
            <a:pPr lvl="1">
              <a:defRPr/>
            </a:pPr>
            <a:r>
              <a:rPr lang="en-US" sz="2400" dirty="0" smtClean="0">
                <a:latin typeface="Arial" pitchFamily="34" charset="0"/>
                <a:cs typeface="Arial" pitchFamily="34" charset="0"/>
              </a:rPr>
              <a:t>Research or news reports</a:t>
            </a:r>
          </a:p>
          <a:p>
            <a:pPr lvl="1">
              <a:defRPr/>
            </a:pPr>
            <a:r>
              <a:rPr lang="en-US" sz="2400" dirty="0" smtClean="0">
                <a:latin typeface="Arial" pitchFamily="34" charset="0"/>
                <a:cs typeface="Arial" pitchFamily="34" charset="0"/>
              </a:rPr>
              <a:t>Market data</a:t>
            </a:r>
          </a:p>
          <a:p>
            <a:pPr lvl="1">
              <a:defRPr/>
            </a:pPr>
            <a:r>
              <a:rPr lang="en-US" sz="2400" dirty="0" smtClean="0">
                <a:latin typeface="Arial" pitchFamily="34" charset="0"/>
                <a:cs typeface="Arial" pitchFamily="34" charset="0"/>
              </a:rPr>
              <a:t>Performance reports</a:t>
            </a:r>
          </a:p>
          <a:p>
            <a:pPr lvl="1">
              <a:defRPr/>
            </a:pPr>
            <a:r>
              <a:rPr lang="en-US" sz="2400" dirty="0" smtClean="0">
                <a:latin typeface="Arial" pitchFamily="34" charset="0"/>
                <a:cs typeface="Arial" pitchFamily="34" charset="0"/>
              </a:rPr>
              <a:t>Prospectuses</a:t>
            </a:r>
            <a:endParaRPr lang="en-US" sz="24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23</a:t>
            </a:fld>
            <a:endParaRPr lang="en-US" dirty="0"/>
          </a:p>
        </p:txBody>
      </p:sp>
    </p:spTree>
    <p:extLst>
      <p:ext uri="{BB962C8B-B14F-4D97-AF65-F5344CB8AC3E}">
        <p14:creationId xmlns:p14="http://schemas.microsoft.com/office/powerpoint/2010/main" val="38663615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74638"/>
            <a:ext cx="7708900" cy="944562"/>
          </a:xfrm>
        </p:spPr>
        <p:txBody>
          <a:bodyPr>
            <a:noAutofit/>
          </a:bodyPr>
          <a:lstStyle/>
          <a:p>
            <a:r>
              <a:rPr lang="en-US" sz="3200" b="1" dirty="0" smtClean="0">
                <a:effectLst/>
                <a:latin typeface="Arial" pitchFamily="34" charset="0"/>
                <a:cs typeface="Arial" pitchFamily="34" charset="0"/>
              </a:rPr>
              <a:t>Exclusion #4: </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Sellers to Institutional Fiduciaries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447800"/>
            <a:ext cx="7499350" cy="5181600"/>
          </a:xfrm>
        </p:spPr>
        <p:txBody>
          <a:bodyPr/>
          <a:lstStyle/>
          <a:p>
            <a:pPr>
              <a:defRPr/>
            </a:pPr>
            <a:r>
              <a:rPr lang="en-US" sz="2800" dirty="0" smtClean="0">
                <a:latin typeface="Arial" pitchFamily="34" charset="0"/>
                <a:cs typeface="Arial" pitchFamily="34" charset="0"/>
              </a:rPr>
              <a:t>Scope of Exclusion</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Covers advice provided by seller of investment product to Institutional Fiduciary of a Plan/IRA</a:t>
            </a:r>
          </a:p>
          <a:p>
            <a:pPr lvl="1">
              <a:defRPr/>
            </a:pPr>
            <a:r>
              <a:rPr lang="en-US" sz="2400" dirty="0" smtClean="0">
                <a:latin typeface="Arial" pitchFamily="34" charset="0"/>
                <a:cs typeface="Arial" pitchFamily="34" charset="0"/>
              </a:rPr>
              <a:t>Institutional Fiduciary has over $50mm in AUM or is a bank, insurer, RIA or BD</a:t>
            </a:r>
          </a:p>
          <a:p>
            <a:pPr lvl="1">
              <a:defRPr/>
            </a:pPr>
            <a:endParaRPr lang="en-US" sz="2400" dirty="0" smtClean="0">
              <a:latin typeface="Arial" pitchFamily="34" charset="0"/>
              <a:cs typeface="Arial" pitchFamily="34" charset="0"/>
            </a:endParaRPr>
          </a:p>
          <a:p>
            <a:pPr>
              <a:defRPr/>
            </a:pPr>
            <a:r>
              <a:rPr lang="en-US" sz="2800" dirty="0" smtClean="0">
                <a:latin typeface="Arial" pitchFamily="34" charset="0"/>
                <a:cs typeface="Arial" pitchFamily="34" charset="0"/>
              </a:rPr>
              <a:t>Requirements for Exclusion</a:t>
            </a:r>
          </a:p>
          <a:p>
            <a:pPr lvl="1">
              <a:defRPr/>
            </a:pPr>
            <a:r>
              <a:rPr lang="en-US" sz="2400" dirty="0" smtClean="0">
                <a:latin typeface="Arial" pitchFamily="34" charset="0"/>
                <a:cs typeface="Arial" pitchFamily="34" charset="0"/>
              </a:rPr>
              <a:t>Seller informs that it is not providing impartial fiduciary advice</a:t>
            </a:r>
          </a:p>
          <a:p>
            <a:pPr lvl="1">
              <a:defRPr/>
            </a:pPr>
            <a:r>
              <a:rPr lang="en-US" sz="2400" dirty="0" smtClean="0">
                <a:latin typeface="Arial" pitchFamily="34" charset="0"/>
                <a:cs typeface="Arial" pitchFamily="34" charset="0"/>
              </a:rPr>
              <a:t>Seller does not receive any direct compensation</a:t>
            </a:r>
          </a:p>
          <a:p>
            <a:pPr lvl="1">
              <a:defRPr/>
            </a:pPr>
            <a:r>
              <a:rPr lang="en-US" sz="2400" dirty="0" smtClean="0">
                <a:latin typeface="Arial" pitchFamily="34" charset="0"/>
                <a:cs typeface="Arial" pitchFamily="34" charset="0"/>
              </a:rPr>
              <a:t>Seller reasonably believes that Institutional Fiduciary is capable and independent</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24</a:t>
            </a:fld>
            <a:endParaRPr lang="en-US" dirty="0"/>
          </a:p>
        </p:txBody>
      </p:sp>
    </p:spTree>
    <p:extLst>
      <p:ext uri="{BB962C8B-B14F-4D97-AF65-F5344CB8AC3E}">
        <p14:creationId xmlns:p14="http://schemas.microsoft.com/office/powerpoint/2010/main" val="28763526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Exclusion #5: Swap Counterparty</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5181600"/>
          </a:xfrm>
        </p:spPr>
        <p:txBody>
          <a:bodyPr/>
          <a:lstStyle/>
          <a:p>
            <a:pPr>
              <a:defRPr/>
            </a:pPr>
            <a:r>
              <a:rPr lang="en-US" sz="2800" dirty="0" smtClean="0">
                <a:latin typeface="Arial" pitchFamily="34" charset="0"/>
                <a:cs typeface="Arial" pitchFamily="34" charset="0"/>
              </a:rPr>
              <a:t>Conditions for Fiduciary Exclusion</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Counterparty is swap dealer (or security-based swap dealer) or major swap participant</a:t>
            </a:r>
          </a:p>
          <a:p>
            <a:pPr lvl="1">
              <a:defRPr/>
            </a:pPr>
            <a:r>
              <a:rPr lang="en-US" sz="2400" dirty="0" smtClean="0">
                <a:latin typeface="Arial" pitchFamily="34" charset="0"/>
                <a:cs typeface="Arial" pitchFamily="34" charset="0"/>
              </a:rPr>
              <a:t>Not acting as “advisor” to plan under Commodity Exchange Act or Securities Exchange Act</a:t>
            </a:r>
          </a:p>
          <a:p>
            <a:pPr lvl="1">
              <a:defRPr/>
            </a:pPr>
            <a:r>
              <a:rPr lang="en-US" sz="2400" dirty="0" smtClean="0">
                <a:latin typeface="Arial" pitchFamily="34" charset="0"/>
                <a:cs typeface="Arial" pitchFamily="34" charset="0"/>
              </a:rPr>
              <a:t>Does not receive any direct compensation</a:t>
            </a:r>
            <a:endParaRPr lang="en-US" sz="2200" dirty="0" smtClean="0">
              <a:latin typeface="Arial" pitchFamily="34" charset="0"/>
              <a:cs typeface="Arial" pitchFamily="34" charset="0"/>
            </a:endParaRPr>
          </a:p>
          <a:p>
            <a:pPr lvl="1">
              <a:defRPr/>
            </a:pPr>
            <a:r>
              <a:rPr lang="en-US" sz="2400" dirty="0">
                <a:latin typeface="Arial" pitchFamily="34" charset="0"/>
                <a:cs typeface="Arial" pitchFamily="34" charset="0"/>
              </a:rPr>
              <a:t>Written representation from plan </a:t>
            </a:r>
            <a:r>
              <a:rPr lang="en-US" sz="2400" dirty="0" smtClean="0">
                <a:latin typeface="Arial" pitchFamily="34" charset="0"/>
                <a:cs typeface="Arial" pitchFamily="34" charset="0"/>
              </a:rPr>
              <a:t>fiduciary that it understands:</a:t>
            </a:r>
          </a:p>
          <a:p>
            <a:pPr marL="631825" lvl="1" indent="0">
              <a:buNone/>
              <a:defRPr/>
            </a:pPr>
            <a:r>
              <a:rPr lang="en-US" sz="2400" dirty="0" smtClean="0">
                <a:latin typeface="Arial" pitchFamily="34" charset="0"/>
                <a:cs typeface="Arial" pitchFamily="34" charset="0"/>
              </a:rPr>
              <a:t>- Advice is not impartial fiduciary advice</a:t>
            </a:r>
          </a:p>
          <a:p>
            <a:pPr marL="631825" lvl="1" indent="0">
              <a:buNone/>
              <a:defRPr/>
            </a:pPr>
            <a:r>
              <a:rPr lang="en-US" sz="2400" dirty="0" smtClean="0">
                <a:latin typeface="Arial" pitchFamily="34" charset="0"/>
                <a:cs typeface="Arial" pitchFamily="34" charset="0"/>
              </a:rPr>
              <a:t>- It is exercising independent judgment</a:t>
            </a:r>
            <a:endParaRPr lang="en-US" sz="2400" dirty="0">
              <a:latin typeface="Arial" pitchFamily="34" charset="0"/>
              <a:cs typeface="Arial" pitchFamily="34" charset="0"/>
            </a:endParaRPr>
          </a:p>
          <a:p>
            <a:pPr marL="403225" lvl="1" indent="0">
              <a:buNone/>
              <a:defRPr/>
            </a:pPr>
            <a:endParaRPr lang="en-US" sz="2400" dirty="0" smtClean="0">
              <a:latin typeface="Arial" pitchFamily="34" charset="0"/>
              <a:cs typeface="Arial" pitchFamily="34" charset="0"/>
            </a:endParaRPr>
          </a:p>
          <a:p>
            <a:pPr lvl="1">
              <a:defRPr/>
            </a:pPr>
            <a:endParaRPr lang="en-US" sz="2400" dirty="0" smtClean="0">
              <a:latin typeface="Arial" pitchFamily="34" charset="0"/>
              <a:cs typeface="Arial" pitchFamily="34" charset="0"/>
            </a:endParaRPr>
          </a:p>
          <a:p>
            <a:pPr lvl="1">
              <a:defRPr/>
            </a:pPr>
            <a:endParaRPr lang="en-US" sz="2400" dirty="0">
              <a:latin typeface="Arial" pitchFamily="34" charset="0"/>
              <a:cs typeface="Arial" pitchFamily="34" charset="0"/>
            </a:endParaRPr>
          </a:p>
          <a:p>
            <a:pPr marL="82550" indent="0">
              <a:buNone/>
              <a:defRPr/>
            </a:pPr>
            <a:endParaRPr lang="en-US" sz="2800" dirty="0" smtClean="0">
              <a:latin typeface="Arial" pitchFamily="34" charset="0"/>
              <a:cs typeface="Arial" pitchFamily="34" charset="0"/>
            </a:endParaRPr>
          </a:p>
          <a:p>
            <a:pPr marL="403225" lvl="1" indent="0">
              <a:buNone/>
              <a:defRPr/>
            </a:pP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25</a:t>
            </a:fld>
            <a:endParaRPr lang="en-US" dirty="0"/>
          </a:p>
        </p:txBody>
      </p:sp>
    </p:spTree>
    <p:extLst>
      <p:ext uri="{BB962C8B-B14F-4D97-AF65-F5344CB8AC3E}">
        <p14:creationId xmlns:p14="http://schemas.microsoft.com/office/powerpoint/2010/main" val="25333484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924800" cy="944562"/>
          </a:xfrm>
        </p:spPr>
        <p:txBody>
          <a:bodyPr>
            <a:noAutofit/>
          </a:bodyPr>
          <a:lstStyle/>
          <a:p>
            <a:r>
              <a:rPr lang="en-US" sz="3200" b="1" dirty="0" smtClean="0">
                <a:effectLst/>
                <a:latin typeface="Arial" pitchFamily="34" charset="0"/>
                <a:cs typeface="Arial" pitchFamily="34" charset="0"/>
              </a:rPr>
              <a:t>Exclusion #6: Plan Sponsor Employees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5181600"/>
          </a:xfrm>
        </p:spPr>
        <p:txBody>
          <a:bodyPr/>
          <a:lstStyle/>
          <a:p>
            <a:pPr>
              <a:defRPr/>
            </a:pPr>
            <a:r>
              <a:rPr lang="en-US" sz="2800" dirty="0" smtClean="0">
                <a:latin typeface="Arial" pitchFamily="34" charset="0"/>
                <a:cs typeface="Arial" pitchFamily="34" charset="0"/>
              </a:rPr>
              <a:t>Advice from Employee to Plan Sponsor</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Exclusion applies if employee does not receive compensation beyond employee’s normal pay</a:t>
            </a:r>
          </a:p>
          <a:p>
            <a:pPr lvl="1">
              <a:defRPr/>
            </a:pPr>
            <a:r>
              <a:rPr lang="en-US" sz="2400" dirty="0" smtClean="0">
                <a:latin typeface="Arial" pitchFamily="34" charset="0"/>
                <a:cs typeface="Arial" pitchFamily="34" charset="0"/>
              </a:rPr>
              <a:t>Carve-out is designed to protect employees from potential fiduciary liability</a:t>
            </a:r>
          </a:p>
          <a:p>
            <a:pPr marL="403225" lvl="1" indent="0">
              <a:buNone/>
              <a:defRPr/>
            </a:pPr>
            <a:endParaRPr lang="en-US" sz="2400" dirty="0" smtClean="0">
              <a:latin typeface="Arial" pitchFamily="34" charset="0"/>
              <a:cs typeface="Arial" pitchFamily="34" charset="0"/>
            </a:endParaRPr>
          </a:p>
          <a:p>
            <a:pPr>
              <a:defRPr/>
            </a:pPr>
            <a:r>
              <a:rPr lang="en-US" sz="2800" dirty="0" smtClean="0">
                <a:latin typeface="Arial" pitchFamily="34" charset="0"/>
                <a:cs typeface="Arial" pitchFamily="34" charset="0"/>
              </a:rPr>
              <a:t>Advice from HR Employee to Co-Worker</a:t>
            </a:r>
          </a:p>
          <a:p>
            <a:pPr lvl="1">
              <a:defRPr/>
            </a:pPr>
            <a:r>
              <a:rPr lang="en-US" sz="2400" dirty="0" smtClean="0">
                <a:latin typeface="Arial" pitchFamily="34" charset="0"/>
                <a:cs typeface="Arial" pitchFamily="34" charset="0"/>
              </a:rPr>
              <a:t>HR employee’s duties do not include providing advice</a:t>
            </a:r>
          </a:p>
          <a:p>
            <a:pPr lvl="1">
              <a:defRPr/>
            </a:pPr>
            <a:r>
              <a:rPr lang="en-US" sz="2400" dirty="0" smtClean="0">
                <a:latin typeface="Arial" pitchFamily="34" charset="0"/>
                <a:cs typeface="Arial" pitchFamily="34" charset="0"/>
              </a:rPr>
              <a:t>HR employee is not licensed (or required to be licensed) under securities or insurance law</a:t>
            </a:r>
          </a:p>
          <a:p>
            <a:pPr lvl="1">
              <a:defRPr/>
            </a:pPr>
            <a:r>
              <a:rPr lang="en-US" sz="2400" dirty="0" smtClean="0">
                <a:latin typeface="Arial" pitchFamily="34" charset="0"/>
                <a:cs typeface="Arial" pitchFamily="34" charset="0"/>
              </a:rPr>
              <a:t>No compensation beyond normal pay</a:t>
            </a:r>
          </a:p>
          <a:p>
            <a:pPr lvl="1">
              <a:defRPr/>
            </a:pPr>
            <a:endParaRPr lang="en-US" sz="2400" dirty="0">
              <a:latin typeface="Arial" pitchFamily="34" charset="0"/>
              <a:cs typeface="Arial" pitchFamily="34" charset="0"/>
            </a:endParaRPr>
          </a:p>
          <a:p>
            <a:pPr marL="82550" indent="0">
              <a:buNone/>
              <a:defRPr/>
            </a:pPr>
            <a:endParaRPr lang="en-US" sz="2800" dirty="0" smtClean="0">
              <a:latin typeface="Arial" pitchFamily="34" charset="0"/>
              <a:cs typeface="Arial" pitchFamily="34" charset="0"/>
            </a:endParaRPr>
          </a:p>
          <a:p>
            <a:pPr marL="403225" lvl="1" indent="0">
              <a:buNone/>
              <a:defRPr/>
            </a:pP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26</a:t>
            </a:fld>
            <a:endParaRPr lang="en-US" dirty="0"/>
          </a:p>
        </p:txBody>
      </p:sp>
    </p:spTree>
    <p:extLst>
      <p:ext uri="{BB962C8B-B14F-4D97-AF65-F5344CB8AC3E}">
        <p14:creationId xmlns:p14="http://schemas.microsoft.com/office/powerpoint/2010/main" val="36885713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Fiduciary Rule and Exemptions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smtClean="0">
                <a:latin typeface="Arial" pitchFamily="34" charset="0"/>
                <a:cs typeface="Arial" pitchFamily="34" charset="0"/>
              </a:rPr>
              <a:t>Need for “ERISA 406(b)” Exemptive Relief</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New “investment advice” definition confers fiduciary status on all types of advisors</a:t>
            </a:r>
          </a:p>
          <a:p>
            <a:pPr lvl="1">
              <a:defRPr/>
            </a:pPr>
            <a:r>
              <a:rPr lang="en-US" sz="2400" dirty="0" smtClean="0">
                <a:latin typeface="Arial" pitchFamily="34" charset="0"/>
                <a:cs typeface="Arial" pitchFamily="34" charset="0"/>
              </a:rPr>
              <a:t>Prohibited transaction rules ban advisors from earning variable compensation (commissions)</a:t>
            </a:r>
          </a:p>
          <a:p>
            <a:pPr lvl="1">
              <a:defRPr/>
            </a:pPr>
            <a:r>
              <a:rPr lang="en-US" sz="2400" dirty="0" smtClean="0">
                <a:latin typeface="Arial" pitchFamily="34" charset="0"/>
                <a:cs typeface="Arial" pitchFamily="34" charset="0"/>
              </a:rPr>
              <a:t>Exemption required for brokers and insurance agents, </a:t>
            </a:r>
            <a:r>
              <a:rPr lang="en-US" sz="2400" u="sng" dirty="0" smtClean="0">
                <a:latin typeface="Arial" pitchFamily="34" charset="0"/>
                <a:cs typeface="Arial" pitchFamily="34" charset="0"/>
              </a:rPr>
              <a:t>including advisors to IRAs</a:t>
            </a:r>
          </a:p>
          <a:p>
            <a:pPr lvl="1">
              <a:defRPr/>
            </a:pPr>
            <a:r>
              <a:rPr lang="en-US" sz="2400" dirty="0" smtClean="0">
                <a:latin typeface="Arial" pitchFamily="34" charset="0"/>
                <a:cs typeface="Arial" pitchFamily="34" charset="0"/>
              </a:rPr>
              <a:t>DOL has created Best Interest Class Exemption</a:t>
            </a:r>
            <a:endParaRPr lang="en-US" sz="2400" dirty="0">
              <a:latin typeface="Arial" pitchFamily="34" charset="0"/>
              <a:cs typeface="Arial" pitchFamily="34" charset="0"/>
            </a:endParaRPr>
          </a:p>
          <a:p>
            <a:pPr marL="82550" indent="0">
              <a:buNone/>
              <a:defRPr/>
            </a:pPr>
            <a:endParaRPr lang="en-US" sz="2800" dirty="0" smtClean="0">
              <a:latin typeface="Arial" pitchFamily="34" charset="0"/>
              <a:cs typeface="Arial" pitchFamily="34" charset="0"/>
            </a:endParaRPr>
          </a:p>
          <a:p>
            <a:pPr marL="403225" lvl="1" indent="0">
              <a:buNone/>
              <a:defRPr/>
            </a:pP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27</a:t>
            </a:fld>
            <a:endParaRPr lang="en-US" dirty="0"/>
          </a:p>
        </p:txBody>
      </p:sp>
    </p:spTree>
    <p:extLst>
      <p:ext uri="{BB962C8B-B14F-4D97-AF65-F5344CB8AC3E}">
        <p14:creationId xmlns:p14="http://schemas.microsoft.com/office/powerpoint/2010/main" val="18145671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7715250" cy="944562"/>
          </a:xfrm>
        </p:spPr>
        <p:txBody>
          <a:bodyPr>
            <a:noAutofit/>
          </a:bodyPr>
          <a:lstStyle/>
          <a:p>
            <a:r>
              <a:rPr lang="en-US" sz="3200" b="1" dirty="0" smtClean="0">
                <a:effectLst/>
                <a:latin typeface="Arial" pitchFamily="34" charset="0"/>
                <a:cs typeface="Arial" pitchFamily="34" charset="0"/>
              </a:rPr>
              <a:t>Best Interest Contract (BIC) Exemption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914400"/>
            <a:ext cx="7499350" cy="4953000"/>
          </a:xfrm>
        </p:spPr>
        <p:txBody>
          <a:bodyPr/>
          <a:lstStyle/>
          <a:p>
            <a:pPr>
              <a:defRPr/>
            </a:pPr>
            <a:r>
              <a:rPr lang="en-US" sz="2800" dirty="0" smtClean="0">
                <a:latin typeface="Arial" pitchFamily="34" charset="0"/>
                <a:cs typeface="Arial" pitchFamily="34" charset="0"/>
              </a:rPr>
              <a:t>Scope of BIC Exemption</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Advisor can earn variable compensation (such as commissions) for non-discretionary advice</a:t>
            </a:r>
          </a:p>
          <a:p>
            <a:pPr lvl="1">
              <a:defRPr/>
            </a:pPr>
            <a:r>
              <a:rPr lang="en-US" sz="2400" dirty="0" smtClean="0">
                <a:latin typeface="Arial" pitchFamily="34" charset="0"/>
                <a:cs typeface="Arial" pitchFamily="34" charset="0"/>
              </a:rPr>
              <a:t>Covered “retail” clients include:</a:t>
            </a:r>
          </a:p>
          <a:p>
            <a:pPr lvl="2">
              <a:defRPr/>
            </a:pPr>
            <a:r>
              <a:rPr lang="en-US" dirty="0" smtClean="0">
                <a:latin typeface="Arial" pitchFamily="34" charset="0"/>
                <a:cs typeface="Arial" pitchFamily="34" charset="0"/>
              </a:rPr>
              <a:t>Participants</a:t>
            </a:r>
          </a:p>
          <a:p>
            <a:pPr lvl="2">
              <a:defRPr/>
            </a:pPr>
            <a:r>
              <a:rPr lang="en-US" dirty="0" smtClean="0">
                <a:latin typeface="Arial" pitchFamily="34" charset="0"/>
                <a:cs typeface="Arial" pitchFamily="34" charset="0"/>
              </a:rPr>
              <a:t>IRAs (and HSAs, Archer MSAs and Coverdell)</a:t>
            </a:r>
          </a:p>
          <a:p>
            <a:pPr lvl="2">
              <a:defRPr/>
            </a:pPr>
            <a:r>
              <a:rPr lang="en-US" dirty="0" smtClean="0">
                <a:latin typeface="Arial" pitchFamily="34" charset="0"/>
                <a:cs typeface="Arial" pitchFamily="34" charset="0"/>
              </a:rPr>
              <a:t>Non-ERISA Plans (</a:t>
            </a:r>
            <a:r>
              <a:rPr lang="en-US" i="1" dirty="0" smtClean="0">
                <a:latin typeface="Arial" pitchFamily="34" charset="0"/>
                <a:cs typeface="Arial" pitchFamily="34" charset="0"/>
              </a:rPr>
              <a:t>e.g.</a:t>
            </a:r>
            <a:r>
              <a:rPr lang="en-US" dirty="0" smtClean="0">
                <a:latin typeface="Arial" pitchFamily="34" charset="0"/>
                <a:cs typeface="Arial" pitchFamily="34" charset="0"/>
              </a:rPr>
              <a:t>, Keogh, Solo Plans)</a:t>
            </a:r>
          </a:p>
          <a:p>
            <a:pPr lvl="2">
              <a:defRPr/>
            </a:pPr>
            <a:r>
              <a:rPr lang="en-US" dirty="0" smtClean="0">
                <a:latin typeface="Arial" pitchFamily="34" charset="0"/>
                <a:cs typeface="Arial" pitchFamily="34" charset="0"/>
              </a:rPr>
              <a:t>ERISA Plans (with less than $50 million)</a:t>
            </a:r>
          </a:p>
          <a:p>
            <a:pPr marL="82550" indent="0">
              <a:buNone/>
              <a:defRPr/>
            </a:pPr>
            <a:endParaRPr lang="en-US" sz="1800" dirty="0" smtClean="0">
              <a:latin typeface="Arial" pitchFamily="34" charset="0"/>
              <a:cs typeface="Arial" pitchFamily="34" charset="0"/>
            </a:endParaRPr>
          </a:p>
          <a:p>
            <a:pPr>
              <a:defRPr/>
            </a:pPr>
            <a:r>
              <a:rPr lang="en-US" sz="2800" dirty="0" smtClean="0">
                <a:latin typeface="Arial" pitchFamily="34" charset="0"/>
                <a:cs typeface="Arial" pitchFamily="34" charset="0"/>
              </a:rPr>
              <a:t>Observations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No relief for variable compensation arising from </a:t>
            </a:r>
            <a:r>
              <a:rPr lang="en-US" sz="2400" u="sng" dirty="0" smtClean="0">
                <a:latin typeface="Arial" pitchFamily="34" charset="0"/>
                <a:cs typeface="Arial" pitchFamily="34" charset="0"/>
              </a:rPr>
              <a:t>discretionary</a:t>
            </a:r>
            <a:r>
              <a:rPr lang="en-US" sz="2400" dirty="0" smtClean="0">
                <a:latin typeface="Arial" pitchFamily="34" charset="0"/>
                <a:cs typeface="Arial" pitchFamily="34" charset="0"/>
              </a:rPr>
              <a:t> advice</a:t>
            </a: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28</a:t>
            </a:fld>
            <a:endParaRPr lang="en-US" dirty="0"/>
          </a:p>
        </p:txBody>
      </p:sp>
    </p:spTree>
    <p:extLst>
      <p:ext uri="{BB962C8B-B14F-4D97-AF65-F5344CB8AC3E}">
        <p14:creationId xmlns:p14="http://schemas.microsoft.com/office/powerpoint/2010/main" val="10772372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76200"/>
            <a:ext cx="7715250" cy="944562"/>
          </a:xfrm>
        </p:spPr>
        <p:txBody>
          <a:bodyPr>
            <a:noAutofit/>
          </a:bodyPr>
          <a:lstStyle/>
          <a:p>
            <a:r>
              <a:rPr lang="en-US" sz="3200" b="1" dirty="0" smtClean="0">
                <a:effectLst/>
                <a:latin typeface="Arial" pitchFamily="34" charset="0"/>
                <a:cs typeface="Arial" pitchFamily="34" charset="0"/>
              </a:rPr>
              <a:t>Framework of BIC Exemption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990600"/>
            <a:ext cx="7499350" cy="4953000"/>
          </a:xfrm>
        </p:spPr>
        <p:txBody>
          <a:bodyPr/>
          <a:lstStyle/>
          <a:p>
            <a:pPr>
              <a:defRPr/>
            </a:pPr>
            <a:r>
              <a:rPr lang="en-US" sz="2800" dirty="0" smtClean="0">
                <a:latin typeface="Arial" pitchFamily="34" charset="0"/>
                <a:cs typeface="Arial" pitchFamily="34" charset="0"/>
              </a:rPr>
              <a:t>4 Alternative Versions of BIC</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“Full Blown” BIC for </a:t>
            </a:r>
            <a:r>
              <a:rPr lang="en-US" sz="2400" u="sng" dirty="0" smtClean="0">
                <a:latin typeface="Arial" pitchFamily="34" charset="0"/>
                <a:cs typeface="Arial" pitchFamily="34" charset="0"/>
              </a:rPr>
              <a:t>IRAs and Non-ERISA Plans</a:t>
            </a:r>
          </a:p>
          <a:p>
            <a:pPr lvl="1">
              <a:defRPr/>
            </a:pPr>
            <a:r>
              <a:rPr lang="en-US" sz="2400" dirty="0" smtClean="0">
                <a:latin typeface="Arial" pitchFamily="34" charset="0"/>
                <a:cs typeface="Arial" pitchFamily="34" charset="0"/>
              </a:rPr>
              <a:t>“Disclosure” BIC for </a:t>
            </a:r>
            <a:r>
              <a:rPr lang="en-US" sz="2400" u="sng" dirty="0" smtClean="0">
                <a:latin typeface="Arial" pitchFamily="34" charset="0"/>
                <a:cs typeface="Arial" pitchFamily="34" charset="0"/>
              </a:rPr>
              <a:t>ERISA Plans</a:t>
            </a:r>
          </a:p>
          <a:p>
            <a:pPr lvl="1">
              <a:defRPr/>
            </a:pPr>
            <a:r>
              <a:rPr lang="en-US" sz="2400" dirty="0" smtClean="0">
                <a:latin typeface="Arial" pitchFamily="34" charset="0"/>
                <a:cs typeface="Arial" pitchFamily="34" charset="0"/>
              </a:rPr>
              <a:t>“Streamlined” BIC for </a:t>
            </a:r>
            <a:r>
              <a:rPr lang="en-US" sz="2400" u="sng" dirty="0" smtClean="0">
                <a:latin typeface="Arial" pitchFamily="34" charset="0"/>
                <a:cs typeface="Arial" pitchFamily="34" charset="0"/>
              </a:rPr>
              <a:t>Level Fee Fiduciaries</a:t>
            </a:r>
          </a:p>
          <a:p>
            <a:pPr lvl="1">
              <a:defRPr/>
            </a:pPr>
            <a:r>
              <a:rPr lang="en-US" sz="2400" dirty="0" smtClean="0">
                <a:latin typeface="Arial" pitchFamily="34" charset="0"/>
                <a:cs typeface="Arial" pitchFamily="34" charset="0"/>
              </a:rPr>
              <a:t>“Transition” BIC for 2017 Transition Period</a:t>
            </a:r>
            <a:endParaRPr lang="en-US" sz="2400" dirty="0">
              <a:latin typeface="Arial" pitchFamily="34" charset="0"/>
              <a:cs typeface="Arial" pitchFamily="34" charset="0"/>
            </a:endParaRPr>
          </a:p>
          <a:p>
            <a:pPr marL="82550" indent="0">
              <a:buNone/>
              <a:defRPr/>
            </a:pPr>
            <a:endParaRPr lang="en-US" sz="1500" dirty="0" smtClean="0">
              <a:latin typeface="Arial" pitchFamily="34" charset="0"/>
              <a:cs typeface="Arial" pitchFamily="34" charset="0"/>
            </a:endParaRPr>
          </a:p>
          <a:p>
            <a:pPr>
              <a:defRPr/>
            </a:pPr>
            <a:r>
              <a:rPr lang="en-US" sz="2800" dirty="0" smtClean="0">
                <a:latin typeface="Arial" pitchFamily="34" charset="0"/>
                <a:cs typeface="Arial" pitchFamily="34" charset="0"/>
              </a:rPr>
              <a:t>Observations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Firms could potentially rely on “Full Blown” BIC for all retirement clients as of April 10, 2017</a:t>
            </a:r>
          </a:p>
          <a:p>
            <a:pPr lvl="1">
              <a:defRPr/>
            </a:pPr>
            <a:r>
              <a:rPr lang="en-US" sz="2400" dirty="0" smtClean="0">
                <a:latin typeface="Arial" pitchFamily="34" charset="0"/>
                <a:cs typeface="Arial" pitchFamily="34" charset="0"/>
              </a:rPr>
              <a:t>If feasible, it may be beneficial to use less onerous BIC versions for different client types</a:t>
            </a: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29</a:t>
            </a:fld>
            <a:endParaRPr lang="en-US" dirty="0"/>
          </a:p>
        </p:txBody>
      </p:sp>
    </p:spTree>
    <p:extLst>
      <p:ext uri="{BB962C8B-B14F-4D97-AF65-F5344CB8AC3E}">
        <p14:creationId xmlns:p14="http://schemas.microsoft.com/office/powerpoint/2010/main" val="337331510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715250" cy="944562"/>
          </a:xfrm>
        </p:spPr>
        <p:txBody>
          <a:bodyPr>
            <a:noAutofit/>
          </a:bodyPr>
          <a:lstStyle/>
          <a:p>
            <a:r>
              <a:rPr lang="en-US" sz="3200" b="1" dirty="0" smtClean="0">
                <a:effectLst/>
                <a:latin typeface="Arial" pitchFamily="34" charset="0"/>
                <a:cs typeface="Arial" pitchFamily="34" charset="0"/>
              </a:rPr>
              <a:t>“Full Blown” BIC: </a:t>
            </a:r>
            <a:br>
              <a:rPr lang="en-US" sz="3200" b="1" dirty="0" smtClean="0">
                <a:effectLst/>
                <a:latin typeface="Arial" pitchFamily="34" charset="0"/>
                <a:cs typeface="Arial" pitchFamily="34" charset="0"/>
              </a:rPr>
            </a:br>
            <a:r>
              <a:rPr lang="en-US" sz="3200" b="1" dirty="0" smtClean="0">
                <a:effectLst/>
                <a:latin typeface="Arial" pitchFamily="34" charset="0"/>
                <a:cs typeface="Arial" pitchFamily="34" charset="0"/>
              </a:rPr>
              <a:t>  IRAs and Non-ERISA Plans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219200" y="1219200"/>
            <a:ext cx="7924800" cy="5257800"/>
          </a:xfrm>
        </p:spPr>
        <p:txBody>
          <a:bodyPr/>
          <a:lstStyle/>
          <a:p>
            <a:pPr>
              <a:defRPr/>
            </a:pPr>
            <a:r>
              <a:rPr lang="en-US" sz="2800" dirty="0" smtClean="0">
                <a:latin typeface="Arial" pitchFamily="34" charset="0"/>
                <a:cs typeface="Arial" pitchFamily="34" charset="0"/>
              </a:rPr>
              <a:t>Required Terms for Contract</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Fiduciary standard of care</a:t>
            </a:r>
          </a:p>
          <a:p>
            <a:pPr lvl="1">
              <a:defRPr/>
            </a:pPr>
            <a:r>
              <a:rPr lang="en-US" sz="2400" dirty="0" smtClean="0">
                <a:latin typeface="Arial" pitchFamily="34" charset="0"/>
                <a:cs typeface="Arial" pitchFamily="34" charset="0"/>
              </a:rPr>
              <a:t>General disclosures for compensation and conflicts</a:t>
            </a:r>
          </a:p>
          <a:p>
            <a:pPr lvl="1">
              <a:defRPr/>
            </a:pPr>
            <a:r>
              <a:rPr lang="en-US" sz="2400" dirty="0" smtClean="0">
                <a:latin typeface="Arial" pitchFamily="34" charset="0"/>
                <a:cs typeface="Arial" pitchFamily="34" charset="0"/>
              </a:rPr>
              <a:t>Giving specific compensation figures upon request</a:t>
            </a:r>
          </a:p>
          <a:p>
            <a:pPr lvl="1">
              <a:defRPr/>
            </a:pPr>
            <a:r>
              <a:rPr lang="en-US" sz="2400" dirty="0" smtClean="0">
                <a:latin typeface="Arial" pitchFamily="34" charset="0"/>
                <a:cs typeface="Arial" pitchFamily="34" charset="0"/>
              </a:rPr>
              <a:t>Compliance policies mitigating conflicts</a:t>
            </a:r>
          </a:p>
          <a:p>
            <a:pPr lvl="1">
              <a:defRPr/>
            </a:pPr>
            <a:r>
              <a:rPr lang="en-US" sz="2400" dirty="0">
                <a:latin typeface="Arial" pitchFamily="34" charset="0"/>
                <a:cs typeface="Arial" pitchFamily="34" charset="0"/>
              </a:rPr>
              <a:t>Mandatory arbitration with reasonable venue is permitted (but must not limit class action rights)</a:t>
            </a:r>
          </a:p>
          <a:p>
            <a:pPr>
              <a:spcBef>
                <a:spcPts val="2400"/>
              </a:spcBef>
              <a:defRPr/>
            </a:pPr>
            <a:r>
              <a:rPr lang="en-US" sz="2800" dirty="0" smtClean="0">
                <a:latin typeface="Arial" pitchFamily="34" charset="0"/>
                <a:cs typeface="Arial" pitchFamily="34" charset="0"/>
              </a:rPr>
              <a:t>Other Requirements</a:t>
            </a:r>
          </a:p>
          <a:p>
            <a:pPr lvl="1">
              <a:defRPr/>
            </a:pPr>
            <a:r>
              <a:rPr lang="en-US" sz="2400" dirty="0" smtClean="0">
                <a:latin typeface="Arial" pitchFamily="34" charset="0"/>
                <a:cs typeface="Arial" pitchFamily="34" charset="0"/>
              </a:rPr>
              <a:t>Transaction disclosures for each investment</a:t>
            </a:r>
          </a:p>
          <a:p>
            <a:pPr lvl="2">
              <a:spcBef>
                <a:spcPts val="0"/>
              </a:spcBef>
              <a:defRPr/>
            </a:pPr>
            <a:r>
              <a:rPr lang="en-US" dirty="0" smtClean="0">
                <a:latin typeface="Arial" pitchFamily="34" charset="0"/>
                <a:cs typeface="Arial" pitchFamily="34" charset="0"/>
              </a:rPr>
              <a:t>Focusing on fiduciary standards and conflicts</a:t>
            </a:r>
          </a:p>
          <a:p>
            <a:pPr lvl="2">
              <a:spcBef>
                <a:spcPts val="0"/>
              </a:spcBef>
              <a:defRPr/>
            </a:pPr>
            <a:r>
              <a:rPr lang="en-US" dirty="0" smtClean="0">
                <a:latin typeface="Arial" pitchFamily="34" charset="0"/>
                <a:cs typeface="Arial" pitchFamily="34" charset="0"/>
              </a:rPr>
              <a:t>1-year relief if advising purchase of same product</a:t>
            </a:r>
            <a:endParaRPr lang="en-US" sz="2400" dirty="0" smtClean="0">
              <a:latin typeface="Arial" pitchFamily="34" charset="0"/>
              <a:cs typeface="Arial" pitchFamily="34" charset="0"/>
            </a:endParaRPr>
          </a:p>
          <a:p>
            <a:pPr lvl="1">
              <a:spcBef>
                <a:spcPts val="0"/>
              </a:spcBef>
              <a:defRPr/>
            </a:pPr>
            <a:r>
              <a:rPr lang="en-US" sz="2400" dirty="0" smtClean="0">
                <a:latin typeface="Arial" pitchFamily="34" charset="0"/>
                <a:cs typeface="Arial" pitchFamily="34" charset="0"/>
              </a:rPr>
              <a:t>Webpage focusing on business model and conflicts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30</a:t>
            </a:fld>
            <a:endParaRPr lang="en-US" dirty="0"/>
          </a:p>
        </p:txBody>
      </p:sp>
    </p:spTree>
    <p:extLst>
      <p:ext uri="{BB962C8B-B14F-4D97-AF65-F5344CB8AC3E}">
        <p14:creationId xmlns:p14="http://schemas.microsoft.com/office/powerpoint/2010/main" val="38977822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715250" cy="944562"/>
          </a:xfrm>
        </p:spPr>
        <p:txBody>
          <a:bodyPr>
            <a:noAutofit/>
          </a:bodyPr>
          <a:lstStyle/>
          <a:p>
            <a:r>
              <a:rPr lang="en-US" sz="3200" b="1" dirty="0" smtClean="0">
                <a:effectLst/>
                <a:latin typeface="Arial" pitchFamily="34" charset="0"/>
                <a:cs typeface="Arial" pitchFamily="34" charset="0"/>
              </a:rPr>
              <a:t>“Disclosure” BIC: ERISA Plans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219200" y="1219200"/>
            <a:ext cx="7924800" cy="5257800"/>
          </a:xfrm>
        </p:spPr>
        <p:txBody>
          <a:bodyPr/>
          <a:lstStyle/>
          <a:p>
            <a:pPr>
              <a:defRPr/>
            </a:pPr>
            <a:r>
              <a:rPr lang="en-US" sz="2800" dirty="0" smtClean="0">
                <a:latin typeface="Arial" pitchFamily="34" charset="0"/>
                <a:cs typeface="Arial" pitchFamily="34" charset="0"/>
              </a:rPr>
              <a:t>General</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Requirements mirror those for “Full Blown” BIC</a:t>
            </a:r>
          </a:p>
          <a:p>
            <a:pPr lvl="1">
              <a:defRPr/>
            </a:pPr>
            <a:r>
              <a:rPr lang="en-US" sz="2400" dirty="0" smtClean="0">
                <a:latin typeface="Arial" pitchFamily="34" charset="0"/>
                <a:cs typeface="Arial" pitchFamily="34" charset="0"/>
              </a:rPr>
              <a:t>But no written contract is required</a:t>
            </a:r>
          </a:p>
          <a:p>
            <a:pPr lvl="1">
              <a:defRPr/>
            </a:pPr>
            <a:r>
              <a:rPr lang="en-US" sz="2400" dirty="0" smtClean="0">
                <a:latin typeface="Arial" pitchFamily="34" charset="0"/>
                <a:cs typeface="Arial" pitchFamily="34" charset="0"/>
              </a:rPr>
              <a:t>Must give written statement of fiduciary status and general disclosures on compensation and conflicts</a:t>
            </a:r>
            <a:endParaRPr lang="en-US" sz="2400" dirty="0">
              <a:latin typeface="Arial" pitchFamily="34" charset="0"/>
              <a:cs typeface="Arial" pitchFamily="34" charset="0"/>
            </a:endParaRPr>
          </a:p>
          <a:p>
            <a:pPr>
              <a:spcBef>
                <a:spcPts val="2400"/>
              </a:spcBef>
              <a:defRPr/>
            </a:pPr>
            <a:r>
              <a:rPr lang="en-US" sz="2800" dirty="0" smtClean="0">
                <a:latin typeface="Arial" pitchFamily="34" charset="0"/>
                <a:cs typeface="Arial" pitchFamily="34" charset="0"/>
              </a:rPr>
              <a:t>List of Requirements</a:t>
            </a:r>
          </a:p>
          <a:p>
            <a:pPr lvl="1">
              <a:defRPr/>
            </a:pPr>
            <a:r>
              <a:rPr lang="en-US" sz="2400" dirty="0" smtClean="0">
                <a:latin typeface="Arial" pitchFamily="34" charset="0"/>
                <a:cs typeface="Arial" pitchFamily="34" charset="0"/>
              </a:rPr>
              <a:t>Written statement and general disclosures</a:t>
            </a:r>
          </a:p>
          <a:p>
            <a:pPr lvl="1">
              <a:defRPr/>
            </a:pPr>
            <a:r>
              <a:rPr lang="en-US" sz="2400" dirty="0" smtClean="0">
                <a:latin typeface="Arial" pitchFamily="34" charset="0"/>
                <a:cs typeface="Arial" pitchFamily="34" charset="0"/>
              </a:rPr>
              <a:t>Giving </a:t>
            </a:r>
            <a:r>
              <a:rPr lang="en-US" sz="2400" dirty="0">
                <a:latin typeface="Arial" pitchFamily="34" charset="0"/>
                <a:cs typeface="Arial" pitchFamily="34" charset="0"/>
              </a:rPr>
              <a:t>specific compensation figures upon request</a:t>
            </a:r>
          </a:p>
          <a:p>
            <a:pPr lvl="1">
              <a:defRPr/>
            </a:pPr>
            <a:r>
              <a:rPr lang="en-US" sz="2400" dirty="0">
                <a:latin typeface="Arial" pitchFamily="34" charset="0"/>
                <a:cs typeface="Arial" pitchFamily="34" charset="0"/>
              </a:rPr>
              <a:t>Compliance policies mitigating conflicts</a:t>
            </a:r>
          </a:p>
          <a:p>
            <a:pPr lvl="1">
              <a:defRPr/>
            </a:pPr>
            <a:r>
              <a:rPr lang="en-US" sz="2400" dirty="0" smtClean="0">
                <a:latin typeface="Arial" pitchFamily="34" charset="0"/>
                <a:cs typeface="Arial" pitchFamily="34" charset="0"/>
              </a:rPr>
              <a:t>Transaction disclosures for each investment</a:t>
            </a:r>
          </a:p>
          <a:p>
            <a:pPr lvl="1">
              <a:spcBef>
                <a:spcPts val="0"/>
              </a:spcBef>
              <a:defRPr/>
            </a:pPr>
            <a:r>
              <a:rPr lang="en-US" sz="2400" dirty="0" smtClean="0">
                <a:latin typeface="Arial" pitchFamily="34" charset="0"/>
                <a:cs typeface="Arial" pitchFamily="34" charset="0"/>
              </a:rPr>
              <a:t>Webpage focusing on business model and conflicts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31</a:t>
            </a:fld>
            <a:endParaRPr lang="en-US" dirty="0"/>
          </a:p>
        </p:txBody>
      </p:sp>
    </p:spTree>
    <p:extLst>
      <p:ext uri="{BB962C8B-B14F-4D97-AF65-F5344CB8AC3E}">
        <p14:creationId xmlns:p14="http://schemas.microsoft.com/office/powerpoint/2010/main" val="39019795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715250" cy="944562"/>
          </a:xfrm>
        </p:spPr>
        <p:txBody>
          <a:bodyPr>
            <a:noAutofit/>
          </a:bodyPr>
          <a:lstStyle/>
          <a:p>
            <a:r>
              <a:rPr lang="en-US" sz="3200" b="1" dirty="0" smtClean="0">
                <a:effectLst/>
                <a:latin typeface="Arial" pitchFamily="34" charset="0"/>
                <a:cs typeface="Arial" pitchFamily="34" charset="0"/>
              </a:rPr>
              <a:t>BIC Compliance Policies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219200" y="1219200"/>
            <a:ext cx="7924800" cy="5257800"/>
          </a:xfrm>
        </p:spPr>
        <p:txBody>
          <a:bodyPr/>
          <a:lstStyle/>
          <a:p>
            <a:pPr>
              <a:defRPr/>
            </a:pPr>
            <a:r>
              <a:rPr lang="en-US" sz="2800" dirty="0" smtClean="0">
                <a:latin typeface="Arial" pitchFamily="34" charset="0"/>
                <a:cs typeface="Arial" pitchFamily="34" charset="0"/>
              </a:rPr>
              <a:t>General</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Required for “Full Blown” BIC for Non-ERISA Plans and IRAs and “Disclosure” BIC for ERISA Plans</a:t>
            </a:r>
          </a:p>
          <a:p>
            <a:pPr lvl="1">
              <a:defRPr/>
            </a:pPr>
            <a:r>
              <a:rPr lang="en-US" sz="2400" dirty="0" smtClean="0">
                <a:latin typeface="Arial" pitchFamily="34" charset="0"/>
                <a:cs typeface="Arial" pitchFamily="34" charset="0"/>
              </a:rPr>
              <a:t>Differential compensation paid from BD firm to rep must be based on </a:t>
            </a:r>
            <a:r>
              <a:rPr lang="en-US" sz="2400" u="sng" dirty="0" smtClean="0">
                <a:latin typeface="Arial" pitchFamily="34" charset="0"/>
                <a:cs typeface="Arial" pitchFamily="34" charset="0"/>
              </a:rPr>
              <a:t>neutral factors</a:t>
            </a:r>
            <a:r>
              <a:rPr lang="en-US" sz="2400" dirty="0" smtClean="0">
                <a:latin typeface="Arial" pitchFamily="34" charset="0"/>
                <a:cs typeface="Arial" pitchFamily="34" charset="0"/>
              </a:rPr>
              <a:t> tied to services (like time or expertise needed to sell investment)</a:t>
            </a:r>
            <a:endParaRPr lang="en-US" sz="2400" dirty="0">
              <a:latin typeface="Arial" pitchFamily="34" charset="0"/>
              <a:cs typeface="Arial" pitchFamily="34" charset="0"/>
            </a:endParaRPr>
          </a:p>
          <a:p>
            <a:pPr>
              <a:spcBef>
                <a:spcPts val="2400"/>
              </a:spcBef>
              <a:defRPr/>
            </a:pPr>
            <a:r>
              <a:rPr lang="en-US" sz="2800" dirty="0" smtClean="0">
                <a:latin typeface="Arial" pitchFamily="34" charset="0"/>
                <a:cs typeface="Arial" pitchFamily="34" charset="0"/>
              </a:rPr>
              <a:t>Expectations</a:t>
            </a:r>
          </a:p>
          <a:p>
            <a:pPr lvl="1">
              <a:defRPr/>
            </a:pPr>
            <a:r>
              <a:rPr lang="en-US" sz="2400" dirty="0" smtClean="0">
                <a:latin typeface="Arial" pitchFamily="34" charset="0"/>
                <a:cs typeface="Arial" pitchFamily="34" charset="0"/>
              </a:rPr>
              <a:t>DOL appears to be expecting BD firms to change their payout grid for reps</a:t>
            </a:r>
          </a:p>
          <a:p>
            <a:pPr lvl="1">
              <a:defRPr/>
            </a:pPr>
            <a:r>
              <a:rPr lang="en-US" sz="2400" dirty="0" smtClean="0">
                <a:latin typeface="Arial" pitchFamily="34" charset="0"/>
                <a:cs typeface="Arial" pitchFamily="34" charset="0"/>
              </a:rPr>
              <a:t>For example, payouts to rep may vary for different investment categories, but not for similar investments in same category (such as VAs)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32</a:t>
            </a:fld>
            <a:endParaRPr lang="en-US" dirty="0"/>
          </a:p>
        </p:txBody>
      </p:sp>
    </p:spTree>
    <p:extLst>
      <p:ext uri="{BB962C8B-B14F-4D97-AF65-F5344CB8AC3E}">
        <p14:creationId xmlns:p14="http://schemas.microsoft.com/office/powerpoint/2010/main" val="7954663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762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Neutral Factors</a:t>
            </a:r>
            <a:endParaRPr lang="en-US" sz="3200" b="1"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33</a:t>
            </a:fld>
            <a:endParaRPr lang="en-US" dirty="0"/>
          </a:p>
        </p:txBody>
      </p:sp>
      <p:sp>
        <p:nvSpPr>
          <p:cNvPr id="5" name="Content Placeholder 2"/>
          <p:cNvSpPr>
            <a:spLocks noGrp="1"/>
          </p:cNvSpPr>
          <p:nvPr>
            <p:ph idx="1"/>
          </p:nvPr>
        </p:nvSpPr>
        <p:spPr>
          <a:xfrm>
            <a:off x="1143000" y="990600"/>
            <a:ext cx="7848600" cy="5638800"/>
          </a:xfrm>
        </p:spPr>
        <p:txBody>
          <a:bodyPr>
            <a:normAutofit fontScale="55000" lnSpcReduction="20000"/>
          </a:bodyPr>
          <a:lstStyle/>
          <a:p>
            <a:pPr>
              <a:spcAft>
                <a:spcPts val="600"/>
              </a:spcAft>
            </a:pPr>
            <a:r>
              <a:rPr lang="en-US" sz="5100" dirty="0" smtClean="0">
                <a:latin typeface="Arial" panose="020B0604020202020204" pitchFamily="34" charset="0"/>
                <a:cs typeface="Arial" panose="020B0604020202020204" pitchFamily="34" charset="0"/>
              </a:rPr>
              <a:t>Within a reasonably designated investment alternative, compensation must be level </a:t>
            </a:r>
          </a:p>
          <a:p>
            <a:pPr>
              <a:spcAft>
                <a:spcPts val="600"/>
              </a:spcAft>
            </a:pPr>
            <a:r>
              <a:rPr lang="en-US" sz="5100" dirty="0" smtClean="0">
                <a:latin typeface="Arial" panose="020B0604020202020204" pitchFamily="34" charset="0"/>
                <a:cs typeface="Arial" panose="020B0604020202020204" pitchFamily="34" charset="0"/>
              </a:rPr>
              <a:t>Permissible to pay advisers differential compensation between “reasonably designed investment alternatives” based upon neutral factors</a:t>
            </a:r>
          </a:p>
          <a:p>
            <a:pPr>
              <a:spcAft>
                <a:spcPts val="600"/>
              </a:spcAft>
            </a:pPr>
            <a:r>
              <a:rPr lang="en-US" sz="5100" dirty="0" smtClean="0">
                <a:latin typeface="Arial" panose="020B0604020202020204" pitchFamily="34" charset="0"/>
                <a:cs typeface="Arial" panose="020B0604020202020204" pitchFamily="34" charset="0"/>
              </a:rPr>
              <a:t>Reasonably designed investment alternatives would be differentiated by the level of services</a:t>
            </a:r>
          </a:p>
          <a:p>
            <a:pPr>
              <a:spcAft>
                <a:spcPts val="600"/>
              </a:spcAft>
            </a:pPr>
            <a:r>
              <a:rPr lang="en-US" sz="5100" dirty="0" smtClean="0">
                <a:latin typeface="Arial" panose="020B0604020202020204" pitchFamily="34" charset="0"/>
                <a:cs typeface="Arial" panose="020B0604020202020204" pitchFamily="34" charset="0"/>
              </a:rPr>
              <a:t>Nondiscretionary mutual funds vs. nondiscretionary variable annuities, but must charge level fees for all variable annuities</a:t>
            </a:r>
          </a:p>
          <a:p>
            <a:pPr lvl="1">
              <a:buFont typeface="Courier New" panose="02070309020205020404" pitchFamily="49" charset="0"/>
              <a:buChar char="o"/>
            </a:pPr>
            <a:endParaRPr lang="en-US" sz="2400" dirty="0"/>
          </a:p>
          <a:p>
            <a:endParaRPr lang="en-US" dirty="0"/>
          </a:p>
          <a:p>
            <a:endParaRPr lang="en-US" dirty="0"/>
          </a:p>
        </p:txBody>
      </p:sp>
    </p:spTree>
    <p:extLst>
      <p:ext uri="{BB962C8B-B14F-4D97-AF65-F5344CB8AC3E}">
        <p14:creationId xmlns:p14="http://schemas.microsoft.com/office/powerpoint/2010/main" val="332033888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762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Neutral Factors (cont.)</a:t>
            </a:r>
            <a:endParaRPr lang="en-US" sz="3200" b="1"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34</a:t>
            </a:fld>
            <a:endParaRPr lang="en-US" dirty="0"/>
          </a:p>
        </p:txBody>
      </p:sp>
      <p:sp>
        <p:nvSpPr>
          <p:cNvPr id="5" name="Content Placeholder 2"/>
          <p:cNvSpPr>
            <a:spLocks noGrp="1"/>
          </p:cNvSpPr>
          <p:nvPr>
            <p:ph idx="1"/>
          </p:nvPr>
        </p:nvSpPr>
        <p:spPr>
          <a:xfrm>
            <a:off x="1143000" y="990600"/>
            <a:ext cx="7848600" cy="6019800"/>
          </a:xfrm>
        </p:spPr>
        <p:txBody>
          <a:bodyPr>
            <a:normAutofit fontScale="92500" lnSpcReduction="20000"/>
          </a:bodyPr>
          <a:lstStyle/>
          <a:p>
            <a:pPr>
              <a:spcAft>
                <a:spcPts val="600"/>
              </a:spcAft>
            </a:pPr>
            <a:r>
              <a:rPr lang="en-US" sz="3000" dirty="0">
                <a:latin typeface="Arial" panose="020B0604020202020204" pitchFamily="34" charset="0"/>
                <a:cs typeface="Arial" panose="020B0604020202020204" pitchFamily="34" charset="0"/>
              </a:rPr>
              <a:t>So long as there is a reasonable basis to distinguish between the services provided, there can be several different reasonably designed investment alternatives to accommodate more complex alternative investments </a:t>
            </a:r>
            <a:endParaRPr lang="en-US" sz="3000" dirty="0" smtClean="0">
              <a:latin typeface="Arial" panose="020B0604020202020204" pitchFamily="34" charset="0"/>
              <a:cs typeface="Arial" panose="020B0604020202020204" pitchFamily="34" charset="0"/>
            </a:endParaRPr>
          </a:p>
          <a:p>
            <a:pPr>
              <a:spcAft>
                <a:spcPts val="600"/>
              </a:spcAft>
            </a:pPr>
            <a:r>
              <a:rPr lang="en-US" sz="3000" dirty="0" smtClean="0">
                <a:latin typeface="Arial" panose="020B0604020202020204" pitchFamily="34" charset="0"/>
                <a:cs typeface="Arial" panose="020B0604020202020204" pitchFamily="34" charset="0"/>
              </a:rPr>
              <a:t>Note</a:t>
            </a:r>
            <a:r>
              <a:rPr lang="en-US" sz="3000" dirty="0">
                <a:latin typeface="Arial" panose="020B0604020202020204" pitchFamily="34" charset="0"/>
                <a:cs typeface="Arial" panose="020B0604020202020204" pitchFamily="34" charset="0"/>
              </a:rPr>
              <a:t>: Establishing reasonably designed investment alternatives does not indicate what the dollar amount of compensation should be, but only in the relative value of those services. </a:t>
            </a:r>
          </a:p>
          <a:p>
            <a:pPr>
              <a:spcAft>
                <a:spcPts val="600"/>
              </a:spcAft>
            </a:pPr>
            <a:r>
              <a:rPr lang="en-US" sz="3000" dirty="0">
                <a:latin typeface="Arial" panose="020B0604020202020204" pitchFamily="34" charset="0"/>
                <a:cs typeface="Arial" panose="020B0604020202020204" pitchFamily="34" charset="0"/>
              </a:rPr>
              <a:t>When the differential compensation is based upon different investment categories, Financial Institution must monitor to ensure that advisors are not recommending certain investment categories because they will receive greater compensation </a:t>
            </a:r>
          </a:p>
          <a:p>
            <a:pPr lvl="1">
              <a:buFont typeface="Courier New" panose="02070309020205020404" pitchFamily="49" charset="0"/>
              <a:buChar char="o"/>
            </a:pPr>
            <a:endParaRPr lang="en-US" sz="2400" dirty="0"/>
          </a:p>
          <a:p>
            <a:endParaRPr lang="en-US" dirty="0"/>
          </a:p>
          <a:p>
            <a:endParaRPr lang="en-US" dirty="0"/>
          </a:p>
        </p:txBody>
      </p:sp>
    </p:spTree>
    <p:extLst>
      <p:ext uri="{BB962C8B-B14F-4D97-AF65-F5344CB8AC3E}">
        <p14:creationId xmlns:p14="http://schemas.microsoft.com/office/powerpoint/2010/main" val="167648514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762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Neutral Factors (cont.)</a:t>
            </a:r>
            <a:endParaRPr lang="en-US" sz="3200" b="1"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35</a:t>
            </a:fld>
            <a:endParaRPr lang="en-US" dirty="0"/>
          </a:p>
        </p:txBody>
      </p:sp>
      <p:sp>
        <p:nvSpPr>
          <p:cNvPr id="5" name="Content Placeholder 2"/>
          <p:cNvSpPr>
            <a:spLocks noGrp="1"/>
          </p:cNvSpPr>
          <p:nvPr>
            <p:ph idx="1"/>
          </p:nvPr>
        </p:nvSpPr>
        <p:spPr>
          <a:xfrm>
            <a:off x="1143000" y="990600"/>
            <a:ext cx="7848600" cy="4525963"/>
          </a:xfrm>
        </p:spPr>
        <p:txBody>
          <a:bodyPr>
            <a:normAutofit fontScale="92500" lnSpcReduction="20000"/>
          </a:bodyPr>
          <a:lstStyle/>
          <a:p>
            <a:pPr>
              <a:spcAft>
                <a:spcPts val="600"/>
              </a:spcAft>
            </a:pPr>
            <a:r>
              <a:rPr lang="en-US" sz="3000" dirty="0">
                <a:latin typeface="Arial" panose="020B0604020202020204" pitchFamily="34" charset="0"/>
                <a:cs typeface="Arial" panose="020B0604020202020204" pitchFamily="34" charset="0"/>
              </a:rPr>
              <a:t>Neutral factors may not be limited to time involved, complexity of the product, and level of expertise required, but those have been identified to date.</a:t>
            </a:r>
          </a:p>
          <a:p>
            <a:pPr>
              <a:spcAft>
                <a:spcPts val="600"/>
              </a:spcAft>
            </a:pPr>
            <a:r>
              <a:rPr lang="en-US" sz="3000" dirty="0">
                <a:latin typeface="Arial" panose="020B0604020202020204" pitchFamily="34" charset="0"/>
                <a:cs typeface="Arial" panose="020B0604020202020204" pitchFamily="34" charset="0"/>
              </a:rPr>
              <a:t>Cannot be based upon financial interests of the </a:t>
            </a:r>
            <a:r>
              <a:rPr lang="en-US" sz="3000" dirty="0" smtClean="0">
                <a:latin typeface="Arial" panose="020B0604020202020204" pitchFamily="34" charset="0"/>
                <a:cs typeface="Arial" panose="020B0604020202020204" pitchFamily="34" charset="0"/>
              </a:rPr>
              <a:t>firm.</a:t>
            </a:r>
          </a:p>
          <a:p>
            <a:pPr>
              <a:spcAft>
                <a:spcPts val="600"/>
              </a:spcAft>
            </a:pPr>
            <a:r>
              <a:rPr lang="en-US" sz="3000" dirty="0">
                <a:latin typeface="Arial" panose="020B0604020202020204" pitchFamily="34" charset="0"/>
                <a:cs typeface="Arial" panose="020B0604020202020204" pitchFamily="34" charset="0"/>
              </a:rPr>
              <a:t>Firm must supervise carefully to ensure the facially neutral factors are borne out in </a:t>
            </a:r>
            <a:r>
              <a:rPr lang="en-US" sz="3000" dirty="0" smtClean="0">
                <a:latin typeface="Arial" panose="020B0604020202020204" pitchFamily="34" charset="0"/>
                <a:cs typeface="Arial" panose="020B0604020202020204" pitchFamily="34" charset="0"/>
              </a:rPr>
              <a:t>practice.</a:t>
            </a:r>
          </a:p>
          <a:p>
            <a:pPr lvl="1">
              <a:buFont typeface="Calibri" panose="020F0502020204030204" pitchFamily="34" charset="0"/>
              <a:buChar char="ᵒ"/>
            </a:pPr>
            <a:r>
              <a:rPr lang="en-US" sz="2600" dirty="0">
                <a:latin typeface="Arial" panose="020B0604020202020204" pitchFamily="34" charset="0"/>
                <a:cs typeface="Arial" panose="020B0604020202020204" pitchFamily="34" charset="0"/>
              </a:rPr>
              <a:t>If the neutral factor for paying the differential compensation is additional work required, then the advisor must actually perform additional </a:t>
            </a:r>
            <a:r>
              <a:rPr lang="en-US" sz="2600" dirty="0" smtClean="0">
                <a:latin typeface="Arial" panose="020B0604020202020204" pitchFamily="34" charset="0"/>
                <a:cs typeface="Arial" panose="020B0604020202020204" pitchFamily="34" charset="0"/>
              </a:rPr>
              <a:t>work.</a:t>
            </a:r>
            <a:endParaRPr lang="en-US" sz="2600" dirty="0">
              <a:latin typeface="Arial" panose="020B0604020202020204" pitchFamily="34" charset="0"/>
              <a:cs typeface="Arial" panose="020B0604020202020204" pitchFamily="34" charset="0"/>
            </a:endParaRPr>
          </a:p>
          <a:p>
            <a:pPr lvl="1">
              <a:buFont typeface="Courier New" panose="02070309020205020404" pitchFamily="49" charset="0"/>
              <a:buChar char="o"/>
            </a:pPr>
            <a:endParaRPr lang="en-US" sz="2400" dirty="0"/>
          </a:p>
          <a:p>
            <a:endParaRPr lang="en-US" dirty="0"/>
          </a:p>
          <a:p>
            <a:endParaRPr lang="en-US" dirty="0"/>
          </a:p>
        </p:txBody>
      </p:sp>
    </p:spTree>
    <p:extLst>
      <p:ext uri="{BB962C8B-B14F-4D97-AF65-F5344CB8AC3E}">
        <p14:creationId xmlns:p14="http://schemas.microsoft.com/office/powerpoint/2010/main" val="128607447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524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Reasonable Compensation </a:t>
            </a:r>
            <a:endParaRPr lang="en-US" sz="3200" b="1"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36</a:t>
            </a:fld>
            <a:endParaRPr lang="en-US" dirty="0"/>
          </a:p>
        </p:txBody>
      </p:sp>
      <p:sp>
        <p:nvSpPr>
          <p:cNvPr id="5" name="Content Placeholder 2"/>
          <p:cNvSpPr>
            <a:spLocks noGrp="1"/>
          </p:cNvSpPr>
          <p:nvPr>
            <p:ph idx="1"/>
          </p:nvPr>
        </p:nvSpPr>
        <p:spPr>
          <a:xfrm>
            <a:off x="1219200" y="1295400"/>
            <a:ext cx="7772400" cy="5029200"/>
          </a:xfrm>
        </p:spPr>
        <p:txBody>
          <a:bodyPr>
            <a:normAutofit fontScale="32500" lnSpcReduction="20000"/>
          </a:bodyPr>
          <a:lstStyle/>
          <a:p>
            <a:pPr>
              <a:spcAft>
                <a:spcPts val="600"/>
              </a:spcAft>
            </a:pPr>
            <a:r>
              <a:rPr lang="en-US" sz="8600" dirty="0" smtClean="0">
                <a:latin typeface="Arial" panose="020B0604020202020204" pitchFamily="34" charset="0"/>
                <a:cs typeface="Arial" panose="020B0604020202020204" pitchFamily="34" charset="0"/>
              </a:rPr>
              <a:t>In </a:t>
            </a:r>
            <a:r>
              <a:rPr lang="en-US" sz="8600" dirty="0">
                <a:latin typeface="Arial" panose="020B0604020202020204" pitchFamily="34" charset="0"/>
                <a:cs typeface="Arial" panose="020B0604020202020204" pitchFamily="34" charset="0"/>
              </a:rPr>
              <a:t>all instances, the compensation received must be </a:t>
            </a:r>
            <a:r>
              <a:rPr lang="en-US" sz="8600" dirty="0" smtClean="0">
                <a:latin typeface="Arial" panose="020B0604020202020204" pitchFamily="34" charset="0"/>
                <a:cs typeface="Arial" panose="020B0604020202020204" pitchFamily="34" charset="0"/>
              </a:rPr>
              <a:t>reasonable.</a:t>
            </a:r>
          </a:p>
          <a:p>
            <a:pPr>
              <a:spcAft>
                <a:spcPts val="600"/>
              </a:spcAft>
            </a:pPr>
            <a:endParaRPr lang="en-US" sz="6200" dirty="0" smtClean="0">
              <a:latin typeface="Arial" panose="020B0604020202020204" pitchFamily="34" charset="0"/>
              <a:cs typeface="Arial" panose="020B0604020202020204" pitchFamily="34" charset="0"/>
            </a:endParaRPr>
          </a:p>
          <a:p>
            <a:pPr>
              <a:spcAft>
                <a:spcPts val="600"/>
              </a:spcAft>
            </a:pPr>
            <a:r>
              <a:rPr lang="en-US" sz="8600" dirty="0">
                <a:latin typeface="Arial" panose="020B0604020202020204" pitchFamily="34" charset="0"/>
                <a:cs typeface="Arial" panose="020B0604020202020204" pitchFamily="34" charset="0"/>
              </a:rPr>
              <a:t>This has been a requirement with respect to service providers to plans since the enactment of ERISA, but for the most part has not been focused </a:t>
            </a:r>
            <a:r>
              <a:rPr lang="en-US" sz="8600" dirty="0" smtClean="0">
                <a:latin typeface="Arial" panose="020B0604020202020204" pitchFamily="34" charset="0"/>
                <a:cs typeface="Arial" panose="020B0604020202020204" pitchFamily="34" charset="0"/>
              </a:rPr>
              <a:t>on.</a:t>
            </a:r>
          </a:p>
          <a:p>
            <a:pPr>
              <a:spcAft>
                <a:spcPts val="600"/>
              </a:spcAft>
            </a:pPr>
            <a:endParaRPr lang="en-US" sz="6200" dirty="0" smtClean="0">
              <a:latin typeface="Arial" panose="020B0604020202020204" pitchFamily="34" charset="0"/>
              <a:cs typeface="Arial" panose="020B0604020202020204" pitchFamily="34" charset="0"/>
            </a:endParaRPr>
          </a:p>
          <a:p>
            <a:pPr>
              <a:spcAft>
                <a:spcPts val="600"/>
              </a:spcAft>
            </a:pPr>
            <a:r>
              <a:rPr lang="en-US" sz="8600" dirty="0">
                <a:latin typeface="Arial" panose="020B0604020202020204" pitchFamily="34" charset="0"/>
                <a:cs typeface="Arial" panose="020B0604020202020204" pitchFamily="34" charset="0"/>
              </a:rPr>
              <a:t>Concept is market </a:t>
            </a:r>
            <a:r>
              <a:rPr lang="en-US" sz="8600" dirty="0" smtClean="0">
                <a:latin typeface="Arial" panose="020B0604020202020204" pitchFamily="34" charset="0"/>
                <a:cs typeface="Arial" panose="020B0604020202020204" pitchFamily="34" charset="0"/>
              </a:rPr>
              <a:t>based. Market conditions are subject to change, so this item should be reviewed every 2-3 years. </a:t>
            </a:r>
            <a:endParaRPr lang="en-US" sz="8600" dirty="0">
              <a:latin typeface="Arial" panose="020B0604020202020204" pitchFamily="34" charset="0"/>
              <a:cs typeface="Arial" panose="020B0604020202020204" pitchFamily="34" charset="0"/>
            </a:endParaRPr>
          </a:p>
          <a:p>
            <a:endParaRPr lang="en-US" dirty="0"/>
          </a:p>
          <a:p>
            <a:endParaRPr lang="en-US" dirty="0"/>
          </a:p>
          <a:p>
            <a:endParaRPr lang="en-US" dirty="0"/>
          </a:p>
        </p:txBody>
      </p:sp>
    </p:spTree>
    <p:extLst>
      <p:ext uri="{BB962C8B-B14F-4D97-AF65-F5344CB8AC3E}">
        <p14:creationId xmlns:p14="http://schemas.microsoft.com/office/powerpoint/2010/main" val="358093469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524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Reasonable Compensation (cont.) </a:t>
            </a:r>
            <a:endParaRPr lang="en-US" sz="3200" b="1"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37</a:t>
            </a:fld>
            <a:endParaRPr lang="en-US" dirty="0"/>
          </a:p>
        </p:txBody>
      </p:sp>
      <p:sp>
        <p:nvSpPr>
          <p:cNvPr id="5" name="Content Placeholder 2"/>
          <p:cNvSpPr>
            <a:spLocks noGrp="1"/>
          </p:cNvSpPr>
          <p:nvPr>
            <p:ph idx="1"/>
          </p:nvPr>
        </p:nvSpPr>
        <p:spPr>
          <a:xfrm>
            <a:off x="1219200" y="1295400"/>
            <a:ext cx="7498080" cy="5029200"/>
          </a:xfrm>
        </p:spPr>
        <p:txBody>
          <a:bodyPr>
            <a:normAutofit/>
          </a:bodyPr>
          <a:lstStyle/>
          <a:p>
            <a:pPr>
              <a:spcAft>
                <a:spcPts val="600"/>
              </a:spcAft>
            </a:pPr>
            <a:r>
              <a:rPr lang="en-US" sz="2800" dirty="0" smtClean="0">
                <a:latin typeface="Arial" panose="020B0604020202020204" pitchFamily="34" charset="0"/>
                <a:cs typeface="Arial" panose="020B0604020202020204" pitchFamily="34" charset="0"/>
              </a:rPr>
              <a:t>Firm </a:t>
            </a:r>
            <a:r>
              <a:rPr lang="en-US" sz="2800" dirty="0">
                <a:latin typeface="Arial" panose="020B0604020202020204" pitchFamily="34" charset="0"/>
                <a:cs typeface="Arial" panose="020B0604020202020204" pitchFamily="34" charset="0"/>
              </a:rPr>
              <a:t>can charge a higher fee than a competitor </a:t>
            </a:r>
            <a:r>
              <a:rPr lang="en-US" sz="2800" dirty="0" smtClean="0">
                <a:latin typeface="Arial" panose="020B0604020202020204" pitchFamily="34" charset="0"/>
                <a:cs typeface="Arial" panose="020B0604020202020204" pitchFamily="34" charset="0"/>
              </a:rPr>
              <a:t>for services</a:t>
            </a:r>
            <a:r>
              <a:rPr lang="en-US" sz="2800" dirty="0">
                <a:latin typeface="Arial" panose="020B0604020202020204" pitchFamily="34" charset="0"/>
                <a:cs typeface="Arial" panose="020B0604020202020204" pitchFamily="34" charset="0"/>
              </a:rPr>
              <a:t>, if it offers a higher level of services </a:t>
            </a:r>
            <a:r>
              <a:rPr lang="en-US" sz="2800" dirty="0" smtClean="0">
                <a:latin typeface="Arial" panose="020B0604020202020204" pitchFamily="34" charset="0"/>
                <a:cs typeface="Arial" panose="020B0604020202020204" pitchFamily="34" charset="0"/>
              </a:rPr>
              <a:t>its</a:t>
            </a:r>
          </a:p>
          <a:p>
            <a:pPr marL="82550" indent="0">
              <a:spcAft>
                <a:spcPts val="600"/>
              </a:spcAft>
              <a:buNone/>
            </a:pPr>
            <a:endParaRPr lang="en-US" sz="2000" dirty="0" smtClean="0">
              <a:latin typeface="Arial" panose="020B0604020202020204" pitchFamily="34" charset="0"/>
              <a:cs typeface="Arial" panose="020B0604020202020204" pitchFamily="34" charset="0"/>
            </a:endParaRPr>
          </a:p>
          <a:p>
            <a:pPr>
              <a:spcAft>
                <a:spcPts val="600"/>
              </a:spcAft>
            </a:pPr>
            <a:r>
              <a:rPr lang="en-US" sz="2800" dirty="0">
                <a:latin typeface="Arial" panose="020B0604020202020204" pitchFamily="34" charset="0"/>
                <a:cs typeface="Arial" panose="020B0604020202020204" pitchFamily="34" charset="0"/>
              </a:rPr>
              <a:t>No requirement to pay the lowest fee to satisfy the reasonableness </a:t>
            </a:r>
            <a:r>
              <a:rPr lang="en-US" sz="2800" dirty="0" smtClean="0">
                <a:latin typeface="Arial" panose="020B0604020202020204" pitchFamily="34" charset="0"/>
                <a:cs typeface="Arial" panose="020B0604020202020204" pitchFamily="34" charset="0"/>
              </a:rPr>
              <a:t>standard</a:t>
            </a:r>
          </a:p>
          <a:p>
            <a:pPr marL="82550" indent="0">
              <a:spcAft>
                <a:spcPts val="600"/>
              </a:spcAft>
              <a:buNone/>
            </a:pPr>
            <a:endParaRPr lang="en-US" sz="2000" dirty="0" smtClean="0">
              <a:latin typeface="Arial" panose="020B0604020202020204" pitchFamily="34" charset="0"/>
              <a:cs typeface="Arial" panose="020B0604020202020204" pitchFamily="34" charset="0"/>
            </a:endParaRPr>
          </a:p>
          <a:p>
            <a:r>
              <a:rPr lang="en-US" sz="2800" dirty="0">
                <a:latin typeface="Arial" panose="020B0604020202020204" pitchFamily="34" charset="0"/>
                <a:cs typeface="Arial" panose="020B0604020202020204" pitchFamily="34" charset="0"/>
              </a:rPr>
              <a:t>In selecting any service provider for a plan, plan must consider the quality of services it is </a:t>
            </a:r>
            <a:r>
              <a:rPr lang="en-US" sz="2800" dirty="0" smtClean="0">
                <a:latin typeface="Arial" panose="020B0604020202020204" pitchFamily="34" charset="0"/>
                <a:cs typeface="Arial" panose="020B0604020202020204" pitchFamily="34" charset="0"/>
              </a:rPr>
              <a:t>receiving</a:t>
            </a:r>
            <a:endParaRPr lang="en-US" sz="2800" dirty="0">
              <a:latin typeface="Arial" panose="020B0604020202020204" pitchFamily="34" charset="0"/>
              <a:cs typeface="Arial" panose="020B0604020202020204" pitchFamily="34" charset="0"/>
            </a:endParaRPr>
          </a:p>
          <a:p>
            <a:pPr marL="0" indent="0">
              <a:buNone/>
            </a:pPr>
            <a:endParaRPr lang="en-US" sz="2800" dirty="0"/>
          </a:p>
          <a:p>
            <a:endParaRPr lang="en-US" sz="2800" dirty="0"/>
          </a:p>
          <a:p>
            <a:endParaRPr lang="en-US" sz="2800" dirty="0"/>
          </a:p>
          <a:p>
            <a:endParaRPr lang="en-US" sz="2800" dirty="0"/>
          </a:p>
          <a:p>
            <a:endParaRPr lang="en-US" sz="2800" dirty="0"/>
          </a:p>
        </p:txBody>
      </p:sp>
    </p:spTree>
    <p:extLst>
      <p:ext uri="{BB962C8B-B14F-4D97-AF65-F5344CB8AC3E}">
        <p14:creationId xmlns:p14="http://schemas.microsoft.com/office/powerpoint/2010/main" val="330094593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286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Permissible/Impermissible Compensation</a:t>
            </a:r>
            <a:endParaRPr lang="en-US" sz="3200" b="1"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38</a:t>
            </a:fld>
            <a:endParaRPr lang="en-US" dirty="0"/>
          </a:p>
        </p:txBody>
      </p:sp>
      <p:sp>
        <p:nvSpPr>
          <p:cNvPr id="5" name="Content Placeholder 2"/>
          <p:cNvSpPr>
            <a:spLocks noGrp="1"/>
          </p:cNvSpPr>
          <p:nvPr>
            <p:ph idx="1"/>
          </p:nvPr>
        </p:nvSpPr>
        <p:spPr>
          <a:xfrm>
            <a:off x="1295400" y="1646237"/>
            <a:ext cx="7620000" cy="4525963"/>
          </a:xfrm>
        </p:spPr>
        <p:txBody>
          <a:bodyPr/>
          <a:lstStyle/>
          <a:p>
            <a:pPr>
              <a:spcAft>
                <a:spcPts val="600"/>
              </a:spcAft>
            </a:pPr>
            <a:r>
              <a:rPr lang="en-US" sz="2800" dirty="0">
                <a:latin typeface="Arial" panose="020B0604020202020204" pitchFamily="34" charset="0"/>
                <a:cs typeface="Arial" panose="020B0604020202020204" pitchFamily="34" charset="0"/>
              </a:rPr>
              <a:t>Grid must be carefully designed to ensure that it does not incentivize advisors to favor their interests rather than the client’s best interest</a:t>
            </a:r>
            <a:r>
              <a:rPr lang="en-US" sz="2800" dirty="0" smtClean="0">
                <a:latin typeface="Arial" panose="020B0604020202020204" pitchFamily="34" charset="0"/>
                <a:cs typeface="Arial" panose="020B0604020202020204" pitchFamily="34" charset="0"/>
              </a:rPr>
              <a:t>.</a:t>
            </a:r>
          </a:p>
          <a:p>
            <a:pPr>
              <a:spcAft>
                <a:spcPts val="600"/>
              </a:spcAft>
            </a:pPr>
            <a:r>
              <a:rPr lang="en-US" sz="2800" dirty="0" smtClean="0">
                <a:latin typeface="Arial" panose="020B0604020202020204" pitchFamily="34" charset="0"/>
                <a:cs typeface="Arial" panose="020B0604020202020204" pitchFamily="34" charset="0"/>
              </a:rPr>
              <a:t>Consistent with neutral factors in determining compensation, award should be based upon total assets sold rather than sales of a specific product </a:t>
            </a:r>
          </a:p>
          <a:p>
            <a:pPr marL="0" indent="0">
              <a:buNone/>
            </a:pPr>
            <a:endParaRPr lang="en-US" dirty="0"/>
          </a:p>
        </p:txBody>
      </p:sp>
    </p:spTree>
    <p:extLst>
      <p:ext uri="{BB962C8B-B14F-4D97-AF65-F5344CB8AC3E}">
        <p14:creationId xmlns:p14="http://schemas.microsoft.com/office/powerpoint/2010/main" val="32206604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28600"/>
            <a:ext cx="7499350" cy="1143000"/>
          </a:xfrm>
        </p:spPr>
        <p:txBody>
          <a:bodyPr>
            <a:normAutofit/>
          </a:bodyPr>
          <a:lstStyle/>
          <a:p>
            <a:r>
              <a:rPr lang="en-US" sz="3200" b="1" dirty="0" smtClean="0">
                <a:effectLst/>
                <a:latin typeface="Arial" panose="020B0604020202020204" pitchFamily="34" charset="0"/>
                <a:cs typeface="Arial" panose="020B0604020202020204" pitchFamily="34" charset="0"/>
              </a:rPr>
              <a:t>Permissible/Impermissible Compensation (cont.)</a:t>
            </a:r>
            <a:endParaRPr lang="en-US" sz="3200" b="1" dirty="0">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39</a:t>
            </a:fld>
            <a:endParaRPr lang="en-US" dirty="0"/>
          </a:p>
        </p:txBody>
      </p:sp>
      <p:sp>
        <p:nvSpPr>
          <p:cNvPr id="5" name="Content Placeholder 2"/>
          <p:cNvSpPr>
            <a:spLocks noGrp="1"/>
          </p:cNvSpPr>
          <p:nvPr>
            <p:ph idx="1"/>
          </p:nvPr>
        </p:nvSpPr>
        <p:spPr>
          <a:xfrm>
            <a:off x="1295400" y="1646237"/>
            <a:ext cx="7620000" cy="4525963"/>
          </a:xfrm>
        </p:spPr>
        <p:txBody>
          <a:bodyPr/>
          <a:lstStyle/>
          <a:p>
            <a:pPr>
              <a:spcAft>
                <a:spcPts val="600"/>
              </a:spcAft>
            </a:pPr>
            <a:r>
              <a:rPr lang="en-US" sz="2800" dirty="0" smtClean="0">
                <a:latin typeface="Arial" panose="020B0604020202020204" pitchFamily="34" charset="0"/>
                <a:cs typeface="Arial" panose="020B0604020202020204" pitchFamily="34" charset="0"/>
              </a:rPr>
              <a:t>Other neutral factors for incentivizing advisors could include client satisfaction/exemplary customer services, completion of training, strategic market development </a:t>
            </a:r>
          </a:p>
          <a:p>
            <a:pPr>
              <a:spcAft>
                <a:spcPts val="600"/>
              </a:spcAft>
            </a:pPr>
            <a:r>
              <a:rPr lang="en-US" sz="2800" dirty="0" smtClean="0">
                <a:latin typeface="Arial" panose="020B0604020202020204" pitchFamily="34" charset="0"/>
                <a:cs typeface="Arial" panose="020B0604020202020204" pitchFamily="34" charset="0"/>
              </a:rPr>
              <a:t>Should be smooth transitions between different compensation thresholds.</a:t>
            </a:r>
          </a:p>
          <a:p>
            <a:pPr>
              <a:spcAft>
                <a:spcPts val="600"/>
              </a:spcAft>
            </a:pPr>
            <a:r>
              <a:rPr lang="en-US" sz="2800" dirty="0" smtClean="0">
                <a:latin typeface="Arial" panose="020B0604020202020204" pitchFamily="34" charset="0"/>
                <a:cs typeface="Arial" panose="020B0604020202020204" pitchFamily="34" charset="0"/>
              </a:rPr>
              <a:t>Back-end bonuses no longer permitted.</a:t>
            </a:r>
          </a:p>
          <a:p>
            <a:pPr>
              <a:spcAft>
                <a:spcPts val="600"/>
              </a:spcAft>
            </a:pPr>
            <a:r>
              <a:rPr lang="en-US" sz="2800" dirty="0" smtClean="0">
                <a:latin typeface="Arial" panose="020B0604020202020204" pitchFamily="34" charset="0"/>
                <a:cs typeface="Arial" panose="020B0604020202020204" pitchFamily="34" charset="0"/>
              </a:rPr>
              <a:t>Firm needs to train and educate its advisors on impartial conduct standards.</a:t>
            </a:r>
          </a:p>
          <a:p>
            <a:pPr marL="0" indent="0">
              <a:buNone/>
            </a:pPr>
            <a:endParaRPr lang="en-US" dirty="0"/>
          </a:p>
        </p:txBody>
      </p:sp>
    </p:spTree>
    <p:extLst>
      <p:ext uri="{BB962C8B-B14F-4D97-AF65-F5344CB8AC3E}">
        <p14:creationId xmlns:p14="http://schemas.microsoft.com/office/powerpoint/2010/main" val="14020235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74638"/>
            <a:ext cx="7715250" cy="944562"/>
          </a:xfrm>
        </p:spPr>
        <p:txBody>
          <a:bodyPr>
            <a:noAutofit/>
          </a:bodyPr>
          <a:lstStyle/>
          <a:p>
            <a:r>
              <a:rPr lang="en-US" sz="3200" b="1" dirty="0" smtClean="0">
                <a:effectLst/>
                <a:latin typeface="Arial" pitchFamily="34" charset="0"/>
                <a:cs typeface="Arial" pitchFamily="34" charset="0"/>
              </a:rPr>
              <a:t>DOL Notice for BIC Exemption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295400" y="1219200"/>
            <a:ext cx="7848600" cy="5105400"/>
          </a:xfrm>
        </p:spPr>
        <p:txBody>
          <a:bodyPr/>
          <a:lstStyle/>
          <a:p>
            <a:pPr>
              <a:defRPr/>
            </a:pPr>
            <a:r>
              <a:rPr lang="en-US" sz="2800" dirty="0" smtClean="0">
                <a:latin typeface="Arial" pitchFamily="34" charset="0"/>
                <a:cs typeface="Arial" pitchFamily="34" charset="0"/>
              </a:rPr>
              <a:t>Required Notice to DOL</a:t>
            </a:r>
            <a:endParaRPr lang="en-US" sz="2800" dirty="0">
              <a:latin typeface="Arial" pitchFamily="34" charset="0"/>
              <a:cs typeface="Arial" pitchFamily="34" charset="0"/>
            </a:endParaRPr>
          </a:p>
          <a:p>
            <a:pPr lvl="1">
              <a:defRPr/>
            </a:pPr>
            <a:r>
              <a:rPr lang="en-US" sz="2400" dirty="0">
                <a:latin typeface="Arial" pitchFamily="34" charset="0"/>
                <a:cs typeface="Arial" pitchFamily="34" charset="0"/>
              </a:rPr>
              <a:t>Required for “Full Blown” BIC for Non-ERISA Plans and IRAs and “Disclosure” BIC for ERISA Plans</a:t>
            </a:r>
          </a:p>
          <a:p>
            <a:pPr lvl="1">
              <a:defRPr/>
            </a:pPr>
            <a:r>
              <a:rPr lang="en-US" sz="2400" dirty="0" smtClean="0">
                <a:latin typeface="Arial" pitchFamily="34" charset="0"/>
                <a:cs typeface="Arial" pitchFamily="34" charset="0"/>
              </a:rPr>
              <a:t>One-time notice must be filed with DOL before firm can rely on BIC Exemption</a:t>
            </a:r>
          </a:p>
          <a:p>
            <a:pPr lvl="1">
              <a:defRPr/>
            </a:pPr>
            <a:r>
              <a:rPr lang="en-US" sz="2400" dirty="0" smtClean="0">
                <a:latin typeface="Arial" pitchFamily="34" charset="0"/>
                <a:cs typeface="Arial" pitchFamily="34" charset="0"/>
              </a:rPr>
              <a:t>Notice does not need to identify plan or IRA client</a:t>
            </a:r>
          </a:p>
          <a:p>
            <a:pPr lvl="1">
              <a:defRPr/>
            </a:pPr>
            <a:r>
              <a:rPr lang="en-US" sz="2400" dirty="0" smtClean="0">
                <a:latin typeface="Arial" pitchFamily="34" charset="0"/>
                <a:cs typeface="Arial" pitchFamily="34" charset="0"/>
              </a:rPr>
              <a:t>DOL approval is </a:t>
            </a:r>
            <a:r>
              <a:rPr lang="en-US" sz="2400" u="sng" dirty="0" smtClean="0">
                <a:latin typeface="Arial" pitchFamily="34" charset="0"/>
                <a:cs typeface="Arial" pitchFamily="34" charset="0"/>
              </a:rPr>
              <a:t>not</a:t>
            </a:r>
            <a:r>
              <a:rPr lang="en-US" sz="2400" dirty="0" smtClean="0">
                <a:latin typeface="Arial" pitchFamily="34" charset="0"/>
                <a:cs typeface="Arial" pitchFamily="34" charset="0"/>
              </a:rPr>
              <a:t> required</a:t>
            </a:r>
            <a:endParaRPr lang="en-US" sz="1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40</a:t>
            </a:fld>
            <a:endParaRPr lang="en-US" dirty="0"/>
          </a:p>
        </p:txBody>
      </p:sp>
    </p:spTree>
    <p:extLst>
      <p:ext uri="{BB962C8B-B14F-4D97-AF65-F5344CB8AC3E}">
        <p14:creationId xmlns:p14="http://schemas.microsoft.com/office/powerpoint/2010/main" val="406357701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924800" cy="944562"/>
          </a:xfrm>
        </p:spPr>
        <p:txBody>
          <a:bodyPr>
            <a:noAutofit/>
          </a:bodyPr>
          <a:lstStyle/>
          <a:p>
            <a:r>
              <a:rPr lang="en-US" sz="3200" b="1" dirty="0" smtClean="0">
                <a:effectLst/>
                <a:latin typeface="Arial" pitchFamily="34" charset="0"/>
                <a:cs typeface="Arial" pitchFamily="34" charset="0"/>
              </a:rPr>
              <a:t>“Streamlined” BIC: Level Fee Fiduciary</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219200" y="1219200"/>
            <a:ext cx="7924800" cy="5257800"/>
          </a:xfrm>
        </p:spPr>
        <p:txBody>
          <a:bodyPr/>
          <a:lstStyle/>
          <a:p>
            <a:pPr>
              <a:defRPr/>
            </a:pPr>
            <a:r>
              <a:rPr lang="en-US" sz="2800" dirty="0" smtClean="0">
                <a:latin typeface="Arial" pitchFamily="34" charset="0"/>
                <a:cs typeface="Arial" pitchFamily="34" charset="0"/>
              </a:rPr>
              <a:t>When Does a Level </a:t>
            </a:r>
            <a:r>
              <a:rPr lang="en-US" sz="2800" dirty="0">
                <a:latin typeface="Arial" pitchFamily="34" charset="0"/>
                <a:cs typeface="Arial" pitchFamily="34" charset="0"/>
              </a:rPr>
              <a:t>Fee </a:t>
            </a:r>
            <a:r>
              <a:rPr lang="en-US" sz="2800" dirty="0" smtClean="0">
                <a:latin typeface="Arial" pitchFamily="34" charset="0"/>
                <a:cs typeface="Arial" pitchFamily="34" charset="0"/>
              </a:rPr>
              <a:t>Fiduciary Need BIC?</a:t>
            </a:r>
          </a:p>
          <a:p>
            <a:pPr lvl="1">
              <a:defRPr/>
            </a:pPr>
            <a:r>
              <a:rPr lang="en-US" sz="2400" dirty="0" smtClean="0">
                <a:latin typeface="Arial" pitchFamily="34" charset="0"/>
                <a:cs typeface="Arial" pitchFamily="34" charset="0"/>
              </a:rPr>
              <a:t>Offering rollover advice to participants when plan </a:t>
            </a:r>
            <a:r>
              <a:rPr lang="en-US" sz="2400" dirty="0">
                <a:latin typeface="Arial" pitchFamily="34" charset="0"/>
                <a:cs typeface="Arial" pitchFamily="34" charset="0"/>
              </a:rPr>
              <a:t>sponsor is existing </a:t>
            </a:r>
            <a:r>
              <a:rPr lang="en-US" sz="2400" dirty="0" smtClean="0">
                <a:latin typeface="Arial" pitchFamily="34" charset="0"/>
                <a:cs typeface="Arial" pitchFamily="34" charset="0"/>
              </a:rPr>
              <a:t>client, resulting in higher fees</a:t>
            </a:r>
          </a:p>
          <a:p>
            <a:pPr lvl="1">
              <a:defRPr/>
            </a:pPr>
            <a:r>
              <a:rPr lang="en-US" sz="2400" dirty="0" smtClean="0">
                <a:latin typeface="Arial" pitchFamily="34" charset="0"/>
                <a:cs typeface="Arial" pitchFamily="34" charset="0"/>
              </a:rPr>
              <a:t>Offering rollover advice to “off the street” participants</a:t>
            </a:r>
          </a:p>
          <a:p>
            <a:pPr lvl="1">
              <a:defRPr/>
            </a:pPr>
            <a:r>
              <a:rPr lang="en-US" sz="2400" dirty="0" smtClean="0">
                <a:latin typeface="Arial" pitchFamily="34" charset="0"/>
                <a:cs typeface="Arial" pitchFamily="34" charset="0"/>
              </a:rPr>
              <a:t>Moving from commission- to fee-based services</a:t>
            </a:r>
          </a:p>
          <a:p>
            <a:pPr marL="914400" lvl="1" indent="-511175">
              <a:buNone/>
              <a:defRPr/>
            </a:pPr>
            <a:r>
              <a:rPr lang="en-US" sz="2400" dirty="0">
                <a:latin typeface="Arial" pitchFamily="34" charset="0"/>
                <a:cs typeface="Arial" pitchFamily="34" charset="0"/>
              </a:rPr>
              <a:t>	(</a:t>
            </a:r>
            <a:r>
              <a:rPr lang="en-US" sz="2400" i="1" dirty="0">
                <a:latin typeface="Arial" pitchFamily="34" charset="0"/>
                <a:cs typeface="Arial" pitchFamily="34" charset="0"/>
              </a:rPr>
              <a:t>e.g.</a:t>
            </a:r>
            <a:r>
              <a:rPr lang="en-US" sz="2400" dirty="0">
                <a:latin typeface="Arial" pitchFamily="34" charset="0"/>
                <a:cs typeface="Arial" pitchFamily="34" charset="0"/>
              </a:rPr>
              <a:t>, moving from A share with 25 bps to advisory services for 100 bps)</a:t>
            </a:r>
          </a:p>
          <a:p>
            <a:pPr>
              <a:spcBef>
                <a:spcPts val="2400"/>
              </a:spcBef>
              <a:defRPr/>
            </a:pPr>
            <a:r>
              <a:rPr lang="en-US" sz="2800" dirty="0" smtClean="0">
                <a:latin typeface="Arial" pitchFamily="34" charset="0"/>
                <a:cs typeface="Arial" pitchFamily="34" charset="0"/>
              </a:rPr>
              <a:t>Streamlined BIC Requirements</a:t>
            </a:r>
          </a:p>
          <a:p>
            <a:pPr lvl="1">
              <a:defRPr/>
            </a:pPr>
            <a:r>
              <a:rPr lang="en-US" sz="2400" dirty="0" smtClean="0">
                <a:latin typeface="Arial" pitchFamily="34" charset="0"/>
                <a:cs typeface="Arial" pitchFamily="34" charset="0"/>
              </a:rPr>
              <a:t>Advisor gives written statement of fiduciary status</a:t>
            </a:r>
          </a:p>
          <a:p>
            <a:pPr lvl="1">
              <a:defRPr/>
            </a:pPr>
            <a:r>
              <a:rPr lang="en-US" sz="2400" dirty="0" smtClean="0">
                <a:latin typeface="Arial" pitchFamily="34" charset="0"/>
                <a:cs typeface="Arial" pitchFamily="34" charset="0"/>
              </a:rPr>
              <a:t>Advisor documents (internally) reason for rollover recommendation being in client’s best interest</a:t>
            </a:r>
          </a:p>
          <a:p>
            <a:pPr lvl="1">
              <a:defRPr/>
            </a:pPr>
            <a:r>
              <a:rPr lang="en-US" sz="2400" dirty="0">
                <a:latin typeface="Arial" pitchFamily="34" charset="0"/>
                <a:cs typeface="Arial" pitchFamily="34" charset="0"/>
              </a:rPr>
              <a:t>No need for compliance policies or other disclosures</a:t>
            </a:r>
          </a:p>
          <a:p>
            <a:pPr lvl="1">
              <a:defRPr/>
            </a:pPr>
            <a:endParaRPr lang="en-US" sz="2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41</a:t>
            </a:fld>
            <a:endParaRPr lang="en-US" dirty="0"/>
          </a:p>
        </p:txBody>
      </p:sp>
    </p:spTree>
    <p:extLst>
      <p:ext uri="{BB962C8B-B14F-4D97-AF65-F5344CB8AC3E}">
        <p14:creationId xmlns:p14="http://schemas.microsoft.com/office/powerpoint/2010/main" val="278249577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924800" cy="944562"/>
          </a:xfrm>
        </p:spPr>
        <p:txBody>
          <a:bodyPr>
            <a:noAutofit/>
          </a:bodyPr>
          <a:lstStyle/>
          <a:p>
            <a:r>
              <a:rPr lang="en-US" sz="3200" b="1" dirty="0" smtClean="0">
                <a:effectLst/>
                <a:latin typeface="Arial" pitchFamily="34" charset="0"/>
                <a:cs typeface="Arial" pitchFamily="34" charset="0"/>
              </a:rPr>
              <a:t>“Transition” BIC: All Plan/IRA Clients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219200" y="1219200"/>
            <a:ext cx="7924800" cy="5257800"/>
          </a:xfrm>
        </p:spPr>
        <p:txBody>
          <a:bodyPr/>
          <a:lstStyle/>
          <a:p>
            <a:pPr>
              <a:defRPr/>
            </a:pPr>
            <a:r>
              <a:rPr lang="en-US" sz="2800" dirty="0" smtClean="0">
                <a:latin typeface="Arial" pitchFamily="34" charset="0"/>
                <a:cs typeface="Arial" pitchFamily="34" charset="0"/>
              </a:rPr>
              <a:t>Relief from April 10, 2017 to January 1, 2018</a:t>
            </a:r>
          </a:p>
          <a:p>
            <a:pPr lvl="1">
              <a:defRPr/>
            </a:pPr>
            <a:r>
              <a:rPr lang="en-US" sz="2400" dirty="0" smtClean="0">
                <a:latin typeface="Arial" pitchFamily="34" charset="0"/>
                <a:cs typeface="Arial" pitchFamily="34" charset="0"/>
              </a:rPr>
              <a:t>Beneficial for firms who cannot comply with Full Blown, Disclosure of Streamlined BIC by Apr 10</a:t>
            </a:r>
            <a:r>
              <a:rPr lang="en-US" sz="2400" baseline="30000" dirty="0" smtClean="0">
                <a:latin typeface="Arial" pitchFamily="34" charset="0"/>
                <a:cs typeface="Arial" pitchFamily="34" charset="0"/>
              </a:rPr>
              <a:t>th</a:t>
            </a:r>
            <a:r>
              <a:rPr lang="en-US" sz="2400" dirty="0" smtClean="0">
                <a:latin typeface="Arial" pitchFamily="34" charset="0"/>
                <a:cs typeface="Arial" pitchFamily="34" charset="0"/>
              </a:rPr>
              <a:t> </a:t>
            </a:r>
          </a:p>
          <a:p>
            <a:pPr lvl="1">
              <a:defRPr/>
            </a:pPr>
            <a:r>
              <a:rPr lang="en-US" sz="2400" dirty="0" smtClean="0">
                <a:latin typeface="Arial" pitchFamily="34" charset="0"/>
                <a:cs typeface="Arial" pitchFamily="34" charset="0"/>
              </a:rPr>
              <a:t>Numerous BIC requirements are waived for transition period (until Jan. 1, 2018)</a:t>
            </a:r>
            <a:endParaRPr lang="en-US" sz="2400" dirty="0">
              <a:latin typeface="Arial" pitchFamily="34" charset="0"/>
              <a:cs typeface="Arial" pitchFamily="34" charset="0"/>
            </a:endParaRPr>
          </a:p>
          <a:p>
            <a:pPr>
              <a:spcBef>
                <a:spcPts val="2400"/>
              </a:spcBef>
              <a:defRPr/>
            </a:pPr>
            <a:r>
              <a:rPr lang="en-US" sz="2800" dirty="0" smtClean="0">
                <a:latin typeface="Arial" pitchFamily="34" charset="0"/>
                <a:cs typeface="Arial" pitchFamily="34" charset="0"/>
              </a:rPr>
              <a:t>Simplified BIC Requirements</a:t>
            </a:r>
          </a:p>
          <a:p>
            <a:pPr lvl="1">
              <a:defRPr/>
            </a:pPr>
            <a:r>
              <a:rPr lang="en-US" sz="2400" dirty="0" smtClean="0">
                <a:latin typeface="Arial" pitchFamily="34" charset="0"/>
                <a:cs typeface="Arial" pitchFamily="34" charset="0"/>
              </a:rPr>
              <a:t>Advisor provides written statement of fiduciary status and conflict disclosures (electronic or mail)</a:t>
            </a:r>
          </a:p>
          <a:p>
            <a:pPr lvl="1">
              <a:defRPr/>
            </a:pPr>
            <a:r>
              <a:rPr lang="en-US" sz="2400" dirty="0" smtClean="0">
                <a:latin typeface="Arial" pitchFamily="34" charset="0"/>
                <a:cs typeface="Arial" pitchFamily="34" charset="0"/>
              </a:rPr>
              <a:t>Designation of person(s) responsible for monitoring compliance </a:t>
            </a:r>
            <a:r>
              <a:rPr lang="en-US" sz="2400" dirty="0">
                <a:latin typeface="Arial" pitchFamily="34" charset="0"/>
                <a:cs typeface="Arial" pitchFamily="34" charset="0"/>
              </a:rPr>
              <a:t>(“BICE Officer”) </a:t>
            </a:r>
            <a:endParaRPr lang="en-US" sz="2400" dirty="0" smtClean="0">
              <a:latin typeface="Arial" pitchFamily="34" charset="0"/>
              <a:cs typeface="Arial" pitchFamily="34" charset="0"/>
            </a:endParaRPr>
          </a:p>
          <a:p>
            <a:pPr lvl="1">
              <a:defRPr/>
            </a:pPr>
            <a:r>
              <a:rPr lang="en-US" sz="2400" dirty="0">
                <a:latin typeface="Arial" pitchFamily="34" charset="0"/>
                <a:cs typeface="Arial" pitchFamily="34" charset="0"/>
              </a:rPr>
              <a:t>No </a:t>
            </a:r>
            <a:r>
              <a:rPr lang="en-US" sz="2400" dirty="0" smtClean="0">
                <a:latin typeface="Arial" pitchFamily="34" charset="0"/>
                <a:cs typeface="Arial" pitchFamily="34" charset="0"/>
              </a:rPr>
              <a:t>need for compliance policies </a:t>
            </a:r>
            <a:r>
              <a:rPr lang="en-US" sz="2400" dirty="0">
                <a:latin typeface="Arial" pitchFamily="34" charset="0"/>
                <a:cs typeface="Arial" pitchFamily="34" charset="0"/>
              </a:rPr>
              <a:t>or </a:t>
            </a:r>
            <a:r>
              <a:rPr lang="en-US" sz="2400" dirty="0" smtClean="0">
                <a:latin typeface="Arial" pitchFamily="34" charset="0"/>
                <a:cs typeface="Arial" pitchFamily="34" charset="0"/>
              </a:rPr>
              <a:t>other disclosures</a:t>
            </a:r>
            <a:endParaRPr lang="en-US" sz="2400" dirty="0">
              <a:latin typeface="Arial" pitchFamily="34" charset="0"/>
              <a:cs typeface="Arial" pitchFamily="34" charset="0"/>
            </a:endParaRPr>
          </a:p>
          <a:p>
            <a:pPr lvl="1">
              <a:defRPr/>
            </a:pPr>
            <a:endParaRPr lang="en-US" sz="2400" dirty="0" smtClean="0">
              <a:latin typeface="Arial" pitchFamily="34" charset="0"/>
              <a:cs typeface="Arial" pitchFamily="34" charset="0"/>
            </a:endParaRPr>
          </a:p>
          <a:p>
            <a:pPr lvl="1">
              <a:defRPr/>
            </a:pPr>
            <a:endParaRPr lang="en-US" sz="2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42</a:t>
            </a:fld>
            <a:endParaRPr lang="en-US" dirty="0"/>
          </a:p>
        </p:txBody>
      </p:sp>
    </p:spTree>
    <p:extLst>
      <p:ext uri="{BB962C8B-B14F-4D97-AF65-F5344CB8AC3E}">
        <p14:creationId xmlns:p14="http://schemas.microsoft.com/office/powerpoint/2010/main" val="295540244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28600"/>
            <a:ext cx="7924800" cy="944562"/>
          </a:xfrm>
        </p:spPr>
        <p:txBody>
          <a:bodyPr>
            <a:noAutofit/>
          </a:bodyPr>
          <a:lstStyle/>
          <a:p>
            <a:r>
              <a:rPr lang="en-US" sz="3200" b="1" dirty="0" smtClean="0">
                <a:effectLst/>
                <a:latin typeface="Arial" pitchFamily="34" charset="0"/>
                <a:cs typeface="Arial" pitchFamily="34" charset="0"/>
              </a:rPr>
              <a:t>Grandfathered Brokerage Transactions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143000" y="1219200"/>
            <a:ext cx="8001000" cy="5257800"/>
          </a:xfrm>
        </p:spPr>
        <p:txBody>
          <a:bodyPr/>
          <a:lstStyle/>
          <a:p>
            <a:pPr>
              <a:defRPr/>
            </a:pPr>
            <a:r>
              <a:rPr lang="en-US" sz="2800" dirty="0" smtClean="0">
                <a:latin typeface="Arial" pitchFamily="34" charset="0"/>
                <a:cs typeface="Arial" pitchFamily="34" charset="0"/>
              </a:rPr>
              <a:t>For Transactions Prior to April 10, 2017</a:t>
            </a:r>
          </a:p>
          <a:p>
            <a:pPr lvl="1">
              <a:defRPr/>
            </a:pPr>
            <a:r>
              <a:rPr lang="en-US" sz="2400" dirty="0" smtClean="0">
                <a:latin typeface="Arial" pitchFamily="34" charset="0"/>
                <a:cs typeface="Arial" pitchFamily="34" charset="0"/>
              </a:rPr>
              <a:t>BD firms and reps may continue to earn commissions (variable compensation)</a:t>
            </a:r>
          </a:p>
          <a:p>
            <a:pPr lvl="1">
              <a:defRPr/>
            </a:pPr>
            <a:r>
              <a:rPr lang="en-US" sz="2400" dirty="0" smtClean="0">
                <a:latin typeface="Arial" pitchFamily="34" charset="0"/>
                <a:cs typeface="Arial" pitchFamily="34" charset="0"/>
              </a:rPr>
              <a:t>Grandfathered transaction must not have violated prohibited transaction rules when initially executed</a:t>
            </a:r>
          </a:p>
          <a:p>
            <a:pPr lvl="1">
              <a:defRPr/>
            </a:pPr>
            <a:r>
              <a:rPr lang="en-US" sz="2400" dirty="0">
                <a:latin typeface="Arial" pitchFamily="34" charset="0"/>
                <a:cs typeface="Arial" pitchFamily="34" charset="0"/>
              </a:rPr>
              <a:t>Compensation must be reasonable</a:t>
            </a:r>
            <a:endParaRPr lang="en-US" sz="2400" dirty="0" smtClean="0">
              <a:latin typeface="Arial" pitchFamily="34" charset="0"/>
              <a:cs typeface="Arial" pitchFamily="34" charset="0"/>
            </a:endParaRPr>
          </a:p>
          <a:p>
            <a:pPr lvl="1">
              <a:defRPr/>
            </a:pPr>
            <a:r>
              <a:rPr lang="en-US" sz="2400" dirty="0" smtClean="0">
                <a:latin typeface="Arial" pitchFamily="34" charset="0"/>
                <a:cs typeface="Arial" pitchFamily="34" charset="0"/>
              </a:rPr>
              <a:t>No grandfathering for new investments sold on or after Apr 10, 2017 in connection with fiduciary advice</a:t>
            </a:r>
          </a:p>
          <a:p>
            <a:pPr>
              <a:spcBef>
                <a:spcPts val="2400"/>
              </a:spcBef>
              <a:defRPr/>
            </a:pPr>
            <a:r>
              <a:rPr lang="en-US" sz="2800" dirty="0" smtClean="0">
                <a:latin typeface="Arial" pitchFamily="34" charset="0"/>
                <a:cs typeface="Arial" pitchFamily="34" charset="0"/>
              </a:rPr>
              <a:t>Observations</a:t>
            </a:r>
          </a:p>
          <a:p>
            <a:pPr lvl="1">
              <a:defRPr/>
            </a:pPr>
            <a:r>
              <a:rPr lang="en-US" sz="2400" dirty="0" smtClean="0">
                <a:latin typeface="Arial" pitchFamily="34" charset="0"/>
                <a:cs typeface="Arial" pitchFamily="34" charset="0"/>
              </a:rPr>
              <a:t>Grandfathering rule is part of BIC Exemption rules</a:t>
            </a:r>
          </a:p>
          <a:p>
            <a:pPr lvl="1">
              <a:defRPr/>
            </a:pPr>
            <a:r>
              <a:rPr lang="en-US" sz="2400" dirty="0" smtClean="0">
                <a:latin typeface="Arial" pitchFamily="34" charset="0"/>
                <a:cs typeface="Arial" pitchFamily="34" charset="0"/>
              </a:rPr>
              <a:t>Unclear if ongoing commissions are “reasonable compensation” if no future advice is ever provided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43</a:t>
            </a:fld>
            <a:endParaRPr lang="en-US" dirty="0"/>
          </a:p>
        </p:txBody>
      </p:sp>
    </p:spTree>
    <p:extLst>
      <p:ext uri="{BB962C8B-B14F-4D97-AF65-F5344CB8AC3E}">
        <p14:creationId xmlns:p14="http://schemas.microsoft.com/office/powerpoint/2010/main" val="385448432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74638"/>
            <a:ext cx="7924800" cy="944562"/>
          </a:xfrm>
        </p:spPr>
        <p:txBody>
          <a:bodyPr>
            <a:noAutofit/>
          </a:bodyPr>
          <a:lstStyle/>
          <a:p>
            <a:r>
              <a:rPr lang="en-US" sz="3200" b="1" dirty="0" smtClean="0">
                <a:effectLst/>
                <a:latin typeface="Arial" pitchFamily="34" charset="0"/>
                <a:cs typeface="Arial" pitchFamily="34" charset="0"/>
              </a:rPr>
              <a:t>Observations on BIC Exemption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5638800"/>
          </a:xfrm>
        </p:spPr>
        <p:txBody>
          <a:bodyPr/>
          <a:lstStyle/>
          <a:p>
            <a:pPr>
              <a:defRPr/>
            </a:pPr>
            <a:r>
              <a:rPr lang="en-US" sz="2800" dirty="0" smtClean="0">
                <a:latin typeface="Arial" pitchFamily="34" charset="0"/>
                <a:cs typeface="Arial" pitchFamily="34" charset="0"/>
              </a:rPr>
              <a:t>Regulatory Jurisdiction</a:t>
            </a:r>
          </a:p>
          <a:p>
            <a:pPr lvl="1">
              <a:defRPr/>
            </a:pPr>
            <a:r>
              <a:rPr lang="en-US" sz="2400" dirty="0" smtClean="0">
                <a:latin typeface="Arial" pitchFamily="34" charset="0"/>
                <a:cs typeface="Arial" pitchFamily="34" charset="0"/>
              </a:rPr>
              <a:t>DOL has no enforcement authority over IRAs, but required contract gives authority to clients</a:t>
            </a:r>
          </a:p>
          <a:p>
            <a:pPr lvl="1">
              <a:defRPr/>
            </a:pPr>
            <a:r>
              <a:rPr lang="en-US" sz="2400" dirty="0" smtClean="0">
                <a:latin typeface="Arial" pitchFamily="34" charset="0"/>
                <a:cs typeface="Arial" pitchFamily="34" charset="0"/>
              </a:rPr>
              <a:t>Violation of Best Interest fiduciary standard will result </a:t>
            </a:r>
            <a:r>
              <a:rPr lang="en-US" sz="2400" dirty="0">
                <a:latin typeface="Arial" pitchFamily="34" charset="0"/>
                <a:cs typeface="Arial" pitchFamily="34" charset="0"/>
              </a:rPr>
              <a:t>in contract breach </a:t>
            </a:r>
            <a:endParaRPr lang="en-US" sz="2400" dirty="0" smtClean="0">
              <a:latin typeface="Arial" pitchFamily="34" charset="0"/>
              <a:cs typeface="Arial" pitchFamily="34" charset="0"/>
            </a:endParaRPr>
          </a:p>
          <a:p>
            <a:pPr marL="403225" lvl="1" indent="0">
              <a:buNone/>
              <a:defRPr/>
            </a:pPr>
            <a:endParaRPr lang="en-US" sz="1400" dirty="0">
              <a:latin typeface="Arial" pitchFamily="34" charset="0"/>
              <a:cs typeface="Arial" pitchFamily="34" charset="0"/>
            </a:endParaRPr>
          </a:p>
          <a:p>
            <a:pPr>
              <a:defRPr/>
            </a:pPr>
            <a:r>
              <a:rPr lang="en-US" sz="2800" dirty="0" smtClean="0">
                <a:latin typeface="Arial" pitchFamily="34" charset="0"/>
                <a:cs typeface="Arial" pitchFamily="34" charset="0"/>
              </a:rPr>
              <a:t>Impact on Brokers</a:t>
            </a:r>
          </a:p>
          <a:p>
            <a:pPr lvl="1">
              <a:defRPr/>
            </a:pPr>
            <a:r>
              <a:rPr lang="en-US" sz="2400" dirty="0" smtClean="0">
                <a:latin typeface="Arial" pitchFamily="34" charset="0"/>
                <a:cs typeface="Arial" pitchFamily="34" charset="0"/>
              </a:rPr>
              <a:t>Will regulate advisors without any plan clients (who merely have personal clients with IRAs)</a:t>
            </a:r>
          </a:p>
          <a:p>
            <a:pPr lvl="1">
              <a:defRPr/>
            </a:pPr>
            <a:r>
              <a:rPr lang="en-US" sz="2400" dirty="0" smtClean="0">
                <a:latin typeface="Arial" pitchFamily="34" charset="0"/>
                <a:cs typeface="Arial" pitchFamily="34" charset="0"/>
              </a:rPr>
              <a:t>May be difficult for firms to eliminate incentives that encourage improper advice</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44</a:t>
            </a:fld>
            <a:endParaRPr lang="en-US" dirty="0"/>
          </a:p>
        </p:txBody>
      </p:sp>
    </p:spTree>
    <p:extLst>
      <p:ext uri="{BB962C8B-B14F-4D97-AF65-F5344CB8AC3E}">
        <p14:creationId xmlns:p14="http://schemas.microsoft.com/office/powerpoint/2010/main" val="351044015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Annuity Products and DOL Final Rule</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914400"/>
            <a:ext cx="7499350" cy="5638800"/>
          </a:xfrm>
        </p:spPr>
        <p:txBody>
          <a:bodyPr/>
          <a:lstStyle/>
          <a:p>
            <a:pPr>
              <a:defRPr/>
            </a:pPr>
            <a:r>
              <a:rPr lang="en-US" sz="2800" dirty="0" smtClean="0">
                <a:latin typeface="Arial" pitchFamily="34" charset="0"/>
                <a:cs typeface="Arial" pitchFamily="34" charset="0"/>
              </a:rPr>
              <a:t>Treatment of Annuity Sales</a:t>
            </a:r>
          </a:p>
          <a:p>
            <a:pPr lvl="1">
              <a:defRPr/>
            </a:pPr>
            <a:r>
              <a:rPr lang="en-US" sz="2400" dirty="0" smtClean="0">
                <a:latin typeface="Arial" pitchFamily="34" charset="0"/>
                <a:cs typeface="Arial" pitchFamily="34" charset="0"/>
              </a:rPr>
              <a:t>Customary to earn commissions </a:t>
            </a:r>
          </a:p>
          <a:p>
            <a:pPr marL="631825" lvl="1" indent="0">
              <a:buNone/>
              <a:defRPr/>
            </a:pPr>
            <a:r>
              <a:rPr lang="en-US" sz="2400" dirty="0" smtClean="0">
                <a:latin typeface="Arial" pitchFamily="34" charset="0"/>
                <a:cs typeface="Arial" pitchFamily="34" charset="0"/>
              </a:rPr>
              <a:t>- Fixed annuities</a:t>
            </a:r>
          </a:p>
          <a:p>
            <a:pPr marL="631825" lvl="1" indent="0">
              <a:buNone/>
              <a:defRPr/>
            </a:pPr>
            <a:r>
              <a:rPr lang="en-US" sz="2400" dirty="0" smtClean="0">
                <a:latin typeface="Arial" pitchFamily="34" charset="0"/>
                <a:cs typeface="Arial" pitchFamily="34" charset="0"/>
              </a:rPr>
              <a:t>- Fixed indexed annuities (FIAs)</a:t>
            </a:r>
          </a:p>
          <a:p>
            <a:pPr marL="631825" lvl="1" indent="0">
              <a:buNone/>
              <a:defRPr/>
            </a:pPr>
            <a:r>
              <a:rPr lang="en-US" sz="2400" dirty="0" smtClean="0">
                <a:latin typeface="Arial" pitchFamily="34" charset="0"/>
                <a:cs typeface="Arial" pitchFamily="34" charset="0"/>
              </a:rPr>
              <a:t>- Variable annuities (VAs)</a:t>
            </a:r>
          </a:p>
          <a:p>
            <a:pPr marL="631825" lvl="1" indent="-239713">
              <a:defRPr/>
            </a:pPr>
            <a:r>
              <a:rPr lang="en-US" sz="2400" dirty="0" smtClean="0">
                <a:latin typeface="Arial" pitchFamily="34" charset="0"/>
                <a:cs typeface="Arial" pitchFamily="34" charset="0"/>
              </a:rPr>
              <a:t>Commission-based advisors will be deemed to be fiduciaries under new DOL rule</a:t>
            </a:r>
          </a:p>
          <a:p>
            <a:pPr lvl="1">
              <a:defRPr/>
            </a:pPr>
            <a:r>
              <a:rPr lang="en-US" sz="2400" dirty="0" smtClean="0">
                <a:latin typeface="Arial" pitchFamily="34" charset="0"/>
                <a:cs typeface="Arial" pitchFamily="34" charset="0"/>
              </a:rPr>
              <a:t>Exemption needed for variable compensation</a:t>
            </a:r>
          </a:p>
          <a:p>
            <a:pPr marL="403225" lvl="1" indent="0">
              <a:buNone/>
              <a:defRPr/>
            </a:pPr>
            <a:endParaRPr lang="en-US" sz="1400" dirty="0">
              <a:latin typeface="Arial" pitchFamily="34" charset="0"/>
              <a:cs typeface="Arial" pitchFamily="34" charset="0"/>
            </a:endParaRPr>
          </a:p>
          <a:p>
            <a:pPr>
              <a:defRPr/>
            </a:pPr>
            <a:r>
              <a:rPr lang="en-US" sz="2800" dirty="0" smtClean="0">
                <a:latin typeface="Arial" pitchFamily="34" charset="0"/>
                <a:cs typeface="Arial" pitchFamily="34" charset="0"/>
              </a:rPr>
              <a:t>Available Exemptions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BICE covers commissions from </a:t>
            </a:r>
            <a:r>
              <a:rPr lang="en-US" sz="2400" u="sng" dirty="0" smtClean="0">
                <a:latin typeface="Arial" pitchFamily="34" charset="0"/>
                <a:cs typeface="Arial" pitchFamily="34" charset="0"/>
              </a:rPr>
              <a:t>all annuity types</a:t>
            </a:r>
          </a:p>
          <a:p>
            <a:pPr lvl="1">
              <a:defRPr/>
            </a:pPr>
            <a:r>
              <a:rPr lang="en-US" sz="2400" dirty="0" smtClean="0">
                <a:latin typeface="Arial" pitchFamily="34" charset="0"/>
                <a:cs typeface="Arial" pitchFamily="34" charset="0"/>
              </a:rPr>
              <a:t>PTE 84-24 has less onerous conditions, but provides limited relief for </a:t>
            </a:r>
            <a:r>
              <a:rPr lang="en-US" sz="2400" u="sng" dirty="0" smtClean="0">
                <a:latin typeface="Arial" pitchFamily="34" charset="0"/>
                <a:cs typeface="Arial" pitchFamily="34" charset="0"/>
              </a:rPr>
              <a:t>fixed annuities only</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45</a:t>
            </a:fld>
            <a:endParaRPr lang="en-US" dirty="0"/>
          </a:p>
        </p:txBody>
      </p:sp>
    </p:spTree>
    <p:extLst>
      <p:ext uri="{BB962C8B-B14F-4D97-AF65-F5344CB8AC3E}">
        <p14:creationId xmlns:p14="http://schemas.microsoft.com/office/powerpoint/2010/main" val="374132045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PTE 84-24 and Annuity Sales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990600"/>
            <a:ext cx="7499350" cy="5638800"/>
          </a:xfrm>
        </p:spPr>
        <p:txBody>
          <a:bodyPr/>
          <a:lstStyle/>
          <a:p>
            <a:pPr>
              <a:defRPr/>
            </a:pPr>
            <a:r>
              <a:rPr lang="en-US" sz="2800" dirty="0" smtClean="0">
                <a:latin typeface="Arial" pitchFamily="34" charset="0"/>
                <a:cs typeface="Arial" pitchFamily="34" charset="0"/>
              </a:rPr>
              <a:t>Benefits and Advantages</a:t>
            </a:r>
          </a:p>
          <a:p>
            <a:pPr lvl="1">
              <a:defRPr/>
            </a:pPr>
            <a:r>
              <a:rPr lang="en-US" sz="2400" dirty="0" smtClean="0">
                <a:latin typeface="Arial" pitchFamily="34" charset="0"/>
                <a:cs typeface="Arial" pitchFamily="34" charset="0"/>
              </a:rPr>
              <a:t>Upside is that it is much easier to comply with than BIC Exemption</a:t>
            </a:r>
          </a:p>
          <a:p>
            <a:pPr lvl="1">
              <a:defRPr/>
            </a:pPr>
            <a:r>
              <a:rPr lang="en-US" sz="2400" dirty="0">
                <a:latin typeface="Arial" pitchFamily="34" charset="0"/>
                <a:cs typeface="Arial" pitchFamily="34" charset="0"/>
              </a:rPr>
              <a:t>No written contract or compliance policies</a:t>
            </a:r>
          </a:p>
          <a:p>
            <a:pPr lvl="1">
              <a:defRPr/>
            </a:pPr>
            <a:r>
              <a:rPr lang="en-US" sz="2400" dirty="0" smtClean="0">
                <a:latin typeface="Arial" pitchFamily="34" charset="0"/>
                <a:cs typeface="Arial" pitchFamily="34" charset="0"/>
              </a:rPr>
              <a:t>But does not cover VA </a:t>
            </a:r>
            <a:r>
              <a:rPr lang="en-US" sz="2400" dirty="0">
                <a:latin typeface="Arial" pitchFamily="34" charset="0"/>
                <a:cs typeface="Arial" pitchFamily="34" charset="0"/>
              </a:rPr>
              <a:t>or FIA sales to </a:t>
            </a:r>
            <a:r>
              <a:rPr lang="en-US" sz="2400" dirty="0" smtClean="0">
                <a:latin typeface="Arial" pitchFamily="34" charset="0"/>
                <a:cs typeface="Arial" pitchFamily="34" charset="0"/>
              </a:rPr>
              <a:t>Plans/IRAs</a:t>
            </a:r>
            <a:endParaRPr lang="en-US" sz="2400" dirty="0">
              <a:latin typeface="Arial" pitchFamily="34" charset="0"/>
              <a:cs typeface="Arial" pitchFamily="34" charset="0"/>
            </a:endParaRPr>
          </a:p>
          <a:p>
            <a:pPr lvl="1">
              <a:defRPr/>
            </a:pPr>
            <a:r>
              <a:rPr lang="en-US" sz="2400" dirty="0">
                <a:latin typeface="Arial" pitchFamily="34" charset="0"/>
                <a:cs typeface="Arial" pitchFamily="34" charset="0"/>
              </a:rPr>
              <a:t>No relief for revenue sharing</a:t>
            </a:r>
          </a:p>
          <a:p>
            <a:pPr marL="403225" lvl="1" indent="0">
              <a:buNone/>
              <a:defRPr/>
            </a:pPr>
            <a:endParaRPr lang="en-US" sz="2400" dirty="0" smtClean="0">
              <a:latin typeface="Arial" pitchFamily="34" charset="0"/>
              <a:cs typeface="Arial" pitchFamily="34" charset="0"/>
            </a:endParaRPr>
          </a:p>
          <a:p>
            <a:pPr marL="142875" indent="-342900">
              <a:defRPr/>
            </a:pPr>
            <a:r>
              <a:rPr lang="en-US" sz="2800" dirty="0" smtClean="0">
                <a:latin typeface="Arial" pitchFamily="34" charset="0"/>
                <a:cs typeface="Arial" pitchFamily="34" charset="0"/>
              </a:rPr>
              <a:t>Requirements for PTE 84-24</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Conflicts </a:t>
            </a:r>
            <a:r>
              <a:rPr lang="en-US" sz="2400" dirty="0">
                <a:latin typeface="Arial" pitchFamily="34" charset="0"/>
                <a:cs typeface="Arial" pitchFamily="34" charset="0"/>
              </a:rPr>
              <a:t>disclosures </a:t>
            </a:r>
          </a:p>
          <a:p>
            <a:pPr lvl="1">
              <a:defRPr/>
            </a:pPr>
            <a:r>
              <a:rPr lang="en-US" sz="2400" dirty="0" smtClean="0">
                <a:latin typeface="Arial" pitchFamily="34" charset="0"/>
                <a:cs typeface="Arial" pitchFamily="34" charset="0"/>
              </a:rPr>
              <a:t>Disclosure of commission (repeated annually for ongoing deposits)</a:t>
            </a:r>
            <a:endParaRPr lang="en-US" sz="2400" dirty="0">
              <a:latin typeface="Arial" pitchFamily="34" charset="0"/>
              <a:cs typeface="Arial" pitchFamily="34" charset="0"/>
            </a:endParaRPr>
          </a:p>
          <a:p>
            <a:pPr lvl="1">
              <a:defRPr/>
            </a:pPr>
            <a:r>
              <a:rPr lang="en-US" sz="2400" dirty="0" smtClean="0">
                <a:latin typeface="Arial" pitchFamily="34" charset="0"/>
                <a:cs typeface="Arial" pitchFamily="34" charset="0"/>
              </a:rPr>
              <a:t>Client must provide written authorization of annuity purchase and acknowledge disclosures</a:t>
            </a:r>
          </a:p>
          <a:p>
            <a:pPr marL="403225" lvl="1" indent="0">
              <a:buNone/>
              <a:defRPr/>
            </a:pPr>
            <a:endParaRPr lang="en-US" sz="14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46</a:t>
            </a:fld>
            <a:endParaRPr lang="en-US" dirty="0"/>
          </a:p>
        </p:txBody>
      </p:sp>
    </p:spTree>
    <p:extLst>
      <p:ext uri="{BB962C8B-B14F-4D97-AF65-F5344CB8AC3E}">
        <p14:creationId xmlns:p14="http://schemas.microsoft.com/office/powerpoint/2010/main" val="150184357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Fee Levelization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990600"/>
            <a:ext cx="7499350" cy="5105400"/>
          </a:xfrm>
        </p:spPr>
        <p:txBody>
          <a:bodyPr/>
          <a:lstStyle/>
          <a:p>
            <a:pPr>
              <a:defRPr/>
            </a:pPr>
            <a:r>
              <a:rPr lang="en-US" sz="2800" dirty="0" smtClean="0">
                <a:latin typeface="Arial" pitchFamily="34" charset="0"/>
                <a:cs typeface="Arial" pitchFamily="34" charset="0"/>
              </a:rPr>
              <a:t>De Facto Exemption</a:t>
            </a:r>
          </a:p>
          <a:p>
            <a:pPr lvl="1">
              <a:defRPr/>
            </a:pPr>
            <a:r>
              <a:rPr lang="en-US" sz="2400" dirty="0" smtClean="0">
                <a:latin typeface="Arial" pitchFamily="34" charset="0"/>
                <a:cs typeface="Arial" pitchFamily="34" charset="0"/>
              </a:rPr>
              <a:t>Fiduciary advisor is permitted to earn transaction-based compensation</a:t>
            </a:r>
          </a:p>
          <a:p>
            <a:pPr lvl="1">
              <a:defRPr/>
            </a:pPr>
            <a:r>
              <a:rPr lang="en-US" sz="2400" dirty="0" smtClean="0">
                <a:latin typeface="Arial" pitchFamily="34" charset="0"/>
                <a:cs typeface="Arial" pitchFamily="34" charset="0"/>
              </a:rPr>
              <a:t>However, it must not vary based on investments selected by plan or IRA client</a:t>
            </a:r>
          </a:p>
          <a:p>
            <a:pPr lvl="1">
              <a:defRPr/>
            </a:pPr>
            <a:r>
              <a:rPr lang="en-US" sz="2400" dirty="0" smtClean="0">
                <a:latin typeface="Arial" pitchFamily="34" charset="0"/>
                <a:cs typeface="Arial" pitchFamily="34" charset="0"/>
              </a:rPr>
              <a:t>No need for exemption because fee levelization eliminates prohibited transaction to begin with</a:t>
            </a:r>
          </a:p>
          <a:p>
            <a:pPr marL="403225" lvl="1" indent="0">
              <a:buNone/>
              <a:defRPr/>
            </a:pPr>
            <a:endParaRPr lang="en-US" sz="2400" dirty="0">
              <a:latin typeface="Arial" pitchFamily="34" charset="0"/>
              <a:cs typeface="Arial" pitchFamily="34" charset="0"/>
            </a:endParaRPr>
          </a:p>
          <a:p>
            <a:pPr>
              <a:defRPr/>
            </a:pPr>
            <a:r>
              <a:rPr lang="en-US" sz="2800" dirty="0" smtClean="0">
                <a:latin typeface="Arial" pitchFamily="34" charset="0"/>
                <a:cs typeface="Arial" pitchFamily="34" charset="0"/>
              </a:rPr>
              <a:t>Example</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Change </a:t>
            </a:r>
            <a:r>
              <a:rPr lang="en-US" sz="2400" dirty="0">
                <a:latin typeface="Arial" pitchFamily="34" charset="0"/>
                <a:cs typeface="Arial" pitchFamily="34" charset="0"/>
              </a:rPr>
              <a:t>compensation formula so that it is fixed (e.g., </a:t>
            </a:r>
            <a:r>
              <a:rPr lang="en-US" sz="2400" dirty="0" smtClean="0">
                <a:latin typeface="Arial" pitchFamily="34" charset="0"/>
                <a:cs typeface="Arial" pitchFamily="34" charset="0"/>
              </a:rPr>
              <a:t>asset-based commission of 50 bps)</a:t>
            </a:r>
            <a:endParaRPr lang="en-US" sz="2400" dirty="0">
              <a:latin typeface="Arial" pitchFamily="34" charset="0"/>
              <a:cs typeface="Arial" pitchFamily="34" charset="0"/>
            </a:endParaRPr>
          </a:p>
          <a:p>
            <a:pPr lvl="1">
              <a:defRPr/>
            </a:pPr>
            <a:r>
              <a:rPr lang="en-US" sz="2400" dirty="0" smtClean="0">
                <a:latin typeface="Arial" pitchFamily="34" charset="0"/>
                <a:cs typeface="Arial" pitchFamily="34" charset="0"/>
              </a:rPr>
              <a:t>Eliminate any remaining variable compensation</a:t>
            </a:r>
            <a:endParaRPr lang="en-US" sz="1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47</a:t>
            </a:fld>
            <a:endParaRPr lang="en-US" dirty="0"/>
          </a:p>
        </p:txBody>
      </p:sp>
    </p:spTree>
    <p:extLst>
      <p:ext uri="{BB962C8B-B14F-4D97-AF65-F5344CB8AC3E}">
        <p14:creationId xmlns:p14="http://schemas.microsoft.com/office/powerpoint/2010/main" val="13656873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Implementing Fee Levelization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Potential Areas of Variable Compensation</a:t>
            </a:r>
          </a:p>
          <a:p>
            <a:pPr lvl="1">
              <a:defRPr/>
            </a:pPr>
            <a:r>
              <a:rPr lang="en-US" sz="2400" dirty="0" smtClean="0">
                <a:latin typeface="Arial" pitchFamily="34" charset="0"/>
                <a:cs typeface="Arial" pitchFamily="34" charset="0"/>
              </a:rPr>
              <a:t>Commissions and Ticket Charges</a:t>
            </a:r>
          </a:p>
          <a:p>
            <a:pPr lvl="1">
              <a:defRPr/>
            </a:pPr>
            <a:r>
              <a:rPr lang="en-US" sz="2400" dirty="0" smtClean="0">
                <a:latin typeface="Arial" pitchFamily="34" charset="0"/>
                <a:cs typeface="Arial" pitchFamily="34" charset="0"/>
              </a:rPr>
              <a:t>Revenue Sharing</a:t>
            </a:r>
          </a:p>
          <a:p>
            <a:pPr lvl="1">
              <a:defRPr/>
            </a:pPr>
            <a:r>
              <a:rPr lang="en-US" sz="2400" dirty="0" smtClean="0">
                <a:latin typeface="Arial" pitchFamily="34" charset="0"/>
                <a:cs typeface="Arial" pitchFamily="34" charset="0"/>
              </a:rPr>
              <a:t>Payments from Funds (</a:t>
            </a:r>
            <a:r>
              <a:rPr lang="en-US" sz="2400" i="1" dirty="0" smtClean="0">
                <a:latin typeface="Arial" pitchFamily="34" charset="0"/>
                <a:cs typeface="Arial" pitchFamily="34" charset="0"/>
              </a:rPr>
              <a:t>e.g.</a:t>
            </a:r>
            <a:r>
              <a:rPr lang="en-US" sz="2400" dirty="0" smtClean="0">
                <a:latin typeface="Arial" pitchFamily="34" charset="0"/>
                <a:cs typeface="Arial" pitchFamily="34" charset="0"/>
              </a:rPr>
              <a:t>, sub-TA payments)</a:t>
            </a:r>
          </a:p>
          <a:p>
            <a:pPr lvl="1">
              <a:defRPr/>
            </a:pPr>
            <a:r>
              <a:rPr lang="en-US" sz="2400" dirty="0" smtClean="0">
                <a:latin typeface="Arial" pitchFamily="34" charset="0"/>
                <a:cs typeface="Arial" pitchFamily="34" charset="0"/>
              </a:rPr>
              <a:t>Proprietary Products (</a:t>
            </a:r>
            <a:r>
              <a:rPr lang="en-US" sz="2400" i="1" dirty="0" smtClean="0">
                <a:latin typeface="Arial" pitchFamily="34" charset="0"/>
                <a:cs typeface="Arial" pitchFamily="34" charset="0"/>
              </a:rPr>
              <a:t>e.g.</a:t>
            </a:r>
            <a:r>
              <a:rPr lang="en-US" sz="2400" dirty="0" smtClean="0">
                <a:latin typeface="Arial" pitchFamily="34" charset="0"/>
                <a:cs typeface="Arial" pitchFamily="34" charset="0"/>
              </a:rPr>
              <a:t>, sweep vehicle)</a:t>
            </a:r>
          </a:p>
          <a:p>
            <a:pPr lvl="1">
              <a:defRPr/>
            </a:pPr>
            <a:endParaRPr lang="en-US" sz="2400" dirty="0" smtClean="0">
              <a:latin typeface="Arial" pitchFamily="34" charset="0"/>
              <a:cs typeface="Arial" pitchFamily="34" charset="0"/>
            </a:endParaRPr>
          </a:p>
          <a:p>
            <a:pPr>
              <a:defRPr/>
            </a:pPr>
            <a:r>
              <a:rPr lang="en-US" sz="2800" dirty="0" smtClean="0">
                <a:latin typeface="Arial" pitchFamily="34" charset="0"/>
                <a:cs typeface="Arial" pitchFamily="34" charset="0"/>
              </a:rPr>
              <a:t>How To Levelize</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Need appropriate universe of investment products that pay levelized amount (</a:t>
            </a:r>
            <a:r>
              <a:rPr lang="en-US" sz="2400" i="1" dirty="0" smtClean="0">
                <a:latin typeface="Arial" pitchFamily="34" charset="0"/>
                <a:cs typeface="Arial" pitchFamily="34" charset="0"/>
              </a:rPr>
              <a:t>e.g.</a:t>
            </a:r>
            <a:r>
              <a:rPr lang="en-US" sz="2400" dirty="0" smtClean="0">
                <a:latin typeface="Arial" pitchFamily="34" charset="0"/>
                <a:cs typeface="Arial" pitchFamily="34" charset="0"/>
              </a:rPr>
              <a:t>, 50 bps)</a:t>
            </a:r>
            <a:endParaRPr lang="en-US" sz="2400" dirty="0">
              <a:latin typeface="Arial" pitchFamily="34" charset="0"/>
              <a:cs typeface="Arial" pitchFamily="34" charset="0"/>
            </a:endParaRPr>
          </a:p>
          <a:p>
            <a:pPr lvl="1">
              <a:defRPr/>
            </a:pPr>
            <a:r>
              <a:rPr lang="en-US" sz="2400" dirty="0" smtClean="0">
                <a:latin typeface="Arial" pitchFamily="34" charset="0"/>
                <a:cs typeface="Arial" pitchFamily="34" charset="0"/>
              </a:rPr>
              <a:t>Restructure revenue sharing as flat dollar payments</a:t>
            </a:r>
          </a:p>
          <a:p>
            <a:pPr lvl="1">
              <a:defRPr/>
            </a:pPr>
            <a:r>
              <a:rPr lang="en-US" sz="2400" dirty="0" smtClean="0">
                <a:latin typeface="Arial" pitchFamily="34" charset="0"/>
                <a:cs typeface="Arial" pitchFamily="34" charset="0"/>
              </a:rPr>
              <a:t>Replace proprietary products (or fee credit)</a:t>
            </a:r>
            <a:endParaRPr lang="en-US" sz="1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48</a:t>
            </a:fld>
            <a:endParaRPr lang="en-US" dirty="0"/>
          </a:p>
        </p:txBody>
      </p:sp>
    </p:spTree>
    <p:extLst>
      <p:ext uri="{BB962C8B-B14F-4D97-AF65-F5344CB8AC3E}">
        <p14:creationId xmlns:p14="http://schemas.microsoft.com/office/powerpoint/2010/main" val="228796982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Robo-Advice</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What Is It?</a:t>
            </a:r>
          </a:p>
          <a:p>
            <a:pPr lvl="1">
              <a:defRPr/>
            </a:pPr>
            <a:r>
              <a:rPr lang="en-US" sz="2400" dirty="0" smtClean="0">
                <a:latin typeface="Arial" pitchFamily="34" charset="0"/>
                <a:cs typeface="Arial" pitchFamily="34" charset="0"/>
              </a:rPr>
              <a:t>Asset allocation advice based on computer models</a:t>
            </a:r>
          </a:p>
          <a:p>
            <a:pPr lvl="1">
              <a:defRPr/>
            </a:pPr>
            <a:r>
              <a:rPr lang="en-US" sz="2400" dirty="0" smtClean="0">
                <a:latin typeface="Arial" pitchFamily="34" charset="0"/>
                <a:cs typeface="Arial" pitchFamily="34" charset="0"/>
              </a:rPr>
              <a:t>Routinely used for participant-level advice and recommending allocations to plan menu options</a:t>
            </a:r>
          </a:p>
          <a:p>
            <a:pPr lvl="1">
              <a:defRPr/>
            </a:pPr>
            <a:r>
              <a:rPr lang="en-US" sz="2400" dirty="0" smtClean="0">
                <a:latin typeface="Arial" pitchFamily="34" charset="0"/>
                <a:cs typeface="Arial" pitchFamily="34" charset="0"/>
              </a:rPr>
              <a:t>Potentially available for IRA investors</a:t>
            </a:r>
          </a:p>
          <a:p>
            <a:pPr lvl="1">
              <a:defRPr/>
            </a:pPr>
            <a:endParaRPr lang="en-US" sz="2400" dirty="0" smtClean="0">
              <a:latin typeface="Arial" pitchFamily="34" charset="0"/>
              <a:cs typeface="Arial" pitchFamily="34" charset="0"/>
            </a:endParaRPr>
          </a:p>
          <a:p>
            <a:pPr>
              <a:defRPr/>
            </a:pPr>
            <a:r>
              <a:rPr lang="en-US" sz="2800" dirty="0" smtClean="0">
                <a:latin typeface="Arial" pitchFamily="34" charset="0"/>
                <a:cs typeface="Arial" pitchFamily="34" charset="0"/>
              </a:rPr>
              <a:t>Background on Computer Models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Many use Mean Variance Optimization (MVO) based on work of Harry Markowitz</a:t>
            </a:r>
            <a:endParaRPr lang="en-US" sz="2400" dirty="0">
              <a:latin typeface="Arial" pitchFamily="34" charset="0"/>
              <a:cs typeface="Arial" pitchFamily="34" charset="0"/>
            </a:endParaRPr>
          </a:p>
          <a:p>
            <a:pPr lvl="1">
              <a:defRPr/>
            </a:pPr>
            <a:r>
              <a:rPr lang="en-US" sz="2400" dirty="0" smtClean="0">
                <a:latin typeface="Arial" pitchFamily="34" charset="0"/>
                <a:cs typeface="Arial" pitchFamily="34" charset="0"/>
              </a:rPr>
              <a:t>Monte Carlo simulations can help model the probability of different portfolio outcomes</a:t>
            </a:r>
            <a:endParaRPr lang="en-US" sz="2400" dirty="0">
              <a:latin typeface="Arial" pitchFamily="34" charset="0"/>
              <a:cs typeface="Arial" pitchFamily="34" charset="0"/>
            </a:endParaRPr>
          </a:p>
          <a:p>
            <a:pPr lvl="1">
              <a:defRPr/>
            </a:pPr>
            <a:endParaRPr lang="en-US" sz="1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49</a:t>
            </a:fld>
            <a:endParaRPr lang="en-US" dirty="0"/>
          </a:p>
        </p:txBody>
      </p:sp>
    </p:spTree>
    <p:extLst>
      <p:ext uri="{BB962C8B-B14F-4D97-AF65-F5344CB8AC3E}">
        <p14:creationId xmlns:p14="http://schemas.microsoft.com/office/powerpoint/2010/main" val="126942304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Computer Model Exemption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History</a:t>
            </a:r>
          </a:p>
          <a:p>
            <a:pPr lvl="1">
              <a:defRPr/>
            </a:pPr>
            <a:r>
              <a:rPr lang="en-US" sz="2400" dirty="0" smtClean="0">
                <a:latin typeface="Arial" pitchFamily="34" charset="0"/>
                <a:cs typeface="Arial" pitchFamily="34" charset="0"/>
              </a:rPr>
              <a:t>TCW Exemption (PTE 97-60)</a:t>
            </a:r>
          </a:p>
          <a:p>
            <a:pPr lvl="1">
              <a:defRPr/>
            </a:pPr>
            <a:r>
              <a:rPr lang="en-US" sz="2400" dirty="0" smtClean="0">
                <a:latin typeface="Arial" pitchFamily="34" charset="0"/>
                <a:cs typeface="Arial" pitchFamily="34" charset="0"/>
              </a:rPr>
              <a:t>SunAmerica Opinion (AO 2001-09A)</a:t>
            </a:r>
          </a:p>
          <a:p>
            <a:pPr lvl="1">
              <a:defRPr/>
            </a:pPr>
            <a:r>
              <a:rPr lang="en-US" sz="2400" dirty="0" smtClean="0">
                <a:latin typeface="Arial" pitchFamily="34" charset="0"/>
                <a:cs typeface="Arial" pitchFamily="34" charset="0"/>
              </a:rPr>
              <a:t>Computer Model </a:t>
            </a:r>
            <a:r>
              <a:rPr lang="en-US" sz="2400" dirty="0">
                <a:latin typeface="Arial" pitchFamily="34" charset="0"/>
                <a:cs typeface="Arial" pitchFamily="34" charset="0"/>
              </a:rPr>
              <a:t>Exemption (PPA of </a:t>
            </a:r>
            <a:r>
              <a:rPr lang="en-US" sz="2400" dirty="0" smtClean="0">
                <a:latin typeface="Arial" pitchFamily="34" charset="0"/>
                <a:cs typeface="Arial" pitchFamily="34" charset="0"/>
              </a:rPr>
              <a:t>2006)</a:t>
            </a:r>
          </a:p>
          <a:p>
            <a:pPr lvl="1">
              <a:defRPr/>
            </a:pPr>
            <a:endParaRPr lang="en-US" sz="2400" dirty="0" smtClean="0">
              <a:latin typeface="Arial" pitchFamily="34" charset="0"/>
              <a:cs typeface="Arial" pitchFamily="34" charset="0"/>
            </a:endParaRPr>
          </a:p>
          <a:p>
            <a:pPr>
              <a:defRPr/>
            </a:pPr>
            <a:r>
              <a:rPr lang="en-US" sz="2800" dirty="0" smtClean="0">
                <a:latin typeface="Arial" pitchFamily="34" charset="0"/>
                <a:cs typeface="Arial" pitchFamily="34" charset="0"/>
              </a:rPr>
              <a:t>Relief from Computer Model Exemption</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Allows receipt of variable compensation </a:t>
            </a:r>
          </a:p>
          <a:p>
            <a:pPr marL="403225" lvl="1" indent="0">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(1) Commissions (</a:t>
            </a:r>
            <a:r>
              <a:rPr lang="en-US" sz="2400" i="1" dirty="0" smtClean="0">
                <a:latin typeface="Arial" pitchFamily="34" charset="0"/>
                <a:cs typeface="Arial" pitchFamily="34" charset="0"/>
              </a:rPr>
              <a:t>e.g.</a:t>
            </a:r>
            <a:r>
              <a:rPr lang="en-US" sz="2400" dirty="0" smtClean="0">
                <a:latin typeface="Arial" pitchFamily="34" charset="0"/>
                <a:cs typeface="Arial" pitchFamily="34" charset="0"/>
              </a:rPr>
              <a:t>, 12b-1 fees)</a:t>
            </a:r>
            <a:endParaRPr lang="en-US" sz="2400" dirty="0">
              <a:latin typeface="Arial" pitchFamily="34" charset="0"/>
              <a:cs typeface="Arial" pitchFamily="34" charset="0"/>
            </a:endParaRPr>
          </a:p>
          <a:p>
            <a:pPr marL="403225" lvl="1" indent="0">
              <a:buNone/>
              <a:defRPr/>
            </a:pPr>
            <a:r>
              <a:rPr lang="en-US" sz="2400" dirty="0" smtClean="0">
                <a:latin typeface="Arial" pitchFamily="34" charset="0"/>
                <a:cs typeface="Arial" pitchFamily="34" charset="0"/>
              </a:rPr>
              <a:t>	(2) Proprietary Funds</a:t>
            </a:r>
          </a:p>
          <a:p>
            <a:pPr lvl="1">
              <a:defRPr/>
            </a:pPr>
            <a:r>
              <a:rPr lang="en-US" sz="2400" dirty="0" smtClean="0">
                <a:latin typeface="Arial" pitchFamily="34" charset="0"/>
                <a:cs typeface="Arial" pitchFamily="34" charset="0"/>
              </a:rPr>
              <a:t>Advice must be non-discretionary and based on computer model</a:t>
            </a:r>
            <a:endParaRPr lang="en-US" sz="2400" dirty="0">
              <a:latin typeface="Arial" pitchFamily="34" charset="0"/>
              <a:cs typeface="Arial" pitchFamily="34" charset="0"/>
            </a:endParaRPr>
          </a:p>
          <a:p>
            <a:pPr lvl="1">
              <a:defRPr/>
            </a:pPr>
            <a:endParaRPr lang="en-US" sz="1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50</a:t>
            </a:fld>
            <a:endParaRPr lang="en-US" dirty="0"/>
          </a:p>
        </p:txBody>
      </p:sp>
    </p:spTree>
    <p:extLst>
      <p:ext uri="{BB962C8B-B14F-4D97-AF65-F5344CB8AC3E}">
        <p14:creationId xmlns:p14="http://schemas.microsoft.com/office/powerpoint/2010/main" val="136471740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a:effectLst/>
                <a:latin typeface="Arial" pitchFamily="34" charset="0"/>
                <a:cs typeface="Arial" pitchFamily="34" charset="0"/>
              </a:rPr>
              <a:t>Capturing </a:t>
            </a:r>
            <a:r>
              <a:rPr lang="en-US" sz="3200" b="1" dirty="0" smtClean="0">
                <a:effectLst/>
                <a:latin typeface="Arial" pitchFamily="34" charset="0"/>
                <a:cs typeface="Arial" pitchFamily="34" charset="0"/>
              </a:rPr>
              <a:t>Rollovers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Issues Arising From Cross-Selling </a:t>
            </a:r>
          </a:p>
          <a:p>
            <a:pPr lvl="1">
              <a:defRPr/>
            </a:pPr>
            <a:r>
              <a:rPr lang="en-US" sz="2400" dirty="0" smtClean="0">
                <a:latin typeface="Arial" pitchFamily="34" charset="0"/>
                <a:cs typeface="Arial" pitchFamily="34" charset="0"/>
              </a:rPr>
              <a:t>Potential conflicts of interest</a:t>
            </a:r>
          </a:p>
          <a:p>
            <a:pPr lvl="1">
              <a:defRPr/>
            </a:pPr>
            <a:r>
              <a:rPr lang="en-US" sz="2400" dirty="0" smtClean="0">
                <a:latin typeface="Arial" pitchFamily="34" charset="0"/>
                <a:cs typeface="Arial" pitchFamily="34" charset="0"/>
              </a:rPr>
              <a:t>Advisor develops relationships with plan sponsor and participants</a:t>
            </a:r>
          </a:p>
          <a:p>
            <a:pPr lvl="1">
              <a:defRPr/>
            </a:pPr>
            <a:r>
              <a:rPr lang="en-US" sz="2400" dirty="0" smtClean="0">
                <a:latin typeface="Arial" pitchFamily="34" charset="0"/>
                <a:cs typeface="Arial" pitchFamily="34" charset="0"/>
              </a:rPr>
              <a:t>Exploiting trust to sell at unfavorable terms</a:t>
            </a:r>
          </a:p>
          <a:p>
            <a:pPr lvl="1">
              <a:defRPr/>
            </a:pPr>
            <a:endParaRPr lang="en-US" sz="2400" dirty="0" smtClean="0">
              <a:latin typeface="Arial" pitchFamily="34" charset="0"/>
              <a:cs typeface="Arial" pitchFamily="34" charset="0"/>
            </a:endParaRPr>
          </a:p>
          <a:p>
            <a:pPr>
              <a:defRPr/>
            </a:pPr>
            <a:r>
              <a:rPr lang="en-US" sz="2800" dirty="0" smtClean="0">
                <a:latin typeface="Arial" pitchFamily="34" charset="0"/>
                <a:cs typeface="Arial" pitchFamily="34" charset="0"/>
              </a:rPr>
              <a:t>Potential Impact on Participants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Advisor’s fees on rollover assets may be higher than fees on plan assets</a:t>
            </a:r>
            <a:endParaRPr lang="en-US" sz="24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51</a:t>
            </a:fld>
            <a:endParaRPr lang="en-US" dirty="0"/>
          </a:p>
        </p:txBody>
      </p:sp>
    </p:spTree>
    <p:extLst>
      <p:ext uri="{BB962C8B-B14F-4D97-AF65-F5344CB8AC3E}">
        <p14:creationId xmlns:p14="http://schemas.microsoft.com/office/powerpoint/2010/main" val="59237590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Effect of New DOL Rule on Rollovers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Impact on Advisory Opinion 2005-23A</a:t>
            </a:r>
          </a:p>
          <a:p>
            <a:pPr lvl="1">
              <a:defRPr/>
            </a:pPr>
            <a:r>
              <a:rPr lang="en-US" sz="2400" dirty="0" smtClean="0">
                <a:latin typeface="Arial" pitchFamily="34" charset="0"/>
                <a:cs typeface="Arial" pitchFamily="34" charset="0"/>
              </a:rPr>
              <a:t>Would replace DOL’s current </a:t>
            </a:r>
            <a:r>
              <a:rPr lang="en-US" sz="2400" dirty="0">
                <a:latin typeface="Arial" pitchFamily="34" charset="0"/>
                <a:cs typeface="Arial" pitchFamily="34" charset="0"/>
              </a:rPr>
              <a:t>rollover guidance</a:t>
            </a:r>
            <a:endParaRPr lang="en-US" sz="2400" dirty="0" smtClean="0">
              <a:latin typeface="Arial" pitchFamily="34" charset="0"/>
              <a:cs typeface="Arial" pitchFamily="34" charset="0"/>
            </a:endParaRPr>
          </a:p>
          <a:p>
            <a:pPr lvl="1">
              <a:defRPr/>
            </a:pPr>
            <a:r>
              <a:rPr lang="en-US" sz="2400" dirty="0" smtClean="0">
                <a:latin typeface="Arial" pitchFamily="34" charset="0"/>
                <a:cs typeface="Arial" pitchFamily="34" charset="0"/>
              </a:rPr>
              <a:t>Under new fiduciary rule, any rollover advice would be fiduciary advice</a:t>
            </a:r>
          </a:p>
          <a:p>
            <a:pPr lvl="1">
              <a:defRPr/>
            </a:pPr>
            <a:r>
              <a:rPr lang="en-US" sz="2400" dirty="0" smtClean="0">
                <a:latin typeface="Arial" pitchFamily="34" charset="0"/>
                <a:cs typeface="Arial" pitchFamily="34" charset="0"/>
              </a:rPr>
              <a:t>Rollover advice would automatically trigger plan or IRA fiduciary status</a:t>
            </a:r>
          </a:p>
          <a:p>
            <a:pPr lvl="1">
              <a:defRPr/>
            </a:pPr>
            <a:endParaRPr lang="en-US" sz="2400" dirty="0" smtClean="0">
              <a:latin typeface="Arial" pitchFamily="34" charset="0"/>
              <a:cs typeface="Arial" pitchFamily="34" charset="0"/>
            </a:endParaRPr>
          </a:p>
          <a:p>
            <a:pPr>
              <a:defRPr/>
            </a:pPr>
            <a:r>
              <a:rPr lang="en-US" sz="2800" dirty="0" smtClean="0">
                <a:latin typeface="Arial" pitchFamily="34" charset="0"/>
                <a:cs typeface="Arial" pitchFamily="34" charset="0"/>
              </a:rPr>
              <a:t>Relief under BIC Exemption</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Commission-based advisors need “Full Blown” BIC to earn compensation from rollover IRAs</a:t>
            </a:r>
          </a:p>
          <a:p>
            <a:pPr lvl="1">
              <a:defRPr/>
            </a:pPr>
            <a:r>
              <a:rPr lang="en-US" sz="2400" dirty="0" smtClean="0">
                <a:latin typeface="Arial" pitchFamily="34" charset="0"/>
                <a:cs typeface="Arial" pitchFamily="34" charset="0"/>
              </a:rPr>
              <a:t>Fee-based advisors may also need relief under BIC Exemption when offering rollover advice</a:t>
            </a:r>
            <a:endParaRPr lang="en-US" sz="24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52</a:t>
            </a:fld>
            <a:endParaRPr lang="en-US" dirty="0"/>
          </a:p>
        </p:txBody>
      </p:sp>
    </p:spTree>
    <p:extLst>
      <p:ext uri="{BB962C8B-B14F-4D97-AF65-F5344CB8AC3E}">
        <p14:creationId xmlns:p14="http://schemas.microsoft.com/office/powerpoint/2010/main" val="244214863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Potential Impact on RIAs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Capturing Rollovers</a:t>
            </a:r>
          </a:p>
          <a:p>
            <a:pPr lvl="1">
              <a:defRPr/>
            </a:pPr>
            <a:r>
              <a:rPr lang="en-US" sz="2400" dirty="0" smtClean="0">
                <a:latin typeface="Arial" pitchFamily="34" charset="0"/>
                <a:cs typeface="Arial" pitchFamily="34" charset="0"/>
              </a:rPr>
              <a:t>RIAs advising plan clients generally earn higher (and variable) fees when capturing rollovers</a:t>
            </a:r>
          </a:p>
          <a:p>
            <a:pPr lvl="1">
              <a:defRPr/>
            </a:pPr>
            <a:r>
              <a:rPr lang="en-US" sz="2400" dirty="0" smtClean="0">
                <a:latin typeface="Arial" pitchFamily="34" charset="0"/>
                <a:cs typeface="Arial" pitchFamily="34" charset="0"/>
              </a:rPr>
              <a:t>May </a:t>
            </a:r>
            <a:r>
              <a:rPr lang="en-US" sz="2400" dirty="0">
                <a:latin typeface="Arial" pitchFamily="34" charset="0"/>
                <a:cs typeface="Arial" pitchFamily="34" charset="0"/>
              </a:rPr>
              <a:t>use “</a:t>
            </a:r>
            <a:r>
              <a:rPr lang="en-US" sz="2400" dirty="0" smtClean="0">
                <a:latin typeface="Arial" pitchFamily="34" charset="0"/>
                <a:cs typeface="Arial" pitchFamily="34" charset="0"/>
              </a:rPr>
              <a:t>Streamlined” BIC </a:t>
            </a:r>
            <a:r>
              <a:rPr lang="en-US" sz="2400" dirty="0">
                <a:latin typeface="Arial" pitchFamily="34" charset="0"/>
                <a:cs typeface="Arial" pitchFamily="34" charset="0"/>
              </a:rPr>
              <a:t>as Level Fee Fiduciaries for rollover </a:t>
            </a:r>
            <a:r>
              <a:rPr lang="en-US" sz="2400" dirty="0" smtClean="0">
                <a:latin typeface="Arial" pitchFamily="34" charset="0"/>
                <a:cs typeface="Arial" pitchFamily="34" charset="0"/>
              </a:rPr>
              <a:t>IRAs</a:t>
            </a:r>
          </a:p>
          <a:p>
            <a:pPr lvl="1">
              <a:defRPr/>
            </a:pPr>
            <a:r>
              <a:rPr lang="en-US" sz="2400" dirty="0" smtClean="0">
                <a:latin typeface="Arial" pitchFamily="34" charset="0"/>
                <a:cs typeface="Arial" pitchFamily="34" charset="0"/>
              </a:rPr>
              <a:t>Streamlined BIC may also be used when offering rollover advice to “off the street” participants</a:t>
            </a:r>
            <a:endParaRPr lang="en-US" sz="2400" dirty="0">
              <a:latin typeface="Arial" pitchFamily="34" charset="0"/>
              <a:cs typeface="Arial" pitchFamily="34" charset="0"/>
            </a:endParaRPr>
          </a:p>
          <a:p>
            <a:pPr lvl="1">
              <a:defRPr/>
            </a:pPr>
            <a:endParaRPr lang="en-US" sz="2400" dirty="0" smtClean="0">
              <a:latin typeface="Arial" pitchFamily="34" charset="0"/>
              <a:cs typeface="Arial" pitchFamily="34" charset="0"/>
            </a:endParaRPr>
          </a:p>
          <a:p>
            <a:pPr>
              <a:defRPr/>
            </a:pPr>
            <a:r>
              <a:rPr lang="en-US" sz="2800" dirty="0" smtClean="0">
                <a:latin typeface="Arial" pitchFamily="34" charset="0"/>
                <a:cs typeface="Arial" pitchFamily="34" charset="0"/>
              </a:rPr>
              <a:t>Retail Managed Account Programs</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Advisors earning any variable compensation from IRA/plan clients must comply with BICE</a:t>
            </a:r>
          </a:p>
          <a:p>
            <a:pPr lvl="1">
              <a:defRPr/>
            </a:pPr>
            <a:r>
              <a:rPr lang="en-US" sz="2400" dirty="0" smtClean="0">
                <a:latin typeface="Arial" pitchFamily="34" charset="0"/>
                <a:cs typeface="Arial" pitchFamily="34" charset="0"/>
              </a:rPr>
              <a:t>Solicitors would be fiduciary advisors and must also comply with BICE</a:t>
            </a:r>
            <a:endParaRPr lang="en-US" sz="24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53</a:t>
            </a:fld>
            <a:endParaRPr lang="en-US" dirty="0"/>
          </a:p>
        </p:txBody>
      </p:sp>
    </p:spTree>
    <p:extLst>
      <p:ext uri="{BB962C8B-B14F-4D97-AF65-F5344CB8AC3E}">
        <p14:creationId xmlns:p14="http://schemas.microsoft.com/office/powerpoint/2010/main" val="19441512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Focusing on Managed Accounts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Impact of DOL Rule</a:t>
            </a:r>
          </a:p>
          <a:p>
            <a:pPr lvl="1">
              <a:defRPr/>
            </a:pPr>
            <a:r>
              <a:rPr lang="en-US" sz="2400" dirty="0" smtClean="0">
                <a:latin typeface="Arial" pitchFamily="34" charset="0"/>
                <a:cs typeface="Arial" pitchFamily="34" charset="0"/>
              </a:rPr>
              <a:t>Recommending investment manager may be deemed advice relating to “management”</a:t>
            </a:r>
          </a:p>
          <a:p>
            <a:pPr marL="403225" lvl="1" indent="0">
              <a:buNone/>
              <a:defRPr/>
            </a:pPr>
            <a:r>
              <a:rPr lang="en-US" sz="2400" dirty="0">
                <a:latin typeface="Arial" pitchFamily="34" charset="0"/>
                <a:cs typeface="Arial" pitchFamily="34" charset="0"/>
              </a:rPr>
              <a:t>	</a:t>
            </a:r>
            <a:r>
              <a:rPr lang="en-US" sz="2400" i="1" dirty="0" smtClean="0">
                <a:latin typeface="Arial" pitchFamily="34" charset="0"/>
                <a:cs typeface="Arial" pitchFamily="34" charset="0"/>
              </a:rPr>
              <a:t>e.g.</a:t>
            </a:r>
            <a:r>
              <a:rPr lang="en-US" sz="2400" dirty="0" smtClean="0">
                <a:latin typeface="Arial" pitchFamily="34" charset="0"/>
                <a:cs typeface="Arial" pitchFamily="34" charset="0"/>
              </a:rPr>
              <a:t>, 100 bps for managed account services</a:t>
            </a:r>
          </a:p>
          <a:p>
            <a:pPr marL="403225" lvl="1" indent="0">
              <a:buNone/>
              <a:defRPr/>
            </a:pPr>
            <a:r>
              <a:rPr lang="en-US" sz="2400" dirty="0">
                <a:latin typeface="Arial" pitchFamily="34" charset="0"/>
                <a:cs typeface="Arial" pitchFamily="34" charset="0"/>
              </a:rPr>
              <a:t>	       -	30 bps for </a:t>
            </a:r>
            <a:r>
              <a:rPr lang="en-US" sz="2400" dirty="0" smtClean="0">
                <a:latin typeface="Arial" pitchFamily="34" charset="0"/>
                <a:cs typeface="Arial" pitchFamily="34" charset="0"/>
              </a:rPr>
              <a:t>Investment Manager #1</a:t>
            </a:r>
            <a:endParaRPr lang="en-US" sz="2400" dirty="0">
              <a:latin typeface="Arial" pitchFamily="34" charset="0"/>
              <a:cs typeface="Arial" pitchFamily="34" charset="0"/>
            </a:endParaRPr>
          </a:p>
          <a:p>
            <a:pPr marL="403225" lvl="1" indent="0">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a:t>
            </a:r>
            <a:r>
              <a:rPr lang="en-US" sz="2400" u="sng" dirty="0" smtClean="0">
                <a:latin typeface="Arial" pitchFamily="34" charset="0"/>
                <a:cs typeface="Arial" pitchFamily="34" charset="0"/>
              </a:rPr>
              <a:t>-	20 bps for other costs</a:t>
            </a:r>
          </a:p>
          <a:p>
            <a:pPr marL="403225" lvl="1" indent="0">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50 bps net compensation</a:t>
            </a:r>
          </a:p>
          <a:p>
            <a:pPr lvl="1">
              <a:defRPr/>
            </a:pPr>
            <a:r>
              <a:rPr lang="en-US" sz="2400" dirty="0">
                <a:latin typeface="Arial" pitchFamily="34" charset="0"/>
                <a:cs typeface="Arial" pitchFamily="34" charset="0"/>
              </a:rPr>
              <a:t>Recommending </a:t>
            </a:r>
            <a:r>
              <a:rPr lang="en-US" sz="2400" dirty="0" smtClean="0">
                <a:latin typeface="Arial" pitchFamily="34" charset="0"/>
                <a:cs typeface="Arial" pitchFamily="34" charset="0"/>
              </a:rPr>
              <a:t>a cheaper Investment Manager may </a:t>
            </a:r>
            <a:r>
              <a:rPr lang="en-US" sz="2400" dirty="0">
                <a:latin typeface="Arial" pitchFamily="34" charset="0"/>
                <a:cs typeface="Arial" pitchFamily="34" charset="0"/>
              </a:rPr>
              <a:t>increase </a:t>
            </a:r>
            <a:r>
              <a:rPr lang="en-US" sz="2400" dirty="0" smtClean="0">
                <a:latin typeface="Arial" pitchFamily="34" charset="0"/>
                <a:cs typeface="Arial" pitchFamily="34" charset="0"/>
              </a:rPr>
              <a:t>firm’s </a:t>
            </a:r>
            <a:r>
              <a:rPr lang="en-US" sz="2400" dirty="0">
                <a:latin typeface="Arial" pitchFamily="34" charset="0"/>
                <a:cs typeface="Arial" pitchFamily="34" charset="0"/>
              </a:rPr>
              <a:t>net compensation</a:t>
            </a:r>
          </a:p>
          <a:p>
            <a:pPr>
              <a:defRPr/>
            </a:pPr>
            <a:r>
              <a:rPr lang="en-US" sz="2800" dirty="0" smtClean="0">
                <a:latin typeface="Arial" pitchFamily="34" charset="0"/>
                <a:cs typeface="Arial" pitchFamily="34" charset="0"/>
              </a:rPr>
              <a:t>Other Potential Variable Compensation</a:t>
            </a:r>
            <a:endParaRPr lang="en-US" sz="2800" dirty="0">
              <a:latin typeface="Arial" pitchFamily="34" charset="0"/>
              <a:cs typeface="Arial" pitchFamily="34" charset="0"/>
            </a:endParaRPr>
          </a:p>
          <a:p>
            <a:pPr lvl="1">
              <a:defRPr/>
            </a:pPr>
            <a:r>
              <a:rPr lang="en-US" sz="2400" dirty="0">
                <a:latin typeface="Arial" pitchFamily="34" charset="0"/>
                <a:cs typeface="Arial" pitchFamily="34" charset="0"/>
              </a:rPr>
              <a:t>Revenue </a:t>
            </a:r>
            <a:r>
              <a:rPr lang="en-US" sz="2400" dirty="0" smtClean="0">
                <a:latin typeface="Arial" pitchFamily="34" charset="0"/>
                <a:cs typeface="Arial" pitchFamily="34" charset="0"/>
              </a:rPr>
              <a:t>sharing</a:t>
            </a:r>
          </a:p>
          <a:p>
            <a:pPr lvl="1">
              <a:defRPr/>
            </a:pPr>
            <a:r>
              <a:rPr lang="en-US" sz="2400" dirty="0">
                <a:latin typeface="Arial" pitchFamily="34" charset="0"/>
                <a:cs typeface="Arial" pitchFamily="34" charset="0"/>
              </a:rPr>
              <a:t>C</a:t>
            </a:r>
            <a:r>
              <a:rPr lang="en-US" sz="2400" dirty="0" smtClean="0">
                <a:latin typeface="Arial" pitchFamily="34" charset="0"/>
                <a:cs typeface="Arial" pitchFamily="34" charset="0"/>
              </a:rPr>
              <a:t>ommissions and ticket charges </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54</a:t>
            </a:fld>
            <a:endParaRPr lang="en-US" dirty="0"/>
          </a:p>
        </p:txBody>
      </p:sp>
    </p:spTree>
    <p:extLst>
      <p:ext uri="{BB962C8B-B14F-4D97-AF65-F5344CB8AC3E}">
        <p14:creationId xmlns:p14="http://schemas.microsoft.com/office/powerpoint/2010/main" val="321933587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Implications for Managed Accounts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BIC Exemption</a:t>
            </a:r>
          </a:p>
          <a:p>
            <a:pPr lvl="1">
              <a:defRPr/>
            </a:pPr>
            <a:r>
              <a:rPr lang="en-US" sz="2400" dirty="0" smtClean="0">
                <a:latin typeface="Arial" pitchFamily="34" charset="0"/>
                <a:cs typeface="Arial" pitchFamily="34" charset="0"/>
              </a:rPr>
              <a:t>May provide relief for managed account programs with variable compensation</a:t>
            </a:r>
          </a:p>
          <a:p>
            <a:pPr lvl="1">
              <a:defRPr/>
            </a:pPr>
            <a:r>
              <a:rPr lang="en-US" sz="2400" dirty="0" smtClean="0">
                <a:latin typeface="Arial" pitchFamily="34" charset="0"/>
                <a:cs typeface="Arial" pitchFamily="34" charset="0"/>
              </a:rPr>
              <a:t>BICE does not provide relief for variable compensation arising from </a:t>
            </a:r>
            <a:r>
              <a:rPr lang="en-US" sz="2400" u="sng" dirty="0" smtClean="0">
                <a:latin typeface="Arial" pitchFamily="34" charset="0"/>
                <a:cs typeface="Arial" pitchFamily="34" charset="0"/>
              </a:rPr>
              <a:t>discretionary</a:t>
            </a:r>
            <a:r>
              <a:rPr lang="en-US" sz="2400" dirty="0" smtClean="0">
                <a:latin typeface="Arial" pitchFamily="34" charset="0"/>
                <a:cs typeface="Arial" pitchFamily="34" charset="0"/>
              </a:rPr>
              <a:t> advice</a:t>
            </a:r>
          </a:p>
          <a:p>
            <a:pPr lvl="1">
              <a:defRPr/>
            </a:pPr>
            <a:endParaRPr lang="en-US" sz="2400" dirty="0">
              <a:latin typeface="Arial" pitchFamily="34" charset="0"/>
              <a:cs typeface="Arial" pitchFamily="34" charset="0"/>
            </a:endParaRPr>
          </a:p>
          <a:p>
            <a:pPr>
              <a:defRPr/>
            </a:pPr>
            <a:r>
              <a:rPr lang="en-US" sz="2800" dirty="0" smtClean="0">
                <a:latin typeface="Arial" pitchFamily="34" charset="0"/>
                <a:cs typeface="Arial" pitchFamily="34" charset="0"/>
              </a:rPr>
              <a:t>Fee Levelization</a:t>
            </a:r>
          </a:p>
          <a:p>
            <a:pPr lvl="1">
              <a:defRPr/>
            </a:pPr>
            <a:r>
              <a:rPr lang="en-US" sz="2400" dirty="0" smtClean="0">
                <a:latin typeface="Arial" pitchFamily="34" charset="0"/>
                <a:cs typeface="Arial" pitchFamily="34" charset="0"/>
              </a:rPr>
              <a:t>Combination of BICE and Fee Levelization may be necessary</a:t>
            </a:r>
          </a:p>
          <a:p>
            <a:pPr lvl="1">
              <a:defRPr/>
            </a:pPr>
            <a:r>
              <a:rPr lang="en-US" sz="2400" dirty="0" smtClean="0">
                <a:latin typeface="Arial" pitchFamily="34" charset="0"/>
                <a:cs typeface="Arial" pitchFamily="34" charset="0"/>
              </a:rPr>
              <a:t>Restructure revenue sharing payments</a:t>
            </a:r>
          </a:p>
          <a:p>
            <a:pPr lvl="1">
              <a:defRPr/>
            </a:pPr>
            <a:endParaRPr lang="en-US" sz="2400" dirty="0" smtClean="0">
              <a:latin typeface="Arial" pitchFamily="34" charset="0"/>
              <a:cs typeface="Arial" pitchFamily="34" charset="0"/>
            </a:endParaRPr>
          </a:p>
          <a:p>
            <a:pPr lvl="1">
              <a:defRPr/>
            </a:pPr>
            <a:endParaRPr lang="en-US" sz="2400" dirty="0" smtClean="0">
              <a:latin typeface="Arial" pitchFamily="34" charset="0"/>
              <a:cs typeface="Arial" pitchFamily="34" charset="0"/>
            </a:endParaRPr>
          </a:p>
          <a:p>
            <a:pPr lvl="1">
              <a:defRPr/>
            </a:pPr>
            <a:endParaRPr lang="en-US" sz="2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55</a:t>
            </a:fld>
            <a:endParaRPr lang="en-US" dirty="0"/>
          </a:p>
        </p:txBody>
      </p:sp>
    </p:spTree>
    <p:extLst>
      <p:ext uri="{BB962C8B-B14F-4D97-AF65-F5344CB8AC3E}">
        <p14:creationId xmlns:p14="http://schemas.microsoft.com/office/powerpoint/2010/main" val="147733625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Anticipated Trends in B/D Industry</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727950" cy="5562600"/>
          </a:xfrm>
        </p:spPr>
        <p:txBody>
          <a:bodyPr/>
          <a:lstStyle/>
          <a:p>
            <a:pPr>
              <a:defRPr/>
            </a:pPr>
            <a:r>
              <a:rPr lang="en-US" sz="2800" dirty="0" smtClean="0">
                <a:latin typeface="Arial" pitchFamily="34" charset="0"/>
                <a:cs typeface="Arial" pitchFamily="34" charset="0"/>
              </a:rPr>
              <a:t>Strategic Courses of Action</a:t>
            </a:r>
          </a:p>
          <a:p>
            <a:pPr lvl="1">
              <a:defRPr/>
            </a:pPr>
            <a:r>
              <a:rPr lang="en-US" sz="2400" dirty="0" smtClean="0">
                <a:latin typeface="Arial" pitchFamily="34" charset="0"/>
                <a:cs typeface="Arial" pitchFamily="34" charset="0"/>
              </a:rPr>
              <a:t>Levelizing </a:t>
            </a:r>
            <a:r>
              <a:rPr lang="en-US" sz="2400" dirty="0">
                <a:latin typeface="Arial" pitchFamily="34" charset="0"/>
                <a:cs typeface="Arial" pitchFamily="34" charset="0"/>
              </a:rPr>
              <a:t>commissions and </a:t>
            </a:r>
            <a:r>
              <a:rPr lang="en-US" sz="2400" dirty="0" smtClean="0">
                <a:latin typeface="Arial" pitchFamily="34" charset="0"/>
                <a:cs typeface="Arial" pitchFamily="34" charset="0"/>
              </a:rPr>
              <a:t>structuring </a:t>
            </a:r>
            <a:r>
              <a:rPr lang="en-US" sz="2400" dirty="0">
                <a:latin typeface="Arial" pitchFamily="34" charset="0"/>
                <a:cs typeface="Arial" pitchFamily="34" charset="0"/>
              </a:rPr>
              <a:t>revenue sharing as flat dollar </a:t>
            </a:r>
            <a:r>
              <a:rPr lang="en-US" sz="2400" dirty="0" smtClean="0">
                <a:latin typeface="Arial" pitchFamily="34" charset="0"/>
                <a:cs typeface="Arial" pitchFamily="34" charset="0"/>
              </a:rPr>
              <a:t>payments</a:t>
            </a:r>
          </a:p>
          <a:p>
            <a:pPr lvl="1">
              <a:defRPr/>
            </a:pPr>
            <a:r>
              <a:rPr lang="en-US" sz="2400" dirty="0" smtClean="0">
                <a:latin typeface="Arial" pitchFamily="34" charset="0"/>
                <a:cs typeface="Arial" pitchFamily="34" charset="0"/>
              </a:rPr>
              <a:t>More </a:t>
            </a:r>
            <a:r>
              <a:rPr lang="en-US" sz="2400" dirty="0">
                <a:latin typeface="Arial" pitchFamily="34" charset="0"/>
                <a:cs typeface="Arial" pitchFamily="34" charset="0"/>
              </a:rPr>
              <a:t>RRs </a:t>
            </a:r>
            <a:r>
              <a:rPr lang="en-US" sz="2400" dirty="0" smtClean="0">
                <a:latin typeface="Arial" pitchFamily="34" charset="0"/>
                <a:cs typeface="Arial" pitchFamily="34" charset="0"/>
              </a:rPr>
              <a:t>migrating </a:t>
            </a:r>
            <a:r>
              <a:rPr lang="en-US" sz="2400" dirty="0">
                <a:latin typeface="Arial" pitchFamily="34" charset="0"/>
                <a:cs typeface="Arial" pitchFamily="34" charset="0"/>
              </a:rPr>
              <a:t>to advisory service model</a:t>
            </a:r>
          </a:p>
          <a:p>
            <a:pPr lvl="1">
              <a:defRPr/>
            </a:pPr>
            <a:r>
              <a:rPr lang="en-US" sz="2400" dirty="0" smtClean="0">
                <a:latin typeface="Arial" pitchFamily="34" charset="0"/>
                <a:cs typeface="Arial" pitchFamily="34" charset="0"/>
              </a:rPr>
              <a:t>Promoting </a:t>
            </a:r>
            <a:r>
              <a:rPr lang="en-US" sz="2400" dirty="0">
                <a:latin typeface="Arial" pitchFamily="34" charset="0"/>
                <a:cs typeface="Arial" pitchFamily="34" charset="0"/>
              </a:rPr>
              <a:t>advisory programs featuring institutional mutual funds and variable annuities</a:t>
            </a:r>
          </a:p>
          <a:p>
            <a:pPr lvl="1">
              <a:defRPr/>
            </a:pPr>
            <a:r>
              <a:rPr lang="en-US" sz="2400" dirty="0" smtClean="0">
                <a:latin typeface="Arial" pitchFamily="34" charset="0"/>
                <a:cs typeface="Arial" pitchFamily="34" charset="0"/>
              </a:rPr>
              <a:t>Modifying managed account programs to rely on BICE and/or fee levelization</a:t>
            </a:r>
          </a:p>
          <a:p>
            <a:pPr marL="403225" lvl="1" indent="0">
              <a:buNone/>
              <a:defRPr/>
            </a:pPr>
            <a:endParaRPr lang="en-US" sz="2400" dirty="0">
              <a:latin typeface="Arial" pitchFamily="34" charset="0"/>
              <a:cs typeface="Arial" pitchFamily="34" charset="0"/>
            </a:endParaRPr>
          </a:p>
          <a:p>
            <a:pPr marL="392113" indent="-265113">
              <a:defRPr/>
            </a:pPr>
            <a:r>
              <a:rPr lang="en-US" sz="2800" dirty="0" smtClean="0">
                <a:latin typeface="Arial" pitchFamily="34" charset="0"/>
                <a:cs typeface="Arial" pitchFamily="34" charset="0"/>
              </a:rPr>
              <a:t>Support for Smaller Retirement Accounts</a:t>
            </a:r>
          </a:p>
          <a:p>
            <a:pPr lvl="1">
              <a:defRPr/>
            </a:pPr>
            <a:r>
              <a:rPr lang="en-US" sz="2400" dirty="0" smtClean="0">
                <a:latin typeface="Arial" pitchFamily="34" charset="0"/>
                <a:cs typeface="Arial" pitchFamily="34" charset="0"/>
              </a:rPr>
              <a:t>Reducing minimums for advisory programs</a:t>
            </a:r>
            <a:endParaRPr lang="en-US" sz="2400" dirty="0">
              <a:latin typeface="Arial" pitchFamily="34" charset="0"/>
              <a:cs typeface="Arial" pitchFamily="34" charset="0"/>
            </a:endParaRPr>
          </a:p>
          <a:p>
            <a:pPr lvl="1">
              <a:defRPr/>
            </a:pPr>
            <a:r>
              <a:rPr lang="en-US" sz="2400" dirty="0" smtClean="0">
                <a:latin typeface="Arial" pitchFamily="34" charset="0"/>
                <a:cs typeface="Arial" pitchFamily="34" charset="0"/>
              </a:rPr>
              <a:t>Relying on Computer Model Exemption            (robo-advice) to earn commissions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56</a:t>
            </a:fld>
            <a:endParaRPr lang="en-US" dirty="0"/>
          </a:p>
        </p:txBody>
      </p:sp>
    </p:spTree>
    <p:extLst>
      <p:ext uri="{BB962C8B-B14F-4D97-AF65-F5344CB8AC3E}">
        <p14:creationId xmlns:p14="http://schemas.microsoft.com/office/powerpoint/2010/main" val="26163579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ERISA Compliance Planning</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What You Should Be Doing Right Now</a:t>
            </a:r>
          </a:p>
          <a:p>
            <a:pPr lvl="1">
              <a:defRPr/>
            </a:pPr>
            <a:r>
              <a:rPr lang="en-US" sz="2400" dirty="0" smtClean="0">
                <a:latin typeface="Arial" pitchFamily="34" charset="0"/>
                <a:cs typeface="Arial" pitchFamily="34" charset="0"/>
              </a:rPr>
              <a:t>Identify all products/services sold to Plans/IRAs</a:t>
            </a:r>
            <a:endParaRPr lang="en-US" sz="2400" dirty="0">
              <a:latin typeface="Arial" pitchFamily="34" charset="0"/>
              <a:cs typeface="Arial" pitchFamily="34" charset="0"/>
            </a:endParaRPr>
          </a:p>
          <a:p>
            <a:pPr lvl="1">
              <a:defRPr/>
            </a:pPr>
            <a:r>
              <a:rPr lang="en-US" sz="2400" dirty="0" smtClean="0">
                <a:latin typeface="Arial" pitchFamily="34" charset="0"/>
                <a:cs typeface="Arial" pitchFamily="34" charset="0"/>
              </a:rPr>
              <a:t>Confirm firm has adequate supervisory control</a:t>
            </a:r>
          </a:p>
          <a:p>
            <a:pPr lvl="1">
              <a:defRPr/>
            </a:pPr>
            <a:r>
              <a:rPr lang="en-US" sz="2400" dirty="0" smtClean="0">
                <a:latin typeface="Arial" pitchFamily="34" charset="0"/>
                <a:cs typeface="Arial" pitchFamily="34" charset="0"/>
              </a:rPr>
              <a:t>Identify all instances of variable compensation</a:t>
            </a:r>
          </a:p>
          <a:p>
            <a:pPr lvl="1">
              <a:defRPr/>
            </a:pPr>
            <a:r>
              <a:rPr lang="en-US" sz="2400" dirty="0" smtClean="0">
                <a:latin typeface="Arial" pitchFamily="34" charset="0"/>
                <a:cs typeface="Arial" pitchFamily="34" charset="0"/>
              </a:rPr>
              <a:t>Develop compliance strategies </a:t>
            </a:r>
            <a:r>
              <a:rPr lang="en-US" sz="2400" dirty="0">
                <a:latin typeface="Arial" pitchFamily="34" charset="0"/>
                <a:cs typeface="Arial" pitchFamily="34" charset="0"/>
              </a:rPr>
              <a:t>(</a:t>
            </a:r>
            <a:r>
              <a:rPr lang="en-US" sz="2400" dirty="0" smtClean="0">
                <a:latin typeface="Arial" pitchFamily="34" charset="0"/>
                <a:cs typeface="Arial" pitchFamily="34" charset="0"/>
              </a:rPr>
              <a:t>BICE, PTE 84-24 </a:t>
            </a:r>
            <a:r>
              <a:rPr lang="en-US" sz="2400" dirty="0">
                <a:latin typeface="Arial" pitchFamily="34" charset="0"/>
                <a:cs typeface="Arial" pitchFamily="34" charset="0"/>
              </a:rPr>
              <a:t>and Fee </a:t>
            </a:r>
            <a:r>
              <a:rPr lang="en-US" sz="2400" dirty="0" smtClean="0">
                <a:latin typeface="Arial" pitchFamily="34" charset="0"/>
                <a:cs typeface="Arial" pitchFamily="34" charset="0"/>
              </a:rPr>
              <a:t>Levelization) with ERISA counsel</a:t>
            </a:r>
          </a:p>
          <a:p>
            <a:pPr lvl="1">
              <a:defRPr/>
            </a:pPr>
            <a:endParaRPr lang="en-US" sz="2400" dirty="0">
              <a:latin typeface="Arial" pitchFamily="34" charset="0"/>
              <a:cs typeface="Arial" pitchFamily="34" charset="0"/>
            </a:endParaRPr>
          </a:p>
          <a:p>
            <a:pPr>
              <a:defRPr/>
            </a:pPr>
            <a:r>
              <a:rPr lang="en-US" sz="2800" dirty="0">
                <a:latin typeface="Arial" pitchFamily="34" charset="0"/>
                <a:cs typeface="Arial" pitchFamily="34" charset="0"/>
              </a:rPr>
              <a:t>Timing</a:t>
            </a:r>
          </a:p>
          <a:p>
            <a:pPr lvl="1">
              <a:defRPr/>
            </a:pPr>
            <a:r>
              <a:rPr lang="en-US" sz="2400" dirty="0" smtClean="0">
                <a:latin typeface="Arial" pitchFamily="34" charset="0"/>
                <a:cs typeface="Arial" pitchFamily="34" charset="0"/>
              </a:rPr>
              <a:t>“Transition” BIC will require disclosures and BICE Officer designation as of April 10, 2017</a:t>
            </a:r>
          </a:p>
          <a:p>
            <a:pPr lvl="1">
              <a:defRPr/>
            </a:pPr>
            <a:r>
              <a:rPr lang="en-US" sz="2400" dirty="0" smtClean="0">
                <a:latin typeface="Arial" pitchFamily="34" charset="0"/>
                <a:cs typeface="Arial" pitchFamily="34" charset="0"/>
              </a:rPr>
              <a:t>“Full Blown” BIC will require contracts for IRA and Non-ERISA Plan clients as of Jan. 1, 2018 (negative consent is permitted)</a:t>
            </a:r>
            <a:endParaRPr lang="en-US" sz="2400" dirty="0">
              <a:latin typeface="Arial" pitchFamily="34" charset="0"/>
              <a:cs typeface="Arial" pitchFamily="34" charset="0"/>
            </a:endParaRPr>
          </a:p>
          <a:p>
            <a:pPr lvl="1">
              <a:defRPr/>
            </a:pPr>
            <a:endParaRPr lang="en-US" sz="2400" dirty="0" smtClean="0">
              <a:latin typeface="Arial" pitchFamily="34" charset="0"/>
              <a:cs typeface="Arial" pitchFamily="34" charset="0"/>
            </a:endParaRPr>
          </a:p>
          <a:p>
            <a:pPr lvl="1">
              <a:defRPr/>
            </a:pPr>
            <a:endParaRPr lang="en-US" sz="24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57</a:t>
            </a:fld>
            <a:endParaRPr lang="en-US" dirty="0"/>
          </a:p>
        </p:txBody>
      </p:sp>
    </p:spTree>
    <p:extLst>
      <p:ext uri="{BB962C8B-B14F-4D97-AF65-F5344CB8AC3E}">
        <p14:creationId xmlns:p14="http://schemas.microsoft.com/office/powerpoint/2010/main" val="233449801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Implementation</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BIC Exemption Toolkit</a:t>
            </a:r>
          </a:p>
          <a:p>
            <a:pPr lvl="1">
              <a:defRPr/>
            </a:pPr>
            <a:r>
              <a:rPr lang="en-US" sz="2400" dirty="0">
                <a:latin typeface="Arial" pitchFamily="34" charset="0"/>
                <a:cs typeface="Arial" pitchFamily="34" charset="0"/>
              </a:rPr>
              <a:t>Create model </a:t>
            </a:r>
            <a:r>
              <a:rPr lang="en-US" sz="2400" dirty="0" smtClean="0">
                <a:latin typeface="Arial" pitchFamily="34" charset="0"/>
                <a:cs typeface="Arial" pitchFamily="34" charset="0"/>
              </a:rPr>
              <a:t>contracts for “Full Blown” BIC and model disclosures for “Disclosure” BIC</a:t>
            </a:r>
          </a:p>
          <a:p>
            <a:pPr lvl="1">
              <a:defRPr/>
            </a:pPr>
            <a:r>
              <a:rPr lang="en-US" sz="2400" dirty="0" smtClean="0">
                <a:latin typeface="Arial" pitchFamily="34" charset="0"/>
                <a:cs typeface="Arial" pitchFamily="34" charset="0"/>
              </a:rPr>
              <a:t>Adopt model Transaction and Webpage Disclosures</a:t>
            </a:r>
          </a:p>
          <a:p>
            <a:pPr lvl="1">
              <a:defRPr/>
            </a:pPr>
            <a:r>
              <a:rPr lang="en-US" sz="2400" dirty="0" smtClean="0">
                <a:latin typeface="Arial" pitchFamily="34" charset="0"/>
                <a:cs typeface="Arial" pitchFamily="34" charset="0"/>
              </a:rPr>
              <a:t>Adopt </a:t>
            </a:r>
            <a:r>
              <a:rPr lang="en-US" sz="2400" dirty="0">
                <a:latin typeface="Arial" pitchFamily="34" charset="0"/>
                <a:cs typeface="Arial" pitchFamily="34" charset="0"/>
              </a:rPr>
              <a:t>compliance policies to mitigate conflicts </a:t>
            </a:r>
            <a:endParaRPr lang="en-US" sz="2400" dirty="0" smtClean="0">
              <a:latin typeface="Arial" pitchFamily="34" charset="0"/>
              <a:cs typeface="Arial" pitchFamily="34" charset="0"/>
            </a:endParaRPr>
          </a:p>
          <a:p>
            <a:pPr lvl="1">
              <a:defRPr/>
            </a:pPr>
            <a:r>
              <a:rPr lang="en-US" sz="2400" dirty="0" smtClean="0">
                <a:latin typeface="Arial" pitchFamily="34" charset="0"/>
                <a:cs typeface="Arial" pitchFamily="34" charset="0"/>
              </a:rPr>
              <a:t>Consider changes to payout grid for individual advisors to limit differential compensation</a:t>
            </a:r>
          </a:p>
          <a:p>
            <a:pPr lvl="1">
              <a:defRPr/>
            </a:pPr>
            <a:r>
              <a:rPr lang="en-US" sz="2400" dirty="0" smtClean="0">
                <a:latin typeface="Arial" pitchFamily="34" charset="0"/>
                <a:cs typeface="Arial" pitchFamily="34" charset="0"/>
              </a:rPr>
              <a:t>Develop system to ensure specific compensation figures will be available upon demand</a:t>
            </a:r>
          </a:p>
          <a:p>
            <a:pPr lvl="1">
              <a:defRPr/>
            </a:pPr>
            <a:r>
              <a:rPr lang="en-US" sz="2400" dirty="0" smtClean="0">
                <a:latin typeface="Arial" pitchFamily="34" charset="0"/>
                <a:cs typeface="Arial" pitchFamily="34" charset="0"/>
              </a:rPr>
              <a:t>Provide </a:t>
            </a:r>
            <a:r>
              <a:rPr lang="en-US" sz="2400" dirty="0">
                <a:latin typeface="Arial" pitchFamily="34" charset="0"/>
                <a:cs typeface="Arial" pitchFamily="34" charset="0"/>
              </a:rPr>
              <a:t>training for advisors with regard to new fiduciary standard, BIC Exemption and firm’s compliance policies</a:t>
            </a:r>
          </a:p>
          <a:p>
            <a:pPr lvl="1">
              <a:defRPr/>
            </a:pPr>
            <a:endParaRPr lang="en-US" sz="2400" dirty="0">
              <a:latin typeface="Arial" pitchFamily="34" charset="0"/>
              <a:cs typeface="Arial" pitchFamily="34" charset="0"/>
            </a:endParaRPr>
          </a:p>
          <a:p>
            <a:pPr lvl="1">
              <a:defRPr/>
            </a:pPr>
            <a:endParaRPr lang="en-US" sz="2400" dirty="0" smtClean="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58</a:t>
            </a:fld>
            <a:endParaRPr lang="en-US" dirty="0"/>
          </a:p>
        </p:txBody>
      </p:sp>
    </p:spTree>
    <p:extLst>
      <p:ext uri="{BB962C8B-B14F-4D97-AF65-F5344CB8AC3E}">
        <p14:creationId xmlns:p14="http://schemas.microsoft.com/office/powerpoint/2010/main" val="65968143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52400"/>
            <a:ext cx="7924800" cy="944562"/>
          </a:xfrm>
        </p:spPr>
        <p:txBody>
          <a:bodyPr>
            <a:noAutofit/>
          </a:bodyPr>
          <a:lstStyle/>
          <a:p>
            <a:r>
              <a:rPr lang="en-US" sz="3200" b="1" dirty="0" smtClean="0">
                <a:effectLst/>
                <a:latin typeface="Arial" pitchFamily="34" charset="0"/>
                <a:cs typeface="Arial" pitchFamily="34" charset="0"/>
              </a:rPr>
              <a:t>Strategic Use of Financial Plans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16050" y="990600"/>
            <a:ext cx="7499350" cy="5562600"/>
          </a:xfrm>
        </p:spPr>
        <p:txBody>
          <a:bodyPr/>
          <a:lstStyle/>
          <a:p>
            <a:pPr>
              <a:defRPr/>
            </a:pPr>
            <a:r>
              <a:rPr lang="en-US" sz="2800" dirty="0" smtClean="0">
                <a:latin typeface="Arial" pitchFamily="34" charset="0"/>
                <a:cs typeface="Arial" pitchFamily="34" charset="0"/>
              </a:rPr>
              <a:t>Benefits Under New Fiduciary Standard</a:t>
            </a:r>
          </a:p>
          <a:p>
            <a:pPr lvl="1">
              <a:defRPr/>
            </a:pPr>
            <a:r>
              <a:rPr lang="en-US" sz="2400" dirty="0" smtClean="0">
                <a:latin typeface="Arial" pitchFamily="34" charset="0"/>
                <a:cs typeface="Arial" pitchFamily="34" charset="0"/>
              </a:rPr>
              <a:t>Advice from commission-based advisors will need to meet new fiduciary standard</a:t>
            </a:r>
            <a:endParaRPr lang="en-US" sz="2400" dirty="0">
              <a:latin typeface="Arial" pitchFamily="34" charset="0"/>
              <a:cs typeface="Arial" pitchFamily="34" charset="0"/>
            </a:endParaRPr>
          </a:p>
          <a:p>
            <a:pPr lvl="1">
              <a:defRPr/>
            </a:pPr>
            <a:r>
              <a:rPr lang="en-US" sz="2400" dirty="0" smtClean="0">
                <a:latin typeface="Arial" pitchFamily="34" charset="0"/>
                <a:cs typeface="Arial" pitchFamily="34" charset="0"/>
              </a:rPr>
              <a:t>Consider using financial plans to ensure recommendations are in “Best Interest” of client</a:t>
            </a:r>
          </a:p>
          <a:p>
            <a:pPr lvl="1">
              <a:defRPr/>
            </a:pPr>
            <a:r>
              <a:rPr lang="en-US" sz="2400" dirty="0" smtClean="0">
                <a:latin typeface="Arial" pitchFamily="34" charset="0"/>
                <a:cs typeface="Arial" pitchFamily="34" charset="0"/>
              </a:rPr>
              <a:t>Quality financial plans by their nature can help demonstrate prudence of advice</a:t>
            </a:r>
          </a:p>
          <a:p>
            <a:pPr lvl="1">
              <a:defRPr/>
            </a:pPr>
            <a:endParaRPr lang="en-US" sz="2400" dirty="0">
              <a:latin typeface="Arial" pitchFamily="34" charset="0"/>
              <a:cs typeface="Arial" pitchFamily="34" charset="0"/>
            </a:endParaRPr>
          </a:p>
          <a:p>
            <a:pPr>
              <a:defRPr/>
            </a:pPr>
            <a:r>
              <a:rPr lang="en-US" sz="2800" dirty="0" smtClean="0">
                <a:latin typeface="Arial" pitchFamily="34" charset="0"/>
                <a:cs typeface="Arial" pitchFamily="34" charset="0"/>
              </a:rPr>
              <a:t>Benefits Under BIC Exemption</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BIC compliance policies must address conflicts and variable compensation issues</a:t>
            </a:r>
          </a:p>
          <a:p>
            <a:pPr lvl="1">
              <a:defRPr/>
            </a:pPr>
            <a:r>
              <a:rPr lang="en-US" sz="2400" dirty="0" smtClean="0">
                <a:latin typeface="Arial" pitchFamily="34" charset="0"/>
                <a:cs typeface="Arial" pitchFamily="34" charset="0"/>
              </a:rPr>
              <a:t>Requiring financial plans (before investments are  recommended) can help mitigate conflicts</a:t>
            </a:r>
            <a:endParaRPr lang="en-US" sz="24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59</a:t>
            </a:fld>
            <a:endParaRPr lang="en-US" dirty="0"/>
          </a:p>
        </p:txBody>
      </p:sp>
    </p:spTree>
    <p:extLst>
      <p:ext uri="{BB962C8B-B14F-4D97-AF65-F5344CB8AC3E}">
        <p14:creationId xmlns:p14="http://schemas.microsoft.com/office/powerpoint/2010/main" val="76005752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22238"/>
            <a:ext cx="7499350" cy="944562"/>
          </a:xfrm>
        </p:spPr>
        <p:txBody>
          <a:bodyPr>
            <a:noAutofit/>
          </a:bodyPr>
          <a:lstStyle/>
          <a:p>
            <a:r>
              <a:rPr lang="en-US" sz="3200" b="1" dirty="0" smtClean="0">
                <a:effectLst/>
                <a:latin typeface="Arial" pitchFamily="34" charset="0"/>
                <a:cs typeface="Arial" pitchFamily="34" charset="0"/>
              </a:rPr>
              <a:t>Conclusions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066800"/>
            <a:ext cx="7499350" cy="5105400"/>
          </a:xfrm>
        </p:spPr>
        <p:txBody>
          <a:bodyPr/>
          <a:lstStyle/>
          <a:p>
            <a:pPr>
              <a:defRPr/>
            </a:pPr>
            <a:r>
              <a:rPr lang="en-US" sz="2800" dirty="0" smtClean="0">
                <a:latin typeface="Arial" pitchFamily="34" charset="0"/>
                <a:cs typeface="Arial" pitchFamily="34" charset="0"/>
              </a:rPr>
              <a:t>Moving to Universal Fiduciary Standard</a:t>
            </a:r>
            <a:endParaRPr lang="en-US" sz="2800" dirty="0">
              <a:latin typeface="Arial" pitchFamily="34" charset="0"/>
              <a:cs typeface="Arial" pitchFamily="34" charset="0"/>
            </a:endParaRPr>
          </a:p>
          <a:p>
            <a:pPr lvl="1">
              <a:defRPr/>
            </a:pPr>
            <a:r>
              <a:rPr lang="en-US" sz="2400" dirty="0" smtClean="0">
                <a:latin typeface="Arial" pitchFamily="34" charset="0"/>
                <a:cs typeface="Arial" pitchFamily="34" charset="0"/>
              </a:rPr>
              <a:t>DOL is seeking to impose “best interest” fiduciary standard on all types of advisors to plans/IRAs</a:t>
            </a:r>
          </a:p>
          <a:p>
            <a:pPr marL="82550" indent="0">
              <a:buNone/>
              <a:defRPr/>
            </a:pPr>
            <a:endParaRPr lang="en-US" sz="1200" dirty="0" smtClean="0">
              <a:latin typeface="Arial" pitchFamily="34" charset="0"/>
              <a:cs typeface="Arial" pitchFamily="34" charset="0"/>
            </a:endParaRPr>
          </a:p>
          <a:p>
            <a:pPr>
              <a:defRPr/>
            </a:pPr>
            <a:r>
              <a:rPr lang="en-US" sz="2800" dirty="0" smtClean="0">
                <a:latin typeface="Arial" pitchFamily="34" charset="0"/>
                <a:cs typeface="Arial" pitchFamily="34" charset="0"/>
              </a:rPr>
              <a:t>Irony of Policy Goals</a:t>
            </a:r>
            <a:endParaRPr lang="en-US" sz="2800" dirty="0">
              <a:latin typeface="Arial" pitchFamily="34" charset="0"/>
              <a:cs typeface="Arial" pitchFamily="34" charset="0"/>
            </a:endParaRPr>
          </a:p>
          <a:p>
            <a:pPr lvl="1">
              <a:defRPr/>
            </a:pPr>
            <a:r>
              <a:rPr lang="en-US" sz="2400" dirty="0">
                <a:latin typeface="Arial" pitchFamily="34" charset="0"/>
                <a:cs typeface="Arial" pitchFamily="34" charset="0"/>
              </a:rPr>
              <a:t>New regime would effectively create 2 classes of fiduciaries </a:t>
            </a:r>
            <a:r>
              <a:rPr lang="en-US" sz="2400" dirty="0" smtClean="0">
                <a:latin typeface="Arial" pitchFamily="34" charset="0"/>
                <a:cs typeface="Arial" pitchFamily="34" charset="0"/>
              </a:rPr>
              <a:t>(with or w/o </a:t>
            </a:r>
            <a:r>
              <a:rPr lang="en-US" sz="2400" dirty="0">
                <a:latin typeface="Arial" pitchFamily="34" charset="0"/>
                <a:cs typeface="Arial" pitchFamily="34" charset="0"/>
              </a:rPr>
              <a:t>variable compensation</a:t>
            </a:r>
            <a:r>
              <a:rPr lang="en-US" sz="2400" dirty="0" smtClean="0">
                <a:latin typeface="Arial" pitchFamily="34" charset="0"/>
                <a:cs typeface="Arial" pitchFamily="34" charset="0"/>
              </a:rPr>
              <a:t>)</a:t>
            </a:r>
          </a:p>
          <a:p>
            <a:pPr marL="403225" lvl="1" indent="0">
              <a:buNone/>
              <a:defRPr/>
            </a:pPr>
            <a:endParaRPr lang="en-US" sz="2100" dirty="0">
              <a:latin typeface="Arial" pitchFamily="34" charset="0"/>
              <a:cs typeface="Arial" pitchFamily="34" charset="0"/>
            </a:endParaRPr>
          </a:p>
          <a:p>
            <a:pPr>
              <a:defRPr/>
            </a:pPr>
            <a:r>
              <a:rPr lang="en-US" sz="2800" dirty="0">
                <a:latin typeface="Arial" pitchFamily="34" charset="0"/>
                <a:cs typeface="Arial" pitchFamily="34" charset="0"/>
              </a:rPr>
              <a:t>Expected Impact on Advisors</a:t>
            </a:r>
          </a:p>
          <a:p>
            <a:pPr lvl="1">
              <a:defRPr/>
            </a:pPr>
            <a:r>
              <a:rPr lang="en-US" sz="2400" dirty="0">
                <a:latin typeface="Arial" pitchFamily="34" charset="0"/>
                <a:cs typeface="Arial" pitchFamily="34" charset="0"/>
              </a:rPr>
              <a:t>DOL Fiduciary Rule will affect substantially all advisors because of reach to IRA assets</a:t>
            </a:r>
          </a:p>
          <a:p>
            <a:pPr lvl="1">
              <a:defRPr/>
            </a:pPr>
            <a:r>
              <a:rPr lang="en-US" sz="2400" dirty="0">
                <a:latin typeface="Arial" pitchFamily="34" charset="0"/>
                <a:cs typeface="Arial" pitchFamily="34" charset="0"/>
              </a:rPr>
              <a:t>Costly for broker-dealers and insurance agencies </a:t>
            </a: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60</a:t>
            </a:fld>
            <a:endParaRPr lang="en-US" dirty="0"/>
          </a:p>
        </p:txBody>
      </p:sp>
    </p:spTree>
    <p:extLst>
      <p:ext uri="{BB962C8B-B14F-4D97-AF65-F5344CB8AC3E}">
        <p14:creationId xmlns:p14="http://schemas.microsoft.com/office/powerpoint/2010/main" val="244245087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22238"/>
            <a:ext cx="7499350" cy="792162"/>
          </a:xfrm>
        </p:spPr>
        <p:txBody>
          <a:bodyPr>
            <a:noAutofit/>
          </a:bodyPr>
          <a:lstStyle/>
          <a:p>
            <a:r>
              <a:rPr lang="en-US" sz="3200" b="1" dirty="0" smtClean="0">
                <a:effectLst/>
                <a:latin typeface="Arial" pitchFamily="34" charset="0"/>
                <a:cs typeface="Arial" pitchFamily="34" charset="0"/>
              </a:rPr>
              <a:t>Q&amp;A</a:t>
            </a:r>
            <a:endParaRPr lang="en-US" sz="3200" b="1" i="1" dirty="0">
              <a:effectLst/>
              <a:latin typeface="Arial" pitchFamily="34" charset="0"/>
              <a:cs typeface="Arial" pitchFamily="34" charset="0"/>
            </a:endParaRPr>
          </a:p>
        </p:txBody>
      </p:sp>
      <p:sp>
        <p:nvSpPr>
          <p:cNvPr id="3" name="Content Placeholder 2"/>
          <p:cNvSpPr>
            <a:spLocks noGrp="1"/>
          </p:cNvSpPr>
          <p:nvPr>
            <p:ph idx="1"/>
          </p:nvPr>
        </p:nvSpPr>
        <p:spPr>
          <a:xfrm>
            <a:off x="1435100" y="914400"/>
            <a:ext cx="7499350" cy="5105400"/>
          </a:xfrm>
        </p:spPr>
        <p:txBody>
          <a:bodyPr/>
          <a:lstStyle/>
          <a:p>
            <a:pPr marL="82550" indent="0">
              <a:buNone/>
              <a:defRPr/>
            </a:pPr>
            <a:endParaRPr lang="en-US" sz="1200" dirty="0" smtClean="0">
              <a:latin typeface="Arial" pitchFamily="34" charset="0"/>
              <a:cs typeface="Arial" pitchFamily="34" charset="0"/>
            </a:endParaRPr>
          </a:p>
          <a:p>
            <a:pPr>
              <a:defRPr/>
            </a:pPr>
            <a:r>
              <a:rPr lang="en-US" sz="2800" dirty="0" smtClean="0">
                <a:latin typeface="Arial" pitchFamily="34" charset="0"/>
                <a:cs typeface="Arial" pitchFamily="34" charset="0"/>
              </a:rPr>
              <a:t>Questions?</a:t>
            </a:r>
            <a:endParaRPr lang="en-US" sz="2800" dirty="0">
              <a:latin typeface="Arial" pitchFamily="34" charset="0"/>
              <a:cs typeface="Arial" pitchFamily="34" charset="0"/>
            </a:endParaRPr>
          </a:p>
          <a:p>
            <a:pPr marL="403225" lvl="1" indent="0">
              <a:buNone/>
              <a:defRPr/>
            </a:pP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61</a:t>
            </a:fld>
            <a:endParaRPr lang="en-US" dirty="0"/>
          </a:p>
        </p:txBody>
      </p:sp>
    </p:spTree>
    <p:extLst>
      <p:ext uri="{BB962C8B-B14F-4D97-AF65-F5344CB8AC3E}">
        <p14:creationId xmlns:p14="http://schemas.microsoft.com/office/powerpoint/2010/main" val="140723118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122238"/>
            <a:ext cx="7499350" cy="792162"/>
          </a:xfrm>
        </p:spPr>
        <p:txBody>
          <a:bodyPr>
            <a:noAutofit/>
          </a:bodyPr>
          <a:lstStyle/>
          <a:p>
            <a:r>
              <a:rPr lang="en-US" sz="3200" b="1" dirty="0">
                <a:effectLst/>
                <a:latin typeface="Arial" pitchFamily="34" charset="0"/>
                <a:cs typeface="Arial" pitchFamily="34" charset="0"/>
              </a:rPr>
              <a:t>Important Information</a:t>
            </a:r>
            <a:endParaRPr lang="en-US" sz="3200" b="1" i="1" dirty="0">
              <a:effectLst/>
              <a:latin typeface="Arial" pitchFamily="34" charset="0"/>
              <a:cs typeface="Arial" pitchFamily="34" charset="0"/>
            </a:endParaRPr>
          </a:p>
        </p:txBody>
      </p:sp>
      <p:sp>
        <p:nvSpPr>
          <p:cNvPr id="3" name="Content Placeholder 2"/>
          <p:cNvSpPr>
            <a:spLocks noGrp="1"/>
          </p:cNvSpPr>
          <p:nvPr>
            <p:ph idx="1"/>
          </p:nvPr>
        </p:nvSpPr>
        <p:spPr>
          <a:xfrm>
            <a:off x="1435100" y="914400"/>
            <a:ext cx="7499350" cy="5105400"/>
          </a:xfrm>
        </p:spPr>
        <p:txBody>
          <a:bodyPr/>
          <a:lstStyle/>
          <a:p>
            <a:pPr marL="82550" indent="0">
              <a:buNone/>
              <a:defRPr/>
            </a:pPr>
            <a:endParaRPr lang="en-US" sz="1200" dirty="0" smtClean="0">
              <a:latin typeface="Arial" pitchFamily="34" charset="0"/>
              <a:cs typeface="Arial" pitchFamily="34" charset="0"/>
            </a:endParaRPr>
          </a:p>
          <a:p>
            <a:pPr marL="82550" indent="0">
              <a:buNone/>
              <a:defRPr/>
            </a:pPr>
            <a:r>
              <a:rPr lang="en-US" sz="2800" dirty="0">
                <a:latin typeface="Arial" pitchFamily="34" charset="0"/>
                <a:cs typeface="Arial" pitchFamily="34" charset="0"/>
              </a:rPr>
              <a:t>This presentation is intended for general informational purposes only, and it does not constitute legal, tax or investment advice </a:t>
            </a:r>
            <a:r>
              <a:rPr lang="en-US" sz="2800" dirty="0" smtClean="0">
                <a:latin typeface="Arial" pitchFamily="34" charset="0"/>
                <a:cs typeface="Arial" pitchFamily="34" charset="0"/>
              </a:rPr>
              <a:t>from The Wagner Law Group. Financial </a:t>
            </a:r>
            <a:r>
              <a:rPr lang="en-US" sz="2800" dirty="0">
                <a:latin typeface="Arial" pitchFamily="34" charset="0"/>
                <a:cs typeface="Arial" pitchFamily="34" charset="0"/>
              </a:rPr>
              <a:t>advisors </a:t>
            </a:r>
            <a:r>
              <a:rPr lang="en-US" sz="2800" dirty="0" smtClean="0">
                <a:latin typeface="Arial" pitchFamily="34" charset="0"/>
                <a:cs typeface="Arial" pitchFamily="34" charset="0"/>
              </a:rPr>
              <a:t>and other plan service providers should </a:t>
            </a:r>
            <a:r>
              <a:rPr lang="en-US" sz="2800" dirty="0">
                <a:latin typeface="Arial" pitchFamily="34" charset="0"/>
                <a:cs typeface="Arial" pitchFamily="34" charset="0"/>
              </a:rPr>
              <a:t>consult with their own legal counsel to understand the nature and scope of their responsibilities under ERISA and other applicable law.</a:t>
            </a:r>
          </a:p>
          <a:p>
            <a:pPr marL="403225" lvl="1" indent="0">
              <a:buNone/>
              <a:defRPr/>
            </a:pPr>
            <a:endParaRPr lang="en-US" sz="2100" dirty="0" smtClean="0">
              <a:latin typeface="Arial" pitchFamily="34" charset="0"/>
              <a:cs typeface="Arial" pitchFamily="34" charset="0"/>
            </a:endParaRPr>
          </a:p>
          <a:p>
            <a:pPr marL="403225" lvl="1" indent="0">
              <a:buNone/>
              <a:defRPr/>
            </a:pPr>
            <a:endParaRPr lang="en-US" sz="2100" dirty="0">
              <a:latin typeface="Arial" pitchFamily="34" charset="0"/>
              <a:cs typeface="Arial" pitchFamily="34" charset="0"/>
            </a:endParaRPr>
          </a:p>
          <a:p>
            <a:pPr marL="406400" lvl="1" indent="0">
              <a:buNone/>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pPr marL="406400" lvl="1" indent="0">
              <a:defRPr/>
            </a:pPr>
            <a:endParaRPr lang="en-US" sz="24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62</a:t>
            </a:fld>
            <a:endParaRPr lang="en-US" dirty="0"/>
          </a:p>
        </p:txBody>
      </p:sp>
    </p:spTree>
    <p:extLst>
      <p:ext uri="{BB962C8B-B14F-4D97-AF65-F5344CB8AC3E}">
        <p14:creationId xmlns:p14="http://schemas.microsoft.com/office/powerpoint/2010/main" val="140723118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77B561-2D69-4F7B-995F-BCC799BFB32C}" type="slidenum">
              <a:rPr lang="en-US" smtClean="0">
                <a:solidFill>
                  <a:prstClr val="black">
                    <a:tint val="75000"/>
                  </a:prstClr>
                </a:solidFill>
              </a:rPr>
              <a:pPr/>
              <a:t>63</a:t>
            </a:fld>
            <a:endParaRPr lang="en-US" dirty="0">
              <a:solidFill>
                <a:prstClr val="black">
                  <a:tint val="75000"/>
                </a:prstClr>
              </a:solidFill>
            </a:endParaRPr>
          </a:p>
        </p:txBody>
      </p:sp>
      <p:sp>
        <p:nvSpPr>
          <p:cNvPr id="4" name="TextBox 3"/>
          <p:cNvSpPr txBox="1"/>
          <p:nvPr/>
        </p:nvSpPr>
        <p:spPr>
          <a:xfrm>
            <a:off x="348916" y="165484"/>
            <a:ext cx="8301790" cy="584775"/>
          </a:xfrm>
          <a:prstGeom prst="rect">
            <a:avLst/>
          </a:prstGeom>
          <a:solidFill>
            <a:srgbClr val="BF0D3E"/>
          </a:solidFill>
        </p:spPr>
        <p:txBody>
          <a:bodyPr wrap="square" rtlCol="0">
            <a:spAutoFit/>
          </a:bodyPr>
          <a:lstStyle/>
          <a:p>
            <a:pPr eaLnBrk="0" fontAlgn="base" hangingPunct="0">
              <a:spcBef>
                <a:spcPct val="0"/>
              </a:spcBef>
              <a:spcAft>
                <a:spcPct val="0"/>
              </a:spcAft>
            </a:pPr>
            <a:r>
              <a:rPr lang="en-US" sz="3200" dirty="0" smtClean="0">
                <a:solidFill>
                  <a:prstClr val="white"/>
                </a:solidFill>
              </a:rPr>
              <a:t>       </a:t>
            </a:r>
            <a:r>
              <a:rPr lang="en-US" sz="3200" b="1" i="1" dirty="0" smtClean="0">
                <a:solidFill>
                  <a:prstClr val="white"/>
                </a:solidFill>
              </a:rPr>
              <a:t>The Advisor’s Guide to the DOL Fiduciary Rule</a:t>
            </a:r>
            <a:endParaRPr lang="en-US" sz="3200" b="1" i="1" dirty="0">
              <a:solidFill>
                <a:schemeClr val="bg1"/>
              </a:solidFill>
            </a:endParaRPr>
          </a:p>
        </p:txBody>
      </p:sp>
      <p:sp>
        <p:nvSpPr>
          <p:cNvPr id="2" name="TextBox 1"/>
          <p:cNvSpPr txBox="1"/>
          <p:nvPr/>
        </p:nvSpPr>
        <p:spPr>
          <a:xfrm>
            <a:off x="0" y="1031326"/>
            <a:ext cx="9144000" cy="5816977"/>
          </a:xfrm>
          <a:prstGeom prst="rect">
            <a:avLst/>
          </a:prstGeom>
          <a:solidFill>
            <a:srgbClr val="FFFFFF"/>
          </a:solidFill>
        </p:spPr>
        <p:txBody>
          <a:bodyPr wrap="square" rtlCol="0">
            <a:spAutoFit/>
          </a:bodyPr>
          <a:lstStyle/>
          <a:p>
            <a:pPr eaLnBrk="0" fontAlgn="base" hangingPunct="0">
              <a:spcBef>
                <a:spcPct val="0"/>
              </a:spcBef>
              <a:spcAft>
                <a:spcPct val="0"/>
              </a:spcAft>
            </a:pPr>
            <a:r>
              <a:rPr lang="en-US" sz="2400" b="1" dirty="0" smtClean="0">
                <a:solidFill>
                  <a:prstClr val="black"/>
                </a:solidFill>
              </a:rPr>
              <a:t>Written by Marcia S. Wagner, Esq., </a:t>
            </a:r>
          </a:p>
          <a:p>
            <a:pPr eaLnBrk="0" fontAlgn="base" hangingPunct="0">
              <a:spcBef>
                <a:spcPct val="0"/>
              </a:spcBef>
              <a:spcAft>
                <a:spcPct val="0"/>
              </a:spcAft>
            </a:pPr>
            <a:r>
              <a:rPr lang="en-US" sz="2400" b="1" dirty="0" smtClean="0">
                <a:solidFill>
                  <a:prstClr val="black"/>
                </a:solidFill>
              </a:rPr>
              <a:t>Stephen J. </a:t>
            </a:r>
            <a:r>
              <a:rPr lang="en-US" sz="2400" b="1" dirty="0" err="1" smtClean="0">
                <a:solidFill>
                  <a:prstClr val="black"/>
                </a:solidFill>
              </a:rPr>
              <a:t>Migausky</a:t>
            </a:r>
            <a:r>
              <a:rPr lang="en-US" sz="2400" b="1" dirty="0" smtClean="0">
                <a:solidFill>
                  <a:prstClr val="black"/>
                </a:solidFill>
              </a:rPr>
              <a:t>, Esq., and Livia </a:t>
            </a:r>
            <a:r>
              <a:rPr lang="en-US" sz="2400" b="1" dirty="0" err="1" smtClean="0">
                <a:solidFill>
                  <a:prstClr val="black"/>
                </a:solidFill>
              </a:rPr>
              <a:t>Quan</a:t>
            </a:r>
            <a:r>
              <a:rPr lang="en-US" sz="2400" b="1" dirty="0" smtClean="0">
                <a:solidFill>
                  <a:prstClr val="black"/>
                </a:solidFill>
              </a:rPr>
              <a:t> Aber, Esq. </a:t>
            </a:r>
          </a:p>
          <a:p>
            <a:pPr eaLnBrk="0" fontAlgn="base" hangingPunct="0">
              <a:spcBef>
                <a:spcPct val="0"/>
              </a:spcBef>
              <a:spcAft>
                <a:spcPct val="0"/>
              </a:spcAft>
            </a:pPr>
            <a:r>
              <a:rPr lang="en-US" sz="2400" b="1" dirty="0" smtClean="0">
                <a:solidFill>
                  <a:prstClr val="black"/>
                </a:solidFill>
              </a:rPr>
              <a:t>Published by The National Underwriter Company/ALM</a:t>
            </a:r>
          </a:p>
          <a:p>
            <a:pPr eaLnBrk="0" fontAlgn="base" hangingPunct="0">
              <a:spcBef>
                <a:spcPct val="0"/>
              </a:spcBef>
              <a:spcAft>
                <a:spcPct val="0"/>
              </a:spcAft>
            </a:pPr>
            <a:endParaRPr lang="en-US" sz="2000" b="1" dirty="0" smtClean="0">
              <a:solidFill>
                <a:prstClr val="black"/>
              </a:solidFill>
            </a:endParaRPr>
          </a:p>
          <a:p>
            <a:pPr eaLnBrk="0" fontAlgn="base" hangingPunct="0">
              <a:spcBef>
                <a:spcPct val="0"/>
              </a:spcBef>
              <a:spcAft>
                <a:spcPct val="0"/>
              </a:spcAft>
            </a:pPr>
            <a:r>
              <a:rPr lang="en-US" sz="2400" dirty="0" smtClean="0"/>
              <a:t>The premier </a:t>
            </a:r>
            <a:r>
              <a:rPr lang="en-US" sz="2400" dirty="0"/>
              <a:t>resource guiding professionals </a:t>
            </a:r>
            <a:endParaRPr lang="en-US" sz="2400" dirty="0" smtClean="0"/>
          </a:p>
          <a:p>
            <a:pPr eaLnBrk="0" fontAlgn="base" hangingPunct="0">
              <a:spcBef>
                <a:spcPct val="0"/>
              </a:spcBef>
              <a:spcAft>
                <a:spcPct val="0"/>
              </a:spcAft>
            </a:pPr>
            <a:r>
              <a:rPr lang="en-US" sz="2400" dirty="0" smtClean="0"/>
              <a:t>through </a:t>
            </a:r>
            <a:r>
              <a:rPr lang="en-US" sz="2400" dirty="0"/>
              <a:t>the </a:t>
            </a:r>
            <a:r>
              <a:rPr lang="en-US" sz="2400" dirty="0" smtClean="0"/>
              <a:t>new </a:t>
            </a:r>
            <a:r>
              <a:rPr lang="en-US" sz="2400" dirty="0"/>
              <a:t>requirements established by </a:t>
            </a:r>
            <a:endParaRPr lang="en-US" sz="2400" dirty="0" smtClean="0"/>
          </a:p>
          <a:p>
            <a:pPr eaLnBrk="0" fontAlgn="base" hangingPunct="0">
              <a:spcBef>
                <a:spcPct val="0"/>
              </a:spcBef>
              <a:spcAft>
                <a:spcPct val="0"/>
              </a:spcAft>
            </a:pPr>
            <a:r>
              <a:rPr lang="en-US" sz="2400" dirty="0" smtClean="0"/>
              <a:t>the </a:t>
            </a:r>
            <a:r>
              <a:rPr lang="en-US" sz="2400" dirty="0"/>
              <a:t>DOL’s </a:t>
            </a:r>
            <a:r>
              <a:rPr lang="en-US" sz="2400" dirty="0" smtClean="0"/>
              <a:t>significant new </a:t>
            </a:r>
            <a:r>
              <a:rPr lang="en-US" sz="2400" dirty="0"/>
              <a:t>rule</a:t>
            </a:r>
            <a:r>
              <a:rPr lang="en-US" sz="2400" dirty="0" smtClean="0"/>
              <a:t>.</a:t>
            </a:r>
          </a:p>
          <a:p>
            <a:pPr eaLnBrk="0" fontAlgn="base" hangingPunct="0">
              <a:spcBef>
                <a:spcPct val="0"/>
              </a:spcBef>
              <a:spcAft>
                <a:spcPct val="0"/>
              </a:spcAft>
            </a:pPr>
            <a:endParaRPr lang="en-US" sz="2400" dirty="0">
              <a:solidFill>
                <a:prstClr val="black"/>
              </a:solidFill>
            </a:endParaRPr>
          </a:p>
          <a:p>
            <a:pPr eaLnBrk="0" fontAlgn="base" hangingPunct="0">
              <a:spcBef>
                <a:spcPct val="0"/>
              </a:spcBef>
              <a:spcAft>
                <a:spcPct val="0"/>
              </a:spcAft>
            </a:pPr>
            <a:r>
              <a:rPr lang="en-US" sz="2400" dirty="0" smtClean="0"/>
              <a:t>Limited-time special webcast price: $135.20*</a:t>
            </a:r>
          </a:p>
          <a:p>
            <a:pPr eaLnBrk="0" fontAlgn="base" hangingPunct="0">
              <a:spcBef>
                <a:spcPct val="0"/>
              </a:spcBef>
              <a:spcAft>
                <a:spcPct val="0"/>
              </a:spcAft>
            </a:pPr>
            <a:endParaRPr lang="en-US" sz="2400" dirty="0" smtClean="0">
              <a:solidFill>
                <a:prstClr val="black"/>
              </a:solidFill>
            </a:endParaRPr>
          </a:p>
          <a:p>
            <a:pPr eaLnBrk="0" fontAlgn="base" hangingPunct="0">
              <a:spcBef>
                <a:spcPct val="0"/>
              </a:spcBef>
              <a:spcAft>
                <a:spcPct val="0"/>
              </a:spcAft>
            </a:pPr>
            <a:r>
              <a:rPr lang="en-US" sz="2800" b="1" dirty="0" smtClean="0">
                <a:solidFill>
                  <a:prstClr val="black"/>
                </a:solidFill>
              </a:rPr>
              <a:t>To order, visit </a:t>
            </a:r>
            <a:r>
              <a:rPr lang="en-US" sz="2800" b="1" dirty="0" smtClean="0">
                <a:solidFill>
                  <a:prstClr val="black"/>
                </a:solidFill>
                <a:hlinkClick r:id="rId3"/>
              </a:rPr>
              <a:t>www.nationalunderwriter.com/DOL</a:t>
            </a:r>
            <a:r>
              <a:rPr lang="en-US" sz="2800" b="1" dirty="0" smtClean="0">
                <a:solidFill>
                  <a:prstClr val="black"/>
                </a:solidFill>
              </a:rPr>
              <a:t> </a:t>
            </a:r>
          </a:p>
          <a:p>
            <a:pPr eaLnBrk="0" fontAlgn="base" hangingPunct="0">
              <a:spcBef>
                <a:spcPct val="0"/>
              </a:spcBef>
              <a:spcAft>
                <a:spcPct val="0"/>
              </a:spcAft>
            </a:pPr>
            <a:r>
              <a:rPr lang="en-US" sz="2800" b="1" dirty="0" smtClean="0">
                <a:solidFill>
                  <a:prstClr val="black"/>
                </a:solidFill>
              </a:rPr>
              <a:t>or call 1-800-543-0874.</a:t>
            </a:r>
          </a:p>
          <a:p>
            <a:pPr eaLnBrk="0" fontAlgn="base" hangingPunct="0">
              <a:spcBef>
                <a:spcPct val="0"/>
              </a:spcBef>
              <a:spcAft>
                <a:spcPct val="0"/>
              </a:spcAft>
            </a:pPr>
            <a:endParaRPr lang="en-US" sz="2800" b="1" dirty="0">
              <a:solidFill>
                <a:prstClr val="black"/>
              </a:solidFill>
            </a:endParaRPr>
          </a:p>
          <a:p>
            <a:pPr eaLnBrk="0" fontAlgn="base" hangingPunct="0">
              <a:spcBef>
                <a:spcPct val="0"/>
              </a:spcBef>
              <a:spcAft>
                <a:spcPct val="0"/>
              </a:spcAft>
            </a:pPr>
            <a:r>
              <a:rPr lang="en-US" sz="2800" b="1" dirty="0" smtClean="0">
                <a:solidFill>
                  <a:prstClr val="black"/>
                </a:solidFill>
              </a:rPr>
              <a:t>Be sure to enter/refer to Discount Code WEBINAR20.</a:t>
            </a:r>
          </a:p>
          <a:p>
            <a:pPr eaLnBrk="0" fontAlgn="base" hangingPunct="0">
              <a:spcBef>
                <a:spcPct val="0"/>
              </a:spcBef>
              <a:spcAft>
                <a:spcPct val="0"/>
              </a:spcAft>
            </a:pPr>
            <a:r>
              <a:rPr lang="en-US" sz="2000" i="1" dirty="0" smtClean="0">
                <a:solidFill>
                  <a:prstClr val="black"/>
                </a:solidFill>
              </a:rPr>
              <a:t>* Expires on March 15, 2017</a:t>
            </a:r>
            <a:r>
              <a:rPr lang="en-US" sz="2400" dirty="0" smtClean="0">
                <a:solidFill>
                  <a:prstClr val="black"/>
                </a:solidFill>
              </a:rPr>
              <a:t>	</a:t>
            </a:r>
            <a:endParaRPr lang="en-US" sz="2400" dirty="0">
              <a:solidFill>
                <a:prstClr val="black"/>
              </a:solidFill>
            </a:endParaRP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05600" y="1380710"/>
            <a:ext cx="2570747" cy="3897692"/>
          </a:xfrm>
          <a:prstGeom prst="rect">
            <a:avLst/>
          </a:prstGeom>
        </p:spPr>
      </p:pic>
    </p:spTree>
    <p:extLst>
      <p:ext uri="{BB962C8B-B14F-4D97-AF65-F5344CB8AC3E}">
        <p14:creationId xmlns:p14="http://schemas.microsoft.com/office/powerpoint/2010/main" val="273740457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04257" y="2971800"/>
            <a:ext cx="7407275" cy="2133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r>
              <a:rPr lang="en-US" sz="3600" b="1" dirty="0">
                <a:solidFill>
                  <a:srgbClr val="320E04"/>
                </a:solidFill>
                <a:latin typeface="Arial" charset="0"/>
                <a:cs typeface="Arial" charset="0"/>
              </a:rPr>
              <a:t>Marcia S. Wagner, Esq.</a:t>
            </a:r>
          </a:p>
          <a:p>
            <a:pPr marL="26988" algn="ctr" eaLnBrk="1" hangingPunct="1">
              <a:lnSpc>
                <a:spcPct val="80000"/>
              </a:lnSpc>
            </a:pPr>
            <a:endParaRPr lang="en-US" sz="5400" b="1" dirty="0" smtClean="0">
              <a:solidFill>
                <a:srgbClr val="320E04"/>
              </a:solidFill>
              <a:latin typeface="Arial" charset="0"/>
              <a:cs typeface="Arial" charset="0"/>
            </a:endParaRPr>
          </a:p>
          <a:p>
            <a:pPr marL="26988" algn="ctr" eaLnBrk="1" hangingPunct="1">
              <a:lnSpc>
                <a:spcPct val="80000"/>
              </a:lnSpc>
            </a:pPr>
            <a:endParaRPr lang="en-US" sz="2800" b="1" dirty="0" smtClean="0">
              <a:solidFill>
                <a:srgbClr val="320E04"/>
              </a:solidFill>
              <a:latin typeface="Arial" charset="0"/>
              <a:cs typeface="Arial" charset="0"/>
            </a:endParaRPr>
          </a:p>
          <a:p>
            <a:pPr marL="26988" eaLnBrk="1" hangingPunct="1">
              <a:lnSpc>
                <a:spcPct val="80000"/>
              </a:lnSpc>
            </a:pPr>
            <a:endParaRPr lang="en-US" sz="8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r>
              <a:rPr lang="en-US" sz="2200" b="1" dirty="0">
                <a:solidFill>
                  <a:srgbClr val="320E04"/>
                </a:solidFill>
                <a:latin typeface="Times New Roman" pitchFamily="18" charset="0"/>
              </a:rPr>
              <a:t> </a:t>
            </a:r>
            <a:r>
              <a:rPr lang="en-US" sz="2200" b="1" dirty="0" smtClean="0">
                <a:solidFill>
                  <a:srgbClr val="320E04"/>
                </a:solidFill>
                <a:latin typeface="Times New Roman" pitchFamily="18" charset="0"/>
              </a:rPr>
              <a:t>                                                                                           </a:t>
            </a:r>
            <a:r>
              <a:rPr lang="en-US" sz="1200" b="1" dirty="0" smtClean="0">
                <a:solidFill>
                  <a:srgbClr val="320E04"/>
                </a:solidFill>
                <a:latin typeface="Times New Roman" pitchFamily="18" charset="0"/>
              </a:rPr>
              <a:t>A0244921</a:t>
            </a:r>
            <a:endParaRPr lang="en-US" sz="1200" b="1" dirty="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1600" b="1" dirty="0">
              <a:solidFill>
                <a:srgbClr val="320E04"/>
              </a:solidFill>
              <a:latin typeface="Times New Roman" pitchFamily="18" charset="0"/>
            </a:endParaRPr>
          </a:p>
        </p:txBody>
      </p:sp>
      <p:sp>
        <p:nvSpPr>
          <p:cNvPr id="7172" name="Rectangle 3"/>
          <p:cNvSpPr>
            <a:spLocks noChangeArrowheads="1"/>
          </p:cNvSpPr>
          <p:nvPr/>
        </p:nvSpPr>
        <p:spPr bwMode="auto">
          <a:xfrm>
            <a:off x="1447800" y="228600"/>
            <a:ext cx="73914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lvl="0" algn="ctr">
              <a:spcBef>
                <a:spcPts val="0"/>
              </a:spcBef>
              <a:buClr>
                <a:srgbClr val="3891A7"/>
              </a:buClr>
              <a:buSzPct val="80000"/>
            </a:pPr>
            <a:r>
              <a:rPr lang="en-US" sz="4400" b="1" dirty="0">
                <a:solidFill>
                  <a:srgbClr val="C32D2E">
                    <a:lumMod val="50000"/>
                  </a:srgbClr>
                </a:solidFill>
                <a:latin typeface="Arial" charset="0"/>
              </a:rPr>
              <a:t>The New Fiduciary Rules:</a:t>
            </a:r>
          </a:p>
          <a:p>
            <a:pPr marL="26988" lvl="0" algn="ctr">
              <a:spcBef>
                <a:spcPts val="0"/>
              </a:spcBef>
              <a:spcAft>
                <a:spcPts val="1200"/>
              </a:spcAft>
              <a:buClr>
                <a:srgbClr val="3891A7"/>
              </a:buClr>
              <a:buSzPct val="80000"/>
            </a:pPr>
            <a:endParaRPr lang="en-US" sz="600" i="1" dirty="0" smtClean="0">
              <a:solidFill>
                <a:srgbClr val="C32D2E">
                  <a:lumMod val="50000"/>
                </a:srgbClr>
              </a:solidFill>
              <a:latin typeface="Arial" charset="0"/>
            </a:endParaRPr>
          </a:p>
          <a:p>
            <a:pPr marL="4763" lvl="0" algn="ctr">
              <a:spcBef>
                <a:spcPts val="0"/>
              </a:spcBef>
              <a:spcAft>
                <a:spcPts val="600"/>
              </a:spcAft>
              <a:buClr>
                <a:srgbClr val="3891A7"/>
              </a:buClr>
              <a:buSzPct val="80000"/>
            </a:pPr>
            <a:r>
              <a:rPr lang="en-US" i="1" dirty="0" smtClean="0">
                <a:solidFill>
                  <a:srgbClr val="C32D2E">
                    <a:lumMod val="50000"/>
                  </a:srgbClr>
                </a:solidFill>
                <a:latin typeface="Arial" charset="0"/>
              </a:rPr>
              <a:t>What </a:t>
            </a:r>
            <a:r>
              <a:rPr lang="en-US" i="1" dirty="0">
                <a:solidFill>
                  <a:srgbClr val="C32D2E">
                    <a:lumMod val="50000"/>
                  </a:srgbClr>
                </a:solidFill>
                <a:latin typeface="Arial" charset="0"/>
              </a:rPr>
              <a:t>Do You Need to Know </a:t>
            </a:r>
          </a:p>
          <a:p>
            <a:pPr marL="26988" lvl="0" algn="ctr">
              <a:spcBef>
                <a:spcPts val="0"/>
              </a:spcBef>
              <a:spcAft>
                <a:spcPts val="600"/>
              </a:spcAft>
              <a:buClr>
                <a:srgbClr val="3891A7"/>
              </a:buClr>
              <a:buSzPct val="80000"/>
            </a:pPr>
            <a:r>
              <a:rPr lang="en-US" i="1" dirty="0">
                <a:solidFill>
                  <a:srgbClr val="C32D2E">
                    <a:lumMod val="50000"/>
                  </a:srgbClr>
                </a:solidFill>
                <a:latin typeface="Arial" charset="0"/>
              </a:rPr>
              <a:t>and Do Now?</a:t>
            </a:r>
            <a:endParaRPr lang="en-US" i="1" dirty="0">
              <a:solidFill>
                <a:srgbClr val="320E04"/>
              </a:solidFill>
              <a:latin typeface="Arial" charset="0"/>
            </a:endParaRPr>
          </a:p>
        </p:txBody>
      </p:sp>
      <p:pic>
        <p:nvPicPr>
          <p:cNvPr id="6"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3962400"/>
            <a:ext cx="35052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7868903"/>
      </p:ext>
    </p:extLst>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37631</TotalTime>
  <Words>4034</Words>
  <Application>Microsoft Office PowerPoint</Application>
  <PresentationFormat>On-screen Show (4:3)</PresentationFormat>
  <Paragraphs>720</Paragraphs>
  <Slides>64</Slides>
  <Notes>64</Notes>
  <HiddenSlides>0</HiddenSlides>
  <MMClips>0</MMClips>
  <ScaleCrop>false</ScaleCrop>
  <HeadingPairs>
    <vt:vector size="4" baseType="variant">
      <vt:variant>
        <vt:lpstr>Theme</vt:lpstr>
      </vt:variant>
      <vt:variant>
        <vt:i4>2</vt:i4>
      </vt:variant>
      <vt:variant>
        <vt:lpstr>Slide Titles</vt:lpstr>
      </vt:variant>
      <vt:variant>
        <vt:i4>64</vt:i4>
      </vt:variant>
    </vt:vector>
  </HeadingPairs>
  <TitlesOfParts>
    <vt:vector size="66" baseType="lpstr">
      <vt:lpstr>Solstice</vt:lpstr>
      <vt:lpstr>Office Theme</vt:lpstr>
      <vt:lpstr> </vt:lpstr>
      <vt:lpstr>Agenda</vt:lpstr>
      <vt:lpstr>Introduction</vt:lpstr>
      <vt:lpstr>Rollout of DOL’s New Fiduciary Rule</vt:lpstr>
      <vt:lpstr>Effect of Trump Election </vt:lpstr>
      <vt:lpstr>Limited Trump Options </vt:lpstr>
      <vt:lpstr>Limited Trump Options (cont.) </vt:lpstr>
      <vt:lpstr>Other Non-Legal Reasons</vt:lpstr>
      <vt:lpstr>Other Non-Legal Reasons (cont.)</vt:lpstr>
      <vt:lpstr>Possible Trump Actions </vt:lpstr>
      <vt:lpstr>Transitional Rules </vt:lpstr>
      <vt:lpstr>Transitional Rules (cont.)</vt:lpstr>
      <vt:lpstr>Transitional Rules - Disclosure</vt:lpstr>
      <vt:lpstr>Transitional Rules - Disclosure (cont.)</vt:lpstr>
      <vt:lpstr>Existing Fiduciary Definition</vt:lpstr>
      <vt:lpstr>New “Investment Advice” Definition</vt:lpstr>
      <vt:lpstr>“Recommendation” Defined</vt:lpstr>
      <vt:lpstr>Observations on New Definition</vt:lpstr>
      <vt:lpstr>Observations on “Recommendation”</vt:lpstr>
      <vt:lpstr>6 Exclusions from “Investment Advice”</vt:lpstr>
      <vt:lpstr>Exclusion #1: Platform Providers</vt:lpstr>
      <vt:lpstr>Exclusion #2: Investment Education</vt:lpstr>
      <vt:lpstr>Exclusion #3: General Communications</vt:lpstr>
      <vt:lpstr>Exclusion #4:  Sellers to Institutional Fiduciaries</vt:lpstr>
      <vt:lpstr>Exclusion #5: Swap Counterparty</vt:lpstr>
      <vt:lpstr>Exclusion #6: Plan Sponsor Employees</vt:lpstr>
      <vt:lpstr>Fiduciary Rule and Exemptions</vt:lpstr>
      <vt:lpstr>Best Interest Contract (BIC) Exemption</vt:lpstr>
      <vt:lpstr>Framework of BIC Exemption</vt:lpstr>
      <vt:lpstr>“Full Blown” BIC:    IRAs and Non-ERISA Plans</vt:lpstr>
      <vt:lpstr>“Disclosure” BIC: ERISA Plans</vt:lpstr>
      <vt:lpstr>BIC Compliance Policies</vt:lpstr>
      <vt:lpstr>Neutral Factors</vt:lpstr>
      <vt:lpstr>Neutral Factors (cont.)</vt:lpstr>
      <vt:lpstr>Neutral Factors (cont.)</vt:lpstr>
      <vt:lpstr>Reasonable Compensation </vt:lpstr>
      <vt:lpstr>Reasonable Compensation (cont.) </vt:lpstr>
      <vt:lpstr>Permissible/Impermissible Compensation</vt:lpstr>
      <vt:lpstr>Permissible/Impermissible Compensation (cont.)</vt:lpstr>
      <vt:lpstr>DOL Notice for BIC Exemption</vt:lpstr>
      <vt:lpstr>“Streamlined” BIC: Level Fee Fiduciary</vt:lpstr>
      <vt:lpstr>“Transition” BIC: All Plan/IRA Clients</vt:lpstr>
      <vt:lpstr>Grandfathered Brokerage Transactions</vt:lpstr>
      <vt:lpstr>Observations on BIC Exemption</vt:lpstr>
      <vt:lpstr>Annuity Products and DOL Final Rule</vt:lpstr>
      <vt:lpstr>PTE 84-24 and Annuity Sales</vt:lpstr>
      <vt:lpstr>Fee Levelization</vt:lpstr>
      <vt:lpstr>Implementing Fee Levelization</vt:lpstr>
      <vt:lpstr>Robo-Advice</vt:lpstr>
      <vt:lpstr>Computer Model Exemption</vt:lpstr>
      <vt:lpstr>Capturing Rollovers</vt:lpstr>
      <vt:lpstr>Effect of New DOL Rule on Rollovers</vt:lpstr>
      <vt:lpstr>Potential Impact on RIAs</vt:lpstr>
      <vt:lpstr>Focusing on Managed Accounts</vt:lpstr>
      <vt:lpstr>Implications for Managed Accounts</vt:lpstr>
      <vt:lpstr>Anticipated Trends in B/D Industry</vt:lpstr>
      <vt:lpstr>ERISA Compliance Planning</vt:lpstr>
      <vt:lpstr>Implementation</vt:lpstr>
      <vt:lpstr>Strategic Use of Financial Plans</vt:lpstr>
      <vt:lpstr>Conclusions</vt:lpstr>
      <vt:lpstr>Q&amp;A</vt:lpstr>
      <vt:lpstr>Important Information</vt:lpstr>
      <vt:lpstr>PowerPoint Presentation</vt:lpstr>
      <vt:lpstr>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Katie Keane</cp:lastModifiedBy>
  <cp:revision>1065</cp:revision>
  <cp:lastPrinted>2017-01-11T18:06:14Z</cp:lastPrinted>
  <dcterms:created xsi:type="dcterms:W3CDTF">2008-04-29T20:53:18Z</dcterms:created>
  <dcterms:modified xsi:type="dcterms:W3CDTF">2017-01-11T22:19:33Z</dcterms:modified>
</cp:coreProperties>
</file>