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20"/>
  </p:notesMasterIdLst>
  <p:handoutMasterIdLst>
    <p:handoutMasterId r:id="rId21"/>
  </p:handoutMasterIdLst>
  <p:sldIdLst>
    <p:sldId id="256" r:id="rId2"/>
    <p:sldId id="264" r:id="rId3"/>
    <p:sldId id="265" r:id="rId4"/>
    <p:sldId id="266" r:id="rId5"/>
    <p:sldId id="267" r:id="rId6"/>
    <p:sldId id="268" r:id="rId7"/>
    <p:sldId id="278" r:id="rId8"/>
    <p:sldId id="279" r:id="rId9"/>
    <p:sldId id="280" r:id="rId10"/>
    <p:sldId id="277" r:id="rId11"/>
    <p:sldId id="269" r:id="rId12"/>
    <p:sldId id="270" r:id="rId13"/>
    <p:sldId id="271" r:id="rId14"/>
    <p:sldId id="272" r:id="rId15"/>
    <p:sldId id="273" r:id="rId16"/>
    <p:sldId id="274" r:id="rId17"/>
    <p:sldId id="275" r:id="rId18"/>
    <p:sldId id="276" r:id="rId19"/>
  </p:sldIdLst>
  <p:sldSz cx="9144000" cy="6858000" type="screen4x3"/>
  <p:notesSz cx="7023100" cy="93091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0064A4"/>
    <a:srgbClr val="34B6E4"/>
    <a:srgbClr val="58595B"/>
    <a:srgbClr val="00539F"/>
    <a:srgbClr val="464749"/>
    <a:srgbClr val="7B858F"/>
    <a:srgbClr val="FF00FF"/>
    <a:srgbClr val="FF0066"/>
    <a:srgbClr val="806048"/>
    <a:srgbClr val="E3E7EA"/>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9284" autoAdjust="0"/>
  </p:normalViewPr>
  <p:slideViewPr>
    <p:cSldViewPr snapToGrid="0" showGuides="1">
      <p:cViewPr>
        <p:scale>
          <a:sx n="80" d="100"/>
          <a:sy n="80" d="100"/>
        </p:scale>
        <p:origin x="-222" y="66"/>
      </p:cViewPr>
      <p:guideLst>
        <p:guide orient="horz" pos="2160"/>
        <p:guide orient="horz" pos="3709"/>
        <p:guide orient="horz" pos="4183"/>
        <p:guide orient="horz" pos="3914"/>
        <p:guide orient="horz" pos="857"/>
        <p:guide orient="horz" pos="187"/>
        <p:guide orient="horz" pos="454"/>
        <p:guide orient="horz" pos="1361"/>
        <p:guide pos="2880"/>
        <p:guide pos="644"/>
        <p:guide pos="5616"/>
        <p:guide pos="5433"/>
        <p:guide pos="2376"/>
      </p:guideLst>
    </p:cSldViewPr>
  </p:slideViewPr>
  <p:notesTextViewPr>
    <p:cViewPr>
      <p:scale>
        <a:sx n="1" d="1"/>
        <a:sy n="1" d="1"/>
      </p:scale>
      <p:origin x="0" y="0"/>
    </p:cViewPr>
  </p:notesTextViewPr>
  <p:sorterViewPr>
    <p:cViewPr>
      <p:scale>
        <a:sx n="100" d="100"/>
        <a:sy n="100" d="100"/>
      </p:scale>
      <p:origin x="0" y="3522"/>
    </p:cViewPr>
  </p:sorterViewPr>
  <p:notesViewPr>
    <p:cSldViewPr snapToGrid="0">
      <p:cViewPr>
        <p:scale>
          <a:sx n="100" d="100"/>
          <a:sy n="100" d="100"/>
        </p:scale>
        <p:origin x="-816" y="1998"/>
      </p:cViewPr>
      <p:guideLst>
        <p:guide orient="horz" pos="2932"/>
        <p:guide pos="2212"/>
      </p:guideLst>
    </p:cSldViewPr>
  </p:notes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3" Type="http://schemas.openxmlformats.org/officeDocument/2006/relationships/slide" Target="slides/slide2.xml"/><Relationship Id="rId21" Type="http://schemas.openxmlformats.org/officeDocument/2006/relationships/handoutMaster" Target="handoutMasters/handoutMaster1.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tableStyles" Target="tableStyles.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notesMaster" Target="notesMasters/notesMaster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theme" Target="theme/theme1.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viewProps" Target="viewProps.xml"/><Relationship Id="rId10" Type="http://schemas.openxmlformats.org/officeDocument/2006/relationships/slide" Target="slides/slide9.xml"/><Relationship Id="rId19" Type="http://schemas.openxmlformats.org/officeDocument/2006/relationships/slide" Target="slides/slide18.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presProps" Target="presProps.xml"/></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1" y="1"/>
            <a:ext cx="3043979" cy="465140"/>
          </a:xfrm>
          <a:prstGeom prst="rect">
            <a:avLst/>
          </a:prstGeom>
        </p:spPr>
        <p:txBody>
          <a:bodyPr vert="horz" lIns="91440" tIns="45720" rIns="91440" bIns="45720" rtlCol="0"/>
          <a:lstStyle>
            <a:lvl1pPr algn="l">
              <a:defRPr sz="1200"/>
            </a:lvl1pPr>
          </a:lstStyle>
          <a:p>
            <a:endParaRPr lang="en-US" dirty="0"/>
          </a:p>
        </p:txBody>
      </p:sp>
      <p:sp>
        <p:nvSpPr>
          <p:cNvPr id="3" name="Date Placeholder 2"/>
          <p:cNvSpPr>
            <a:spLocks noGrp="1"/>
          </p:cNvSpPr>
          <p:nvPr>
            <p:ph type="dt" sz="quarter" idx="1"/>
          </p:nvPr>
        </p:nvSpPr>
        <p:spPr>
          <a:xfrm>
            <a:off x="3977531" y="1"/>
            <a:ext cx="3043979" cy="465140"/>
          </a:xfrm>
          <a:prstGeom prst="rect">
            <a:avLst/>
          </a:prstGeom>
        </p:spPr>
        <p:txBody>
          <a:bodyPr vert="horz" lIns="91440" tIns="45720" rIns="91440" bIns="45720" rtlCol="0"/>
          <a:lstStyle>
            <a:lvl1pPr algn="r">
              <a:defRPr sz="1200"/>
            </a:lvl1pPr>
          </a:lstStyle>
          <a:p>
            <a:fld id="{F696C466-78EE-1140-BD18-A0F5E52D4881}" type="datetimeFigureOut">
              <a:rPr lang="en-US" smtClean="0"/>
              <a:t>9/16/2016</a:t>
            </a:fld>
            <a:endParaRPr lang="en-US" dirty="0"/>
          </a:p>
        </p:txBody>
      </p:sp>
      <p:sp>
        <p:nvSpPr>
          <p:cNvPr id="4" name="Footer Placeholder 3"/>
          <p:cNvSpPr>
            <a:spLocks noGrp="1"/>
          </p:cNvSpPr>
          <p:nvPr>
            <p:ph type="ftr" sz="quarter" idx="2"/>
          </p:nvPr>
        </p:nvSpPr>
        <p:spPr>
          <a:xfrm>
            <a:off x="1" y="8842384"/>
            <a:ext cx="3043979" cy="465140"/>
          </a:xfrm>
          <a:prstGeom prst="rect">
            <a:avLst/>
          </a:prstGeom>
        </p:spPr>
        <p:txBody>
          <a:bodyPr vert="horz" lIns="91440" tIns="45720" rIns="91440" bIns="45720" rtlCol="0" anchor="b"/>
          <a:lstStyle>
            <a:lvl1pPr algn="l">
              <a:defRPr sz="1200"/>
            </a:lvl1pPr>
          </a:lstStyle>
          <a:p>
            <a:endParaRPr lang="en-US" dirty="0"/>
          </a:p>
        </p:txBody>
      </p:sp>
      <p:sp>
        <p:nvSpPr>
          <p:cNvPr id="5" name="Slide Number Placeholder 4"/>
          <p:cNvSpPr>
            <a:spLocks noGrp="1"/>
          </p:cNvSpPr>
          <p:nvPr>
            <p:ph type="sldNum" sz="quarter" idx="3"/>
          </p:nvPr>
        </p:nvSpPr>
        <p:spPr>
          <a:xfrm>
            <a:off x="3977531" y="8842384"/>
            <a:ext cx="3043979" cy="465140"/>
          </a:xfrm>
          <a:prstGeom prst="rect">
            <a:avLst/>
          </a:prstGeom>
        </p:spPr>
        <p:txBody>
          <a:bodyPr vert="horz" lIns="91440" tIns="45720" rIns="91440" bIns="45720" rtlCol="0" anchor="b"/>
          <a:lstStyle>
            <a:lvl1pPr algn="r">
              <a:defRPr sz="1200"/>
            </a:lvl1pPr>
          </a:lstStyle>
          <a:p>
            <a:fld id="{B36ED7D5-68A7-6143-BBBA-87D7E0E51B03}" type="slidenum">
              <a:rPr lang="en-US" smtClean="0"/>
              <a:t>‹#›</a:t>
            </a:fld>
            <a:endParaRPr lang="en-US" dirty="0"/>
          </a:p>
        </p:txBody>
      </p:sp>
    </p:spTree>
    <p:extLst>
      <p:ext uri="{BB962C8B-B14F-4D97-AF65-F5344CB8AC3E}">
        <p14:creationId xmlns:p14="http://schemas.microsoft.com/office/powerpoint/2010/main" val="896746260"/>
      </p:ext>
    </p:extLst>
  </p:cSld>
  <p:clrMap bg1="lt1" tx1="dk1" bg2="lt2" tx2="dk2" accent1="accent1" accent2="accent2" accent3="accent3" accent4="accent4" accent5="accent5" accent6="accent6" hlink="hlink" folHlink="folHlink"/>
  <p:hf hdr="0" ftr="0" dt="0"/>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3043343" cy="465455"/>
          </a:xfrm>
          <a:prstGeom prst="rect">
            <a:avLst/>
          </a:prstGeom>
        </p:spPr>
        <p:txBody>
          <a:bodyPr vert="horz" lIns="93616" tIns="46808" rIns="93616" bIns="46808" rtlCol="0"/>
          <a:lstStyle>
            <a:lvl1pPr algn="l">
              <a:defRPr sz="1200"/>
            </a:lvl1pPr>
          </a:lstStyle>
          <a:p>
            <a:endParaRPr lang="en-US" dirty="0"/>
          </a:p>
        </p:txBody>
      </p:sp>
      <p:sp>
        <p:nvSpPr>
          <p:cNvPr id="3" name="Date Placeholder 2"/>
          <p:cNvSpPr>
            <a:spLocks noGrp="1"/>
          </p:cNvSpPr>
          <p:nvPr>
            <p:ph type="dt" idx="1"/>
          </p:nvPr>
        </p:nvSpPr>
        <p:spPr>
          <a:xfrm>
            <a:off x="3978132" y="0"/>
            <a:ext cx="3043343" cy="465455"/>
          </a:xfrm>
          <a:prstGeom prst="rect">
            <a:avLst/>
          </a:prstGeom>
        </p:spPr>
        <p:txBody>
          <a:bodyPr vert="horz" lIns="93616" tIns="46808" rIns="93616" bIns="46808" rtlCol="0"/>
          <a:lstStyle>
            <a:lvl1pPr algn="r">
              <a:defRPr sz="1200"/>
            </a:lvl1pPr>
          </a:lstStyle>
          <a:p>
            <a:fld id="{870F4E78-868D-42E7-AD5F-914C9158F38B}" type="datetimeFigureOut">
              <a:rPr lang="en-US" smtClean="0"/>
              <a:t>9/16/2016</a:t>
            </a:fld>
            <a:endParaRPr lang="en-US" dirty="0"/>
          </a:p>
        </p:txBody>
      </p:sp>
      <p:sp>
        <p:nvSpPr>
          <p:cNvPr id="4" name="Slide Image Placeholder 3"/>
          <p:cNvSpPr>
            <a:spLocks noGrp="1" noRot="1" noChangeAspect="1"/>
          </p:cNvSpPr>
          <p:nvPr>
            <p:ph type="sldImg" idx="2"/>
          </p:nvPr>
        </p:nvSpPr>
        <p:spPr>
          <a:xfrm>
            <a:off x="1184275" y="698500"/>
            <a:ext cx="4654550" cy="3490913"/>
          </a:xfrm>
          <a:prstGeom prst="rect">
            <a:avLst/>
          </a:prstGeom>
          <a:noFill/>
          <a:ln w="12700">
            <a:solidFill>
              <a:prstClr val="black"/>
            </a:solidFill>
          </a:ln>
        </p:spPr>
        <p:txBody>
          <a:bodyPr vert="horz" lIns="93616" tIns="46808" rIns="93616" bIns="46808" rtlCol="0" anchor="ctr"/>
          <a:lstStyle/>
          <a:p>
            <a:endParaRPr lang="en-US" dirty="0"/>
          </a:p>
        </p:txBody>
      </p:sp>
      <p:sp>
        <p:nvSpPr>
          <p:cNvPr id="5" name="Notes Placeholder 4"/>
          <p:cNvSpPr>
            <a:spLocks noGrp="1"/>
          </p:cNvSpPr>
          <p:nvPr>
            <p:ph type="body" sz="quarter" idx="3"/>
          </p:nvPr>
        </p:nvSpPr>
        <p:spPr>
          <a:xfrm>
            <a:off x="702310" y="4421823"/>
            <a:ext cx="5618480" cy="4189095"/>
          </a:xfrm>
          <a:prstGeom prst="rect">
            <a:avLst/>
          </a:prstGeom>
        </p:spPr>
        <p:txBody>
          <a:bodyPr vert="horz" lIns="93616" tIns="46808" rIns="93616" bIns="46808" rtlCol="0"/>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6" name="Footer Placeholder 5"/>
          <p:cNvSpPr>
            <a:spLocks noGrp="1"/>
          </p:cNvSpPr>
          <p:nvPr>
            <p:ph type="ftr" sz="quarter" idx="4"/>
          </p:nvPr>
        </p:nvSpPr>
        <p:spPr>
          <a:xfrm>
            <a:off x="0" y="8842029"/>
            <a:ext cx="3043343" cy="465455"/>
          </a:xfrm>
          <a:prstGeom prst="rect">
            <a:avLst/>
          </a:prstGeom>
        </p:spPr>
        <p:txBody>
          <a:bodyPr vert="horz" lIns="93616" tIns="46808" rIns="93616" bIns="46808" rtlCol="0" anchor="b"/>
          <a:lstStyle>
            <a:lvl1pPr algn="l">
              <a:defRPr sz="1200"/>
            </a:lvl1pPr>
          </a:lstStyle>
          <a:p>
            <a:endParaRPr lang="en-US" dirty="0"/>
          </a:p>
        </p:txBody>
      </p:sp>
      <p:sp>
        <p:nvSpPr>
          <p:cNvPr id="7" name="Slide Number Placeholder 6"/>
          <p:cNvSpPr>
            <a:spLocks noGrp="1"/>
          </p:cNvSpPr>
          <p:nvPr>
            <p:ph type="sldNum" sz="quarter" idx="5"/>
          </p:nvPr>
        </p:nvSpPr>
        <p:spPr>
          <a:xfrm>
            <a:off x="3978132" y="8842029"/>
            <a:ext cx="3043343" cy="465455"/>
          </a:xfrm>
          <a:prstGeom prst="rect">
            <a:avLst/>
          </a:prstGeom>
        </p:spPr>
        <p:txBody>
          <a:bodyPr vert="horz" lIns="93616" tIns="46808" rIns="93616" bIns="46808" rtlCol="0" anchor="b"/>
          <a:lstStyle>
            <a:lvl1pPr algn="r">
              <a:defRPr sz="1200"/>
            </a:lvl1pPr>
          </a:lstStyle>
          <a:p>
            <a:fld id="{1F8F9B4D-EBAE-4705-B961-BD0869026CDF}" type="slidenum">
              <a:rPr lang="en-US" smtClean="0"/>
              <a:t>‹#›</a:t>
            </a:fld>
            <a:endParaRPr lang="en-US" dirty="0"/>
          </a:p>
        </p:txBody>
      </p:sp>
    </p:spTree>
    <p:extLst>
      <p:ext uri="{BB962C8B-B14F-4D97-AF65-F5344CB8AC3E}">
        <p14:creationId xmlns:p14="http://schemas.microsoft.com/office/powerpoint/2010/main" val="375225467"/>
      </p:ext>
    </p:extLst>
  </p:cSld>
  <p:clrMap bg1="lt1" tx1="dk1" bg2="lt2" tx2="dk2" accent1="accent1" accent2="accent2" accent3="accent3" accent4="accent4" accent5="accent5" accent6="accent6" hlink="hlink" folHlink="folHlink"/>
  <p:hf hdr="0" ftr="0" dt="0"/>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10"/>
          </p:nvPr>
        </p:nvSpPr>
        <p:spPr/>
        <p:txBody>
          <a:bodyPr/>
          <a:lstStyle/>
          <a:p>
            <a:fld id="{1F8F9B4D-EBAE-4705-B961-BD0869026CDF}" type="slidenum">
              <a:rPr lang="en-US" smtClean="0"/>
              <a:t>1</a:t>
            </a:fld>
            <a:endParaRPr lang="en-US" dirty="0"/>
          </a:p>
        </p:txBody>
      </p:sp>
    </p:spTree>
    <p:extLst>
      <p:ext uri="{BB962C8B-B14F-4D97-AF65-F5344CB8AC3E}">
        <p14:creationId xmlns:p14="http://schemas.microsoft.com/office/powerpoint/2010/main" val="3473817934"/>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7091521F-7FCC-4876-B2AA-566C20F46F81}" type="slidenum">
              <a:rPr lang="en-US" smtClean="0"/>
              <a:t>2</a:t>
            </a:fld>
            <a:endParaRPr lang="en-US"/>
          </a:p>
        </p:txBody>
      </p:sp>
    </p:spTree>
    <p:extLst>
      <p:ext uri="{BB962C8B-B14F-4D97-AF65-F5344CB8AC3E}">
        <p14:creationId xmlns:p14="http://schemas.microsoft.com/office/powerpoint/2010/main" val="89585760"/>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7091521F-7FCC-4876-B2AA-566C20F46F81}" type="slidenum">
              <a:rPr lang="en-US" smtClean="0"/>
              <a:t>3</a:t>
            </a:fld>
            <a:endParaRPr lang="en-US"/>
          </a:p>
        </p:txBody>
      </p:sp>
    </p:spTree>
    <p:extLst>
      <p:ext uri="{BB962C8B-B14F-4D97-AF65-F5344CB8AC3E}">
        <p14:creationId xmlns:p14="http://schemas.microsoft.com/office/powerpoint/2010/main" val="1433134100"/>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7091521F-7FCC-4876-B2AA-566C20F46F81}" type="slidenum">
              <a:rPr lang="en-US" smtClean="0"/>
              <a:t>4</a:t>
            </a:fld>
            <a:endParaRPr lang="en-US"/>
          </a:p>
        </p:txBody>
      </p:sp>
    </p:spTree>
    <p:extLst>
      <p:ext uri="{BB962C8B-B14F-4D97-AF65-F5344CB8AC3E}">
        <p14:creationId xmlns:p14="http://schemas.microsoft.com/office/powerpoint/2010/main" val="1891244791"/>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7091521F-7FCC-4876-B2AA-566C20F46F81}" type="slidenum">
              <a:rPr lang="en-US" smtClean="0"/>
              <a:t>5</a:t>
            </a:fld>
            <a:endParaRPr lang="en-US"/>
          </a:p>
        </p:txBody>
      </p:sp>
    </p:spTree>
    <p:extLst>
      <p:ext uri="{BB962C8B-B14F-4D97-AF65-F5344CB8AC3E}">
        <p14:creationId xmlns:p14="http://schemas.microsoft.com/office/powerpoint/2010/main" val="1706155794"/>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7091521F-7FCC-4876-B2AA-566C20F46F81}" type="slidenum">
              <a:rPr lang="en-US" smtClean="0"/>
              <a:t>6</a:t>
            </a:fld>
            <a:endParaRPr lang="en-US"/>
          </a:p>
        </p:txBody>
      </p:sp>
    </p:spTree>
    <p:extLst>
      <p:ext uri="{BB962C8B-B14F-4D97-AF65-F5344CB8AC3E}">
        <p14:creationId xmlns:p14="http://schemas.microsoft.com/office/powerpoint/2010/main" val="4028646098"/>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184275" y="698500"/>
            <a:ext cx="4654550" cy="3490913"/>
          </a:xfrm>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30243507-6030-47B1-B6F2-C4FBE16903C6}" type="slidenum">
              <a:rPr lang="en-US" smtClean="0"/>
              <a:t>7</a:t>
            </a:fld>
            <a:endParaRPr lang="en-US"/>
          </a:p>
        </p:txBody>
      </p:sp>
    </p:spTree>
    <p:extLst>
      <p:ext uri="{BB962C8B-B14F-4D97-AF65-F5344CB8AC3E}">
        <p14:creationId xmlns:p14="http://schemas.microsoft.com/office/powerpoint/2010/main" val="2745180595"/>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7091521F-7FCC-4876-B2AA-566C20F46F81}" type="slidenum">
              <a:rPr lang="en-US" smtClean="0"/>
              <a:t>8</a:t>
            </a:fld>
            <a:endParaRPr lang="en-US"/>
          </a:p>
        </p:txBody>
      </p:sp>
    </p:spTree>
    <p:extLst>
      <p:ext uri="{BB962C8B-B14F-4D97-AF65-F5344CB8AC3E}">
        <p14:creationId xmlns:p14="http://schemas.microsoft.com/office/powerpoint/2010/main" val="1433134100"/>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4" name="Slide Number Placeholder 3"/>
          <p:cNvSpPr>
            <a:spLocks noGrp="1"/>
          </p:cNvSpPr>
          <p:nvPr>
            <p:ph type="sldNum" sz="quarter" idx="10"/>
          </p:nvPr>
        </p:nvSpPr>
        <p:spPr/>
        <p:txBody>
          <a:bodyPr/>
          <a:lstStyle/>
          <a:p>
            <a:fld id="{7091521F-7FCC-4876-B2AA-566C20F46F81}" type="slidenum">
              <a:rPr lang="en-US" smtClean="0"/>
              <a:t>9</a:t>
            </a:fld>
            <a:endParaRPr lang="en-US"/>
          </a:p>
        </p:txBody>
      </p:sp>
      <p:sp>
        <p:nvSpPr>
          <p:cNvPr id="6" name="Notes Placeholder 5"/>
          <p:cNvSpPr>
            <a:spLocks noGrp="1"/>
          </p:cNvSpPr>
          <p:nvPr>
            <p:ph type="body" sz="quarter" idx="11"/>
          </p:nvPr>
        </p:nvSpPr>
        <p:spPr/>
        <p:txBody>
          <a:bodyPr/>
          <a:lstStyle/>
          <a:p>
            <a:endParaRPr lang="en-US"/>
          </a:p>
        </p:txBody>
      </p:sp>
    </p:spTree>
    <p:extLst>
      <p:ext uri="{BB962C8B-B14F-4D97-AF65-F5344CB8AC3E}">
        <p14:creationId xmlns:p14="http://schemas.microsoft.com/office/powerpoint/2010/main" val="2978040909"/>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7091521F-7FCC-4876-B2AA-566C20F46F81}" type="slidenum">
              <a:rPr lang="en-US" smtClean="0"/>
              <a:t>10</a:t>
            </a:fld>
            <a:endParaRPr lang="en-US"/>
          </a:p>
        </p:txBody>
      </p:sp>
    </p:spTree>
    <p:extLst>
      <p:ext uri="{BB962C8B-B14F-4D97-AF65-F5344CB8AC3E}">
        <p14:creationId xmlns:p14="http://schemas.microsoft.com/office/powerpoint/2010/main" val="4028646098"/>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defTabSz="936163">
              <a:defRPr/>
            </a:pPr>
            <a:endParaRPr lang="en-US" dirty="0"/>
          </a:p>
        </p:txBody>
      </p:sp>
      <p:sp>
        <p:nvSpPr>
          <p:cNvPr id="4" name="Slide Number Placeholder 3"/>
          <p:cNvSpPr>
            <a:spLocks noGrp="1"/>
          </p:cNvSpPr>
          <p:nvPr>
            <p:ph type="sldNum" sz="quarter" idx="10"/>
          </p:nvPr>
        </p:nvSpPr>
        <p:spPr/>
        <p:txBody>
          <a:bodyPr/>
          <a:lstStyle/>
          <a:p>
            <a:fld id="{7091521F-7FCC-4876-B2AA-566C20F46F81}" type="slidenum">
              <a:rPr lang="en-US" smtClean="0"/>
              <a:t>11</a:t>
            </a:fld>
            <a:endParaRPr lang="en-US"/>
          </a:p>
        </p:txBody>
      </p:sp>
    </p:spTree>
    <p:extLst>
      <p:ext uri="{BB962C8B-B14F-4D97-AF65-F5344CB8AC3E}">
        <p14:creationId xmlns:p14="http://schemas.microsoft.com/office/powerpoint/2010/main" val="707491849"/>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7091521F-7FCC-4876-B2AA-566C20F46F81}" type="slidenum">
              <a:rPr lang="en-US" smtClean="0"/>
              <a:t>12</a:t>
            </a:fld>
            <a:endParaRPr lang="en-US"/>
          </a:p>
        </p:txBody>
      </p:sp>
    </p:spTree>
    <p:extLst>
      <p:ext uri="{BB962C8B-B14F-4D97-AF65-F5344CB8AC3E}">
        <p14:creationId xmlns:p14="http://schemas.microsoft.com/office/powerpoint/2010/main" val="1737589451"/>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7091521F-7FCC-4876-B2AA-566C20F46F81}" type="slidenum">
              <a:rPr lang="en-US" smtClean="0"/>
              <a:t>13</a:t>
            </a:fld>
            <a:endParaRPr lang="en-US"/>
          </a:p>
        </p:txBody>
      </p:sp>
    </p:spTree>
    <p:extLst>
      <p:ext uri="{BB962C8B-B14F-4D97-AF65-F5344CB8AC3E}">
        <p14:creationId xmlns:p14="http://schemas.microsoft.com/office/powerpoint/2010/main" val="2566538597"/>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7091521F-7FCC-4876-B2AA-566C20F46F81}" type="slidenum">
              <a:rPr lang="en-US" smtClean="0"/>
              <a:t>14</a:t>
            </a:fld>
            <a:endParaRPr lang="en-US"/>
          </a:p>
        </p:txBody>
      </p:sp>
    </p:spTree>
    <p:extLst>
      <p:ext uri="{BB962C8B-B14F-4D97-AF65-F5344CB8AC3E}">
        <p14:creationId xmlns:p14="http://schemas.microsoft.com/office/powerpoint/2010/main" val="405437289"/>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7091521F-7FCC-4876-B2AA-566C20F46F81}" type="slidenum">
              <a:rPr lang="en-US" smtClean="0"/>
              <a:t>15</a:t>
            </a:fld>
            <a:endParaRPr lang="en-US"/>
          </a:p>
        </p:txBody>
      </p:sp>
    </p:spTree>
    <p:extLst>
      <p:ext uri="{BB962C8B-B14F-4D97-AF65-F5344CB8AC3E}">
        <p14:creationId xmlns:p14="http://schemas.microsoft.com/office/powerpoint/2010/main" val="407755600"/>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7091521F-7FCC-4876-B2AA-566C20F46F81}" type="slidenum">
              <a:rPr lang="en-US" smtClean="0"/>
              <a:t>16</a:t>
            </a:fld>
            <a:endParaRPr lang="en-US"/>
          </a:p>
        </p:txBody>
      </p:sp>
    </p:spTree>
    <p:extLst>
      <p:ext uri="{BB962C8B-B14F-4D97-AF65-F5344CB8AC3E}">
        <p14:creationId xmlns:p14="http://schemas.microsoft.com/office/powerpoint/2010/main" val="2822593613"/>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184275" y="698500"/>
            <a:ext cx="4654550" cy="3490913"/>
          </a:xfrm>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30243507-6030-47B1-B6F2-C4FBE16903C6}" type="slidenum">
              <a:rPr lang="en-US" smtClean="0"/>
              <a:t>17</a:t>
            </a:fld>
            <a:endParaRPr lang="en-US"/>
          </a:p>
        </p:txBody>
      </p:sp>
    </p:spTree>
    <p:extLst>
      <p:ext uri="{BB962C8B-B14F-4D97-AF65-F5344CB8AC3E}">
        <p14:creationId xmlns:p14="http://schemas.microsoft.com/office/powerpoint/2010/main" val="2966362400"/>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7091521F-7FCC-4876-B2AA-566C20F46F81}" type="slidenum">
              <a:rPr lang="en-US" smtClean="0"/>
              <a:t>18</a:t>
            </a:fld>
            <a:endParaRPr lang="en-US"/>
          </a:p>
        </p:txBody>
      </p:sp>
    </p:spTree>
    <p:extLst>
      <p:ext uri="{BB962C8B-B14F-4D97-AF65-F5344CB8AC3E}">
        <p14:creationId xmlns:p14="http://schemas.microsoft.com/office/powerpoint/2010/main" val="2815618433"/>
      </p:ext>
    </p:extLst>
  </p:cSld>
  <p:clrMapOvr>
    <a:masterClrMapping/>
  </p:clrMapOvr>
</p:notes>
</file>

<file path=ppt/slideLayouts/_rels/slideLayout1.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preserve="1" userDrawn="1">
  <p:cSld name="Title Page">
    <p:bg>
      <p:bgPr>
        <a:blipFill rotWithShape="1">
          <a:blip r:embed="rId2" cstate="email">
            <a:extLst>
              <a:ext uri="{28A0092B-C50C-407E-A947-70E740481C1C}">
                <a14:useLocalDpi xmlns:a14="http://schemas.microsoft.com/office/drawing/2010/main"/>
              </a:ext>
            </a:extLst>
          </a:blip>
          <a:stretch>
            <a:fillRect/>
          </a:stretch>
        </a:blipFill>
        <a:effectLst/>
      </p:bgPr>
    </p:bg>
    <p:spTree>
      <p:nvGrpSpPr>
        <p:cNvPr id="1" name=""/>
        <p:cNvGrpSpPr/>
        <p:nvPr/>
      </p:nvGrpSpPr>
      <p:grpSpPr>
        <a:xfrm>
          <a:off x="0" y="0"/>
          <a:ext cx="0" cy="0"/>
          <a:chOff x="0" y="0"/>
          <a:chExt cx="0" cy="0"/>
        </a:xfrm>
      </p:grpSpPr>
    </p:spTree>
    <p:extLst>
      <p:ext uri="{BB962C8B-B14F-4D97-AF65-F5344CB8AC3E}">
        <p14:creationId xmlns:p14="http://schemas.microsoft.com/office/powerpoint/2010/main" val="3882617046"/>
      </p:ext>
    </p:extLst>
  </p:cSld>
  <p:clrMapOvr>
    <a:masterClrMapping/>
  </p:clrMapOvr>
  <p:timing>
    <p:tnLst>
      <p:par>
        <p:cTn id="1" dur="indefinite" restart="never" nodeType="tmRoot"/>
      </p:par>
    </p:tnLst>
  </p:timing>
</p:sldLayout>
</file>

<file path=ppt/slideLayouts/slideLayout2.xml><?xml version="1.0" encoding="utf-8"?>
<p:sldLayout xmlns:a="http://schemas.openxmlformats.org/drawingml/2006/main" xmlns:r="http://schemas.openxmlformats.org/officeDocument/2006/relationships" xmlns:p="http://schemas.openxmlformats.org/presentationml/2006/main" preserve="1">
  <p:cSld name="Custom Layout">
    <p:spTree>
      <p:nvGrpSpPr>
        <p:cNvPr id="1" name=""/>
        <p:cNvGrpSpPr/>
        <p:nvPr/>
      </p:nvGrpSpPr>
      <p:grpSpPr>
        <a:xfrm>
          <a:off x="0" y="0"/>
          <a:ext cx="0" cy="0"/>
          <a:chOff x="0" y="0"/>
          <a:chExt cx="0" cy="0"/>
        </a:xfrm>
      </p:grpSpPr>
      <p:sp>
        <p:nvSpPr>
          <p:cNvPr id="2" name="Title 1"/>
          <p:cNvSpPr>
            <a:spLocks noGrp="1"/>
          </p:cNvSpPr>
          <p:nvPr>
            <p:ph type="title"/>
          </p:nvPr>
        </p:nvSpPr>
        <p:spPr>
          <a:xfrm>
            <a:off x="457200" y="425450"/>
            <a:ext cx="8229600" cy="992188"/>
          </a:xfrm>
          <a:prstGeom prst="rect">
            <a:avLst/>
          </a:prstGeom>
        </p:spPr>
        <p:txBody>
          <a:bodyPr vert="horz" lIns="0" tIns="0" rIns="0" bIns="0"/>
          <a:lstStyle/>
          <a:p>
            <a:r>
              <a:rPr lang="en-US" smtClean="0"/>
              <a:t>Click to edit Master title style</a:t>
            </a:r>
            <a:endParaRPr lang="en-US" dirty="0"/>
          </a:p>
        </p:txBody>
      </p:sp>
      <p:sp>
        <p:nvSpPr>
          <p:cNvPr id="3" name="Slide Number Placeholder 2"/>
          <p:cNvSpPr>
            <a:spLocks noGrp="1"/>
          </p:cNvSpPr>
          <p:nvPr>
            <p:ph type="sldNum" sz="quarter" idx="10"/>
          </p:nvPr>
        </p:nvSpPr>
        <p:spPr/>
        <p:txBody>
          <a:bodyPr/>
          <a:lstStyle/>
          <a:p>
            <a:fld id="{F730663C-8BBB-4272-96CB-3CEBAA55DA08}" type="slidenum">
              <a:rPr lang="en-US" smtClean="0"/>
              <a:pPr/>
              <a:t>‹#›</a:t>
            </a:fld>
            <a:endParaRPr lang="en-US" dirty="0"/>
          </a:p>
        </p:txBody>
      </p:sp>
      <p:sp>
        <p:nvSpPr>
          <p:cNvPr id="4" name="Footer Placeholder 3"/>
          <p:cNvSpPr>
            <a:spLocks noGrp="1"/>
          </p:cNvSpPr>
          <p:nvPr>
            <p:ph type="ftr" sz="quarter" idx="11"/>
          </p:nvPr>
        </p:nvSpPr>
        <p:spPr/>
        <p:txBody>
          <a:bodyPr/>
          <a:lstStyle/>
          <a:p>
            <a:r>
              <a:rPr lang="en-US" dirty="0" smtClean="0"/>
              <a:t>© 2016 Envestnet, Inc. All rights reserved. For home office and advisor use only. </a:t>
            </a:r>
            <a:endParaRPr lang="en-US" dirty="0"/>
          </a:p>
        </p:txBody>
      </p:sp>
    </p:spTree>
    <p:extLst>
      <p:ext uri="{BB962C8B-B14F-4D97-AF65-F5344CB8AC3E}">
        <p14:creationId xmlns:p14="http://schemas.microsoft.com/office/powerpoint/2010/main" val="536609418"/>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obj">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8229600" cy="1143000"/>
          </a:xfrm>
          <a:prstGeom prst="rect">
            <a:avLst/>
          </a:prstGeom>
        </p:spPr>
        <p:txBody>
          <a:bodyPr/>
          <a:lstStyle/>
          <a:p>
            <a:r>
              <a:rPr lang="en-US" smtClean="0"/>
              <a:t>Click to edit Master title style</a:t>
            </a:r>
            <a:endParaRPr lang="en-US"/>
          </a:p>
        </p:txBody>
      </p:sp>
      <p:sp>
        <p:nvSpPr>
          <p:cNvPr id="3" name="Content Placeholder 2"/>
          <p:cNvSpPr>
            <a:spLocks noGrp="1"/>
          </p:cNvSpPr>
          <p:nvPr>
            <p:ph idx="1"/>
          </p:nvPr>
        </p:nvSpPr>
        <p:spPr>
          <a:xfrm>
            <a:off x="457200" y="1600200"/>
            <a:ext cx="8229600" cy="4525963"/>
          </a:xfrm>
          <a:prstGeom prst="rect">
            <a:avLst/>
          </a:prstGeo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a:xfrm>
            <a:off x="457200" y="6356350"/>
            <a:ext cx="2133600" cy="365125"/>
          </a:xfrm>
          <a:prstGeom prst="rect">
            <a:avLst/>
          </a:prstGeom>
        </p:spPr>
        <p:txBody>
          <a:bodyPr/>
          <a:lstStyle/>
          <a:p>
            <a:fld id="{22DD53E5-4E81-4109-87BC-6FF371F44FBD}" type="datetimeFigureOut">
              <a:rPr lang="en-US" smtClean="0"/>
              <a:t>9/16/2016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699A87F1-8083-40CD-9592-9E4899FB0855}" type="slidenum">
              <a:rPr lang="en-US" smtClean="0"/>
              <a:t>‹#›</a:t>
            </a:fld>
            <a:endParaRPr lang="en-US"/>
          </a:p>
        </p:txBody>
      </p:sp>
    </p:spTree>
    <p:extLst>
      <p:ext uri="{BB962C8B-B14F-4D97-AF65-F5344CB8AC3E}">
        <p14:creationId xmlns:p14="http://schemas.microsoft.com/office/powerpoint/2010/main" val="4284622725"/>
      </p:ext>
    </p:extLst>
  </p:cSld>
  <p:clrMapOvr>
    <a:masterClrMapping/>
  </p:clrMapOvr>
</p:sldLayout>
</file>

<file path=ppt/slideMasters/_rels/slideMaster1.xml.rels><?xml version="1.0" encoding="UTF-8" standalone="yes"?>
<Relationships xmlns="http://schemas.openxmlformats.org/package/2006/relationships"><Relationship Id="rId3" Type="http://schemas.openxmlformats.org/officeDocument/2006/relationships/slideLayout" Target="../slideLayouts/slideLayout3.xml"/><Relationship Id="rId2" Type="http://schemas.openxmlformats.org/officeDocument/2006/relationships/slideLayout" Target="../slideLayouts/slideLayout2.xml"/><Relationship Id="rId1" Type="http://schemas.openxmlformats.org/officeDocument/2006/relationships/slideLayout" Target="../slideLayouts/slideLayout1.xml"/><Relationship Id="rId5" Type="http://schemas.openxmlformats.org/officeDocument/2006/relationships/image" Target="../media/image1.png"/><Relationship Id="rId4" Type="http://schemas.openxmlformats.org/officeDocument/2006/relationships/theme" Target="../theme/theme1.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pic>
        <p:nvPicPr>
          <p:cNvPr id="5" name="Picture 4" descr="PMC-logo-footer.png"/>
          <p:cNvPicPr>
            <a:picLocks noChangeAspect="1"/>
          </p:cNvPicPr>
          <p:nvPr/>
        </p:nvPicPr>
        <p:blipFill>
          <a:blip r:embed="rId5" cstate="email">
            <a:extLst>
              <a:ext uri="{28A0092B-C50C-407E-A947-70E740481C1C}">
                <a14:useLocalDpi xmlns:a14="http://schemas.microsoft.com/office/drawing/2010/main"/>
              </a:ext>
            </a:extLst>
          </a:blip>
          <a:stretch>
            <a:fillRect/>
          </a:stretch>
        </p:blipFill>
        <p:spPr>
          <a:xfrm>
            <a:off x="457945" y="6346423"/>
            <a:ext cx="1091854" cy="332043"/>
          </a:xfrm>
          <a:prstGeom prst="rect">
            <a:avLst/>
          </a:prstGeom>
        </p:spPr>
      </p:pic>
      <p:sp>
        <p:nvSpPr>
          <p:cNvPr id="13" name="Slide Number Placeholder 5"/>
          <p:cNvSpPr>
            <a:spLocks noGrp="1"/>
          </p:cNvSpPr>
          <p:nvPr>
            <p:ph type="sldNum" sz="quarter" idx="4"/>
          </p:nvPr>
        </p:nvSpPr>
        <p:spPr>
          <a:xfrm>
            <a:off x="6778360" y="6356350"/>
            <a:ext cx="2133600" cy="365125"/>
          </a:xfrm>
          <a:prstGeom prst="rect">
            <a:avLst/>
          </a:prstGeom>
        </p:spPr>
        <p:txBody>
          <a:bodyPr vert="horz" lIns="0" tIns="0" rIns="0" bIns="0" rtlCol="0" anchor="ctr"/>
          <a:lstStyle>
            <a:lvl1pPr algn="r">
              <a:defRPr sz="1200">
                <a:solidFill>
                  <a:srgbClr val="0064A4"/>
                </a:solidFill>
              </a:defRPr>
            </a:lvl1pPr>
          </a:lstStyle>
          <a:p>
            <a:fld id="{F730663C-8BBB-4272-96CB-3CEBAA55DA08}" type="slidenum">
              <a:rPr lang="en-US" smtClean="0"/>
              <a:pPr/>
              <a:t>‹#›</a:t>
            </a:fld>
            <a:endParaRPr lang="en-US" dirty="0"/>
          </a:p>
        </p:txBody>
      </p:sp>
      <p:cxnSp>
        <p:nvCxnSpPr>
          <p:cNvPr id="14" name="Straight Connector 13"/>
          <p:cNvCxnSpPr/>
          <p:nvPr/>
        </p:nvCxnSpPr>
        <p:spPr>
          <a:xfrm>
            <a:off x="448251" y="6217920"/>
            <a:ext cx="8463709" cy="0"/>
          </a:xfrm>
          <a:prstGeom prst="line">
            <a:avLst/>
          </a:prstGeom>
          <a:ln w="12700">
            <a:solidFill>
              <a:srgbClr val="7B858F"/>
            </a:solidFill>
          </a:ln>
          <a:effectLst/>
        </p:spPr>
        <p:style>
          <a:lnRef idx="2">
            <a:schemeClr val="accent1"/>
          </a:lnRef>
          <a:fillRef idx="0">
            <a:schemeClr val="accent1"/>
          </a:fillRef>
          <a:effectRef idx="1">
            <a:schemeClr val="accent1"/>
          </a:effectRef>
          <a:fontRef idx="minor">
            <a:schemeClr val="tx1"/>
          </a:fontRef>
        </p:style>
      </p:cxnSp>
      <p:sp>
        <p:nvSpPr>
          <p:cNvPr id="15" name="Footer Placeholder 4"/>
          <p:cNvSpPr>
            <a:spLocks noGrp="1"/>
          </p:cNvSpPr>
          <p:nvPr>
            <p:ph type="ftr" sz="quarter" idx="3"/>
          </p:nvPr>
        </p:nvSpPr>
        <p:spPr>
          <a:xfrm>
            <a:off x="3124200" y="6285376"/>
            <a:ext cx="5787760" cy="141947"/>
          </a:xfrm>
          <a:prstGeom prst="rect">
            <a:avLst/>
          </a:prstGeom>
        </p:spPr>
        <p:txBody>
          <a:bodyPr vert="horz" lIns="0" tIns="0" rIns="0" bIns="0" rtlCol="0" anchor="ctr"/>
          <a:lstStyle>
            <a:lvl1pPr algn="r">
              <a:defRPr sz="600">
                <a:solidFill>
                  <a:schemeClr val="tx1">
                    <a:tint val="75000"/>
                  </a:schemeClr>
                </a:solidFill>
              </a:defRPr>
            </a:lvl1pPr>
          </a:lstStyle>
          <a:p>
            <a:r>
              <a:rPr lang="en-US" dirty="0" smtClean="0"/>
              <a:t>© 2016 Envestnet, Inc. All rights reserved. For home office and advisor use only. </a:t>
            </a:r>
            <a:endParaRPr lang="en-US" dirty="0"/>
          </a:p>
        </p:txBody>
      </p:sp>
      <p:sp>
        <p:nvSpPr>
          <p:cNvPr id="16" name="Rectangle 15"/>
          <p:cNvSpPr/>
          <p:nvPr/>
        </p:nvSpPr>
        <p:spPr>
          <a:xfrm>
            <a:off x="461800" y="1298898"/>
            <a:ext cx="8682199" cy="83129"/>
          </a:xfrm>
          <a:prstGeom prst="rect">
            <a:avLst/>
          </a:prstGeom>
          <a:solidFill>
            <a:srgbClr val="0064A4"/>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dirty="0"/>
          </a:p>
        </p:txBody>
      </p:sp>
    </p:spTree>
    <p:extLst>
      <p:ext uri="{BB962C8B-B14F-4D97-AF65-F5344CB8AC3E}">
        <p14:creationId xmlns:p14="http://schemas.microsoft.com/office/powerpoint/2010/main" val="1560943400"/>
      </p:ext>
    </p:extLst>
  </p:cSld>
  <p:clrMap bg1="lt1" tx1="dk1" bg2="lt2" tx2="dk2" accent1="accent1" accent2="accent2" accent3="accent3" accent4="accent4" accent5="accent5" accent6="accent6" hlink="hlink" folHlink="folHlink"/>
  <p:sldLayoutIdLst>
    <p:sldLayoutId id="2147483651" r:id="rId1"/>
    <p:sldLayoutId id="2147483652" r:id="rId2"/>
    <p:sldLayoutId id="2147483655" r:id="rId3"/>
  </p:sldLayoutIdLst>
  <p:timing>
    <p:tnLst>
      <p:par>
        <p:cTn id="1" dur="indefinite" restart="never" nodeType="tmRoot"/>
      </p:par>
    </p:tnLst>
  </p:timing>
  <p:hf hdr="0" dt="0"/>
  <p:txStyles>
    <p:titleStyle>
      <a:lvl1pPr algn="l" defTabSz="914400" rtl="0" eaLnBrk="1" latinLnBrk="0" hangingPunct="1">
        <a:spcBef>
          <a:spcPct val="0"/>
        </a:spcBef>
        <a:buNone/>
        <a:defRPr sz="3400" kern="1200">
          <a:solidFill>
            <a:schemeClr val="tx2"/>
          </a:solidFill>
          <a:latin typeface="+mj-lt"/>
          <a:ea typeface="+mj-ea"/>
          <a:cs typeface="+mj-cs"/>
        </a:defRPr>
      </a:lvl1pPr>
    </p:titleStyle>
    <p:bodyStyle>
      <a:lvl1pPr marL="0" indent="0" algn="l" defTabSz="914400" rtl="0" eaLnBrk="1" latinLnBrk="0" hangingPunct="1">
        <a:lnSpc>
          <a:spcPct val="90000"/>
        </a:lnSpc>
        <a:spcBef>
          <a:spcPts val="900"/>
        </a:spcBef>
        <a:buFont typeface="Arial" pitchFamily="34" charset="0"/>
        <a:buNone/>
        <a:defRPr sz="2200" kern="1200">
          <a:solidFill>
            <a:schemeClr val="tx1"/>
          </a:solidFill>
          <a:latin typeface="+mn-lt"/>
          <a:ea typeface="+mn-ea"/>
          <a:cs typeface="+mn-cs"/>
        </a:defRPr>
      </a:lvl1pPr>
      <a:lvl2pPr marL="228600" indent="-228600" algn="l" defTabSz="914400" rtl="0" eaLnBrk="1" latinLnBrk="0" hangingPunct="1">
        <a:lnSpc>
          <a:spcPct val="90000"/>
        </a:lnSpc>
        <a:spcBef>
          <a:spcPts val="900"/>
        </a:spcBef>
        <a:buSzPct val="90000"/>
        <a:buFont typeface="Arial" pitchFamily="34" charset="0"/>
        <a:buChar char="•"/>
        <a:defRPr sz="2200" kern="1200">
          <a:solidFill>
            <a:schemeClr val="tx1"/>
          </a:solidFill>
          <a:latin typeface="+mn-lt"/>
          <a:ea typeface="+mn-ea"/>
          <a:cs typeface="+mn-cs"/>
        </a:defRPr>
      </a:lvl2pPr>
      <a:lvl3pPr marL="457200" indent="-228600" algn="l" defTabSz="914400" rtl="0" eaLnBrk="1" latinLnBrk="0" hangingPunct="1">
        <a:lnSpc>
          <a:spcPct val="90000"/>
        </a:lnSpc>
        <a:spcBef>
          <a:spcPts val="600"/>
        </a:spcBef>
        <a:buSzPct val="90000"/>
        <a:buFont typeface="Calibri" pitchFamily="34" charset="0"/>
        <a:buChar char="‒"/>
        <a:defRPr sz="2000" kern="1200">
          <a:solidFill>
            <a:schemeClr val="tx1"/>
          </a:solidFill>
          <a:latin typeface="+mn-lt"/>
          <a:ea typeface="+mn-ea"/>
          <a:cs typeface="+mn-cs"/>
        </a:defRPr>
      </a:lvl3pPr>
      <a:lvl4pPr marL="1371600" indent="0" algn="l" defTabSz="914400" rtl="0" eaLnBrk="1" latinLnBrk="0" hangingPunct="1">
        <a:spcBef>
          <a:spcPct val="20000"/>
        </a:spcBef>
        <a:buFont typeface="Arial" pitchFamily="34" charset="0"/>
        <a:buNone/>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3.xml"/></Relationships>
</file>

<file path=ppt/slides/_rels/slide3.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3.xml"/></Relationships>
</file>

<file path=ppt/slides/_rels/slide4.xml.rels><?xml version="1.0" encoding="UTF-8" standalone="yes"?>
<Relationships xmlns="http://schemas.openxmlformats.org/package/2006/relationships"><Relationship Id="rId2" Type="http://schemas.openxmlformats.org/officeDocument/2006/relationships/notesSlide" Target="../notesSlides/notesSlide4.xml"/><Relationship Id="rId1" Type="http://schemas.openxmlformats.org/officeDocument/2006/relationships/slideLayout" Target="../slideLayouts/slideLayout3.xml"/></Relationships>
</file>

<file path=ppt/slides/_rels/slide5.xml.rels><?xml version="1.0" encoding="UTF-8" standalone="yes"?>
<Relationships xmlns="http://schemas.openxmlformats.org/package/2006/relationships"><Relationship Id="rId2" Type="http://schemas.openxmlformats.org/officeDocument/2006/relationships/notesSlide" Target="../notesSlides/notesSlide5.xml"/><Relationship Id="rId1" Type="http://schemas.openxmlformats.org/officeDocument/2006/relationships/slideLayout" Target="../slideLayouts/slideLayout3.xml"/></Relationships>
</file>

<file path=ppt/slides/_rels/slide6.xml.rels><?xml version="1.0" encoding="UTF-8" standalone="yes"?>
<Relationships xmlns="http://schemas.openxmlformats.org/package/2006/relationships"><Relationship Id="rId2" Type="http://schemas.openxmlformats.org/officeDocument/2006/relationships/notesSlide" Target="../notesSlides/notesSlide6.xml"/><Relationship Id="rId1" Type="http://schemas.openxmlformats.org/officeDocument/2006/relationships/slideLayout" Target="../slideLayouts/slideLayout3.xml"/></Relationships>
</file>

<file path=ppt/slides/_rels/slide7.xml.rels><?xml version="1.0" encoding="UTF-8" standalone="yes"?>
<Relationships xmlns="http://schemas.openxmlformats.org/package/2006/relationships"><Relationship Id="rId2" Type="http://schemas.openxmlformats.org/officeDocument/2006/relationships/notesSlide" Target="../notesSlides/notesSlide7.xml"/><Relationship Id="rId1" Type="http://schemas.openxmlformats.org/officeDocument/2006/relationships/slideLayout" Target="../slideLayouts/slideLayout3.xml"/></Relationships>
</file>

<file path=ppt/slides/_rels/slide8.xml.rels><?xml version="1.0" encoding="UTF-8" standalone="yes"?>
<Relationships xmlns="http://schemas.openxmlformats.org/package/2006/relationships"><Relationship Id="rId2" Type="http://schemas.openxmlformats.org/officeDocument/2006/relationships/notesSlide" Target="../notesSlides/notesSlide8.xml"/><Relationship Id="rId1" Type="http://schemas.openxmlformats.org/officeDocument/2006/relationships/slideLayout" Target="../slideLayouts/slideLayout3.xml"/></Relationships>
</file>

<file path=ppt/slides/_rels/slide9.xml.rels><?xml version="1.0" encoding="UTF-8" standalone="yes"?>
<Relationships xmlns="http://schemas.openxmlformats.org/package/2006/relationships"><Relationship Id="rId2" Type="http://schemas.openxmlformats.org/officeDocument/2006/relationships/notesSlide" Target="../notesSlides/notesSlide9.xml"/><Relationship Id="rId1" Type="http://schemas.openxmlformats.org/officeDocument/2006/relationships/slideLayout" Target="../slideLayouts/slideLayout3.xml"/></Relationships>
</file>

<file path=ppt/slides/_rels/slide10.xml.rels><?xml version="1.0" encoding="UTF-8" standalone="yes"?>
<Relationships xmlns="http://schemas.openxmlformats.org/package/2006/relationships"><Relationship Id="rId2" Type="http://schemas.openxmlformats.org/officeDocument/2006/relationships/notesSlide" Target="../notesSlides/notesSlide10.xml"/><Relationship Id="rId1" Type="http://schemas.openxmlformats.org/officeDocument/2006/relationships/slideLayout" Target="../slideLayouts/slideLayout3.xml"/></Relationships>
</file>

<file path=ppt/slides/_rels/slide11.xml.rels><?xml version="1.0" encoding="UTF-8" standalone="yes"?>
<Relationships xmlns="http://schemas.openxmlformats.org/package/2006/relationships"><Relationship Id="rId2" Type="http://schemas.openxmlformats.org/officeDocument/2006/relationships/notesSlide" Target="../notesSlides/notesSlide11.xml"/><Relationship Id="rId1" Type="http://schemas.openxmlformats.org/officeDocument/2006/relationships/slideLayout" Target="../slideLayouts/slideLayout3.xml"/></Relationships>
</file>

<file path=ppt/slides/_rels/slide12.xml.rels><?xml version="1.0" encoding="UTF-8" standalone="yes"?>
<Relationships xmlns="http://schemas.openxmlformats.org/package/2006/relationships"><Relationship Id="rId2" Type="http://schemas.openxmlformats.org/officeDocument/2006/relationships/notesSlide" Target="../notesSlides/notesSlide12.xml"/><Relationship Id="rId1" Type="http://schemas.openxmlformats.org/officeDocument/2006/relationships/slideLayout" Target="../slideLayouts/slideLayout3.xml"/></Relationships>
</file>

<file path=ppt/slides/_rels/slide13.xml.rels><?xml version="1.0" encoding="UTF-8" standalone="yes"?>
<Relationships xmlns="http://schemas.openxmlformats.org/package/2006/relationships"><Relationship Id="rId2" Type="http://schemas.openxmlformats.org/officeDocument/2006/relationships/notesSlide" Target="../notesSlides/notesSlide13.xml"/><Relationship Id="rId1" Type="http://schemas.openxmlformats.org/officeDocument/2006/relationships/slideLayout" Target="../slideLayouts/slideLayout3.xml"/></Relationships>
</file>

<file path=ppt/slides/_rels/slide14.xml.rels><?xml version="1.0" encoding="UTF-8" standalone="yes"?>
<Relationships xmlns="http://schemas.openxmlformats.org/package/2006/relationships"><Relationship Id="rId2" Type="http://schemas.openxmlformats.org/officeDocument/2006/relationships/notesSlide" Target="../notesSlides/notesSlide14.xml"/><Relationship Id="rId1" Type="http://schemas.openxmlformats.org/officeDocument/2006/relationships/slideLayout" Target="../slideLayouts/slideLayout3.xml"/></Relationships>
</file>

<file path=ppt/slides/_rels/slide15.xml.rels><?xml version="1.0" encoding="UTF-8" standalone="yes"?>
<Relationships xmlns="http://schemas.openxmlformats.org/package/2006/relationships"><Relationship Id="rId2" Type="http://schemas.openxmlformats.org/officeDocument/2006/relationships/notesSlide" Target="../notesSlides/notesSlide15.xml"/><Relationship Id="rId1" Type="http://schemas.openxmlformats.org/officeDocument/2006/relationships/slideLayout" Target="../slideLayouts/slideLayout3.xml"/></Relationships>
</file>

<file path=ppt/slides/_rels/slide16.xml.rels><?xml version="1.0" encoding="UTF-8" standalone="yes"?>
<Relationships xmlns="http://schemas.openxmlformats.org/package/2006/relationships"><Relationship Id="rId2" Type="http://schemas.openxmlformats.org/officeDocument/2006/relationships/notesSlide" Target="../notesSlides/notesSlide16.xml"/><Relationship Id="rId1" Type="http://schemas.openxmlformats.org/officeDocument/2006/relationships/slideLayout" Target="../slideLayouts/slideLayout3.xml"/></Relationships>
</file>

<file path=ppt/slides/_rels/slide17.xml.rels><?xml version="1.0" encoding="UTF-8" standalone="yes"?>
<Relationships xmlns="http://schemas.openxmlformats.org/package/2006/relationships"><Relationship Id="rId2" Type="http://schemas.openxmlformats.org/officeDocument/2006/relationships/notesSlide" Target="../notesSlides/notesSlide17.xml"/><Relationship Id="rId1" Type="http://schemas.openxmlformats.org/officeDocument/2006/relationships/slideLayout" Target="../slideLayouts/slideLayout3.xml"/></Relationships>
</file>

<file path=ppt/slides/_rels/slide18.xml.rels><?xml version="1.0" encoding="UTF-8" standalone="yes"?>
<Relationships xmlns="http://schemas.openxmlformats.org/package/2006/relationships"><Relationship Id="rId3" Type="http://schemas.openxmlformats.org/officeDocument/2006/relationships/hyperlink" Target="http://www.wagnerlawgroup.com/" TargetMode="External"/><Relationship Id="rId2" Type="http://schemas.openxmlformats.org/officeDocument/2006/relationships/notesSlide" Target="../notesSlides/notesSlide18.xml"/><Relationship Id="rId1" Type="http://schemas.openxmlformats.org/officeDocument/2006/relationships/slideLayout" Target="../slideLayouts/slideLayout3.xml"/><Relationship Id="rId5" Type="http://schemas.openxmlformats.org/officeDocument/2006/relationships/image" Target="../media/image3.png"/><Relationship Id="rId4" Type="http://schemas.openxmlformats.org/officeDocument/2006/relationships/hyperlink" Target="mailto:marcia@wagnerlawgroup.com" TargetMode="External"/></Relationships>
</file>

<file path=ppt/slides/slide1.xml><?xml version="1.0" encoding="utf-8"?>
<p:sld xmlns:a="http://schemas.openxmlformats.org/drawingml/2006/main" xmlns:r="http://schemas.openxmlformats.org/officeDocument/2006/relationships" xmlns:p="http://schemas.openxmlformats.org/presentationml/2006/main">
  <p:cSld>
    <p:bg>
      <p:bgPr>
        <a:blipFill rotWithShape="1">
          <a:blip r:embed="rId3" cstate="email">
            <a:extLst>
              <a:ext uri="{28A0092B-C50C-407E-A947-70E740481C1C}">
                <a14:useLocalDpi xmlns:a14="http://schemas.microsoft.com/office/drawing/2010/main"/>
              </a:ext>
            </a:extLst>
          </a:blip>
          <a:stretch>
            <a:fillRect/>
          </a:stretch>
        </a:blipFill>
        <a:effectLst/>
      </p:bgPr>
    </p:bg>
    <p:spTree>
      <p:nvGrpSpPr>
        <p:cNvPr id="1" name=""/>
        <p:cNvGrpSpPr/>
        <p:nvPr/>
      </p:nvGrpSpPr>
      <p:grpSpPr>
        <a:xfrm>
          <a:off x="0" y="0"/>
          <a:ext cx="0" cy="0"/>
          <a:chOff x="0" y="0"/>
          <a:chExt cx="0" cy="0"/>
        </a:xfrm>
      </p:grpSpPr>
      <p:sp>
        <p:nvSpPr>
          <p:cNvPr id="6" name="Footer Placeholder 7"/>
          <p:cNvSpPr txBox="1">
            <a:spLocks/>
          </p:cNvSpPr>
          <p:nvPr/>
        </p:nvSpPr>
        <p:spPr>
          <a:xfrm>
            <a:off x="496185" y="3463569"/>
            <a:ext cx="5820833" cy="287142"/>
          </a:xfrm>
          <a:prstGeom prst="rect">
            <a:avLst/>
          </a:prstGeom>
        </p:spPr>
        <p:txBody>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r>
              <a:rPr lang="fr-FR" dirty="0" smtClean="0">
                <a:solidFill>
                  <a:schemeClr val="bg1"/>
                </a:solidFill>
                <a:cs typeface="Calibri" pitchFamily="34" charset="0"/>
              </a:rPr>
              <a:t>September 2016</a:t>
            </a:r>
          </a:p>
          <a:p>
            <a:endParaRPr lang="en-US" b="1" dirty="0">
              <a:solidFill>
                <a:schemeClr val="bg1"/>
              </a:solidFill>
              <a:cs typeface="Calibri" pitchFamily="34" charset="0"/>
            </a:endParaRPr>
          </a:p>
        </p:txBody>
      </p:sp>
      <p:sp>
        <p:nvSpPr>
          <p:cNvPr id="7" name="Title 16"/>
          <p:cNvSpPr txBox="1">
            <a:spLocks/>
          </p:cNvSpPr>
          <p:nvPr/>
        </p:nvSpPr>
        <p:spPr>
          <a:xfrm>
            <a:off x="472435" y="2618942"/>
            <a:ext cx="5820833" cy="623029"/>
          </a:xfrm>
          <a:prstGeom prst="rect">
            <a:avLst/>
          </a:prstGeom>
        </p:spPr>
        <p:txBody>
          <a:bodyPr/>
          <a:lstStyle>
            <a:lvl1pPr algn="l" defTabSz="914400" rtl="0" eaLnBrk="1" latinLnBrk="0" hangingPunct="1">
              <a:spcBef>
                <a:spcPct val="0"/>
              </a:spcBef>
              <a:buNone/>
              <a:defRPr sz="3400" kern="1200">
                <a:solidFill>
                  <a:schemeClr val="tx2"/>
                </a:solidFill>
                <a:latin typeface="+mj-lt"/>
                <a:ea typeface="+mj-ea"/>
                <a:cs typeface="+mj-cs"/>
              </a:defRPr>
            </a:lvl1pPr>
          </a:lstStyle>
          <a:p>
            <a:r>
              <a:rPr lang="en-US" sz="4000" dirty="0" smtClean="0">
                <a:solidFill>
                  <a:schemeClr val="bg1"/>
                </a:solidFill>
              </a:rPr>
              <a:t>The New Fiduciary Rules</a:t>
            </a:r>
            <a:endParaRPr lang="en-US" sz="4000" dirty="0">
              <a:solidFill>
                <a:schemeClr val="bg1"/>
              </a:solidFill>
            </a:endParaRPr>
          </a:p>
        </p:txBody>
      </p:sp>
      <p:sp>
        <p:nvSpPr>
          <p:cNvPr id="8" name="Text Placeholder 17"/>
          <p:cNvSpPr txBox="1">
            <a:spLocks/>
          </p:cNvSpPr>
          <p:nvPr/>
        </p:nvSpPr>
        <p:spPr>
          <a:xfrm>
            <a:off x="484310" y="3163301"/>
            <a:ext cx="5820833" cy="396291"/>
          </a:xfrm>
          <a:prstGeom prst="rect">
            <a:avLst/>
          </a:prstGeom>
        </p:spPr>
        <p:txBody>
          <a:bodyPr/>
          <a:lstStyle>
            <a:lvl1pPr marL="0" indent="0" algn="l" defTabSz="914400" rtl="0" eaLnBrk="1" latinLnBrk="0" hangingPunct="1">
              <a:lnSpc>
                <a:spcPct val="90000"/>
              </a:lnSpc>
              <a:spcBef>
                <a:spcPts val="900"/>
              </a:spcBef>
              <a:buFont typeface="Arial" pitchFamily="34" charset="0"/>
              <a:buNone/>
              <a:defRPr sz="2200" kern="1200">
                <a:solidFill>
                  <a:schemeClr val="tx1"/>
                </a:solidFill>
                <a:latin typeface="+mn-lt"/>
                <a:ea typeface="+mn-ea"/>
                <a:cs typeface="+mn-cs"/>
              </a:defRPr>
            </a:lvl1pPr>
            <a:lvl2pPr marL="228600" indent="-228600" algn="l" defTabSz="914400" rtl="0" eaLnBrk="1" latinLnBrk="0" hangingPunct="1">
              <a:lnSpc>
                <a:spcPct val="90000"/>
              </a:lnSpc>
              <a:spcBef>
                <a:spcPts val="900"/>
              </a:spcBef>
              <a:buSzPct val="90000"/>
              <a:buFont typeface="Arial" pitchFamily="34" charset="0"/>
              <a:buChar char="•"/>
              <a:defRPr sz="2200" kern="1200">
                <a:solidFill>
                  <a:schemeClr val="tx1"/>
                </a:solidFill>
                <a:latin typeface="+mn-lt"/>
                <a:ea typeface="+mn-ea"/>
                <a:cs typeface="+mn-cs"/>
              </a:defRPr>
            </a:lvl2pPr>
            <a:lvl3pPr marL="457200" indent="-228600" algn="l" defTabSz="914400" rtl="0" eaLnBrk="1" latinLnBrk="0" hangingPunct="1">
              <a:lnSpc>
                <a:spcPct val="90000"/>
              </a:lnSpc>
              <a:spcBef>
                <a:spcPts val="600"/>
              </a:spcBef>
              <a:buSzPct val="90000"/>
              <a:buFont typeface="Calibri" pitchFamily="34" charset="0"/>
              <a:buChar char="‒"/>
              <a:defRPr sz="2000" kern="1200">
                <a:solidFill>
                  <a:schemeClr val="tx1"/>
                </a:solidFill>
                <a:latin typeface="+mn-lt"/>
                <a:ea typeface="+mn-ea"/>
                <a:cs typeface="+mn-cs"/>
              </a:defRPr>
            </a:lvl3pPr>
            <a:lvl4pPr marL="1371600" indent="0" algn="l" defTabSz="914400" rtl="0" eaLnBrk="1" latinLnBrk="0" hangingPunct="1">
              <a:spcBef>
                <a:spcPct val="20000"/>
              </a:spcBef>
              <a:buFont typeface="Arial" pitchFamily="34" charset="0"/>
              <a:buNone/>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a:lstStyle>
          <a:p>
            <a:r>
              <a:rPr lang="en-US" sz="2400" i="1" dirty="0" smtClean="0">
                <a:solidFill>
                  <a:schemeClr val="bg1"/>
                </a:solidFill>
              </a:rPr>
              <a:t>What Do You Need to Know and Do Now?</a:t>
            </a:r>
            <a:endParaRPr lang="en-US" sz="2400" i="1" dirty="0">
              <a:solidFill>
                <a:schemeClr val="bg1"/>
              </a:solidFill>
            </a:endParaRPr>
          </a:p>
        </p:txBody>
      </p:sp>
    </p:spTree>
    <p:extLst>
      <p:ext uri="{BB962C8B-B14F-4D97-AF65-F5344CB8AC3E}">
        <p14:creationId xmlns:p14="http://schemas.microsoft.com/office/powerpoint/2010/main" val="1379837453"/>
      </p:ext>
    </p:extLst>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Introduction</a:t>
            </a:r>
            <a:endParaRPr lang="en-US" dirty="0"/>
          </a:p>
        </p:txBody>
      </p:sp>
      <p:sp>
        <p:nvSpPr>
          <p:cNvPr id="3" name="Content Placeholder 2"/>
          <p:cNvSpPr>
            <a:spLocks noGrp="1"/>
          </p:cNvSpPr>
          <p:nvPr>
            <p:ph idx="1"/>
          </p:nvPr>
        </p:nvSpPr>
        <p:spPr/>
        <p:txBody>
          <a:bodyPr>
            <a:normAutofit/>
          </a:bodyPr>
          <a:lstStyle/>
          <a:p>
            <a:pPr marL="0" lvl="0" indent="0">
              <a:spcBef>
                <a:spcPts val="0"/>
              </a:spcBef>
              <a:buNone/>
            </a:pPr>
            <a:endParaRPr lang="en-US" sz="1200" dirty="0">
              <a:solidFill>
                <a:prstClr val="black"/>
              </a:solidFill>
            </a:endParaRPr>
          </a:p>
          <a:p>
            <a:pPr marL="342900" indent="-342900">
              <a:buFont typeface="Arial" panose="020B0604020202020204" pitchFamily="34" charset="0"/>
              <a:buChar char="•"/>
            </a:pPr>
            <a:r>
              <a:rPr lang="en-US" dirty="0" smtClean="0"/>
              <a:t>Timeline to Comply with Best Interest Contract Exemption (PTE 2016-01)</a:t>
            </a:r>
          </a:p>
          <a:p>
            <a:pPr marL="342900" indent="-342900">
              <a:buFont typeface="Arial" panose="020B0604020202020204" pitchFamily="34" charset="0"/>
              <a:buChar char="•"/>
            </a:pPr>
            <a:r>
              <a:rPr lang="en-US" dirty="0" smtClean="0"/>
              <a:t>Rollovers</a:t>
            </a:r>
          </a:p>
          <a:p>
            <a:pPr marL="342900" indent="-342900">
              <a:buFont typeface="Arial" panose="020B0604020202020204" pitchFamily="34" charset="0"/>
              <a:buChar char="•"/>
            </a:pPr>
            <a:r>
              <a:rPr lang="en-US" dirty="0" smtClean="0"/>
              <a:t>“Streamlined” BIC for Level Fee Fiduciary</a:t>
            </a:r>
          </a:p>
          <a:p>
            <a:pPr marL="571500" lvl="1" indent="-342900"/>
            <a:r>
              <a:rPr lang="en-US" dirty="0" smtClean="0"/>
              <a:t>Samples</a:t>
            </a:r>
            <a:endParaRPr lang="en-US" dirty="0"/>
          </a:p>
          <a:p>
            <a:pPr marL="342900" indent="-342900">
              <a:buFont typeface="Arial" panose="020B0604020202020204" pitchFamily="34" charset="0"/>
              <a:buChar char="•"/>
            </a:pPr>
            <a:r>
              <a:rPr lang="en-US" dirty="0" smtClean="0"/>
              <a:t>Anticipated Trends in the Industry</a:t>
            </a:r>
            <a:endParaRPr lang="en-US" dirty="0"/>
          </a:p>
        </p:txBody>
      </p:sp>
    </p:spTree>
    <p:extLst>
      <p:ext uri="{BB962C8B-B14F-4D97-AF65-F5344CB8AC3E}">
        <p14:creationId xmlns:p14="http://schemas.microsoft.com/office/powerpoint/2010/main" val="2267669819"/>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BICE Timeline</a:t>
            </a:r>
            <a:endParaRPr lang="en-US" dirty="0"/>
          </a:p>
        </p:txBody>
      </p:sp>
      <p:sp>
        <p:nvSpPr>
          <p:cNvPr id="3" name="Content Placeholder 2"/>
          <p:cNvSpPr>
            <a:spLocks noGrp="1"/>
          </p:cNvSpPr>
          <p:nvPr>
            <p:ph idx="1"/>
          </p:nvPr>
        </p:nvSpPr>
        <p:spPr/>
        <p:txBody>
          <a:bodyPr>
            <a:normAutofit/>
          </a:bodyPr>
          <a:lstStyle/>
          <a:p>
            <a:r>
              <a:rPr lang="en-US" dirty="0" smtClean="0"/>
              <a:t>Divided into 13 parts:</a:t>
            </a:r>
          </a:p>
          <a:p>
            <a:pPr lvl="1"/>
            <a:r>
              <a:rPr lang="en-US" dirty="0" smtClean="0"/>
              <a:t>4 alternative BICE conditions (“Full Blown”, “Disclosure”, “Streamlined”, “Transition”) </a:t>
            </a:r>
          </a:p>
          <a:p>
            <a:pPr lvl="1"/>
            <a:r>
              <a:rPr lang="en-US" dirty="0" smtClean="0"/>
              <a:t>Grandfathered Transaction</a:t>
            </a:r>
          </a:p>
          <a:p>
            <a:pPr lvl="1"/>
            <a:r>
              <a:rPr lang="en-US" dirty="0" smtClean="0"/>
              <a:t>Negative Consent</a:t>
            </a:r>
          </a:p>
          <a:p>
            <a:pPr lvl="1"/>
            <a:r>
              <a:rPr lang="en-US" dirty="0" smtClean="0"/>
              <a:t>3 types of disclosures (web, transaction, proprietary products and third party payments)</a:t>
            </a:r>
          </a:p>
          <a:p>
            <a:pPr lvl="1"/>
            <a:r>
              <a:rPr lang="en-US" dirty="0" smtClean="0"/>
              <a:t>When and what to train your advisors</a:t>
            </a:r>
          </a:p>
          <a:p>
            <a:pPr lvl="1"/>
            <a:r>
              <a:rPr lang="en-US" dirty="0" smtClean="0"/>
              <a:t>DOL filing requirement</a:t>
            </a:r>
          </a:p>
          <a:p>
            <a:pPr lvl="1"/>
            <a:r>
              <a:rPr lang="en-US" dirty="0" smtClean="0"/>
              <a:t>408(b)(2) plan level disclosure</a:t>
            </a:r>
          </a:p>
          <a:p>
            <a:pPr lvl="1"/>
            <a:endParaRPr lang="en-US" dirty="0"/>
          </a:p>
        </p:txBody>
      </p:sp>
    </p:spTree>
    <p:extLst>
      <p:ext uri="{BB962C8B-B14F-4D97-AF65-F5344CB8AC3E}">
        <p14:creationId xmlns:p14="http://schemas.microsoft.com/office/powerpoint/2010/main" val="52940715"/>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Capturing Rollovers</a:t>
            </a:r>
            <a:endParaRPr lang="en-US" dirty="0"/>
          </a:p>
        </p:txBody>
      </p:sp>
      <p:sp>
        <p:nvSpPr>
          <p:cNvPr id="3" name="Content Placeholder 2"/>
          <p:cNvSpPr>
            <a:spLocks noGrp="1"/>
          </p:cNvSpPr>
          <p:nvPr>
            <p:ph idx="1"/>
          </p:nvPr>
        </p:nvSpPr>
        <p:spPr/>
        <p:txBody>
          <a:bodyPr/>
          <a:lstStyle/>
          <a:p>
            <a:r>
              <a:rPr lang="en-US" dirty="0" smtClean="0"/>
              <a:t>Issues Arising From Cross-Selling</a:t>
            </a:r>
          </a:p>
          <a:p>
            <a:pPr lvl="1">
              <a:buFont typeface="Arial" panose="020B0604020202020204" pitchFamily="34" charset="0"/>
              <a:buChar char="•"/>
            </a:pPr>
            <a:r>
              <a:rPr lang="en-US" dirty="0" smtClean="0"/>
              <a:t>Potential conflicts of interest</a:t>
            </a:r>
          </a:p>
          <a:p>
            <a:pPr lvl="1">
              <a:buFont typeface="Arial" panose="020B0604020202020204" pitchFamily="34" charset="0"/>
              <a:buChar char="•"/>
            </a:pPr>
            <a:r>
              <a:rPr lang="en-US" dirty="0" smtClean="0"/>
              <a:t>Advisor develops relationship with plan sponsor and participants</a:t>
            </a:r>
          </a:p>
          <a:p>
            <a:pPr lvl="1">
              <a:buFont typeface="Arial" panose="020B0604020202020204" pitchFamily="34" charset="0"/>
              <a:buChar char="•"/>
            </a:pPr>
            <a:r>
              <a:rPr lang="en-US" dirty="0" smtClean="0"/>
              <a:t>Exploiting trust to sell at unfavorable terms</a:t>
            </a:r>
          </a:p>
          <a:p>
            <a:r>
              <a:rPr lang="en-US" dirty="0" smtClean="0"/>
              <a:t>Potential Impact on Participants</a:t>
            </a:r>
          </a:p>
          <a:p>
            <a:pPr lvl="1">
              <a:buFont typeface="Arial" panose="020B0604020202020204" pitchFamily="34" charset="0"/>
              <a:buChar char="•"/>
            </a:pPr>
            <a:r>
              <a:rPr lang="en-US" dirty="0" smtClean="0"/>
              <a:t>Advisor’s fees on rollover assets may be higher than fees on plan assets</a:t>
            </a:r>
            <a:endParaRPr lang="en-US" dirty="0"/>
          </a:p>
        </p:txBody>
      </p:sp>
    </p:spTree>
    <p:extLst>
      <p:ext uri="{BB962C8B-B14F-4D97-AF65-F5344CB8AC3E}">
        <p14:creationId xmlns:p14="http://schemas.microsoft.com/office/powerpoint/2010/main" val="3405097686"/>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US" dirty="0" smtClean="0"/>
              <a:t>Effect of New DOL Rule on Rollovers</a:t>
            </a:r>
            <a:endParaRPr lang="en-US" dirty="0"/>
          </a:p>
        </p:txBody>
      </p:sp>
      <p:sp>
        <p:nvSpPr>
          <p:cNvPr id="3" name="Content Placeholder 2"/>
          <p:cNvSpPr>
            <a:spLocks noGrp="1"/>
          </p:cNvSpPr>
          <p:nvPr>
            <p:ph idx="1"/>
          </p:nvPr>
        </p:nvSpPr>
        <p:spPr/>
        <p:txBody>
          <a:bodyPr>
            <a:normAutofit/>
          </a:bodyPr>
          <a:lstStyle/>
          <a:p>
            <a:r>
              <a:rPr lang="en-US" dirty="0" smtClean="0"/>
              <a:t>Impact on Advisory Opinion 2005-23A</a:t>
            </a:r>
          </a:p>
          <a:p>
            <a:pPr lvl="1">
              <a:buFont typeface="Arial" panose="020B0604020202020204" pitchFamily="34" charset="0"/>
              <a:buChar char="•"/>
            </a:pPr>
            <a:r>
              <a:rPr lang="en-US" dirty="0" smtClean="0"/>
              <a:t>Would replace DOL’s current rollover guidance</a:t>
            </a:r>
          </a:p>
          <a:p>
            <a:pPr lvl="1">
              <a:buFont typeface="Arial" panose="020B0604020202020204" pitchFamily="34" charset="0"/>
              <a:buChar char="•"/>
            </a:pPr>
            <a:r>
              <a:rPr lang="en-US" dirty="0" smtClean="0"/>
              <a:t>Under new fiduciary rule, any rollover advice would be fiduciary advice</a:t>
            </a:r>
          </a:p>
          <a:p>
            <a:pPr lvl="1">
              <a:buFont typeface="Arial" panose="020B0604020202020204" pitchFamily="34" charset="0"/>
              <a:buChar char="•"/>
            </a:pPr>
            <a:r>
              <a:rPr lang="en-US" dirty="0" smtClean="0"/>
              <a:t>Rollover advice would automatically trigger plan or IRA fiduciary status</a:t>
            </a:r>
          </a:p>
          <a:p>
            <a:r>
              <a:rPr lang="en-US" dirty="0" smtClean="0"/>
              <a:t>Relief under BIC Exemption</a:t>
            </a:r>
          </a:p>
          <a:p>
            <a:pPr lvl="1">
              <a:buFont typeface="Arial" panose="020B0604020202020204" pitchFamily="34" charset="0"/>
              <a:buChar char="•"/>
            </a:pPr>
            <a:r>
              <a:rPr lang="en-US" dirty="0" smtClean="0"/>
              <a:t>Commission-based advisors need “Full Blown” BIC to earn compensation from rollover IRAs</a:t>
            </a:r>
          </a:p>
          <a:p>
            <a:pPr lvl="1">
              <a:buFont typeface="Arial" panose="020B0604020202020204" pitchFamily="34" charset="0"/>
              <a:buChar char="•"/>
            </a:pPr>
            <a:r>
              <a:rPr lang="en-US" dirty="0" smtClean="0"/>
              <a:t>Fee-based advisors may also need relief under BIC Exemption when offering rollover advice</a:t>
            </a:r>
            <a:endParaRPr lang="en-US" dirty="0"/>
          </a:p>
        </p:txBody>
      </p:sp>
    </p:spTree>
    <p:extLst>
      <p:ext uri="{BB962C8B-B14F-4D97-AF65-F5344CB8AC3E}">
        <p14:creationId xmlns:p14="http://schemas.microsoft.com/office/powerpoint/2010/main" val="1172894123"/>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Potential Impact on RIAs - Rollovers</a:t>
            </a:r>
            <a:endParaRPr lang="en-US" dirty="0"/>
          </a:p>
        </p:txBody>
      </p:sp>
      <p:sp>
        <p:nvSpPr>
          <p:cNvPr id="3" name="Content Placeholder 2"/>
          <p:cNvSpPr>
            <a:spLocks noGrp="1"/>
          </p:cNvSpPr>
          <p:nvPr>
            <p:ph idx="1"/>
          </p:nvPr>
        </p:nvSpPr>
        <p:spPr/>
        <p:txBody>
          <a:bodyPr>
            <a:normAutofit/>
          </a:bodyPr>
          <a:lstStyle/>
          <a:p>
            <a:pPr marL="0" lvl="0" indent="0">
              <a:spcBef>
                <a:spcPts val="0"/>
              </a:spcBef>
              <a:buNone/>
            </a:pPr>
            <a:endParaRPr lang="en-US" sz="1200" dirty="0">
              <a:solidFill>
                <a:prstClr val="black"/>
              </a:solidFill>
            </a:endParaRPr>
          </a:p>
          <a:p>
            <a:r>
              <a:rPr lang="en-US" dirty="0" smtClean="0"/>
              <a:t>Capturing Rollovers</a:t>
            </a:r>
          </a:p>
          <a:p>
            <a:pPr lvl="1">
              <a:buFont typeface="Arial" panose="020B0604020202020204" pitchFamily="34" charset="0"/>
              <a:buChar char="•"/>
            </a:pPr>
            <a:r>
              <a:rPr lang="en-US" dirty="0" smtClean="0"/>
              <a:t>RIAs advising plan clients generally earn higher (and variable) fees when capturing rollovers</a:t>
            </a:r>
          </a:p>
          <a:p>
            <a:pPr lvl="1">
              <a:buFont typeface="Arial" panose="020B0604020202020204" pitchFamily="34" charset="0"/>
              <a:buChar char="•"/>
            </a:pPr>
            <a:r>
              <a:rPr lang="en-US" dirty="0" smtClean="0"/>
              <a:t>May use “Streamlined” BIC as Level fee Fiduciaries for rollover IRAs </a:t>
            </a:r>
          </a:p>
          <a:p>
            <a:pPr lvl="1">
              <a:buFont typeface="Arial" panose="020B0604020202020204" pitchFamily="34" charset="0"/>
              <a:buChar char="•"/>
            </a:pPr>
            <a:r>
              <a:rPr lang="en-US" dirty="0" smtClean="0"/>
              <a:t>Streamlined BIC may also be used when offering rollover advice to “off the street” participants</a:t>
            </a:r>
          </a:p>
        </p:txBody>
      </p:sp>
    </p:spTree>
    <p:extLst>
      <p:ext uri="{BB962C8B-B14F-4D97-AF65-F5344CB8AC3E}">
        <p14:creationId xmlns:p14="http://schemas.microsoft.com/office/powerpoint/2010/main" val="4285078172"/>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pPr algn="ctr"/>
            <a:r>
              <a:rPr lang="en-US" dirty="0" smtClean="0"/>
              <a:t>“Streamlined” BIC: Level Fee Fiduciary</a:t>
            </a:r>
            <a:endParaRPr lang="en-US" dirty="0"/>
          </a:p>
        </p:txBody>
      </p:sp>
      <p:sp>
        <p:nvSpPr>
          <p:cNvPr id="3" name="Content Placeholder 2"/>
          <p:cNvSpPr>
            <a:spLocks noGrp="1"/>
          </p:cNvSpPr>
          <p:nvPr>
            <p:ph idx="1"/>
          </p:nvPr>
        </p:nvSpPr>
        <p:spPr/>
        <p:txBody>
          <a:bodyPr>
            <a:normAutofit/>
          </a:bodyPr>
          <a:lstStyle/>
          <a:p>
            <a:r>
              <a:rPr lang="en-US" dirty="0" smtClean="0"/>
              <a:t>When Does a Level Fee Fiduciary Need BIC?</a:t>
            </a:r>
          </a:p>
          <a:p>
            <a:pPr lvl="1"/>
            <a:r>
              <a:rPr lang="en-US" dirty="0" smtClean="0"/>
              <a:t>Offering rollover advice to participants when plan sponsor is existing client, resulting in higher fees</a:t>
            </a:r>
          </a:p>
          <a:p>
            <a:pPr lvl="1"/>
            <a:r>
              <a:rPr lang="en-US" dirty="0" smtClean="0"/>
              <a:t>Offering rollover advice to “off the street” participants </a:t>
            </a:r>
          </a:p>
          <a:p>
            <a:pPr lvl="1"/>
            <a:r>
              <a:rPr lang="en-US" dirty="0" smtClean="0"/>
              <a:t>Moving from commission- to fee-based services</a:t>
            </a:r>
          </a:p>
          <a:p>
            <a:r>
              <a:rPr lang="en-US" dirty="0" smtClean="0"/>
              <a:t>Streamlined BIC Requirements</a:t>
            </a:r>
          </a:p>
          <a:p>
            <a:pPr lvl="1"/>
            <a:r>
              <a:rPr lang="en-US" dirty="0" smtClean="0"/>
              <a:t>Advisor gives written statement of fiduciary status</a:t>
            </a:r>
          </a:p>
          <a:p>
            <a:pPr lvl="1"/>
            <a:r>
              <a:rPr lang="en-US" dirty="0" smtClean="0"/>
              <a:t>Advisor documents (internally) reason for rollover recommendation being in client’s best interest</a:t>
            </a:r>
          </a:p>
          <a:p>
            <a:pPr lvl="1"/>
            <a:r>
              <a:rPr lang="en-US" dirty="0" smtClean="0"/>
              <a:t>No need for compliance policies or other disclosures</a:t>
            </a:r>
            <a:endParaRPr lang="en-US" dirty="0"/>
          </a:p>
        </p:txBody>
      </p:sp>
    </p:spTree>
    <p:extLst>
      <p:ext uri="{BB962C8B-B14F-4D97-AF65-F5344CB8AC3E}">
        <p14:creationId xmlns:p14="http://schemas.microsoft.com/office/powerpoint/2010/main" val="233629440"/>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Sample Streamlined BICE Notice</a:t>
            </a:r>
            <a:endParaRPr lang="en-US" dirty="0"/>
          </a:p>
        </p:txBody>
      </p:sp>
      <p:sp>
        <p:nvSpPr>
          <p:cNvPr id="3" name="Content Placeholder 2"/>
          <p:cNvSpPr>
            <a:spLocks noGrp="1"/>
          </p:cNvSpPr>
          <p:nvPr>
            <p:ph idx="1"/>
          </p:nvPr>
        </p:nvSpPr>
        <p:spPr/>
        <p:txBody>
          <a:bodyPr>
            <a:normAutofit/>
          </a:bodyPr>
          <a:lstStyle/>
          <a:p>
            <a:r>
              <a:rPr lang="en-US" dirty="0" smtClean="0"/>
              <a:t>Reasons Streamlined BIC needed</a:t>
            </a:r>
          </a:p>
          <a:p>
            <a:r>
              <a:rPr lang="en-US" dirty="0" smtClean="0"/>
              <a:t>Intention to comply with BICE (PTE 2016-01)</a:t>
            </a:r>
          </a:p>
          <a:p>
            <a:r>
              <a:rPr lang="en-US" dirty="0" smtClean="0"/>
              <a:t>Fiduciary Statement</a:t>
            </a:r>
          </a:p>
          <a:p>
            <a:r>
              <a:rPr lang="en-US" dirty="0" smtClean="0"/>
              <a:t>Impartial Conduct Standards</a:t>
            </a:r>
          </a:p>
          <a:p>
            <a:pPr marL="457200" lvl="1" indent="0">
              <a:buNone/>
            </a:pPr>
            <a:endParaRPr lang="en-US" dirty="0"/>
          </a:p>
        </p:txBody>
      </p:sp>
    </p:spTree>
    <p:extLst>
      <p:ext uri="{BB962C8B-B14F-4D97-AF65-F5344CB8AC3E}">
        <p14:creationId xmlns:p14="http://schemas.microsoft.com/office/powerpoint/2010/main" val="147076330"/>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Streamlined BIC Checklists</a:t>
            </a:r>
            <a:endParaRPr lang="en-US" dirty="0"/>
          </a:p>
        </p:txBody>
      </p:sp>
      <p:sp>
        <p:nvSpPr>
          <p:cNvPr id="3" name="Content Placeholder 2"/>
          <p:cNvSpPr>
            <a:spLocks noGrp="1"/>
          </p:cNvSpPr>
          <p:nvPr>
            <p:ph idx="1"/>
          </p:nvPr>
        </p:nvSpPr>
        <p:spPr/>
        <p:txBody>
          <a:bodyPr/>
          <a:lstStyle/>
          <a:p>
            <a:r>
              <a:rPr lang="en-US" dirty="0" smtClean="0"/>
              <a:t>Checklist A: Rollover from ERISA Plan to IRA</a:t>
            </a:r>
          </a:p>
          <a:p>
            <a:r>
              <a:rPr lang="en-US" dirty="0" smtClean="0"/>
              <a:t>Checklist B: Rollover from IRA or Similar Account</a:t>
            </a:r>
          </a:p>
          <a:p>
            <a:r>
              <a:rPr lang="en-US" dirty="0" smtClean="0"/>
              <a:t>Checklist C: Switching from Commissioned to Fee-Based Arrangement</a:t>
            </a:r>
            <a:endParaRPr lang="en-US" dirty="0"/>
          </a:p>
        </p:txBody>
      </p:sp>
    </p:spTree>
    <p:extLst>
      <p:ext uri="{BB962C8B-B14F-4D97-AF65-F5344CB8AC3E}">
        <p14:creationId xmlns:p14="http://schemas.microsoft.com/office/powerpoint/2010/main" val="588086946"/>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Potential Impact on RIAs – Retail Managed Account Programs</a:t>
            </a:r>
            <a:endParaRPr lang="en-US" dirty="0"/>
          </a:p>
        </p:txBody>
      </p:sp>
      <p:sp>
        <p:nvSpPr>
          <p:cNvPr id="3" name="Content Placeholder 2"/>
          <p:cNvSpPr>
            <a:spLocks noGrp="1"/>
          </p:cNvSpPr>
          <p:nvPr>
            <p:ph idx="1"/>
          </p:nvPr>
        </p:nvSpPr>
        <p:spPr/>
        <p:txBody>
          <a:bodyPr>
            <a:normAutofit/>
          </a:bodyPr>
          <a:lstStyle/>
          <a:p>
            <a:pPr marL="0" lvl="0" indent="0">
              <a:spcBef>
                <a:spcPts val="0"/>
              </a:spcBef>
              <a:buNone/>
            </a:pPr>
            <a:endParaRPr lang="en-US" sz="1200" dirty="0">
              <a:solidFill>
                <a:prstClr val="black"/>
              </a:solidFill>
            </a:endParaRPr>
          </a:p>
          <a:p>
            <a:r>
              <a:rPr lang="en-US" dirty="0" smtClean="0"/>
              <a:t>Retail Managed Account Programs</a:t>
            </a:r>
          </a:p>
          <a:p>
            <a:pPr lvl="1">
              <a:buFont typeface="Arial" panose="020B0604020202020204" pitchFamily="34" charset="0"/>
              <a:buChar char="•"/>
            </a:pPr>
            <a:r>
              <a:rPr lang="en-US" dirty="0" smtClean="0"/>
              <a:t>Advisors earning variable compensation from IRA/plan clients must comply with BICE</a:t>
            </a:r>
          </a:p>
          <a:p>
            <a:pPr lvl="1">
              <a:buFont typeface="Arial" panose="020B0604020202020204" pitchFamily="34" charset="0"/>
              <a:buChar char="•"/>
            </a:pPr>
            <a:r>
              <a:rPr lang="en-US" dirty="0" smtClean="0"/>
              <a:t>Solicitors would be fiduciary advisors and must also comply with BICE</a:t>
            </a:r>
            <a:endParaRPr lang="en-US" dirty="0"/>
          </a:p>
        </p:txBody>
      </p:sp>
    </p:spTree>
    <p:extLst>
      <p:ext uri="{BB962C8B-B14F-4D97-AF65-F5344CB8AC3E}">
        <p14:creationId xmlns:p14="http://schemas.microsoft.com/office/powerpoint/2010/main" val="908047285"/>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Focusing on Managed Accounts</a:t>
            </a:r>
            <a:endParaRPr lang="en-US" dirty="0"/>
          </a:p>
        </p:txBody>
      </p:sp>
      <p:sp>
        <p:nvSpPr>
          <p:cNvPr id="3" name="Content Placeholder 2"/>
          <p:cNvSpPr>
            <a:spLocks noGrp="1"/>
          </p:cNvSpPr>
          <p:nvPr>
            <p:ph idx="1"/>
          </p:nvPr>
        </p:nvSpPr>
        <p:spPr/>
        <p:txBody>
          <a:bodyPr>
            <a:normAutofit/>
          </a:bodyPr>
          <a:lstStyle/>
          <a:p>
            <a:pPr marL="0" lvl="0" indent="0">
              <a:spcBef>
                <a:spcPts val="0"/>
              </a:spcBef>
              <a:buNone/>
            </a:pPr>
            <a:r>
              <a:rPr lang="en-US" altLang="en-US" sz="1200" dirty="0" smtClean="0">
                <a:solidFill>
                  <a:prstClr val="black"/>
                </a:solidFill>
                <a:latin typeface="Arial" panose="020B0604020202020204" pitchFamily="34" charset="0"/>
                <a:cs typeface="Arial" panose="020B0604020202020204" pitchFamily="34" charset="0"/>
              </a:rPr>
              <a:t>.</a:t>
            </a:r>
            <a:endParaRPr lang="en-US" altLang="en-US" sz="1200" dirty="0">
              <a:solidFill>
                <a:prstClr val="black"/>
              </a:solidFill>
              <a:latin typeface="Arial" panose="020B0604020202020204" pitchFamily="34" charset="0"/>
              <a:cs typeface="Arial" panose="020B0604020202020204" pitchFamily="34" charset="0"/>
            </a:endParaRPr>
          </a:p>
          <a:p>
            <a:r>
              <a:rPr lang="en-US" dirty="0" smtClean="0"/>
              <a:t>Impact of DOL Rule</a:t>
            </a:r>
          </a:p>
          <a:p>
            <a:pPr lvl="1">
              <a:buFont typeface="Arial" panose="020B0604020202020204" pitchFamily="34" charset="0"/>
              <a:buChar char="•"/>
            </a:pPr>
            <a:r>
              <a:rPr lang="en-US" dirty="0" smtClean="0"/>
              <a:t>Recommending investment manager may be deemed advice relating to “management” </a:t>
            </a:r>
          </a:p>
          <a:p>
            <a:pPr marL="457200" lvl="1" indent="0">
              <a:buNone/>
            </a:pPr>
            <a:r>
              <a:rPr lang="en-US" dirty="0" smtClean="0"/>
              <a:t>	  e.g., 100 bps for managed account services</a:t>
            </a:r>
          </a:p>
          <a:p>
            <a:pPr marL="457200" lvl="1" indent="0">
              <a:buNone/>
            </a:pPr>
            <a:r>
              <a:rPr lang="en-US" dirty="0"/>
              <a:t>	</a:t>
            </a:r>
            <a:r>
              <a:rPr lang="en-US" dirty="0" smtClean="0"/>
              <a:t>	-30 bps for Investment Manager #1</a:t>
            </a:r>
          </a:p>
          <a:p>
            <a:pPr marL="457200" lvl="1" indent="0">
              <a:buNone/>
            </a:pPr>
            <a:r>
              <a:rPr lang="en-US" dirty="0"/>
              <a:t>	</a:t>
            </a:r>
            <a:r>
              <a:rPr lang="en-US" dirty="0" smtClean="0"/>
              <a:t>	</a:t>
            </a:r>
            <a:r>
              <a:rPr lang="en-US" u="sng" dirty="0" smtClean="0"/>
              <a:t>-20 bps for other costs</a:t>
            </a:r>
          </a:p>
          <a:p>
            <a:pPr marL="457200" lvl="1" indent="0">
              <a:buNone/>
            </a:pPr>
            <a:r>
              <a:rPr lang="en-US" dirty="0"/>
              <a:t>	 </a:t>
            </a:r>
            <a:r>
              <a:rPr lang="en-US" dirty="0" smtClean="0"/>
              <a:t>            50 bps net compensation</a:t>
            </a:r>
            <a:endParaRPr lang="en-US" dirty="0"/>
          </a:p>
          <a:p>
            <a:r>
              <a:rPr lang="en-US" dirty="0" smtClean="0"/>
              <a:t>Other Potential Variable Compensation</a:t>
            </a:r>
          </a:p>
          <a:p>
            <a:pPr lvl="1">
              <a:buFont typeface="Arial" panose="020B0604020202020204" pitchFamily="34" charset="0"/>
              <a:buChar char="•"/>
            </a:pPr>
            <a:r>
              <a:rPr lang="en-US" dirty="0" smtClean="0"/>
              <a:t>Revenue sharing</a:t>
            </a:r>
          </a:p>
          <a:p>
            <a:pPr lvl="1">
              <a:buFont typeface="Arial" panose="020B0604020202020204" pitchFamily="34" charset="0"/>
              <a:buChar char="•"/>
            </a:pPr>
            <a:r>
              <a:rPr lang="en-US" dirty="0" smtClean="0"/>
              <a:t>Commission and ticket charges</a:t>
            </a:r>
            <a:endParaRPr lang="en-US" dirty="0"/>
          </a:p>
        </p:txBody>
      </p:sp>
    </p:spTree>
    <p:extLst>
      <p:ext uri="{BB962C8B-B14F-4D97-AF65-F5344CB8AC3E}">
        <p14:creationId xmlns:p14="http://schemas.microsoft.com/office/powerpoint/2010/main" val="2746460665"/>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Implications for Managed Accounts</a:t>
            </a:r>
            <a:endParaRPr lang="en-US" dirty="0"/>
          </a:p>
        </p:txBody>
      </p:sp>
      <p:sp>
        <p:nvSpPr>
          <p:cNvPr id="3" name="Content Placeholder 2"/>
          <p:cNvSpPr>
            <a:spLocks noGrp="1"/>
          </p:cNvSpPr>
          <p:nvPr>
            <p:ph idx="1"/>
          </p:nvPr>
        </p:nvSpPr>
        <p:spPr/>
        <p:txBody>
          <a:bodyPr/>
          <a:lstStyle/>
          <a:p>
            <a:r>
              <a:rPr lang="en-US" dirty="0" smtClean="0"/>
              <a:t>BIC Exemption</a:t>
            </a:r>
          </a:p>
          <a:p>
            <a:pPr lvl="1">
              <a:buFont typeface="Arial" panose="020B0604020202020204" pitchFamily="34" charset="0"/>
              <a:buChar char="•"/>
            </a:pPr>
            <a:r>
              <a:rPr lang="en-US" dirty="0" smtClean="0"/>
              <a:t>May provide relief for managed account programs with variable compensation</a:t>
            </a:r>
          </a:p>
          <a:p>
            <a:pPr lvl="1">
              <a:buFont typeface="Arial" panose="020B0604020202020204" pitchFamily="34" charset="0"/>
              <a:buChar char="•"/>
            </a:pPr>
            <a:r>
              <a:rPr lang="en-US" dirty="0" smtClean="0"/>
              <a:t>BICE does not provide relief for variable compensation arising from discretionary advice</a:t>
            </a:r>
          </a:p>
          <a:p>
            <a:r>
              <a:rPr lang="en-US" dirty="0" smtClean="0"/>
              <a:t>Fee </a:t>
            </a:r>
            <a:r>
              <a:rPr lang="en-US" dirty="0" err="1" smtClean="0"/>
              <a:t>Levelization</a:t>
            </a:r>
            <a:endParaRPr lang="en-US" dirty="0" smtClean="0"/>
          </a:p>
          <a:p>
            <a:pPr lvl="1">
              <a:buFont typeface="Arial" panose="020B0604020202020204" pitchFamily="34" charset="0"/>
              <a:buChar char="•"/>
            </a:pPr>
            <a:r>
              <a:rPr lang="en-US" dirty="0" smtClean="0"/>
              <a:t>Combination of BICE and Fee </a:t>
            </a:r>
            <a:r>
              <a:rPr lang="en-US" dirty="0" err="1" smtClean="0"/>
              <a:t>Levelization</a:t>
            </a:r>
            <a:r>
              <a:rPr lang="en-US" dirty="0" smtClean="0"/>
              <a:t> may be necessary </a:t>
            </a:r>
          </a:p>
          <a:p>
            <a:pPr lvl="1">
              <a:buFont typeface="Arial" panose="020B0604020202020204" pitchFamily="34" charset="0"/>
              <a:buChar char="•"/>
            </a:pPr>
            <a:r>
              <a:rPr lang="en-US" dirty="0" smtClean="0"/>
              <a:t>Restructure revenue sharing payments</a:t>
            </a:r>
            <a:endParaRPr lang="en-US" dirty="0"/>
          </a:p>
        </p:txBody>
      </p:sp>
    </p:spTree>
    <p:extLst>
      <p:ext uri="{BB962C8B-B14F-4D97-AF65-F5344CB8AC3E}">
        <p14:creationId xmlns:p14="http://schemas.microsoft.com/office/powerpoint/2010/main" val="1518974827"/>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Anticipated Trends in Industry</a:t>
            </a:r>
            <a:endParaRPr lang="en-US" dirty="0"/>
          </a:p>
        </p:txBody>
      </p:sp>
      <p:sp>
        <p:nvSpPr>
          <p:cNvPr id="3" name="Content Placeholder 2"/>
          <p:cNvSpPr>
            <a:spLocks noGrp="1"/>
          </p:cNvSpPr>
          <p:nvPr>
            <p:ph idx="1"/>
          </p:nvPr>
        </p:nvSpPr>
        <p:spPr/>
        <p:txBody>
          <a:bodyPr>
            <a:normAutofit/>
          </a:bodyPr>
          <a:lstStyle/>
          <a:p>
            <a:r>
              <a:rPr lang="en-US" dirty="0" smtClean="0"/>
              <a:t>Strategic Course of Action</a:t>
            </a:r>
          </a:p>
          <a:p>
            <a:pPr lvl="1">
              <a:buFont typeface="Arial" panose="020B0604020202020204" pitchFamily="34" charset="0"/>
              <a:buChar char="•"/>
            </a:pPr>
            <a:r>
              <a:rPr lang="en-US" dirty="0" err="1" smtClean="0"/>
              <a:t>Levelizing</a:t>
            </a:r>
            <a:r>
              <a:rPr lang="en-US" dirty="0" smtClean="0"/>
              <a:t> commissions and structuring revenue sharing as flat dollar payments</a:t>
            </a:r>
          </a:p>
          <a:p>
            <a:pPr lvl="1">
              <a:buFont typeface="Arial" panose="020B0604020202020204" pitchFamily="34" charset="0"/>
              <a:buChar char="•"/>
            </a:pPr>
            <a:r>
              <a:rPr lang="en-US" dirty="0" smtClean="0"/>
              <a:t>More RRs migrating to advisory model</a:t>
            </a:r>
          </a:p>
          <a:p>
            <a:pPr lvl="1">
              <a:buFont typeface="Arial" panose="020B0604020202020204" pitchFamily="34" charset="0"/>
              <a:buChar char="•"/>
            </a:pPr>
            <a:r>
              <a:rPr lang="en-US" dirty="0" smtClean="0"/>
              <a:t>Promoting advisory programs featuring institutional mutual funds and variable annuities</a:t>
            </a:r>
          </a:p>
          <a:p>
            <a:pPr lvl="1">
              <a:buFont typeface="Arial" panose="020B0604020202020204" pitchFamily="34" charset="0"/>
              <a:buChar char="•"/>
            </a:pPr>
            <a:r>
              <a:rPr lang="en-US" dirty="0" smtClean="0"/>
              <a:t>Modifying managed account programs to rely on BICE and/or fee </a:t>
            </a:r>
            <a:r>
              <a:rPr lang="en-US" dirty="0" err="1" smtClean="0"/>
              <a:t>levelization</a:t>
            </a:r>
            <a:endParaRPr lang="en-US" dirty="0" smtClean="0"/>
          </a:p>
          <a:p>
            <a:r>
              <a:rPr lang="en-US" dirty="0" smtClean="0"/>
              <a:t>Support for Smaller Retirement Accounts</a:t>
            </a:r>
          </a:p>
          <a:p>
            <a:pPr lvl="1">
              <a:buFont typeface="Arial" panose="020B0604020202020204" pitchFamily="34" charset="0"/>
              <a:buChar char="•"/>
            </a:pPr>
            <a:r>
              <a:rPr lang="en-US" dirty="0" smtClean="0"/>
              <a:t>Reducing minimums for advisory programs</a:t>
            </a:r>
          </a:p>
          <a:p>
            <a:pPr lvl="1">
              <a:buFont typeface="Arial" panose="020B0604020202020204" pitchFamily="34" charset="0"/>
              <a:buChar char="•"/>
            </a:pPr>
            <a:r>
              <a:rPr lang="en-US" dirty="0" smtClean="0"/>
              <a:t>Relying on Computer Model Exemption (</a:t>
            </a:r>
            <a:r>
              <a:rPr lang="en-US" dirty="0" err="1" smtClean="0"/>
              <a:t>robo</a:t>
            </a:r>
            <a:r>
              <a:rPr lang="en-US" dirty="0" smtClean="0"/>
              <a:t>-advice) to earn commissions</a:t>
            </a:r>
            <a:endParaRPr lang="en-US" dirty="0"/>
          </a:p>
        </p:txBody>
      </p:sp>
    </p:spTree>
    <p:extLst>
      <p:ext uri="{BB962C8B-B14F-4D97-AF65-F5344CB8AC3E}">
        <p14:creationId xmlns:p14="http://schemas.microsoft.com/office/powerpoint/2010/main" val="52201457"/>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ERISA Compliance Planning</a:t>
            </a:r>
            <a:endParaRPr lang="en-US" dirty="0"/>
          </a:p>
        </p:txBody>
      </p:sp>
      <p:sp>
        <p:nvSpPr>
          <p:cNvPr id="3" name="Content Placeholder 2"/>
          <p:cNvSpPr>
            <a:spLocks noGrp="1"/>
          </p:cNvSpPr>
          <p:nvPr>
            <p:ph idx="1"/>
          </p:nvPr>
        </p:nvSpPr>
        <p:spPr/>
        <p:txBody>
          <a:bodyPr>
            <a:normAutofit/>
          </a:bodyPr>
          <a:lstStyle/>
          <a:p>
            <a:pPr marL="0" lvl="0" indent="0">
              <a:spcBef>
                <a:spcPts val="0"/>
              </a:spcBef>
              <a:buNone/>
            </a:pPr>
            <a:endParaRPr lang="en-US" sz="1200" dirty="0">
              <a:solidFill>
                <a:prstClr val="black"/>
              </a:solidFill>
            </a:endParaRPr>
          </a:p>
          <a:p>
            <a:r>
              <a:rPr lang="en-US" dirty="0" smtClean="0"/>
              <a:t>What You Should Be Doing Right Now</a:t>
            </a:r>
          </a:p>
          <a:p>
            <a:pPr lvl="1">
              <a:buFont typeface="Arial" panose="020B0604020202020204" pitchFamily="34" charset="0"/>
              <a:buChar char="•"/>
            </a:pPr>
            <a:r>
              <a:rPr lang="en-US" dirty="0" smtClean="0"/>
              <a:t>Identify all products/services sold to Plans/IRAs</a:t>
            </a:r>
          </a:p>
          <a:p>
            <a:pPr lvl="1">
              <a:buFont typeface="Arial" panose="020B0604020202020204" pitchFamily="34" charset="0"/>
              <a:buChar char="•"/>
            </a:pPr>
            <a:r>
              <a:rPr lang="en-US" dirty="0" smtClean="0"/>
              <a:t>Confirm firm has adequate supervisory control</a:t>
            </a:r>
          </a:p>
          <a:p>
            <a:pPr lvl="1">
              <a:buFont typeface="Arial" panose="020B0604020202020204" pitchFamily="34" charset="0"/>
              <a:buChar char="•"/>
            </a:pPr>
            <a:r>
              <a:rPr lang="en-US" dirty="0" smtClean="0"/>
              <a:t>Identify all instances of variable compensation</a:t>
            </a:r>
          </a:p>
          <a:p>
            <a:pPr lvl="1">
              <a:buFont typeface="Arial" panose="020B0604020202020204" pitchFamily="34" charset="0"/>
              <a:buChar char="•"/>
            </a:pPr>
            <a:r>
              <a:rPr lang="en-US" dirty="0" smtClean="0"/>
              <a:t>Develop compliance strategies (BICE, PTE 84-24 and Fee </a:t>
            </a:r>
            <a:r>
              <a:rPr lang="en-US" dirty="0" err="1" smtClean="0"/>
              <a:t>Levelization</a:t>
            </a:r>
            <a:r>
              <a:rPr lang="en-US" dirty="0" smtClean="0"/>
              <a:t> with ERISA counsel)</a:t>
            </a:r>
          </a:p>
          <a:p>
            <a:r>
              <a:rPr lang="en-US" dirty="0" smtClean="0"/>
              <a:t>Timing</a:t>
            </a:r>
          </a:p>
          <a:p>
            <a:pPr lvl="1">
              <a:buFont typeface="Arial" panose="020B0604020202020204" pitchFamily="34" charset="0"/>
              <a:buChar char="•"/>
            </a:pPr>
            <a:r>
              <a:rPr lang="en-US" dirty="0" smtClean="0"/>
              <a:t>“Transition” BIC will require disclosure and BICE Officer designation as of April 10, 2017</a:t>
            </a:r>
          </a:p>
          <a:p>
            <a:pPr lvl="1">
              <a:buFont typeface="Arial" panose="020B0604020202020204" pitchFamily="34" charset="0"/>
              <a:buChar char="•"/>
            </a:pPr>
            <a:r>
              <a:rPr lang="en-US" dirty="0" smtClean="0"/>
              <a:t>“Full Blown” BIC will require contracts for IRA and Non-ERISA Plan clients as of January 1, 2018 (negative consent is permitted)</a:t>
            </a:r>
            <a:endParaRPr lang="en-US" dirty="0"/>
          </a:p>
        </p:txBody>
      </p:sp>
    </p:spTree>
    <p:extLst>
      <p:ext uri="{BB962C8B-B14F-4D97-AF65-F5344CB8AC3E}">
        <p14:creationId xmlns:p14="http://schemas.microsoft.com/office/powerpoint/2010/main" val="4008267879"/>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Implementation</a:t>
            </a:r>
            <a:endParaRPr lang="en-US" dirty="0"/>
          </a:p>
        </p:txBody>
      </p:sp>
      <p:sp>
        <p:nvSpPr>
          <p:cNvPr id="3" name="Content Placeholder 2"/>
          <p:cNvSpPr>
            <a:spLocks noGrp="1"/>
          </p:cNvSpPr>
          <p:nvPr>
            <p:ph idx="1"/>
          </p:nvPr>
        </p:nvSpPr>
        <p:spPr/>
        <p:txBody>
          <a:bodyPr>
            <a:normAutofit/>
          </a:bodyPr>
          <a:lstStyle/>
          <a:p>
            <a:r>
              <a:rPr lang="en-US" dirty="0" smtClean="0"/>
              <a:t>BIC Exemption Toolkit</a:t>
            </a:r>
          </a:p>
          <a:p>
            <a:pPr lvl="1">
              <a:buFont typeface="Arial" panose="020B0604020202020204" pitchFamily="34" charset="0"/>
              <a:buChar char="•"/>
            </a:pPr>
            <a:r>
              <a:rPr lang="en-US" dirty="0" smtClean="0"/>
              <a:t>Create model contracts for “Full Blown” BIC and model disclosure for “Disclosure” BIC</a:t>
            </a:r>
          </a:p>
          <a:p>
            <a:pPr lvl="1">
              <a:buFont typeface="Arial" panose="020B0604020202020204" pitchFamily="34" charset="0"/>
              <a:buChar char="•"/>
            </a:pPr>
            <a:r>
              <a:rPr lang="en-US" dirty="0" smtClean="0"/>
              <a:t>Adopt model Transaction and Webpage Disclosures</a:t>
            </a:r>
          </a:p>
          <a:p>
            <a:pPr lvl="1">
              <a:buFont typeface="Arial" panose="020B0604020202020204" pitchFamily="34" charset="0"/>
              <a:buChar char="•"/>
            </a:pPr>
            <a:r>
              <a:rPr lang="en-US" dirty="0" smtClean="0"/>
              <a:t>Consider changes to payout grid for individual advisors to limit differential compensation</a:t>
            </a:r>
          </a:p>
          <a:p>
            <a:pPr lvl="1">
              <a:buFont typeface="Arial" panose="020B0604020202020204" pitchFamily="34" charset="0"/>
              <a:buChar char="•"/>
            </a:pPr>
            <a:r>
              <a:rPr lang="en-US" dirty="0" smtClean="0"/>
              <a:t>Develop system to ensure specific compensation figures will be available upon demand</a:t>
            </a:r>
          </a:p>
          <a:p>
            <a:pPr lvl="1">
              <a:buFont typeface="Arial" panose="020B0604020202020204" pitchFamily="34" charset="0"/>
              <a:buChar char="•"/>
            </a:pPr>
            <a:r>
              <a:rPr lang="en-US" dirty="0" smtClean="0"/>
              <a:t>Provide training for advisors with regard to new fiduciary standard, BIC Exemption and firm’s compliance policies</a:t>
            </a:r>
            <a:endParaRPr lang="en-US" dirty="0"/>
          </a:p>
        </p:txBody>
      </p:sp>
    </p:spTree>
    <p:extLst>
      <p:ext uri="{BB962C8B-B14F-4D97-AF65-F5344CB8AC3E}">
        <p14:creationId xmlns:p14="http://schemas.microsoft.com/office/powerpoint/2010/main" val="1993878705"/>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Strategic Use of Financial Plans</a:t>
            </a:r>
            <a:endParaRPr lang="en-US" dirty="0"/>
          </a:p>
        </p:txBody>
      </p:sp>
      <p:sp>
        <p:nvSpPr>
          <p:cNvPr id="3" name="Content Placeholder 2"/>
          <p:cNvSpPr>
            <a:spLocks noGrp="1"/>
          </p:cNvSpPr>
          <p:nvPr>
            <p:ph idx="1"/>
          </p:nvPr>
        </p:nvSpPr>
        <p:spPr/>
        <p:txBody>
          <a:bodyPr>
            <a:normAutofit/>
          </a:bodyPr>
          <a:lstStyle/>
          <a:p>
            <a:r>
              <a:rPr lang="en-US" dirty="0" smtClean="0"/>
              <a:t>Benefits Under New Fiduciary Standard</a:t>
            </a:r>
          </a:p>
          <a:p>
            <a:pPr lvl="1">
              <a:buFont typeface="Arial" panose="020B0604020202020204" pitchFamily="34" charset="0"/>
              <a:buChar char="•"/>
            </a:pPr>
            <a:r>
              <a:rPr lang="en-US" dirty="0" smtClean="0"/>
              <a:t>Advice from commission-based advisors will need to meet new fiduciary standard</a:t>
            </a:r>
          </a:p>
          <a:p>
            <a:pPr lvl="1">
              <a:buFont typeface="Arial" panose="020B0604020202020204" pitchFamily="34" charset="0"/>
              <a:buChar char="•"/>
            </a:pPr>
            <a:r>
              <a:rPr lang="en-US" dirty="0" smtClean="0"/>
              <a:t>Consider using financial plans to ensure recommendation are in “Best Interest” of client</a:t>
            </a:r>
          </a:p>
          <a:p>
            <a:pPr lvl="1">
              <a:buFont typeface="Arial" panose="020B0604020202020204" pitchFamily="34" charset="0"/>
              <a:buChar char="•"/>
            </a:pPr>
            <a:r>
              <a:rPr lang="en-US" dirty="0" smtClean="0"/>
              <a:t>Qualify financial plans by their nature can help demonstrate prudent advice</a:t>
            </a:r>
          </a:p>
          <a:p>
            <a:r>
              <a:rPr lang="en-US" dirty="0" smtClean="0"/>
              <a:t>Benefits Under BIC Exemption</a:t>
            </a:r>
          </a:p>
          <a:p>
            <a:pPr lvl="1">
              <a:buFont typeface="Arial" panose="020B0604020202020204" pitchFamily="34" charset="0"/>
              <a:buChar char="•"/>
            </a:pPr>
            <a:r>
              <a:rPr lang="en-US" dirty="0" smtClean="0"/>
              <a:t>BIC compliance policies must address conflicts and variable compensation issues</a:t>
            </a:r>
          </a:p>
          <a:p>
            <a:pPr lvl="1">
              <a:buFont typeface="Arial" panose="020B0604020202020204" pitchFamily="34" charset="0"/>
              <a:buChar char="•"/>
            </a:pPr>
            <a:r>
              <a:rPr lang="en-US" dirty="0" smtClean="0"/>
              <a:t>Requiring financial plans (before investments are recommended) can help mitigate conflicts</a:t>
            </a:r>
            <a:endParaRPr lang="en-US" dirty="0"/>
          </a:p>
        </p:txBody>
      </p:sp>
    </p:spTree>
    <p:extLst>
      <p:ext uri="{BB962C8B-B14F-4D97-AF65-F5344CB8AC3E}">
        <p14:creationId xmlns:p14="http://schemas.microsoft.com/office/powerpoint/2010/main" val="980748807"/>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628650" y="573438"/>
            <a:ext cx="7886700" cy="1117251"/>
          </a:xfrm>
        </p:spPr>
        <p:txBody>
          <a:bodyPr>
            <a:noAutofit/>
          </a:bodyPr>
          <a:lstStyle/>
          <a:p>
            <a:pPr algn="ctr"/>
            <a:r>
              <a:rPr lang="en-US" sz="3600" b="1" dirty="0" smtClean="0"/>
              <a:t>IMPORTANT INFORMATION</a:t>
            </a:r>
            <a:r>
              <a:rPr lang="en-US" sz="3600" b="1" dirty="0"/>
              <a:t/>
            </a:r>
            <a:br>
              <a:rPr lang="en-US" sz="3600" b="1" dirty="0"/>
            </a:br>
            <a:endParaRPr lang="en-US" sz="3600" b="1" dirty="0"/>
          </a:p>
        </p:txBody>
      </p:sp>
      <p:sp>
        <p:nvSpPr>
          <p:cNvPr id="3" name="Content Placeholder 2"/>
          <p:cNvSpPr>
            <a:spLocks noGrp="1"/>
          </p:cNvSpPr>
          <p:nvPr>
            <p:ph idx="1"/>
          </p:nvPr>
        </p:nvSpPr>
        <p:spPr/>
        <p:txBody>
          <a:bodyPr>
            <a:normAutofit/>
          </a:bodyPr>
          <a:lstStyle/>
          <a:p>
            <a:pPr marL="0" indent="0" algn="ctr">
              <a:buNone/>
            </a:pPr>
            <a:endParaRPr lang="en-US" b="1" dirty="0"/>
          </a:p>
          <a:p>
            <a:pPr marL="0" indent="0">
              <a:buNone/>
            </a:pPr>
            <a:r>
              <a:rPr lang="en-US" sz="3200" dirty="0" smtClean="0"/>
              <a:t>This presentation is intended for general informational purposes only, and it does not constitute legal, tax or investment advice from The Wagner Law Group.  Financial advisors and other plan service providers should consult with their own legal counsel to understand the nature and scope of their responsibilities under ERISA and other applicable rules.</a:t>
            </a:r>
          </a:p>
          <a:p>
            <a:pPr marL="0" indent="0">
              <a:buNone/>
            </a:pPr>
            <a:endParaRPr lang="en-US" sz="3200" dirty="0" smtClean="0"/>
          </a:p>
        </p:txBody>
      </p:sp>
      <p:sp>
        <p:nvSpPr>
          <p:cNvPr id="4" name="Slide Number Placeholder 3"/>
          <p:cNvSpPr>
            <a:spLocks noGrp="1"/>
          </p:cNvSpPr>
          <p:nvPr>
            <p:ph type="sldNum" sz="quarter" idx="12"/>
          </p:nvPr>
        </p:nvSpPr>
        <p:spPr/>
        <p:txBody>
          <a:bodyPr/>
          <a:lstStyle/>
          <a:p>
            <a:fld id="{CA17AD6A-39A0-477B-8DC5-FE7D30943091}" type="slidenum">
              <a:rPr lang="en-US" sz="1800" smtClean="0"/>
              <a:t>17</a:t>
            </a:fld>
            <a:endParaRPr lang="en-US" sz="1800" dirty="0"/>
          </a:p>
        </p:txBody>
      </p:sp>
    </p:spTree>
    <p:extLst>
      <p:ext uri="{BB962C8B-B14F-4D97-AF65-F5344CB8AC3E}">
        <p14:creationId xmlns:p14="http://schemas.microsoft.com/office/powerpoint/2010/main" val="957181598"/>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505520"/>
            <a:ext cx="8229600" cy="1353015"/>
          </a:xfrm>
        </p:spPr>
        <p:txBody>
          <a:bodyPr>
            <a:normAutofit fontScale="90000"/>
          </a:bodyPr>
          <a:lstStyle/>
          <a:p>
            <a:pPr algn="ctr"/>
            <a:r>
              <a:rPr lang="en-US" b="1" dirty="0" smtClean="0">
                <a:latin typeface="Arial"/>
                <a:cs typeface="Arial"/>
              </a:rPr>
              <a:t/>
            </a:r>
            <a:br>
              <a:rPr lang="en-US" b="1" dirty="0" smtClean="0">
                <a:latin typeface="Arial"/>
                <a:cs typeface="Arial"/>
              </a:rPr>
            </a:br>
            <a:r>
              <a:rPr lang="en-US" b="1" dirty="0" smtClean="0">
                <a:latin typeface="Arial"/>
                <a:cs typeface="Arial"/>
              </a:rPr>
              <a:t/>
            </a:r>
            <a:br>
              <a:rPr lang="en-US" b="1" dirty="0" smtClean="0">
                <a:latin typeface="Arial"/>
                <a:cs typeface="Arial"/>
              </a:rPr>
            </a:br>
            <a:r>
              <a:rPr lang="en-US" sz="4100" b="1" i="1" dirty="0">
                <a:latin typeface="Arial"/>
                <a:cs typeface="Arial"/>
              </a:rPr>
              <a:t/>
            </a:r>
            <a:br>
              <a:rPr lang="en-US" sz="4100" b="1" i="1" dirty="0">
                <a:latin typeface="Arial"/>
                <a:cs typeface="Arial"/>
              </a:rPr>
            </a:br>
            <a:r>
              <a:rPr lang="en-US" b="1" dirty="0">
                <a:latin typeface="Arial"/>
                <a:cs typeface="Arial"/>
              </a:rPr>
              <a:t/>
            </a:r>
            <a:br>
              <a:rPr lang="en-US" b="1" dirty="0">
                <a:latin typeface="Arial"/>
                <a:cs typeface="Arial"/>
              </a:rPr>
            </a:br>
            <a:endParaRPr lang="en-US" dirty="0"/>
          </a:p>
        </p:txBody>
      </p:sp>
      <p:sp>
        <p:nvSpPr>
          <p:cNvPr id="3" name="Content Placeholder 2"/>
          <p:cNvSpPr>
            <a:spLocks noGrp="1"/>
          </p:cNvSpPr>
          <p:nvPr>
            <p:ph idx="1"/>
          </p:nvPr>
        </p:nvSpPr>
        <p:spPr>
          <a:xfrm>
            <a:off x="365593" y="2200507"/>
            <a:ext cx="8229600" cy="4155845"/>
          </a:xfrm>
        </p:spPr>
        <p:txBody>
          <a:bodyPr>
            <a:normAutofit fontScale="92500" lnSpcReduction="20000"/>
          </a:bodyPr>
          <a:lstStyle/>
          <a:p>
            <a:pPr marL="0" indent="0" algn="ctr">
              <a:buNone/>
            </a:pPr>
            <a:r>
              <a:rPr lang="en-US" sz="6400" b="1" dirty="0"/>
              <a:t>Marcia S. Wagner, Esq.</a:t>
            </a:r>
          </a:p>
          <a:p>
            <a:pPr marL="0" indent="0" algn="ctr">
              <a:buNone/>
            </a:pPr>
            <a:endParaRPr lang="en-US" sz="5300" dirty="0"/>
          </a:p>
          <a:p>
            <a:pPr marL="0" indent="0">
              <a:spcBef>
                <a:spcPts val="0"/>
              </a:spcBef>
              <a:buNone/>
            </a:pPr>
            <a:r>
              <a:rPr lang="en-US" dirty="0"/>
              <a:t>                                                                                                         </a:t>
            </a:r>
          </a:p>
          <a:p>
            <a:pPr marL="0" indent="0" algn="ctr">
              <a:spcBef>
                <a:spcPts val="0"/>
              </a:spcBef>
              <a:buNone/>
            </a:pPr>
            <a:endParaRPr lang="en-US" sz="5900" dirty="0"/>
          </a:p>
          <a:p>
            <a:pPr marL="0" indent="0" algn="ctr">
              <a:spcBef>
                <a:spcPts val="0"/>
              </a:spcBef>
              <a:buNone/>
            </a:pPr>
            <a:r>
              <a:rPr lang="en-US" sz="3400" b="1" dirty="0"/>
              <a:t>99 Summer Street, 13</a:t>
            </a:r>
            <a:r>
              <a:rPr lang="en-US" sz="3400" b="1" baseline="30000" dirty="0"/>
              <a:t>th</a:t>
            </a:r>
            <a:r>
              <a:rPr lang="en-US" sz="3400" b="1" dirty="0"/>
              <a:t> Floor</a:t>
            </a:r>
          </a:p>
          <a:p>
            <a:pPr marL="0" indent="0" algn="ctr">
              <a:spcBef>
                <a:spcPts val="0"/>
              </a:spcBef>
              <a:buNone/>
            </a:pPr>
            <a:r>
              <a:rPr lang="en-US" sz="3400" b="1" dirty="0"/>
              <a:t>Boston, MA  02110</a:t>
            </a:r>
          </a:p>
          <a:p>
            <a:pPr marL="0" indent="0" algn="ctr">
              <a:spcBef>
                <a:spcPts val="0"/>
              </a:spcBef>
              <a:buNone/>
            </a:pPr>
            <a:r>
              <a:rPr lang="en-US" sz="3400" b="1" dirty="0"/>
              <a:t>(617) 357-5200</a:t>
            </a:r>
          </a:p>
          <a:p>
            <a:pPr marL="0" indent="0" algn="ctr">
              <a:spcBef>
                <a:spcPts val="0"/>
              </a:spcBef>
              <a:buNone/>
            </a:pPr>
            <a:r>
              <a:rPr lang="en-US" sz="3400" b="1" dirty="0">
                <a:hlinkClick r:id="rId3"/>
              </a:rPr>
              <a:t>www.wagnerlawgroup.com</a:t>
            </a:r>
            <a:endParaRPr lang="en-US" sz="3400" b="1" dirty="0"/>
          </a:p>
          <a:p>
            <a:pPr marL="0" indent="0" algn="ctr">
              <a:spcBef>
                <a:spcPts val="0"/>
              </a:spcBef>
              <a:buNone/>
            </a:pPr>
            <a:r>
              <a:rPr lang="en-US" sz="3400" b="1" dirty="0" smtClean="0">
                <a:hlinkClick r:id="rId4"/>
              </a:rPr>
              <a:t>marcia@wagnerlawgroup.com</a:t>
            </a:r>
            <a:endParaRPr lang="en-US" sz="3400" b="1" dirty="0" smtClean="0"/>
          </a:p>
          <a:p>
            <a:pPr marL="0" indent="0">
              <a:spcBef>
                <a:spcPts val="0"/>
              </a:spcBef>
              <a:buNone/>
            </a:pPr>
            <a:r>
              <a:rPr lang="en-US" sz="900" dirty="0" smtClean="0"/>
              <a:t>A0226298.pptx</a:t>
            </a:r>
            <a:endParaRPr lang="en-US" sz="900" dirty="0"/>
          </a:p>
          <a:p>
            <a:pPr marL="0" indent="0">
              <a:buNone/>
            </a:pPr>
            <a:endParaRPr lang="en-US" sz="2400" dirty="0"/>
          </a:p>
        </p:txBody>
      </p:sp>
      <p:sp>
        <p:nvSpPr>
          <p:cNvPr id="4" name="Slide Number Placeholder 3"/>
          <p:cNvSpPr>
            <a:spLocks noGrp="1"/>
          </p:cNvSpPr>
          <p:nvPr>
            <p:ph type="sldNum" sz="quarter" idx="12"/>
          </p:nvPr>
        </p:nvSpPr>
        <p:spPr/>
        <p:txBody>
          <a:bodyPr/>
          <a:lstStyle/>
          <a:p>
            <a:fld id="{72BF231E-B210-534E-885A-3969A7D6CD4E}" type="slidenum">
              <a:rPr lang="en-US" smtClean="0"/>
              <a:t>18</a:t>
            </a:fld>
            <a:endParaRPr lang="en-US" dirty="0"/>
          </a:p>
        </p:txBody>
      </p:sp>
      <p:pic>
        <p:nvPicPr>
          <p:cNvPr id="5" name="Picture 5" descr="C:\Documents and Settings\Barbara Lewis\Local Settings\Temporary Internet Files\OLK2EB\Wagner-Logo.bmp"/>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2727793" y="3021171"/>
            <a:ext cx="3505200" cy="76641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2276402981"/>
      </p:ext>
    </p:extLst>
  </p:cSld>
  <p:clrMapOvr>
    <a:masterClrMapping/>
  </p:clrMapOvr>
  <p:timing>
    <p:tnLst>
      <p:par>
        <p:cTn id="1" dur="indefinite" restart="never" nodeType="tmRoot"/>
      </p:par>
    </p:tnLst>
  </p:timing>
</p:sld>
</file>

<file path=ppt/theme/theme1.xml><?xml version="1.0" encoding="utf-8"?>
<a:theme xmlns:a="http://schemas.openxmlformats.org/drawingml/2006/main" name="EN-2016-ALLIANCE-PPT-Cover-Slide">
  <a:themeElements>
    <a:clrScheme name="Custom 13">
      <a:dk1>
        <a:srgbClr val="000000"/>
      </a:dk1>
      <a:lt1>
        <a:srgbClr val="FFFFFF"/>
      </a:lt1>
      <a:dk2>
        <a:srgbClr val="00539F"/>
      </a:dk2>
      <a:lt2>
        <a:srgbClr val="0096DB"/>
      </a:lt2>
      <a:accent1>
        <a:srgbClr val="718246"/>
      </a:accent1>
      <a:accent2>
        <a:srgbClr val="435E9D"/>
      </a:accent2>
      <a:accent3>
        <a:srgbClr val="7B588F"/>
      </a:accent3>
      <a:accent4>
        <a:srgbClr val="806048"/>
      </a:accent4>
      <a:accent5>
        <a:srgbClr val="34B6E4"/>
      </a:accent5>
      <a:accent6>
        <a:srgbClr val="0078C9"/>
      </a:accent6>
      <a:hlink>
        <a:srgbClr val="0078C9"/>
      </a:hlink>
      <a:folHlink>
        <a:srgbClr val="7B858F"/>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a:bodyPr/>
      <a:lstStyle/>
      <a:style>
        <a:lnRef idx="1">
          <a:schemeClr val="accent1"/>
        </a:lnRef>
        <a:fillRef idx="3">
          <a:schemeClr val="accent1"/>
        </a:fillRef>
        <a:effectRef idx="2">
          <a:schemeClr val="accent1"/>
        </a:effectRef>
        <a:fontRef idx="minor">
          <a:schemeClr val="lt1"/>
        </a:fontRef>
      </a:style>
    </a:spDef>
    <a:lnDef>
      <a:spPr/>
      <a:bodyPr/>
      <a:lstStyle/>
      <a:style>
        <a:lnRef idx="2">
          <a:schemeClr val="accent1"/>
        </a:lnRef>
        <a:fillRef idx="0">
          <a:schemeClr val="accent1"/>
        </a:fillRef>
        <a:effectRef idx="1">
          <a:schemeClr val="accent1"/>
        </a:effectRef>
        <a:fontRef idx="minor">
          <a:schemeClr val="tx1"/>
        </a:fontRef>
      </a:style>
    </a:lnDef>
  </a:objectDefaults>
  <a:extraClrSchemeLst/>
</a:theme>
</file>

<file path=docProps/app.xml><?xml version="1.0" encoding="utf-8"?>
<Properties xmlns="http://schemas.openxmlformats.org/officeDocument/2006/extended-properties" xmlns:vt="http://schemas.openxmlformats.org/officeDocument/2006/docPropsVTypes">
  <Template/>
  <TotalTime>70</TotalTime>
  <Words>902</Words>
  <Application>Microsoft Office PowerPoint</Application>
  <PresentationFormat>On-screen Show (4:3)</PresentationFormat>
  <Paragraphs>149</Paragraphs>
  <Slides>18</Slides>
  <Notes>18</Notes>
  <HiddenSlides>0</HiddenSlides>
  <MMClips>0</MMClips>
  <ScaleCrop>false</ScaleCrop>
  <HeadingPairs>
    <vt:vector size="4" baseType="variant">
      <vt:variant>
        <vt:lpstr>Theme</vt:lpstr>
      </vt:variant>
      <vt:variant>
        <vt:i4>1</vt:i4>
      </vt:variant>
      <vt:variant>
        <vt:lpstr>Slide Titles</vt:lpstr>
      </vt:variant>
      <vt:variant>
        <vt:i4>18</vt:i4>
      </vt:variant>
    </vt:vector>
  </HeadingPairs>
  <TitlesOfParts>
    <vt:vector size="19" baseType="lpstr">
      <vt:lpstr>EN-2016-ALLIANCE-PPT-Cover-Slide</vt:lpstr>
      <vt:lpstr>PowerPoint Presentation</vt:lpstr>
      <vt:lpstr>Introduction</vt:lpstr>
      <vt:lpstr>BICE Timeline</vt:lpstr>
      <vt:lpstr>Capturing Rollovers</vt:lpstr>
      <vt:lpstr>Effect of New DOL Rule on Rollovers</vt:lpstr>
      <vt:lpstr>Potential Impact on RIAs - Rollovers</vt:lpstr>
      <vt:lpstr>“Streamlined” BIC: Level Fee Fiduciary</vt:lpstr>
      <vt:lpstr>Sample Streamlined BICE Notice</vt:lpstr>
      <vt:lpstr>Streamlined BIC Checklists</vt:lpstr>
      <vt:lpstr>Potential Impact on RIAs – Retail Managed Account Programs</vt:lpstr>
      <vt:lpstr>Focusing on Managed Accounts</vt:lpstr>
      <vt:lpstr>Implications for Managed Accounts</vt:lpstr>
      <vt:lpstr>Anticipated Trends in Industry</vt:lpstr>
      <vt:lpstr>ERISA Compliance Planning</vt:lpstr>
      <vt:lpstr>Implementation</vt:lpstr>
      <vt:lpstr>Strategic Use of Financial Plans</vt:lpstr>
      <vt:lpstr>IMPORTANT INFORMATION </vt:lpstr>
      <vt:lpstr>    </vt:lpstr>
    </vt:vector>
  </TitlesOfParts>
  <Company>Envestnet</Company>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Thomas, Alexandra</dc:creator>
  <cp:lastModifiedBy>Diane Gilardetti</cp:lastModifiedBy>
  <cp:revision>14</cp:revision>
  <cp:lastPrinted>2016-09-16T16:47:17Z</cp:lastPrinted>
  <dcterms:created xsi:type="dcterms:W3CDTF">2016-09-08T16:44:16Z</dcterms:created>
  <dcterms:modified xsi:type="dcterms:W3CDTF">2016-09-16T16:54:25Z</dcterms:modified>
</cp:coreProperties>
</file>