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57" r:id="rId3"/>
    <p:sldId id="308" r:id="rId4"/>
    <p:sldId id="258"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9" r:id="rId22"/>
    <p:sldId id="281" r:id="rId23"/>
    <p:sldId id="282" r:id="rId24"/>
    <p:sldId id="283" r:id="rId25"/>
    <p:sldId id="284" r:id="rId26"/>
    <p:sldId id="285" r:id="rId27"/>
    <p:sldId id="286" r:id="rId28"/>
    <p:sldId id="287" r:id="rId29"/>
    <p:sldId id="288" r:id="rId30"/>
    <p:sldId id="309" r:id="rId31"/>
    <p:sldId id="290" r:id="rId32"/>
    <p:sldId id="291" r:id="rId33"/>
    <p:sldId id="292" r:id="rId34"/>
    <p:sldId id="293" r:id="rId35"/>
    <p:sldId id="294" r:id="rId36"/>
    <p:sldId id="295" r:id="rId37"/>
    <p:sldId id="296" r:id="rId38"/>
    <p:sldId id="301" r:id="rId39"/>
    <p:sldId id="302" r:id="rId40"/>
    <p:sldId id="303" r:id="rId41"/>
    <p:sldId id="304" r:id="rId42"/>
    <p:sldId id="305" r:id="rId43"/>
    <p:sldId id="306" r:id="rId44"/>
    <p:sldId id="310" r:id="rId45"/>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82950" autoAdjust="0"/>
  </p:normalViewPr>
  <p:slideViewPr>
    <p:cSldViewPr snapToGrid="0">
      <p:cViewPr varScale="1">
        <p:scale>
          <a:sx n="61" d="100"/>
          <a:sy n="61" d="100"/>
        </p:scale>
        <p:origin x="-102" y="-348"/>
      </p:cViewPr>
      <p:guideLst>
        <p:guide orient="horz" pos="2160"/>
        <p:guide pos="3840"/>
      </p:guideLst>
    </p:cSldViewPr>
  </p:slideViewPr>
  <p:notesTextViewPr>
    <p:cViewPr>
      <p:scale>
        <a:sx n="1" d="1"/>
        <a:sy n="1" d="1"/>
      </p:scale>
      <p:origin x="0" y="0"/>
    </p:cViewPr>
  </p:notesTextViewPr>
  <p:notesViewPr>
    <p:cSldViewPr snapToGrid="0">
      <p:cViewPr varScale="1">
        <p:scale>
          <a:sx n="63" d="100"/>
          <a:sy n="63" d="100"/>
        </p:scale>
        <p:origin x="-2748" y="-126"/>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5" tIns="46657" rIns="93315" bIns="46657" rtlCol="0"/>
          <a:lstStyle>
            <a:lvl1pPr algn="l">
              <a:defRPr sz="1200"/>
            </a:lvl1pPr>
          </a:lstStyle>
          <a:p>
            <a:endParaRPr lang="en-US"/>
          </a:p>
        </p:txBody>
      </p:sp>
      <p:sp>
        <p:nvSpPr>
          <p:cNvPr id="3" name="Date Placeholder 2"/>
          <p:cNvSpPr>
            <a:spLocks noGrp="1"/>
          </p:cNvSpPr>
          <p:nvPr>
            <p:ph type="dt" idx="1"/>
          </p:nvPr>
        </p:nvSpPr>
        <p:spPr>
          <a:xfrm>
            <a:off x="3978133" y="0"/>
            <a:ext cx="3043343" cy="465455"/>
          </a:xfrm>
          <a:prstGeom prst="rect">
            <a:avLst/>
          </a:prstGeom>
        </p:spPr>
        <p:txBody>
          <a:bodyPr vert="horz" lIns="93315" tIns="46657" rIns="93315" bIns="46657" rtlCol="0"/>
          <a:lstStyle>
            <a:lvl1pPr algn="r">
              <a:defRPr sz="1200"/>
            </a:lvl1pPr>
          </a:lstStyle>
          <a:p>
            <a:fld id="{4D9FD021-D393-46B4-AE7F-2D58BC2096FD}" type="datetimeFigureOut">
              <a:rPr lang="en-US" smtClean="0"/>
              <a:t>9/9/2016</a:t>
            </a:fld>
            <a:endParaRPr lang="en-US"/>
          </a:p>
        </p:txBody>
      </p:sp>
      <p:sp>
        <p:nvSpPr>
          <p:cNvPr id="4" name="Slide Image Placeholder 3"/>
          <p:cNvSpPr>
            <a:spLocks noGrp="1" noRot="1" noChangeAspect="1"/>
          </p:cNvSpPr>
          <p:nvPr>
            <p:ph type="sldImg" idx="2"/>
          </p:nvPr>
        </p:nvSpPr>
        <p:spPr>
          <a:xfrm>
            <a:off x="407988" y="698500"/>
            <a:ext cx="6207125" cy="3490913"/>
          </a:xfrm>
          <a:prstGeom prst="rect">
            <a:avLst/>
          </a:prstGeom>
          <a:noFill/>
          <a:ln w="12700">
            <a:solidFill>
              <a:prstClr val="black"/>
            </a:solidFill>
          </a:ln>
        </p:spPr>
        <p:txBody>
          <a:bodyPr vert="horz" lIns="93315" tIns="46657" rIns="93315" bIns="46657" rtlCol="0" anchor="ctr"/>
          <a:lstStyle/>
          <a:p>
            <a:endParaRPr lang="en-US"/>
          </a:p>
        </p:txBody>
      </p:sp>
      <p:sp>
        <p:nvSpPr>
          <p:cNvPr id="5" name="Notes Placeholder 4"/>
          <p:cNvSpPr>
            <a:spLocks noGrp="1"/>
          </p:cNvSpPr>
          <p:nvPr>
            <p:ph type="body" sz="quarter" idx="3"/>
          </p:nvPr>
        </p:nvSpPr>
        <p:spPr>
          <a:xfrm>
            <a:off x="702310" y="4421824"/>
            <a:ext cx="5618480" cy="4189095"/>
          </a:xfrm>
          <a:prstGeom prst="rect">
            <a:avLst/>
          </a:prstGeom>
        </p:spPr>
        <p:txBody>
          <a:bodyPr vert="horz" lIns="93315" tIns="46657" rIns="93315" bIns="4665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30"/>
            <a:ext cx="3043343" cy="465455"/>
          </a:xfrm>
          <a:prstGeom prst="rect">
            <a:avLst/>
          </a:prstGeom>
        </p:spPr>
        <p:txBody>
          <a:bodyPr vert="horz" lIns="93315" tIns="46657" rIns="93315" bIns="46657" rtlCol="0" anchor="b"/>
          <a:lstStyle>
            <a:lvl1pPr algn="l">
              <a:defRPr sz="1200"/>
            </a:lvl1pPr>
          </a:lstStyle>
          <a:p>
            <a:endParaRPr lang="en-US"/>
          </a:p>
        </p:txBody>
      </p:sp>
      <p:sp>
        <p:nvSpPr>
          <p:cNvPr id="7" name="Slide Number Placeholder 6"/>
          <p:cNvSpPr>
            <a:spLocks noGrp="1"/>
          </p:cNvSpPr>
          <p:nvPr>
            <p:ph type="sldNum" sz="quarter" idx="5"/>
          </p:nvPr>
        </p:nvSpPr>
        <p:spPr>
          <a:xfrm>
            <a:off x="3978133" y="8842030"/>
            <a:ext cx="3043343" cy="465455"/>
          </a:xfrm>
          <a:prstGeom prst="rect">
            <a:avLst/>
          </a:prstGeom>
        </p:spPr>
        <p:txBody>
          <a:bodyPr vert="horz" lIns="93315" tIns="46657" rIns="93315" bIns="46657" rtlCol="0" anchor="b"/>
          <a:lstStyle>
            <a:lvl1pPr algn="r">
              <a:defRPr sz="1200"/>
            </a:lvl1pPr>
          </a:lstStyle>
          <a:p>
            <a:fld id="{30243507-6030-47B1-B6F2-C4FBE16903C6}" type="slidenum">
              <a:rPr lang="en-US" smtClean="0"/>
              <a:t>‹#›</a:t>
            </a:fld>
            <a:endParaRPr lang="en-US"/>
          </a:p>
        </p:txBody>
      </p:sp>
    </p:spTree>
    <p:extLst>
      <p:ext uri="{BB962C8B-B14F-4D97-AF65-F5344CB8AC3E}">
        <p14:creationId xmlns:p14="http://schemas.microsoft.com/office/powerpoint/2010/main" val="4003452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a:t>
            </a:fld>
            <a:endParaRPr lang="en-US"/>
          </a:p>
        </p:txBody>
      </p:sp>
    </p:spTree>
    <p:extLst>
      <p:ext uri="{BB962C8B-B14F-4D97-AF65-F5344CB8AC3E}">
        <p14:creationId xmlns:p14="http://schemas.microsoft.com/office/powerpoint/2010/main" val="3686705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a:t>
            </a:fld>
            <a:endParaRPr lang="en-US"/>
          </a:p>
        </p:txBody>
      </p:sp>
    </p:spTree>
    <p:extLst>
      <p:ext uri="{BB962C8B-B14F-4D97-AF65-F5344CB8AC3E}">
        <p14:creationId xmlns:p14="http://schemas.microsoft.com/office/powerpoint/2010/main" val="2653617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a:t>
            </a:fld>
            <a:endParaRPr lang="en-US"/>
          </a:p>
        </p:txBody>
      </p:sp>
    </p:spTree>
    <p:extLst>
      <p:ext uri="{BB962C8B-B14F-4D97-AF65-F5344CB8AC3E}">
        <p14:creationId xmlns:p14="http://schemas.microsoft.com/office/powerpoint/2010/main" val="3761874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4</a:t>
            </a:fld>
            <a:endParaRPr lang="en-US"/>
          </a:p>
        </p:txBody>
      </p:sp>
    </p:spTree>
    <p:extLst>
      <p:ext uri="{BB962C8B-B14F-4D97-AF65-F5344CB8AC3E}">
        <p14:creationId xmlns:p14="http://schemas.microsoft.com/office/powerpoint/2010/main" val="1626314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5</a:t>
            </a:fld>
            <a:endParaRPr lang="en-US"/>
          </a:p>
        </p:txBody>
      </p:sp>
    </p:spTree>
    <p:extLst>
      <p:ext uri="{BB962C8B-B14F-4D97-AF65-F5344CB8AC3E}">
        <p14:creationId xmlns:p14="http://schemas.microsoft.com/office/powerpoint/2010/main" val="3028405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6</a:t>
            </a:fld>
            <a:endParaRPr lang="en-US"/>
          </a:p>
        </p:txBody>
      </p:sp>
    </p:spTree>
    <p:extLst>
      <p:ext uri="{BB962C8B-B14F-4D97-AF65-F5344CB8AC3E}">
        <p14:creationId xmlns:p14="http://schemas.microsoft.com/office/powerpoint/2010/main" val="39334864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7</a:t>
            </a:fld>
            <a:endParaRPr lang="en-US"/>
          </a:p>
        </p:txBody>
      </p:sp>
    </p:spTree>
    <p:extLst>
      <p:ext uri="{BB962C8B-B14F-4D97-AF65-F5344CB8AC3E}">
        <p14:creationId xmlns:p14="http://schemas.microsoft.com/office/powerpoint/2010/main" val="16320927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8</a:t>
            </a:fld>
            <a:endParaRPr lang="en-US"/>
          </a:p>
        </p:txBody>
      </p:sp>
    </p:spTree>
    <p:extLst>
      <p:ext uri="{BB962C8B-B14F-4D97-AF65-F5344CB8AC3E}">
        <p14:creationId xmlns:p14="http://schemas.microsoft.com/office/powerpoint/2010/main" val="2266745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9</a:t>
            </a:fld>
            <a:endParaRPr lang="en-US"/>
          </a:p>
        </p:txBody>
      </p:sp>
    </p:spTree>
    <p:extLst>
      <p:ext uri="{BB962C8B-B14F-4D97-AF65-F5344CB8AC3E}">
        <p14:creationId xmlns:p14="http://schemas.microsoft.com/office/powerpoint/2010/main" val="3991605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10</a:t>
            </a:fld>
            <a:endParaRPr lang="en-US"/>
          </a:p>
        </p:txBody>
      </p:sp>
    </p:spTree>
    <p:extLst>
      <p:ext uri="{BB962C8B-B14F-4D97-AF65-F5344CB8AC3E}">
        <p14:creationId xmlns:p14="http://schemas.microsoft.com/office/powerpoint/2010/main" val="3516579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11</a:t>
            </a:fld>
            <a:endParaRPr lang="en-US"/>
          </a:p>
        </p:txBody>
      </p:sp>
    </p:spTree>
    <p:extLst>
      <p:ext uri="{BB962C8B-B14F-4D97-AF65-F5344CB8AC3E}">
        <p14:creationId xmlns:p14="http://schemas.microsoft.com/office/powerpoint/2010/main" val="2800462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12</a:t>
            </a:fld>
            <a:endParaRPr lang="en-US"/>
          </a:p>
        </p:txBody>
      </p:sp>
    </p:spTree>
    <p:extLst>
      <p:ext uri="{BB962C8B-B14F-4D97-AF65-F5344CB8AC3E}">
        <p14:creationId xmlns:p14="http://schemas.microsoft.com/office/powerpoint/2010/main" val="149835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13</a:t>
            </a:fld>
            <a:endParaRPr lang="en-US"/>
          </a:p>
        </p:txBody>
      </p:sp>
    </p:spTree>
    <p:extLst>
      <p:ext uri="{BB962C8B-B14F-4D97-AF65-F5344CB8AC3E}">
        <p14:creationId xmlns:p14="http://schemas.microsoft.com/office/powerpoint/2010/main" val="28659165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14</a:t>
            </a:fld>
            <a:endParaRPr lang="en-US"/>
          </a:p>
        </p:txBody>
      </p:sp>
    </p:spTree>
    <p:extLst>
      <p:ext uri="{BB962C8B-B14F-4D97-AF65-F5344CB8AC3E}">
        <p14:creationId xmlns:p14="http://schemas.microsoft.com/office/powerpoint/2010/main" val="27451805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15</a:t>
            </a:fld>
            <a:endParaRPr lang="en-US"/>
          </a:p>
        </p:txBody>
      </p:sp>
    </p:spTree>
    <p:extLst>
      <p:ext uri="{BB962C8B-B14F-4D97-AF65-F5344CB8AC3E}">
        <p14:creationId xmlns:p14="http://schemas.microsoft.com/office/powerpoint/2010/main" val="553419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16</a:t>
            </a:fld>
            <a:endParaRPr lang="en-US"/>
          </a:p>
        </p:txBody>
      </p:sp>
    </p:spTree>
    <p:extLst>
      <p:ext uri="{BB962C8B-B14F-4D97-AF65-F5344CB8AC3E}">
        <p14:creationId xmlns:p14="http://schemas.microsoft.com/office/powerpoint/2010/main" val="589376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17</a:t>
            </a:fld>
            <a:endParaRPr lang="en-US"/>
          </a:p>
        </p:txBody>
      </p:sp>
    </p:spTree>
    <p:extLst>
      <p:ext uri="{BB962C8B-B14F-4D97-AF65-F5344CB8AC3E}">
        <p14:creationId xmlns:p14="http://schemas.microsoft.com/office/powerpoint/2010/main" val="2581615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18</a:t>
            </a:fld>
            <a:endParaRPr lang="en-US"/>
          </a:p>
        </p:txBody>
      </p:sp>
    </p:spTree>
    <p:extLst>
      <p:ext uri="{BB962C8B-B14F-4D97-AF65-F5344CB8AC3E}">
        <p14:creationId xmlns:p14="http://schemas.microsoft.com/office/powerpoint/2010/main" val="2717159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19</a:t>
            </a:fld>
            <a:endParaRPr lang="en-US"/>
          </a:p>
        </p:txBody>
      </p:sp>
    </p:spTree>
    <p:extLst>
      <p:ext uri="{BB962C8B-B14F-4D97-AF65-F5344CB8AC3E}">
        <p14:creationId xmlns:p14="http://schemas.microsoft.com/office/powerpoint/2010/main" val="1942394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20</a:t>
            </a:fld>
            <a:endParaRPr lang="en-US"/>
          </a:p>
        </p:txBody>
      </p:sp>
    </p:spTree>
    <p:extLst>
      <p:ext uri="{BB962C8B-B14F-4D97-AF65-F5344CB8AC3E}">
        <p14:creationId xmlns:p14="http://schemas.microsoft.com/office/powerpoint/2010/main" val="2987738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21</a:t>
            </a:fld>
            <a:endParaRPr lang="en-US"/>
          </a:p>
        </p:txBody>
      </p:sp>
    </p:spTree>
    <p:extLst>
      <p:ext uri="{BB962C8B-B14F-4D97-AF65-F5344CB8AC3E}">
        <p14:creationId xmlns:p14="http://schemas.microsoft.com/office/powerpoint/2010/main" val="27919692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22</a:t>
            </a:fld>
            <a:endParaRPr lang="en-US"/>
          </a:p>
        </p:txBody>
      </p:sp>
    </p:spTree>
    <p:extLst>
      <p:ext uri="{BB962C8B-B14F-4D97-AF65-F5344CB8AC3E}">
        <p14:creationId xmlns:p14="http://schemas.microsoft.com/office/powerpoint/2010/main" val="29723320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23</a:t>
            </a:fld>
            <a:endParaRPr lang="en-US"/>
          </a:p>
        </p:txBody>
      </p:sp>
    </p:spTree>
    <p:extLst>
      <p:ext uri="{BB962C8B-B14F-4D97-AF65-F5344CB8AC3E}">
        <p14:creationId xmlns:p14="http://schemas.microsoft.com/office/powerpoint/2010/main" val="1833910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24</a:t>
            </a:fld>
            <a:endParaRPr lang="en-US"/>
          </a:p>
        </p:txBody>
      </p:sp>
    </p:spTree>
    <p:extLst>
      <p:ext uri="{BB962C8B-B14F-4D97-AF65-F5344CB8AC3E}">
        <p14:creationId xmlns:p14="http://schemas.microsoft.com/office/powerpoint/2010/main" val="32395808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25</a:t>
            </a:fld>
            <a:endParaRPr lang="en-US"/>
          </a:p>
        </p:txBody>
      </p:sp>
    </p:spTree>
    <p:extLst>
      <p:ext uri="{BB962C8B-B14F-4D97-AF65-F5344CB8AC3E}">
        <p14:creationId xmlns:p14="http://schemas.microsoft.com/office/powerpoint/2010/main" val="23959026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26</a:t>
            </a:fld>
            <a:endParaRPr lang="en-US"/>
          </a:p>
        </p:txBody>
      </p:sp>
    </p:spTree>
    <p:extLst>
      <p:ext uri="{BB962C8B-B14F-4D97-AF65-F5344CB8AC3E}">
        <p14:creationId xmlns:p14="http://schemas.microsoft.com/office/powerpoint/2010/main" val="28523710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27</a:t>
            </a:fld>
            <a:endParaRPr lang="en-US"/>
          </a:p>
        </p:txBody>
      </p:sp>
    </p:spTree>
    <p:extLst>
      <p:ext uri="{BB962C8B-B14F-4D97-AF65-F5344CB8AC3E}">
        <p14:creationId xmlns:p14="http://schemas.microsoft.com/office/powerpoint/2010/main" val="27347632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28</a:t>
            </a:fld>
            <a:endParaRPr lang="en-US"/>
          </a:p>
        </p:txBody>
      </p:sp>
    </p:spTree>
    <p:extLst>
      <p:ext uri="{BB962C8B-B14F-4D97-AF65-F5344CB8AC3E}">
        <p14:creationId xmlns:p14="http://schemas.microsoft.com/office/powerpoint/2010/main" val="29541167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29</a:t>
            </a:fld>
            <a:endParaRPr lang="en-US"/>
          </a:p>
        </p:txBody>
      </p:sp>
    </p:spTree>
    <p:extLst>
      <p:ext uri="{BB962C8B-B14F-4D97-AF65-F5344CB8AC3E}">
        <p14:creationId xmlns:p14="http://schemas.microsoft.com/office/powerpoint/2010/main" val="26668029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0243507-6030-47B1-B6F2-C4FBE16903C6}" type="slidenum">
              <a:rPr lang="en-US" smtClean="0"/>
              <a:t>30</a:t>
            </a:fld>
            <a:endParaRPr lang="en-US"/>
          </a:p>
        </p:txBody>
      </p:sp>
    </p:spTree>
    <p:extLst>
      <p:ext uri="{BB962C8B-B14F-4D97-AF65-F5344CB8AC3E}">
        <p14:creationId xmlns:p14="http://schemas.microsoft.com/office/powerpoint/2010/main" val="26377916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31</a:t>
            </a:fld>
            <a:endParaRPr lang="en-US"/>
          </a:p>
        </p:txBody>
      </p:sp>
    </p:spTree>
    <p:extLst>
      <p:ext uri="{BB962C8B-B14F-4D97-AF65-F5344CB8AC3E}">
        <p14:creationId xmlns:p14="http://schemas.microsoft.com/office/powerpoint/2010/main" val="16756405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32</a:t>
            </a:fld>
            <a:endParaRPr lang="en-US"/>
          </a:p>
        </p:txBody>
      </p:sp>
    </p:spTree>
    <p:extLst>
      <p:ext uri="{BB962C8B-B14F-4D97-AF65-F5344CB8AC3E}">
        <p14:creationId xmlns:p14="http://schemas.microsoft.com/office/powerpoint/2010/main" val="2535257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33</a:t>
            </a:fld>
            <a:endParaRPr lang="en-US"/>
          </a:p>
        </p:txBody>
      </p:sp>
    </p:spTree>
    <p:extLst>
      <p:ext uri="{BB962C8B-B14F-4D97-AF65-F5344CB8AC3E}">
        <p14:creationId xmlns:p14="http://schemas.microsoft.com/office/powerpoint/2010/main" val="17399138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34</a:t>
            </a:fld>
            <a:endParaRPr lang="en-US"/>
          </a:p>
        </p:txBody>
      </p:sp>
    </p:spTree>
    <p:extLst>
      <p:ext uri="{BB962C8B-B14F-4D97-AF65-F5344CB8AC3E}">
        <p14:creationId xmlns:p14="http://schemas.microsoft.com/office/powerpoint/2010/main" val="9924988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35</a:t>
            </a:fld>
            <a:endParaRPr lang="en-US"/>
          </a:p>
        </p:txBody>
      </p:sp>
    </p:spTree>
    <p:extLst>
      <p:ext uri="{BB962C8B-B14F-4D97-AF65-F5344CB8AC3E}">
        <p14:creationId xmlns:p14="http://schemas.microsoft.com/office/powerpoint/2010/main" val="31154566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36</a:t>
            </a:fld>
            <a:endParaRPr lang="en-US"/>
          </a:p>
        </p:txBody>
      </p:sp>
    </p:spTree>
    <p:extLst>
      <p:ext uri="{BB962C8B-B14F-4D97-AF65-F5344CB8AC3E}">
        <p14:creationId xmlns:p14="http://schemas.microsoft.com/office/powerpoint/2010/main" val="40865366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772" eaLnBrk="0" fontAlgn="base" hangingPunct="0">
              <a:spcBef>
                <a:spcPct val="0"/>
              </a:spcBef>
              <a:spcAft>
                <a:spcPct val="0"/>
              </a:spcAft>
              <a:defRPr/>
            </a:pPr>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37</a:t>
            </a:fld>
            <a:endParaRPr lang="en-US"/>
          </a:p>
        </p:txBody>
      </p:sp>
    </p:spTree>
    <p:extLst>
      <p:ext uri="{BB962C8B-B14F-4D97-AF65-F5344CB8AC3E}">
        <p14:creationId xmlns:p14="http://schemas.microsoft.com/office/powerpoint/2010/main" val="37369742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38</a:t>
            </a:fld>
            <a:endParaRPr lang="en-US"/>
          </a:p>
        </p:txBody>
      </p:sp>
    </p:spTree>
    <p:extLst>
      <p:ext uri="{BB962C8B-B14F-4D97-AF65-F5344CB8AC3E}">
        <p14:creationId xmlns:p14="http://schemas.microsoft.com/office/powerpoint/2010/main" val="14934969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39</a:t>
            </a:fld>
            <a:endParaRPr lang="en-US"/>
          </a:p>
        </p:txBody>
      </p:sp>
    </p:spTree>
    <p:extLst>
      <p:ext uri="{BB962C8B-B14F-4D97-AF65-F5344CB8AC3E}">
        <p14:creationId xmlns:p14="http://schemas.microsoft.com/office/powerpoint/2010/main" val="3079986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40</a:t>
            </a:fld>
            <a:endParaRPr lang="en-US"/>
          </a:p>
        </p:txBody>
      </p:sp>
    </p:spTree>
    <p:extLst>
      <p:ext uri="{BB962C8B-B14F-4D97-AF65-F5344CB8AC3E}">
        <p14:creationId xmlns:p14="http://schemas.microsoft.com/office/powerpoint/2010/main" val="5300337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41</a:t>
            </a:fld>
            <a:endParaRPr lang="en-US"/>
          </a:p>
        </p:txBody>
      </p:sp>
    </p:spTree>
    <p:extLst>
      <p:ext uri="{BB962C8B-B14F-4D97-AF65-F5344CB8AC3E}">
        <p14:creationId xmlns:p14="http://schemas.microsoft.com/office/powerpoint/2010/main" val="4915333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42</a:t>
            </a:fld>
            <a:endParaRPr lang="en-US"/>
          </a:p>
        </p:txBody>
      </p:sp>
    </p:spTree>
    <p:extLst>
      <p:ext uri="{BB962C8B-B14F-4D97-AF65-F5344CB8AC3E}">
        <p14:creationId xmlns:p14="http://schemas.microsoft.com/office/powerpoint/2010/main" val="25320247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43</a:t>
            </a:fld>
            <a:endParaRPr lang="en-US"/>
          </a:p>
        </p:txBody>
      </p:sp>
    </p:spTree>
    <p:extLst>
      <p:ext uri="{BB962C8B-B14F-4D97-AF65-F5344CB8AC3E}">
        <p14:creationId xmlns:p14="http://schemas.microsoft.com/office/powerpoint/2010/main" val="2966362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26C571B-A4E1-42EE-B003-B600B85A1F56}" type="datetime1">
              <a:rPr lang="en-US" smtClean="0"/>
              <a:t>9/9/2016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72183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A15B72-6E0E-4C0C-ABAA-4FD35A0AB209}" type="datetime1">
              <a:rPr lang="en-US" smtClean="0"/>
              <a:t>9/9/2016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2146770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07873B-754F-4197-9113-FDFF889E2F01}" type="datetime1">
              <a:rPr lang="en-US" smtClean="0"/>
              <a:t>9/9/2016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2520582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61F3721-EE76-4533-A3C3-294F03645447}" type="datetime1">
              <a:rPr lang="en-US" smtClean="0"/>
              <a:t>9/9/2016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357360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8890FF-4CE3-4099-9499-DA944BFE8BCB}" type="datetime1">
              <a:rPr lang="en-US" smtClean="0"/>
              <a:t>9/9/2016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75062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6F15C82-2A19-4824-B142-160F8187DDDD}" type="datetime1">
              <a:rPr lang="en-US" smtClean="0"/>
              <a:t>9/9/2016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214983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BA78E-B4F0-49FC-A09F-42965717C436}" type="datetime1">
              <a:rPr lang="en-US" smtClean="0"/>
              <a:t>9/9/2016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710414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6B5741-26EA-4F41-BFA4-79E9ECDD2E4C}" type="datetime1">
              <a:rPr lang="en-US" smtClean="0"/>
              <a:t>9/9/2016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187365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55B35C-F2C9-4A2B-96C2-8B003670A33B}" type="datetime1">
              <a:rPr lang="en-US" smtClean="0"/>
              <a:t>9/9/2016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70841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65AA12-4EDB-4102-A483-32039D2EE79F}" type="datetime1">
              <a:rPr lang="en-US" smtClean="0"/>
              <a:t>9/9/2016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733145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49CD20-944E-4653-BA36-59230C2290F2}" type="datetime1">
              <a:rPr lang="en-US" smtClean="0"/>
              <a:t>9/9/2016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17AD6A-39A0-477B-8DC5-FE7D30943091}" type="slidenum">
              <a:rPr lang="en-US" smtClean="0"/>
              <a:t>‹#›</a:t>
            </a:fld>
            <a:endParaRPr lang="en-US"/>
          </a:p>
        </p:txBody>
      </p:sp>
    </p:spTree>
    <p:extLst>
      <p:ext uri="{BB962C8B-B14F-4D97-AF65-F5344CB8AC3E}">
        <p14:creationId xmlns:p14="http://schemas.microsoft.com/office/powerpoint/2010/main" val="173750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7CD694-0E4B-47ED-A431-011AA98C1D27}" type="datetime1">
              <a:rPr lang="en-US" smtClean="0"/>
              <a:t>9/9/2016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17AD6A-39A0-477B-8DC5-FE7D30943091}" type="slidenum">
              <a:rPr lang="en-US" smtClean="0"/>
              <a:t>‹#›</a:t>
            </a:fld>
            <a:endParaRPr lang="en-US"/>
          </a:p>
        </p:txBody>
      </p:sp>
    </p:spTree>
    <p:extLst>
      <p:ext uri="{BB962C8B-B14F-4D97-AF65-F5344CB8AC3E}">
        <p14:creationId xmlns:p14="http://schemas.microsoft.com/office/powerpoint/2010/main" val="2647178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wagnerlawgroup.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17881"/>
          </a:xfrm>
        </p:spPr>
        <p:txBody>
          <a:bodyPr>
            <a:normAutofit/>
          </a:bodyPr>
          <a:lstStyle/>
          <a:p>
            <a:r>
              <a:rPr lang="en-US" sz="4000" b="1" dirty="0">
                <a:latin typeface="Arial"/>
                <a:cs typeface="Arial"/>
              </a:rPr>
              <a:t>THE NEW DOL FIDUCIARY RULE</a:t>
            </a:r>
            <a:br>
              <a:rPr lang="en-US" sz="4000" b="1" dirty="0">
                <a:latin typeface="Arial"/>
                <a:cs typeface="Arial"/>
              </a:rPr>
            </a:br>
            <a:r>
              <a:rPr lang="en-US" sz="4000" b="1" dirty="0">
                <a:latin typeface="Arial"/>
                <a:cs typeface="Arial"/>
              </a:rPr>
              <a:t>AND GOVERNMENT INITIATIVES</a:t>
            </a:r>
            <a:endParaRPr lang="en-US" sz="4000" dirty="0"/>
          </a:p>
        </p:txBody>
      </p:sp>
      <p:sp>
        <p:nvSpPr>
          <p:cNvPr id="3" name="Subtitle 2"/>
          <p:cNvSpPr>
            <a:spLocks noGrp="1"/>
          </p:cNvSpPr>
          <p:nvPr>
            <p:ph type="subTitle" idx="1"/>
          </p:nvPr>
        </p:nvSpPr>
        <p:spPr>
          <a:xfrm>
            <a:off x="1524000" y="3053166"/>
            <a:ext cx="9144000" cy="2204634"/>
          </a:xfrm>
        </p:spPr>
        <p:txBody>
          <a:bodyPr>
            <a:normAutofit/>
          </a:bodyPr>
          <a:lstStyle/>
          <a:p>
            <a:r>
              <a:rPr lang="en-US" sz="3400" dirty="0" smtClean="0"/>
              <a:t>Marcia S. Wagner, Esq.</a:t>
            </a:r>
          </a:p>
          <a:p>
            <a:endParaRPr lang="en-US" sz="3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86" y="0"/>
            <a:ext cx="1453266" cy="6858000"/>
          </a:xfrm>
          <a:prstGeom prst="rect">
            <a:avLst/>
          </a:prstGeom>
        </p:spPr>
      </p:pic>
      <p:pic>
        <p:nvPicPr>
          <p:cNvPr id="5" name="Picture 5" descr="C:\Documents and Settings\Barbara Lewis\Local Settings\Temporary Internet Files\OLK2EB\Wagner-Logo.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1267" y="4153546"/>
            <a:ext cx="3505200" cy="79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08987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 – Transformative Changes	</a:t>
            </a:r>
            <a:endParaRPr lang="en-US" dirty="0"/>
          </a:p>
        </p:txBody>
      </p:sp>
      <p:sp>
        <p:nvSpPr>
          <p:cNvPr id="3" name="Content Placeholder 2"/>
          <p:cNvSpPr>
            <a:spLocks noGrp="1"/>
          </p:cNvSpPr>
          <p:nvPr>
            <p:ph idx="1"/>
          </p:nvPr>
        </p:nvSpPr>
        <p:spPr/>
        <p:txBody>
          <a:bodyPr>
            <a:normAutofit lnSpcReduction="10000"/>
          </a:bodyPr>
          <a:lstStyle/>
          <a:p>
            <a:r>
              <a:rPr lang="en-US" dirty="0" smtClean="0"/>
              <a:t>Accelerating Pace of Regulatory Change</a:t>
            </a:r>
          </a:p>
          <a:p>
            <a:pPr lvl="1"/>
            <a:r>
              <a:rPr lang="en-US" dirty="0" smtClean="0"/>
              <a:t>Participant investment advice rule</a:t>
            </a:r>
          </a:p>
          <a:p>
            <a:pPr lvl="1"/>
            <a:r>
              <a:rPr lang="en-US" dirty="0" smtClean="0"/>
              <a:t>Plan-level fee disclosures</a:t>
            </a:r>
          </a:p>
          <a:p>
            <a:pPr lvl="1"/>
            <a:r>
              <a:rPr lang="en-US" dirty="0" smtClean="0"/>
              <a:t>Participant-level investment disclosures</a:t>
            </a:r>
          </a:p>
          <a:p>
            <a:r>
              <a:rPr lang="en-US" dirty="0" smtClean="0"/>
              <a:t>Proposals from Lifetime Income Project</a:t>
            </a:r>
          </a:p>
          <a:p>
            <a:pPr lvl="1"/>
            <a:r>
              <a:rPr lang="en-US" dirty="0" smtClean="0"/>
              <a:t>Lifetime income illustrations</a:t>
            </a:r>
          </a:p>
          <a:p>
            <a:pPr lvl="1"/>
            <a:r>
              <a:rPr lang="en-US" dirty="0" smtClean="0"/>
              <a:t>Longevity annuities</a:t>
            </a:r>
          </a:p>
          <a:p>
            <a:r>
              <a:rPr lang="en-US" dirty="0" smtClean="0"/>
              <a:t>Watershed: new DOL fiduciary rule</a:t>
            </a:r>
          </a:p>
          <a:p>
            <a:pPr lvl="1"/>
            <a:r>
              <a:rPr lang="en-US" dirty="0" smtClean="0"/>
              <a:t>New fiduciaries</a:t>
            </a:r>
          </a:p>
          <a:p>
            <a:pPr lvl="1"/>
            <a:r>
              <a:rPr lang="en-US" dirty="0" smtClean="0"/>
              <a:t>Stricter compliance</a:t>
            </a:r>
          </a:p>
          <a:p>
            <a:pPr lvl="1"/>
            <a:r>
              <a:rPr lang="en-US" dirty="0" smtClean="0"/>
              <a:t>Rollovers become a fiduciary act</a:t>
            </a:r>
          </a:p>
          <a:p>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a:t>
            </a:fld>
            <a:endParaRPr lang="en-US" sz="1800" dirty="0"/>
          </a:p>
        </p:txBody>
      </p:sp>
    </p:spTree>
    <p:extLst>
      <p:ext uri="{BB962C8B-B14F-4D97-AF65-F5344CB8AC3E}">
        <p14:creationId xmlns:p14="http://schemas.microsoft.com/office/powerpoint/2010/main" val="1103297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r>
              <a:rPr lang="en-US" dirty="0" smtClean="0"/>
              <a:t>DOL Fiduciary Rule</a:t>
            </a:r>
          </a:p>
          <a:p>
            <a:r>
              <a:rPr lang="en-US" dirty="0" smtClean="0"/>
              <a:t>Regulatory and </a:t>
            </a:r>
            <a:r>
              <a:rPr lang="en-US" dirty="0"/>
              <a:t>other Governmental Initiatives</a:t>
            </a:r>
            <a:r>
              <a:rPr lang="en-US" dirty="0" smtClean="0"/>
              <a:t>	</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a:t>
            </a:fld>
            <a:endParaRPr lang="en-US" sz="1800" dirty="0"/>
          </a:p>
        </p:txBody>
      </p:sp>
    </p:spTree>
    <p:extLst>
      <p:ext uri="{BB962C8B-B14F-4D97-AF65-F5344CB8AC3E}">
        <p14:creationId xmlns:p14="http://schemas.microsoft.com/office/powerpoint/2010/main" val="3177728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Broadening of Fiduciary Definition</a:t>
            </a:r>
            <a:endParaRPr lang="en-US" dirty="0"/>
          </a:p>
        </p:txBody>
      </p:sp>
      <p:sp>
        <p:nvSpPr>
          <p:cNvPr id="3" name="Content Placeholder 2"/>
          <p:cNvSpPr>
            <a:spLocks noGrp="1"/>
          </p:cNvSpPr>
          <p:nvPr>
            <p:ph idx="1"/>
          </p:nvPr>
        </p:nvSpPr>
        <p:spPr/>
        <p:txBody>
          <a:bodyPr/>
          <a:lstStyle/>
          <a:p>
            <a:r>
              <a:rPr lang="en-US" dirty="0" smtClean="0"/>
              <a:t>DOL’s new rule would broaden scope of advisors deemed to be IRA/plan fiduciaries </a:t>
            </a:r>
          </a:p>
          <a:p>
            <a:r>
              <a:rPr lang="en-US" dirty="0" smtClean="0"/>
              <a:t>Targets broker-dealers (BDs) and registered reps (RRs) earning commission-based compensation</a:t>
            </a:r>
          </a:p>
          <a:p>
            <a:r>
              <a:rPr lang="en-US" dirty="0" smtClean="0"/>
              <a:t>Would change IRA marketplace</a:t>
            </a:r>
          </a:p>
          <a:p>
            <a:r>
              <a:rPr lang="en-US" dirty="0" smtClean="0"/>
              <a:t>Would impact registered investment advisers (RIAs)</a:t>
            </a:r>
          </a:p>
          <a:p>
            <a:pPr lvl="1"/>
            <a:r>
              <a:rPr lang="en-US" dirty="0" smtClean="0"/>
              <a:t>Offering rollover advice</a:t>
            </a:r>
          </a:p>
          <a:p>
            <a:pPr lvl="1"/>
            <a:r>
              <a:rPr lang="en-US" dirty="0" smtClean="0"/>
              <a:t>Managed account programs</a:t>
            </a:r>
          </a:p>
          <a:p>
            <a:pPr marL="457200" lvl="1" indent="0">
              <a:buNone/>
            </a:pPr>
            <a:endParaRPr lang="en-US" dirty="0"/>
          </a:p>
        </p:txBody>
      </p:sp>
      <p:sp>
        <p:nvSpPr>
          <p:cNvPr id="4" name="Slide Number Placeholder 3"/>
          <p:cNvSpPr>
            <a:spLocks noGrp="1"/>
          </p:cNvSpPr>
          <p:nvPr>
            <p:ph type="sldNum" sz="quarter" idx="12"/>
          </p:nvPr>
        </p:nvSpPr>
        <p:spPr>
          <a:xfrm>
            <a:off x="8719088" y="6340852"/>
            <a:ext cx="2743200" cy="365125"/>
          </a:xfrm>
        </p:spPr>
        <p:txBody>
          <a:bodyPr/>
          <a:lstStyle/>
          <a:p>
            <a:fld id="{CA17AD6A-39A0-477B-8DC5-FE7D30943091}" type="slidenum">
              <a:rPr lang="en-US" sz="1800" smtClean="0"/>
              <a:t>4</a:t>
            </a:fld>
            <a:endParaRPr lang="en-US" sz="1800" dirty="0"/>
          </a:p>
        </p:txBody>
      </p:sp>
    </p:spTree>
    <p:extLst>
      <p:ext uri="{BB962C8B-B14F-4D97-AF65-F5344CB8AC3E}">
        <p14:creationId xmlns:p14="http://schemas.microsoft.com/office/powerpoint/2010/main" val="335597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New “Investment Advice” Definition</a:t>
            </a:r>
            <a:endParaRPr lang="en-US" dirty="0"/>
          </a:p>
        </p:txBody>
      </p:sp>
      <p:sp>
        <p:nvSpPr>
          <p:cNvPr id="3" name="Content Placeholder 2"/>
          <p:cNvSpPr>
            <a:spLocks noGrp="1"/>
          </p:cNvSpPr>
          <p:nvPr>
            <p:ph idx="1"/>
          </p:nvPr>
        </p:nvSpPr>
        <p:spPr/>
        <p:txBody>
          <a:bodyPr/>
          <a:lstStyle/>
          <a:p>
            <a:r>
              <a:rPr lang="en-US" dirty="0" smtClean="0"/>
              <a:t>Required Context for Investment Advice</a:t>
            </a:r>
          </a:p>
          <a:p>
            <a:pPr lvl="1"/>
            <a:r>
              <a:rPr lang="en-US" dirty="0" smtClean="0"/>
              <a:t>Advisor acknowledges it is acting as a fiduciary under ERISA or IRC, or</a:t>
            </a:r>
          </a:p>
          <a:p>
            <a:pPr lvl="1"/>
            <a:r>
              <a:rPr lang="en-US" dirty="0" smtClean="0"/>
              <a:t>Written or unwritten understanding that advice is based on </a:t>
            </a:r>
            <a:r>
              <a:rPr lang="en-US" u="sng" dirty="0" smtClean="0"/>
              <a:t>particular </a:t>
            </a:r>
            <a:r>
              <a:rPr lang="en-US" dirty="0" smtClean="0"/>
              <a:t>investment needs of client, or</a:t>
            </a:r>
          </a:p>
          <a:p>
            <a:pPr lvl="1"/>
            <a:r>
              <a:rPr lang="en-US" dirty="0" smtClean="0"/>
              <a:t>Advice is directed to </a:t>
            </a:r>
            <a:r>
              <a:rPr lang="en-US" u="sng" dirty="0" smtClean="0"/>
              <a:t>specific</a:t>
            </a:r>
            <a:r>
              <a:rPr lang="en-US" dirty="0" smtClean="0"/>
              <a:t> person(s) regarding advisability of a </a:t>
            </a:r>
            <a:r>
              <a:rPr lang="en-US" u="sng" dirty="0" smtClean="0"/>
              <a:t>particular </a:t>
            </a:r>
            <a:r>
              <a:rPr lang="en-US" dirty="0" smtClean="0"/>
              <a:t>investment decision</a:t>
            </a:r>
          </a:p>
          <a:p>
            <a:r>
              <a:rPr lang="en-US" dirty="0" smtClean="0"/>
              <a:t>Required Nature of Investment Advice</a:t>
            </a:r>
          </a:p>
          <a:p>
            <a:pPr lvl="1"/>
            <a:r>
              <a:rPr lang="en-US" dirty="0" smtClean="0"/>
              <a:t>Advisor makes a “</a:t>
            </a:r>
            <a:r>
              <a:rPr lang="en-US" u="sng" dirty="0" smtClean="0"/>
              <a:t>recommendation</a:t>
            </a:r>
            <a:r>
              <a:rPr lang="en-US" dirty="0" smtClean="0"/>
              <a:t>” for a fee or other direct or indirect compensation</a:t>
            </a:r>
          </a:p>
        </p:txBody>
      </p:sp>
      <p:sp>
        <p:nvSpPr>
          <p:cNvPr id="4" name="Slide Number Placeholder 3"/>
          <p:cNvSpPr>
            <a:spLocks noGrp="1"/>
          </p:cNvSpPr>
          <p:nvPr>
            <p:ph type="sldNum" sz="quarter" idx="12"/>
          </p:nvPr>
        </p:nvSpPr>
        <p:spPr/>
        <p:txBody>
          <a:bodyPr/>
          <a:lstStyle/>
          <a:p>
            <a:fld id="{CA17AD6A-39A0-477B-8DC5-FE7D30943091}" type="slidenum">
              <a:rPr lang="en-US" sz="1800" smtClean="0"/>
              <a:t>5</a:t>
            </a:fld>
            <a:endParaRPr lang="en-US" sz="1800" dirty="0"/>
          </a:p>
        </p:txBody>
      </p:sp>
    </p:spTree>
    <p:extLst>
      <p:ext uri="{BB962C8B-B14F-4D97-AF65-F5344CB8AC3E}">
        <p14:creationId xmlns:p14="http://schemas.microsoft.com/office/powerpoint/2010/main" val="3672534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“Recommendation” Defined</a:t>
            </a:r>
            <a:endParaRPr lang="en-US" dirty="0"/>
          </a:p>
        </p:txBody>
      </p:sp>
      <p:sp>
        <p:nvSpPr>
          <p:cNvPr id="3" name="Content Placeholder 2"/>
          <p:cNvSpPr>
            <a:spLocks noGrp="1"/>
          </p:cNvSpPr>
          <p:nvPr>
            <p:ph idx="1"/>
          </p:nvPr>
        </p:nvSpPr>
        <p:spPr/>
        <p:txBody>
          <a:bodyPr/>
          <a:lstStyle/>
          <a:p>
            <a:r>
              <a:rPr lang="en-US" dirty="0" smtClean="0"/>
              <a:t>Covered recommendation to Plan/IRA</a:t>
            </a:r>
          </a:p>
          <a:p>
            <a:pPr lvl="1"/>
            <a:r>
              <a:rPr lang="en-US" dirty="0" smtClean="0"/>
              <a:t>On advisability of investing in property, or</a:t>
            </a:r>
          </a:p>
          <a:p>
            <a:pPr lvl="1"/>
            <a:r>
              <a:rPr lang="en-US" dirty="0" smtClean="0"/>
              <a:t>Relating to management of property including:</a:t>
            </a:r>
          </a:p>
          <a:p>
            <a:pPr lvl="2"/>
            <a:r>
              <a:rPr lang="en-US" dirty="0" smtClean="0"/>
              <a:t>IPS, strategies, portfolio composition</a:t>
            </a:r>
          </a:p>
          <a:p>
            <a:pPr lvl="2"/>
            <a:r>
              <a:rPr lang="en-US" dirty="0" smtClean="0"/>
              <a:t>Selection of other persons to provide advice</a:t>
            </a:r>
          </a:p>
          <a:p>
            <a:pPr lvl="2"/>
            <a:r>
              <a:rPr lang="en-US" dirty="0" smtClean="0"/>
              <a:t>Selection of account (brokerage vs. advisory)</a:t>
            </a:r>
          </a:p>
          <a:p>
            <a:pPr lvl="2"/>
            <a:r>
              <a:rPr lang="en-US" dirty="0" smtClean="0"/>
              <a:t>Transfers or rollovers from Plan/IRA</a:t>
            </a:r>
          </a:p>
          <a:p>
            <a:r>
              <a:rPr lang="en-US" dirty="0" smtClean="0"/>
              <a:t>“Recommendation”</a:t>
            </a:r>
          </a:p>
          <a:p>
            <a:pPr lvl="1"/>
            <a:r>
              <a:rPr lang="en-US" dirty="0" smtClean="0"/>
              <a:t>Reasonably viewed as suggestion to engage in particular course of action (</a:t>
            </a:r>
            <a:r>
              <a:rPr lang="en-US" i="1" dirty="0" smtClean="0"/>
              <a:t>i.e.</a:t>
            </a:r>
            <a:r>
              <a:rPr lang="en-US" dirty="0" smtClean="0"/>
              <a:t>, call to action)</a:t>
            </a:r>
          </a:p>
          <a:p>
            <a:pPr lvl="1"/>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6</a:t>
            </a:fld>
            <a:endParaRPr lang="en-US" sz="1800" dirty="0"/>
          </a:p>
        </p:txBody>
      </p:sp>
    </p:spTree>
    <p:extLst>
      <p:ext uri="{BB962C8B-B14F-4D97-AF65-F5344CB8AC3E}">
        <p14:creationId xmlns:p14="http://schemas.microsoft.com/office/powerpoint/2010/main" val="1452045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6 Exclusions from “Investment Advice”</a:t>
            </a:r>
            <a:endParaRPr lang="en-US" dirty="0"/>
          </a:p>
        </p:txBody>
      </p:sp>
      <p:sp>
        <p:nvSpPr>
          <p:cNvPr id="3" name="Content Placeholder 2"/>
          <p:cNvSpPr>
            <a:spLocks noGrp="1"/>
          </p:cNvSpPr>
          <p:nvPr>
            <p:ph idx="1"/>
          </p:nvPr>
        </p:nvSpPr>
        <p:spPr/>
        <p:txBody>
          <a:bodyPr/>
          <a:lstStyle/>
          <a:p>
            <a:r>
              <a:rPr lang="en-US" dirty="0" smtClean="0"/>
              <a:t>Exclusions from “Recommendations”</a:t>
            </a:r>
          </a:p>
          <a:p>
            <a:pPr lvl="1"/>
            <a:r>
              <a:rPr lang="en-US" dirty="0" smtClean="0"/>
              <a:t>Platform Providers</a:t>
            </a:r>
          </a:p>
          <a:p>
            <a:pPr lvl="1"/>
            <a:r>
              <a:rPr lang="en-US" dirty="0" smtClean="0"/>
              <a:t>Investment Education</a:t>
            </a:r>
          </a:p>
          <a:p>
            <a:pPr lvl="1"/>
            <a:r>
              <a:rPr lang="en-US" dirty="0" smtClean="0"/>
              <a:t>General Communications</a:t>
            </a:r>
          </a:p>
          <a:p>
            <a:r>
              <a:rPr lang="en-US" dirty="0" smtClean="0"/>
              <a:t>Exclusions from “Fiduciary” Definition</a:t>
            </a:r>
          </a:p>
          <a:p>
            <a:pPr lvl="1"/>
            <a:r>
              <a:rPr lang="en-US" dirty="0" smtClean="0"/>
              <a:t>Sellers to institutional fiduciaries</a:t>
            </a:r>
          </a:p>
          <a:p>
            <a:pPr lvl="1"/>
            <a:r>
              <a:rPr lang="en-US" dirty="0" smtClean="0"/>
              <a:t>Swap counterparties</a:t>
            </a:r>
          </a:p>
          <a:p>
            <a:pPr lvl="1"/>
            <a:r>
              <a:rPr lang="en-US" dirty="0" smtClean="0"/>
              <a:t>Plan sponsor employees</a:t>
            </a:r>
          </a:p>
          <a:p>
            <a:pPr marL="914400" lvl="2" indent="0">
              <a:buNone/>
            </a:pPr>
            <a:r>
              <a:rPr lang="en-US" b="1" i="1" dirty="0" smtClean="0"/>
              <a:t>NOTE:</a:t>
            </a:r>
            <a:r>
              <a:rPr lang="en-US" i="1" dirty="0" smtClean="0"/>
              <a:t>	Exclusion does not apply if the advisor acknowledges its fiduciary status</a:t>
            </a:r>
          </a:p>
          <a:p>
            <a:pPr marL="914400" lvl="2" indent="0">
              <a:buNone/>
            </a:pP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7</a:t>
            </a:fld>
            <a:endParaRPr lang="en-US" sz="1800" dirty="0"/>
          </a:p>
        </p:txBody>
      </p:sp>
    </p:spTree>
    <p:extLst>
      <p:ext uri="{BB962C8B-B14F-4D97-AF65-F5344CB8AC3E}">
        <p14:creationId xmlns:p14="http://schemas.microsoft.com/office/powerpoint/2010/main" val="2081374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Fiduciary Rule and Exemptions</a:t>
            </a:r>
            <a:endParaRPr lang="en-US" dirty="0"/>
          </a:p>
        </p:txBody>
      </p:sp>
      <p:sp>
        <p:nvSpPr>
          <p:cNvPr id="3" name="Content Placeholder 2"/>
          <p:cNvSpPr>
            <a:spLocks noGrp="1"/>
          </p:cNvSpPr>
          <p:nvPr>
            <p:ph idx="1"/>
          </p:nvPr>
        </p:nvSpPr>
        <p:spPr/>
        <p:txBody>
          <a:bodyPr/>
          <a:lstStyle/>
          <a:p>
            <a:r>
              <a:rPr lang="en-US" dirty="0" smtClean="0"/>
              <a:t>Need for “ERISA 406(b)” Exemption Relief</a:t>
            </a:r>
          </a:p>
          <a:p>
            <a:pPr lvl="1"/>
            <a:r>
              <a:rPr lang="en-US" dirty="0" smtClean="0"/>
              <a:t>New “investment advice” definition confers fiduciary status on all types of advisors</a:t>
            </a:r>
          </a:p>
          <a:p>
            <a:pPr lvl="1"/>
            <a:r>
              <a:rPr lang="en-US" dirty="0" smtClean="0"/>
              <a:t>Prohibited transaction rules ban advisors from earning variable compensation (commissions)</a:t>
            </a:r>
          </a:p>
          <a:p>
            <a:pPr lvl="1"/>
            <a:r>
              <a:rPr lang="en-US" dirty="0" smtClean="0"/>
              <a:t>Exemption required for brokers and insurance agents, including </a:t>
            </a:r>
            <a:r>
              <a:rPr lang="en-US" u="sng" dirty="0" smtClean="0"/>
              <a:t>advisors to IRAs</a:t>
            </a:r>
            <a:r>
              <a:rPr lang="en-US" dirty="0" smtClean="0"/>
              <a:t>.</a:t>
            </a:r>
          </a:p>
          <a:p>
            <a:r>
              <a:rPr lang="en-US" dirty="0" smtClean="0"/>
              <a:t>DOL has created Best Interest Class Exemption</a:t>
            </a:r>
            <a:endParaRPr lang="en-US" dirty="0"/>
          </a:p>
        </p:txBody>
      </p:sp>
      <p:sp>
        <p:nvSpPr>
          <p:cNvPr id="4" name="Slide Number Placeholder 3"/>
          <p:cNvSpPr>
            <a:spLocks noGrp="1"/>
          </p:cNvSpPr>
          <p:nvPr>
            <p:ph type="sldNum" sz="quarter" idx="12"/>
          </p:nvPr>
        </p:nvSpPr>
        <p:spPr>
          <a:xfrm>
            <a:off x="8548607" y="6325353"/>
            <a:ext cx="2743200" cy="365125"/>
          </a:xfrm>
        </p:spPr>
        <p:txBody>
          <a:bodyPr/>
          <a:lstStyle/>
          <a:p>
            <a:fld id="{CA17AD6A-39A0-477B-8DC5-FE7D30943091}" type="slidenum">
              <a:rPr lang="en-US" sz="1800" smtClean="0"/>
              <a:t>8</a:t>
            </a:fld>
            <a:endParaRPr lang="en-US" sz="1800" dirty="0"/>
          </a:p>
        </p:txBody>
      </p:sp>
    </p:spTree>
    <p:extLst>
      <p:ext uri="{BB962C8B-B14F-4D97-AF65-F5344CB8AC3E}">
        <p14:creationId xmlns:p14="http://schemas.microsoft.com/office/powerpoint/2010/main" val="1194130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Best Interest Contract (BIC) Exemption</a:t>
            </a:r>
            <a:br>
              <a:rPr lang="en-US" dirty="0" smtClean="0"/>
            </a:br>
            <a:r>
              <a:rPr lang="en-US" dirty="0" smtClean="0"/>
              <a:t>(PTE 2016-01)</a:t>
            </a:r>
            <a:endParaRPr lang="en-US" dirty="0"/>
          </a:p>
        </p:txBody>
      </p:sp>
      <p:sp>
        <p:nvSpPr>
          <p:cNvPr id="3" name="Content Placeholder 2"/>
          <p:cNvSpPr>
            <a:spLocks noGrp="1"/>
          </p:cNvSpPr>
          <p:nvPr>
            <p:ph idx="1"/>
          </p:nvPr>
        </p:nvSpPr>
        <p:spPr/>
        <p:txBody>
          <a:bodyPr/>
          <a:lstStyle/>
          <a:p>
            <a:r>
              <a:rPr lang="en-US" dirty="0" smtClean="0"/>
              <a:t>Scope of BIC Exemption</a:t>
            </a:r>
          </a:p>
          <a:p>
            <a:pPr lvl="1"/>
            <a:r>
              <a:rPr lang="en-US" dirty="0" smtClean="0"/>
              <a:t>Advisor can earn variable compensation (such as commissions for non-discretionary advice)</a:t>
            </a:r>
          </a:p>
          <a:p>
            <a:pPr lvl="1"/>
            <a:r>
              <a:rPr lang="en-US" dirty="0" smtClean="0"/>
              <a:t>Covered “retail” clients include:</a:t>
            </a:r>
          </a:p>
          <a:p>
            <a:pPr lvl="2"/>
            <a:r>
              <a:rPr lang="en-US" dirty="0" smtClean="0"/>
              <a:t>Participants</a:t>
            </a:r>
          </a:p>
          <a:p>
            <a:pPr lvl="2"/>
            <a:r>
              <a:rPr lang="en-US" dirty="0" smtClean="0"/>
              <a:t>IRAs (and HSAs, Archer MSAs and Coverdell)</a:t>
            </a:r>
          </a:p>
          <a:p>
            <a:pPr lvl="2"/>
            <a:r>
              <a:rPr lang="en-US" dirty="0" smtClean="0"/>
              <a:t>Non-ERISA Plans (e.g., Keogh, Solo Plans)</a:t>
            </a:r>
          </a:p>
          <a:p>
            <a:pPr lvl="2"/>
            <a:r>
              <a:rPr lang="en-US" dirty="0" smtClean="0"/>
              <a:t>ERISA Plans (with less than $50 million)</a:t>
            </a:r>
          </a:p>
          <a:p>
            <a:r>
              <a:rPr lang="en-US" dirty="0" smtClean="0"/>
              <a:t>Observations</a:t>
            </a:r>
          </a:p>
          <a:p>
            <a:pPr lvl="1"/>
            <a:r>
              <a:rPr lang="en-US" dirty="0" smtClean="0"/>
              <a:t>No relief for variable compensation arising from discretionary advice.</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9</a:t>
            </a:fld>
            <a:endParaRPr lang="en-US" sz="1800" dirty="0"/>
          </a:p>
        </p:txBody>
      </p:sp>
    </p:spTree>
    <p:extLst>
      <p:ext uri="{BB962C8B-B14F-4D97-AF65-F5344CB8AC3E}">
        <p14:creationId xmlns:p14="http://schemas.microsoft.com/office/powerpoint/2010/main" val="336876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Framework of BIC Exemption</a:t>
            </a:r>
            <a:endParaRPr lang="en-US" dirty="0"/>
          </a:p>
        </p:txBody>
      </p:sp>
      <p:sp>
        <p:nvSpPr>
          <p:cNvPr id="3" name="Content Placeholder 2"/>
          <p:cNvSpPr>
            <a:spLocks noGrp="1"/>
          </p:cNvSpPr>
          <p:nvPr>
            <p:ph idx="1"/>
          </p:nvPr>
        </p:nvSpPr>
        <p:spPr/>
        <p:txBody>
          <a:bodyPr/>
          <a:lstStyle/>
          <a:p>
            <a:r>
              <a:rPr lang="en-US" dirty="0" smtClean="0"/>
              <a:t>4 Alternative Versions of BIC</a:t>
            </a:r>
          </a:p>
          <a:p>
            <a:pPr lvl="1"/>
            <a:r>
              <a:rPr lang="en-US" dirty="0" smtClean="0"/>
              <a:t>“Full Blown” BIC for IRAs and Non-ERISA Plans</a:t>
            </a:r>
          </a:p>
          <a:p>
            <a:pPr lvl="1"/>
            <a:r>
              <a:rPr lang="en-US" dirty="0" smtClean="0"/>
              <a:t>“Disclosure” BIC for ERISA Plans</a:t>
            </a:r>
          </a:p>
          <a:p>
            <a:pPr lvl="1"/>
            <a:r>
              <a:rPr lang="en-US" dirty="0" smtClean="0"/>
              <a:t>“Streamlined” BIC for Level Fee Fiduciaries</a:t>
            </a:r>
          </a:p>
          <a:p>
            <a:pPr lvl="1"/>
            <a:r>
              <a:rPr lang="en-US" dirty="0" smtClean="0"/>
              <a:t>“Transition” BIC for 2017 Transition Period</a:t>
            </a:r>
          </a:p>
          <a:p>
            <a:r>
              <a:rPr lang="en-US" dirty="0" smtClean="0"/>
              <a:t>Observations</a:t>
            </a:r>
          </a:p>
          <a:p>
            <a:pPr lvl="1"/>
            <a:r>
              <a:rPr lang="en-US" dirty="0" smtClean="0"/>
              <a:t>Firms could potentially rely on “Full Blown” BIC for all retirement clients as of April 10, 2017</a:t>
            </a:r>
          </a:p>
          <a:p>
            <a:pPr lvl="1"/>
            <a:r>
              <a:rPr lang="en-US" dirty="0" smtClean="0"/>
              <a:t>If feasible, it may be beneficial to use less onerous BIC versions for different client types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10</a:t>
            </a:fld>
            <a:endParaRPr lang="en-US" sz="1800" dirty="0"/>
          </a:p>
        </p:txBody>
      </p:sp>
    </p:spTree>
    <p:extLst>
      <p:ext uri="{BB962C8B-B14F-4D97-AF65-F5344CB8AC3E}">
        <p14:creationId xmlns:p14="http://schemas.microsoft.com/office/powerpoint/2010/main" val="1280139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“Full Blown” BIC: IRAs and Non-ERISA Plans</a:t>
            </a:r>
            <a:endParaRPr lang="en-US" dirty="0"/>
          </a:p>
        </p:txBody>
      </p:sp>
      <p:sp>
        <p:nvSpPr>
          <p:cNvPr id="3" name="Content Placeholder 2"/>
          <p:cNvSpPr>
            <a:spLocks noGrp="1"/>
          </p:cNvSpPr>
          <p:nvPr>
            <p:ph idx="1"/>
          </p:nvPr>
        </p:nvSpPr>
        <p:spPr/>
        <p:txBody>
          <a:bodyPr>
            <a:normAutofit lnSpcReduction="10000"/>
          </a:bodyPr>
          <a:lstStyle/>
          <a:p>
            <a:r>
              <a:rPr lang="en-US" dirty="0" smtClean="0"/>
              <a:t>Required Terms for Contract</a:t>
            </a:r>
          </a:p>
          <a:p>
            <a:pPr lvl="1"/>
            <a:r>
              <a:rPr lang="en-US" dirty="0" smtClean="0"/>
              <a:t>Fiduciary standard of care</a:t>
            </a:r>
          </a:p>
          <a:p>
            <a:pPr lvl="1"/>
            <a:r>
              <a:rPr lang="en-US" dirty="0" smtClean="0"/>
              <a:t>General disclosures for compensation and conflicts</a:t>
            </a:r>
          </a:p>
          <a:p>
            <a:pPr lvl="1"/>
            <a:r>
              <a:rPr lang="en-US" dirty="0" smtClean="0"/>
              <a:t>Giving specific compensation figures upon request</a:t>
            </a:r>
          </a:p>
          <a:p>
            <a:pPr lvl="1"/>
            <a:r>
              <a:rPr lang="en-US" dirty="0" smtClean="0"/>
              <a:t>Compliance policies mitigating conflicts </a:t>
            </a:r>
          </a:p>
          <a:p>
            <a:pPr lvl="1"/>
            <a:r>
              <a:rPr lang="en-US" dirty="0" smtClean="0"/>
              <a:t>Mandatory arbitration with reasonable venue is permitted (but must not limit class action rights)</a:t>
            </a:r>
          </a:p>
          <a:p>
            <a:r>
              <a:rPr lang="en-US" dirty="0" smtClean="0"/>
              <a:t>Other Requirements</a:t>
            </a:r>
          </a:p>
          <a:p>
            <a:pPr lvl="1"/>
            <a:r>
              <a:rPr lang="en-US" dirty="0" smtClean="0"/>
              <a:t>Transaction disclosures for each investment</a:t>
            </a:r>
          </a:p>
          <a:p>
            <a:pPr lvl="2"/>
            <a:r>
              <a:rPr lang="en-US" sz="1600" dirty="0" smtClean="0"/>
              <a:t>Focusing on fiduciary standards and conflicts</a:t>
            </a:r>
          </a:p>
          <a:p>
            <a:pPr lvl="2"/>
            <a:r>
              <a:rPr lang="en-US" sz="1600" dirty="0" smtClean="0"/>
              <a:t>1-year relief if advising purchase of same product</a:t>
            </a:r>
          </a:p>
          <a:p>
            <a:pPr lvl="1"/>
            <a:r>
              <a:rPr lang="en-US" dirty="0" smtClean="0"/>
              <a:t>Webpage focusing on business model and conflicts</a:t>
            </a:r>
          </a:p>
          <a:p>
            <a:pPr lvl="2"/>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11</a:t>
            </a:fld>
            <a:endParaRPr lang="en-US" sz="1800" dirty="0"/>
          </a:p>
        </p:txBody>
      </p:sp>
    </p:spTree>
    <p:extLst>
      <p:ext uri="{BB962C8B-B14F-4D97-AF65-F5344CB8AC3E}">
        <p14:creationId xmlns:p14="http://schemas.microsoft.com/office/powerpoint/2010/main" val="2177425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“Disclosure” BIC: ERISA Plans</a:t>
            </a:r>
            <a:endParaRPr lang="en-US" dirty="0"/>
          </a:p>
        </p:txBody>
      </p:sp>
      <p:sp>
        <p:nvSpPr>
          <p:cNvPr id="3" name="Content Placeholder 2"/>
          <p:cNvSpPr>
            <a:spLocks noGrp="1"/>
          </p:cNvSpPr>
          <p:nvPr>
            <p:ph idx="1"/>
          </p:nvPr>
        </p:nvSpPr>
        <p:spPr/>
        <p:txBody>
          <a:bodyPr>
            <a:normAutofit lnSpcReduction="10000"/>
          </a:bodyPr>
          <a:lstStyle/>
          <a:p>
            <a:r>
              <a:rPr lang="en-US" dirty="0" smtClean="0"/>
              <a:t>General</a:t>
            </a:r>
          </a:p>
          <a:p>
            <a:pPr lvl="1"/>
            <a:r>
              <a:rPr lang="en-US" dirty="0" smtClean="0"/>
              <a:t>Requirements mirror those for “Full Blown” BIC</a:t>
            </a:r>
          </a:p>
          <a:p>
            <a:pPr lvl="1"/>
            <a:r>
              <a:rPr lang="en-US" dirty="0" smtClean="0"/>
              <a:t>But no written contract is required</a:t>
            </a:r>
          </a:p>
          <a:p>
            <a:pPr lvl="1"/>
            <a:r>
              <a:rPr lang="en-US" dirty="0" smtClean="0"/>
              <a:t>Must give written statement of fiduciary status and general disclosures on compensation and conflicts</a:t>
            </a:r>
          </a:p>
          <a:p>
            <a:r>
              <a:rPr lang="en-US" dirty="0" smtClean="0"/>
              <a:t>List of Requirements</a:t>
            </a:r>
          </a:p>
          <a:p>
            <a:pPr lvl="1"/>
            <a:r>
              <a:rPr lang="en-US" dirty="0" smtClean="0"/>
              <a:t>Written statement and general disclosures</a:t>
            </a:r>
          </a:p>
          <a:p>
            <a:pPr lvl="1"/>
            <a:r>
              <a:rPr lang="en-US" dirty="0" smtClean="0"/>
              <a:t>Giving specific compensation figures upon request</a:t>
            </a:r>
          </a:p>
          <a:p>
            <a:pPr lvl="1"/>
            <a:r>
              <a:rPr lang="en-US" dirty="0" smtClean="0"/>
              <a:t>Webpage focusing on business model and conflicts</a:t>
            </a:r>
          </a:p>
          <a:p>
            <a:pPr lvl="1"/>
            <a:r>
              <a:rPr lang="en-US" dirty="0" smtClean="0"/>
              <a:t>Transaction disclosures for each investment</a:t>
            </a:r>
          </a:p>
          <a:p>
            <a:pPr lvl="1"/>
            <a:r>
              <a:rPr lang="en-US" dirty="0" smtClean="0"/>
              <a:t>Webpage focusing on business model and conflicts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12</a:t>
            </a:fld>
            <a:endParaRPr lang="en-US" sz="1800" dirty="0"/>
          </a:p>
        </p:txBody>
      </p:sp>
    </p:spTree>
    <p:extLst>
      <p:ext uri="{BB962C8B-B14F-4D97-AF65-F5344CB8AC3E}">
        <p14:creationId xmlns:p14="http://schemas.microsoft.com/office/powerpoint/2010/main" val="2304270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BIC Compliance Policies</a:t>
            </a:r>
            <a:endParaRPr lang="en-US" dirty="0"/>
          </a:p>
        </p:txBody>
      </p:sp>
      <p:sp>
        <p:nvSpPr>
          <p:cNvPr id="3" name="Content Placeholder 2"/>
          <p:cNvSpPr>
            <a:spLocks noGrp="1"/>
          </p:cNvSpPr>
          <p:nvPr>
            <p:ph idx="1"/>
          </p:nvPr>
        </p:nvSpPr>
        <p:spPr/>
        <p:txBody>
          <a:bodyPr/>
          <a:lstStyle/>
          <a:p>
            <a:r>
              <a:rPr lang="en-US" dirty="0" smtClean="0"/>
              <a:t>General</a:t>
            </a:r>
          </a:p>
          <a:p>
            <a:pPr lvl="1"/>
            <a:r>
              <a:rPr lang="en-US" dirty="0" smtClean="0"/>
              <a:t>Required for “Full Blown” BIC for Non-ERISA Plans and IRAs and “Disclosure” BIC for ERISA Plans</a:t>
            </a:r>
          </a:p>
          <a:p>
            <a:pPr lvl="1"/>
            <a:r>
              <a:rPr lang="en-US" dirty="0" smtClean="0"/>
              <a:t>Differential compensation paid from BD firm to rep must be based on </a:t>
            </a:r>
            <a:r>
              <a:rPr lang="en-US" u="sng" dirty="0" smtClean="0"/>
              <a:t>neutral</a:t>
            </a:r>
            <a:r>
              <a:rPr lang="en-US" dirty="0" smtClean="0"/>
              <a:t> </a:t>
            </a:r>
            <a:r>
              <a:rPr lang="en-US" u="sng" dirty="0" smtClean="0"/>
              <a:t>factors</a:t>
            </a:r>
            <a:r>
              <a:rPr lang="en-US" dirty="0" smtClean="0"/>
              <a:t> tied to services (like time or expertise needed to sell investment)</a:t>
            </a:r>
          </a:p>
          <a:p>
            <a:r>
              <a:rPr lang="en-US" dirty="0" smtClean="0"/>
              <a:t>Expectations</a:t>
            </a:r>
          </a:p>
          <a:p>
            <a:pPr lvl="1"/>
            <a:r>
              <a:rPr lang="en-US" dirty="0" smtClean="0"/>
              <a:t>DOL appears to be expecting BD firms to change their payout grids for reps</a:t>
            </a:r>
          </a:p>
          <a:p>
            <a:pPr lvl="1"/>
            <a:r>
              <a:rPr lang="en-US" dirty="0" smtClean="0"/>
              <a:t>For example, payouts to rep may vary for different investment categories, but not for similar investments in same category (such as VAs)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13</a:t>
            </a:fld>
            <a:endParaRPr lang="en-US" sz="1800" dirty="0"/>
          </a:p>
        </p:txBody>
      </p:sp>
    </p:spTree>
    <p:extLst>
      <p:ext uri="{BB962C8B-B14F-4D97-AF65-F5344CB8AC3E}">
        <p14:creationId xmlns:p14="http://schemas.microsoft.com/office/powerpoint/2010/main" val="368732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“Streamlined” BIC: Level Fee Fiduciary</a:t>
            </a:r>
            <a:endParaRPr lang="en-US" dirty="0"/>
          </a:p>
        </p:txBody>
      </p:sp>
      <p:sp>
        <p:nvSpPr>
          <p:cNvPr id="3" name="Content Placeholder 2"/>
          <p:cNvSpPr>
            <a:spLocks noGrp="1"/>
          </p:cNvSpPr>
          <p:nvPr>
            <p:ph idx="1"/>
          </p:nvPr>
        </p:nvSpPr>
        <p:spPr/>
        <p:txBody>
          <a:bodyPr/>
          <a:lstStyle/>
          <a:p>
            <a:r>
              <a:rPr lang="en-US" dirty="0" smtClean="0"/>
              <a:t>When Does a Level Fee Fiduciary Need BIC?</a:t>
            </a:r>
          </a:p>
          <a:p>
            <a:pPr lvl="1"/>
            <a:r>
              <a:rPr lang="en-US" dirty="0" smtClean="0"/>
              <a:t>Offering rollover advice to participants when plan sponsor is existing client, resulting in higher fees</a:t>
            </a:r>
          </a:p>
          <a:p>
            <a:pPr lvl="1"/>
            <a:r>
              <a:rPr lang="en-US" dirty="0" smtClean="0"/>
              <a:t>Offering rollover advice to “off the street” participants </a:t>
            </a:r>
          </a:p>
          <a:p>
            <a:pPr lvl="1"/>
            <a:r>
              <a:rPr lang="en-US" dirty="0" smtClean="0"/>
              <a:t>Moving from commission- to fee-based services</a:t>
            </a:r>
          </a:p>
          <a:p>
            <a:r>
              <a:rPr lang="en-US" dirty="0" smtClean="0"/>
              <a:t>Streamlined BIC Requirements</a:t>
            </a:r>
          </a:p>
          <a:p>
            <a:pPr lvl="1"/>
            <a:r>
              <a:rPr lang="en-US" dirty="0" smtClean="0"/>
              <a:t>Advisor gives written statement of fiduciary status</a:t>
            </a:r>
          </a:p>
          <a:p>
            <a:pPr lvl="1"/>
            <a:r>
              <a:rPr lang="en-US" dirty="0" smtClean="0"/>
              <a:t>Advisor documents (internally) reason for rollover recommendation being in client’s best interest</a:t>
            </a:r>
          </a:p>
          <a:p>
            <a:pPr lvl="1"/>
            <a:r>
              <a:rPr lang="en-US" dirty="0" smtClean="0"/>
              <a:t>No need for compliance policies or other disclosures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14</a:t>
            </a:fld>
            <a:endParaRPr lang="en-US" sz="1800" dirty="0"/>
          </a:p>
        </p:txBody>
      </p:sp>
    </p:spTree>
    <p:extLst>
      <p:ext uri="{BB962C8B-B14F-4D97-AF65-F5344CB8AC3E}">
        <p14:creationId xmlns:p14="http://schemas.microsoft.com/office/powerpoint/2010/main" val="3553687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“Transition” BIC: All Plan/IRA Clients</a:t>
            </a:r>
            <a:endParaRPr lang="en-US" dirty="0"/>
          </a:p>
        </p:txBody>
      </p:sp>
      <p:sp>
        <p:nvSpPr>
          <p:cNvPr id="3" name="Content Placeholder 2"/>
          <p:cNvSpPr>
            <a:spLocks noGrp="1"/>
          </p:cNvSpPr>
          <p:nvPr>
            <p:ph idx="1"/>
          </p:nvPr>
        </p:nvSpPr>
        <p:spPr/>
        <p:txBody>
          <a:bodyPr/>
          <a:lstStyle/>
          <a:p>
            <a:r>
              <a:rPr lang="en-US" dirty="0" smtClean="0"/>
              <a:t>Relief from April 10, 2017 to January 1, 2018</a:t>
            </a:r>
          </a:p>
          <a:p>
            <a:pPr lvl="1"/>
            <a:r>
              <a:rPr lang="en-US" dirty="0" smtClean="0"/>
              <a:t>Beneficial for firms who cannot comply with Full Blown, Disclosure or Streamlined BIC by April 10</a:t>
            </a:r>
            <a:r>
              <a:rPr lang="en-US" baseline="30000" dirty="0" smtClean="0"/>
              <a:t>th</a:t>
            </a:r>
            <a:endParaRPr lang="en-US" dirty="0" smtClean="0"/>
          </a:p>
          <a:p>
            <a:pPr lvl="1"/>
            <a:r>
              <a:rPr lang="en-US" dirty="0" smtClean="0"/>
              <a:t>Numerous BIC requirements are waived for transition period (until January 1, 2018)</a:t>
            </a:r>
          </a:p>
          <a:p>
            <a:r>
              <a:rPr lang="en-US" dirty="0" smtClean="0"/>
              <a:t>Simplified BIC Requirements</a:t>
            </a:r>
          </a:p>
          <a:p>
            <a:pPr lvl="1"/>
            <a:r>
              <a:rPr lang="en-US" dirty="0" smtClean="0"/>
              <a:t>Advisor provides written statement of fiduciary status and conflict disclosures (electronic or email)</a:t>
            </a:r>
          </a:p>
          <a:p>
            <a:pPr lvl="1"/>
            <a:r>
              <a:rPr lang="en-US" dirty="0" smtClean="0"/>
              <a:t>Designation of person(s) responsible got monitoring compliance (“BIC Officer”)</a:t>
            </a:r>
          </a:p>
          <a:p>
            <a:pPr lvl="1"/>
            <a:r>
              <a:rPr lang="en-US" dirty="0" smtClean="0"/>
              <a:t>No need for compliance policies or other disclosures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15</a:t>
            </a:fld>
            <a:endParaRPr lang="en-US" sz="1800" dirty="0"/>
          </a:p>
        </p:txBody>
      </p:sp>
    </p:spTree>
    <p:extLst>
      <p:ext uri="{BB962C8B-B14F-4D97-AF65-F5344CB8AC3E}">
        <p14:creationId xmlns:p14="http://schemas.microsoft.com/office/powerpoint/2010/main" val="3789701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Grandfathered Brokerage Transactions</a:t>
            </a:r>
            <a:endParaRPr lang="en-US" dirty="0"/>
          </a:p>
        </p:txBody>
      </p:sp>
      <p:sp>
        <p:nvSpPr>
          <p:cNvPr id="3" name="Content Placeholder 2"/>
          <p:cNvSpPr>
            <a:spLocks noGrp="1"/>
          </p:cNvSpPr>
          <p:nvPr>
            <p:ph idx="1"/>
          </p:nvPr>
        </p:nvSpPr>
        <p:spPr/>
        <p:txBody>
          <a:bodyPr/>
          <a:lstStyle/>
          <a:p>
            <a:r>
              <a:rPr lang="en-US" dirty="0" smtClean="0"/>
              <a:t>For Transactions Prior to April 10, 2017</a:t>
            </a:r>
          </a:p>
          <a:p>
            <a:pPr lvl="1"/>
            <a:r>
              <a:rPr lang="en-US" dirty="0" smtClean="0"/>
              <a:t>BD firms and reps may continue to earn commission (variable compensation)</a:t>
            </a:r>
          </a:p>
          <a:p>
            <a:pPr lvl="1"/>
            <a:r>
              <a:rPr lang="en-US" dirty="0" smtClean="0"/>
              <a:t>Grandfathered transaction must not have </a:t>
            </a:r>
            <a:r>
              <a:rPr lang="en-US" dirty="0" smtClean="0"/>
              <a:t>violated </a:t>
            </a:r>
            <a:r>
              <a:rPr lang="en-US" dirty="0" smtClean="0"/>
              <a:t>prohibited transaction rules when initially executed</a:t>
            </a:r>
          </a:p>
          <a:p>
            <a:pPr lvl="1"/>
            <a:r>
              <a:rPr lang="en-US" dirty="0" smtClean="0"/>
              <a:t>Compensation must be reasonable</a:t>
            </a:r>
          </a:p>
          <a:p>
            <a:pPr lvl="1"/>
            <a:r>
              <a:rPr lang="en-US" dirty="0" smtClean="0"/>
              <a:t>No grandfathering for new investments sold on or after April 10, 2017 in connection with fiduciary advice</a:t>
            </a:r>
          </a:p>
          <a:p>
            <a:r>
              <a:rPr lang="en-US" dirty="0" smtClean="0"/>
              <a:t>Observations</a:t>
            </a:r>
          </a:p>
          <a:p>
            <a:pPr lvl="1"/>
            <a:r>
              <a:rPr lang="en-US" dirty="0" smtClean="0"/>
              <a:t>Grandfathering rule is part of BIC Exemption rules</a:t>
            </a:r>
          </a:p>
          <a:p>
            <a:pPr lvl="1"/>
            <a:r>
              <a:rPr lang="en-US" dirty="0" smtClean="0"/>
              <a:t>Unclear if ongoing commissions are “reasonable compensation” </a:t>
            </a:r>
            <a:r>
              <a:rPr lang="en-US" smtClean="0"/>
              <a:t>if </a:t>
            </a:r>
            <a:r>
              <a:rPr lang="en-US" smtClean="0"/>
              <a:t>no </a:t>
            </a:r>
            <a:r>
              <a:rPr lang="en-US" dirty="0" smtClean="0"/>
              <a:t>future advice is given</a:t>
            </a:r>
          </a:p>
          <a:p>
            <a:pPr lvl="1"/>
            <a:endParaRPr lang="en-US" dirty="0" smtClean="0"/>
          </a:p>
          <a:p>
            <a:pPr lvl="1"/>
            <a:endParaRPr lang="en-US" dirty="0" smtClean="0"/>
          </a:p>
          <a:p>
            <a:pPr lvl="1"/>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16</a:t>
            </a:fld>
            <a:endParaRPr lang="en-US" sz="1800" dirty="0"/>
          </a:p>
        </p:txBody>
      </p:sp>
    </p:spTree>
    <p:extLst>
      <p:ext uri="{BB962C8B-B14F-4D97-AF65-F5344CB8AC3E}">
        <p14:creationId xmlns:p14="http://schemas.microsoft.com/office/powerpoint/2010/main" val="977344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Other PTEs</a:t>
            </a:r>
            <a:endParaRPr lang="en-US" dirty="0"/>
          </a:p>
        </p:txBody>
      </p:sp>
      <p:sp>
        <p:nvSpPr>
          <p:cNvPr id="3" name="Content Placeholder 2"/>
          <p:cNvSpPr>
            <a:spLocks noGrp="1"/>
          </p:cNvSpPr>
          <p:nvPr>
            <p:ph idx="1"/>
          </p:nvPr>
        </p:nvSpPr>
        <p:spPr/>
        <p:txBody>
          <a:bodyPr/>
          <a:lstStyle/>
          <a:p>
            <a:r>
              <a:rPr lang="en-US" dirty="0" smtClean="0"/>
              <a:t>PTE 84-24 and Annuity Sales</a:t>
            </a:r>
          </a:p>
          <a:p>
            <a:r>
              <a:rPr lang="en-US" dirty="0" smtClean="0"/>
              <a:t>PTE 2016-02 (formerly Principal Transaction Exemption)</a:t>
            </a:r>
          </a:p>
          <a:p>
            <a:r>
              <a:rPr lang="en-US" dirty="0" smtClean="0"/>
              <a:t>PTE 86-128</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17</a:t>
            </a:fld>
            <a:endParaRPr lang="en-US" sz="1800" dirty="0"/>
          </a:p>
        </p:txBody>
      </p:sp>
    </p:spTree>
    <p:extLst>
      <p:ext uri="{BB962C8B-B14F-4D97-AF65-F5344CB8AC3E}">
        <p14:creationId xmlns:p14="http://schemas.microsoft.com/office/powerpoint/2010/main" val="3498831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Fee </a:t>
            </a:r>
            <a:r>
              <a:rPr lang="en-US" dirty="0" err="1" smtClean="0"/>
              <a:t>Levelization</a:t>
            </a:r>
            <a:endParaRPr lang="en-US" dirty="0"/>
          </a:p>
        </p:txBody>
      </p:sp>
      <p:sp>
        <p:nvSpPr>
          <p:cNvPr id="3" name="Content Placeholder 2"/>
          <p:cNvSpPr>
            <a:spLocks noGrp="1"/>
          </p:cNvSpPr>
          <p:nvPr>
            <p:ph idx="1"/>
          </p:nvPr>
        </p:nvSpPr>
        <p:spPr/>
        <p:txBody>
          <a:bodyPr/>
          <a:lstStyle/>
          <a:p>
            <a:r>
              <a:rPr lang="en-US" sz="4000" dirty="0" smtClean="0"/>
              <a:t>De Facto Exemption</a:t>
            </a:r>
          </a:p>
          <a:p>
            <a:pPr lvl="1"/>
            <a:r>
              <a:rPr lang="en-US" sz="3600" dirty="0" smtClean="0"/>
              <a:t>Fiduciary advisor is permitted to earn transaction-based compensation</a:t>
            </a:r>
          </a:p>
          <a:p>
            <a:pPr lvl="1"/>
            <a:r>
              <a:rPr lang="en-US" sz="3600" dirty="0" smtClean="0"/>
              <a:t>However, it must not vary based on investments selected by the plan or IRA client</a:t>
            </a:r>
          </a:p>
          <a:p>
            <a:pPr lvl="1"/>
            <a:r>
              <a:rPr lang="en-US" sz="3600" dirty="0" smtClean="0"/>
              <a:t>No need for exemption because fee </a:t>
            </a:r>
            <a:r>
              <a:rPr lang="en-US" sz="3600" dirty="0" err="1" smtClean="0"/>
              <a:t>levelization</a:t>
            </a:r>
            <a:r>
              <a:rPr lang="en-US" sz="3600" dirty="0" smtClean="0"/>
              <a:t> eliminated prohibited transaction to begin with</a:t>
            </a:r>
            <a:endParaRPr lang="en-US" sz="3600"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18</a:t>
            </a:fld>
            <a:endParaRPr lang="en-US" sz="1800" dirty="0"/>
          </a:p>
        </p:txBody>
      </p:sp>
    </p:spTree>
    <p:extLst>
      <p:ext uri="{BB962C8B-B14F-4D97-AF65-F5344CB8AC3E}">
        <p14:creationId xmlns:p14="http://schemas.microsoft.com/office/powerpoint/2010/main" val="1451930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Implementing Fee </a:t>
            </a:r>
            <a:r>
              <a:rPr lang="en-US" dirty="0" err="1" smtClean="0"/>
              <a:t>Levelization</a:t>
            </a:r>
            <a:endParaRPr lang="en-US" dirty="0"/>
          </a:p>
        </p:txBody>
      </p:sp>
      <p:sp>
        <p:nvSpPr>
          <p:cNvPr id="3" name="Content Placeholder 2"/>
          <p:cNvSpPr>
            <a:spLocks noGrp="1"/>
          </p:cNvSpPr>
          <p:nvPr>
            <p:ph idx="1"/>
          </p:nvPr>
        </p:nvSpPr>
        <p:spPr/>
        <p:txBody>
          <a:bodyPr/>
          <a:lstStyle/>
          <a:p>
            <a:r>
              <a:rPr lang="en-US" dirty="0" smtClean="0"/>
              <a:t>Potential Areas of Variable Compensation</a:t>
            </a:r>
          </a:p>
          <a:p>
            <a:pPr lvl="1"/>
            <a:r>
              <a:rPr lang="en-US" dirty="0" smtClean="0"/>
              <a:t>Commissions and Ticket Charges, Revenue Sharing, Payments from Funds (e.g., sub-TA payments), Proprietary Products (e.g., sweep vehicle)</a:t>
            </a:r>
          </a:p>
          <a:p>
            <a:r>
              <a:rPr lang="en-US" dirty="0" smtClean="0"/>
              <a:t>How to </a:t>
            </a:r>
            <a:r>
              <a:rPr lang="en-US" dirty="0" err="1" smtClean="0"/>
              <a:t>Levelize</a:t>
            </a:r>
            <a:endParaRPr lang="en-US" dirty="0" smtClean="0"/>
          </a:p>
          <a:p>
            <a:pPr lvl="1"/>
            <a:r>
              <a:rPr lang="en-US" dirty="0" smtClean="0"/>
              <a:t>Need appropriate universe of investment products that pay </a:t>
            </a:r>
            <a:r>
              <a:rPr lang="en-US" dirty="0" err="1" smtClean="0"/>
              <a:t>levelized</a:t>
            </a:r>
            <a:r>
              <a:rPr lang="en-US" dirty="0" smtClean="0"/>
              <a:t> amount (e.g., 50 bps)</a:t>
            </a:r>
          </a:p>
          <a:p>
            <a:pPr lvl="1"/>
            <a:r>
              <a:rPr lang="en-US" dirty="0" smtClean="0"/>
              <a:t>Restructure revenue sharing as flat dollar payments </a:t>
            </a:r>
          </a:p>
          <a:p>
            <a:pPr lvl="1"/>
            <a:r>
              <a:rPr lang="en-US" dirty="0" smtClean="0"/>
              <a:t>Replace proprietary products (or fee credit)</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19</a:t>
            </a:fld>
            <a:endParaRPr lang="en-US" sz="1800" dirty="0"/>
          </a:p>
        </p:txBody>
      </p:sp>
    </p:spTree>
    <p:extLst>
      <p:ext uri="{BB962C8B-B14F-4D97-AF65-F5344CB8AC3E}">
        <p14:creationId xmlns:p14="http://schemas.microsoft.com/office/powerpoint/2010/main" val="12659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Robo</a:t>
            </a:r>
            <a:r>
              <a:rPr lang="en-US" dirty="0" smtClean="0"/>
              <a:t>-Advice</a:t>
            </a:r>
            <a:endParaRPr lang="en-US" dirty="0"/>
          </a:p>
        </p:txBody>
      </p:sp>
      <p:sp>
        <p:nvSpPr>
          <p:cNvPr id="3" name="Content Placeholder 2"/>
          <p:cNvSpPr>
            <a:spLocks noGrp="1"/>
          </p:cNvSpPr>
          <p:nvPr>
            <p:ph idx="1"/>
          </p:nvPr>
        </p:nvSpPr>
        <p:spPr/>
        <p:txBody>
          <a:bodyPr/>
          <a:lstStyle/>
          <a:p>
            <a:r>
              <a:rPr lang="en-US" sz="3600" dirty="0" smtClean="0"/>
              <a:t>What is it?</a:t>
            </a:r>
          </a:p>
          <a:p>
            <a:pPr lvl="1"/>
            <a:r>
              <a:rPr lang="en-US" sz="3200" dirty="0" smtClean="0"/>
              <a:t>Asset allocation advice based on computer models</a:t>
            </a:r>
          </a:p>
          <a:p>
            <a:pPr lvl="1"/>
            <a:r>
              <a:rPr lang="en-US" sz="3200" dirty="0" smtClean="0"/>
              <a:t>Routinely used for participant-level advice and</a:t>
            </a:r>
          </a:p>
          <a:p>
            <a:pPr lvl="1"/>
            <a:r>
              <a:rPr lang="en-US" sz="3200" dirty="0" smtClean="0"/>
              <a:t>Recommending allocations to  plan menu options</a:t>
            </a:r>
          </a:p>
          <a:p>
            <a:pPr lvl="1"/>
            <a:r>
              <a:rPr lang="en-US" sz="3200" dirty="0" smtClean="0"/>
              <a:t>Potentially available for IRA investors</a:t>
            </a:r>
          </a:p>
          <a:p>
            <a:r>
              <a:rPr lang="en-US" sz="3600" dirty="0" smtClean="0"/>
              <a:t>History</a:t>
            </a:r>
            <a:endParaRPr lang="en-US" sz="3600"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20</a:t>
            </a:fld>
            <a:endParaRPr lang="en-US" sz="1800" dirty="0"/>
          </a:p>
        </p:txBody>
      </p:sp>
    </p:spTree>
    <p:extLst>
      <p:ext uri="{BB962C8B-B14F-4D97-AF65-F5344CB8AC3E}">
        <p14:creationId xmlns:p14="http://schemas.microsoft.com/office/powerpoint/2010/main" val="3960294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Capturing Rollovers</a:t>
            </a:r>
            <a:endParaRPr lang="en-US" dirty="0"/>
          </a:p>
        </p:txBody>
      </p:sp>
      <p:sp>
        <p:nvSpPr>
          <p:cNvPr id="3" name="Content Placeholder 2"/>
          <p:cNvSpPr>
            <a:spLocks noGrp="1"/>
          </p:cNvSpPr>
          <p:nvPr>
            <p:ph idx="1"/>
          </p:nvPr>
        </p:nvSpPr>
        <p:spPr/>
        <p:txBody>
          <a:bodyPr/>
          <a:lstStyle/>
          <a:p>
            <a:r>
              <a:rPr lang="en-US" dirty="0" smtClean="0"/>
              <a:t>Issues Arising From Cross-Selling</a:t>
            </a:r>
          </a:p>
          <a:p>
            <a:pPr lvl="1"/>
            <a:r>
              <a:rPr lang="en-US" dirty="0" smtClean="0"/>
              <a:t>Potential conflicts of interest</a:t>
            </a:r>
          </a:p>
          <a:p>
            <a:pPr lvl="1"/>
            <a:r>
              <a:rPr lang="en-US" dirty="0" smtClean="0"/>
              <a:t>Advisor develops relationship with plan sponsor and participants</a:t>
            </a:r>
          </a:p>
          <a:p>
            <a:pPr lvl="1"/>
            <a:r>
              <a:rPr lang="en-US" dirty="0" smtClean="0"/>
              <a:t>Exploiting trust to sell at unfavorable terms</a:t>
            </a:r>
          </a:p>
          <a:p>
            <a:r>
              <a:rPr lang="en-US" dirty="0" smtClean="0"/>
              <a:t>Potential Impact on Participants</a:t>
            </a:r>
          </a:p>
          <a:p>
            <a:pPr lvl="1"/>
            <a:r>
              <a:rPr lang="en-US" dirty="0" smtClean="0"/>
              <a:t>Advisor’s fees on rollover assets may be higher than fees on plan assets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21</a:t>
            </a:fld>
            <a:endParaRPr lang="en-US" sz="1800" dirty="0"/>
          </a:p>
        </p:txBody>
      </p:sp>
    </p:spTree>
    <p:extLst>
      <p:ext uri="{BB962C8B-B14F-4D97-AF65-F5344CB8AC3E}">
        <p14:creationId xmlns:p14="http://schemas.microsoft.com/office/powerpoint/2010/main" val="646803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Effect of New DOL Rule on Rollovers</a:t>
            </a:r>
            <a:endParaRPr lang="en-US" dirty="0"/>
          </a:p>
        </p:txBody>
      </p:sp>
      <p:sp>
        <p:nvSpPr>
          <p:cNvPr id="3" name="Content Placeholder 2"/>
          <p:cNvSpPr>
            <a:spLocks noGrp="1"/>
          </p:cNvSpPr>
          <p:nvPr>
            <p:ph idx="1"/>
          </p:nvPr>
        </p:nvSpPr>
        <p:spPr/>
        <p:txBody>
          <a:bodyPr/>
          <a:lstStyle/>
          <a:p>
            <a:r>
              <a:rPr lang="en-US" dirty="0" smtClean="0"/>
              <a:t>Impact on Advisory Opinion 2005-23A</a:t>
            </a:r>
          </a:p>
          <a:p>
            <a:pPr lvl="1"/>
            <a:r>
              <a:rPr lang="en-US" dirty="0" smtClean="0"/>
              <a:t>Would replace DOL’s current rollover guidance</a:t>
            </a:r>
          </a:p>
          <a:p>
            <a:pPr lvl="1"/>
            <a:r>
              <a:rPr lang="en-US" dirty="0" smtClean="0"/>
              <a:t>Under new fiduciary rule, any rollover advice would be fiduciary advice</a:t>
            </a:r>
          </a:p>
          <a:p>
            <a:pPr lvl="1"/>
            <a:r>
              <a:rPr lang="en-US" dirty="0" smtClean="0"/>
              <a:t>Rollover advice would automatically trigger plan or IRA fiduciary status</a:t>
            </a:r>
          </a:p>
          <a:p>
            <a:r>
              <a:rPr lang="en-US" dirty="0" smtClean="0"/>
              <a:t>Relief under BIC Exemption</a:t>
            </a:r>
          </a:p>
          <a:p>
            <a:pPr lvl="1"/>
            <a:r>
              <a:rPr lang="en-US" dirty="0" smtClean="0"/>
              <a:t>Commission-based advisors need “Full Blown” BIC to earn compensation from rollover IRAs</a:t>
            </a:r>
          </a:p>
          <a:p>
            <a:pPr lvl="1"/>
            <a:r>
              <a:rPr lang="en-US" dirty="0" smtClean="0"/>
              <a:t>Fee-based advisors may also need relief under BIC Exemption when offering rollover advice</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22</a:t>
            </a:fld>
            <a:endParaRPr lang="en-US" sz="1800" dirty="0"/>
          </a:p>
        </p:txBody>
      </p:sp>
    </p:spTree>
    <p:extLst>
      <p:ext uri="{BB962C8B-B14F-4D97-AF65-F5344CB8AC3E}">
        <p14:creationId xmlns:p14="http://schemas.microsoft.com/office/powerpoint/2010/main" val="2887628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Potential Impact on RIAs</a:t>
            </a:r>
            <a:endParaRPr lang="en-US" dirty="0"/>
          </a:p>
        </p:txBody>
      </p:sp>
      <p:sp>
        <p:nvSpPr>
          <p:cNvPr id="3" name="Content Placeholder 2"/>
          <p:cNvSpPr>
            <a:spLocks noGrp="1"/>
          </p:cNvSpPr>
          <p:nvPr>
            <p:ph idx="1"/>
          </p:nvPr>
        </p:nvSpPr>
        <p:spPr/>
        <p:txBody>
          <a:bodyPr/>
          <a:lstStyle/>
          <a:p>
            <a:r>
              <a:rPr lang="en-US" dirty="0" smtClean="0"/>
              <a:t>Capturing Rollovers</a:t>
            </a:r>
          </a:p>
          <a:p>
            <a:pPr lvl="1"/>
            <a:r>
              <a:rPr lang="en-US" dirty="0" smtClean="0"/>
              <a:t>RIAs advising plan clients generally earn higher (and variable) fees when capturing rollovers</a:t>
            </a:r>
          </a:p>
          <a:p>
            <a:pPr lvl="1"/>
            <a:r>
              <a:rPr lang="en-US" dirty="0" smtClean="0"/>
              <a:t>May use “Streamlined” BIC as Level fee Fiduciaries for rollover IRAs</a:t>
            </a:r>
          </a:p>
          <a:p>
            <a:pPr lvl="1"/>
            <a:r>
              <a:rPr lang="en-US" dirty="0" smtClean="0"/>
              <a:t>Streamlined BIC may also be used when offering rollover advice to “off the street” participants</a:t>
            </a:r>
          </a:p>
          <a:p>
            <a:r>
              <a:rPr lang="en-US" dirty="0" smtClean="0"/>
              <a:t>Retail Managed Account Programs</a:t>
            </a:r>
          </a:p>
          <a:p>
            <a:pPr lvl="1"/>
            <a:r>
              <a:rPr lang="en-US" dirty="0" smtClean="0"/>
              <a:t>Advisors earning variable compensation from IRA/plan clients must comply with BICE</a:t>
            </a:r>
          </a:p>
          <a:p>
            <a:pPr lvl="1"/>
            <a:r>
              <a:rPr lang="en-US" dirty="0" smtClean="0"/>
              <a:t>Solicitors would be fiduciary advisors and must also comply with BICE</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23</a:t>
            </a:fld>
            <a:endParaRPr lang="en-US" sz="1800" dirty="0"/>
          </a:p>
        </p:txBody>
      </p:sp>
    </p:spTree>
    <p:extLst>
      <p:ext uri="{BB962C8B-B14F-4D97-AF65-F5344CB8AC3E}">
        <p14:creationId xmlns:p14="http://schemas.microsoft.com/office/powerpoint/2010/main" val="2246803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Focusing on Managed Accounts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Impact of DOL Rule</a:t>
            </a:r>
          </a:p>
          <a:p>
            <a:pPr lvl="1"/>
            <a:r>
              <a:rPr lang="en-US" dirty="0"/>
              <a:t>Recommending investment manager may be deemed advice relating to “management” </a:t>
            </a:r>
          </a:p>
          <a:p>
            <a:pPr marL="457200" lvl="1" indent="0">
              <a:buNone/>
            </a:pPr>
            <a:r>
              <a:rPr lang="en-US" dirty="0" smtClean="0"/>
              <a:t>      e.g</a:t>
            </a:r>
            <a:r>
              <a:rPr lang="en-US" dirty="0"/>
              <a:t>., 100 bps for managed account services</a:t>
            </a:r>
          </a:p>
          <a:p>
            <a:pPr marL="457200" lvl="1" indent="0">
              <a:buNone/>
            </a:pPr>
            <a:r>
              <a:rPr lang="en-US" dirty="0"/>
              <a:t>        </a:t>
            </a:r>
            <a:r>
              <a:rPr lang="en-US" dirty="0" smtClean="0"/>
              <a:t>       </a:t>
            </a:r>
            <a:r>
              <a:rPr lang="en-US" dirty="0"/>
              <a:t>-30 bps for Investment Manager #1</a:t>
            </a:r>
          </a:p>
          <a:p>
            <a:pPr marL="457200" lvl="1" indent="0">
              <a:buNone/>
            </a:pPr>
            <a:r>
              <a:rPr lang="en-US" dirty="0"/>
              <a:t>         </a:t>
            </a:r>
            <a:r>
              <a:rPr lang="en-US" dirty="0" smtClean="0"/>
              <a:t>      </a:t>
            </a:r>
            <a:r>
              <a:rPr lang="en-US" u="sng" dirty="0"/>
              <a:t>-20 bps for other costs</a:t>
            </a:r>
          </a:p>
          <a:p>
            <a:pPr marL="457200" lvl="1" indent="0">
              <a:buNone/>
            </a:pPr>
            <a:r>
              <a:rPr lang="en-US" dirty="0"/>
              <a:t>          </a:t>
            </a:r>
            <a:r>
              <a:rPr lang="en-US" dirty="0" smtClean="0"/>
              <a:t>      </a:t>
            </a:r>
            <a:r>
              <a:rPr lang="en-US" dirty="0"/>
              <a:t>50 bps net </a:t>
            </a:r>
            <a:r>
              <a:rPr lang="en-US" dirty="0" smtClean="0"/>
              <a:t>compensation</a:t>
            </a:r>
          </a:p>
          <a:p>
            <a:r>
              <a:rPr lang="en-US" dirty="0" smtClean="0"/>
              <a:t>Other Potential Variable Compensation</a:t>
            </a:r>
          </a:p>
          <a:p>
            <a:pPr lvl="1"/>
            <a:r>
              <a:rPr lang="en-US" dirty="0" smtClean="0"/>
              <a:t>Revenue sharing</a:t>
            </a:r>
          </a:p>
          <a:p>
            <a:pPr lvl="1"/>
            <a:r>
              <a:rPr lang="en-US" dirty="0" smtClean="0"/>
              <a:t>Commissions and ticket charges</a:t>
            </a:r>
          </a:p>
          <a:p>
            <a:endParaRPr lang="en-US" dirty="0" smtClean="0"/>
          </a:p>
          <a:p>
            <a:pPr marL="457200" lvl="1" indent="0">
              <a:buNone/>
            </a:pPr>
            <a:endParaRPr lang="en-US" dirty="0"/>
          </a:p>
          <a:p>
            <a:pPr marL="457200" lvl="1" indent="0">
              <a:buNone/>
            </a:pPr>
            <a:endParaRPr lang="en-US" dirty="0" smtClean="0"/>
          </a:p>
          <a:p>
            <a:pPr marL="457200" lvl="1" indent="0">
              <a:buNone/>
            </a:pPr>
            <a:r>
              <a:rPr lang="en-US" dirty="0"/>
              <a:t> </a:t>
            </a:r>
            <a:r>
              <a:rPr lang="en-US" dirty="0" smtClean="0"/>
              <a:t>         </a:t>
            </a:r>
          </a:p>
        </p:txBody>
      </p:sp>
      <p:sp>
        <p:nvSpPr>
          <p:cNvPr id="4" name="Slide Number Placeholder 3"/>
          <p:cNvSpPr>
            <a:spLocks noGrp="1"/>
          </p:cNvSpPr>
          <p:nvPr>
            <p:ph type="sldNum" sz="quarter" idx="12"/>
          </p:nvPr>
        </p:nvSpPr>
        <p:spPr/>
        <p:txBody>
          <a:bodyPr/>
          <a:lstStyle/>
          <a:p>
            <a:fld id="{CA17AD6A-39A0-477B-8DC5-FE7D30943091}" type="slidenum">
              <a:rPr lang="en-US" sz="1800" smtClean="0"/>
              <a:t>24</a:t>
            </a:fld>
            <a:endParaRPr lang="en-US" sz="1800" dirty="0"/>
          </a:p>
        </p:txBody>
      </p:sp>
    </p:spTree>
    <p:extLst>
      <p:ext uri="{BB962C8B-B14F-4D97-AF65-F5344CB8AC3E}">
        <p14:creationId xmlns:p14="http://schemas.microsoft.com/office/powerpoint/2010/main" val="461550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Implications for Managed Accounts</a:t>
            </a:r>
            <a:endParaRPr lang="en-US" dirty="0"/>
          </a:p>
        </p:txBody>
      </p:sp>
      <p:sp>
        <p:nvSpPr>
          <p:cNvPr id="3" name="Content Placeholder 2"/>
          <p:cNvSpPr>
            <a:spLocks noGrp="1"/>
          </p:cNvSpPr>
          <p:nvPr>
            <p:ph idx="1"/>
          </p:nvPr>
        </p:nvSpPr>
        <p:spPr/>
        <p:txBody>
          <a:bodyPr/>
          <a:lstStyle/>
          <a:p>
            <a:r>
              <a:rPr lang="en-US" dirty="0" smtClean="0"/>
              <a:t>BIC Exemption</a:t>
            </a:r>
          </a:p>
          <a:p>
            <a:pPr lvl="1"/>
            <a:r>
              <a:rPr lang="en-US" dirty="0" smtClean="0"/>
              <a:t>May provide relief for managed account programs with variable compensation</a:t>
            </a:r>
          </a:p>
          <a:p>
            <a:pPr lvl="1"/>
            <a:r>
              <a:rPr lang="en-US" dirty="0" smtClean="0"/>
              <a:t>BICE does not provide relief for variable compensation arising from discretionary advice</a:t>
            </a:r>
          </a:p>
          <a:p>
            <a:r>
              <a:rPr lang="en-US" dirty="0" smtClean="0"/>
              <a:t>Fee </a:t>
            </a:r>
            <a:r>
              <a:rPr lang="en-US" dirty="0" err="1" smtClean="0"/>
              <a:t>Levelization</a:t>
            </a:r>
            <a:endParaRPr lang="en-US" dirty="0" smtClean="0"/>
          </a:p>
          <a:p>
            <a:pPr lvl="1"/>
            <a:r>
              <a:rPr lang="en-US" dirty="0" smtClean="0"/>
              <a:t>Combination of BICE and Fee </a:t>
            </a:r>
            <a:r>
              <a:rPr lang="en-US" dirty="0" err="1" smtClean="0"/>
              <a:t>Levelization</a:t>
            </a:r>
            <a:r>
              <a:rPr lang="en-US" dirty="0" smtClean="0"/>
              <a:t> may be necessary</a:t>
            </a:r>
          </a:p>
          <a:p>
            <a:pPr lvl="1"/>
            <a:r>
              <a:rPr lang="en-US" dirty="0" smtClean="0"/>
              <a:t>Restructure revenue sharing payments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25</a:t>
            </a:fld>
            <a:endParaRPr lang="en-US" sz="1800" dirty="0"/>
          </a:p>
        </p:txBody>
      </p:sp>
    </p:spTree>
    <p:extLst>
      <p:ext uri="{BB962C8B-B14F-4D97-AF65-F5344CB8AC3E}">
        <p14:creationId xmlns:p14="http://schemas.microsoft.com/office/powerpoint/2010/main" val="11426810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Anticipation Trends in Industry</a:t>
            </a:r>
            <a:endParaRPr lang="en-US" dirty="0"/>
          </a:p>
        </p:txBody>
      </p:sp>
      <p:sp>
        <p:nvSpPr>
          <p:cNvPr id="3" name="Content Placeholder 2"/>
          <p:cNvSpPr>
            <a:spLocks noGrp="1"/>
          </p:cNvSpPr>
          <p:nvPr>
            <p:ph idx="1"/>
          </p:nvPr>
        </p:nvSpPr>
        <p:spPr/>
        <p:txBody>
          <a:bodyPr/>
          <a:lstStyle/>
          <a:p>
            <a:r>
              <a:rPr lang="en-US" dirty="0" smtClean="0"/>
              <a:t>Strategic Course of Action</a:t>
            </a:r>
          </a:p>
          <a:p>
            <a:pPr lvl="1"/>
            <a:r>
              <a:rPr lang="en-US" dirty="0" err="1" smtClean="0"/>
              <a:t>Levelizing</a:t>
            </a:r>
            <a:r>
              <a:rPr lang="en-US" dirty="0" smtClean="0"/>
              <a:t> commissions and structuring revenue sharing as flat dollar payments</a:t>
            </a:r>
          </a:p>
          <a:p>
            <a:pPr lvl="1"/>
            <a:r>
              <a:rPr lang="en-US" dirty="0" smtClean="0"/>
              <a:t>More RRs migrating to advisory model</a:t>
            </a:r>
          </a:p>
          <a:p>
            <a:pPr lvl="1"/>
            <a:r>
              <a:rPr lang="en-US" dirty="0" smtClean="0"/>
              <a:t>Promoting advisory programs featuring institutional mutual funds and variable annuities</a:t>
            </a:r>
          </a:p>
          <a:p>
            <a:pPr lvl="1"/>
            <a:r>
              <a:rPr lang="en-US" dirty="0" smtClean="0"/>
              <a:t>Modifying managed account programs to rely on BICE and/or fee </a:t>
            </a:r>
            <a:r>
              <a:rPr lang="en-US" dirty="0" err="1" smtClean="0"/>
              <a:t>levelization</a:t>
            </a:r>
            <a:r>
              <a:rPr lang="en-US" dirty="0" smtClean="0"/>
              <a:t> </a:t>
            </a:r>
          </a:p>
          <a:p>
            <a:r>
              <a:rPr lang="en-US" dirty="0" smtClean="0"/>
              <a:t>Support for Smaller Retirement Accounts</a:t>
            </a:r>
          </a:p>
          <a:p>
            <a:pPr lvl="1"/>
            <a:r>
              <a:rPr lang="en-US" dirty="0" smtClean="0"/>
              <a:t>Reducing minimums for advisory programs</a:t>
            </a:r>
          </a:p>
          <a:p>
            <a:pPr lvl="1"/>
            <a:r>
              <a:rPr lang="en-US" dirty="0" smtClean="0"/>
              <a:t>Relying on Computer Model Exemption (</a:t>
            </a:r>
            <a:r>
              <a:rPr lang="en-US" dirty="0" err="1" smtClean="0"/>
              <a:t>robo</a:t>
            </a:r>
            <a:r>
              <a:rPr lang="en-US" dirty="0" smtClean="0"/>
              <a:t>-advice) to earn commissions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26</a:t>
            </a:fld>
            <a:endParaRPr lang="en-US" sz="1800" dirty="0"/>
          </a:p>
        </p:txBody>
      </p:sp>
    </p:spTree>
    <p:extLst>
      <p:ext uri="{BB962C8B-B14F-4D97-AF65-F5344CB8AC3E}">
        <p14:creationId xmlns:p14="http://schemas.microsoft.com/office/powerpoint/2010/main" val="42093167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ERISA Compliance Planning</a:t>
            </a:r>
            <a:endParaRPr lang="en-US" dirty="0"/>
          </a:p>
        </p:txBody>
      </p:sp>
      <p:sp>
        <p:nvSpPr>
          <p:cNvPr id="3" name="Content Placeholder 2"/>
          <p:cNvSpPr>
            <a:spLocks noGrp="1"/>
          </p:cNvSpPr>
          <p:nvPr>
            <p:ph idx="1"/>
          </p:nvPr>
        </p:nvSpPr>
        <p:spPr/>
        <p:txBody>
          <a:bodyPr/>
          <a:lstStyle/>
          <a:p>
            <a:r>
              <a:rPr lang="en-US" dirty="0" smtClean="0"/>
              <a:t>What You Should Be Doing Right Now</a:t>
            </a:r>
          </a:p>
          <a:p>
            <a:pPr lvl="1"/>
            <a:r>
              <a:rPr lang="en-US" dirty="0" smtClean="0"/>
              <a:t>Identify all products/services sold to Plans/IRAs</a:t>
            </a:r>
          </a:p>
          <a:p>
            <a:pPr lvl="1"/>
            <a:r>
              <a:rPr lang="en-US" dirty="0" smtClean="0"/>
              <a:t>Confirm firm has adequate supervisory control</a:t>
            </a:r>
          </a:p>
          <a:p>
            <a:pPr lvl="1"/>
            <a:r>
              <a:rPr lang="en-US" dirty="0" smtClean="0"/>
              <a:t>Identify all instances of variable compensation</a:t>
            </a:r>
          </a:p>
          <a:p>
            <a:pPr lvl="1"/>
            <a:r>
              <a:rPr lang="en-US" dirty="0" smtClean="0"/>
              <a:t>Develop compliance strategies (BICE, PTE 84-24 and Fee </a:t>
            </a:r>
            <a:r>
              <a:rPr lang="en-US" dirty="0" err="1" smtClean="0"/>
              <a:t>Levelization</a:t>
            </a:r>
            <a:r>
              <a:rPr lang="en-US" dirty="0"/>
              <a:t> </a:t>
            </a:r>
            <a:r>
              <a:rPr lang="en-US" dirty="0" smtClean="0"/>
              <a:t>with ERISA counsel)</a:t>
            </a:r>
          </a:p>
          <a:p>
            <a:r>
              <a:rPr lang="en-US" dirty="0" smtClean="0"/>
              <a:t>Timing</a:t>
            </a:r>
          </a:p>
          <a:p>
            <a:pPr lvl="1"/>
            <a:r>
              <a:rPr lang="en-US" dirty="0" smtClean="0"/>
              <a:t>“Transition” BIC will require disclosure and BICE Officer designation as of April 10, 2017</a:t>
            </a:r>
          </a:p>
          <a:p>
            <a:pPr lvl="1"/>
            <a:r>
              <a:rPr lang="en-US" dirty="0" smtClean="0"/>
              <a:t>“Full Blown” BIC will require contracts for IRA and Non-ERISA Plan clients as of January 1, 2018 (negative consent is permitted)</a:t>
            </a:r>
          </a:p>
          <a:p>
            <a:pPr lvl="1"/>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27</a:t>
            </a:fld>
            <a:endParaRPr lang="en-US" sz="1800" dirty="0"/>
          </a:p>
        </p:txBody>
      </p:sp>
    </p:spTree>
    <p:extLst>
      <p:ext uri="{BB962C8B-B14F-4D97-AF65-F5344CB8AC3E}">
        <p14:creationId xmlns:p14="http://schemas.microsoft.com/office/powerpoint/2010/main" val="22147842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Implementation </a:t>
            </a:r>
            <a:endParaRPr lang="en-US" dirty="0"/>
          </a:p>
        </p:txBody>
      </p:sp>
      <p:sp>
        <p:nvSpPr>
          <p:cNvPr id="3" name="Content Placeholder 2"/>
          <p:cNvSpPr>
            <a:spLocks noGrp="1"/>
          </p:cNvSpPr>
          <p:nvPr>
            <p:ph idx="1"/>
          </p:nvPr>
        </p:nvSpPr>
        <p:spPr/>
        <p:txBody>
          <a:bodyPr/>
          <a:lstStyle/>
          <a:p>
            <a:r>
              <a:rPr lang="en-US" dirty="0" smtClean="0"/>
              <a:t>BIC Exemption Toolkit</a:t>
            </a:r>
          </a:p>
          <a:p>
            <a:pPr lvl="1"/>
            <a:r>
              <a:rPr lang="en-US" dirty="0" smtClean="0"/>
              <a:t>Create model contracts for “Full Blown” BIC and model disclosures for “Disclosure” BIC</a:t>
            </a:r>
          </a:p>
          <a:p>
            <a:pPr lvl="1"/>
            <a:r>
              <a:rPr lang="en-US" dirty="0" smtClean="0"/>
              <a:t>Adopt model Transaction and Webpage Disclosures</a:t>
            </a:r>
          </a:p>
          <a:p>
            <a:pPr lvl="1"/>
            <a:r>
              <a:rPr lang="en-US" dirty="0" smtClean="0"/>
              <a:t>Adopt compliance policies to mitigate conflicts</a:t>
            </a:r>
          </a:p>
          <a:p>
            <a:pPr lvl="1"/>
            <a:r>
              <a:rPr lang="en-US" dirty="0" smtClean="0"/>
              <a:t>Consider changes to payout grid for individual advisors to limit differential compensation</a:t>
            </a:r>
          </a:p>
          <a:p>
            <a:pPr lvl="1"/>
            <a:r>
              <a:rPr lang="en-US" dirty="0" smtClean="0"/>
              <a:t>Develop system to ensure specific compensation figures will be available upon demand</a:t>
            </a:r>
          </a:p>
          <a:p>
            <a:pPr lvl="1"/>
            <a:r>
              <a:rPr lang="en-US" dirty="0" smtClean="0"/>
              <a:t>Provide training for advisors with regard to new fiduciary standard, BIC Exemption and firm’s compliance policies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28</a:t>
            </a:fld>
            <a:endParaRPr lang="en-US" sz="1800" dirty="0"/>
          </a:p>
        </p:txBody>
      </p:sp>
    </p:spTree>
    <p:extLst>
      <p:ext uri="{BB962C8B-B14F-4D97-AF65-F5344CB8AC3E}">
        <p14:creationId xmlns:p14="http://schemas.microsoft.com/office/powerpoint/2010/main" val="1465593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Strategic Use of Financial Plans</a:t>
            </a:r>
            <a:endParaRPr lang="en-US" dirty="0"/>
          </a:p>
        </p:txBody>
      </p:sp>
      <p:sp>
        <p:nvSpPr>
          <p:cNvPr id="3" name="Content Placeholder 2"/>
          <p:cNvSpPr>
            <a:spLocks noGrp="1"/>
          </p:cNvSpPr>
          <p:nvPr>
            <p:ph idx="1"/>
          </p:nvPr>
        </p:nvSpPr>
        <p:spPr/>
        <p:txBody>
          <a:bodyPr/>
          <a:lstStyle/>
          <a:p>
            <a:r>
              <a:rPr lang="en-US" dirty="0" smtClean="0"/>
              <a:t>Benefits Under New Fiduciary Standard</a:t>
            </a:r>
          </a:p>
          <a:p>
            <a:pPr lvl="1"/>
            <a:r>
              <a:rPr lang="en-US" dirty="0" smtClean="0"/>
              <a:t>Advice from commission-based advisors will need to meet new fiduciary standard</a:t>
            </a:r>
          </a:p>
          <a:p>
            <a:pPr lvl="1"/>
            <a:r>
              <a:rPr lang="en-US" dirty="0" smtClean="0"/>
              <a:t>Consider using financial plans to ensure recommendations are in “Best Interest” of client</a:t>
            </a:r>
          </a:p>
          <a:p>
            <a:pPr lvl="1"/>
            <a:r>
              <a:rPr lang="en-US" dirty="0" smtClean="0"/>
              <a:t>Qualify financial plans by their nature can help demonstrate prudent advice </a:t>
            </a:r>
          </a:p>
          <a:p>
            <a:r>
              <a:rPr lang="en-US" dirty="0" smtClean="0"/>
              <a:t>Benefits Under BIC Exemption</a:t>
            </a:r>
          </a:p>
          <a:p>
            <a:pPr lvl="1"/>
            <a:r>
              <a:rPr lang="en-US" dirty="0" smtClean="0"/>
              <a:t>BIC compliance policies must address conflicts and variable compensation issues</a:t>
            </a:r>
          </a:p>
          <a:p>
            <a:pPr lvl="1"/>
            <a:r>
              <a:rPr lang="en-US" dirty="0" smtClean="0"/>
              <a:t>Requiring financial plans (before investments are recommended) can help mitigate conflicts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29</a:t>
            </a:fld>
            <a:endParaRPr lang="en-US" sz="1800" dirty="0"/>
          </a:p>
        </p:txBody>
      </p:sp>
    </p:spTree>
    <p:extLst>
      <p:ext uri="{BB962C8B-B14F-4D97-AF65-F5344CB8AC3E}">
        <p14:creationId xmlns:p14="http://schemas.microsoft.com/office/powerpoint/2010/main" val="38292020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Regulatory and other Governmental Initiatives</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CA17AD6A-39A0-477B-8DC5-FE7D30943091}" type="slidenum">
              <a:rPr lang="en-US" sz="1800" smtClean="0"/>
              <a:t>30</a:t>
            </a:fld>
            <a:endParaRPr lang="en-US" sz="1800" dirty="0"/>
          </a:p>
        </p:txBody>
      </p:sp>
    </p:spTree>
    <p:extLst>
      <p:ext uri="{BB962C8B-B14F-4D97-AF65-F5344CB8AC3E}">
        <p14:creationId xmlns:p14="http://schemas.microsoft.com/office/powerpoint/2010/main" val="23424868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Administration Push to Increase </a:t>
            </a:r>
            <a:br>
              <a:rPr lang="en-US" dirty="0" smtClean="0"/>
            </a:br>
            <a:r>
              <a:rPr lang="en-US" dirty="0" smtClean="0"/>
              <a:t>Access through IRAs</a:t>
            </a:r>
            <a:endParaRPr lang="en-US" dirty="0"/>
          </a:p>
        </p:txBody>
      </p:sp>
      <p:sp>
        <p:nvSpPr>
          <p:cNvPr id="3" name="Content Placeholder 2"/>
          <p:cNvSpPr>
            <a:spLocks noGrp="1"/>
          </p:cNvSpPr>
          <p:nvPr>
            <p:ph idx="1"/>
          </p:nvPr>
        </p:nvSpPr>
        <p:spPr/>
        <p:txBody>
          <a:bodyPr/>
          <a:lstStyle/>
          <a:p>
            <a:r>
              <a:rPr lang="en-US" dirty="0" smtClean="0"/>
              <a:t>Administration pushing automatic IRAs:</a:t>
            </a:r>
          </a:p>
          <a:p>
            <a:pPr lvl="1"/>
            <a:r>
              <a:rPr lang="en-US" dirty="0" smtClean="0"/>
              <a:t>Mandatory for employers with 10 employees but no retirement plan</a:t>
            </a:r>
          </a:p>
          <a:p>
            <a:pPr lvl="1"/>
            <a:r>
              <a:rPr lang="en-US" dirty="0" smtClean="0"/>
              <a:t>3% default contribution rate</a:t>
            </a:r>
          </a:p>
          <a:p>
            <a:pPr lvl="1"/>
            <a:r>
              <a:rPr lang="en-US" dirty="0" smtClean="0"/>
              <a:t>Choice of traditional pre-tax IRA or after-tax Roth</a:t>
            </a:r>
          </a:p>
          <a:p>
            <a:pPr lvl="1"/>
            <a:r>
              <a:rPr lang="en-US" dirty="0" smtClean="0"/>
              <a:t>Employees allowed to opt out</a:t>
            </a:r>
          </a:p>
          <a:p>
            <a:pPr lvl="1"/>
            <a:r>
              <a:rPr lang="en-US" dirty="0" smtClean="0"/>
              <a:t>Multiple alternatives for selecting IRA provider </a:t>
            </a:r>
          </a:p>
          <a:p>
            <a:pPr lvl="1"/>
            <a:r>
              <a:rPr lang="en-US" dirty="0" smtClean="0"/>
              <a:t>Government designated default investments</a:t>
            </a:r>
          </a:p>
          <a:p>
            <a:pPr marL="457200" lvl="1" indent="0">
              <a:buNone/>
            </a:pP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31</a:t>
            </a:fld>
            <a:endParaRPr lang="en-US" sz="1800" dirty="0"/>
          </a:p>
        </p:txBody>
      </p:sp>
    </p:spTree>
    <p:extLst>
      <p:ext uri="{BB962C8B-B14F-4D97-AF65-F5344CB8AC3E}">
        <p14:creationId xmlns:p14="http://schemas.microsoft.com/office/powerpoint/2010/main" val="3267409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myRA</a:t>
            </a:r>
            <a:r>
              <a:rPr lang="en-US" dirty="0" smtClean="0"/>
              <a:t> Initiative</a:t>
            </a:r>
            <a:endParaRPr lang="en-US" dirty="0"/>
          </a:p>
        </p:txBody>
      </p:sp>
      <p:sp>
        <p:nvSpPr>
          <p:cNvPr id="3" name="Content Placeholder 2"/>
          <p:cNvSpPr>
            <a:spLocks noGrp="1"/>
          </p:cNvSpPr>
          <p:nvPr>
            <p:ph idx="1"/>
          </p:nvPr>
        </p:nvSpPr>
        <p:spPr/>
        <p:txBody>
          <a:bodyPr/>
          <a:lstStyle/>
          <a:p>
            <a:r>
              <a:rPr lang="en-US" dirty="0" err="1" smtClean="0"/>
              <a:t>myRA</a:t>
            </a:r>
            <a:r>
              <a:rPr lang="en-US" dirty="0" smtClean="0"/>
              <a:t> Starter IRAs</a:t>
            </a:r>
          </a:p>
          <a:p>
            <a:pPr lvl="1"/>
            <a:r>
              <a:rPr lang="en-US" dirty="0" smtClean="0"/>
              <a:t>Starter program does not require legislative authorization</a:t>
            </a:r>
          </a:p>
          <a:p>
            <a:pPr lvl="1"/>
            <a:r>
              <a:rPr lang="en-US" dirty="0" smtClean="0"/>
              <a:t>Contributions to Roth accounts</a:t>
            </a:r>
          </a:p>
          <a:p>
            <a:pPr lvl="1"/>
            <a:r>
              <a:rPr lang="en-US" dirty="0" smtClean="0"/>
              <a:t>Permits small investments ($25 / $5)</a:t>
            </a:r>
          </a:p>
          <a:p>
            <a:pPr lvl="1"/>
            <a:r>
              <a:rPr lang="en-US" dirty="0" smtClean="0"/>
              <a:t>Low rate of return from Treasury bonds</a:t>
            </a:r>
          </a:p>
          <a:p>
            <a:pPr lvl="1"/>
            <a:r>
              <a:rPr lang="en-US" dirty="0" smtClean="0"/>
              <a:t>Maximum $15,000 balance</a:t>
            </a:r>
            <a:endParaRPr lang="en-US" dirty="0"/>
          </a:p>
        </p:txBody>
      </p:sp>
      <p:sp>
        <p:nvSpPr>
          <p:cNvPr id="4" name="Slide Number Placeholder 3"/>
          <p:cNvSpPr>
            <a:spLocks noGrp="1"/>
          </p:cNvSpPr>
          <p:nvPr>
            <p:ph type="sldNum" sz="quarter" idx="12"/>
          </p:nvPr>
        </p:nvSpPr>
        <p:spPr>
          <a:xfrm>
            <a:off x="8610600" y="6294357"/>
            <a:ext cx="2743200" cy="365125"/>
          </a:xfrm>
        </p:spPr>
        <p:txBody>
          <a:bodyPr/>
          <a:lstStyle/>
          <a:p>
            <a:fld id="{CA17AD6A-39A0-477B-8DC5-FE7D30943091}" type="slidenum">
              <a:rPr lang="en-US" sz="1800" smtClean="0"/>
              <a:t>32</a:t>
            </a:fld>
            <a:endParaRPr lang="en-US" sz="1800" dirty="0"/>
          </a:p>
        </p:txBody>
      </p:sp>
    </p:spTree>
    <p:extLst>
      <p:ext uri="{BB962C8B-B14F-4D97-AF65-F5344CB8AC3E}">
        <p14:creationId xmlns:p14="http://schemas.microsoft.com/office/powerpoint/2010/main" val="30120198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How Retirement Plans Affect the Deficit</a:t>
            </a:r>
            <a:endParaRPr lang="en-US" dirty="0"/>
          </a:p>
        </p:txBody>
      </p:sp>
      <p:sp>
        <p:nvSpPr>
          <p:cNvPr id="3" name="Content Placeholder 2"/>
          <p:cNvSpPr>
            <a:spLocks noGrp="1"/>
          </p:cNvSpPr>
          <p:nvPr>
            <p:ph idx="1"/>
          </p:nvPr>
        </p:nvSpPr>
        <p:spPr/>
        <p:txBody>
          <a:bodyPr/>
          <a:lstStyle/>
          <a:p>
            <a:r>
              <a:rPr lang="en-US" dirty="0" smtClean="0"/>
              <a:t>Impact of retirement plans on federal deficit</a:t>
            </a:r>
          </a:p>
          <a:p>
            <a:pPr lvl="1"/>
            <a:r>
              <a:rPr lang="en-US" dirty="0" smtClean="0"/>
              <a:t>DC / 401(k)</a:t>
            </a:r>
          </a:p>
          <a:p>
            <a:pPr lvl="2"/>
            <a:r>
              <a:rPr lang="en-US" dirty="0" smtClean="0"/>
              <a:t>$61 billion (2015)</a:t>
            </a:r>
          </a:p>
          <a:p>
            <a:pPr lvl="2"/>
            <a:r>
              <a:rPr lang="en-US" dirty="0" smtClean="0"/>
              <a:t>$414 billion (2015 – 2019)</a:t>
            </a:r>
          </a:p>
          <a:p>
            <a:pPr lvl="1"/>
            <a:r>
              <a:rPr lang="en-US" dirty="0" smtClean="0"/>
              <a:t>DB</a:t>
            </a:r>
          </a:p>
          <a:p>
            <a:pPr lvl="2"/>
            <a:r>
              <a:rPr lang="en-US" dirty="0" smtClean="0"/>
              <a:t>$42 billion (2015)</a:t>
            </a:r>
          </a:p>
          <a:p>
            <a:pPr lvl="2"/>
            <a:r>
              <a:rPr lang="en-US" dirty="0" smtClean="0"/>
              <a:t>$235 (2015 – 2019)</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33</a:t>
            </a:fld>
            <a:endParaRPr lang="en-US" sz="1800" dirty="0"/>
          </a:p>
        </p:txBody>
      </p:sp>
    </p:spTree>
    <p:extLst>
      <p:ext uri="{BB962C8B-B14F-4D97-AF65-F5344CB8AC3E}">
        <p14:creationId xmlns:p14="http://schemas.microsoft.com/office/powerpoint/2010/main" val="26925510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Affect of Limiting Contributions</a:t>
            </a:r>
            <a:endParaRPr lang="en-US" dirty="0"/>
          </a:p>
        </p:txBody>
      </p:sp>
      <p:sp>
        <p:nvSpPr>
          <p:cNvPr id="3" name="Content Placeholder 2"/>
          <p:cNvSpPr>
            <a:spLocks noGrp="1"/>
          </p:cNvSpPr>
          <p:nvPr>
            <p:ph idx="1"/>
          </p:nvPr>
        </p:nvSpPr>
        <p:spPr/>
        <p:txBody>
          <a:bodyPr/>
          <a:lstStyle/>
          <a:p>
            <a:r>
              <a:rPr lang="en-US" dirty="0" smtClean="0"/>
              <a:t>2016 Plan limitations that can be reduced to limit deficit:</a:t>
            </a:r>
          </a:p>
          <a:p>
            <a:pPr lvl="1"/>
            <a:r>
              <a:rPr lang="en-US" dirty="0" smtClean="0"/>
              <a:t>Annual additions from all sources - $53,000</a:t>
            </a:r>
          </a:p>
          <a:p>
            <a:pPr lvl="1"/>
            <a:r>
              <a:rPr lang="en-US" dirty="0" smtClean="0"/>
              <a:t>Elective deferrals - $18,000</a:t>
            </a:r>
          </a:p>
          <a:p>
            <a:pPr lvl="1"/>
            <a:r>
              <a:rPr lang="en-US" dirty="0" smtClean="0"/>
              <a:t>Plan sponsor deductions – 25% participant compensation</a:t>
            </a:r>
          </a:p>
          <a:p>
            <a:pPr lvl="1"/>
            <a:r>
              <a:rPr lang="en-US" dirty="0" smtClean="0"/>
              <a:t>Compensation limit to determine benefits/contributions - $265,000</a:t>
            </a:r>
          </a:p>
          <a:p>
            <a:r>
              <a:rPr lang="en-US" dirty="0" smtClean="0"/>
              <a:t>Limits proposed by Tax Reform Act of 2014</a:t>
            </a:r>
          </a:p>
          <a:p>
            <a:pPr lvl="1"/>
            <a:r>
              <a:rPr lang="en-US" dirty="0" smtClean="0"/>
              <a:t>Freezes DC limits until 2024</a:t>
            </a:r>
          </a:p>
          <a:p>
            <a:pPr lvl="1"/>
            <a:r>
              <a:rPr lang="en-US" dirty="0" smtClean="0"/>
              <a:t>$63.4 billion revenue gain over 10 years</a:t>
            </a:r>
          </a:p>
          <a:p>
            <a:pPr lvl="1"/>
            <a:r>
              <a:rPr lang="en-US" dirty="0" smtClean="0"/>
              <a:t>Additional $144 billion from treating half of 401(k) deferrals as Roth</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34</a:t>
            </a:fld>
            <a:endParaRPr lang="en-US" sz="1800" dirty="0"/>
          </a:p>
        </p:txBody>
      </p:sp>
    </p:spTree>
    <p:extLst>
      <p:ext uri="{BB962C8B-B14F-4D97-AF65-F5344CB8AC3E}">
        <p14:creationId xmlns:p14="http://schemas.microsoft.com/office/powerpoint/2010/main" val="4279200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General Limits on Exclusions and Deductions</a:t>
            </a:r>
            <a:endParaRPr lang="en-US" dirty="0"/>
          </a:p>
        </p:txBody>
      </p:sp>
      <p:sp>
        <p:nvSpPr>
          <p:cNvPr id="3" name="Content Placeholder 2"/>
          <p:cNvSpPr>
            <a:spLocks noGrp="1"/>
          </p:cNvSpPr>
          <p:nvPr>
            <p:ph idx="1"/>
          </p:nvPr>
        </p:nvSpPr>
        <p:spPr/>
        <p:txBody>
          <a:bodyPr/>
          <a:lstStyle/>
          <a:p>
            <a:r>
              <a:rPr lang="en-US" dirty="0" smtClean="0"/>
              <a:t>Obama FY 2016 proposed $3.4 million cap on aggregate lifetime contributions</a:t>
            </a:r>
          </a:p>
          <a:p>
            <a:pPr lvl="1"/>
            <a:r>
              <a:rPr lang="en-US" dirty="0" smtClean="0"/>
              <a:t>Cap to vary based on age</a:t>
            </a:r>
          </a:p>
          <a:p>
            <a:pPr lvl="1"/>
            <a:r>
              <a:rPr lang="en-US" dirty="0" smtClean="0"/>
              <a:t>Double tax if prohibited amount not withdrawn</a:t>
            </a:r>
          </a:p>
          <a:p>
            <a:r>
              <a:rPr lang="en-US" dirty="0" smtClean="0"/>
              <a:t>Obama proposal limiting tax deductions for plan contributions</a:t>
            </a:r>
          </a:p>
          <a:p>
            <a:pPr lvl="1"/>
            <a:r>
              <a:rPr lang="en-US" dirty="0" smtClean="0"/>
              <a:t>11.6% tax on employer &amp; employee plan contributions </a:t>
            </a:r>
          </a:p>
          <a:p>
            <a:pPr lvl="1"/>
            <a:r>
              <a:rPr lang="en-US" dirty="0" smtClean="0"/>
              <a:t>For high earners only</a:t>
            </a:r>
          </a:p>
          <a:p>
            <a:pPr lvl="1"/>
            <a:r>
              <a:rPr lang="en-US" dirty="0" smtClean="0"/>
              <a:t>Basis adjustment for extra tax</a:t>
            </a:r>
          </a:p>
          <a:p>
            <a:pPr lvl="1"/>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35</a:t>
            </a:fld>
            <a:endParaRPr lang="en-US" sz="1800" dirty="0"/>
          </a:p>
        </p:txBody>
      </p:sp>
    </p:spTree>
    <p:extLst>
      <p:ext uri="{BB962C8B-B14F-4D97-AF65-F5344CB8AC3E}">
        <p14:creationId xmlns:p14="http://schemas.microsoft.com/office/powerpoint/2010/main" val="3437733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USA Retirement Funds Proposal</a:t>
            </a:r>
            <a:endParaRPr lang="en-US" dirty="0"/>
          </a:p>
        </p:txBody>
      </p:sp>
      <p:sp>
        <p:nvSpPr>
          <p:cNvPr id="3" name="Content Placeholder 2"/>
          <p:cNvSpPr>
            <a:spLocks noGrp="1"/>
          </p:cNvSpPr>
          <p:nvPr>
            <p:ph idx="1"/>
          </p:nvPr>
        </p:nvSpPr>
        <p:spPr/>
        <p:txBody>
          <a:bodyPr/>
          <a:lstStyle/>
          <a:p>
            <a:r>
              <a:rPr lang="en-US" dirty="0" smtClean="0"/>
              <a:t>USA Retirement Funds proposed by Sen. Tom Harkin</a:t>
            </a:r>
          </a:p>
          <a:p>
            <a:r>
              <a:rPr lang="en-US" dirty="0" smtClean="0"/>
              <a:t>Plan features:</a:t>
            </a:r>
          </a:p>
          <a:p>
            <a:pPr lvl="1"/>
            <a:r>
              <a:rPr lang="en-US" dirty="0" smtClean="0"/>
              <a:t>Automatic/universal enrollment required by employers with no plan</a:t>
            </a:r>
          </a:p>
          <a:p>
            <a:pPr lvl="1"/>
            <a:r>
              <a:rPr lang="en-US" dirty="0" smtClean="0"/>
              <a:t>Regular stream of income starting at retirement age</a:t>
            </a:r>
          </a:p>
          <a:p>
            <a:pPr lvl="1"/>
            <a:r>
              <a:rPr lang="en-US" dirty="0" smtClean="0"/>
              <a:t>No lump sum withdrawals</a:t>
            </a:r>
          </a:p>
          <a:p>
            <a:pPr lvl="1"/>
            <a:r>
              <a:rPr lang="en-US" dirty="0" smtClean="0"/>
              <a:t>Financed by employee payroll contributions &amp; government credits</a:t>
            </a:r>
          </a:p>
          <a:p>
            <a:pPr lvl="1"/>
            <a:r>
              <a:rPr lang="en-US" dirty="0" smtClean="0"/>
              <a:t>Privately managed investment by new entities:  USA Retirement Funds</a:t>
            </a:r>
          </a:p>
          <a:p>
            <a:pPr lvl="1"/>
            <a:r>
              <a:rPr lang="en-US" dirty="0" smtClean="0"/>
              <a:t>Limited employer involvement; no fiduciary responsibility </a:t>
            </a:r>
          </a:p>
          <a:p>
            <a:pPr lvl="1"/>
            <a:r>
              <a:rPr lang="en-US" dirty="0" smtClean="0"/>
              <a:t>Unspecified level of required employer contributions</a:t>
            </a:r>
          </a:p>
          <a:p>
            <a:pPr lvl="1"/>
            <a:r>
              <a:rPr lang="en-US" dirty="0" smtClean="0"/>
              <a:t>Employees can raise/lower contributions or opt out</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36</a:t>
            </a:fld>
            <a:endParaRPr lang="en-US" sz="1800" dirty="0"/>
          </a:p>
        </p:txBody>
      </p:sp>
    </p:spTree>
    <p:extLst>
      <p:ext uri="{BB962C8B-B14F-4D97-AF65-F5344CB8AC3E}">
        <p14:creationId xmlns:p14="http://schemas.microsoft.com/office/powerpoint/2010/main" val="24406323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State Proposals</a:t>
            </a:r>
            <a:endParaRPr lang="en-US" dirty="0"/>
          </a:p>
        </p:txBody>
      </p:sp>
      <p:sp>
        <p:nvSpPr>
          <p:cNvPr id="3" name="Content Placeholder 2"/>
          <p:cNvSpPr>
            <a:spLocks noGrp="1"/>
          </p:cNvSpPr>
          <p:nvPr>
            <p:ph idx="1"/>
          </p:nvPr>
        </p:nvSpPr>
        <p:spPr/>
        <p:txBody>
          <a:bodyPr/>
          <a:lstStyle/>
          <a:p>
            <a:r>
              <a:rPr lang="en-US" dirty="0" smtClean="0"/>
              <a:t>State-managed plans for private-sector workers</a:t>
            </a:r>
          </a:p>
          <a:p>
            <a:pPr lvl="1"/>
            <a:r>
              <a:rPr lang="en-US" dirty="0" smtClean="0"/>
              <a:t>Intended to expand access to retirement savings </a:t>
            </a:r>
          </a:p>
          <a:p>
            <a:pPr lvl="1"/>
            <a:r>
              <a:rPr lang="en-US" dirty="0" smtClean="0"/>
              <a:t>States would manage investments</a:t>
            </a:r>
          </a:p>
          <a:p>
            <a:pPr lvl="1"/>
            <a:r>
              <a:rPr lang="en-US" dirty="0" smtClean="0"/>
              <a:t>DOL clarifies preemption issue in regulation</a:t>
            </a:r>
          </a:p>
          <a:p>
            <a:r>
              <a:rPr lang="en-US" dirty="0" smtClean="0"/>
              <a:t>California Secure Choice</a:t>
            </a:r>
          </a:p>
          <a:p>
            <a:pPr lvl="1"/>
            <a:r>
              <a:rPr lang="en-US" dirty="0" smtClean="0"/>
              <a:t>Mandatory auto-IRA</a:t>
            </a:r>
          </a:p>
          <a:p>
            <a:pPr lvl="1"/>
            <a:r>
              <a:rPr lang="en-US" dirty="0" smtClean="0"/>
              <a:t>Pooled investments managed by state and guaranteed returns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37</a:t>
            </a:fld>
            <a:endParaRPr lang="en-US" sz="1800" dirty="0"/>
          </a:p>
        </p:txBody>
      </p:sp>
    </p:spTree>
    <p:extLst>
      <p:ext uri="{BB962C8B-B14F-4D97-AF65-F5344CB8AC3E}">
        <p14:creationId xmlns:p14="http://schemas.microsoft.com/office/powerpoint/2010/main" val="38577671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Goals of Lifetime Income Initiatives</a:t>
            </a:r>
            <a:endParaRPr lang="en-US" dirty="0"/>
          </a:p>
        </p:txBody>
      </p:sp>
      <p:sp>
        <p:nvSpPr>
          <p:cNvPr id="3" name="Content Placeholder 2"/>
          <p:cNvSpPr>
            <a:spLocks noGrp="1"/>
          </p:cNvSpPr>
          <p:nvPr>
            <p:ph idx="1"/>
          </p:nvPr>
        </p:nvSpPr>
        <p:spPr/>
        <p:txBody>
          <a:bodyPr/>
          <a:lstStyle/>
          <a:p>
            <a:r>
              <a:rPr lang="en-US" dirty="0" smtClean="0"/>
              <a:t>Help retirees take plan distributions without outliving them</a:t>
            </a:r>
          </a:p>
          <a:p>
            <a:pPr lvl="1"/>
            <a:r>
              <a:rPr lang="en-US" dirty="0" smtClean="0"/>
              <a:t>Motivate retirees to annualize accounts</a:t>
            </a:r>
          </a:p>
          <a:p>
            <a:pPr lvl="1"/>
            <a:r>
              <a:rPr lang="en-US" dirty="0" smtClean="0"/>
              <a:t>Retirement paycheck for life</a:t>
            </a:r>
          </a:p>
          <a:p>
            <a:r>
              <a:rPr lang="en-US" dirty="0" smtClean="0"/>
              <a:t>Encourage plan sponsors to voluntarily offer annuity options</a:t>
            </a:r>
          </a:p>
          <a:p>
            <a:pPr lvl="1"/>
            <a:r>
              <a:rPr lang="en-US" dirty="0" smtClean="0"/>
              <a:t>Permit longevity annuities</a:t>
            </a:r>
          </a:p>
          <a:p>
            <a:pPr lvl="1"/>
            <a:r>
              <a:rPr lang="en-US" dirty="0" smtClean="0"/>
              <a:t>Remove regulatory hurdles</a:t>
            </a:r>
          </a:p>
          <a:p>
            <a:pPr lvl="1"/>
            <a:r>
              <a:rPr lang="en-US" dirty="0" smtClean="0"/>
              <a:t>Facilitate default annuities</a:t>
            </a:r>
          </a:p>
          <a:p>
            <a:pPr lvl="1"/>
            <a:r>
              <a:rPr lang="en-US" dirty="0" smtClean="0"/>
              <a:t>Promote education and disclosures</a:t>
            </a:r>
          </a:p>
          <a:p>
            <a:pPr marL="0" indent="0">
              <a:buNone/>
            </a:pP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38</a:t>
            </a:fld>
            <a:endParaRPr lang="en-US" sz="1800" dirty="0"/>
          </a:p>
        </p:txBody>
      </p:sp>
    </p:spTree>
    <p:extLst>
      <p:ext uri="{BB962C8B-B14F-4D97-AF65-F5344CB8AC3E}">
        <p14:creationId xmlns:p14="http://schemas.microsoft.com/office/powerpoint/2010/main" val="12686593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Current Fiduciary Standard for </a:t>
            </a:r>
            <a:br>
              <a:rPr lang="en-US" dirty="0" smtClean="0"/>
            </a:br>
            <a:r>
              <a:rPr lang="en-US" dirty="0" smtClean="0"/>
              <a:t>Selecting Annuities</a:t>
            </a:r>
            <a:endParaRPr lang="en-US" dirty="0"/>
          </a:p>
        </p:txBody>
      </p:sp>
      <p:sp>
        <p:nvSpPr>
          <p:cNvPr id="3" name="Content Placeholder 2"/>
          <p:cNvSpPr>
            <a:spLocks noGrp="1"/>
          </p:cNvSpPr>
          <p:nvPr>
            <p:ph idx="1"/>
          </p:nvPr>
        </p:nvSpPr>
        <p:spPr/>
        <p:txBody>
          <a:bodyPr/>
          <a:lstStyle/>
          <a:p>
            <a:r>
              <a:rPr lang="en-US" dirty="0" smtClean="0"/>
              <a:t>Selection of Annuity Provider and Annuities</a:t>
            </a:r>
          </a:p>
          <a:p>
            <a:pPr lvl="1"/>
            <a:r>
              <a:rPr lang="en-US" dirty="0" smtClean="0"/>
              <a:t>Subject to ERISA fiduciary standards</a:t>
            </a:r>
          </a:p>
          <a:p>
            <a:r>
              <a:rPr lang="en-US" dirty="0" smtClean="0"/>
              <a:t>Safe harbor: DC Plan Distribution Annuities</a:t>
            </a:r>
          </a:p>
          <a:p>
            <a:pPr lvl="1"/>
            <a:r>
              <a:rPr lang="en-US" dirty="0" smtClean="0"/>
              <a:t>Procedural prudence</a:t>
            </a:r>
          </a:p>
          <a:p>
            <a:pPr lvl="1"/>
            <a:r>
              <a:rPr lang="en-US" dirty="0" smtClean="0"/>
              <a:t>Insurer’s ability to pay</a:t>
            </a:r>
          </a:p>
          <a:p>
            <a:pPr lvl="1"/>
            <a:r>
              <a:rPr lang="en-US" dirty="0" smtClean="0"/>
              <a:t>Cost</a:t>
            </a:r>
          </a:p>
          <a:p>
            <a:pPr lvl="1"/>
            <a:r>
              <a:rPr lang="en-US" dirty="0" smtClean="0"/>
              <a:t>Draw appropriate conclusions</a:t>
            </a:r>
          </a:p>
          <a:p>
            <a:pPr lvl="1"/>
            <a:r>
              <a:rPr lang="en-US" dirty="0" smtClean="0"/>
              <a:t>Seek expert advice</a:t>
            </a:r>
          </a:p>
          <a:p>
            <a:r>
              <a:rPr lang="en-US" dirty="0" smtClean="0"/>
              <a:t>2015 guidance</a:t>
            </a:r>
          </a:p>
          <a:p>
            <a:pPr lvl="1"/>
            <a:r>
              <a:rPr lang="en-US" dirty="0" smtClean="0"/>
              <a:t>Limit period for monitoring and statute of limitations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39</a:t>
            </a:fld>
            <a:endParaRPr lang="en-US" sz="1800" dirty="0"/>
          </a:p>
        </p:txBody>
      </p:sp>
    </p:spTree>
    <p:extLst>
      <p:ext uri="{BB962C8B-B14F-4D97-AF65-F5344CB8AC3E}">
        <p14:creationId xmlns:p14="http://schemas.microsoft.com/office/powerpoint/2010/main" val="14195277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Promoting Longevity Annuities</a:t>
            </a:r>
            <a:endParaRPr lang="en-US" dirty="0"/>
          </a:p>
        </p:txBody>
      </p:sp>
      <p:sp>
        <p:nvSpPr>
          <p:cNvPr id="3" name="Content Placeholder 2"/>
          <p:cNvSpPr>
            <a:spLocks noGrp="1"/>
          </p:cNvSpPr>
          <p:nvPr>
            <p:ph idx="1"/>
          </p:nvPr>
        </p:nvSpPr>
        <p:spPr/>
        <p:txBody>
          <a:bodyPr/>
          <a:lstStyle/>
          <a:p>
            <a:r>
              <a:rPr lang="en-US" dirty="0" smtClean="0"/>
              <a:t>New IRS regulation relaxes required minimum distribution rules</a:t>
            </a:r>
          </a:p>
          <a:p>
            <a:pPr lvl="1"/>
            <a:r>
              <a:rPr lang="en-US" dirty="0" smtClean="0"/>
              <a:t>RMD rules mandate start at age 70½ but longevity annuities provide income stream for later in life</a:t>
            </a:r>
          </a:p>
          <a:p>
            <a:pPr lvl="1"/>
            <a:r>
              <a:rPr lang="en-US" dirty="0" smtClean="0"/>
              <a:t>Final Regulation provides:</a:t>
            </a:r>
          </a:p>
          <a:p>
            <a:pPr lvl="1"/>
            <a:r>
              <a:rPr lang="en-US" dirty="0" smtClean="0"/>
              <a:t>RMD exception for investment in QLAC</a:t>
            </a:r>
          </a:p>
          <a:p>
            <a:pPr lvl="1"/>
            <a:r>
              <a:rPr lang="en-US" dirty="0" smtClean="0"/>
              <a:t>Investment in QLAC capped at $125,000 or 25% of account</a:t>
            </a:r>
          </a:p>
          <a:p>
            <a:pPr lvl="1"/>
            <a:r>
              <a:rPr lang="en-US" dirty="0" smtClean="0"/>
              <a:t>QLAC payments to start no later than age 85</a:t>
            </a:r>
          </a:p>
          <a:p>
            <a:pPr lvl="1"/>
            <a:r>
              <a:rPr lang="en-US" dirty="0" smtClean="0"/>
              <a:t>Applies to annuity purchases on/after July 2, 2014</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40</a:t>
            </a:fld>
            <a:endParaRPr lang="en-US" sz="1800" dirty="0"/>
          </a:p>
        </p:txBody>
      </p:sp>
    </p:spTree>
    <p:extLst>
      <p:ext uri="{BB962C8B-B14F-4D97-AF65-F5344CB8AC3E}">
        <p14:creationId xmlns:p14="http://schemas.microsoft.com/office/powerpoint/2010/main" val="19894696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DOL Proposal for Lifetime Income Disclosures</a:t>
            </a:r>
            <a:endParaRPr lang="en-US" dirty="0"/>
          </a:p>
        </p:txBody>
      </p:sp>
      <p:sp>
        <p:nvSpPr>
          <p:cNvPr id="3" name="Content Placeholder 2"/>
          <p:cNvSpPr>
            <a:spLocks noGrp="1"/>
          </p:cNvSpPr>
          <p:nvPr>
            <p:ph idx="1"/>
          </p:nvPr>
        </p:nvSpPr>
        <p:spPr/>
        <p:txBody>
          <a:bodyPr/>
          <a:lstStyle/>
          <a:p>
            <a:r>
              <a:rPr lang="en-US" dirty="0" smtClean="0"/>
              <a:t>Advance Notice of Proposed Rulemaking</a:t>
            </a:r>
          </a:p>
          <a:p>
            <a:pPr lvl="1"/>
            <a:r>
              <a:rPr lang="en-US" dirty="0" smtClean="0"/>
              <a:t>Lifetime income illustration in participant statements</a:t>
            </a:r>
          </a:p>
          <a:p>
            <a:pPr lvl="1"/>
            <a:r>
              <a:rPr lang="en-US" dirty="0" smtClean="0"/>
              <a:t>Must provide estimated income streams based on:</a:t>
            </a:r>
          </a:p>
          <a:p>
            <a:pPr marL="457200" lvl="1" indent="0">
              <a:buNone/>
            </a:pPr>
            <a:r>
              <a:rPr lang="en-US" dirty="0"/>
              <a:t>	</a:t>
            </a:r>
            <a:r>
              <a:rPr lang="en-US" dirty="0" smtClean="0"/>
              <a:t>(1)  current account, and</a:t>
            </a:r>
          </a:p>
          <a:p>
            <a:pPr marL="457200" lvl="1" indent="0">
              <a:buNone/>
            </a:pPr>
            <a:r>
              <a:rPr lang="en-US" dirty="0"/>
              <a:t>	</a:t>
            </a:r>
            <a:r>
              <a:rPr lang="en-US" dirty="0" smtClean="0"/>
              <a:t>(2)  projected account at NRA</a:t>
            </a:r>
          </a:p>
          <a:p>
            <a:r>
              <a:rPr lang="en-US" dirty="0" smtClean="0"/>
              <a:t>Safe Harbor for Projected Account</a:t>
            </a:r>
          </a:p>
          <a:p>
            <a:pPr lvl="1"/>
            <a:r>
              <a:rPr lang="en-US" dirty="0" smtClean="0"/>
              <a:t>Assume 7% investment return</a:t>
            </a:r>
          </a:p>
          <a:p>
            <a:pPr lvl="1"/>
            <a:r>
              <a:rPr lang="en-US" dirty="0" smtClean="0"/>
              <a:t>Assume current contribution level, with 3% increase</a:t>
            </a:r>
          </a:p>
          <a:p>
            <a:pPr lvl="1"/>
            <a:r>
              <a:rPr lang="en-US" dirty="0" smtClean="0"/>
              <a:t>Use 3% discount rate to convert to current dollars</a:t>
            </a:r>
            <a:endParaRPr lang="en-US" dirty="0"/>
          </a:p>
        </p:txBody>
      </p:sp>
      <p:sp>
        <p:nvSpPr>
          <p:cNvPr id="4" name="Slide Number Placeholder 3"/>
          <p:cNvSpPr>
            <a:spLocks noGrp="1"/>
          </p:cNvSpPr>
          <p:nvPr>
            <p:ph type="sldNum" sz="quarter" idx="12"/>
          </p:nvPr>
        </p:nvSpPr>
        <p:spPr/>
        <p:txBody>
          <a:bodyPr/>
          <a:lstStyle/>
          <a:p>
            <a:fld id="{CA17AD6A-39A0-477B-8DC5-FE7D30943091}" type="slidenum">
              <a:rPr lang="en-US" sz="1800" smtClean="0"/>
              <a:t>41</a:t>
            </a:fld>
            <a:endParaRPr lang="en-US" sz="1800" dirty="0"/>
          </a:p>
        </p:txBody>
      </p:sp>
    </p:spTree>
    <p:extLst>
      <p:ext uri="{BB962C8B-B14F-4D97-AF65-F5344CB8AC3E}">
        <p14:creationId xmlns:p14="http://schemas.microsoft.com/office/powerpoint/2010/main" val="5323446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 Conclusion:</a:t>
            </a:r>
            <a:endParaRPr lang="en-US" dirty="0"/>
          </a:p>
        </p:txBody>
      </p:sp>
      <p:sp>
        <p:nvSpPr>
          <p:cNvPr id="3" name="Content Placeholder 2"/>
          <p:cNvSpPr>
            <a:spLocks noGrp="1"/>
          </p:cNvSpPr>
          <p:nvPr>
            <p:ph idx="1"/>
          </p:nvPr>
        </p:nvSpPr>
        <p:spPr/>
        <p:txBody>
          <a:bodyPr/>
          <a:lstStyle/>
          <a:p>
            <a:r>
              <a:rPr lang="en-US" dirty="0" smtClean="0"/>
              <a:t>Issues driving change</a:t>
            </a:r>
          </a:p>
          <a:p>
            <a:pPr lvl="1"/>
            <a:r>
              <a:rPr lang="en-US" dirty="0" smtClean="0"/>
              <a:t>Asset preservation</a:t>
            </a:r>
          </a:p>
          <a:p>
            <a:pPr lvl="1"/>
            <a:r>
              <a:rPr lang="en-US" dirty="0" smtClean="0"/>
              <a:t>Mitigating longevity risk</a:t>
            </a:r>
          </a:p>
          <a:p>
            <a:pPr lvl="1"/>
            <a:r>
              <a:rPr lang="en-US" dirty="0" smtClean="0"/>
              <a:t>Access to system</a:t>
            </a:r>
          </a:p>
          <a:p>
            <a:r>
              <a:rPr lang="en-US" dirty="0" smtClean="0"/>
              <a:t>Simplify</a:t>
            </a:r>
            <a:r>
              <a:rPr lang="en-US" dirty="0"/>
              <a:t> </a:t>
            </a:r>
            <a:r>
              <a:rPr lang="en-US" dirty="0" smtClean="0"/>
              <a:t>proposed changes</a:t>
            </a:r>
          </a:p>
          <a:p>
            <a:r>
              <a:rPr lang="en-US" dirty="0" smtClean="0"/>
              <a:t>Avoid changes that downsize system</a:t>
            </a:r>
          </a:p>
          <a:p>
            <a:r>
              <a:rPr lang="en-US" dirty="0" smtClean="0"/>
              <a:t>Address systemic issues with incentives, not mandates</a:t>
            </a:r>
          </a:p>
        </p:txBody>
      </p:sp>
      <p:sp>
        <p:nvSpPr>
          <p:cNvPr id="4" name="Slide Number Placeholder 3"/>
          <p:cNvSpPr>
            <a:spLocks noGrp="1"/>
          </p:cNvSpPr>
          <p:nvPr>
            <p:ph type="sldNum" sz="quarter" idx="12"/>
          </p:nvPr>
        </p:nvSpPr>
        <p:spPr/>
        <p:txBody>
          <a:bodyPr/>
          <a:lstStyle/>
          <a:p>
            <a:fld id="{CA17AD6A-39A0-477B-8DC5-FE7D30943091}" type="slidenum">
              <a:rPr lang="en-US" sz="1800" smtClean="0"/>
              <a:t>42</a:t>
            </a:fld>
            <a:endParaRPr lang="en-US" sz="1800" dirty="0"/>
          </a:p>
        </p:txBody>
      </p:sp>
    </p:spTree>
    <p:extLst>
      <p:ext uri="{BB962C8B-B14F-4D97-AF65-F5344CB8AC3E}">
        <p14:creationId xmlns:p14="http://schemas.microsoft.com/office/powerpoint/2010/main" val="10656926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73437"/>
            <a:ext cx="10515600" cy="1117251"/>
          </a:xfrm>
        </p:spPr>
        <p:txBody>
          <a:bodyPr>
            <a:noAutofit/>
          </a:bodyPr>
          <a:lstStyle/>
          <a:p>
            <a:pPr algn="ctr"/>
            <a:r>
              <a:rPr lang="en-US" sz="3600" b="1" dirty="0" smtClean="0"/>
              <a:t>IMPORTANT INFORMATION</a:t>
            </a:r>
            <a:r>
              <a:rPr lang="en-US" sz="3600" b="1" dirty="0"/>
              <a:t/>
            </a:r>
            <a:br>
              <a:rPr lang="en-US" sz="3600" b="1" dirty="0"/>
            </a:br>
            <a:endParaRPr lang="en-US" sz="3600" b="1" dirty="0"/>
          </a:p>
        </p:txBody>
      </p:sp>
      <p:sp>
        <p:nvSpPr>
          <p:cNvPr id="3" name="Content Placeholder 2"/>
          <p:cNvSpPr>
            <a:spLocks noGrp="1"/>
          </p:cNvSpPr>
          <p:nvPr>
            <p:ph idx="1"/>
          </p:nvPr>
        </p:nvSpPr>
        <p:spPr/>
        <p:txBody>
          <a:bodyPr>
            <a:normAutofit/>
          </a:bodyPr>
          <a:lstStyle/>
          <a:p>
            <a:pPr marL="0" indent="0" algn="ctr">
              <a:buNone/>
            </a:pPr>
            <a:endParaRPr lang="en-US" b="1" dirty="0"/>
          </a:p>
          <a:p>
            <a:pPr marL="0" indent="0">
              <a:buNone/>
            </a:pPr>
            <a:r>
              <a:rPr lang="en-US" sz="3200" dirty="0" smtClean="0"/>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rules.</a:t>
            </a:r>
          </a:p>
          <a:p>
            <a:pPr marL="0" indent="0">
              <a:buNone/>
            </a:pPr>
            <a:endParaRPr lang="en-US" sz="3200" dirty="0" smtClean="0"/>
          </a:p>
        </p:txBody>
      </p:sp>
      <p:sp>
        <p:nvSpPr>
          <p:cNvPr id="4" name="Slide Number Placeholder 3"/>
          <p:cNvSpPr>
            <a:spLocks noGrp="1"/>
          </p:cNvSpPr>
          <p:nvPr>
            <p:ph type="sldNum" sz="quarter" idx="12"/>
          </p:nvPr>
        </p:nvSpPr>
        <p:spPr/>
        <p:txBody>
          <a:bodyPr/>
          <a:lstStyle/>
          <a:p>
            <a:fld id="{CA17AD6A-39A0-477B-8DC5-FE7D30943091}" type="slidenum">
              <a:rPr lang="en-US" sz="1800" smtClean="0"/>
              <a:t>43</a:t>
            </a:fld>
            <a:endParaRPr lang="en-US" sz="1800" dirty="0"/>
          </a:p>
        </p:txBody>
      </p:sp>
    </p:spTree>
    <p:extLst>
      <p:ext uri="{BB962C8B-B14F-4D97-AF65-F5344CB8AC3E}">
        <p14:creationId xmlns:p14="http://schemas.microsoft.com/office/powerpoint/2010/main" val="24736463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05520"/>
            <a:ext cx="10972800" cy="1353015"/>
          </a:xfrm>
        </p:spPr>
        <p:txBody>
          <a:bodyPr>
            <a:normAutofit fontScale="90000"/>
          </a:bodyPr>
          <a:lstStyle/>
          <a:p>
            <a:pPr algn="ctr"/>
            <a:r>
              <a:rPr lang="en-US" b="1" dirty="0" smtClean="0">
                <a:latin typeface="Arial"/>
                <a:cs typeface="Arial"/>
              </a:rPr>
              <a:t/>
            </a:r>
            <a:br>
              <a:rPr lang="en-US" b="1" dirty="0" smtClean="0">
                <a:latin typeface="Arial"/>
                <a:cs typeface="Arial"/>
              </a:rPr>
            </a:br>
            <a:r>
              <a:rPr lang="en-US" b="1" dirty="0" smtClean="0">
                <a:latin typeface="Arial"/>
                <a:cs typeface="Arial"/>
              </a:rPr>
              <a:t/>
            </a:r>
            <a:br>
              <a:rPr lang="en-US" b="1" dirty="0" smtClean="0">
                <a:latin typeface="Arial"/>
                <a:cs typeface="Arial"/>
              </a:rPr>
            </a:br>
            <a:r>
              <a:rPr lang="en-US" b="1" dirty="0" smtClean="0">
                <a:latin typeface="Arial"/>
                <a:cs typeface="Arial"/>
              </a:rPr>
              <a:t>THE NEW DOL FIDUCIARY RULE</a:t>
            </a:r>
            <a:br>
              <a:rPr lang="en-US" b="1" dirty="0" smtClean="0">
                <a:latin typeface="Arial"/>
                <a:cs typeface="Arial"/>
              </a:rPr>
            </a:br>
            <a:r>
              <a:rPr lang="en-US" b="1" dirty="0" smtClean="0">
                <a:latin typeface="Arial"/>
                <a:cs typeface="Arial"/>
              </a:rPr>
              <a:t>AND GOVERNMENT INITIATIVES</a:t>
            </a:r>
            <a:r>
              <a:rPr lang="en-US" sz="4100" b="1" i="1" dirty="0">
                <a:latin typeface="Arial"/>
                <a:cs typeface="Arial"/>
              </a:rPr>
              <a:t/>
            </a:r>
            <a:br>
              <a:rPr lang="en-US" sz="4100" b="1" i="1" dirty="0">
                <a:latin typeface="Arial"/>
                <a:cs typeface="Arial"/>
              </a:rPr>
            </a:br>
            <a:r>
              <a:rPr lang="en-US" b="1" dirty="0">
                <a:latin typeface="Arial"/>
                <a:cs typeface="Arial"/>
              </a:rPr>
              <a:t/>
            </a:r>
            <a:br>
              <a:rPr lang="en-US" b="1" dirty="0">
                <a:latin typeface="Arial"/>
                <a:cs typeface="Arial"/>
              </a:rPr>
            </a:br>
            <a:endParaRPr lang="en-US" dirty="0"/>
          </a:p>
        </p:txBody>
      </p:sp>
      <p:sp>
        <p:nvSpPr>
          <p:cNvPr id="3" name="Content Placeholder 2"/>
          <p:cNvSpPr>
            <a:spLocks noGrp="1"/>
          </p:cNvSpPr>
          <p:nvPr>
            <p:ph idx="1"/>
          </p:nvPr>
        </p:nvSpPr>
        <p:spPr>
          <a:xfrm>
            <a:off x="487457" y="2200506"/>
            <a:ext cx="10972800" cy="4155845"/>
          </a:xfrm>
        </p:spPr>
        <p:txBody>
          <a:bodyPr>
            <a:normAutofit fontScale="62500" lnSpcReduction="20000"/>
          </a:bodyPr>
          <a:lstStyle/>
          <a:p>
            <a:pPr marL="0" indent="0" algn="ctr">
              <a:buNone/>
            </a:pPr>
            <a:r>
              <a:rPr lang="en-US" sz="6400" b="1" dirty="0"/>
              <a:t>Marcia S. Wagner, Esq.</a:t>
            </a:r>
          </a:p>
          <a:p>
            <a:pPr marL="0" indent="0" algn="ctr">
              <a:buNone/>
            </a:pPr>
            <a:endParaRPr lang="en-US" sz="5300" dirty="0"/>
          </a:p>
          <a:p>
            <a:pPr marL="0" indent="0">
              <a:spcBef>
                <a:spcPts val="0"/>
              </a:spcBef>
              <a:buNone/>
            </a:pPr>
            <a:r>
              <a:rPr lang="en-US" dirty="0"/>
              <a:t>                                                                                                         </a:t>
            </a:r>
          </a:p>
          <a:p>
            <a:pPr marL="0" indent="0" algn="ctr">
              <a:spcBef>
                <a:spcPts val="0"/>
              </a:spcBef>
              <a:buNone/>
            </a:pPr>
            <a:endParaRPr lang="en-US" sz="5900" dirty="0"/>
          </a:p>
          <a:p>
            <a:pPr marL="0" indent="0" algn="ctr">
              <a:spcBef>
                <a:spcPts val="0"/>
              </a:spcBef>
              <a:buNone/>
            </a:pPr>
            <a:r>
              <a:rPr lang="en-US" sz="6300" b="1" dirty="0"/>
              <a:t>99 Summer Street, 13</a:t>
            </a:r>
            <a:r>
              <a:rPr lang="en-US" sz="6300" b="1" baseline="30000" dirty="0"/>
              <a:t>th</a:t>
            </a:r>
            <a:r>
              <a:rPr lang="en-US" sz="6300" b="1" dirty="0"/>
              <a:t> Floor</a:t>
            </a:r>
          </a:p>
          <a:p>
            <a:pPr marL="0" indent="0" algn="ctr">
              <a:spcBef>
                <a:spcPts val="0"/>
              </a:spcBef>
              <a:buNone/>
            </a:pPr>
            <a:r>
              <a:rPr lang="en-US" sz="6300" b="1" dirty="0"/>
              <a:t>Boston, MA  02110</a:t>
            </a:r>
          </a:p>
          <a:p>
            <a:pPr marL="0" indent="0" algn="ctr">
              <a:spcBef>
                <a:spcPts val="0"/>
              </a:spcBef>
              <a:buNone/>
            </a:pPr>
            <a:r>
              <a:rPr lang="en-US" sz="6300" b="1" dirty="0"/>
              <a:t>(617) 357-5200</a:t>
            </a:r>
          </a:p>
          <a:p>
            <a:pPr marL="0" indent="0" algn="ctr">
              <a:spcBef>
                <a:spcPts val="0"/>
              </a:spcBef>
              <a:buNone/>
            </a:pPr>
            <a:r>
              <a:rPr lang="en-US" sz="6300" b="1" dirty="0">
                <a:hlinkClick r:id="rId2"/>
              </a:rPr>
              <a:t>www.wagnerlawgroup.com</a:t>
            </a:r>
            <a:endParaRPr lang="en-US" sz="6300" b="1" dirty="0"/>
          </a:p>
          <a:p>
            <a:pPr marL="0" indent="0" algn="ctr">
              <a:spcBef>
                <a:spcPts val="0"/>
              </a:spcBef>
              <a:buNone/>
            </a:pPr>
            <a:r>
              <a:rPr lang="en-US" sz="5300" b="1" dirty="0"/>
              <a:t>marcia@wagnerlawgroup.com</a:t>
            </a:r>
          </a:p>
          <a:p>
            <a:pPr marL="0" indent="0">
              <a:buNone/>
            </a:pPr>
            <a:endParaRPr lang="en-US" sz="2400" dirty="0"/>
          </a:p>
          <a:p>
            <a:pPr marL="0" indent="0">
              <a:buNone/>
            </a:pPr>
            <a:r>
              <a:rPr lang="en-US" sz="2100" dirty="0" smtClean="0"/>
              <a:t>A0223818.PPTX</a:t>
            </a:r>
            <a:endParaRPr lang="en-US" sz="2100" dirty="0"/>
          </a:p>
        </p:txBody>
      </p:sp>
      <p:sp>
        <p:nvSpPr>
          <p:cNvPr id="4" name="Slide Number Placeholder 3"/>
          <p:cNvSpPr>
            <a:spLocks noGrp="1"/>
          </p:cNvSpPr>
          <p:nvPr>
            <p:ph type="sldNum" sz="quarter" idx="12"/>
          </p:nvPr>
        </p:nvSpPr>
        <p:spPr/>
        <p:txBody>
          <a:bodyPr/>
          <a:lstStyle/>
          <a:p>
            <a:fld id="{72BF231E-B210-534E-885A-3969A7D6CD4E}" type="slidenum">
              <a:rPr lang="en-US" smtClean="0"/>
              <a:t>44</a:t>
            </a:fld>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7057" y="2839844"/>
            <a:ext cx="4673600" cy="76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69616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519</TotalTime>
  <Words>2510</Words>
  <Application>Microsoft Office PowerPoint</Application>
  <PresentationFormat>Custom</PresentationFormat>
  <Paragraphs>442</Paragraphs>
  <Slides>44</Slides>
  <Notes>43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THE NEW DOL FIDUCIARY RULE AND GOVERNMENT INITIATIVES</vt:lpstr>
      <vt:lpstr>Introduction – Transformative Changes </vt:lpstr>
      <vt:lpstr>Agenda</vt:lpstr>
      <vt:lpstr>Broadening of Fiduciary Definition</vt:lpstr>
      <vt:lpstr>New “Investment Advice” Definition</vt:lpstr>
      <vt:lpstr>“Recommendation” Defined</vt:lpstr>
      <vt:lpstr>6 Exclusions from “Investment Advice”</vt:lpstr>
      <vt:lpstr>Fiduciary Rule and Exemptions</vt:lpstr>
      <vt:lpstr>Best Interest Contract (BIC) Exemption (PTE 2016-01)</vt:lpstr>
      <vt:lpstr>Framework of BIC Exemption</vt:lpstr>
      <vt:lpstr>“Full Blown” BIC: IRAs and Non-ERISA Plans</vt:lpstr>
      <vt:lpstr>“Disclosure” BIC: ERISA Plans</vt:lpstr>
      <vt:lpstr>BIC Compliance Policies</vt:lpstr>
      <vt:lpstr>“Streamlined” BIC: Level Fee Fiduciary</vt:lpstr>
      <vt:lpstr>“Transition” BIC: All Plan/IRA Clients</vt:lpstr>
      <vt:lpstr>Grandfathered Brokerage Transactions</vt:lpstr>
      <vt:lpstr>Other PTEs</vt:lpstr>
      <vt:lpstr>Fee Levelization</vt:lpstr>
      <vt:lpstr>Implementing Fee Levelization</vt:lpstr>
      <vt:lpstr>Robo-Advice</vt:lpstr>
      <vt:lpstr>Capturing Rollovers</vt:lpstr>
      <vt:lpstr>Effect of New DOL Rule on Rollovers</vt:lpstr>
      <vt:lpstr>Potential Impact on RIAs</vt:lpstr>
      <vt:lpstr>Focusing on Managed Accounts</vt:lpstr>
      <vt:lpstr>Implications for Managed Accounts</vt:lpstr>
      <vt:lpstr>Anticipation Trends in Industry</vt:lpstr>
      <vt:lpstr>ERISA Compliance Planning</vt:lpstr>
      <vt:lpstr>Implementation </vt:lpstr>
      <vt:lpstr>Strategic Use of Financial Plans</vt:lpstr>
      <vt:lpstr>Regulatory and other Governmental Initiatives</vt:lpstr>
      <vt:lpstr>Administration Push to Increase  Access through IRAs</vt:lpstr>
      <vt:lpstr>myRA Initiative</vt:lpstr>
      <vt:lpstr>How Retirement Plans Affect the Deficit</vt:lpstr>
      <vt:lpstr>Affect of Limiting Contributions</vt:lpstr>
      <vt:lpstr>General Limits on Exclusions and Deductions</vt:lpstr>
      <vt:lpstr>USA Retirement Funds Proposal</vt:lpstr>
      <vt:lpstr>State Proposals</vt:lpstr>
      <vt:lpstr>Goals of Lifetime Income Initiatives</vt:lpstr>
      <vt:lpstr>Current Fiduciary Standard for  Selecting Annuities</vt:lpstr>
      <vt:lpstr>Promoting Longevity Annuities</vt:lpstr>
      <vt:lpstr>DOL Proposal for Lifetime Income Disclosures</vt:lpstr>
      <vt:lpstr>In Conclusion:</vt:lpstr>
      <vt:lpstr>IMPORTANT INFORMATION </vt:lpstr>
      <vt:lpstr>  THE NEW DOL FIDUCIARY RULE AND GOVERNMENT INITIATIVES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Miller</dc:creator>
  <cp:lastModifiedBy>Diane Gilardetti</cp:lastModifiedBy>
  <cp:revision>117</cp:revision>
  <cp:lastPrinted>2016-09-09T15:45:25Z</cp:lastPrinted>
  <dcterms:created xsi:type="dcterms:W3CDTF">2016-05-31T18:14:43Z</dcterms:created>
  <dcterms:modified xsi:type="dcterms:W3CDTF">2016-09-09T15:45:35Z</dcterms:modified>
</cp:coreProperties>
</file>