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59" r:id="rId3"/>
    <p:sldId id="265" r:id="rId4"/>
    <p:sldId id="266" r:id="rId5"/>
    <p:sldId id="278" r:id="rId6"/>
    <p:sldId id="261" r:id="rId7"/>
    <p:sldId id="279" r:id="rId8"/>
    <p:sldId id="280" r:id="rId9"/>
    <p:sldId id="281" r:id="rId10"/>
    <p:sldId id="271" r:id="rId11"/>
    <p:sldId id="267" r:id="rId12"/>
    <p:sldId id="268" r:id="rId13"/>
    <p:sldId id="269" r:id="rId14"/>
    <p:sldId id="273" r:id="rId15"/>
    <p:sldId id="263" r:id="rId16"/>
    <p:sldId id="277" r:id="rId17"/>
    <p:sldId id="264" r:id="rId18"/>
  </p:sldIdLst>
  <p:sldSz cx="9144000" cy="6858000" type="screen4x3"/>
  <p:notesSz cx="7023100" cy="93091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93"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93"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93"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93"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93" charset="-128"/>
        <a:cs typeface="+mn-cs"/>
      </a:defRPr>
    </a:lvl5pPr>
    <a:lvl6pPr marL="2286000" algn="l" defTabSz="914400" rtl="0" eaLnBrk="1" latinLnBrk="0" hangingPunct="1">
      <a:defRPr kern="1200">
        <a:solidFill>
          <a:schemeClr val="tx1"/>
        </a:solidFill>
        <a:latin typeface="Arial" charset="0"/>
        <a:ea typeface="ＭＳ Ｐゴシック" pitchFamily="-93" charset="-128"/>
        <a:cs typeface="+mn-cs"/>
      </a:defRPr>
    </a:lvl6pPr>
    <a:lvl7pPr marL="2743200" algn="l" defTabSz="914400" rtl="0" eaLnBrk="1" latinLnBrk="0" hangingPunct="1">
      <a:defRPr kern="1200">
        <a:solidFill>
          <a:schemeClr val="tx1"/>
        </a:solidFill>
        <a:latin typeface="Arial" charset="0"/>
        <a:ea typeface="ＭＳ Ｐゴシック" pitchFamily="-93" charset="-128"/>
        <a:cs typeface="+mn-cs"/>
      </a:defRPr>
    </a:lvl7pPr>
    <a:lvl8pPr marL="3200400" algn="l" defTabSz="914400" rtl="0" eaLnBrk="1" latinLnBrk="0" hangingPunct="1">
      <a:defRPr kern="1200">
        <a:solidFill>
          <a:schemeClr val="tx1"/>
        </a:solidFill>
        <a:latin typeface="Arial" charset="0"/>
        <a:ea typeface="ＭＳ Ｐゴシック" pitchFamily="-93" charset="-128"/>
        <a:cs typeface="+mn-cs"/>
      </a:defRPr>
    </a:lvl8pPr>
    <a:lvl9pPr marL="3657600" algn="l" defTabSz="914400" rtl="0" eaLnBrk="1" latinLnBrk="0" hangingPunct="1">
      <a:defRPr kern="1200">
        <a:solidFill>
          <a:schemeClr val="tx1"/>
        </a:solidFill>
        <a:latin typeface="Arial" charset="0"/>
        <a:ea typeface="ＭＳ Ｐゴシック" pitchFamily="-93"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0CBB"/>
    <a:srgbClr val="000000"/>
    <a:srgbClr val="4D868E"/>
    <a:srgbClr val="65C6CD"/>
    <a:srgbClr val="6392C0"/>
    <a:srgbClr val="EA9922"/>
    <a:srgbClr val="E68523"/>
    <a:srgbClr val="DF64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1" autoAdjust="0"/>
    <p:restoredTop sz="99642" autoAdjust="0"/>
  </p:normalViewPr>
  <p:slideViewPr>
    <p:cSldViewPr snapToGrid="0" snapToObjects="1">
      <p:cViewPr>
        <p:scale>
          <a:sx n="76" d="100"/>
          <a:sy n="76" d="100"/>
        </p:scale>
        <p:origin x="-34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p:cViewPr>
        <p:scale>
          <a:sx n="100" d="100"/>
          <a:sy n="100" d="100"/>
        </p:scale>
        <p:origin x="-816" y="64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atin typeface="Arial" charset="0"/>
                <a:ea typeface="ＭＳ Ｐゴシック" charset="-128"/>
                <a:cs typeface="ＭＳ Ｐゴシック" charset="-128"/>
              </a:defRPr>
            </a:lvl1pPr>
          </a:lstStyle>
          <a:p>
            <a:pPr>
              <a:defRPr/>
            </a:pPr>
            <a:endParaRPr lang="en-US" dirty="0"/>
          </a:p>
        </p:txBody>
      </p:sp>
      <p:sp>
        <p:nvSpPr>
          <p:cNvPr id="3" name="Date Placeholder 2"/>
          <p:cNvSpPr>
            <a:spLocks noGrp="1"/>
          </p:cNvSpPr>
          <p:nvPr>
            <p:ph type="dt" idx="1"/>
          </p:nvPr>
        </p:nvSpPr>
        <p:spPr>
          <a:xfrm>
            <a:off x="3978132" y="0"/>
            <a:ext cx="3043343" cy="465455"/>
          </a:xfrm>
          <a:prstGeom prst="rect">
            <a:avLst/>
          </a:prstGeom>
        </p:spPr>
        <p:txBody>
          <a:bodyPr vert="horz" wrap="square" lIns="93324" tIns="46662" rIns="93324" bIns="46662" numCol="1" anchor="t" anchorCtr="0" compatLnSpc="1">
            <a:prstTxWarp prst="textNoShape">
              <a:avLst/>
            </a:prstTxWarp>
          </a:bodyPr>
          <a:lstStyle>
            <a:lvl1pPr algn="r">
              <a:defRPr sz="1200"/>
            </a:lvl1pPr>
          </a:lstStyle>
          <a:p>
            <a:pPr>
              <a:defRPr/>
            </a:pPr>
            <a:fld id="{D6BBFB2C-1D51-4D19-9E15-08C055D0130C}" type="datetime1">
              <a:rPr lang="en-US" altLang="fr-FR"/>
              <a:pPr>
                <a:defRPr/>
              </a:pPr>
              <a:t>7/14/2016</a:t>
            </a:fld>
            <a:endParaRPr lang="en-US" altLang="fr-FR"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pPr lvl="0"/>
            <a:endParaRPr lang="en-US" noProof="0" dirty="0" smtClean="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atin typeface="Arial" charset="0"/>
                <a:ea typeface="ＭＳ Ｐゴシック" charset="-128"/>
                <a:cs typeface="ＭＳ Ｐゴシック" charset="-128"/>
              </a:defRPr>
            </a:lvl1pPr>
          </a:lstStyle>
          <a:p>
            <a:pPr>
              <a:defRPr/>
            </a:pPr>
            <a:endParaRPr lang="en-US" dirty="0"/>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wrap="square" lIns="93324" tIns="46662" rIns="93324" bIns="46662" numCol="1" anchor="b" anchorCtr="0" compatLnSpc="1">
            <a:prstTxWarp prst="textNoShape">
              <a:avLst/>
            </a:prstTxWarp>
          </a:bodyPr>
          <a:lstStyle>
            <a:lvl1pPr algn="r">
              <a:defRPr sz="1200"/>
            </a:lvl1pPr>
          </a:lstStyle>
          <a:p>
            <a:pPr>
              <a:defRPr/>
            </a:pPr>
            <a:fld id="{4C6D1D67-9341-4FB0-8CE1-29206990150C}" type="slidenum">
              <a:rPr lang="en-US" altLang="fr-FR"/>
              <a:pPr>
                <a:defRPr/>
              </a:pPr>
              <a:t>‹#›</a:t>
            </a:fld>
            <a:endParaRPr lang="en-US" altLang="fr-FR" dirty="0"/>
          </a:p>
        </p:txBody>
      </p:sp>
    </p:spTree>
    <p:extLst>
      <p:ext uri="{BB962C8B-B14F-4D97-AF65-F5344CB8AC3E}">
        <p14:creationId xmlns:p14="http://schemas.microsoft.com/office/powerpoint/2010/main" val="2410476102"/>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charset="-128"/>
        <a:cs typeface="ＭＳ Ｐゴシック" pitchFamily="-112"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C6D1D67-9341-4FB0-8CE1-29206990150C}" type="slidenum">
              <a:rPr lang="en-US" altLang="fr-FR" smtClean="0"/>
              <a:pPr>
                <a:defRPr/>
              </a:pPr>
              <a:t>1</a:t>
            </a:fld>
            <a:endParaRPr lang="en-US" altLang="fr-FR" dirty="0"/>
          </a:p>
        </p:txBody>
      </p:sp>
    </p:spTree>
    <p:extLst>
      <p:ext uri="{BB962C8B-B14F-4D97-AF65-F5344CB8AC3E}">
        <p14:creationId xmlns:p14="http://schemas.microsoft.com/office/powerpoint/2010/main" val="4245148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dirty="0" smtClean="0">
              <a:ea typeface="ＭＳ Ｐゴシック" pitchFamily="-93" charset="-128"/>
            </a:endParaRPr>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4F56C04C-484B-44A6-BF5D-F52F34D8F63C}" type="slidenum">
              <a:rPr lang="en-US" altLang="fr-FR" smtClean="0">
                <a:latin typeface="Arial" charset="0"/>
              </a:rPr>
              <a:pPr eaLnBrk="1" hangingPunct="1">
                <a:spcBef>
                  <a:spcPct val="0"/>
                </a:spcBef>
              </a:pPr>
              <a:t>2</a:t>
            </a:fld>
            <a:endParaRPr lang="en-US" altLang="fr-FR" dirty="0"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endParaRPr lang="fr-FR" altLang="fr-FR" dirty="0" smtClean="0">
              <a:ea typeface="ＭＳ Ｐゴシック" pitchFamily="-93" charset="-128"/>
            </a:endParaRPr>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F905C527-5D55-4AFF-A7E6-84B47E6C24D0}" type="slidenum">
              <a:rPr lang="en-US" altLang="fr-FR" smtClean="0">
                <a:latin typeface="Arial" charset="0"/>
              </a:rPr>
              <a:pPr eaLnBrk="1" hangingPunct="1">
                <a:spcBef>
                  <a:spcPct val="0"/>
                </a:spcBef>
              </a:pPr>
              <a:t>3</a:t>
            </a:fld>
            <a:endParaRPr lang="en-US" altLang="fr-FR" dirty="0"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endParaRPr lang="fr-FR" altLang="fr-FR" dirty="0" smtClean="0">
              <a:ea typeface="ＭＳ Ｐゴシック" pitchFamily="-93" charset="-128"/>
            </a:endParaRPr>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750FB8D2-61DB-4423-A768-681CBA08682C}" type="slidenum">
              <a:rPr lang="en-US" altLang="fr-FR" smtClean="0">
                <a:latin typeface="Arial" charset="0"/>
              </a:rPr>
              <a:pPr eaLnBrk="1" hangingPunct="1">
                <a:spcBef>
                  <a:spcPct val="0"/>
                </a:spcBef>
              </a:pPr>
              <a:t>4</a:t>
            </a:fld>
            <a:endParaRPr lang="en-US" altLang="fr-FR" dirty="0"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4C6D1D67-9341-4FB0-8CE1-29206990150C}" type="slidenum">
              <a:rPr lang="en-US" altLang="fr-FR" smtClean="0"/>
              <a:pPr>
                <a:defRPr/>
              </a:pPr>
              <a:t>5</a:t>
            </a:fld>
            <a:endParaRPr lang="en-US" altLang="fr-FR" dirty="0"/>
          </a:p>
        </p:txBody>
      </p:sp>
    </p:spTree>
    <p:extLst>
      <p:ext uri="{BB962C8B-B14F-4D97-AF65-F5344CB8AC3E}">
        <p14:creationId xmlns:p14="http://schemas.microsoft.com/office/powerpoint/2010/main" val="3980104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endParaRPr lang="fr-FR" altLang="fr-FR" dirty="0" smtClean="0">
              <a:ea typeface="ＭＳ Ｐゴシック" pitchFamily="-93" charset="-128"/>
            </a:endParaRPr>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B0DFA3AF-37C8-459E-923F-0801B41F9769}" type="slidenum">
              <a:rPr lang="en-US" altLang="fr-FR" smtClean="0">
                <a:latin typeface="Arial" charset="0"/>
              </a:rPr>
              <a:pPr eaLnBrk="1" hangingPunct="1">
                <a:spcBef>
                  <a:spcPct val="0"/>
                </a:spcBef>
              </a:pPr>
              <a:t>6</a:t>
            </a:fld>
            <a:endParaRPr lang="en-US" altLang="fr-FR" dirty="0"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C6D1D67-9341-4FB0-8CE1-29206990150C}" type="slidenum">
              <a:rPr lang="en-US" altLang="fr-FR" smtClean="0"/>
              <a:pPr>
                <a:defRPr/>
              </a:pPr>
              <a:t>7</a:t>
            </a:fld>
            <a:endParaRPr lang="en-US" altLang="fr-FR" dirty="0"/>
          </a:p>
        </p:txBody>
      </p:sp>
    </p:spTree>
    <p:extLst>
      <p:ext uri="{BB962C8B-B14F-4D97-AF65-F5344CB8AC3E}">
        <p14:creationId xmlns:p14="http://schemas.microsoft.com/office/powerpoint/2010/main" val="2643053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C6D1D67-9341-4FB0-8CE1-29206990150C}" type="slidenum">
              <a:rPr lang="en-US" altLang="fr-FR" smtClean="0"/>
              <a:pPr>
                <a:defRPr/>
              </a:pPr>
              <a:t>8</a:t>
            </a:fld>
            <a:endParaRPr lang="en-US" altLang="fr-FR" dirty="0"/>
          </a:p>
        </p:txBody>
      </p:sp>
    </p:spTree>
    <p:extLst>
      <p:ext uri="{BB962C8B-B14F-4D97-AF65-F5344CB8AC3E}">
        <p14:creationId xmlns:p14="http://schemas.microsoft.com/office/powerpoint/2010/main" val="12485656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4C6D1D67-9341-4FB0-8CE1-29206990150C}" type="slidenum">
              <a:rPr lang="en-US" altLang="fr-FR" smtClean="0"/>
              <a:pPr>
                <a:defRPr/>
              </a:pPr>
              <a:t>9</a:t>
            </a:fld>
            <a:endParaRPr lang="en-US" altLang="fr-FR" dirty="0"/>
          </a:p>
        </p:txBody>
      </p:sp>
    </p:spTree>
    <p:extLst>
      <p:ext uri="{BB962C8B-B14F-4D97-AF65-F5344CB8AC3E}">
        <p14:creationId xmlns:p14="http://schemas.microsoft.com/office/powerpoint/2010/main" val="1754154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dirty="0" smtClean="0">
              <a:ea typeface="ＭＳ Ｐゴシック" pitchFamily="-93" charset="-128"/>
            </a:endParaRPr>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30482403-8652-42D7-A2E0-046E920C9939}" type="slidenum">
              <a:rPr lang="en-US" altLang="fr-FR" smtClean="0">
                <a:latin typeface="Arial" charset="0"/>
              </a:rPr>
              <a:pPr eaLnBrk="1" hangingPunct="1">
                <a:spcBef>
                  <a:spcPct val="0"/>
                </a:spcBef>
              </a:pPr>
              <a:t>10</a:t>
            </a:fld>
            <a:endParaRPr lang="en-US" altLang="fr-FR" dirty="0"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endParaRPr lang="fr-FR" altLang="fr-FR" dirty="0" smtClean="0">
              <a:ea typeface="ＭＳ Ｐゴシック" pitchFamily="-93" charset="-128"/>
            </a:endParaRPr>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1A160DBA-3371-4FE1-BBD3-1CF5F5737F4E}" type="slidenum">
              <a:rPr lang="en-US" altLang="fr-FR" smtClean="0">
                <a:latin typeface="Arial" charset="0"/>
              </a:rPr>
              <a:pPr eaLnBrk="1" hangingPunct="1">
                <a:spcBef>
                  <a:spcPct val="0"/>
                </a:spcBef>
              </a:pPr>
              <a:t>11</a:t>
            </a:fld>
            <a:endParaRPr lang="en-US" altLang="fr-FR" dirty="0"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Autofit/>
          </a:bodyPr>
          <a:lstStyle/>
          <a:p>
            <a:endParaRPr lang="fr-FR" altLang="fr-FR" sz="1100" dirty="0">
              <a:latin typeface="Arial" panose="020B0604020202020204" pitchFamily="34" charset="0"/>
              <a:ea typeface="ＭＳ Ｐゴシック" pitchFamily="-93" charset="-128"/>
              <a:cs typeface="Arial" panose="020B0604020202020204" pitchFamily="34" charset="0"/>
            </a:endParaRPr>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9FA7B8E1-1C24-49BA-BD3F-048A6AAF43E5}" type="slidenum">
              <a:rPr lang="en-US" altLang="fr-FR" smtClean="0">
                <a:latin typeface="Arial" charset="0"/>
              </a:rPr>
              <a:pPr eaLnBrk="1" hangingPunct="1">
                <a:spcBef>
                  <a:spcPct val="0"/>
                </a:spcBef>
              </a:pPr>
              <a:t>12</a:t>
            </a:fld>
            <a:endParaRPr lang="en-US" altLang="fr-FR" dirty="0"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endParaRPr lang="fr-FR" altLang="fr-FR" dirty="0" smtClean="0">
              <a:ea typeface="ＭＳ Ｐゴシック" pitchFamily="-93" charset="-128"/>
            </a:endParaRPr>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1D7F69E1-0FE6-4CF7-AB39-54B12C61D30A}" type="slidenum">
              <a:rPr lang="en-US" altLang="fr-FR" smtClean="0">
                <a:latin typeface="Arial" charset="0"/>
              </a:rPr>
              <a:pPr eaLnBrk="1" hangingPunct="1">
                <a:spcBef>
                  <a:spcPct val="0"/>
                </a:spcBef>
              </a:pPr>
              <a:t>13</a:t>
            </a:fld>
            <a:endParaRPr lang="en-US" altLang="fr-FR" dirty="0"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endParaRPr lang="fr-FR" altLang="fr-FR" dirty="0" smtClean="0">
              <a:ea typeface="ＭＳ Ｐゴシック" pitchFamily="-93" charset="-128"/>
            </a:endParaRPr>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1C261767-4108-4B05-B0D6-EC5ED56C360F}" type="slidenum">
              <a:rPr lang="en-US" altLang="fr-FR" smtClean="0">
                <a:latin typeface="Arial" charset="0"/>
              </a:rPr>
              <a:pPr eaLnBrk="1" hangingPunct="1">
                <a:spcBef>
                  <a:spcPct val="0"/>
                </a:spcBef>
              </a:pPr>
              <a:t>14</a:t>
            </a:fld>
            <a:endParaRPr lang="en-US" altLang="fr-FR" dirty="0"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endParaRPr lang="fr-FR" altLang="fr-FR" dirty="0" smtClean="0">
              <a:ea typeface="ＭＳ Ｐゴシック" pitchFamily="-93" charset="-128"/>
            </a:endParaRPr>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A91F3B0E-09B7-44A8-AC7B-93F5D7DA4799}" type="slidenum">
              <a:rPr lang="en-US" altLang="fr-FR" smtClean="0">
                <a:latin typeface="Arial" charset="0"/>
              </a:rPr>
              <a:pPr eaLnBrk="1" hangingPunct="1">
                <a:spcBef>
                  <a:spcPct val="0"/>
                </a:spcBef>
              </a:pPr>
              <a:t>15</a:t>
            </a:fld>
            <a:endParaRPr lang="en-US" altLang="fr-FR" dirty="0"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dirty="0" smtClean="0">
              <a:ea typeface="ＭＳ Ｐゴシック" pitchFamily="-93" charset="-128"/>
            </a:endParaRPr>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68EFC3C4-54B9-40F9-A5C9-A04A71A9BC2F}" type="slidenum">
              <a:rPr lang="en-US" altLang="fr-FR" smtClean="0">
                <a:latin typeface="Arial" charset="0"/>
              </a:rPr>
              <a:pPr eaLnBrk="1" hangingPunct="1">
                <a:spcBef>
                  <a:spcPct val="0"/>
                </a:spcBef>
              </a:pPr>
              <a:t>16</a:t>
            </a:fld>
            <a:endParaRPr lang="en-US" altLang="fr-FR" dirty="0"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dirty="0" smtClean="0">
              <a:ea typeface="ＭＳ Ｐゴシック" pitchFamily="-93" charset="-128"/>
            </a:endParaRPr>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93" charset="0"/>
                <a:ea typeface="ＭＳ Ｐゴシック" pitchFamily="-93" charset="-128"/>
              </a:defRPr>
            </a:lvl1pPr>
            <a:lvl2pPr marL="38713119" indent="-38246500" eaLnBrk="0" hangingPunct="0">
              <a:spcBef>
                <a:spcPct val="30000"/>
              </a:spcBef>
              <a:defRPr sz="1200">
                <a:solidFill>
                  <a:schemeClr val="tx1"/>
                </a:solidFill>
                <a:latin typeface="Calibri" pitchFamily="-93" charset="0"/>
                <a:ea typeface="ＭＳ Ｐゴシック" pitchFamily="-93" charset="-128"/>
              </a:defRPr>
            </a:lvl2pPr>
            <a:lvl3pPr marL="1166546" indent="-233309" eaLnBrk="0" hangingPunct="0">
              <a:spcBef>
                <a:spcPct val="30000"/>
              </a:spcBef>
              <a:defRPr sz="1200">
                <a:solidFill>
                  <a:schemeClr val="tx1"/>
                </a:solidFill>
                <a:latin typeface="Calibri" pitchFamily="-93" charset="0"/>
                <a:ea typeface="ＭＳ Ｐゴシック" pitchFamily="-93" charset="-128"/>
              </a:defRPr>
            </a:lvl3pPr>
            <a:lvl4pPr marL="1633164" indent="-233309" eaLnBrk="0" hangingPunct="0">
              <a:spcBef>
                <a:spcPct val="30000"/>
              </a:spcBef>
              <a:defRPr sz="1200">
                <a:solidFill>
                  <a:schemeClr val="tx1"/>
                </a:solidFill>
                <a:latin typeface="Calibri" pitchFamily="-93" charset="0"/>
                <a:ea typeface="ＭＳ Ｐゴシック" pitchFamily="-93" charset="-128"/>
              </a:defRPr>
            </a:lvl4pPr>
            <a:lvl5pPr marL="2099782" indent="-233309" eaLnBrk="0" hangingPunct="0">
              <a:spcBef>
                <a:spcPct val="30000"/>
              </a:spcBef>
              <a:defRPr sz="1200">
                <a:solidFill>
                  <a:schemeClr val="tx1"/>
                </a:solidFill>
                <a:latin typeface="Calibri" pitchFamily="-93" charset="0"/>
                <a:ea typeface="ＭＳ Ｐゴシック" pitchFamily="-93" charset="-128"/>
              </a:defRPr>
            </a:lvl5pPr>
            <a:lvl6pPr marL="2566401"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6pPr>
            <a:lvl7pPr marL="3033019"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7pPr>
            <a:lvl8pPr marL="3499637"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8pPr>
            <a:lvl9pPr marL="3966256" indent="-233309" defTabSz="466618" eaLnBrk="0" fontAlgn="base" hangingPunct="0">
              <a:spcBef>
                <a:spcPct val="30000"/>
              </a:spcBef>
              <a:spcAft>
                <a:spcPct val="0"/>
              </a:spcAft>
              <a:defRPr sz="1200">
                <a:solidFill>
                  <a:schemeClr val="tx1"/>
                </a:solidFill>
                <a:latin typeface="Calibri" pitchFamily="-93" charset="0"/>
                <a:ea typeface="ＭＳ Ｐゴシック" pitchFamily="-93" charset="-128"/>
              </a:defRPr>
            </a:lvl9pPr>
          </a:lstStyle>
          <a:p>
            <a:pPr eaLnBrk="1" hangingPunct="1">
              <a:spcBef>
                <a:spcPct val="0"/>
              </a:spcBef>
            </a:pPr>
            <a:fld id="{64AA65E8-DAC3-49FF-9F4F-5EEBF9B01D48}" type="slidenum">
              <a:rPr lang="en-US" altLang="fr-FR" smtClean="0">
                <a:latin typeface="Arial" charset="0"/>
              </a:rPr>
              <a:pPr eaLnBrk="1" hangingPunct="1">
                <a:spcBef>
                  <a:spcPct val="0"/>
                </a:spcBef>
              </a:pPr>
              <a:t>17</a:t>
            </a:fld>
            <a:endParaRPr lang="en-US" altLang="fr-FR" dirty="0"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C9A4F45-9D73-488D-9051-09D3BF2E7BCC}" type="datetime1">
              <a:rPr lang="en-US" altLang="fr-FR"/>
              <a:pPr>
                <a:defRPr/>
              </a:pPr>
              <a:t>7/14/2016</a:t>
            </a:fld>
            <a:endParaRPr lang="en-US" altLang="fr-FR"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3554BA6-6C88-4073-AFDD-4F0D458DF454}" type="slidenum">
              <a:rPr lang="en-US" altLang="fr-FR"/>
              <a:pPr>
                <a:defRPr/>
              </a:pPr>
              <a:t>‹#›</a:t>
            </a:fld>
            <a:endParaRPr lang="en-US" altLang="fr-FR" dirty="0"/>
          </a:p>
        </p:txBody>
      </p:sp>
    </p:spTree>
    <p:extLst>
      <p:ext uri="{BB962C8B-B14F-4D97-AF65-F5344CB8AC3E}">
        <p14:creationId xmlns:p14="http://schemas.microsoft.com/office/powerpoint/2010/main" val="4192832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C510B9D-4918-43F5-A7BF-B2C4826981BC}" type="datetime1">
              <a:rPr lang="en-US" altLang="fr-FR"/>
              <a:pPr>
                <a:defRPr/>
              </a:pPr>
              <a:t>7/14/2016</a:t>
            </a:fld>
            <a:endParaRPr lang="en-US" altLang="fr-FR"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2BF2551-F219-407E-A26D-C116623FDC82}" type="slidenum">
              <a:rPr lang="en-US" altLang="fr-FR"/>
              <a:pPr>
                <a:defRPr/>
              </a:pPr>
              <a:t>‹#›</a:t>
            </a:fld>
            <a:endParaRPr lang="en-US" altLang="fr-FR" dirty="0"/>
          </a:p>
        </p:txBody>
      </p:sp>
    </p:spTree>
    <p:extLst>
      <p:ext uri="{BB962C8B-B14F-4D97-AF65-F5344CB8AC3E}">
        <p14:creationId xmlns:p14="http://schemas.microsoft.com/office/powerpoint/2010/main" val="1277239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B10A05B-A024-4EB6-9C77-0B6D9B8F2773}" type="datetime1">
              <a:rPr lang="en-US" altLang="fr-FR"/>
              <a:pPr>
                <a:defRPr/>
              </a:pPr>
              <a:t>7/14/2016</a:t>
            </a:fld>
            <a:endParaRPr lang="en-US" altLang="fr-FR"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3BD5F90-05A1-4D62-9509-56F485CB6866}" type="slidenum">
              <a:rPr lang="en-US" altLang="fr-FR"/>
              <a:pPr>
                <a:defRPr/>
              </a:pPr>
              <a:t>‹#›</a:t>
            </a:fld>
            <a:endParaRPr lang="en-US" altLang="fr-FR" dirty="0"/>
          </a:p>
        </p:txBody>
      </p:sp>
    </p:spTree>
    <p:extLst>
      <p:ext uri="{BB962C8B-B14F-4D97-AF65-F5344CB8AC3E}">
        <p14:creationId xmlns:p14="http://schemas.microsoft.com/office/powerpoint/2010/main" val="1868968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D1FB1531-A015-4CE1-946A-73C5E7B4F80E}" type="datetime1">
              <a:rPr lang="en-US" altLang="fr-FR"/>
              <a:pPr>
                <a:defRPr/>
              </a:pPr>
              <a:t>7/14/2016</a:t>
            </a:fld>
            <a:endParaRPr lang="en-US" altLang="fr-FR"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1AF930DF-6B54-4090-911B-916A242771DA}" type="slidenum">
              <a:rPr lang="en-US" altLang="fr-FR"/>
              <a:pPr>
                <a:defRPr/>
              </a:pPr>
              <a:t>‹#›</a:t>
            </a:fld>
            <a:endParaRPr lang="en-US" altLang="fr-FR" dirty="0"/>
          </a:p>
        </p:txBody>
      </p:sp>
    </p:spTree>
    <p:extLst>
      <p:ext uri="{BB962C8B-B14F-4D97-AF65-F5344CB8AC3E}">
        <p14:creationId xmlns:p14="http://schemas.microsoft.com/office/powerpoint/2010/main" val="1331774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4298114-771D-4EEA-8085-AEAB4481DE6F}" type="datetime1">
              <a:rPr lang="en-US" altLang="fr-FR"/>
              <a:pPr>
                <a:defRPr/>
              </a:pPr>
              <a:t>7/14/2016</a:t>
            </a:fld>
            <a:endParaRPr lang="en-US" altLang="fr-FR"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8672205F-6037-45C9-8F4E-30DB01A133EF}" type="slidenum">
              <a:rPr lang="en-US" altLang="fr-FR"/>
              <a:pPr>
                <a:defRPr/>
              </a:pPr>
              <a:t>‹#›</a:t>
            </a:fld>
            <a:endParaRPr lang="en-US" altLang="fr-FR" dirty="0"/>
          </a:p>
        </p:txBody>
      </p:sp>
    </p:spTree>
    <p:extLst>
      <p:ext uri="{BB962C8B-B14F-4D97-AF65-F5344CB8AC3E}">
        <p14:creationId xmlns:p14="http://schemas.microsoft.com/office/powerpoint/2010/main" val="3050498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E4DD297-8383-4F29-8817-429A7763BE93}" type="datetime1">
              <a:rPr lang="en-US" altLang="fr-FR"/>
              <a:pPr>
                <a:defRPr/>
              </a:pPr>
              <a:t>7/14/2016</a:t>
            </a:fld>
            <a:endParaRPr lang="en-US" altLang="fr-FR"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04BF47C4-3976-4046-BAC3-CC95BB034067}" type="slidenum">
              <a:rPr lang="en-US" altLang="fr-FR"/>
              <a:pPr>
                <a:defRPr/>
              </a:pPr>
              <a:t>‹#›</a:t>
            </a:fld>
            <a:endParaRPr lang="en-US" altLang="fr-FR" dirty="0"/>
          </a:p>
        </p:txBody>
      </p:sp>
    </p:spTree>
    <p:extLst>
      <p:ext uri="{BB962C8B-B14F-4D97-AF65-F5344CB8AC3E}">
        <p14:creationId xmlns:p14="http://schemas.microsoft.com/office/powerpoint/2010/main" val="2702532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634EC10-7CA2-4D81-8920-057BCB295CD8}" type="datetime1">
              <a:rPr lang="en-US" altLang="fr-FR"/>
              <a:pPr>
                <a:defRPr/>
              </a:pPr>
              <a:t>7/14/2016</a:t>
            </a:fld>
            <a:endParaRPr lang="en-US" altLang="fr-FR"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E316BA01-D912-41D9-91A1-38B7ACD9EEF8}" type="slidenum">
              <a:rPr lang="en-US" altLang="fr-FR"/>
              <a:pPr>
                <a:defRPr/>
              </a:pPr>
              <a:t>‹#›</a:t>
            </a:fld>
            <a:endParaRPr lang="en-US" altLang="fr-FR" dirty="0"/>
          </a:p>
        </p:txBody>
      </p:sp>
    </p:spTree>
    <p:extLst>
      <p:ext uri="{BB962C8B-B14F-4D97-AF65-F5344CB8AC3E}">
        <p14:creationId xmlns:p14="http://schemas.microsoft.com/office/powerpoint/2010/main" val="1191880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4399668-EB92-4159-B667-AD1B20E33A85}" type="datetime1">
              <a:rPr lang="en-US" altLang="fr-FR"/>
              <a:pPr>
                <a:defRPr/>
              </a:pPr>
              <a:t>7/14/2016</a:t>
            </a:fld>
            <a:endParaRPr lang="en-US" altLang="fr-FR"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8370CAFD-B3C4-44C3-8F81-A53BD3179DCA}" type="slidenum">
              <a:rPr lang="en-US" altLang="fr-FR"/>
              <a:pPr>
                <a:defRPr/>
              </a:pPr>
              <a:t>‹#›</a:t>
            </a:fld>
            <a:endParaRPr lang="en-US" altLang="fr-FR" dirty="0"/>
          </a:p>
        </p:txBody>
      </p:sp>
    </p:spTree>
    <p:extLst>
      <p:ext uri="{BB962C8B-B14F-4D97-AF65-F5344CB8AC3E}">
        <p14:creationId xmlns:p14="http://schemas.microsoft.com/office/powerpoint/2010/main" val="1889608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D0565B6-AD1D-45D0-81F3-BC0434364691}" type="datetime1">
              <a:rPr lang="en-US" altLang="fr-FR"/>
              <a:pPr>
                <a:defRPr/>
              </a:pPr>
              <a:t>7/14/2016</a:t>
            </a:fld>
            <a:endParaRPr lang="en-US" altLang="fr-FR"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2C6F0A25-986A-48E1-A9FF-E684ECFC16D4}" type="slidenum">
              <a:rPr lang="en-US" altLang="fr-FR"/>
              <a:pPr>
                <a:defRPr/>
              </a:pPr>
              <a:t>‹#›</a:t>
            </a:fld>
            <a:endParaRPr lang="en-US" altLang="fr-FR" dirty="0"/>
          </a:p>
        </p:txBody>
      </p:sp>
    </p:spTree>
    <p:extLst>
      <p:ext uri="{BB962C8B-B14F-4D97-AF65-F5344CB8AC3E}">
        <p14:creationId xmlns:p14="http://schemas.microsoft.com/office/powerpoint/2010/main" val="3713976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71D8CA9-95EE-484D-A859-2174FAFF04A0}" type="datetime1">
              <a:rPr lang="en-US" altLang="fr-FR"/>
              <a:pPr>
                <a:defRPr/>
              </a:pPr>
              <a:t>7/14/2016</a:t>
            </a:fld>
            <a:endParaRPr lang="en-US" altLang="fr-FR"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B3FA4607-C071-498F-A1D1-35978D39C9E8}" type="slidenum">
              <a:rPr lang="en-US" altLang="fr-FR"/>
              <a:pPr>
                <a:defRPr/>
              </a:pPr>
              <a:t>‹#›</a:t>
            </a:fld>
            <a:endParaRPr lang="en-US" altLang="fr-FR" dirty="0"/>
          </a:p>
        </p:txBody>
      </p:sp>
    </p:spTree>
    <p:extLst>
      <p:ext uri="{BB962C8B-B14F-4D97-AF65-F5344CB8AC3E}">
        <p14:creationId xmlns:p14="http://schemas.microsoft.com/office/powerpoint/2010/main" val="934398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24DA3D1-439D-4E3F-A05F-8575E8476AED}" type="datetime1">
              <a:rPr lang="en-US" altLang="fr-FR"/>
              <a:pPr>
                <a:defRPr/>
              </a:pPr>
              <a:t>7/14/2016</a:t>
            </a:fld>
            <a:endParaRPr lang="en-US" altLang="fr-FR"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6DB0B12C-7D2C-4486-AB8D-67826700D220}" type="slidenum">
              <a:rPr lang="en-US" altLang="fr-FR"/>
              <a:pPr>
                <a:defRPr/>
              </a:pPr>
              <a:t>‹#›</a:t>
            </a:fld>
            <a:endParaRPr lang="en-US" altLang="fr-FR" dirty="0"/>
          </a:p>
        </p:txBody>
      </p:sp>
    </p:spTree>
    <p:extLst>
      <p:ext uri="{BB962C8B-B14F-4D97-AF65-F5344CB8AC3E}">
        <p14:creationId xmlns:p14="http://schemas.microsoft.com/office/powerpoint/2010/main" val="2083529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1419225"/>
            <a:ext cx="822960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fr-FR" smtClean="0"/>
              <a:t>Click to edit Master title style</a:t>
            </a:r>
          </a:p>
        </p:txBody>
      </p:sp>
      <p:sp>
        <p:nvSpPr>
          <p:cNvPr id="1027" name="Text Placeholder 2"/>
          <p:cNvSpPr>
            <a:spLocks noGrp="1"/>
          </p:cNvSpPr>
          <p:nvPr>
            <p:ph type="body" idx="1"/>
          </p:nvPr>
        </p:nvSpPr>
        <p:spPr bwMode="auto">
          <a:xfrm>
            <a:off x="457200" y="2336800"/>
            <a:ext cx="8229600" cy="366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fr-FR" smtClean="0"/>
              <a:t>Click to edit Master text styles</a:t>
            </a:r>
          </a:p>
          <a:p>
            <a:pPr lvl="1"/>
            <a:r>
              <a:rPr lang="en-US" altLang="fr-FR" smtClean="0"/>
              <a:t>Second level</a:t>
            </a:r>
          </a:p>
          <a:p>
            <a:pPr lvl="2"/>
            <a:r>
              <a:rPr lang="en-US" altLang="fr-FR" smtClean="0"/>
              <a:t>Third level</a:t>
            </a:r>
          </a:p>
          <a:p>
            <a:pPr lvl="3"/>
            <a:r>
              <a:rPr lang="en-US" altLang="fr-FR" smtClean="0"/>
              <a:t>Fourth level</a:t>
            </a:r>
          </a:p>
          <a:p>
            <a:pPr lvl="4"/>
            <a:r>
              <a:rPr lang="en-US" altLang="fr-FR"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93" charset="0"/>
              </a:defRPr>
            </a:lvl1pPr>
          </a:lstStyle>
          <a:p>
            <a:pPr>
              <a:defRPr/>
            </a:pPr>
            <a:fld id="{801D8A14-9458-4179-A200-DA9453A5D933}" type="datetime1">
              <a:rPr lang="en-US" altLang="fr-FR"/>
              <a:pPr>
                <a:defRPr/>
              </a:pPr>
              <a:t>7/14/2016</a:t>
            </a:fld>
            <a:endParaRPr lang="en-US" altLang="fr-FR"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93" charset="0"/>
              </a:defRPr>
            </a:lvl1pPr>
          </a:lstStyle>
          <a:p>
            <a:pPr>
              <a:defRPr/>
            </a:pPr>
            <a:fld id="{E12ABCFD-55FE-46A7-B93D-C752E9F7775A}" type="slidenum">
              <a:rPr lang="en-US" altLang="fr-FR"/>
              <a:pPr>
                <a:defRPr/>
              </a:pPr>
              <a:t>‹#›</a:t>
            </a:fld>
            <a:endParaRPr lang="en-US" altLang="fr-FR" dirty="0"/>
          </a:p>
        </p:txBody>
      </p:sp>
      <p:pic>
        <p:nvPicPr>
          <p:cNvPr id="1031" name="Picture 7" descr="Speakers Template Header1.jpg"/>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0" fontAlgn="base" hangingPunct="0">
        <a:spcBef>
          <a:spcPct val="0"/>
        </a:spcBef>
        <a:spcAft>
          <a:spcPct val="0"/>
        </a:spcAft>
        <a:defRPr sz="3200" kern="1200">
          <a:solidFill>
            <a:schemeClr val="tx1"/>
          </a:solidFill>
          <a:latin typeface="Arial"/>
          <a:ea typeface="ＭＳ Ｐゴシック" charset="-128"/>
          <a:cs typeface="Arial"/>
        </a:defRPr>
      </a:lvl1pPr>
      <a:lvl2pPr algn="l" defTabSz="457200" rtl="0" eaLnBrk="0" fontAlgn="base" hangingPunct="0">
        <a:spcBef>
          <a:spcPct val="0"/>
        </a:spcBef>
        <a:spcAft>
          <a:spcPct val="0"/>
        </a:spcAft>
        <a:defRPr sz="3200">
          <a:solidFill>
            <a:schemeClr val="tx1"/>
          </a:solidFill>
          <a:latin typeface="Arial" charset="0"/>
          <a:ea typeface="ＭＳ Ｐゴシック" charset="-128"/>
          <a:cs typeface="Arial" pitchFamily="-112" charset="0"/>
        </a:defRPr>
      </a:lvl2pPr>
      <a:lvl3pPr algn="l" defTabSz="457200" rtl="0" eaLnBrk="0" fontAlgn="base" hangingPunct="0">
        <a:spcBef>
          <a:spcPct val="0"/>
        </a:spcBef>
        <a:spcAft>
          <a:spcPct val="0"/>
        </a:spcAft>
        <a:defRPr sz="3200">
          <a:solidFill>
            <a:schemeClr val="tx1"/>
          </a:solidFill>
          <a:latin typeface="Arial" charset="0"/>
          <a:ea typeface="ＭＳ Ｐゴシック" charset="-128"/>
          <a:cs typeface="Arial" pitchFamily="-112" charset="0"/>
        </a:defRPr>
      </a:lvl3pPr>
      <a:lvl4pPr algn="l" defTabSz="457200" rtl="0" eaLnBrk="0" fontAlgn="base" hangingPunct="0">
        <a:spcBef>
          <a:spcPct val="0"/>
        </a:spcBef>
        <a:spcAft>
          <a:spcPct val="0"/>
        </a:spcAft>
        <a:defRPr sz="3200">
          <a:solidFill>
            <a:schemeClr val="tx1"/>
          </a:solidFill>
          <a:latin typeface="Arial" charset="0"/>
          <a:ea typeface="ＭＳ Ｐゴシック" charset="-128"/>
          <a:cs typeface="Arial" pitchFamily="-112" charset="0"/>
        </a:defRPr>
      </a:lvl4pPr>
      <a:lvl5pPr algn="l" defTabSz="457200" rtl="0" eaLnBrk="0" fontAlgn="base" hangingPunct="0">
        <a:spcBef>
          <a:spcPct val="0"/>
        </a:spcBef>
        <a:spcAft>
          <a:spcPct val="0"/>
        </a:spcAft>
        <a:defRPr sz="3200">
          <a:solidFill>
            <a:schemeClr val="tx1"/>
          </a:solidFill>
          <a:latin typeface="Arial" charset="0"/>
          <a:ea typeface="ＭＳ Ｐゴシック" charset="-128"/>
          <a:cs typeface="Arial" pitchFamily="-112" charset="0"/>
        </a:defRPr>
      </a:lvl5pPr>
      <a:lvl6pPr marL="457200" algn="l" defTabSz="457200" rtl="0" fontAlgn="base">
        <a:spcBef>
          <a:spcPct val="0"/>
        </a:spcBef>
        <a:spcAft>
          <a:spcPct val="0"/>
        </a:spcAft>
        <a:defRPr sz="3200">
          <a:solidFill>
            <a:schemeClr val="tx1"/>
          </a:solidFill>
          <a:latin typeface="Arial" charset="0"/>
          <a:ea typeface="ＭＳ Ｐゴシック" charset="-128"/>
        </a:defRPr>
      </a:lvl6pPr>
      <a:lvl7pPr marL="914400" algn="l" defTabSz="457200" rtl="0" fontAlgn="base">
        <a:spcBef>
          <a:spcPct val="0"/>
        </a:spcBef>
        <a:spcAft>
          <a:spcPct val="0"/>
        </a:spcAft>
        <a:defRPr sz="3200">
          <a:solidFill>
            <a:schemeClr val="tx1"/>
          </a:solidFill>
          <a:latin typeface="Arial" charset="0"/>
          <a:ea typeface="ＭＳ Ｐゴシック" charset="-128"/>
        </a:defRPr>
      </a:lvl7pPr>
      <a:lvl8pPr marL="1371600" algn="l" defTabSz="457200" rtl="0" fontAlgn="base">
        <a:spcBef>
          <a:spcPct val="0"/>
        </a:spcBef>
        <a:spcAft>
          <a:spcPct val="0"/>
        </a:spcAft>
        <a:defRPr sz="3200">
          <a:solidFill>
            <a:schemeClr val="tx1"/>
          </a:solidFill>
          <a:latin typeface="Arial" charset="0"/>
          <a:ea typeface="ＭＳ Ｐゴシック" charset="-128"/>
        </a:defRPr>
      </a:lvl8pPr>
      <a:lvl9pPr marL="1828800" algn="l" defTabSz="457200" rtl="0" fontAlgn="base">
        <a:spcBef>
          <a:spcPct val="0"/>
        </a:spcBef>
        <a:spcAft>
          <a:spcPct val="0"/>
        </a:spcAft>
        <a:defRPr sz="3200">
          <a:solidFill>
            <a:schemeClr val="tx1"/>
          </a:solidFill>
          <a:latin typeface="Arial" charset="0"/>
          <a:ea typeface="ＭＳ Ｐゴシック" charset="-128"/>
        </a:defRPr>
      </a:lvl9pPr>
    </p:titleStyle>
    <p:bodyStyle>
      <a:lvl1pPr marL="342900" indent="-342900" algn="l" defTabSz="457200" rtl="0" eaLnBrk="0" fontAlgn="base" hangingPunct="0">
        <a:spcBef>
          <a:spcPct val="20000"/>
        </a:spcBef>
        <a:spcAft>
          <a:spcPct val="0"/>
        </a:spcAft>
        <a:buFont typeface="Arial" charset="0"/>
        <a:buChar char="•"/>
        <a:defRPr sz="2400" kern="1200">
          <a:solidFill>
            <a:schemeClr val="tx1"/>
          </a:solidFill>
          <a:latin typeface="Arial"/>
          <a:ea typeface="ＭＳ Ｐゴシック" charset="-128"/>
          <a:cs typeface="Arial"/>
        </a:defRPr>
      </a:lvl1pPr>
      <a:lvl2pPr marL="742950" indent="-285750" algn="l" defTabSz="457200" rtl="0" eaLnBrk="0" fontAlgn="base" hangingPunct="0">
        <a:spcBef>
          <a:spcPct val="20000"/>
        </a:spcBef>
        <a:spcAft>
          <a:spcPct val="0"/>
        </a:spcAft>
        <a:buFont typeface="Arial" charset="0"/>
        <a:buChar char="–"/>
        <a:defRPr sz="2000" kern="1200">
          <a:solidFill>
            <a:schemeClr val="tx1"/>
          </a:solidFill>
          <a:latin typeface="Arial"/>
          <a:ea typeface="ＭＳ Ｐゴシック" charset="-128"/>
          <a:cs typeface="Arial"/>
        </a:defRPr>
      </a:lvl2pPr>
      <a:lvl3pPr marL="1143000" indent="-228600" algn="l" defTabSz="457200" rtl="0" eaLnBrk="0" fontAlgn="base" hangingPunct="0">
        <a:spcBef>
          <a:spcPct val="20000"/>
        </a:spcBef>
        <a:spcAft>
          <a:spcPct val="0"/>
        </a:spcAft>
        <a:buFont typeface="Arial" charset="0"/>
        <a:buChar char="•"/>
        <a:defRPr kern="1200">
          <a:solidFill>
            <a:schemeClr val="tx1"/>
          </a:solidFill>
          <a:latin typeface="Arial"/>
          <a:ea typeface="ＭＳ Ｐゴシック" charset="-128"/>
          <a:cs typeface="Arial"/>
        </a:defRPr>
      </a:lvl3pPr>
      <a:lvl4pPr marL="1600200" indent="-228600" algn="l" defTabSz="457200" rtl="0" eaLnBrk="0" fontAlgn="base" hangingPunct="0">
        <a:spcBef>
          <a:spcPct val="20000"/>
        </a:spcBef>
        <a:spcAft>
          <a:spcPct val="0"/>
        </a:spcAft>
        <a:buFont typeface="Arial" charset="0"/>
        <a:buChar char="–"/>
        <a:defRPr sz="1600" kern="1200">
          <a:solidFill>
            <a:schemeClr val="tx1"/>
          </a:solidFill>
          <a:latin typeface="Arial"/>
          <a:ea typeface="ＭＳ Ｐゴシック" charset="-128"/>
          <a:cs typeface="Arial"/>
        </a:defRPr>
      </a:lvl4pPr>
      <a:lvl5pPr marL="2057400" indent="-228600" algn="l" defTabSz="457200" rtl="0" eaLnBrk="0" fontAlgn="base" hangingPunct="0">
        <a:spcBef>
          <a:spcPct val="20000"/>
        </a:spcBef>
        <a:spcAft>
          <a:spcPct val="0"/>
        </a:spcAft>
        <a:buFont typeface="Arial" charset="0"/>
        <a:buChar char="»"/>
        <a:defRPr sz="1600" kern="1200">
          <a:solidFill>
            <a:schemeClr val="tx1"/>
          </a:solidFill>
          <a:latin typeface="Arial"/>
          <a:ea typeface="ＭＳ Ｐゴシック"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p:cNvSpPr>
            <a:spLocks noGrp="1"/>
          </p:cNvSpPr>
          <p:nvPr>
            <p:ph type="title"/>
          </p:nvPr>
        </p:nvSpPr>
        <p:spPr>
          <a:xfrm>
            <a:off x="674688" y="5273457"/>
            <a:ext cx="7772400" cy="1055905"/>
          </a:xfrm>
        </p:spPr>
        <p:txBody>
          <a:bodyPr/>
          <a:lstStyle/>
          <a:p>
            <a:pPr algn="ctr">
              <a:defRPr/>
            </a:pPr>
            <a:r>
              <a:rPr lang="en-US" sz="2800" b="0" dirty="0" smtClean="0"/>
              <a:t>The Household Balance </a:t>
            </a:r>
            <a:r>
              <a:rPr lang="en-US" sz="2800" b="0" dirty="0" err="1" smtClean="0"/>
              <a:t>Sheet</a:t>
            </a:r>
            <a:r>
              <a:rPr lang="en-US" sz="2800" b="0" baseline="30000" dirty="0" err="1"/>
              <a:t>SM</a:t>
            </a:r>
            <a:r>
              <a:rPr lang="en-US" sz="2800" b="0" dirty="0" smtClean="0"/>
              <a:t> View</a:t>
            </a:r>
            <a:r>
              <a:rPr lang="en-US" sz="2800" b="0" baseline="30000" dirty="0" smtClean="0"/>
              <a:t> </a:t>
            </a:r>
            <a:r>
              <a:rPr lang="en-US" sz="2800" b="0" dirty="0" smtClean="0"/>
              <a:t>and the New DOL Fiduciary Rule</a:t>
            </a:r>
            <a:r>
              <a:rPr lang="en-US" sz="1800" b="0" dirty="0"/>
              <a:t>	</a:t>
            </a:r>
            <a:r>
              <a:rPr lang="fr-FR" sz="3600" b="0" dirty="0"/>
              <a:t/>
            </a:r>
            <a:br>
              <a:rPr lang="fr-FR" sz="3600" b="0" dirty="0"/>
            </a:br>
            <a:r>
              <a:rPr lang="en-US" sz="3600" b="0" dirty="0"/>
              <a:t> </a:t>
            </a:r>
            <a:br>
              <a:rPr lang="en-US" sz="3600" b="0" dirty="0"/>
            </a:br>
            <a:endParaRPr lang="en-US" sz="3600" dirty="0">
              <a:solidFill>
                <a:srgbClr val="7D0CBB"/>
              </a:solidFill>
            </a:endParaRPr>
          </a:p>
        </p:txBody>
      </p:sp>
      <p:sp>
        <p:nvSpPr>
          <p:cNvPr id="20" name="Text Placeholder 19"/>
          <p:cNvSpPr>
            <a:spLocks noGrp="1"/>
          </p:cNvSpPr>
          <p:nvPr>
            <p:ph type="body" idx="1"/>
          </p:nvPr>
        </p:nvSpPr>
        <p:spPr>
          <a:xfrm>
            <a:off x="83890" y="4158641"/>
            <a:ext cx="9060110" cy="889348"/>
          </a:xfrm>
        </p:spPr>
        <p:txBody>
          <a:bodyPr/>
          <a:lstStyle/>
          <a:p>
            <a:pPr>
              <a:defRPr/>
            </a:pPr>
            <a:r>
              <a:rPr lang="en-US" sz="1500" dirty="0" smtClean="0"/>
              <a:t>Moderator: François </a:t>
            </a:r>
            <a:r>
              <a:rPr lang="en-US" sz="1500" dirty="0" err="1" smtClean="0"/>
              <a:t>Gadenne</a:t>
            </a:r>
            <a:r>
              <a:rPr lang="en-US" sz="1500" dirty="0" smtClean="0"/>
              <a:t>, </a:t>
            </a:r>
            <a:r>
              <a:rPr lang="en-US" sz="1500" dirty="0"/>
              <a:t>CFA</a:t>
            </a:r>
            <a:r>
              <a:rPr lang="en-US" sz="1500" baseline="30000" dirty="0" smtClean="0"/>
              <a:t>®</a:t>
            </a:r>
            <a:r>
              <a:rPr lang="en-US" sz="1500" dirty="0" smtClean="0"/>
              <a:t>, RMA</a:t>
            </a:r>
            <a:r>
              <a:rPr lang="en-US" sz="1600" baseline="30000" dirty="0" smtClean="0"/>
              <a:t>®</a:t>
            </a:r>
            <a:r>
              <a:rPr lang="en-US" sz="1500" dirty="0" smtClean="0"/>
              <a:t>, Chairman &amp; Executive Director </a:t>
            </a:r>
            <a:r>
              <a:rPr lang="en-US" sz="1500" dirty="0"/>
              <a:t>of </a:t>
            </a:r>
            <a:r>
              <a:rPr lang="en-US" sz="1500" dirty="0" smtClean="0"/>
              <a:t>RIIA</a:t>
            </a:r>
            <a:r>
              <a:rPr lang="en-US" sz="1600" baseline="30000" dirty="0" smtClean="0"/>
              <a:t>®</a:t>
            </a:r>
            <a:endParaRPr lang="en-US" sz="1500" dirty="0" smtClean="0"/>
          </a:p>
          <a:p>
            <a:pPr>
              <a:defRPr/>
            </a:pPr>
            <a:r>
              <a:rPr lang="fr-FR" sz="1500" dirty="0" smtClean="0"/>
              <a:t>Speakers: Marcia S. Wagner, Esq., The Wagner Law Group; Kevin </a:t>
            </a:r>
            <a:r>
              <a:rPr lang="fr-FR" sz="1500" dirty="0" err="1" smtClean="0"/>
              <a:t>Knull</a:t>
            </a:r>
            <a:r>
              <a:rPr lang="fr-FR" sz="1500" dirty="0" smtClean="0"/>
              <a:t>, </a:t>
            </a:r>
            <a:r>
              <a:rPr lang="fr-FR" sz="1500" dirty="0" err="1" smtClean="0"/>
              <a:t>President</a:t>
            </a:r>
            <a:r>
              <a:rPr lang="fr-FR" sz="1500" dirty="0" smtClean="0"/>
              <a:t>, </a:t>
            </a:r>
            <a:r>
              <a:rPr lang="fr-FR" sz="1500" dirty="0" err="1" smtClean="0"/>
              <a:t>MoneyGuidePro</a:t>
            </a:r>
            <a:r>
              <a:rPr lang="fr-FR" sz="1600" dirty="0" smtClean="0"/>
              <a:t>	</a:t>
            </a:r>
            <a:endParaRPr lang="fr-FR" sz="1600" dirty="0"/>
          </a:p>
        </p:txBody>
      </p:sp>
      <p:pic>
        <p:nvPicPr>
          <p:cNvPr id="2052" name="Picture 6" descr="Speakers Template Cover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51"/>
          <p:cNvSpPr>
            <a:spLocks noGrp="1"/>
          </p:cNvSpPr>
          <p:nvPr>
            <p:ph type="ctrTitle"/>
          </p:nvPr>
        </p:nvSpPr>
        <p:spPr>
          <a:xfrm>
            <a:off x="163513" y="1003300"/>
            <a:ext cx="8742362" cy="838200"/>
          </a:xfrm>
        </p:spPr>
        <p:txBody>
          <a:bodyPr/>
          <a:lstStyle/>
          <a:p>
            <a:pPr algn="ctr" eaLnBrk="1" hangingPunct="1"/>
            <a:r>
              <a:rPr lang="fr-FR" altLang="fr-FR" b="1" dirty="0" smtClean="0">
                <a:solidFill>
                  <a:srgbClr val="7D0CBB"/>
                </a:solidFill>
                <a:latin typeface="Arial" charset="0"/>
                <a:ea typeface="ＭＳ Ｐゴシック" pitchFamily="-93" charset="-128"/>
                <a:cs typeface="Arial" charset="0"/>
              </a:rPr>
              <a:t>INTRODUCTION</a:t>
            </a:r>
          </a:p>
        </p:txBody>
      </p:sp>
      <p:sp>
        <p:nvSpPr>
          <p:cNvPr id="53" name="Subtitle 52"/>
          <p:cNvSpPr>
            <a:spLocks noGrp="1"/>
          </p:cNvSpPr>
          <p:nvPr>
            <p:ph type="subTitle" idx="1"/>
          </p:nvPr>
        </p:nvSpPr>
        <p:spPr>
          <a:xfrm>
            <a:off x="163513" y="2041525"/>
            <a:ext cx="8842375" cy="3795713"/>
          </a:xfrm>
        </p:spPr>
        <p:txBody>
          <a:bodyPr/>
          <a:lstStyle/>
          <a:p>
            <a:pPr algn="l" eaLnBrk="1" hangingPunct="1">
              <a:defRPr/>
            </a:pPr>
            <a:r>
              <a:rPr lang="en-US" dirty="0" smtClean="0">
                <a:solidFill>
                  <a:schemeClr val="tx1"/>
                </a:solidFill>
              </a:rPr>
              <a:t>•	Agenda</a:t>
            </a:r>
          </a:p>
          <a:p>
            <a:pPr algn="l" eaLnBrk="1" hangingPunct="1">
              <a:defRPr/>
            </a:pPr>
            <a:r>
              <a:rPr lang="en-US" dirty="0">
                <a:solidFill>
                  <a:schemeClr val="tx1"/>
                </a:solidFill>
              </a:rPr>
              <a:t>	</a:t>
            </a:r>
            <a:r>
              <a:rPr lang="en-US" dirty="0" smtClean="0">
                <a:solidFill>
                  <a:schemeClr val="tx1"/>
                </a:solidFill>
              </a:rPr>
              <a:t>-	Household Balance </a:t>
            </a:r>
            <a:r>
              <a:rPr lang="en-US" dirty="0" err="1" smtClean="0">
                <a:solidFill>
                  <a:schemeClr val="tx1"/>
                </a:solidFill>
              </a:rPr>
              <a:t>Sheet</a:t>
            </a:r>
            <a:r>
              <a:rPr lang="en-US" baseline="30000" dirty="0" err="1" smtClean="0">
                <a:solidFill>
                  <a:schemeClr val="tx1"/>
                </a:solidFill>
              </a:rPr>
              <a:t>SM</a:t>
            </a:r>
            <a:endParaRPr lang="en-US" baseline="30000" dirty="0" smtClean="0">
              <a:solidFill>
                <a:schemeClr val="tx1"/>
              </a:solidFill>
            </a:endParaRPr>
          </a:p>
          <a:p>
            <a:pPr algn="l" eaLnBrk="1" hangingPunct="1">
              <a:defRPr/>
            </a:pPr>
            <a:r>
              <a:rPr lang="en-US" dirty="0">
                <a:solidFill>
                  <a:schemeClr val="tx1"/>
                </a:solidFill>
              </a:rPr>
              <a:t>	</a:t>
            </a:r>
            <a:r>
              <a:rPr lang="en-US" dirty="0" smtClean="0">
                <a:solidFill>
                  <a:schemeClr val="tx1"/>
                </a:solidFill>
              </a:rPr>
              <a:t>-	Advisor use of balance sheet</a:t>
            </a:r>
          </a:p>
          <a:p>
            <a:pPr algn="l" eaLnBrk="1" hangingPunct="1">
              <a:defRPr/>
            </a:pPr>
            <a:r>
              <a:rPr lang="en-US" dirty="0">
                <a:solidFill>
                  <a:schemeClr val="tx1"/>
                </a:solidFill>
              </a:rPr>
              <a:t>	</a:t>
            </a:r>
            <a:r>
              <a:rPr lang="en-US" dirty="0" smtClean="0">
                <a:solidFill>
                  <a:schemeClr val="tx1"/>
                </a:solidFill>
              </a:rPr>
              <a:t>-	Traditional ERISA Prudence</a:t>
            </a:r>
          </a:p>
          <a:p>
            <a:pPr algn="l" eaLnBrk="1" hangingPunct="1">
              <a:defRPr/>
            </a:pPr>
            <a:r>
              <a:rPr lang="en-US" dirty="0">
                <a:solidFill>
                  <a:schemeClr val="tx1"/>
                </a:solidFill>
              </a:rPr>
              <a:t>	</a:t>
            </a:r>
            <a:r>
              <a:rPr lang="en-US" dirty="0" smtClean="0">
                <a:solidFill>
                  <a:schemeClr val="tx1"/>
                </a:solidFill>
              </a:rPr>
              <a:t>-	New Best Interest Standard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51"/>
          <p:cNvSpPr>
            <a:spLocks noGrp="1"/>
          </p:cNvSpPr>
          <p:nvPr>
            <p:ph type="ctrTitle"/>
          </p:nvPr>
        </p:nvSpPr>
        <p:spPr>
          <a:xfrm>
            <a:off x="75830" y="1003300"/>
            <a:ext cx="8842375" cy="838200"/>
          </a:xfrm>
        </p:spPr>
        <p:txBody>
          <a:bodyPr/>
          <a:lstStyle/>
          <a:p>
            <a:pPr algn="ctr" eaLnBrk="1" hangingPunct="1"/>
            <a:r>
              <a:rPr lang="en-US" b="1" dirty="0" smtClean="0">
                <a:solidFill>
                  <a:srgbClr val="7D0CBB"/>
                </a:solidFill>
              </a:rPr>
              <a:t>THE RIIA</a:t>
            </a:r>
            <a:r>
              <a:rPr lang="en-US" baseline="30000" dirty="0" smtClean="0">
                <a:solidFill>
                  <a:srgbClr val="7D0CBB"/>
                </a:solidFill>
              </a:rPr>
              <a:t>® </a:t>
            </a:r>
            <a:r>
              <a:rPr lang="en-US" b="1" dirty="0" smtClean="0">
                <a:solidFill>
                  <a:srgbClr val="7D0CBB"/>
                </a:solidFill>
              </a:rPr>
              <a:t>HOUSEHOLD BALANCE SHEET</a:t>
            </a:r>
            <a:r>
              <a:rPr lang="en-US" baseline="30000" dirty="0" smtClean="0">
                <a:solidFill>
                  <a:srgbClr val="7D0CBB"/>
                </a:solidFill>
              </a:rPr>
              <a:t>SM</a:t>
            </a:r>
            <a:r>
              <a:rPr lang="en-US" b="1" dirty="0" smtClean="0">
                <a:solidFill>
                  <a:srgbClr val="7D0CBB"/>
                </a:solidFill>
              </a:rPr>
              <a:t> </a:t>
            </a:r>
            <a:endParaRPr lang="fr-FR" altLang="fr-FR" dirty="0" smtClean="0">
              <a:solidFill>
                <a:srgbClr val="7D0CBB"/>
              </a:solidFill>
              <a:latin typeface="Arial" charset="0"/>
              <a:ea typeface="ＭＳ Ｐゴシック" pitchFamily="-93" charset="-128"/>
              <a:cs typeface="Arial" charset="0"/>
            </a:endParaRPr>
          </a:p>
        </p:txBody>
      </p:sp>
      <p:sp>
        <p:nvSpPr>
          <p:cNvPr id="53" name="Subtitle 52"/>
          <p:cNvSpPr>
            <a:spLocks noGrp="1"/>
          </p:cNvSpPr>
          <p:nvPr>
            <p:ph type="subTitle" idx="1"/>
          </p:nvPr>
        </p:nvSpPr>
        <p:spPr>
          <a:xfrm>
            <a:off x="163513" y="2041525"/>
            <a:ext cx="8842375" cy="3795713"/>
          </a:xfrm>
        </p:spPr>
        <p:txBody>
          <a:bodyPr/>
          <a:lstStyle/>
          <a:p>
            <a:pPr algn="l" eaLnBrk="1" hangingPunct="1">
              <a:defRPr/>
            </a:pPr>
            <a:r>
              <a:rPr lang="en-US" dirty="0" smtClean="0">
                <a:solidFill>
                  <a:schemeClr val="tx1"/>
                </a:solidFill>
              </a:rPr>
              <a:t>•	Sophisticated net worth statement</a:t>
            </a:r>
          </a:p>
          <a:p>
            <a:pPr algn="l" eaLnBrk="1" hangingPunct="1">
              <a:defRPr/>
            </a:pPr>
            <a:r>
              <a:rPr lang="en-US" dirty="0" smtClean="0">
                <a:solidFill>
                  <a:schemeClr val="tx1"/>
                </a:solidFill>
              </a:rPr>
              <a:t>•	Captures and classifies household resources</a:t>
            </a:r>
          </a:p>
          <a:p>
            <a:pPr algn="l" eaLnBrk="1" hangingPunct="1">
              <a:defRPr/>
            </a:pPr>
            <a:r>
              <a:rPr lang="en-US" dirty="0">
                <a:solidFill>
                  <a:schemeClr val="tx1"/>
                </a:solidFill>
              </a:rPr>
              <a:t>	</a:t>
            </a:r>
            <a:r>
              <a:rPr lang="en-US" dirty="0" smtClean="0">
                <a:solidFill>
                  <a:schemeClr val="tx1"/>
                </a:solidFill>
              </a:rPr>
              <a:t>-	Financial Capital: savings and investments</a:t>
            </a:r>
          </a:p>
          <a:p>
            <a:pPr algn="l" eaLnBrk="1" hangingPunct="1">
              <a:defRPr/>
            </a:pPr>
            <a:r>
              <a:rPr lang="en-US" dirty="0">
                <a:solidFill>
                  <a:schemeClr val="tx1"/>
                </a:solidFill>
              </a:rPr>
              <a:t>	</a:t>
            </a:r>
            <a:r>
              <a:rPr lang="en-US" dirty="0" smtClean="0">
                <a:solidFill>
                  <a:schemeClr val="tx1"/>
                </a:solidFill>
              </a:rPr>
              <a:t>-	Human Capital: future earnings</a:t>
            </a:r>
          </a:p>
          <a:p>
            <a:pPr algn="l" eaLnBrk="1" hangingPunct="1">
              <a:defRPr/>
            </a:pPr>
            <a:r>
              <a:rPr lang="en-US" dirty="0" smtClean="0">
                <a:solidFill>
                  <a:schemeClr val="tx1"/>
                </a:solidFill>
              </a:rPr>
              <a:t>	-	Social Capital: Social Security benefits and pensions</a:t>
            </a:r>
          </a:p>
          <a:p>
            <a:pPr algn="l" eaLnBrk="1" hangingPunct="1">
              <a:defRPr/>
            </a:pPr>
            <a:r>
              <a:rPr lang="en-US" dirty="0">
                <a:solidFill>
                  <a:schemeClr val="tx1"/>
                </a:solidFill>
              </a:rPr>
              <a:t>	</a:t>
            </a:r>
            <a:r>
              <a:rPr lang="en-US" dirty="0" smtClean="0">
                <a:solidFill>
                  <a:schemeClr val="tx1"/>
                </a:solidFill>
              </a:rPr>
              <a:t>-	Liabilities: all future expenses</a:t>
            </a:r>
          </a:p>
          <a:p>
            <a:pPr algn="l" eaLnBrk="1" hangingPunct="1">
              <a:spcBef>
                <a:spcPts val="0"/>
              </a:spcBef>
              <a:defRPr/>
            </a:pPr>
            <a:r>
              <a:rPr lang="en-US" dirty="0" smtClean="0">
                <a:solidFill>
                  <a:schemeClr val="tx1"/>
                </a:solidFill>
              </a:rPr>
              <a:t>•	Projections and present value calculations generally based </a:t>
            </a:r>
          </a:p>
          <a:p>
            <a:pPr algn="l" eaLnBrk="1" hangingPunct="1">
              <a:spcBef>
                <a:spcPts val="0"/>
              </a:spcBef>
              <a:defRPr/>
            </a:pPr>
            <a:r>
              <a:rPr lang="en-US" dirty="0">
                <a:solidFill>
                  <a:schemeClr val="tx1"/>
                </a:solidFill>
              </a:rPr>
              <a:t> </a:t>
            </a:r>
            <a:r>
              <a:rPr lang="en-US" dirty="0" smtClean="0">
                <a:solidFill>
                  <a:schemeClr val="tx1"/>
                </a:solidFill>
              </a:rPr>
              <a:t>     on 30 year horizon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51"/>
          <p:cNvSpPr>
            <a:spLocks noGrp="1"/>
          </p:cNvSpPr>
          <p:nvPr>
            <p:ph type="ctrTitle"/>
          </p:nvPr>
        </p:nvSpPr>
        <p:spPr>
          <a:xfrm>
            <a:off x="163513" y="939567"/>
            <a:ext cx="8742362" cy="901933"/>
          </a:xfrm>
        </p:spPr>
        <p:txBody>
          <a:bodyPr/>
          <a:lstStyle/>
          <a:p>
            <a:pPr algn="ctr" eaLnBrk="1" hangingPunct="1"/>
            <a:r>
              <a:rPr lang="en-US" sz="3000" b="1" dirty="0" smtClean="0">
                <a:solidFill>
                  <a:srgbClr val="7D0CBB"/>
                </a:solidFill>
              </a:rPr>
              <a:t>HOUSEHOLD BALANCE SHEET</a:t>
            </a:r>
            <a:r>
              <a:rPr lang="en-US" sz="2800" baseline="30000" dirty="0">
                <a:solidFill>
                  <a:srgbClr val="7D0CBB"/>
                </a:solidFill>
              </a:rPr>
              <a:t>SM</a:t>
            </a:r>
            <a:r>
              <a:rPr lang="en-US" sz="3000" b="1" dirty="0" smtClean="0">
                <a:solidFill>
                  <a:srgbClr val="7D0CBB"/>
                </a:solidFill>
              </a:rPr>
              <a:t> </a:t>
            </a:r>
            <a:br>
              <a:rPr lang="en-US" sz="3000" b="1" dirty="0" smtClean="0">
                <a:solidFill>
                  <a:srgbClr val="7D0CBB"/>
                </a:solidFill>
              </a:rPr>
            </a:br>
            <a:r>
              <a:rPr lang="en-US" sz="3000" b="1" dirty="0" smtClean="0">
                <a:solidFill>
                  <a:srgbClr val="7D0CBB"/>
                </a:solidFill>
              </a:rPr>
              <a:t>AS ANALYTICAL TOOL</a:t>
            </a:r>
            <a:endParaRPr lang="fr-FR" altLang="fr-FR" sz="3000" dirty="0" smtClean="0">
              <a:solidFill>
                <a:srgbClr val="7D0CBB"/>
              </a:solidFill>
              <a:latin typeface="Arial" charset="0"/>
              <a:ea typeface="ＭＳ Ｐゴシック" pitchFamily="-93" charset="-128"/>
              <a:cs typeface="Arial" charset="0"/>
            </a:endParaRPr>
          </a:p>
        </p:txBody>
      </p:sp>
      <p:sp>
        <p:nvSpPr>
          <p:cNvPr id="53" name="Subtitle 52"/>
          <p:cNvSpPr>
            <a:spLocks noGrp="1"/>
          </p:cNvSpPr>
          <p:nvPr>
            <p:ph type="subTitle" idx="1"/>
          </p:nvPr>
        </p:nvSpPr>
        <p:spPr>
          <a:xfrm>
            <a:off x="163513" y="2023247"/>
            <a:ext cx="8842375" cy="3795713"/>
          </a:xfrm>
        </p:spPr>
        <p:txBody>
          <a:bodyPr/>
          <a:lstStyle/>
          <a:p>
            <a:pPr algn="l" eaLnBrk="1" hangingPunct="1">
              <a:spcBef>
                <a:spcPts val="0"/>
              </a:spcBef>
              <a:defRPr/>
            </a:pPr>
            <a:r>
              <a:rPr lang="en-US" dirty="0" smtClean="0">
                <a:solidFill>
                  <a:schemeClr val="tx1"/>
                </a:solidFill>
              </a:rPr>
              <a:t>•	Human Capital (</a:t>
            </a:r>
            <a:r>
              <a:rPr lang="en-US" i="1" u="sng" dirty="0" smtClean="0">
                <a:solidFill>
                  <a:schemeClr val="tx1"/>
                </a:solidFill>
              </a:rPr>
              <a:t>i.e</a:t>
            </a:r>
            <a:r>
              <a:rPr lang="en-US" dirty="0" smtClean="0">
                <a:solidFill>
                  <a:schemeClr val="tx1"/>
                </a:solidFill>
              </a:rPr>
              <a:t>., future earnings) decreases over time</a:t>
            </a:r>
          </a:p>
          <a:p>
            <a:pPr algn="l" eaLnBrk="1" hangingPunct="1">
              <a:spcBef>
                <a:spcPts val="0"/>
              </a:spcBef>
              <a:defRPr/>
            </a:pPr>
            <a:r>
              <a:rPr lang="en-US" dirty="0" smtClean="0">
                <a:solidFill>
                  <a:schemeClr val="tx1"/>
                </a:solidFill>
              </a:rPr>
              <a:t>•	Floor: Liabilities remaining after subtracting Human Capital </a:t>
            </a:r>
          </a:p>
          <a:p>
            <a:pPr algn="l" eaLnBrk="1" hangingPunct="1">
              <a:spcBef>
                <a:spcPts val="0"/>
              </a:spcBef>
              <a:defRPr/>
            </a:pPr>
            <a:r>
              <a:rPr lang="en-US" dirty="0">
                <a:solidFill>
                  <a:schemeClr val="tx1"/>
                </a:solidFill>
              </a:rPr>
              <a:t> </a:t>
            </a:r>
            <a:r>
              <a:rPr lang="en-US" dirty="0" smtClean="0">
                <a:solidFill>
                  <a:schemeClr val="tx1"/>
                </a:solidFill>
              </a:rPr>
              <a:t>     and Social Capital</a:t>
            </a:r>
          </a:p>
          <a:p>
            <a:pPr algn="l" eaLnBrk="1" hangingPunct="1">
              <a:spcBef>
                <a:spcPts val="0"/>
              </a:spcBef>
              <a:defRPr/>
            </a:pPr>
            <a:r>
              <a:rPr lang="en-US" dirty="0">
                <a:solidFill>
                  <a:schemeClr val="tx1"/>
                </a:solidFill>
              </a:rPr>
              <a:t>	</a:t>
            </a:r>
            <a:r>
              <a:rPr lang="en-US" dirty="0" smtClean="0">
                <a:solidFill>
                  <a:schemeClr val="tx1"/>
                </a:solidFill>
              </a:rPr>
              <a:t>-	Financial Capital must equal/exceed Floor to reach goals</a:t>
            </a:r>
          </a:p>
          <a:p>
            <a:pPr algn="l" eaLnBrk="1" hangingPunct="1">
              <a:spcBef>
                <a:spcPts val="0"/>
              </a:spcBef>
              <a:defRPr/>
            </a:pPr>
            <a:r>
              <a:rPr lang="en-US" dirty="0">
                <a:solidFill>
                  <a:schemeClr val="tx1"/>
                </a:solidFill>
              </a:rPr>
              <a:t>	</a:t>
            </a:r>
            <a:r>
              <a:rPr lang="en-US" dirty="0" smtClean="0">
                <a:solidFill>
                  <a:schemeClr val="tx1"/>
                </a:solidFill>
              </a:rPr>
              <a:t>-	Excess of Financial Capital over Floor</a:t>
            </a:r>
          </a:p>
          <a:p>
            <a:pPr algn="l" eaLnBrk="1" hangingPunct="1">
              <a:spcBef>
                <a:spcPts val="0"/>
              </a:spcBef>
              <a:defRPr/>
            </a:pPr>
            <a:r>
              <a:rPr lang="en-US" dirty="0">
                <a:solidFill>
                  <a:schemeClr val="tx1"/>
                </a:solidFill>
              </a:rPr>
              <a:t>	</a:t>
            </a:r>
            <a:r>
              <a:rPr lang="en-US" dirty="0" smtClean="0">
                <a:solidFill>
                  <a:schemeClr val="tx1"/>
                </a:solidFill>
              </a:rPr>
              <a:t>	--	Mathematical measurement of risk</a:t>
            </a:r>
          </a:p>
          <a:p>
            <a:pPr algn="l" eaLnBrk="1" hangingPunct="1">
              <a:spcBef>
                <a:spcPts val="0"/>
              </a:spcBef>
              <a:defRPr/>
            </a:pPr>
            <a:r>
              <a:rPr lang="en-US" dirty="0">
                <a:solidFill>
                  <a:schemeClr val="tx1"/>
                </a:solidFill>
              </a:rPr>
              <a:t>	</a:t>
            </a:r>
            <a:r>
              <a:rPr lang="en-US" dirty="0" smtClean="0">
                <a:solidFill>
                  <a:schemeClr val="tx1"/>
                </a:solidFill>
              </a:rPr>
              <a:t>	--	Delineates investable assets</a:t>
            </a:r>
          </a:p>
          <a:p>
            <a:pPr algn="l" eaLnBrk="1" hangingPunct="1">
              <a:spcBef>
                <a:spcPts val="0"/>
              </a:spcBef>
              <a:defRPr/>
            </a:pPr>
            <a:r>
              <a:rPr lang="en-US" dirty="0" smtClean="0">
                <a:solidFill>
                  <a:schemeClr val="tx1"/>
                </a:solidFill>
              </a:rPr>
              <a:t>•	Balance sheet facilitates planning for all purposes (</a:t>
            </a:r>
            <a:r>
              <a:rPr lang="en-US" i="1" u="sng" dirty="0" smtClean="0">
                <a:solidFill>
                  <a:schemeClr val="tx1"/>
                </a:solidFill>
              </a:rPr>
              <a:t>e.g</a:t>
            </a:r>
            <a:r>
              <a:rPr lang="en-US" dirty="0" smtClean="0">
                <a:solidFill>
                  <a:schemeClr val="tx1"/>
                </a:solidFill>
              </a:rPr>
              <a:t>, risk </a:t>
            </a:r>
          </a:p>
          <a:p>
            <a:pPr algn="l" eaLnBrk="1" hangingPunct="1">
              <a:spcBef>
                <a:spcPts val="0"/>
              </a:spcBef>
              <a:defRPr/>
            </a:pPr>
            <a:r>
              <a:rPr lang="en-US" dirty="0">
                <a:solidFill>
                  <a:schemeClr val="tx1"/>
                </a:solidFill>
              </a:rPr>
              <a:t> </a:t>
            </a:r>
            <a:r>
              <a:rPr lang="en-US" dirty="0" smtClean="0">
                <a:solidFill>
                  <a:schemeClr val="tx1"/>
                </a:solidFill>
              </a:rPr>
              <a:t>    management and cash flow optimization) not just </a:t>
            </a:r>
          </a:p>
          <a:p>
            <a:pPr algn="l" eaLnBrk="1" hangingPunct="1">
              <a:spcBef>
                <a:spcPts val="0"/>
              </a:spcBef>
              <a:defRPr/>
            </a:pPr>
            <a:r>
              <a:rPr lang="en-US" dirty="0">
                <a:solidFill>
                  <a:schemeClr val="tx1"/>
                </a:solidFill>
              </a:rPr>
              <a:t> </a:t>
            </a:r>
            <a:r>
              <a:rPr lang="en-US" dirty="0" smtClean="0">
                <a:solidFill>
                  <a:schemeClr val="tx1"/>
                </a:solidFill>
              </a:rPr>
              <a:t>    investment planning  </a:t>
            </a:r>
          </a:p>
          <a:p>
            <a:pPr algn="l" eaLnBrk="1" hangingPunct="1">
              <a:defRPr/>
            </a:pPr>
            <a:r>
              <a:rPr lang="en-US" dirty="0">
                <a:solidFill>
                  <a:schemeClr val="tx1"/>
                </a:solidFill>
              </a:rPr>
              <a:t>	</a:t>
            </a:r>
            <a:endParaRPr lang="en-US" dirty="0" smtClean="0">
              <a:solidFill>
                <a:schemeClr val="tx1"/>
              </a:solidFill>
            </a:endParaRPr>
          </a:p>
          <a:p>
            <a:pPr algn="l" eaLnBrk="1" hangingPunct="1">
              <a:defRPr/>
            </a:pPr>
            <a:endParaRPr lang="en-US" dirty="0" smtClean="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557" y="998291"/>
            <a:ext cx="8632271" cy="612396"/>
          </a:xfrm>
        </p:spPr>
        <p:txBody>
          <a:bodyPr/>
          <a:lstStyle/>
          <a:p>
            <a:r>
              <a:rPr lang="en-US" sz="2600" b="1" dirty="0" smtClean="0">
                <a:solidFill>
                  <a:srgbClr val="7D0CBB"/>
                </a:solidFill>
              </a:rPr>
              <a:t>DATA INPUTS FOR HOUSEHOLD BALANCE SHEET</a:t>
            </a:r>
            <a:r>
              <a:rPr lang="en-US" sz="2400" baseline="30000" dirty="0">
                <a:solidFill>
                  <a:srgbClr val="7D0CBB"/>
                </a:solidFill>
              </a:rPr>
              <a:t>SM</a:t>
            </a:r>
            <a:endParaRPr lang="en-US" sz="2600" dirty="0">
              <a:solidFill>
                <a:srgbClr val="7D0CBB"/>
              </a:solidFill>
            </a:endParaRPr>
          </a:p>
        </p:txBody>
      </p:sp>
      <p:sp>
        <p:nvSpPr>
          <p:cNvPr id="3" name="Content Placeholder 2"/>
          <p:cNvSpPr>
            <a:spLocks noGrp="1"/>
          </p:cNvSpPr>
          <p:nvPr>
            <p:ph idx="1"/>
          </p:nvPr>
        </p:nvSpPr>
        <p:spPr>
          <a:xfrm>
            <a:off x="288099" y="1501629"/>
            <a:ext cx="8398701" cy="4702046"/>
          </a:xfrm>
        </p:spPr>
        <p:txBody>
          <a:bodyPr/>
          <a:lstStyle/>
          <a:p>
            <a:pPr>
              <a:spcBef>
                <a:spcPts val="0"/>
              </a:spcBef>
            </a:pPr>
            <a:r>
              <a:rPr lang="en-US" sz="2200" b="1" dirty="0" smtClean="0">
                <a:latin typeface="Arial" panose="020B0604020202020204" pitchFamily="34" charset="0"/>
                <a:cs typeface="Arial" panose="020B0604020202020204" pitchFamily="34" charset="0"/>
              </a:rPr>
              <a:t>Human Capital</a:t>
            </a:r>
            <a:r>
              <a:rPr lang="en-US" sz="2100" dirty="0">
                <a:latin typeface="Arial" panose="020B0604020202020204" pitchFamily="34" charset="0"/>
                <a:cs typeface="Arial" panose="020B0604020202020204" pitchFamily="34" charset="0"/>
              </a:rPr>
              <a:t>:</a:t>
            </a:r>
            <a:r>
              <a:rPr lang="en-US" sz="2100" dirty="0" smtClean="0">
                <a:latin typeface="Arial" panose="020B0604020202020204" pitchFamily="34" charset="0"/>
                <a:cs typeface="Arial" panose="020B0604020202020204" pitchFamily="34" charset="0"/>
              </a:rPr>
              <a:t> Earnings from employment and hobbies </a:t>
            </a:r>
          </a:p>
          <a:p>
            <a:pPr>
              <a:spcBef>
                <a:spcPts val="0"/>
              </a:spcBef>
            </a:pPr>
            <a:r>
              <a:rPr lang="en-US" sz="2200" b="1" dirty="0" smtClean="0">
                <a:latin typeface="Arial" panose="020B0604020202020204" pitchFamily="34" charset="0"/>
                <a:cs typeface="Arial" panose="020B0604020202020204" pitchFamily="34" charset="0"/>
              </a:rPr>
              <a:t>Financial Capital</a:t>
            </a:r>
            <a:r>
              <a:rPr lang="en-US" sz="2100" dirty="0" smtClean="0">
                <a:latin typeface="Arial" panose="020B0604020202020204" pitchFamily="34" charset="0"/>
                <a:cs typeface="Arial" panose="020B0604020202020204" pitchFamily="34" charset="0"/>
              </a:rPr>
              <a:t>: 401(k) and other DC plans; IRAs; HSAs; Keoghs; annuities; checking &amp; savings accounts; money market funds; CDs; Mutual funds; trusts; educational accounts </a:t>
            </a:r>
          </a:p>
          <a:p>
            <a:pPr>
              <a:spcBef>
                <a:spcPts val="0"/>
              </a:spcBef>
            </a:pPr>
            <a:r>
              <a:rPr lang="en-US" sz="2200" b="1" dirty="0" smtClean="0">
                <a:latin typeface="Arial" panose="020B0604020202020204" pitchFamily="34" charset="0"/>
                <a:cs typeface="Arial" panose="020B0604020202020204" pitchFamily="34" charset="0"/>
              </a:rPr>
              <a:t>Social Capital</a:t>
            </a:r>
            <a:r>
              <a:rPr lang="en-US" sz="2100" dirty="0" smtClean="0">
                <a:latin typeface="Arial" panose="020B0604020202020204" pitchFamily="34" charset="0"/>
                <a:cs typeface="Arial" panose="020B0604020202020204" pitchFamily="34" charset="0"/>
              </a:rPr>
              <a:t>: Soc. Security; pensions; trust income &amp; bequests</a:t>
            </a:r>
          </a:p>
          <a:p>
            <a:pPr>
              <a:spcBef>
                <a:spcPts val="0"/>
              </a:spcBef>
            </a:pPr>
            <a:r>
              <a:rPr lang="en-US" sz="2200" b="1" dirty="0" smtClean="0">
                <a:latin typeface="Arial" panose="020B0604020202020204" pitchFamily="34" charset="0"/>
                <a:cs typeface="Arial" panose="020B0604020202020204" pitchFamily="34" charset="0"/>
              </a:rPr>
              <a:t>Other Assets</a:t>
            </a:r>
            <a:r>
              <a:rPr lang="en-US" sz="2100" dirty="0">
                <a:latin typeface="Arial" panose="020B0604020202020204" pitchFamily="34" charset="0"/>
                <a:cs typeface="Arial" panose="020B0604020202020204" pitchFamily="34" charset="0"/>
              </a:rPr>
              <a:t>:</a:t>
            </a:r>
            <a:r>
              <a:rPr lang="en-US" sz="2100" dirty="0" smtClean="0">
                <a:latin typeface="Arial" panose="020B0604020202020204" pitchFamily="34" charset="0"/>
                <a:cs typeface="Arial" panose="020B0604020202020204" pitchFamily="34" charset="0"/>
              </a:rPr>
              <a:t> Primary residence; other real estate; business ownerships; art</a:t>
            </a:r>
          </a:p>
          <a:p>
            <a:pPr>
              <a:spcBef>
                <a:spcPts val="0"/>
              </a:spcBef>
            </a:pPr>
            <a:r>
              <a:rPr lang="en-US" sz="2200" b="1" dirty="0" smtClean="0">
                <a:latin typeface="Arial" panose="020B0604020202020204" pitchFamily="34" charset="0"/>
                <a:cs typeface="Arial" panose="020B0604020202020204" pitchFamily="34" charset="0"/>
              </a:rPr>
              <a:t>Essential Expenses</a:t>
            </a:r>
            <a:r>
              <a:rPr lang="en-US" sz="2100" b="1" dirty="0" smtClean="0">
                <a:latin typeface="Arial" panose="020B0604020202020204" pitchFamily="34" charset="0"/>
                <a:cs typeface="Arial" panose="020B0604020202020204" pitchFamily="34" charset="0"/>
              </a:rPr>
              <a:t>:</a:t>
            </a:r>
            <a:r>
              <a:rPr lang="en-US" sz="2100" dirty="0" smtClean="0">
                <a:latin typeface="Arial" panose="020B0604020202020204" pitchFamily="34" charset="0"/>
                <a:cs typeface="Arial" panose="020B0604020202020204" pitchFamily="34" charset="0"/>
              </a:rPr>
              <a:t>  Food; shelter; clothing; health-care; utilities; insurance and taxes</a:t>
            </a:r>
          </a:p>
          <a:p>
            <a:pPr>
              <a:spcBef>
                <a:spcPts val="0"/>
              </a:spcBef>
            </a:pPr>
            <a:r>
              <a:rPr lang="en-US" sz="2200" b="1" dirty="0" smtClean="0">
                <a:latin typeface="Arial" panose="020B0604020202020204" pitchFamily="34" charset="0"/>
                <a:cs typeface="Arial" panose="020B0604020202020204" pitchFamily="34" charset="0"/>
              </a:rPr>
              <a:t>Discretionary Expenses</a:t>
            </a:r>
            <a:r>
              <a:rPr lang="en-US" sz="2100" dirty="0" smtClean="0">
                <a:latin typeface="Arial" panose="020B0604020202020204" pitchFamily="34" charset="0"/>
                <a:cs typeface="Arial" panose="020B0604020202020204" pitchFamily="34" charset="0"/>
              </a:rPr>
              <a:t>: Vacations; entertainment; hobbies &amp; gifts  </a:t>
            </a:r>
          </a:p>
          <a:p>
            <a:pPr>
              <a:spcBef>
                <a:spcPts val="0"/>
              </a:spcBef>
            </a:pPr>
            <a:r>
              <a:rPr lang="en-US" sz="2200" b="1" dirty="0" smtClean="0">
                <a:latin typeface="Arial" panose="020B0604020202020204" pitchFamily="34" charset="0"/>
                <a:cs typeface="Arial" panose="020B0604020202020204" pitchFamily="34" charset="0"/>
              </a:rPr>
              <a:t>Debt</a:t>
            </a:r>
            <a:r>
              <a:rPr lang="en-US" sz="2100" dirty="0" smtClean="0">
                <a:latin typeface="Arial" panose="020B0604020202020204" pitchFamily="34" charset="0"/>
                <a:cs typeface="Arial" panose="020B0604020202020204" pitchFamily="34" charset="0"/>
              </a:rPr>
              <a:t>: Home mortgage &amp; equity loans, school loans, credit card debt, vehicle loans, alimony and other financial obligations</a:t>
            </a:r>
          </a:p>
          <a:p>
            <a:pPr>
              <a:spcBef>
                <a:spcPts val="0"/>
              </a:spcBef>
            </a:pPr>
            <a:r>
              <a:rPr lang="en-US" sz="2200" b="1" dirty="0" smtClean="0">
                <a:latin typeface="Arial" panose="020B0604020202020204" pitchFamily="34" charset="0"/>
                <a:cs typeface="Arial" panose="020B0604020202020204" pitchFamily="34" charset="0"/>
              </a:rPr>
              <a:t>Desired Legacies</a:t>
            </a:r>
          </a:p>
          <a:p>
            <a:endParaRPr lang="en-US" dirty="0"/>
          </a:p>
        </p:txBody>
      </p:sp>
    </p:spTree>
    <p:extLst>
      <p:ext uri="{BB962C8B-B14F-4D97-AF65-F5344CB8AC3E}">
        <p14:creationId xmlns:p14="http://schemas.microsoft.com/office/powerpoint/2010/main" val="38438163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51"/>
          <p:cNvSpPr>
            <a:spLocks noGrp="1"/>
          </p:cNvSpPr>
          <p:nvPr>
            <p:ph type="ctrTitle"/>
          </p:nvPr>
        </p:nvSpPr>
        <p:spPr>
          <a:xfrm>
            <a:off x="534988" y="1003300"/>
            <a:ext cx="7772400" cy="650875"/>
          </a:xfrm>
        </p:spPr>
        <p:txBody>
          <a:bodyPr/>
          <a:lstStyle/>
          <a:p>
            <a:pPr algn="ctr" eaLnBrk="1" hangingPunct="1"/>
            <a:r>
              <a:rPr lang="en-US" sz="3000" b="1" dirty="0" smtClean="0">
                <a:solidFill>
                  <a:srgbClr val="7D0CBB"/>
                </a:solidFill>
              </a:rPr>
              <a:t>IMPACT OF NEW DOL FIDUCIARY RULE</a:t>
            </a:r>
            <a:endParaRPr lang="fr-FR" altLang="fr-FR" sz="3000" dirty="0" smtClean="0">
              <a:solidFill>
                <a:srgbClr val="7D0CBB"/>
              </a:solidFill>
              <a:latin typeface="Arial" charset="0"/>
              <a:ea typeface="ＭＳ Ｐゴシック" pitchFamily="-93" charset="-128"/>
              <a:cs typeface="Arial" charset="0"/>
            </a:endParaRPr>
          </a:p>
        </p:txBody>
      </p:sp>
      <p:sp>
        <p:nvSpPr>
          <p:cNvPr id="53" name="Subtitle 52"/>
          <p:cNvSpPr>
            <a:spLocks noGrp="1"/>
          </p:cNvSpPr>
          <p:nvPr>
            <p:ph type="subTitle" idx="1"/>
          </p:nvPr>
        </p:nvSpPr>
        <p:spPr>
          <a:xfrm>
            <a:off x="534988" y="1654175"/>
            <a:ext cx="7772400" cy="5059363"/>
          </a:xfrm>
        </p:spPr>
        <p:txBody>
          <a:bodyPr/>
          <a:lstStyle/>
          <a:p>
            <a:pPr algn="l" eaLnBrk="1" hangingPunct="1">
              <a:spcBef>
                <a:spcPts val="0"/>
              </a:spcBef>
              <a:defRPr/>
            </a:pPr>
            <a:r>
              <a:rPr lang="en-US" dirty="0" smtClean="0">
                <a:solidFill>
                  <a:schemeClr val="tx1"/>
                </a:solidFill>
              </a:rPr>
              <a:t>•	</a:t>
            </a:r>
            <a:r>
              <a:rPr lang="en-US" sz="2700" dirty="0" smtClean="0">
                <a:solidFill>
                  <a:schemeClr val="tx1"/>
                </a:solidFill>
              </a:rPr>
              <a:t>ERISA Title I</a:t>
            </a:r>
          </a:p>
          <a:p>
            <a:pPr algn="l" eaLnBrk="1" hangingPunct="1">
              <a:spcBef>
                <a:spcPts val="0"/>
              </a:spcBef>
              <a:defRPr/>
            </a:pPr>
            <a:r>
              <a:rPr lang="en-US" sz="2700" dirty="0">
                <a:solidFill>
                  <a:schemeClr val="tx1"/>
                </a:solidFill>
              </a:rPr>
              <a:t>	</a:t>
            </a:r>
            <a:r>
              <a:rPr lang="en-US" sz="2700" dirty="0" smtClean="0">
                <a:solidFill>
                  <a:schemeClr val="tx1"/>
                </a:solidFill>
              </a:rPr>
              <a:t>-	Prudent man standard of care for fiduciaries</a:t>
            </a:r>
          </a:p>
          <a:p>
            <a:pPr algn="l" eaLnBrk="1" hangingPunct="1">
              <a:spcBef>
                <a:spcPts val="0"/>
              </a:spcBef>
              <a:defRPr/>
            </a:pPr>
            <a:r>
              <a:rPr lang="en-US" sz="2700" dirty="0">
                <a:solidFill>
                  <a:schemeClr val="tx1"/>
                </a:solidFill>
              </a:rPr>
              <a:t>	</a:t>
            </a:r>
            <a:r>
              <a:rPr lang="en-US" sz="2700" dirty="0" smtClean="0">
                <a:solidFill>
                  <a:schemeClr val="tx1"/>
                </a:solidFill>
              </a:rPr>
              <a:t>-	Prohibition of fiduciary self-dealing and </a:t>
            </a:r>
          </a:p>
          <a:p>
            <a:pPr algn="l" eaLnBrk="1" hangingPunct="1">
              <a:spcBef>
                <a:spcPts val="0"/>
              </a:spcBef>
              <a:defRPr/>
            </a:pPr>
            <a:r>
              <a:rPr lang="en-US" sz="2700" dirty="0">
                <a:solidFill>
                  <a:schemeClr val="tx1"/>
                </a:solidFill>
              </a:rPr>
              <a:t> </a:t>
            </a:r>
            <a:r>
              <a:rPr lang="en-US" sz="2700" dirty="0" smtClean="0">
                <a:solidFill>
                  <a:schemeClr val="tx1"/>
                </a:solidFill>
              </a:rPr>
              <a:t>         conflicts of interest by fiduciaries</a:t>
            </a:r>
          </a:p>
          <a:p>
            <a:pPr algn="l" eaLnBrk="1" hangingPunct="1">
              <a:spcBef>
                <a:spcPts val="0"/>
              </a:spcBef>
              <a:defRPr/>
            </a:pPr>
            <a:r>
              <a:rPr lang="en-US" sz="2700" dirty="0">
                <a:solidFill>
                  <a:schemeClr val="tx1"/>
                </a:solidFill>
              </a:rPr>
              <a:t>	</a:t>
            </a:r>
            <a:r>
              <a:rPr lang="en-US" sz="2700" dirty="0" smtClean="0">
                <a:solidFill>
                  <a:schemeClr val="tx1"/>
                </a:solidFill>
              </a:rPr>
              <a:t>-	NA to IRAs or sole proprietor plans</a:t>
            </a:r>
          </a:p>
          <a:p>
            <a:pPr algn="l" eaLnBrk="1" hangingPunct="1">
              <a:spcBef>
                <a:spcPts val="0"/>
              </a:spcBef>
              <a:defRPr/>
            </a:pPr>
            <a:r>
              <a:rPr lang="en-US" sz="2700" dirty="0" smtClean="0">
                <a:solidFill>
                  <a:schemeClr val="tx1"/>
                </a:solidFill>
              </a:rPr>
              <a:t>•	ERISA Title II / Internal Revenue Code</a:t>
            </a:r>
          </a:p>
          <a:p>
            <a:pPr algn="l" eaLnBrk="1" hangingPunct="1">
              <a:spcBef>
                <a:spcPts val="0"/>
              </a:spcBef>
              <a:defRPr/>
            </a:pPr>
            <a:r>
              <a:rPr lang="en-US" sz="2700" dirty="0">
                <a:solidFill>
                  <a:schemeClr val="tx1"/>
                </a:solidFill>
              </a:rPr>
              <a:t>	</a:t>
            </a:r>
            <a:r>
              <a:rPr lang="en-US" sz="2700" dirty="0" smtClean="0">
                <a:solidFill>
                  <a:schemeClr val="tx1"/>
                </a:solidFill>
              </a:rPr>
              <a:t>-	Excise tax imposed on prohibited </a:t>
            </a:r>
          </a:p>
          <a:p>
            <a:pPr algn="l" eaLnBrk="1" hangingPunct="1">
              <a:spcBef>
                <a:spcPts val="0"/>
              </a:spcBef>
              <a:defRPr/>
            </a:pPr>
            <a:r>
              <a:rPr lang="en-US" sz="2700" dirty="0">
                <a:solidFill>
                  <a:schemeClr val="tx1"/>
                </a:solidFill>
              </a:rPr>
              <a:t> </a:t>
            </a:r>
            <a:r>
              <a:rPr lang="en-US" sz="2700" dirty="0" smtClean="0">
                <a:solidFill>
                  <a:schemeClr val="tx1"/>
                </a:solidFill>
              </a:rPr>
              <a:t>         transactions by fiduciaries</a:t>
            </a:r>
          </a:p>
          <a:p>
            <a:pPr algn="l" eaLnBrk="1" hangingPunct="1">
              <a:spcBef>
                <a:spcPts val="0"/>
              </a:spcBef>
              <a:defRPr/>
            </a:pPr>
            <a:r>
              <a:rPr lang="en-US" sz="2700" dirty="0">
                <a:solidFill>
                  <a:schemeClr val="tx1"/>
                </a:solidFill>
              </a:rPr>
              <a:t>	</a:t>
            </a:r>
            <a:r>
              <a:rPr lang="en-US" sz="2700" dirty="0" smtClean="0">
                <a:solidFill>
                  <a:schemeClr val="tx1"/>
                </a:solidFill>
              </a:rPr>
              <a:t>-	Generally applicable to all retirement   </a:t>
            </a:r>
          </a:p>
          <a:p>
            <a:pPr algn="l" eaLnBrk="1" hangingPunct="1">
              <a:spcBef>
                <a:spcPts val="0"/>
              </a:spcBef>
              <a:defRPr/>
            </a:pPr>
            <a:r>
              <a:rPr lang="en-US" sz="2700" dirty="0">
                <a:solidFill>
                  <a:schemeClr val="tx1"/>
                </a:solidFill>
              </a:rPr>
              <a:t> </a:t>
            </a:r>
            <a:r>
              <a:rPr lang="en-US" sz="2700" dirty="0" smtClean="0">
                <a:solidFill>
                  <a:schemeClr val="tx1"/>
                </a:solidFill>
              </a:rPr>
              <a:t>         vehicles</a:t>
            </a:r>
          </a:p>
          <a:p>
            <a:pPr algn="l" eaLnBrk="1" hangingPunct="1">
              <a:spcBef>
                <a:spcPts val="0"/>
              </a:spcBef>
              <a:defRPr/>
            </a:pPr>
            <a:r>
              <a:rPr lang="en-US" sz="2700" dirty="0" smtClean="0">
                <a:solidFill>
                  <a:schemeClr val="tx1"/>
                </a:solidFill>
              </a:rPr>
              <a:t>•	New DOL fiduciary rule significantly expands </a:t>
            </a:r>
          </a:p>
          <a:p>
            <a:pPr algn="l" eaLnBrk="1" hangingPunct="1">
              <a:spcBef>
                <a:spcPts val="0"/>
              </a:spcBef>
              <a:defRPr/>
            </a:pPr>
            <a:r>
              <a:rPr lang="en-US" sz="2700" dirty="0">
                <a:solidFill>
                  <a:schemeClr val="tx1"/>
                </a:solidFill>
              </a:rPr>
              <a:t> </a:t>
            </a:r>
            <a:r>
              <a:rPr lang="en-US" sz="2700" dirty="0" smtClean="0">
                <a:solidFill>
                  <a:schemeClr val="tx1"/>
                </a:solidFill>
              </a:rPr>
              <a:t>    scope of investment advice fiduciary definiti</a:t>
            </a:r>
            <a:r>
              <a:rPr lang="en-US" sz="2600" dirty="0" smtClean="0">
                <a:solidFill>
                  <a:schemeClr val="tx1"/>
                </a:solidFill>
              </a:rPr>
              <a:t>on</a:t>
            </a:r>
          </a:p>
          <a:p>
            <a:pPr algn="l" eaLnBrk="1" hangingPunct="1">
              <a:defRPr/>
            </a:pPr>
            <a:r>
              <a:rPr lang="en-US" dirty="0" smtClean="0">
                <a:solidFill>
                  <a:schemeClr val="tx1"/>
                </a:solidFill>
              </a:rPr>
              <a:t>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2701" y="1115736"/>
            <a:ext cx="8229600" cy="796954"/>
          </a:xfrm>
        </p:spPr>
        <p:txBody>
          <a:bodyPr/>
          <a:lstStyle/>
          <a:p>
            <a:pPr algn="ctr"/>
            <a:r>
              <a:rPr lang="en-US" b="1" dirty="0" smtClean="0">
                <a:solidFill>
                  <a:srgbClr val="7D0CBB"/>
                </a:solidFill>
              </a:rPr>
              <a:t>OLD FIDUCIARY DEFINITION</a:t>
            </a:r>
            <a:endParaRPr lang="en-US" b="1" dirty="0">
              <a:solidFill>
                <a:srgbClr val="7D0CBB"/>
              </a:solidFill>
            </a:endParaRPr>
          </a:p>
        </p:txBody>
      </p:sp>
      <p:sp>
        <p:nvSpPr>
          <p:cNvPr id="3" name="Content Placeholder 2"/>
          <p:cNvSpPr>
            <a:spLocks noGrp="1"/>
          </p:cNvSpPr>
          <p:nvPr>
            <p:ph idx="1"/>
          </p:nvPr>
        </p:nvSpPr>
        <p:spPr>
          <a:xfrm>
            <a:off x="457200" y="2114026"/>
            <a:ext cx="8229600" cy="3888312"/>
          </a:xfrm>
        </p:spPr>
        <p:txBody>
          <a:bodyPr/>
          <a:lstStyle/>
          <a:p>
            <a:pPr>
              <a:spcBef>
                <a:spcPts val="0"/>
              </a:spcBef>
              <a:defRPr/>
            </a:pPr>
            <a:r>
              <a:rPr lang="en-US" sz="2800" dirty="0">
                <a:latin typeface="Arial" pitchFamily="34" charset="0"/>
                <a:cs typeface="Arial" pitchFamily="34" charset="0"/>
              </a:rPr>
              <a:t>Fiduciary Status</a:t>
            </a:r>
          </a:p>
          <a:p>
            <a:pPr lvl="1">
              <a:spcBef>
                <a:spcPts val="0"/>
              </a:spcBef>
              <a:defRPr/>
            </a:pPr>
            <a:r>
              <a:rPr lang="en-US" sz="2400" dirty="0">
                <a:latin typeface="Arial" pitchFamily="34" charset="0"/>
                <a:cs typeface="Arial" pitchFamily="34" charset="0"/>
              </a:rPr>
              <a:t>Covers person who provides “investment advice” relating to plan assets for compensation</a:t>
            </a:r>
          </a:p>
          <a:p>
            <a:pPr lvl="1">
              <a:spcBef>
                <a:spcPts val="0"/>
              </a:spcBef>
              <a:defRPr/>
            </a:pPr>
            <a:r>
              <a:rPr lang="en-US" sz="2400" dirty="0">
                <a:latin typeface="Arial" pitchFamily="34" charset="0"/>
                <a:cs typeface="Arial" pitchFamily="34" charset="0"/>
              </a:rPr>
              <a:t>Not a fiduciary if no investment advice is given</a:t>
            </a:r>
          </a:p>
          <a:p>
            <a:pPr>
              <a:spcBef>
                <a:spcPts val="0"/>
              </a:spcBef>
              <a:defRPr/>
            </a:pPr>
            <a:r>
              <a:rPr lang="en-US" sz="2800" dirty="0" smtClean="0">
                <a:latin typeface="Arial" pitchFamily="34" charset="0"/>
                <a:cs typeface="Arial" pitchFamily="34" charset="0"/>
              </a:rPr>
              <a:t>5-Prong </a:t>
            </a:r>
            <a:r>
              <a:rPr lang="en-US" sz="2800" dirty="0">
                <a:latin typeface="Arial" pitchFamily="34" charset="0"/>
                <a:cs typeface="Arial" pitchFamily="34" charset="0"/>
              </a:rPr>
              <a:t>Definition for “Investment Advice”</a:t>
            </a:r>
          </a:p>
          <a:p>
            <a:pPr lvl="1">
              <a:spcBef>
                <a:spcPts val="0"/>
              </a:spcBef>
              <a:defRPr/>
            </a:pPr>
            <a:r>
              <a:rPr lang="en-US" sz="2400" dirty="0">
                <a:latin typeface="Arial" pitchFamily="34" charset="0"/>
                <a:cs typeface="Arial" pitchFamily="34" charset="0"/>
              </a:rPr>
              <a:t>Making investment recommendations</a:t>
            </a:r>
          </a:p>
          <a:p>
            <a:pPr lvl="1">
              <a:spcBef>
                <a:spcPts val="0"/>
              </a:spcBef>
              <a:defRPr/>
            </a:pPr>
            <a:r>
              <a:rPr lang="en-US" sz="2400" dirty="0">
                <a:latin typeface="Arial" pitchFamily="34" charset="0"/>
                <a:cs typeface="Arial" pitchFamily="34" charset="0"/>
              </a:rPr>
              <a:t>On </a:t>
            </a:r>
            <a:r>
              <a:rPr lang="en-US" sz="2400" u="sng" dirty="0">
                <a:latin typeface="Arial" pitchFamily="34" charset="0"/>
                <a:cs typeface="Arial" pitchFamily="34" charset="0"/>
              </a:rPr>
              <a:t>regular basis</a:t>
            </a:r>
          </a:p>
          <a:p>
            <a:pPr lvl="1">
              <a:spcBef>
                <a:spcPts val="0"/>
              </a:spcBef>
              <a:defRPr/>
            </a:pPr>
            <a:r>
              <a:rPr lang="en-US" sz="2400" dirty="0">
                <a:latin typeface="Arial" pitchFamily="34" charset="0"/>
                <a:cs typeface="Arial" pitchFamily="34" charset="0"/>
              </a:rPr>
              <a:t>Mutual understanding</a:t>
            </a:r>
          </a:p>
          <a:p>
            <a:pPr lvl="1">
              <a:spcBef>
                <a:spcPts val="0"/>
              </a:spcBef>
              <a:defRPr/>
            </a:pPr>
            <a:r>
              <a:rPr lang="en-US" sz="2400" u="sng" dirty="0">
                <a:latin typeface="Arial" pitchFamily="34" charset="0"/>
                <a:cs typeface="Arial" pitchFamily="34" charset="0"/>
              </a:rPr>
              <a:t>Primary basis </a:t>
            </a:r>
            <a:r>
              <a:rPr lang="en-US" sz="2400" dirty="0">
                <a:latin typeface="Arial" pitchFamily="34" charset="0"/>
                <a:cs typeface="Arial" pitchFamily="34" charset="0"/>
              </a:rPr>
              <a:t>for plan’s decisions</a:t>
            </a:r>
          </a:p>
          <a:p>
            <a:pPr lvl="1">
              <a:spcBef>
                <a:spcPts val="0"/>
              </a:spcBef>
              <a:defRPr/>
            </a:pPr>
            <a:r>
              <a:rPr lang="en-US" sz="2400" dirty="0">
                <a:latin typeface="Arial" pitchFamily="34" charset="0"/>
                <a:cs typeface="Arial" pitchFamily="34" charset="0"/>
              </a:rPr>
              <a:t>Individualized to plan’s needs</a:t>
            </a:r>
            <a:endParaRPr lang="en-US" sz="2100"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9912433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43056"/>
            <a:ext cx="8229600" cy="711579"/>
          </a:xfrm>
        </p:spPr>
        <p:txBody>
          <a:bodyPr/>
          <a:lstStyle/>
          <a:p>
            <a:pPr algn="ctr"/>
            <a:r>
              <a:rPr lang="en-US" b="1" dirty="0" smtClean="0">
                <a:solidFill>
                  <a:srgbClr val="7D0CBB"/>
                </a:solidFill>
              </a:rPr>
              <a:t>NEW INVESTMENT ADVICE DEFINITION</a:t>
            </a:r>
            <a:endParaRPr lang="en-US" b="1" dirty="0">
              <a:solidFill>
                <a:srgbClr val="7D0CBB"/>
              </a:solidFill>
            </a:endParaRPr>
          </a:p>
        </p:txBody>
      </p:sp>
      <p:sp>
        <p:nvSpPr>
          <p:cNvPr id="3" name="Content Placeholder 2"/>
          <p:cNvSpPr>
            <a:spLocks noGrp="1"/>
          </p:cNvSpPr>
          <p:nvPr>
            <p:ph idx="1"/>
          </p:nvPr>
        </p:nvSpPr>
        <p:spPr>
          <a:xfrm>
            <a:off x="457200" y="1954635"/>
            <a:ext cx="8229600" cy="4047703"/>
          </a:xfrm>
        </p:spPr>
        <p:txBody>
          <a:bodyPr/>
          <a:lstStyle/>
          <a:p>
            <a:pPr>
              <a:spcBef>
                <a:spcPts val="0"/>
              </a:spcBef>
              <a:defRPr/>
            </a:pPr>
            <a:r>
              <a:rPr lang="en-US" sz="2800" dirty="0">
                <a:latin typeface="Arial" pitchFamily="34" charset="0"/>
                <a:cs typeface="Arial" pitchFamily="34" charset="0"/>
              </a:rPr>
              <a:t>Required Context for Investment Advice</a:t>
            </a:r>
          </a:p>
          <a:p>
            <a:pPr lvl="1">
              <a:spcBef>
                <a:spcPts val="0"/>
              </a:spcBef>
              <a:defRPr/>
            </a:pPr>
            <a:r>
              <a:rPr lang="en-US" sz="2400" dirty="0">
                <a:latin typeface="Arial" pitchFamily="34" charset="0"/>
                <a:cs typeface="Arial" pitchFamily="34" charset="0"/>
              </a:rPr>
              <a:t>Advisor acknowledges it is acting as a fiduciary under ERISA or IRC, or</a:t>
            </a:r>
          </a:p>
          <a:p>
            <a:pPr lvl="1">
              <a:spcBef>
                <a:spcPts val="0"/>
              </a:spcBef>
              <a:defRPr/>
            </a:pPr>
            <a:r>
              <a:rPr lang="en-US" sz="2400" dirty="0">
                <a:latin typeface="Arial" pitchFamily="34" charset="0"/>
                <a:cs typeface="Arial" pitchFamily="34" charset="0"/>
              </a:rPr>
              <a:t>Written or unwritten understanding that advice is based on </a:t>
            </a:r>
            <a:r>
              <a:rPr lang="en-US" sz="2400" u="sng" dirty="0">
                <a:latin typeface="Arial" pitchFamily="34" charset="0"/>
                <a:cs typeface="Arial" pitchFamily="34" charset="0"/>
              </a:rPr>
              <a:t>particular</a:t>
            </a:r>
            <a:r>
              <a:rPr lang="en-US" sz="2400" dirty="0">
                <a:latin typeface="Arial" pitchFamily="34" charset="0"/>
                <a:cs typeface="Arial" pitchFamily="34" charset="0"/>
              </a:rPr>
              <a:t> investment needs of client, or</a:t>
            </a:r>
          </a:p>
          <a:p>
            <a:pPr lvl="1">
              <a:spcBef>
                <a:spcPts val="0"/>
              </a:spcBef>
              <a:defRPr/>
            </a:pPr>
            <a:r>
              <a:rPr lang="en-US" sz="2400" dirty="0">
                <a:latin typeface="Arial" pitchFamily="34" charset="0"/>
                <a:cs typeface="Arial" pitchFamily="34" charset="0"/>
              </a:rPr>
              <a:t>Advice is directed to </a:t>
            </a:r>
            <a:r>
              <a:rPr lang="en-US" sz="2400" u="sng" dirty="0">
                <a:latin typeface="Arial" pitchFamily="34" charset="0"/>
                <a:cs typeface="Arial" pitchFamily="34" charset="0"/>
              </a:rPr>
              <a:t>specific</a:t>
            </a:r>
            <a:r>
              <a:rPr lang="en-US" sz="2400" dirty="0">
                <a:latin typeface="Arial" pitchFamily="34" charset="0"/>
                <a:cs typeface="Arial" pitchFamily="34" charset="0"/>
              </a:rPr>
              <a:t> person(s) regarding advisability of a </a:t>
            </a:r>
            <a:r>
              <a:rPr lang="en-US" sz="2400" u="sng" dirty="0">
                <a:latin typeface="Arial" pitchFamily="34" charset="0"/>
                <a:cs typeface="Arial" pitchFamily="34" charset="0"/>
              </a:rPr>
              <a:t>particular</a:t>
            </a:r>
            <a:r>
              <a:rPr lang="en-US" sz="2400" dirty="0">
                <a:latin typeface="Arial" pitchFamily="34" charset="0"/>
                <a:cs typeface="Arial" pitchFamily="34" charset="0"/>
              </a:rPr>
              <a:t> investment decision</a:t>
            </a:r>
          </a:p>
          <a:p>
            <a:pPr>
              <a:spcBef>
                <a:spcPts val="0"/>
              </a:spcBef>
              <a:defRPr/>
            </a:pPr>
            <a:r>
              <a:rPr lang="en-US" sz="2800" dirty="0" smtClean="0">
                <a:latin typeface="Arial" pitchFamily="34" charset="0"/>
                <a:cs typeface="Arial" pitchFamily="34" charset="0"/>
              </a:rPr>
              <a:t>Required </a:t>
            </a:r>
            <a:r>
              <a:rPr lang="en-US" sz="2800" dirty="0">
                <a:latin typeface="Arial" pitchFamily="34" charset="0"/>
                <a:cs typeface="Arial" pitchFamily="34" charset="0"/>
              </a:rPr>
              <a:t>Nature of Investment Advice</a:t>
            </a:r>
          </a:p>
          <a:p>
            <a:pPr lvl="1">
              <a:spcBef>
                <a:spcPts val="0"/>
              </a:spcBef>
              <a:defRPr/>
            </a:pPr>
            <a:r>
              <a:rPr lang="en-US" sz="2400" dirty="0">
                <a:latin typeface="Arial" pitchFamily="34" charset="0"/>
                <a:cs typeface="Arial" pitchFamily="34" charset="0"/>
              </a:rPr>
              <a:t>Advisor makes a “</a:t>
            </a:r>
            <a:r>
              <a:rPr lang="en-US" sz="2400" u="sng" dirty="0">
                <a:latin typeface="Arial" pitchFamily="34" charset="0"/>
                <a:cs typeface="Arial" pitchFamily="34" charset="0"/>
              </a:rPr>
              <a:t>recommendation</a:t>
            </a:r>
            <a:r>
              <a:rPr lang="en-US" sz="2400" dirty="0">
                <a:latin typeface="Arial" pitchFamily="34" charset="0"/>
                <a:cs typeface="Arial" pitchFamily="34" charset="0"/>
              </a:rPr>
              <a:t>” for a fee or other direct or indirect compensation</a:t>
            </a:r>
          </a:p>
          <a:p>
            <a:endParaRPr lang="en-US" dirty="0"/>
          </a:p>
        </p:txBody>
      </p:sp>
    </p:spTree>
    <p:extLst>
      <p:ext uri="{BB962C8B-B14F-4D97-AF65-F5344CB8AC3E}">
        <p14:creationId xmlns:p14="http://schemas.microsoft.com/office/powerpoint/2010/main" val="39033818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23456"/>
            <a:ext cx="8229600" cy="713065"/>
          </a:xfrm>
        </p:spPr>
        <p:txBody>
          <a:bodyPr/>
          <a:lstStyle/>
          <a:p>
            <a:pPr algn="ctr"/>
            <a:r>
              <a:rPr lang="en-US" b="1" dirty="0" smtClean="0">
                <a:solidFill>
                  <a:srgbClr val="7D0CBB"/>
                </a:solidFill>
              </a:rPr>
              <a:t>“RECOMMENDATION” DEFINED</a:t>
            </a:r>
            <a:endParaRPr lang="en-US" b="1" dirty="0">
              <a:solidFill>
                <a:srgbClr val="7D0CBB"/>
              </a:solidFill>
            </a:endParaRPr>
          </a:p>
        </p:txBody>
      </p:sp>
      <p:sp>
        <p:nvSpPr>
          <p:cNvPr id="3" name="Content Placeholder 2"/>
          <p:cNvSpPr>
            <a:spLocks noGrp="1"/>
          </p:cNvSpPr>
          <p:nvPr>
            <p:ph idx="1"/>
          </p:nvPr>
        </p:nvSpPr>
        <p:spPr>
          <a:xfrm>
            <a:off x="457200" y="1736521"/>
            <a:ext cx="8229600" cy="4265817"/>
          </a:xfrm>
        </p:spPr>
        <p:txBody>
          <a:bodyPr/>
          <a:lstStyle/>
          <a:p>
            <a:pPr>
              <a:spcBef>
                <a:spcPts val="0"/>
              </a:spcBef>
              <a:defRPr/>
            </a:pPr>
            <a:r>
              <a:rPr lang="en-US" sz="2800" dirty="0">
                <a:latin typeface="Arial" pitchFamily="34" charset="0"/>
                <a:cs typeface="Arial" pitchFamily="34" charset="0"/>
              </a:rPr>
              <a:t>Covered Recommendations to Plan/IRA</a:t>
            </a:r>
          </a:p>
          <a:p>
            <a:pPr lvl="1">
              <a:spcBef>
                <a:spcPts val="0"/>
              </a:spcBef>
              <a:defRPr/>
            </a:pPr>
            <a:r>
              <a:rPr lang="en-US" sz="2400" dirty="0">
                <a:latin typeface="Arial" pitchFamily="34" charset="0"/>
                <a:cs typeface="Arial" pitchFamily="34" charset="0"/>
              </a:rPr>
              <a:t>On advisability of investing in property, or</a:t>
            </a:r>
          </a:p>
          <a:p>
            <a:pPr lvl="1">
              <a:spcBef>
                <a:spcPts val="0"/>
              </a:spcBef>
              <a:defRPr/>
            </a:pPr>
            <a:r>
              <a:rPr lang="en-US" sz="2400" dirty="0">
                <a:latin typeface="Arial" pitchFamily="34" charset="0"/>
                <a:cs typeface="Arial" pitchFamily="34" charset="0"/>
              </a:rPr>
              <a:t>Relating to management of property including:</a:t>
            </a:r>
          </a:p>
          <a:p>
            <a:pPr marL="682625" lvl="1" indent="0">
              <a:spcBef>
                <a:spcPts val="0"/>
              </a:spcBef>
              <a:buNone/>
              <a:defRPr/>
            </a:pPr>
            <a:r>
              <a:rPr lang="en-US" sz="2400" dirty="0">
                <a:latin typeface="Arial" pitchFamily="34" charset="0"/>
                <a:cs typeface="Arial" pitchFamily="34" charset="0"/>
              </a:rPr>
              <a:t>- IPS, strategies, portfolio composition</a:t>
            </a:r>
          </a:p>
          <a:p>
            <a:pPr marL="682625" lvl="1" indent="0">
              <a:spcBef>
                <a:spcPts val="0"/>
              </a:spcBef>
              <a:buNone/>
              <a:defRPr/>
            </a:pPr>
            <a:r>
              <a:rPr lang="en-US" sz="2400" dirty="0">
                <a:latin typeface="Arial" pitchFamily="34" charset="0"/>
                <a:cs typeface="Arial" pitchFamily="34" charset="0"/>
              </a:rPr>
              <a:t>- Selection of </a:t>
            </a:r>
            <a:r>
              <a:rPr lang="en-US" sz="2400" u="sng" dirty="0">
                <a:latin typeface="Arial" pitchFamily="34" charset="0"/>
                <a:cs typeface="Arial" pitchFamily="34" charset="0"/>
              </a:rPr>
              <a:t>other persons</a:t>
            </a:r>
            <a:r>
              <a:rPr lang="en-US" sz="2400" dirty="0">
                <a:latin typeface="Arial" pitchFamily="34" charset="0"/>
                <a:cs typeface="Arial" pitchFamily="34" charset="0"/>
              </a:rPr>
              <a:t> to provide advice</a:t>
            </a:r>
          </a:p>
          <a:p>
            <a:pPr marL="682625" lvl="1" indent="0">
              <a:spcBef>
                <a:spcPts val="0"/>
              </a:spcBef>
              <a:buNone/>
              <a:defRPr/>
            </a:pPr>
            <a:r>
              <a:rPr lang="en-US" sz="2400" dirty="0">
                <a:latin typeface="Arial" pitchFamily="34" charset="0"/>
                <a:cs typeface="Arial" pitchFamily="34" charset="0"/>
              </a:rPr>
              <a:t>- Selection of account (brokerage vs. advisory)</a:t>
            </a:r>
          </a:p>
          <a:p>
            <a:pPr marL="682625" lvl="1" indent="0">
              <a:spcBef>
                <a:spcPts val="0"/>
              </a:spcBef>
              <a:buNone/>
              <a:defRPr/>
            </a:pPr>
            <a:r>
              <a:rPr lang="en-US" sz="2400" dirty="0">
                <a:latin typeface="Arial" pitchFamily="34" charset="0"/>
                <a:cs typeface="Arial" pitchFamily="34" charset="0"/>
              </a:rPr>
              <a:t>- Transfers or </a:t>
            </a:r>
            <a:r>
              <a:rPr lang="en-US" sz="2400" u="sng" dirty="0">
                <a:latin typeface="Arial" pitchFamily="34" charset="0"/>
                <a:cs typeface="Arial" pitchFamily="34" charset="0"/>
              </a:rPr>
              <a:t>rollovers</a:t>
            </a:r>
            <a:r>
              <a:rPr lang="en-US" sz="2400" dirty="0">
                <a:latin typeface="Arial" pitchFamily="34" charset="0"/>
                <a:cs typeface="Arial" pitchFamily="34" charset="0"/>
              </a:rPr>
              <a:t> from Plan/IRA</a:t>
            </a:r>
          </a:p>
          <a:p>
            <a:pPr marL="682625" lvl="1" indent="0">
              <a:spcBef>
                <a:spcPts val="0"/>
              </a:spcBef>
              <a:buNone/>
              <a:defRPr/>
            </a:pPr>
            <a:endParaRPr lang="en-US" sz="2400" dirty="0">
              <a:latin typeface="Arial" pitchFamily="34" charset="0"/>
              <a:cs typeface="Arial" pitchFamily="34" charset="0"/>
            </a:endParaRPr>
          </a:p>
          <a:p>
            <a:pPr>
              <a:spcBef>
                <a:spcPts val="0"/>
              </a:spcBef>
              <a:defRPr/>
            </a:pPr>
            <a:r>
              <a:rPr lang="en-US" sz="2800" dirty="0">
                <a:latin typeface="Arial" pitchFamily="34" charset="0"/>
                <a:cs typeface="Arial" pitchFamily="34" charset="0"/>
              </a:rPr>
              <a:t>“Recommendation”</a:t>
            </a:r>
          </a:p>
          <a:p>
            <a:pPr lvl="1">
              <a:spcBef>
                <a:spcPts val="0"/>
              </a:spcBef>
              <a:defRPr/>
            </a:pPr>
            <a:r>
              <a:rPr lang="en-US" sz="2400" dirty="0">
                <a:latin typeface="Arial" pitchFamily="34" charset="0"/>
                <a:cs typeface="Arial" pitchFamily="34" charset="0"/>
              </a:rPr>
              <a:t>Reasonably viewed as suggestion to engage in particular course of action (</a:t>
            </a:r>
            <a:r>
              <a:rPr lang="en-US" sz="2400" i="1" dirty="0">
                <a:latin typeface="Arial" pitchFamily="34" charset="0"/>
                <a:cs typeface="Arial" pitchFamily="34" charset="0"/>
              </a:rPr>
              <a:t>i.e.</a:t>
            </a:r>
            <a:r>
              <a:rPr lang="en-US" sz="2400" dirty="0">
                <a:latin typeface="Arial" pitchFamily="34" charset="0"/>
                <a:cs typeface="Arial" pitchFamily="34" charset="0"/>
              </a:rPr>
              <a:t>, call to action)</a:t>
            </a:r>
          </a:p>
          <a:p>
            <a:endParaRPr lang="en-US" dirty="0"/>
          </a:p>
        </p:txBody>
      </p:sp>
    </p:spTree>
    <p:extLst>
      <p:ext uri="{BB962C8B-B14F-4D97-AF65-F5344CB8AC3E}">
        <p14:creationId xmlns:p14="http://schemas.microsoft.com/office/powerpoint/2010/main" val="4987855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51"/>
          <p:cNvSpPr>
            <a:spLocks noGrp="1"/>
          </p:cNvSpPr>
          <p:nvPr>
            <p:ph type="ctrTitle"/>
          </p:nvPr>
        </p:nvSpPr>
        <p:spPr>
          <a:xfrm>
            <a:off x="534988" y="906012"/>
            <a:ext cx="7772400" cy="855676"/>
          </a:xfrm>
        </p:spPr>
        <p:txBody>
          <a:bodyPr/>
          <a:lstStyle/>
          <a:p>
            <a:pPr algn="ctr" eaLnBrk="1" hangingPunct="1"/>
            <a:r>
              <a:rPr lang="en-US" sz="2800" b="1" dirty="0" smtClean="0">
                <a:solidFill>
                  <a:srgbClr val="7D0CBB"/>
                </a:solidFill>
              </a:rPr>
              <a:t>PROHIBITION OF VARIABLE COMPENSATION AND THE BICE</a:t>
            </a:r>
            <a:endParaRPr lang="fr-FR" altLang="fr-FR" sz="2800" dirty="0" smtClean="0">
              <a:solidFill>
                <a:srgbClr val="7D0CBB"/>
              </a:solidFill>
              <a:latin typeface="Arial" charset="0"/>
              <a:ea typeface="ＭＳ Ｐゴシック" pitchFamily="-93" charset="-128"/>
              <a:cs typeface="Arial" charset="0"/>
            </a:endParaRPr>
          </a:p>
        </p:txBody>
      </p:sp>
      <p:sp>
        <p:nvSpPr>
          <p:cNvPr id="53" name="Subtitle 52"/>
          <p:cNvSpPr>
            <a:spLocks noGrp="1"/>
          </p:cNvSpPr>
          <p:nvPr>
            <p:ph type="subTitle" idx="1"/>
          </p:nvPr>
        </p:nvSpPr>
        <p:spPr>
          <a:xfrm>
            <a:off x="744713" y="1863900"/>
            <a:ext cx="7652667" cy="4897627"/>
          </a:xfrm>
        </p:spPr>
        <p:txBody>
          <a:bodyPr/>
          <a:lstStyle/>
          <a:p>
            <a:pPr algn="l">
              <a:spcBef>
                <a:spcPts val="0"/>
              </a:spcBef>
              <a:defRPr/>
            </a:pPr>
            <a:r>
              <a:rPr lang="en-US" sz="1800" dirty="0" smtClean="0">
                <a:solidFill>
                  <a:schemeClr val="tx1"/>
                </a:solidFill>
                <a:latin typeface="Arial" panose="020B0604020202020204" pitchFamily="34" charset="0"/>
                <a:cs typeface="Arial" panose="020B0604020202020204" pitchFamily="34" charset="0"/>
              </a:rPr>
              <a:t>•</a:t>
            </a: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Prohibited transaction rules bar fiduciary advisors </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from receiving variable compensation</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Variable compensation is remuneration that </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varies on the basis of the product in which plan </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assets are invested</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a:t>
            </a:r>
            <a:r>
              <a:rPr lang="en-US" i="1" u="sng" dirty="0" smtClean="0">
                <a:solidFill>
                  <a:schemeClr val="tx1"/>
                </a:solidFill>
                <a:latin typeface="Arial" panose="020B0604020202020204" pitchFamily="34" charset="0"/>
                <a:cs typeface="Arial" panose="020B0604020202020204" pitchFamily="34" charset="0"/>
              </a:rPr>
              <a:t>E.g</a:t>
            </a:r>
            <a:r>
              <a:rPr lang="en-US" dirty="0" smtClean="0">
                <a:solidFill>
                  <a:schemeClr val="tx1"/>
                </a:solidFill>
                <a:latin typeface="Arial" panose="020B0604020202020204" pitchFamily="34" charset="0"/>
                <a:cs typeface="Arial" panose="020B0604020202020204" pitchFamily="34" charset="0"/>
              </a:rPr>
              <a:t>., commissions</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Variable compensation creates conflict of </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interest by giving advisor an incentive to steer </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retirement client to higher paying investment</a:t>
            </a:r>
          </a:p>
          <a:p>
            <a:pPr algn="l">
              <a:spcBef>
                <a:spcPts val="0"/>
              </a:spcBef>
              <a:defRPr/>
            </a:pPr>
            <a:r>
              <a:rPr lang="en-US" dirty="0" smtClean="0">
                <a:solidFill>
                  <a:schemeClr val="tx1"/>
                </a:solidFill>
                <a:latin typeface="Arial" panose="020B0604020202020204" pitchFamily="34" charset="0"/>
                <a:cs typeface="Arial" panose="020B0604020202020204" pitchFamily="34" charset="0"/>
              </a:rPr>
              <a:t>•	Exemption from prohibited transaction rules needed </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in order to receive variable compensation</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Best Interest Contract Exemption is a new </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exemption included under DOL </a:t>
            </a:r>
            <a:r>
              <a:rPr lang="en-US" dirty="0">
                <a:solidFill>
                  <a:schemeClr val="tx1"/>
                </a:solidFill>
                <a:latin typeface="Arial" panose="020B0604020202020204" pitchFamily="34" charset="0"/>
                <a:cs typeface="Arial" panose="020B0604020202020204" pitchFamily="34" charset="0"/>
              </a:rPr>
              <a:t>F</a:t>
            </a:r>
            <a:r>
              <a:rPr lang="en-US" dirty="0" smtClean="0">
                <a:solidFill>
                  <a:schemeClr val="tx1"/>
                </a:solidFill>
                <a:latin typeface="Arial" panose="020B0604020202020204" pitchFamily="34" charset="0"/>
                <a:cs typeface="Arial" panose="020B0604020202020204" pitchFamily="34" charset="0"/>
              </a:rPr>
              <a:t>iduciary Rule </a:t>
            </a:r>
            <a:endParaRPr lang="en-US" dirty="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51"/>
          <p:cNvSpPr>
            <a:spLocks noGrp="1"/>
          </p:cNvSpPr>
          <p:nvPr>
            <p:ph type="ctrTitle"/>
          </p:nvPr>
        </p:nvSpPr>
        <p:spPr>
          <a:xfrm>
            <a:off x="534988" y="1003300"/>
            <a:ext cx="7772400" cy="1076325"/>
          </a:xfrm>
        </p:spPr>
        <p:txBody>
          <a:bodyPr/>
          <a:lstStyle/>
          <a:p>
            <a:pPr algn="ctr" eaLnBrk="1" hangingPunct="1"/>
            <a:r>
              <a:rPr lang="en-US" sz="3000" b="1" dirty="0" smtClean="0">
                <a:solidFill>
                  <a:srgbClr val="7D0CBB"/>
                </a:solidFill>
              </a:rPr>
              <a:t>BICE AND THE BEST INTEREST STANDARD OF CARE</a:t>
            </a:r>
            <a:endParaRPr lang="fr-FR" altLang="fr-FR" sz="3000" b="1" dirty="0" smtClean="0">
              <a:solidFill>
                <a:srgbClr val="7D0CBB"/>
              </a:solidFill>
              <a:latin typeface="Arial" charset="0"/>
              <a:ea typeface="ＭＳ Ｐゴシック" pitchFamily="-93" charset="-128"/>
              <a:cs typeface="Arial" charset="0"/>
            </a:endParaRPr>
          </a:p>
        </p:txBody>
      </p:sp>
      <p:sp>
        <p:nvSpPr>
          <p:cNvPr id="53" name="Subtitle 52"/>
          <p:cNvSpPr>
            <a:spLocks noGrp="1"/>
          </p:cNvSpPr>
          <p:nvPr>
            <p:ph type="subTitle" idx="1"/>
          </p:nvPr>
        </p:nvSpPr>
        <p:spPr>
          <a:xfrm>
            <a:off x="534988" y="1937856"/>
            <a:ext cx="7772400" cy="4462944"/>
          </a:xfrm>
        </p:spPr>
        <p:txBody>
          <a:bodyPr/>
          <a:lstStyle/>
          <a:p>
            <a:pPr algn="l">
              <a:spcBef>
                <a:spcPts val="0"/>
              </a:spcBef>
              <a:defRPr/>
            </a:pPr>
            <a:r>
              <a:rPr lang="en-US" sz="2000" b="1" dirty="0" smtClean="0">
                <a:solidFill>
                  <a:schemeClr val="tx1"/>
                </a:solidFill>
                <a:latin typeface="Arial" panose="020B0604020202020204" pitchFamily="34" charset="0"/>
                <a:cs typeface="Arial" panose="020B0604020202020204" pitchFamily="34" charset="0"/>
              </a:rPr>
              <a:t>•</a:t>
            </a:r>
            <a:r>
              <a:rPr lang="en-US" sz="2200" dirty="0" smtClean="0">
                <a:solidFill>
                  <a:schemeClr val="tx1"/>
                </a:solidFill>
                <a:latin typeface="Arial" panose="020B0604020202020204" pitchFamily="34" charset="0"/>
                <a:cs typeface="Arial" panose="020B0604020202020204" pitchFamily="34" charset="0"/>
              </a:rPr>
              <a:t>	New Best Interest standard</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Condition for receiving variable compensation </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under BICE</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Three elements:</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	Prudence</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	Recommendations based on retirement </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client’s investment objectives, risk tolerance  </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and financial circumstances and needs</a:t>
            </a:r>
          </a:p>
          <a:p>
            <a:pPr algn="l">
              <a:spcBef>
                <a:spcPts val="0"/>
              </a:spcBef>
              <a:defRPr/>
            </a:pPr>
            <a:r>
              <a:rPr lang="en-US" sz="2200" dirty="0" smtClean="0">
                <a:solidFill>
                  <a:schemeClr val="tx1"/>
                </a:solidFill>
                <a:latin typeface="Arial" panose="020B0604020202020204" pitchFamily="34" charset="0"/>
                <a:cs typeface="Arial" panose="020B0604020202020204" pitchFamily="34" charset="0"/>
              </a:rPr>
              <a:t>		--	Without regard to advisor’s interests, financial </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or otherwise</a:t>
            </a:r>
          </a:p>
          <a:p>
            <a:pPr algn="l">
              <a:spcBef>
                <a:spcPts val="0"/>
              </a:spcBef>
              <a:defRPr/>
            </a:pPr>
            <a:r>
              <a:rPr lang="en-US" sz="2300" dirty="0" smtClean="0">
                <a:solidFill>
                  <a:schemeClr val="tx1"/>
                </a:solidFill>
                <a:latin typeface="Arial" panose="020B0604020202020204" pitchFamily="34" charset="0"/>
                <a:cs typeface="Arial" panose="020B0604020202020204" pitchFamily="34" charset="0"/>
              </a:rPr>
              <a:t>•</a:t>
            </a:r>
            <a:r>
              <a:rPr lang="en-US" sz="2200" dirty="0" smtClean="0">
                <a:solidFill>
                  <a:schemeClr val="tx1"/>
                </a:solidFill>
                <a:latin typeface="Arial" panose="020B0604020202020204" pitchFamily="34" charset="0"/>
                <a:cs typeface="Arial" panose="020B0604020202020204" pitchFamily="34" charset="0"/>
              </a:rPr>
              <a:t>	BICE operational requirements</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written compliance policies and procedures 		</a:t>
            </a: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a:t>
            </a:r>
          </a:p>
          <a:p>
            <a:pPr algn="l">
              <a:spcBef>
                <a:spcPts val="0"/>
              </a:spcBef>
              <a:defRPr/>
            </a:pPr>
            <a:r>
              <a:rPr lang="en-US" sz="2200" dirty="0">
                <a:solidFill>
                  <a:schemeClr val="tx1"/>
                </a:solidFill>
                <a:latin typeface="Arial" panose="020B0604020202020204" pitchFamily="34" charset="0"/>
                <a:cs typeface="Arial" panose="020B0604020202020204" pitchFamily="34" charset="0"/>
              </a:rPr>
              <a:t> </a:t>
            </a:r>
            <a:r>
              <a:rPr lang="en-US" sz="2200" dirty="0" smtClean="0">
                <a:solidFill>
                  <a:schemeClr val="tx1"/>
                </a:solidFill>
                <a:latin typeface="Arial" panose="020B0604020202020204" pitchFamily="34" charset="0"/>
                <a:cs typeface="Arial" panose="020B0604020202020204" pitchFamily="34" charset="0"/>
              </a:rPr>
              <a:t>           mitigating confli</a:t>
            </a:r>
            <a:r>
              <a:rPr lang="en-US" dirty="0" smtClean="0">
                <a:solidFill>
                  <a:schemeClr val="tx1"/>
                </a:solidFill>
                <a:latin typeface="Arial" panose="020B0604020202020204" pitchFamily="34" charset="0"/>
                <a:cs typeface="Arial" panose="020B0604020202020204" pitchFamily="34" charset="0"/>
              </a:rPr>
              <a:t>cts</a:t>
            </a:r>
            <a:endParaRPr lang="en-US" dirty="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1"/>
          <p:cNvSpPr>
            <a:spLocks noGrp="1"/>
          </p:cNvSpPr>
          <p:nvPr>
            <p:ph type="ctrTitle"/>
          </p:nvPr>
        </p:nvSpPr>
        <p:spPr>
          <a:xfrm>
            <a:off x="534988" y="1003300"/>
            <a:ext cx="7772400" cy="1050925"/>
          </a:xfrm>
        </p:spPr>
        <p:txBody>
          <a:bodyPr/>
          <a:lstStyle/>
          <a:p>
            <a:pPr algn="ctr" eaLnBrk="1" hangingPunct="1"/>
            <a:r>
              <a:rPr lang="en-US" sz="2700" b="1" dirty="0" smtClean="0">
                <a:solidFill>
                  <a:srgbClr val="7D0CBB"/>
                </a:solidFill>
              </a:rPr>
              <a:t>FINRA SUITABILITY AND THE BEST INTEREST STANDARD OF CARE</a:t>
            </a:r>
            <a:endParaRPr lang="fr-FR" altLang="fr-FR" sz="2700" dirty="0" smtClean="0">
              <a:solidFill>
                <a:srgbClr val="7D0CBB"/>
              </a:solidFill>
              <a:latin typeface="Arial" charset="0"/>
              <a:ea typeface="ＭＳ Ｐゴシック" pitchFamily="-93" charset="-128"/>
              <a:cs typeface="Arial" charset="0"/>
            </a:endParaRPr>
          </a:p>
        </p:txBody>
      </p:sp>
      <p:sp>
        <p:nvSpPr>
          <p:cNvPr id="53" name="Subtitle 52"/>
          <p:cNvSpPr>
            <a:spLocks noGrp="1"/>
          </p:cNvSpPr>
          <p:nvPr>
            <p:ph type="subTitle" idx="1"/>
          </p:nvPr>
        </p:nvSpPr>
        <p:spPr>
          <a:xfrm>
            <a:off x="534988" y="1841500"/>
            <a:ext cx="7772400" cy="4190184"/>
          </a:xfrm>
        </p:spPr>
        <p:txBody>
          <a:bodyPr/>
          <a:lstStyle/>
          <a:p>
            <a:pPr algn="l">
              <a:spcBef>
                <a:spcPts val="0"/>
              </a:spcBef>
              <a:spcAft>
                <a:spcPts val="0"/>
              </a:spcAft>
              <a:defRPr/>
            </a:pPr>
            <a:r>
              <a:rPr lang="en-US" dirty="0" smtClean="0">
                <a:solidFill>
                  <a:schemeClr val="tx1"/>
                </a:solidFill>
                <a:latin typeface="Arial" panose="020B0604020202020204" pitchFamily="34" charset="0"/>
                <a:cs typeface="Arial" panose="020B0604020202020204" pitchFamily="34" charset="0"/>
              </a:rPr>
              <a:t>•	FINRA suitability questionnaire may fall short of </a:t>
            </a:r>
          </a:p>
          <a:p>
            <a:pPr algn="l">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BICE standard of care</a:t>
            </a:r>
          </a:p>
          <a:p>
            <a:pPr algn="l">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Most FINRA questionnaires are limited in scope</a:t>
            </a:r>
          </a:p>
          <a:p>
            <a:pPr algn="l">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Fail to meet information gathering standard</a:t>
            </a:r>
          </a:p>
          <a:p>
            <a:pPr algn="l">
              <a:spcBef>
                <a:spcPts val="0"/>
              </a:spcBef>
              <a:spcAft>
                <a:spcPts val="0"/>
              </a:spcAft>
              <a:defRPr/>
            </a:pPr>
            <a:r>
              <a:rPr lang="en-US" dirty="0" smtClean="0">
                <a:solidFill>
                  <a:schemeClr val="tx1"/>
                </a:solidFill>
                <a:latin typeface="Arial" panose="020B0604020202020204" pitchFamily="34" charset="0"/>
                <a:cs typeface="Arial" panose="020B0604020202020204" pitchFamily="34" charset="0"/>
              </a:rPr>
              <a:t>•	ERISA prudence and BICE standards require basing </a:t>
            </a:r>
          </a:p>
          <a:p>
            <a:pPr algn="l">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advice on retirement investor’s investment </a:t>
            </a:r>
          </a:p>
          <a:p>
            <a:pPr algn="l">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objectives, risk tolerance, circumstances and needs</a:t>
            </a:r>
          </a:p>
          <a:p>
            <a:pPr algn="l">
              <a:spcBef>
                <a:spcPts val="0"/>
              </a:spcBef>
              <a:spcAft>
                <a:spcPts val="0"/>
              </a:spcAft>
              <a:defRPr/>
            </a:pPr>
            <a:r>
              <a:rPr lang="en-US" dirty="0" smtClean="0">
                <a:solidFill>
                  <a:schemeClr val="tx1"/>
                </a:solidFill>
                <a:latin typeface="Arial" panose="020B0604020202020204" pitchFamily="34" charset="0"/>
                <a:cs typeface="Arial" panose="020B0604020202020204" pitchFamily="34" charset="0"/>
              </a:rPr>
              <a:t>•	Information must be obtained before rendering </a:t>
            </a:r>
          </a:p>
          <a:p>
            <a:pPr algn="l">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advice</a:t>
            </a:r>
          </a:p>
          <a:p>
            <a:pPr algn="l">
              <a:spcBef>
                <a:spcPts val="0"/>
              </a:spcBef>
              <a:spcAft>
                <a:spcPts val="0"/>
              </a:spcAft>
              <a:defRPr/>
            </a:pPr>
            <a:r>
              <a:rPr lang="en-US" dirty="0" smtClean="0">
                <a:solidFill>
                  <a:schemeClr val="tx1"/>
                </a:solidFill>
                <a:latin typeface="Arial" panose="020B0604020202020204" pitchFamily="34" charset="0"/>
                <a:cs typeface="Arial" panose="020B0604020202020204" pitchFamily="34" charset="0"/>
              </a:rPr>
              <a:t>•	Inadequate information indicates potential failure to </a:t>
            </a:r>
          </a:p>
          <a:p>
            <a:pPr algn="l">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give adequate consideration to client’s needs</a:t>
            </a:r>
          </a:p>
          <a:p>
            <a:pPr algn="l">
              <a:defRPr/>
            </a:pPr>
            <a:endParaRPr lang="en-US" dirty="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1"/>
          <p:cNvSpPr>
            <a:spLocks noGrp="1"/>
          </p:cNvSpPr>
          <p:nvPr>
            <p:ph type="ctrTitle"/>
          </p:nvPr>
        </p:nvSpPr>
        <p:spPr>
          <a:xfrm>
            <a:off x="375781" y="1003300"/>
            <a:ext cx="8104339" cy="1025525"/>
          </a:xfrm>
        </p:spPr>
        <p:txBody>
          <a:bodyPr/>
          <a:lstStyle/>
          <a:p>
            <a:pPr algn="ctr" eaLnBrk="1" hangingPunct="1"/>
            <a:r>
              <a:rPr lang="en-US" sz="2700" b="1" dirty="0" smtClean="0">
                <a:solidFill>
                  <a:srgbClr val="7D0CBB"/>
                </a:solidFill>
              </a:rPr>
              <a:t>USING HOUSEHOLD BALANCE SHEET</a:t>
            </a:r>
            <a:r>
              <a:rPr lang="en-US" sz="2400" baseline="30000" dirty="0" smtClean="0">
                <a:solidFill>
                  <a:srgbClr val="7D0CBB"/>
                </a:solidFill>
              </a:rPr>
              <a:t>SM </a:t>
            </a:r>
            <a:r>
              <a:rPr lang="en-US" sz="2700" b="1" dirty="0" smtClean="0">
                <a:solidFill>
                  <a:srgbClr val="7D0CBB"/>
                </a:solidFill>
              </a:rPr>
              <a:t>TO</a:t>
            </a:r>
            <a:br>
              <a:rPr lang="en-US" sz="2700" b="1" dirty="0" smtClean="0">
                <a:solidFill>
                  <a:srgbClr val="7D0CBB"/>
                </a:solidFill>
              </a:rPr>
            </a:br>
            <a:r>
              <a:rPr lang="en-US" sz="2700" b="1" dirty="0" smtClean="0">
                <a:solidFill>
                  <a:srgbClr val="7D0CBB"/>
                </a:solidFill>
              </a:rPr>
              <a:t>MEET BEST INTEREST STANDARD OF CARE</a:t>
            </a:r>
            <a:endParaRPr lang="fr-FR" altLang="fr-FR" sz="2700" dirty="0" smtClean="0">
              <a:solidFill>
                <a:srgbClr val="7D0CBB"/>
              </a:solidFill>
              <a:latin typeface="Arial" charset="0"/>
              <a:ea typeface="ＭＳ Ｐゴシック" pitchFamily="-93" charset="-128"/>
              <a:cs typeface="Arial" charset="0"/>
            </a:endParaRPr>
          </a:p>
        </p:txBody>
      </p:sp>
      <p:sp>
        <p:nvSpPr>
          <p:cNvPr id="53" name="Subtitle 52"/>
          <p:cNvSpPr>
            <a:spLocks noGrp="1"/>
          </p:cNvSpPr>
          <p:nvPr>
            <p:ph type="subTitle" idx="1"/>
          </p:nvPr>
        </p:nvSpPr>
        <p:spPr>
          <a:xfrm>
            <a:off x="534988" y="2229632"/>
            <a:ext cx="7772400" cy="4058433"/>
          </a:xfrm>
        </p:spPr>
        <p:txBody>
          <a:bodyPr/>
          <a:lstStyle/>
          <a:p>
            <a:pPr algn="l">
              <a:spcBef>
                <a:spcPts val="0"/>
              </a:spcBef>
              <a:defRPr/>
            </a:pPr>
            <a:r>
              <a:rPr lang="en-US" dirty="0" smtClean="0">
                <a:solidFill>
                  <a:schemeClr val="tx1"/>
                </a:solidFill>
                <a:latin typeface="Arial" panose="020B0604020202020204" pitchFamily="34" charset="0"/>
                <a:cs typeface="Arial" panose="020B0604020202020204" pitchFamily="34" charset="0"/>
              </a:rPr>
              <a:t>•	Advantages of Household Balance </a:t>
            </a:r>
            <a:r>
              <a:rPr lang="en-US" dirty="0" err="1" smtClean="0">
                <a:solidFill>
                  <a:schemeClr val="tx1"/>
                </a:solidFill>
                <a:latin typeface="Arial" panose="020B0604020202020204" pitchFamily="34" charset="0"/>
                <a:cs typeface="Arial" panose="020B0604020202020204" pitchFamily="34" charset="0"/>
              </a:rPr>
              <a:t>Sheet</a:t>
            </a:r>
            <a:r>
              <a:rPr lang="en-US" baseline="30000" dirty="0" err="1">
                <a:solidFill>
                  <a:schemeClr val="tx1"/>
                </a:solidFill>
              </a:rPr>
              <a:t>SM</a:t>
            </a:r>
            <a:r>
              <a:rPr lang="en-US" dirty="0" smtClean="0">
                <a:solidFill>
                  <a:schemeClr val="tx1"/>
                </a:solidFill>
                <a:latin typeface="Arial" panose="020B0604020202020204" pitchFamily="34" charset="0"/>
                <a:cs typeface="Arial" panose="020B0604020202020204" pitchFamily="34" charset="0"/>
              </a:rPr>
              <a:t>:</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Represents complete financial picture of client’s </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needs / objectives</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Qualifies as client information gathering and </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financial planning tool consistent with ERISA 			prudence</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Input process provides key information</a:t>
            </a:r>
          </a:p>
          <a:p>
            <a:pPr algn="l">
              <a:spcBef>
                <a:spcPts val="0"/>
              </a:spcBef>
              <a:defRPr/>
            </a:pPr>
            <a:r>
              <a:rPr lang="en-US" dirty="0">
                <a:solidFill>
                  <a:schemeClr val="tx1"/>
                </a:solidFill>
                <a:latin typeface="Arial" panose="020B0604020202020204" pitchFamily="34" charset="0"/>
                <a:cs typeface="Arial" panose="020B0604020202020204" pitchFamily="34" charset="0"/>
              </a:rPr>
              <a:t>	</a:t>
            </a:r>
            <a:r>
              <a:rPr lang="en-US" dirty="0" smtClean="0">
                <a:solidFill>
                  <a:schemeClr val="tx1"/>
                </a:solidFill>
                <a:latin typeface="Arial" panose="020B0604020202020204" pitchFamily="34" charset="0"/>
                <a:cs typeface="Arial" panose="020B0604020202020204" pitchFamily="34" charset="0"/>
              </a:rPr>
              <a:t>-	Allows advisors to give appropriate consideration 		to client’s needs / objectives and all other 				relevant information in creating a retirement plan 		and making investment recommendations </a:t>
            </a:r>
            <a:endParaRPr lang="en-US" dirty="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51"/>
          <p:cNvSpPr>
            <a:spLocks noGrp="1"/>
          </p:cNvSpPr>
          <p:nvPr>
            <p:ph type="ctrTitle"/>
          </p:nvPr>
        </p:nvSpPr>
        <p:spPr>
          <a:xfrm>
            <a:off x="534988" y="979488"/>
            <a:ext cx="7772400" cy="1000125"/>
          </a:xfrm>
        </p:spPr>
        <p:txBody>
          <a:bodyPr/>
          <a:lstStyle/>
          <a:p>
            <a:pPr algn="ctr" eaLnBrk="1" hangingPunct="1"/>
            <a:r>
              <a:rPr lang="en-US" altLang="fr-FR" sz="3000" b="1" dirty="0" smtClean="0">
                <a:solidFill>
                  <a:srgbClr val="7D0CBB"/>
                </a:solidFill>
                <a:latin typeface="Arial" charset="0"/>
                <a:ea typeface="ＭＳ Ｐゴシック" pitchFamily="-93" charset="-128"/>
                <a:cs typeface="Arial" charset="0"/>
              </a:rPr>
              <a:t>HOUSEHOLD BALANCE SHEET</a:t>
            </a:r>
            <a:r>
              <a:rPr lang="en-US" sz="2800" baseline="30000" dirty="0" smtClean="0">
                <a:solidFill>
                  <a:srgbClr val="7D0CBB"/>
                </a:solidFill>
              </a:rPr>
              <a:t>SM</a:t>
            </a:r>
            <a:r>
              <a:rPr lang="en-US" sz="3000" b="1" dirty="0">
                <a:solidFill>
                  <a:srgbClr val="7D0CBB"/>
                </a:solidFill>
                <a:latin typeface="Arial" charset="0"/>
                <a:ea typeface="ＭＳ Ｐゴシック" pitchFamily="-93" charset="-128"/>
                <a:cs typeface="Arial" charset="0"/>
              </a:rPr>
              <a:t> </a:t>
            </a:r>
            <a:r>
              <a:rPr lang="en-US" altLang="fr-FR" sz="3000" b="1" dirty="0" smtClean="0">
                <a:solidFill>
                  <a:srgbClr val="7D0CBB"/>
                </a:solidFill>
                <a:latin typeface="Arial" charset="0"/>
                <a:ea typeface="ＭＳ Ｐゴシック" pitchFamily="-93" charset="-128"/>
                <a:cs typeface="Arial" charset="0"/>
              </a:rPr>
              <a:t>AND </a:t>
            </a:r>
            <a:br>
              <a:rPr lang="en-US" altLang="fr-FR" sz="3000" b="1" dirty="0" smtClean="0">
                <a:solidFill>
                  <a:srgbClr val="7D0CBB"/>
                </a:solidFill>
                <a:latin typeface="Arial" charset="0"/>
                <a:ea typeface="ＭＳ Ｐゴシック" pitchFamily="-93" charset="-128"/>
                <a:cs typeface="Arial" charset="0"/>
              </a:rPr>
            </a:br>
            <a:r>
              <a:rPr lang="en-US" altLang="fr-FR" sz="3000" b="1" dirty="0" smtClean="0">
                <a:solidFill>
                  <a:srgbClr val="7D0CBB"/>
                </a:solidFill>
                <a:latin typeface="Arial" charset="0"/>
                <a:ea typeface="ＭＳ Ｐゴシック" pitchFamily="-93" charset="-128"/>
                <a:cs typeface="Arial" charset="0"/>
              </a:rPr>
              <a:t>BICE COMPLIANCE POLICY</a:t>
            </a:r>
            <a:endParaRPr lang="fr-FR" altLang="fr-FR" sz="3000" b="1" dirty="0" smtClean="0">
              <a:solidFill>
                <a:srgbClr val="7D0CBB"/>
              </a:solidFill>
              <a:latin typeface="Arial" charset="0"/>
              <a:ea typeface="ＭＳ Ｐゴシック" pitchFamily="-93" charset="-128"/>
              <a:cs typeface="Arial" charset="0"/>
            </a:endParaRPr>
          </a:p>
        </p:txBody>
      </p:sp>
      <p:sp>
        <p:nvSpPr>
          <p:cNvPr id="53" name="Subtitle 52"/>
          <p:cNvSpPr>
            <a:spLocks noGrp="1"/>
          </p:cNvSpPr>
          <p:nvPr>
            <p:ph type="subTitle" idx="1"/>
          </p:nvPr>
        </p:nvSpPr>
        <p:spPr>
          <a:xfrm>
            <a:off x="534988" y="2192338"/>
            <a:ext cx="7772400" cy="3795712"/>
          </a:xfrm>
        </p:spPr>
        <p:txBody>
          <a:bodyPr/>
          <a:lstStyle/>
          <a:p>
            <a:pPr algn="l" eaLnBrk="1" hangingPunct="1">
              <a:spcBef>
                <a:spcPts val="0"/>
              </a:spcBef>
              <a:defRPr/>
            </a:pPr>
            <a:r>
              <a:rPr lang="en-US" dirty="0" smtClean="0">
                <a:solidFill>
                  <a:schemeClr val="tx1"/>
                </a:solidFill>
              </a:rPr>
              <a:t>•	Under BICE, advisory firms must adopt written 	compliance policies / procedures mitigating 	conflicts</a:t>
            </a:r>
          </a:p>
          <a:p>
            <a:pPr algn="l" eaLnBrk="1" hangingPunct="1">
              <a:spcBef>
                <a:spcPts val="0"/>
              </a:spcBef>
              <a:defRPr/>
            </a:pPr>
            <a:r>
              <a:rPr lang="en-US" dirty="0">
                <a:solidFill>
                  <a:schemeClr val="tx1"/>
                </a:solidFill>
              </a:rPr>
              <a:t>	</a:t>
            </a:r>
            <a:r>
              <a:rPr lang="en-US" dirty="0" smtClean="0">
                <a:solidFill>
                  <a:schemeClr val="tx1"/>
                </a:solidFill>
              </a:rPr>
              <a:t>-	Content of policies/procedures is flexible</a:t>
            </a:r>
          </a:p>
          <a:p>
            <a:pPr algn="l" eaLnBrk="1" hangingPunct="1">
              <a:spcBef>
                <a:spcPts val="0"/>
              </a:spcBef>
              <a:defRPr/>
            </a:pPr>
            <a:r>
              <a:rPr lang="en-US" dirty="0">
                <a:solidFill>
                  <a:schemeClr val="tx1"/>
                </a:solidFill>
              </a:rPr>
              <a:t>	</a:t>
            </a:r>
            <a:r>
              <a:rPr lang="en-US" dirty="0" smtClean="0">
                <a:solidFill>
                  <a:schemeClr val="tx1"/>
                </a:solidFill>
              </a:rPr>
              <a:t>-	Mandatory use  of Household Balance </a:t>
            </a:r>
            <a:r>
              <a:rPr lang="en-US" dirty="0" err="1" smtClean="0">
                <a:solidFill>
                  <a:schemeClr val="tx1"/>
                </a:solidFill>
              </a:rPr>
              <a:t>Sheet</a:t>
            </a:r>
            <a:r>
              <a:rPr lang="en-US" baseline="30000" dirty="0" err="1">
                <a:solidFill>
                  <a:srgbClr val="000000"/>
                </a:solidFill>
              </a:rPr>
              <a:t>SM</a:t>
            </a:r>
            <a:r>
              <a:rPr lang="en-US" dirty="0" smtClean="0">
                <a:solidFill>
                  <a:schemeClr val="tx1"/>
                </a:solidFill>
              </a:rPr>
              <a:t> 		could be included in policies/procedures</a:t>
            </a:r>
          </a:p>
          <a:p>
            <a:pPr algn="l" eaLnBrk="1" hangingPunct="1">
              <a:spcBef>
                <a:spcPts val="0"/>
              </a:spcBef>
              <a:defRPr/>
            </a:pPr>
            <a:r>
              <a:rPr lang="en-US" dirty="0" smtClean="0">
                <a:solidFill>
                  <a:schemeClr val="tx1"/>
                </a:solidFill>
              </a:rPr>
              <a:t>•	Household Balance </a:t>
            </a:r>
            <a:r>
              <a:rPr lang="en-US" dirty="0" err="1" smtClean="0">
                <a:solidFill>
                  <a:schemeClr val="tx1"/>
                </a:solidFill>
              </a:rPr>
              <a:t>Sheet</a:t>
            </a:r>
            <a:r>
              <a:rPr lang="en-US" baseline="30000" dirty="0" err="1">
                <a:solidFill>
                  <a:srgbClr val="000000"/>
                </a:solidFill>
              </a:rPr>
              <a:t>SM</a:t>
            </a:r>
            <a:r>
              <a:rPr lang="en-US" dirty="0" smtClean="0">
                <a:solidFill>
                  <a:schemeClr val="tx1"/>
                </a:solidFill>
              </a:rPr>
              <a:t> can help in formulation</a:t>
            </a:r>
          </a:p>
          <a:p>
            <a:pPr algn="l" eaLnBrk="1" hangingPunct="1">
              <a:spcBef>
                <a:spcPts val="0"/>
              </a:spcBef>
              <a:defRPr/>
            </a:pPr>
            <a:r>
              <a:rPr lang="en-US" dirty="0" smtClean="0">
                <a:solidFill>
                  <a:schemeClr val="tx1"/>
                </a:solidFill>
              </a:rPr>
              <a:t>      of investment recommendations</a:t>
            </a:r>
          </a:p>
          <a:p>
            <a:pPr algn="l" eaLnBrk="1" hangingPunct="1">
              <a:spcBef>
                <a:spcPts val="0"/>
              </a:spcBef>
              <a:defRPr/>
            </a:pPr>
            <a:r>
              <a:rPr lang="en-US" dirty="0" smtClean="0">
                <a:solidFill>
                  <a:schemeClr val="tx1"/>
                </a:solidFill>
              </a:rPr>
              <a:t>•	Requiring recommendations to be based on 	Household Balance </a:t>
            </a:r>
            <a:r>
              <a:rPr lang="en-US" dirty="0" err="1" smtClean="0">
                <a:solidFill>
                  <a:schemeClr val="tx1"/>
                </a:solidFill>
              </a:rPr>
              <a:t>Sheet</a:t>
            </a:r>
            <a:r>
              <a:rPr lang="en-US" baseline="30000" dirty="0" err="1">
                <a:solidFill>
                  <a:srgbClr val="000000"/>
                </a:solidFill>
              </a:rPr>
              <a:t>SM</a:t>
            </a:r>
            <a:r>
              <a:rPr lang="en-US" dirty="0" smtClean="0">
                <a:solidFill>
                  <a:schemeClr val="tx1"/>
                </a:solidFill>
              </a:rPr>
              <a:t> would be consistent</a:t>
            </a:r>
          </a:p>
          <a:p>
            <a:pPr algn="l" eaLnBrk="1" hangingPunct="1">
              <a:spcBef>
                <a:spcPts val="0"/>
              </a:spcBef>
              <a:defRPr/>
            </a:pPr>
            <a:r>
              <a:rPr lang="en-US" dirty="0">
                <a:solidFill>
                  <a:schemeClr val="tx1"/>
                </a:solidFill>
              </a:rPr>
              <a:t> </a:t>
            </a:r>
            <a:r>
              <a:rPr lang="en-US" dirty="0" smtClean="0">
                <a:solidFill>
                  <a:schemeClr val="tx1"/>
                </a:solidFill>
              </a:rPr>
              <a:t>     with Best Interest standard under BICE  </a:t>
            </a:r>
            <a:endParaRPr lang="en-US" dirty="0">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1"/>
          <p:cNvSpPr>
            <a:spLocks noGrp="1"/>
          </p:cNvSpPr>
          <p:nvPr>
            <p:ph type="ctrTitle"/>
          </p:nvPr>
        </p:nvSpPr>
        <p:spPr>
          <a:xfrm>
            <a:off x="534988" y="979488"/>
            <a:ext cx="8458200" cy="916424"/>
          </a:xfrm>
        </p:spPr>
        <p:txBody>
          <a:bodyPr/>
          <a:lstStyle/>
          <a:p>
            <a:pPr algn="ctr" eaLnBrk="1" hangingPunct="1"/>
            <a:r>
              <a:rPr lang="fr-FR" altLang="fr-FR" sz="2900" b="1" dirty="0" smtClean="0">
                <a:solidFill>
                  <a:srgbClr val="7D0CBB"/>
                </a:solidFill>
                <a:latin typeface="Arial" charset="0"/>
                <a:ea typeface="ＭＳ Ｐゴシック" pitchFamily="-93" charset="-128"/>
                <a:cs typeface="Arial" charset="0"/>
              </a:rPr>
              <a:t>RIA USE OF HOUSEHOLD BALANCE SHEET</a:t>
            </a:r>
            <a:r>
              <a:rPr lang="en-US" sz="2800" baseline="30000" dirty="0">
                <a:solidFill>
                  <a:srgbClr val="7D0CBB"/>
                </a:solidFill>
              </a:rPr>
              <a:t>SM</a:t>
            </a:r>
            <a:r>
              <a:rPr lang="fr-FR" altLang="fr-FR" sz="2900" b="1" dirty="0" smtClean="0">
                <a:solidFill>
                  <a:srgbClr val="7D0CBB"/>
                </a:solidFill>
                <a:latin typeface="Arial" charset="0"/>
                <a:ea typeface="ＭＳ Ｐゴシック" pitchFamily="-93" charset="-128"/>
                <a:cs typeface="Arial" charset="0"/>
              </a:rPr>
              <a:t> </a:t>
            </a:r>
            <a:br>
              <a:rPr lang="fr-FR" altLang="fr-FR" sz="2900" b="1" dirty="0" smtClean="0">
                <a:solidFill>
                  <a:srgbClr val="7D0CBB"/>
                </a:solidFill>
                <a:latin typeface="Arial" charset="0"/>
                <a:ea typeface="ＭＳ Ｐゴシック" pitchFamily="-93" charset="-128"/>
                <a:cs typeface="Arial" charset="0"/>
              </a:rPr>
            </a:br>
            <a:r>
              <a:rPr lang="fr-FR" altLang="fr-FR" sz="2900" b="1" dirty="0" smtClean="0">
                <a:solidFill>
                  <a:srgbClr val="7D0CBB"/>
                </a:solidFill>
                <a:latin typeface="Arial" charset="0"/>
                <a:ea typeface="ＭＳ Ｐゴシック" pitchFamily="-93" charset="-128"/>
                <a:cs typeface="Arial" charset="0"/>
              </a:rPr>
              <a:t>TO MEET FIDUCIARY STANDARDS</a:t>
            </a:r>
          </a:p>
        </p:txBody>
      </p:sp>
      <p:sp>
        <p:nvSpPr>
          <p:cNvPr id="53" name="Subtitle 52"/>
          <p:cNvSpPr>
            <a:spLocks noGrp="1"/>
          </p:cNvSpPr>
          <p:nvPr>
            <p:ph type="subTitle" idx="1"/>
          </p:nvPr>
        </p:nvSpPr>
        <p:spPr>
          <a:xfrm>
            <a:off x="534988" y="2105025"/>
            <a:ext cx="7772400" cy="4621213"/>
          </a:xfrm>
        </p:spPr>
        <p:txBody>
          <a:bodyPr/>
          <a:lstStyle/>
          <a:p>
            <a:pPr algn="l">
              <a:defRPr/>
            </a:pPr>
            <a:r>
              <a:rPr lang="fr-FR" dirty="0" smtClean="0">
                <a:solidFill>
                  <a:schemeClr val="tx1"/>
                </a:solidFill>
              </a:rPr>
              <a:t>•	RIAs might not receive variable compensation but 	will </a:t>
            </a:r>
            <a:r>
              <a:rPr lang="fr-FR" dirty="0" err="1" smtClean="0">
                <a:solidFill>
                  <a:schemeClr val="tx1"/>
                </a:solidFill>
              </a:rPr>
              <a:t>still</a:t>
            </a:r>
            <a:r>
              <a:rPr lang="fr-FR" dirty="0" smtClean="0">
                <a:solidFill>
                  <a:schemeClr val="tx1"/>
                </a:solidFill>
              </a:rPr>
              <a:t> </a:t>
            </a:r>
            <a:r>
              <a:rPr lang="fr-FR" dirty="0" err="1" smtClean="0">
                <a:solidFill>
                  <a:schemeClr val="tx1"/>
                </a:solidFill>
              </a:rPr>
              <a:t>need</a:t>
            </a:r>
            <a:r>
              <a:rPr lang="fr-FR" dirty="0" smtClean="0">
                <a:solidFill>
                  <a:schemeClr val="tx1"/>
                </a:solidFill>
              </a:rPr>
              <a:t> the BICE for </a:t>
            </a:r>
            <a:r>
              <a:rPr lang="fr-FR" dirty="0" err="1" smtClean="0">
                <a:solidFill>
                  <a:schemeClr val="tx1"/>
                </a:solidFill>
              </a:rPr>
              <a:t>rollover</a:t>
            </a:r>
            <a:r>
              <a:rPr lang="fr-FR" dirty="0" smtClean="0">
                <a:solidFill>
                  <a:schemeClr val="tx1"/>
                </a:solidFill>
              </a:rPr>
              <a:t> </a:t>
            </a:r>
            <a:r>
              <a:rPr lang="fr-FR" dirty="0" err="1" smtClean="0">
                <a:solidFill>
                  <a:schemeClr val="tx1"/>
                </a:solidFill>
              </a:rPr>
              <a:t>recommendations</a:t>
            </a:r>
            <a:endParaRPr lang="fr-FR" dirty="0" smtClean="0">
              <a:solidFill>
                <a:schemeClr val="tx1"/>
              </a:solidFill>
            </a:endParaRPr>
          </a:p>
          <a:p>
            <a:pPr algn="l">
              <a:defRPr/>
            </a:pPr>
            <a:r>
              <a:rPr lang="fr-FR" dirty="0">
                <a:solidFill>
                  <a:schemeClr val="tx1"/>
                </a:solidFill>
              </a:rPr>
              <a:t>	</a:t>
            </a:r>
            <a:r>
              <a:rPr lang="fr-FR" dirty="0" smtClean="0">
                <a:solidFill>
                  <a:schemeClr val="tx1"/>
                </a:solidFill>
              </a:rPr>
              <a:t>-	</a:t>
            </a:r>
            <a:r>
              <a:rPr lang="fr-FR" dirty="0" err="1" smtClean="0">
                <a:solidFill>
                  <a:schemeClr val="tx1"/>
                </a:solidFill>
              </a:rPr>
              <a:t>Qualifying</a:t>
            </a:r>
            <a:r>
              <a:rPr lang="fr-FR" dirty="0" smtClean="0">
                <a:solidFill>
                  <a:schemeClr val="tx1"/>
                </a:solidFill>
              </a:rPr>
              <a:t> </a:t>
            </a:r>
            <a:r>
              <a:rPr lang="fr-FR" dirty="0" err="1" smtClean="0">
                <a:solidFill>
                  <a:schemeClr val="tx1"/>
                </a:solidFill>
              </a:rPr>
              <a:t>under</a:t>
            </a:r>
            <a:r>
              <a:rPr lang="fr-FR" dirty="0" smtClean="0">
                <a:solidFill>
                  <a:schemeClr val="tx1"/>
                </a:solidFill>
              </a:rPr>
              <a:t> BICE </a:t>
            </a:r>
            <a:r>
              <a:rPr lang="fr-FR" dirty="0" err="1" smtClean="0">
                <a:solidFill>
                  <a:schemeClr val="tx1"/>
                </a:solidFill>
              </a:rPr>
              <a:t>means</a:t>
            </a:r>
            <a:r>
              <a:rPr lang="fr-FR" dirty="0" smtClean="0">
                <a:solidFill>
                  <a:schemeClr val="tx1"/>
                </a:solidFill>
              </a:rPr>
              <a:t> meeting new Best 		</a:t>
            </a:r>
            <a:r>
              <a:rPr lang="fr-FR" dirty="0" err="1" smtClean="0">
                <a:solidFill>
                  <a:schemeClr val="tx1"/>
                </a:solidFill>
              </a:rPr>
              <a:t>Interest</a:t>
            </a:r>
            <a:r>
              <a:rPr lang="fr-FR" dirty="0" smtClean="0">
                <a:solidFill>
                  <a:schemeClr val="tx1"/>
                </a:solidFill>
              </a:rPr>
              <a:t> standard</a:t>
            </a:r>
          </a:p>
          <a:p>
            <a:pPr algn="l">
              <a:defRPr/>
            </a:pPr>
            <a:r>
              <a:rPr lang="fr-FR" dirty="0" smtClean="0">
                <a:solidFill>
                  <a:schemeClr val="tx1"/>
                </a:solidFill>
              </a:rPr>
              <a:t>•	Non-</a:t>
            </a:r>
            <a:r>
              <a:rPr lang="fr-FR" dirty="0" err="1" smtClean="0">
                <a:solidFill>
                  <a:schemeClr val="tx1"/>
                </a:solidFill>
              </a:rPr>
              <a:t>rollover</a:t>
            </a:r>
            <a:r>
              <a:rPr lang="fr-FR" dirty="0" smtClean="0">
                <a:solidFill>
                  <a:schemeClr val="tx1"/>
                </a:solidFill>
              </a:rPr>
              <a:t> </a:t>
            </a:r>
            <a:r>
              <a:rPr lang="fr-FR" dirty="0" err="1" smtClean="0">
                <a:solidFill>
                  <a:schemeClr val="tx1"/>
                </a:solidFill>
              </a:rPr>
              <a:t>advice</a:t>
            </a:r>
            <a:r>
              <a:rPr lang="fr-FR" dirty="0" smtClean="0">
                <a:solidFill>
                  <a:schemeClr val="tx1"/>
                </a:solidFill>
              </a:rPr>
              <a:t> </a:t>
            </a:r>
            <a:r>
              <a:rPr lang="fr-FR" dirty="0" err="1" smtClean="0">
                <a:solidFill>
                  <a:schemeClr val="tx1"/>
                </a:solidFill>
              </a:rPr>
              <a:t>from</a:t>
            </a:r>
            <a:r>
              <a:rPr lang="fr-FR" dirty="0" smtClean="0">
                <a:solidFill>
                  <a:schemeClr val="tx1"/>
                </a:solidFill>
              </a:rPr>
              <a:t> </a:t>
            </a:r>
            <a:r>
              <a:rPr lang="fr-FR" dirty="0" err="1" smtClean="0">
                <a:solidFill>
                  <a:schemeClr val="tx1"/>
                </a:solidFill>
              </a:rPr>
              <a:t>RIAs</a:t>
            </a:r>
            <a:r>
              <a:rPr lang="fr-FR" dirty="0" smtClean="0">
                <a:solidFill>
                  <a:schemeClr val="tx1"/>
                </a:solidFill>
              </a:rPr>
              <a:t> to ERISA clients must 	</a:t>
            </a:r>
            <a:r>
              <a:rPr lang="fr-FR" dirty="0" err="1" smtClean="0">
                <a:solidFill>
                  <a:schemeClr val="tx1"/>
                </a:solidFill>
              </a:rPr>
              <a:t>meet</a:t>
            </a:r>
            <a:r>
              <a:rPr lang="fr-FR" dirty="0" smtClean="0">
                <a:solidFill>
                  <a:schemeClr val="tx1"/>
                </a:solidFill>
              </a:rPr>
              <a:t> </a:t>
            </a:r>
            <a:r>
              <a:rPr lang="fr-FR" dirty="0" err="1" smtClean="0">
                <a:solidFill>
                  <a:schemeClr val="tx1"/>
                </a:solidFill>
              </a:rPr>
              <a:t>related</a:t>
            </a:r>
            <a:r>
              <a:rPr lang="fr-FR" dirty="0" smtClean="0">
                <a:solidFill>
                  <a:schemeClr val="tx1"/>
                </a:solidFill>
              </a:rPr>
              <a:t> ERISA Prudence standard</a:t>
            </a:r>
          </a:p>
          <a:p>
            <a:pPr algn="l">
              <a:defRPr/>
            </a:pPr>
            <a:r>
              <a:rPr lang="fr-FR" dirty="0" smtClean="0">
                <a:solidFill>
                  <a:schemeClr val="tx1"/>
                </a:solidFill>
              </a:rPr>
              <a:t>•	Household Balance </a:t>
            </a:r>
            <a:r>
              <a:rPr lang="fr-FR" dirty="0" err="1" smtClean="0">
                <a:solidFill>
                  <a:schemeClr val="tx1"/>
                </a:solidFill>
              </a:rPr>
              <a:t>Sheet</a:t>
            </a:r>
            <a:r>
              <a:rPr lang="en-US" baseline="30000" dirty="0">
                <a:solidFill>
                  <a:srgbClr val="000000"/>
                </a:solidFill>
              </a:rPr>
              <a:t>SM</a:t>
            </a:r>
            <a:r>
              <a:rPr lang="fr-FR" dirty="0" smtClean="0">
                <a:solidFill>
                  <a:schemeClr val="tx1"/>
                </a:solidFill>
              </a:rPr>
              <a:t> methodology meets 	ERISA Prudence and BICE Best </a:t>
            </a:r>
            <a:r>
              <a:rPr lang="fr-FR" dirty="0">
                <a:solidFill>
                  <a:schemeClr val="tx1"/>
                </a:solidFill>
              </a:rPr>
              <a:t>I</a:t>
            </a:r>
            <a:r>
              <a:rPr lang="fr-FR" dirty="0" smtClean="0">
                <a:solidFill>
                  <a:schemeClr val="tx1"/>
                </a:solidFill>
              </a:rPr>
              <a:t>nterest standards</a:t>
            </a:r>
            <a:endParaRPr lang="fr-FR" dirty="0">
              <a:solidFill>
                <a:schemeClr val="tx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1"/>
          <p:cNvSpPr>
            <a:spLocks noGrp="1"/>
          </p:cNvSpPr>
          <p:nvPr>
            <p:ph type="ctrTitle"/>
          </p:nvPr>
        </p:nvSpPr>
        <p:spPr>
          <a:xfrm>
            <a:off x="534988" y="979488"/>
            <a:ext cx="7772400" cy="949325"/>
          </a:xfrm>
        </p:spPr>
        <p:txBody>
          <a:bodyPr/>
          <a:lstStyle/>
          <a:p>
            <a:pPr algn="ctr" eaLnBrk="1" hangingPunct="1"/>
            <a:r>
              <a:rPr lang="fr-FR" altLang="fr-FR" b="1" dirty="0" smtClean="0">
                <a:solidFill>
                  <a:srgbClr val="7D0CBB"/>
                </a:solidFill>
                <a:latin typeface="Arial" charset="0"/>
                <a:ea typeface="ＭＳ Ｐゴシック" pitchFamily="-93" charset="-128"/>
                <a:cs typeface="Arial" charset="0"/>
              </a:rPr>
              <a:t>IMPORTANT INFORMATION</a:t>
            </a:r>
          </a:p>
        </p:txBody>
      </p:sp>
      <p:sp>
        <p:nvSpPr>
          <p:cNvPr id="53" name="Subtitle 52"/>
          <p:cNvSpPr>
            <a:spLocks noGrp="1"/>
          </p:cNvSpPr>
          <p:nvPr>
            <p:ph type="subTitle" idx="1"/>
          </p:nvPr>
        </p:nvSpPr>
        <p:spPr>
          <a:xfrm>
            <a:off x="534987" y="2154651"/>
            <a:ext cx="8245757" cy="4321305"/>
          </a:xfrm>
          <a:extLst/>
        </p:spPr>
        <p:txBody>
          <a:bodyPr/>
          <a:lstStyle/>
          <a:p>
            <a:pPr algn="l">
              <a:defRPr/>
            </a:pPr>
            <a:r>
              <a:rPr lang="en-US" sz="3000" dirty="0">
                <a:solidFill>
                  <a:schemeClr val="tx1"/>
                </a:solidFill>
                <a:latin typeface="Arial" pitchFamily="34" charset="0"/>
                <a:cs typeface="Arial" pitchFamily="34" charset="0"/>
              </a:rPr>
              <a:t>This presentation is intended for general informational purposes only, and it does not constitute legal, tax or investment advice from The Wagner Law Group. Financial advisors and other plan service providers should consult with their own legal counsel to understand the nature and scope of their responsibilities under ERISA and other applicable law.</a:t>
            </a:r>
          </a:p>
          <a:p>
            <a:pPr algn="l">
              <a:defRPr/>
            </a:pPr>
            <a:endParaRPr lang="en-US" sz="3200" dirty="0">
              <a:solidFill>
                <a:schemeClr val="tx1">
                  <a:lumMod val="50000"/>
                  <a:lumOff val="50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51"/>
          <p:cNvSpPr>
            <a:spLocks noGrp="1"/>
          </p:cNvSpPr>
          <p:nvPr>
            <p:ph type="ctrTitle"/>
          </p:nvPr>
        </p:nvSpPr>
        <p:spPr>
          <a:xfrm>
            <a:off x="363255" y="1090749"/>
            <a:ext cx="8204547" cy="4617324"/>
          </a:xfrm>
        </p:spPr>
        <p:txBody>
          <a:bodyPr/>
          <a:lstStyle/>
          <a:p>
            <a:pPr algn="ctr" eaLnBrk="1" hangingPunct="1"/>
            <a:r>
              <a:rPr lang="en-US" sz="3500" b="1" dirty="0" smtClean="0"/>
              <a:t>The Household Balance </a:t>
            </a:r>
            <a:r>
              <a:rPr lang="en-US" sz="3500" b="1" dirty="0" err="1" smtClean="0"/>
              <a:t>Sheet</a:t>
            </a:r>
            <a:r>
              <a:rPr lang="en-US" sz="3600" baseline="30000" dirty="0" err="1"/>
              <a:t>SM</a:t>
            </a:r>
            <a:r>
              <a:rPr lang="en-US" sz="3500" b="1" dirty="0" smtClean="0"/>
              <a:t> View and the New DOL Fiduciary Rule</a:t>
            </a:r>
            <a:r>
              <a:rPr lang="en-US" sz="4000" b="1" dirty="0" smtClean="0"/>
              <a:t/>
            </a:r>
            <a:br>
              <a:rPr lang="en-US" sz="4000" b="1" dirty="0" smtClean="0"/>
            </a:br>
            <a:r>
              <a:rPr lang="en-US" sz="4000" b="1" dirty="0" smtClean="0"/>
              <a:t/>
            </a:r>
            <a:br>
              <a:rPr lang="en-US" sz="4000" b="1" dirty="0" smtClean="0"/>
            </a:br>
            <a:r>
              <a:rPr lang="en-US" sz="3000" b="1" dirty="0" smtClean="0">
                <a:latin typeface="Arial" charset="0"/>
                <a:cs typeface="Arial" charset="0"/>
              </a:rPr>
              <a:t>Marcia S. Wagner, Esq</a:t>
            </a:r>
            <a:r>
              <a:rPr lang="en-US" sz="3000" b="1" dirty="0" smtClean="0">
                <a:solidFill>
                  <a:srgbClr val="320E04"/>
                </a:solidFill>
                <a:latin typeface="Arial" charset="0"/>
                <a:cs typeface="Arial" charset="0"/>
              </a:rPr>
              <a:t>.</a:t>
            </a:r>
            <a:br>
              <a:rPr lang="en-US" sz="3000" b="1" dirty="0" smtClean="0">
                <a:solidFill>
                  <a:srgbClr val="320E04"/>
                </a:solidFill>
                <a:latin typeface="Arial" charset="0"/>
                <a:cs typeface="Arial" charset="0"/>
              </a:rPr>
            </a:br>
            <a:r>
              <a:rPr lang="fr-FR" altLang="fr-FR" sz="4000" b="1" dirty="0" smtClean="0">
                <a:solidFill>
                  <a:srgbClr val="7D0CBB"/>
                </a:solidFill>
                <a:latin typeface="Arial" charset="0"/>
                <a:ea typeface="ＭＳ Ｐゴシック" pitchFamily="-93" charset="-128"/>
                <a:cs typeface="Arial" charset="0"/>
              </a:rPr>
              <a:t>                                               </a:t>
            </a:r>
            <a:br>
              <a:rPr lang="fr-FR" altLang="fr-FR" sz="4000" b="1" dirty="0" smtClean="0">
                <a:solidFill>
                  <a:srgbClr val="7D0CBB"/>
                </a:solidFill>
                <a:latin typeface="Arial" charset="0"/>
                <a:ea typeface="ＭＳ Ｐゴシック" pitchFamily="-93" charset="-128"/>
                <a:cs typeface="Arial" charset="0"/>
              </a:rPr>
            </a:br>
            <a:r>
              <a:rPr lang="fr-FR" altLang="fr-FR" sz="4000" b="1" dirty="0">
                <a:solidFill>
                  <a:srgbClr val="7D0CBB"/>
                </a:solidFill>
                <a:latin typeface="Arial" charset="0"/>
                <a:ea typeface="ＭＳ Ｐゴシック" pitchFamily="-93" charset="-128"/>
                <a:cs typeface="Arial" charset="0"/>
              </a:rPr>
              <a:t/>
            </a:r>
            <a:br>
              <a:rPr lang="fr-FR" altLang="fr-FR" sz="4000" b="1" dirty="0">
                <a:solidFill>
                  <a:srgbClr val="7D0CBB"/>
                </a:solidFill>
                <a:latin typeface="Arial" charset="0"/>
                <a:ea typeface="ＭＳ Ｐゴシック" pitchFamily="-93" charset="-128"/>
                <a:cs typeface="Arial" charset="0"/>
              </a:rPr>
            </a:br>
            <a:r>
              <a:rPr lang="fr-FR" altLang="fr-FR" sz="4000" b="1" dirty="0" smtClean="0">
                <a:solidFill>
                  <a:srgbClr val="7D0CBB"/>
                </a:solidFill>
                <a:latin typeface="Arial" charset="0"/>
                <a:ea typeface="ＭＳ Ｐゴシック" pitchFamily="-93" charset="-128"/>
                <a:cs typeface="Arial" charset="0"/>
              </a:rPr>
              <a:t>                                               </a:t>
            </a:r>
            <a:r>
              <a:rPr lang="fr-FR" altLang="fr-FR" sz="900" dirty="0" smtClean="0">
                <a:solidFill>
                  <a:srgbClr val="7D0CBB"/>
                </a:solidFill>
                <a:latin typeface="Arial" charset="0"/>
                <a:ea typeface="ＭＳ Ｐゴシック" pitchFamily="-93" charset="-128"/>
                <a:cs typeface="Arial" charset="0"/>
              </a:rPr>
              <a:t>A0216314.pptx</a:t>
            </a:r>
            <a:r>
              <a:rPr lang="en-US" sz="4000" dirty="0" smtClean="0"/>
              <a:t/>
            </a:r>
            <a:br>
              <a:rPr lang="en-US" sz="4000" dirty="0" smtClean="0"/>
            </a:br>
            <a:r>
              <a:rPr lang="en-US" sz="4000" b="1" dirty="0"/>
              <a:t/>
            </a:r>
            <a:br>
              <a:rPr lang="en-US" sz="4000" b="1" dirty="0"/>
            </a:br>
            <a:r>
              <a:rPr lang="en-US" sz="4000" b="1" dirty="0" smtClean="0"/>
              <a:t/>
            </a:r>
            <a:br>
              <a:rPr lang="en-US" sz="4000" b="1" dirty="0" smtClean="0"/>
            </a:br>
            <a:endParaRPr lang="fr-FR" altLang="fr-FR" sz="2800" b="1" dirty="0" smtClean="0">
              <a:solidFill>
                <a:srgbClr val="7D0CBB"/>
              </a:solidFill>
              <a:latin typeface="Arial" charset="0"/>
              <a:ea typeface="ＭＳ Ｐゴシック" pitchFamily="-93" charset="-128"/>
              <a:cs typeface="Arial" charset="0"/>
            </a:endParaRPr>
          </a:p>
        </p:txBody>
      </p:sp>
      <p:pic>
        <p:nvPicPr>
          <p:cNvPr id="5"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8856" y="3596784"/>
            <a:ext cx="3405930" cy="666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1280</TotalTime>
  <Words>528</Words>
  <Application>Microsoft Office PowerPoint</Application>
  <PresentationFormat>On-screen Show (4:3)</PresentationFormat>
  <Paragraphs>162</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The Household Balance SheetSM View and the New DOL Fiduciary Rule    </vt:lpstr>
      <vt:lpstr>INTRODUCTION</vt:lpstr>
      <vt:lpstr>THE RIIA® HOUSEHOLD BALANCE SHEETSM </vt:lpstr>
      <vt:lpstr>HOUSEHOLD BALANCE SHEETSM  AS ANALYTICAL TOOL</vt:lpstr>
      <vt:lpstr>DATA INPUTS FOR HOUSEHOLD BALANCE SHEETSM</vt:lpstr>
      <vt:lpstr>IMPACT OF NEW DOL FIDUCIARY RULE</vt:lpstr>
      <vt:lpstr>OLD FIDUCIARY DEFINITION</vt:lpstr>
      <vt:lpstr>NEW INVESTMENT ADVICE DEFINITION</vt:lpstr>
      <vt:lpstr>“RECOMMENDATION” DEFINED</vt:lpstr>
      <vt:lpstr>PROHIBITION OF VARIABLE COMPENSATION AND THE BICE</vt:lpstr>
      <vt:lpstr>BICE AND THE BEST INTEREST STANDARD OF CARE</vt:lpstr>
      <vt:lpstr>FINRA SUITABILITY AND THE BEST INTEREST STANDARD OF CARE</vt:lpstr>
      <vt:lpstr>USING HOUSEHOLD BALANCE SHEETSM TO MEET BEST INTEREST STANDARD OF CARE</vt:lpstr>
      <vt:lpstr>HOUSEHOLD BALANCE SHEETSM AND  BICE COMPLIANCE POLICY</vt:lpstr>
      <vt:lpstr>RIA USE OF HOUSEHOLD BALANCE SHEETSM  TO MEET FIDUCIARY STANDARDS</vt:lpstr>
      <vt:lpstr>IMPORTANT INFORMATION</vt:lpstr>
      <vt:lpstr>The Household Balance SheetSM View and the New DOL Fiduciary Rule  Marcia S. Wagner, Esq.                                                                                                 A0216314.pptx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Robbie Bobbie</dc:creator>
  <cp:lastModifiedBy>Stephen Wilkes</cp:lastModifiedBy>
  <cp:revision>143</cp:revision>
  <cp:lastPrinted>2016-07-14T17:55:57Z</cp:lastPrinted>
  <dcterms:created xsi:type="dcterms:W3CDTF">2016-03-16T07:28:56Z</dcterms:created>
  <dcterms:modified xsi:type="dcterms:W3CDTF">2016-07-14T18:07:45Z</dcterms:modified>
</cp:coreProperties>
</file>