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49" r:id="rId1"/>
  </p:sldMasterIdLst>
  <p:notesMasterIdLst>
    <p:notesMasterId r:id="rId53"/>
  </p:notesMasterIdLst>
  <p:handoutMasterIdLst>
    <p:handoutMasterId r:id="rId54"/>
  </p:handoutMasterIdLst>
  <p:sldIdLst>
    <p:sldId id="630" r:id="rId2"/>
    <p:sldId id="502" r:id="rId3"/>
    <p:sldId id="595" r:id="rId4"/>
    <p:sldId id="597" r:id="rId5"/>
    <p:sldId id="560" r:id="rId6"/>
    <p:sldId id="562" r:id="rId7"/>
    <p:sldId id="620" r:id="rId8"/>
    <p:sldId id="567" r:id="rId9"/>
    <p:sldId id="621" r:id="rId10"/>
    <p:sldId id="568" r:id="rId11"/>
    <p:sldId id="572" r:id="rId12"/>
    <p:sldId id="574" r:id="rId13"/>
    <p:sldId id="573" r:id="rId14"/>
    <p:sldId id="569" r:id="rId15"/>
    <p:sldId id="570" r:id="rId16"/>
    <p:sldId id="571" r:id="rId17"/>
    <p:sldId id="623" r:id="rId18"/>
    <p:sldId id="576" r:id="rId19"/>
    <p:sldId id="575" r:id="rId20"/>
    <p:sldId id="578" r:id="rId21"/>
    <p:sldId id="577" r:id="rId22"/>
    <p:sldId id="622" r:id="rId23"/>
    <p:sldId id="625" r:id="rId24"/>
    <p:sldId id="628" r:id="rId25"/>
    <p:sldId id="624" r:id="rId26"/>
    <p:sldId id="626" r:id="rId27"/>
    <p:sldId id="627" r:id="rId28"/>
    <p:sldId id="629" r:id="rId29"/>
    <p:sldId id="583" r:id="rId30"/>
    <p:sldId id="600" r:id="rId31"/>
    <p:sldId id="601" r:id="rId32"/>
    <p:sldId id="599" r:id="rId33"/>
    <p:sldId id="602" r:id="rId34"/>
    <p:sldId id="603" r:id="rId35"/>
    <p:sldId id="604" r:id="rId36"/>
    <p:sldId id="605" r:id="rId37"/>
    <p:sldId id="606" r:id="rId38"/>
    <p:sldId id="608" r:id="rId39"/>
    <p:sldId id="607" r:id="rId40"/>
    <p:sldId id="609" r:id="rId41"/>
    <p:sldId id="617" r:id="rId42"/>
    <p:sldId id="611" r:id="rId43"/>
    <p:sldId id="612" r:id="rId44"/>
    <p:sldId id="614" r:id="rId45"/>
    <p:sldId id="616" r:id="rId46"/>
    <p:sldId id="615" r:id="rId47"/>
    <p:sldId id="618" r:id="rId48"/>
    <p:sldId id="587" r:id="rId49"/>
    <p:sldId id="594" r:id="rId50"/>
    <p:sldId id="633" r:id="rId51"/>
    <p:sldId id="631" r:id="rId52"/>
  </p:sldIdLst>
  <p:sldSz cx="9144000" cy="6858000" type="screen4x3"/>
  <p:notesSz cx="7010400" cy="92964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5pPr>
    <a:lvl6pPr marL="2286000" algn="l" defTabSz="914400" rtl="0" eaLnBrk="1" latinLnBrk="0" hangingPunct="1"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6pPr>
    <a:lvl7pPr marL="2743200" algn="l" defTabSz="914400" rtl="0" eaLnBrk="1" latinLnBrk="0" hangingPunct="1"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7pPr>
    <a:lvl8pPr marL="3200400" algn="l" defTabSz="914400" rtl="0" eaLnBrk="1" latinLnBrk="0" hangingPunct="1"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8pPr>
    <a:lvl9pPr marL="3657600" algn="l" defTabSz="914400" rtl="0" eaLnBrk="1" latinLnBrk="0" hangingPunct="1"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DE8B"/>
    <a:srgbClr val="FFCCCC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14" autoAdjust="0"/>
    <p:restoredTop sz="98211" autoAdjust="0"/>
  </p:normalViewPr>
  <p:slideViewPr>
    <p:cSldViewPr>
      <p:cViewPr varScale="1">
        <p:scale>
          <a:sx n="114" d="100"/>
          <a:sy n="114" d="100"/>
        </p:scale>
        <p:origin x="-156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>
        <p:scale>
          <a:sx n="100" d="100"/>
          <a:sy n="100" d="100"/>
        </p:scale>
        <p:origin x="-816" y="360"/>
      </p:cViewPr>
      <p:guideLst>
        <p:guide orient="horz" pos="2928"/>
        <p:guide pos="2209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notesMaster" Target="notesMasters/notesMaster1.xml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 dirty="0"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1264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70338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fld id="{7C13C162-FF4A-4D3B-953C-683E06DB2167}" type="datetimeFigureOut">
              <a:rPr lang="en-US"/>
              <a:pPr>
                <a:defRPr/>
              </a:pPr>
              <a:t>4/20/2016</a:t>
            </a:fld>
            <a:endParaRPr lang="en-US" dirty="0"/>
          </a:p>
        </p:txBody>
      </p:sp>
      <p:sp>
        <p:nvSpPr>
          <p:cNvPr id="11264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29675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 dirty="0"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1264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fld id="{69D44C23-A377-4E26-B1B8-48854E0FEF5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67384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 dirty="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0338" y="0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dirty="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301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82688" y="696913"/>
            <a:ext cx="4648200" cy="34861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1675" y="4416425"/>
            <a:ext cx="5608638" cy="418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4608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 dirty="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608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BB49C6D9-F17C-45B5-9A7F-C5A98FEF49D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793210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eaLnBrk="1" hangingPunct="1"/>
            <a:fld id="{214DEA33-BF8F-4CBA-97EB-59425767F7A2}" type="slidenum">
              <a:rPr lang="en-US" sz="1200" smtClean="0">
                <a:latin typeface="Arial" charset="0"/>
              </a:rPr>
              <a:pPr eaLnBrk="1" hangingPunct="1"/>
              <a:t>1</a:t>
            </a:fld>
            <a:endParaRPr lang="en-US" sz="1200" dirty="0" smtClean="0">
              <a:latin typeface="Arial" charset="0"/>
            </a:endParaRPr>
          </a:p>
        </p:txBody>
      </p:sp>
      <p:sp>
        <p:nvSpPr>
          <p:cNvPr id="44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1413" y="609600"/>
            <a:ext cx="4648200" cy="3486150"/>
          </a:xfrm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dirty="0" smtClean="0"/>
              <a:t>.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b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endParaRPr lang="en-US" sz="1100" b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b="0" kern="1200" baseline="0" dirty="0" smtClean="0">
              <a:solidFill>
                <a:schemeClr val="tx1"/>
              </a:solidFill>
              <a:effectLst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sz="1100" b="0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b="0" kern="1200" dirty="0" smtClean="0">
              <a:solidFill>
                <a:schemeClr val="tx1"/>
              </a:solidFill>
              <a:effectLst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sz="1100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b="0" kern="1200" baseline="0" dirty="0" smtClean="0">
              <a:solidFill>
                <a:schemeClr val="tx1"/>
              </a:solidFill>
              <a:effectLst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b="0" kern="1200" baseline="0" dirty="0" smtClean="0">
              <a:solidFill>
                <a:schemeClr val="tx1"/>
              </a:solidFill>
              <a:effectLst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kern="1200" dirty="0">
              <a:solidFill>
                <a:schemeClr val="tx1"/>
              </a:solidFill>
              <a:effectLst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27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b="0" kern="1200" baseline="0" dirty="0" smtClean="0">
              <a:solidFill>
                <a:schemeClr val="tx1"/>
              </a:solidFill>
              <a:effectLst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28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29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b="0" kern="1200" dirty="0" smtClean="0">
              <a:solidFill>
                <a:schemeClr val="tx1"/>
              </a:solidFill>
              <a:effectLst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30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31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sz="1200" b="0" kern="1200" dirty="0" smtClean="0">
              <a:solidFill>
                <a:schemeClr val="tx1"/>
              </a:solidFill>
              <a:effectLst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32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b="0" kern="1200" dirty="0" smtClean="0">
              <a:solidFill>
                <a:schemeClr val="tx1"/>
              </a:solidFill>
              <a:effectLst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33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0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34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0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35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36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endParaRPr lang="en-US" sz="1200" kern="1200" dirty="0" smtClean="0">
              <a:solidFill>
                <a:schemeClr val="tx1"/>
              </a:solidFill>
              <a:effectLst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37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38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b="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39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 b="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40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41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 b="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42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43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0" i="0" u="non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44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0" i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45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0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46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0" i="0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47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b="0" kern="1200" dirty="0" smtClean="0">
              <a:solidFill>
                <a:schemeClr val="tx1"/>
              </a:solidFill>
              <a:effectLst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48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100" dirty="0" smtClean="0"/>
              <a:t> </a:t>
            </a:r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49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eaLnBrk="1" hangingPunct="1"/>
            <a:fld id="{214DEA33-BF8F-4CBA-97EB-59425767F7A2}" type="slidenum">
              <a:rPr lang="en-US" sz="1200" smtClean="0">
                <a:latin typeface="Arial" charset="0"/>
              </a:rPr>
              <a:pPr eaLnBrk="1" hangingPunct="1"/>
              <a:t>51</a:t>
            </a:fld>
            <a:endParaRPr lang="en-US" sz="1200" dirty="0" smtClean="0">
              <a:latin typeface="Arial" charset="0"/>
            </a:endParaRPr>
          </a:p>
        </p:txBody>
      </p:sp>
      <p:sp>
        <p:nvSpPr>
          <p:cNvPr id="44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1413" y="609600"/>
            <a:ext cx="4648200" cy="3486150"/>
          </a:xfrm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5F109A-F57D-4FB8-9DFD-5E3D9F376472}" type="datetime1">
              <a:rPr lang="en-US"/>
              <a:pPr>
                <a:defRPr/>
              </a:pPr>
              <a:t>4/20/2016</a:t>
            </a:fld>
            <a:endParaRPr lang="en-US" dirty="0"/>
          </a:p>
        </p:txBody>
      </p:sp>
      <p:sp>
        <p:nvSpPr>
          <p:cNvPr id="5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04721B-BEC6-4790-98F7-B9E7F1FDDCE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44017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AF0B25-E1DB-487E-99CA-1976194D3012}" type="datetime1">
              <a:rPr lang="en-US"/>
              <a:pPr>
                <a:defRPr/>
              </a:pPr>
              <a:t>4/20/2016</a:t>
            </a:fld>
            <a:endParaRPr lang="en-US" dirty="0"/>
          </a:p>
        </p:txBody>
      </p:sp>
      <p:sp>
        <p:nvSpPr>
          <p:cNvPr id="5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A818CC-217F-4484-AEDF-321D6DD1A1B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13547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82825" y="0"/>
            <a:ext cx="68580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5" name="Rectangle 4"/>
          <p:cNvSpPr/>
          <p:nvPr/>
        </p:nvSpPr>
        <p:spPr bwMode="invGray">
          <a:xfrm>
            <a:off x="2286000" y="0"/>
            <a:ext cx="762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6" name="Oval 5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7" name="Oval 6"/>
          <p:cNvSpPr/>
          <p:nvPr/>
        </p:nvSpPr>
        <p:spPr>
          <a:xfrm>
            <a:off x="2408238" y="2746375"/>
            <a:ext cx="63500" cy="63500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13B555-7A4D-4F38-8077-FA0429B9EF04}" type="datetime1">
              <a:rPr lang="en-US"/>
              <a:pPr>
                <a:defRPr/>
              </a:pPr>
              <a:t>4/20/2016</a:t>
            </a:fld>
            <a:endParaRPr lang="en-US" dirty="0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5100FF0-D116-4247-92A9-31693A0A0E7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73417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29ADF6-2F2A-4440-9AD2-CF628F2A1EEF}" type="datetime1">
              <a:rPr lang="en-US"/>
              <a:pPr>
                <a:defRPr/>
              </a:pPr>
              <a:t>4/20/2016</a:t>
            </a:fld>
            <a:endParaRPr lang="en-US" dirty="0"/>
          </a:p>
        </p:txBody>
      </p:sp>
      <p:sp>
        <p:nvSpPr>
          <p:cNvPr id="6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2CFAE3-E1F0-425E-ACAF-19A60CBDE4D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78450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/>
          <a:lstStyle>
            <a:lvl1pPr algn="ctr">
              <a:defRPr sz="4500" b="1" cap="none" baseline="0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D245F1-EE49-48BF-B85E-FB7532F1FE77}" type="datetime1">
              <a:rPr lang="en-US"/>
              <a:pPr>
                <a:defRPr/>
              </a:pPr>
              <a:t>4/20/2016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3EEC25A-DAC0-49B0-9600-4DEA5E92E90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08765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EC7E35-AF31-447B-B317-14B71D540A6D}" type="datetime1">
              <a:rPr lang="en-US"/>
              <a:pPr>
                <a:defRPr/>
              </a:pPr>
              <a:t>4/20/2016</a:t>
            </a:fld>
            <a:endParaRPr lang="en-US" dirty="0"/>
          </a:p>
        </p:txBody>
      </p:sp>
      <p:sp>
        <p:nvSpPr>
          <p:cNvPr id="4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509D47-CFA2-4FA4-A29F-F1A8AF34284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30221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14413" y="0"/>
            <a:ext cx="812958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3" name="Rectangle 2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473EE3-A95E-43DD-A499-CF769D25A687}" type="datetime1">
              <a:rPr lang="en-US"/>
              <a:pPr>
                <a:defRPr/>
              </a:pPr>
              <a:t>4/20/2016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9A06611-272E-4764-A52D-ADD197A6A09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06280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6B2C67-7B85-4AAC-81CA-4B0DA195F892}" type="datetime1">
              <a:rPr lang="en-US"/>
              <a:pPr>
                <a:defRPr/>
              </a:pPr>
              <a:t>4/20/2016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A1FFCC2-FE64-48FE-8CEF-FA918D1CC93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99422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tIns="274320">
            <a:normAutofit/>
          </a:bodyPr>
          <a:lstStyle>
            <a:extLst/>
          </a:lstStyle>
          <a:p>
            <a:pPr indent="-283464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en-US" sz="3200" dirty="0">
              <a:latin typeface="+mn-lt"/>
              <a:cs typeface="+mn-cs"/>
            </a:endParaRPr>
          </a:p>
        </p:txBody>
      </p:sp>
      <p:sp>
        <p:nvSpPr>
          <p:cNvPr id="6" name="Flowchart: Process 5"/>
          <p:cNvSpPr/>
          <p:nvPr/>
        </p:nvSpPr>
        <p:spPr>
          <a:xfrm rot="19468671">
            <a:off x="396875" y="954088"/>
            <a:ext cx="685800" cy="204787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7" name="Flowchart: Process 6"/>
          <p:cNvSpPr/>
          <p:nvPr/>
        </p:nvSpPr>
        <p:spPr>
          <a:xfrm rot="2103354" flipH="1">
            <a:off x="5003800" y="936625"/>
            <a:ext cx="649288" cy="204788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tIns="274320">
            <a:normAutofit/>
          </a:bodyPr>
          <a:lstStyle>
            <a:lvl1pPr indent="0">
              <a:buNone/>
              <a:defRPr sz="3200"/>
            </a:lvl1pPr>
            <a:extLst/>
          </a:lstStyle>
          <a:p>
            <a:pPr lvl="0"/>
            <a:r>
              <a:rPr lang="en-US" noProof="0" dirty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4C4AC3-ED09-4238-AE90-E71F538E54C0}" type="datetime1">
              <a:rPr lang="en-US"/>
              <a:pPr>
                <a:defRPr/>
              </a:pPr>
              <a:t>4/20/2016</a:t>
            </a:fld>
            <a:endParaRPr lang="en-US" dirty="0"/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3266A1B-3F88-48B9-80A0-EACBEBCBB46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31981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8906D7-D9CD-41AA-98CE-BE089E5E4F19}" type="datetime1">
              <a:rPr lang="en-US"/>
              <a:pPr>
                <a:defRPr/>
              </a:pPr>
              <a:t>4/20/2016</a:t>
            </a:fld>
            <a:endParaRPr lang="en-US" dirty="0"/>
          </a:p>
        </p:txBody>
      </p:sp>
      <p:sp>
        <p:nvSpPr>
          <p:cNvPr id="5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C08340-7B5C-4C59-A437-16A6B567D7B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85159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F76411-F605-4341-B46F-350674FDCCE6}" type="datetime1">
              <a:rPr lang="en-US"/>
              <a:pPr>
                <a:defRPr/>
              </a:pPr>
              <a:t>4/20/2016</a:t>
            </a:fld>
            <a:endParaRPr lang="en-US" dirty="0"/>
          </a:p>
        </p:txBody>
      </p:sp>
      <p:sp>
        <p:nvSpPr>
          <p:cNvPr id="5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FC30F7-33F1-49C4-A384-A240062E847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28114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3D9B50-F796-4400-9E71-75D1DAEEDFF8}" type="datetime1">
              <a:rPr lang="en-US"/>
              <a:pPr>
                <a:defRPr/>
              </a:pPr>
              <a:t>4/20/2016</a:t>
            </a:fld>
            <a:endParaRPr lang="en-US" dirty="0"/>
          </a:p>
        </p:txBody>
      </p:sp>
      <p:sp>
        <p:nvSpPr>
          <p:cNvPr id="3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FD87DF-E0CE-4DC9-8BC7-147ADB47C1B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335620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6666" y="45722"/>
            <a:ext cx="7481455" cy="645195"/>
          </a:xfrm>
          <a:prstGeom prst="rect">
            <a:avLst/>
          </a:prstGeom>
        </p:spPr>
        <p:txBody>
          <a:bodyPr/>
          <a:lstStyle>
            <a:lvl1pPr algn="l">
              <a:defRPr sz="38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2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6995160" y="64922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77B561-2D69-4F7B-995F-BCC799BFB3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234132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75" y="-815975"/>
            <a:ext cx="1638300" cy="1638300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8" name="Oval 7"/>
          <p:cNvSpPr/>
          <p:nvPr/>
        </p:nvSpPr>
        <p:spPr>
          <a:xfrm>
            <a:off x="168275" y="20638"/>
            <a:ext cx="1703388" cy="1703387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12" name="Rectangle 11"/>
          <p:cNvSpPr/>
          <p:nvPr/>
        </p:nvSpPr>
        <p:spPr>
          <a:xfrm>
            <a:off x="1012825" y="0"/>
            <a:ext cx="813117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33" name="Text Placeholder 8"/>
          <p:cNvSpPr>
            <a:spLocks noGrp="1"/>
          </p:cNvSpPr>
          <p:nvPr>
            <p:ph type="body" idx="1"/>
          </p:nvPr>
        </p:nvSpPr>
        <p:spPr bwMode="auto">
          <a:xfrm>
            <a:off x="1435100" y="1447800"/>
            <a:ext cx="7499350" cy="480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B5A788"/>
                </a:solidFill>
                <a:cs typeface="+mn-cs"/>
              </a:defRPr>
            </a:lvl1pPr>
          </a:lstStyle>
          <a:p>
            <a:pPr>
              <a:defRPr/>
            </a:pPr>
            <a:fld id="{FBF606F7-F2CF-4191-9589-00DEAA84B0A8}" type="datetime1">
              <a:rPr lang="en-US"/>
              <a:pPr>
                <a:defRPr/>
              </a:pPr>
              <a:t>4/20/2016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 dirty="0">
                <a:solidFill>
                  <a:srgbClr val="B5A788"/>
                </a:solidFill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775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  <a:cs typeface="+mn-cs"/>
              </a:defRPr>
            </a:lvl1pPr>
            <a:extLst/>
          </a:lstStyle>
          <a:p>
            <a:pPr>
              <a:defRPr/>
            </a:pPr>
            <a:fld id="{22882F58-2D88-4991-A3CB-92A7D7EEEF9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15" name="Rectangle 14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39" r:id="rId1"/>
    <p:sldLayoutId id="2147484040" r:id="rId2"/>
    <p:sldLayoutId id="2147484046" r:id="rId3"/>
    <p:sldLayoutId id="2147484041" r:id="rId4"/>
    <p:sldLayoutId id="2147484047" r:id="rId5"/>
    <p:sldLayoutId id="2147484042" r:id="rId6"/>
    <p:sldLayoutId id="2147484048" r:id="rId7"/>
    <p:sldLayoutId id="2147484049" r:id="rId8"/>
    <p:sldLayoutId id="2147484050" r:id="rId9"/>
    <p:sldLayoutId id="2147484043" r:id="rId10"/>
    <p:sldLayoutId id="2147484044" r:id="rId11"/>
    <p:sldLayoutId id="2147484045" r:id="rId12"/>
    <p:sldLayoutId id="2147484052" r:id="rId13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300" kern="1200">
          <a:solidFill>
            <a:srgbClr val="572314"/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9pPr>
      <a:extLst/>
    </p:titleStyle>
    <p:bodyStyle>
      <a:lvl1pPr marL="365125" indent="-282575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36538" algn="l" rtl="0" eaLnBrk="0" fontAlgn="base" hangingPunct="0">
        <a:spcBef>
          <a:spcPts val="550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5825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173038" algn="l" rtl="0" eaLnBrk="0" fontAlgn="base" hangingPunct="0">
        <a:spcBef>
          <a:spcPct val="20000"/>
        </a:spcBef>
        <a:spcAft>
          <a:spcPct val="0"/>
        </a:spcAft>
        <a:buClr>
          <a:srgbClr val="C32D2E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6988" indent="-182563" algn="l" rtl="0" eaLnBrk="0" fontAlgn="base" hangingPunct="0">
        <a:spcBef>
          <a:spcPct val="20000"/>
        </a:spcBef>
        <a:spcAft>
          <a:spcPct val="0"/>
        </a:spcAft>
        <a:buClr>
          <a:srgbClr val="84AA33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3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ctrTitle"/>
          </p:nvPr>
        </p:nvSpPr>
        <p:spPr bwMode="auto">
          <a:xfrm>
            <a:off x="1447800" y="304800"/>
            <a:ext cx="7407275" cy="3505200"/>
          </a:xfrm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sz="4400" b="1" dirty="0" smtClean="0">
                <a:effectLst/>
              </a:rPr>
              <a:t/>
            </a:r>
            <a:br>
              <a:rPr lang="en-US" sz="4400" b="1" dirty="0" smtClean="0">
                <a:effectLst/>
              </a:rPr>
            </a:br>
            <a:endParaRPr lang="en-US" sz="4000" b="1" dirty="0" smtClean="0">
              <a:effectLst/>
            </a:endParaRP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04257" y="2667000"/>
            <a:ext cx="7407275" cy="2133600"/>
          </a:xfrm>
        </p:spPr>
        <p:txBody>
          <a:bodyPr/>
          <a:lstStyle/>
          <a:p>
            <a:pPr marL="26988" eaLnBrk="1" hangingPunct="1">
              <a:lnSpc>
                <a:spcPct val="80000"/>
              </a:lnSpc>
            </a:pPr>
            <a:endParaRPr lang="en-US" sz="2200" b="1" dirty="0" smtClean="0">
              <a:solidFill>
                <a:srgbClr val="320E04"/>
              </a:solidFill>
              <a:latin typeface="Times New Roman" pitchFamily="18" charset="0"/>
            </a:endParaRPr>
          </a:p>
          <a:p>
            <a:pPr marL="26988" algn="ctr" eaLnBrk="1" hangingPunct="1">
              <a:lnSpc>
                <a:spcPct val="80000"/>
              </a:lnSpc>
            </a:pPr>
            <a:endParaRPr lang="en-US" sz="2800" b="1" dirty="0" smtClean="0">
              <a:solidFill>
                <a:srgbClr val="320E04"/>
              </a:solidFill>
              <a:latin typeface="Arial" charset="0"/>
              <a:cs typeface="Arial" charset="0"/>
            </a:endParaRPr>
          </a:p>
          <a:p>
            <a:pPr marL="26988" algn="ctr" eaLnBrk="1" hangingPunct="1">
              <a:lnSpc>
                <a:spcPct val="80000"/>
              </a:lnSpc>
            </a:pPr>
            <a:r>
              <a:rPr lang="en-US" sz="2800" b="1" dirty="0" smtClean="0">
                <a:solidFill>
                  <a:srgbClr val="320E04"/>
                </a:solidFill>
                <a:latin typeface="Arial" charset="0"/>
                <a:cs typeface="Arial" charset="0"/>
              </a:rPr>
              <a:t>Marcia </a:t>
            </a:r>
            <a:r>
              <a:rPr lang="en-US" sz="2800" b="1" dirty="0">
                <a:solidFill>
                  <a:srgbClr val="320E04"/>
                </a:solidFill>
                <a:latin typeface="Arial" charset="0"/>
                <a:cs typeface="Arial" charset="0"/>
              </a:rPr>
              <a:t>S. Wagner, Esq.</a:t>
            </a:r>
          </a:p>
          <a:p>
            <a:pPr marL="26988" algn="ctr" eaLnBrk="1" hangingPunct="1">
              <a:lnSpc>
                <a:spcPct val="80000"/>
              </a:lnSpc>
            </a:pPr>
            <a:endParaRPr lang="en-US" sz="5400" b="1" dirty="0" smtClean="0">
              <a:solidFill>
                <a:srgbClr val="320E04"/>
              </a:solidFill>
              <a:latin typeface="Arial" charset="0"/>
              <a:cs typeface="Arial" charset="0"/>
            </a:endParaRPr>
          </a:p>
          <a:p>
            <a:pPr marL="26988" algn="ctr" eaLnBrk="1" hangingPunct="1">
              <a:lnSpc>
                <a:spcPct val="80000"/>
              </a:lnSpc>
            </a:pPr>
            <a:endParaRPr lang="en-US" sz="2800" b="1" dirty="0" smtClean="0">
              <a:solidFill>
                <a:srgbClr val="320E04"/>
              </a:solidFill>
              <a:latin typeface="Arial" charset="0"/>
              <a:cs typeface="Arial" charset="0"/>
            </a:endParaRPr>
          </a:p>
          <a:p>
            <a:pPr marL="26988" eaLnBrk="1" hangingPunct="1">
              <a:lnSpc>
                <a:spcPct val="80000"/>
              </a:lnSpc>
            </a:pPr>
            <a:endParaRPr lang="en-US" sz="800" b="1" dirty="0" smtClean="0">
              <a:solidFill>
                <a:srgbClr val="320E04"/>
              </a:solidFill>
              <a:latin typeface="Times New Roman" pitchFamily="18" charset="0"/>
            </a:endParaRPr>
          </a:p>
          <a:p>
            <a:pPr marL="26988" eaLnBrk="1" hangingPunct="1">
              <a:lnSpc>
                <a:spcPct val="80000"/>
              </a:lnSpc>
            </a:pPr>
            <a:endParaRPr lang="en-US" sz="2200" b="1" dirty="0">
              <a:solidFill>
                <a:srgbClr val="320E04"/>
              </a:solidFill>
              <a:latin typeface="Times New Roman" pitchFamily="18" charset="0"/>
            </a:endParaRPr>
          </a:p>
          <a:p>
            <a:pPr marL="26988" eaLnBrk="1" hangingPunct="1">
              <a:lnSpc>
                <a:spcPct val="80000"/>
              </a:lnSpc>
            </a:pPr>
            <a:endParaRPr lang="en-US" sz="2200" b="1" dirty="0" smtClean="0">
              <a:solidFill>
                <a:srgbClr val="320E04"/>
              </a:solidFill>
              <a:latin typeface="Times New Roman" pitchFamily="18" charset="0"/>
            </a:endParaRPr>
          </a:p>
          <a:p>
            <a:pPr marL="26988" eaLnBrk="1" hangingPunct="1">
              <a:lnSpc>
                <a:spcPct val="80000"/>
              </a:lnSpc>
            </a:pPr>
            <a:endParaRPr lang="en-US" sz="1600" b="1" dirty="0">
              <a:solidFill>
                <a:srgbClr val="320E04"/>
              </a:solidFill>
              <a:latin typeface="Times New Roman" pitchFamily="18" charset="0"/>
            </a:endParaRPr>
          </a:p>
        </p:txBody>
      </p:sp>
      <p:sp>
        <p:nvSpPr>
          <p:cNvPr id="7172" name="Rectangle 3"/>
          <p:cNvSpPr>
            <a:spLocks noChangeArrowheads="1"/>
          </p:cNvSpPr>
          <p:nvPr/>
        </p:nvSpPr>
        <p:spPr bwMode="auto">
          <a:xfrm>
            <a:off x="1447800" y="304800"/>
            <a:ext cx="7391400" cy="259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0"/>
          <a:lstStyle/>
          <a:p>
            <a:pPr marL="26988">
              <a:lnSpc>
                <a:spcPct val="8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None/>
            </a:pPr>
            <a:endParaRPr lang="en-US" sz="2200" dirty="0">
              <a:solidFill>
                <a:srgbClr val="320E04"/>
              </a:solidFill>
              <a:latin typeface="Times New Roman" pitchFamily="18" charset="0"/>
              <a:cs typeface="Times New Roman" pitchFamily="18" charset="0"/>
            </a:endParaRPr>
          </a:p>
          <a:p>
            <a:pPr marL="26988" lvl="0" algn="ctr">
              <a:spcBef>
                <a:spcPts val="0"/>
              </a:spcBef>
              <a:buClr>
                <a:srgbClr val="3891A7"/>
              </a:buClr>
              <a:buSzPct val="80000"/>
            </a:pPr>
            <a:r>
              <a:rPr lang="en-US" sz="4400" b="1" dirty="0">
                <a:solidFill>
                  <a:srgbClr val="C32D2E">
                    <a:lumMod val="50000"/>
                  </a:srgbClr>
                </a:solidFill>
                <a:latin typeface="Arial" charset="0"/>
              </a:rPr>
              <a:t>The New Fiduciary Rules:</a:t>
            </a:r>
          </a:p>
          <a:p>
            <a:pPr marL="26988" lvl="0" algn="ctr">
              <a:spcBef>
                <a:spcPts val="0"/>
              </a:spcBef>
              <a:spcAft>
                <a:spcPts val="1200"/>
              </a:spcAft>
              <a:buClr>
                <a:srgbClr val="3891A7"/>
              </a:buClr>
              <a:buSzPct val="80000"/>
            </a:pPr>
            <a:endParaRPr lang="en-US" sz="600" i="1" dirty="0" smtClean="0">
              <a:solidFill>
                <a:srgbClr val="C32D2E">
                  <a:lumMod val="50000"/>
                </a:srgbClr>
              </a:solidFill>
              <a:latin typeface="Arial" charset="0"/>
            </a:endParaRPr>
          </a:p>
          <a:p>
            <a:pPr marL="4763" lvl="0" algn="ctr">
              <a:spcBef>
                <a:spcPts val="0"/>
              </a:spcBef>
              <a:spcAft>
                <a:spcPts val="600"/>
              </a:spcAft>
              <a:buClr>
                <a:srgbClr val="3891A7"/>
              </a:buClr>
              <a:buSzPct val="80000"/>
            </a:pPr>
            <a:r>
              <a:rPr lang="en-US" i="1" dirty="0" smtClean="0">
                <a:solidFill>
                  <a:srgbClr val="C32D2E">
                    <a:lumMod val="50000"/>
                  </a:srgbClr>
                </a:solidFill>
                <a:latin typeface="Arial" charset="0"/>
              </a:rPr>
              <a:t>What </a:t>
            </a:r>
            <a:r>
              <a:rPr lang="en-US" i="1" dirty="0">
                <a:solidFill>
                  <a:srgbClr val="C32D2E">
                    <a:lumMod val="50000"/>
                  </a:srgbClr>
                </a:solidFill>
                <a:latin typeface="Arial" charset="0"/>
              </a:rPr>
              <a:t>Do You Need to Know </a:t>
            </a:r>
          </a:p>
          <a:p>
            <a:pPr marL="26988" lvl="0" algn="ctr">
              <a:spcBef>
                <a:spcPts val="0"/>
              </a:spcBef>
              <a:spcAft>
                <a:spcPts val="600"/>
              </a:spcAft>
              <a:buClr>
                <a:srgbClr val="3891A7"/>
              </a:buClr>
              <a:buSzPct val="80000"/>
            </a:pPr>
            <a:r>
              <a:rPr lang="en-US" i="1" dirty="0">
                <a:solidFill>
                  <a:srgbClr val="C32D2E">
                    <a:lumMod val="50000"/>
                  </a:srgbClr>
                </a:solidFill>
                <a:latin typeface="Arial" charset="0"/>
              </a:rPr>
              <a:t>and Do Now?</a:t>
            </a:r>
            <a:endParaRPr lang="en-US" i="1" dirty="0">
              <a:solidFill>
                <a:srgbClr val="320E04"/>
              </a:solidFill>
              <a:latin typeface="Arial" charset="0"/>
            </a:endParaRPr>
          </a:p>
        </p:txBody>
      </p:sp>
      <p:pic>
        <p:nvPicPr>
          <p:cNvPr id="6" name="Picture 5" descr="C:\Documents and Settings\Barbara Lewis\Local Settings\Temporary Internet Files\OLK2EB\Wagner-Logo.bm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800" y="4038600"/>
            <a:ext cx="35052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3188817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Agenda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295400"/>
            <a:ext cx="7499350" cy="49530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Rollout of New Rule</a:t>
            </a: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New Fiduciary Advice Definition</a:t>
            </a: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Exclusions from Fiduciary Advice Definition 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BIC Exemption</a:t>
            </a: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PTE 84-24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Fee Levelization</a:t>
            </a: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Robo-Advice</a:t>
            </a: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Rollovers</a:t>
            </a: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Managed Accounts</a:t>
            </a: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Practical Considerations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6469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Introduction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295400"/>
            <a:ext cx="7499350" cy="49530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Broadening of Fiduciary Definition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DOL’s new rule would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broaden scope of advisors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deemed to be IRA/plan fiduciaries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Targets broker-dealers (BDs) and registered reps (RRs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) earning commission-based compensation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Would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change IRA marketplace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Would impact registered investment advisers (RIAs) </a:t>
            </a:r>
          </a:p>
          <a:p>
            <a:pPr marL="403225" lvl="1" indent="0">
              <a:buNone/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	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(1) Offering rollover advice and                  </a:t>
            </a:r>
          </a:p>
          <a:p>
            <a:pPr marL="403225" lvl="1" indent="0">
              <a:buNone/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	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(2) Managed account programs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21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5602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Rollout of DOL’s New Fiduciary Rule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295400"/>
            <a:ext cx="7499350" cy="49530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Rulemaking Process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DOL proposal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published on April 20, 2015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New fiduciary rule was finalized on April 8, 2016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Includes new “investment advice” definition and related prohibited transaction exemptions (PTEs)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Phase-in of New Requirements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New fiduciary rule becomes effective on             April 10, 2017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Certain PTE condition are phased in on this date, and other conditions go into effect on Jan 1, 2018</a:t>
            </a:r>
          </a:p>
          <a:p>
            <a:pPr lvl="1">
              <a:defRPr/>
            </a:pPr>
            <a:endParaRPr lang="en-US" sz="21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1916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Existing Fiduciary Definition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295400"/>
            <a:ext cx="7499350" cy="4953000"/>
          </a:xfrm>
        </p:spPr>
        <p:txBody>
          <a:bodyPr/>
          <a:lstStyle/>
          <a:p>
            <a:pPr>
              <a:defRPr/>
            </a:pPr>
            <a:r>
              <a:rPr lang="en-US" sz="2800" dirty="0">
                <a:latin typeface="Arial" pitchFamily="34" charset="0"/>
                <a:cs typeface="Arial" pitchFamily="34" charset="0"/>
              </a:rPr>
              <a:t>Fiduciary Status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Covers person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who provides “investment advice” relating to plan assets for compensation</a:t>
            </a: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Not a fiduciary if no investment advice is given</a:t>
            </a:r>
          </a:p>
          <a:p>
            <a:pPr marL="82550" indent="0">
              <a:buNone/>
              <a:defRPr/>
            </a:pPr>
            <a:endParaRPr lang="en-US" sz="28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5-Prong Definition for “Investment Advice”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Making investment recommendations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On 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regular basis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Mutual understanding</a:t>
            </a:r>
          </a:p>
          <a:p>
            <a:pPr lvl="1">
              <a:defRPr/>
            </a:pP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Primary basis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for plan’s decisions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Individualized to plan’s needs</a:t>
            </a:r>
            <a:endParaRPr lang="en-US" sz="2100" dirty="0" smtClean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2100" dirty="0" smtClean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2100" dirty="0">
              <a:latin typeface="Arial" pitchFamily="34" charset="0"/>
              <a:cs typeface="Arial" pitchFamily="34" charset="0"/>
            </a:endParaRPr>
          </a:p>
          <a:p>
            <a:pPr marL="406400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6577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New “Investment Advice” Definition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295400"/>
            <a:ext cx="7499350" cy="49530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Required Context for Investment Advice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Advisor acknowledges it is acting as a fiduciary under ERISA or IRC, or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Written or unwritten understanding that advice is based on 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particular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investment needs of client, or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Advice is directed to 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specific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person(s) regarding advisability of a 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particular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investment decision</a:t>
            </a:r>
          </a:p>
          <a:p>
            <a:pPr marL="82550" indent="0">
              <a:buNone/>
              <a:defRPr/>
            </a:pPr>
            <a:endParaRPr lang="en-US" sz="28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Required Nature 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of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Investment Advice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Advisor makes a “</a:t>
            </a:r>
            <a:r>
              <a:rPr lang="en-US" sz="2400" u="sng" dirty="0">
                <a:latin typeface="Arial" pitchFamily="34" charset="0"/>
                <a:cs typeface="Arial" pitchFamily="34" charset="0"/>
              </a:rPr>
              <a:t>recommendation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” for a fee or other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direct or indirect compensation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6531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“Recommendation” Defined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295400"/>
            <a:ext cx="7499350" cy="49530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Covered Recommendations to Plan/IRA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On advisability of investing in property, or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Relating to management of property including:</a:t>
            </a:r>
          </a:p>
          <a:p>
            <a:pPr marL="682625" lvl="1" indent="0">
              <a:buNone/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- IPS, strategies, portfolio composition</a:t>
            </a:r>
          </a:p>
          <a:p>
            <a:pPr marL="682625" lvl="1" indent="0">
              <a:buNone/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- Selection of 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other persons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to provide advice</a:t>
            </a:r>
          </a:p>
          <a:p>
            <a:pPr marL="682625" lvl="1" indent="0">
              <a:buNone/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- Selection of account (brokerage vs. advisory)</a:t>
            </a:r>
          </a:p>
          <a:p>
            <a:pPr marL="682625" lvl="1" indent="0">
              <a:buNone/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- Transfers or 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rollovers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from Plan/IRA</a:t>
            </a:r>
          </a:p>
          <a:p>
            <a:pPr marL="682625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“Recommendation”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Reasonably viewed as suggestion to engage in particular course of action (</a:t>
            </a:r>
            <a:r>
              <a:rPr lang="en-US" sz="2400" i="1" dirty="0" smtClean="0">
                <a:latin typeface="Arial" pitchFamily="34" charset="0"/>
                <a:cs typeface="Arial" pitchFamily="34" charset="0"/>
              </a:rPr>
              <a:t>i.e.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call to action)</a:t>
            </a:r>
          </a:p>
          <a:p>
            <a:pPr marL="403225" lvl="1" indent="0">
              <a:buNone/>
              <a:defRPr/>
            </a:pPr>
            <a:endParaRPr lang="en-US" sz="21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7592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Observations on New Definition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295400"/>
            <a:ext cx="7499350" cy="49530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Changes to “Investment Advice”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Includes one-time advice (without “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regular basis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” condition)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No need for "mutual understanding” of parties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Advice may address particular investment needs or a particular investment decision (and does not necessarily need to be individualized)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Client only needs to receive advice (which does not need to be “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primary basis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” for decisions)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Expressly revises definition to cover investment 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management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recommendations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0989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Observations on “Recommendation”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295400"/>
            <a:ext cx="7499350" cy="49530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“Hire Me” Recommendations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Fiduciary advice only covers recommendations for selection of 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other persons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to provide advice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Advisor’s “Hire Me” recommendation is not conflicted fiduciary advice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82550" indent="0">
              <a:buNone/>
              <a:defRPr/>
            </a:pPr>
            <a:endParaRPr lang="en-US" sz="28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Rollover Advice 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Recommending a rollover distribution is fiduciary advice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Covers rollover advice that does not include any actual investment recommendation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4946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74638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6 Exclusions from “Investment Advice”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295400"/>
            <a:ext cx="7499350" cy="49530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Exclusions from “Recommendations”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Platform Providers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Investment Education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General Communications</a:t>
            </a:r>
          </a:p>
          <a:p>
            <a:pPr marL="403225" lvl="1" indent="0">
              <a:buNone/>
              <a:defRPr/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Exclusions from “Fiduciary” Definition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Sellers to Institutional Fiduciaries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Swap Counterparties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Plan Sponsor Employees</a:t>
            </a:r>
          </a:p>
          <a:p>
            <a:pPr marL="1663700" lvl="1" indent="-1031875">
              <a:buNone/>
              <a:defRPr/>
            </a:pPr>
            <a:r>
              <a:rPr lang="en-US" sz="2400" b="1" i="1" dirty="0" smtClean="0">
                <a:latin typeface="Arial" pitchFamily="34" charset="0"/>
                <a:cs typeface="Arial" pitchFamily="34" charset="0"/>
              </a:rPr>
              <a:t>NOTE:	</a:t>
            </a:r>
            <a:r>
              <a:rPr lang="en-US" sz="2400" i="1" dirty="0" smtClean="0">
                <a:latin typeface="Arial" pitchFamily="34" charset="0"/>
                <a:cs typeface="Arial" pitchFamily="34" charset="0"/>
              </a:rPr>
              <a:t>Exclusion not apply if the advisor acknowledges its fiduciary status</a:t>
            </a:r>
            <a:endParaRPr lang="en-US" sz="2100" i="1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984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274638"/>
            <a:ext cx="77089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Exclusion #1: Platform Providers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143000"/>
            <a:ext cx="7499350" cy="5181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Requirements for Exclusion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DC Plan recordkeepers may market investment options available through their platforms    (without regard to individualized needs)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Must disclose that platform does not provide impartial fiduciary advice 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Can identify options that meet objective criteria (where financial interests are disclosed)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Can identify sample list of options based on plan size or current options in response to RFP  (where financial interests are disclosed)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Can provide objective financial data and benchmark comparisons</a:t>
            </a:r>
          </a:p>
          <a:p>
            <a:pPr marL="403225" lvl="1" indent="0">
              <a:buNone/>
              <a:defRPr/>
            </a:pPr>
            <a:endParaRPr lang="en-US" sz="2100" dirty="0" smtClean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2100" dirty="0">
              <a:latin typeface="Arial" pitchFamily="34" charset="0"/>
              <a:cs typeface="Arial" pitchFamily="34" charset="0"/>
            </a:endParaRPr>
          </a:p>
          <a:p>
            <a:pPr marL="406400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6002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76200"/>
            <a:ext cx="77089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Exclusion #2: Investment Education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914400"/>
            <a:ext cx="7499350" cy="5181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Similar to Current Safe Harbor (IB 96-1)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Plan Information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General Financial/Retirement Information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Asset Allocation Models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Interactive Investment Materials</a:t>
            </a:r>
          </a:p>
          <a:p>
            <a:pPr marL="403225" lvl="1" indent="0">
              <a:buNone/>
              <a:defRPr/>
            </a:pPr>
            <a:endParaRPr lang="en-US" sz="8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Observations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Exclusion applies to both Plans and IRAs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Asset allocation models and interactive materials cannot reference specific options unless</a:t>
            </a:r>
          </a:p>
          <a:p>
            <a:pPr marL="635000" lvl="1" indent="0">
              <a:buNone/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- They are subject to oversight of plan sponsor</a:t>
            </a:r>
          </a:p>
          <a:p>
            <a:pPr marL="635000" lvl="1" indent="0">
              <a:buNone/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- Options with similar risk/return are identified</a:t>
            </a:r>
          </a:p>
          <a:p>
            <a:pPr marL="635000" lvl="1" indent="0">
              <a:buNone/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- Statement on how more info may be obtained</a:t>
            </a:r>
            <a:endParaRPr lang="en-US" sz="2100" dirty="0">
              <a:latin typeface="Arial" pitchFamily="34" charset="0"/>
              <a:cs typeface="Arial" pitchFamily="34" charset="0"/>
            </a:endParaRPr>
          </a:p>
          <a:p>
            <a:pPr marL="406400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8645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74638"/>
            <a:ext cx="78486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Exclusion #3: General Communications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295400"/>
            <a:ext cx="7499350" cy="5181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Definition of “General Communications”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Reasonable person must not view as investment recommendation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2100" dirty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Examples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Newsletters, talk shows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Speeches and conferences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Research or news reports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Market data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Performance reports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Prospectuses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406400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6361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274638"/>
            <a:ext cx="77089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Exclusion #4: </a:t>
            </a:r>
            <a:b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</a:br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Sellers to Institutional Fiduciaries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447800"/>
            <a:ext cx="7499350" cy="5181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Scope of Exclusion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Covers advice provided by seller of investment product to Institutional Fiduciary of a Plan/IRA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Institutional Fiduciary has over $50mm in AUM or is a bank, insurer, RIA or BD</a:t>
            </a:r>
          </a:p>
          <a:p>
            <a:pPr lvl="1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Requirements for Exclusion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Seller informs that it is not providing impartial fiduciary advice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Seller does not receive any direct compensation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Seller reasonably believes that Institutional Fiduciary is capable and independent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6352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Exclusion #5: Swap Counterparty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295400"/>
            <a:ext cx="7499350" cy="5181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Conditions for Fiduciary Exclusion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Counterparty is swap dealer (or security-based swap dealer) or major swap participant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Not acting as “advisor” to plan under Commodity Exchange Act or Securities Exchange Act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Does not receive any direct compensation</a:t>
            </a:r>
            <a:endParaRPr lang="en-US" sz="2200" dirty="0" smtClean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Written representation from plan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fiduciary that it understands:</a:t>
            </a:r>
          </a:p>
          <a:p>
            <a:pPr marL="631825" lvl="1" indent="0">
              <a:buNone/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- Advice is not impartial fiduciary advice</a:t>
            </a:r>
          </a:p>
          <a:p>
            <a:pPr marL="631825" lvl="1" indent="0">
              <a:buNone/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- It is exercising independent judgment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82550" indent="0">
              <a:buNone/>
              <a:defRPr/>
            </a:pPr>
            <a:endParaRPr lang="en-US" sz="2800" dirty="0" smtClean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2100" dirty="0" smtClean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2100" dirty="0">
              <a:latin typeface="Arial" pitchFamily="34" charset="0"/>
              <a:cs typeface="Arial" pitchFamily="34" charset="0"/>
            </a:endParaRPr>
          </a:p>
          <a:p>
            <a:pPr marL="406400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3348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74638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Exclusion #6: Plan Sponsor Employees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295400"/>
            <a:ext cx="7499350" cy="5181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Advice from Employee to Plan Sponsor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Exclusion applies if employee does not receive compensation beyond employee’s normal pay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Carve-out is designed to protect employees from potential fiduciary liability</a:t>
            </a:r>
          </a:p>
          <a:p>
            <a:pPr marL="403225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Advice from HR Employee to Co-Worker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HR employee’s duties do not include providing advice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HR employee is not licensed (or required to be licensed) under securities or insurance law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No compensation beyond normal pay</a:t>
            </a:r>
          </a:p>
          <a:p>
            <a:pPr lvl="1">
              <a:defRPr/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82550" indent="0">
              <a:buNone/>
              <a:defRPr/>
            </a:pPr>
            <a:endParaRPr lang="en-US" sz="2800" dirty="0" smtClean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2100" dirty="0" smtClean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2100" dirty="0">
              <a:latin typeface="Arial" pitchFamily="34" charset="0"/>
              <a:cs typeface="Arial" pitchFamily="34" charset="0"/>
            </a:endParaRPr>
          </a:p>
          <a:p>
            <a:pPr marL="406400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8571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74638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Comparison to Proposed Rule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295400"/>
            <a:ext cx="7499350" cy="5181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General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Final rule follows structure of DOL’s proposal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Appraisals are not fiduciary advice and will be addressed in future (including ESOP appraisals)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New fiduciary rule is effective April 10, 2017</a:t>
            </a:r>
          </a:p>
          <a:p>
            <a:pPr marL="403225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Clarifications in Final Fiduciary Definition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Fiduciary advice may be limited to one-time advice (subject to Best Interest standards)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“Hire Me” recommendation is not fiduciary advice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Asset allocation “Investment Education” for IRAs must not refer to specific investments</a:t>
            </a:r>
            <a:endParaRPr lang="en-US" sz="2100" dirty="0" smtClean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2100" dirty="0">
              <a:latin typeface="Arial" pitchFamily="34" charset="0"/>
              <a:cs typeface="Arial" pitchFamily="34" charset="0"/>
            </a:endParaRPr>
          </a:p>
          <a:p>
            <a:pPr marL="406400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7471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Fiduciary Rule and Exemptions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295400"/>
            <a:ext cx="7499350" cy="49530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Need for “ERISA 406(b)” Exemptive Relief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New “investment advice” definition confers fiduciary status on all types of advisors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Prohibited transaction rules ban advisors from earning variable compensation (commissions)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Exemption required for brokers and insurance agents, 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including advisors to IRAs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DOL has created Best Interest Class Exemption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82550" indent="0">
              <a:buNone/>
              <a:defRPr/>
            </a:pPr>
            <a:endParaRPr lang="en-US" sz="2800" dirty="0" smtClean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2100" dirty="0" smtClean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2100" dirty="0">
              <a:latin typeface="Arial" pitchFamily="34" charset="0"/>
              <a:cs typeface="Arial" pitchFamily="34" charset="0"/>
            </a:endParaRPr>
          </a:p>
          <a:p>
            <a:pPr marL="406400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4567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76200"/>
            <a:ext cx="771525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Best Interest Contract (BIC) Exemption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914400"/>
            <a:ext cx="7499350" cy="49530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Scope of BIC Exemption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Advisor can earn variable compensation (such as commissions) for non-discretionary advice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Covered “retail” clients include:</a:t>
            </a:r>
          </a:p>
          <a:p>
            <a:pPr lvl="2">
              <a:defRPr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Participants</a:t>
            </a:r>
          </a:p>
          <a:p>
            <a:pPr lvl="2">
              <a:defRPr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IRAs (and HSAs, Archer MSAs and Coverdell)</a:t>
            </a:r>
          </a:p>
          <a:p>
            <a:pPr lvl="2">
              <a:defRPr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Non-ERISA Plans (</a:t>
            </a:r>
            <a:r>
              <a:rPr lang="en-US" i="1" dirty="0" smtClean="0">
                <a:latin typeface="Arial" pitchFamily="34" charset="0"/>
                <a:cs typeface="Arial" pitchFamily="34" charset="0"/>
              </a:rPr>
              <a:t>e.g.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, Keogh, Solo Plans)</a:t>
            </a:r>
          </a:p>
          <a:p>
            <a:pPr lvl="2">
              <a:defRPr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ERISA Plans (with less than $50 million)</a:t>
            </a:r>
          </a:p>
          <a:p>
            <a:pPr marL="82550" indent="0">
              <a:buNone/>
              <a:defRPr/>
            </a:pPr>
            <a:endParaRPr lang="en-US" sz="18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Observations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No relief for variable compensation arising from 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discretionary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advice</a:t>
            </a:r>
          </a:p>
          <a:p>
            <a:pPr marL="406400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7237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76200"/>
            <a:ext cx="771525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Framework of BIC Exemption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990600"/>
            <a:ext cx="7499350" cy="49530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4 Alternative Versions of BIC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“Full Blown” BIC for 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IRAs and Non-ERISA Plans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“Disclosure” BIC for 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ERISA Plans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“Streamlined” BIC for 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Level Fee Fiduciaries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“Transition” BIC for 2017 Transition Period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82550" indent="0">
              <a:buNone/>
              <a:defRPr/>
            </a:pPr>
            <a:endParaRPr lang="en-US" sz="15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Observations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Firms could potentially rely on “Full Blown” BIC for all retirement clients as of April 10, 2017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If feasible, it may be beneficial to use less onerous BIC versions for different client types</a:t>
            </a:r>
            <a:endParaRPr lang="en-US" sz="2100" dirty="0" smtClean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2100" dirty="0">
              <a:latin typeface="Arial" pitchFamily="34" charset="0"/>
              <a:cs typeface="Arial" pitchFamily="34" charset="0"/>
            </a:endParaRPr>
          </a:p>
          <a:p>
            <a:pPr marL="406400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3315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28600"/>
            <a:ext cx="771525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“Full Blown” BIC: </a:t>
            </a:r>
            <a:b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</a:br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  IRAs and Non-ERISA Plans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219200"/>
            <a:ext cx="7924800" cy="52578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Required Terms for Contract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Fiduciary standard of care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General disclosures for compensation and conflicts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Giving specific compensation figures upon request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Compliance policies mitigating conflicts</a:t>
            </a: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Mandatory arbitration with reasonable venue is permitted (but must not limit class action rights)</a:t>
            </a:r>
          </a:p>
          <a:p>
            <a:pPr>
              <a:spcBef>
                <a:spcPts val="2400"/>
              </a:spcBef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Other Requirements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Transaction disclosures for each investment</a:t>
            </a:r>
          </a:p>
          <a:p>
            <a:pPr lvl="2">
              <a:spcBef>
                <a:spcPts val="0"/>
              </a:spcBef>
              <a:defRPr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Focusing on fiduciary standards and conflicts</a:t>
            </a:r>
          </a:p>
          <a:p>
            <a:pPr lvl="2">
              <a:spcBef>
                <a:spcPts val="0"/>
              </a:spcBef>
              <a:defRPr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1-year relief if advising purchase of same product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lvl="1">
              <a:spcBef>
                <a:spcPts val="0"/>
              </a:spcBef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Webpage focusing on business model and conflicts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7782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28600"/>
            <a:ext cx="771525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“Disclosure” BIC: ERISA Plans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219200"/>
            <a:ext cx="7924800" cy="52578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General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Requirements mirror those for “Full Blown” BIC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But no written contract is required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Must give written statement of fiduciary status and general disclosures on compensation and conflicts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>
              <a:spcBef>
                <a:spcPts val="2400"/>
              </a:spcBef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List of Requirements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Written statement and general disclosures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Giving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specific compensation figures upon request</a:t>
            </a: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Compliance policies mitigating conflicts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Transaction disclosures for each investment</a:t>
            </a:r>
          </a:p>
          <a:p>
            <a:pPr lvl="1">
              <a:spcBef>
                <a:spcPts val="0"/>
              </a:spcBef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Webpage focusing on business model and conflicts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1979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28600"/>
            <a:ext cx="771525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BIC Compliance Policies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219200"/>
            <a:ext cx="7924800" cy="52578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General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Required for “Full Blown” BIC for Non-ERISA Plans and IRAs and “Disclosure” BIC for ERISA Plans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Differential compensation paid from BD firm to rep must be based on 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neutral factors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tied to services (like time or expertise needed to sell investment)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>
              <a:spcBef>
                <a:spcPts val="2400"/>
              </a:spcBef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Expectations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DOL appears to be expecting BD firms to change their payout grid for reps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For example, payouts to rep may vary for different investment categories, but not for similar investments in same category (such as VAs)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5466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152400"/>
            <a:ext cx="771525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DOL Notice for BIC Exemption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0" y="914400"/>
            <a:ext cx="7848600" cy="51054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Required Notice to DOL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Required for “Full Blown” BIC for Non-ERISA Plans and IRAs and “Disclosure” BIC for ERISA Plans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One-time notice must be filed with DOL before firm can rely on BIC Exemption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Notice does not need to identify plan or IRA client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DOL approval is 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not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required</a:t>
            </a:r>
            <a:endParaRPr lang="en-US" sz="1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3577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28600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“Streamlined” BIC: Level Fee Fiduciary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219200"/>
            <a:ext cx="7924800" cy="52578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When Does a Level 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Fee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Fiduciary Need BIC?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Offering rollover advice to participants when plan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sponsor is existing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client, resulting in higher fees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Offering rollover advice to “off the street” participants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Moving from commission- to fee-based services</a:t>
            </a:r>
          </a:p>
          <a:p>
            <a:pPr marL="914400" lvl="1" indent="-511175">
              <a:buNone/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	(</a:t>
            </a:r>
            <a:r>
              <a:rPr lang="en-US" sz="2400" i="1" dirty="0">
                <a:latin typeface="Arial" pitchFamily="34" charset="0"/>
                <a:cs typeface="Arial" pitchFamily="34" charset="0"/>
              </a:rPr>
              <a:t>e.g.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, moving from A share with 25 bps to advisory services for 100 bps)</a:t>
            </a:r>
          </a:p>
          <a:p>
            <a:pPr>
              <a:spcBef>
                <a:spcPts val="2400"/>
              </a:spcBef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Streamlined BIC Requirements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Advisor gives written statement of fiduciary status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Advisor documents (internally) reason for rollover recommendation being in client’s best interest</a:t>
            </a: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No need for compliance policies or other disclosures</a:t>
            </a:r>
          </a:p>
          <a:p>
            <a:pPr lvl="1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2495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28600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“Transition” BIC: All Plan/IRA Clients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219200"/>
            <a:ext cx="7924800" cy="52578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Relief from April 10, 2017 to January 1, 2018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Beneficial for firms who cannot comply with Full Blown, Disclosure of Streamlined BIC by Apr 10</a:t>
            </a:r>
            <a:r>
              <a:rPr lang="en-US" sz="2400" baseline="30000" dirty="0" smtClean="0">
                <a:latin typeface="Arial" pitchFamily="34" charset="0"/>
                <a:cs typeface="Arial" pitchFamily="34" charset="0"/>
              </a:rPr>
              <a:t>th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Numerous BIC requirements are waived for transition period (until Jan. 1, 2018)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>
              <a:spcBef>
                <a:spcPts val="2400"/>
              </a:spcBef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Simplified BIC Requirements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Advisor provides written statement of fiduciary status and conflict disclosures (electronic or mail)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Designation of person(s) responsible for monitoring compliance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(“BICE Officer”) 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No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need for compliance policies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or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other disclosures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5402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28600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Grandfathered Brokerage Transactions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1219200"/>
            <a:ext cx="8001000" cy="52578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For Transactions Prior to April 10, 2017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BD firms and reps may continue to earn commissions (variable compensation)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Grandfathered transaction must not have violated prohibited transaction rules when initially executed</a:t>
            </a: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Compensation must be reasonable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No grandfathering for new investments sold on or after Apr 10, 2017 in connection with fiduciary advice</a:t>
            </a:r>
          </a:p>
          <a:p>
            <a:pPr>
              <a:spcBef>
                <a:spcPts val="2400"/>
              </a:spcBef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Observations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Grandfathering rule is part of BIC Exemption rules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Unclear if ongoing commissions are “reasonable compensation” if no future advice is ever provided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27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4484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0600" y="274638"/>
            <a:ext cx="81534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Comparison to Proposed BIC Exemption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295400"/>
            <a:ext cx="7708900" cy="5181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Improving Administrative Feasibility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Contracts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are no longer required for ERISA Plans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Projected cost charts and annual fee activity statements are no longer required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Specific compensation figures  only required upon request (and not required in webpage disclosures)</a:t>
            </a:r>
          </a:p>
          <a:p>
            <a:pPr marL="403225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Clarifications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BIC relief required when soliciting rollovers from “off the street” participants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Differential compensation for reps is permitted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only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if based on neutral factors</a:t>
            </a:r>
          </a:p>
          <a:p>
            <a:pPr marL="406400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28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6994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Observations on BIC Exemption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914400"/>
            <a:ext cx="7499350" cy="56388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Regulatory Jurisdiction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DOL has no enforcement authority over IRAs, but required contract gives authority to clients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Violation of Best Interest fiduciary standard will result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in contract breach 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1400" dirty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Impact on Brokers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Will regulate advisors without any plan clients (who merely have personal clients with IRAs)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May be difficult for firms to eliminate incentives that encourage improper advice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29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0440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Annuity Products and DOL Final Rule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914400"/>
            <a:ext cx="7499350" cy="56388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Treatment of Annuity Sales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Customary to earn commissions </a:t>
            </a:r>
          </a:p>
          <a:p>
            <a:pPr marL="631825" lvl="1" indent="0">
              <a:buNone/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- Fixed annuities</a:t>
            </a:r>
          </a:p>
          <a:p>
            <a:pPr marL="631825" lvl="1" indent="0">
              <a:buNone/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- Fixed indexed annuities (FIAs)</a:t>
            </a:r>
          </a:p>
          <a:p>
            <a:pPr marL="631825" lvl="1" indent="0">
              <a:buNone/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- Variable annuities (VAs)</a:t>
            </a:r>
          </a:p>
          <a:p>
            <a:pPr marL="631825" lvl="1" indent="-239713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Commission-based advisors will be deemed to be fiduciaries under new DOL rule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Exemption needed for variable compensation</a:t>
            </a:r>
          </a:p>
          <a:p>
            <a:pPr marL="403225" lvl="1" indent="0">
              <a:buNone/>
              <a:defRPr/>
            </a:pPr>
            <a:endParaRPr lang="en-US" sz="1400" dirty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Available Exemptions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BICE covers commissions from 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all annuity types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PTE 84-24 has less onerous conditions, but provides limited relief for 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fixed annuities only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30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1320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PTE 84-24 and Annuity Sales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990600"/>
            <a:ext cx="7499350" cy="56388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Benefits and Advantages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Upside is that it is much easier to comply with than BIC Exemption</a:t>
            </a: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No written contract or compliance policies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But does not cover VA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or FIA sales to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Plans/IRAs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No relief for revenue sharing</a:t>
            </a:r>
          </a:p>
          <a:p>
            <a:pPr marL="403225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142875" indent="-342900"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Requirements for PTE 84-24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Conflicts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disclosures 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Disclosure of commission (repeated annually for ongoing deposits)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Client must provide written authorization of annuity purchase and acknowledge disclosures</a:t>
            </a:r>
          </a:p>
          <a:p>
            <a:pPr marL="403225" lvl="1" indent="0">
              <a:buNone/>
              <a:defRPr/>
            </a:pPr>
            <a:endParaRPr lang="en-US" sz="1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31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1843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Comparison to PTE 84-24 Proposal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990600"/>
            <a:ext cx="7499350" cy="51054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2015 DOL Proposal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While final version only covers fixed annuities,  the proposed version of PTE 84-24 also covered:</a:t>
            </a:r>
          </a:p>
          <a:p>
            <a:pPr marL="622300" lvl="1" indent="0">
              <a:buNone/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(1) FIA sales to Plans/IRAs</a:t>
            </a:r>
          </a:p>
          <a:p>
            <a:pPr marL="622300" lvl="1" indent="0">
              <a:buNone/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(2) VA sales to Plans</a:t>
            </a:r>
            <a:endParaRPr lang="en-US" sz="2400" u="sng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Instead of annual disclosures (for ongoing deposits), proposal required them every 3 years</a:t>
            </a:r>
            <a:endParaRPr lang="en-US" sz="2400" u="sng" dirty="0">
              <a:latin typeface="Arial" pitchFamily="34" charset="0"/>
              <a:cs typeface="Arial" pitchFamily="34" charset="0"/>
            </a:endParaRPr>
          </a:p>
          <a:p>
            <a:pPr marL="82550" indent="0">
              <a:buNone/>
              <a:defRPr/>
            </a:pPr>
            <a:endParaRPr lang="en-US" sz="28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Clarifications in Final Version of PTE 84-24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Commission disclosure must break out amounts paid to individual advisor and to firm</a:t>
            </a:r>
            <a:endParaRPr lang="en-US" sz="2400" u="sng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Commission must be expressed as flat dollar figure if feasible (and as percentage otherwise)</a:t>
            </a:r>
            <a:endParaRPr lang="en-US" sz="2400" u="sng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32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8179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Fee Levelization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990600"/>
            <a:ext cx="7499350" cy="51054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De Facto Exemption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Fiduciary advisor is permitted to earn transaction-based compensation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However, it must not vary based on investments selected by plan or IRA client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No need for exemption because fee levelization eliminates prohibited transaction to begin with</a:t>
            </a:r>
          </a:p>
          <a:p>
            <a:pPr marL="403225" lvl="1" indent="0">
              <a:buNone/>
              <a:defRPr/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Example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Change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compensation formula so that it is fixed (e.g.,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asset-based commission of 50 bps)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Eliminate any remaining variable compensation</a:t>
            </a:r>
            <a:endParaRPr lang="en-US" sz="1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33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568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Implementing Fee Levelization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6050" y="990600"/>
            <a:ext cx="7499350" cy="5562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Potential Areas of Variable Compensation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Commissions and Ticket Charges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Revenue Sharing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Payments from Funds (</a:t>
            </a:r>
            <a:r>
              <a:rPr lang="en-US" sz="2400" i="1" dirty="0" smtClean="0">
                <a:latin typeface="Arial" pitchFamily="34" charset="0"/>
                <a:cs typeface="Arial" pitchFamily="34" charset="0"/>
              </a:rPr>
              <a:t>e.g.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sub-TA payments)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Proprietary Products (</a:t>
            </a:r>
            <a:r>
              <a:rPr lang="en-US" sz="2400" i="1" dirty="0" smtClean="0">
                <a:latin typeface="Arial" pitchFamily="34" charset="0"/>
                <a:cs typeface="Arial" pitchFamily="34" charset="0"/>
              </a:rPr>
              <a:t>e.g.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sweep vehicle)</a:t>
            </a:r>
          </a:p>
          <a:p>
            <a:pPr lvl="1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How To Levelize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Need appropriate universe of investment products that pay levelized amount (</a:t>
            </a:r>
            <a:r>
              <a:rPr lang="en-US" sz="2400" i="1" dirty="0" smtClean="0">
                <a:latin typeface="Arial" pitchFamily="34" charset="0"/>
                <a:cs typeface="Arial" pitchFamily="34" charset="0"/>
              </a:rPr>
              <a:t>e.g.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50 bps)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Restructure revenue sharing as flat dollar payments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Replace proprietary products (or fee credit)</a:t>
            </a:r>
            <a:endParaRPr lang="en-US" sz="1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34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7969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Robo-Advice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6050" y="990600"/>
            <a:ext cx="7499350" cy="5562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What Is It?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Asset allocation advice based on computer models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Routinely used for participant-level advice and recommending allocations to plan menu options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Potentially available for IRA investors</a:t>
            </a:r>
          </a:p>
          <a:p>
            <a:pPr lvl="1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Background on Computer Models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Many use Mean Variance Optimization (MVO) based on work of Harry Markowitz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Monte Carlo simulations can help model the probability of different portfolio outcomes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endParaRPr lang="en-US" sz="1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35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9423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Computer Model Exemption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6050" y="990600"/>
            <a:ext cx="7499350" cy="5562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History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TCW Exemption (PTE 97-60)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SunAmerica Opinion (AO 2001-09A)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Computer Model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Exemption (PPA of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2006)</a:t>
            </a:r>
          </a:p>
          <a:p>
            <a:pPr lvl="1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Relief from Computer Model Exemption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Allows receipt of variable compensation </a:t>
            </a:r>
          </a:p>
          <a:p>
            <a:pPr marL="403225" lvl="1" indent="0">
              <a:buNone/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	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(1) Commissions (</a:t>
            </a:r>
            <a:r>
              <a:rPr lang="en-US" sz="2400" i="1" dirty="0" smtClean="0">
                <a:latin typeface="Arial" pitchFamily="34" charset="0"/>
                <a:cs typeface="Arial" pitchFamily="34" charset="0"/>
              </a:rPr>
              <a:t>e.g.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12b-1 fees)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	(2) Proprietary Funds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Advice must be non-discretionary and based on computer model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endParaRPr lang="en-US" sz="1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36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4717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Requirements for Computer Model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6050" y="990600"/>
            <a:ext cx="7499350" cy="5562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Computer Model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Based on generally accepted theories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Must not favor investments that generate more compensation for advisor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Must request client’s risk profile information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Must consider all designated investment options</a:t>
            </a:r>
          </a:p>
          <a:p>
            <a:pPr lvl="1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Other Requirements for Exemption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Certification by investment expert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Annual audits by independent auditor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Written authorization and disclosures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Reasonable compensation for provider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endParaRPr lang="en-US" sz="1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37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9873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>
                <a:effectLst/>
                <a:latin typeface="Arial" pitchFamily="34" charset="0"/>
                <a:cs typeface="Arial" pitchFamily="34" charset="0"/>
              </a:rPr>
              <a:t>Capturing </a:t>
            </a:r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Rollovers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6050" y="990600"/>
            <a:ext cx="7499350" cy="5562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Issues Arising From Cross-Selling 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Potential conflicts of interest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Advisor develops relationships with plan sponsor and participants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Exploiting trust to sell at unfavorable terms</a:t>
            </a:r>
          </a:p>
          <a:p>
            <a:pPr lvl="1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Potential Impact on Participants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Advisor’s fees on rollover assets may be higher than fees on plan assets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38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2375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DOL Rollover </a:t>
            </a:r>
            <a:r>
              <a:rPr lang="en-US" sz="3200" b="1" dirty="0">
                <a:effectLst/>
                <a:latin typeface="Arial" pitchFamily="34" charset="0"/>
                <a:cs typeface="Arial" pitchFamily="34" charset="0"/>
              </a:rPr>
              <a:t>Opinion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6050" y="990600"/>
            <a:ext cx="7499350" cy="5562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Advisory Opinion 2005-23A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Broadly suggests that if advisor is a fiduciary, any rollover advice may trigger prohibited transaction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If advisor is not a fiduciary, rollover advice will not trigger prohibited transaction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Advisor providing “accidental” fiduciary advice would be subject to restrictions</a:t>
            </a:r>
          </a:p>
          <a:p>
            <a:pPr lvl="1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u="sng" dirty="0" smtClean="0">
                <a:latin typeface="Arial" pitchFamily="34" charset="0"/>
                <a:cs typeface="Arial" pitchFamily="34" charset="0"/>
              </a:rPr>
              <a:t>Varity v. Howe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(Supreme Court)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Fiduciary advisor may communicate to participants in non-fiduciary capacity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Suggests that advisor may capture rollovers when acting in separate non-fiduciary capacity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39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015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Effect of New DOL Rule on Rollovers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6050" y="990600"/>
            <a:ext cx="7499350" cy="5562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Impact on Advisory Opinion 2005-23A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Would replace DOL’s current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rollover guidance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Under new fiduciary rule, any rollover advice would be fiduciary advice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Rollover advice would automatically trigger plan or IRA fiduciary status</a:t>
            </a:r>
          </a:p>
          <a:p>
            <a:pPr lvl="1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Relief under BIC Exemption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Commission-based advisors need “Full Blown” BIC to earn compensation from rollover IRAs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Fee-based advisors may also need relief under BIC Exemption when offering rollover advice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40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2148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Potential Impact on RIAs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6050" y="990600"/>
            <a:ext cx="7499350" cy="5562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Capturing Rollovers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RIAs advising plan clients generally earn higher (and variable) fees when capturing rollovers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May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use “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Streamlined” BIC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as Level Fee Fiduciaries for rollover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IRAs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Streamlined BIC may also be used when offering rollover advice to “off the street” participants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Retail Managed Account Programs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Advisors earning any variable compensation from IRA/plan clients must comply with BICE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Solicitors would be fiduciary advisors and must also comply with BICE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41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415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Focusing on Managed Accounts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6050" y="990600"/>
            <a:ext cx="7499350" cy="5562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Impact of DOL Rule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Recommending investment manager may be deemed advice relating to “management”</a:t>
            </a:r>
          </a:p>
          <a:p>
            <a:pPr marL="403225" lvl="1" indent="0">
              <a:buNone/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	</a:t>
            </a:r>
            <a:r>
              <a:rPr lang="en-US" sz="2400" i="1" dirty="0" smtClean="0">
                <a:latin typeface="Arial" pitchFamily="34" charset="0"/>
                <a:cs typeface="Arial" pitchFamily="34" charset="0"/>
              </a:rPr>
              <a:t>e.g.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100 bps for managed account services</a:t>
            </a:r>
          </a:p>
          <a:p>
            <a:pPr marL="403225" lvl="1" indent="0">
              <a:buNone/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	       -	30 bps for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Investment Manager #1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	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    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-	20 bps for other costs</a:t>
            </a:r>
          </a:p>
          <a:p>
            <a:pPr marL="403225" lvl="1" indent="0">
              <a:buNone/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	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	50 bps net compensation</a:t>
            </a: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Recommending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a cheaper Investment Manager may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increase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firm’s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net compensation</a:t>
            </a: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Other Potential Variable Compensation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Revenue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sharing</a:t>
            </a: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C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ommissions and ticket charges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42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9335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Implications for Managed Accounts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6050" y="990600"/>
            <a:ext cx="7499350" cy="5562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BIC Exemption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May provide relief for managed account programs with variable compensation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BICE does not provide relief for variable compensation arising from 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discretionary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advice</a:t>
            </a:r>
          </a:p>
          <a:p>
            <a:pPr lvl="1">
              <a:defRPr/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Fee Levelization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Combination of BICE and Fee Levelization may be necessary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Restructure revenue sharing payments</a:t>
            </a:r>
          </a:p>
          <a:p>
            <a:pPr lvl="1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43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7336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Anticipated Trends in B/D Industry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6050" y="990600"/>
            <a:ext cx="7727950" cy="5562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Strategic Courses of Action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Levelizing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commissions and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structuring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revenue sharing as flat dollar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payments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More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RRs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migrating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to advisory service model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Promoting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advisory programs featuring institutional mutual funds and variable annuities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Modifying managed account programs to rely on BICE and/or fee levelization</a:t>
            </a:r>
          </a:p>
          <a:p>
            <a:pPr marL="403225" lvl="1" indent="0">
              <a:buNone/>
              <a:defRPr/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392113" indent="-265113"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Support for Smaller Retirement Accounts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Reducing minimums for advisory programs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Relying on Computer Model Exemption            (robo-advice) to earn commissions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44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635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ERISA Compliance Planning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6050" y="990600"/>
            <a:ext cx="7499350" cy="5562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What You Should Be Doing Right Now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Identify all products/services sold to Plans/IRAs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Confirm firm has adequate supervisory control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Identify all instances of variable compensation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Develop compliance strategies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BICE, PTE 84-24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and Fee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Levelization) with ERISA counsel</a:t>
            </a:r>
          </a:p>
          <a:p>
            <a:pPr lvl="1">
              <a:defRPr/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>
                <a:latin typeface="Arial" pitchFamily="34" charset="0"/>
                <a:cs typeface="Arial" pitchFamily="34" charset="0"/>
              </a:rPr>
              <a:t>Timing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“Transition” BIC will require disclosures and BICE Officer designation as of April 10, 2017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“Full Blown” BIC will require contracts for IRA and Non-ERISA Plan clients as of Jan. 1, 2018 (negative consent is permitted)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45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4498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Implementation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6050" y="990600"/>
            <a:ext cx="7499350" cy="5562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BIC Exemption Toolkit</a:t>
            </a: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Create model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contracts for “Full Blown” BIC and model disclosures for “Disclosure” BIC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Adopt model Transaction and Webpage Disclosures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Adopt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compliance policies to mitigate conflicts 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Consider changes to payout grid for individual advisors to limit differential compensation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Develop system to ensure specific compensation figures will be available upon demand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Provide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training for advisors with regard to new fiduciary standard, BIC Exemption and firm’s compliance policies</a:t>
            </a:r>
          </a:p>
          <a:p>
            <a:pPr lvl="1">
              <a:defRPr/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46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9681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Strategic Use of Financial Plans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6050" y="990600"/>
            <a:ext cx="7499350" cy="5562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Benefits Under New Fiduciary Standard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Advice from commission-based advisors will need to meet new fiduciary standard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Consider using financial plans to ensure recommendations are in “Best Interest” of client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Quality financial plans by their nature can help demonstrate prudence of advice</a:t>
            </a:r>
          </a:p>
          <a:p>
            <a:pPr lvl="1">
              <a:defRPr/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Benefits Under BIC Exemption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BIC compliance policies must address conflicts and variable compensation issues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Requiring financial plans (before investments are  recommended) can help mitigate conflicts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47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0057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100" y="122238"/>
            <a:ext cx="749935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Conclusions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066800"/>
            <a:ext cx="7499350" cy="51054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Moving to Universal Fiduciary Standard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DOL is seeking to impose “best interest” fiduciary standard on all types of advisors to plans/IRAs</a:t>
            </a:r>
          </a:p>
          <a:p>
            <a:pPr marL="82550" indent="0">
              <a:buNone/>
              <a:defRPr/>
            </a:pPr>
            <a:endParaRPr lang="en-US" sz="12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Irony of Policy Goals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New regime would effectively create 2 classes of fiduciaries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(with or w/o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variable compensation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)</a:t>
            </a:r>
          </a:p>
          <a:p>
            <a:pPr marL="403225" lvl="1" indent="0">
              <a:buNone/>
              <a:defRPr/>
            </a:pPr>
            <a:endParaRPr lang="en-US" sz="2100" dirty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>
                <a:latin typeface="Arial" pitchFamily="34" charset="0"/>
                <a:cs typeface="Arial" pitchFamily="34" charset="0"/>
              </a:rPr>
              <a:t>Expected Impact on Advisors</a:t>
            </a: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DOL Fiduciary Rule will affect substantially all advisors because of reach to IRA assets</a:t>
            </a: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Costly for broker-dealers and insurance agencies </a:t>
            </a:r>
          </a:p>
          <a:p>
            <a:pPr marL="406400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48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2450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100" y="122238"/>
            <a:ext cx="7499350" cy="792162"/>
          </a:xfrm>
        </p:spPr>
        <p:txBody>
          <a:bodyPr>
            <a:noAutofit/>
          </a:bodyPr>
          <a:lstStyle/>
          <a:p>
            <a:r>
              <a:rPr lang="en-US" sz="3200" b="1" dirty="0">
                <a:effectLst/>
                <a:latin typeface="Arial" pitchFamily="34" charset="0"/>
                <a:cs typeface="Arial" pitchFamily="34" charset="0"/>
              </a:rPr>
              <a:t>Important Information</a:t>
            </a:r>
            <a:endParaRPr lang="en-US" sz="3200" b="1" i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914400"/>
            <a:ext cx="7499350" cy="5105400"/>
          </a:xfrm>
        </p:spPr>
        <p:txBody>
          <a:bodyPr/>
          <a:lstStyle/>
          <a:p>
            <a:pPr marL="82550" indent="0">
              <a:buNone/>
              <a:defRPr/>
            </a:pPr>
            <a:endParaRPr lang="en-US" sz="1200" dirty="0" smtClean="0">
              <a:latin typeface="Arial" pitchFamily="34" charset="0"/>
              <a:cs typeface="Arial" pitchFamily="34" charset="0"/>
            </a:endParaRPr>
          </a:p>
          <a:p>
            <a:pPr marL="82550" indent="0">
              <a:buNone/>
              <a:defRPr/>
            </a:pPr>
            <a:r>
              <a:rPr lang="en-US" sz="2800" dirty="0">
                <a:latin typeface="Arial" pitchFamily="34" charset="0"/>
                <a:cs typeface="Arial" pitchFamily="34" charset="0"/>
              </a:rPr>
              <a:t>This presentation is intended for general informational purposes only, and it does not constitute legal, tax or investment advice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from The Wagner Law Group. Financial 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advisors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and other plan service providers should 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consult with their own legal counsel to understand the nature and scope of their responsibilities under ERISA and other applicable law.</a:t>
            </a:r>
          </a:p>
          <a:p>
            <a:pPr marL="403225" lvl="1" indent="0">
              <a:buNone/>
              <a:defRPr/>
            </a:pPr>
            <a:endParaRPr lang="en-US" sz="2100" dirty="0" smtClean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2100" dirty="0">
              <a:latin typeface="Arial" pitchFamily="34" charset="0"/>
              <a:cs typeface="Arial" pitchFamily="34" charset="0"/>
            </a:endParaRPr>
          </a:p>
          <a:p>
            <a:pPr marL="406400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49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7231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2D77B561-2D69-4F7B-995F-BCC799BFB3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90600" y="165484"/>
            <a:ext cx="8153400" cy="584775"/>
          </a:xfrm>
          <a:prstGeom prst="rect">
            <a:avLst/>
          </a:prstGeom>
          <a:solidFill>
            <a:srgbClr val="BF0D3E"/>
          </a:solidFill>
        </p:spPr>
        <p:txBody>
          <a:bodyPr wrap="square" rtlCol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3200" dirty="0" smtClean="0">
                <a:solidFill>
                  <a:prstClr val="white"/>
                </a:solidFill>
              </a:rPr>
              <a:t>  </a:t>
            </a:r>
            <a:r>
              <a:rPr lang="en-US" sz="3200" b="1" i="1" dirty="0" smtClean="0">
                <a:solidFill>
                  <a:prstClr val="white"/>
                </a:solidFill>
              </a:rPr>
              <a:t>The Advisor’s Guide to the DOL Fiduciary Rule</a:t>
            </a:r>
            <a:endParaRPr lang="en-US" sz="3200" b="1" i="1" dirty="0">
              <a:solidFill>
                <a:schemeClr val="bg1"/>
              </a:solidFill>
            </a:endParaRPr>
          </a:p>
        </p:txBody>
      </p:sp>
      <p:sp>
        <p:nvSpPr>
          <p:cNvPr id="2" name="TextBox 1"/>
          <p:cNvSpPr txBox="1">
            <a:spLocks/>
          </p:cNvSpPr>
          <p:nvPr/>
        </p:nvSpPr>
        <p:spPr>
          <a:xfrm>
            <a:off x="1054768" y="1371600"/>
            <a:ext cx="7860632" cy="4401205"/>
          </a:xfrm>
          <a:prstGeom prst="rect">
            <a:avLst/>
          </a:prstGeom>
          <a:solidFill>
            <a:srgbClr val="FFFFFF"/>
          </a:solidFill>
        </p:spPr>
        <p:txBody>
          <a:bodyPr wrap="square" rtlCol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0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Written by Marcia S. Wagner, Esq.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0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Published by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0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National Underwriter Company/ALM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000" b="1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The premier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resource guiding professionals </a:t>
            </a: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through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new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requirements established by </a:t>
            </a: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DOL’s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significant new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rule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Webinar attendees save more than 15%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on this essential </a:t>
            </a:r>
            <a:r>
              <a:rPr lang="en-US" sz="2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resource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0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pre-order, visit: 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000" u="sng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http://www.nationalunderwriter.com/DOL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000" dirty="0" smtClean="0">
                <a:solidFill>
                  <a:prstClr val="black"/>
                </a:solidFill>
              </a:rPr>
              <a:t>or </a:t>
            </a:r>
            <a:r>
              <a:rPr lang="en-US" sz="2000" b="1" dirty="0" smtClean="0">
                <a:solidFill>
                  <a:prstClr val="black"/>
                </a:solidFill>
              </a:rPr>
              <a:t>call 800-543-0874</a:t>
            </a:r>
            <a:endParaRPr lang="en-US" sz="2000" b="1" dirty="0">
              <a:solidFill>
                <a:prstClr val="black"/>
              </a:solidFill>
            </a:endParaRPr>
          </a:p>
        </p:txBody>
      </p:sp>
      <p:sp>
        <p:nvSpPr>
          <p:cNvPr id="11" name="Rounded Rectangle 10"/>
          <p:cNvSpPr/>
          <p:nvPr/>
        </p:nvSpPr>
        <p:spPr bwMode="auto">
          <a:xfrm>
            <a:off x="6717673" y="5128385"/>
            <a:ext cx="1892927" cy="967615"/>
          </a:xfrm>
          <a:prstGeom prst="round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sz="1600" b="1" i="0" u="none" strike="noStrike" cap="none" normalizeH="0" baseline="0" dirty="0" smtClean="0">
                <a:ln>
                  <a:noFill/>
                </a:ln>
                <a:effectLst/>
                <a:latin typeface="Arial" charset="0"/>
                <a:ea typeface="ＭＳ Ｐゴシック" pitchFamily="1" charset="-128"/>
              </a:rPr>
              <a:t>Special Webinar Pre-Publication Price: $139</a:t>
            </a:r>
            <a:endParaRPr kumimoji="0" lang="en-US" sz="16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ea typeface="ＭＳ Ｐゴシック" pitchFamily="1" charset="-128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8400" y="1412325"/>
            <a:ext cx="2634916" cy="3540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5468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ctrTitle"/>
          </p:nvPr>
        </p:nvSpPr>
        <p:spPr bwMode="auto">
          <a:xfrm>
            <a:off x="1447800" y="304800"/>
            <a:ext cx="7407275" cy="3505200"/>
          </a:xfrm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sz="4400" b="1" dirty="0" smtClean="0">
                <a:effectLst/>
              </a:rPr>
              <a:t/>
            </a:r>
            <a:br>
              <a:rPr lang="en-US" sz="4400" b="1" dirty="0" smtClean="0">
                <a:effectLst/>
              </a:rPr>
            </a:br>
            <a:endParaRPr lang="en-US" sz="4000" b="1" dirty="0" smtClean="0">
              <a:effectLst/>
            </a:endParaRP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04257" y="2971800"/>
            <a:ext cx="7407275" cy="2133600"/>
          </a:xfrm>
        </p:spPr>
        <p:txBody>
          <a:bodyPr/>
          <a:lstStyle/>
          <a:p>
            <a:pPr marL="26988" eaLnBrk="1" hangingPunct="1">
              <a:lnSpc>
                <a:spcPct val="80000"/>
              </a:lnSpc>
            </a:pPr>
            <a:endParaRPr lang="en-US" sz="2200" b="1" dirty="0" smtClean="0">
              <a:solidFill>
                <a:srgbClr val="320E04"/>
              </a:solidFill>
              <a:latin typeface="Times New Roman" pitchFamily="18" charset="0"/>
            </a:endParaRPr>
          </a:p>
          <a:p>
            <a:pPr marL="26988" algn="ctr" eaLnBrk="1" hangingPunct="1">
              <a:lnSpc>
                <a:spcPct val="80000"/>
              </a:lnSpc>
            </a:pPr>
            <a:r>
              <a:rPr lang="en-US" sz="3600" b="1" dirty="0">
                <a:solidFill>
                  <a:srgbClr val="320E04"/>
                </a:solidFill>
                <a:latin typeface="Arial" charset="0"/>
                <a:cs typeface="Arial" charset="0"/>
              </a:rPr>
              <a:t>Marcia S. Wagner, Esq.</a:t>
            </a:r>
          </a:p>
          <a:p>
            <a:pPr marL="26988" algn="ctr" eaLnBrk="1" hangingPunct="1">
              <a:lnSpc>
                <a:spcPct val="80000"/>
              </a:lnSpc>
            </a:pPr>
            <a:endParaRPr lang="en-US" sz="5400" b="1" dirty="0" smtClean="0">
              <a:solidFill>
                <a:srgbClr val="320E04"/>
              </a:solidFill>
              <a:latin typeface="Arial" charset="0"/>
              <a:cs typeface="Arial" charset="0"/>
            </a:endParaRPr>
          </a:p>
          <a:p>
            <a:pPr marL="26988" algn="ctr" eaLnBrk="1" hangingPunct="1">
              <a:lnSpc>
                <a:spcPct val="80000"/>
              </a:lnSpc>
            </a:pPr>
            <a:endParaRPr lang="en-US" sz="2800" b="1" dirty="0" smtClean="0">
              <a:solidFill>
                <a:srgbClr val="320E04"/>
              </a:solidFill>
              <a:latin typeface="Arial" charset="0"/>
              <a:cs typeface="Arial" charset="0"/>
            </a:endParaRPr>
          </a:p>
          <a:p>
            <a:pPr marL="26988" eaLnBrk="1" hangingPunct="1">
              <a:lnSpc>
                <a:spcPct val="80000"/>
              </a:lnSpc>
            </a:pPr>
            <a:endParaRPr lang="en-US" sz="800" b="1" dirty="0" smtClean="0">
              <a:solidFill>
                <a:srgbClr val="320E04"/>
              </a:solidFill>
              <a:latin typeface="Times New Roman" pitchFamily="18" charset="0"/>
            </a:endParaRPr>
          </a:p>
          <a:p>
            <a:pPr marL="26988" eaLnBrk="1" hangingPunct="1">
              <a:lnSpc>
                <a:spcPct val="80000"/>
              </a:lnSpc>
            </a:pPr>
            <a:endParaRPr lang="en-US" sz="2200" b="1" dirty="0" smtClean="0">
              <a:solidFill>
                <a:srgbClr val="320E04"/>
              </a:solidFill>
              <a:latin typeface="Times New Roman" pitchFamily="18" charset="0"/>
            </a:endParaRPr>
          </a:p>
          <a:p>
            <a:pPr marL="26988" eaLnBrk="1" hangingPunct="1">
              <a:lnSpc>
                <a:spcPct val="80000"/>
              </a:lnSpc>
            </a:pPr>
            <a:endParaRPr lang="en-US" sz="2200" b="1" dirty="0">
              <a:solidFill>
                <a:srgbClr val="320E04"/>
              </a:solidFill>
              <a:latin typeface="Times New Roman" pitchFamily="18" charset="0"/>
            </a:endParaRPr>
          </a:p>
          <a:p>
            <a:pPr marL="26988" eaLnBrk="1" hangingPunct="1">
              <a:lnSpc>
                <a:spcPct val="80000"/>
              </a:lnSpc>
            </a:pPr>
            <a:endParaRPr lang="en-US" sz="2200" b="1" dirty="0" smtClean="0">
              <a:solidFill>
                <a:srgbClr val="320E04"/>
              </a:solidFill>
              <a:latin typeface="Times New Roman" pitchFamily="18" charset="0"/>
            </a:endParaRPr>
          </a:p>
          <a:p>
            <a:pPr marL="26988" eaLnBrk="1" hangingPunct="1">
              <a:lnSpc>
                <a:spcPct val="80000"/>
              </a:lnSpc>
            </a:pPr>
            <a:r>
              <a:rPr lang="en-US" sz="2200" b="1" dirty="0">
                <a:solidFill>
                  <a:srgbClr val="320E04"/>
                </a:solidFill>
                <a:latin typeface="Times New Roman" pitchFamily="18" charset="0"/>
              </a:rPr>
              <a:t> </a:t>
            </a:r>
            <a:r>
              <a:rPr lang="en-US" sz="2200" b="1" dirty="0" smtClean="0">
                <a:solidFill>
                  <a:srgbClr val="320E04"/>
                </a:solidFill>
                <a:latin typeface="Times New Roman" pitchFamily="18" charset="0"/>
              </a:rPr>
              <a:t>                                                                                           </a:t>
            </a:r>
            <a:r>
              <a:rPr lang="en-US" sz="1200" b="1" dirty="0" smtClean="0">
                <a:solidFill>
                  <a:srgbClr val="320E04"/>
                </a:solidFill>
                <a:latin typeface="Times New Roman" pitchFamily="18" charset="0"/>
              </a:rPr>
              <a:t>A0205886</a:t>
            </a:r>
            <a:endParaRPr lang="en-US" sz="1200" b="1" dirty="0">
              <a:solidFill>
                <a:srgbClr val="320E04"/>
              </a:solidFill>
              <a:latin typeface="Times New Roman" pitchFamily="18" charset="0"/>
            </a:endParaRPr>
          </a:p>
          <a:p>
            <a:pPr marL="26988" eaLnBrk="1" hangingPunct="1">
              <a:lnSpc>
                <a:spcPct val="80000"/>
              </a:lnSpc>
            </a:pPr>
            <a:endParaRPr lang="en-US" sz="2200" b="1" dirty="0" smtClean="0">
              <a:solidFill>
                <a:srgbClr val="320E04"/>
              </a:solidFill>
              <a:latin typeface="Times New Roman" pitchFamily="18" charset="0"/>
            </a:endParaRPr>
          </a:p>
          <a:p>
            <a:pPr marL="26988" eaLnBrk="1" hangingPunct="1">
              <a:lnSpc>
                <a:spcPct val="80000"/>
              </a:lnSpc>
            </a:pPr>
            <a:endParaRPr lang="en-US" sz="1600" b="1" dirty="0">
              <a:solidFill>
                <a:srgbClr val="320E04"/>
              </a:solidFill>
              <a:latin typeface="Times New Roman" pitchFamily="18" charset="0"/>
            </a:endParaRPr>
          </a:p>
        </p:txBody>
      </p:sp>
      <p:sp>
        <p:nvSpPr>
          <p:cNvPr id="7172" name="Rectangle 3"/>
          <p:cNvSpPr>
            <a:spLocks noChangeArrowheads="1"/>
          </p:cNvSpPr>
          <p:nvPr/>
        </p:nvSpPr>
        <p:spPr bwMode="auto">
          <a:xfrm>
            <a:off x="1447800" y="228600"/>
            <a:ext cx="7391400" cy="259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0"/>
          <a:lstStyle/>
          <a:p>
            <a:pPr marL="26988">
              <a:lnSpc>
                <a:spcPct val="8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None/>
            </a:pPr>
            <a:endParaRPr lang="en-US" sz="2200" dirty="0">
              <a:solidFill>
                <a:srgbClr val="320E04"/>
              </a:solidFill>
              <a:latin typeface="Times New Roman" pitchFamily="18" charset="0"/>
              <a:cs typeface="Times New Roman" pitchFamily="18" charset="0"/>
            </a:endParaRPr>
          </a:p>
          <a:p>
            <a:pPr marL="26988" lvl="0" algn="ctr">
              <a:spcBef>
                <a:spcPts val="0"/>
              </a:spcBef>
              <a:buClr>
                <a:srgbClr val="3891A7"/>
              </a:buClr>
              <a:buSzPct val="80000"/>
            </a:pPr>
            <a:r>
              <a:rPr lang="en-US" sz="4400" b="1" dirty="0">
                <a:solidFill>
                  <a:srgbClr val="C32D2E">
                    <a:lumMod val="50000"/>
                  </a:srgbClr>
                </a:solidFill>
                <a:latin typeface="Arial" charset="0"/>
              </a:rPr>
              <a:t>The New Fiduciary Rules:</a:t>
            </a:r>
          </a:p>
          <a:p>
            <a:pPr marL="26988" lvl="0" algn="ctr">
              <a:spcBef>
                <a:spcPts val="0"/>
              </a:spcBef>
              <a:spcAft>
                <a:spcPts val="1200"/>
              </a:spcAft>
              <a:buClr>
                <a:srgbClr val="3891A7"/>
              </a:buClr>
              <a:buSzPct val="80000"/>
            </a:pPr>
            <a:endParaRPr lang="en-US" sz="600" i="1" dirty="0" smtClean="0">
              <a:solidFill>
                <a:srgbClr val="C32D2E">
                  <a:lumMod val="50000"/>
                </a:srgbClr>
              </a:solidFill>
              <a:latin typeface="Arial" charset="0"/>
            </a:endParaRPr>
          </a:p>
          <a:p>
            <a:pPr marL="4763" lvl="0" algn="ctr">
              <a:spcBef>
                <a:spcPts val="0"/>
              </a:spcBef>
              <a:spcAft>
                <a:spcPts val="600"/>
              </a:spcAft>
              <a:buClr>
                <a:srgbClr val="3891A7"/>
              </a:buClr>
              <a:buSzPct val="80000"/>
            </a:pPr>
            <a:r>
              <a:rPr lang="en-US" i="1" dirty="0" smtClean="0">
                <a:solidFill>
                  <a:srgbClr val="C32D2E">
                    <a:lumMod val="50000"/>
                  </a:srgbClr>
                </a:solidFill>
                <a:latin typeface="Arial" charset="0"/>
              </a:rPr>
              <a:t>What </a:t>
            </a:r>
            <a:r>
              <a:rPr lang="en-US" i="1" dirty="0">
                <a:solidFill>
                  <a:srgbClr val="C32D2E">
                    <a:lumMod val="50000"/>
                  </a:srgbClr>
                </a:solidFill>
                <a:latin typeface="Arial" charset="0"/>
              </a:rPr>
              <a:t>Do You Need to Know </a:t>
            </a:r>
          </a:p>
          <a:p>
            <a:pPr marL="26988" lvl="0" algn="ctr">
              <a:spcBef>
                <a:spcPts val="0"/>
              </a:spcBef>
              <a:spcAft>
                <a:spcPts val="600"/>
              </a:spcAft>
              <a:buClr>
                <a:srgbClr val="3891A7"/>
              </a:buClr>
              <a:buSzPct val="80000"/>
            </a:pPr>
            <a:r>
              <a:rPr lang="en-US" i="1" dirty="0">
                <a:solidFill>
                  <a:srgbClr val="C32D2E">
                    <a:lumMod val="50000"/>
                  </a:srgbClr>
                </a:solidFill>
                <a:latin typeface="Arial" charset="0"/>
              </a:rPr>
              <a:t>and Do Now?</a:t>
            </a:r>
            <a:endParaRPr lang="en-US" i="1" dirty="0">
              <a:solidFill>
                <a:srgbClr val="320E04"/>
              </a:solidFill>
              <a:latin typeface="Arial" charset="0"/>
            </a:endParaRPr>
          </a:p>
        </p:txBody>
      </p:sp>
      <p:pic>
        <p:nvPicPr>
          <p:cNvPr id="6" name="Picture 5" descr="C:\Documents and Settings\Barbara Lewis\Local Settings\Temporary Internet Files\OLK2EB\Wagner-Logo.bm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800" y="3962400"/>
            <a:ext cx="35052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6786890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37073</TotalTime>
  <Words>3334</Words>
  <Application>Microsoft Office PowerPoint</Application>
  <PresentationFormat>On-screen Show (4:3)</PresentationFormat>
  <Paragraphs>645</Paragraphs>
  <Slides>51</Slides>
  <Notes>50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51</vt:i4>
      </vt:variant>
    </vt:vector>
  </HeadingPairs>
  <TitlesOfParts>
    <vt:vector size="52" baseType="lpstr">
      <vt:lpstr>Solstice</vt:lpstr>
      <vt:lpstr> </vt:lpstr>
      <vt:lpstr>Agenda</vt:lpstr>
      <vt:lpstr>Introduction</vt:lpstr>
      <vt:lpstr>Rollout of DOL’s New Fiduciary Rule</vt:lpstr>
      <vt:lpstr>Existing Fiduciary Definition</vt:lpstr>
      <vt:lpstr>New “Investment Advice” Definition</vt:lpstr>
      <vt:lpstr>“Recommendation” Defined</vt:lpstr>
      <vt:lpstr>Observations on New Definition</vt:lpstr>
      <vt:lpstr>Observations on “Recommendation”</vt:lpstr>
      <vt:lpstr>6 Exclusions from “Investment Advice”</vt:lpstr>
      <vt:lpstr>Exclusion #1: Platform Providers</vt:lpstr>
      <vt:lpstr>Exclusion #2: Investment Education</vt:lpstr>
      <vt:lpstr>Exclusion #3: General Communications</vt:lpstr>
      <vt:lpstr>Exclusion #4:  Sellers to Institutional Fiduciaries</vt:lpstr>
      <vt:lpstr>Exclusion #5: Swap Counterparty</vt:lpstr>
      <vt:lpstr>Exclusion #6: Plan Sponsor Employees</vt:lpstr>
      <vt:lpstr>Comparison to Proposed Rule</vt:lpstr>
      <vt:lpstr>Fiduciary Rule and Exemptions</vt:lpstr>
      <vt:lpstr>Best Interest Contract (BIC) Exemption</vt:lpstr>
      <vt:lpstr>Framework of BIC Exemption</vt:lpstr>
      <vt:lpstr>“Full Blown” BIC:    IRAs and Non-ERISA Plans</vt:lpstr>
      <vt:lpstr>“Disclosure” BIC: ERISA Plans</vt:lpstr>
      <vt:lpstr>BIC Compliance Policies</vt:lpstr>
      <vt:lpstr>DOL Notice for BIC Exemption</vt:lpstr>
      <vt:lpstr>“Streamlined” BIC: Level Fee Fiduciary</vt:lpstr>
      <vt:lpstr>“Transition” BIC: All Plan/IRA Clients</vt:lpstr>
      <vt:lpstr>Grandfathered Brokerage Transactions</vt:lpstr>
      <vt:lpstr>Comparison to Proposed BIC Exemption</vt:lpstr>
      <vt:lpstr>Observations on BIC Exemption</vt:lpstr>
      <vt:lpstr>Annuity Products and DOL Final Rule</vt:lpstr>
      <vt:lpstr>PTE 84-24 and Annuity Sales</vt:lpstr>
      <vt:lpstr>Comparison to PTE 84-24 Proposal</vt:lpstr>
      <vt:lpstr>Fee Levelization</vt:lpstr>
      <vt:lpstr>Implementing Fee Levelization</vt:lpstr>
      <vt:lpstr>Robo-Advice</vt:lpstr>
      <vt:lpstr>Computer Model Exemption</vt:lpstr>
      <vt:lpstr>Requirements for Computer Model</vt:lpstr>
      <vt:lpstr>Capturing Rollovers</vt:lpstr>
      <vt:lpstr>DOL Rollover Opinion</vt:lpstr>
      <vt:lpstr>Effect of New DOL Rule on Rollovers</vt:lpstr>
      <vt:lpstr>Potential Impact on RIAs</vt:lpstr>
      <vt:lpstr>Focusing on Managed Accounts</vt:lpstr>
      <vt:lpstr>Implications for Managed Accounts</vt:lpstr>
      <vt:lpstr>Anticipated Trends in B/D Industry</vt:lpstr>
      <vt:lpstr>ERISA Compliance Planning</vt:lpstr>
      <vt:lpstr>Implementation</vt:lpstr>
      <vt:lpstr>Strategic Use of Financial Plans</vt:lpstr>
      <vt:lpstr>Conclusions</vt:lpstr>
      <vt:lpstr>Important Information</vt:lpstr>
      <vt:lpstr>PowerPoint Presentation</vt:lpstr>
      <vt:lpstr> </vt:lpstr>
    </vt:vector>
  </TitlesOfParts>
  <Company>MNA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ERISA Section 408(b)(2) Fee Disclosures: Impact on Broker-Dealers</dc:title>
  <dc:creator>mcnealsa</dc:creator>
  <cp:lastModifiedBy>Sholom Fine</cp:lastModifiedBy>
  <cp:revision>1024</cp:revision>
  <cp:lastPrinted>2016-04-18T14:31:13Z</cp:lastPrinted>
  <dcterms:created xsi:type="dcterms:W3CDTF">2008-04-29T20:53:18Z</dcterms:created>
  <dcterms:modified xsi:type="dcterms:W3CDTF">2016-04-20T17:25:55Z</dcterms:modified>
</cp:coreProperties>
</file>