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9" r:id="rId1"/>
  </p:sldMasterIdLst>
  <p:notesMasterIdLst>
    <p:notesMasterId r:id="rId51"/>
  </p:notesMasterIdLst>
  <p:handoutMasterIdLst>
    <p:handoutMasterId r:id="rId52"/>
  </p:handoutMasterIdLst>
  <p:sldIdLst>
    <p:sldId id="467" r:id="rId2"/>
    <p:sldId id="502" r:id="rId3"/>
    <p:sldId id="595" r:id="rId4"/>
    <p:sldId id="597" r:id="rId5"/>
    <p:sldId id="560" r:id="rId6"/>
    <p:sldId id="562" r:id="rId7"/>
    <p:sldId id="563" r:id="rId8"/>
    <p:sldId id="565" r:id="rId9"/>
    <p:sldId id="567" r:id="rId10"/>
    <p:sldId id="568" r:id="rId11"/>
    <p:sldId id="569" r:id="rId12"/>
    <p:sldId id="570" r:id="rId13"/>
    <p:sldId id="571" r:id="rId14"/>
    <p:sldId id="572" r:id="rId15"/>
    <p:sldId id="573" r:id="rId16"/>
    <p:sldId id="574" r:id="rId17"/>
    <p:sldId id="576" r:id="rId18"/>
    <p:sldId id="575" r:id="rId19"/>
    <p:sldId id="578" r:id="rId20"/>
    <p:sldId id="577" r:id="rId21"/>
    <p:sldId id="579" r:id="rId22"/>
    <p:sldId id="580" r:id="rId23"/>
    <p:sldId id="581" r:id="rId24"/>
    <p:sldId id="598" r:id="rId25"/>
    <p:sldId id="583" r:id="rId26"/>
    <p:sldId id="600" r:id="rId27"/>
    <p:sldId id="601" r:id="rId28"/>
    <p:sldId id="599" r:id="rId29"/>
    <p:sldId id="602" r:id="rId30"/>
    <p:sldId id="603" r:id="rId31"/>
    <p:sldId id="604" r:id="rId32"/>
    <p:sldId id="605" r:id="rId33"/>
    <p:sldId id="606" r:id="rId34"/>
    <p:sldId id="608" r:id="rId35"/>
    <p:sldId id="607" r:id="rId36"/>
    <p:sldId id="609" r:id="rId37"/>
    <p:sldId id="617" r:id="rId38"/>
    <p:sldId id="611" r:id="rId39"/>
    <p:sldId id="612" r:id="rId40"/>
    <p:sldId id="613" r:id="rId41"/>
    <p:sldId id="614" r:id="rId42"/>
    <p:sldId id="616" r:id="rId43"/>
    <p:sldId id="615" r:id="rId44"/>
    <p:sldId id="618" r:id="rId45"/>
    <p:sldId id="587" r:id="rId46"/>
    <p:sldId id="589" r:id="rId47"/>
    <p:sldId id="593" r:id="rId48"/>
    <p:sldId id="594" r:id="rId49"/>
    <p:sldId id="591" r:id="rId50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DE8B"/>
    <a:srgbClr val="FFCC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14" autoAdjust="0"/>
    <p:restoredTop sz="93739" autoAdjust="0"/>
  </p:normalViewPr>
  <p:slideViewPr>
    <p:cSldViewPr>
      <p:cViewPr>
        <p:scale>
          <a:sx n="70" d="100"/>
          <a:sy n="70" d="100"/>
        </p:scale>
        <p:origin x="-510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816" y="-72"/>
      </p:cViewPr>
      <p:guideLst>
        <p:guide orient="horz" pos="2928"/>
        <p:guide pos="220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7C13C162-FF4A-4D3B-953C-683E06DB2167}" type="datetimeFigureOut">
              <a:rPr lang="en-US"/>
              <a:pPr>
                <a:defRPr/>
              </a:pPr>
              <a:t>3/23/2016</a:t>
            </a:fld>
            <a:endParaRPr lang="en-US" dirty="0"/>
          </a:p>
        </p:txBody>
      </p:sp>
      <p:sp>
        <p:nvSpPr>
          <p:cNvPr id="1126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69D44C23-A377-4E26-B1B8-48854E0FEF5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738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30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2688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8638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BB49C6D9-F17C-45B5-9A7F-C5A98FEF49D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79321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/>
            <a:fld id="{214DEA33-BF8F-4CBA-97EB-59425767F7A2}" type="slidenum">
              <a:rPr lang="en-US" sz="1200" smtClean="0">
                <a:latin typeface="Arial" charset="0"/>
              </a:rPr>
              <a:pPr eaLnBrk="1" hangingPunct="1"/>
              <a:t>1</a:t>
            </a:fld>
            <a:endParaRPr lang="en-US" sz="1200" dirty="0" smtClean="0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1413" y="609600"/>
            <a:ext cx="4648200" cy="3486150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 smtClean="0"/>
              <a:t>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1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b="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i="0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/>
            <a:fld id="{214DEA33-BF8F-4CBA-97EB-59425767F7A2}" type="slidenum">
              <a:rPr lang="en-US" sz="1200" smtClean="0">
                <a:latin typeface="Arial" charset="0"/>
              </a:rPr>
              <a:pPr eaLnBrk="1" hangingPunct="1"/>
              <a:t>49</a:t>
            </a:fld>
            <a:endParaRPr lang="en-US" sz="1200" dirty="0" smtClean="0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1413" y="609600"/>
            <a:ext cx="4648200" cy="3486150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 smtClean="0"/>
              <a:t>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F109A-F57D-4FB8-9DFD-5E3D9F376472}" type="datetime1">
              <a:rPr lang="en-US"/>
              <a:pPr>
                <a:defRPr/>
              </a:pPr>
              <a:t>3/23/2016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4721B-BEC6-4790-98F7-B9E7F1FDDCE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4401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F0B25-E1DB-487E-99CA-1976194D3012}" type="datetime1">
              <a:rPr lang="en-US"/>
              <a:pPr>
                <a:defRPr/>
              </a:pPr>
              <a:t>3/23/2016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818CC-217F-4484-AEDF-321D6DD1A1B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1354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Rectangle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6" name="Oval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7" name="Oval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3B555-7A4D-4F38-8077-FA0429B9EF04}" type="datetime1">
              <a:rPr lang="en-US"/>
              <a:pPr>
                <a:defRPr/>
              </a:pPr>
              <a:t>3/23/2016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5100FF0-D116-4247-92A9-31693A0A0E7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341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9ADF6-2F2A-4440-9AD2-CF628F2A1EEF}" type="datetime1">
              <a:rPr lang="en-US"/>
              <a:pPr>
                <a:defRPr/>
              </a:pPr>
              <a:t>3/23/2016</a:t>
            </a:fld>
            <a:endParaRPr lang="en-US" dirty="0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CFAE3-E1F0-425E-ACAF-19A60CBDE4D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845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245F1-EE49-48BF-B85E-FB7532F1FE77}" type="datetime1">
              <a:rPr lang="en-US"/>
              <a:pPr>
                <a:defRPr/>
              </a:pPr>
              <a:t>3/23/2016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3EEC25A-DAC0-49B0-9600-4DEA5E92E90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0876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C7E35-AF31-447B-B317-14B71D540A6D}" type="datetime1">
              <a:rPr lang="en-US"/>
              <a:pPr>
                <a:defRPr/>
              </a:pPr>
              <a:t>3/23/2016</a:t>
            </a:fld>
            <a:endParaRPr lang="en-US" dirty="0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09D47-CFA2-4FA4-A29F-F1A8AF34284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3022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3" name="Rectangle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73EE3-A95E-43DD-A499-CF769D25A687}" type="datetime1">
              <a:rPr lang="en-US"/>
              <a:pPr>
                <a:defRPr/>
              </a:pPr>
              <a:t>3/23/2016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9A06611-272E-4764-A52D-ADD197A6A09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628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6B2C67-7B85-4AAC-81CA-4B0DA195F892}" type="datetime1">
              <a:rPr lang="en-US"/>
              <a:pPr>
                <a:defRPr/>
              </a:pPr>
              <a:t>3/23/2016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A1FFCC2-FE64-48FE-8CEF-FA918D1CC93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9942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 dirty="0">
              <a:latin typeface="+mn-lt"/>
              <a:cs typeface="+mn-cs"/>
            </a:endParaRPr>
          </a:p>
        </p:txBody>
      </p:sp>
      <p:sp>
        <p:nvSpPr>
          <p:cNvPr id="6" name="Flowchart: Process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7" name="Flowchart: Process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C4AC3-ED09-4238-AE90-E71F538E54C0}" type="datetime1">
              <a:rPr lang="en-US"/>
              <a:pPr>
                <a:defRPr/>
              </a:pPr>
              <a:t>3/23/2016</a:t>
            </a:fld>
            <a:endParaRPr lang="en-US" dirty="0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3266A1B-3F88-48B9-80A0-EACBEBCBB46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3198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906D7-D9CD-41AA-98CE-BE089E5E4F19}" type="datetime1">
              <a:rPr lang="en-US"/>
              <a:pPr>
                <a:defRPr/>
              </a:pPr>
              <a:t>3/23/2016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08340-7B5C-4C59-A437-16A6B567D7B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8515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76411-F605-4341-B46F-350674FDCCE6}" type="datetime1">
              <a:rPr lang="en-US"/>
              <a:pPr>
                <a:defRPr/>
              </a:pPr>
              <a:t>3/23/2016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C30F7-33F1-49C4-A384-A240062E847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28114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D9B50-F796-4400-9E71-75D1DAEEDFF8}" type="datetime1">
              <a:rPr lang="en-US"/>
              <a:pPr>
                <a:defRPr/>
              </a:pPr>
              <a:t>3/23/2016</a:t>
            </a:fld>
            <a:endParaRPr lang="en-US" dirty="0"/>
          </a:p>
        </p:txBody>
      </p:sp>
      <p:sp>
        <p:nvSpPr>
          <p:cNvPr id="3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D87DF-E0CE-4DC9-8BC7-147ADB47C1B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3356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8" name="Oval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12" name="Rectangle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B5A788"/>
                </a:solidFill>
                <a:cs typeface="+mn-cs"/>
              </a:defRPr>
            </a:lvl1pPr>
          </a:lstStyle>
          <a:p>
            <a:pPr>
              <a:defRPr/>
            </a:pPr>
            <a:fld id="{FBF606F7-F2CF-4191-9589-00DEAA84B0A8}" type="datetime1">
              <a:rPr lang="en-US"/>
              <a:pPr>
                <a:defRPr/>
              </a:pPr>
              <a:t>3/23/2016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solidFill>
                  <a:srgbClr val="B5A788"/>
                </a:solidFill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cs typeface="+mn-cs"/>
              </a:defRPr>
            </a:lvl1pPr>
            <a:extLst/>
          </a:lstStyle>
          <a:p>
            <a:pPr>
              <a:defRPr/>
            </a:pPr>
            <a:fld id="{22882F58-2D88-4991-A3CB-92A7D7EEEF9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5" name="Rectangle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9" r:id="rId1"/>
    <p:sldLayoutId id="2147484040" r:id="rId2"/>
    <p:sldLayoutId id="2147484046" r:id="rId3"/>
    <p:sldLayoutId id="2147484041" r:id="rId4"/>
    <p:sldLayoutId id="2147484047" r:id="rId5"/>
    <p:sldLayoutId id="2147484042" r:id="rId6"/>
    <p:sldLayoutId id="2147484048" r:id="rId7"/>
    <p:sldLayoutId id="2147484049" r:id="rId8"/>
    <p:sldLayoutId id="2147484050" r:id="rId9"/>
    <p:sldLayoutId id="2147484043" r:id="rId10"/>
    <p:sldLayoutId id="2147484044" r:id="rId11"/>
    <p:sldLayoutId id="2147484045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0" y="304800"/>
            <a:ext cx="7407275" cy="35052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endParaRPr 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4257" y="2667000"/>
            <a:ext cx="7407275" cy="213360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54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2800" b="1" dirty="0" smtClean="0">
                <a:solidFill>
                  <a:srgbClr val="320E04"/>
                </a:solidFill>
                <a:latin typeface="Arial" charset="0"/>
                <a:cs typeface="Arial" charset="0"/>
              </a:rPr>
              <a:t>Kevin Knull, CFP® </a:t>
            </a:r>
            <a:endParaRPr lang="en-US" sz="2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1600" b="1" dirty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2800" b="1" dirty="0" smtClean="0">
                <a:solidFill>
                  <a:srgbClr val="320E04"/>
                </a:solidFill>
                <a:latin typeface="Arial" charset="0"/>
                <a:cs typeface="Arial" charset="0"/>
              </a:rPr>
              <a:t>Marcia S. Wagner, Esq.</a:t>
            </a: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295400" y="152400"/>
            <a:ext cx="73914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200" dirty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 algn="ctr">
              <a:spcBef>
                <a:spcPts val="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</a:rPr>
              <a:t>The Fiduciary Rule:</a:t>
            </a:r>
          </a:p>
          <a:p>
            <a:pPr marL="26988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1000" b="1" dirty="0" smtClean="0">
              <a:solidFill>
                <a:schemeClr val="accent3">
                  <a:lumMod val="50000"/>
                </a:schemeClr>
              </a:solidFill>
              <a:latin typeface="Arial" charset="0"/>
            </a:endParaRPr>
          </a:p>
          <a:p>
            <a:pPr marL="26988" algn="ctr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en-US" sz="3000" i="1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</a:rPr>
              <a:t>What Are the Practical Implications,            </a:t>
            </a:r>
            <a:r>
              <a:rPr lang="en-US" sz="3000" b="1" i="1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</a:rPr>
              <a:t>What Should You Have Done Yesterday     </a:t>
            </a:r>
            <a:r>
              <a:rPr lang="en-US" sz="3000" i="1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</a:rPr>
              <a:t>and What Should You Do Now?</a:t>
            </a:r>
            <a:endParaRPr lang="en-US" sz="3000" i="1" dirty="0" smtClean="0">
              <a:solidFill>
                <a:srgbClr val="320E04"/>
              </a:solidFill>
              <a:latin typeface="Arial" charset="0"/>
            </a:endParaRPr>
          </a:p>
        </p:txBody>
      </p:sp>
      <p:pic>
        <p:nvPicPr>
          <p:cNvPr id="7173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5715000"/>
            <a:ext cx="35052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7550" y="4020834"/>
            <a:ext cx="3600450" cy="70356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Agenda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Rulemaking Status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Proposed Fiduciary Definition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Carve-outs from Definition 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Proposed BIC Exemption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Annuities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Fee Levelization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Robo-Advice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Rollovers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Managed Accounts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Practical Considerations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6469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Introduction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Broadening of Fiduciary Definition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DOL proposal would broaden scope of advisors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deemed to be IRA/plan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fiduciaries under ERISA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Targets broker-dealers (BDs) and registered reps (RRs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 earning commission-based compensation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Would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change IRA marketplace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Would impact registered investment advisers (RIAs) 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(1) Capturing rollovers and                  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(2) Managed account programs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560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Rulemaking Status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Recent Events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DOL proposal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published on April 20, 2015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Public hearings in August 2015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Final draft sent to OMB on Jan. 28, 2016, and final rule is expected in April or May 2016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Future Outlook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has announced 8-month grace period, taking substantive effect in or around Dec. 2016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Congressional efforts to block the DOL have not been successful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Lawsuits are anticipated, but may face challenges</a:t>
            </a:r>
          </a:p>
          <a:p>
            <a:pPr lvl="1"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191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Existing Fiduciary Definition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Fiduciary Status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Covers person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who provides “investment advice” relating to plan assets for compensation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Not a fiduciary if no investment advice is given</a:t>
            </a: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5-Prong Definition for “Investment Advice”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Making investment recommendations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On regular basis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Mutual understanding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Primary basis for plan’s decisions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Individualized to plan’s needs</a:t>
            </a: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6577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Proposed Fiduciary Definition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Fiduciary Status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Covers person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who provides “investment advice”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for compensation to plans, plan fiduciaries, participants, IRAs and IRA owners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4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-Prong Definition for “Investment Advice”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Making covered recommendations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Understanding (does not need to be mutual)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Individualized or specifically directed to recipient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For consideration by recipient (need not be primary basis)</a:t>
            </a: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653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Scope of “Investment Advice”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Covered Recommendations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Investment recommendations, including taking/investing rollovers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Investment management recommendations, including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management of rollover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assets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Giving appraisal or fairness opinion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Recommending person who provides any of above services for compensation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021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>
                <a:effectLst/>
                <a:latin typeface="Arial" pitchFamily="34" charset="0"/>
                <a:cs typeface="Arial" pitchFamily="34" charset="0"/>
              </a:rPr>
              <a:t>Acknowledging Fiduciary Status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Deemed “Investment Advice”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makes covered recommendations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Represents or acknowledges that it is a fiduciary with respect to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written acknowledgement is required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status applies automatically, even if proposed 4-prong definition is not met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1060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Observations on Proposed Definition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Proposed Changes to “Investment Advice”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Includes one-time advice (without “regular basis” condition)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need for "mutual understanding” of parties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Advice merely needs to be specifically directed to recipient (and does not need to be individualized)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Recipient merely needs to consider advice when making decision (even if not “primary basis”)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Expressly revises definition to cover investment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management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recommendations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0989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Carve-outs from “Investment Advice”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6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Carve-outs from Fiduciary Rule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Counterparty to Large Plan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Swap Counterparty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Employees of Plan Sponsor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Platform Providers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Financial Valuations and Appraisals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Investment Education</a:t>
            </a:r>
          </a:p>
          <a:p>
            <a:pPr marL="403225" lvl="1" indent="0">
              <a:buNone/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Limitations of Carve-out 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Carve-out does not apply if advisor represents or acknowledges fiduciary status</a:t>
            </a: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984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74638"/>
            <a:ext cx="77089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Carve-out: Counterparty to Large Plan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0668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Conditions for Fiduciary Carve-out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Counterparty provides advice relating to arm’s length purchase/sale, loan or contract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Written representation from plan fiduciary </a:t>
            </a:r>
          </a:p>
          <a:p>
            <a:pPr lvl="2"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Plan has at least 100 participants, it has sufficient expertise, and it will not rely on counterparty to act as fiduciary</a:t>
            </a:r>
          </a:p>
          <a:p>
            <a:pPr lvl="2"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ot required if plan fiduciary has $100M+ AUM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Counterparty discloses nature of its role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direct fee from plan or plan fiduciary</a:t>
            </a:r>
          </a:p>
          <a:p>
            <a:pPr marL="403225" lvl="1" indent="0">
              <a:buNone/>
              <a:defRPr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Carve-out </a:t>
            </a:r>
            <a:r>
              <a:rPr lang="en-US" sz="2800" u="sng" dirty="0">
                <a:latin typeface="Arial" pitchFamily="34" charset="0"/>
                <a:cs typeface="Arial" pitchFamily="34" charset="0"/>
              </a:rPr>
              <a:t>N</a:t>
            </a:r>
            <a:r>
              <a:rPr lang="en-US" sz="2800" u="sng" dirty="0" smtClean="0">
                <a:latin typeface="Arial" pitchFamily="34" charset="0"/>
                <a:cs typeface="Arial" pitchFamily="34" charset="0"/>
              </a:rPr>
              <a:t>ot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For Agency Services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broker’s receipt of 12b-1 fees)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6352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Carve-out: Swap Counterparty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Conditions for Fiduciary Carve-out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Counterparty is swap dealer (or security-based swap dealer) or major swap participant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Not acting as “advisor” to plan under Commodity Exchange Act or Securities Exchange Act</a:t>
            </a:r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Written representation from plan fiduciary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that it will not rely on advice from counterparty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3348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Carve-out: Plan Sponsor Employees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Conditions for Fiduciary Carve-out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Employee may provide advice to plan fiduciary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Must not receive compensation beyond employee’s normal pay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Carve-out is designed to protect employees from potential fiduciary liability</a:t>
            </a:r>
          </a:p>
          <a:p>
            <a:pPr marL="4032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8571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74638"/>
            <a:ext cx="77089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Carve-out: Platform Providers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Conditions for Fiduciary Carve-out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Carve-out applies to providers of investment platforms for DC plans (recordkeeping platforms)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Platform may market investment alternatives without regard to individualized needs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Must disclose that platform does not provide impartial fiduciary advice 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Can identify investment alternatives that meet objective criteria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Can provide objective financial data and benchmark comparisons</a:t>
            </a: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6002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74638"/>
            <a:ext cx="77089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Carve-out: Financial Valuations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Covers valuations/appraisals for: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ESOPs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Pooled Investment Vehicles (such as CIFs)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Regulatory reporting purposes</a:t>
            </a: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Carve-out applies to both plan and IRA clients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6361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76200"/>
            <a:ext cx="77089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Carve-out: Investment Education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0668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Similar to Current Safe Harbor (IB 96-1)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Plan Information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General Financial/Retirement Information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Asset Allocation Models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Interactive Investment Materials</a:t>
            </a:r>
          </a:p>
          <a:p>
            <a:pPr marL="403225" lvl="1" indent="0">
              <a:buNone/>
              <a:defRPr/>
            </a:pPr>
            <a:endParaRPr lang="en-US" sz="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Observations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Carve-out applies to both plan and IRA clients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Expanded to include retirement income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guidance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Education must not recommend specific investment products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Asset allocation models and interactive materials cannot reference plan’s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investment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alternatives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645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DOL Proposal and Exemptions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Need for “ERISA 406(b)” Exemptive Relief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Proposed “investment advice” definition confers fiduciary status on all types of advisors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Prohibited transaction rules ban advisors from earning variable compensation (commissions)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Exemption required for brokers and insurance agents,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including advisors to IRAs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proposed Best Interest Class Exemption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456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762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Best Interest Contract (BIC)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Retail Scope of Proposed Exemption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Permits fiduciary advisor to earn variable compensation (commissions) for services to:</a:t>
            </a:r>
          </a:p>
          <a:p>
            <a:pPr lvl="2"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Participants</a:t>
            </a:r>
          </a:p>
          <a:p>
            <a:pPr lvl="2"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IRA owners </a:t>
            </a:r>
          </a:p>
          <a:p>
            <a:pPr lvl="2"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Sponsors of small, </a:t>
            </a:r>
            <a:r>
              <a:rPr lang="en-US" u="sng" dirty="0" smtClean="0">
                <a:latin typeface="Arial" pitchFamily="34" charset="0"/>
                <a:cs typeface="Arial" pitchFamily="34" charset="0"/>
              </a:rPr>
              <a:t>non-participant-directed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plans (less than 100 participants)</a:t>
            </a:r>
          </a:p>
          <a:p>
            <a:pPr marL="82550" indent="0">
              <a:buNone/>
              <a:defRPr/>
            </a:pP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Observations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exemptive relief for small,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participant-directed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plans (but such relief is expected in final version)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exemptive relief expected for large plan sponsors (participant-directed or otherwise)</a:t>
            </a: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7237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762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Product Scope of BIC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906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Covered Products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Bank deposits and CDs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Mutual funds, ETFs, CIFs and insurance company separate accounts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Exchange-traded REITs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Corporate bonds (registered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offering) and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equity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securities (exchange-traded)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Treasury and agency debt securities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Insurance/annuity contracts and GICs</a:t>
            </a:r>
          </a:p>
          <a:p>
            <a:pPr marL="82550" indent="0">
              <a:buNone/>
              <a:defRPr/>
            </a:pPr>
            <a:endParaRPr lang="en-US" sz="15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Observations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exemptive relief for privately placed debt, non-traded REITs and alternative investments</a:t>
            </a: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331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>
                <a:effectLst/>
                <a:latin typeface="Arial" pitchFamily="34" charset="0"/>
                <a:cs typeface="Arial" pitchFamily="34" charset="0"/>
              </a:rPr>
              <a:t>Required Contract for </a:t>
            </a:r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BIC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Signed </a:t>
            </a:r>
            <a:r>
              <a:rPr lang="en-US" sz="2800" u="sng" dirty="0" smtClean="0">
                <a:latin typeface="Arial" pitchFamily="34" charset="0"/>
                <a:cs typeface="Arial" pitchFamily="34" charset="0"/>
              </a:rPr>
              <a:t>before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recommendations are made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Mandatory Terms for Written Contract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Must state that advisor is fiduciary 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Impartial Conduct Standard</a:t>
            </a:r>
          </a:p>
          <a:p>
            <a:pPr lvl="2">
              <a:spcBef>
                <a:spcPts val="0"/>
              </a:spcBef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Advice is in “best interest” of client </a:t>
            </a:r>
          </a:p>
          <a:p>
            <a:pPr lvl="2">
              <a:spcBef>
                <a:spcPts val="0"/>
              </a:spcBef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Reasonable compensation</a:t>
            </a:r>
          </a:p>
          <a:p>
            <a:pPr lvl="2">
              <a:spcBef>
                <a:spcPts val="0"/>
              </a:spcBef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No misleading statements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Warranties</a:t>
            </a:r>
          </a:p>
          <a:p>
            <a:pPr lvl="2">
              <a:spcBef>
                <a:spcPts val="0"/>
              </a:spcBef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Compliance with law</a:t>
            </a:r>
          </a:p>
          <a:p>
            <a:pPr lvl="2">
              <a:spcBef>
                <a:spcPts val="0"/>
              </a:spcBef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Policies reasonably designed to mitigate conflicts</a:t>
            </a:r>
          </a:p>
          <a:p>
            <a:pPr lvl="2">
              <a:spcBef>
                <a:spcPts val="0"/>
              </a:spcBef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No incentives to provide improper advice</a:t>
            </a:r>
          </a:p>
          <a:p>
            <a:pPr lvl="1">
              <a:spcBef>
                <a:spcPts val="60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Liability Limit for Contract Violations</a:t>
            </a:r>
          </a:p>
          <a:p>
            <a:pPr lvl="2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Arbitration permitted (with class action rights)</a:t>
            </a:r>
          </a:p>
          <a:p>
            <a:pPr marL="82550" indent="0">
              <a:buNone/>
              <a:defRPr/>
            </a:pPr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7782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524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Disclosures Under BIC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105400"/>
          </a:xfrm>
        </p:spPr>
        <p:txBody>
          <a:bodyPr/>
          <a:lstStyle/>
          <a:p>
            <a:pPr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Written Contract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Disclosures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Must identify conflicts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Client’s right to obtain complete fee information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Whether advisor offers proprietary products or receives third party payments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Address of webpage disclosing compensation</a:t>
            </a:r>
          </a:p>
          <a:p>
            <a:pPr marL="82550" indent="0">
              <a:buNone/>
              <a:defRPr/>
            </a:pPr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Three (3) Separate Disclosures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Pre-Transaction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 projected cost chart for 1-, 5- and 10-year periods</a:t>
            </a:r>
          </a:p>
          <a:p>
            <a:pPr lvl="1">
              <a:defRPr/>
            </a:pP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Annual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 investment and fee activity</a:t>
            </a:r>
          </a:p>
          <a:p>
            <a:pPr lvl="1">
              <a:defRPr/>
            </a:pP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Webpage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 compensation and fee disclosures for all available investments</a:t>
            </a:r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647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524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Investment Range and BIC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1054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Required Range of Investments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must offer broad range of investments covering all reasonably necessary asset classes</a:t>
            </a:r>
          </a:p>
          <a:p>
            <a:pPr lvl="1">
              <a:spcBef>
                <a:spcPts val="120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But limited range may be permissible</a:t>
            </a:r>
          </a:p>
          <a:p>
            <a:pPr lvl="2">
              <a:spcBef>
                <a:spcPts val="400"/>
              </a:spcBef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Written finding that range limitations do not interfere with “best interest” standard for advice</a:t>
            </a:r>
          </a:p>
          <a:p>
            <a:pPr lvl="2">
              <a:spcBef>
                <a:spcPts val="400"/>
              </a:spcBef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Reasonable compensation for services</a:t>
            </a:r>
          </a:p>
          <a:p>
            <a:pPr lvl="2">
              <a:spcBef>
                <a:spcPts val="400"/>
              </a:spcBef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Written notice of range limitations</a:t>
            </a:r>
          </a:p>
          <a:p>
            <a:pPr lvl="2">
              <a:spcBef>
                <a:spcPts val="400"/>
              </a:spcBef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Must notify if recommended investments are not sufficiently broad for client’s needs</a:t>
            </a:r>
          </a:p>
          <a:p>
            <a:pPr lvl="1">
              <a:spcBef>
                <a:spcPts val="120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Examples of range limitations</a:t>
            </a:r>
          </a:p>
          <a:p>
            <a:pPr lvl="2">
              <a:spcBef>
                <a:spcPts val="0"/>
              </a:spcBef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Offering limited to proprietary products or investments with third party payments</a:t>
            </a:r>
          </a:p>
          <a:p>
            <a:pPr marL="82550" indent="0">
              <a:buNone/>
              <a:defRPr/>
            </a:pP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9364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524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DOL Notice for BIC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1054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Required Notice to DOL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One-time notice must be filed with DOL before firm can rely on BIC Exemption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Notice does not need to identify plan or IRA client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approval is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not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required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391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Potential Issues with BIC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638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Compliance Issues</a:t>
            </a:r>
          </a:p>
          <a:p>
            <a:pPr lvl="1">
              <a:defRPr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Contract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 Timing requirement is not practical</a:t>
            </a:r>
          </a:p>
          <a:p>
            <a:pPr lvl="1">
              <a:defRPr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Disclosure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 Projections may conflict with sec law</a:t>
            </a:r>
          </a:p>
          <a:p>
            <a:pPr lvl="1">
              <a:defRPr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Web Page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 Covers all available investments?</a:t>
            </a:r>
          </a:p>
          <a:p>
            <a:pPr lvl="1">
              <a:defRPr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Incentives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 Payouts to RRs must be levelized?</a:t>
            </a:r>
          </a:p>
          <a:p>
            <a:pPr marL="403225" lvl="1" indent="0">
              <a:buNone/>
              <a:defRPr/>
            </a:pP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Business Issues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Non-Traded REITs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 No relief for commissioned sales</a:t>
            </a:r>
          </a:p>
          <a:p>
            <a:pPr lvl="1">
              <a:defRPr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Discretionary Advice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 No relief for variable compensation arising from investment discretion</a:t>
            </a:r>
          </a:p>
          <a:p>
            <a:pPr lvl="1">
              <a:defRPr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Tech/Systems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 BIC Exemption may be costly</a:t>
            </a:r>
          </a:p>
          <a:p>
            <a:pPr lvl="1">
              <a:defRPr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Client Disputes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 Legal claims may increase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036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Observations on BIC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638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Regulatory Jurisdiction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has no enforcement authority over IRAs, but required contract gives authority to clients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Violation of Impartial Conduct Standard will breach contract (but not BIC Exemption)</a:t>
            </a:r>
          </a:p>
          <a:p>
            <a:pPr marL="403225" lvl="1" indent="0">
              <a:buNone/>
              <a:defRPr/>
            </a:pP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Impact on Brokers and Insurance Agents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Will regulate advisors without any plan clients (who merely have personal clients with IRAs)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May be difficult for firms to eliminate incentives that encourage improper advice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0440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Annuity Products and DOL Proposal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638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Treatment of Annuity Sales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Customary to earn commissions from sale of variable annuities (VAs) and other products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Commission-based advisors will be deemed to be fiduciaries under new DOL rule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Need exemptive relief to continue to earn variable compensation</a:t>
            </a:r>
          </a:p>
          <a:p>
            <a:pPr marL="403225" lvl="1" indent="0">
              <a:buNone/>
              <a:defRPr/>
            </a:pP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Available Exemptions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BICE and PTE 84-24 allows fiduciary advisors to earn commissions from annuity sales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PTE 84-24 has less onerous conditions, but provides limited relief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1320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PTE 84-24 and Annuity Sales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90600"/>
            <a:ext cx="7499350" cy="5638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PTE 84-24 With Proposed Amendments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Upside is that it is much easier to comply with than BIC Exemption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written contract or compliance policies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Upfront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disclosure must state commission as % of premium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(every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3 years if ongoing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deposits)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Fiduciary standard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and conflicts disclosures 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 relief for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VA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sales to IRA clients 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 relief for revenue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sharing</a:t>
            </a:r>
          </a:p>
          <a:p>
            <a:pPr marL="403225" lvl="1" indent="0">
              <a:buNone/>
              <a:defRPr/>
            </a:pP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184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BIC Exemption vs. PTE 84-24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90600"/>
            <a:ext cx="7499350" cy="51054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“Compliance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Strategy Choice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BICE or 84-24 for </a:t>
            </a:r>
            <a:r>
              <a:rPr lang="en-US" sz="2400" u="sng" dirty="0">
                <a:latin typeface="Arial" pitchFamily="34" charset="0"/>
                <a:cs typeface="Arial" pitchFamily="34" charset="0"/>
              </a:rPr>
              <a:t>any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annuity sales to </a:t>
            </a:r>
            <a:r>
              <a:rPr lang="en-US" sz="2400" u="sng" dirty="0">
                <a:latin typeface="Arial" pitchFamily="34" charset="0"/>
                <a:cs typeface="Arial" pitchFamily="34" charset="0"/>
              </a:rPr>
              <a:t>plans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BICE or 84-24 for </a:t>
            </a:r>
            <a:r>
              <a:rPr lang="en-US" sz="2400" u="sng" dirty="0">
                <a:latin typeface="Arial" pitchFamily="34" charset="0"/>
                <a:cs typeface="Arial" pitchFamily="34" charset="0"/>
              </a:rPr>
              <a:t>fixed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annuity sales to </a:t>
            </a:r>
            <a:r>
              <a:rPr lang="en-US" sz="2400" u="sng" dirty="0">
                <a:latin typeface="Arial" pitchFamily="34" charset="0"/>
                <a:cs typeface="Arial" pitchFamily="34" charset="0"/>
              </a:rPr>
              <a:t>IRAs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BICE only for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variable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annuity sales to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IRAs</a:t>
            </a:r>
          </a:p>
          <a:p>
            <a:pPr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Practical Considerations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BICE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would allow firm’s receipt of sales-based or asset-based revenue sharing payments</a:t>
            </a:r>
            <a:endParaRPr lang="en-US" sz="2400" u="sng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Consider using BICE for all annuity sales</a:t>
            </a:r>
            <a:endParaRPr lang="en-US" sz="2400" u="sng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Or use BICE for all annuity sales to plan/IRAs on brokerage platform (including VA sales to IRAs), and use PTE 84-24 for plans on ins. platforms</a:t>
            </a:r>
            <a:endParaRPr lang="en-US" sz="24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8179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Fee Levelization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90600"/>
            <a:ext cx="7499350" cy="51054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De Facto Exemption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advisor is permitted to earn transaction-based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However, it must not vary based on investments selected by plan or IRA client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need for exemption because fee levelization eliminates prohibited transaction to begin with</a:t>
            </a:r>
          </a:p>
          <a:p>
            <a:pPr marL="403225" lvl="1" indent="0">
              <a:buNone/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Example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Change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compensation formula so that it is fixed (e.g.,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asset-based commission of 50 bps)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Eliminate any remaining variable compensation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68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Implementing Fee Levelization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Potential Areas of Variable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Commissions and Ticket Charges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Revenue Sharing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Payments from Funds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sub-TA payments)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Proprietary Products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sweep vehicle)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How To Levelize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Need appropriate universe of investment products that pay levelized amount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50 bps)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Restructure revenue sharing as flat dollar payments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Replace proprietary products (or fee credit)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7969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Robo-Advice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What Is It?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Asset allocation advice based on computer models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Routinely used for participant-level advice and recommending allocations to plan menu options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Potentially available for IRA investors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Background on Computer Models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Many use Mean Variance Optimization (MVO) based on work of Harry Markowitz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Monte Carlo simulations can help model the probability of different portfolio outcomes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9423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Computer Model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History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TCW Exemption (PTE 97-60)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SunAmerica Opinion (AO 2001-09A)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Computer Model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Exemption (PPA of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2006)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Relief from Computer Model Exemption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Allows receipt of variable compensation 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(1) Commissions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12b-1 fees)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	(2) Proprietary Funds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Advice must be non-discretionary and based on computer model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4717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Requirements for Computer Model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Computer Model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Based on generally accepted theories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Must not favor investments that generate more compensation for advisor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Must request client’s risk profile information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Must consider all designated investment options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Other Requirements for Exemption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Certification by investment expert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Annual audits by independent auditor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Written authorization and disclosures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Reasonable compensation for provider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9873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>
                <a:effectLst/>
                <a:latin typeface="Arial" pitchFamily="34" charset="0"/>
                <a:cs typeface="Arial" pitchFamily="34" charset="0"/>
              </a:rPr>
              <a:t>Capturing </a:t>
            </a:r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Rollovers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Issues Arising From Cross-Selling 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Potential conflicts of interest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develops relationships with plan sponsor and participants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Exploiting trust to sell at unfavorable terms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Potential Impact on Participants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Advisor’s fees on rollover assets may be higher than fees on plan assets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2375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DOL Rollover </a:t>
            </a:r>
            <a:r>
              <a:rPr lang="en-US" sz="3200" b="1" dirty="0">
                <a:effectLst/>
                <a:latin typeface="Arial" pitchFamily="34" charset="0"/>
                <a:cs typeface="Arial" pitchFamily="34" charset="0"/>
              </a:rPr>
              <a:t>Opinion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Advisory Opinion 2005-23A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Broadly suggests that if advisor is a fiduciary, any rollover advice may trigger prohibited transaction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If advisor is not a fiduciary, rollover advice will not trigger prohibited transaction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providing “accidental” fiduciary advice would be subject to restrictions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u="sng" dirty="0" smtClean="0">
                <a:latin typeface="Arial" pitchFamily="34" charset="0"/>
                <a:cs typeface="Arial" pitchFamily="34" charset="0"/>
              </a:rPr>
              <a:t>Varity v. Howe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(Supreme Court)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advisor may communicate to participants in non-fiduciary capacity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Suggests that advisor may capture rollovers when acting in separate non-fiduciary capacity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01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Effect of New DOL Rule on Rollovers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Impact on Advisory Opinion 2005-23A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Would replace DOL’s current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rollover guidance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As proposed, any rollover advice would be fiduciary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Rollover advice would automatically trigger plan or IRA fiduciary status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Relief under BIC Exemption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Would give advisors ability to capture rollovers and earn higher rates of compensation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2148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Potential Impact on RIAs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Capturing Rollovers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RIAs advising plan clients generally earn higher (and variable) fees when capturing rollovers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Under DOL Proposal, RIA must comply with BIC Exemption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Retail Managed Account Programs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Advisors earning any variable compensation from IRA/plan clients must comply with BICE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Solicitors would be fiduciary advisors and must also comply with BICE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15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Focusing on Managed Accounts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Impact of DOL Rule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Model Providers and Overlay Managers may be deemed fiduciary advisors under new DOL rule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Recommending Model Providers may be advice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100 bps for managed account services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       -	30 bps for Model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Provider #1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-	20 bps for other costs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	50 bps net compensation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Recommending cheaper Model Provider may increase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firm’s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net compensation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Other Potential Variable Compensation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Revenue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sharing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ommissions and ticket charges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9335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Implications for Managed Accounts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BIC Exemption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May provide relief for managed account programs with variable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BICE does not provide relief for variable compensation from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discretionary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advice</a:t>
            </a: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Fee Levelization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Combination of BICE and Fee Levelization may be necessary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Restructure revenue sharing payments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7336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Anticipated Impact on B/D Industry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Short-Term Impact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When new rule goes into effect, firms will need to send contract and disclosures to existing clients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commissioned sales to non-traded REITs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Advisors may decide to decline rollover opportunities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More RRs may migrate to advisory service model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If advisor recommends transition from brokerage to advisory model, BICE may be required</a:t>
            </a:r>
          </a:p>
          <a:p>
            <a:pPr marL="914400" lvl="1" indent="-511175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moving from A share with 25 bps to advisory services for 100 bps)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9340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Anticipated Trends in B/D Industry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Strategic Courses of Action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Levelize commissions and structure revenue sharing as flat dollar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payments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Promote advisory programs featuring institutional mutual funds and variable annuities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Use PTE 84-24 for all annuity contract sales to plan clients and for fixed annuity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sales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to IRA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clients (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with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flat dollar revenue sharing)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Modify managed account programs to rely on BICE and/or fee levelization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Robo-advisors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relying on Computer Model Exemption for plan and IRA clients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635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ERISA Compliance Planning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8382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dirty="0">
                <a:latin typeface="Arial" pitchFamily="34" charset="0"/>
                <a:cs typeface="Arial" pitchFamily="34" charset="0"/>
              </a:rPr>
              <a:t>Timing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DOL’s 8-month grace period  for new rule is expected to end in or around December 2016</a:t>
            </a:r>
          </a:p>
          <a:p>
            <a:pPr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What You Should Be Doing Right Now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Identify all investment products and advisory services currently sold to plan and IRA clients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Confirm firm has adequate supervisory control over retirement accounts 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Identify all instances of variable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Develop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strategies (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BICE, PTE 84-24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and Fee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Levelization) for brokerage platform and advisory programs with ERISA counsel</a:t>
            </a: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498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Implementation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BIC Exemption Toolkit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Create model client contracts with mandatory provisions and disclosures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Develop model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disclosures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Adopt compliance policies to mitigate conflicts and to ensure advisors do not have incentive to give bad advice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Provide training for advisors with regard to new fiduciary standard, BIC Exemption and firm’s compliance policies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Develop operational restrictions to block impermissible trades (such as commissioned sale of non-traded REITs)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9681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Strategic Use of Financial Plans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Coordination with BIC Exemption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As proposed, BIC contract must be signed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before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any investment recommendations are made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Consider using financial plans (with BIC contract) to discuss investments with prospects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is likely to relax this BIC timing requirement, but financial plans may be helpful best practice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Can help demonstrate that advisor is acting in accordance with the new fiduciary standards </a:t>
            </a: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0057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1222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Conclusions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066800"/>
            <a:ext cx="7499350" cy="51054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Moving to Universal Fiduciary Standard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is seeking to impose “best interest” fiduciary standard on all types of advisors to plans/IRAs</a:t>
            </a:r>
          </a:p>
          <a:p>
            <a:pPr marL="82550" indent="0">
              <a:buNone/>
              <a:defRPr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Irony of Policy Goals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New regime would effectively create 2 classes of fiduciaries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(with or w/o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variable compensation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Plan and IRA clients may not realize fiduciary advisors can still earn variable compensation</a:t>
            </a: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2450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122238"/>
            <a:ext cx="7499350" cy="7921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Conclusions </a:t>
            </a:r>
            <a:r>
              <a:rPr lang="en-US" sz="3200" b="1" i="1" dirty="0" smtClean="0">
                <a:effectLst/>
                <a:latin typeface="Arial" pitchFamily="34" charset="0"/>
                <a:cs typeface="Arial" pitchFamily="34" charset="0"/>
              </a:rPr>
              <a:t>(cont’d)</a:t>
            </a:r>
            <a:endParaRPr lang="en-US" sz="3200" b="1" i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1054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Expected Impact on Advisors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DOL proposal will affect substantially all advisors because of reach to IRA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assets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Costly for broker-dealers and insurance agencies 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BIC Exemption disclosures appear to significantly exceed 408(b)(2) fee disclosures</a:t>
            </a:r>
          </a:p>
          <a:p>
            <a:pPr marL="82550" indent="0">
              <a:buNone/>
              <a:defRPr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126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122238"/>
            <a:ext cx="7499350" cy="7921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Q&amp;A</a:t>
            </a:r>
            <a:endParaRPr lang="en-US" sz="3200" b="1" i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105400"/>
          </a:xfrm>
        </p:spPr>
        <p:txBody>
          <a:bodyPr/>
          <a:lstStyle/>
          <a:p>
            <a:pPr marL="82550" indent="0">
              <a:buNone/>
              <a:defRPr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Questions?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723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122238"/>
            <a:ext cx="7499350" cy="792162"/>
          </a:xfrm>
        </p:spPr>
        <p:txBody>
          <a:bodyPr>
            <a:noAutofit/>
          </a:bodyPr>
          <a:lstStyle/>
          <a:p>
            <a:r>
              <a:rPr lang="en-US" sz="3200" b="1" dirty="0">
                <a:effectLst/>
                <a:latin typeface="Arial" pitchFamily="34" charset="0"/>
                <a:cs typeface="Arial" pitchFamily="34" charset="0"/>
              </a:rPr>
              <a:t>Important Information</a:t>
            </a:r>
            <a:endParaRPr lang="en-US" sz="3200" b="1" i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105400"/>
          </a:xfrm>
        </p:spPr>
        <p:txBody>
          <a:bodyPr/>
          <a:lstStyle/>
          <a:p>
            <a:pPr marL="82550" indent="0">
              <a:buNone/>
              <a:defRPr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This presentation is intended for general informational purposes only, and it does not constitute legal, tax or investment advice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from The Wagner Law Group or MoneyGuidePro and their respective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affiliates.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Financial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advisors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and other plan service providers should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consult with their own legal counsel to understand the nature and scope of their responsibilities under ERISA and other applicable law.</a:t>
            </a: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723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0" y="304800"/>
            <a:ext cx="7407275" cy="35052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endParaRPr 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4257" y="2667000"/>
            <a:ext cx="7407275" cy="213360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54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2800" b="1" dirty="0" smtClean="0">
                <a:solidFill>
                  <a:srgbClr val="320E04"/>
                </a:solidFill>
                <a:latin typeface="Arial" charset="0"/>
                <a:cs typeface="Arial" charset="0"/>
              </a:rPr>
              <a:t>Kevin Knull, CFP® </a:t>
            </a:r>
            <a:endParaRPr lang="en-US" sz="2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1600" b="1" dirty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2800" b="1" dirty="0" smtClean="0">
                <a:solidFill>
                  <a:srgbClr val="320E04"/>
                </a:solidFill>
                <a:latin typeface="Arial" charset="0"/>
                <a:cs typeface="Arial" charset="0"/>
              </a:rPr>
              <a:t>Marcia S. Wagner, Esq.</a:t>
            </a: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295400" y="152400"/>
            <a:ext cx="73914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200" dirty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 algn="ctr">
              <a:spcBef>
                <a:spcPts val="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</a:rPr>
              <a:t>The Fiduciary Rule:</a:t>
            </a:r>
          </a:p>
          <a:p>
            <a:pPr marL="26988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1000" b="1" dirty="0" smtClean="0">
              <a:solidFill>
                <a:schemeClr val="accent3">
                  <a:lumMod val="50000"/>
                </a:schemeClr>
              </a:solidFill>
              <a:latin typeface="Arial" charset="0"/>
            </a:endParaRPr>
          </a:p>
          <a:p>
            <a:pPr marL="26988" algn="ctr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en-US" sz="3000" i="1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</a:rPr>
              <a:t>What Are the Practical Implications,            </a:t>
            </a:r>
            <a:r>
              <a:rPr lang="en-US" sz="3000" b="1" i="1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</a:rPr>
              <a:t>What Should You Have Done Yesterday     </a:t>
            </a:r>
            <a:r>
              <a:rPr lang="en-US" sz="3000" i="1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</a:rPr>
              <a:t>and What Should You Do Now?</a:t>
            </a:r>
            <a:endParaRPr lang="en-US" sz="3000" i="1" dirty="0" smtClean="0">
              <a:solidFill>
                <a:srgbClr val="320E04"/>
              </a:solidFill>
              <a:latin typeface="Arial" charset="0"/>
            </a:endParaRPr>
          </a:p>
        </p:txBody>
      </p:sp>
      <p:pic>
        <p:nvPicPr>
          <p:cNvPr id="7173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5715000"/>
            <a:ext cx="35052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7550" y="4020834"/>
            <a:ext cx="3600450" cy="703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5173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35249</TotalTime>
  <Words>2827</Words>
  <Application>Microsoft Office PowerPoint</Application>
  <PresentationFormat>On-screen Show (4:3)</PresentationFormat>
  <Paragraphs>609</Paragraphs>
  <Slides>49</Slides>
  <Notes>49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0" baseType="lpstr">
      <vt:lpstr>Solstice</vt:lpstr>
      <vt:lpstr> </vt:lpstr>
      <vt:lpstr>Agenda</vt:lpstr>
      <vt:lpstr>Introduction</vt:lpstr>
      <vt:lpstr>Rulemaking Status</vt:lpstr>
      <vt:lpstr>Existing Fiduciary Definition</vt:lpstr>
      <vt:lpstr>Proposed Fiduciary Definition</vt:lpstr>
      <vt:lpstr>Scope of “Investment Advice”</vt:lpstr>
      <vt:lpstr>Acknowledging Fiduciary Status</vt:lpstr>
      <vt:lpstr>Observations on Proposed Definition</vt:lpstr>
      <vt:lpstr>Carve-outs from “Investment Advice”</vt:lpstr>
      <vt:lpstr>Carve-out: Counterparty to Large Plan</vt:lpstr>
      <vt:lpstr>Carve-out: Swap Counterparty</vt:lpstr>
      <vt:lpstr>Carve-out: Plan Sponsor Employees</vt:lpstr>
      <vt:lpstr>Carve-out: Platform Providers</vt:lpstr>
      <vt:lpstr>Carve-out: Financial Valuations</vt:lpstr>
      <vt:lpstr>Carve-out: Investment Education</vt:lpstr>
      <vt:lpstr>DOL Proposal and Exemptions</vt:lpstr>
      <vt:lpstr>Best Interest Contract (BIC) Exemption</vt:lpstr>
      <vt:lpstr>Product Scope of BIC Exemption</vt:lpstr>
      <vt:lpstr>Required Contract for BIC Exemption</vt:lpstr>
      <vt:lpstr>Disclosures Under BIC Exemption</vt:lpstr>
      <vt:lpstr>Investment Range and BIC Exemption</vt:lpstr>
      <vt:lpstr>DOL Notice for BIC Exemption</vt:lpstr>
      <vt:lpstr>Potential Issues with BIC Exemption</vt:lpstr>
      <vt:lpstr>Observations on BIC Exemption</vt:lpstr>
      <vt:lpstr>Annuity Products and DOL Proposal</vt:lpstr>
      <vt:lpstr>PTE 84-24 and Annuity Sales</vt:lpstr>
      <vt:lpstr>BIC Exemption vs. PTE 84-24</vt:lpstr>
      <vt:lpstr>Fee Levelization</vt:lpstr>
      <vt:lpstr>Implementing Fee Levelization</vt:lpstr>
      <vt:lpstr>Robo-Advice</vt:lpstr>
      <vt:lpstr>Computer Model Exemption</vt:lpstr>
      <vt:lpstr>Requirements for Computer Model</vt:lpstr>
      <vt:lpstr>Capturing Rollovers</vt:lpstr>
      <vt:lpstr>DOL Rollover Opinion</vt:lpstr>
      <vt:lpstr>Effect of New DOL Rule on Rollovers</vt:lpstr>
      <vt:lpstr>Potential Impact on RIAs</vt:lpstr>
      <vt:lpstr>Focusing on Managed Accounts</vt:lpstr>
      <vt:lpstr>Implications for Managed Accounts</vt:lpstr>
      <vt:lpstr>Anticipated Impact on B/D Industry</vt:lpstr>
      <vt:lpstr>Anticipated Trends in B/D Industry</vt:lpstr>
      <vt:lpstr>ERISA Compliance Planning</vt:lpstr>
      <vt:lpstr>Implementation</vt:lpstr>
      <vt:lpstr>Strategic Use of Financial Plans</vt:lpstr>
      <vt:lpstr>Conclusions</vt:lpstr>
      <vt:lpstr>Conclusions (cont’d)</vt:lpstr>
      <vt:lpstr>Q&amp;A</vt:lpstr>
      <vt:lpstr>Important Information</vt:lpstr>
      <vt:lpstr> </vt:lpstr>
    </vt:vector>
  </TitlesOfParts>
  <Company>MNA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ERISA Section 408(b)(2) Fee Disclosures: Impact on Broker-Dealers</dc:title>
  <dc:creator>mcnealsa</dc:creator>
  <cp:lastModifiedBy>krk</cp:lastModifiedBy>
  <cp:revision>828</cp:revision>
  <cp:lastPrinted>2016-03-23T14:56:13Z</cp:lastPrinted>
  <dcterms:created xsi:type="dcterms:W3CDTF">2008-04-29T20:53:18Z</dcterms:created>
  <dcterms:modified xsi:type="dcterms:W3CDTF">2016-03-23T15:31:17Z</dcterms:modified>
</cp:coreProperties>
</file>