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8"/>
  </p:notesMasterIdLst>
  <p:handoutMasterIdLst>
    <p:handoutMasterId r:id="rId19"/>
  </p:handoutMasterIdLst>
  <p:sldIdLst>
    <p:sldId id="256" r:id="rId3"/>
    <p:sldId id="258" r:id="rId4"/>
    <p:sldId id="259" r:id="rId5"/>
    <p:sldId id="296" r:id="rId6"/>
    <p:sldId id="298" r:id="rId7"/>
    <p:sldId id="302" r:id="rId8"/>
    <p:sldId id="262" r:id="rId9"/>
    <p:sldId id="264" r:id="rId10"/>
    <p:sldId id="266" r:id="rId11"/>
    <p:sldId id="268" r:id="rId12"/>
    <p:sldId id="270" r:id="rId13"/>
    <p:sldId id="295" r:id="rId14"/>
    <p:sldId id="310" r:id="rId15"/>
    <p:sldId id="311" r:id="rId16"/>
    <p:sldId id="293" r:id="rId17"/>
  </p:sldIdLst>
  <p:sldSz cx="9144000" cy="6858000" type="screen4x3"/>
  <p:notesSz cx="68580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33" autoAdjust="0"/>
  </p:normalViewPr>
  <p:slideViewPr>
    <p:cSldViewPr>
      <p:cViewPr varScale="1">
        <p:scale>
          <a:sx n="73" d="100"/>
          <a:sy n="73" d="100"/>
        </p:scale>
        <p:origin x="-432" y="-102"/>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p:cViewPr>
        <p:scale>
          <a:sx n="100" d="100"/>
          <a:sy n="100" d="100"/>
        </p:scale>
        <p:origin x="-864" y="-72"/>
      </p:cViewPr>
      <p:guideLst>
        <p:guide orient="horz" pos="2928"/>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4820"/>
          </a:xfrm>
          <a:prstGeom prst="rect">
            <a:avLst/>
          </a:prstGeom>
        </p:spPr>
        <p:txBody>
          <a:bodyPr vert="horz" lIns="92282" tIns="46141" rIns="92282" bIns="46141" rtlCol="0"/>
          <a:lstStyle>
            <a:lvl1pPr algn="l">
              <a:defRPr sz="1200"/>
            </a:lvl1pPr>
          </a:lstStyle>
          <a:p>
            <a:endParaRPr lang="en-US" dirty="0"/>
          </a:p>
        </p:txBody>
      </p:sp>
      <p:sp>
        <p:nvSpPr>
          <p:cNvPr id="3" name="Date Placeholder 2"/>
          <p:cNvSpPr>
            <a:spLocks noGrp="1"/>
          </p:cNvSpPr>
          <p:nvPr>
            <p:ph type="dt" sz="quarter" idx="1"/>
          </p:nvPr>
        </p:nvSpPr>
        <p:spPr>
          <a:xfrm>
            <a:off x="3884616" y="0"/>
            <a:ext cx="2971800" cy="464820"/>
          </a:xfrm>
          <a:prstGeom prst="rect">
            <a:avLst/>
          </a:prstGeom>
        </p:spPr>
        <p:txBody>
          <a:bodyPr vert="horz" lIns="92282" tIns="46141" rIns="92282" bIns="46141" rtlCol="0"/>
          <a:lstStyle>
            <a:lvl1pPr algn="r">
              <a:defRPr sz="1200"/>
            </a:lvl1pPr>
          </a:lstStyle>
          <a:p>
            <a:fld id="{60031335-72BA-40CA-B545-EF1BAB558F57}" type="datetimeFigureOut">
              <a:rPr lang="en-US" smtClean="0"/>
              <a:t>7/12/2016</a:t>
            </a:fld>
            <a:endParaRPr lang="en-US" dirty="0"/>
          </a:p>
        </p:txBody>
      </p:sp>
      <p:sp>
        <p:nvSpPr>
          <p:cNvPr id="4" name="Footer Placeholder 3"/>
          <p:cNvSpPr>
            <a:spLocks noGrp="1"/>
          </p:cNvSpPr>
          <p:nvPr>
            <p:ph type="ftr" sz="quarter" idx="2"/>
          </p:nvPr>
        </p:nvSpPr>
        <p:spPr>
          <a:xfrm>
            <a:off x="0" y="8829970"/>
            <a:ext cx="2971800" cy="464820"/>
          </a:xfrm>
          <a:prstGeom prst="rect">
            <a:avLst/>
          </a:prstGeom>
        </p:spPr>
        <p:txBody>
          <a:bodyPr vert="horz" lIns="92282" tIns="46141" rIns="92282" bIns="46141"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6" y="8829970"/>
            <a:ext cx="2971800" cy="464820"/>
          </a:xfrm>
          <a:prstGeom prst="rect">
            <a:avLst/>
          </a:prstGeom>
        </p:spPr>
        <p:txBody>
          <a:bodyPr vert="horz" lIns="92282" tIns="46141" rIns="92282" bIns="46141" rtlCol="0" anchor="b"/>
          <a:lstStyle>
            <a:lvl1pPr algn="r">
              <a:defRPr sz="1200"/>
            </a:lvl1pPr>
          </a:lstStyle>
          <a:p>
            <a:fld id="{FEEBD2B1-82C3-413F-AD49-7BE48694513F}" type="slidenum">
              <a:rPr lang="en-US" smtClean="0"/>
              <a:t>‹#›</a:t>
            </a:fld>
            <a:endParaRPr lang="en-US" dirty="0"/>
          </a:p>
        </p:txBody>
      </p:sp>
    </p:spTree>
    <p:extLst>
      <p:ext uri="{BB962C8B-B14F-4D97-AF65-F5344CB8AC3E}">
        <p14:creationId xmlns:p14="http://schemas.microsoft.com/office/powerpoint/2010/main" val="280096369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4820"/>
          </a:xfrm>
          <a:prstGeom prst="rect">
            <a:avLst/>
          </a:prstGeom>
        </p:spPr>
        <p:txBody>
          <a:bodyPr vert="horz" lIns="92282" tIns="46141" rIns="92282" bIns="46141" rtlCol="0"/>
          <a:lstStyle>
            <a:lvl1pPr algn="l">
              <a:defRPr sz="1200"/>
            </a:lvl1pPr>
          </a:lstStyle>
          <a:p>
            <a:endParaRPr lang="en-US" dirty="0"/>
          </a:p>
        </p:txBody>
      </p:sp>
      <p:sp>
        <p:nvSpPr>
          <p:cNvPr id="3" name="Date Placeholder 2"/>
          <p:cNvSpPr>
            <a:spLocks noGrp="1"/>
          </p:cNvSpPr>
          <p:nvPr>
            <p:ph type="dt" idx="1"/>
          </p:nvPr>
        </p:nvSpPr>
        <p:spPr>
          <a:xfrm>
            <a:off x="3884616" y="0"/>
            <a:ext cx="2971800" cy="464820"/>
          </a:xfrm>
          <a:prstGeom prst="rect">
            <a:avLst/>
          </a:prstGeom>
        </p:spPr>
        <p:txBody>
          <a:bodyPr vert="horz" lIns="92282" tIns="46141" rIns="92282" bIns="46141" rtlCol="0"/>
          <a:lstStyle>
            <a:lvl1pPr algn="r">
              <a:defRPr sz="1200"/>
            </a:lvl1pPr>
          </a:lstStyle>
          <a:p>
            <a:fld id="{D1023DD4-CEA7-439A-A3DD-51B2B4DB326E}" type="datetimeFigureOut">
              <a:rPr lang="en-US" smtClean="0"/>
              <a:t>7/12/2016</a:t>
            </a:fld>
            <a:endParaRPr lang="en-US" dirty="0"/>
          </a:p>
        </p:txBody>
      </p:sp>
      <p:sp>
        <p:nvSpPr>
          <p:cNvPr id="4" name="Slide Image Placeholder 3"/>
          <p:cNvSpPr>
            <a:spLocks noGrp="1" noRot="1" noChangeAspect="1"/>
          </p:cNvSpPr>
          <p:nvPr>
            <p:ph type="sldImg" idx="2"/>
          </p:nvPr>
        </p:nvSpPr>
        <p:spPr>
          <a:xfrm>
            <a:off x="1104900" y="696913"/>
            <a:ext cx="4648200" cy="3486150"/>
          </a:xfrm>
          <a:prstGeom prst="rect">
            <a:avLst/>
          </a:prstGeom>
          <a:noFill/>
          <a:ln w="12700">
            <a:solidFill>
              <a:prstClr val="black"/>
            </a:solidFill>
          </a:ln>
        </p:spPr>
        <p:txBody>
          <a:bodyPr vert="horz" lIns="92282" tIns="46141" rIns="92282" bIns="46141" rtlCol="0" anchor="ctr"/>
          <a:lstStyle/>
          <a:p>
            <a:endParaRPr lang="en-US" dirty="0"/>
          </a:p>
        </p:txBody>
      </p:sp>
      <p:sp>
        <p:nvSpPr>
          <p:cNvPr id="5" name="Notes Placeholder 4"/>
          <p:cNvSpPr>
            <a:spLocks noGrp="1"/>
          </p:cNvSpPr>
          <p:nvPr>
            <p:ph type="body" sz="quarter" idx="3"/>
          </p:nvPr>
        </p:nvSpPr>
        <p:spPr>
          <a:xfrm>
            <a:off x="685800" y="4415793"/>
            <a:ext cx="5486400" cy="4183380"/>
          </a:xfrm>
          <a:prstGeom prst="rect">
            <a:avLst/>
          </a:prstGeom>
        </p:spPr>
        <p:txBody>
          <a:bodyPr vert="horz" lIns="92282" tIns="46141" rIns="92282" bIns="46141"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70"/>
            <a:ext cx="2971800" cy="464820"/>
          </a:xfrm>
          <a:prstGeom prst="rect">
            <a:avLst/>
          </a:prstGeom>
        </p:spPr>
        <p:txBody>
          <a:bodyPr vert="horz" lIns="92282" tIns="46141" rIns="92282" bIns="46141"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6" y="8829970"/>
            <a:ext cx="2971800" cy="464820"/>
          </a:xfrm>
          <a:prstGeom prst="rect">
            <a:avLst/>
          </a:prstGeom>
        </p:spPr>
        <p:txBody>
          <a:bodyPr vert="horz" lIns="92282" tIns="46141" rIns="92282" bIns="46141" rtlCol="0" anchor="b"/>
          <a:lstStyle>
            <a:lvl1pPr algn="r">
              <a:defRPr sz="1200"/>
            </a:lvl1pPr>
          </a:lstStyle>
          <a:p>
            <a:fld id="{28715644-706B-4B78-9589-D7CF8BD9DFE3}" type="slidenum">
              <a:rPr lang="en-US" smtClean="0"/>
              <a:t>‹#›</a:t>
            </a:fld>
            <a:endParaRPr lang="en-US" dirty="0"/>
          </a:p>
        </p:txBody>
      </p:sp>
    </p:spTree>
    <p:extLst>
      <p:ext uri="{BB962C8B-B14F-4D97-AF65-F5344CB8AC3E}">
        <p14:creationId xmlns:p14="http://schemas.microsoft.com/office/powerpoint/2010/main" val="36790138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8715644-706B-4B78-9589-D7CF8BD9DFE3}" type="slidenum">
              <a:rPr lang="en-US" smtClean="0"/>
              <a:t>1</a:t>
            </a:fld>
            <a:endParaRPr lang="en-US" dirty="0"/>
          </a:p>
        </p:txBody>
      </p:sp>
    </p:spTree>
    <p:extLst>
      <p:ext uri="{BB962C8B-B14F-4D97-AF65-F5344CB8AC3E}">
        <p14:creationId xmlns:p14="http://schemas.microsoft.com/office/powerpoint/2010/main" val="219387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8715644-706B-4B78-9589-D7CF8BD9DFE3}" type="slidenum">
              <a:rPr lang="en-US" smtClean="0"/>
              <a:t>2</a:t>
            </a:fld>
            <a:endParaRPr lang="en-US" dirty="0"/>
          </a:p>
        </p:txBody>
      </p:sp>
    </p:spTree>
    <p:extLst>
      <p:ext uri="{BB962C8B-B14F-4D97-AF65-F5344CB8AC3E}">
        <p14:creationId xmlns:p14="http://schemas.microsoft.com/office/powerpoint/2010/main" val="18216094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8715644-706B-4B78-9589-D7CF8BD9DFE3}" type="slidenum">
              <a:rPr lang="en-US" smtClean="0"/>
              <a:t>3</a:t>
            </a:fld>
            <a:endParaRPr lang="en-US" dirty="0"/>
          </a:p>
        </p:txBody>
      </p:sp>
    </p:spTree>
    <p:extLst>
      <p:ext uri="{BB962C8B-B14F-4D97-AF65-F5344CB8AC3E}">
        <p14:creationId xmlns:p14="http://schemas.microsoft.com/office/powerpoint/2010/main" val="32299376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100" dirty="0"/>
          </a:p>
        </p:txBody>
      </p:sp>
      <p:sp>
        <p:nvSpPr>
          <p:cNvPr id="4" name="Slide Number Placeholder 3"/>
          <p:cNvSpPr>
            <a:spLocks noGrp="1"/>
          </p:cNvSpPr>
          <p:nvPr>
            <p:ph type="sldNum" sz="quarter" idx="10"/>
          </p:nvPr>
        </p:nvSpPr>
        <p:spPr/>
        <p:txBody>
          <a:bodyPr/>
          <a:lstStyle/>
          <a:p>
            <a:fld id="{28715644-706B-4B78-9589-D7CF8BD9DFE3}" type="slidenum">
              <a:rPr lang="en-US" smtClean="0"/>
              <a:t>4</a:t>
            </a:fld>
            <a:endParaRPr lang="en-US" dirty="0"/>
          </a:p>
        </p:txBody>
      </p:sp>
    </p:spTree>
    <p:extLst>
      <p:ext uri="{BB962C8B-B14F-4D97-AF65-F5344CB8AC3E}">
        <p14:creationId xmlns:p14="http://schemas.microsoft.com/office/powerpoint/2010/main" val="14053147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22812"/>
            <a:endParaRPr lang="en-US" dirty="0"/>
          </a:p>
        </p:txBody>
      </p:sp>
      <p:sp>
        <p:nvSpPr>
          <p:cNvPr id="4" name="Slide Number Placeholder 3"/>
          <p:cNvSpPr>
            <a:spLocks noGrp="1"/>
          </p:cNvSpPr>
          <p:nvPr>
            <p:ph type="sldNum" sz="quarter" idx="10"/>
          </p:nvPr>
        </p:nvSpPr>
        <p:spPr/>
        <p:txBody>
          <a:bodyPr/>
          <a:lstStyle/>
          <a:p>
            <a:fld id="{28715644-706B-4B78-9589-D7CF8BD9DFE3}" type="slidenum">
              <a:rPr lang="en-US" smtClean="0"/>
              <a:t>5</a:t>
            </a:fld>
            <a:endParaRPr lang="en-US" dirty="0"/>
          </a:p>
        </p:txBody>
      </p:sp>
    </p:spTree>
    <p:extLst>
      <p:ext uri="{BB962C8B-B14F-4D97-AF65-F5344CB8AC3E}">
        <p14:creationId xmlns:p14="http://schemas.microsoft.com/office/powerpoint/2010/main" val="14053147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100" dirty="0"/>
          </a:p>
        </p:txBody>
      </p:sp>
      <p:sp>
        <p:nvSpPr>
          <p:cNvPr id="4" name="Slide Number Placeholder 3"/>
          <p:cNvSpPr>
            <a:spLocks noGrp="1"/>
          </p:cNvSpPr>
          <p:nvPr>
            <p:ph type="sldNum" sz="quarter" idx="10"/>
          </p:nvPr>
        </p:nvSpPr>
        <p:spPr/>
        <p:txBody>
          <a:bodyPr/>
          <a:lstStyle/>
          <a:p>
            <a:fld id="{28715644-706B-4B78-9589-D7CF8BD9DFE3}" type="slidenum">
              <a:rPr lang="en-US" smtClean="0"/>
              <a:t>6</a:t>
            </a:fld>
            <a:endParaRPr lang="en-US" dirty="0"/>
          </a:p>
        </p:txBody>
      </p:sp>
    </p:spTree>
    <p:extLst>
      <p:ext uri="{BB962C8B-B14F-4D97-AF65-F5344CB8AC3E}">
        <p14:creationId xmlns:p14="http://schemas.microsoft.com/office/powerpoint/2010/main" val="14053147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8715644-706B-4B78-9589-D7CF8BD9DFE3}" type="slidenum">
              <a:rPr lang="en-US" smtClean="0"/>
              <a:t>7</a:t>
            </a:fld>
            <a:endParaRPr lang="en-US" dirty="0"/>
          </a:p>
        </p:txBody>
      </p:sp>
    </p:spTree>
    <p:extLst>
      <p:ext uri="{BB962C8B-B14F-4D97-AF65-F5344CB8AC3E}">
        <p14:creationId xmlns:p14="http://schemas.microsoft.com/office/powerpoint/2010/main" val="15376592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8715644-706B-4B78-9589-D7CF8BD9DFE3}" type="slidenum">
              <a:rPr lang="en-US" smtClean="0"/>
              <a:t>8</a:t>
            </a:fld>
            <a:endParaRPr lang="en-US" dirty="0"/>
          </a:p>
        </p:txBody>
      </p:sp>
    </p:spTree>
    <p:extLst>
      <p:ext uri="{BB962C8B-B14F-4D97-AF65-F5344CB8AC3E}">
        <p14:creationId xmlns:p14="http://schemas.microsoft.com/office/powerpoint/2010/main" val="3710826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8715644-706B-4B78-9589-D7CF8BD9DFE3}" type="slidenum">
              <a:rPr lang="en-US" smtClean="0"/>
              <a:t>9</a:t>
            </a:fld>
            <a:endParaRPr lang="en-US" dirty="0"/>
          </a:p>
        </p:txBody>
      </p:sp>
    </p:spTree>
    <p:extLst>
      <p:ext uri="{BB962C8B-B14F-4D97-AF65-F5344CB8AC3E}">
        <p14:creationId xmlns:p14="http://schemas.microsoft.com/office/powerpoint/2010/main" val="15351596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8715644-706B-4B78-9589-D7CF8BD9DFE3}" type="slidenum">
              <a:rPr lang="en-US" smtClean="0"/>
              <a:t>10</a:t>
            </a:fld>
            <a:endParaRPr lang="en-US" dirty="0"/>
          </a:p>
        </p:txBody>
      </p:sp>
    </p:spTree>
    <p:extLst>
      <p:ext uri="{BB962C8B-B14F-4D97-AF65-F5344CB8AC3E}">
        <p14:creationId xmlns:p14="http://schemas.microsoft.com/office/powerpoint/2010/main" val="7931063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rial" charset="0"/>
            </a:endParaRPr>
          </a:p>
        </p:txBody>
      </p:sp>
      <p:sp>
        <p:nvSpPr>
          <p:cNvPr id="4" name="Slide Number Placeholder 3"/>
          <p:cNvSpPr>
            <a:spLocks noGrp="1"/>
          </p:cNvSpPr>
          <p:nvPr>
            <p:ph type="sldNum" sz="quarter" idx="10"/>
          </p:nvPr>
        </p:nvSpPr>
        <p:spPr/>
        <p:txBody>
          <a:bodyPr/>
          <a:lstStyle/>
          <a:p>
            <a:fld id="{28715644-706B-4B78-9589-D7CF8BD9DFE3}" type="slidenum">
              <a:rPr lang="en-US" smtClean="0"/>
              <a:t>11</a:t>
            </a:fld>
            <a:endParaRPr lang="en-US" dirty="0"/>
          </a:p>
        </p:txBody>
      </p:sp>
    </p:spTree>
    <p:extLst>
      <p:ext uri="{BB962C8B-B14F-4D97-AF65-F5344CB8AC3E}">
        <p14:creationId xmlns:p14="http://schemas.microsoft.com/office/powerpoint/2010/main" val="6161589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8715644-706B-4B78-9589-D7CF8BD9DFE3}" type="slidenum">
              <a:rPr lang="en-US" smtClean="0"/>
              <a:t>12</a:t>
            </a:fld>
            <a:endParaRPr lang="en-US" dirty="0"/>
          </a:p>
        </p:txBody>
      </p:sp>
    </p:spTree>
    <p:extLst>
      <p:ext uri="{BB962C8B-B14F-4D97-AF65-F5344CB8AC3E}">
        <p14:creationId xmlns:p14="http://schemas.microsoft.com/office/powerpoint/2010/main" val="487009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8715644-706B-4B78-9589-D7CF8BD9DFE3}" type="slidenum">
              <a:rPr lang="en-US" smtClean="0"/>
              <a:t>13</a:t>
            </a:fld>
            <a:endParaRPr lang="en-US" dirty="0"/>
          </a:p>
        </p:txBody>
      </p:sp>
    </p:spTree>
    <p:extLst>
      <p:ext uri="{BB962C8B-B14F-4D97-AF65-F5344CB8AC3E}">
        <p14:creationId xmlns:p14="http://schemas.microsoft.com/office/powerpoint/2010/main" val="487009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28715644-706B-4B78-9589-D7CF8BD9DFE3}" type="slidenum">
              <a:rPr lang="en-US" smtClean="0"/>
              <a:t>14</a:t>
            </a:fld>
            <a:endParaRPr lang="en-US" dirty="0"/>
          </a:p>
        </p:txBody>
      </p:sp>
    </p:spTree>
    <p:extLst>
      <p:ext uri="{BB962C8B-B14F-4D97-AF65-F5344CB8AC3E}">
        <p14:creationId xmlns:p14="http://schemas.microsoft.com/office/powerpoint/2010/main" val="4870091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8715644-706B-4B78-9589-D7CF8BD9DFE3}" type="slidenum">
              <a:rPr lang="en-US" smtClean="0"/>
              <a:t>15</a:t>
            </a:fld>
            <a:endParaRPr lang="en-US" dirty="0"/>
          </a:p>
        </p:txBody>
      </p:sp>
    </p:spTree>
    <p:extLst>
      <p:ext uri="{BB962C8B-B14F-4D97-AF65-F5344CB8AC3E}">
        <p14:creationId xmlns:p14="http://schemas.microsoft.com/office/powerpoint/2010/main" val="7787834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7" name="Footer Placeholder 4"/>
          <p:cNvSpPr txBox="1">
            <a:spLocks/>
          </p:cNvSpPr>
          <p:nvPr userDrawn="1"/>
        </p:nvSpPr>
        <p:spPr>
          <a:xfrm>
            <a:off x="533400" y="6096001"/>
            <a:ext cx="8001000" cy="533400"/>
          </a:xfrm>
          <a:prstGeom prst="rect">
            <a:avLst/>
          </a:prstGeom>
        </p:spPr>
        <p:txBody>
          <a:bodyPr vert="horz" lIns="91440" tIns="45720" rIns="91440" bIns="45720" rtlCol="0" anchor="ctr"/>
          <a:lstStyle>
            <a:defPPr>
              <a:defRPr lang="en-US"/>
            </a:defPPr>
            <a:lvl1pPr marL="0" algn="ctr" defTabSz="914400" rtl="0" eaLnBrk="1" latinLnBrk="0" hangingPunct="1">
              <a:defRPr sz="2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dirty="0" smtClean="0"/>
          </a:p>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The Harvard Club ● July 18, 2016 ● © IA Watch 2016 ● </a:t>
            </a:r>
            <a:fld id="{77F4B230-D2C9-4C01-A843-F06618709399}" type="slidenum">
              <a:rPr lang="en-US" smtClean="0"/>
              <a:pPr marL="0" marR="0" indent="0" algn="ctr" defTabSz="914400" rtl="0" eaLnBrk="1" fontAlgn="auto" latinLnBrk="0" hangingPunct="1">
                <a:lnSpc>
                  <a:spcPct val="100000"/>
                </a:lnSpc>
                <a:spcBef>
                  <a:spcPts val="0"/>
                </a:spcBef>
                <a:spcAft>
                  <a:spcPts val="0"/>
                </a:spcAft>
                <a:buClrTx/>
                <a:buSzTx/>
                <a:buFontTx/>
                <a:buNone/>
                <a:tabLst/>
                <a:defRPr/>
              </a:pPr>
              <a:t>‹#›</a:t>
            </a:fld>
            <a:endParaRPr lang="en-US" dirty="0" smtClean="0"/>
          </a:p>
          <a:p>
            <a:endParaRPr lang="en-US" dirty="0"/>
          </a:p>
        </p:txBody>
      </p:sp>
    </p:spTree>
    <p:extLst>
      <p:ext uri="{BB962C8B-B14F-4D97-AF65-F5344CB8AC3E}">
        <p14:creationId xmlns:p14="http://schemas.microsoft.com/office/powerpoint/2010/main" val="9684912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54F90103-AE7C-4693-977C-9116F652262F}" type="datetimeFigureOut">
              <a:rPr lang="en-US" smtClean="0"/>
              <a:t>7/12/2016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7F4B230-D2C9-4C01-A843-F06618709399}" type="slidenum">
              <a:rPr lang="en-US" smtClean="0"/>
              <a:t>‹#›</a:t>
            </a:fld>
            <a:endParaRPr lang="en-US" dirty="0"/>
          </a:p>
        </p:txBody>
      </p:sp>
    </p:spTree>
    <p:extLst>
      <p:ext uri="{BB962C8B-B14F-4D97-AF65-F5344CB8AC3E}">
        <p14:creationId xmlns:p14="http://schemas.microsoft.com/office/powerpoint/2010/main" val="7246384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54F90103-AE7C-4693-977C-9116F652262F}" type="datetimeFigureOut">
              <a:rPr lang="en-US" smtClean="0"/>
              <a:t>7/12/2016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7F4B230-D2C9-4C01-A843-F06618709399}" type="slidenum">
              <a:rPr lang="en-US" smtClean="0"/>
              <a:t>‹#›</a:t>
            </a:fld>
            <a:endParaRPr lang="en-US" dirty="0"/>
          </a:p>
        </p:txBody>
      </p:sp>
    </p:spTree>
    <p:extLst>
      <p:ext uri="{BB962C8B-B14F-4D97-AF65-F5344CB8AC3E}">
        <p14:creationId xmlns:p14="http://schemas.microsoft.com/office/powerpoint/2010/main" val="2396465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54F90103-AE7C-4693-977C-9116F652262F}" type="datetimeFigureOut">
              <a:rPr lang="en-US" smtClean="0"/>
              <a:t>7/12/2016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7F4B230-D2C9-4C01-A843-F06618709399}" type="slidenum">
              <a:rPr lang="en-US" smtClean="0"/>
              <a:t>‹#›</a:t>
            </a:fld>
            <a:endParaRPr lang="en-US" dirty="0"/>
          </a:p>
        </p:txBody>
      </p:sp>
    </p:spTree>
    <p:extLst>
      <p:ext uri="{BB962C8B-B14F-4D97-AF65-F5344CB8AC3E}">
        <p14:creationId xmlns:p14="http://schemas.microsoft.com/office/powerpoint/2010/main" val="34264188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54F90103-AE7C-4693-977C-9116F652262F}" type="datetimeFigureOut">
              <a:rPr lang="en-US" smtClean="0"/>
              <a:t>7/12/2016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77F4B230-D2C9-4C01-A843-F06618709399}" type="slidenum">
              <a:rPr lang="en-US" smtClean="0"/>
              <a:t>‹#›</a:t>
            </a:fld>
            <a:endParaRPr lang="en-US" dirty="0"/>
          </a:p>
        </p:txBody>
      </p:sp>
    </p:spTree>
    <p:extLst>
      <p:ext uri="{BB962C8B-B14F-4D97-AF65-F5344CB8AC3E}">
        <p14:creationId xmlns:p14="http://schemas.microsoft.com/office/powerpoint/2010/main" val="11340224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54F90103-AE7C-4693-977C-9116F652262F}" type="datetimeFigureOut">
              <a:rPr lang="en-US" smtClean="0"/>
              <a:t>7/12/2016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77F4B230-D2C9-4C01-A843-F06618709399}" type="slidenum">
              <a:rPr lang="en-US" smtClean="0"/>
              <a:t>‹#›</a:t>
            </a:fld>
            <a:endParaRPr lang="en-US" dirty="0"/>
          </a:p>
        </p:txBody>
      </p:sp>
    </p:spTree>
    <p:extLst>
      <p:ext uri="{BB962C8B-B14F-4D97-AF65-F5344CB8AC3E}">
        <p14:creationId xmlns:p14="http://schemas.microsoft.com/office/powerpoint/2010/main" val="1629809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54F90103-AE7C-4693-977C-9116F652262F}" type="datetimeFigureOut">
              <a:rPr lang="en-US" smtClean="0"/>
              <a:t>7/12/2016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77F4B230-D2C9-4C01-A843-F06618709399}" type="slidenum">
              <a:rPr lang="en-US" smtClean="0"/>
              <a:t>‹#›</a:t>
            </a:fld>
            <a:endParaRPr lang="en-US" dirty="0"/>
          </a:p>
        </p:txBody>
      </p:sp>
    </p:spTree>
    <p:extLst>
      <p:ext uri="{BB962C8B-B14F-4D97-AF65-F5344CB8AC3E}">
        <p14:creationId xmlns:p14="http://schemas.microsoft.com/office/powerpoint/2010/main" val="30208200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54F90103-AE7C-4693-977C-9116F652262F}" type="datetimeFigureOut">
              <a:rPr lang="en-US" smtClean="0"/>
              <a:t>7/12/2016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7F4B230-D2C9-4C01-A843-F06618709399}" type="slidenum">
              <a:rPr lang="en-US" smtClean="0"/>
              <a:t>‹#›</a:t>
            </a:fld>
            <a:endParaRPr lang="en-US" dirty="0"/>
          </a:p>
        </p:txBody>
      </p:sp>
    </p:spTree>
    <p:extLst>
      <p:ext uri="{BB962C8B-B14F-4D97-AF65-F5344CB8AC3E}">
        <p14:creationId xmlns:p14="http://schemas.microsoft.com/office/powerpoint/2010/main" val="27465025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54F90103-AE7C-4693-977C-9116F652262F}" type="datetimeFigureOut">
              <a:rPr lang="en-US" smtClean="0"/>
              <a:t>7/12/2016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7F4B230-D2C9-4C01-A843-F06618709399}" type="slidenum">
              <a:rPr lang="en-US" smtClean="0"/>
              <a:t>‹#›</a:t>
            </a:fld>
            <a:endParaRPr lang="en-US" dirty="0"/>
          </a:p>
        </p:txBody>
      </p:sp>
    </p:spTree>
    <p:extLst>
      <p:ext uri="{BB962C8B-B14F-4D97-AF65-F5344CB8AC3E}">
        <p14:creationId xmlns:p14="http://schemas.microsoft.com/office/powerpoint/2010/main" val="11572723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54F90103-AE7C-4693-977C-9116F652262F}" type="datetimeFigureOut">
              <a:rPr lang="en-US" smtClean="0"/>
              <a:t>7/12/2016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7F4B230-D2C9-4C01-A843-F06618709399}" type="slidenum">
              <a:rPr lang="en-US" smtClean="0"/>
              <a:t>‹#›</a:t>
            </a:fld>
            <a:endParaRPr lang="en-US" dirty="0"/>
          </a:p>
        </p:txBody>
      </p:sp>
    </p:spTree>
    <p:extLst>
      <p:ext uri="{BB962C8B-B14F-4D97-AF65-F5344CB8AC3E}">
        <p14:creationId xmlns:p14="http://schemas.microsoft.com/office/powerpoint/2010/main" val="36024833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54F90103-AE7C-4693-977C-9116F652262F}" type="datetimeFigureOut">
              <a:rPr lang="en-US" smtClean="0"/>
              <a:t>7/12/2016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7F4B230-D2C9-4C01-A843-F06618709399}" type="slidenum">
              <a:rPr lang="en-US" smtClean="0"/>
              <a:t>‹#›</a:t>
            </a:fld>
            <a:endParaRPr lang="en-US" dirty="0"/>
          </a:p>
        </p:txBody>
      </p:sp>
    </p:spTree>
    <p:extLst>
      <p:ext uri="{BB962C8B-B14F-4D97-AF65-F5344CB8AC3E}">
        <p14:creationId xmlns:p14="http://schemas.microsoft.com/office/powerpoint/2010/main" val="40420360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5C30E76-0A9B-44CC-AF8C-A03395868251}" type="datetimeFigureOut">
              <a:rPr lang="en-US" smtClean="0"/>
              <a:t>7/12/2016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8986223-3A2A-4A0C-A140-D716F51F4FD2}" type="slidenum">
              <a:rPr lang="en-US" smtClean="0"/>
              <a:t>‹#›</a:t>
            </a:fld>
            <a:endParaRPr lang="en-US" dirty="0"/>
          </a:p>
        </p:txBody>
      </p:sp>
    </p:spTree>
    <p:extLst>
      <p:ext uri="{BB962C8B-B14F-4D97-AF65-F5344CB8AC3E}">
        <p14:creationId xmlns:p14="http://schemas.microsoft.com/office/powerpoint/2010/main" val="34530664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5C30E76-0A9B-44CC-AF8C-A03395868251}" type="datetimeFigureOut">
              <a:rPr lang="en-US" smtClean="0"/>
              <a:t>7/12/2016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8986223-3A2A-4A0C-A140-D716F51F4FD2}" type="slidenum">
              <a:rPr lang="en-US" smtClean="0"/>
              <a:t>‹#›</a:t>
            </a:fld>
            <a:endParaRPr lang="en-US" dirty="0"/>
          </a:p>
        </p:txBody>
      </p:sp>
    </p:spTree>
    <p:extLst>
      <p:ext uri="{BB962C8B-B14F-4D97-AF65-F5344CB8AC3E}">
        <p14:creationId xmlns:p14="http://schemas.microsoft.com/office/powerpoint/2010/main" val="10979549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5C30E76-0A9B-44CC-AF8C-A03395868251}" type="datetimeFigureOut">
              <a:rPr lang="en-US" smtClean="0"/>
              <a:t>7/12/2016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8986223-3A2A-4A0C-A140-D716F51F4FD2}" type="slidenum">
              <a:rPr lang="en-US" smtClean="0"/>
              <a:t>‹#›</a:t>
            </a:fld>
            <a:endParaRPr lang="en-US" dirty="0"/>
          </a:p>
        </p:txBody>
      </p:sp>
    </p:spTree>
    <p:extLst>
      <p:ext uri="{BB962C8B-B14F-4D97-AF65-F5344CB8AC3E}">
        <p14:creationId xmlns:p14="http://schemas.microsoft.com/office/powerpoint/2010/main" val="31850085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5C30E76-0A9B-44CC-AF8C-A03395868251}" type="datetimeFigureOut">
              <a:rPr lang="en-US" smtClean="0"/>
              <a:t>7/12/2016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8986223-3A2A-4A0C-A140-D716F51F4FD2}" type="slidenum">
              <a:rPr lang="en-US" smtClean="0"/>
              <a:t>‹#›</a:t>
            </a:fld>
            <a:endParaRPr lang="en-US" dirty="0"/>
          </a:p>
        </p:txBody>
      </p:sp>
    </p:spTree>
    <p:extLst>
      <p:ext uri="{BB962C8B-B14F-4D97-AF65-F5344CB8AC3E}">
        <p14:creationId xmlns:p14="http://schemas.microsoft.com/office/powerpoint/2010/main" val="5039832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5C30E76-0A9B-44CC-AF8C-A03395868251}" type="datetimeFigureOut">
              <a:rPr lang="en-US" smtClean="0"/>
              <a:t>7/12/2016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08986223-3A2A-4A0C-A140-D716F51F4FD2}" type="slidenum">
              <a:rPr lang="en-US" smtClean="0"/>
              <a:t>‹#›</a:t>
            </a:fld>
            <a:endParaRPr lang="en-US" dirty="0"/>
          </a:p>
        </p:txBody>
      </p:sp>
    </p:spTree>
    <p:extLst>
      <p:ext uri="{BB962C8B-B14F-4D97-AF65-F5344CB8AC3E}">
        <p14:creationId xmlns:p14="http://schemas.microsoft.com/office/powerpoint/2010/main" val="40386063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5C30E76-0A9B-44CC-AF8C-A03395868251}" type="datetimeFigureOut">
              <a:rPr lang="en-US" smtClean="0"/>
              <a:t>7/12/2016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08986223-3A2A-4A0C-A140-D716F51F4FD2}" type="slidenum">
              <a:rPr lang="en-US" smtClean="0"/>
              <a:t>‹#›</a:t>
            </a:fld>
            <a:endParaRPr lang="en-US" dirty="0"/>
          </a:p>
        </p:txBody>
      </p:sp>
    </p:spTree>
    <p:extLst>
      <p:ext uri="{BB962C8B-B14F-4D97-AF65-F5344CB8AC3E}">
        <p14:creationId xmlns:p14="http://schemas.microsoft.com/office/powerpoint/2010/main" val="124171823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5C30E76-0A9B-44CC-AF8C-A03395868251}" type="datetimeFigureOut">
              <a:rPr lang="en-US" smtClean="0"/>
              <a:t>7/12/2016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08986223-3A2A-4A0C-A140-D716F51F4FD2}" type="slidenum">
              <a:rPr lang="en-US" smtClean="0"/>
              <a:t>‹#›</a:t>
            </a:fld>
            <a:endParaRPr lang="en-US" dirty="0"/>
          </a:p>
        </p:txBody>
      </p:sp>
    </p:spTree>
    <p:extLst>
      <p:ext uri="{BB962C8B-B14F-4D97-AF65-F5344CB8AC3E}">
        <p14:creationId xmlns:p14="http://schemas.microsoft.com/office/powerpoint/2010/main" val="161392604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5C30E76-0A9B-44CC-AF8C-A03395868251}" type="datetimeFigureOut">
              <a:rPr lang="en-US" smtClean="0"/>
              <a:t>7/12/2016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8986223-3A2A-4A0C-A140-D716F51F4FD2}" type="slidenum">
              <a:rPr lang="en-US" smtClean="0"/>
              <a:t>‹#›</a:t>
            </a:fld>
            <a:endParaRPr lang="en-US" dirty="0"/>
          </a:p>
        </p:txBody>
      </p:sp>
    </p:spTree>
    <p:extLst>
      <p:ext uri="{BB962C8B-B14F-4D97-AF65-F5344CB8AC3E}">
        <p14:creationId xmlns:p14="http://schemas.microsoft.com/office/powerpoint/2010/main" val="341961621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5C30E76-0A9B-44CC-AF8C-A03395868251}" type="datetimeFigureOut">
              <a:rPr lang="en-US" smtClean="0"/>
              <a:t>7/12/2016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8986223-3A2A-4A0C-A140-D716F51F4FD2}" type="slidenum">
              <a:rPr lang="en-US" smtClean="0"/>
              <a:t>‹#›</a:t>
            </a:fld>
            <a:endParaRPr lang="en-US" dirty="0"/>
          </a:p>
        </p:txBody>
      </p:sp>
    </p:spTree>
    <p:extLst>
      <p:ext uri="{BB962C8B-B14F-4D97-AF65-F5344CB8AC3E}">
        <p14:creationId xmlns:p14="http://schemas.microsoft.com/office/powerpoint/2010/main" val="377625583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5C30E76-0A9B-44CC-AF8C-A03395868251}" type="datetimeFigureOut">
              <a:rPr lang="en-US" smtClean="0"/>
              <a:t>7/12/2016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8986223-3A2A-4A0C-A140-D716F51F4FD2}" type="slidenum">
              <a:rPr lang="en-US" smtClean="0"/>
              <a:t>‹#›</a:t>
            </a:fld>
            <a:endParaRPr lang="en-US" dirty="0"/>
          </a:p>
        </p:txBody>
      </p:sp>
    </p:spTree>
    <p:extLst>
      <p:ext uri="{BB962C8B-B14F-4D97-AF65-F5344CB8AC3E}">
        <p14:creationId xmlns:p14="http://schemas.microsoft.com/office/powerpoint/2010/main" val="123383802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5C30E76-0A9B-44CC-AF8C-A03395868251}" type="datetimeFigureOut">
              <a:rPr lang="en-US" smtClean="0"/>
              <a:t>7/12/2016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8986223-3A2A-4A0C-A140-D716F51F4FD2}" type="slidenum">
              <a:rPr lang="en-US" smtClean="0"/>
              <a:t>‹#›</a:t>
            </a:fld>
            <a:endParaRPr lang="en-US" dirty="0"/>
          </a:p>
        </p:txBody>
      </p:sp>
    </p:spTree>
    <p:extLst>
      <p:ext uri="{BB962C8B-B14F-4D97-AF65-F5344CB8AC3E}">
        <p14:creationId xmlns:p14="http://schemas.microsoft.com/office/powerpoint/2010/main" val="1185598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800" b="1">
                <a:solidFill>
                  <a:schemeClr val="accent1">
                    <a:lumMod val="50000"/>
                  </a:schemeClr>
                </a:solidFill>
              </a:defRPr>
            </a:lvl1pPr>
          </a:lstStyle>
          <a:p>
            <a:r>
              <a:rPr lang="en-US" dirty="0" smtClean="0"/>
              <a:t>© IA Watch 2016</a:t>
            </a:r>
            <a:fld id="{77F4B230-D2C9-4C01-A843-F06618709399}" type="slidenum">
              <a:rPr lang="en-US" smtClean="0"/>
              <a:pPr/>
              <a:t>‹#›</a:t>
            </a:fld>
            <a:endParaRPr lang="en-US" dirty="0"/>
          </a:p>
        </p:txBody>
      </p:sp>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Footer Placeholder 4"/>
          <p:cNvSpPr>
            <a:spLocks noGrp="1"/>
          </p:cNvSpPr>
          <p:nvPr>
            <p:ph type="ftr" sz="quarter" idx="3"/>
          </p:nvPr>
        </p:nvSpPr>
        <p:spPr>
          <a:xfrm>
            <a:off x="533400" y="6356350"/>
            <a:ext cx="5486400" cy="365125"/>
          </a:xfrm>
          <a:prstGeom prst="rect">
            <a:avLst/>
          </a:prstGeom>
        </p:spPr>
        <p:txBody>
          <a:bodyPr vert="horz" lIns="91440" tIns="45720" rIns="91440" bIns="45720" rtlCol="0" anchor="ctr"/>
          <a:lstStyle>
            <a:lvl1pPr algn="ctr">
              <a:defRPr sz="2400" b="1">
                <a:solidFill>
                  <a:schemeClr val="accent1">
                    <a:lumMod val="50000"/>
                  </a:schemeClr>
                </a:solidFill>
              </a:defRPr>
            </a:lvl1pPr>
          </a:lstStyle>
          <a:p>
            <a:r>
              <a:rPr lang="en-US" dirty="0" smtClean="0"/>
              <a:t>The Harvard Club ● July 18, 2016 </a:t>
            </a:r>
            <a:endParaRPr lang="en-US" dirty="0"/>
          </a:p>
        </p:txBody>
      </p:sp>
      <p:pic>
        <p:nvPicPr>
          <p:cNvPr id="7" name="Picture 6"/>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3372" y="228600"/>
            <a:ext cx="9144000" cy="1237268"/>
          </a:xfrm>
          <a:prstGeom prst="rect">
            <a:avLst/>
          </a:prstGeom>
        </p:spPr>
      </p:pic>
    </p:spTree>
    <p:extLst>
      <p:ext uri="{BB962C8B-B14F-4D97-AF65-F5344CB8AC3E}">
        <p14:creationId xmlns:p14="http://schemas.microsoft.com/office/powerpoint/2010/main" val="21174129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5C30E76-0A9B-44CC-AF8C-A03395868251}" type="datetimeFigureOut">
              <a:rPr lang="en-US" smtClean="0"/>
              <a:t>7/12/2016</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986223-3A2A-4A0C-A140-D716F51F4FD2}" type="slidenum">
              <a:rPr lang="en-US" smtClean="0"/>
              <a:t>‹#›</a:t>
            </a:fld>
            <a:endParaRPr lang="en-US" dirty="0"/>
          </a:p>
        </p:txBody>
      </p:sp>
    </p:spTree>
    <p:extLst>
      <p:ext uri="{BB962C8B-B14F-4D97-AF65-F5344CB8AC3E}">
        <p14:creationId xmlns:p14="http://schemas.microsoft.com/office/powerpoint/2010/main" val="215168157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772400" cy="1219199"/>
          </a:xfrm>
        </p:spPr>
        <p:txBody>
          <a:bodyPr>
            <a:normAutofit/>
          </a:bodyPr>
          <a:lstStyle/>
          <a:p>
            <a:r>
              <a:rPr lang="en-US" dirty="0" smtClean="0"/>
              <a:t>Beyond the BICE</a:t>
            </a:r>
            <a:endParaRPr lang="en-US" dirty="0"/>
          </a:p>
        </p:txBody>
      </p:sp>
      <p:sp>
        <p:nvSpPr>
          <p:cNvPr id="3" name="Subtitle 2"/>
          <p:cNvSpPr>
            <a:spLocks noGrp="1"/>
          </p:cNvSpPr>
          <p:nvPr>
            <p:ph type="subTitle" idx="1"/>
          </p:nvPr>
        </p:nvSpPr>
        <p:spPr>
          <a:xfrm>
            <a:off x="762000" y="2590800"/>
            <a:ext cx="7391400" cy="3657600"/>
          </a:xfrm>
        </p:spPr>
        <p:txBody>
          <a:bodyPr>
            <a:noAutofit/>
          </a:bodyPr>
          <a:lstStyle/>
          <a:p>
            <a:pPr marL="285750" indent="-285750" algn="l">
              <a:buFont typeface="Wingdings" panose="05000000000000000000" pitchFamily="2" charset="2"/>
              <a:buChar char="q"/>
            </a:pPr>
            <a:r>
              <a:rPr lang="en-US" b="1" dirty="0" smtClean="0">
                <a:solidFill>
                  <a:schemeClr val="accent1">
                    <a:lumMod val="50000"/>
                  </a:schemeClr>
                </a:solidFill>
              </a:rPr>
              <a:t>Marcia </a:t>
            </a:r>
            <a:r>
              <a:rPr lang="en-US" b="1" dirty="0">
                <a:solidFill>
                  <a:schemeClr val="accent1">
                    <a:lumMod val="50000"/>
                  </a:schemeClr>
                </a:solidFill>
              </a:rPr>
              <a:t>Wagner</a:t>
            </a:r>
            <a:r>
              <a:rPr lang="en-US" b="1" dirty="0"/>
              <a:t>, The Wagner Law Group, </a:t>
            </a:r>
            <a:r>
              <a:rPr lang="en-US" b="1" dirty="0" smtClean="0"/>
              <a:t>Boston</a:t>
            </a:r>
          </a:p>
          <a:p>
            <a:pPr marL="285750" indent="-285750" algn="l">
              <a:buFont typeface="Wingdings" panose="05000000000000000000" pitchFamily="2" charset="2"/>
              <a:buChar char="q"/>
            </a:pPr>
            <a:r>
              <a:rPr lang="en-US" b="1" dirty="0" smtClean="0">
                <a:solidFill>
                  <a:schemeClr val="accent1">
                    <a:lumMod val="50000"/>
                  </a:schemeClr>
                </a:solidFill>
              </a:rPr>
              <a:t>Jamie </a:t>
            </a:r>
            <a:r>
              <a:rPr lang="en-US" b="1" dirty="0">
                <a:solidFill>
                  <a:schemeClr val="accent1">
                    <a:lumMod val="50000"/>
                  </a:schemeClr>
                </a:solidFill>
              </a:rPr>
              <a:t>Fleckner</a:t>
            </a:r>
            <a:r>
              <a:rPr lang="en-US" b="1" dirty="0"/>
              <a:t>, Partner, Goodwin Procter, </a:t>
            </a:r>
            <a:r>
              <a:rPr lang="en-US" b="1" dirty="0" smtClean="0"/>
              <a:t>Boston</a:t>
            </a:r>
          </a:p>
          <a:p>
            <a:pPr marL="285750" indent="-285750" algn="l">
              <a:buFont typeface="Wingdings" panose="05000000000000000000" pitchFamily="2" charset="2"/>
              <a:buChar char="q"/>
            </a:pPr>
            <a:r>
              <a:rPr lang="en-US" b="1" dirty="0" smtClean="0">
                <a:solidFill>
                  <a:schemeClr val="accent1">
                    <a:lumMod val="50000"/>
                  </a:schemeClr>
                </a:solidFill>
              </a:rPr>
              <a:t>David </a:t>
            </a:r>
            <a:r>
              <a:rPr lang="en-US" b="1" dirty="0">
                <a:solidFill>
                  <a:schemeClr val="accent1">
                    <a:lumMod val="50000"/>
                  </a:schemeClr>
                </a:solidFill>
              </a:rPr>
              <a:t>Sobel</a:t>
            </a:r>
            <a:r>
              <a:rPr lang="en-US" b="1" dirty="0"/>
              <a:t>, CCO, Abel/Noser, New </a:t>
            </a:r>
            <a:r>
              <a:rPr lang="en-US" b="1" dirty="0" smtClean="0"/>
              <a:t>York</a:t>
            </a:r>
          </a:p>
        </p:txBody>
      </p:sp>
    </p:spTree>
    <p:extLst>
      <p:ext uri="{BB962C8B-B14F-4D97-AF65-F5344CB8AC3E}">
        <p14:creationId xmlns:p14="http://schemas.microsoft.com/office/powerpoint/2010/main" val="373954348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772400" cy="1219199"/>
          </a:xfrm>
        </p:spPr>
        <p:txBody>
          <a:bodyPr>
            <a:normAutofit fontScale="90000"/>
          </a:bodyPr>
          <a:lstStyle/>
          <a:p>
            <a:r>
              <a:rPr lang="en-US" b="1" dirty="0">
                <a:latin typeface="Arial" pitchFamily="34" charset="0"/>
                <a:cs typeface="Arial" pitchFamily="34" charset="0"/>
              </a:rPr>
              <a:t>PTE 84-24 and Annuity Sales</a:t>
            </a:r>
          </a:p>
        </p:txBody>
      </p:sp>
      <p:sp>
        <p:nvSpPr>
          <p:cNvPr id="3" name="Subtitle 2"/>
          <p:cNvSpPr>
            <a:spLocks noGrp="1"/>
          </p:cNvSpPr>
          <p:nvPr>
            <p:ph type="subTitle" idx="1"/>
          </p:nvPr>
        </p:nvSpPr>
        <p:spPr>
          <a:xfrm>
            <a:off x="762000" y="2590800"/>
            <a:ext cx="7391400" cy="3352800"/>
          </a:xfrm>
        </p:spPr>
        <p:txBody>
          <a:bodyPr>
            <a:noAutofit/>
          </a:bodyPr>
          <a:lstStyle/>
          <a:p>
            <a:pPr marL="365125" lvl="0" indent="-282575" algn="l" eaLnBrk="0" fontAlgn="base" hangingPunct="0">
              <a:spcBef>
                <a:spcPts val="600"/>
              </a:spcBef>
              <a:spcAft>
                <a:spcPct val="0"/>
              </a:spcAft>
              <a:buClr>
                <a:srgbClr val="3891A7"/>
              </a:buClr>
              <a:buSzPct val="80000"/>
              <a:buFont typeface="Wingdings 2" pitchFamily="18" charset="2"/>
              <a:buChar char=""/>
              <a:defRPr/>
            </a:pPr>
            <a:r>
              <a:rPr lang="en-US" sz="2800" dirty="0" smtClean="0">
                <a:solidFill>
                  <a:prstClr val="black"/>
                </a:solidFill>
                <a:latin typeface="Arial" pitchFamily="34" charset="0"/>
                <a:cs typeface="Arial" pitchFamily="34" charset="0"/>
              </a:rPr>
              <a:t>Benefits </a:t>
            </a:r>
            <a:r>
              <a:rPr lang="en-US" sz="2800" dirty="0">
                <a:solidFill>
                  <a:prstClr val="black"/>
                </a:solidFill>
                <a:latin typeface="Arial" pitchFamily="34" charset="0"/>
                <a:cs typeface="Arial" pitchFamily="34" charset="0"/>
              </a:rPr>
              <a:t>and Advantages</a:t>
            </a:r>
          </a:p>
          <a:p>
            <a:pPr marL="639763" lvl="1" indent="-236538" algn="l" eaLnBrk="0" fontAlgn="base" hangingPunct="0">
              <a:spcBef>
                <a:spcPts val="550"/>
              </a:spcBef>
              <a:spcAft>
                <a:spcPct val="0"/>
              </a:spcAft>
              <a:buClr>
                <a:srgbClr val="3891A7"/>
              </a:buClr>
              <a:buFont typeface="Verdana" pitchFamily="34" charset="0"/>
              <a:buChar char="◦"/>
              <a:defRPr/>
            </a:pPr>
            <a:r>
              <a:rPr lang="en-US" sz="2400" dirty="0">
                <a:solidFill>
                  <a:prstClr val="black"/>
                </a:solidFill>
                <a:latin typeface="Arial" pitchFamily="34" charset="0"/>
                <a:cs typeface="Arial" pitchFamily="34" charset="0"/>
              </a:rPr>
              <a:t>Upside is that it is much easier to comply with than BIC Exemption</a:t>
            </a:r>
          </a:p>
          <a:p>
            <a:pPr marL="639763" lvl="1" indent="-236538" algn="l" eaLnBrk="0" fontAlgn="base" hangingPunct="0">
              <a:spcBef>
                <a:spcPts val="550"/>
              </a:spcBef>
              <a:spcAft>
                <a:spcPct val="0"/>
              </a:spcAft>
              <a:buClr>
                <a:srgbClr val="3891A7"/>
              </a:buClr>
              <a:buFont typeface="Verdana" pitchFamily="34" charset="0"/>
              <a:buChar char="◦"/>
              <a:defRPr/>
            </a:pPr>
            <a:r>
              <a:rPr lang="en-US" sz="2400" dirty="0">
                <a:solidFill>
                  <a:prstClr val="black"/>
                </a:solidFill>
                <a:latin typeface="Arial" pitchFamily="34" charset="0"/>
                <a:cs typeface="Arial" pitchFamily="34" charset="0"/>
              </a:rPr>
              <a:t>No written contract or compliance policies</a:t>
            </a:r>
          </a:p>
          <a:p>
            <a:pPr marL="639763" lvl="1" indent="-236538" algn="l" eaLnBrk="0" fontAlgn="base" hangingPunct="0">
              <a:spcBef>
                <a:spcPts val="550"/>
              </a:spcBef>
              <a:spcAft>
                <a:spcPct val="0"/>
              </a:spcAft>
              <a:buClr>
                <a:srgbClr val="3891A7"/>
              </a:buClr>
              <a:buFont typeface="Verdana" pitchFamily="34" charset="0"/>
              <a:buChar char="◦"/>
              <a:defRPr/>
            </a:pPr>
            <a:r>
              <a:rPr lang="en-US" sz="2400" dirty="0">
                <a:solidFill>
                  <a:prstClr val="black"/>
                </a:solidFill>
                <a:latin typeface="Arial" pitchFamily="34" charset="0"/>
                <a:cs typeface="Arial" pitchFamily="34" charset="0"/>
              </a:rPr>
              <a:t>But does not cover VA or FIA sales to Plans/IRAs</a:t>
            </a:r>
          </a:p>
          <a:p>
            <a:pPr marL="639763" lvl="1" indent="-236538" algn="l" eaLnBrk="0" fontAlgn="base" hangingPunct="0">
              <a:spcBef>
                <a:spcPts val="550"/>
              </a:spcBef>
              <a:spcAft>
                <a:spcPct val="0"/>
              </a:spcAft>
              <a:buClr>
                <a:srgbClr val="3891A7"/>
              </a:buClr>
              <a:buFont typeface="Verdana" pitchFamily="34" charset="0"/>
              <a:buChar char="◦"/>
              <a:defRPr/>
            </a:pPr>
            <a:r>
              <a:rPr lang="en-US" sz="2400" dirty="0">
                <a:solidFill>
                  <a:prstClr val="black"/>
                </a:solidFill>
                <a:latin typeface="Arial" pitchFamily="34" charset="0"/>
                <a:cs typeface="Arial" pitchFamily="34" charset="0"/>
              </a:rPr>
              <a:t>No relief for revenue sharing</a:t>
            </a:r>
          </a:p>
          <a:p>
            <a:pPr marL="403225" lvl="1" algn="l" eaLnBrk="0" fontAlgn="base" hangingPunct="0">
              <a:spcBef>
                <a:spcPts val="550"/>
              </a:spcBef>
              <a:spcAft>
                <a:spcPct val="0"/>
              </a:spcAft>
              <a:buClr>
                <a:srgbClr val="3891A7"/>
              </a:buClr>
              <a:defRPr/>
            </a:pPr>
            <a:endParaRPr lang="en-US" sz="2400" dirty="0">
              <a:solidFill>
                <a:prstClr val="black"/>
              </a:solidFill>
              <a:latin typeface="Arial" pitchFamily="34" charset="0"/>
              <a:cs typeface="Arial" pitchFamily="34" charset="0"/>
            </a:endParaRPr>
          </a:p>
          <a:p>
            <a:pPr algn="l"/>
            <a:endParaRPr lang="en-US" b="1" dirty="0"/>
          </a:p>
        </p:txBody>
      </p:sp>
    </p:spTree>
    <p:extLst>
      <p:ext uri="{BB962C8B-B14F-4D97-AF65-F5344CB8AC3E}">
        <p14:creationId xmlns:p14="http://schemas.microsoft.com/office/powerpoint/2010/main" val="164334637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772400" cy="1219199"/>
          </a:xfrm>
        </p:spPr>
        <p:txBody>
          <a:bodyPr>
            <a:normAutofit fontScale="90000"/>
          </a:bodyPr>
          <a:lstStyle/>
          <a:p>
            <a:r>
              <a:rPr lang="en-US" b="1" dirty="0" smtClean="0">
                <a:latin typeface="Arial" pitchFamily="34" charset="0"/>
                <a:cs typeface="Arial" pitchFamily="34" charset="0"/>
              </a:rPr>
              <a:t>PTE 84-24 and Annuity Sales</a:t>
            </a:r>
            <a:r>
              <a:rPr lang="en-US" b="1" dirty="0">
                <a:latin typeface="Arial" pitchFamily="34" charset="0"/>
                <a:cs typeface="Arial" pitchFamily="34" charset="0"/>
              </a:rPr>
              <a:t>	</a:t>
            </a:r>
          </a:p>
        </p:txBody>
      </p:sp>
      <p:sp>
        <p:nvSpPr>
          <p:cNvPr id="3" name="Subtitle 2"/>
          <p:cNvSpPr>
            <a:spLocks noGrp="1"/>
          </p:cNvSpPr>
          <p:nvPr>
            <p:ph type="subTitle" idx="1"/>
          </p:nvPr>
        </p:nvSpPr>
        <p:spPr>
          <a:xfrm>
            <a:off x="762000" y="2590800"/>
            <a:ext cx="7391400" cy="3352800"/>
          </a:xfrm>
        </p:spPr>
        <p:txBody>
          <a:bodyPr>
            <a:noAutofit/>
          </a:bodyPr>
          <a:lstStyle/>
          <a:p>
            <a:pPr marL="142875" lvl="0" indent="-342900" algn="l" eaLnBrk="0" fontAlgn="base" hangingPunct="0">
              <a:spcBef>
                <a:spcPts val="600"/>
              </a:spcBef>
              <a:spcAft>
                <a:spcPct val="0"/>
              </a:spcAft>
              <a:buClr>
                <a:srgbClr val="3891A7"/>
              </a:buClr>
              <a:buSzPct val="80000"/>
              <a:buFont typeface="Wingdings 2" pitchFamily="18" charset="2"/>
              <a:buChar char=""/>
              <a:defRPr/>
            </a:pPr>
            <a:r>
              <a:rPr lang="en-US" sz="2800" dirty="0">
                <a:solidFill>
                  <a:prstClr val="black"/>
                </a:solidFill>
                <a:latin typeface="Arial" pitchFamily="34" charset="0"/>
                <a:cs typeface="Arial" pitchFamily="34" charset="0"/>
              </a:rPr>
              <a:t>Requirements for PTE 84-24</a:t>
            </a:r>
          </a:p>
          <a:p>
            <a:pPr marL="639763" lvl="1" indent="-236538" algn="l" eaLnBrk="0" fontAlgn="base" hangingPunct="0">
              <a:spcBef>
                <a:spcPts val="550"/>
              </a:spcBef>
              <a:spcAft>
                <a:spcPct val="0"/>
              </a:spcAft>
              <a:buClr>
                <a:srgbClr val="3891A7"/>
              </a:buClr>
              <a:buFont typeface="Verdana" pitchFamily="34" charset="0"/>
              <a:buChar char="◦"/>
              <a:defRPr/>
            </a:pPr>
            <a:r>
              <a:rPr lang="en-US" sz="2400" dirty="0">
                <a:solidFill>
                  <a:prstClr val="black"/>
                </a:solidFill>
                <a:latin typeface="Arial" pitchFamily="34" charset="0"/>
                <a:cs typeface="Arial" pitchFamily="34" charset="0"/>
              </a:rPr>
              <a:t>Conflicts disclosures </a:t>
            </a:r>
          </a:p>
          <a:p>
            <a:pPr marL="639763" lvl="1" indent="-236538" algn="l" eaLnBrk="0" fontAlgn="base" hangingPunct="0">
              <a:spcBef>
                <a:spcPts val="550"/>
              </a:spcBef>
              <a:spcAft>
                <a:spcPct val="0"/>
              </a:spcAft>
              <a:buClr>
                <a:srgbClr val="3891A7"/>
              </a:buClr>
              <a:buFont typeface="Verdana" pitchFamily="34" charset="0"/>
              <a:buChar char="◦"/>
              <a:defRPr/>
            </a:pPr>
            <a:r>
              <a:rPr lang="en-US" sz="2400" dirty="0">
                <a:solidFill>
                  <a:prstClr val="black"/>
                </a:solidFill>
                <a:latin typeface="Arial" pitchFamily="34" charset="0"/>
                <a:cs typeface="Arial" pitchFamily="34" charset="0"/>
              </a:rPr>
              <a:t>Disclosure of commission (repeated annually for ongoing deposits)</a:t>
            </a:r>
          </a:p>
          <a:p>
            <a:pPr marL="639763" lvl="1" indent="-236538" algn="l" eaLnBrk="0" fontAlgn="base" hangingPunct="0">
              <a:spcBef>
                <a:spcPts val="550"/>
              </a:spcBef>
              <a:spcAft>
                <a:spcPct val="0"/>
              </a:spcAft>
              <a:buClr>
                <a:srgbClr val="3891A7"/>
              </a:buClr>
              <a:buFont typeface="Verdana" pitchFamily="34" charset="0"/>
              <a:buChar char="◦"/>
              <a:defRPr/>
            </a:pPr>
            <a:r>
              <a:rPr lang="en-US" sz="2400" dirty="0">
                <a:solidFill>
                  <a:prstClr val="black"/>
                </a:solidFill>
                <a:latin typeface="Arial" pitchFamily="34" charset="0"/>
                <a:cs typeface="Arial" pitchFamily="34" charset="0"/>
              </a:rPr>
              <a:t>Client must provide written authorization of annuity purchase and acknowledge disclosures</a:t>
            </a:r>
          </a:p>
          <a:p>
            <a:pPr algn="l"/>
            <a:endParaRPr lang="en-US" b="1" dirty="0"/>
          </a:p>
        </p:txBody>
      </p:sp>
    </p:spTree>
    <p:extLst>
      <p:ext uri="{BB962C8B-B14F-4D97-AF65-F5344CB8AC3E}">
        <p14:creationId xmlns:p14="http://schemas.microsoft.com/office/powerpoint/2010/main" val="164334637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772400" cy="1219199"/>
          </a:xfrm>
        </p:spPr>
        <p:txBody>
          <a:bodyPr>
            <a:normAutofit fontScale="90000"/>
          </a:bodyPr>
          <a:lstStyle/>
          <a:p>
            <a:pPr algn="l"/>
            <a:r>
              <a:rPr lang="en-US" sz="3600" dirty="0"/>
              <a:t>P</a:t>
            </a:r>
            <a:r>
              <a:rPr lang="en-US" sz="3600" dirty="0" smtClean="0"/>
              <a:t>rohibited Transaction Exemption 2016-02</a:t>
            </a:r>
            <a:r>
              <a:rPr lang="en-US" dirty="0" smtClean="0"/>
              <a:t/>
            </a:r>
            <a:br>
              <a:rPr lang="en-US" dirty="0" smtClean="0"/>
            </a:br>
            <a:r>
              <a:rPr lang="en-US" sz="3600" dirty="0" smtClean="0"/>
              <a:t>Formerly Principal Transactions Exemption</a:t>
            </a:r>
            <a:endParaRPr lang="en-US" sz="3600" dirty="0"/>
          </a:p>
        </p:txBody>
      </p:sp>
      <p:sp>
        <p:nvSpPr>
          <p:cNvPr id="3" name="Subtitle 2"/>
          <p:cNvSpPr>
            <a:spLocks noGrp="1"/>
          </p:cNvSpPr>
          <p:nvPr>
            <p:ph type="subTitle" idx="1"/>
          </p:nvPr>
        </p:nvSpPr>
        <p:spPr>
          <a:xfrm>
            <a:off x="762000" y="2590800"/>
            <a:ext cx="7391400" cy="3352800"/>
          </a:xfrm>
        </p:spPr>
        <p:txBody>
          <a:bodyPr>
            <a:noAutofit/>
          </a:bodyPr>
          <a:lstStyle/>
          <a:p>
            <a:pPr marL="457200" indent="-457200" algn="l">
              <a:buFont typeface="Arial" panose="020B0604020202020204" pitchFamily="34" charset="0"/>
              <a:buChar char="•"/>
            </a:pPr>
            <a:r>
              <a:rPr lang="en-US" dirty="0" smtClean="0">
                <a:latin typeface="Arial" pitchFamily="34" charset="0"/>
                <a:cs typeface="Arial" pitchFamily="34" charset="0"/>
              </a:rPr>
              <a:t>Applies to purchases/sales of debt securities where advisory firm is on the other side of the transaction</a:t>
            </a:r>
          </a:p>
          <a:p>
            <a:pPr marL="457200" indent="-457200" algn="l">
              <a:buFont typeface="Arial" panose="020B0604020202020204" pitchFamily="34" charset="0"/>
              <a:buChar char="•"/>
            </a:pPr>
            <a:r>
              <a:rPr lang="en-US" dirty="0" smtClean="0">
                <a:latin typeface="Arial" pitchFamily="34" charset="0"/>
                <a:cs typeface="Arial" pitchFamily="34" charset="0"/>
              </a:rPr>
              <a:t>Will not apply if advisor is employer, named fiduciary, 3(16) PA, or functional fiduciary</a:t>
            </a:r>
            <a:r>
              <a:rPr lang="en-US" b="1" dirty="0" smtClean="0"/>
              <a:t>																							</a:t>
            </a:r>
            <a:endParaRPr lang="en-US" b="1" dirty="0"/>
          </a:p>
        </p:txBody>
      </p:sp>
    </p:spTree>
    <p:extLst>
      <p:ext uri="{BB962C8B-B14F-4D97-AF65-F5344CB8AC3E}">
        <p14:creationId xmlns:p14="http://schemas.microsoft.com/office/powerpoint/2010/main" val="41493122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772400" cy="1219199"/>
          </a:xfrm>
        </p:spPr>
        <p:txBody>
          <a:bodyPr>
            <a:normAutofit/>
          </a:bodyPr>
          <a:lstStyle/>
          <a:p>
            <a:r>
              <a:rPr lang="en-US" sz="3200" dirty="0"/>
              <a:t>Prohibited Transaction Exemption 2016-02</a:t>
            </a:r>
            <a:br>
              <a:rPr lang="en-US" sz="3200" dirty="0"/>
            </a:br>
            <a:r>
              <a:rPr lang="en-US" sz="3200" dirty="0"/>
              <a:t>Formerly Principal Transactions Exemption</a:t>
            </a:r>
          </a:p>
        </p:txBody>
      </p:sp>
      <p:sp>
        <p:nvSpPr>
          <p:cNvPr id="3" name="Subtitle 2"/>
          <p:cNvSpPr>
            <a:spLocks noGrp="1"/>
          </p:cNvSpPr>
          <p:nvPr>
            <p:ph type="subTitle" idx="1"/>
          </p:nvPr>
        </p:nvSpPr>
        <p:spPr>
          <a:xfrm>
            <a:off x="762000" y="2590800"/>
            <a:ext cx="7391400" cy="3352800"/>
          </a:xfrm>
        </p:spPr>
        <p:txBody>
          <a:bodyPr>
            <a:noAutofit/>
          </a:bodyPr>
          <a:lstStyle/>
          <a:p>
            <a:pPr marL="457200" indent="-457200" algn="l">
              <a:buFont typeface="Arial" panose="020B0604020202020204" pitchFamily="34" charset="0"/>
              <a:buChar char="•"/>
            </a:pPr>
            <a:r>
              <a:rPr lang="en-US" dirty="0" smtClean="0">
                <a:latin typeface="Arial" pitchFamily="34" charset="0"/>
                <a:cs typeface="Arial" pitchFamily="34" charset="0"/>
              </a:rPr>
              <a:t>Conditions Similar to BICE but includes:</a:t>
            </a:r>
            <a:endParaRPr lang="en-US" dirty="0">
              <a:latin typeface="Arial" pitchFamily="34" charset="0"/>
              <a:cs typeface="Arial" pitchFamily="34" charset="0"/>
            </a:endParaRPr>
          </a:p>
          <a:p>
            <a:pPr marL="639763" lvl="1" indent="-236538" algn="l" eaLnBrk="0" fontAlgn="base" hangingPunct="0">
              <a:spcBef>
                <a:spcPts val="550"/>
              </a:spcBef>
              <a:spcAft>
                <a:spcPct val="0"/>
              </a:spcAft>
              <a:buClr>
                <a:srgbClr val="3891A7"/>
              </a:buClr>
              <a:buFont typeface="Verdana" pitchFamily="34" charset="0"/>
              <a:buChar char="◦"/>
              <a:defRPr/>
            </a:pPr>
            <a:r>
              <a:rPr lang="en-US" sz="2400" dirty="0" smtClean="0">
                <a:solidFill>
                  <a:schemeClr val="tx1"/>
                </a:solidFill>
                <a:latin typeface="Arial" panose="020B0604020202020204" pitchFamily="34" charset="0"/>
                <a:cs typeface="Arial" panose="020B0604020202020204" pitchFamily="34" charset="0"/>
              </a:rPr>
              <a:t>Credit risk assessment</a:t>
            </a:r>
          </a:p>
          <a:p>
            <a:pPr marL="639763" lvl="1" indent="-236538" algn="l" eaLnBrk="0" fontAlgn="base" hangingPunct="0">
              <a:spcBef>
                <a:spcPts val="550"/>
              </a:spcBef>
              <a:spcAft>
                <a:spcPct val="0"/>
              </a:spcAft>
              <a:buClr>
                <a:srgbClr val="3891A7"/>
              </a:buClr>
              <a:buFont typeface="Verdana" pitchFamily="34" charset="0"/>
              <a:buChar char="◦"/>
              <a:defRPr/>
            </a:pPr>
            <a:r>
              <a:rPr lang="en-US" sz="2400" dirty="0" smtClean="0">
                <a:solidFill>
                  <a:schemeClr val="tx1"/>
                </a:solidFill>
                <a:latin typeface="Arial" panose="020B0604020202020204" pitchFamily="34" charset="0"/>
                <a:cs typeface="Arial" panose="020B0604020202020204" pitchFamily="34" charset="0"/>
              </a:rPr>
              <a:t>Disclosures</a:t>
            </a:r>
          </a:p>
          <a:p>
            <a:pPr marL="639763" lvl="1" indent="-236538" algn="l" eaLnBrk="0" fontAlgn="base" hangingPunct="0">
              <a:spcBef>
                <a:spcPts val="550"/>
              </a:spcBef>
              <a:spcAft>
                <a:spcPct val="0"/>
              </a:spcAft>
              <a:buClr>
                <a:srgbClr val="3891A7"/>
              </a:buClr>
              <a:buFont typeface="Verdana" pitchFamily="34" charset="0"/>
              <a:buChar char="◦"/>
              <a:defRPr/>
            </a:pPr>
            <a:r>
              <a:rPr lang="en-US" sz="2400" dirty="0" smtClean="0">
                <a:solidFill>
                  <a:schemeClr val="tx1"/>
                </a:solidFill>
                <a:latin typeface="Arial" panose="020B0604020202020204" pitchFamily="34" charset="0"/>
                <a:cs typeface="Arial" panose="020B0604020202020204" pitchFamily="34" charset="0"/>
              </a:rPr>
              <a:t>Best execution</a:t>
            </a:r>
            <a:endParaRPr lang="en-US" sz="2400" dirty="0">
              <a:solidFill>
                <a:prstClr val="black"/>
              </a:solidFill>
              <a:latin typeface="Arial" pitchFamily="34" charset="0"/>
              <a:cs typeface="Arial" pitchFamily="34" charset="0"/>
            </a:endParaRPr>
          </a:p>
          <a:p>
            <a:pPr algn="l"/>
            <a:r>
              <a:rPr lang="en-US" b="1" dirty="0" smtClean="0"/>
              <a:t>																								</a:t>
            </a:r>
            <a:endParaRPr lang="en-US" b="1" dirty="0"/>
          </a:p>
        </p:txBody>
      </p:sp>
    </p:spTree>
    <p:extLst>
      <p:ext uri="{BB962C8B-B14F-4D97-AF65-F5344CB8AC3E}">
        <p14:creationId xmlns:p14="http://schemas.microsoft.com/office/powerpoint/2010/main" val="398833512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772400" cy="1219199"/>
          </a:xfrm>
        </p:spPr>
        <p:txBody>
          <a:bodyPr>
            <a:normAutofit/>
          </a:bodyPr>
          <a:lstStyle/>
          <a:p>
            <a:r>
              <a:rPr lang="en-US" dirty="0" smtClean="0"/>
              <a:t>PTE 86-128</a:t>
            </a:r>
            <a:endParaRPr lang="en-US" dirty="0"/>
          </a:p>
        </p:txBody>
      </p:sp>
      <p:sp>
        <p:nvSpPr>
          <p:cNvPr id="3" name="Subtitle 2"/>
          <p:cNvSpPr>
            <a:spLocks noGrp="1"/>
          </p:cNvSpPr>
          <p:nvPr>
            <p:ph type="subTitle" idx="1"/>
          </p:nvPr>
        </p:nvSpPr>
        <p:spPr>
          <a:xfrm>
            <a:off x="762000" y="2438400"/>
            <a:ext cx="7391400" cy="3505200"/>
          </a:xfrm>
        </p:spPr>
        <p:txBody>
          <a:bodyPr>
            <a:noAutofit/>
          </a:bodyPr>
          <a:lstStyle/>
          <a:p>
            <a:pPr marL="457200" indent="-457200" algn="l">
              <a:spcBef>
                <a:spcPts val="0"/>
              </a:spcBef>
              <a:buFont typeface="Arial" panose="020B0604020202020204" pitchFamily="34" charset="0"/>
              <a:buChar char="•"/>
            </a:pPr>
            <a:r>
              <a:rPr lang="en-US" dirty="0" smtClean="0">
                <a:latin typeface="Arial" pitchFamily="34" charset="0"/>
                <a:cs typeface="Arial" pitchFamily="34" charset="0"/>
              </a:rPr>
              <a:t>Gives non discretionary and discretionary advisors ability to receive variable compensation (but not revenue sharing)</a:t>
            </a:r>
          </a:p>
          <a:p>
            <a:pPr marL="457200" indent="-457200" algn="l">
              <a:spcBef>
                <a:spcPts val="0"/>
              </a:spcBef>
              <a:buFont typeface="Arial" panose="020B0604020202020204" pitchFamily="34" charset="0"/>
              <a:buChar char="•"/>
            </a:pPr>
            <a:r>
              <a:rPr lang="en-US" dirty="0" smtClean="0">
                <a:latin typeface="Arial" pitchFamily="34" charset="0"/>
                <a:cs typeface="Arial" pitchFamily="34" charset="0"/>
              </a:rPr>
              <a:t>Agent Relief</a:t>
            </a:r>
          </a:p>
          <a:p>
            <a:pPr marL="457200" indent="-457200" algn="l">
              <a:spcBef>
                <a:spcPts val="0"/>
              </a:spcBef>
              <a:buFont typeface="Arial" panose="020B0604020202020204" pitchFamily="34" charset="0"/>
              <a:buChar char="•"/>
            </a:pPr>
            <a:r>
              <a:rPr lang="en-US" dirty="0" smtClean="0">
                <a:latin typeface="Arial" pitchFamily="34" charset="0"/>
                <a:cs typeface="Arial" pitchFamily="34" charset="0"/>
              </a:rPr>
              <a:t>Cross Agency Transactions</a:t>
            </a:r>
          </a:p>
          <a:p>
            <a:pPr marL="457200" indent="-457200" algn="l">
              <a:spcBef>
                <a:spcPts val="0"/>
              </a:spcBef>
              <a:buFont typeface="Arial" panose="020B0604020202020204" pitchFamily="34" charset="0"/>
              <a:buChar char="•"/>
            </a:pPr>
            <a:r>
              <a:rPr lang="en-US" dirty="0" smtClean="0">
                <a:latin typeface="Arial" pitchFamily="34" charset="0"/>
                <a:cs typeface="Arial" pitchFamily="34" charset="0"/>
              </a:rPr>
              <a:t>Broker Relief</a:t>
            </a:r>
          </a:p>
          <a:p>
            <a:pPr algn="l"/>
            <a:endParaRPr lang="en-US" dirty="0" smtClean="0">
              <a:latin typeface="Arial" pitchFamily="34" charset="0"/>
              <a:cs typeface="Arial" pitchFamily="34" charset="0"/>
            </a:endParaRPr>
          </a:p>
          <a:p>
            <a:pPr marL="403225" lvl="1" algn="l" eaLnBrk="0" fontAlgn="base" hangingPunct="0">
              <a:spcBef>
                <a:spcPts val="550"/>
              </a:spcBef>
              <a:spcAft>
                <a:spcPct val="0"/>
              </a:spcAft>
              <a:buClr>
                <a:srgbClr val="3891A7"/>
              </a:buClr>
              <a:defRPr/>
            </a:pPr>
            <a:r>
              <a:rPr lang="en-US" b="1" dirty="0" smtClean="0"/>
              <a:t>													</a:t>
            </a:r>
            <a:endParaRPr lang="en-US" b="1" dirty="0"/>
          </a:p>
        </p:txBody>
      </p:sp>
    </p:spTree>
    <p:extLst>
      <p:ext uri="{BB962C8B-B14F-4D97-AF65-F5344CB8AC3E}">
        <p14:creationId xmlns:p14="http://schemas.microsoft.com/office/powerpoint/2010/main" val="54655406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772400" cy="1219199"/>
          </a:xfrm>
        </p:spPr>
        <p:txBody>
          <a:bodyPr>
            <a:normAutofit/>
          </a:bodyPr>
          <a:lstStyle/>
          <a:p>
            <a:r>
              <a:rPr lang="en-US" b="1" dirty="0">
                <a:latin typeface="Arial" pitchFamily="34" charset="0"/>
                <a:cs typeface="Arial" pitchFamily="34" charset="0"/>
              </a:rPr>
              <a:t>Fee Levelization</a:t>
            </a:r>
            <a:endParaRPr lang="en-US" dirty="0"/>
          </a:p>
        </p:txBody>
      </p:sp>
      <p:sp>
        <p:nvSpPr>
          <p:cNvPr id="3" name="Subtitle 2"/>
          <p:cNvSpPr>
            <a:spLocks noGrp="1"/>
          </p:cNvSpPr>
          <p:nvPr>
            <p:ph type="subTitle" idx="1"/>
          </p:nvPr>
        </p:nvSpPr>
        <p:spPr>
          <a:xfrm>
            <a:off x="762000" y="2590800"/>
            <a:ext cx="7391400" cy="3352800"/>
          </a:xfrm>
        </p:spPr>
        <p:txBody>
          <a:bodyPr>
            <a:noAutofit/>
          </a:bodyPr>
          <a:lstStyle/>
          <a:p>
            <a:pPr marL="365125" lvl="0" indent="-282575" algn="l" eaLnBrk="0" fontAlgn="base" hangingPunct="0">
              <a:spcBef>
                <a:spcPts val="600"/>
              </a:spcBef>
              <a:spcAft>
                <a:spcPct val="0"/>
              </a:spcAft>
              <a:buClr>
                <a:srgbClr val="3891A7"/>
              </a:buClr>
              <a:buSzPct val="80000"/>
              <a:buFont typeface="Wingdings 2" pitchFamily="18" charset="2"/>
              <a:buChar char=""/>
              <a:defRPr/>
            </a:pPr>
            <a:r>
              <a:rPr lang="en-US" sz="2800" dirty="0">
                <a:solidFill>
                  <a:prstClr val="black"/>
                </a:solidFill>
                <a:latin typeface="Arial" pitchFamily="34" charset="0"/>
                <a:cs typeface="Arial" pitchFamily="34" charset="0"/>
              </a:rPr>
              <a:t>De Facto Exemption</a:t>
            </a:r>
          </a:p>
          <a:p>
            <a:pPr marL="639763" lvl="1" indent="-236538" algn="l" eaLnBrk="0" fontAlgn="base" hangingPunct="0">
              <a:spcBef>
                <a:spcPts val="550"/>
              </a:spcBef>
              <a:spcAft>
                <a:spcPct val="0"/>
              </a:spcAft>
              <a:buClr>
                <a:srgbClr val="3891A7"/>
              </a:buClr>
              <a:buFont typeface="Verdana" pitchFamily="34" charset="0"/>
              <a:buChar char="◦"/>
              <a:defRPr/>
            </a:pPr>
            <a:r>
              <a:rPr lang="en-US" sz="2400" dirty="0">
                <a:solidFill>
                  <a:prstClr val="black"/>
                </a:solidFill>
                <a:latin typeface="Arial" pitchFamily="34" charset="0"/>
                <a:cs typeface="Arial" pitchFamily="34" charset="0"/>
              </a:rPr>
              <a:t>Fiduciary advisor is permitted to earn transaction-based compensation</a:t>
            </a:r>
          </a:p>
          <a:p>
            <a:pPr marL="639763" lvl="1" indent="-236538" algn="l" eaLnBrk="0" fontAlgn="base" hangingPunct="0">
              <a:spcBef>
                <a:spcPts val="550"/>
              </a:spcBef>
              <a:spcAft>
                <a:spcPct val="0"/>
              </a:spcAft>
              <a:buClr>
                <a:srgbClr val="3891A7"/>
              </a:buClr>
              <a:buFont typeface="Verdana" pitchFamily="34" charset="0"/>
              <a:buChar char="◦"/>
              <a:defRPr/>
            </a:pPr>
            <a:r>
              <a:rPr lang="en-US" sz="2400" dirty="0">
                <a:solidFill>
                  <a:prstClr val="black"/>
                </a:solidFill>
                <a:latin typeface="Arial" pitchFamily="34" charset="0"/>
                <a:cs typeface="Arial" pitchFamily="34" charset="0"/>
              </a:rPr>
              <a:t>However, it must not vary based on investments selected by plan or IRA client</a:t>
            </a:r>
          </a:p>
          <a:p>
            <a:pPr marL="639763" lvl="1" indent="-236538" algn="l" eaLnBrk="0" fontAlgn="base" hangingPunct="0">
              <a:spcBef>
                <a:spcPts val="550"/>
              </a:spcBef>
              <a:spcAft>
                <a:spcPct val="0"/>
              </a:spcAft>
              <a:buClr>
                <a:srgbClr val="3891A7"/>
              </a:buClr>
              <a:buFont typeface="Verdana" pitchFamily="34" charset="0"/>
              <a:buChar char="◦"/>
              <a:defRPr/>
            </a:pPr>
            <a:r>
              <a:rPr lang="en-US" sz="2400" dirty="0">
                <a:solidFill>
                  <a:prstClr val="black"/>
                </a:solidFill>
                <a:latin typeface="Arial" pitchFamily="34" charset="0"/>
                <a:cs typeface="Arial" pitchFamily="34" charset="0"/>
              </a:rPr>
              <a:t>No need for exemption because fee levelization eliminates prohibited transaction to begin with</a:t>
            </a:r>
          </a:p>
          <a:p>
            <a:pPr algn="l"/>
            <a:r>
              <a:rPr lang="en-US" b="1" dirty="0" smtClean="0"/>
              <a:t>																								</a:t>
            </a:r>
            <a:endParaRPr lang="en-US" b="1" dirty="0"/>
          </a:p>
        </p:txBody>
      </p:sp>
    </p:spTree>
    <p:extLst>
      <p:ext uri="{BB962C8B-B14F-4D97-AF65-F5344CB8AC3E}">
        <p14:creationId xmlns:p14="http://schemas.microsoft.com/office/powerpoint/2010/main" val="386276182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772400" cy="1219199"/>
          </a:xfrm>
        </p:spPr>
        <p:txBody>
          <a:bodyPr>
            <a:normAutofit fontScale="90000"/>
          </a:bodyPr>
          <a:lstStyle/>
          <a:p>
            <a:r>
              <a:rPr lang="en-US" b="1" dirty="0">
                <a:latin typeface="Arial" pitchFamily="34" charset="0"/>
                <a:cs typeface="Arial" pitchFamily="34" charset="0"/>
              </a:rPr>
              <a:t>Implementing Fee Levelization</a:t>
            </a:r>
            <a:endParaRPr lang="en-US" dirty="0"/>
          </a:p>
        </p:txBody>
      </p:sp>
      <p:sp>
        <p:nvSpPr>
          <p:cNvPr id="3" name="Subtitle 2"/>
          <p:cNvSpPr>
            <a:spLocks noGrp="1"/>
          </p:cNvSpPr>
          <p:nvPr>
            <p:ph type="subTitle" idx="1"/>
          </p:nvPr>
        </p:nvSpPr>
        <p:spPr>
          <a:xfrm>
            <a:off x="762000" y="2590800"/>
            <a:ext cx="7391400" cy="3352800"/>
          </a:xfrm>
        </p:spPr>
        <p:txBody>
          <a:bodyPr>
            <a:noAutofit/>
          </a:bodyPr>
          <a:lstStyle/>
          <a:p>
            <a:pPr marL="365125" lvl="0" indent="-282575" algn="l" eaLnBrk="0" fontAlgn="base" hangingPunct="0">
              <a:spcBef>
                <a:spcPts val="600"/>
              </a:spcBef>
              <a:spcAft>
                <a:spcPct val="0"/>
              </a:spcAft>
              <a:buClr>
                <a:srgbClr val="3891A7"/>
              </a:buClr>
              <a:buSzPct val="80000"/>
              <a:buFont typeface="Wingdings 2" pitchFamily="18" charset="2"/>
              <a:buChar char=""/>
              <a:defRPr/>
            </a:pPr>
            <a:r>
              <a:rPr lang="en-US" sz="2400" dirty="0">
                <a:solidFill>
                  <a:prstClr val="black"/>
                </a:solidFill>
                <a:latin typeface="Arial" pitchFamily="34" charset="0"/>
                <a:cs typeface="Arial" pitchFamily="34" charset="0"/>
              </a:rPr>
              <a:t>Potential Areas of Variable Compensation</a:t>
            </a:r>
          </a:p>
          <a:p>
            <a:pPr marL="639763" lvl="1" indent="-236538" algn="l" eaLnBrk="0" fontAlgn="base" hangingPunct="0">
              <a:spcBef>
                <a:spcPts val="550"/>
              </a:spcBef>
              <a:spcAft>
                <a:spcPct val="0"/>
              </a:spcAft>
              <a:buClr>
                <a:srgbClr val="3891A7"/>
              </a:buClr>
              <a:buFont typeface="Verdana" pitchFamily="34" charset="0"/>
              <a:buChar char="◦"/>
              <a:defRPr/>
            </a:pPr>
            <a:r>
              <a:rPr lang="en-US" sz="2000" dirty="0">
                <a:solidFill>
                  <a:prstClr val="black"/>
                </a:solidFill>
                <a:latin typeface="Arial" pitchFamily="34" charset="0"/>
                <a:cs typeface="Arial" pitchFamily="34" charset="0"/>
              </a:rPr>
              <a:t>Commissions and Ticket </a:t>
            </a:r>
            <a:r>
              <a:rPr lang="en-US" sz="2000" dirty="0" smtClean="0">
                <a:solidFill>
                  <a:prstClr val="black"/>
                </a:solidFill>
                <a:latin typeface="Arial" pitchFamily="34" charset="0"/>
                <a:cs typeface="Arial" pitchFamily="34" charset="0"/>
              </a:rPr>
              <a:t>Charges, Revenue Sharing, Payments </a:t>
            </a:r>
            <a:r>
              <a:rPr lang="en-US" sz="2000" dirty="0">
                <a:solidFill>
                  <a:prstClr val="black"/>
                </a:solidFill>
                <a:latin typeface="Arial" pitchFamily="34" charset="0"/>
                <a:cs typeface="Arial" pitchFamily="34" charset="0"/>
              </a:rPr>
              <a:t>from Funds (</a:t>
            </a:r>
            <a:r>
              <a:rPr lang="en-US" sz="2000" i="1" dirty="0">
                <a:solidFill>
                  <a:prstClr val="black"/>
                </a:solidFill>
                <a:latin typeface="Arial" pitchFamily="34" charset="0"/>
                <a:cs typeface="Arial" pitchFamily="34" charset="0"/>
              </a:rPr>
              <a:t>e.g.</a:t>
            </a:r>
            <a:r>
              <a:rPr lang="en-US" sz="2000" dirty="0">
                <a:solidFill>
                  <a:prstClr val="black"/>
                </a:solidFill>
                <a:latin typeface="Arial" pitchFamily="34" charset="0"/>
                <a:cs typeface="Arial" pitchFamily="34" charset="0"/>
              </a:rPr>
              <a:t>, sub-TA payments</a:t>
            </a:r>
            <a:r>
              <a:rPr lang="en-US" sz="2000" dirty="0" smtClean="0">
                <a:solidFill>
                  <a:prstClr val="black"/>
                </a:solidFill>
                <a:latin typeface="Arial" pitchFamily="34" charset="0"/>
                <a:cs typeface="Arial" pitchFamily="34" charset="0"/>
              </a:rPr>
              <a:t>), Proprietary </a:t>
            </a:r>
            <a:r>
              <a:rPr lang="en-US" sz="2000" dirty="0">
                <a:solidFill>
                  <a:prstClr val="black"/>
                </a:solidFill>
                <a:latin typeface="Arial" pitchFamily="34" charset="0"/>
                <a:cs typeface="Arial" pitchFamily="34" charset="0"/>
              </a:rPr>
              <a:t>Products (</a:t>
            </a:r>
            <a:r>
              <a:rPr lang="en-US" sz="2000" i="1" dirty="0">
                <a:solidFill>
                  <a:prstClr val="black"/>
                </a:solidFill>
                <a:latin typeface="Arial" pitchFamily="34" charset="0"/>
                <a:cs typeface="Arial" pitchFamily="34" charset="0"/>
              </a:rPr>
              <a:t>e.g.</a:t>
            </a:r>
            <a:r>
              <a:rPr lang="en-US" sz="2000" dirty="0">
                <a:solidFill>
                  <a:prstClr val="black"/>
                </a:solidFill>
                <a:latin typeface="Arial" pitchFamily="34" charset="0"/>
                <a:cs typeface="Arial" pitchFamily="34" charset="0"/>
              </a:rPr>
              <a:t>, sweep vehicle</a:t>
            </a:r>
            <a:r>
              <a:rPr lang="en-US" sz="2000" dirty="0" smtClean="0">
                <a:solidFill>
                  <a:prstClr val="black"/>
                </a:solidFill>
                <a:latin typeface="Arial" pitchFamily="34" charset="0"/>
                <a:cs typeface="Arial" pitchFamily="34" charset="0"/>
              </a:rPr>
              <a:t>)</a:t>
            </a:r>
          </a:p>
          <a:p>
            <a:pPr marL="365125" lvl="0" indent="-282575" algn="l" eaLnBrk="0" fontAlgn="base" hangingPunct="0">
              <a:spcBef>
                <a:spcPts val="600"/>
              </a:spcBef>
              <a:spcAft>
                <a:spcPct val="0"/>
              </a:spcAft>
              <a:buClr>
                <a:srgbClr val="3891A7"/>
              </a:buClr>
              <a:buSzPct val="80000"/>
              <a:buFont typeface="Wingdings 2" pitchFamily="18" charset="2"/>
              <a:buChar char=""/>
              <a:defRPr/>
            </a:pPr>
            <a:r>
              <a:rPr lang="en-US" sz="2400" dirty="0">
                <a:solidFill>
                  <a:prstClr val="black"/>
                </a:solidFill>
                <a:latin typeface="Arial" pitchFamily="34" charset="0"/>
                <a:cs typeface="Arial" pitchFamily="34" charset="0"/>
              </a:rPr>
              <a:t>How To Levelize</a:t>
            </a:r>
          </a:p>
          <a:p>
            <a:pPr marL="639763" lvl="1" indent="-236538" algn="l" eaLnBrk="0" fontAlgn="base" hangingPunct="0">
              <a:spcBef>
                <a:spcPts val="550"/>
              </a:spcBef>
              <a:spcAft>
                <a:spcPct val="0"/>
              </a:spcAft>
              <a:buClr>
                <a:srgbClr val="3891A7"/>
              </a:buClr>
              <a:buFont typeface="Verdana" pitchFamily="34" charset="0"/>
              <a:buChar char="◦"/>
              <a:defRPr/>
            </a:pPr>
            <a:r>
              <a:rPr lang="en-US" sz="2000" dirty="0">
                <a:solidFill>
                  <a:prstClr val="black"/>
                </a:solidFill>
                <a:latin typeface="Arial" pitchFamily="34" charset="0"/>
                <a:cs typeface="Arial" pitchFamily="34" charset="0"/>
              </a:rPr>
              <a:t>Need appropriate universe of investment products that pay levelized amount (</a:t>
            </a:r>
            <a:r>
              <a:rPr lang="en-US" sz="2000" i="1" dirty="0">
                <a:solidFill>
                  <a:prstClr val="black"/>
                </a:solidFill>
                <a:latin typeface="Arial" pitchFamily="34" charset="0"/>
                <a:cs typeface="Arial" pitchFamily="34" charset="0"/>
              </a:rPr>
              <a:t>e.g.</a:t>
            </a:r>
            <a:r>
              <a:rPr lang="en-US" sz="2000" dirty="0">
                <a:solidFill>
                  <a:prstClr val="black"/>
                </a:solidFill>
                <a:latin typeface="Arial" pitchFamily="34" charset="0"/>
                <a:cs typeface="Arial" pitchFamily="34" charset="0"/>
              </a:rPr>
              <a:t>, 50 bps)</a:t>
            </a:r>
          </a:p>
          <a:p>
            <a:pPr marL="639763" lvl="1" indent="-236538" algn="l" eaLnBrk="0" fontAlgn="base" hangingPunct="0">
              <a:spcBef>
                <a:spcPts val="550"/>
              </a:spcBef>
              <a:spcAft>
                <a:spcPct val="0"/>
              </a:spcAft>
              <a:buClr>
                <a:srgbClr val="3891A7"/>
              </a:buClr>
              <a:buFont typeface="Verdana" pitchFamily="34" charset="0"/>
              <a:buChar char="◦"/>
              <a:defRPr/>
            </a:pPr>
            <a:r>
              <a:rPr lang="en-US" sz="2000" dirty="0">
                <a:solidFill>
                  <a:prstClr val="black"/>
                </a:solidFill>
                <a:latin typeface="Arial" pitchFamily="34" charset="0"/>
                <a:cs typeface="Arial" pitchFamily="34" charset="0"/>
              </a:rPr>
              <a:t>Restructure revenue sharing as flat dollar payments</a:t>
            </a:r>
          </a:p>
          <a:p>
            <a:pPr marL="639763" lvl="1" indent="-236538" algn="l" eaLnBrk="0" fontAlgn="base" hangingPunct="0">
              <a:spcBef>
                <a:spcPts val="550"/>
              </a:spcBef>
              <a:spcAft>
                <a:spcPct val="0"/>
              </a:spcAft>
              <a:buClr>
                <a:srgbClr val="3891A7"/>
              </a:buClr>
              <a:buFont typeface="Verdana" pitchFamily="34" charset="0"/>
              <a:buChar char="◦"/>
              <a:defRPr/>
            </a:pPr>
            <a:r>
              <a:rPr lang="en-US" sz="2000" dirty="0">
                <a:solidFill>
                  <a:prstClr val="black"/>
                </a:solidFill>
                <a:latin typeface="Arial" pitchFamily="34" charset="0"/>
                <a:cs typeface="Arial" pitchFamily="34" charset="0"/>
              </a:rPr>
              <a:t>Replace proprietary products (or fee credit)</a:t>
            </a:r>
          </a:p>
          <a:p>
            <a:pPr marL="182563" indent="-236538" algn="l" eaLnBrk="0" fontAlgn="base" hangingPunct="0">
              <a:spcBef>
                <a:spcPts val="550"/>
              </a:spcBef>
              <a:spcAft>
                <a:spcPct val="0"/>
              </a:spcAft>
              <a:buClr>
                <a:srgbClr val="3891A7"/>
              </a:buClr>
              <a:buFont typeface="Verdana" pitchFamily="34" charset="0"/>
              <a:buChar char="◦"/>
              <a:defRPr/>
            </a:pPr>
            <a:endParaRPr lang="en-US" dirty="0">
              <a:solidFill>
                <a:prstClr val="black"/>
              </a:solidFill>
              <a:latin typeface="Arial" pitchFamily="34" charset="0"/>
              <a:cs typeface="Arial" pitchFamily="34" charset="0"/>
            </a:endParaRPr>
          </a:p>
          <a:p>
            <a:pPr algn="l"/>
            <a:r>
              <a:rPr lang="en-US" b="1" dirty="0" smtClean="0"/>
              <a:t>																								</a:t>
            </a:r>
            <a:endParaRPr lang="en-US" b="1" dirty="0"/>
          </a:p>
        </p:txBody>
      </p:sp>
    </p:spTree>
    <p:extLst>
      <p:ext uri="{BB962C8B-B14F-4D97-AF65-F5344CB8AC3E}">
        <p14:creationId xmlns:p14="http://schemas.microsoft.com/office/powerpoint/2010/main" val="277934411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772400" cy="1219199"/>
          </a:xfrm>
        </p:spPr>
        <p:txBody>
          <a:bodyPr>
            <a:normAutofit/>
          </a:bodyPr>
          <a:lstStyle/>
          <a:p>
            <a:r>
              <a:rPr lang="en-US" b="1" dirty="0">
                <a:latin typeface="Arial" pitchFamily="34" charset="0"/>
                <a:cs typeface="Arial" pitchFamily="34" charset="0"/>
              </a:rPr>
              <a:t>Robo-Advice</a:t>
            </a:r>
            <a:endParaRPr lang="en-US" dirty="0"/>
          </a:p>
        </p:txBody>
      </p:sp>
      <p:sp>
        <p:nvSpPr>
          <p:cNvPr id="3" name="Subtitle 2"/>
          <p:cNvSpPr>
            <a:spLocks noGrp="1"/>
          </p:cNvSpPr>
          <p:nvPr>
            <p:ph type="subTitle" idx="1"/>
          </p:nvPr>
        </p:nvSpPr>
        <p:spPr>
          <a:xfrm>
            <a:off x="762000" y="2590800"/>
            <a:ext cx="7391400" cy="3352800"/>
          </a:xfrm>
        </p:spPr>
        <p:txBody>
          <a:bodyPr>
            <a:noAutofit/>
          </a:bodyPr>
          <a:lstStyle/>
          <a:p>
            <a:pPr marL="365125" lvl="0" indent="-282575" algn="l" eaLnBrk="0" fontAlgn="base" hangingPunct="0">
              <a:spcBef>
                <a:spcPts val="600"/>
              </a:spcBef>
              <a:spcAft>
                <a:spcPct val="0"/>
              </a:spcAft>
              <a:buClr>
                <a:srgbClr val="3891A7"/>
              </a:buClr>
              <a:buSzPct val="80000"/>
              <a:buFont typeface="Wingdings 2" pitchFamily="18" charset="2"/>
              <a:buChar char=""/>
              <a:defRPr/>
            </a:pPr>
            <a:r>
              <a:rPr lang="en-US" sz="2800" dirty="0">
                <a:solidFill>
                  <a:prstClr val="black"/>
                </a:solidFill>
                <a:latin typeface="Arial" pitchFamily="34" charset="0"/>
                <a:cs typeface="Arial" pitchFamily="34" charset="0"/>
              </a:rPr>
              <a:t>What Is It?</a:t>
            </a:r>
          </a:p>
          <a:p>
            <a:pPr marL="639763" lvl="1" indent="-236538" algn="l" eaLnBrk="0" fontAlgn="base" hangingPunct="0">
              <a:spcBef>
                <a:spcPts val="550"/>
              </a:spcBef>
              <a:spcAft>
                <a:spcPct val="0"/>
              </a:spcAft>
              <a:buClr>
                <a:srgbClr val="3891A7"/>
              </a:buClr>
              <a:buFont typeface="Verdana" pitchFamily="34" charset="0"/>
              <a:buChar char="◦"/>
              <a:defRPr/>
            </a:pPr>
            <a:r>
              <a:rPr lang="en-US" sz="2000" dirty="0">
                <a:solidFill>
                  <a:prstClr val="black"/>
                </a:solidFill>
                <a:latin typeface="Arial" pitchFamily="34" charset="0"/>
                <a:cs typeface="Arial" pitchFamily="34" charset="0"/>
              </a:rPr>
              <a:t>Asset allocation advice based on computer models</a:t>
            </a:r>
          </a:p>
          <a:p>
            <a:pPr marL="639763" lvl="1" indent="-236538" algn="l" eaLnBrk="0" fontAlgn="base" hangingPunct="0">
              <a:spcBef>
                <a:spcPts val="550"/>
              </a:spcBef>
              <a:spcAft>
                <a:spcPct val="0"/>
              </a:spcAft>
              <a:buClr>
                <a:srgbClr val="3891A7"/>
              </a:buClr>
              <a:buFont typeface="Verdana" pitchFamily="34" charset="0"/>
              <a:buChar char="◦"/>
              <a:defRPr/>
            </a:pPr>
            <a:r>
              <a:rPr lang="en-US" sz="2000" dirty="0">
                <a:solidFill>
                  <a:prstClr val="black"/>
                </a:solidFill>
                <a:latin typeface="Arial" pitchFamily="34" charset="0"/>
                <a:cs typeface="Arial" pitchFamily="34" charset="0"/>
              </a:rPr>
              <a:t>Routinely used for participant-level advice and recommending allocations to plan menu options</a:t>
            </a:r>
          </a:p>
          <a:p>
            <a:pPr marL="639763" lvl="1" indent="-236538" algn="l" eaLnBrk="0" fontAlgn="base" hangingPunct="0">
              <a:spcBef>
                <a:spcPts val="550"/>
              </a:spcBef>
              <a:spcAft>
                <a:spcPct val="0"/>
              </a:spcAft>
              <a:buClr>
                <a:srgbClr val="3891A7"/>
              </a:buClr>
              <a:buFont typeface="Verdana" pitchFamily="34" charset="0"/>
              <a:buChar char="◦"/>
              <a:defRPr/>
            </a:pPr>
            <a:r>
              <a:rPr lang="en-US" sz="2000" dirty="0">
                <a:solidFill>
                  <a:prstClr val="black"/>
                </a:solidFill>
                <a:latin typeface="Arial" pitchFamily="34" charset="0"/>
                <a:cs typeface="Arial" pitchFamily="34" charset="0"/>
              </a:rPr>
              <a:t>Potentially available for IRA investors</a:t>
            </a:r>
          </a:p>
          <a:p>
            <a:pPr marL="457200" indent="-457200" algn="l">
              <a:buFont typeface="Arial" panose="020B0604020202020204" pitchFamily="34" charset="0"/>
              <a:buChar char="•"/>
            </a:pPr>
            <a:r>
              <a:rPr lang="en-US" sz="2800" dirty="0" smtClean="0">
                <a:latin typeface="Arial" panose="020B0604020202020204" pitchFamily="34" charset="0"/>
                <a:cs typeface="Arial" panose="020B0604020202020204" pitchFamily="34" charset="0"/>
              </a:rPr>
              <a:t>History</a:t>
            </a:r>
            <a:r>
              <a:rPr lang="en-US" b="1" dirty="0" smtClean="0"/>
              <a:t>																					</a:t>
            </a:r>
            <a:endParaRPr lang="en-US" b="1" dirty="0"/>
          </a:p>
        </p:txBody>
      </p:sp>
    </p:spTree>
    <p:extLst>
      <p:ext uri="{BB962C8B-B14F-4D97-AF65-F5344CB8AC3E}">
        <p14:creationId xmlns:p14="http://schemas.microsoft.com/office/powerpoint/2010/main" val="361594192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772400" cy="1219199"/>
          </a:xfrm>
        </p:spPr>
        <p:txBody>
          <a:bodyPr>
            <a:normAutofit/>
          </a:bodyPr>
          <a:lstStyle/>
          <a:p>
            <a:r>
              <a:rPr lang="en-US" b="1" dirty="0">
                <a:latin typeface="Arial" pitchFamily="34" charset="0"/>
                <a:cs typeface="Arial" pitchFamily="34" charset="0"/>
              </a:rPr>
              <a:t>Computer Model Exemption</a:t>
            </a:r>
            <a:endParaRPr lang="en-US" dirty="0"/>
          </a:p>
        </p:txBody>
      </p:sp>
      <p:sp>
        <p:nvSpPr>
          <p:cNvPr id="3" name="Subtitle 2"/>
          <p:cNvSpPr>
            <a:spLocks noGrp="1"/>
          </p:cNvSpPr>
          <p:nvPr>
            <p:ph type="subTitle" idx="1"/>
          </p:nvPr>
        </p:nvSpPr>
        <p:spPr>
          <a:xfrm>
            <a:off x="762000" y="2590800"/>
            <a:ext cx="7391400" cy="3352800"/>
          </a:xfrm>
        </p:spPr>
        <p:txBody>
          <a:bodyPr>
            <a:noAutofit/>
          </a:bodyPr>
          <a:lstStyle/>
          <a:p>
            <a:pPr marL="365125" lvl="0" indent="-282575" algn="l" eaLnBrk="0" fontAlgn="base" hangingPunct="0">
              <a:spcBef>
                <a:spcPts val="600"/>
              </a:spcBef>
              <a:spcAft>
                <a:spcPct val="0"/>
              </a:spcAft>
              <a:buClr>
                <a:srgbClr val="3891A7"/>
              </a:buClr>
              <a:buSzPct val="80000"/>
              <a:buFont typeface="Wingdings 2" pitchFamily="18" charset="2"/>
              <a:buChar char=""/>
              <a:defRPr/>
            </a:pPr>
            <a:r>
              <a:rPr lang="en-US" sz="2800" dirty="0" smtClean="0">
                <a:solidFill>
                  <a:prstClr val="black"/>
                </a:solidFill>
                <a:latin typeface="Arial" pitchFamily="34" charset="0"/>
                <a:cs typeface="Arial" pitchFamily="34" charset="0"/>
              </a:rPr>
              <a:t>Relief </a:t>
            </a:r>
            <a:r>
              <a:rPr lang="en-US" sz="2800" dirty="0">
                <a:solidFill>
                  <a:prstClr val="black"/>
                </a:solidFill>
                <a:latin typeface="Arial" pitchFamily="34" charset="0"/>
                <a:cs typeface="Arial" pitchFamily="34" charset="0"/>
              </a:rPr>
              <a:t>from Computer Model Exemption</a:t>
            </a:r>
          </a:p>
          <a:p>
            <a:pPr marL="639763" lvl="1" indent="-236538" algn="l" eaLnBrk="0" fontAlgn="base" hangingPunct="0">
              <a:spcBef>
                <a:spcPts val="550"/>
              </a:spcBef>
              <a:spcAft>
                <a:spcPct val="0"/>
              </a:spcAft>
              <a:buClr>
                <a:srgbClr val="3891A7"/>
              </a:buClr>
              <a:buFont typeface="Verdana" pitchFamily="34" charset="0"/>
              <a:buChar char="◦"/>
              <a:defRPr/>
            </a:pPr>
            <a:r>
              <a:rPr lang="en-US" sz="2400" dirty="0">
                <a:solidFill>
                  <a:prstClr val="black"/>
                </a:solidFill>
                <a:latin typeface="Arial" pitchFamily="34" charset="0"/>
                <a:cs typeface="Arial" pitchFamily="34" charset="0"/>
              </a:rPr>
              <a:t>Allows receipt of variable compensation </a:t>
            </a:r>
          </a:p>
          <a:p>
            <a:pPr marL="403225" lvl="1" algn="l" eaLnBrk="0" fontAlgn="base" hangingPunct="0">
              <a:spcBef>
                <a:spcPts val="550"/>
              </a:spcBef>
              <a:spcAft>
                <a:spcPct val="0"/>
              </a:spcAft>
              <a:buClr>
                <a:srgbClr val="3891A7"/>
              </a:buClr>
              <a:defRPr/>
            </a:pPr>
            <a:r>
              <a:rPr lang="en-US" sz="2400" dirty="0">
                <a:solidFill>
                  <a:prstClr val="black"/>
                </a:solidFill>
                <a:latin typeface="Arial" pitchFamily="34" charset="0"/>
                <a:cs typeface="Arial" pitchFamily="34" charset="0"/>
              </a:rPr>
              <a:t>	(1) Commissions (</a:t>
            </a:r>
            <a:r>
              <a:rPr lang="en-US" sz="2400" i="1" dirty="0">
                <a:solidFill>
                  <a:prstClr val="black"/>
                </a:solidFill>
                <a:latin typeface="Arial" pitchFamily="34" charset="0"/>
                <a:cs typeface="Arial" pitchFamily="34" charset="0"/>
              </a:rPr>
              <a:t>e.g.</a:t>
            </a:r>
            <a:r>
              <a:rPr lang="en-US" sz="2400" dirty="0">
                <a:solidFill>
                  <a:prstClr val="black"/>
                </a:solidFill>
                <a:latin typeface="Arial" pitchFamily="34" charset="0"/>
                <a:cs typeface="Arial" pitchFamily="34" charset="0"/>
              </a:rPr>
              <a:t>, 12b-1 fees)</a:t>
            </a:r>
          </a:p>
          <a:p>
            <a:pPr marL="403225" lvl="1" algn="l" eaLnBrk="0" fontAlgn="base" hangingPunct="0">
              <a:spcBef>
                <a:spcPts val="550"/>
              </a:spcBef>
              <a:spcAft>
                <a:spcPct val="0"/>
              </a:spcAft>
              <a:buClr>
                <a:srgbClr val="3891A7"/>
              </a:buClr>
              <a:defRPr/>
            </a:pPr>
            <a:r>
              <a:rPr lang="en-US" sz="2400" dirty="0">
                <a:solidFill>
                  <a:prstClr val="black"/>
                </a:solidFill>
                <a:latin typeface="Arial" pitchFamily="34" charset="0"/>
                <a:cs typeface="Arial" pitchFamily="34" charset="0"/>
              </a:rPr>
              <a:t>	(2) Proprietary Funds</a:t>
            </a:r>
          </a:p>
          <a:p>
            <a:pPr marL="639763" lvl="1" indent="-236538" algn="l" eaLnBrk="0" fontAlgn="base" hangingPunct="0">
              <a:spcBef>
                <a:spcPts val="550"/>
              </a:spcBef>
              <a:spcAft>
                <a:spcPct val="0"/>
              </a:spcAft>
              <a:buClr>
                <a:srgbClr val="3891A7"/>
              </a:buClr>
              <a:buFont typeface="Verdana" pitchFamily="34" charset="0"/>
              <a:buChar char="◦"/>
              <a:defRPr/>
            </a:pPr>
            <a:r>
              <a:rPr lang="en-US" sz="2400" dirty="0">
                <a:solidFill>
                  <a:prstClr val="black"/>
                </a:solidFill>
                <a:latin typeface="Arial" pitchFamily="34" charset="0"/>
                <a:cs typeface="Arial" pitchFamily="34" charset="0"/>
              </a:rPr>
              <a:t>Advice must be non-discretionary and based on computer model</a:t>
            </a:r>
          </a:p>
          <a:p>
            <a:pPr algn="l"/>
            <a:r>
              <a:rPr lang="en-US" b="1" dirty="0" smtClean="0"/>
              <a:t>																							</a:t>
            </a:r>
            <a:endParaRPr lang="en-US" b="1" dirty="0"/>
          </a:p>
        </p:txBody>
      </p:sp>
    </p:spTree>
    <p:extLst>
      <p:ext uri="{BB962C8B-B14F-4D97-AF65-F5344CB8AC3E}">
        <p14:creationId xmlns:p14="http://schemas.microsoft.com/office/powerpoint/2010/main" val="300515465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772400" cy="1219199"/>
          </a:xfrm>
        </p:spPr>
        <p:txBody>
          <a:bodyPr>
            <a:normAutofit fontScale="90000"/>
          </a:bodyPr>
          <a:lstStyle/>
          <a:p>
            <a:r>
              <a:rPr lang="en-US" b="1" dirty="0">
                <a:latin typeface="Arial" pitchFamily="34" charset="0"/>
                <a:cs typeface="Arial" pitchFamily="34" charset="0"/>
              </a:rPr>
              <a:t>Requirements for Computer Model</a:t>
            </a:r>
            <a:endParaRPr lang="en-US" dirty="0"/>
          </a:p>
        </p:txBody>
      </p:sp>
      <p:sp>
        <p:nvSpPr>
          <p:cNvPr id="3" name="Subtitle 2"/>
          <p:cNvSpPr>
            <a:spLocks noGrp="1"/>
          </p:cNvSpPr>
          <p:nvPr>
            <p:ph type="subTitle" idx="1"/>
          </p:nvPr>
        </p:nvSpPr>
        <p:spPr>
          <a:xfrm>
            <a:off x="762000" y="2590800"/>
            <a:ext cx="7391400" cy="3352800"/>
          </a:xfrm>
        </p:spPr>
        <p:txBody>
          <a:bodyPr>
            <a:noAutofit/>
          </a:bodyPr>
          <a:lstStyle/>
          <a:p>
            <a:pPr marL="365125" lvl="0" indent="-282575" algn="l" eaLnBrk="0" fontAlgn="base" hangingPunct="0">
              <a:spcBef>
                <a:spcPts val="0"/>
              </a:spcBef>
              <a:spcAft>
                <a:spcPct val="0"/>
              </a:spcAft>
              <a:buClr>
                <a:srgbClr val="3891A7"/>
              </a:buClr>
              <a:buSzPct val="80000"/>
              <a:buFont typeface="Wingdings 2" pitchFamily="18" charset="2"/>
              <a:buChar char=""/>
              <a:defRPr/>
            </a:pPr>
            <a:r>
              <a:rPr lang="en-US" sz="2800" dirty="0">
                <a:solidFill>
                  <a:prstClr val="black"/>
                </a:solidFill>
                <a:latin typeface="Arial" pitchFamily="34" charset="0"/>
                <a:cs typeface="Arial" pitchFamily="34" charset="0"/>
              </a:rPr>
              <a:t>Computer Model</a:t>
            </a:r>
          </a:p>
          <a:p>
            <a:pPr marL="639763" lvl="1" indent="-236538" algn="l" eaLnBrk="0" fontAlgn="base" hangingPunct="0">
              <a:spcBef>
                <a:spcPts val="0"/>
              </a:spcBef>
              <a:spcAft>
                <a:spcPct val="0"/>
              </a:spcAft>
              <a:buClr>
                <a:srgbClr val="3891A7"/>
              </a:buClr>
              <a:buFont typeface="Verdana" pitchFamily="34" charset="0"/>
              <a:buChar char="◦"/>
              <a:defRPr/>
            </a:pPr>
            <a:r>
              <a:rPr lang="en-US" sz="2450" dirty="0">
                <a:solidFill>
                  <a:prstClr val="black"/>
                </a:solidFill>
                <a:latin typeface="Arial" pitchFamily="34" charset="0"/>
                <a:cs typeface="Arial" pitchFamily="34" charset="0"/>
              </a:rPr>
              <a:t>Based on generally accepted theories</a:t>
            </a:r>
          </a:p>
          <a:p>
            <a:pPr marL="639763" lvl="1" indent="-236538" algn="l" eaLnBrk="0" fontAlgn="base" hangingPunct="0">
              <a:spcBef>
                <a:spcPts val="0"/>
              </a:spcBef>
              <a:spcAft>
                <a:spcPct val="0"/>
              </a:spcAft>
              <a:buClr>
                <a:srgbClr val="3891A7"/>
              </a:buClr>
              <a:buFont typeface="Verdana" pitchFamily="34" charset="0"/>
              <a:buChar char="◦"/>
              <a:defRPr/>
            </a:pPr>
            <a:r>
              <a:rPr lang="en-US" sz="2450" dirty="0">
                <a:solidFill>
                  <a:prstClr val="black"/>
                </a:solidFill>
                <a:latin typeface="Arial" pitchFamily="34" charset="0"/>
                <a:cs typeface="Arial" pitchFamily="34" charset="0"/>
              </a:rPr>
              <a:t>Must not favor investments that generate more compensation for advisor</a:t>
            </a:r>
          </a:p>
          <a:p>
            <a:pPr marL="639763" lvl="1" indent="-236538" algn="l" eaLnBrk="0" fontAlgn="base" hangingPunct="0">
              <a:spcBef>
                <a:spcPts val="0"/>
              </a:spcBef>
              <a:spcAft>
                <a:spcPct val="0"/>
              </a:spcAft>
              <a:buClr>
                <a:srgbClr val="3891A7"/>
              </a:buClr>
              <a:buFont typeface="Verdana" pitchFamily="34" charset="0"/>
              <a:buChar char="◦"/>
              <a:defRPr/>
            </a:pPr>
            <a:r>
              <a:rPr lang="en-US" sz="2450" dirty="0" smtClean="0">
                <a:solidFill>
                  <a:prstClr val="black"/>
                </a:solidFill>
                <a:latin typeface="Arial" pitchFamily="34" charset="0"/>
                <a:cs typeface="Arial" pitchFamily="34" charset="0"/>
              </a:rPr>
              <a:t>Must request </a:t>
            </a:r>
            <a:r>
              <a:rPr lang="en-US" sz="2450" dirty="0">
                <a:solidFill>
                  <a:prstClr val="black"/>
                </a:solidFill>
                <a:latin typeface="Arial" pitchFamily="34" charset="0"/>
                <a:cs typeface="Arial" pitchFamily="34" charset="0"/>
              </a:rPr>
              <a:t>client’s risk profile </a:t>
            </a:r>
            <a:r>
              <a:rPr lang="en-US" sz="2450" dirty="0" smtClean="0">
                <a:solidFill>
                  <a:prstClr val="black"/>
                </a:solidFill>
                <a:latin typeface="Arial" pitchFamily="34" charset="0"/>
                <a:cs typeface="Arial" pitchFamily="34" charset="0"/>
              </a:rPr>
              <a:t>information</a:t>
            </a:r>
          </a:p>
          <a:p>
            <a:pPr marL="639763" lvl="1" indent="-236538" algn="l" eaLnBrk="0" fontAlgn="base" hangingPunct="0">
              <a:spcBef>
                <a:spcPts val="0"/>
              </a:spcBef>
              <a:spcAft>
                <a:spcPct val="0"/>
              </a:spcAft>
              <a:buClr>
                <a:srgbClr val="3891A7"/>
              </a:buClr>
              <a:buFont typeface="Verdana" pitchFamily="34" charset="0"/>
              <a:buChar char="◦"/>
              <a:defRPr/>
            </a:pPr>
            <a:r>
              <a:rPr lang="en-US" sz="2450" dirty="0" smtClean="0">
                <a:solidFill>
                  <a:prstClr val="black"/>
                </a:solidFill>
                <a:latin typeface="Arial" pitchFamily="34" charset="0"/>
                <a:cs typeface="Arial" pitchFamily="34" charset="0"/>
              </a:rPr>
              <a:t>Must consider all designated investment options</a:t>
            </a:r>
          </a:p>
          <a:p>
            <a:pPr marL="639763" lvl="1" indent="-236538" algn="l" eaLnBrk="0" fontAlgn="base" hangingPunct="0">
              <a:spcBef>
                <a:spcPts val="0"/>
              </a:spcBef>
              <a:spcAft>
                <a:spcPct val="0"/>
              </a:spcAft>
              <a:buClr>
                <a:srgbClr val="3891A7"/>
              </a:buClr>
              <a:buFont typeface="Verdana" pitchFamily="34" charset="0"/>
              <a:buChar char="◦"/>
              <a:defRPr/>
            </a:pPr>
            <a:r>
              <a:rPr lang="en-US" sz="2450" dirty="0" smtClean="0">
                <a:solidFill>
                  <a:prstClr val="black"/>
                </a:solidFill>
                <a:latin typeface="Arial" pitchFamily="34" charset="0"/>
                <a:cs typeface="Arial" pitchFamily="34" charset="0"/>
              </a:rPr>
              <a:t>Requires certification by independent expert</a:t>
            </a:r>
          </a:p>
          <a:p>
            <a:pPr marL="639763" lvl="1" indent="-236538" algn="l" eaLnBrk="0" fontAlgn="base" hangingPunct="0">
              <a:spcBef>
                <a:spcPts val="0"/>
              </a:spcBef>
              <a:spcAft>
                <a:spcPct val="0"/>
              </a:spcAft>
              <a:buClr>
                <a:srgbClr val="3891A7"/>
              </a:buClr>
              <a:buFont typeface="Verdana" pitchFamily="34" charset="0"/>
              <a:buChar char="◦"/>
              <a:defRPr/>
            </a:pPr>
            <a:r>
              <a:rPr lang="en-US" sz="2450" dirty="0" smtClean="0">
                <a:solidFill>
                  <a:prstClr val="black"/>
                </a:solidFill>
                <a:latin typeface="Arial" pitchFamily="34" charset="0"/>
                <a:cs typeface="Arial" pitchFamily="34" charset="0"/>
              </a:rPr>
              <a:t>Needs annual audit</a:t>
            </a:r>
          </a:p>
          <a:p>
            <a:pPr algn="l"/>
            <a:r>
              <a:rPr lang="en-US" sz="2400" b="1" dirty="0" smtClean="0"/>
              <a:t>							</a:t>
            </a:r>
            <a:r>
              <a:rPr lang="en-US" b="1" dirty="0" smtClean="0"/>
              <a:t>																	</a:t>
            </a:r>
            <a:endParaRPr lang="en-US" b="1" dirty="0"/>
          </a:p>
        </p:txBody>
      </p:sp>
    </p:spTree>
    <p:extLst>
      <p:ext uri="{BB962C8B-B14F-4D97-AF65-F5344CB8AC3E}">
        <p14:creationId xmlns:p14="http://schemas.microsoft.com/office/powerpoint/2010/main" val="2444110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772400" cy="1219199"/>
          </a:xfrm>
        </p:spPr>
        <p:txBody>
          <a:bodyPr>
            <a:normAutofit/>
          </a:bodyPr>
          <a:lstStyle/>
          <a:p>
            <a:r>
              <a:rPr lang="en-US" dirty="0" smtClean="0"/>
              <a:t>Reasonable Compensation</a:t>
            </a:r>
            <a:endParaRPr lang="en-US" dirty="0"/>
          </a:p>
        </p:txBody>
      </p:sp>
      <p:sp>
        <p:nvSpPr>
          <p:cNvPr id="3" name="Subtitle 2"/>
          <p:cNvSpPr>
            <a:spLocks noGrp="1"/>
          </p:cNvSpPr>
          <p:nvPr>
            <p:ph type="subTitle" idx="1"/>
          </p:nvPr>
        </p:nvSpPr>
        <p:spPr>
          <a:xfrm>
            <a:off x="762000" y="2590800"/>
            <a:ext cx="7391400" cy="3352800"/>
          </a:xfrm>
        </p:spPr>
        <p:txBody>
          <a:bodyPr>
            <a:noAutofit/>
          </a:bodyPr>
          <a:lstStyle/>
          <a:p>
            <a:pPr marL="365125" lvl="0" indent="-282575" algn="l" eaLnBrk="0" fontAlgn="base" hangingPunct="0">
              <a:spcBef>
                <a:spcPts val="600"/>
              </a:spcBef>
              <a:spcAft>
                <a:spcPct val="0"/>
              </a:spcAft>
              <a:buClr>
                <a:srgbClr val="3891A7"/>
              </a:buClr>
              <a:buSzPct val="80000"/>
              <a:buFont typeface="Wingdings 2" pitchFamily="18" charset="2"/>
              <a:buChar char=""/>
              <a:defRPr/>
            </a:pPr>
            <a:r>
              <a:rPr lang="en-US" sz="2200" dirty="0" smtClean="0">
                <a:solidFill>
                  <a:prstClr val="black"/>
                </a:solidFill>
                <a:latin typeface="Arial" pitchFamily="34" charset="0"/>
                <a:cs typeface="Arial" pitchFamily="34" charset="0"/>
              </a:rPr>
              <a:t>Market value of services rendered and benefits delivered</a:t>
            </a:r>
          </a:p>
          <a:p>
            <a:pPr marL="365125" lvl="0" indent="-282575" algn="l" eaLnBrk="0" fontAlgn="base" hangingPunct="0">
              <a:spcBef>
                <a:spcPts val="600"/>
              </a:spcBef>
              <a:spcAft>
                <a:spcPct val="0"/>
              </a:spcAft>
              <a:buClr>
                <a:srgbClr val="3891A7"/>
              </a:buClr>
              <a:buSzPct val="80000"/>
              <a:buFont typeface="Wingdings 2" pitchFamily="18" charset="2"/>
              <a:buChar char=""/>
              <a:defRPr/>
            </a:pPr>
            <a:r>
              <a:rPr lang="en-US" sz="2200" dirty="0" smtClean="0">
                <a:solidFill>
                  <a:prstClr val="black"/>
                </a:solidFill>
                <a:latin typeface="Arial" pitchFamily="34" charset="0"/>
                <a:cs typeface="Arial" pitchFamily="34" charset="0"/>
              </a:rPr>
              <a:t>Other relevant factors: nature of underlying asset, complexity of the product, monitoring duties'</a:t>
            </a:r>
          </a:p>
          <a:p>
            <a:pPr marL="365125" lvl="0" indent="-282575" algn="l" eaLnBrk="0" fontAlgn="base" hangingPunct="0">
              <a:spcBef>
                <a:spcPts val="600"/>
              </a:spcBef>
              <a:spcAft>
                <a:spcPct val="0"/>
              </a:spcAft>
              <a:buClr>
                <a:srgbClr val="3891A7"/>
              </a:buClr>
              <a:buSzPct val="80000"/>
              <a:buFont typeface="Wingdings 2" pitchFamily="18" charset="2"/>
              <a:buChar char=""/>
              <a:defRPr/>
            </a:pPr>
            <a:r>
              <a:rPr lang="en-US" sz="2200" dirty="0" smtClean="0">
                <a:solidFill>
                  <a:prstClr val="black"/>
                </a:solidFill>
                <a:latin typeface="Arial" pitchFamily="34" charset="0"/>
                <a:cs typeface="Arial" pitchFamily="34" charset="0"/>
              </a:rPr>
              <a:t>For bundled services for life insurance and annuity products, consider the value of all guarantees services and benefits</a:t>
            </a:r>
          </a:p>
          <a:p>
            <a:pPr marL="365125" lvl="0" indent="-282575" algn="l" eaLnBrk="0" fontAlgn="base" hangingPunct="0">
              <a:spcBef>
                <a:spcPts val="600"/>
              </a:spcBef>
              <a:spcAft>
                <a:spcPct val="0"/>
              </a:spcAft>
              <a:buClr>
                <a:srgbClr val="3891A7"/>
              </a:buClr>
              <a:buSzPct val="80000"/>
              <a:buFont typeface="Wingdings 2" pitchFamily="18" charset="2"/>
              <a:buChar char=""/>
              <a:defRPr/>
            </a:pPr>
            <a:r>
              <a:rPr lang="en-US" sz="2200" dirty="0" smtClean="0">
                <a:solidFill>
                  <a:prstClr val="black"/>
                </a:solidFill>
                <a:latin typeface="Arial" pitchFamily="34" charset="0"/>
                <a:cs typeface="Arial" pitchFamily="34" charset="0"/>
              </a:rPr>
              <a:t>“Customary” compensation is not a justification</a:t>
            </a:r>
            <a:endParaRPr lang="en-US" sz="2200" dirty="0">
              <a:solidFill>
                <a:prstClr val="black"/>
              </a:solidFill>
              <a:latin typeface="Arial" pitchFamily="34" charset="0"/>
              <a:cs typeface="Arial" pitchFamily="34" charset="0"/>
            </a:endParaRPr>
          </a:p>
          <a:p>
            <a:pPr marL="403225" lvl="1" algn="l" eaLnBrk="0" fontAlgn="base" hangingPunct="0">
              <a:spcBef>
                <a:spcPts val="550"/>
              </a:spcBef>
              <a:spcAft>
                <a:spcPct val="0"/>
              </a:spcAft>
              <a:buClr>
                <a:srgbClr val="3891A7"/>
              </a:buClr>
              <a:defRPr/>
            </a:pPr>
            <a:endParaRPr lang="en-US" sz="2200" dirty="0">
              <a:solidFill>
                <a:prstClr val="black"/>
              </a:solidFill>
              <a:latin typeface="Arial" pitchFamily="34" charset="0"/>
              <a:cs typeface="Arial" pitchFamily="34" charset="0"/>
            </a:endParaRPr>
          </a:p>
          <a:p>
            <a:pPr algn="l"/>
            <a:r>
              <a:rPr lang="en-US" b="1" dirty="0" smtClean="0"/>
              <a:t>												</a:t>
            </a:r>
            <a:endParaRPr lang="en-US" b="1" dirty="0"/>
          </a:p>
        </p:txBody>
      </p:sp>
    </p:spTree>
    <p:extLst>
      <p:ext uri="{BB962C8B-B14F-4D97-AF65-F5344CB8AC3E}">
        <p14:creationId xmlns:p14="http://schemas.microsoft.com/office/powerpoint/2010/main" val="308181038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772400" cy="1219199"/>
          </a:xfrm>
        </p:spPr>
        <p:txBody>
          <a:bodyPr>
            <a:normAutofit/>
          </a:bodyPr>
          <a:lstStyle/>
          <a:p>
            <a:r>
              <a:rPr lang="en-US" dirty="0" smtClean="0"/>
              <a:t>Reasonable Compensation</a:t>
            </a:r>
            <a:endParaRPr lang="en-US" dirty="0"/>
          </a:p>
        </p:txBody>
      </p:sp>
      <p:sp>
        <p:nvSpPr>
          <p:cNvPr id="3" name="Subtitle 2"/>
          <p:cNvSpPr>
            <a:spLocks noGrp="1"/>
          </p:cNvSpPr>
          <p:nvPr>
            <p:ph type="subTitle" idx="1"/>
          </p:nvPr>
        </p:nvSpPr>
        <p:spPr>
          <a:xfrm>
            <a:off x="762000" y="2590800"/>
            <a:ext cx="7391400" cy="3352800"/>
          </a:xfrm>
        </p:spPr>
        <p:txBody>
          <a:bodyPr>
            <a:noAutofit/>
          </a:bodyPr>
          <a:lstStyle/>
          <a:p>
            <a:pPr marL="365125" lvl="0" indent="-282575" algn="l" eaLnBrk="0" fontAlgn="base" hangingPunct="0">
              <a:spcBef>
                <a:spcPts val="600"/>
              </a:spcBef>
              <a:spcAft>
                <a:spcPct val="0"/>
              </a:spcAft>
              <a:buClr>
                <a:srgbClr val="3891A7"/>
              </a:buClr>
              <a:buSzPct val="80000"/>
              <a:buFont typeface="Wingdings 2" pitchFamily="18" charset="2"/>
              <a:buChar char=""/>
              <a:defRPr/>
            </a:pPr>
            <a:r>
              <a:rPr lang="en-US" sz="2800" dirty="0" smtClean="0">
                <a:solidFill>
                  <a:prstClr val="black"/>
                </a:solidFill>
                <a:latin typeface="Arial" pitchFamily="34" charset="0"/>
                <a:cs typeface="Arial" pitchFamily="34" charset="0"/>
              </a:rPr>
              <a:t>Steps to take to ensure reasonable fees</a:t>
            </a:r>
          </a:p>
          <a:p>
            <a:pPr marL="639763" lvl="1" indent="-236538" algn="l" eaLnBrk="0" fontAlgn="base" hangingPunct="0">
              <a:spcBef>
                <a:spcPts val="550"/>
              </a:spcBef>
              <a:spcAft>
                <a:spcPct val="0"/>
              </a:spcAft>
              <a:buClr>
                <a:srgbClr val="3891A7"/>
              </a:buClr>
              <a:buFont typeface="Verdana" pitchFamily="34" charset="0"/>
              <a:buChar char="◦"/>
              <a:defRPr/>
            </a:pPr>
            <a:r>
              <a:rPr lang="en-US" sz="2400" dirty="0" smtClean="0">
                <a:solidFill>
                  <a:prstClr val="black"/>
                </a:solidFill>
                <a:latin typeface="Arial" pitchFamily="34" charset="0"/>
                <a:cs typeface="Arial" pitchFamily="34" charset="0"/>
              </a:rPr>
              <a:t>Document/demonstrate the process used to determine reasonableness of fees</a:t>
            </a:r>
          </a:p>
          <a:p>
            <a:pPr marL="639763" lvl="1" indent="-236538" algn="l" eaLnBrk="0" fontAlgn="base" hangingPunct="0">
              <a:spcBef>
                <a:spcPts val="550"/>
              </a:spcBef>
              <a:spcAft>
                <a:spcPct val="0"/>
              </a:spcAft>
              <a:buClr>
                <a:srgbClr val="3891A7"/>
              </a:buClr>
              <a:buFont typeface="Verdana" pitchFamily="34" charset="0"/>
              <a:buChar char="◦"/>
              <a:defRPr/>
            </a:pPr>
            <a:r>
              <a:rPr lang="en-US" sz="2400" dirty="0" smtClean="0">
                <a:solidFill>
                  <a:prstClr val="black"/>
                </a:solidFill>
                <a:latin typeface="Arial" pitchFamily="34" charset="0"/>
                <a:cs typeface="Arial" pitchFamily="34" charset="0"/>
              </a:rPr>
              <a:t>Benchmark: What is the market charging for these services</a:t>
            </a:r>
          </a:p>
          <a:p>
            <a:pPr marL="365125" lvl="0" indent="-282575" algn="l" eaLnBrk="0" fontAlgn="base" hangingPunct="0">
              <a:spcBef>
                <a:spcPts val="600"/>
              </a:spcBef>
              <a:spcAft>
                <a:spcPct val="0"/>
              </a:spcAft>
              <a:buClr>
                <a:srgbClr val="3891A7"/>
              </a:buClr>
              <a:buSzPct val="80000"/>
              <a:buFont typeface="Wingdings 2" pitchFamily="18" charset="2"/>
              <a:buChar char=""/>
              <a:defRPr/>
            </a:pPr>
            <a:endParaRPr lang="en-US" sz="2200" dirty="0" smtClean="0">
              <a:solidFill>
                <a:prstClr val="black"/>
              </a:solidFill>
              <a:latin typeface="Arial" pitchFamily="34" charset="0"/>
              <a:cs typeface="Arial" pitchFamily="34" charset="0"/>
            </a:endParaRPr>
          </a:p>
          <a:p>
            <a:pPr marL="403225" lvl="1" algn="l" eaLnBrk="0" fontAlgn="base" hangingPunct="0">
              <a:spcBef>
                <a:spcPts val="550"/>
              </a:spcBef>
              <a:spcAft>
                <a:spcPct val="0"/>
              </a:spcAft>
              <a:buClr>
                <a:srgbClr val="3891A7"/>
              </a:buClr>
              <a:defRPr/>
            </a:pPr>
            <a:endParaRPr lang="en-US" sz="2200" dirty="0">
              <a:solidFill>
                <a:prstClr val="black"/>
              </a:solidFill>
              <a:latin typeface="Arial" pitchFamily="34" charset="0"/>
              <a:cs typeface="Arial" pitchFamily="34" charset="0"/>
            </a:endParaRPr>
          </a:p>
          <a:p>
            <a:pPr algn="l"/>
            <a:r>
              <a:rPr lang="en-US" b="1" dirty="0" smtClean="0"/>
              <a:t>												</a:t>
            </a:r>
            <a:endParaRPr lang="en-US" b="1" dirty="0"/>
          </a:p>
        </p:txBody>
      </p:sp>
    </p:spTree>
    <p:extLst>
      <p:ext uri="{BB962C8B-B14F-4D97-AF65-F5344CB8AC3E}">
        <p14:creationId xmlns:p14="http://schemas.microsoft.com/office/powerpoint/2010/main" val="152016871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772400" cy="1219199"/>
          </a:xfrm>
        </p:spPr>
        <p:txBody>
          <a:bodyPr>
            <a:normAutofit/>
          </a:bodyPr>
          <a:lstStyle/>
          <a:p>
            <a:r>
              <a:rPr lang="en-US" dirty="0" smtClean="0"/>
              <a:t> Sample BIC Contract</a:t>
            </a:r>
            <a:endParaRPr lang="en-US" dirty="0"/>
          </a:p>
        </p:txBody>
      </p:sp>
      <p:sp>
        <p:nvSpPr>
          <p:cNvPr id="3" name="Subtitle 2"/>
          <p:cNvSpPr>
            <a:spLocks noGrp="1"/>
          </p:cNvSpPr>
          <p:nvPr>
            <p:ph type="subTitle" idx="1"/>
          </p:nvPr>
        </p:nvSpPr>
        <p:spPr>
          <a:xfrm>
            <a:off x="762000" y="2590800"/>
            <a:ext cx="7391400" cy="3352800"/>
          </a:xfrm>
        </p:spPr>
        <p:txBody>
          <a:bodyPr>
            <a:noAutofit/>
          </a:bodyPr>
          <a:lstStyle/>
          <a:p>
            <a:pPr marL="403225" lvl="1" algn="l" eaLnBrk="0" fontAlgn="base" hangingPunct="0">
              <a:spcBef>
                <a:spcPts val="0"/>
              </a:spcBef>
              <a:spcAft>
                <a:spcPct val="0"/>
              </a:spcAft>
              <a:buClr>
                <a:srgbClr val="3891A7"/>
              </a:buClr>
              <a:defRPr/>
            </a:pPr>
            <a:r>
              <a:rPr lang="en-US" dirty="0" smtClean="0">
                <a:solidFill>
                  <a:prstClr val="black"/>
                </a:solidFill>
                <a:latin typeface="Arial" pitchFamily="34" charset="0"/>
                <a:cs typeface="Arial" pitchFamily="34" charset="0"/>
              </a:rPr>
              <a:t>●	Scope</a:t>
            </a:r>
          </a:p>
          <a:p>
            <a:pPr marL="403225" lvl="1" algn="l" eaLnBrk="0" fontAlgn="base" hangingPunct="0">
              <a:spcBef>
                <a:spcPts val="0"/>
              </a:spcBef>
              <a:spcAft>
                <a:spcPct val="0"/>
              </a:spcAft>
              <a:buClr>
                <a:srgbClr val="3891A7"/>
              </a:buClr>
              <a:defRPr/>
            </a:pPr>
            <a:r>
              <a:rPr lang="en-US" dirty="0" smtClean="0">
                <a:solidFill>
                  <a:prstClr val="black"/>
                </a:solidFill>
                <a:latin typeface="Arial" pitchFamily="34" charset="0"/>
                <a:cs typeface="Arial" pitchFamily="34" charset="0"/>
              </a:rPr>
              <a:t>●	Arbitration</a:t>
            </a:r>
          </a:p>
          <a:p>
            <a:pPr marL="403225" lvl="1" algn="l" eaLnBrk="0" fontAlgn="base" hangingPunct="0">
              <a:spcBef>
                <a:spcPts val="0"/>
              </a:spcBef>
              <a:spcAft>
                <a:spcPct val="0"/>
              </a:spcAft>
              <a:buClr>
                <a:srgbClr val="3891A7"/>
              </a:buClr>
              <a:defRPr/>
            </a:pPr>
            <a:r>
              <a:rPr lang="en-US" dirty="0" smtClean="0">
                <a:solidFill>
                  <a:prstClr val="black"/>
                </a:solidFill>
                <a:latin typeface="Arial" pitchFamily="34" charset="0"/>
                <a:cs typeface="Arial" pitchFamily="34" charset="0"/>
              </a:rPr>
              <a:t>●	Standard of Care</a:t>
            </a:r>
          </a:p>
          <a:p>
            <a:pPr marL="403225" lvl="1" algn="l" eaLnBrk="0" fontAlgn="base" hangingPunct="0">
              <a:spcBef>
                <a:spcPts val="0"/>
              </a:spcBef>
              <a:spcAft>
                <a:spcPct val="0"/>
              </a:spcAft>
              <a:buClr>
                <a:srgbClr val="3891A7"/>
              </a:buClr>
              <a:defRPr/>
            </a:pPr>
            <a:r>
              <a:rPr lang="en-US" dirty="0">
                <a:solidFill>
                  <a:prstClr val="black"/>
                </a:solidFill>
                <a:latin typeface="Arial" pitchFamily="34" charset="0"/>
                <a:cs typeface="Arial" pitchFamily="34" charset="0"/>
              </a:rPr>
              <a:t>	</a:t>
            </a:r>
            <a:r>
              <a:rPr lang="en-US" dirty="0" smtClean="0">
                <a:solidFill>
                  <a:prstClr val="black"/>
                </a:solidFill>
                <a:latin typeface="Arial" pitchFamily="34" charset="0"/>
                <a:cs typeface="Arial" pitchFamily="34" charset="0"/>
              </a:rPr>
              <a:t>•   Best Interest standard</a:t>
            </a:r>
          </a:p>
          <a:p>
            <a:pPr marL="403225" lvl="1" algn="l" eaLnBrk="0" fontAlgn="base" hangingPunct="0">
              <a:spcBef>
                <a:spcPts val="0"/>
              </a:spcBef>
              <a:spcAft>
                <a:spcPct val="0"/>
              </a:spcAft>
              <a:buClr>
                <a:srgbClr val="3891A7"/>
              </a:buClr>
              <a:defRPr/>
            </a:pPr>
            <a:r>
              <a:rPr lang="en-US" dirty="0">
                <a:solidFill>
                  <a:prstClr val="black"/>
                </a:solidFill>
                <a:latin typeface="Arial" pitchFamily="34" charset="0"/>
                <a:cs typeface="Arial" pitchFamily="34" charset="0"/>
              </a:rPr>
              <a:t>	</a:t>
            </a:r>
            <a:r>
              <a:rPr lang="en-US" dirty="0" smtClean="0">
                <a:solidFill>
                  <a:prstClr val="black"/>
                </a:solidFill>
                <a:latin typeface="Arial" pitchFamily="34" charset="0"/>
                <a:cs typeface="Arial" pitchFamily="34" charset="0"/>
              </a:rPr>
              <a:t>•   Advisor compensation</a:t>
            </a:r>
          </a:p>
          <a:p>
            <a:pPr marL="403225" lvl="1" algn="l" eaLnBrk="0" fontAlgn="base" hangingPunct="0">
              <a:spcBef>
                <a:spcPts val="0"/>
              </a:spcBef>
              <a:spcAft>
                <a:spcPct val="0"/>
              </a:spcAft>
              <a:buClr>
                <a:srgbClr val="3891A7"/>
              </a:buClr>
              <a:defRPr/>
            </a:pPr>
            <a:r>
              <a:rPr lang="en-US" dirty="0" smtClean="0">
                <a:solidFill>
                  <a:prstClr val="black"/>
                </a:solidFill>
                <a:latin typeface="Arial" pitchFamily="34" charset="0"/>
                <a:cs typeface="Arial" pitchFamily="34" charset="0"/>
              </a:rPr>
              <a:t>●	Warranties</a:t>
            </a:r>
          </a:p>
          <a:p>
            <a:pPr marL="403225" lvl="1" algn="l" eaLnBrk="0" fontAlgn="base" hangingPunct="0">
              <a:spcBef>
                <a:spcPts val="0"/>
              </a:spcBef>
              <a:spcAft>
                <a:spcPct val="0"/>
              </a:spcAft>
              <a:buClr>
                <a:srgbClr val="3891A7"/>
              </a:buClr>
              <a:defRPr/>
            </a:pPr>
            <a:r>
              <a:rPr lang="en-US" dirty="0" smtClean="0">
                <a:solidFill>
                  <a:prstClr val="black"/>
                </a:solidFill>
                <a:latin typeface="Arial" pitchFamily="34" charset="0"/>
                <a:cs typeface="Arial" pitchFamily="34" charset="0"/>
              </a:rPr>
              <a:t>●	Disclosures</a:t>
            </a:r>
          </a:p>
          <a:p>
            <a:pPr marL="403225" lvl="1" algn="l" eaLnBrk="0" fontAlgn="base" hangingPunct="0">
              <a:spcBef>
                <a:spcPts val="550"/>
              </a:spcBef>
              <a:spcAft>
                <a:spcPct val="0"/>
              </a:spcAft>
              <a:buClr>
                <a:srgbClr val="3891A7"/>
              </a:buClr>
              <a:defRPr/>
            </a:pPr>
            <a:endParaRPr lang="en-US" sz="2200" dirty="0">
              <a:solidFill>
                <a:prstClr val="black"/>
              </a:solidFill>
              <a:latin typeface="Arial" pitchFamily="34" charset="0"/>
              <a:cs typeface="Arial" pitchFamily="34" charset="0"/>
            </a:endParaRPr>
          </a:p>
          <a:p>
            <a:pPr algn="l"/>
            <a:r>
              <a:rPr lang="en-US" b="1" dirty="0" smtClean="0"/>
              <a:t>												</a:t>
            </a:r>
            <a:endParaRPr lang="en-US" b="1" dirty="0"/>
          </a:p>
        </p:txBody>
      </p:sp>
    </p:spTree>
    <p:extLst>
      <p:ext uri="{BB962C8B-B14F-4D97-AF65-F5344CB8AC3E}">
        <p14:creationId xmlns:p14="http://schemas.microsoft.com/office/powerpoint/2010/main" val="280885698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772400" cy="1219199"/>
          </a:xfrm>
        </p:spPr>
        <p:txBody>
          <a:bodyPr>
            <a:normAutofit/>
          </a:bodyPr>
          <a:lstStyle/>
          <a:p>
            <a:r>
              <a:rPr lang="en-US" sz="3200" b="1" dirty="0">
                <a:solidFill>
                  <a:srgbClr val="572314"/>
                </a:solidFill>
                <a:latin typeface="Arial" pitchFamily="34" charset="0"/>
                <a:cs typeface="Arial" pitchFamily="34" charset="0"/>
              </a:rPr>
              <a:t>Important Information</a:t>
            </a:r>
            <a:endParaRPr lang="en-US" dirty="0"/>
          </a:p>
        </p:txBody>
      </p:sp>
      <p:sp>
        <p:nvSpPr>
          <p:cNvPr id="3" name="Subtitle 2"/>
          <p:cNvSpPr>
            <a:spLocks noGrp="1"/>
          </p:cNvSpPr>
          <p:nvPr>
            <p:ph type="subTitle" idx="1"/>
          </p:nvPr>
        </p:nvSpPr>
        <p:spPr>
          <a:xfrm>
            <a:off x="762000" y="2590800"/>
            <a:ext cx="7391400" cy="3352800"/>
          </a:xfrm>
        </p:spPr>
        <p:txBody>
          <a:bodyPr>
            <a:noAutofit/>
          </a:bodyPr>
          <a:lstStyle/>
          <a:p>
            <a:pPr marL="82550" lvl="0" algn="l" eaLnBrk="0" fontAlgn="base" hangingPunct="0">
              <a:spcBef>
                <a:spcPts val="600"/>
              </a:spcBef>
              <a:spcAft>
                <a:spcPct val="0"/>
              </a:spcAft>
              <a:buClr>
                <a:srgbClr val="3891A7"/>
              </a:buClr>
              <a:buSzPct val="80000"/>
              <a:defRPr/>
            </a:pPr>
            <a:r>
              <a:rPr lang="en-US" sz="2200" dirty="0">
                <a:solidFill>
                  <a:prstClr val="black"/>
                </a:solidFill>
                <a:latin typeface="Arial" pitchFamily="34" charset="0"/>
                <a:cs typeface="Arial" pitchFamily="34" charset="0"/>
              </a:rPr>
              <a:t>This presentation is intended for general informational purposes only, and it does not constitute legal, tax or investment advice from The Wagner Law Group. Financial advisors and other plan service providers should consult with their own legal counsel to understand the nature and scope of their responsibilities under ERISA and other applicable law.</a:t>
            </a:r>
          </a:p>
          <a:p>
            <a:pPr marL="403225" lvl="1" algn="l" eaLnBrk="0" fontAlgn="base" hangingPunct="0">
              <a:spcBef>
                <a:spcPts val="550"/>
              </a:spcBef>
              <a:spcAft>
                <a:spcPct val="0"/>
              </a:spcAft>
              <a:buClr>
                <a:srgbClr val="3891A7"/>
              </a:buClr>
              <a:defRPr/>
            </a:pPr>
            <a:endParaRPr lang="en-US" sz="2200" dirty="0" smtClean="0">
              <a:solidFill>
                <a:prstClr val="black"/>
              </a:solidFill>
              <a:latin typeface="Arial" pitchFamily="34" charset="0"/>
              <a:cs typeface="Arial" pitchFamily="34" charset="0"/>
            </a:endParaRPr>
          </a:p>
          <a:p>
            <a:pPr marL="403225" lvl="1" algn="r" eaLnBrk="0" fontAlgn="base" hangingPunct="0">
              <a:spcBef>
                <a:spcPts val="550"/>
              </a:spcBef>
              <a:spcAft>
                <a:spcPct val="0"/>
              </a:spcAft>
              <a:buClr>
                <a:srgbClr val="3891A7"/>
              </a:buClr>
              <a:defRPr/>
            </a:pPr>
            <a:r>
              <a:rPr lang="en-US" sz="2200" dirty="0">
                <a:solidFill>
                  <a:prstClr val="black"/>
                </a:solidFill>
                <a:latin typeface="Arial" pitchFamily="34" charset="0"/>
                <a:cs typeface="Arial" pitchFamily="34" charset="0"/>
              </a:rPr>
              <a:t>	</a:t>
            </a:r>
            <a:r>
              <a:rPr lang="en-US" sz="2200" dirty="0" smtClean="0">
                <a:solidFill>
                  <a:prstClr val="black"/>
                </a:solidFill>
                <a:latin typeface="Arial" pitchFamily="34" charset="0"/>
                <a:cs typeface="Arial" pitchFamily="34" charset="0"/>
              </a:rPr>
              <a:t>				</a:t>
            </a:r>
            <a:r>
              <a:rPr lang="en-US" sz="1400" dirty="0" smtClean="0">
                <a:solidFill>
                  <a:prstClr val="black"/>
                </a:solidFill>
                <a:latin typeface="Arial" pitchFamily="34" charset="0"/>
                <a:cs typeface="Arial" pitchFamily="34" charset="0"/>
              </a:rPr>
              <a:t>A0216241.PPTX</a:t>
            </a:r>
            <a:endParaRPr lang="en-US" sz="1400" dirty="0">
              <a:solidFill>
                <a:prstClr val="black"/>
              </a:solidFill>
              <a:latin typeface="Arial" pitchFamily="34" charset="0"/>
              <a:cs typeface="Arial" pitchFamily="34" charset="0"/>
            </a:endParaRPr>
          </a:p>
          <a:p>
            <a:pPr algn="l"/>
            <a:r>
              <a:rPr lang="en-US" b="1" dirty="0" smtClean="0"/>
              <a:t>												</a:t>
            </a:r>
            <a:endParaRPr lang="en-US" b="1" dirty="0"/>
          </a:p>
        </p:txBody>
      </p:sp>
    </p:spTree>
    <p:extLst>
      <p:ext uri="{BB962C8B-B14F-4D97-AF65-F5344CB8AC3E}">
        <p14:creationId xmlns:p14="http://schemas.microsoft.com/office/powerpoint/2010/main" val="341237587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1335</TotalTime>
  <Words>539</Words>
  <Application>Microsoft Office PowerPoint</Application>
  <PresentationFormat>On-screen Show (4:3)</PresentationFormat>
  <Paragraphs>112</Paragraphs>
  <Slides>15</Slides>
  <Notes>15</Notes>
  <HiddenSlides>0</HiddenSlides>
  <MMClips>0</MMClips>
  <ScaleCrop>false</ScaleCrop>
  <HeadingPairs>
    <vt:vector size="4" baseType="variant">
      <vt:variant>
        <vt:lpstr>Theme</vt:lpstr>
      </vt:variant>
      <vt:variant>
        <vt:i4>2</vt:i4>
      </vt:variant>
      <vt:variant>
        <vt:lpstr>Slide Titles</vt:lpstr>
      </vt:variant>
      <vt:variant>
        <vt:i4>15</vt:i4>
      </vt:variant>
    </vt:vector>
  </HeadingPairs>
  <TitlesOfParts>
    <vt:vector size="17" baseType="lpstr">
      <vt:lpstr>Office Theme</vt:lpstr>
      <vt:lpstr>Custom Design</vt:lpstr>
      <vt:lpstr>Beyond the BICE</vt:lpstr>
      <vt:lpstr>PTE 84-24 and Annuity Sales</vt:lpstr>
      <vt:lpstr>PTE 84-24 and Annuity Sales </vt:lpstr>
      <vt:lpstr>Prohibited Transaction Exemption 2016-02 Formerly Principal Transactions Exemption</vt:lpstr>
      <vt:lpstr>Prohibited Transaction Exemption 2016-02 Formerly Principal Transactions Exemption</vt:lpstr>
      <vt:lpstr>PTE 86-128</vt:lpstr>
      <vt:lpstr>Fee Levelization</vt:lpstr>
      <vt:lpstr>Implementing Fee Levelization</vt:lpstr>
      <vt:lpstr>Robo-Advice</vt:lpstr>
      <vt:lpstr>Computer Model Exemption</vt:lpstr>
      <vt:lpstr>Requirements for Computer Model</vt:lpstr>
      <vt:lpstr>Reasonable Compensation</vt:lpstr>
      <vt:lpstr>Reasonable Compensation</vt:lpstr>
      <vt:lpstr> Sample BIC Contract</vt:lpstr>
      <vt:lpstr>Important Information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Carl</dc:creator>
  <cp:lastModifiedBy>Stephen Wilkes</cp:lastModifiedBy>
  <cp:revision>128</cp:revision>
  <cp:lastPrinted>2016-07-11T21:17:35Z</cp:lastPrinted>
  <dcterms:created xsi:type="dcterms:W3CDTF">2016-05-27T16:08:11Z</dcterms:created>
  <dcterms:modified xsi:type="dcterms:W3CDTF">2016-07-12T18:12:22Z</dcterms:modified>
</cp:coreProperties>
</file>