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7138" autoAdjust="0"/>
  </p:normalViewPr>
  <p:slideViewPr>
    <p:cSldViewPr>
      <p:cViewPr varScale="1">
        <p:scale>
          <a:sx n="73" d="100"/>
          <a:sy n="73" d="100"/>
        </p:scale>
        <p:origin x="-43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00" d="100"/>
          <a:sy n="100" d="100"/>
        </p:scale>
        <p:origin x="-816" y="-72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8355D881-B378-4671-B56B-2DDCF6C38431}" type="datetimeFigureOut">
              <a:rPr lang="en-US" smtClean="0"/>
              <a:t>4/22/2013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7ECBEBE5-8AFF-4611-80A7-3EB0F3CBC95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73793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CBEBE5-8AFF-4611-80A7-3EB0F3CBC95C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93633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01040" y="4415790"/>
            <a:ext cx="5699760" cy="418338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CBEBE5-8AFF-4611-80A7-3EB0F3CBC95C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37981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01040" y="4415790"/>
            <a:ext cx="5775960" cy="4183380"/>
          </a:xfrm>
        </p:spPr>
        <p:txBody>
          <a:bodyPr/>
          <a:lstStyle/>
          <a:p>
            <a:r>
              <a:rPr lang="en-US" sz="1100" dirty="0"/>
              <a:t> </a:t>
            </a:r>
            <a:endParaRPr lang="en-US" sz="1100" dirty="0" smtClean="0"/>
          </a:p>
          <a:p>
            <a:r>
              <a:rPr lang="en-US" dirty="0"/>
              <a:t> </a:t>
            </a:r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CBEBE5-8AFF-4611-80A7-3EB0F3CBC95C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67583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89467" y="4267200"/>
            <a:ext cx="6153573" cy="4267200"/>
          </a:xfrm>
        </p:spPr>
        <p:txBody>
          <a:bodyPr/>
          <a:lstStyle/>
          <a:p>
            <a:r>
              <a:rPr lang="en-US" dirty="0"/>
              <a:t> 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CBEBE5-8AFF-4611-80A7-3EB0F3CBC95C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00169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09600" y="4415790"/>
            <a:ext cx="5867400" cy="4271010"/>
          </a:xfrm>
        </p:spPr>
        <p:txBody>
          <a:bodyPr/>
          <a:lstStyle/>
          <a:p>
            <a:r>
              <a:rPr lang="en-US" sz="1050" i="1" dirty="0"/>
              <a:t> </a:t>
            </a:r>
            <a:r>
              <a:rPr lang="en-US" sz="1050" i="1" dirty="0" smtClean="0"/>
              <a:t>   </a:t>
            </a:r>
            <a:endParaRPr lang="en-US" sz="105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CBEBE5-8AFF-4611-80A7-3EB0F3CBC95C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38694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45254" y="4343400"/>
            <a:ext cx="5919893" cy="4495800"/>
          </a:xfrm>
        </p:spPr>
        <p:txBody>
          <a:bodyPr/>
          <a:lstStyle/>
          <a:p>
            <a:r>
              <a:rPr lang="en-US" sz="1100" dirty="0"/>
              <a:t> 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CBEBE5-8AFF-4611-80A7-3EB0F3CBC95C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86681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09600" y="4415790"/>
            <a:ext cx="5867400" cy="4183380"/>
          </a:xfrm>
        </p:spPr>
        <p:txBody>
          <a:bodyPr/>
          <a:lstStyle/>
          <a:p>
            <a:endParaRPr lang="en-US" sz="105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CBEBE5-8AFF-4611-80A7-3EB0F3CBC95C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08507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CBEBE5-8AFF-4611-80A7-3EB0F3CBC95C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28668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  <a:p>
            <a:endParaRPr lang="en-US" sz="1100" dirty="0"/>
          </a:p>
          <a:p>
            <a:r>
              <a:rPr lang="en-US" sz="1100" dirty="0"/>
              <a:t> </a:t>
            </a:r>
            <a:r>
              <a:rPr lang="en-US" dirty="0"/>
              <a:t> 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CBEBE5-8AFF-4611-80A7-3EB0F3CBC95C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23668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09600" y="4415790"/>
            <a:ext cx="5791200" cy="4423410"/>
          </a:xfrm>
        </p:spPr>
        <p:txBody>
          <a:bodyPr/>
          <a:lstStyle/>
          <a:p>
            <a:r>
              <a:rPr lang="en-US" sz="1050" dirty="0"/>
              <a:t> 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CBEBE5-8AFF-4611-80A7-3EB0F3CBC95C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51971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CBEBE5-8AFF-4611-80A7-3EB0F3CBC95C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60184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3C18F-B83D-46C4-878D-A727931A46E5}" type="datetimeFigureOut">
              <a:rPr lang="en-US" smtClean="0"/>
              <a:t>4/22/2013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B014C-1FEF-4FB3-BEBC-EFBBAAB4D69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51959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3C18F-B83D-46C4-878D-A727931A46E5}" type="datetimeFigureOut">
              <a:rPr lang="en-US" smtClean="0"/>
              <a:t>4/22/2013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B014C-1FEF-4FB3-BEBC-EFBBAAB4D69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17162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3C18F-B83D-46C4-878D-A727931A46E5}" type="datetimeFigureOut">
              <a:rPr lang="en-US" smtClean="0"/>
              <a:t>4/22/2013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B014C-1FEF-4FB3-BEBC-EFBBAAB4D69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89898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3C18F-B83D-46C4-878D-A727931A46E5}" type="datetimeFigureOut">
              <a:rPr lang="en-US" smtClean="0"/>
              <a:t>4/22/2013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B014C-1FEF-4FB3-BEBC-EFBBAAB4D69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56217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3C18F-B83D-46C4-878D-A727931A46E5}" type="datetimeFigureOut">
              <a:rPr lang="en-US" smtClean="0"/>
              <a:t>4/22/2013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B014C-1FEF-4FB3-BEBC-EFBBAAB4D69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7424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3C18F-B83D-46C4-878D-A727931A46E5}" type="datetimeFigureOut">
              <a:rPr lang="en-US" smtClean="0"/>
              <a:t>4/22/2013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B014C-1FEF-4FB3-BEBC-EFBBAAB4D69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1248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3C18F-B83D-46C4-878D-A727931A46E5}" type="datetimeFigureOut">
              <a:rPr lang="en-US" smtClean="0"/>
              <a:t>4/22/2013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B014C-1FEF-4FB3-BEBC-EFBBAAB4D69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56850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3C18F-B83D-46C4-878D-A727931A46E5}" type="datetimeFigureOut">
              <a:rPr lang="en-US" smtClean="0"/>
              <a:t>4/22/2013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B014C-1FEF-4FB3-BEBC-EFBBAAB4D69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8552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3C18F-B83D-46C4-878D-A727931A46E5}" type="datetimeFigureOut">
              <a:rPr lang="en-US" smtClean="0"/>
              <a:t>4/22/2013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B014C-1FEF-4FB3-BEBC-EFBBAAB4D69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01991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3C18F-B83D-46C4-878D-A727931A46E5}" type="datetimeFigureOut">
              <a:rPr lang="en-US" smtClean="0"/>
              <a:t>4/22/2013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B014C-1FEF-4FB3-BEBC-EFBBAAB4D69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0701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3C18F-B83D-46C4-878D-A727931A46E5}" type="datetimeFigureOut">
              <a:rPr lang="en-US" smtClean="0"/>
              <a:t>4/22/2013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B014C-1FEF-4FB3-BEBC-EFBBAAB4D69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66477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73C18F-B83D-46C4-878D-A727931A46E5}" type="datetimeFigureOut">
              <a:rPr lang="en-US" smtClean="0"/>
              <a:t>4/22/2013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7B014C-1FEF-4FB3-BEBC-EFBBAAB4D69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8579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66800"/>
            <a:ext cx="7772400" cy="2152650"/>
          </a:xfrm>
        </p:spPr>
        <p:txBody>
          <a:bodyPr/>
          <a:lstStyle/>
          <a:p>
            <a:r>
              <a:rPr lang="en-US" b="1" dirty="0" smtClean="0"/>
              <a:t>Target Date Funds</a:t>
            </a:r>
            <a:r>
              <a:rPr lang="en-US" b="1" dirty="0"/>
              <a:t> </a:t>
            </a:r>
            <a:r>
              <a:rPr lang="en-US" b="1" dirty="0" smtClean="0"/>
              <a:t>and</a:t>
            </a:r>
            <a:br>
              <a:rPr lang="en-US" b="1" dirty="0" smtClean="0"/>
            </a:br>
            <a:r>
              <a:rPr lang="en-US" b="1" dirty="0"/>
              <a:t>P</a:t>
            </a:r>
            <a:r>
              <a:rPr lang="en-US" b="1" dirty="0" smtClean="0"/>
              <a:t>lan </a:t>
            </a:r>
            <a:r>
              <a:rPr lang="en-US" b="1" dirty="0"/>
              <a:t>S</a:t>
            </a:r>
            <a:r>
              <a:rPr lang="en-US" b="1" dirty="0" smtClean="0"/>
              <a:t>ponsor Responsibilities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38600"/>
            <a:ext cx="6400800" cy="16002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defRPr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Marcia S. Wagner, Esq.</a:t>
            </a:r>
          </a:p>
          <a:p>
            <a:endParaRPr lang="en-US" dirty="0" smtClean="0"/>
          </a:p>
          <a:p>
            <a:pPr algn="l"/>
            <a:r>
              <a:rPr lang="en-US" dirty="0"/>
              <a:t> </a:t>
            </a:r>
            <a:r>
              <a:rPr lang="en-US" dirty="0" smtClean="0"/>
              <a:t>                         </a:t>
            </a:r>
            <a:endParaRPr lang="en-US" sz="2300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Picture 5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4724400"/>
            <a:ext cx="3505200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1066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Background on Target Date Funds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80000"/>
              </a:lnSpc>
              <a:spcBef>
                <a:spcPct val="50000"/>
              </a:spcBef>
              <a:buClr>
                <a:schemeClr val="tx1"/>
              </a:buClr>
            </a:pPr>
            <a:r>
              <a:rPr lang="en-US" dirty="0" smtClean="0"/>
              <a:t>Popular default investment vehicle for 401(k) plans. </a:t>
            </a:r>
          </a:p>
          <a:p>
            <a:pPr>
              <a:lnSpc>
                <a:spcPct val="80000"/>
              </a:lnSpc>
              <a:spcBef>
                <a:spcPct val="50000"/>
              </a:spcBef>
              <a:buClr>
                <a:schemeClr val="tx1"/>
              </a:buClr>
            </a:pPr>
            <a:r>
              <a:rPr lang="en-US" dirty="0" smtClean="0"/>
              <a:t>Typically, formed as open-end investment companies registered under the Inv. Co. Act.</a:t>
            </a:r>
          </a:p>
          <a:p>
            <a:pPr>
              <a:lnSpc>
                <a:spcPct val="80000"/>
              </a:lnSpc>
              <a:spcBef>
                <a:spcPct val="50000"/>
              </a:spcBef>
              <a:buClr>
                <a:schemeClr val="tx1"/>
              </a:buClr>
            </a:pPr>
            <a:r>
              <a:rPr lang="en-US" dirty="0" smtClean="0"/>
              <a:t>Defining characteristic – “glide path” which determines the overall asset mix of the fund.</a:t>
            </a:r>
          </a:p>
          <a:p>
            <a:pPr>
              <a:lnSpc>
                <a:spcPct val="80000"/>
              </a:lnSpc>
              <a:spcBef>
                <a:spcPct val="50000"/>
              </a:spcBef>
              <a:buClr>
                <a:schemeClr val="tx1"/>
              </a:buClr>
            </a:pPr>
            <a:r>
              <a:rPr lang="en-US" dirty="0" smtClean="0"/>
              <a:t>Performance issues in 2008 raise concerns, especially for near-term TDFs.</a:t>
            </a:r>
          </a:p>
          <a:p>
            <a:pPr lvl="1">
              <a:lnSpc>
                <a:spcPct val="80000"/>
              </a:lnSpc>
              <a:spcBef>
                <a:spcPct val="50000"/>
              </a:spcBef>
              <a:buClr>
                <a:schemeClr val="tx1"/>
              </a:buClr>
            </a:pPr>
            <a:r>
              <a:rPr lang="en-US" sz="2600" dirty="0" smtClean="0"/>
              <a:t>Based on SEC analysis, the average loss for TDFs with a 2010 target date was </a:t>
            </a:r>
            <a:r>
              <a:rPr lang="en-US" sz="2600" dirty="0" smtClean="0">
                <a:solidFill>
                  <a:srgbClr val="FF0000"/>
                </a:solidFill>
              </a:rPr>
              <a:t>-25%.</a:t>
            </a:r>
          </a:p>
          <a:p>
            <a:pPr lvl="1">
              <a:lnSpc>
                <a:spcPct val="80000"/>
              </a:lnSpc>
              <a:spcBef>
                <a:spcPct val="50000"/>
              </a:spcBef>
              <a:buClr>
                <a:schemeClr val="tx1"/>
              </a:buClr>
            </a:pPr>
            <a:r>
              <a:rPr lang="en-US" sz="2600" dirty="0" smtClean="0"/>
              <a:t>Individual TDF losses as high as </a:t>
            </a:r>
            <a:r>
              <a:rPr lang="en-US" sz="2600" dirty="0" smtClean="0">
                <a:solidFill>
                  <a:srgbClr val="FF0000"/>
                </a:solidFill>
              </a:rPr>
              <a:t>-41%</a:t>
            </a:r>
            <a:r>
              <a:rPr lang="en-US" sz="2600" dirty="0" smtClean="0"/>
              <a:t>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73962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TDF Developments Since 2009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54563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Clr>
                <a:schemeClr val="tx1"/>
              </a:buClr>
            </a:pPr>
            <a:r>
              <a:rPr lang="en-US" dirty="0" smtClean="0"/>
              <a:t>DOL and SEC at Senate Special Committee on Aging hearing on TDFs (Oct. 28, 2009).</a:t>
            </a:r>
          </a:p>
          <a:p>
            <a:pPr lvl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</a:pPr>
            <a:r>
              <a:rPr lang="en-US" sz="2600" dirty="0" smtClean="0"/>
              <a:t>Investor Bulletin jointly released by DOL and SEC.</a:t>
            </a:r>
          </a:p>
          <a:p>
            <a:pPr lvl="1">
              <a:lnSpc>
                <a:spcPct val="90000"/>
              </a:lnSpc>
              <a:buClr>
                <a:schemeClr val="tx1"/>
              </a:buClr>
            </a:pPr>
            <a:r>
              <a:rPr lang="en-US" sz="2600" dirty="0" smtClean="0"/>
              <a:t>DOL’s fiduciary checklist on TDFs is pending. 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chemeClr val="tx1"/>
              </a:buClr>
            </a:pPr>
            <a:r>
              <a:rPr lang="en-US" dirty="0" smtClean="0"/>
              <a:t>SEC proposal for TDF advertising materials.</a:t>
            </a:r>
          </a:p>
          <a:p>
            <a:pPr lvl="1">
              <a:lnSpc>
                <a:spcPct val="90000"/>
              </a:lnSpc>
              <a:buClr>
                <a:schemeClr val="tx1"/>
              </a:buClr>
            </a:pPr>
            <a:r>
              <a:rPr lang="en-US" sz="2600" dirty="0" smtClean="0"/>
              <a:t>If name has target date, “tag line” disclosure needed.</a:t>
            </a:r>
          </a:p>
          <a:p>
            <a:pPr lvl="1">
              <a:lnSpc>
                <a:spcPct val="90000"/>
              </a:lnSpc>
              <a:buClr>
                <a:schemeClr val="tx1"/>
              </a:buClr>
            </a:pPr>
            <a:r>
              <a:rPr lang="en-US" sz="2600" dirty="0" smtClean="0"/>
              <a:t>Advertising must include glide path information.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chemeClr val="tx1"/>
              </a:buClr>
            </a:pPr>
            <a:r>
              <a:rPr lang="en-US" dirty="0" smtClean="0"/>
              <a:t> On Nov. 30, 2010, DOL proposes rules on TDF disclosures for participants, amending:</a:t>
            </a:r>
          </a:p>
          <a:p>
            <a:pPr lvl="1">
              <a:lnSpc>
                <a:spcPct val="90000"/>
              </a:lnSpc>
              <a:buClr>
                <a:schemeClr val="tx1"/>
              </a:buClr>
            </a:pPr>
            <a:r>
              <a:rPr lang="en-US" sz="2600" u="sng" dirty="0" smtClean="0"/>
              <a:t>QDIA regs</a:t>
            </a:r>
            <a:r>
              <a:rPr lang="en-US" sz="2600" dirty="0" smtClean="0"/>
              <a:t> issued under PPA of 2006</a:t>
            </a:r>
          </a:p>
          <a:p>
            <a:pPr lvl="1">
              <a:lnSpc>
                <a:spcPct val="90000"/>
              </a:lnSpc>
              <a:buClr>
                <a:schemeClr val="tx1"/>
              </a:buClr>
            </a:pPr>
            <a:r>
              <a:rPr lang="en-US" sz="2600" u="sng" dirty="0" smtClean="0"/>
              <a:t>Participant-level fee disclosure regs</a:t>
            </a:r>
            <a:r>
              <a:rPr lang="en-US" sz="2600" dirty="0" smtClean="0"/>
              <a:t> that were finalized on Oct. 14, 2010 and became effective in 2012.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10411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DOL Proposed Changes to QDIA Regs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Clr>
                <a:schemeClr val="tx1"/>
              </a:buClr>
            </a:pPr>
            <a:r>
              <a:rPr lang="en-US" dirty="0" smtClean="0"/>
              <a:t>Background on QDIA Regs</a:t>
            </a:r>
          </a:p>
          <a:p>
            <a:pPr lvl="1">
              <a:lnSpc>
                <a:spcPct val="90000"/>
              </a:lnSpc>
              <a:spcBef>
                <a:spcPct val="25000"/>
              </a:spcBef>
              <a:buClr>
                <a:schemeClr val="tx1"/>
              </a:buClr>
            </a:pPr>
            <a:r>
              <a:rPr lang="en-US" sz="2600" dirty="0" smtClean="0"/>
              <a:t>Participant deemed to be directing investment to default choice if QDIA requirements are met.</a:t>
            </a:r>
          </a:p>
          <a:p>
            <a:pPr lvl="1">
              <a:lnSpc>
                <a:spcPct val="90000"/>
              </a:lnSpc>
              <a:buClr>
                <a:schemeClr val="tx1"/>
              </a:buClr>
            </a:pPr>
            <a:r>
              <a:rPr lang="en-US" sz="2600" dirty="0" smtClean="0"/>
              <a:t>Default investment must be a QDIA, and </a:t>
            </a:r>
            <a:r>
              <a:rPr lang="en-US" sz="2600" u="sng" dirty="0" smtClean="0"/>
              <a:t>QDIA notices</a:t>
            </a:r>
            <a:r>
              <a:rPr lang="en-US" sz="2600" dirty="0" smtClean="0"/>
              <a:t> must be provided to participants.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chemeClr val="tx1"/>
              </a:buClr>
            </a:pPr>
            <a:r>
              <a:rPr lang="en-US" dirty="0" smtClean="0"/>
              <a:t>DOL proposes change to QDIA notice for TDFs.</a:t>
            </a:r>
          </a:p>
          <a:p>
            <a:pPr lvl="1">
              <a:lnSpc>
                <a:spcPct val="90000"/>
              </a:lnSpc>
              <a:buClr>
                <a:schemeClr val="tx1"/>
              </a:buClr>
            </a:pPr>
            <a:r>
              <a:rPr lang="en-US" sz="2600" dirty="0" smtClean="0"/>
              <a:t>Explanation and illustration of TDF’s glide path.</a:t>
            </a:r>
          </a:p>
          <a:p>
            <a:pPr lvl="1">
              <a:lnSpc>
                <a:spcPct val="90000"/>
              </a:lnSpc>
              <a:buClr>
                <a:schemeClr val="tx1"/>
              </a:buClr>
            </a:pPr>
            <a:r>
              <a:rPr lang="en-US" sz="2600" dirty="0" smtClean="0"/>
              <a:t>Relevance of target date (</a:t>
            </a:r>
            <a:r>
              <a:rPr lang="en-US" sz="2600" i="1" dirty="0" smtClean="0"/>
              <a:t>e.g.</a:t>
            </a:r>
            <a:r>
              <a:rPr lang="en-US" sz="2600" dirty="0" smtClean="0"/>
              <a:t>, 2030) in TDF name.</a:t>
            </a:r>
          </a:p>
          <a:p>
            <a:pPr lvl="1">
              <a:lnSpc>
                <a:spcPct val="90000"/>
              </a:lnSpc>
              <a:buClr>
                <a:schemeClr val="tx1"/>
              </a:buClr>
            </a:pPr>
            <a:r>
              <a:rPr lang="en-US" sz="2600" dirty="0" smtClean="0"/>
              <a:t>Disclaimer that TDF may lose money after retirement.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chemeClr val="tx1"/>
              </a:buClr>
            </a:pPr>
            <a:r>
              <a:rPr lang="en-US" dirty="0" smtClean="0"/>
              <a:t>DOL also proposes general changes to QDIA notice (even if not a TDF).</a:t>
            </a:r>
            <a:endParaRPr lang="en-US" sz="30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98952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DOL Proposed Changes to </a:t>
            </a:r>
            <a:br>
              <a:rPr lang="en-US" b="1" dirty="0" smtClean="0"/>
            </a:br>
            <a:r>
              <a:rPr lang="en-US" b="1" dirty="0" smtClean="0"/>
              <a:t>Participant-Level Disclosure Regs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Clr>
                <a:schemeClr val="tx1"/>
              </a:buClr>
            </a:pPr>
            <a:r>
              <a:rPr lang="en-US" dirty="0" smtClean="0"/>
              <a:t>Background (recap)</a:t>
            </a:r>
          </a:p>
          <a:p>
            <a:pPr lvl="1">
              <a:lnSpc>
                <a:spcPct val="90000"/>
              </a:lnSpc>
              <a:spcBef>
                <a:spcPct val="25000"/>
              </a:spcBef>
              <a:buClr>
                <a:schemeClr val="tx1"/>
              </a:buClr>
            </a:pPr>
            <a:r>
              <a:rPr lang="en-US" sz="2600" dirty="0" smtClean="0"/>
              <a:t>New rules will require disclosure of plan-related fees and annual comparative chart for plan’s investments.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chemeClr val="tx1"/>
              </a:buClr>
            </a:pPr>
            <a:r>
              <a:rPr lang="en-US" dirty="0" smtClean="0"/>
              <a:t>DOL proposes change to annual comparative chart for TDFs (even if not a QDIA).</a:t>
            </a:r>
          </a:p>
          <a:p>
            <a:pPr lvl="1">
              <a:lnSpc>
                <a:spcPct val="90000"/>
              </a:lnSpc>
              <a:buClr>
                <a:schemeClr val="tx1"/>
              </a:buClr>
            </a:pPr>
            <a:r>
              <a:rPr lang="en-US" sz="2600" dirty="0" smtClean="0"/>
              <a:t>Must include appendix with additional TDF info. </a:t>
            </a:r>
          </a:p>
          <a:p>
            <a:pPr lvl="1">
              <a:lnSpc>
                <a:spcPct val="90000"/>
              </a:lnSpc>
              <a:buClr>
                <a:schemeClr val="tx1"/>
              </a:buClr>
            </a:pPr>
            <a:r>
              <a:rPr lang="en-US" sz="2600" dirty="0" smtClean="0"/>
              <a:t>Same info as required for QDIA notice.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chemeClr val="tx1"/>
              </a:buClr>
            </a:pPr>
            <a:r>
              <a:rPr lang="en-US" dirty="0" smtClean="0"/>
              <a:t>Informal follow-up guidance from DOL</a:t>
            </a:r>
          </a:p>
          <a:p>
            <a:pPr lvl="1">
              <a:lnSpc>
                <a:spcPct val="90000"/>
              </a:lnSpc>
              <a:spcBef>
                <a:spcPct val="25000"/>
              </a:spcBef>
              <a:buClr>
                <a:schemeClr val="tx1"/>
              </a:buClr>
            </a:pPr>
            <a:r>
              <a:rPr lang="en-US" sz="2600" dirty="0" smtClean="0"/>
              <a:t>TDF prospectus is unlikely to satisfy QDIA notice and annual comparative chart requirements, as proposed.</a:t>
            </a:r>
          </a:p>
          <a:p>
            <a:pPr lvl="1">
              <a:lnSpc>
                <a:spcPct val="90000"/>
              </a:lnSpc>
              <a:spcBef>
                <a:spcPct val="50000"/>
              </a:spcBef>
              <a:buClr>
                <a:schemeClr val="tx1"/>
              </a:buClr>
            </a:pPr>
            <a:r>
              <a:rPr lang="en-US" sz="2600" dirty="0" smtClean="0"/>
              <a:t>DOL will not provide “model” target date disclosures.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68306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TDF Conflicts of Interest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  <a:buClr>
                <a:schemeClr val="tx1"/>
              </a:buClr>
            </a:pPr>
            <a:r>
              <a:rPr lang="en-US" dirty="0" smtClean="0"/>
              <a:t>Conflicts arise when a “fund of funds” invests in affiliated underlying funds.</a:t>
            </a:r>
          </a:p>
          <a:p>
            <a:pPr lvl="1">
              <a:lnSpc>
                <a:spcPct val="90000"/>
              </a:lnSpc>
              <a:buClr>
                <a:schemeClr val="tx1"/>
              </a:buClr>
            </a:pPr>
            <a:r>
              <a:rPr lang="en-US" sz="2600" dirty="0" smtClean="0"/>
              <a:t>Conflicts are permitted because fund managers are carved out from ERISA’s fiduciary requirements.</a:t>
            </a:r>
          </a:p>
          <a:p>
            <a:pPr>
              <a:lnSpc>
                <a:spcPct val="90000"/>
              </a:lnSpc>
              <a:buClr>
                <a:schemeClr val="tx1"/>
              </a:buClr>
            </a:pPr>
            <a:r>
              <a:rPr lang="en-US" dirty="0" smtClean="0"/>
              <a:t>Are fund managers ever subject to ERISA? </a:t>
            </a:r>
          </a:p>
          <a:p>
            <a:pPr lvl="1">
              <a:lnSpc>
                <a:spcPct val="90000"/>
              </a:lnSpc>
              <a:buClr>
                <a:schemeClr val="tx1"/>
              </a:buClr>
            </a:pPr>
            <a:r>
              <a:rPr lang="en-US" sz="2600" dirty="0" smtClean="0"/>
              <a:t>Firm requested clarification on scope of carve-out.</a:t>
            </a:r>
          </a:p>
          <a:p>
            <a:pPr lvl="1">
              <a:lnSpc>
                <a:spcPct val="90000"/>
              </a:lnSpc>
              <a:buClr>
                <a:schemeClr val="tx1"/>
              </a:buClr>
            </a:pPr>
            <a:r>
              <a:rPr lang="en-US" sz="2600" dirty="0" smtClean="0"/>
              <a:t>In Adv. Op. 2009-04A (Avatar Associates), DOL declined to rule that the TDF managers are fiduciaries.</a:t>
            </a:r>
          </a:p>
          <a:p>
            <a:pPr>
              <a:lnSpc>
                <a:spcPct val="90000"/>
              </a:lnSpc>
              <a:spcBef>
                <a:spcPct val="25000"/>
              </a:spcBef>
              <a:buClr>
                <a:schemeClr val="tx1"/>
              </a:buClr>
            </a:pPr>
            <a:r>
              <a:rPr lang="en-US" dirty="0" smtClean="0"/>
              <a:t>Implications of DOL guidance</a:t>
            </a:r>
          </a:p>
          <a:p>
            <a:pPr lvl="1">
              <a:lnSpc>
                <a:spcPct val="90000"/>
              </a:lnSpc>
              <a:buClr>
                <a:schemeClr val="tx1"/>
              </a:buClr>
            </a:pPr>
            <a:r>
              <a:rPr lang="en-US" sz="2600" dirty="0" smtClean="0"/>
              <a:t>Plan sponsors are alone in their fiduciary obligation.</a:t>
            </a:r>
          </a:p>
          <a:p>
            <a:pPr lvl="1">
              <a:lnSpc>
                <a:spcPct val="90000"/>
              </a:lnSpc>
              <a:buClr>
                <a:schemeClr val="tx1"/>
              </a:buClr>
            </a:pPr>
            <a:r>
              <a:rPr lang="en-US" sz="2600" dirty="0" smtClean="0"/>
              <a:t>Must ensure TDFs (and underlying funds) are appropriate plan investments.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03496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Fiduciary Status of TDF Managers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600200"/>
            <a:ext cx="7696200" cy="452596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TDF assets not considered plan assets subject to ERISA fiduciary standards.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TDF investment advisers not treated as ERISA fiduciaries</a:t>
            </a:r>
          </a:p>
          <a:p>
            <a:pPr lvl="1"/>
            <a:r>
              <a:rPr lang="en-US" dirty="0" smtClean="0"/>
              <a:t>Confirmed by DOL Advisory Opinion 2009-04A.</a:t>
            </a:r>
          </a:p>
          <a:p>
            <a:pPr marL="457200" lvl="1" indent="0">
              <a:buNone/>
            </a:pPr>
            <a:endParaRPr lang="en-US" dirty="0" smtClean="0"/>
          </a:p>
          <a:p>
            <a:r>
              <a:rPr lang="en-US" dirty="0" smtClean="0"/>
              <a:t>DOL view: plan sponsor alone has duty to evaluate and monitor TDFs</a:t>
            </a:r>
          </a:p>
        </p:txBody>
      </p:sp>
    </p:spTree>
    <p:extLst>
      <p:ext uri="{BB962C8B-B14F-4D97-AF65-F5344CB8AC3E}">
        <p14:creationId xmlns:p14="http://schemas.microsoft.com/office/powerpoint/2010/main" val="40780745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Congressional Proposals for TDFs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  <a:buClr>
                <a:schemeClr val="tx1"/>
              </a:buClr>
            </a:pPr>
            <a:r>
              <a:rPr lang="en-US" dirty="0" smtClean="0"/>
              <a:t>Former Senator Kohl announced his intent to introduce new legislation (Dec. 2009).</a:t>
            </a:r>
            <a:endParaRPr lang="en-US" sz="2400" dirty="0" smtClean="0"/>
          </a:p>
          <a:p>
            <a:pPr lvl="1">
              <a:lnSpc>
                <a:spcPct val="90000"/>
              </a:lnSpc>
              <a:buClr>
                <a:schemeClr val="tx1"/>
              </a:buClr>
            </a:pPr>
            <a:r>
              <a:rPr lang="en-US" sz="2600" dirty="0" smtClean="0"/>
              <a:t>Concerns over high fees, low performance or excessive risk in many TDFs.</a:t>
            </a:r>
          </a:p>
          <a:p>
            <a:pPr lvl="1">
              <a:lnSpc>
                <a:spcPct val="90000"/>
              </a:lnSpc>
              <a:buClr>
                <a:schemeClr val="tx1"/>
              </a:buClr>
            </a:pPr>
            <a:r>
              <a:rPr lang="en-US" sz="2600" dirty="0" smtClean="0"/>
              <a:t>Would impose ERISA fiduciary status on TDF managers when TDF used as QDIA in 401(k) plans.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00954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DOL Tips for Selecting a TDF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Objective process required to obtain information on prospective TDF investment.</a:t>
            </a:r>
          </a:p>
          <a:p>
            <a:r>
              <a:rPr lang="en-US" dirty="0" smtClean="0"/>
              <a:t>Start process by examining TDF </a:t>
            </a:r>
            <a:r>
              <a:rPr lang="en-US" dirty="0"/>
              <a:t>p</a:t>
            </a:r>
            <a:r>
              <a:rPr lang="en-US" dirty="0" smtClean="0"/>
              <a:t>rospectus.</a:t>
            </a:r>
          </a:p>
          <a:p>
            <a:r>
              <a:rPr lang="en-US" dirty="0" smtClean="0"/>
              <a:t>Question TDF providers on how TDF features match plan objectives and demographics.</a:t>
            </a:r>
          </a:p>
          <a:p>
            <a:pPr lvl="1"/>
            <a:r>
              <a:rPr lang="en-US" dirty="0" smtClean="0"/>
              <a:t>Investment Performance</a:t>
            </a:r>
          </a:p>
          <a:p>
            <a:pPr lvl="1"/>
            <a:r>
              <a:rPr lang="en-US" dirty="0" smtClean="0"/>
              <a:t>Fees &amp; expenses</a:t>
            </a:r>
          </a:p>
          <a:p>
            <a:pPr lvl="1"/>
            <a:r>
              <a:rPr lang="en-US" dirty="0" smtClean="0"/>
              <a:t>Glidepath</a:t>
            </a:r>
          </a:p>
          <a:p>
            <a:pPr lvl="1"/>
            <a:r>
              <a:rPr lang="en-US" dirty="0" smtClean="0"/>
              <a:t>Landing point</a:t>
            </a:r>
          </a:p>
          <a:p>
            <a:r>
              <a:rPr lang="en-US" dirty="0" smtClean="0"/>
              <a:t>Periodically check for changes in TDF characteristics.</a:t>
            </a:r>
          </a:p>
          <a:p>
            <a:pPr lvl="1"/>
            <a:r>
              <a:rPr lang="en-US" dirty="0" smtClean="0"/>
              <a:t>Management team</a:t>
            </a:r>
          </a:p>
          <a:p>
            <a:pPr lvl="1"/>
            <a:r>
              <a:rPr lang="en-US" dirty="0" smtClean="0"/>
              <a:t>Investment strategy</a:t>
            </a:r>
          </a:p>
        </p:txBody>
      </p:sp>
    </p:spTree>
    <p:extLst>
      <p:ext uri="{BB962C8B-B14F-4D97-AF65-F5344CB8AC3E}">
        <p14:creationId xmlns:p14="http://schemas.microsoft.com/office/powerpoint/2010/main" val="39582537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DOL Tips Regarding TDF Investments, Fees &amp; Expenses 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Check when TDF reaches most conservative investment allocation.</a:t>
            </a:r>
          </a:p>
          <a:p>
            <a:pPr lvl="1"/>
            <a:r>
              <a:rPr lang="en-US" dirty="0" smtClean="0"/>
              <a:t>To retirement</a:t>
            </a:r>
          </a:p>
          <a:p>
            <a:pPr lvl="1"/>
            <a:r>
              <a:rPr lang="en-US" dirty="0" smtClean="0"/>
              <a:t>Through retirement</a:t>
            </a:r>
          </a:p>
          <a:p>
            <a:r>
              <a:rPr lang="en-US" dirty="0" smtClean="0"/>
              <a:t>Determine if TDF Fees are justified by performance and services.</a:t>
            </a:r>
          </a:p>
          <a:p>
            <a:pPr lvl="1"/>
            <a:r>
              <a:rPr lang="en-US" dirty="0" smtClean="0"/>
              <a:t>Overall fee</a:t>
            </a:r>
          </a:p>
          <a:p>
            <a:pPr lvl="1"/>
            <a:r>
              <a:rPr lang="en-US" dirty="0" smtClean="0"/>
              <a:t>Fees of underlying funds</a:t>
            </a:r>
          </a:p>
          <a:p>
            <a:pPr lvl="1"/>
            <a:r>
              <a:rPr lang="en-US" dirty="0" smtClean="0"/>
              <a:t>Ensure excess of overall expense ratio over underlying fund expense ratios is justified by extra service, access to special investments, etc. </a:t>
            </a:r>
          </a:p>
        </p:txBody>
      </p:sp>
    </p:spTree>
    <p:extLst>
      <p:ext uri="{BB962C8B-B14F-4D97-AF65-F5344CB8AC3E}">
        <p14:creationId xmlns:p14="http://schemas.microsoft.com/office/powerpoint/2010/main" val="20492352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 smtClean="0"/>
              <a:t>DOL Tips: Employee Communications, Customized Funds &amp; Consultants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800600"/>
          </a:xfrm>
        </p:spPr>
        <p:txBody>
          <a:bodyPr>
            <a:normAutofit fontScale="92500" lnSpcReduction="20000"/>
          </a:bodyPr>
          <a:lstStyle/>
          <a:p>
            <a:r>
              <a:rPr lang="en-US" sz="3000" dirty="0" smtClean="0"/>
              <a:t>Provide participants meaningful TDF disclosures.</a:t>
            </a:r>
          </a:p>
          <a:p>
            <a:pPr lvl="1"/>
            <a:r>
              <a:rPr lang="en-US" sz="2600" dirty="0" smtClean="0"/>
              <a:t>General information about TDFs (e.g., nature of glidepath)</a:t>
            </a:r>
          </a:p>
          <a:p>
            <a:pPr lvl="1"/>
            <a:r>
              <a:rPr lang="en-US" sz="2600" dirty="0" smtClean="0"/>
              <a:t>Specific information regarding prospective TDF investment (e.g., performance, fees &amp; expenses)</a:t>
            </a:r>
          </a:p>
          <a:p>
            <a:pPr lvl="1"/>
            <a:r>
              <a:rPr lang="en-US" sz="2600" dirty="0" smtClean="0"/>
              <a:t>Provide actual glidepath illustration</a:t>
            </a:r>
          </a:p>
          <a:p>
            <a:pPr marL="457200" lvl="1" indent="0">
              <a:buNone/>
            </a:pPr>
            <a:endParaRPr lang="en-US" sz="2200" dirty="0" smtClean="0"/>
          </a:p>
          <a:p>
            <a:r>
              <a:rPr lang="en-US" sz="3000" dirty="0" smtClean="0"/>
              <a:t>Explore use of customized TDFs where underlying assets are existing plan investment options.</a:t>
            </a:r>
          </a:p>
          <a:p>
            <a:pPr marL="0" indent="0">
              <a:buNone/>
            </a:pPr>
            <a:endParaRPr lang="en-US" sz="3000" dirty="0" smtClean="0"/>
          </a:p>
          <a:p>
            <a:r>
              <a:rPr lang="en-US" sz="3000" dirty="0" smtClean="0"/>
              <a:t>Seek advice of consultants/experts, if needed.</a:t>
            </a:r>
          </a:p>
          <a:p>
            <a:pPr lvl="1"/>
            <a:r>
              <a:rPr lang="en-US" sz="2600" dirty="0" smtClean="0"/>
              <a:t>Review &amp; evaluate consultant recommendations</a:t>
            </a:r>
          </a:p>
          <a:p>
            <a:pPr lvl="1"/>
            <a:r>
              <a:rPr lang="en-US" sz="2600" dirty="0" smtClean="0"/>
              <a:t>Do not rubberstamp </a:t>
            </a:r>
            <a:endParaRPr lang="en-US" sz="2600" dirty="0"/>
          </a:p>
          <a:p>
            <a:pPr marL="457200" lvl="1" indent="0">
              <a:buNone/>
            </a:pPr>
            <a:endParaRPr lang="en-US" sz="2600" dirty="0" smtClean="0"/>
          </a:p>
        </p:txBody>
      </p:sp>
    </p:spTree>
    <p:extLst>
      <p:ext uri="{BB962C8B-B14F-4D97-AF65-F5344CB8AC3E}">
        <p14:creationId xmlns:p14="http://schemas.microsoft.com/office/powerpoint/2010/main" val="2226122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219200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Target Date Funds and</a:t>
            </a:r>
            <a:br>
              <a:rPr lang="en-US" b="1" dirty="0"/>
            </a:br>
            <a:r>
              <a:rPr lang="en-US" b="1" dirty="0"/>
              <a:t>Plan Sponsor Responsibilities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4963"/>
          </a:xfrm>
        </p:spPr>
        <p:txBody>
          <a:bodyPr>
            <a:normAutofit lnSpcReduction="10000"/>
          </a:bodyPr>
          <a:lstStyle/>
          <a:p>
            <a:pPr marL="26988" algn="ctr">
              <a:lnSpc>
                <a:spcPct val="70000"/>
              </a:lnSpc>
              <a:spcBef>
                <a:spcPts val="600"/>
              </a:spcBef>
              <a:buClr>
                <a:schemeClr val="accent1"/>
              </a:buClr>
              <a:buSzPct val="80000"/>
              <a:buNone/>
            </a:pPr>
            <a:endParaRPr lang="en-US" dirty="0" smtClean="0">
              <a:solidFill>
                <a:srgbClr val="320E04"/>
              </a:solidFill>
              <a:latin typeface="Calibri" pitchFamily="34" charset="0"/>
            </a:endParaRPr>
          </a:p>
          <a:p>
            <a:pPr marL="26988" algn="ctr">
              <a:lnSpc>
                <a:spcPct val="70000"/>
              </a:lnSpc>
              <a:spcBef>
                <a:spcPts val="600"/>
              </a:spcBef>
              <a:buClr>
                <a:schemeClr val="accent1"/>
              </a:buClr>
              <a:buSzPct val="80000"/>
              <a:buNone/>
            </a:pPr>
            <a:r>
              <a:rPr lang="en-US" dirty="0">
                <a:latin typeface="Arial" pitchFamily="34" charset="0"/>
                <a:cs typeface="Arial" pitchFamily="34" charset="0"/>
              </a:rPr>
              <a:t>Marcia S. Wagner, Esq.</a:t>
            </a:r>
          </a:p>
          <a:p>
            <a:pPr marL="26988" algn="ctr">
              <a:lnSpc>
                <a:spcPct val="70000"/>
              </a:lnSpc>
              <a:spcBef>
                <a:spcPts val="600"/>
              </a:spcBef>
              <a:buClr>
                <a:schemeClr val="accent1"/>
              </a:buClr>
              <a:buSzPct val="80000"/>
              <a:buNone/>
            </a:pPr>
            <a:endParaRPr lang="en-US" dirty="0">
              <a:solidFill>
                <a:srgbClr val="320E04"/>
              </a:solidFill>
              <a:latin typeface="Calibri" pitchFamily="34" charset="0"/>
            </a:endParaRPr>
          </a:p>
          <a:p>
            <a:pPr marL="26988" algn="ctr">
              <a:lnSpc>
                <a:spcPct val="70000"/>
              </a:lnSpc>
              <a:spcBef>
                <a:spcPts val="600"/>
              </a:spcBef>
              <a:buClr>
                <a:schemeClr val="accent1"/>
              </a:buClr>
              <a:buSzPct val="80000"/>
              <a:buNone/>
            </a:pPr>
            <a:endParaRPr lang="en-US" dirty="0" smtClean="0">
              <a:solidFill>
                <a:srgbClr val="320E04"/>
              </a:solidFill>
              <a:latin typeface="Calibri" pitchFamily="34" charset="0"/>
            </a:endParaRPr>
          </a:p>
          <a:p>
            <a:pPr marL="26988" algn="ctr">
              <a:lnSpc>
                <a:spcPct val="70000"/>
              </a:lnSpc>
              <a:spcBef>
                <a:spcPts val="600"/>
              </a:spcBef>
              <a:buClr>
                <a:schemeClr val="accent1"/>
              </a:buClr>
              <a:buSzPct val="80000"/>
              <a:buNone/>
            </a:pPr>
            <a:endParaRPr lang="en-US" dirty="0" smtClean="0">
              <a:solidFill>
                <a:srgbClr val="320E04"/>
              </a:solidFill>
              <a:latin typeface="Calibri" pitchFamily="34" charset="0"/>
            </a:endParaRPr>
          </a:p>
          <a:p>
            <a:pPr marL="26988" algn="ctr">
              <a:lnSpc>
                <a:spcPct val="70000"/>
              </a:lnSpc>
              <a:spcBef>
                <a:spcPts val="600"/>
              </a:spcBef>
              <a:buClr>
                <a:schemeClr val="accent1"/>
              </a:buClr>
              <a:buSzPct val="80000"/>
              <a:buNone/>
            </a:pPr>
            <a:r>
              <a:rPr lang="en-US" dirty="0" smtClean="0">
                <a:solidFill>
                  <a:srgbClr val="320E04"/>
                </a:solidFill>
                <a:latin typeface="Calibri" pitchFamily="34" charset="0"/>
              </a:rPr>
              <a:t>99 </a:t>
            </a:r>
            <a:r>
              <a:rPr lang="en-US" dirty="0">
                <a:solidFill>
                  <a:srgbClr val="320E04"/>
                </a:solidFill>
                <a:latin typeface="Calibri" pitchFamily="34" charset="0"/>
              </a:rPr>
              <a:t>Summer Street, 13</a:t>
            </a:r>
            <a:r>
              <a:rPr lang="en-US" baseline="30000" dirty="0">
                <a:solidFill>
                  <a:srgbClr val="320E04"/>
                </a:solidFill>
                <a:latin typeface="Calibri" pitchFamily="34" charset="0"/>
              </a:rPr>
              <a:t>th</a:t>
            </a:r>
            <a:r>
              <a:rPr lang="en-US" dirty="0">
                <a:solidFill>
                  <a:srgbClr val="320E04"/>
                </a:solidFill>
                <a:latin typeface="Calibri" pitchFamily="34" charset="0"/>
              </a:rPr>
              <a:t> Floor</a:t>
            </a:r>
          </a:p>
          <a:p>
            <a:pPr marL="26988" algn="ctr">
              <a:lnSpc>
                <a:spcPct val="70000"/>
              </a:lnSpc>
              <a:spcBef>
                <a:spcPts val="600"/>
              </a:spcBef>
              <a:buClr>
                <a:schemeClr val="accent1"/>
              </a:buClr>
              <a:buSzPct val="80000"/>
              <a:buNone/>
            </a:pPr>
            <a:r>
              <a:rPr lang="en-US" dirty="0">
                <a:solidFill>
                  <a:srgbClr val="320E04"/>
                </a:solidFill>
                <a:latin typeface="Calibri" pitchFamily="34" charset="0"/>
              </a:rPr>
              <a:t>Boston, MA 02110</a:t>
            </a:r>
          </a:p>
          <a:p>
            <a:pPr marL="26988" algn="ctr">
              <a:lnSpc>
                <a:spcPct val="70000"/>
              </a:lnSpc>
              <a:spcBef>
                <a:spcPts val="600"/>
              </a:spcBef>
              <a:buClr>
                <a:schemeClr val="accent1"/>
              </a:buClr>
              <a:buSzPct val="80000"/>
              <a:buNone/>
            </a:pPr>
            <a:r>
              <a:rPr lang="en-US" dirty="0">
                <a:solidFill>
                  <a:srgbClr val="320E04"/>
                </a:solidFill>
                <a:latin typeface="Calibri" pitchFamily="34" charset="0"/>
              </a:rPr>
              <a:t>Tel: (617) 357-5200 Fax: (617) 357-5250</a:t>
            </a:r>
          </a:p>
          <a:p>
            <a:pPr marL="26988" algn="ctr">
              <a:lnSpc>
                <a:spcPct val="70000"/>
              </a:lnSpc>
              <a:spcBef>
                <a:spcPts val="600"/>
              </a:spcBef>
              <a:buClr>
                <a:schemeClr val="tx1"/>
              </a:buClr>
              <a:buSzPct val="80000"/>
              <a:buNone/>
            </a:pPr>
            <a:r>
              <a:rPr lang="en-US" dirty="0">
                <a:solidFill>
                  <a:srgbClr val="320E04"/>
                </a:solidFill>
                <a:latin typeface="Calibri" pitchFamily="34" charset="0"/>
              </a:rPr>
              <a:t>    Website: www.wagnerlawgroup.com</a:t>
            </a:r>
          </a:p>
          <a:p>
            <a:pPr marL="26988" algn="ctr">
              <a:lnSpc>
                <a:spcPct val="70000"/>
              </a:lnSpc>
              <a:spcBef>
                <a:spcPts val="600"/>
              </a:spcBef>
              <a:buClr>
                <a:schemeClr val="tx1"/>
              </a:buClr>
              <a:buSzPct val="80000"/>
              <a:buNone/>
            </a:pPr>
            <a:r>
              <a:rPr lang="en-US" dirty="0">
                <a:solidFill>
                  <a:srgbClr val="320E04"/>
                </a:solidFill>
                <a:latin typeface="Calibri" pitchFamily="34" charset="0"/>
              </a:rPr>
              <a:t>marcia@wagnerlawgroup.com </a:t>
            </a:r>
          </a:p>
          <a:p>
            <a:pPr marL="0" indent="0">
              <a:buNone/>
            </a:pPr>
            <a:endParaRPr lang="en-US" sz="800" dirty="0" smtClean="0"/>
          </a:p>
          <a:p>
            <a:pPr marL="0" indent="0">
              <a:buNone/>
            </a:pPr>
            <a:r>
              <a:rPr lang="en-US" sz="1000" dirty="0" smtClean="0"/>
              <a:t>A0096171</a:t>
            </a:r>
            <a:endParaRPr lang="en-US" sz="1000" dirty="0"/>
          </a:p>
        </p:txBody>
      </p:sp>
      <p:pic>
        <p:nvPicPr>
          <p:cNvPr id="6" name="Picture 5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2819400"/>
            <a:ext cx="3505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69180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320</TotalTime>
  <Words>834</Words>
  <Application>Microsoft Office PowerPoint</Application>
  <PresentationFormat>On-screen Show (4:3)</PresentationFormat>
  <Paragraphs>125</Paragraphs>
  <Slides>12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Target Date Funds and Plan Sponsor Responsibilities</vt:lpstr>
      <vt:lpstr>Background on Target Date Funds</vt:lpstr>
      <vt:lpstr>TDF Developments Since 2009</vt:lpstr>
      <vt:lpstr>DOL Proposed Changes to QDIA Regs</vt:lpstr>
      <vt:lpstr>DOL Proposed Changes to  Participant-Level Disclosure Regs</vt:lpstr>
      <vt:lpstr>TDF Conflicts of Interest</vt:lpstr>
      <vt:lpstr>Fiduciary Status of TDF Managers</vt:lpstr>
      <vt:lpstr>Congressional Proposals for TDFs</vt:lpstr>
      <vt:lpstr>DOL Tips for Selecting a TDF</vt:lpstr>
      <vt:lpstr>DOL Tips Regarding TDF Investments, Fees &amp; Expenses </vt:lpstr>
      <vt:lpstr>DOL Tips: Employee Communications, Customized Funds &amp; Consultants</vt:lpstr>
      <vt:lpstr>Target Date Funds and Plan Sponsor Responsibilities</vt:lpstr>
    </vt:vector>
  </TitlesOfParts>
  <Company>Wagner Law Group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Target Date Funds: New DOL Demands for ERISA Fiduciaries</dc:title>
  <dc:creator>Steven Migausky</dc:creator>
  <cp:lastModifiedBy>Katharine Keane</cp:lastModifiedBy>
  <cp:revision>28</cp:revision>
  <cp:lastPrinted>2013-04-18T22:56:18Z</cp:lastPrinted>
  <dcterms:created xsi:type="dcterms:W3CDTF">2013-04-17T23:30:45Z</dcterms:created>
  <dcterms:modified xsi:type="dcterms:W3CDTF">2013-04-22T14:33:02Z</dcterms:modified>
</cp:coreProperties>
</file>