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20"/>
  </p:notesMasterIdLst>
  <p:sldIdLst>
    <p:sldId id="268" r:id="rId3"/>
    <p:sldId id="269" r:id="rId4"/>
    <p:sldId id="270" r:id="rId5"/>
    <p:sldId id="271" r:id="rId6"/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72" r:id="rId19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7138" autoAdjust="0"/>
  </p:normalViewPr>
  <p:slideViewPr>
    <p:cSldViewPr>
      <p:cViewPr varScale="1">
        <p:scale>
          <a:sx n="78" d="100"/>
          <a:sy n="78" d="100"/>
        </p:scale>
        <p:origin x="-9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00" d="100"/>
          <a:sy n="100" d="100"/>
        </p:scale>
        <p:origin x="-816" y="-72"/>
      </p:cViewPr>
      <p:guideLst>
        <p:guide orient="horz" pos="2928"/>
        <p:guide pos="2208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355D881-B378-4671-B56B-2DDCF6C38431}" type="datetimeFigureOut">
              <a:rPr lang="en-US" smtClean="0"/>
              <a:pPr/>
              <a:t>5/9/2013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ECBEBE5-8AFF-4611-80A7-3EB0F3CBC95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57379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99543FF-FF97-407A-98CA-1A4738B9CD12}" type="slidenum">
              <a:rPr lang="en-US">
                <a:ea typeface="ＭＳ Ｐゴシック" pitchFamily="34" charset="-128"/>
              </a:rPr>
              <a:pPr/>
              <a:t>2</a:t>
            </a:fld>
            <a:endParaRPr lang="en-US">
              <a:ea typeface="ＭＳ Ｐゴシック" pitchFamily="34" charset="-128"/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FE81C20-C292-417E-B81D-FFF8070B3C63}" type="slidenum">
              <a:rPr lang="en-US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EBE5-8AFF-4611-80A7-3EB0F3CBC95C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893633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040" y="4415790"/>
            <a:ext cx="5699760" cy="418338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EBE5-8AFF-4611-80A7-3EB0F3CBC95C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137981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701040" y="4415790"/>
            <a:ext cx="5775960" cy="4183380"/>
          </a:xfrm>
        </p:spPr>
        <p:txBody>
          <a:bodyPr/>
          <a:lstStyle/>
          <a:p>
            <a:r>
              <a:rPr lang="en-US" sz="1100" dirty="0"/>
              <a:t> </a:t>
            </a:r>
            <a:endParaRPr lang="en-US" sz="1100" dirty="0" smtClean="0"/>
          </a:p>
          <a:p>
            <a:r>
              <a:rPr lang="en-US" dirty="0"/>
              <a:t> </a:t>
            </a:r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EBE5-8AFF-4611-80A7-3EB0F3CBC95C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467583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89467" y="4267200"/>
            <a:ext cx="6153573" cy="4267200"/>
          </a:xfrm>
        </p:spPr>
        <p:txBody>
          <a:bodyPr/>
          <a:lstStyle/>
          <a:p>
            <a:r>
              <a:rPr lang="en-US" dirty="0"/>
              <a:t> 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EBE5-8AFF-4611-80A7-3EB0F3CBC95C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000169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09600" y="4415790"/>
            <a:ext cx="5867400" cy="4271010"/>
          </a:xfrm>
        </p:spPr>
        <p:txBody>
          <a:bodyPr/>
          <a:lstStyle/>
          <a:p>
            <a:r>
              <a:rPr lang="en-US" sz="1050" i="1" dirty="0"/>
              <a:t> </a:t>
            </a:r>
            <a:r>
              <a:rPr lang="en-US" sz="1050" i="1" dirty="0" smtClean="0"/>
              <a:t>   </a:t>
            </a:r>
            <a:endParaRPr lang="en-US" sz="10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EBE5-8AFF-4611-80A7-3EB0F3CBC95C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638694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45254" y="4343400"/>
            <a:ext cx="5919893" cy="4495800"/>
          </a:xfrm>
        </p:spPr>
        <p:txBody>
          <a:bodyPr/>
          <a:lstStyle/>
          <a:p>
            <a:r>
              <a:rPr lang="en-US" sz="1100" dirty="0"/>
              <a:t> 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EBE5-8AFF-4611-80A7-3EB0F3CBC95C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486681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09600" y="4415790"/>
            <a:ext cx="5867400" cy="4183380"/>
          </a:xfrm>
        </p:spPr>
        <p:txBody>
          <a:bodyPr/>
          <a:lstStyle/>
          <a:p>
            <a:endParaRPr lang="en-US" sz="10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EBE5-8AFF-4611-80A7-3EB0F3CBC95C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608507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EBE5-8AFF-4611-80A7-3EB0F3CBC95C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528668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  <a:p>
            <a:endParaRPr lang="en-US" sz="1100" dirty="0"/>
          </a:p>
          <a:p>
            <a:r>
              <a:rPr lang="en-US" sz="1100" dirty="0"/>
              <a:t> </a:t>
            </a:r>
            <a:r>
              <a:rPr lang="en-US" dirty="0"/>
              <a:t> 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EBE5-8AFF-4611-80A7-3EB0F3CBC95C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823668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09600" y="4415790"/>
            <a:ext cx="5791200" cy="4423410"/>
          </a:xfrm>
        </p:spPr>
        <p:txBody>
          <a:bodyPr/>
          <a:lstStyle/>
          <a:p>
            <a:r>
              <a:rPr lang="en-US" sz="1050" dirty="0"/>
              <a:t> 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EBE5-8AFF-4611-80A7-3EB0F3CBC95C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951971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CBEBE5-8AFF-4611-80A7-3EB0F3CBC95C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160184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E5D6A8-99F8-4B81-9208-EBB471262DF7}" type="slidenum">
              <a:rPr lang="en-US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3C18F-B83D-46C4-878D-A727931A46E5}" type="datetimeFigureOut">
              <a:rPr lang="en-US" smtClean="0"/>
              <a:pPr/>
              <a:t>5/9/2013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B014C-1FEF-4FB3-BEBC-EFBBAAB4D69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25195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3C18F-B83D-46C4-878D-A727931A46E5}" type="datetimeFigureOut">
              <a:rPr lang="en-US" smtClean="0"/>
              <a:pPr/>
              <a:t>5/9/2013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B014C-1FEF-4FB3-BEBC-EFBBAAB4D69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11716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3C18F-B83D-46C4-878D-A727931A46E5}" type="datetimeFigureOut">
              <a:rPr lang="en-US" smtClean="0"/>
              <a:pPr/>
              <a:t>5/9/2013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B014C-1FEF-4FB3-BEBC-EFBBAAB4D69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8989898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3C18F-B83D-46C4-878D-A727931A46E5}" type="datetimeFigureOut">
              <a:rPr lang="en-US" smtClean="0"/>
              <a:pPr/>
              <a:t>5/9/2013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B014C-1FEF-4FB3-BEBC-EFBBAAB4D69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25621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3C18F-B83D-46C4-878D-A727931A46E5}" type="datetimeFigureOut">
              <a:rPr lang="en-US" smtClean="0"/>
              <a:pPr/>
              <a:t>5/9/2013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B014C-1FEF-4FB3-BEBC-EFBBAAB4D69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67424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3C18F-B83D-46C4-878D-A727931A46E5}" type="datetimeFigureOut">
              <a:rPr lang="en-US" smtClean="0"/>
              <a:pPr/>
              <a:t>5/9/2013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B014C-1FEF-4FB3-BEBC-EFBBAAB4D69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11248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3C18F-B83D-46C4-878D-A727931A46E5}" type="datetimeFigureOut">
              <a:rPr lang="en-US" smtClean="0"/>
              <a:pPr/>
              <a:t>5/9/2013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B014C-1FEF-4FB3-BEBC-EFBBAAB4D69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45685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3C18F-B83D-46C4-878D-A727931A46E5}" type="datetimeFigureOut">
              <a:rPr lang="en-US" smtClean="0"/>
              <a:pPr/>
              <a:t>5/9/2013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B014C-1FEF-4FB3-BEBC-EFBBAAB4D69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18552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3C18F-B83D-46C4-878D-A727931A46E5}" type="datetimeFigureOut">
              <a:rPr lang="en-US" smtClean="0"/>
              <a:pPr/>
              <a:t>5/9/2013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B014C-1FEF-4FB3-BEBC-EFBBAAB4D69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40199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3C18F-B83D-46C4-878D-A727931A46E5}" type="datetimeFigureOut">
              <a:rPr lang="en-US" smtClean="0"/>
              <a:pPr/>
              <a:t>5/9/2013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B014C-1FEF-4FB3-BEBC-EFBBAAB4D69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50701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3C18F-B83D-46C4-878D-A727931A46E5}" type="datetimeFigureOut">
              <a:rPr lang="en-US" smtClean="0"/>
              <a:pPr/>
              <a:t>5/9/2013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B014C-1FEF-4FB3-BEBC-EFBBAAB4D69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966477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ov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 userDrawn="1"/>
        </p:nvSpPr>
        <p:spPr bwMode="auto">
          <a:xfrm>
            <a:off x="6300788" y="6021388"/>
            <a:ext cx="2843212" cy="83661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b"/>
          <a:lstStyle/>
          <a:p>
            <a:pPr eaLnBrk="0" hangingPunct="0"/>
            <a:endParaRPr lang="en-US" sz="1000"/>
          </a:p>
        </p:txBody>
      </p:sp>
      <p:pic>
        <p:nvPicPr>
          <p:cNvPr id="4" name="Picture 6" descr="BAA_logo_Current.jp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9925" y="6110288"/>
            <a:ext cx="1800225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ov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 userDrawn="1"/>
        </p:nvSpPr>
        <p:spPr bwMode="auto">
          <a:xfrm>
            <a:off x="6372225" y="5949950"/>
            <a:ext cx="2520950" cy="71913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b"/>
          <a:lstStyle/>
          <a:p>
            <a:pPr eaLnBrk="0" hangingPunct="0"/>
            <a:endParaRPr lang="en-US" sz="1000"/>
          </a:p>
        </p:txBody>
      </p:sp>
      <p:pic>
        <p:nvPicPr>
          <p:cNvPr id="4" name="Picture 16" descr="BAA_logo_Current.jp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6024563"/>
            <a:ext cx="2162175" cy="757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ov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 userDrawn="1"/>
        </p:nvSpPr>
        <p:spPr bwMode="auto">
          <a:xfrm>
            <a:off x="6372225" y="5949950"/>
            <a:ext cx="2520950" cy="71913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b"/>
          <a:lstStyle/>
          <a:p>
            <a:pPr eaLnBrk="0" hangingPunct="0"/>
            <a:endParaRPr lang="en-US" sz="1000"/>
          </a:p>
        </p:txBody>
      </p:sp>
      <p:pic>
        <p:nvPicPr>
          <p:cNvPr id="4" name="Picture 10" descr="BAA_logo_Current.jp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588" y="6024563"/>
            <a:ext cx="2162175" cy="757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0825" y="1125538"/>
            <a:ext cx="4262438" cy="49609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5663" y="1125538"/>
            <a:ext cx="4262437" cy="49609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15125" y="0"/>
            <a:ext cx="2212975" cy="60864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438" y="0"/>
            <a:ext cx="6491287" cy="60864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8" y="0"/>
            <a:ext cx="8856662" cy="8731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250825" y="1125538"/>
            <a:ext cx="8677275" cy="4960937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71438" y="0"/>
            <a:ext cx="8856662" cy="8731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50825" y="1125538"/>
            <a:ext cx="4262438" cy="24034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65663" y="1125538"/>
            <a:ext cx="4262437" cy="24034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50825" y="3681413"/>
            <a:ext cx="4262438" cy="24050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5663" y="3681413"/>
            <a:ext cx="4262437" cy="24050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over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 userDrawn="1"/>
        </p:nvSpPr>
        <p:spPr bwMode="auto">
          <a:xfrm>
            <a:off x="6300788" y="6021388"/>
            <a:ext cx="2843212" cy="83661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b"/>
          <a:lstStyle/>
          <a:p>
            <a:pPr eaLnBrk="0" hangingPunct="0"/>
            <a:endParaRPr lang="en-US" sz="1000"/>
          </a:p>
        </p:txBody>
      </p:sp>
      <p:pic>
        <p:nvPicPr>
          <p:cNvPr id="4" name="Picture 6" descr="BAA_logo_Current.jp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9925" y="6110288"/>
            <a:ext cx="1800225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3C18F-B83D-46C4-878D-A727931A46E5}" type="datetimeFigureOut">
              <a:rPr lang="en-US" smtClean="0"/>
              <a:pPr/>
              <a:t>5/9/2013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7B014C-1FEF-4FB3-BEBC-EFBBAAB4D69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BAA_logo_Current.jpg"/>
          <p:cNvPicPr>
            <a:picLocks noChangeAspect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010400" y="6019800"/>
            <a:ext cx="1800225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Footer Placeholder 9"/>
          <p:cNvSpPr txBox="1">
            <a:spLocks/>
          </p:cNvSpPr>
          <p:nvPr userDrawn="1"/>
        </p:nvSpPr>
        <p:spPr>
          <a:xfrm>
            <a:off x="5562600" y="624840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hangingPunct="1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US" sz="1000" dirty="0" smtClean="0">
                <a:cs typeface="+mn-cs"/>
              </a:rPr>
              <a:t>Webinar brought to you by</a:t>
            </a:r>
          </a:p>
        </p:txBody>
      </p:sp>
    </p:spTree>
    <p:extLst>
      <p:ext uri="{BB962C8B-B14F-4D97-AF65-F5344CB8AC3E}">
        <p14:creationId xmlns:p14="http://schemas.microsoft.com/office/powerpoint/2010/main" xmlns="" val="90857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87" r:id="rId12"/>
    <p:sldLayoutId id="2147483688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8224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endParaRPr lang="en-US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2051" name="AutoShape 3"/>
          <p:cNvSpPr>
            <a:spLocks noGrp="1" noChangeArrowheads="1"/>
          </p:cNvSpPr>
          <p:nvPr>
            <p:ph type="title"/>
          </p:nvPr>
        </p:nvSpPr>
        <p:spPr bwMode="auto">
          <a:xfrm>
            <a:off x="134938" y="-76200"/>
            <a:ext cx="8856662" cy="873125"/>
          </a:xfrm>
          <a:prstGeom prst="roundRect">
            <a:avLst>
              <a:gd name="adj" fmla="val 0"/>
            </a:avLst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363663"/>
            <a:ext cx="8677275" cy="496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Rectangle 9"/>
          <p:cNvSpPr/>
          <p:nvPr/>
        </p:nvSpPr>
        <p:spPr>
          <a:xfrm flipV="1">
            <a:off x="0" y="6811963"/>
            <a:ext cx="9144000" cy="46037"/>
          </a:xfrm>
          <a:prstGeom prst="rect">
            <a:avLst/>
          </a:prstGeom>
          <a:solidFill>
            <a:srgbClr val="00193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endParaRPr lang="en-US">
              <a:solidFill>
                <a:srgbClr val="FFFFFF"/>
              </a:solidFill>
              <a:ea typeface="ＭＳ Ｐゴシック" pitchFamily="34" charset="-128"/>
            </a:endParaRPr>
          </a:p>
        </p:txBody>
      </p:sp>
      <p:pic>
        <p:nvPicPr>
          <p:cNvPr id="2054" name="Picture 6" descr="BAA_logo_Current.jpg"/>
          <p:cNvPicPr>
            <a:picLocks noChangeAspect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948488" y="6021388"/>
            <a:ext cx="1876425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+mj-lt"/>
          <a:ea typeface="ＭＳ Ｐゴシック" charset="-128"/>
          <a:cs typeface="ＭＳ Ｐゴシック" charset="-128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ＭＳ Ｐゴシック" charset="-128"/>
          <a:cs typeface="ＭＳ Ｐゴシック" charset="-128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ＭＳ Ｐゴシック" charset="-128"/>
          <a:cs typeface="ＭＳ Ｐゴシック" charset="-128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ＭＳ Ｐゴシック" charset="-128"/>
          <a:cs typeface="ＭＳ Ｐゴシック" charset="-128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ＭＳ Ｐゴシック" charset="-128"/>
          <a:cs typeface="ＭＳ Ｐゴシック" charset="-128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860033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860033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860033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rgbClr val="860033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514350" indent="-514350" algn="l" rtl="0" eaLnBrk="0" fontAlgn="base" hangingPunct="0">
        <a:spcBef>
          <a:spcPct val="20000"/>
        </a:spcBef>
        <a:spcAft>
          <a:spcPct val="0"/>
        </a:spcAft>
        <a:buClr>
          <a:srgbClr val="001933"/>
        </a:buClr>
        <a:buSzPct val="75000"/>
        <a:buChar char="•"/>
        <a:defRPr sz="2800">
          <a:solidFill>
            <a:srgbClr val="001933"/>
          </a:solidFill>
          <a:latin typeface="+mn-lt"/>
          <a:ea typeface="ＭＳ Ｐゴシック" charset="-128"/>
          <a:cs typeface="ＭＳ Ｐゴシック" charset="-128"/>
        </a:defRPr>
      </a:lvl1pPr>
      <a:lvl2pPr marL="914400" indent="-457200" algn="l" rtl="0" eaLnBrk="0" fontAlgn="base" hangingPunct="0">
        <a:spcBef>
          <a:spcPct val="20000"/>
        </a:spcBef>
        <a:spcAft>
          <a:spcPts val="600"/>
        </a:spcAft>
        <a:buClr>
          <a:srgbClr val="001933"/>
        </a:buClr>
        <a:buSzPct val="75000"/>
        <a:buFont typeface="Arial" charset="0"/>
        <a:buChar char="•"/>
        <a:defRPr sz="2400">
          <a:solidFill>
            <a:srgbClr val="001933"/>
          </a:solidFill>
          <a:latin typeface="+mn-lt"/>
          <a:ea typeface="ＭＳ Ｐゴシック" pitchFamily="-106" charset="-128"/>
          <a:cs typeface="ＭＳ Ｐゴシック"/>
        </a:defRPr>
      </a:lvl2pPr>
      <a:lvl3pPr marL="1371600" indent="-457200" algn="l" rtl="0" eaLnBrk="0" fontAlgn="base" hangingPunct="0">
        <a:spcBef>
          <a:spcPct val="20000"/>
        </a:spcBef>
        <a:spcAft>
          <a:spcPts val="600"/>
        </a:spcAft>
        <a:buClr>
          <a:srgbClr val="001933"/>
        </a:buClr>
        <a:buSzPct val="75000"/>
        <a:buFont typeface="Arial" charset="0"/>
        <a:buChar char="•"/>
        <a:defRPr sz="2000">
          <a:solidFill>
            <a:srgbClr val="001933"/>
          </a:solidFill>
          <a:latin typeface="+mn-lt"/>
          <a:ea typeface="ＭＳ Ｐゴシック" pitchFamily="-106" charset="-128"/>
          <a:cs typeface="ＭＳ Ｐゴシック"/>
        </a:defRPr>
      </a:lvl3pPr>
      <a:lvl4pPr marL="1828800" indent="-457200" algn="l" rtl="0" eaLnBrk="0" fontAlgn="base" hangingPunct="0">
        <a:spcBef>
          <a:spcPct val="20000"/>
        </a:spcBef>
        <a:spcAft>
          <a:spcPts val="600"/>
        </a:spcAft>
        <a:buClr>
          <a:srgbClr val="001933"/>
        </a:buClr>
        <a:buSzPct val="80000"/>
        <a:buFont typeface="Arial" charset="0"/>
        <a:buChar char="•"/>
        <a:defRPr sz="2000">
          <a:solidFill>
            <a:srgbClr val="001933"/>
          </a:solidFill>
          <a:latin typeface="+mn-lt"/>
          <a:ea typeface="ＭＳ Ｐゴシック" pitchFamily="-106" charset="-128"/>
          <a:cs typeface="ＭＳ Ｐゴシック"/>
        </a:defRPr>
      </a:lvl4pPr>
      <a:lvl5pPr marL="2286000" indent="-457200" algn="l" rtl="0" eaLnBrk="0" fontAlgn="base" hangingPunct="0">
        <a:spcBef>
          <a:spcPct val="20000"/>
        </a:spcBef>
        <a:spcAft>
          <a:spcPts val="600"/>
        </a:spcAft>
        <a:buClr>
          <a:srgbClr val="001933"/>
        </a:buClr>
        <a:buSzPct val="65000"/>
        <a:buFont typeface="Arial" charset="0"/>
        <a:buChar char="•"/>
        <a:defRPr sz="2000">
          <a:solidFill>
            <a:srgbClr val="001933"/>
          </a:solidFill>
          <a:latin typeface="+mn-lt"/>
          <a:ea typeface="ＭＳ Ｐゴシック" pitchFamily="-106" charset="-128"/>
          <a:cs typeface="ＭＳ Ｐゴシック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rgbClr val="FF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rgbClr val="FF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rgbClr val="FF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rgbClr val="FF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Relationship Id="rId4" Type="http://schemas.openxmlformats.org/officeDocument/2006/relationships/hyperlink" Target="mailto:JFrias@byallaccounts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movie_theatre_AEC_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0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4662488" y="3500438"/>
            <a:ext cx="4267200" cy="127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r>
              <a:rPr lang="en-US" sz="2400" b="1">
                <a:solidFill>
                  <a:schemeClr val="bg1"/>
                </a:solidFill>
              </a:rPr>
              <a:t> </a:t>
            </a:r>
          </a:p>
          <a:p>
            <a:pPr algn="ctr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r>
              <a:rPr lang="en-US" sz="2400" b="1">
                <a:solidFill>
                  <a:schemeClr val="bg1"/>
                </a:solidFill>
              </a:rPr>
              <a:t/>
            </a:r>
            <a:br>
              <a:rPr lang="en-US" sz="2400" b="1">
                <a:solidFill>
                  <a:schemeClr val="bg1"/>
                </a:solidFill>
              </a:rPr>
            </a:br>
            <a:endParaRPr lang="en-US" sz="2400" b="1">
              <a:solidFill>
                <a:schemeClr val="bg1"/>
              </a:solidFill>
            </a:endParaRPr>
          </a:p>
        </p:txBody>
      </p:sp>
      <p:pic>
        <p:nvPicPr>
          <p:cNvPr id="18435" name="Picture 2" descr="\\Wolverine\User Folders\Sales&amp;Marketing\Marketing\Collateral\InvestmentNews-Award-Image-num1-num5-201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176963"/>
            <a:ext cx="6804025" cy="68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52400" y="1062038"/>
            <a:ext cx="8991600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ts val="1200"/>
              </a:spcBef>
              <a:buClr>
                <a:schemeClr val="tx1"/>
              </a:buClr>
              <a:buSzPct val="75000"/>
            </a:pPr>
            <a:r>
              <a:rPr lang="en-US" sz="3600" b="1" dirty="0" smtClean="0">
                <a:solidFill>
                  <a:schemeClr val="bg1"/>
                </a:solidFill>
                <a:latin typeface="Arial" charset="0"/>
              </a:rPr>
              <a:t>Target Date Funds and</a:t>
            </a:r>
            <a:br>
              <a:rPr lang="en-US" sz="3600" b="1" dirty="0" smtClean="0">
                <a:solidFill>
                  <a:schemeClr val="bg1"/>
                </a:solidFill>
                <a:latin typeface="Arial" charset="0"/>
              </a:rPr>
            </a:br>
            <a:r>
              <a:rPr lang="en-US" sz="3600" b="1" dirty="0" smtClean="0">
                <a:solidFill>
                  <a:schemeClr val="bg1"/>
                </a:solidFill>
                <a:latin typeface="Arial" charset="0"/>
              </a:rPr>
              <a:t>Plan Sponsor Responsibilities</a:t>
            </a:r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sz="2000" dirty="0">
                <a:solidFill>
                  <a:schemeClr val="bg1"/>
                </a:solidFill>
                <a:latin typeface="Arial" charset="0"/>
              </a:rPr>
              <a:t>Live ByAllAccounts Webinar - </a:t>
            </a:r>
            <a:r>
              <a:rPr lang="en-US" sz="2000" dirty="0" smtClean="0">
                <a:solidFill>
                  <a:schemeClr val="bg1"/>
                </a:solidFill>
                <a:latin typeface="Arial" charset="0"/>
              </a:rPr>
              <a:t>May</a:t>
            </a:r>
            <a:r>
              <a:rPr lang="en-US" sz="2000" dirty="0" smtClean="0">
                <a:solidFill>
                  <a:schemeClr val="bg1"/>
                </a:solidFill>
                <a:latin typeface="Arial" charset="0"/>
              </a:rPr>
              <a:t> 16, </a:t>
            </a:r>
            <a:r>
              <a:rPr lang="en-US" sz="2000" dirty="0" smtClean="0">
                <a:solidFill>
                  <a:schemeClr val="bg1"/>
                </a:solidFill>
                <a:latin typeface="Arial" charset="0"/>
              </a:rPr>
              <a:t>10A</a:t>
            </a:r>
            <a:r>
              <a:rPr lang="en-US" sz="2000" dirty="0" smtClean="0">
                <a:solidFill>
                  <a:schemeClr val="bg1"/>
                </a:solidFill>
                <a:latin typeface="Arial" charset="0"/>
              </a:rPr>
              <a:t>M </a:t>
            </a:r>
            <a:r>
              <a:rPr lang="en-US" sz="2000" dirty="0">
                <a:solidFill>
                  <a:schemeClr val="bg1"/>
                </a:solidFill>
                <a:latin typeface="Arial" charset="0"/>
              </a:rPr>
              <a:t>EST</a:t>
            </a:r>
            <a:endParaRPr lang="en-US" sz="2000" b="1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8437" name="Rectangle 2"/>
          <p:cNvSpPr>
            <a:spLocks noChangeArrowheads="1"/>
          </p:cNvSpPr>
          <p:nvPr/>
        </p:nvSpPr>
        <p:spPr bwMode="auto">
          <a:xfrm>
            <a:off x="228600" y="3276600"/>
            <a:ext cx="7124700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r>
              <a:rPr lang="en-US">
                <a:solidFill>
                  <a:schemeClr val="bg1"/>
                </a:solidFill>
                <a:latin typeface="Arial" charset="0"/>
              </a:rPr>
              <a:t>Presented by</a:t>
            </a:r>
          </a:p>
          <a:p>
            <a: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r>
              <a:rPr lang="en-US" sz="2000">
                <a:solidFill>
                  <a:schemeClr val="bg1"/>
                </a:solidFill>
                <a:latin typeface="Arial" charset="0"/>
              </a:rPr>
              <a:t>Marcia S. Wagner, Esq. </a:t>
            </a:r>
          </a:p>
          <a:p>
            <a: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None/>
            </a:pPr>
            <a:endParaRPr lang="en-US" b="1">
              <a:solidFill>
                <a:schemeClr val="bg1"/>
              </a:solidFill>
            </a:endParaRPr>
          </a:p>
        </p:txBody>
      </p:sp>
      <p:pic>
        <p:nvPicPr>
          <p:cNvPr id="18438" name="Picture 7" descr="Wagner-Law-Group-Logo-ERISA (1)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4419600"/>
            <a:ext cx="5027613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ChangeArrowheads="1"/>
          </p:cNvSpPr>
          <p:nvPr/>
        </p:nvSpPr>
        <p:spPr bwMode="auto">
          <a:xfrm>
            <a:off x="952500" y="1371600"/>
            <a:ext cx="7391400" cy="461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2400" b="1">
                <a:solidFill>
                  <a:srgbClr val="000000"/>
                </a:solidFill>
                <a:latin typeface="Arial" charset="0"/>
              </a:rPr>
              <a:t>ByAllAccounts</a:t>
            </a:r>
            <a:r>
              <a:rPr lang="en-US">
                <a:solidFill>
                  <a:srgbClr val="000000"/>
                </a:solidFill>
                <a:latin typeface="Arial" charset="0"/>
              </a:rPr>
              <a:t> is the only provider of intelligent data aggregation for financial services companies and the platforms on which their businesses depend.  </a:t>
            </a:r>
          </a:p>
          <a:p>
            <a:pPr eaLnBrk="0" hangingPunct="0"/>
            <a:endParaRPr lang="en-US">
              <a:solidFill>
                <a:srgbClr val="000000"/>
              </a:solidFill>
              <a:latin typeface="Arial" charset="0"/>
            </a:endParaRPr>
          </a:p>
          <a:p>
            <a:pPr eaLnBrk="0" hangingPunct="0"/>
            <a:r>
              <a:rPr lang="en-US">
                <a:solidFill>
                  <a:srgbClr val="000000"/>
                </a:solidFill>
                <a:latin typeface="Arial" charset="0"/>
              </a:rPr>
              <a:t>We serve over 1500 clients, including  Advisory firms, Wealth managers, Trusts and Asset managers.</a:t>
            </a:r>
          </a:p>
          <a:p>
            <a:pPr eaLnBrk="0" hangingPunct="0"/>
            <a:endParaRPr lang="en-US">
              <a:solidFill>
                <a:srgbClr val="000000"/>
              </a:solidFill>
              <a:latin typeface="Arial" charset="0"/>
            </a:endParaRPr>
          </a:p>
          <a:p>
            <a:pPr eaLnBrk="0" hangingPunct="0"/>
            <a:r>
              <a:rPr lang="en-US">
                <a:solidFill>
                  <a:srgbClr val="000000"/>
                </a:solidFill>
                <a:latin typeface="Arial" charset="0"/>
              </a:rPr>
              <a:t>We help clients:</a:t>
            </a:r>
          </a:p>
          <a:p>
            <a:pPr eaLnBrk="0" hangingPunct="0"/>
            <a:endParaRPr lang="en-US">
              <a:solidFill>
                <a:srgbClr val="000000"/>
              </a:solidFill>
              <a:latin typeface="Arial" charset="0"/>
            </a:endParaRPr>
          </a:p>
          <a:p>
            <a:pPr eaLnBrk="0" hangingPunct="0">
              <a:buFont typeface="Arial" charset="0"/>
              <a:buChar char="•"/>
            </a:pPr>
            <a:r>
              <a:rPr lang="en-US">
                <a:solidFill>
                  <a:srgbClr val="000000"/>
                </a:solidFill>
                <a:latin typeface="Arial" charset="0"/>
              </a:rPr>
              <a:t>Eliminate Manual Data Entry</a:t>
            </a:r>
          </a:p>
          <a:p>
            <a:pPr eaLnBrk="0" hangingPunct="0">
              <a:buFont typeface="Arial" charset="0"/>
              <a:buChar char="•"/>
            </a:pPr>
            <a:r>
              <a:rPr lang="en-US">
                <a:solidFill>
                  <a:srgbClr val="000000"/>
                </a:solidFill>
                <a:latin typeface="Arial" charset="0"/>
              </a:rPr>
              <a:t>Drive Back Office Efficiency</a:t>
            </a:r>
          </a:p>
          <a:p>
            <a:pPr eaLnBrk="0" hangingPunct="0">
              <a:buFont typeface="Arial" charset="0"/>
              <a:buChar char="•"/>
            </a:pPr>
            <a:r>
              <a:rPr lang="en-US">
                <a:solidFill>
                  <a:srgbClr val="000000"/>
                </a:solidFill>
                <a:latin typeface="Arial" charset="0"/>
              </a:rPr>
              <a:t>Access Hard-to-Get Account Data (retirement accounts)</a:t>
            </a:r>
          </a:p>
          <a:p>
            <a:pPr eaLnBrk="0" hangingPunct="0">
              <a:buFont typeface="Arial" charset="0"/>
              <a:buChar char="•"/>
            </a:pPr>
            <a:r>
              <a:rPr lang="en-US">
                <a:solidFill>
                  <a:srgbClr val="000000"/>
                </a:solidFill>
                <a:latin typeface="Arial" charset="0"/>
              </a:rPr>
              <a:t>Provide Holistic View of Client Portfolios</a:t>
            </a:r>
          </a:p>
          <a:p>
            <a:pPr eaLnBrk="0" hangingPunct="0">
              <a:buFont typeface="Arial" charset="0"/>
              <a:buChar char="•"/>
            </a:pPr>
            <a:r>
              <a:rPr lang="en-US">
                <a:solidFill>
                  <a:srgbClr val="000000"/>
                </a:solidFill>
                <a:latin typeface="Arial" charset="0"/>
              </a:rPr>
              <a:t>Save Time &amp; Money</a:t>
            </a:r>
          </a:p>
          <a:p>
            <a:pPr eaLnBrk="0" hangingPunct="0"/>
            <a:endParaRPr lang="en-US"/>
          </a:p>
          <a:p>
            <a:pPr eaLnBrk="0" hangingPunct="0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914400" y="314325"/>
            <a:ext cx="76962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sz="2800" b="1" dirty="0">
                <a:solidFill>
                  <a:schemeClr val="bg1"/>
                </a:solidFill>
                <a:latin typeface="+mj-lt"/>
                <a:cs typeface="+mn-cs"/>
              </a:rPr>
              <a:t>About ByAllAccounts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smtClean="0">
                <a:ea typeface="ＭＳ Ｐゴシック" pitchFamily="34" charset="-128"/>
              </a:rPr>
              <a:t>Marcia S. Wagner, Principal – Wagner Law</a:t>
            </a:r>
            <a:endParaRPr lang="en-US" smtClean="0">
              <a:ea typeface="ＭＳ Ｐゴシック" pitchFamily="34" charset="-128"/>
            </a:endParaRPr>
          </a:p>
        </p:txBody>
      </p:sp>
      <p:sp>
        <p:nvSpPr>
          <p:cNvPr id="20483" name="TextBox 6"/>
          <p:cNvSpPr txBox="1">
            <a:spLocks noChangeArrowheads="1"/>
          </p:cNvSpPr>
          <p:nvPr/>
        </p:nvSpPr>
        <p:spPr bwMode="auto">
          <a:xfrm>
            <a:off x="685800" y="1371600"/>
            <a:ext cx="434340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buFont typeface="Arial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Arial" charset="0"/>
              </a:rPr>
              <a:t>Principal of The Wagner Law Group, one of the nation’s largest boutique law firms, specializing in ERISA, employee benefits and executive compensation</a:t>
            </a:r>
          </a:p>
          <a:p>
            <a:pPr eaLnBrk="0" hangingPunct="0"/>
            <a:endParaRPr lang="en-US" sz="2000" dirty="0">
              <a:solidFill>
                <a:srgbClr val="000000"/>
              </a:solidFill>
              <a:latin typeface="Arial" charset="0"/>
            </a:endParaRPr>
          </a:p>
          <a:p>
            <a:pPr eaLnBrk="0" hangingPunct="0">
              <a:buFont typeface="Arial" charset="0"/>
              <a:buChar char="•"/>
            </a:pPr>
            <a:endParaRPr lang="en-US" sz="2000" dirty="0">
              <a:solidFill>
                <a:srgbClr val="000000"/>
              </a:solidFill>
              <a:latin typeface="Arial" charset="0"/>
            </a:endParaRPr>
          </a:p>
          <a:p>
            <a:pPr eaLnBrk="0" hangingPunct="0">
              <a:buFont typeface="Arial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Arial" charset="0"/>
              </a:rPr>
              <a:t>Frequently quoted in </a:t>
            </a:r>
            <a:r>
              <a:rPr lang="en-US" sz="2000" u="sng" dirty="0">
                <a:solidFill>
                  <a:srgbClr val="000000"/>
                </a:solidFill>
                <a:latin typeface="Arial" charset="0"/>
              </a:rPr>
              <a:t>The Wall Street Journal</a:t>
            </a:r>
            <a:r>
              <a:rPr lang="en-US" sz="2000" dirty="0">
                <a:solidFill>
                  <a:srgbClr val="000000"/>
                </a:solidFill>
                <a:latin typeface="Arial" charset="0"/>
              </a:rPr>
              <a:t>, </a:t>
            </a:r>
            <a:r>
              <a:rPr lang="en-US" sz="2000" u="sng" dirty="0">
                <a:solidFill>
                  <a:srgbClr val="000000"/>
                </a:solidFill>
                <a:latin typeface="Arial" charset="0"/>
              </a:rPr>
              <a:t>Financial Times</a:t>
            </a:r>
            <a:r>
              <a:rPr lang="en-US" sz="2000" dirty="0">
                <a:solidFill>
                  <a:srgbClr val="000000"/>
                </a:solidFill>
                <a:latin typeface="Arial" charset="0"/>
              </a:rPr>
              <a:t>, </a:t>
            </a:r>
            <a:r>
              <a:rPr lang="en-US" sz="2000" u="sng" dirty="0">
                <a:solidFill>
                  <a:srgbClr val="000000"/>
                </a:solidFill>
                <a:latin typeface="Arial" charset="0"/>
              </a:rPr>
              <a:t>Pension &amp; Investments</a:t>
            </a:r>
            <a:r>
              <a:rPr lang="en-US" sz="2000" dirty="0">
                <a:solidFill>
                  <a:srgbClr val="000000"/>
                </a:solidFill>
                <a:latin typeface="Arial" charset="0"/>
              </a:rPr>
              <a:t>, many other industry publications</a:t>
            </a:r>
          </a:p>
          <a:p>
            <a:pPr eaLnBrk="0" hangingPunct="0">
              <a:buFont typeface="Arial" charset="0"/>
              <a:buChar char="•"/>
            </a:pPr>
            <a:endParaRPr lang="en-US" sz="2000" dirty="0">
              <a:solidFill>
                <a:srgbClr val="000000"/>
              </a:solidFill>
              <a:latin typeface="Arial" charset="0"/>
            </a:endParaRPr>
          </a:p>
          <a:p>
            <a:pPr eaLnBrk="0" hangingPunct="0">
              <a:buFont typeface="Arial" charset="0"/>
              <a:buChar char="•"/>
            </a:pPr>
            <a:r>
              <a:rPr lang="en-US" sz="2000" dirty="0">
                <a:solidFill>
                  <a:srgbClr val="000000"/>
                </a:solidFill>
                <a:latin typeface="Arial" charset="0"/>
              </a:rPr>
              <a:t>Provides counsel to advisors</a:t>
            </a:r>
          </a:p>
          <a:p>
            <a:pPr eaLnBrk="0" hangingPunct="0"/>
            <a:endParaRPr lang="en-US" sz="2000" dirty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20484" name="Picture 3" descr="C:\Users\ncramer\Desktop\Webinars\WagnerWebinar\014-MarciaWagner .jpg"/>
          <p:cNvPicPr>
            <a:picLocks noChangeAspect="1" noChangeArrowheads="1"/>
          </p:cNvPicPr>
          <p:nvPr/>
        </p:nvPicPr>
        <p:blipFill>
          <a:blip r:embed="rId2" cstate="print"/>
          <a:srcRect b="14063"/>
          <a:stretch>
            <a:fillRect/>
          </a:stretch>
        </p:blipFill>
        <p:spPr bwMode="auto">
          <a:xfrm>
            <a:off x="5562600" y="1295400"/>
            <a:ext cx="32512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66800"/>
            <a:ext cx="7772400" cy="2152650"/>
          </a:xfrm>
        </p:spPr>
        <p:txBody>
          <a:bodyPr/>
          <a:lstStyle/>
          <a:p>
            <a:r>
              <a:rPr lang="en-US" b="1" dirty="0" smtClean="0"/>
              <a:t>Target Date Funds</a:t>
            </a:r>
            <a:r>
              <a:rPr lang="en-US" b="1" dirty="0"/>
              <a:t> </a:t>
            </a:r>
            <a:r>
              <a:rPr lang="en-US" b="1" dirty="0" smtClean="0"/>
              <a:t>and</a:t>
            </a:r>
            <a:br>
              <a:rPr lang="en-US" b="1" dirty="0" smtClean="0"/>
            </a:br>
            <a:r>
              <a:rPr lang="en-US" b="1" dirty="0"/>
              <a:t>P</a:t>
            </a:r>
            <a:r>
              <a:rPr lang="en-US" b="1" dirty="0" smtClean="0"/>
              <a:t>lan </a:t>
            </a:r>
            <a:r>
              <a:rPr lang="en-US" b="1" dirty="0"/>
              <a:t>S</a:t>
            </a:r>
            <a:r>
              <a:rPr lang="en-US" b="1" dirty="0" smtClean="0"/>
              <a:t>ponsor Responsibilities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38600"/>
            <a:ext cx="6400800" cy="16002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Marcia S. Wagner, Esq.</a:t>
            </a:r>
          </a:p>
          <a:p>
            <a:endParaRPr lang="en-US" dirty="0" smtClean="0"/>
          </a:p>
          <a:p>
            <a:pPr algn="l"/>
            <a:r>
              <a:rPr lang="en-US" dirty="0"/>
              <a:t> </a:t>
            </a:r>
            <a:r>
              <a:rPr lang="en-US" dirty="0" smtClean="0"/>
              <a:t>                         </a:t>
            </a:r>
            <a:endParaRPr lang="en-US" sz="2300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724400"/>
            <a:ext cx="3505200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61066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Background on Target Date Funds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Popular default investment vehicle for 401(k) plans. </a:t>
            </a:r>
          </a:p>
          <a:p>
            <a:pPr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Typically, formed as open-end investment companies registered under the Inv. Co. Act.</a:t>
            </a:r>
          </a:p>
          <a:p>
            <a:pPr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Defining characteristic – “glide path” which determines the overall asset mix of the fund.</a:t>
            </a:r>
          </a:p>
          <a:p>
            <a:pPr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Performance issues in 2008 raise concerns, especially for near-term TDFs.</a:t>
            </a:r>
          </a:p>
          <a:p>
            <a:pPr lvl="1"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sz="2600" dirty="0" smtClean="0"/>
              <a:t>Based on SEC analysis, the average loss for TDFs with a 2010 target date was </a:t>
            </a:r>
            <a:r>
              <a:rPr lang="en-US" sz="2600" dirty="0" smtClean="0">
                <a:solidFill>
                  <a:srgbClr val="FF0000"/>
                </a:solidFill>
              </a:rPr>
              <a:t>-25%.</a:t>
            </a:r>
          </a:p>
          <a:p>
            <a:pPr lvl="1">
              <a:lnSpc>
                <a:spcPct val="8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sz="2600" dirty="0" smtClean="0"/>
              <a:t>Individual TDF losses as high as </a:t>
            </a:r>
            <a:r>
              <a:rPr lang="en-US" sz="2600" dirty="0" smtClean="0">
                <a:solidFill>
                  <a:srgbClr val="FF0000"/>
                </a:solidFill>
              </a:rPr>
              <a:t>-41%</a:t>
            </a:r>
            <a:r>
              <a:rPr lang="en-US" sz="2600" dirty="0" smtClean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973962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TDF Developments Since 2009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DOL and SEC at Senate Special Committee on Aging hearing on TDFs (Oct. 28, 2009).</a:t>
            </a:r>
          </a:p>
          <a:p>
            <a:pPr lvl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</a:pPr>
            <a:r>
              <a:rPr lang="en-US" sz="2600" dirty="0" smtClean="0"/>
              <a:t>Investor Bulletin jointly released by DOL and SEC.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DOL’s fiduciary checklist on TDFs is pending. 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SEC proposal for TDF advertising materials.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If name has target date, “tag line” disclosure needed.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Advertising must include glide path information.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 On Nov. 30, 2010, DOL proposes rules on TDF disclosures for participants, amending: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u="sng" dirty="0" smtClean="0"/>
              <a:t>QDIA regs</a:t>
            </a:r>
            <a:r>
              <a:rPr lang="en-US" sz="2600" dirty="0" smtClean="0"/>
              <a:t> issued under PPA of 2006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u="sng" dirty="0" smtClean="0"/>
              <a:t>Participant-level fee disclosure regs</a:t>
            </a:r>
            <a:r>
              <a:rPr lang="en-US" sz="2600" dirty="0" smtClean="0"/>
              <a:t> that were finalized on Oct. 14, 2010 and became effective in 2012.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51041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DOL Proposed Changes to QDIA Regs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Background on QDIA Regs</a:t>
            </a:r>
          </a:p>
          <a:p>
            <a:pPr lvl="1">
              <a:lnSpc>
                <a:spcPct val="90000"/>
              </a:lnSpc>
              <a:spcBef>
                <a:spcPct val="25000"/>
              </a:spcBef>
              <a:buClr>
                <a:schemeClr val="tx1"/>
              </a:buClr>
            </a:pPr>
            <a:r>
              <a:rPr lang="en-US" sz="2600" dirty="0" smtClean="0"/>
              <a:t>Participant deemed to be directing investment to default choice if QDIA requirements are met.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Default investment must be a QDIA, and </a:t>
            </a:r>
            <a:r>
              <a:rPr lang="en-US" sz="2600" u="sng" dirty="0" smtClean="0"/>
              <a:t>QDIA notices</a:t>
            </a:r>
            <a:r>
              <a:rPr lang="en-US" sz="2600" dirty="0" smtClean="0"/>
              <a:t> must be provided to participants.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DOL proposes change to QDIA notice for TDFs.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Explanation and illustration of TDF’s glide path.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Relevance of target date (</a:t>
            </a:r>
            <a:r>
              <a:rPr lang="en-US" sz="2600" i="1" dirty="0" smtClean="0"/>
              <a:t>e.g.</a:t>
            </a:r>
            <a:r>
              <a:rPr lang="en-US" sz="2600" dirty="0" smtClean="0"/>
              <a:t>, 2030) in TDF name.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Disclaimer that TDF may lose money after retirement.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DOL also proposes general changes to QDIA notice (even if not a TDF).</a:t>
            </a:r>
            <a:endParaRPr lang="en-US" sz="30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798952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DOL Proposed Changes to </a:t>
            </a:r>
            <a:br>
              <a:rPr lang="en-US" b="1" dirty="0" smtClean="0"/>
            </a:br>
            <a:r>
              <a:rPr lang="en-US" b="1" dirty="0" smtClean="0"/>
              <a:t>Participant-Level Disclosure Regs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Background (recap)</a:t>
            </a:r>
          </a:p>
          <a:p>
            <a:pPr lvl="1">
              <a:lnSpc>
                <a:spcPct val="90000"/>
              </a:lnSpc>
              <a:spcBef>
                <a:spcPct val="25000"/>
              </a:spcBef>
              <a:buClr>
                <a:schemeClr val="tx1"/>
              </a:buClr>
            </a:pPr>
            <a:r>
              <a:rPr lang="en-US" sz="2600" dirty="0" smtClean="0"/>
              <a:t>New rules will require disclosure of plan-related fees and annual comparative chart for plan’s investments.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DOL proposes change to annual comparative chart for TDFs (even if not a QDIA).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Must include appendix with additional TDF info. 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Same info as required for QDIA notice.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dirty="0" smtClean="0"/>
              <a:t>Informal follow-up guidance from DOL</a:t>
            </a:r>
          </a:p>
          <a:p>
            <a:pPr lvl="1">
              <a:lnSpc>
                <a:spcPct val="90000"/>
              </a:lnSpc>
              <a:spcBef>
                <a:spcPct val="25000"/>
              </a:spcBef>
              <a:buClr>
                <a:schemeClr val="tx1"/>
              </a:buClr>
            </a:pPr>
            <a:r>
              <a:rPr lang="en-US" sz="2600" dirty="0" smtClean="0"/>
              <a:t>TDF prospectus is unlikely to satisfy QDIA notice and annual comparative chart requirements, as proposed.</a:t>
            </a:r>
          </a:p>
          <a:p>
            <a:pPr lvl="1">
              <a:lnSpc>
                <a:spcPct val="90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sz="2600" dirty="0" smtClean="0"/>
              <a:t>DOL will not provide “model” target date disclosures.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668306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TDF Conflicts of Interest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en-US" dirty="0" smtClean="0"/>
              <a:t>Conflicts arise when a “fund of funds” invests in affiliated underlying funds.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Conflicts are permitted because fund managers are carved out from ERISA’s fiduciary requirements.</a:t>
            </a:r>
          </a:p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en-US" dirty="0" smtClean="0"/>
              <a:t>Are fund managers ever subject to ERISA? 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Firm requested clarification on scope of carve-out.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In Adv. Op. 2009-04A (Avatar Associates), DOL declined to rule that the TDF managers are fiduciaries.</a:t>
            </a:r>
          </a:p>
          <a:p>
            <a:pPr>
              <a:lnSpc>
                <a:spcPct val="90000"/>
              </a:lnSpc>
              <a:spcBef>
                <a:spcPct val="25000"/>
              </a:spcBef>
              <a:buClr>
                <a:schemeClr val="tx1"/>
              </a:buClr>
            </a:pPr>
            <a:r>
              <a:rPr lang="en-US" dirty="0" smtClean="0"/>
              <a:t>Implications of DOL guidance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Plan sponsors are alone in their fiduciary obligation.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Must ensure TDFs (and underlying funds) are appropriate plan investments.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303496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Fiduciary Status of TDF Managers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600200"/>
            <a:ext cx="7696200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TDF assets not considered plan assets subject to ERISA fiduciary standards.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TDF investment advisers not treated as ERISA fiduciaries</a:t>
            </a:r>
          </a:p>
          <a:p>
            <a:pPr lvl="1"/>
            <a:r>
              <a:rPr lang="en-US" dirty="0" smtClean="0"/>
              <a:t>Confirmed by DOL Advisory Opinion 2009-04A.</a:t>
            </a:r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DOL view: plan sponsor alone has duty to evaluate and monitor TDFs</a:t>
            </a:r>
          </a:p>
        </p:txBody>
      </p:sp>
    </p:spTree>
    <p:extLst>
      <p:ext uri="{BB962C8B-B14F-4D97-AF65-F5344CB8AC3E}">
        <p14:creationId xmlns:p14="http://schemas.microsoft.com/office/powerpoint/2010/main" xmlns="" val="40780745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Congressional Proposals for TDFs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buClr>
                <a:schemeClr val="tx1"/>
              </a:buClr>
            </a:pPr>
            <a:r>
              <a:rPr lang="en-US" dirty="0" smtClean="0"/>
              <a:t>Former Senator Kohl announced his intent to introduce new legislation (Dec. 2009).</a:t>
            </a:r>
            <a:endParaRPr lang="en-US" sz="2400" dirty="0" smtClean="0"/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Concerns over high fees, low performance or excessive risk in many TDFs.</a:t>
            </a:r>
          </a:p>
          <a:p>
            <a:pPr lvl="1">
              <a:lnSpc>
                <a:spcPct val="90000"/>
              </a:lnSpc>
              <a:buClr>
                <a:schemeClr val="tx1"/>
              </a:buClr>
            </a:pPr>
            <a:r>
              <a:rPr lang="en-US" sz="2600" dirty="0" smtClean="0"/>
              <a:t>Would impose ERISA fiduciary status on TDF managers when TDF used as QDIA in 401(k) plans.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200954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DOL Tips for Selecting a TDF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Objective process required to obtain information on prospective TDF investment.</a:t>
            </a:r>
          </a:p>
          <a:p>
            <a:r>
              <a:rPr lang="en-US" dirty="0" smtClean="0"/>
              <a:t>Start process by examining TDF </a:t>
            </a:r>
            <a:r>
              <a:rPr lang="en-US" dirty="0"/>
              <a:t>p</a:t>
            </a:r>
            <a:r>
              <a:rPr lang="en-US" dirty="0" smtClean="0"/>
              <a:t>rospectus.</a:t>
            </a:r>
          </a:p>
          <a:p>
            <a:r>
              <a:rPr lang="en-US" dirty="0" smtClean="0"/>
              <a:t>Question TDF providers on how TDF features match plan objectives and demographics.</a:t>
            </a:r>
          </a:p>
          <a:p>
            <a:pPr lvl="1"/>
            <a:r>
              <a:rPr lang="en-US" dirty="0" smtClean="0"/>
              <a:t>Investment Performance</a:t>
            </a:r>
          </a:p>
          <a:p>
            <a:pPr lvl="1"/>
            <a:r>
              <a:rPr lang="en-US" dirty="0" smtClean="0"/>
              <a:t>Fees &amp; expenses</a:t>
            </a:r>
          </a:p>
          <a:p>
            <a:pPr lvl="1"/>
            <a:r>
              <a:rPr lang="en-US" dirty="0" smtClean="0"/>
              <a:t>Glidepath</a:t>
            </a:r>
          </a:p>
          <a:p>
            <a:pPr lvl="1"/>
            <a:r>
              <a:rPr lang="en-US" dirty="0" smtClean="0"/>
              <a:t>Landing point</a:t>
            </a:r>
          </a:p>
          <a:p>
            <a:r>
              <a:rPr lang="en-US" dirty="0" smtClean="0"/>
              <a:t>Periodically check for changes in TDF characteristics.</a:t>
            </a:r>
          </a:p>
          <a:p>
            <a:pPr lvl="1"/>
            <a:r>
              <a:rPr lang="en-US" dirty="0" smtClean="0"/>
              <a:t>Management team</a:t>
            </a:r>
          </a:p>
          <a:p>
            <a:pPr lvl="1"/>
            <a:r>
              <a:rPr lang="en-US" dirty="0" smtClean="0"/>
              <a:t>Investment strategy</a:t>
            </a:r>
          </a:p>
        </p:txBody>
      </p:sp>
    </p:spTree>
    <p:extLst>
      <p:ext uri="{BB962C8B-B14F-4D97-AF65-F5344CB8AC3E}">
        <p14:creationId xmlns:p14="http://schemas.microsoft.com/office/powerpoint/2010/main" xmlns="" val="39582537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DOL Tips Regarding TDF Investments, Fees &amp; Expenses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Check when TDF reaches most conservative investment allocation.</a:t>
            </a:r>
          </a:p>
          <a:p>
            <a:pPr lvl="1"/>
            <a:r>
              <a:rPr lang="en-US" dirty="0" smtClean="0"/>
              <a:t>To retirement</a:t>
            </a:r>
          </a:p>
          <a:p>
            <a:pPr lvl="1"/>
            <a:r>
              <a:rPr lang="en-US" dirty="0" smtClean="0"/>
              <a:t>Through retirement</a:t>
            </a:r>
          </a:p>
          <a:p>
            <a:r>
              <a:rPr lang="en-US" dirty="0" smtClean="0"/>
              <a:t>Determine if TDF Fees are justified by performance and services.</a:t>
            </a:r>
          </a:p>
          <a:p>
            <a:pPr lvl="1"/>
            <a:r>
              <a:rPr lang="en-US" dirty="0" smtClean="0"/>
              <a:t>Overall fee</a:t>
            </a:r>
          </a:p>
          <a:p>
            <a:pPr lvl="1"/>
            <a:r>
              <a:rPr lang="en-US" dirty="0" smtClean="0"/>
              <a:t>Fees of underlying funds</a:t>
            </a:r>
          </a:p>
          <a:p>
            <a:pPr lvl="1"/>
            <a:r>
              <a:rPr lang="en-US" dirty="0" smtClean="0"/>
              <a:t>Ensure excess of overall expense ratio over underlying fund expense ratios is justified by extra service, access to special investments, etc. </a:t>
            </a:r>
          </a:p>
        </p:txBody>
      </p:sp>
    </p:spTree>
    <p:extLst>
      <p:ext uri="{BB962C8B-B14F-4D97-AF65-F5344CB8AC3E}">
        <p14:creationId xmlns:p14="http://schemas.microsoft.com/office/powerpoint/2010/main" xmlns="" val="20492352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/>
              <a:t>DOL Tips: Employee Communications, Customized Funds &amp; Consultants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800600"/>
          </a:xfrm>
        </p:spPr>
        <p:txBody>
          <a:bodyPr>
            <a:normAutofit fontScale="92500" lnSpcReduction="20000"/>
          </a:bodyPr>
          <a:lstStyle/>
          <a:p>
            <a:r>
              <a:rPr lang="en-US" sz="3000" dirty="0" smtClean="0"/>
              <a:t>Provide participants meaningful TDF disclosures.</a:t>
            </a:r>
          </a:p>
          <a:p>
            <a:pPr lvl="1"/>
            <a:r>
              <a:rPr lang="en-US" sz="2600" dirty="0" smtClean="0"/>
              <a:t>General information about TDFs (e.g., nature of glidepath)</a:t>
            </a:r>
          </a:p>
          <a:p>
            <a:pPr lvl="1"/>
            <a:r>
              <a:rPr lang="en-US" sz="2600" dirty="0" smtClean="0"/>
              <a:t>Specific information regarding prospective TDF investment (e.g., performance, fees &amp; expenses)</a:t>
            </a:r>
          </a:p>
          <a:p>
            <a:pPr lvl="1"/>
            <a:r>
              <a:rPr lang="en-US" sz="2600" dirty="0" smtClean="0"/>
              <a:t>Provide actual glidepath illustration</a:t>
            </a:r>
          </a:p>
          <a:p>
            <a:pPr marL="457200" lvl="1" indent="0">
              <a:buNone/>
            </a:pPr>
            <a:endParaRPr lang="en-US" sz="2200" dirty="0" smtClean="0"/>
          </a:p>
          <a:p>
            <a:r>
              <a:rPr lang="en-US" sz="3000" dirty="0" smtClean="0"/>
              <a:t>Explore use of customized TDFs where underlying assets are existing plan investment options.</a:t>
            </a:r>
          </a:p>
          <a:p>
            <a:pPr marL="0" indent="0">
              <a:buNone/>
            </a:pPr>
            <a:endParaRPr lang="en-US" sz="3000" dirty="0" smtClean="0"/>
          </a:p>
          <a:p>
            <a:r>
              <a:rPr lang="en-US" sz="3000" dirty="0" smtClean="0"/>
              <a:t>Seek advice of consultants/experts, if needed.</a:t>
            </a:r>
          </a:p>
          <a:p>
            <a:pPr lvl="1"/>
            <a:r>
              <a:rPr lang="en-US" sz="2600" dirty="0" smtClean="0"/>
              <a:t>Review &amp; evaluate consultant recommendations</a:t>
            </a:r>
          </a:p>
          <a:p>
            <a:pPr lvl="1"/>
            <a:r>
              <a:rPr lang="en-US" sz="2600" dirty="0" smtClean="0"/>
              <a:t>Do not rubberstamp </a:t>
            </a:r>
            <a:endParaRPr lang="en-US" sz="2600" dirty="0"/>
          </a:p>
          <a:p>
            <a:pPr marL="457200" lvl="1" indent="0">
              <a:buNone/>
            </a:pPr>
            <a:endParaRPr lang="en-US" sz="2600" dirty="0" smtClean="0"/>
          </a:p>
        </p:txBody>
      </p:sp>
    </p:spTree>
    <p:extLst>
      <p:ext uri="{BB962C8B-B14F-4D97-AF65-F5344CB8AC3E}">
        <p14:creationId xmlns:p14="http://schemas.microsoft.com/office/powerpoint/2010/main" xmlns="" val="2226122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21920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Target Date Funds and</a:t>
            </a:r>
            <a:br>
              <a:rPr lang="en-US" b="1" dirty="0"/>
            </a:br>
            <a:r>
              <a:rPr lang="en-US" b="1" dirty="0"/>
              <a:t>Plan Sponsor Responsibilities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>
            <a:normAutofit lnSpcReduction="10000"/>
          </a:bodyPr>
          <a:lstStyle/>
          <a:p>
            <a:pPr marL="26988" algn="ctr">
              <a:lnSpc>
                <a:spcPct val="70000"/>
              </a:lnSpc>
              <a:spcBef>
                <a:spcPts val="600"/>
              </a:spcBef>
              <a:buClr>
                <a:schemeClr val="accent1"/>
              </a:buClr>
              <a:buSzPct val="80000"/>
              <a:buNone/>
            </a:pPr>
            <a:endParaRPr lang="en-US" dirty="0" smtClean="0">
              <a:solidFill>
                <a:srgbClr val="320E04"/>
              </a:solidFill>
              <a:latin typeface="Calibri" pitchFamily="34" charset="0"/>
            </a:endParaRPr>
          </a:p>
          <a:p>
            <a:pPr marL="26988" algn="ctr">
              <a:lnSpc>
                <a:spcPct val="70000"/>
              </a:lnSpc>
              <a:spcBef>
                <a:spcPts val="600"/>
              </a:spcBef>
              <a:buClr>
                <a:schemeClr val="accent1"/>
              </a:buClr>
              <a:buSzPct val="80000"/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Marcia S. Wagner, Esq.</a:t>
            </a:r>
          </a:p>
          <a:p>
            <a:pPr marL="26988" algn="ctr">
              <a:lnSpc>
                <a:spcPct val="70000"/>
              </a:lnSpc>
              <a:spcBef>
                <a:spcPts val="600"/>
              </a:spcBef>
              <a:buClr>
                <a:schemeClr val="accent1"/>
              </a:buClr>
              <a:buSzPct val="80000"/>
              <a:buNone/>
            </a:pPr>
            <a:endParaRPr lang="en-US" dirty="0">
              <a:solidFill>
                <a:srgbClr val="320E04"/>
              </a:solidFill>
              <a:latin typeface="Calibri" pitchFamily="34" charset="0"/>
            </a:endParaRPr>
          </a:p>
          <a:p>
            <a:pPr marL="26988" algn="ctr">
              <a:lnSpc>
                <a:spcPct val="70000"/>
              </a:lnSpc>
              <a:spcBef>
                <a:spcPts val="600"/>
              </a:spcBef>
              <a:buClr>
                <a:schemeClr val="accent1"/>
              </a:buClr>
              <a:buSzPct val="80000"/>
              <a:buNone/>
            </a:pPr>
            <a:endParaRPr lang="en-US" dirty="0" smtClean="0">
              <a:solidFill>
                <a:srgbClr val="320E04"/>
              </a:solidFill>
              <a:latin typeface="Calibri" pitchFamily="34" charset="0"/>
            </a:endParaRPr>
          </a:p>
          <a:p>
            <a:pPr marL="26988" algn="ctr">
              <a:lnSpc>
                <a:spcPct val="70000"/>
              </a:lnSpc>
              <a:spcBef>
                <a:spcPts val="600"/>
              </a:spcBef>
              <a:buClr>
                <a:schemeClr val="accent1"/>
              </a:buClr>
              <a:buSzPct val="80000"/>
              <a:buNone/>
            </a:pPr>
            <a:endParaRPr lang="en-US" dirty="0" smtClean="0">
              <a:solidFill>
                <a:srgbClr val="320E04"/>
              </a:solidFill>
              <a:latin typeface="Calibri" pitchFamily="34" charset="0"/>
            </a:endParaRPr>
          </a:p>
          <a:p>
            <a:pPr marL="26988" algn="ctr">
              <a:lnSpc>
                <a:spcPct val="70000"/>
              </a:lnSpc>
              <a:spcBef>
                <a:spcPts val="600"/>
              </a:spcBef>
              <a:buClr>
                <a:schemeClr val="accent1"/>
              </a:buClr>
              <a:buSzPct val="80000"/>
              <a:buNone/>
            </a:pPr>
            <a:r>
              <a:rPr lang="en-US" dirty="0" smtClean="0">
                <a:solidFill>
                  <a:srgbClr val="320E04"/>
                </a:solidFill>
                <a:latin typeface="Calibri" pitchFamily="34" charset="0"/>
              </a:rPr>
              <a:t>99 </a:t>
            </a:r>
            <a:r>
              <a:rPr lang="en-US" dirty="0">
                <a:solidFill>
                  <a:srgbClr val="320E04"/>
                </a:solidFill>
                <a:latin typeface="Calibri" pitchFamily="34" charset="0"/>
              </a:rPr>
              <a:t>Summer Street, 13</a:t>
            </a:r>
            <a:r>
              <a:rPr lang="en-US" baseline="30000" dirty="0">
                <a:solidFill>
                  <a:srgbClr val="320E04"/>
                </a:solidFill>
                <a:latin typeface="Calibri" pitchFamily="34" charset="0"/>
              </a:rPr>
              <a:t>th</a:t>
            </a:r>
            <a:r>
              <a:rPr lang="en-US" dirty="0">
                <a:solidFill>
                  <a:srgbClr val="320E04"/>
                </a:solidFill>
                <a:latin typeface="Calibri" pitchFamily="34" charset="0"/>
              </a:rPr>
              <a:t> Floor</a:t>
            </a:r>
          </a:p>
          <a:p>
            <a:pPr marL="26988" algn="ctr">
              <a:lnSpc>
                <a:spcPct val="70000"/>
              </a:lnSpc>
              <a:spcBef>
                <a:spcPts val="600"/>
              </a:spcBef>
              <a:buClr>
                <a:schemeClr val="accent1"/>
              </a:buClr>
              <a:buSzPct val="80000"/>
              <a:buNone/>
            </a:pPr>
            <a:r>
              <a:rPr lang="en-US" dirty="0">
                <a:solidFill>
                  <a:srgbClr val="320E04"/>
                </a:solidFill>
                <a:latin typeface="Calibri" pitchFamily="34" charset="0"/>
              </a:rPr>
              <a:t>Boston, MA 02110</a:t>
            </a:r>
          </a:p>
          <a:p>
            <a:pPr marL="26988" algn="ctr">
              <a:lnSpc>
                <a:spcPct val="70000"/>
              </a:lnSpc>
              <a:spcBef>
                <a:spcPts val="600"/>
              </a:spcBef>
              <a:buClr>
                <a:schemeClr val="accent1"/>
              </a:buClr>
              <a:buSzPct val="80000"/>
              <a:buNone/>
            </a:pPr>
            <a:r>
              <a:rPr lang="en-US" dirty="0">
                <a:solidFill>
                  <a:srgbClr val="320E04"/>
                </a:solidFill>
                <a:latin typeface="Calibri" pitchFamily="34" charset="0"/>
              </a:rPr>
              <a:t>Tel: (617) 357-5200 Fax: (617) 357-5250</a:t>
            </a:r>
          </a:p>
          <a:p>
            <a:pPr marL="26988" algn="ctr">
              <a:lnSpc>
                <a:spcPct val="70000"/>
              </a:lnSpc>
              <a:spcBef>
                <a:spcPts val="600"/>
              </a:spcBef>
              <a:buClr>
                <a:schemeClr val="tx1"/>
              </a:buClr>
              <a:buSzPct val="80000"/>
              <a:buNone/>
            </a:pPr>
            <a:r>
              <a:rPr lang="en-US" dirty="0">
                <a:solidFill>
                  <a:srgbClr val="320E04"/>
                </a:solidFill>
                <a:latin typeface="Calibri" pitchFamily="34" charset="0"/>
              </a:rPr>
              <a:t>    Website: www.wagnerlawgroup.com</a:t>
            </a:r>
          </a:p>
          <a:p>
            <a:pPr marL="26988" algn="ctr">
              <a:lnSpc>
                <a:spcPct val="70000"/>
              </a:lnSpc>
              <a:spcBef>
                <a:spcPts val="600"/>
              </a:spcBef>
              <a:buClr>
                <a:schemeClr val="tx1"/>
              </a:buClr>
              <a:buSzPct val="80000"/>
              <a:buNone/>
            </a:pPr>
            <a:r>
              <a:rPr lang="en-US" dirty="0">
                <a:solidFill>
                  <a:srgbClr val="320E04"/>
                </a:solidFill>
                <a:latin typeface="Calibri" pitchFamily="34" charset="0"/>
              </a:rPr>
              <a:t>marcia@wagnerlawgroup.com </a:t>
            </a:r>
          </a:p>
          <a:p>
            <a:pPr marL="0" indent="0">
              <a:buNone/>
            </a:pPr>
            <a:endParaRPr lang="en-US" sz="800" dirty="0" smtClean="0"/>
          </a:p>
          <a:p>
            <a:pPr marL="0" indent="0">
              <a:buNone/>
            </a:pPr>
            <a:r>
              <a:rPr lang="en-US" sz="1000" dirty="0" smtClean="0"/>
              <a:t>A0096171</a:t>
            </a:r>
            <a:endParaRPr lang="en-US" sz="1000" dirty="0"/>
          </a:p>
        </p:txBody>
      </p:sp>
      <p:pic>
        <p:nvPicPr>
          <p:cNvPr id="6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819400"/>
            <a:ext cx="3505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969180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ea typeface="ＭＳ Ｐゴシック" pitchFamily="34" charset="-128"/>
              </a:rPr>
              <a:t>Q&amp;A</a:t>
            </a:r>
          </a:p>
        </p:txBody>
      </p:sp>
      <p:pic>
        <p:nvPicPr>
          <p:cNvPr id="28675" name="Picture 2" descr="C:\Documents and Settings\bkotlyar\Local Settings\Temporary Internet Files\Content.IE5\XT8N0EBP\MC90043379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25" y="0"/>
            <a:ext cx="1071563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TextBox 9"/>
          <p:cNvSpPr txBox="1">
            <a:spLocks noChangeArrowheads="1"/>
          </p:cNvSpPr>
          <p:nvPr/>
        </p:nvSpPr>
        <p:spPr bwMode="auto">
          <a:xfrm>
            <a:off x="1905000" y="3124200"/>
            <a:ext cx="5715000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b="1">
                <a:solidFill>
                  <a:srgbClr val="C00000"/>
                </a:solidFill>
                <a:latin typeface="Arial" charset="0"/>
                <a:ea typeface="Calibri" pitchFamily="34" charset="0"/>
              </a:rPr>
              <a:t>CONTACT </a:t>
            </a:r>
          </a:p>
          <a:p>
            <a:pPr algn="ctr" eaLnBrk="0" hangingPunct="0"/>
            <a:r>
              <a:rPr lang="en-US" b="1">
                <a:solidFill>
                  <a:srgbClr val="C00000"/>
                </a:solidFill>
                <a:latin typeface="Arial" charset="0"/>
                <a:ea typeface="Calibri" pitchFamily="34" charset="0"/>
              </a:rPr>
              <a:t>ByAllAccounts for 10-minute complimentary phone consultation:</a:t>
            </a:r>
          </a:p>
          <a:p>
            <a:pPr algn="ctr" eaLnBrk="0" hangingPunct="0"/>
            <a:endParaRPr lang="en-US" b="1">
              <a:solidFill>
                <a:srgbClr val="C00000"/>
              </a:solidFill>
              <a:latin typeface="Arial" charset="0"/>
              <a:ea typeface="Calibri" pitchFamily="34" charset="0"/>
            </a:endParaRPr>
          </a:p>
          <a:p>
            <a:pPr algn="ctr" eaLnBrk="0" hangingPunct="0"/>
            <a:r>
              <a:rPr lang="en-US" b="1">
                <a:solidFill>
                  <a:srgbClr val="000000"/>
                </a:solidFill>
                <a:latin typeface="Arial" charset="0"/>
                <a:ea typeface="Calibri" pitchFamily="34" charset="0"/>
              </a:rPr>
              <a:t>Jhan Frias</a:t>
            </a:r>
            <a:endParaRPr lang="en-US" sz="1100">
              <a:latin typeface="Arial" charset="0"/>
              <a:ea typeface="Calibri" pitchFamily="34" charset="0"/>
            </a:endParaRPr>
          </a:p>
          <a:p>
            <a:pPr algn="ctr" eaLnBrk="0" hangingPunct="0"/>
            <a:r>
              <a:rPr lang="en-US">
                <a:solidFill>
                  <a:srgbClr val="000000"/>
                </a:solidFill>
                <a:latin typeface="Arial" charset="0"/>
                <a:ea typeface="Calibri" pitchFamily="34" charset="0"/>
              </a:rPr>
              <a:t>ByAllAccounts</a:t>
            </a:r>
          </a:p>
          <a:p>
            <a:pPr algn="ctr" eaLnBrk="0" hangingPunct="0"/>
            <a:r>
              <a:rPr lang="en-US">
                <a:solidFill>
                  <a:srgbClr val="000000"/>
                </a:solidFill>
                <a:latin typeface="Arial" charset="0"/>
                <a:ea typeface="Calibri" pitchFamily="34" charset="0"/>
              </a:rPr>
              <a:t>Office: (781) 376-0801 ext. 129</a:t>
            </a:r>
            <a:endParaRPr lang="en-US" sz="1100">
              <a:latin typeface="Arial" charset="0"/>
              <a:ea typeface="Calibri" pitchFamily="34" charset="0"/>
            </a:endParaRPr>
          </a:p>
          <a:p>
            <a:pPr algn="ctr" eaLnBrk="0" hangingPunct="0"/>
            <a:r>
              <a:rPr lang="en-US">
                <a:solidFill>
                  <a:srgbClr val="000000"/>
                </a:solidFill>
                <a:latin typeface="Arial" charset="0"/>
                <a:ea typeface="Calibri" pitchFamily="34" charset="0"/>
              </a:rPr>
              <a:t>Mobile: (401) 780-7119</a:t>
            </a:r>
            <a:endParaRPr lang="en-US" sz="1100">
              <a:latin typeface="Arial" charset="0"/>
              <a:ea typeface="Calibri" pitchFamily="34" charset="0"/>
            </a:endParaRPr>
          </a:p>
          <a:p>
            <a:pPr algn="ctr" eaLnBrk="0" hangingPunct="0"/>
            <a:r>
              <a:rPr lang="en-US">
                <a:solidFill>
                  <a:srgbClr val="000000"/>
                </a:solidFill>
                <a:latin typeface="Arial" charset="0"/>
                <a:ea typeface="Calibri" pitchFamily="34" charset="0"/>
                <a:hlinkClick r:id="rId4"/>
              </a:rPr>
              <a:t>JFrias@byallaccounts.com</a:t>
            </a:r>
            <a:endParaRPr lang="en-US">
              <a:latin typeface="Arial" charset="0"/>
              <a:ea typeface="Calibri" pitchFamily="34" charset="0"/>
            </a:endParaRPr>
          </a:p>
        </p:txBody>
      </p:sp>
      <p:sp>
        <p:nvSpPr>
          <p:cNvPr id="28677" name="TextBox 5"/>
          <p:cNvSpPr txBox="1">
            <a:spLocks noChangeArrowheads="1"/>
          </p:cNvSpPr>
          <p:nvPr/>
        </p:nvSpPr>
        <p:spPr bwMode="auto">
          <a:xfrm>
            <a:off x="1066800" y="1752600"/>
            <a:ext cx="22018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600" b="1">
                <a:solidFill>
                  <a:srgbClr val="000000"/>
                </a:solidFill>
              </a:rPr>
              <a:t>Thank you!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AA_2008_Template">
  <a:themeElements>
    <a:clrScheme name="BAA_2008_Template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BAA_2008_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2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b" anchorCtr="0" compatLnSpc="1">
        <a:prstTxWarp prst="textNoShape">
          <a:avLst/>
        </a:prstTxWarp>
      </a:bodyPr>
      <a:lstStyle>
        <a:defPPr algn="l">
          <a:defRPr sz="1000" dirty="0">
            <a:solidFill>
              <a:schemeClr val="tx1"/>
            </a:solidFill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b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tx1"/>
          </a:buClr>
          <a:buSzPct val="75000"/>
          <a:buFont typeface="Wingdings" pitchFamily="2" charset="2"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rgbClr val="860033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AA_2008_Template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A_2008_Template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A_2008_Template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A_2008_Template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A_2008_Template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A_2008_Template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A_2008_Template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A_2008_Template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</TotalTime>
  <Words>1011</Words>
  <Application>Microsoft Office PowerPoint</Application>
  <PresentationFormat>On-screen Show (4:3)</PresentationFormat>
  <Paragraphs>162</Paragraphs>
  <Slides>17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19" baseType="lpstr">
      <vt:lpstr>Office Theme</vt:lpstr>
      <vt:lpstr>BAA_2008_Template</vt:lpstr>
      <vt:lpstr>Slide 1</vt:lpstr>
      <vt:lpstr>Slide 2</vt:lpstr>
      <vt:lpstr>Slide 3</vt:lpstr>
      <vt:lpstr>Marcia S. Wagner, Principal – Wagner Law</vt:lpstr>
      <vt:lpstr>Target Date Funds and Plan Sponsor Responsibilities</vt:lpstr>
      <vt:lpstr>Background on Target Date Funds</vt:lpstr>
      <vt:lpstr>TDF Developments Since 2009</vt:lpstr>
      <vt:lpstr>DOL Proposed Changes to QDIA Regs</vt:lpstr>
      <vt:lpstr>DOL Proposed Changes to  Participant-Level Disclosure Regs</vt:lpstr>
      <vt:lpstr>TDF Conflicts of Interest</vt:lpstr>
      <vt:lpstr>Fiduciary Status of TDF Managers</vt:lpstr>
      <vt:lpstr>Congressional Proposals for TDFs</vt:lpstr>
      <vt:lpstr>DOL Tips for Selecting a TDF</vt:lpstr>
      <vt:lpstr>DOL Tips Regarding TDF Investments, Fees &amp; Expenses </vt:lpstr>
      <vt:lpstr>DOL Tips: Employee Communications, Customized Funds &amp; Consultants</vt:lpstr>
      <vt:lpstr>Target Date Funds and Plan Sponsor Responsibilities</vt:lpstr>
      <vt:lpstr>Q&amp;A</vt:lpstr>
    </vt:vector>
  </TitlesOfParts>
  <Company>Wagner Law 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Target Date Funds: New DOL Demands for ERISA Fiduciaries</dc:title>
  <dc:creator>Steven Migausky</dc:creator>
  <cp:lastModifiedBy>xhao</cp:lastModifiedBy>
  <cp:revision>32</cp:revision>
  <cp:lastPrinted>2013-04-18T22:56:18Z</cp:lastPrinted>
  <dcterms:created xsi:type="dcterms:W3CDTF">2013-04-17T23:30:45Z</dcterms:created>
  <dcterms:modified xsi:type="dcterms:W3CDTF">2013-05-09T15:54:39Z</dcterms:modified>
</cp:coreProperties>
</file>