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49" r:id="rId1"/>
  </p:sldMasterIdLst>
  <p:notesMasterIdLst>
    <p:notesMasterId r:id="rId30"/>
  </p:notesMasterIdLst>
  <p:handoutMasterIdLst>
    <p:handoutMasterId r:id="rId31"/>
  </p:handoutMasterIdLst>
  <p:sldIdLst>
    <p:sldId id="467" r:id="rId2"/>
    <p:sldId id="512" r:id="rId3"/>
    <p:sldId id="502" r:id="rId4"/>
    <p:sldId id="503" r:id="rId5"/>
    <p:sldId id="504" r:id="rId6"/>
    <p:sldId id="517" r:id="rId7"/>
    <p:sldId id="508" r:id="rId8"/>
    <p:sldId id="519" r:id="rId9"/>
    <p:sldId id="525" r:id="rId10"/>
    <p:sldId id="515" r:id="rId11"/>
    <p:sldId id="523" r:id="rId12"/>
    <p:sldId id="513" r:id="rId13"/>
    <p:sldId id="514" r:id="rId14"/>
    <p:sldId id="505" r:id="rId15"/>
    <p:sldId id="521" r:id="rId16"/>
    <p:sldId id="509" r:id="rId17"/>
    <p:sldId id="510" r:id="rId18"/>
    <p:sldId id="527" r:id="rId19"/>
    <p:sldId id="522" r:id="rId20"/>
    <p:sldId id="524" r:id="rId21"/>
    <p:sldId id="511" r:id="rId22"/>
    <p:sldId id="526" r:id="rId23"/>
    <p:sldId id="516" r:id="rId24"/>
    <p:sldId id="518" r:id="rId25"/>
    <p:sldId id="483" r:id="rId26"/>
    <p:sldId id="484" r:id="rId27"/>
    <p:sldId id="485" r:id="rId28"/>
    <p:sldId id="449" r:id="rId29"/>
  </p:sldIdLst>
  <p:sldSz cx="9144000" cy="6858000" type="screen4x3"/>
  <p:notesSz cx="7010400" cy="9296400"/>
  <p:defaultTextStyle>
    <a:defPPr>
      <a:defRPr lang="en-US"/>
    </a:defPPr>
    <a:lvl1pPr algn="l" rtl="0" fontAlgn="base">
      <a:spcBef>
        <a:spcPct val="0"/>
      </a:spcBef>
      <a:spcAft>
        <a:spcPct val="0"/>
      </a:spcAft>
      <a:defRPr sz="3600" kern="1200">
        <a:solidFill>
          <a:schemeClr val="tx1"/>
        </a:solidFill>
        <a:latin typeface="Arial Narrow" pitchFamily="34" charset="0"/>
        <a:ea typeface="+mn-ea"/>
        <a:cs typeface="Arial" charset="0"/>
      </a:defRPr>
    </a:lvl1pPr>
    <a:lvl2pPr marL="457200" algn="l" rtl="0" fontAlgn="base">
      <a:spcBef>
        <a:spcPct val="0"/>
      </a:spcBef>
      <a:spcAft>
        <a:spcPct val="0"/>
      </a:spcAft>
      <a:defRPr sz="3600" kern="1200">
        <a:solidFill>
          <a:schemeClr val="tx1"/>
        </a:solidFill>
        <a:latin typeface="Arial Narrow" pitchFamily="34" charset="0"/>
        <a:ea typeface="+mn-ea"/>
        <a:cs typeface="Arial" charset="0"/>
      </a:defRPr>
    </a:lvl2pPr>
    <a:lvl3pPr marL="914400" algn="l" rtl="0" fontAlgn="base">
      <a:spcBef>
        <a:spcPct val="0"/>
      </a:spcBef>
      <a:spcAft>
        <a:spcPct val="0"/>
      </a:spcAft>
      <a:defRPr sz="3600" kern="1200">
        <a:solidFill>
          <a:schemeClr val="tx1"/>
        </a:solidFill>
        <a:latin typeface="Arial Narrow" pitchFamily="34" charset="0"/>
        <a:ea typeface="+mn-ea"/>
        <a:cs typeface="Arial" charset="0"/>
      </a:defRPr>
    </a:lvl3pPr>
    <a:lvl4pPr marL="1371600" algn="l" rtl="0" fontAlgn="base">
      <a:spcBef>
        <a:spcPct val="0"/>
      </a:spcBef>
      <a:spcAft>
        <a:spcPct val="0"/>
      </a:spcAft>
      <a:defRPr sz="3600" kern="1200">
        <a:solidFill>
          <a:schemeClr val="tx1"/>
        </a:solidFill>
        <a:latin typeface="Arial Narrow" pitchFamily="34" charset="0"/>
        <a:ea typeface="+mn-ea"/>
        <a:cs typeface="Arial" charset="0"/>
      </a:defRPr>
    </a:lvl4pPr>
    <a:lvl5pPr marL="1828800" algn="l" rtl="0" fontAlgn="base">
      <a:spcBef>
        <a:spcPct val="0"/>
      </a:spcBef>
      <a:spcAft>
        <a:spcPct val="0"/>
      </a:spcAft>
      <a:defRPr sz="3600" kern="1200">
        <a:solidFill>
          <a:schemeClr val="tx1"/>
        </a:solidFill>
        <a:latin typeface="Arial Narrow" pitchFamily="34" charset="0"/>
        <a:ea typeface="+mn-ea"/>
        <a:cs typeface="Arial" charset="0"/>
      </a:defRPr>
    </a:lvl5pPr>
    <a:lvl6pPr marL="2286000" algn="l" defTabSz="914400" rtl="0" eaLnBrk="1" latinLnBrk="0" hangingPunct="1">
      <a:defRPr sz="3600" kern="1200">
        <a:solidFill>
          <a:schemeClr val="tx1"/>
        </a:solidFill>
        <a:latin typeface="Arial Narrow" pitchFamily="34" charset="0"/>
        <a:ea typeface="+mn-ea"/>
        <a:cs typeface="Arial" charset="0"/>
      </a:defRPr>
    </a:lvl6pPr>
    <a:lvl7pPr marL="2743200" algn="l" defTabSz="914400" rtl="0" eaLnBrk="1" latinLnBrk="0" hangingPunct="1">
      <a:defRPr sz="3600" kern="1200">
        <a:solidFill>
          <a:schemeClr val="tx1"/>
        </a:solidFill>
        <a:latin typeface="Arial Narrow" pitchFamily="34" charset="0"/>
        <a:ea typeface="+mn-ea"/>
        <a:cs typeface="Arial" charset="0"/>
      </a:defRPr>
    </a:lvl7pPr>
    <a:lvl8pPr marL="3200400" algn="l" defTabSz="914400" rtl="0" eaLnBrk="1" latinLnBrk="0" hangingPunct="1">
      <a:defRPr sz="3600" kern="1200">
        <a:solidFill>
          <a:schemeClr val="tx1"/>
        </a:solidFill>
        <a:latin typeface="Arial Narrow" pitchFamily="34" charset="0"/>
        <a:ea typeface="+mn-ea"/>
        <a:cs typeface="Arial" charset="0"/>
      </a:defRPr>
    </a:lvl8pPr>
    <a:lvl9pPr marL="3657600" algn="l" defTabSz="914400" rtl="0" eaLnBrk="1" latinLnBrk="0" hangingPunct="1">
      <a:defRPr sz="3600" kern="1200">
        <a:solidFill>
          <a:schemeClr val="tx1"/>
        </a:solidFill>
        <a:latin typeface="Arial Narrow"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DE8B"/>
    <a:srgbClr val="FFCC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15914" autoAdjust="0"/>
    <p:restoredTop sz="97138" autoAdjust="0"/>
  </p:normalViewPr>
  <p:slideViewPr>
    <p:cSldViewPr>
      <p:cViewPr>
        <p:scale>
          <a:sx n="66" d="100"/>
          <a:sy n="66" d="100"/>
        </p:scale>
        <p:origin x="-630" y="-21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816" y="-72"/>
      </p:cViewPr>
      <p:guideLst>
        <p:guide orient="horz" pos="2928"/>
        <p:guide pos="2209"/>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42" name="Rectangle 2"/>
          <p:cNvSpPr>
            <a:spLocks noGrp="1" noChangeArrowheads="1"/>
          </p:cNvSpPr>
          <p:nvPr>
            <p:ph type="hdr" sz="quarter"/>
          </p:nvPr>
        </p:nvSpPr>
        <p:spPr bwMode="auto">
          <a:xfrm>
            <a:off x="0"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dirty="0">
                <a:cs typeface="+mn-cs"/>
              </a:defRPr>
            </a:lvl1pPr>
          </a:lstStyle>
          <a:p>
            <a:pPr>
              <a:defRPr/>
            </a:pPr>
            <a:endParaRPr lang="en-US" dirty="0"/>
          </a:p>
        </p:txBody>
      </p:sp>
      <p:sp>
        <p:nvSpPr>
          <p:cNvPr id="112643" name="Rectangle 3"/>
          <p:cNvSpPr>
            <a:spLocks noGrp="1" noChangeArrowheads="1"/>
          </p:cNvSpPr>
          <p:nvPr>
            <p:ph type="dt" sz="quarter" idx="1"/>
          </p:nvPr>
        </p:nvSpPr>
        <p:spPr bwMode="auto">
          <a:xfrm>
            <a:off x="3970338" y="0"/>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a:cs typeface="+mn-cs"/>
              </a:defRPr>
            </a:lvl1pPr>
          </a:lstStyle>
          <a:p>
            <a:pPr>
              <a:defRPr/>
            </a:pPr>
            <a:fld id="{7C13C162-FF4A-4D3B-953C-683E06DB2167}" type="datetimeFigureOut">
              <a:rPr lang="en-US"/>
              <a:pPr>
                <a:defRPr/>
              </a:pPr>
              <a:t>9/30/2014</a:t>
            </a:fld>
            <a:endParaRPr lang="en-US" dirty="0"/>
          </a:p>
        </p:txBody>
      </p:sp>
      <p:sp>
        <p:nvSpPr>
          <p:cNvPr id="112644" name="Rectangle 4"/>
          <p:cNvSpPr>
            <a:spLocks noGrp="1" noChangeArrowheads="1"/>
          </p:cNvSpPr>
          <p:nvPr>
            <p:ph type="ftr" sz="quarter" idx="2"/>
          </p:nvPr>
        </p:nvSpPr>
        <p:spPr bwMode="auto">
          <a:xfrm>
            <a:off x="0"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dirty="0">
                <a:cs typeface="+mn-cs"/>
              </a:defRPr>
            </a:lvl1pPr>
          </a:lstStyle>
          <a:p>
            <a:pPr>
              <a:defRPr/>
            </a:pPr>
            <a:endParaRPr lang="en-US" dirty="0"/>
          </a:p>
        </p:txBody>
      </p:sp>
      <p:sp>
        <p:nvSpPr>
          <p:cNvPr id="112645" name="Rectangle 5"/>
          <p:cNvSpPr>
            <a:spLocks noGrp="1" noChangeArrowheads="1"/>
          </p:cNvSpPr>
          <p:nvPr>
            <p:ph type="sldNum" sz="quarter" idx="3"/>
          </p:nvPr>
        </p:nvSpPr>
        <p:spPr bwMode="auto">
          <a:xfrm>
            <a:off x="3970338" y="8829675"/>
            <a:ext cx="3038475" cy="46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a:cs typeface="+mn-cs"/>
              </a:defRPr>
            </a:lvl1pPr>
          </a:lstStyle>
          <a:p>
            <a:pPr>
              <a:defRPr/>
            </a:pPr>
            <a:fld id="{69D44C23-A377-4E26-B1B8-48854E0FEF51}" type="slidenum">
              <a:rPr lang="en-US"/>
              <a:pPr>
                <a:defRPr/>
              </a:pPr>
              <a:t>‹#›</a:t>
            </a:fld>
            <a:endParaRPr lang="en-US" dirty="0"/>
          </a:p>
        </p:txBody>
      </p:sp>
    </p:spTree>
    <p:extLst>
      <p:ext uri="{BB962C8B-B14F-4D97-AF65-F5344CB8AC3E}">
        <p14:creationId xmlns:p14="http://schemas.microsoft.com/office/powerpoint/2010/main" val="1896738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0"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dirty="0">
                <a:latin typeface="Arial" charset="0"/>
                <a:cs typeface="+mn-cs"/>
              </a:defRPr>
            </a:lvl1pPr>
          </a:lstStyle>
          <a:p>
            <a:pPr>
              <a:defRPr/>
            </a:pPr>
            <a:endParaRPr lang="en-US" dirty="0"/>
          </a:p>
        </p:txBody>
      </p:sp>
      <p:sp>
        <p:nvSpPr>
          <p:cNvPr id="46083" name="Rectangle 3"/>
          <p:cNvSpPr>
            <a:spLocks noGrp="1" noChangeArrowheads="1"/>
          </p:cNvSpPr>
          <p:nvPr>
            <p:ph type="dt" idx="1"/>
          </p:nvPr>
        </p:nvSpPr>
        <p:spPr bwMode="auto">
          <a:xfrm>
            <a:off x="3970338" y="0"/>
            <a:ext cx="3038475" cy="4651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dirty="0">
                <a:latin typeface="Arial" charset="0"/>
                <a:cs typeface="+mn-cs"/>
              </a:defRPr>
            </a:lvl1pPr>
          </a:lstStyle>
          <a:p>
            <a:pPr>
              <a:defRPr/>
            </a:pPr>
            <a:endParaRPr lang="en-US" dirty="0"/>
          </a:p>
        </p:txBody>
      </p:sp>
      <p:sp>
        <p:nvSpPr>
          <p:cNvPr id="43012" name="Rectangle 4"/>
          <p:cNvSpPr>
            <a:spLocks noGrp="1" noRot="1" noChangeAspect="1" noChangeArrowheads="1" noTextEdit="1"/>
          </p:cNvSpPr>
          <p:nvPr>
            <p:ph type="sldImg" idx="2"/>
          </p:nvPr>
        </p:nvSpPr>
        <p:spPr bwMode="auto">
          <a:xfrm>
            <a:off x="1182688" y="696913"/>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5" name="Rectangle 5"/>
          <p:cNvSpPr>
            <a:spLocks noGrp="1" noChangeArrowheads="1"/>
          </p:cNvSpPr>
          <p:nvPr>
            <p:ph type="body" sz="quarter" idx="3"/>
          </p:nvPr>
        </p:nvSpPr>
        <p:spPr bwMode="auto">
          <a:xfrm>
            <a:off x="701675" y="4416425"/>
            <a:ext cx="5608638" cy="41830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46086" name="Rectangle 6"/>
          <p:cNvSpPr>
            <a:spLocks noGrp="1" noChangeArrowheads="1"/>
          </p:cNvSpPr>
          <p:nvPr>
            <p:ph type="ftr" sz="quarter" idx="4"/>
          </p:nvPr>
        </p:nvSpPr>
        <p:spPr bwMode="auto">
          <a:xfrm>
            <a:off x="0"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dirty="0">
                <a:latin typeface="Arial" charset="0"/>
                <a:cs typeface="+mn-cs"/>
              </a:defRPr>
            </a:lvl1pPr>
          </a:lstStyle>
          <a:p>
            <a:pPr>
              <a:defRPr/>
            </a:pPr>
            <a:endParaRPr lang="en-US" dirty="0"/>
          </a:p>
        </p:txBody>
      </p:sp>
      <p:sp>
        <p:nvSpPr>
          <p:cNvPr id="46087" name="Rectangle 7"/>
          <p:cNvSpPr>
            <a:spLocks noGrp="1" noChangeArrowheads="1"/>
          </p:cNvSpPr>
          <p:nvPr>
            <p:ph type="sldNum" sz="quarter" idx="5"/>
          </p:nvPr>
        </p:nvSpPr>
        <p:spPr bwMode="auto">
          <a:xfrm>
            <a:off x="3970338" y="8829675"/>
            <a:ext cx="3038475" cy="46513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cs typeface="+mn-cs"/>
              </a:defRPr>
            </a:lvl1pPr>
          </a:lstStyle>
          <a:p>
            <a:pPr>
              <a:defRPr/>
            </a:pPr>
            <a:fld id="{BB49C6D9-F17C-45B5-9A7F-C5A98FEF49DD}" type="slidenum">
              <a:rPr lang="en-US"/>
              <a:pPr>
                <a:defRPr/>
              </a:pPr>
              <a:t>‹#›</a:t>
            </a:fld>
            <a:endParaRPr lang="en-US" dirty="0"/>
          </a:p>
        </p:txBody>
      </p:sp>
    </p:spTree>
    <p:extLst>
      <p:ext uri="{BB962C8B-B14F-4D97-AF65-F5344CB8AC3E}">
        <p14:creationId xmlns:p14="http://schemas.microsoft.com/office/powerpoint/2010/main" val="79793210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214DEA33-BF8F-4CBA-97EB-59425767F7A2}" type="slidenum">
              <a:rPr lang="en-US" sz="1200" smtClean="0">
                <a:latin typeface="Arial" charset="0"/>
              </a:rPr>
              <a:pPr eaLnBrk="1" hangingPunct="1"/>
              <a:t>1</a:t>
            </a:fld>
            <a:endParaRPr lang="en-US" sz="1200" dirty="0" smtClean="0">
              <a:latin typeface="Arial" charset="0"/>
            </a:endParaRPr>
          </a:p>
        </p:txBody>
      </p:sp>
      <p:sp>
        <p:nvSpPr>
          <p:cNvPr id="44035" name="Rectangle 2"/>
          <p:cNvSpPr>
            <a:spLocks noGrp="1" noRot="1" noChangeAspect="1" noChangeArrowheads="1" noTextEdit="1"/>
          </p:cNvSpPr>
          <p:nvPr>
            <p:ph type="sldImg"/>
          </p:nvPr>
        </p:nvSpPr>
        <p:spPr>
          <a:xfrm>
            <a:off x="1141413" y="609600"/>
            <a:ext cx="4648200" cy="3486150"/>
          </a:xfrm>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dirty="0" smtClean="0"/>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a:t>
            </a:fld>
            <a:endParaRPr lang="en-US" dirty="0"/>
          </a:p>
        </p:txBody>
      </p:sp>
    </p:spTree>
    <p:extLst>
      <p:ext uri="{BB962C8B-B14F-4D97-AF65-F5344CB8AC3E}">
        <p14:creationId xmlns:p14="http://schemas.microsoft.com/office/powerpoint/2010/main" val="29382813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u="sng" dirty="0">
                <a:latin typeface="Arial" pitchFamily="34" charset="0"/>
              </a:rPr>
              <a:t>How Plans Affect the Deficit</a:t>
            </a:r>
            <a:r>
              <a:rPr lang="en-US" sz="1100" dirty="0">
                <a:latin typeface="Arial" pitchFamily="34" charset="0"/>
              </a:rPr>
              <a:t>.  </a:t>
            </a:r>
            <a:r>
              <a:rPr lang="en-US" sz="1100" dirty="0" smtClean="0">
                <a:latin typeface="Arial" pitchFamily="34" charset="0"/>
              </a:rPr>
              <a:t>Deficit reduction measures can have a transformative effect on the retirement plan system.  Legislators </a:t>
            </a:r>
            <a:r>
              <a:rPr lang="en-US" sz="1100" dirty="0">
                <a:latin typeface="Arial" pitchFamily="34" charset="0"/>
              </a:rPr>
              <a:t>and policymakers know that the amount of tax revenue forgone on account of retirement plans is very large and this makes 401(k) plans an easy target for revenue raising initiatives. </a:t>
            </a:r>
            <a:r>
              <a:rPr lang="en-US" sz="1100" dirty="0">
                <a:latin typeface="Arial" pitchFamily="34" charset="0"/>
                <a:cs typeface="Arial" pitchFamily="34" charset="0"/>
              </a:rPr>
              <a:t>In the 2015 Budget of the United States, the U.S. Office of Management and Budget projected that foregone revenue attributable to defined contribution plans (a category including 401(k) and similar plans, such as 403(b) plans) will be $61 billion for 2015 and increase annually thereafter, so that for the period 2015-2019 the aggregate expenditure will be $414 billion.  Defined benefit plans are expected to add $42 billion and </a:t>
            </a:r>
            <a:r>
              <a:rPr lang="en-US" sz="1100" dirty="0" smtClean="0">
                <a:latin typeface="Arial" pitchFamily="34" charset="0"/>
                <a:cs typeface="Arial" pitchFamily="34" charset="0"/>
              </a:rPr>
              <a:t>$235 </a:t>
            </a:r>
            <a:r>
              <a:rPr lang="en-US" sz="1100" dirty="0">
                <a:latin typeface="Arial" pitchFamily="34" charset="0"/>
                <a:cs typeface="Arial" pitchFamily="34" charset="0"/>
              </a:rPr>
              <a:t>billion, respectively, to these amounts. And IRAs would increase the overall retirement savings tax expenditure by an additional $17.5 and $98 billion, respectively.</a:t>
            </a:r>
          </a:p>
          <a:p>
            <a:endParaRPr lang="en-US" sz="1100" dirty="0">
              <a:latin typeface="Arial" pitchFamily="34" charset="0"/>
            </a:endParaRPr>
          </a:p>
          <a:p>
            <a:r>
              <a:rPr lang="en-US" sz="1100" dirty="0">
                <a:latin typeface="Arial" pitchFamily="34" charset="0"/>
              </a:rPr>
              <a:t>     Retirement saving through a 401(k) plan is tax-advantaged because the government generally taxes neither the original plan contributions nor the investment returns on those contributions until they are paid as benefits.  Since the budget process looks at revenues and expenditures within a ten-year window, and the payment of most retirement benefits occurs outside that window, the amount of taxes foregone because of 401(k) contributions tends to be viewed as a permanent expenditure.  As pressure builds to control the federal deficit, legislative proposals will be considered to reduce the tax cost of the retirement plan expenditure.  </a:t>
            </a:r>
          </a:p>
          <a:p>
            <a:r>
              <a:rPr lang="en-US" sz="1100" dirty="0">
                <a:latin typeface="Arial" pitchFamily="34" charset="0"/>
              </a:rPr>
              <a:t> </a:t>
            </a:r>
          </a:p>
          <a:p>
            <a:r>
              <a:rPr lang="en-US" sz="1100" dirty="0">
                <a:latin typeface="Arial" pitchFamily="34" charset="0"/>
              </a:rPr>
              <a:t>We will now </a:t>
            </a:r>
            <a:r>
              <a:rPr lang="en-US" sz="1100" dirty="0" smtClean="0">
                <a:latin typeface="Arial" pitchFamily="34" charset="0"/>
              </a:rPr>
              <a:t>review some of the </a:t>
            </a:r>
            <a:r>
              <a:rPr lang="en-US" sz="1100" dirty="0">
                <a:latin typeface="Arial" pitchFamily="34" charset="0"/>
              </a:rPr>
              <a:t>proposals that (i) focus on deficit reduction and tax reform or (ii) make larger systemic changes that will change how we all do business.</a:t>
            </a:r>
          </a:p>
          <a:p>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3</a:t>
            </a:fld>
            <a:endParaRPr lang="en-US" dirty="0"/>
          </a:p>
        </p:txBody>
      </p:sp>
    </p:spTree>
    <p:extLst>
      <p:ext uri="{BB962C8B-B14F-4D97-AF65-F5344CB8AC3E}">
        <p14:creationId xmlns:p14="http://schemas.microsoft.com/office/powerpoint/2010/main" val="2802766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674" y="4343401"/>
            <a:ext cx="5699125" cy="4256088"/>
          </a:xfrm>
        </p:spPr>
        <p:txBody>
          <a:bodyPr/>
          <a:lstStyle/>
          <a:p>
            <a:pPr defTabSz="949478"/>
            <a:r>
              <a:rPr lang="en-US" sz="1100" u="sng" dirty="0">
                <a:latin typeface="Arial" pitchFamily="34" charset="0"/>
              </a:rPr>
              <a:t>Tax Code Contribution Limits</a:t>
            </a:r>
            <a:r>
              <a:rPr lang="en-US" sz="1100" dirty="0">
                <a:latin typeface="Arial" pitchFamily="34" charset="0"/>
              </a:rPr>
              <a:t>.  The tax code already contains various limitations on plan contributions that could be adjusted from their 2014 levels for the purpose of reducing tax expenditures and raising revenue.  For example, in the case of 401(k) plans, the maximum amount of annual contributions from all sources for any employee is $52,000, and the limit increases to $57,500 if the employee is at least 50 years old.  The limit on annual contributions includes elective deferrals by participants which themselves are capped at $17,500.  Another limitation subject to being reduced by legislation is the cap on the plan sponsor’s deduction for contributions to a 401(k) plan equal to 25% of the compensation otherwise paid during the taxable year to the plan’s participants. Further, compensation in excess of $260,000 cannot be considered in calculating contributions to a participant’s plan account.</a:t>
            </a:r>
          </a:p>
          <a:p>
            <a:pPr defTabSz="949478"/>
            <a:endParaRPr lang="en-US" sz="1100" dirty="0">
              <a:latin typeface="Arial" pitchFamily="34" charset="0"/>
            </a:endParaRPr>
          </a:p>
          <a:p>
            <a:r>
              <a:rPr lang="en-US" sz="1100" dirty="0">
                <a:latin typeface="Arial" pitchFamily="34" charset="0"/>
                <a:cs typeface="Arial" pitchFamily="34" charset="0"/>
              </a:rPr>
              <a:t>     Over the years, Congress has raised or lowered these amounts depending on the needs of the time.  For example, the last major tax reform effort in 1986 reduced elective deferrals from $30,000 to $7,000. The Tax Reform Act of 2014 proposed by  Rep. Dave Camp, retiring chairman of the House Ways and Means Committee, is less drastic and merely freezes the various limits that apply to defined contribution plans until 2024 at which time they would be allowed to rise in accordance with cost of living increases.  It is estimated that this restriction would raise $63.4 billion in revenue over 10 years.  Under the Camp proposal, there would be a further change to the annual $17,500 ceiling on elective deferrals under which only half of the contribution ($8,750) could be made on a pre-tax-basis, with the remainder being deferred as  after-tax Roth contributions.  This would raise an additional $144 billion in revenue over 10 years by forcing some plan participants to pay higher taxes up-front. </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4</a:t>
            </a:fld>
            <a:endParaRPr lang="en-US" dirty="0"/>
          </a:p>
        </p:txBody>
      </p:sp>
    </p:spTree>
    <p:extLst>
      <p:ext uri="{BB962C8B-B14F-4D97-AF65-F5344CB8AC3E}">
        <p14:creationId xmlns:p14="http://schemas.microsoft.com/office/powerpoint/2010/main" val="908563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itchFamily="34" charset="0"/>
              </a:rPr>
              <a:t>        As I will discuss in a few minutes, the Obama Administration’s Auto-IRA and myRA initiatives would expand access to tax-favored retirement savings.   At the same time, the administration  would also like to reduce tax expenditures related to the private retirement plan system. Therefore, the administration’s </a:t>
            </a:r>
            <a:r>
              <a:rPr lang="en-US" dirty="0">
                <a:latin typeface="Arial" pitchFamily="34" charset="0"/>
              </a:rPr>
              <a:t>FY 2015 revenue proposals put a different spin on the age-old technique of reducing limits by seeking to cap the aggregate accumulation in tax-favored retirement plans benefitting an individual at approximately $3.2 million.  The limit is designed to provide a maximum annual annuity payment of $210,000 for a 62 year old plan participant.  As a result, the limit on annual contributions would vary with age and have to be calculated annually.  Plan sponsors and IRA trustees would be expected to report account balances and contributions so as to keep tabs on those making excess contributions.  Taxpayers would be forced to withdraw any excess contributions or pay income tax on the excess amount both in the year contributed and when later distributed.</a:t>
            </a:r>
          </a:p>
          <a:p>
            <a:endParaRPr lang="en-US" sz="1050" dirty="0"/>
          </a:p>
          <a:p>
            <a:r>
              <a:rPr lang="en-US" sz="1050" dirty="0">
                <a:latin typeface="Arial" pitchFamily="34" charset="0"/>
              </a:rPr>
              <a:t>     </a:t>
            </a:r>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5</a:t>
            </a:fld>
            <a:endParaRPr lang="en-US" dirty="0"/>
          </a:p>
        </p:txBody>
      </p:sp>
    </p:spTree>
    <p:extLst>
      <p:ext uri="{BB962C8B-B14F-4D97-AF65-F5344CB8AC3E}">
        <p14:creationId xmlns:p14="http://schemas.microsoft.com/office/powerpoint/2010/main" val="42177785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itchFamily="34" charset="0"/>
              </a:rPr>
              <a:t>The Administration’s FY 2015 budget also takes aim at the 401(k) tax expenditure in another way, although it is cloaked in a more general tax increase.  The Administration proposes to limit the tax value of specified  tax deductions and exclusions to 28% of the item’s amount that would otherwise reduce taxable income subject to the highest tax bracket of 39.6%.  This is not a new concept.  What is new is the inclusion of 401(k) contributions (as well as health care contributions), regardless of who makes them, in the list of affected tax exclusions. Thus, a taxpayer subject to the top statutory rate of 39.6% would pay an 11.6% tax (39.6% - 28%) on the value of any 401(k) contributions.  Under this regime, those receiving the highest contributions to their 401(k) accounts could be subject to an additional $6,554 in tax liability.  When originally proposed in the 2013 budget, critics pointed out that this restriction results in double taxation, because the same plan contributions would be taxed again when withdrawn from the plan.  The FY 2015 version of the proposal addresses this by adjusting a taxpayer’s basis in the retirement plan to reflect the additional tax imposed.</a:t>
            </a:r>
          </a:p>
          <a:p>
            <a:endParaRPr lang="en-US" dirty="0"/>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6</a:t>
            </a:fld>
            <a:endParaRPr lang="en-US" dirty="0"/>
          </a:p>
        </p:txBody>
      </p:sp>
    </p:spTree>
    <p:extLst>
      <p:ext uri="{BB962C8B-B14F-4D97-AF65-F5344CB8AC3E}">
        <p14:creationId xmlns:p14="http://schemas.microsoft.com/office/powerpoint/2010/main" val="23664464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u="sng" dirty="0">
                <a:latin typeface="Arial" pitchFamily="34" charset="0"/>
              </a:rPr>
              <a:t>20/20 Proposal</a:t>
            </a:r>
            <a:r>
              <a:rPr lang="en-US" dirty="0">
                <a:latin typeface="Arial" pitchFamily="34" charset="0"/>
              </a:rPr>
              <a:t>.  Reform proposals driven by purely fiscal concerns are illustrated by the December 2010 report of the National Commission on Fiscal Responsibility and Reform that recommended limiting the maximum excludable contribution to a defined contribution plan to the lesser of $20,000 or twenty percent of income.  This proposal, which covers the exclusion from taxable income of employee elective deferrals, as well as nontaxable employer contributions, is sometimes referred to as the “20/20 cap.”  Under this formula, if you earn $100,000 per year, the most that can be put into your 401(k) account is $20,000.  The 20/20 Cap is hard on high earners.</a:t>
            </a:r>
          </a:p>
          <a:p>
            <a:pPr>
              <a:spcBef>
                <a:spcPct val="0"/>
              </a:spcBef>
            </a:pPr>
            <a:r>
              <a:rPr lang="en-US" dirty="0">
                <a:latin typeface="Arial" pitchFamily="34" charset="0"/>
              </a:rPr>
              <a:t> </a:t>
            </a:r>
          </a:p>
          <a:p>
            <a:pPr>
              <a:spcBef>
                <a:spcPct val="0"/>
              </a:spcBef>
            </a:pPr>
            <a:r>
              <a:rPr lang="en-US" u="sng" dirty="0">
                <a:latin typeface="Arial" pitchFamily="34" charset="0"/>
              </a:rPr>
              <a:t>Brookings Proposal</a:t>
            </a:r>
            <a:r>
              <a:rPr lang="en-US" dirty="0">
                <a:latin typeface="Arial" pitchFamily="34" charset="0"/>
              </a:rPr>
              <a:t>.  Other proposals are motivated as much by policy concerns as by deficit reduction.  The Brookings Institution has designed a much-discussed mechanism to shift the demographics of those receiving the benefits of the retirement plan tax expenditure from a perceived slant favoring highly compensated employees.  Under this approach, all employer and employee contributions would be included in gross income.  Existing deductions and exclusions would be replaced with a flat-rate refundable tax credit to be deposited directly into a participant’s plan account.  In contrast to other proposals, contribution limits would not change. However, the refundable tax credit would benefit low earners at the expense of the more highly compensated, and critics have noted that this would seriously diminish the incentive many employers have to maintain qualified plans.</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7</a:t>
            </a:fld>
            <a:endParaRPr lang="en-US" dirty="0"/>
          </a:p>
        </p:txBody>
      </p:sp>
    </p:spTree>
    <p:extLst>
      <p:ext uri="{BB962C8B-B14F-4D97-AF65-F5344CB8AC3E}">
        <p14:creationId xmlns:p14="http://schemas.microsoft.com/office/powerpoint/2010/main" val="16776517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09600" y="4267200"/>
            <a:ext cx="5867400" cy="4332289"/>
          </a:xfrm>
        </p:spPr>
        <p:txBody>
          <a:bodyPr/>
          <a:lstStyle/>
          <a:p>
            <a:r>
              <a:rPr lang="en-US" sz="1050" i="1" u="sng" dirty="0"/>
              <a:t>Employer Reaction</a:t>
            </a:r>
            <a:r>
              <a:rPr lang="en-US" sz="1050" dirty="0"/>
              <a:t>.  </a:t>
            </a:r>
            <a:r>
              <a:rPr lang="en-US" sz="1050" dirty="0" smtClean="0"/>
              <a:t>Organizations, </a:t>
            </a:r>
            <a:r>
              <a:rPr lang="en-US" sz="1050" dirty="0"/>
              <a:t>such as the Employee Benefit Research </a:t>
            </a:r>
            <a:r>
              <a:rPr lang="en-US" sz="1050" dirty="0" smtClean="0"/>
              <a:t>Institute, </a:t>
            </a:r>
            <a:r>
              <a:rPr lang="en-US" sz="1050" dirty="0"/>
              <a:t>that have attempted to analyze the decision making process of employers in reaction to </a:t>
            </a:r>
            <a:r>
              <a:rPr lang="en-US" sz="1050" dirty="0" smtClean="0"/>
              <a:t>reductions </a:t>
            </a:r>
            <a:r>
              <a:rPr lang="en-US" sz="1050" dirty="0"/>
              <a:t>in the current retirement plan incentive structure have concluded that the result will be either modifications to existing plans that reduce the level of employer contributions or outright termination of the plan.  </a:t>
            </a:r>
            <a:r>
              <a:rPr lang="en-US" sz="1050" dirty="0" smtClean="0"/>
              <a:t>Plan termination </a:t>
            </a:r>
            <a:r>
              <a:rPr lang="en-US" sz="1050" dirty="0"/>
              <a:t>is particularly likely in the case of small plan sponsors that utilize cross-tested plans, since a lower level of employer contributions will not generate enough tax savings to justify continuance of the plan.  Even proponents of change admit that the result will be a negative effect on employers’ willingness to offer 401(k) plans.</a:t>
            </a:r>
          </a:p>
          <a:p>
            <a:r>
              <a:rPr lang="en-US" sz="1050" i="1" u="sng" dirty="0" smtClean="0"/>
              <a:t>Wealthy Employees</a:t>
            </a:r>
            <a:r>
              <a:rPr lang="en-US" sz="1050" dirty="0" smtClean="0"/>
              <a:t>.  High-income </a:t>
            </a:r>
            <a:r>
              <a:rPr lang="en-US" sz="1050" dirty="0"/>
              <a:t>employees will be the group most affected by scaling back 401(k) contribution or deduction </a:t>
            </a:r>
            <a:r>
              <a:rPr lang="en-US" sz="1050" dirty="0" smtClean="0"/>
              <a:t>limits, although some argue </a:t>
            </a:r>
            <a:r>
              <a:rPr lang="en-US" sz="1050" dirty="0"/>
              <a:t>that this group would have saved for </a:t>
            </a:r>
            <a:r>
              <a:rPr lang="en-US" sz="1050" dirty="0" smtClean="0"/>
              <a:t>retirement anyway and </a:t>
            </a:r>
            <a:r>
              <a:rPr lang="en-US" sz="1050" dirty="0"/>
              <a:t>does not require an incentive to contribute to a plan.  As Senator Orrin Hatch has said, however, “Trying to help lower wage workers save for retirement by reducing 401(k) and IRA contribution limits [and thereby penalizing higher-wage workers] is like trying to cure a headache with a guillotine.”  Still, if 401(k) plans are made less attractive for higher-income households, </a:t>
            </a:r>
            <a:r>
              <a:rPr lang="en-US" sz="1050" dirty="0" smtClean="0"/>
              <a:t>they can be expected to seek out Roth options, as well as tax-exempt </a:t>
            </a:r>
            <a:r>
              <a:rPr lang="en-US" sz="1050" dirty="0"/>
              <a:t>bonds and insurance products that forgo an immediate deduction </a:t>
            </a:r>
            <a:r>
              <a:rPr lang="en-US" sz="1050" dirty="0" smtClean="0"/>
              <a:t>but can </a:t>
            </a:r>
            <a:r>
              <a:rPr lang="en-US" sz="1050" dirty="0"/>
              <a:t>temporarily shelter investment earnings from income tax.</a:t>
            </a:r>
          </a:p>
          <a:p>
            <a:r>
              <a:rPr lang="en-US" sz="1050" u="sng" dirty="0" smtClean="0"/>
              <a:t>Low-income Workers</a:t>
            </a:r>
            <a:r>
              <a:rPr lang="en-US" sz="1050" dirty="0" smtClean="0"/>
              <a:t>.  The </a:t>
            </a:r>
            <a:r>
              <a:rPr lang="en-US" sz="1050" dirty="0"/>
              <a:t>proposals to reduce 401(k) incentives would </a:t>
            </a:r>
            <a:r>
              <a:rPr lang="en-US" sz="1050" dirty="0" smtClean="0"/>
              <a:t>likely affect </a:t>
            </a:r>
            <a:r>
              <a:rPr lang="en-US" sz="1050" dirty="0"/>
              <a:t>lower-income </a:t>
            </a:r>
            <a:r>
              <a:rPr lang="en-US" sz="1050" dirty="0" smtClean="0"/>
              <a:t>workers by causing them to reduce their contributions.  Surveys </a:t>
            </a:r>
            <a:r>
              <a:rPr lang="en-US" sz="1050" dirty="0"/>
              <a:t>indicate that low-income households have a propensity to act in ways that are not necessarily consistent with optimizing financial outcomes.  Thus, members of such households have a tendency to view the tax deductions generated by their contributions to a plan as very important and will reduce or eliminate </a:t>
            </a:r>
            <a:r>
              <a:rPr lang="en-US" sz="1050" dirty="0" smtClean="0"/>
              <a:t>their retirement contributions </a:t>
            </a:r>
            <a:r>
              <a:rPr lang="en-US" sz="1050" dirty="0"/>
              <a:t>to the extent that the ability to deduct them is restricted</a:t>
            </a:r>
            <a:r>
              <a:rPr lang="en-US" sz="1050" dirty="0" smtClean="0"/>
              <a:t>.</a:t>
            </a:r>
          </a:p>
          <a:p>
            <a:r>
              <a:rPr lang="en-US" sz="1050" dirty="0" smtClean="0"/>
              <a:t>The end result of these reactions will be a smaller universe of 401(k) and other retirement plans.</a:t>
            </a:r>
            <a:endParaRPr lang="en-US" sz="1050" dirty="0"/>
          </a:p>
          <a:p>
            <a:r>
              <a:rPr lang="en-US" dirty="0"/>
              <a:t> </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8</a:t>
            </a:fld>
            <a:endParaRPr lang="en-US" dirty="0"/>
          </a:p>
        </p:txBody>
      </p:sp>
    </p:spTree>
    <p:extLst>
      <p:ext uri="{BB962C8B-B14F-4D97-AF65-F5344CB8AC3E}">
        <p14:creationId xmlns:p14="http://schemas.microsoft.com/office/powerpoint/2010/main" val="7350455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09600" y="4343401"/>
            <a:ext cx="5791199" cy="4256088"/>
          </a:xfrm>
        </p:spPr>
        <p:txBody>
          <a:bodyPr/>
          <a:lstStyle/>
          <a:p>
            <a:pPr>
              <a:spcBef>
                <a:spcPct val="0"/>
              </a:spcBef>
            </a:pPr>
            <a:r>
              <a:rPr lang="en-US" sz="1000" dirty="0">
                <a:latin typeface="Arial" pitchFamily="34" charset="0"/>
              </a:rPr>
              <a:t>Current tax incentives encourage employers to offer retirement plans on a voluntary basis and </a:t>
            </a:r>
            <a:r>
              <a:rPr lang="en-US" sz="1000" dirty="0" smtClean="0">
                <a:latin typeface="Arial" pitchFamily="34" charset="0"/>
              </a:rPr>
              <a:t>motivate </a:t>
            </a:r>
            <a:r>
              <a:rPr lang="en-US" sz="1000" dirty="0">
                <a:latin typeface="Arial" pitchFamily="34" charset="0"/>
              </a:rPr>
              <a:t>individuals to save for retirement.  Analysis by the Employee Benefits Research Institute projects that if this support is cut </a:t>
            </a:r>
            <a:r>
              <a:rPr lang="en-US" sz="1000" dirty="0" smtClean="0">
                <a:latin typeface="Arial" pitchFamily="34" charset="0"/>
              </a:rPr>
              <a:t>back, </a:t>
            </a:r>
            <a:r>
              <a:rPr lang="en-US" sz="1000" dirty="0">
                <a:latin typeface="Arial" pitchFamily="34" charset="0"/>
              </a:rPr>
              <a:t>reductions in 401(k) balances at retirement will result at all levels of the income spectrum.  It turns out that tax incentives are important for low-wage earners, as well as higher-paid </a:t>
            </a:r>
            <a:r>
              <a:rPr lang="en-US" sz="1000" dirty="0" smtClean="0">
                <a:latin typeface="Arial" pitchFamily="34" charset="0"/>
              </a:rPr>
              <a:t>employees.  In other words, the current system has significantly contributed to retirement security and is popular.  </a:t>
            </a:r>
            <a:endParaRPr lang="en-US" sz="1000" dirty="0">
              <a:latin typeface="Arial" pitchFamily="34" charset="0"/>
            </a:endParaRPr>
          </a:p>
          <a:p>
            <a:pPr>
              <a:spcBef>
                <a:spcPct val="0"/>
              </a:spcBef>
            </a:pPr>
            <a:endParaRPr lang="en-US" sz="1000" dirty="0">
              <a:latin typeface="Arial" pitchFamily="34" charset="0"/>
            </a:endParaRPr>
          </a:p>
          <a:p>
            <a:pPr>
              <a:spcBef>
                <a:spcPct val="0"/>
              </a:spcBef>
            </a:pPr>
            <a:r>
              <a:rPr lang="en-US" sz="1000" dirty="0" smtClean="0">
                <a:latin typeface="Arial" pitchFamily="34" charset="0"/>
              </a:rPr>
              <a:t>Accordingly, there </a:t>
            </a:r>
            <a:r>
              <a:rPr lang="en-US" sz="1000" dirty="0">
                <a:latin typeface="Arial" pitchFamily="34" charset="0"/>
              </a:rPr>
              <a:t>was, for a time, a sense that the Administration’s proposal to </a:t>
            </a:r>
            <a:r>
              <a:rPr lang="en-US" sz="1000" dirty="0" smtClean="0">
                <a:latin typeface="Arial" pitchFamily="34" charset="0"/>
              </a:rPr>
              <a:t>impose a broad limit on tax </a:t>
            </a:r>
            <a:r>
              <a:rPr lang="en-US" sz="1000" dirty="0">
                <a:latin typeface="Arial" pitchFamily="34" charset="0"/>
              </a:rPr>
              <a:t>exclusions (including but not limited to 401(k) contributions) was gaining </a:t>
            </a:r>
            <a:r>
              <a:rPr lang="en-US" sz="1000" dirty="0" smtClean="0">
                <a:latin typeface="Arial" pitchFamily="34" charset="0"/>
              </a:rPr>
              <a:t>traction and was the cutback on pension incentives most likely to be enacted. This was due to the fact that </a:t>
            </a:r>
            <a:r>
              <a:rPr lang="en-US" sz="1000" dirty="0">
                <a:latin typeface="Arial" pitchFamily="34" charset="0"/>
              </a:rPr>
              <a:t>it does not specifically identify which deductions would be </a:t>
            </a:r>
            <a:r>
              <a:rPr lang="en-US" sz="1000" dirty="0" smtClean="0">
                <a:latin typeface="Arial" pitchFamily="34" charset="0"/>
              </a:rPr>
              <a:t>curbed and enabled politicians to avoid criticism for attacking </a:t>
            </a:r>
            <a:r>
              <a:rPr lang="en-US" sz="1000" dirty="0">
                <a:latin typeface="Arial" pitchFamily="34" charset="0"/>
              </a:rPr>
              <a:t>the retirement system.  However, </a:t>
            </a:r>
            <a:r>
              <a:rPr lang="en-US" sz="1000" dirty="0" smtClean="0">
                <a:latin typeface="Arial" pitchFamily="34" charset="0"/>
              </a:rPr>
              <a:t>there is no denying that the </a:t>
            </a:r>
            <a:r>
              <a:rPr lang="en-US" sz="1000" dirty="0">
                <a:latin typeface="Arial" pitchFamily="34" charset="0"/>
              </a:rPr>
              <a:t>end-result of a general limitation on exclusions, which has a more potent effect as tax rates approach 40%, will also jeopardize retirement security by reducing the amount employees save each year.  Congressional Democrats are probably more amenable to such a cutback than their Republican peers because of the perception that high wage earners derive a proportionately greater share of the tax expenditure </a:t>
            </a:r>
            <a:r>
              <a:rPr lang="en-US" sz="1000" dirty="0" smtClean="0">
                <a:latin typeface="Arial" pitchFamily="34" charset="0"/>
              </a:rPr>
              <a:t>benefit.</a:t>
            </a:r>
          </a:p>
          <a:p>
            <a:pPr>
              <a:spcBef>
                <a:spcPct val="0"/>
              </a:spcBef>
            </a:pPr>
            <a:endParaRPr lang="en-US" sz="1000" dirty="0">
              <a:latin typeface="Arial" pitchFamily="34" charset="0"/>
            </a:endParaRPr>
          </a:p>
          <a:p>
            <a:pPr>
              <a:spcBef>
                <a:spcPct val="0"/>
              </a:spcBef>
            </a:pPr>
            <a:r>
              <a:rPr lang="en-US" sz="1000" dirty="0" smtClean="0">
                <a:latin typeface="Arial" pitchFamily="34" charset="0"/>
              </a:rPr>
              <a:t>However, this is an issue on which </a:t>
            </a:r>
            <a:r>
              <a:rPr lang="en-US" sz="1000" dirty="0">
                <a:latin typeface="Arial" pitchFamily="34" charset="0"/>
              </a:rPr>
              <a:t>positions can quickly change.  </a:t>
            </a:r>
            <a:r>
              <a:rPr lang="en-US" sz="1000" dirty="0" smtClean="0">
                <a:latin typeface="Arial" pitchFamily="34" charset="0"/>
              </a:rPr>
              <a:t>Thus, the Tax Reform Act of 2014 proposed by Rep. Dave Camp, outgoing chairman of the House Ways and Committee, contained a general limitation on tax exclusions similar to that of the Administration.  It would seem that this may be the rare issue on which Democrats and Republicans will find agreement.  Nevertheless</a:t>
            </a:r>
            <a:r>
              <a:rPr lang="en-US" sz="1000" dirty="0">
                <a:latin typeface="Arial" pitchFamily="34" charset="0"/>
              </a:rPr>
              <a:t>, certain senior Republican officeholders, such as Sen. Orrin Hatch, have expressed skepticism regarding proposals that would reduce existing contribution levels, because the current system is seen as having produced beneficial results</a:t>
            </a:r>
            <a:r>
              <a:rPr lang="en-US" sz="1000" dirty="0" smtClean="0">
                <a:latin typeface="Arial" pitchFamily="34" charset="0"/>
              </a:rPr>
              <a:t>.  It is still unclear how this will play out.</a:t>
            </a:r>
            <a:endParaRPr lang="en-US" sz="10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9</a:t>
            </a:fld>
            <a:endParaRPr lang="en-US" dirty="0"/>
          </a:p>
        </p:txBody>
      </p:sp>
    </p:spTree>
    <p:extLst>
      <p:ext uri="{BB962C8B-B14F-4D97-AF65-F5344CB8AC3E}">
        <p14:creationId xmlns:p14="http://schemas.microsoft.com/office/powerpoint/2010/main" val="30922751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10</a:t>
            </a:fld>
            <a:endParaRPr lang="en-US" dirty="0"/>
          </a:p>
        </p:txBody>
      </p:sp>
    </p:spTree>
    <p:extLst>
      <p:ext uri="{BB962C8B-B14F-4D97-AF65-F5344CB8AC3E}">
        <p14:creationId xmlns:p14="http://schemas.microsoft.com/office/powerpoint/2010/main" val="34496714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itchFamily="34" charset="0"/>
              </a:rPr>
              <a:t>It is said that under </a:t>
            </a:r>
            <a:r>
              <a:rPr lang="en-US" dirty="0">
                <a:latin typeface="Arial" pitchFamily="34" charset="0"/>
              </a:rPr>
              <a:t>the current private </a:t>
            </a:r>
            <a:r>
              <a:rPr lang="en-US" dirty="0" smtClean="0">
                <a:latin typeface="Arial" pitchFamily="34" charset="0"/>
              </a:rPr>
              <a:t>retirement plan system</a:t>
            </a:r>
            <a:r>
              <a:rPr lang="en-US" dirty="0">
                <a:latin typeface="Arial" pitchFamily="34" charset="0"/>
              </a:rPr>
              <a:t>, half of all workers have no pension plan and, of those who do, only 20 percent have a plan that provides a guaranteed lifetime benefit.  </a:t>
            </a:r>
            <a:r>
              <a:rPr lang="en-US" dirty="0" smtClean="0">
                <a:latin typeface="Arial" pitchFamily="34" charset="0"/>
              </a:rPr>
              <a:t>It is argued that 401(k</a:t>
            </a:r>
            <a:r>
              <a:rPr lang="en-US" dirty="0">
                <a:latin typeface="Arial" pitchFamily="34" charset="0"/>
              </a:rPr>
              <a:t>)-style plans have failed to deliver on their potential, not only because many workers lack access to them but also because savings rates are too low and management fees too high.  Further, volatile financial markets </a:t>
            </a:r>
            <a:r>
              <a:rPr lang="en-US" dirty="0" smtClean="0">
                <a:latin typeface="Arial" pitchFamily="34" charset="0"/>
              </a:rPr>
              <a:t>threaten to reduce account balances that regained their pre-recession levels only a few years ago.</a:t>
            </a:r>
            <a:r>
              <a:rPr lang="en-US" dirty="0">
                <a:latin typeface="Arial" pitchFamily="34" charset="0"/>
              </a:rPr>
              <a:t>  Longer life spans stretch what savings there are even thinner.  The result is that less than half of American workers will have enough income to adequately maintain living standards in retirement.</a:t>
            </a:r>
          </a:p>
          <a:p>
            <a:r>
              <a:rPr lang="en-US" dirty="0">
                <a:latin typeface="Arial" pitchFamily="34" charset="0"/>
              </a:rPr>
              <a:t> </a:t>
            </a:r>
            <a:r>
              <a:rPr lang="en-US" dirty="0" smtClean="0">
                <a:latin typeface="Arial" pitchFamily="34" charset="0"/>
              </a:rPr>
              <a:t>This glass half-empty perception drives policymakers and advocates  to the conclusion that something needs to be done, particularly to improve accessibility, even though all employees have the underutilized option to make IRA contributions. There is a broad consensus that default mechanisms (</a:t>
            </a:r>
            <a:r>
              <a:rPr lang="en-US" i="1" u="sng" dirty="0" smtClean="0">
                <a:latin typeface="Arial" pitchFamily="34" charset="0"/>
              </a:rPr>
              <a:t>i.e</a:t>
            </a:r>
            <a:r>
              <a:rPr lang="en-US" dirty="0" smtClean="0">
                <a:latin typeface="Arial" pitchFamily="34" charset="0"/>
              </a:rPr>
              <a:t>., automatic enrollment and automatic escalation of contribution rates) will improve the employee take-up rate.  Once government power is brought to bear on this issue, those who believe in the power of regulation seek to do more.  And so we see proposals for required contributions, pooling of assets, government controlled or influenced investments, taxpayer-subsidized investment returns and distributions restricted to lifetime annuities.</a:t>
            </a:r>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11</a:t>
            </a:fld>
            <a:endParaRPr lang="en-US" dirty="0"/>
          </a:p>
        </p:txBody>
      </p:sp>
    </p:spTree>
    <p:extLst>
      <p:ext uri="{BB962C8B-B14F-4D97-AF65-F5344CB8AC3E}">
        <p14:creationId xmlns:p14="http://schemas.microsoft.com/office/powerpoint/2010/main" val="4507998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pitchFamily="34" charset="0"/>
                <a:cs typeface="Arial" pitchFamily="34" charset="0"/>
              </a:rPr>
              <a:t> </a:t>
            </a:r>
            <a:r>
              <a:rPr lang="en-US" sz="1100" dirty="0">
                <a:latin typeface="Arial" pitchFamily="34" charset="0"/>
                <a:cs typeface="Arial" pitchFamily="34" charset="0"/>
              </a:rPr>
              <a:t>In order to promote its goal of greater retirement savings by a broader range of employees, we can expect the Obama Administration to continue its  push for Automatic </a:t>
            </a:r>
            <a:r>
              <a:rPr lang="en-US" sz="1100" dirty="0" smtClean="0">
                <a:latin typeface="Arial" pitchFamily="34" charset="0"/>
                <a:cs typeface="Arial" pitchFamily="34" charset="0"/>
              </a:rPr>
              <a:t>IRAs. This proposal utilizes the employer’s payroll system to require salary reduction contributions to IRAs and depends on employee inertia not to opt out.  As proposed by the White House, Auto-IRAs </a:t>
            </a:r>
            <a:r>
              <a:rPr lang="en-US" sz="1100" dirty="0">
                <a:latin typeface="Arial" pitchFamily="34" charset="0"/>
                <a:cs typeface="Arial" pitchFamily="34" charset="0"/>
              </a:rPr>
              <a:t>would be mandatory for all employers with more than 10 employees if they have been in business for 2 years and do not maintain a pension plan.  Since employees who are at least 18 years old with 3 months of service would be eligible, most employers would need to modify their plans or have an Auto-IRA plan in addition to a 401(k) plan. </a:t>
            </a:r>
            <a:endParaRPr lang="en-US" sz="1100" dirty="0" smtClean="0">
              <a:latin typeface="Arial" pitchFamily="34" charset="0"/>
              <a:cs typeface="Arial" pitchFamily="34" charset="0"/>
            </a:endParaRPr>
          </a:p>
          <a:p>
            <a:r>
              <a:rPr lang="en-US" sz="1100" dirty="0" smtClean="0">
                <a:latin typeface="Arial" pitchFamily="34" charset="0"/>
                <a:cs typeface="Arial" pitchFamily="34" charset="0"/>
              </a:rPr>
              <a:t>In </a:t>
            </a:r>
            <a:r>
              <a:rPr lang="en-US" sz="1100" dirty="0">
                <a:latin typeface="Arial" pitchFamily="34" charset="0"/>
                <a:cs typeface="Arial" pitchFamily="34" charset="0"/>
              </a:rPr>
              <a:t>its fiscal year 2015 version of the proposal, the </a:t>
            </a:r>
            <a:r>
              <a:rPr lang="en-US" sz="1100" dirty="0" smtClean="0">
                <a:latin typeface="Arial" pitchFamily="34" charset="0"/>
                <a:cs typeface="Arial" pitchFamily="34" charset="0"/>
              </a:rPr>
              <a:t>Administration</a:t>
            </a:r>
            <a:r>
              <a:rPr lang="ja-JP" altLang="en-US" sz="1100" dirty="0">
                <a:latin typeface="Arial" pitchFamily="34" charset="0"/>
                <a:cs typeface="Arial" pitchFamily="34" charset="0"/>
              </a:rPr>
              <a:t>’</a:t>
            </a:r>
            <a:r>
              <a:rPr lang="en-US" altLang="ja-JP" sz="1100" dirty="0">
                <a:latin typeface="Arial" pitchFamily="34" charset="0"/>
                <a:cs typeface="Arial" pitchFamily="34" charset="0"/>
              </a:rPr>
              <a:t>s automatic IRA proposal includes three key features.  </a:t>
            </a:r>
            <a:r>
              <a:rPr lang="en-US" altLang="ja-JP" sz="1100" u="sng" dirty="0">
                <a:latin typeface="Arial" pitchFamily="34" charset="0"/>
                <a:cs typeface="Arial" pitchFamily="34" charset="0"/>
              </a:rPr>
              <a:t>Firs</a:t>
            </a:r>
            <a:r>
              <a:rPr lang="en-US" altLang="ja-JP" sz="1100" dirty="0">
                <a:latin typeface="Arial" pitchFamily="34" charset="0"/>
                <a:cs typeface="Arial" pitchFamily="34" charset="0"/>
              </a:rPr>
              <a:t>t, the bill sets the default contribution at 3% of compensation.  </a:t>
            </a:r>
            <a:r>
              <a:rPr lang="en-US" altLang="ja-JP" sz="1100" u="sng" dirty="0">
                <a:latin typeface="Arial" pitchFamily="34" charset="0"/>
                <a:cs typeface="Arial" pitchFamily="34" charset="0"/>
              </a:rPr>
              <a:t>Second</a:t>
            </a:r>
            <a:r>
              <a:rPr lang="en-US" altLang="ja-JP" sz="1100" dirty="0">
                <a:latin typeface="Arial" pitchFamily="34" charset="0"/>
                <a:cs typeface="Arial" pitchFamily="34" charset="0"/>
              </a:rPr>
              <a:t>, employees would have the choice of contributing to either a traditional pre-tax IRA or Roth IRA.  If no choice is made, post-tax Roth accounts would be the default vehicle, so that withdrawals would not be taxable.  This default rule addresses the likelihood that lower-income workers would be more likely to withdraw money before age 59½.  </a:t>
            </a:r>
            <a:r>
              <a:rPr lang="en-US" altLang="ja-JP" sz="1100" u="sng" dirty="0">
                <a:latin typeface="Arial" pitchFamily="34" charset="0"/>
                <a:cs typeface="Arial" pitchFamily="34" charset="0"/>
              </a:rPr>
              <a:t>Finally</a:t>
            </a:r>
            <a:r>
              <a:rPr lang="en-US" altLang="ja-JP" sz="1100" dirty="0">
                <a:latin typeface="Arial" pitchFamily="34" charset="0"/>
                <a:cs typeface="Arial" pitchFamily="34" charset="0"/>
              </a:rPr>
              <a:t>, the </a:t>
            </a:r>
            <a:r>
              <a:rPr lang="en-US" altLang="ja-JP" sz="1100" dirty="0" smtClean="0">
                <a:latin typeface="Arial" pitchFamily="34" charset="0"/>
                <a:cs typeface="Arial" pitchFamily="34" charset="0"/>
              </a:rPr>
              <a:t>Auto-IRA </a:t>
            </a:r>
            <a:r>
              <a:rPr lang="en-US" altLang="ja-JP" sz="1100" dirty="0">
                <a:latin typeface="Arial" pitchFamily="34" charset="0"/>
                <a:cs typeface="Arial" pitchFamily="34" charset="0"/>
              </a:rPr>
              <a:t>provider (a financial services firm) would be selected by the employer or the employer could allow each participating employee to designate the </a:t>
            </a:r>
            <a:r>
              <a:rPr lang="en-US" altLang="ja-JP" sz="1100" dirty="0" smtClean="0">
                <a:latin typeface="Arial" pitchFamily="34" charset="0"/>
                <a:cs typeface="Arial" pitchFamily="34" charset="0"/>
              </a:rPr>
              <a:t>Auto-IRA </a:t>
            </a:r>
            <a:r>
              <a:rPr lang="en-US" altLang="ja-JP" sz="1100" dirty="0">
                <a:latin typeface="Arial" pitchFamily="34" charset="0"/>
                <a:cs typeface="Arial" pitchFamily="34" charset="0"/>
              </a:rPr>
              <a:t>provider. A handful of default investments would be prescribed by statute or regulation.  </a:t>
            </a:r>
            <a:endParaRPr lang="en-US" altLang="ja-JP" sz="1100" dirty="0" smtClean="0">
              <a:latin typeface="Arial" pitchFamily="34" charset="0"/>
              <a:cs typeface="Arial" pitchFamily="34" charset="0"/>
            </a:endParaRPr>
          </a:p>
          <a:p>
            <a:r>
              <a:rPr lang="en-US" altLang="ja-JP" sz="1100" dirty="0" smtClean="0">
                <a:latin typeface="Arial" pitchFamily="34" charset="0"/>
                <a:cs typeface="Arial" pitchFamily="34" charset="0"/>
              </a:rPr>
              <a:t>Despite </a:t>
            </a:r>
            <a:r>
              <a:rPr lang="en-US" altLang="ja-JP" sz="1100" dirty="0">
                <a:latin typeface="Arial" pitchFamily="34" charset="0"/>
                <a:cs typeface="Arial" pitchFamily="34" charset="0"/>
              </a:rPr>
              <a:t>consensus on the need for greater retirement savings, the </a:t>
            </a:r>
            <a:r>
              <a:rPr lang="en-US" altLang="ja-JP" sz="1100" dirty="0" smtClean="0">
                <a:latin typeface="Arial" pitchFamily="34" charset="0"/>
                <a:cs typeface="Arial" pitchFamily="34" charset="0"/>
              </a:rPr>
              <a:t>Auto-IRA </a:t>
            </a:r>
            <a:r>
              <a:rPr lang="en-US" altLang="ja-JP" sz="1100" dirty="0">
                <a:latin typeface="Arial" pitchFamily="34" charset="0"/>
                <a:cs typeface="Arial" pitchFamily="34" charset="0"/>
              </a:rPr>
              <a:t>has elements that are problematic at either end of the political spectrum (</a:t>
            </a:r>
            <a:r>
              <a:rPr lang="en-US" altLang="ja-JP" sz="1100" i="1" u="sng" dirty="0">
                <a:latin typeface="Arial" pitchFamily="34" charset="0"/>
                <a:cs typeface="Arial" pitchFamily="34" charset="0"/>
              </a:rPr>
              <a:t>e.g</a:t>
            </a:r>
            <a:r>
              <a:rPr lang="en-US" altLang="ja-JP" sz="1100" dirty="0">
                <a:latin typeface="Arial" pitchFamily="34" charset="0"/>
                <a:cs typeface="Arial" pitchFamily="34" charset="0"/>
              </a:rPr>
              <a:t>., the employer mandate for Republicans and private sector management of IRA assets for Democrats), making the prospects for enactment unclear.</a:t>
            </a:r>
            <a:endParaRPr lang="en-US" sz="11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12</a:t>
            </a:fld>
            <a:endParaRPr lang="en-US" dirty="0"/>
          </a:p>
        </p:txBody>
      </p:sp>
    </p:spTree>
    <p:extLst>
      <p:ext uri="{BB962C8B-B14F-4D97-AF65-F5344CB8AC3E}">
        <p14:creationId xmlns:p14="http://schemas.microsoft.com/office/powerpoint/2010/main" val="32240642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latin typeface="Arial" pitchFamily="34" charset="0"/>
                <a:cs typeface="Arial" pitchFamily="34" charset="0"/>
              </a:rPr>
              <a:t>          To </a:t>
            </a:r>
            <a:r>
              <a:rPr lang="en-US" dirty="0">
                <a:latin typeface="Arial" pitchFamily="34" charset="0"/>
                <a:cs typeface="Arial" pitchFamily="34" charset="0"/>
              </a:rPr>
              <a:t>demonstrate executive action in encouraging the savings habit while the auto-IRA legislation is stalled, the President has ordered the Treasury to create a new “starter” retirement savings program called </a:t>
            </a:r>
            <a:r>
              <a:rPr lang="en-US" dirty="0" smtClean="0">
                <a:latin typeface="Arial" pitchFamily="34" charset="0"/>
                <a:cs typeface="Arial" pitchFamily="34" charset="0"/>
              </a:rPr>
              <a:t>“myRA</a:t>
            </a:r>
            <a:r>
              <a:rPr lang="en-US" dirty="0">
                <a:latin typeface="Arial" pitchFamily="34" charset="0"/>
                <a:cs typeface="Arial" pitchFamily="34" charset="0"/>
              </a:rPr>
              <a:t>”.  These will be Roth accounts for people who do not have employer-sponsored </a:t>
            </a:r>
            <a:r>
              <a:rPr lang="en-US" dirty="0" smtClean="0">
                <a:latin typeface="Arial" pitchFamily="34" charset="0"/>
                <a:cs typeface="Arial" pitchFamily="34" charset="0"/>
              </a:rPr>
              <a:t>plans.  Initially they will </a:t>
            </a:r>
            <a:r>
              <a:rPr lang="en-US" dirty="0">
                <a:latin typeface="Arial" pitchFamily="34" charset="0"/>
                <a:cs typeface="Arial" pitchFamily="34" charset="0"/>
              </a:rPr>
              <a:t>be offered through employers who volunteer to participate in the program.  Married couples can invest if they make less than $191,000.  Once the balance of a myRA reaches $15,000 (or after 30 years), however, participants would be required to roll it over to a traditional private-sector IRA. </a:t>
            </a:r>
            <a:endParaRPr lang="en-US" dirty="0" smtClean="0">
              <a:latin typeface="Arial" pitchFamily="34" charset="0"/>
              <a:cs typeface="Arial" pitchFamily="34" charset="0"/>
            </a:endParaRPr>
          </a:p>
          <a:p>
            <a:endParaRPr lang="en-US" dirty="0">
              <a:latin typeface="Arial" pitchFamily="34" charset="0"/>
              <a:cs typeface="Arial" pitchFamily="34" charset="0"/>
            </a:endParaRPr>
          </a:p>
          <a:p>
            <a:r>
              <a:rPr lang="en-US" dirty="0">
                <a:latin typeface="Arial" pitchFamily="34" charset="0"/>
                <a:cs typeface="Arial" pitchFamily="34" charset="0"/>
              </a:rPr>
              <a:t>          MyRA’s will have a single investment option – a Treasury bond that offers the same interest rate return as the federal Thrift Savings Plan.  Historically this rate has ranged from 1½% to 3½% annually.  An initial investment can be as low as $25.00 and subsequent contributions as low as $5.00.  While the overall limits make this a small step in resolving the coverage issue, it is hoped that the low investment thresholds will open up access to tax-advantaged retirement savings vehicles to low-income workers.  On the other hand, the program has been criticized for using worker money to support government bonds when better returns are available from private-sector investments.  The voluntary nature and small scale of the myRA initiative make it seem like a symbolic gesture</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13</a:t>
            </a:fld>
            <a:endParaRPr lang="en-US" dirty="0"/>
          </a:p>
        </p:txBody>
      </p:sp>
    </p:spTree>
    <p:extLst>
      <p:ext uri="{BB962C8B-B14F-4D97-AF65-F5344CB8AC3E}">
        <p14:creationId xmlns:p14="http://schemas.microsoft.com/office/powerpoint/2010/main" val="38065959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533400" y="4267200"/>
            <a:ext cx="5943600" cy="4332289"/>
          </a:xfrm>
        </p:spPr>
        <p:txBody>
          <a:bodyPr/>
          <a:lstStyle/>
          <a:p>
            <a:pPr>
              <a:spcBef>
                <a:spcPts val="0"/>
              </a:spcBef>
            </a:pPr>
            <a:r>
              <a:rPr lang="en-US" dirty="0">
                <a:latin typeface="Arial" pitchFamily="34" charset="0"/>
                <a:cs typeface="Arial" pitchFamily="34" charset="0"/>
              </a:rPr>
              <a:t> </a:t>
            </a:r>
            <a:r>
              <a:rPr lang="en-US" dirty="0" smtClean="0">
                <a:latin typeface="Arial" pitchFamily="34" charset="0"/>
                <a:cs typeface="Arial" pitchFamily="34" charset="0"/>
              </a:rPr>
              <a:t>          </a:t>
            </a:r>
            <a:r>
              <a:rPr lang="en-US" sz="1000" dirty="0" smtClean="0">
                <a:latin typeface="Arial" pitchFamily="34" charset="0"/>
                <a:cs typeface="Arial" pitchFamily="34" charset="0"/>
              </a:rPr>
              <a:t>We </a:t>
            </a:r>
            <a:r>
              <a:rPr lang="en-US" sz="1000" dirty="0">
                <a:latin typeface="Arial" pitchFamily="34" charset="0"/>
                <a:cs typeface="Arial" pitchFamily="34" charset="0"/>
              </a:rPr>
              <a:t>turn now </a:t>
            </a:r>
            <a:r>
              <a:rPr lang="en-US" sz="1000" dirty="0" smtClean="0">
                <a:latin typeface="Arial" pitchFamily="34" charset="0"/>
                <a:cs typeface="Arial" pitchFamily="34" charset="0"/>
              </a:rPr>
              <a:t>to </a:t>
            </a:r>
            <a:r>
              <a:rPr lang="en-US" sz="1000" dirty="0">
                <a:latin typeface="Arial" pitchFamily="34" charset="0"/>
                <a:cs typeface="Arial" pitchFamily="34" charset="0"/>
              </a:rPr>
              <a:t>efforts aimed at </a:t>
            </a:r>
            <a:r>
              <a:rPr lang="en-US" sz="1000" dirty="0" smtClean="0">
                <a:latin typeface="Arial" pitchFamily="34" charset="0"/>
                <a:cs typeface="Arial" pitchFamily="34" charset="0"/>
              </a:rPr>
              <a:t>achieving greater retirement saving and </a:t>
            </a:r>
            <a:r>
              <a:rPr lang="en-US" sz="1000" dirty="0">
                <a:latin typeface="Arial" pitchFamily="34" charset="0"/>
                <a:cs typeface="Arial" pitchFamily="34" charset="0"/>
              </a:rPr>
              <a:t>broader coverage </a:t>
            </a:r>
            <a:r>
              <a:rPr lang="en-US" sz="1000" dirty="0" smtClean="0">
                <a:latin typeface="Arial" pitchFamily="34" charset="0"/>
                <a:cs typeface="Arial" pitchFamily="34" charset="0"/>
              </a:rPr>
              <a:t>by establishing new retirement systems.  </a:t>
            </a:r>
            <a:r>
              <a:rPr lang="en-US" sz="1000" dirty="0">
                <a:latin typeface="Arial" pitchFamily="34" charset="0"/>
                <a:cs typeface="Arial" pitchFamily="34" charset="0"/>
              </a:rPr>
              <a:t>To help prepare workers for retirement, </a:t>
            </a:r>
            <a:r>
              <a:rPr lang="en-US" sz="1000" dirty="0" smtClean="0">
                <a:latin typeface="Arial" pitchFamily="34" charset="0"/>
                <a:cs typeface="Arial" pitchFamily="34" charset="0"/>
              </a:rPr>
              <a:t>Sen. Tom </a:t>
            </a:r>
            <a:r>
              <a:rPr lang="en-US" sz="1000" dirty="0">
                <a:latin typeface="Arial" pitchFamily="34" charset="0"/>
                <a:cs typeface="Arial" pitchFamily="34" charset="0"/>
              </a:rPr>
              <a:t>Harkin has proposed the USA Retirement Funds Act establishing a new universal retirement system built around the following principles: (i) automatic enrollment, (ii) a regular stream of income starting at retirement age, (iii) financing through an employer’s payroll system consisting of employee deferrals and voluntary employer contributions, and  (iv) management by privately-run, licensed and regulated entities established pursuant to the legislation. </a:t>
            </a:r>
          </a:p>
          <a:p>
            <a:pPr>
              <a:spcBef>
                <a:spcPts val="0"/>
              </a:spcBef>
            </a:pPr>
            <a:r>
              <a:rPr lang="en-US" sz="1000" dirty="0" smtClean="0">
                <a:latin typeface="Arial" pitchFamily="34" charset="0"/>
                <a:cs typeface="Arial" pitchFamily="34" charset="0"/>
              </a:rPr>
              <a:t>          </a:t>
            </a:r>
            <a:r>
              <a:rPr lang="en-US" sz="1000" dirty="0">
                <a:latin typeface="Arial" pitchFamily="34" charset="0"/>
                <a:cs typeface="Arial" pitchFamily="34" charset="0"/>
              </a:rPr>
              <a:t>The lifetime annuities to be paid under the new system would be based on the total contributions to a participant’s account supplemented by investment performance and government credits for low-wage earners.  Up to $10,000 per year of participant contributions would be automatically made at the rate of 3% of compensation in 2015 escalating to 6% by 2017.  While participants would be allowed, at any time, to decrease contributions or to opt out of the system entirely, such an election would be effective for no more than two years, so that unless an employee opts out again, employers would need to resume the maximum level of employee deferrals at the end of such period.  It is not clear whether the expiration date for an opt out would necessarily be different for each employee.</a:t>
            </a:r>
          </a:p>
          <a:p>
            <a:pPr>
              <a:spcBef>
                <a:spcPts val="0"/>
              </a:spcBef>
            </a:pPr>
            <a:r>
              <a:rPr lang="en-US" sz="1000" dirty="0" smtClean="0">
                <a:latin typeface="Arial" pitchFamily="34" charset="0"/>
                <a:cs typeface="Arial" pitchFamily="34" charset="0"/>
              </a:rPr>
              <a:t>         </a:t>
            </a:r>
            <a:r>
              <a:rPr lang="en-US" sz="1000" dirty="0">
                <a:latin typeface="Arial" pitchFamily="34" charset="0"/>
                <a:cs typeface="Arial" pitchFamily="34" charset="0"/>
              </a:rPr>
              <a:t>Like the automatic IRA initiative, the Harkin proposal is intended to appeal to employers by relieving them of any fiduciary responsibility, although it does entail administrative burdens, such as annual notification of employees and deadlines for depositing contributions.  Moreover, employer participation would be mandatory if the employer has 10 or more employees and does not already offer a plan with a 6% level of employee contributions and a lifetime income option.  Very few employer-sponsored plans offer both of these features which means that many of these plans would need to be amended if an employer wished to avoid the mandate of the USA Retirement Funds system. </a:t>
            </a:r>
          </a:p>
          <a:p>
            <a:pPr>
              <a:spcBef>
                <a:spcPts val="0"/>
              </a:spcBef>
            </a:pPr>
            <a:r>
              <a:rPr lang="en-US" sz="1000" dirty="0" smtClean="0">
                <a:latin typeface="Arial" pitchFamily="34" charset="0"/>
                <a:cs typeface="Arial" pitchFamily="34" charset="0"/>
              </a:rPr>
              <a:t>          The </a:t>
            </a:r>
            <a:r>
              <a:rPr lang="en-US" sz="1000" dirty="0">
                <a:latin typeface="Arial" pitchFamily="34" charset="0"/>
                <a:cs typeface="Arial" pitchFamily="34" charset="0"/>
              </a:rPr>
              <a:t>Harkin initiative bears a similarity to current proposals being considered by state legislatures under which state governments would sponsor hybrid defined benefit-type plans covering private-sector workers, except that the new managing entities, dubbed “USA Retirement Funds”, take on the role of the state government in managing investments.</a:t>
            </a:r>
            <a:endParaRPr lang="en-US" sz="100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14</a:t>
            </a:fld>
            <a:endParaRPr lang="en-US" dirty="0"/>
          </a:p>
        </p:txBody>
      </p:sp>
    </p:spTree>
    <p:extLst>
      <p:ext uri="{BB962C8B-B14F-4D97-AF65-F5344CB8AC3E}">
        <p14:creationId xmlns:p14="http://schemas.microsoft.com/office/powerpoint/2010/main" val="28093212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09600" y="4343401"/>
            <a:ext cx="5943599" cy="4190999"/>
          </a:xfrm>
        </p:spPr>
        <p:txBody>
          <a:bodyPr/>
          <a:lstStyle/>
          <a:p>
            <a:r>
              <a:rPr lang="en-US" sz="1050" dirty="0" smtClean="0"/>
              <a:t>     Senator Marco Rubio has proposed opening up </a:t>
            </a:r>
            <a:r>
              <a:rPr lang="en-US" sz="1050" dirty="0"/>
              <a:t>the federal Thrift Savings </a:t>
            </a:r>
            <a:r>
              <a:rPr lang="en-US" sz="1050" dirty="0" smtClean="0"/>
              <a:t>Plan to </a:t>
            </a:r>
            <a:r>
              <a:rPr lang="en-US" sz="1050" dirty="0"/>
              <a:t>non-government </a:t>
            </a:r>
            <a:r>
              <a:rPr lang="en-US" sz="1050" dirty="0" smtClean="0"/>
              <a:t>employees.  In one sense, this seems similar </a:t>
            </a:r>
            <a:r>
              <a:rPr lang="en-US" sz="1050" dirty="0"/>
              <a:t>to </a:t>
            </a:r>
            <a:r>
              <a:rPr lang="en-US" sz="1050" dirty="0" smtClean="0"/>
              <a:t>Senator Harkin’s USA  Retirement Funds writ </a:t>
            </a:r>
            <a:r>
              <a:rPr lang="en-US" sz="1050" dirty="0"/>
              <a:t>large.  The federal Thrift Savings Plan is like a private employer-sponsored 401(k) plan that enables participants to make pre-tax deferrals in order to save for retirement.  Currently, </a:t>
            </a:r>
            <a:r>
              <a:rPr lang="en-US" sz="1050" dirty="0" smtClean="0"/>
              <a:t>its </a:t>
            </a:r>
            <a:r>
              <a:rPr lang="en-US" sz="1050" dirty="0"/>
              <a:t>participants are limited to federal employees and the military who benefit from the Thrift Savings Plan’s low fees, diverse investment options and simplicity.  Senator Rubio would make the Thrift Savings Plan’s </a:t>
            </a:r>
            <a:r>
              <a:rPr lang="en-US" sz="1050" dirty="0" smtClean="0"/>
              <a:t>presumed advantages </a:t>
            </a:r>
            <a:r>
              <a:rPr lang="en-US" sz="1050" dirty="0"/>
              <a:t>available to workers who do not have access to an employer-sponsored plan</a:t>
            </a:r>
            <a:r>
              <a:rPr lang="en-US" sz="1050" dirty="0" smtClean="0"/>
              <a:t>.  This would seriously undercut the incentive to establish employer-sponsored plans</a:t>
            </a:r>
            <a:endParaRPr lang="en-US" sz="1050" dirty="0"/>
          </a:p>
          <a:p>
            <a:r>
              <a:rPr lang="en-US" sz="1050" dirty="0"/>
              <a:t> </a:t>
            </a:r>
            <a:r>
              <a:rPr lang="en-US" sz="1050" dirty="0" smtClean="0"/>
              <a:t>     The </a:t>
            </a:r>
            <a:r>
              <a:rPr lang="en-US" sz="1050" dirty="0"/>
              <a:t>Thrift Savings Plan is already, by far, the largest defined contribution plan in the nation, but its size could easily double or triple if Senator Rubio’s proposal were to be approved. This increase in size, however, could cause it to lose some of its touted advantages.  A spokesperson for the plan’s governing board has indicated that obtaining data from millions of private employers would require a different set of operational capabilities.  I think that what this spokesperson was saying is that implementing Senator Rubio’s proposal could significantly increase costs for all of the plan’s participants</a:t>
            </a:r>
          </a:p>
          <a:p>
            <a:r>
              <a:rPr lang="en-US" sz="1050" dirty="0"/>
              <a:t> </a:t>
            </a:r>
            <a:r>
              <a:rPr lang="en-US" sz="1050" dirty="0" smtClean="0"/>
              <a:t>     Part </a:t>
            </a:r>
            <a:r>
              <a:rPr lang="en-US" sz="1050" dirty="0"/>
              <a:t>of the reason the Thrift Savings Plan’s costs are so low is that its decentralized administration is subsidized by the federal agencies that employ its participants and handle matters such as distribution of enrollment materials and processing elections.  If the plan is extended to non-government employees, we should ask whether the new participants will pay for these services.  Also, the U.S. Treasury adds value to the Thrift Savings Plan by cutting checks, executing electronic funds transfers and accounting for the government securities fund.  We should ask whether these services, currently paid for by taxpayers, should be passed on to private-sector participants</a:t>
            </a:r>
            <a:r>
              <a:rPr lang="en-US" sz="1050" dirty="0" smtClean="0"/>
              <a:t>.  Government subsidization of the Federal plan would make it difficult for private employer plans to compete.</a:t>
            </a:r>
          </a:p>
          <a:p>
            <a:endParaRPr lang="en-US" sz="1050" dirty="0"/>
          </a:p>
          <a:p>
            <a:endParaRPr lang="en-US" sz="1050" dirty="0" smtClean="0"/>
          </a:p>
          <a:p>
            <a:endParaRPr lang="en-US" sz="105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15</a:t>
            </a:fld>
            <a:endParaRPr lang="en-US" dirty="0"/>
          </a:p>
        </p:txBody>
      </p:sp>
    </p:spTree>
    <p:extLst>
      <p:ext uri="{BB962C8B-B14F-4D97-AF65-F5344CB8AC3E}">
        <p14:creationId xmlns:p14="http://schemas.microsoft.com/office/powerpoint/2010/main" val="37720229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674" y="4416425"/>
            <a:ext cx="5775325" cy="3965575"/>
          </a:xfrm>
        </p:spPr>
        <p:txBody>
          <a:bodyPr/>
          <a:lstStyle/>
          <a:p>
            <a:r>
              <a:rPr lang="en-US" sz="900" dirty="0" smtClean="0">
                <a:latin typeface="Arial" pitchFamily="34" charset="0"/>
                <a:cs typeface="Arial" pitchFamily="34" charset="0"/>
              </a:rPr>
              <a:t>          </a:t>
            </a:r>
            <a:r>
              <a:rPr lang="en-US" sz="950" dirty="0" smtClean="0">
                <a:latin typeface="Arial" pitchFamily="34" charset="0"/>
                <a:cs typeface="Arial" pitchFamily="34" charset="0"/>
              </a:rPr>
              <a:t>The </a:t>
            </a:r>
            <a:r>
              <a:rPr lang="en-US" sz="950" dirty="0">
                <a:latin typeface="Arial" pitchFamily="34" charset="0"/>
                <a:cs typeface="Arial" pitchFamily="34" charset="0"/>
              </a:rPr>
              <a:t>National Conference on Public Employee Retirement Systems (“NCPERS”), a trade organization for public-sector pension funds, has proposed amending ERISA and state laws to allow the establishment of state-administered multiple employer cash balance plans covering private-sector workers. The NCPERS proposal, or variations of it, is being considered by several state legislatures.  The target group that this proposal seeks to benefit consists of employees of small employers that do not have access to a pension plan through their employer.  The assumption is that they would benefit from a state’s bargaining power, experience and expertise.  Notwithstanding the substantial role of government in such a plan’s operation, however, it would be structured as a multiple employer plan with respect to which there would be voluntary employer participation and employer contributions.  This means that the plan would be subject to ERISA, including the fiduciary duties, minimum funding requirements and reporting it imposes on sponsoring employers</a:t>
            </a:r>
            <a:r>
              <a:rPr lang="en-US" sz="950" dirty="0" smtClean="0">
                <a:latin typeface="Arial" pitchFamily="34" charset="0"/>
                <a:cs typeface="Arial" pitchFamily="34" charset="0"/>
              </a:rPr>
              <a:t>.</a:t>
            </a:r>
            <a:endParaRPr lang="en-US" sz="950" dirty="0">
              <a:latin typeface="Arial" pitchFamily="34" charset="0"/>
              <a:cs typeface="Arial" pitchFamily="34" charset="0"/>
            </a:endParaRPr>
          </a:p>
          <a:p>
            <a:r>
              <a:rPr lang="en-US" sz="950" dirty="0">
                <a:latin typeface="Arial" pitchFamily="34" charset="0"/>
                <a:cs typeface="Arial" pitchFamily="34" charset="0"/>
              </a:rPr>
              <a:t> </a:t>
            </a:r>
            <a:r>
              <a:rPr lang="en-US" sz="950" dirty="0" smtClean="0">
                <a:latin typeface="Arial" pitchFamily="34" charset="0"/>
                <a:cs typeface="Arial" pitchFamily="34" charset="0"/>
              </a:rPr>
              <a:t>          The </a:t>
            </a:r>
            <a:r>
              <a:rPr lang="en-US" sz="950" dirty="0">
                <a:latin typeface="Arial" pitchFamily="34" charset="0"/>
                <a:cs typeface="Arial" pitchFamily="34" charset="0"/>
              </a:rPr>
              <a:t>NCPERS Secure Choice Pension (“SCP”) initiative is a bolder variation of prior proposals for state-run plans (involving voluntary contributions to defined contribution plans) in that it entails a defined benefit plan design under which a periodic fixed benefit would be paid for life.  This benefit would be determined by applying actuarial conversion factors to the value, as of retirement, of a hypothetical account maintained for each participant.  This account would consist of annual employer and/or employee contributions equal to 6% of compensation plus minimum interest credits of 3% per year, regardless of actual investment earnings.  Interest credits equal to a rate determined by the yield on 10 year Treasury Bills plus 2% would be made if this rate exceeded 3%.  </a:t>
            </a:r>
          </a:p>
          <a:p>
            <a:pPr>
              <a:spcBef>
                <a:spcPts val="0"/>
              </a:spcBef>
            </a:pPr>
            <a:r>
              <a:rPr lang="en-US" sz="950" dirty="0" smtClean="0">
                <a:latin typeface="Arial" pitchFamily="34" charset="0"/>
                <a:cs typeface="Arial" pitchFamily="34" charset="0"/>
              </a:rPr>
              <a:t>          There </a:t>
            </a:r>
            <a:r>
              <a:rPr lang="en-US" sz="950" dirty="0">
                <a:latin typeface="Arial" pitchFamily="34" charset="0"/>
                <a:cs typeface="Arial" pitchFamily="34" charset="0"/>
              </a:rPr>
              <a:t>is uncertainty as to how SCP plans would operate where assets are not sufficient to fund the promised lifetime benefit.   One possibility that is mentioned in this regard is cutting back benefits, but this may not be realistic if employees have been promised state-backed benefits.  Extending amortization periods for funding purposes is another technique that is mentioned.  Ultimately, however, the states will be subject to the unfunded liabilities of SCP plans.  The possibility that responsibility for private-sector pensions would be shifted to taxpayers at a time when states are struggling to meet the demands of public </a:t>
            </a:r>
            <a:r>
              <a:rPr lang="en-US" sz="950" dirty="0" smtClean="0">
                <a:latin typeface="Arial" pitchFamily="34" charset="0"/>
                <a:cs typeface="Arial" pitchFamily="34" charset="0"/>
              </a:rPr>
              <a:t>employee </a:t>
            </a:r>
            <a:r>
              <a:rPr lang="en-US" sz="950" dirty="0">
                <a:latin typeface="Arial" pitchFamily="34" charset="0"/>
                <a:cs typeface="Arial" pitchFamily="34" charset="0"/>
              </a:rPr>
              <a:t>systems is a major political weakness of the SCP proposal.</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16</a:t>
            </a:fld>
            <a:endParaRPr lang="en-US" dirty="0"/>
          </a:p>
        </p:txBody>
      </p:sp>
    </p:spTree>
    <p:extLst>
      <p:ext uri="{BB962C8B-B14F-4D97-AF65-F5344CB8AC3E}">
        <p14:creationId xmlns:p14="http://schemas.microsoft.com/office/powerpoint/2010/main" val="16808856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19200" y="762000"/>
            <a:ext cx="4648200" cy="3486150"/>
          </a:xfrm>
        </p:spPr>
      </p:sp>
      <p:sp>
        <p:nvSpPr>
          <p:cNvPr id="3" name="Notes Placeholder 2"/>
          <p:cNvSpPr>
            <a:spLocks noGrp="1"/>
          </p:cNvSpPr>
          <p:nvPr>
            <p:ph type="body" idx="1"/>
          </p:nvPr>
        </p:nvSpPr>
        <p:spPr>
          <a:xfrm>
            <a:off x="533400" y="4343401"/>
            <a:ext cx="5867400" cy="4256088"/>
          </a:xfrm>
        </p:spPr>
        <p:txBody>
          <a:bodyPr/>
          <a:lstStyle/>
          <a:p>
            <a:r>
              <a:rPr lang="en-US" sz="950" u="sng" dirty="0">
                <a:latin typeface="Arial" pitchFamily="34" charset="0"/>
                <a:cs typeface="Arial" pitchFamily="34" charset="0"/>
              </a:rPr>
              <a:t>California Secure Choice</a:t>
            </a:r>
            <a:r>
              <a:rPr lang="en-US" sz="950" dirty="0">
                <a:latin typeface="Arial" pitchFamily="34" charset="0"/>
                <a:cs typeface="Arial" pitchFamily="34" charset="0"/>
              </a:rPr>
              <a:t>.  In September 2012, the California legislature took the first steps to authorize an automatic IRA program to be administered by the state having certain similarities to the NCPERS proposal.  Under the California version, employers with 5 or more employees and no other retirement plan will be required to participate, and their employees will be automatically enrolled and contribute 3% of pay through the employer’s payroll system unless they opt out.  However, </a:t>
            </a:r>
            <a:r>
              <a:rPr lang="en-US" sz="950" dirty="0" smtClean="0">
                <a:latin typeface="Arial" pitchFamily="34" charset="0"/>
                <a:cs typeface="Arial" pitchFamily="34" charset="0"/>
              </a:rPr>
              <a:t>despite the pleas of advocates, no </a:t>
            </a:r>
            <a:r>
              <a:rPr lang="en-US" sz="950" dirty="0">
                <a:latin typeface="Arial" pitchFamily="34" charset="0"/>
                <a:cs typeface="Arial" pitchFamily="34" charset="0"/>
              </a:rPr>
              <a:t>employer contributions will be permitted, primarily because of the fear that this would create an ERISA plan and subject contributing employers to ERISA responsibilities.</a:t>
            </a:r>
          </a:p>
          <a:p>
            <a:endParaRPr lang="en-US" sz="950" dirty="0">
              <a:latin typeface="Arial" pitchFamily="34" charset="0"/>
              <a:cs typeface="Arial" pitchFamily="34" charset="0"/>
            </a:endParaRPr>
          </a:p>
          <a:p>
            <a:r>
              <a:rPr lang="en-US" sz="950" dirty="0">
                <a:latin typeface="Arial" pitchFamily="34" charset="0"/>
                <a:cs typeface="Arial" pitchFamily="34" charset="0"/>
              </a:rPr>
              <a:t>Like the NCPERS proposal, the California Secure Choice program will provide a guaranteed investment return but this must be achieved  by restricting  equity investments, investing in U.S. Treasury securities and purchasing private insurance. Contributions will be pooled and invested by state-selected managers.  Implementation of the program is conditioned on receiving an IRS ruling that contributions will be pre-tax and DOL approval that the program is not an ERISA plan.</a:t>
            </a:r>
          </a:p>
          <a:p>
            <a:endParaRPr lang="en-US" sz="950" dirty="0">
              <a:latin typeface="Arial" pitchFamily="34" charset="0"/>
              <a:cs typeface="Arial" pitchFamily="34" charset="0"/>
            </a:endParaRPr>
          </a:p>
          <a:p>
            <a:r>
              <a:rPr lang="en-US" sz="950" u="sng" dirty="0">
                <a:latin typeface="Arial" pitchFamily="34" charset="0"/>
                <a:cs typeface="Arial" pitchFamily="34" charset="0"/>
              </a:rPr>
              <a:t>Other States</a:t>
            </a:r>
            <a:r>
              <a:rPr lang="en-US" sz="950" dirty="0">
                <a:latin typeface="Arial" pitchFamily="34" charset="0"/>
                <a:cs typeface="Arial" pitchFamily="34" charset="0"/>
              </a:rPr>
              <a:t>.  In Massachusetts, 2012 legislation authorized the state treasurer to create a multiple employer defined contribution plan that will receive contributions from non-profit employers employing fewer than 20 persons, as well as from their employees.  The plan will be managed by the state treasurer separately from the state’s public-employee pension fund and will allow employees to direct the investment of their accounts from an investment menu selected by the treasurer.  The Massachusetts legislation requires IRS approval of the plan to ensure that it complies with ERISA.</a:t>
            </a:r>
          </a:p>
          <a:p>
            <a:endParaRPr lang="en-US" sz="950" dirty="0">
              <a:latin typeface="Arial" pitchFamily="34" charset="0"/>
              <a:cs typeface="Arial" pitchFamily="34" charset="0"/>
            </a:endParaRPr>
          </a:p>
          <a:p>
            <a:r>
              <a:rPr lang="en-US" sz="950" dirty="0">
                <a:latin typeface="Arial" pitchFamily="34" charset="0"/>
                <a:cs typeface="Arial" pitchFamily="34" charset="0"/>
              </a:rPr>
              <a:t>According to the National Conference of State Legislatures, Connecticut, Illinois, Maryland, Michigan, New York, Pennsylvania, Rhode Island Washington State, Vermont, Virginia, and West Virginia have also considered pension legislation for private-sector employees, although in some cases such proposals only authorize study of the matter and in others the proposals were defeated or tabled.  </a:t>
            </a:r>
            <a:endParaRPr lang="en-US" sz="950"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17</a:t>
            </a:fld>
            <a:endParaRPr lang="en-US" dirty="0"/>
          </a:p>
        </p:txBody>
      </p:sp>
    </p:spTree>
    <p:extLst>
      <p:ext uri="{BB962C8B-B14F-4D97-AF65-F5344CB8AC3E}">
        <p14:creationId xmlns:p14="http://schemas.microsoft.com/office/powerpoint/2010/main" val="3280919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          Certain advocates would like to replace the current employer-based system with a government-controlled plan along the lines of Social Security.  An </a:t>
            </a:r>
            <a:r>
              <a:rPr lang="en-US" dirty="0"/>
              <a:t>example of this approach is Professor Teresa Ghilarducci’s plan to eliminate existing tax breaks for retirement plans and use the savings to subsidize a 5% contribution on behalf of all employees to retirement accounts serving as a universal supplement to Social Security.  Participants in existing employer-sponsored plans could continue such participation if the plan met more stringent standards, such as a contribution rate of at least 5%, a ban on early withdrawals, and conversion into an annuity at retirement. Anyone without an employer plan would automatically be enrolled in a Guaranteed Retirement Account to which employees and employers would each contribute 2.5% of pay. The government would then provide participants with a modest tax credit to offset their contributions. Investment returns would be guaranteed by the government at a rate approximating the growth rate in gross domestic product.  Individual accounts resulting from this system would be pooled and professionally managed for fees anticipated to be lower than on conventional retirement accounts.</a:t>
            </a:r>
          </a:p>
          <a:p>
            <a:r>
              <a:rPr lang="en-US" dirty="0" smtClean="0"/>
              <a:t>          The </a:t>
            </a:r>
            <a:r>
              <a:rPr lang="en-US" dirty="0"/>
              <a:t>professor has asked what’s not to like about her scheme.  The simple answer is that  it only provides about half the 10% median contribution rate (consisting of employee and employer contributions) that exists under the current private plan system.  In other words, retirement benefits would be downsized when we should be thinking about increasing them.</a:t>
            </a:r>
          </a:p>
          <a:p>
            <a:endParaRPr lang="en-US" dirty="0"/>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18</a:t>
            </a:fld>
            <a:endParaRPr lang="en-US" dirty="0"/>
          </a:p>
        </p:txBody>
      </p:sp>
    </p:spTree>
    <p:extLst>
      <p:ext uri="{BB962C8B-B14F-4D97-AF65-F5344CB8AC3E}">
        <p14:creationId xmlns:p14="http://schemas.microsoft.com/office/powerpoint/2010/main" val="25616805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50" dirty="0">
                <a:latin typeface="Arial" pitchFamily="34" charset="0"/>
              </a:rPr>
              <a:t>Focusing on the under-served market of small employers, the Spark Institute has proposed a Universal Small Employer Retirement Savings Program (“USERSP”) for employers with fewer than 100 employees. USERSP features include automatic employee contributions and continued escalation with a participant opt-out.   The simplified and pre-approved prototype plan receiving these contributions would not be subject to discrimination testing but would have lower contribution limits than regular 401(k) </a:t>
            </a:r>
            <a:r>
              <a:rPr lang="en-US" sz="1150" dirty="0" smtClean="0">
                <a:latin typeface="Arial" pitchFamily="34" charset="0"/>
              </a:rPr>
              <a:t>plans.  However, these contributions would be </a:t>
            </a:r>
            <a:r>
              <a:rPr lang="en-US" sz="1150" dirty="0">
                <a:latin typeface="Arial" pitchFamily="34" charset="0"/>
              </a:rPr>
              <a:t>higher than </a:t>
            </a:r>
            <a:r>
              <a:rPr lang="en-US" sz="1150" dirty="0" smtClean="0">
                <a:latin typeface="Arial" pitchFamily="34" charset="0"/>
              </a:rPr>
              <a:t>those for IRAs </a:t>
            </a:r>
            <a:r>
              <a:rPr lang="en-US" sz="1150" dirty="0">
                <a:latin typeface="Arial" pitchFamily="34" charset="0"/>
              </a:rPr>
              <a:t>so as to encourage small employers to establish new plans.  U</a:t>
            </a:r>
            <a:r>
              <a:rPr lang="en-US" sz="1150" dirty="0" smtClean="0">
                <a:latin typeface="Arial" pitchFamily="34" charset="0"/>
              </a:rPr>
              <a:t>nlike some other proposals</a:t>
            </a:r>
            <a:r>
              <a:rPr lang="en-US" sz="1150" dirty="0">
                <a:latin typeface="Arial" pitchFamily="34" charset="0"/>
              </a:rPr>
              <a:t>, the USERSP program entails no mandatory employer contributions. </a:t>
            </a:r>
          </a:p>
          <a:p>
            <a:r>
              <a:rPr lang="en-US" sz="1150" dirty="0" smtClean="0">
                <a:latin typeface="Arial" pitchFamily="34" charset="0"/>
              </a:rPr>
              <a:t>Investment </a:t>
            </a:r>
            <a:r>
              <a:rPr lang="en-US" sz="1150" dirty="0">
                <a:latin typeface="Arial" pitchFamily="34" charset="0"/>
              </a:rPr>
              <a:t>options could be chosen by either the employer or service provider, but, in either case, would be required to meet specified minimum requirements for broad based investment choices.  </a:t>
            </a:r>
            <a:r>
              <a:rPr lang="en-US" sz="1150" dirty="0" smtClean="0">
                <a:latin typeface="Arial" pitchFamily="34" charset="0"/>
              </a:rPr>
              <a:t>Where the service provider picks the investment menu, it would need to meet standards established by the DOL which would rely heavily on QDIAs and, therefore, would consist largely of target date funds.  Since the plan sponsor would need to monitor the service provider offering such an investment line-up, and TDFs are a deceptively complex investment, employers would retain exposure to liability for investment losses, even though a goal of this proposed arrangement is purportedly the reduction of such exposure.</a:t>
            </a:r>
          </a:p>
          <a:p>
            <a:r>
              <a:rPr lang="en-US" sz="1150" dirty="0">
                <a:latin typeface="Arial" pitchFamily="34" charset="0"/>
              </a:rPr>
              <a:t>To preserve assets within the system, there </a:t>
            </a:r>
            <a:r>
              <a:rPr lang="en-US" sz="1150" dirty="0" smtClean="0">
                <a:latin typeface="Arial" pitchFamily="34" charset="0"/>
              </a:rPr>
              <a:t>would be </a:t>
            </a:r>
            <a:r>
              <a:rPr lang="en-US" sz="1150" dirty="0">
                <a:latin typeface="Arial" pitchFamily="34" charset="0"/>
              </a:rPr>
              <a:t>no plan loans and hardship distributions would have to meet strict </a:t>
            </a:r>
            <a:r>
              <a:rPr lang="en-US" sz="1150" dirty="0" smtClean="0">
                <a:latin typeface="Arial" pitchFamily="34" charset="0"/>
              </a:rPr>
              <a:t>standards.  Recordkeeping </a:t>
            </a:r>
            <a:r>
              <a:rPr lang="en-US" sz="1150" dirty="0">
                <a:latin typeface="Arial" pitchFamily="34" charset="0"/>
              </a:rPr>
              <a:t>and Form 5500 reporting would be performed at the service provider level, eliminating employer responsibility for these tasks.</a:t>
            </a:r>
          </a:p>
          <a:p>
            <a:endParaRPr lang="en-US" dirty="0"/>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19</a:t>
            </a:fld>
            <a:endParaRPr lang="en-US" dirty="0"/>
          </a:p>
        </p:txBody>
      </p:sp>
    </p:spTree>
    <p:extLst>
      <p:ext uri="{BB962C8B-B14F-4D97-AF65-F5344CB8AC3E}">
        <p14:creationId xmlns:p14="http://schemas.microsoft.com/office/powerpoint/2010/main" val="39218392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674" y="4343401"/>
            <a:ext cx="5775325" cy="4267199"/>
          </a:xfrm>
        </p:spPr>
        <p:txBody>
          <a:bodyPr/>
          <a:lstStyle/>
          <a:p>
            <a:r>
              <a:rPr lang="en-US" sz="1100" dirty="0" smtClean="0">
                <a:latin typeface="Arial" pitchFamily="34" charset="0"/>
                <a:cs typeface="Arial" pitchFamily="34" charset="0"/>
              </a:rPr>
              <a:t>          The </a:t>
            </a:r>
            <a:r>
              <a:rPr lang="en-US" sz="1100" dirty="0">
                <a:latin typeface="Arial" pitchFamily="34" charset="0"/>
                <a:cs typeface="Arial" pitchFamily="34" charset="0"/>
              </a:rPr>
              <a:t>Safe Retirement Act of 2013 proposed by </a:t>
            </a:r>
            <a:r>
              <a:rPr lang="en-US" sz="1100" dirty="0" smtClean="0">
                <a:latin typeface="Arial" pitchFamily="34" charset="0"/>
                <a:cs typeface="Arial" pitchFamily="34" charset="0"/>
              </a:rPr>
              <a:t>Senator </a:t>
            </a:r>
            <a:r>
              <a:rPr lang="en-US" sz="1100" dirty="0">
                <a:latin typeface="Arial" pitchFamily="34" charset="0"/>
                <a:cs typeface="Arial" pitchFamily="34" charset="0"/>
              </a:rPr>
              <a:t>Orrin Hatch attempts to address the need for expanded access to retirement savings programs by </a:t>
            </a:r>
            <a:r>
              <a:rPr lang="en-US" sz="1100" dirty="0" smtClean="0">
                <a:latin typeface="Arial" pitchFamily="34" charset="0"/>
                <a:cs typeface="Arial" pitchFamily="34" charset="0"/>
              </a:rPr>
              <a:t> focusing  on many of the same elements as the SPARK Institute’s plan.  Sen. Hatch proposes to create </a:t>
            </a:r>
            <a:r>
              <a:rPr lang="en-US" sz="1100" dirty="0">
                <a:latin typeface="Arial" pitchFamily="34" charset="0"/>
                <a:cs typeface="Arial" pitchFamily="34" charset="0"/>
              </a:rPr>
              <a:t>a new type of private-sector plan aimed at encouraging plan adoption by small or start-up businesses . </a:t>
            </a:r>
            <a:r>
              <a:rPr lang="en-US" sz="1100" dirty="0" smtClean="0">
                <a:latin typeface="Arial" pitchFamily="34" charset="0"/>
                <a:cs typeface="Arial" pitchFamily="34" charset="0"/>
              </a:rPr>
              <a:t> Unlike some of the proposals I have just discussed, this one avoids the pooling of assets, guaranteed </a:t>
            </a:r>
            <a:r>
              <a:rPr lang="en-US" sz="1100" dirty="0">
                <a:latin typeface="Arial" pitchFamily="34" charset="0"/>
                <a:cs typeface="Arial" pitchFamily="34" charset="0"/>
              </a:rPr>
              <a:t>investment returns and </a:t>
            </a:r>
            <a:r>
              <a:rPr lang="en-US" sz="1100" dirty="0" smtClean="0">
                <a:latin typeface="Arial" pitchFamily="34" charset="0"/>
                <a:cs typeface="Arial" pitchFamily="34" charset="0"/>
              </a:rPr>
              <a:t>mandatory annuity payments.   </a:t>
            </a:r>
            <a:r>
              <a:rPr lang="en-US" sz="1100" dirty="0">
                <a:latin typeface="Arial" pitchFamily="34" charset="0"/>
                <a:cs typeface="Arial" pitchFamily="34" charset="0"/>
              </a:rPr>
              <a:t>Senator Hatch’s idea is to authorize a retirement savings vehicle, called “Starter 401(k)s”, with individual accounts controlled by participants who would be able to contribute up to $8,000 </a:t>
            </a:r>
            <a:r>
              <a:rPr lang="en-US" sz="1100" dirty="0" smtClean="0">
                <a:latin typeface="Arial" pitchFamily="34" charset="0"/>
                <a:cs typeface="Arial" pitchFamily="34" charset="0"/>
              </a:rPr>
              <a:t>annually.  This relatively modest contribution (which is less than a full 401(k) salary deferral but more than could be put in an IRA) would not be required to meet discrimination </a:t>
            </a:r>
            <a:r>
              <a:rPr lang="en-US" sz="1100" dirty="0">
                <a:latin typeface="Arial" pitchFamily="34" charset="0"/>
                <a:cs typeface="Arial" pitchFamily="34" charset="0"/>
              </a:rPr>
              <a:t>testing.  </a:t>
            </a:r>
            <a:endParaRPr lang="en-US" sz="1100" dirty="0" smtClean="0">
              <a:latin typeface="Arial" pitchFamily="34" charset="0"/>
              <a:cs typeface="Arial" pitchFamily="34" charset="0"/>
            </a:endParaRPr>
          </a:p>
          <a:p>
            <a:r>
              <a:rPr lang="en-US" sz="1100" dirty="0" smtClean="0">
                <a:latin typeface="Arial" pitchFamily="34" charset="0"/>
                <a:cs typeface="Arial" pitchFamily="34" charset="0"/>
              </a:rPr>
              <a:t>         Under the SAFE Retirement Act, there </a:t>
            </a:r>
            <a:r>
              <a:rPr lang="en-US" sz="1100" dirty="0">
                <a:latin typeface="Arial" pitchFamily="34" charset="0"/>
                <a:cs typeface="Arial" pitchFamily="34" charset="0"/>
              </a:rPr>
              <a:t>would be no required employer </a:t>
            </a:r>
            <a:r>
              <a:rPr lang="en-US" sz="1100" dirty="0" smtClean="0">
                <a:latin typeface="Arial" pitchFamily="34" charset="0"/>
                <a:cs typeface="Arial" pitchFamily="34" charset="0"/>
              </a:rPr>
              <a:t>contributions, and to </a:t>
            </a:r>
            <a:r>
              <a:rPr lang="en-US" sz="1100" dirty="0">
                <a:latin typeface="Arial" pitchFamily="34" charset="0"/>
                <a:cs typeface="Arial" pitchFamily="34" charset="0"/>
              </a:rPr>
              <a:t>encourage employees to participate, automatic deferrals could range from 3% to 15% of compensation, subject to a participant’s opting out.  </a:t>
            </a:r>
            <a:r>
              <a:rPr lang="en-US" sz="1100" dirty="0" smtClean="0">
                <a:latin typeface="Arial" pitchFamily="34" charset="0"/>
                <a:cs typeface="Arial" pitchFamily="34" charset="0"/>
              </a:rPr>
              <a:t>As </a:t>
            </a:r>
            <a:r>
              <a:rPr lang="en-US" sz="1100" dirty="0">
                <a:latin typeface="Arial" pitchFamily="34" charset="0"/>
                <a:cs typeface="Arial" pitchFamily="34" charset="0"/>
              </a:rPr>
              <a:t>an alternative to the government mandate of other proposals, Senator Hatch’s plan would provide employers with an incentive to establish a Starter 401(k) by increasing the tax credit for adopting a new qualified plan from $500 to an amount up to $</a:t>
            </a:r>
            <a:r>
              <a:rPr lang="en-US" sz="1100" dirty="0" smtClean="0">
                <a:latin typeface="Arial" pitchFamily="34" charset="0"/>
                <a:cs typeface="Arial" pitchFamily="34" charset="0"/>
              </a:rPr>
              <a:t>5,000, </a:t>
            </a:r>
            <a:r>
              <a:rPr lang="en-US" sz="1100" dirty="0">
                <a:latin typeface="Arial" pitchFamily="34" charset="0"/>
                <a:cs typeface="Arial" pitchFamily="34" charset="0"/>
              </a:rPr>
              <a:t>assuming the plan covers at least 20 non-highly compensated employees (</a:t>
            </a:r>
            <a:r>
              <a:rPr lang="en-US" sz="1100" i="1" u="sng" dirty="0">
                <a:latin typeface="Arial" pitchFamily="34" charset="0"/>
                <a:cs typeface="Arial" pitchFamily="34" charset="0"/>
              </a:rPr>
              <a:t>i.e</a:t>
            </a:r>
            <a:r>
              <a:rPr lang="en-US" sz="1100" dirty="0">
                <a:latin typeface="Arial" pitchFamily="34" charset="0"/>
                <a:cs typeface="Arial" pitchFamily="34" charset="0"/>
              </a:rPr>
              <a:t>., $250 for each such participant).  The credit can apply for up to 3 years.</a:t>
            </a:r>
          </a:p>
          <a:p>
            <a:r>
              <a:rPr lang="en-US" sz="1100" dirty="0" smtClean="0">
                <a:latin typeface="Arial" pitchFamily="34" charset="0"/>
                <a:cs typeface="Arial" pitchFamily="34" charset="0"/>
              </a:rPr>
              <a:t>          The </a:t>
            </a:r>
            <a:r>
              <a:rPr lang="en-US" sz="1100" dirty="0">
                <a:latin typeface="Arial" pitchFamily="34" charset="0"/>
                <a:cs typeface="Arial" pitchFamily="34" charset="0"/>
              </a:rPr>
              <a:t>SAFE Retirement Act also repeals unnecessary </a:t>
            </a:r>
            <a:r>
              <a:rPr lang="en-US" sz="1100" dirty="0" smtClean="0">
                <a:latin typeface="Arial" pitchFamily="34" charset="0"/>
                <a:cs typeface="Arial" pitchFamily="34" charset="0"/>
              </a:rPr>
              <a:t>and costly administrative </a:t>
            </a:r>
            <a:r>
              <a:rPr lang="en-US" sz="1100" dirty="0">
                <a:latin typeface="Arial" pitchFamily="34" charset="0"/>
                <a:cs typeface="Arial" pitchFamily="34" charset="0"/>
              </a:rPr>
              <a:t>burdens such as the testing of so-called top heavy plans (plans having a higher concentration of accrued benefits for key employees) made unnecessary by other nondiscrimination tests.  </a:t>
            </a:r>
            <a:endParaRPr lang="en-US" dirty="0">
              <a:latin typeface="Arial" pitchFamily="34" charset="0"/>
              <a:cs typeface="Arial" pitchFamily="34" charset="0"/>
            </a:endParaRP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20</a:t>
            </a:fld>
            <a:endParaRPr lang="en-US" dirty="0"/>
          </a:p>
        </p:txBody>
      </p:sp>
    </p:spTree>
    <p:extLst>
      <p:ext uri="{BB962C8B-B14F-4D97-AF65-F5344CB8AC3E}">
        <p14:creationId xmlns:p14="http://schemas.microsoft.com/office/powerpoint/2010/main" val="23466541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674" y="4343401"/>
            <a:ext cx="5699125" cy="4256088"/>
          </a:xfrm>
        </p:spPr>
        <p:txBody>
          <a:bodyPr/>
          <a:lstStyle/>
          <a:p>
            <a:r>
              <a:rPr lang="en-US" sz="1150" dirty="0" smtClean="0"/>
              <a:t>          Advocates </a:t>
            </a:r>
            <a:r>
              <a:rPr lang="en-US" sz="1150" dirty="0"/>
              <a:t>of centralization who distrust financial markets recognize the deficit reduction debate as a </a:t>
            </a:r>
            <a:r>
              <a:rPr lang="en-US" sz="1150" dirty="0" smtClean="0"/>
              <a:t>rare </a:t>
            </a:r>
            <a:r>
              <a:rPr lang="en-US" sz="1150" dirty="0"/>
              <a:t>opportunity to enlarge the role of government in the retirement benefits arena with the ultimate goal of eliminating the role of employers, except as a funding source.  The issue is often framed as one of providing access to retirement savings vehicles by low-paid workers of small employers which may be seen as a laudable goal, although these employees have always had the ability to establish IRAs on their own.  </a:t>
            </a:r>
            <a:endParaRPr lang="en-US" sz="1150" dirty="0" smtClean="0"/>
          </a:p>
          <a:p>
            <a:r>
              <a:rPr lang="en-US" sz="1150" dirty="0" smtClean="0"/>
              <a:t>          Generally </a:t>
            </a:r>
            <a:r>
              <a:rPr lang="en-US" sz="1150" dirty="0"/>
              <a:t>speaking, the various state and federal proposals provide for auto-enrollment, mandate employer contributions and either create government responsibility for funding shortfalls or establish a guaranteed minimum return.  Creating such entitlements will result in the formation of interest groups that will lobby for benefit enhancements and extending the scope of these programs.  </a:t>
            </a:r>
            <a:r>
              <a:rPr lang="en-US" sz="1150" dirty="0" smtClean="0"/>
              <a:t>In addition,  supplementing </a:t>
            </a:r>
            <a:r>
              <a:rPr lang="en-US" sz="1150" dirty="0"/>
              <a:t>the private retirement plan system with an expansion of Social Security or various government-controlled retirement </a:t>
            </a:r>
            <a:r>
              <a:rPr lang="en-US" sz="1150" dirty="0" smtClean="0"/>
              <a:t>programs </a:t>
            </a:r>
            <a:r>
              <a:rPr lang="en-US" sz="1150" dirty="0"/>
              <a:t>would diminish support for employer-provided plans and could eventually crowd them out.  </a:t>
            </a:r>
          </a:p>
          <a:p>
            <a:r>
              <a:rPr lang="en-US" sz="1150" dirty="0"/>
              <a:t> </a:t>
            </a:r>
            <a:r>
              <a:rPr lang="en-US" sz="1150" dirty="0" smtClean="0"/>
              <a:t>         There </a:t>
            </a:r>
            <a:r>
              <a:rPr lang="en-US" sz="1150" dirty="0"/>
              <a:t>would be another harmful effect from authorizing these parallel retirement programs, particularly those backed by the states, in that each of them would need special rules if they are to insulate </a:t>
            </a:r>
            <a:r>
              <a:rPr lang="en-US" sz="1150" dirty="0" smtClean="0"/>
              <a:t>employers and states </a:t>
            </a:r>
            <a:r>
              <a:rPr lang="en-US" sz="1150" dirty="0"/>
              <a:t>from fiduciary responsibility.  This has the potential to break down the nationwide uniformity in pension laws that was achieved by the 1974 enactment of ERISA.   The resulting complexity would add to the expense of compliance and create uncertainty.  </a:t>
            </a:r>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21</a:t>
            </a:fld>
            <a:endParaRPr lang="en-US" dirty="0"/>
          </a:p>
        </p:txBody>
      </p:sp>
    </p:spTree>
    <p:extLst>
      <p:ext uri="{BB962C8B-B14F-4D97-AF65-F5344CB8AC3E}">
        <p14:creationId xmlns:p14="http://schemas.microsoft.com/office/powerpoint/2010/main" val="22597071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dirty="0" smtClean="0"/>
              <a:t>         Government </a:t>
            </a:r>
            <a:r>
              <a:rPr lang="en-US" sz="1100" dirty="0"/>
              <a:t>influence in choosing investment managers or its outright control of investments (</a:t>
            </a:r>
            <a:r>
              <a:rPr lang="en-US" sz="1100" i="1" u="sng" dirty="0"/>
              <a:t>e.g</a:t>
            </a:r>
            <a:r>
              <a:rPr lang="en-US" sz="1100" dirty="0"/>
              <a:t>., by commingling private plan assets with state pension funds) has the potential to drive many investment providers out of the retirement industry</a:t>
            </a:r>
            <a:r>
              <a:rPr lang="en-US" sz="1100" dirty="0" smtClean="0"/>
              <a:t>.  The </a:t>
            </a:r>
            <a:r>
              <a:rPr lang="en-US" sz="1100" dirty="0"/>
              <a:t>Administration’s MyRA initiative sets an unwelcome precedent in this respect by investing Roth IRA contributions solely in a special U.S. Treasury bond guaranteed by the government.  This bond is intended to be similar to the G-Fund obligation under the Federal Thrift Savings Plan that invests solely in U.S. savings bonds.   Accordingly, it would appear that, like Social Security taxes, contributions to a MyRA will go into the Treasury’s general fund, and the obligation to the MyRA participant will be a government IOU owned by the custodian of the MyRA account.  The actual MyRA assets will fund general government needs.</a:t>
            </a:r>
          </a:p>
          <a:p>
            <a:r>
              <a:rPr lang="en-US" sz="1100" dirty="0" smtClean="0"/>
              <a:t>          Likewise</a:t>
            </a:r>
            <a:r>
              <a:rPr lang="en-US" sz="1100" dirty="0"/>
              <a:t>, many of the proposals for parallel retirement systems call for some measure of government control or influence over the pool of capital set aside to fund these new arrangements. USA Retirement Funds, the NCPERS proposal and the California Secure Choice IRA would all carve out a role for government in the allocation of a major portion of the capital now held in private plans.  Unfortunately, the likely result will be to distort capital markets.  Misallocation of assets stemming from political deals and pet causes will be the order of the day.  </a:t>
            </a:r>
            <a:r>
              <a:rPr lang="en-US" sz="1100" dirty="0" smtClean="0"/>
              <a:t>For example, it would </a:t>
            </a:r>
            <a:r>
              <a:rPr lang="en-US" sz="1100" dirty="0"/>
              <a:t>not be </a:t>
            </a:r>
            <a:r>
              <a:rPr lang="en-US" sz="1100" dirty="0" smtClean="0"/>
              <a:t>surprising </a:t>
            </a:r>
            <a:r>
              <a:rPr lang="en-US" sz="1100" dirty="0"/>
              <a:t>to see a heavy investment of retirement funds in state </a:t>
            </a:r>
            <a:r>
              <a:rPr lang="en-US" sz="1100" dirty="0" smtClean="0"/>
              <a:t>bonds.  There </a:t>
            </a:r>
            <a:r>
              <a:rPr lang="en-US" sz="1100" dirty="0"/>
              <a:t>will also be </a:t>
            </a:r>
            <a:r>
              <a:rPr lang="en-US" sz="1100" dirty="0" smtClean="0"/>
              <a:t>less protection against investing retirement assets in </a:t>
            </a:r>
            <a:r>
              <a:rPr lang="en-US" sz="1100" dirty="0"/>
              <a:t>favored industries and geographic locations.</a:t>
            </a:r>
          </a:p>
          <a:p>
            <a:r>
              <a:rPr lang="en-US" sz="1100" dirty="0"/>
              <a:t> </a:t>
            </a:r>
            <a:r>
              <a:rPr lang="en-US" sz="1100" dirty="0" smtClean="0"/>
              <a:t>          It </a:t>
            </a:r>
            <a:r>
              <a:rPr lang="en-US" sz="1100" dirty="0"/>
              <a:t>seems we are at a crossroad and the decisions to be made </a:t>
            </a:r>
            <a:r>
              <a:rPr lang="en-US" sz="1100" dirty="0" smtClean="0"/>
              <a:t>will shape our retirement system for decades to come.  These are indeed interesting </a:t>
            </a:r>
            <a:r>
              <a:rPr lang="en-US" sz="1100" dirty="0"/>
              <a:t>times.</a:t>
            </a:r>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22</a:t>
            </a:fld>
            <a:endParaRPr lang="en-US" dirty="0"/>
          </a:p>
        </p:txBody>
      </p:sp>
    </p:spTree>
    <p:extLst>
      <p:ext uri="{BB962C8B-B14F-4D97-AF65-F5344CB8AC3E}">
        <p14:creationId xmlns:p14="http://schemas.microsoft.com/office/powerpoint/2010/main" val="39523355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23</a:t>
            </a:fld>
            <a:endParaRPr lang="en-US" dirty="0"/>
          </a:p>
        </p:txBody>
      </p:sp>
    </p:spTree>
    <p:extLst>
      <p:ext uri="{BB962C8B-B14F-4D97-AF65-F5344CB8AC3E}">
        <p14:creationId xmlns:p14="http://schemas.microsoft.com/office/powerpoint/2010/main" val="61876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Government influenced changes to the retirement plan system are not limited to </a:t>
            </a:r>
            <a:r>
              <a:rPr lang="en-US" dirty="0" smtClean="0"/>
              <a:t>the </a:t>
            </a:r>
            <a:r>
              <a:rPr lang="en-US" dirty="0"/>
              <a:t>efforts to </a:t>
            </a:r>
            <a:r>
              <a:rPr lang="en-US" dirty="0" smtClean="0"/>
              <a:t>take away tax incentives and promote alternatives to the private retirement system that we have just been talking about. </a:t>
            </a:r>
            <a:r>
              <a:rPr lang="en-US" dirty="0"/>
              <a:t>At first glance, it would not appear that the Patient Protection and Affordable Care Act </a:t>
            </a:r>
            <a:r>
              <a:rPr lang="en-US" dirty="0" smtClean="0"/>
              <a:t>(“PPACA “) would </a:t>
            </a:r>
            <a:r>
              <a:rPr lang="en-US" dirty="0"/>
              <a:t>have much of an effect on retirement plans, because it deals with health care. </a:t>
            </a:r>
            <a:r>
              <a:rPr lang="en-US" dirty="0" smtClean="0"/>
              <a:t> However, as </a:t>
            </a:r>
            <a:r>
              <a:rPr lang="en-US" dirty="0"/>
              <a:t>we shall see, stepping back and taking a global view of the impact of healthcare reform </a:t>
            </a:r>
            <a:r>
              <a:rPr lang="en-US" dirty="0" smtClean="0"/>
              <a:t>can </a:t>
            </a:r>
            <a:r>
              <a:rPr lang="en-US" dirty="0"/>
              <a:t>reveal the dimensions of a retirement system quite different from the one with which we are familiar. </a:t>
            </a:r>
            <a:r>
              <a:rPr lang="en-US" dirty="0" smtClean="0"/>
              <a:t>This </a:t>
            </a:r>
            <a:r>
              <a:rPr lang="en-US" dirty="0"/>
              <a:t>new law could indeed have a big impact  on the retirement plan industry. </a:t>
            </a:r>
            <a:endParaRPr lang="en-US" u="sng" dirty="0"/>
          </a:p>
          <a:p>
            <a:endParaRPr lang="en-US" dirty="0"/>
          </a:p>
        </p:txBody>
      </p:sp>
      <p:sp>
        <p:nvSpPr>
          <p:cNvPr id="4" name="Slide Number Placeholder 3"/>
          <p:cNvSpPr>
            <a:spLocks noGrp="1"/>
          </p:cNvSpPr>
          <p:nvPr>
            <p:ph type="sldNum" sz="quarter" idx="10"/>
          </p:nvPr>
        </p:nvSpPr>
        <p:spPr/>
        <p:txBody>
          <a:bodyPr/>
          <a:lstStyle/>
          <a:p>
            <a:pPr>
              <a:defRPr/>
            </a:pPr>
            <a:fld id="{BB49C6D9-F17C-45B5-9A7F-C5A98FEF49DD}" type="slidenum">
              <a:rPr lang="en-US" smtClean="0"/>
              <a:pPr>
                <a:defRPr/>
              </a:pPr>
              <a:t>24</a:t>
            </a:fld>
            <a:endParaRPr lang="en-US" dirty="0"/>
          </a:p>
        </p:txBody>
      </p:sp>
    </p:spTree>
    <p:extLst>
      <p:ext uri="{BB962C8B-B14F-4D97-AF65-F5344CB8AC3E}">
        <p14:creationId xmlns:p14="http://schemas.microsoft.com/office/powerpoint/2010/main" val="24725764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xfrm>
            <a:off x="457200" y="4267200"/>
            <a:ext cx="5997575" cy="43322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100" u="sng" dirty="0" smtClean="0"/>
              <a:t>Effect on Employees</a:t>
            </a:r>
            <a:r>
              <a:rPr lang="en-US" sz="1100" dirty="0" smtClean="0"/>
              <a:t>. First of all, for employees, PPACA guarantees that all individuals have the right to purchase health care, generally through their employer or through a state or federal health insurance marketplace (also called an exchange).  This means that employees will not be tied to their current jobs simply to maintain health care coverage.  Higher paid employees may take advantage of this to establish their own businesses, or simply to retire early.  This could result in earlier retirement plan distributions than were previously anticipated and require appropriate adaptation of investment and liquidity strategies.</a:t>
            </a:r>
          </a:p>
          <a:p>
            <a:r>
              <a:rPr lang="en-US" sz="1100" dirty="0" smtClean="0"/>
              <a:t>          In addition, all those terminating employees will have to be replaced.  While the old workers were likely to have been fully vested in their retirement benefits, the new hires will have several years ahead of them before this happens.  This could save employers money, since not all the new employees will work the required number of years to become fully vested.  Also, these new employees will often have less experience than the employees they replace, which will often mean smaller salaries.  This, in turn, will result in reduced plan contributions and smaller 401(k) matches.  Of course, for certain positions and industries the opposite could be true as some employers may be forced to increase salaries and benefits to attract the desired workers.</a:t>
            </a:r>
          </a:p>
          <a:p>
            <a:r>
              <a:rPr lang="en-US" sz="1100" dirty="0" smtClean="0"/>
              <a:t>          At the other end of the spectrum, lower paid employees who PPACA requires to obtain health care coverage may find that they cannot pay for health care and also make a 401(k) contribution.  Starting this year, there is a penalty for failing to obtain health care insurance which will influence these employees to choose  contributing to their employer’s health plan over contributions to the retirement plan.  Such a reduction in the overall participation and contribution rate of the low-paid would change the demographics of plan participation and make it more difficult to pass 401(k) plan discrimination testing.</a:t>
            </a:r>
          </a:p>
          <a:p>
            <a:endParaRPr lang="en-US" dirty="0" smtClean="0"/>
          </a:p>
        </p:txBody>
      </p:sp>
      <p:sp>
        <p:nvSpPr>
          <p:cNvPr id="757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B167DA9C-E286-4F34-B1D1-265A3B005B1D}" type="slidenum">
              <a:rPr lang="en-US" sz="1200" smtClean="0">
                <a:latin typeface="Arial" charset="0"/>
              </a:rPr>
              <a:pPr eaLnBrk="1" hangingPunct="1"/>
              <a:t>25</a:t>
            </a:fld>
            <a:endParaRPr lang="en-US" sz="1200" dirty="0" smtClean="0">
              <a:latin typeface="Arial"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a:ln/>
        </p:spPr>
      </p:sp>
      <p:sp>
        <p:nvSpPr>
          <p:cNvPr id="76803" name="Notes Placeholder 2"/>
          <p:cNvSpPr>
            <a:spLocks noGrp="1"/>
          </p:cNvSpPr>
          <p:nvPr>
            <p:ph type="body" idx="1"/>
          </p:nvPr>
        </p:nvSpPr>
        <p:spPr>
          <a:xfrm>
            <a:off x="533400" y="4267200"/>
            <a:ext cx="6019800" cy="43322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000" u="sng" dirty="0" smtClean="0"/>
              <a:t>Effect on Employers</a:t>
            </a:r>
            <a:r>
              <a:rPr lang="en-US" sz="1000" dirty="0" smtClean="0"/>
              <a:t>.  Beginning in 2015, PPACA  will require employers to provide a certain level of health care benefits or pay penalties.  Some employers that have already established the overall amount they wish to contribute for employee benefits are reacting to this new requirement by cutting back on their 401(k) matching contributions.  This will reduce the incentive for employees to make contributions.  Thus, a seemingly neutral transfer of employer assets from one form of benefits to another could ultimately result in problems with discrimination testing on the retirement plan side.</a:t>
            </a:r>
          </a:p>
          <a:p>
            <a:r>
              <a:rPr lang="en-US" sz="1000" dirty="0" smtClean="0"/>
              <a:t>One of the employer penalties under PPACA will apply in situations where coverage offered by an employer is considered to be “unaffordable”.  In such situations, the employer must pay an annual penalty of $3,000 for each full-time employee who receives a health care premium tax credit.  Coverage is considered to be “unaffordable” if the employee’s share of the premium is more than 9.5% of his or her annual household income.  However, employers generally do not know their employees’ household incomes.  Consequently, as a safe harbor, the IRS says that if the employee’s contribution for single coverage under the employer’s lowest cost health plan option does not exceed 9.5% of the employee’s Box 1, W-2 pay for that year, the affordability test is satisfied.  However, Box 1 on the Form W-2 does not include any contributions made by an employee to a 401(k) plan.  Consequently, PPACA has inadvertently discouraged employers from establishing or maintaining 401(k) plans since any reduction in Box 1 salary due to employee 401(k) contributions makes it more likely that the employer’s group health plan will not pass the affordability test for that employee.</a:t>
            </a:r>
          </a:p>
          <a:p>
            <a:r>
              <a:rPr lang="en-US" sz="1000" dirty="0" smtClean="0"/>
              <a:t>For administrative purposes, many employers prefer to have newly-hired employee become eligible for all employee benefit plans at the same time.  For the employer who provides the opportunity to enroll at the time of hire, there would be no problems.  However, employers who prefer to delay enrollment for a longer period of time are, as of this year, subject to PPACA’s 90-day rule, which, in very general terms, requires group health plans to make health insurance coverage available to an “otherwise eligible” employee no later than 90 days after the employee’s eligibility date.  Consequently, those employers who have had an eligibility date for all of their employee benefit plans that is later than 90 days will have to reconsider their plans’ provisions or change to a policy that allow enrollment in different plans at different times.</a:t>
            </a:r>
          </a:p>
          <a:p>
            <a:endParaRPr lang="en-US" dirty="0" smtClean="0"/>
          </a:p>
        </p:txBody>
      </p:sp>
      <p:sp>
        <p:nvSpPr>
          <p:cNvPr id="768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02DFD44C-4E8B-4864-BABC-3EC67FC59B7A}" type="slidenum">
              <a:rPr lang="en-US" sz="1200" smtClean="0">
                <a:latin typeface="Arial" charset="0"/>
              </a:rPr>
              <a:pPr eaLnBrk="1" hangingPunct="1"/>
              <a:t>26</a:t>
            </a:fld>
            <a:endParaRPr lang="en-US" sz="1200" dirty="0" smtClean="0">
              <a:latin typeface="Arial"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dirty="0" smtClean="0"/>
              <a:t>PPACA may also affect the retirement plan community in general if health care brokers find that their commissions are diminishing due to heavy participation in the newly-created federal and state health care marketplaces, and many of these brokers switch over to 401(k) plans. While this may result in reduced administrative costs due to increased competition, employers should be wary of anyone who has recently switched his or her area of expertise.</a:t>
            </a:r>
          </a:p>
          <a:p>
            <a:endParaRPr lang="en-US" dirty="0" smtClean="0"/>
          </a:p>
          <a:p>
            <a:r>
              <a:rPr lang="en-US" dirty="0" smtClean="0"/>
              <a:t>Finally, the success of the state and federal marketplaces could lead to a radically different approach to retirement planning.  Senator Tom Harkin (D-Iowa) has proposed the creation of the USA Retirement Funds which would be similar to the health care marketplaces in that individuals could contribute to this Fund, with or without employer participation, to establish their own retirement coverage.  At this point, it remains to be seen whether the concept of these Retirement Funds will gain acceptance.</a:t>
            </a:r>
          </a:p>
          <a:p>
            <a:endParaRPr lang="en-US" dirty="0" smtClean="0"/>
          </a:p>
        </p:txBody>
      </p:sp>
      <p:sp>
        <p:nvSpPr>
          <p:cNvPr id="778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82248B8D-00BC-4B44-82B7-25D4F7D186E1}" type="slidenum">
              <a:rPr lang="en-US" sz="1200" smtClean="0">
                <a:latin typeface="Arial" charset="0"/>
              </a:rPr>
              <a:pPr eaLnBrk="1" hangingPunct="1"/>
              <a:t>27</a:t>
            </a:fld>
            <a:endParaRPr lang="en-US" sz="1200" dirty="0" smtClean="0">
              <a:latin typeface="Arial"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600">
                <a:solidFill>
                  <a:schemeClr val="tx1"/>
                </a:solidFill>
                <a:latin typeface="Arial Narrow" pitchFamily="34" charset="0"/>
              </a:defRPr>
            </a:lvl1pPr>
            <a:lvl2pPr marL="742950" indent="-285750" eaLnBrk="0" hangingPunct="0">
              <a:defRPr sz="3600">
                <a:solidFill>
                  <a:schemeClr val="tx1"/>
                </a:solidFill>
                <a:latin typeface="Arial Narrow" pitchFamily="34" charset="0"/>
              </a:defRPr>
            </a:lvl2pPr>
            <a:lvl3pPr marL="1143000" indent="-228600" eaLnBrk="0" hangingPunct="0">
              <a:defRPr sz="3600">
                <a:solidFill>
                  <a:schemeClr val="tx1"/>
                </a:solidFill>
                <a:latin typeface="Arial Narrow" pitchFamily="34" charset="0"/>
              </a:defRPr>
            </a:lvl3pPr>
            <a:lvl4pPr marL="1600200" indent="-228600" eaLnBrk="0" hangingPunct="0">
              <a:defRPr sz="3600">
                <a:solidFill>
                  <a:schemeClr val="tx1"/>
                </a:solidFill>
                <a:latin typeface="Arial Narrow" pitchFamily="34" charset="0"/>
              </a:defRPr>
            </a:lvl4pPr>
            <a:lvl5pPr marL="2057400" indent="-228600" eaLnBrk="0" hangingPunct="0">
              <a:defRPr sz="3600">
                <a:solidFill>
                  <a:schemeClr val="tx1"/>
                </a:solidFill>
                <a:latin typeface="Arial Narrow" pitchFamily="34" charset="0"/>
              </a:defRPr>
            </a:lvl5pPr>
            <a:lvl6pPr marL="2514600" indent="-228600" eaLnBrk="0" fontAlgn="base" hangingPunct="0">
              <a:spcBef>
                <a:spcPct val="0"/>
              </a:spcBef>
              <a:spcAft>
                <a:spcPct val="0"/>
              </a:spcAft>
              <a:defRPr sz="3600">
                <a:solidFill>
                  <a:schemeClr val="tx1"/>
                </a:solidFill>
                <a:latin typeface="Arial Narrow" pitchFamily="34" charset="0"/>
              </a:defRPr>
            </a:lvl6pPr>
            <a:lvl7pPr marL="2971800" indent="-228600" eaLnBrk="0" fontAlgn="base" hangingPunct="0">
              <a:spcBef>
                <a:spcPct val="0"/>
              </a:spcBef>
              <a:spcAft>
                <a:spcPct val="0"/>
              </a:spcAft>
              <a:defRPr sz="3600">
                <a:solidFill>
                  <a:schemeClr val="tx1"/>
                </a:solidFill>
                <a:latin typeface="Arial Narrow" pitchFamily="34" charset="0"/>
              </a:defRPr>
            </a:lvl7pPr>
            <a:lvl8pPr marL="3429000" indent="-228600" eaLnBrk="0" fontAlgn="base" hangingPunct="0">
              <a:spcBef>
                <a:spcPct val="0"/>
              </a:spcBef>
              <a:spcAft>
                <a:spcPct val="0"/>
              </a:spcAft>
              <a:defRPr sz="3600">
                <a:solidFill>
                  <a:schemeClr val="tx1"/>
                </a:solidFill>
                <a:latin typeface="Arial Narrow" pitchFamily="34" charset="0"/>
              </a:defRPr>
            </a:lvl8pPr>
            <a:lvl9pPr marL="3886200" indent="-228600" eaLnBrk="0" fontAlgn="base" hangingPunct="0">
              <a:spcBef>
                <a:spcPct val="0"/>
              </a:spcBef>
              <a:spcAft>
                <a:spcPct val="0"/>
              </a:spcAft>
              <a:defRPr sz="3600">
                <a:solidFill>
                  <a:schemeClr val="tx1"/>
                </a:solidFill>
                <a:latin typeface="Arial Narrow" pitchFamily="34" charset="0"/>
              </a:defRPr>
            </a:lvl9pPr>
          </a:lstStyle>
          <a:p>
            <a:pPr eaLnBrk="1" hangingPunct="1"/>
            <a:fld id="{416EBB2E-CAF8-4DA9-9B0C-398D86151FBE}" type="slidenum">
              <a:rPr lang="en-US" sz="1200" smtClean="0">
                <a:latin typeface="Arial" charset="0"/>
              </a:rPr>
              <a:pPr eaLnBrk="1" hangingPunct="1"/>
              <a:t>28</a:t>
            </a:fld>
            <a:endParaRPr lang="en-US" sz="1200" dirty="0" smtClean="0">
              <a:latin typeface="Arial" charset="0"/>
            </a:endParaRPr>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dirty="0" smtClean="0"/>
              <a:t>Click to edit Master title style</a:t>
            </a:r>
            <a:endParaRPr lang="en-US" dirty="0"/>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4" name="Date Placeholder 23"/>
          <p:cNvSpPr>
            <a:spLocks noGrp="1"/>
          </p:cNvSpPr>
          <p:nvPr>
            <p:ph type="dt" sz="half" idx="10"/>
          </p:nvPr>
        </p:nvSpPr>
        <p:spPr/>
        <p:txBody>
          <a:bodyPr/>
          <a:lstStyle>
            <a:lvl1pPr>
              <a:defRPr/>
            </a:lvl1pPr>
          </a:lstStyle>
          <a:p>
            <a:pPr>
              <a:defRPr/>
            </a:pPr>
            <a:fld id="{585F109A-F57D-4FB8-9DFD-5E3D9F376472}" type="datetime1">
              <a:rPr lang="en-US"/>
              <a:pPr>
                <a:defRPr/>
              </a:pPr>
              <a:t>9/30/2014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A004721B-BEC6-4790-98F7-B9E7F1FDDCE1}" type="slidenum">
              <a:rPr lang="en-US"/>
              <a:pPr>
                <a:defRPr/>
              </a:pPr>
              <a:t>‹#›</a:t>
            </a:fld>
            <a:endParaRPr lang="en-US" dirty="0"/>
          </a:p>
        </p:txBody>
      </p:sp>
    </p:spTree>
    <p:extLst>
      <p:ext uri="{BB962C8B-B14F-4D97-AF65-F5344CB8AC3E}">
        <p14:creationId xmlns:p14="http://schemas.microsoft.com/office/powerpoint/2010/main" val="2764401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dirty="0" smtClean="0"/>
              <a:t>Click to edit Master title style</a:t>
            </a:r>
            <a:endParaRPr lang="en-US" dirty="0"/>
          </a:p>
        </p:txBody>
      </p:sp>
      <p:sp>
        <p:nvSpPr>
          <p:cNvPr id="3" name="Content Placeholder 2"/>
          <p:cNvSpPr>
            <a:spLocks noGrp="1"/>
          </p:cNvSpPr>
          <p:nvPr>
            <p:ph idx="1"/>
          </p:nvPr>
        </p:nvSpPr>
        <p:spPr/>
        <p:txBody>
          <a:bodyPr/>
          <a:lstStyle>
            <a:extLs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23"/>
          <p:cNvSpPr>
            <a:spLocks noGrp="1"/>
          </p:cNvSpPr>
          <p:nvPr>
            <p:ph type="dt" sz="half" idx="10"/>
          </p:nvPr>
        </p:nvSpPr>
        <p:spPr/>
        <p:txBody>
          <a:bodyPr/>
          <a:lstStyle>
            <a:lvl1pPr>
              <a:defRPr/>
            </a:lvl1pPr>
          </a:lstStyle>
          <a:p>
            <a:pPr>
              <a:defRPr/>
            </a:pPr>
            <a:fld id="{84AF0B25-E1DB-487E-99CA-1976194D3012}" type="datetime1">
              <a:rPr lang="en-US"/>
              <a:pPr>
                <a:defRPr/>
              </a:pPr>
              <a:t>9/30/2014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1CA818CC-217F-4484-AEDF-321D6DD1A1BA}" type="slidenum">
              <a:rPr lang="en-US"/>
              <a:pPr>
                <a:defRPr/>
              </a:pPr>
              <a:t>‹#›</a:t>
            </a:fld>
            <a:endParaRPr lang="en-US" dirty="0"/>
          </a:p>
        </p:txBody>
      </p:sp>
    </p:spTree>
    <p:extLst>
      <p:ext uri="{BB962C8B-B14F-4D97-AF65-F5344CB8AC3E}">
        <p14:creationId xmlns:p14="http://schemas.microsoft.com/office/powerpoint/2010/main" val="37813547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6" name="Oval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sz="1800" dirty="0"/>
          </a:p>
        </p:txBody>
      </p:sp>
      <p:sp>
        <p:nvSpPr>
          <p:cNvPr id="7" name="Oval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sz="1800" dirty="0"/>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smtClean="0"/>
              <a:t>Click to edit Master title style</a:t>
            </a:r>
            <a:endParaRPr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8" name="Date Placeholder 3"/>
          <p:cNvSpPr>
            <a:spLocks noGrp="1"/>
          </p:cNvSpPr>
          <p:nvPr>
            <p:ph type="dt" sz="half" idx="10"/>
          </p:nvPr>
        </p:nvSpPr>
        <p:spPr/>
        <p:txBody>
          <a:bodyPr/>
          <a:lstStyle>
            <a:lvl1pPr>
              <a:defRPr/>
            </a:lvl1pPr>
          </a:lstStyle>
          <a:p>
            <a:pPr>
              <a:defRPr/>
            </a:pPr>
            <a:fld id="{3113B555-7A4D-4F38-8077-FA0429B9EF04}" type="datetime1">
              <a:rPr lang="en-US"/>
              <a:pPr>
                <a:defRPr/>
              </a:pPr>
              <a:t>9/30/2014</a:t>
            </a:fld>
            <a:endParaRPr lang="en-US" dirty="0"/>
          </a:p>
        </p:txBody>
      </p:sp>
      <p:sp>
        <p:nvSpPr>
          <p:cNvPr id="9" name="Footer Placeholder 4"/>
          <p:cNvSpPr>
            <a:spLocks noGrp="1"/>
          </p:cNvSpPr>
          <p:nvPr>
            <p:ph type="ftr" sz="quarter" idx="11"/>
          </p:nvPr>
        </p:nvSpPr>
        <p:spPr/>
        <p:txBody>
          <a:bodyPr/>
          <a:lstStyle>
            <a:lvl1pPr>
              <a:defRPr dirty="0"/>
            </a:lvl1pPr>
          </a:lstStyle>
          <a:p>
            <a:pPr>
              <a:defRPr/>
            </a:pPr>
            <a:endParaRPr lang="en-US" dirty="0"/>
          </a:p>
        </p:txBody>
      </p:sp>
      <p:sp>
        <p:nvSpPr>
          <p:cNvPr id="10" name="Slide Number Placeholder 5"/>
          <p:cNvSpPr>
            <a:spLocks noGrp="1"/>
          </p:cNvSpPr>
          <p:nvPr>
            <p:ph type="sldNum" sz="quarter" idx="12"/>
          </p:nvPr>
        </p:nvSpPr>
        <p:spPr/>
        <p:txBody>
          <a:bodyPr/>
          <a:lstStyle>
            <a:lvl1pPr>
              <a:defRPr/>
            </a:lvl1pPr>
            <a:extLst/>
          </a:lstStyle>
          <a:p>
            <a:pPr>
              <a:defRPr/>
            </a:pPr>
            <a:fld id="{F5100FF0-D116-4247-92A9-31693A0A0E71}" type="slidenum">
              <a:rPr lang="en-US"/>
              <a:pPr>
                <a:defRPr/>
              </a:pPr>
              <a:t>‹#›</a:t>
            </a:fld>
            <a:endParaRPr lang="en-US" dirty="0"/>
          </a:p>
        </p:txBody>
      </p:sp>
    </p:spTree>
    <p:extLst>
      <p:ext uri="{BB962C8B-B14F-4D97-AF65-F5344CB8AC3E}">
        <p14:creationId xmlns:p14="http://schemas.microsoft.com/office/powerpoint/2010/main" val="41473417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fld id="{A929ADF6-2F2A-4440-9AD2-CF628F2A1EEF}" type="datetime1">
              <a:rPr lang="en-US"/>
              <a:pPr>
                <a:defRPr/>
              </a:pPr>
              <a:t>9/30/2014</a:t>
            </a:fld>
            <a:endParaRPr lang="en-US" dirty="0"/>
          </a:p>
        </p:txBody>
      </p:sp>
      <p:sp>
        <p:nvSpPr>
          <p:cNvPr id="6" name="Footer Placeholder 9"/>
          <p:cNvSpPr>
            <a:spLocks noGrp="1"/>
          </p:cNvSpPr>
          <p:nvPr>
            <p:ph type="ftr" sz="quarter" idx="11"/>
          </p:nvPr>
        </p:nvSpPr>
        <p:spPr/>
        <p:txBody>
          <a:bodyPr/>
          <a:lstStyle>
            <a:lvl1pPr>
              <a:defRPr/>
            </a:lvl1pPr>
          </a:lstStyle>
          <a:p>
            <a:pPr>
              <a:defRPr/>
            </a:pPr>
            <a:endParaRPr lang="en-US" dirty="0"/>
          </a:p>
        </p:txBody>
      </p:sp>
      <p:sp>
        <p:nvSpPr>
          <p:cNvPr id="7" name="Slide Number Placeholder 21"/>
          <p:cNvSpPr>
            <a:spLocks noGrp="1"/>
          </p:cNvSpPr>
          <p:nvPr>
            <p:ph type="sldNum" sz="quarter" idx="12"/>
          </p:nvPr>
        </p:nvSpPr>
        <p:spPr/>
        <p:txBody>
          <a:bodyPr/>
          <a:lstStyle>
            <a:lvl1pPr>
              <a:defRPr/>
            </a:lvl1pPr>
          </a:lstStyle>
          <a:p>
            <a:pPr>
              <a:defRPr/>
            </a:pPr>
            <a:fld id="{CB2CFAE3-E1F0-425E-ACAF-19A60CBDE4D1}" type="slidenum">
              <a:rPr lang="en-US"/>
              <a:pPr>
                <a:defRPr/>
              </a:pPr>
              <a:t>‹#›</a:t>
            </a:fld>
            <a:endParaRPr lang="en-US" dirty="0"/>
          </a:p>
        </p:txBody>
      </p:sp>
    </p:spTree>
    <p:extLst>
      <p:ext uri="{BB962C8B-B14F-4D97-AF65-F5344CB8AC3E}">
        <p14:creationId xmlns:p14="http://schemas.microsoft.com/office/powerpoint/2010/main" val="6278450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a:defRPr/>
            </a:pPr>
            <a:fld id="{84D245F1-EE49-48BF-B85E-FB7532F1FE77}" type="datetime1">
              <a:rPr lang="en-US"/>
              <a:pPr>
                <a:defRPr/>
              </a:pPr>
              <a:t>9/30/2014</a:t>
            </a:fld>
            <a:endParaRPr lang="en-US" dirty="0"/>
          </a:p>
        </p:txBody>
      </p:sp>
      <p:sp>
        <p:nvSpPr>
          <p:cNvPr id="8" name="Footer Placeholder 7"/>
          <p:cNvSpPr>
            <a:spLocks noGrp="1"/>
          </p:cNvSpPr>
          <p:nvPr>
            <p:ph type="ftr" sz="quarter" idx="11"/>
          </p:nvPr>
        </p:nvSpPr>
        <p:spPr/>
        <p:txBody>
          <a:bodyPr/>
          <a:lstStyle>
            <a:lvl1pPr>
              <a:defRPr dirty="0"/>
            </a:lvl1pPr>
          </a:lstStyle>
          <a:p>
            <a:pPr>
              <a:defRPr/>
            </a:pPr>
            <a:endParaRPr lang="en-US" dirty="0"/>
          </a:p>
        </p:txBody>
      </p:sp>
      <p:sp>
        <p:nvSpPr>
          <p:cNvPr id="9" name="Slide Number Placeholder 8"/>
          <p:cNvSpPr>
            <a:spLocks noGrp="1"/>
          </p:cNvSpPr>
          <p:nvPr>
            <p:ph type="sldNum" sz="quarter" idx="12"/>
          </p:nvPr>
        </p:nvSpPr>
        <p:spPr/>
        <p:txBody>
          <a:bodyPr/>
          <a:lstStyle>
            <a:lvl1pPr>
              <a:defRPr/>
            </a:lvl1pPr>
            <a:extLst/>
          </a:lstStyle>
          <a:p>
            <a:pPr>
              <a:defRPr/>
            </a:pPr>
            <a:fld id="{13EEC25A-DAC0-49B0-9600-4DEA5E92E906}" type="slidenum">
              <a:rPr lang="en-US"/>
              <a:pPr>
                <a:defRPr/>
              </a:pPr>
              <a:t>‹#›</a:t>
            </a:fld>
            <a:endParaRPr lang="en-US" dirty="0"/>
          </a:p>
        </p:txBody>
      </p:sp>
    </p:spTree>
    <p:extLst>
      <p:ext uri="{BB962C8B-B14F-4D97-AF65-F5344CB8AC3E}">
        <p14:creationId xmlns:p14="http://schemas.microsoft.com/office/powerpoint/2010/main" val="3110876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fld id="{92EC7E35-AF31-447B-B317-14B71D540A6D}" type="datetime1">
              <a:rPr lang="en-US"/>
              <a:pPr>
                <a:defRPr/>
              </a:pPr>
              <a:t>9/30/2014</a:t>
            </a:fld>
            <a:endParaRPr lang="en-US" dirty="0"/>
          </a:p>
        </p:txBody>
      </p:sp>
      <p:sp>
        <p:nvSpPr>
          <p:cNvPr id="4" name="Footer Placeholder 9"/>
          <p:cNvSpPr>
            <a:spLocks noGrp="1"/>
          </p:cNvSpPr>
          <p:nvPr>
            <p:ph type="ftr" sz="quarter" idx="11"/>
          </p:nvPr>
        </p:nvSpPr>
        <p:spPr/>
        <p:txBody>
          <a:bodyPr/>
          <a:lstStyle>
            <a:lvl1pPr>
              <a:defRPr/>
            </a:lvl1pPr>
          </a:lstStyle>
          <a:p>
            <a:pPr>
              <a:defRPr/>
            </a:pPr>
            <a:endParaRPr lang="en-US" dirty="0"/>
          </a:p>
        </p:txBody>
      </p:sp>
      <p:sp>
        <p:nvSpPr>
          <p:cNvPr id="5" name="Slide Number Placeholder 21"/>
          <p:cNvSpPr>
            <a:spLocks noGrp="1"/>
          </p:cNvSpPr>
          <p:nvPr>
            <p:ph type="sldNum" sz="quarter" idx="12"/>
          </p:nvPr>
        </p:nvSpPr>
        <p:spPr/>
        <p:txBody>
          <a:bodyPr/>
          <a:lstStyle>
            <a:lvl1pPr>
              <a:defRPr/>
            </a:lvl1pPr>
          </a:lstStyle>
          <a:p>
            <a:pPr>
              <a:defRPr/>
            </a:pPr>
            <a:fld id="{7C509D47-CFA2-4FA4-A29F-F1A8AF342846}" type="slidenum">
              <a:rPr lang="en-US"/>
              <a:pPr>
                <a:defRPr/>
              </a:pPr>
              <a:t>‹#›</a:t>
            </a:fld>
            <a:endParaRPr lang="en-US" dirty="0"/>
          </a:p>
        </p:txBody>
      </p:sp>
    </p:spTree>
    <p:extLst>
      <p:ext uri="{BB962C8B-B14F-4D97-AF65-F5344CB8AC3E}">
        <p14:creationId xmlns:p14="http://schemas.microsoft.com/office/powerpoint/2010/main" val="1723022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4" name="Date Placeholder 1"/>
          <p:cNvSpPr>
            <a:spLocks noGrp="1"/>
          </p:cNvSpPr>
          <p:nvPr>
            <p:ph type="dt" sz="half" idx="10"/>
          </p:nvPr>
        </p:nvSpPr>
        <p:spPr/>
        <p:txBody>
          <a:bodyPr/>
          <a:lstStyle>
            <a:lvl1pPr>
              <a:defRPr/>
            </a:lvl1pPr>
          </a:lstStyle>
          <a:p>
            <a:pPr>
              <a:defRPr/>
            </a:pPr>
            <a:fld id="{D5473EE3-A95E-43DD-A499-CF769D25A687}" type="datetime1">
              <a:rPr lang="en-US"/>
              <a:pPr>
                <a:defRPr/>
              </a:pPr>
              <a:t>9/30/2014</a:t>
            </a:fld>
            <a:endParaRPr lang="en-US" dirty="0"/>
          </a:p>
        </p:txBody>
      </p:sp>
      <p:sp>
        <p:nvSpPr>
          <p:cNvPr id="5" name="Footer Placeholder 2"/>
          <p:cNvSpPr>
            <a:spLocks noGrp="1"/>
          </p:cNvSpPr>
          <p:nvPr>
            <p:ph type="ftr" sz="quarter" idx="11"/>
          </p:nvPr>
        </p:nvSpPr>
        <p:spPr/>
        <p:txBody>
          <a:bodyPr/>
          <a:lstStyle>
            <a:lvl1pPr>
              <a:defRPr dirty="0"/>
            </a:lvl1pPr>
          </a:lstStyle>
          <a:p>
            <a:pPr>
              <a:defRPr/>
            </a:pPr>
            <a:endParaRPr lang="en-US" dirty="0"/>
          </a:p>
        </p:txBody>
      </p:sp>
      <p:sp>
        <p:nvSpPr>
          <p:cNvPr id="6" name="Slide Number Placeholder 3"/>
          <p:cNvSpPr>
            <a:spLocks noGrp="1"/>
          </p:cNvSpPr>
          <p:nvPr>
            <p:ph type="sldNum" sz="quarter" idx="12"/>
          </p:nvPr>
        </p:nvSpPr>
        <p:spPr/>
        <p:txBody>
          <a:bodyPr/>
          <a:lstStyle>
            <a:lvl1pPr>
              <a:defRPr/>
            </a:lvl1pPr>
            <a:extLst/>
          </a:lstStyle>
          <a:p>
            <a:pPr>
              <a:defRPr/>
            </a:pPr>
            <a:fld id="{B9A06611-272E-4764-A52D-ADD197A6A091}" type="slidenum">
              <a:rPr lang="en-US"/>
              <a:pPr>
                <a:defRPr/>
              </a:pPr>
              <a:t>‹#›</a:t>
            </a:fld>
            <a:endParaRPr lang="en-US" dirty="0"/>
          </a:p>
        </p:txBody>
      </p:sp>
    </p:spTree>
    <p:extLst>
      <p:ext uri="{BB962C8B-B14F-4D97-AF65-F5344CB8AC3E}">
        <p14:creationId xmlns:p14="http://schemas.microsoft.com/office/powerpoint/2010/main" val="11606280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smtClean="0"/>
              <a:t>Click to edit Master title style</a:t>
            </a:r>
            <a:endParaRPr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a:defRPr/>
            </a:pPr>
            <a:fld id="{C66B2C67-7B85-4AAC-81CA-4B0DA195F892}" type="datetime1">
              <a:rPr lang="en-US"/>
              <a:pPr>
                <a:defRPr/>
              </a:pPr>
              <a:t>9/30/2014</a:t>
            </a:fld>
            <a:endParaRPr lang="en-US" dirty="0"/>
          </a:p>
        </p:txBody>
      </p:sp>
      <p:sp>
        <p:nvSpPr>
          <p:cNvPr id="6" name="Footer Placeholder 5"/>
          <p:cNvSpPr>
            <a:spLocks noGrp="1"/>
          </p:cNvSpPr>
          <p:nvPr>
            <p:ph type="ftr" sz="quarter" idx="11"/>
          </p:nvPr>
        </p:nvSpPr>
        <p:spPr/>
        <p:txBody>
          <a:bodyPr/>
          <a:lstStyle>
            <a:lvl1pPr>
              <a:defRPr dirty="0"/>
            </a:lvl1pPr>
          </a:lstStyle>
          <a:p>
            <a:pPr>
              <a:defRPr/>
            </a:pPr>
            <a:endParaRPr lang="en-US" dirty="0"/>
          </a:p>
        </p:txBody>
      </p:sp>
      <p:sp>
        <p:nvSpPr>
          <p:cNvPr id="7" name="Slide Number Placeholder 6"/>
          <p:cNvSpPr>
            <a:spLocks noGrp="1"/>
          </p:cNvSpPr>
          <p:nvPr>
            <p:ph type="sldNum" sz="quarter" idx="12"/>
          </p:nvPr>
        </p:nvSpPr>
        <p:spPr/>
        <p:txBody>
          <a:bodyPr/>
          <a:lstStyle>
            <a:lvl1pPr>
              <a:defRPr/>
            </a:lvl1pPr>
            <a:extLst/>
          </a:lstStyle>
          <a:p>
            <a:pPr>
              <a:defRPr/>
            </a:pPr>
            <a:fld id="{6A1FFCC2-FE64-48FE-8CEF-FA918D1CC938}" type="slidenum">
              <a:rPr lang="en-US"/>
              <a:pPr>
                <a:defRPr/>
              </a:pPr>
              <a:t>‹#›</a:t>
            </a:fld>
            <a:endParaRPr lang="en-US" dirty="0"/>
          </a:p>
        </p:txBody>
      </p:sp>
    </p:spTree>
    <p:extLst>
      <p:ext uri="{BB962C8B-B14F-4D97-AF65-F5344CB8AC3E}">
        <p14:creationId xmlns:p14="http://schemas.microsoft.com/office/powerpoint/2010/main" val="929942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nSpc>
                <a:spcPts val="3000"/>
              </a:lnSpc>
              <a:spcBef>
                <a:spcPts val="600"/>
              </a:spcBef>
              <a:buClr>
                <a:schemeClr val="accent1"/>
              </a:buClr>
              <a:buSzPct val="80000"/>
              <a:buFont typeface="Wingdings 2"/>
              <a:buNone/>
              <a:defRPr/>
            </a:pPr>
            <a:endParaRPr lang="en-US" sz="3200" dirty="0">
              <a:latin typeface="+mn-lt"/>
              <a:cs typeface="+mn-cs"/>
            </a:endParaRPr>
          </a:p>
        </p:txBody>
      </p:sp>
      <p:sp>
        <p:nvSpPr>
          <p:cNvPr id="6" name="Flowchart: Proces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7" name="Flowchart: Proces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smtClean="0"/>
              <a:t>Click to edit Master title style</a:t>
            </a:r>
            <a:endParaRPr lang="en-US"/>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fld id="{004C4AC3-ED09-4238-AE90-E71F538E54C0}" type="datetime1">
              <a:rPr lang="en-US"/>
              <a:pPr>
                <a:defRPr/>
              </a:pPr>
              <a:t>9/30/2014</a:t>
            </a:fld>
            <a:endParaRPr lang="en-US" dirty="0"/>
          </a:p>
        </p:txBody>
      </p:sp>
      <p:sp>
        <p:nvSpPr>
          <p:cNvPr id="9" name="Footer Placeholder 5"/>
          <p:cNvSpPr>
            <a:spLocks noGrp="1"/>
          </p:cNvSpPr>
          <p:nvPr>
            <p:ph type="ftr" sz="quarter" idx="11"/>
          </p:nvPr>
        </p:nvSpPr>
        <p:spPr/>
        <p:txBody>
          <a:bodyPr/>
          <a:lstStyle>
            <a:lvl1pPr>
              <a:defRPr dirty="0"/>
            </a:lvl1pPr>
          </a:lstStyle>
          <a:p>
            <a:pPr>
              <a:defRPr/>
            </a:pPr>
            <a:endParaRPr lang="en-US" dirty="0"/>
          </a:p>
        </p:txBody>
      </p:sp>
      <p:sp>
        <p:nvSpPr>
          <p:cNvPr id="10" name="Slide Number Placeholder 6"/>
          <p:cNvSpPr>
            <a:spLocks noGrp="1"/>
          </p:cNvSpPr>
          <p:nvPr>
            <p:ph type="sldNum" sz="quarter" idx="12"/>
          </p:nvPr>
        </p:nvSpPr>
        <p:spPr/>
        <p:txBody>
          <a:bodyPr/>
          <a:lstStyle>
            <a:lvl1pPr>
              <a:defRPr/>
            </a:lvl1pPr>
            <a:extLst/>
          </a:lstStyle>
          <a:p>
            <a:pPr>
              <a:defRPr/>
            </a:pPr>
            <a:fld id="{23266A1B-3F88-48B9-80A0-EACBEBCBB465}" type="slidenum">
              <a:rPr lang="en-US"/>
              <a:pPr>
                <a:defRPr/>
              </a:pPr>
              <a:t>‹#›</a:t>
            </a:fld>
            <a:endParaRPr lang="en-US" dirty="0"/>
          </a:p>
        </p:txBody>
      </p:sp>
    </p:spTree>
    <p:extLst>
      <p:ext uri="{BB962C8B-B14F-4D97-AF65-F5344CB8AC3E}">
        <p14:creationId xmlns:p14="http://schemas.microsoft.com/office/powerpoint/2010/main" val="3153198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568906D7-D9CD-41AA-98CE-BE089E5E4F19}" type="datetime1">
              <a:rPr lang="en-US"/>
              <a:pPr>
                <a:defRPr/>
              </a:pPr>
              <a:t>9/30/2014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3EC08340-7B5C-4C59-A437-16A6B567D7B6}" type="slidenum">
              <a:rPr lang="en-US"/>
              <a:pPr>
                <a:defRPr/>
              </a:pPr>
              <a:t>‹#›</a:t>
            </a:fld>
            <a:endParaRPr lang="en-US" dirty="0"/>
          </a:p>
        </p:txBody>
      </p:sp>
    </p:spTree>
    <p:extLst>
      <p:ext uri="{BB962C8B-B14F-4D97-AF65-F5344CB8AC3E}">
        <p14:creationId xmlns:p14="http://schemas.microsoft.com/office/powerpoint/2010/main" val="4108515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fld id="{C2F76411-F605-4341-B46F-350674FDCCE6}" type="datetime1">
              <a:rPr lang="en-US"/>
              <a:pPr>
                <a:defRPr/>
              </a:pPr>
              <a:t>9/30/2014</a:t>
            </a:fld>
            <a:endParaRPr lang="en-US" dirty="0"/>
          </a:p>
        </p:txBody>
      </p:sp>
      <p:sp>
        <p:nvSpPr>
          <p:cNvPr id="5" name="Footer Placeholder 9"/>
          <p:cNvSpPr>
            <a:spLocks noGrp="1"/>
          </p:cNvSpPr>
          <p:nvPr>
            <p:ph type="ftr" sz="quarter" idx="11"/>
          </p:nvPr>
        </p:nvSpPr>
        <p:spPr/>
        <p:txBody>
          <a:bodyPr/>
          <a:lstStyle>
            <a:lvl1pPr>
              <a:defRPr/>
            </a:lvl1pPr>
          </a:lstStyle>
          <a:p>
            <a:pPr>
              <a:defRPr/>
            </a:pPr>
            <a:endParaRPr lang="en-US" dirty="0"/>
          </a:p>
        </p:txBody>
      </p:sp>
      <p:sp>
        <p:nvSpPr>
          <p:cNvPr id="6" name="Slide Number Placeholder 21"/>
          <p:cNvSpPr>
            <a:spLocks noGrp="1"/>
          </p:cNvSpPr>
          <p:nvPr>
            <p:ph type="sldNum" sz="quarter" idx="12"/>
          </p:nvPr>
        </p:nvSpPr>
        <p:spPr/>
        <p:txBody>
          <a:bodyPr/>
          <a:lstStyle>
            <a:lvl1pPr>
              <a:defRPr/>
            </a:lvl1pPr>
          </a:lstStyle>
          <a:p>
            <a:pPr>
              <a:defRPr/>
            </a:pPr>
            <a:fld id="{E8FC30F7-33F1-49C4-A384-A240062E847E}" type="slidenum">
              <a:rPr lang="en-US"/>
              <a:pPr>
                <a:defRPr/>
              </a:pPr>
              <a:t>‹#›</a:t>
            </a:fld>
            <a:endParaRPr lang="en-US" dirty="0"/>
          </a:p>
        </p:txBody>
      </p:sp>
    </p:spTree>
    <p:extLst>
      <p:ext uri="{BB962C8B-B14F-4D97-AF65-F5344CB8AC3E}">
        <p14:creationId xmlns:p14="http://schemas.microsoft.com/office/powerpoint/2010/main" val="2322811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23"/>
          <p:cNvSpPr>
            <a:spLocks noGrp="1"/>
          </p:cNvSpPr>
          <p:nvPr>
            <p:ph type="dt" sz="half" idx="10"/>
          </p:nvPr>
        </p:nvSpPr>
        <p:spPr/>
        <p:txBody>
          <a:bodyPr/>
          <a:lstStyle>
            <a:lvl1pPr>
              <a:defRPr/>
            </a:lvl1pPr>
          </a:lstStyle>
          <a:p>
            <a:pPr>
              <a:defRPr/>
            </a:pPr>
            <a:fld id="{5F3D9B50-F796-4400-9E71-75D1DAEEDFF8}" type="datetime1">
              <a:rPr lang="en-US"/>
              <a:pPr>
                <a:defRPr/>
              </a:pPr>
              <a:t>9/30/2014</a:t>
            </a:fld>
            <a:endParaRPr lang="en-US" dirty="0"/>
          </a:p>
        </p:txBody>
      </p:sp>
      <p:sp>
        <p:nvSpPr>
          <p:cNvPr id="3" name="Footer Placeholder 9"/>
          <p:cNvSpPr>
            <a:spLocks noGrp="1"/>
          </p:cNvSpPr>
          <p:nvPr>
            <p:ph type="ftr" sz="quarter" idx="11"/>
          </p:nvPr>
        </p:nvSpPr>
        <p:spPr/>
        <p:txBody>
          <a:bodyPr/>
          <a:lstStyle>
            <a:lvl1pPr>
              <a:defRPr/>
            </a:lvl1pPr>
          </a:lstStyle>
          <a:p>
            <a:pPr>
              <a:defRPr/>
            </a:pPr>
            <a:endParaRPr lang="en-US" dirty="0"/>
          </a:p>
        </p:txBody>
      </p:sp>
      <p:sp>
        <p:nvSpPr>
          <p:cNvPr id="4" name="Slide Number Placeholder 21"/>
          <p:cNvSpPr>
            <a:spLocks noGrp="1"/>
          </p:cNvSpPr>
          <p:nvPr>
            <p:ph type="sldNum" sz="quarter" idx="12"/>
          </p:nvPr>
        </p:nvSpPr>
        <p:spPr/>
        <p:txBody>
          <a:bodyPr/>
          <a:lstStyle>
            <a:lvl1pPr>
              <a:defRPr/>
            </a:lvl1pPr>
          </a:lstStyle>
          <a:p>
            <a:pPr>
              <a:defRPr/>
            </a:pPr>
            <a:fld id="{7CFD87DF-E0CE-4DC9-8BC7-147ADB47C1B9}" type="slidenum">
              <a:rPr lang="en-US"/>
              <a:pPr>
                <a:defRPr/>
              </a:pPr>
              <a:t>‹#›</a:t>
            </a:fld>
            <a:endParaRPr lang="en-US" dirty="0"/>
          </a:p>
        </p:txBody>
      </p:sp>
    </p:spTree>
    <p:extLst>
      <p:ext uri="{BB962C8B-B14F-4D97-AF65-F5344CB8AC3E}">
        <p14:creationId xmlns:p14="http://schemas.microsoft.com/office/powerpoint/2010/main" val="2403356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8" name="Oval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
        <p:nvSpPr>
          <p:cNvPr id="5" name="Title Placeholder 4"/>
          <p:cNvSpPr>
            <a:spLocks noGrp="1"/>
          </p:cNvSpPr>
          <p:nvPr>
            <p:ph type="title"/>
          </p:nvPr>
        </p:nvSpPr>
        <p:spPr>
          <a:xfrm>
            <a:off x="1435100" y="274638"/>
            <a:ext cx="7499350" cy="1143000"/>
          </a:xfrm>
          <a:prstGeom prst="rect">
            <a:avLst/>
          </a:prstGeom>
        </p:spPr>
        <p:txBody>
          <a:bodyPr anchor="ctr">
            <a:normAutofit/>
          </a:bodyPr>
          <a:lstStyle>
            <a:extLst/>
          </a:lstStyle>
          <a:p>
            <a:r>
              <a:rPr lang="en-US" smtClean="0"/>
              <a:t>Click to edit Master title style</a:t>
            </a:r>
            <a:endParaRPr lang="en-US"/>
          </a:p>
        </p:txBody>
      </p:sp>
      <p:sp>
        <p:nvSpPr>
          <p:cNvPr id="1033" name="Text Placeholder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solidFill>
                  <a:srgbClr val="B5A788"/>
                </a:solidFill>
                <a:cs typeface="+mn-cs"/>
              </a:defRPr>
            </a:lvl1pPr>
          </a:lstStyle>
          <a:p>
            <a:pPr>
              <a:defRPr/>
            </a:pPr>
            <a:fld id="{FBF606F7-F2CF-4191-9589-00DEAA84B0A8}" type="datetime1">
              <a:rPr lang="en-US"/>
              <a:pPr>
                <a:defRPr/>
              </a:pPr>
              <a:t>9/30/2014</a:t>
            </a:fld>
            <a:endParaRPr lang="en-US" dirty="0"/>
          </a:p>
        </p:txBody>
      </p:sp>
      <p:sp>
        <p:nvSpPr>
          <p:cNvPr id="10" name="Footer Placeholder 9"/>
          <p:cNvSpPr>
            <a:spLocks noGrp="1"/>
          </p:cNvSpPr>
          <p:nvPr>
            <p:ph type="ftr" sz="quarter" idx="3"/>
          </p:nvPr>
        </p:nvSpPr>
        <p:spPr>
          <a:xfrm>
            <a:off x="5715000" y="6305550"/>
            <a:ext cx="2895600" cy="476250"/>
          </a:xfrm>
          <a:prstGeom prst="rect">
            <a:avLst/>
          </a:prstGeom>
        </p:spPr>
        <p:txBody>
          <a:bodyPr vert="horz" wrap="square" lIns="91440" tIns="45720" rIns="91440" bIns="45720" numCol="1" anchor="b" anchorCtr="0" compatLnSpc="1">
            <a:prstTxWarp prst="textNoShape">
              <a:avLst/>
            </a:prstTxWarp>
          </a:bodyPr>
          <a:lstStyle>
            <a:lvl1pPr eaLnBrk="1" hangingPunct="1">
              <a:defRPr sz="1200" dirty="0">
                <a:solidFill>
                  <a:srgbClr val="B5A788"/>
                </a:solidFill>
                <a:cs typeface="+mn-cs"/>
              </a:defRPr>
            </a:lvl1pPr>
          </a:lstStyle>
          <a:p>
            <a:pPr>
              <a:defRPr/>
            </a:pPr>
            <a:endParaRPr lang="en-US" dirty="0"/>
          </a:p>
        </p:txBody>
      </p:sp>
      <p:sp>
        <p:nvSpPr>
          <p:cNvPr id="22" name="Slide Number Placeholder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cs typeface="+mn-cs"/>
              </a:defRPr>
            </a:lvl1pPr>
            <a:extLst/>
          </a:lstStyle>
          <a:p>
            <a:pPr>
              <a:defRPr/>
            </a:pPr>
            <a:fld id="{22882F58-2D88-4991-A3CB-92A7D7EEEF98}" type="slidenum">
              <a:rPr lang="en-US"/>
              <a:pPr>
                <a:defRPr/>
              </a:pPr>
              <a:t>‹#›</a:t>
            </a:fld>
            <a:endParaRPr lang="en-US" dirty="0"/>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sz="1800" dirty="0"/>
          </a:p>
        </p:txBody>
      </p:sp>
    </p:spTree>
  </p:cSld>
  <p:clrMap bg1="lt1" tx1="dk1" bg2="lt2" tx2="dk2" accent1="accent1" accent2="accent2" accent3="accent3" accent4="accent4" accent5="accent5" accent6="accent6" hlink="hlink" folHlink="folHlink"/>
  <p:sldLayoutIdLst>
    <p:sldLayoutId id="2147484039" r:id="rId1"/>
    <p:sldLayoutId id="2147484040" r:id="rId2"/>
    <p:sldLayoutId id="2147484046" r:id="rId3"/>
    <p:sldLayoutId id="2147484041" r:id="rId4"/>
    <p:sldLayoutId id="2147484047" r:id="rId5"/>
    <p:sldLayoutId id="2147484042" r:id="rId6"/>
    <p:sldLayoutId id="2147484048" r:id="rId7"/>
    <p:sldLayoutId id="2147484049" r:id="rId8"/>
    <p:sldLayoutId id="2147484050" r:id="rId9"/>
    <p:sldLayoutId id="2147484043" r:id="rId10"/>
    <p:sldLayoutId id="2147484044" r:id="rId11"/>
    <p:sldLayoutId id="2147484045" r:id="rId12"/>
  </p:sldLayoutIdLst>
  <p:hf hdr="0" ftr="0" dt="0"/>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Calibri" pitchFamily="34" charset="0"/>
        </a:defRPr>
      </a:lvl2pPr>
      <a:lvl3pPr algn="l" rtl="0" eaLnBrk="0" fontAlgn="base" hangingPunct="0">
        <a:spcBef>
          <a:spcPct val="0"/>
        </a:spcBef>
        <a:spcAft>
          <a:spcPct val="0"/>
        </a:spcAft>
        <a:defRPr sz="4300">
          <a:solidFill>
            <a:srgbClr val="572314"/>
          </a:solidFill>
          <a:latin typeface="Calibri" pitchFamily="34" charset="0"/>
        </a:defRPr>
      </a:lvl3pPr>
      <a:lvl4pPr algn="l" rtl="0" eaLnBrk="0" fontAlgn="base" hangingPunct="0">
        <a:spcBef>
          <a:spcPct val="0"/>
        </a:spcBef>
        <a:spcAft>
          <a:spcPct val="0"/>
        </a:spcAft>
        <a:defRPr sz="4300">
          <a:solidFill>
            <a:srgbClr val="572314"/>
          </a:solidFill>
          <a:latin typeface="Calibri" pitchFamily="34" charset="0"/>
        </a:defRPr>
      </a:lvl4pPr>
      <a:lvl5pPr algn="l" rtl="0" eaLnBrk="0" fontAlgn="base" hangingPunct="0">
        <a:spcBef>
          <a:spcPct val="0"/>
        </a:spcBef>
        <a:spcAft>
          <a:spcPct val="0"/>
        </a:spcAft>
        <a:defRPr sz="4300">
          <a:solidFill>
            <a:srgbClr val="572314"/>
          </a:solidFill>
          <a:latin typeface="Calibri" pitchFamily="34" charset="0"/>
        </a:defRPr>
      </a:lvl5pPr>
      <a:lvl6pPr marL="457200" algn="l" rtl="0" fontAlgn="base">
        <a:spcBef>
          <a:spcPct val="0"/>
        </a:spcBef>
        <a:spcAft>
          <a:spcPct val="0"/>
        </a:spcAft>
        <a:defRPr sz="4300">
          <a:solidFill>
            <a:srgbClr val="572314"/>
          </a:solidFill>
          <a:latin typeface="Calibri" pitchFamily="34" charset="0"/>
        </a:defRPr>
      </a:lvl6pPr>
      <a:lvl7pPr marL="914400" algn="l" rtl="0" fontAlgn="base">
        <a:spcBef>
          <a:spcPct val="0"/>
        </a:spcBef>
        <a:spcAft>
          <a:spcPct val="0"/>
        </a:spcAft>
        <a:defRPr sz="4300">
          <a:solidFill>
            <a:srgbClr val="572314"/>
          </a:solidFill>
          <a:latin typeface="Calibri" pitchFamily="34" charset="0"/>
        </a:defRPr>
      </a:lvl7pPr>
      <a:lvl8pPr marL="1371600" algn="l" rtl="0" fontAlgn="base">
        <a:spcBef>
          <a:spcPct val="0"/>
        </a:spcBef>
        <a:spcAft>
          <a:spcPct val="0"/>
        </a:spcAft>
        <a:defRPr sz="4300">
          <a:solidFill>
            <a:srgbClr val="572314"/>
          </a:solidFill>
          <a:latin typeface="Calibri" pitchFamily="34" charset="0"/>
        </a:defRPr>
      </a:lvl8pPr>
      <a:lvl9pPr marL="1828800" algn="l" rtl="0" fontAlgn="base">
        <a:spcBef>
          <a:spcPct val="0"/>
        </a:spcBef>
        <a:spcAft>
          <a:spcPct val="0"/>
        </a:spcAft>
        <a:defRPr sz="4300">
          <a:solidFill>
            <a:srgbClr val="572314"/>
          </a:solidFill>
          <a:latin typeface="Calibri"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bwMode="auto">
          <a:xfrm>
            <a:off x="1447800" y="304800"/>
            <a:ext cx="7407275" cy="3505200"/>
          </a:xfrm>
        </p:spPr>
        <p:txBody>
          <a:bodyPr vert="horz" wrap="square" lIns="91440" tIns="45720" rIns="91440" bIns="45720" numCol="1" anchorCtr="0" compatLnSpc="1">
            <a:prstTxWarp prst="textNoShape">
              <a:avLst/>
            </a:prstTxWarp>
          </a:bodyPr>
          <a:lstStyle/>
          <a:p>
            <a:pPr eaLnBrk="1" hangingPunct="1"/>
            <a:r>
              <a:rPr lang="en-US" sz="4400" b="1" dirty="0" smtClean="0">
                <a:effectLst/>
              </a:rPr>
              <a:t/>
            </a:r>
            <a:br>
              <a:rPr lang="en-US" sz="4400" b="1" dirty="0" smtClean="0">
                <a:effectLst/>
              </a:rPr>
            </a:br>
            <a:endParaRPr lang="en-US" sz="4000" b="1" dirty="0" smtClean="0">
              <a:effectLst/>
            </a:endParaRPr>
          </a:p>
        </p:txBody>
      </p:sp>
      <p:sp>
        <p:nvSpPr>
          <p:cNvPr id="7171" name="Rectangle 3"/>
          <p:cNvSpPr>
            <a:spLocks noGrp="1" noChangeArrowheads="1"/>
          </p:cNvSpPr>
          <p:nvPr>
            <p:ph type="subTitle" idx="1"/>
          </p:nvPr>
        </p:nvSpPr>
        <p:spPr>
          <a:xfrm>
            <a:off x="1431925" y="1849438"/>
            <a:ext cx="7407275" cy="17526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algn="ctr" eaLnBrk="1" hangingPunct="1">
              <a:lnSpc>
                <a:spcPct val="80000"/>
              </a:lnSpc>
            </a:pPr>
            <a:r>
              <a:rPr lang="en-US" b="1" dirty="0" smtClean="0">
                <a:solidFill>
                  <a:srgbClr val="320E04"/>
                </a:solidFill>
                <a:latin typeface="Arial" charset="0"/>
                <a:cs typeface="Arial" charset="0"/>
              </a:rPr>
              <a:t>Marcia S. Wagner, Esq.</a:t>
            </a:r>
          </a:p>
        </p:txBody>
      </p:sp>
      <p:sp>
        <p:nvSpPr>
          <p:cNvPr id="7172" name="Rectangle 3"/>
          <p:cNvSpPr>
            <a:spLocks noChangeArrowheads="1"/>
          </p:cNvSpPr>
          <p:nvPr/>
        </p:nvSpPr>
        <p:spPr bwMode="auto">
          <a:xfrm>
            <a:off x="1371600" y="152400"/>
            <a:ext cx="7391400" cy="594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a:lnSpc>
                <a:spcPct val="80000"/>
              </a:lnSpc>
              <a:spcBef>
                <a:spcPts val="600"/>
              </a:spcBef>
              <a:buClr>
                <a:schemeClr val="accent1"/>
              </a:buClr>
              <a:buSzPct val="80000"/>
              <a:buFont typeface="Wingdings 2" pitchFamily="18" charset="2"/>
              <a:buNone/>
            </a:pPr>
            <a:endParaRPr lang="en-US" sz="2200" dirty="0">
              <a:solidFill>
                <a:srgbClr val="320E04"/>
              </a:solidFill>
              <a:latin typeface="Times New Roman" pitchFamily="18" charset="0"/>
              <a:cs typeface="Times New Roman" pitchFamily="18" charset="0"/>
            </a:endParaRPr>
          </a:p>
          <a:p>
            <a:pPr marL="26988">
              <a:lnSpc>
                <a:spcPct val="80000"/>
              </a:lnSpc>
              <a:spcBef>
                <a:spcPts val="600"/>
              </a:spcBef>
              <a:buClr>
                <a:schemeClr val="accent1"/>
              </a:buClr>
              <a:buSzPct val="80000"/>
            </a:pPr>
            <a:endParaRPr lang="en-US" sz="2900" b="1" dirty="0">
              <a:solidFill>
                <a:srgbClr val="320E04"/>
              </a:solidFill>
              <a:latin typeface="Times New Roman" pitchFamily="18" charset="0"/>
              <a:cs typeface="Times New Roman" pitchFamily="18" charset="0"/>
            </a:endParaRPr>
          </a:p>
          <a:p>
            <a:pPr marL="26988" algn="ctr">
              <a:spcBef>
                <a:spcPts val="0"/>
              </a:spcBef>
              <a:buClr>
                <a:schemeClr val="accent1"/>
              </a:buClr>
              <a:buSzPct val="80000"/>
              <a:buFont typeface="Wingdings 2" pitchFamily="18" charset="2"/>
              <a:buNone/>
            </a:pPr>
            <a:r>
              <a:rPr lang="en-US" b="1" dirty="0" smtClean="0">
                <a:solidFill>
                  <a:schemeClr val="accent3">
                    <a:lumMod val="50000"/>
                  </a:schemeClr>
                </a:solidFill>
                <a:latin typeface="Arial" charset="0"/>
              </a:rPr>
              <a:t>State &amp; Federal Threats to the Private Retirement Plan System</a:t>
            </a:r>
          </a:p>
          <a:p>
            <a:pPr marL="26988" algn="ctr">
              <a:lnSpc>
                <a:spcPct val="80000"/>
              </a:lnSpc>
              <a:spcBef>
                <a:spcPts val="600"/>
              </a:spcBef>
              <a:buClr>
                <a:schemeClr val="accent1"/>
              </a:buClr>
              <a:buSzPct val="80000"/>
              <a:buFont typeface="Wingdings 2" pitchFamily="18" charset="2"/>
              <a:buNone/>
            </a:pPr>
            <a:endParaRPr lang="en-US" sz="3400" b="1" dirty="0" smtClean="0">
              <a:solidFill>
                <a:srgbClr val="320E04"/>
              </a:solidFill>
              <a:latin typeface="Arial" charset="0"/>
            </a:endParaRPr>
          </a:p>
          <a:p>
            <a:pPr marL="26988" algn="ctr">
              <a:lnSpc>
                <a:spcPct val="80000"/>
              </a:lnSpc>
              <a:spcBef>
                <a:spcPts val="600"/>
              </a:spcBef>
              <a:buClr>
                <a:schemeClr val="accent1"/>
              </a:buClr>
              <a:buSzPct val="80000"/>
              <a:buFont typeface="Wingdings 2" pitchFamily="18" charset="2"/>
              <a:buNone/>
            </a:pPr>
            <a:endParaRPr lang="en-US" sz="3400" b="1" dirty="0" smtClean="0">
              <a:solidFill>
                <a:srgbClr val="320E04"/>
              </a:solidFill>
              <a:latin typeface="Arial" charset="0"/>
            </a:endParaRPr>
          </a:p>
          <a:p>
            <a:pPr marL="26988" algn="ctr">
              <a:lnSpc>
                <a:spcPct val="80000"/>
              </a:lnSpc>
              <a:spcBef>
                <a:spcPts val="600"/>
              </a:spcBef>
              <a:buClr>
                <a:schemeClr val="accent1"/>
              </a:buClr>
              <a:buSzPct val="80000"/>
              <a:buFont typeface="Wingdings 2" pitchFamily="18" charset="2"/>
              <a:buNone/>
            </a:pPr>
            <a:endParaRPr lang="en-US" sz="3400" b="1" dirty="0">
              <a:solidFill>
                <a:srgbClr val="320E04"/>
              </a:solidFill>
              <a:latin typeface="Times New Roman" pitchFamily="18" charset="0"/>
            </a:endParaRPr>
          </a:p>
        </p:txBody>
      </p:sp>
      <p:pic>
        <p:nvPicPr>
          <p:cNvPr id="7173"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4419600"/>
            <a:ext cx="35052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800" dirty="0" smtClean="0">
                <a:solidFill>
                  <a:schemeClr val="bg1"/>
                </a:solidFill>
              </a:rPr>
              <a:t>0</a:t>
            </a:r>
            <a:endParaRPr lang="en-US" sz="800" dirty="0">
              <a:solidFill>
                <a:schemeClr val="bg1"/>
              </a:solidFill>
            </a:endParaRPr>
          </a:p>
        </p:txBody>
      </p:sp>
      <p:sp>
        <p:nvSpPr>
          <p:cNvPr id="3" name="Content Placeholder 2"/>
          <p:cNvSpPr>
            <a:spLocks noGrp="1"/>
          </p:cNvSpPr>
          <p:nvPr>
            <p:ph idx="1"/>
          </p:nvPr>
        </p:nvSpPr>
        <p:spPr>
          <a:xfrm>
            <a:off x="1143000" y="1447800"/>
            <a:ext cx="7791450" cy="4800600"/>
          </a:xfrm>
        </p:spPr>
        <p:txBody>
          <a:bodyPr/>
          <a:lstStyle/>
          <a:p>
            <a:pPr>
              <a:spcBef>
                <a:spcPts val="0"/>
              </a:spcBef>
            </a:pPr>
            <a:r>
              <a:rPr lang="en-US" sz="4000" b="1" dirty="0">
                <a:solidFill>
                  <a:srgbClr val="0070C0"/>
                </a:solidFill>
                <a:latin typeface="Arial" pitchFamily="34" charset="0"/>
                <a:cs typeface="Arial" pitchFamily="34" charset="0"/>
              </a:rPr>
              <a:t> </a:t>
            </a:r>
            <a:r>
              <a:rPr lang="en-US" sz="4000" b="1" dirty="0" smtClean="0">
                <a:solidFill>
                  <a:srgbClr val="0070C0"/>
                </a:solidFill>
                <a:latin typeface="Arial" pitchFamily="34" charset="0"/>
                <a:cs typeface="Arial" pitchFamily="34" charset="0"/>
              </a:rPr>
              <a:t>Cutting back tax incentives</a:t>
            </a:r>
          </a:p>
          <a:p>
            <a:pPr>
              <a:spcBef>
                <a:spcPts val="0"/>
              </a:spcBef>
            </a:pPr>
            <a:r>
              <a:rPr lang="en-US" sz="4000" b="1" dirty="0" smtClean="0">
                <a:solidFill>
                  <a:schemeClr val="accent3">
                    <a:lumMod val="50000"/>
                  </a:schemeClr>
                </a:solidFill>
                <a:latin typeface="Arial" pitchFamily="34" charset="0"/>
                <a:cs typeface="Arial" pitchFamily="34" charset="0"/>
              </a:rPr>
              <a:t> Proposals for competing  </a:t>
            </a:r>
          </a:p>
          <a:p>
            <a:pPr marL="82550" indent="0">
              <a:spcBef>
                <a:spcPts val="0"/>
              </a:spcBef>
              <a:buNone/>
            </a:pPr>
            <a:r>
              <a:rPr lang="en-US" sz="4000" b="1" dirty="0" smtClean="0">
                <a:solidFill>
                  <a:schemeClr val="accent3">
                    <a:lumMod val="50000"/>
                  </a:schemeClr>
                </a:solidFill>
                <a:latin typeface="Arial" pitchFamily="34" charset="0"/>
                <a:cs typeface="Arial" pitchFamily="34" charset="0"/>
              </a:rPr>
              <a:t>   systems</a:t>
            </a:r>
          </a:p>
          <a:p>
            <a:pPr>
              <a:spcBef>
                <a:spcPts val="0"/>
              </a:spcBef>
            </a:pPr>
            <a:r>
              <a:rPr lang="en-US" sz="4000" b="1" dirty="0" smtClean="0">
                <a:solidFill>
                  <a:schemeClr val="accent3">
                    <a:lumMod val="50000"/>
                  </a:schemeClr>
                </a:solidFill>
                <a:latin typeface="Arial" pitchFamily="34" charset="0"/>
                <a:cs typeface="Arial" pitchFamily="34" charset="0"/>
              </a:rPr>
              <a:t> Impact of healthcare reform</a:t>
            </a:r>
            <a:endParaRPr lang="en-US" sz="4000" b="1" dirty="0">
              <a:solidFill>
                <a:schemeClr val="accent3">
                  <a:lumMod val="50000"/>
                </a:schemeClr>
              </a:solidFill>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a:t>
            </a:fld>
            <a:endParaRPr lang="en-US" dirty="0"/>
          </a:p>
        </p:txBody>
      </p:sp>
    </p:spTree>
    <p:extLst>
      <p:ext uri="{BB962C8B-B14F-4D97-AF65-F5344CB8AC3E}">
        <p14:creationId xmlns:p14="http://schemas.microsoft.com/office/powerpoint/2010/main" val="25783168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100" y="274638"/>
            <a:ext cx="7499350" cy="944562"/>
          </a:xfrm>
        </p:spPr>
        <p:txBody>
          <a:bodyPr>
            <a:noAutofit/>
          </a:bodyPr>
          <a:lstStyle/>
          <a:p>
            <a:r>
              <a:rPr lang="en-US" sz="3200" b="1" dirty="0" smtClean="0">
                <a:effectLst/>
                <a:latin typeface="Arial" pitchFamily="34" charset="0"/>
                <a:cs typeface="Arial" pitchFamily="34" charset="0"/>
              </a:rPr>
              <a:t>Limiting Tax Cost of Retirement Plans</a:t>
            </a:r>
            <a:endParaRPr lang="en-US" sz="3200"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4953000"/>
          </a:xfrm>
        </p:spPr>
        <p:txBody>
          <a:bodyPr/>
          <a:lstStyle/>
          <a:p>
            <a:pPr>
              <a:defRPr/>
            </a:pPr>
            <a:r>
              <a:rPr lang="en-US" sz="2800" dirty="0">
                <a:latin typeface="Arial" pitchFamily="34" charset="0"/>
                <a:cs typeface="Arial" pitchFamily="34" charset="0"/>
              </a:rPr>
              <a:t>Impact of retirement plans on federal deficit</a:t>
            </a:r>
          </a:p>
          <a:p>
            <a:pPr lvl="1">
              <a:defRPr/>
            </a:pPr>
            <a:r>
              <a:rPr lang="en-US" dirty="0" smtClean="0">
                <a:latin typeface="Arial" pitchFamily="34" charset="0"/>
                <a:cs typeface="Arial" pitchFamily="34" charset="0"/>
              </a:rPr>
              <a:t>DC/401(k)</a:t>
            </a:r>
            <a:endParaRPr lang="en-US" dirty="0">
              <a:latin typeface="Arial" pitchFamily="34" charset="0"/>
              <a:cs typeface="Arial" pitchFamily="34" charset="0"/>
            </a:endParaRPr>
          </a:p>
          <a:p>
            <a:pPr marL="457200" lvl="1" indent="0">
              <a:buNone/>
              <a:defRPr/>
            </a:pPr>
            <a:r>
              <a:rPr lang="en-US" dirty="0">
                <a:latin typeface="Arial" pitchFamily="34" charset="0"/>
                <a:cs typeface="Arial" pitchFamily="34" charset="0"/>
              </a:rPr>
              <a:t>	•  $61 billion (2015)</a:t>
            </a:r>
          </a:p>
          <a:p>
            <a:pPr marL="457200" lvl="1" indent="0">
              <a:buNone/>
              <a:defRPr/>
            </a:pPr>
            <a:r>
              <a:rPr lang="en-US" dirty="0">
                <a:latin typeface="Arial" pitchFamily="34" charset="0"/>
                <a:cs typeface="Arial" pitchFamily="34" charset="0"/>
              </a:rPr>
              <a:t>	•  $414 billion (2015 – 2019)</a:t>
            </a:r>
          </a:p>
          <a:p>
            <a:pPr marL="457200" lvl="1" indent="0">
              <a:buNone/>
              <a:defRPr/>
            </a:pPr>
            <a:r>
              <a:rPr lang="en-US" dirty="0" smtClean="0">
                <a:solidFill>
                  <a:srgbClr val="0070C0"/>
                </a:solidFill>
                <a:latin typeface="Arial" pitchFamily="34" charset="0"/>
                <a:cs typeface="Arial" pitchFamily="34" charset="0"/>
              </a:rPr>
              <a:t>◦</a:t>
            </a:r>
            <a:r>
              <a:rPr lang="en-US" dirty="0" smtClean="0">
                <a:latin typeface="Arial" pitchFamily="34" charset="0"/>
                <a:cs typeface="Arial" pitchFamily="34" charset="0"/>
              </a:rPr>
              <a:t>  DB</a:t>
            </a:r>
            <a:endParaRPr lang="en-US" dirty="0">
              <a:latin typeface="Arial" pitchFamily="34" charset="0"/>
              <a:cs typeface="Arial" pitchFamily="34" charset="0"/>
            </a:endParaRPr>
          </a:p>
          <a:p>
            <a:pPr marL="465138" lvl="1" indent="0">
              <a:buNone/>
              <a:defRPr/>
            </a:pPr>
            <a:r>
              <a:rPr lang="en-US" dirty="0">
                <a:latin typeface="Arial" pitchFamily="34" charset="0"/>
                <a:cs typeface="Arial" pitchFamily="34" charset="0"/>
              </a:rPr>
              <a:t>     •  $42 billion (2015)</a:t>
            </a:r>
          </a:p>
          <a:p>
            <a:pPr marL="465138" lvl="1" indent="0">
              <a:spcBef>
                <a:spcPts val="0"/>
              </a:spcBef>
              <a:buNone/>
              <a:defRPr/>
            </a:pPr>
            <a:r>
              <a:rPr lang="en-US" dirty="0">
                <a:latin typeface="Arial" pitchFamily="34" charset="0"/>
                <a:cs typeface="Arial" pitchFamily="34" charset="0"/>
              </a:rPr>
              <a:t>     •  235 billion (2015 – 2019</a:t>
            </a:r>
            <a:r>
              <a:rPr lang="en-US" dirty="0" smtClean="0">
                <a:latin typeface="Arial" pitchFamily="34" charset="0"/>
                <a:cs typeface="Arial" pitchFamily="34" charset="0"/>
              </a:rPr>
              <a:t>)</a:t>
            </a:r>
          </a:p>
          <a:p>
            <a:pPr marL="560387" lvl="1" indent="0">
              <a:spcBef>
                <a:spcPts val="0"/>
              </a:spcBef>
              <a:buNone/>
              <a:defRPr/>
            </a:pPr>
            <a:endParaRPr lang="en-US" dirty="0">
              <a:latin typeface="Arial" pitchFamily="34" charset="0"/>
              <a:cs typeface="Arial" pitchFamily="34" charset="0"/>
            </a:endParaRPr>
          </a:p>
          <a:p>
            <a:pPr>
              <a:spcBef>
                <a:spcPts val="0"/>
              </a:spcBef>
              <a:defRPr/>
            </a:pPr>
            <a:r>
              <a:rPr lang="en-US" sz="2800" dirty="0">
                <a:latin typeface="Arial" pitchFamily="34" charset="0"/>
                <a:cs typeface="Arial" pitchFamily="34" charset="0"/>
              </a:rPr>
              <a:t> Tax reform</a:t>
            </a:r>
          </a:p>
          <a:p>
            <a:pPr>
              <a:defRPr/>
            </a:pPr>
            <a:r>
              <a:rPr lang="en-US" sz="2800" dirty="0" smtClean="0">
                <a:latin typeface="Arial" pitchFamily="34" charset="0"/>
                <a:cs typeface="Arial" pitchFamily="34" charset="0"/>
              </a:rPr>
              <a:t> </a:t>
            </a:r>
            <a:r>
              <a:rPr lang="en-US" sz="2800" dirty="0">
                <a:latin typeface="Arial" pitchFamily="34" charset="0"/>
                <a:cs typeface="Arial" pitchFamily="34" charset="0"/>
              </a:rPr>
              <a:t>Pension system reform</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3</a:t>
            </a:fld>
            <a:endParaRPr lang="en-US" dirty="0"/>
          </a:p>
        </p:txBody>
      </p:sp>
    </p:spTree>
    <p:extLst>
      <p:ext uri="{BB962C8B-B14F-4D97-AF65-F5344CB8AC3E}">
        <p14:creationId xmlns:p14="http://schemas.microsoft.com/office/powerpoint/2010/main" val="39364699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effectLst/>
                <a:latin typeface="Arial" pitchFamily="34" charset="0"/>
                <a:cs typeface="Arial" pitchFamily="34" charset="0"/>
              </a:rPr>
              <a:t>Limiting Contributions &amp; Benefits</a:t>
            </a:r>
            <a:endParaRPr lang="en-US" sz="3600" b="1" dirty="0">
              <a:effectLst/>
              <a:latin typeface="Arial" pitchFamily="34" charset="0"/>
              <a:cs typeface="Arial" pitchFamily="34" charset="0"/>
            </a:endParaRPr>
          </a:p>
        </p:txBody>
      </p:sp>
      <p:sp>
        <p:nvSpPr>
          <p:cNvPr id="3" name="Content Placeholder 2"/>
          <p:cNvSpPr>
            <a:spLocks noGrp="1"/>
          </p:cNvSpPr>
          <p:nvPr>
            <p:ph idx="1"/>
          </p:nvPr>
        </p:nvSpPr>
        <p:spPr>
          <a:xfrm>
            <a:off x="1447800" y="1371600"/>
            <a:ext cx="7499350" cy="4800600"/>
          </a:xfrm>
        </p:spPr>
        <p:txBody>
          <a:bodyPr/>
          <a:lstStyle/>
          <a:p>
            <a:pPr marL="0" indent="0">
              <a:buNone/>
              <a:defRPr/>
            </a:pPr>
            <a:r>
              <a:rPr lang="en-US" sz="2100" dirty="0">
                <a:latin typeface="Arial" pitchFamily="34" charset="0"/>
                <a:cs typeface="Arial" pitchFamily="34" charset="0"/>
              </a:rPr>
              <a:t>•     2014 Plan limitations that can be reduced to limit deficit:</a:t>
            </a:r>
          </a:p>
          <a:p>
            <a:pPr marL="685800" lvl="1" indent="-228600">
              <a:defRPr/>
            </a:pPr>
            <a:r>
              <a:rPr lang="en-US" sz="2100" dirty="0">
                <a:latin typeface="Arial" pitchFamily="34" charset="0"/>
                <a:cs typeface="Arial" pitchFamily="34" charset="0"/>
              </a:rPr>
              <a:t>Annual additions from all sources - $52,000</a:t>
            </a:r>
          </a:p>
          <a:p>
            <a:pPr lvl="1">
              <a:defRPr/>
            </a:pPr>
            <a:r>
              <a:rPr lang="en-US" sz="2100" dirty="0">
                <a:latin typeface="Arial" pitchFamily="34" charset="0"/>
                <a:cs typeface="Arial" pitchFamily="34" charset="0"/>
              </a:rPr>
              <a:t>Elective deferrals  - $17,500</a:t>
            </a:r>
          </a:p>
          <a:p>
            <a:pPr lvl="1">
              <a:defRPr/>
            </a:pPr>
            <a:r>
              <a:rPr lang="en-US" sz="2100" dirty="0">
                <a:latin typeface="Arial" pitchFamily="34" charset="0"/>
                <a:cs typeface="Arial" pitchFamily="34" charset="0"/>
              </a:rPr>
              <a:t>Plan sponsor deduction - 25% participant compensation</a:t>
            </a:r>
          </a:p>
          <a:p>
            <a:pPr lvl="1">
              <a:defRPr/>
            </a:pPr>
            <a:r>
              <a:rPr lang="en-US" sz="2100" dirty="0">
                <a:latin typeface="Arial" pitchFamily="34" charset="0"/>
                <a:cs typeface="Arial" pitchFamily="34" charset="0"/>
              </a:rPr>
              <a:t>Compensation limit to determine benefits/contributions - $260,000</a:t>
            </a:r>
          </a:p>
          <a:p>
            <a:pPr marL="457200" lvl="1" indent="0">
              <a:buNone/>
              <a:defRPr/>
            </a:pPr>
            <a:endParaRPr lang="en-US" sz="2100" dirty="0">
              <a:latin typeface="Arial" pitchFamily="34" charset="0"/>
              <a:cs typeface="Arial" pitchFamily="34" charset="0"/>
            </a:endParaRPr>
          </a:p>
          <a:p>
            <a:pPr marL="0" indent="0">
              <a:buNone/>
              <a:defRPr/>
            </a:pPr>
            <a:r>
              <a:rPr lang="en-US" sz="2100" dirty="0">
                <a:latin typeface="Arial" pitchFamily="34" charset="0"/>
                <a:cs typeface="Arial" pitchFamily="34" charset="0"/>
              </a:rPr>
              <a:t>•     Proposed Tax Reform Act of 2014</a:t>
            </a:r>
          </a:p>
          <a:p>
            <a:pPr marL="0" indent="0">
              <a:buNone/>
              <a:defRPr/>
            </a:pPr>
            <a:r>
              <a:rPr lang="en-US" sz="2100" dirty="0">
                <a:latin typeface="Arial" pitchFamily="34" charset="0"/>
                <a:cs typeface="Arial" pitchFamily="34" charset="0"/>
              </a:rPr>
              <a:t>       −   Freezes DC limits until 2024</a:t>
            </a:r>
          </a:p>
          <a:p>
            <a:pPr marL="0" indent="0">
              <a:spcBef>
                <a:spcPts val="0"/>
              </a:spcBef>
              <a:buNone/>
              <a:defRPr/>
            </a:pPr>
            <a:r>
              <a:rPr lang="en-US" sz="2100" dirty="0">
                <a:latin typeface="Arial" pitchFamily="34" charset="0"/>
                <a:cs typeface="Arial" pitchFamily="34" charset="0"/>
              </a:rPr>
              <a:t>       ‒   $63.4 billion revenue gain over 10 </a:t>
            </a:r>
            <a:r>
              <a:rPr lang="en-US" sz="2100" dirty="0" smtClean="0">
                <a:latin typeface="Arial" pitchFamily="34" charset="0"/>
                <a:cs typeface="Arial" pitchFamily="34" charset="0"/>
              </a:rPr>
              <a:t>years</a:t>
            </a:r>
          </a:p>
          <a:p>
            <a:pPr marL="0" indent="0">
              <a:spcBef>
                <a:spcPts val="0"/>
              </a:spcBef>
              <a:buNone/>
              <a:defRPr/>
            </a:pPr>
            <a:r>
              <a:rPr lang="en-US" sz="2100" dirty="0" smtClean="0">
                <a:latin typeface="Arial" pitchFamily="34" charset="0"/>
                <a:cs typeface="Arial" pitchFamily="34" charset="0"/>
              </a:rPr>
              <a:t>       </a:t>
            </a:r>
            <a:r>
              <a:rPr lang="en-US" sz="2100" dirty="0">
                <a:latin typeface="Arial" pitchFamily="34" charset="0"/>
                <a:cs typeface="Arial" pitchFamily="34" charset="0"/>
              </a:rPr>
              <a:t>‒   Additional $144 billion from treating half of 401(k) </a:t>
            </a:r>
          </a:p>
          <a:p>
            <a:pPr marL="0" indent="0">
              <a:spcBef>
                <a:spcPts val="0"/>
              </a:spcBef>
              <a:buNone/>
              <a:defRPr/>
            </a:pPr>
            <a:r>
              <a:rPr lang="en-US" sz="2100" dirty="0" smtClean="0">
                <a:latin typeface="Arial" pitchFamily="34" charset="0"/>
                <a:cs typeface="Arial" pitchFamily="34" charset="0"/>
              </a:rPr>
              <a:t>            deferrals </a:t>
            </a:r>
            <a:r>
              <a:rPr lang="en-US" sz="2100" dirty="0">
                <a:latin typeface="Arial" pitchFamily="34" charset="0"/>
                <a:cs typeface="Arial" pitchFamily="34" charset="0"/>
              </a:rPr>
              <a:t>as Roth</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4</a:t>
            </a:fld>
            <a:endParaRPr lang="en-US" dirty="0"/>
          </a:p>
        </p:txBody>
      </p:sp>
    </p:spTree>
    <p:extLst>
      <p:ext uri="{BB962C8B-B14F-4D97-AF65-F5344CB8AC3E}">
        <p14:creationId xmlns:p14="http://schemas.microsoft.com/office/powerpoint/2010/main" val="33996431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effectLst/>
                <a:latin typeface="Arial" pitchFamily="34" charset="0"/>
                <a:cs typeface="Arial" pitchFamily="34" charset="0"/>
              </a:rPr>
              <a:t>Administration Proposal to Cap Lifetime Contributions</a:t>
            </a:r>
            <a:endParaRPr lang="en-US" sz="36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marL="365125" lvl="1" indent="-282575">
              <a:spcBef>
                <a:spcPts val="0"/>
              </a:spcBef>
              <a:buSzPct val="80000"/>
              <a:buFont typeface="Wingdings 2" pitchFamily="18" charset="2"/>
              <a:buChar char=""/>
              <a:defRPr/>
            </a:pPr>
            <a:r>
              <a:rPr lang="en-US" sz="3000" dirty="0" smtClean="0">
                <a:latin typeface="Arial" pitchFamily="34" charset="0"/>
                <a:cs typeface="Arial" pitchFamily="34" charset="0"/>
              </a:rPr>
              <a:t>Obama </a:t>
            </a:r>
            <a:r>
              <a:rPr lang="en-US" sz="3000" dirty="0">
                <a:latin typeface="Arial" pitchFamily="34" charset="0"/>
                <a:cs typeface="Arial" pitchFamily="34" charset="0"/>
              </a:rPr>
              <a:t>FY 2015 proposed $3.2 million cap on aggregate lifetime </a:t>
            </a:r>
            <a:r>
              <a:rPr lang="en-US" sz="3000" dirty="0" smtClean="0">
                <a:latin typeface="Arial" pitchFamily="34" charset="0"/>
                <a:cs typeface="Arial" pitchFamily="34" charset="0"/>
              </a:rPr>
              <a:t>contributions</a:t>
            </a:r>
          </a:p>
          <a:p>
            <a:pPr marL="822325" lvl="3" indent="-282575">
              <a:spcBef>
                <a:spcPts val="0"/>
              </a:spcBef>
              <a:buSzPct val="80000"/>
              <a:buFont typeface="Wingdings 2" pitchFamily="18" charset="2"/>
              <a:buChar char=""/>
              <a:defRPr/>
            </a:pPr>
            <a:r>
              <a:rPr lang="en-US" sz="3100" dirty="0" smtClean="0">
                <a:latin typeface="Arial" pitchFamily="34" charset="0"/>
                <a:cs typeface="Arial" pitchFamily="34" charset="0"/>
              </a:rPr>
              <a:t>Cap to vary based on age</a:t>
            </a:r>
          </a:p>
          <a:p>
            <a:pPr marL="822325" lvl="3" indent="-282575">
              <a:spcBef>
                <a:spcPts val="0"/>
              </a:spcBef>
              <a:buSzPct val="80000"/>
              <a:buFont typeface="Wingdings 2" pitchFamily="18" charset="2"/>
              <a:buChar char=""/>
              <a:defRPr/>
            </a:pPr>
            <a:r>
              <a:rPr lang="en-US" sz="3100" dirty="0" smtClean="0">
                <a:latin typeface="Arial" pitchFamily="34" charset="0"/>
                <a:cs typeface="Arial" pitchFamily="34" charset="0"/>
              </a:rPr>
              <a:t>Annual calculations</a:t>
            </a:r>
          </a:p>
          <a:p>
            <a:pPr marL="822325" lvl="3" indent="-282575">
              <a:spcBef>
                <a:spcPts val="0"/>
              </a:spcBef>
              <a:buSzPct val="80000"/>
              <a:buFont typeface="Wingdings 2" pitchFamily="18" charset="2"/>
              <a:buChar char=""/>
              <a:defRPr/>
            </a:pPr>
            <a:r>
              <a:rPr lang="en-US" sz="3100" dirty="0" smtClean="0">
                <a:latin typeface="Arial" pitchFamily="34" charset="0"/>
                <a:cs typeface="Arial" pitchFamily="34" charset="0"/>
              </a:rPr>
              <a:t>Intent: limit payouts </a:t>
            </a:r>
            <a:r>
              <a:rPr lang="en-US" sz="3100" dirty="0">
                <a:latin typeface="Arial" pitchFamily="34" charset="0"/>
                <a:cs typeface="Arial" pitchFamily="34" charset="0"/>
              </a:rPr>
              <a:t>t</a:t>
            </a:r>
            <a:r>
              <a:rPr lang="en-US" sz="3100" dirty="0" smtClean="0">
                <a:latin typeface="Arial" pitchFamily="34" charset="0"/>
                <a:cs typeface="Arial" pitchFamily="34" charset="0"/>
              </a:rPr>
              <a:t>o $210,000/year</a:t>
            </a:r>
          </a:p>
          <a:p>
            <a:pPr marL="822325" lvl="3" indent="-282575">
              <a:spcBef>
                <a:spcPts val="0"/>
              </a:spcBef>
              <a:buSzPct val="80000"/>
              <a:buFont typeface="Wingdings 2" pitchFamily="18" charset="2"/>
              <a:buChar char=""/>
              <a:defRPr/>
            </a:pPr>
            <a:r>
              <a:rPr lang="en-US" sz="3100" dirty="0" smtClean="0">
                <a:latin typeface="Arial" pitchFamily="34" charset="0"/>
                <a:cs typeface="Arial" pitchFamily="34" charset="0"/>
              </a:rPr>
              <a:t>Double tax if prohibited amount not withdrawn</a:t>
            </a:r>
            <a:endParaRPr lang="en-US" sz="3100" dirty="0">
              <a:latin typeface="Arial" pitchFamily="34" charset="0"/>
              <a:cs typeface="Arial" pitchFamily="34" charset="0"/>
            </a:endParaRPr>
          </a:p>
          <a:p>
            <a:pPr marL="0" lvl="1" indent="0">
              <a:spcBef>
                <a:spcPts val="0"/>
              </a:spcBef>
              <a:buNone/>
              <a:defRPr/>
            </a:pPr>
            <a:endParaRPr lang="en-US" sz="2600" dirty="0" smtClean="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5</a:t>
            </a:fld>
            <a:endParaRPr lang="en-US" dirty="0"/>
          </a:p>
        </p:txBody>
      </p:sp>
    </p:spTree>
    <p:extLst>
      <p:ext uri="{BB962C8B-B14F-4D97-AF65-F5344CB8AC3E}">
        <p14:creationId xmlns:p14="http://schemas.microsoft.com/office/powerpoint/2010/main" val="153585138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effectLst/>
                <a:latin typeface="Arial" pitchFamily="34" charset="0"/>
                <a:cs typeface="Arial" pitchFamily="34" charset="0"/>
              </a:rPr>
              <a:t>Administration Proposal to Limit Value of Tax Deductions </a:t>
            </a:r>
            <a:endParaRPr lang="en-US"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a:spcBef>
                <a:spcPts val="0"/>
              </a:spcBef>
              <a:defRPr/>
            </a:pPr>
            <a:r>
              <a:rPr lang="en-US" sz="3000" dirty="0">
                <a:latin typeface="Arial" pitchFamily="34" charset="0"/>
                <a:cs typeface="Arial" pitchFamily="34" charset="0"/>
              </a:rPr>
              <a:t>Obama proposal limiting tax deductions for plan </a:t>
            </a:r>
            <a:r>
              <a:rPr lang="en-US" sz="3000" dirty="0" smtClean="0">
                <a:latin typeface="Arial" pitchFamily="34" charset="0"/>
                <a:cs typeface="Arial" pitchFamily="34" charset="0"/>
              </a:rPr>
              <a:t>contributions</a:t>
            </a:r>
          </a:p>
          <a:p>
            <a:pPr lvl="1">
              <a:spcBef>
                <a:spcPts val="0"/>
              </a:spcBef>
              <a:defRPr/>
            </a:pPr>
            <a:r>
              <a:rPr lang="en-US" sz="3000" dirty="0" smtClean="0">
                <a:latin typeface="Arial" pitchFamily="34" charset="0"/>
                <a:cs typeface="Arial" pitchFamily="34" charset="0"/>
              </a:rPr>
              <a:t>Maximum tax rate: 39.6%</a:t>
            </a:r>
          </a:p>
          <a:p>
            <a:pPr lvl="1">
              <a:spcBef>
                <a:spcPts val="0"/>
              </a:spcBef>
              <a:defRPr/>
            </a:pPr>
            <a:r>
              <a:rPr lang="en-US" sz="3000" dirty="0" smtClean="0">
                <a:latin typeface="Arial" pitchFamily="34" charset="0"/>
                <a:cs typeface="Arial" pitchFamily="34" charset="0"/>
              </a:rPr>
              <a:t>Tax deduction for 401(k) contributions limited to 28% </a:t>
            </a:r>
          </a:p>
          <a:p>
            <a:pPr lvl="1">
              <a:spcBef>
                <a:spcPts val="0"/>
              </a:spcBef>
              <a:defRPr/>
            </a:pPr>
            <a:r>
              <a:rPr lang="en-US" sz="3000" dirty="0" smtClean="0">
                <a:latin typeface="Arial" pitchFamily="34" charset="0"/>
                <a:cs typeface="Arial" pitchFamily="34" charset="0"/>
              </a:rPr>
              <a:t>11.6</a:t>
            </a:r>
            <a:r>
              <a:rPr lang="en-US" sz="3000" dirty="0">
                <a:latin typeface="Arial" pitchFamily="34" charset="0"/>
                <a:cs typeface="Arial" pitchFamily="34" charset="0"/>
              </a:rPr>
              <a:t>% tax on employer &amp; employee   </a:t>
            </a:r>
            <a:r>
              <a:rPr lang="en-US" sz="3000" dirty="0" smtClean="0">
                <a:latin typeface="Arial" pitchFamily="34" charset="0"/>
                <a:cs typeface="Arial" pitchFamily="34" charset="0"/>
              </a:rPr>
              <a:t>  plan contributions</a:t>
            </a:r>
            <a:endParaRPr lang="en-US" sz="3000" dirty="0">
              <a:latin typeface="Arial" pitchFamily="34" charset="0"/>
              <a:cs typeface="Arial" pitchFamily="34" charset="0"/>
            </a:endParaRPr>
          </a:p>
          <a:p>
            <a:pPr marL="82550" indent="0">
              <a:spcBef>
                <a:spcPts val="0"/>
              </a:spcBef>
              <a:buNone/>
              <a:defRPr/>
            </a:pPr>
            <a:r>
              <a:rPr lang="en-US" sz="3000" dirty="0">
                <a:latin typeface="Arial" pitchFamily="34" charset="0"/>
                <a:cs typeface="Arial" pitchFamily="34" charset="0"/>
              </a:rPr>
              <a:t>       -   High earners only</a:t>
            </a:r>
          </a:p>
          <a:p>
            <a:pPr marL="82550" indent="0">
              <a:spcBef>
                <a:spcPts val="0"/>
              </a:spcBef>
              <a:buNone/>
              <a:defRPr/>
            </a:pPr>
            <a:r>
              <a:rPr lang="en-US" sz="3000" dirty="0">
                <a:latin typeface="Arial" pitchFamily="34" charset="0"/>
                <a:cs typeface="Arial" pitchFamily="34" charset="0"/>
              </a:rPr>
              <a:t>       -   Basis adjustment for extra tax</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6</a:t>
            </a:fld>
            <a:endParaRPr lang="en-US" dirty="0"/>
          </a:p>
        </p:txBody>
      </p:sp>
    </p:spTree>
    <p:extLst>
      <p:ext uri="{BB962C8B-B14F-4D97-AF65-F5344CB8AC3E}">
        <p14:creationId xmlns:p14="http://schemas.microsoft.com/office/powerpoint/2010/main" val="37895884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smtClean="0">
                <a:effectLst/>
                <a:latin typeface="Arial" pitchFamily="34" charset="0"/>
                <a:cs typeface="Arial" pitchFamily="34" charset="0"/>
              </a:rPr>
              <a:t>Tax Reform Proposals</a:t>
            </a:r>
            <a:endParaRPr lang="en-US" sz="40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a:defRPr/>
            </a:pPr>
            <a:r>
              <a:rPr lang="en-US" sz="2600" dirty="0" smtClean="0">
                <a:latin typeface="Arial" pitchFamily="34" charset="0"/>
                <a:cs typeface="Arial" pitchFamily="34" charset="0"/>
              </a:rPr>
              <a:t>National </a:t>
            </a:r>
            <a:r>
              <a:rPr lang="en-US" sz="2600" dirty="0">
                <a:latin typeface="Arial" pitchFamily="34" charset="0"/>
                <a:cs typeface="Arial" pitchFamily="34" charset="0"/>
              </a:rPr>
              <a:t>Commission on Fiscal Responsibility.</a:t>
            </a:r>
          </a:p>
          <a:p>
            <a:pPr marL="973138" lvl="1" indent="-398463">
              <a:buNone/>
              <a:defRPr/>
            </a:pPr>
            <a:r>
              <a:rPr lang="en-US" sz="2600" dirty="0">
                <a:latin typeface="Arial" pitchFamily="34" charset="0"/>
                <a:cs typeface="Arial" pitchFamily="34" charset="0"/>
              </a:rPr>
              <a:t>•   20/20 Cap: limits contributions to lesser of $20,000 or 20% compensation</a:t>
            </a:r>
          </a:p>
          <a:p>
            <a:pPr marL="574675" lvl="1" indent="0">
              <a:buNone/>
              <a:defRPr/>
            </a:pPr>
            <a:r>
              <a:rPr lang="en-US" sz="2600" dirty="0">
                <a:latin typeface="Arial" pitchFamily="34" charset="0"/>
                <a:cs typeface="Arial" pitchFamily="34" charset="0"/>
              </a:rPr>
              <a:t>•   Maximum contribution: $</a:t>
            </a:r>
            <a:r>
              <a:rPr lang="en-US" sz="2600" dirty="0" smtClean="0">
                <a:latin typeface="Arial" pitchFamily="34" charset="0"/>
                <a:cs typeface="Arial" pitchFamily="34" charset="0"/>
              </a:rPr>
              <a:t>20,000</a:t>
            </a:r>
          </a:p>
          <a:p>
            <a:pPr marL="574675" lvl="1" indent="0">
              <a:buNone/>
              <a:defRPr/>
            </a:pPr>
            <a:endParaRPr lang="en-US" sz="2600" dirty="0">
              <a:latin typeface="Arial" pitchFamily="34" charset="0"/>
              <a:cs typeface="Arial" pitchFamily="34" charset="0"/>
            </a:endParaRPr>
          </a:p>
          <a:p>
            <a:pPr>
              <a:defRPr/>
            </a:pPr>
            <a:r>
              <a:rPr lang="en-US" sz="2600" dirty="0" smtClean="0">
                <a:latin typeface="Arial" pitchFamily="34" charset="0"/>
                <a:cs typeface="Arial" pitchFamily="34" charset="0"/>
              </a:rPr>
              <a:t> </a:t>
            </a:r>
            <a:r>
              <a:rPr lang="en-US" sz="2600" dirty="0">
                <a:latin typeface="Arial" pitchFamily="34" charset="0"/>
                <a:cs typeface="Arial" pitchFamily="34" charset="0"/>
              </a:rPr>
              <a:t>Brookings Institution</a:t>
            </a:r>
          </a:p>
          <a:p>
            <a:pPr marL="574675" lvl="1" indent="0">
              <a:spcBef>
                <a:spcPts val="0"/>
              </a:spcBef>
              <a:buNone/>
              <a:defRPr/>
            </a:pPr>
            <a:r>
              <a:rPr lang="en-US" sz="2600" dirty="0">
                <a:latin typeface="Arial" pitchFamily="34" charset="0"/>
                <a:cs typeface="Arial" pitchFamily="34" charset="0"/>
              </a:rPr>
              <a:t>•   Tax all employer and employee </a:t>
            </a:r>
            <a:endParaRPr lang="en-US" sz="2600" dirty="0" smtClean="0">
              <a:latin typeface="Arial" pitchFamily="34" charset="0"/>
              <a:cs typeface="Arial" pitchFamily="34" charset="0"/>
            </a:endParaRPr>
          </a:p>
          <a:p>
            <a:pPr marL="574675" lvl="1" indent="0">
              <a:spcBef>
                <a:spcPts val="0"/>
              </a:spcBef>
              <a:buNone/>
              <a:defRPr/>
            </a:pPr>
            <a:r>
              <a:rPr lang="en-US" sz="2600" dirty="0">
                <a:latin typeface="Arial" pitchFamily="34" charset="0"/>
                <a:cs typeface="Arial" pitchFamily="34" charset="0"/>
              </a:rPr>
              <a:t> </a:t>
            </a:r>
            <a:r>
              <a:rPr lang="en-US" sz="2600" dirty="0" smtClean="0">
                <a:latin typeface="Arial" pitchFamily="34" charset="0"/>
                <a:cs typeface="Arial" pitchFamily="34" charset="0"/>
              </a:rPr>
              <a:t>    contributions</a:t>
            </a:r>
            <a:endParaRPr lang="en-US" sz="2600" dirty="0">
              <a:latin typeface="Arial" pitchFamily="34" charset="0"/>
              <a:cs typeface="Arial" pitchFamily="34" charset="0"/>
            </a:endParaRPr>
          </a:p>
          <a:p>
            <a:pPr marL="574675" lvl="1" indent="0">
              <a:spcBef>
                <a:spcPts val="0"/>
              </a:spcBef>
              <a:buNone/>
              <a:defRPr/>
            </a:pPr>
            <a:r>
              <a:rPr lang="en-US" sz="2600" dirty="0">
                <a:latin typeface="Arial" pitchFamily="34" charset="0"/>
                <a:cs typeface="Arial" pitchFamily="34" charset="0"/>
              </a:rPr>
              <a:t>•   Contribution limits would not change</a:t>
            </a:r>
          </a:p>
          <a:p>
            <a:pPr marL="973138" lvl="1" indent="-398463">
              <a:spcBef>
                <a:spcPts val="0"/>
              </a:spcBef>
              <a:buNone/>
              <a:defRPr/>
            </a:pPr>
            <a:r>
              <a:rPr lang="en-US" sz="2600" dirty="0">
                <a:latin typeface="Arial" pitchFamily="34" charset="0"/>
                <a:cs typeface="Arial" pitchFamily="34" charset="0"/>
              </a:rPr>
              <a:t>•   Flat rate refundable tax credit deposited to </a:t>
            </a:r>
            <a:r>
              <a:rPr lang="en-US" sz="2600" dirty="0" smtClean="0">
                <a:latin typeface="Arial" pitchFamily="34" charset="0"/>
                <a:cs typeface="Arial" pitchFamily="34" charset="0"/>
              </a:rPr>
              <a:t>retirement savings account</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7</a:t>
            </a:fld>
            <a:endParaRPr lang="en-US" dirty="0"/>
          </a:p>
        </p:txBody>
      </p:sp>
    </p:spTree>
    <p:extLst>
      <p:ext uri="{BB962C8B-B14F-4D97-AF65-F5344CB8AC3E}">
        <p14:creationId xmlns:p14="http://schemas.microsoft.com/office/powerpoint/2010/main" val="1808073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effectLst/>
                <a:latin typeface="Arial" pitchFamily="34" charset="0"/>
                <a:cs typeface="Arial" pitchFamily="34" charset="0"/>
              </a:rPr>
              <a:t>Consequences of Cutting Tax Incentives</a:t>
            </a:r>
            <a:endParaRPr lang="en-US"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r>
              <a:rPr lang="en-US" dirty="0" smtClean="0"/>
              <a:t>Employer Reaction</a:t>
            </a:r>
          </a:p>
          <a:p>
            <a:pPr lvl="1"/>
            <a:r>
              <a:rPr lang="en-US" dirty="0" smtClean="0"/>
              <a:t>Fewer new plans</a:t>
            </a:r>
          </a:p>
          <a:p>
            <a:pPr lvl="1"/>
            <a:r>
              <a:rPr lang="en-US" dirty="0" smtClean="0"/>
              <a:t>Termination of existing plans</a:t>
            </a:r>
          </a:p>
          <a:p>
            <a:pPr lvl="1"/>
            <a:r>
              <a:rPr lang="en-US" dirty="0" smtClean="0"/>
              <a:t>Reduced employer contributions</a:t>
            </a:r>
          </a:p>
          <a:p>
            <a:r>
              <a:rPr lang="en-US" dirty="0" smtClean="0"/>
              <a:t>High Earners</a:t>
            </a:r>
          </a:p>
          <a:p>
            <a:pPr lvl="1"/>
            <a:r>
              <a:rPr lang="en-US" dirty="0" smtClean="0"/>
              <a:t>Diversion of retirement funds to insurance and tax-exempt bonds</a:t>
            </a:r>
          </a:p>
          <a:p>
            <a:r>
              <a:rPr lang="en-US" dirty="0" smtClean="0"/>
              <a:t>Low Wage Workers</a:t>
            </a:r>
          </a:p>
          <a:p>
            <a:pPr lvl="1"/>
            <a:r>
              <a:rPr lang="en-US" dirty="0" smtClean="0"/>
              <a:t>Lower contributions</a:t>
            </a:r>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8</a:t>
            </a:fld>
            <a:endParaRPr lang="en-US" dirty="0"/>
          </a:p>
        </p:txBody>
      </p:sp>
    </p:spTree>
    <p:extLst>
      <p:ext uri="{BB962C8B-B14F-4D97-AF65-F5344CB8AC3E}">
        <p14:creationId xmlns:p14="http://schemas.microsoft.com/office/powerpoint/2010/main" val="39261565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effectLst/>
                <a:latin typeface="Arial" pitchFamily="34" charset="0"/>
                <a:cs typeface="Arial" pitchFamily="34" charset="0"/>
              </a:rPr>
              <a:t>Summing Up</a:t>
            </a:r>
            <a:endParaRPr lang="en-US" b="1" dirty="0">
              <a:effectLst/>
              <a:latin typeface="Arial" pitchFamily="34" charset="0"/>
              <a:cs typeface="Arial" pitchFamily="34" charset="0"/>
            </a:endParaRPr>
          </a:p>
        </p:txBody>
      </p:sp>
      <p:sp>
        <p:nvSpPr>
          <p:cNvPr id="3" name="Content Placeholder 2"/>
          <p:cNvSpPr>
            <a:spLocks noGrp="1"/>
          </p:cNvSpPr>
          <p:nvPr>
            <p:ph idx="1"/>
          </p:nvPr>
        </p:nvSpPr>
        <p:spPr>
          <a:xfrm>
            <a:off x="1435100" y="1295400"/>
            <a:ext cx="7499350" cy="4953000"/>
          </a:xfrm>
        </p:spPr>
        <p:txBody>
          <a:bodyPr/>
          <a:lstStyle/>
          <a:p>
            <a:pPr>
              <a:spcBef>
                <a:spcPts val="0"/>
              </a:spcBef>
              <a:defRPr/>
            </a:pPr>
            <a:r>
              <a:rPr lang="en-US" sz="2400" dirty="0" smtClean="0">
                <a:latin typeface="Arial" pitchFamily="34" charset="0"/>
                <a:cs typeface="Arial" pitchFamily="34" charset="0"/>
              </a:rPr>
              <a:t>Tax Reform</a:t>
            </a:r>
            <a:endParaRPr lang="en-US" sz="2400" dirty="0">
              <a:latin typeface="Arial" pitchFamily="34" charset="0"/>
              <a:cs typeface="Arial" pitchFamily="34" charset="0"/>
            </a:endParaRPr>
          </a:p>
          <a:p>
            <a:pPr marL="0" indent="0">
              <a:spcBef>
                <a:spcPts val="0"/>
              </a:spcBef>
              <a:buNone/>
              <a:defRPr/>
            </a:pPr>
            <a:r>
              <a:rPr lang="en-US" sz="2400" dirty="0" smtClean="0">
                <a:latin typeface="Arial" pitchFamily="34" charset="0"/>
                <a:cs typeface="Arial" pitchFamily="34" charset="0"/>
              </a:rPr>
              <a:t>       </a:t>
            </a:r>
            <a:r>
              <a:rPr lang="en-US" sz="2400" dirty="0">
                <a:latin typeface="Arial" pitchFamily="34" charset="0"/>
                <a:cs typeface="Arial" pitchFamily="34" charset="0"/>
              </a:rPr>
              <a:t>•  Reducing tax incentives will shrink system</a:t>
            </a:r>
          </a:p>
          <a:p>
            <a:pPr marL="0" indent="0">
              <a:spcBef>
                <a:spcPts val="0"/>
              </a:spcBef>
              <a:buNone/>
              <a:defRPr/>
            </a:pPr>
            <a:r>
              <a:rPr lang="en-US" sz="2400" dirty="0">
                <a:latin typeface="Arial" pitchFamily="34" charset="0"/>
                <a:cs typeface="Arial" pitchFamily="34" charset="0"/>
              </a:rPr>
              <a:t>       •  Lower contributions result at all income levels if </a:t>
            </a:r>
          </a:p>
          <a:p>
            <a:pPr marL="0" indent="0">
              <a:spcBef>
                <a:spcPts val="0"/>
              </a:spcBef>
              <a:buNone/>
              <a:defRPr/>
            </a:pPr>
            <a:r>
              <a:rPr lang="en-US" sz="2400" dirty="0" smtClean="0">
                <a:latin typeface="Arial" pitchFamily="34" charset="0"/>
                <a:cs typeface="Arial" pitchFamily="34" charset="0"/>
              </a:rPr>
              <a:t>           tax exclusions reduced</a:t>
            </a:r>
            <a:endParaRPr lang="en-US" sz="2400" dirty="0">
              <a:latin typeface="Arial" pitchFamily="34" charset="0"/>
              <a:cs typeface="Arial" pitchFamily="34" charset="0"/>
            </a:endParaRPr>
          </a:p>
          <a:p>
            <a:pPr>
              <a:spcBef>
                <a:spcPts val="0"/>
              </a:spcBef>
              <a:defRPr/>
            </a:pPr>
            <a:r>
              <a:rPr lang="en-US" sz="2400" dirty="0">
                <a:latin typeface="Arial" pitchFamily="34" charset="0"/>
                <a:cs typeface="Arial" pitchFamily="34" charset="0"/>
              </a:rPr>
              <a:t>Obama proposal for general limit on benefit from tax </a:t>
            </a:r>
            <a:r>
              <a:rPr lang="en-US" sz="2400" dirty="0" smtClean="0">
                <a:latin typeface="Arial" pitchFamily="34" charset="0"/>
                <a:cs typeface="Arial" pitchFamily="34" charset="0"/>
              </a:rPr>
              <a:t>exclusions</a:t>
            </a:r>
          </a:p>
          <a:p>
            <a:pPr marL="0" indent="0">
              <a:spcBef>
                <a:spcPts val="0"/>
              </a:spcBef>
              <a:buNone/>
              <a:defRPr/>
            </a:pPr>
            <a:r>
              <a:rPr lang="en-US" sz="2400" dirty="0" smtClean="0">
                <a:latin typeface="Arial" pitchFamily="34" charset="0"/>
                <a:cs typeface="Arial" pitchFamily="34" charset="0"/>
              </a:rPr>
              <a:t>       •  </a:t>
            </a:r>
            <a:r>
              <a:rPr lang="en-US" sz="2400" dirty="0">
                <a:latin typeface="Arial" pitchFamily="34" charset="0"/>
                <a:cs typeface="Arial" pitchFamily="34" charset="0"/>
              </a:rPr>
              <a:t>Does not focus directly on 401(k) contributions</a:t>
            </a:r>
          </a:p>
          <a:p>
            <a:pPr marL="0" indent="0">
              <a:spcBef>
                <a:spcPts val="0"/>
              </a:spcBef>
              <a:buNone/>
              <a:defRPr/>
            </a:pPr>
            <a:r>
              <a:rPr lang="en-US" sz="2400" dirty="0">
                <a:latin typeface="Arial" pitchFamily="34" charset="0"/>
                <a:cs typeface="Arial" pitchFamily="34" charset="0"/>
              </a:rPr>
              <a:t>       </a:t>
            </a:r>
            <a:r>
              <a:rPr lang="en-US" sz="2400" dirty="0" smtClean="0">
                <a:latin typeface="Arial" pitchFamily="34" charset="0"/>
                <a:cs typeface="Arial" pitchFamily="34" charset="0"/>
              </a:rPr>
              <a:t>• </a:t>
            </a:r>
            <a:r>
              <a:rPr lang="en-US" sz="2400" dirty="0">
                <a:latin typeface="Arial" pitchFamily="34" charset="0"/>
                <a:cs typeface="Arial" pitchFamily="34" charset="0"/>
              </a:rPr>
              <a:t>Provides political cover</a:t>
            </a:r>
          </a:p>
          <a:p>
            <a:pPr marL="0" indent="0">
              <a:spcBef>
                <a:spcPts val="0"/>
              </a:spcBef>
              <a:buNone/>
              <a:defRPr/>
            </a:pPr>
            <a:r>
              <a:rPr lang="en-US" sz="2400" dirty="0">
                <a:latin typeface="Arial" pitchFamily="34" charset="0"/>
                <a:cs typeface="Arial" pitchFamily="34" charset="0"/>
              </a:rPr>
              <a:t>       </a:t>
            </a:r>
            <a:r>
              <a:rPr lang="en-US" sz="2400" dirty="0" smtClean="0">
                <a:latin typeface="Arial" pitchFamily="34" charset="0"/>
                <a:cs typeface="Arial" pitchFamily="34" charset="0"/>
              </a:rPr>
              <a:t>• </a:t>
            </a:r>
            <a:r>
              <a:rPr lang="en-US" sz="2400" dirty="0">
                <a:latin typeface="Arial" pitchFamily="34" charset="0"/>
                <a:cs typeface="Arial" pitchFamily="34" charset="0"/>
              </a:rPr>
              <a:t>Same effect on contributions as direct cutback 	on excludible amount</a:t>
            </a:r>
            <a:endParaRPr lang="en-US" sz="2400" dirty="0" smtClean="0">
              <a:latin typeface="Arial" pitchFamily="34" charset="0"/>
              <a:cs typeface="Arial" pitchFamily="34" charset="0"/>
            </a:endParaRPr>
          </a:p>
          <a:p>
            <a:pPr>
              <a:spcBef>
                <a:spcPts val="0"/>
              </a:spcBef>
              <a:defRPr/>
            </a:pPr>
            <a:r>
              <a:rPr lang="en-US" sz="2400" dirty="0" smtClean="0">
                <a:latin typeface="Arial" pitchFamily="34" charset="0"/>
                <a:cs typeface="Arial" pitchFamily="34" charset="0"/>
              </a:rPr>
              <a:t>Proposed Tax Reform Act of 2014</a:t>
            </a:r>
          </a:p>
          <a:p>
            <a:pPr marL="403225" lvl="1" indent="0">
              <a:spcBef>
                <a:spcPts val="0"/>
              </a:spcBef>
              <a:buNone/>
              <a:defRPr/>
            </a:pPr>
            <a:r>
              <a:rPr lang="en-US" sz="2400" dirty="0" smtClean="0">
                <a:latin typeface="Arial" pitchFamily="34" charset="0"/>
                <a:cs typeface="Arial" pitchFamily="34" charset="0"/>
              </a:rPr>
              <a:t>  •  Contains provision similar to Administration’s </a:t>
            </a:r>
          </a:p>
          <a:p>
            <a:pPr marL="403225" lvl="1" indent="0">
              <a:spcBef>
                <a:spcPts val="0"/>
              </a:spcBef>
              <a:buNone/>
              <a:defRPr/>
            </a:pPr>
            <a:r>
              <a:rPr lang="en-US" sz="2400" dirty="0">
                <a:latin typeface="Arial" pitchFamily="34" charset="0"/>
                <a:cs typeface="Arial" pitchFamily="34" charset="0"/>
              </a:rPr>
              <a:t> </a:t>
            </a:r>
            <a:r>
              <a:rPr lang="en-US" sz="2400" dirty="0" smtClean="0">
                <a:latin typeface="Arial" pitchFamily="34" charset="0"/>
                <a:cs typeface="Arial" pitchFamily="34" charset="0"/>
              </a:rPr>
              <a:t>     general limit</a:t>
            </a:r>
            <a:endParaRPr lang="en-US" sz="2400" dirty="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9</a:t>
            </a:fld>
            <a:endParaRPr lang="en-US" dirty="0"/>
          </a:p>
        </p:txBody>
      </p:sp>
    </p:spTree>
    <p:extLst>
      <p:ext uri="{BB962C8B-B14F-4D97-AF65-F5344CB8AC3E}">
        <p14:creationId xmlns:p14="http://schemas.microsoft.com/office/powerpoint/2010/main" val="318180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800" dirty="0" smtClean="0">
                <a:solidFill>
                  <a:schemeClr val="bg1"/>
                </a:solidFill>
              </a:rPr>
              <a:t>.</a:t>
            </a:r>
            <a:endParaRPr lang="en-US" sz="800" dirty="0">
              <a:solidFill>
                <a:schemeClr val="bg1"/>
              </a:solidFill>
            </a:endParaRPr>
          </a:p>
        </p:txBody>
      </p:sp>
      <p:sp>
        <p:nvSpPr>
          <p:cNvPr id="3" name="Content Placeholder 2"/>
          <p:cNvSpPr>
            <a:spLocks noGrp="1"/>
          </p:cNvSpPr>
          <p:nvPr>
            <p:ph idx="1"/>
          </p:nvPr>
        </p:nvSpPr>
        <p:spPr/>
        <p:txBody>
          <a:bodyPr/>
          <a:lstStyle/>
          <a:p>
            <a:pPr>
              <a:spcBef>
                <a:spcPts val="0"/>
              </a:spcBef>
            </a:pPr>
            <a:r>
              <a:rPr lang="en-US" sz="4000" b="1" dirty="0" smtClean="0">
                <a:solidFill>
                  <a:schemeClr val="accent3">
                    <a:lumMod val="50000"/>
                  </a:schemeClr>
                </a:solidFill>
                <a:latin typeface="Arial" pitchFamily="34" charset="0"/>
                <a:cs typeface="Arial" pitchFamily="34" charset="0"/>
              </a:rPr>
              <a:t>Cutting </a:t>
            </a:r>
            <a:r>
              <a:rPr lang="en-US" sz="4000" b="1" dirty="0">
                <a:solidFill>
                  <a:schemeClr val="accent3">
                    <a:lumMod val="50000"/>
                  </a:schemeClr>
                </a:solidFill>
                <a:latin typeface="Arial" pitchFamily="34" charset="0"/>
                <a:cs typeface="Arial" pitchFamily="34" charset="0"/>
              </a:rPr>
              <a:t>back tax incentives</a:t>
            </a:r>
          </a:p>
          <a:p>
            <a:pPr>
              <a:spcBef>
                <a:spcPts val="0"/>
              </a:spcBef>
            </a:pPr>
            <a:r>
              <a:rPr lang="en-US" sz="4000" b="1" dirty="0" smtClean="0">
                <a:solidFill>
                  <a:srgbClr val="0070C0"/>
                </a:solidFill>
                <a:latin typeface="Arial" pitchFamily="34" charset="0"/>
                <a:cs typeface="Arial" pitchFamily="34" charset="0"/>
              </a:rPr>
              <a:t>Proposals </a:t>
            </a:r>
            <a:r>
              <a:rPr lang="en-US" sz="4000" b="1" dirty="0">
                <a:solidFill>
                  <a:srgbClr val="0070C0"/>
                </a:solidFill>
                <a:latin typeface="Arial" pitchFamily="34" charset="0"/>
                <a:cs typeface="Arial" pitchFamily="34" charset="0"/>
              </a:rPr>
              <a:t>for competing  </a:t>
            </a:r>
          </a:p>
          <a:p>
            <a:pPr marL="82550" indent="0">
              <a:spcBef>
                <a:spcPts val="0"/>
              </a:spcBef>
              <a:buNone/>
            </a:pPr>
            <a:r>
              <a:rPr lang="en-US" sz="4000" b="1" dirty="0">
                <a:solidFill>
                  <a:srgbClr val="0070C0"/>
                </a:solidFill>
                <a:latin typeface="Arial" pitchFamily="34" charset="0"/>
                <a:cs typeface="Arial" pitchFamily="34" charset="0"/>
              </a:rPr>
              <a:t>  </a:t>
            </a:r>
            <a:r>
              <a:rPr lang="en-US" sz="4000" b="1" dirty="0" smtClean="0">
                <a:solidFill>
                  <a:srgbClr val="0070C0"/>
                </a:solidFill>
                <a:latin typeface="Arial" pitchFamily="34" charset="0"/>
                <a:cs typeface="Arial" pitchFamily="34" charset="0"/>
              </a:rPr>
              <a:t>systems</a:t>
            </a:r>
            <a:endParaRPr lang="en-US" sz="4000" b="1" dirty="0">
              <a:solidFill>
                <a:srgbClr val="0070C0"/>
              </a:solidFill>
              <a:latin typeface="Arial" pitchFamily="34" charset="0"/>
              <a:cs typeface="Arial" pitchFamily="34" charset="0"/>
            </a:endParaRPr>
          </a:p>
          <a:p>
            <a:pPr>
              <a:spcBef>
                <a:spcPts val="0"/>
              </a:spcBef>
            </a:pPr>
            <a:r>
              <a:rPr lang="en-US" sz="4000" b="1" dirty="0" smtClean="0">
                <a:solidFill>
                  <a:schemeClr val="accent3">
                    <a:lumMod val="50000"/>
                  </a:schemeClr>
                </a:solidFill>
                <a:latin typeface="Arial" pitchFamily="34" charset="0"/>
                <a:cs typeface="Arial" pitchFamily="34" charset="0"/>
              </a:rPr>
              <a:t>Impact </a:t>
            </a:r>
            <a:r>
              <a:rPr lang="en-US" sz="4000" b="1" dirty="0">
                <a:solidFill>
                  <a:schemeClr val="accent3">
                    <a:lumMod val="50000"/>
                  </a:schemeClr>
                </a:solidFill>
                <a:latin typeface="Arial" pitchFamily="34" charset="0"/>
                <a:cs typeface="Arial" pitchFamily="34" charset="0"/>
              </a:rPr>
              <a:t>of healthcare reform</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10</a:t>
            </a:fld>
            <a:endParaRPr lang="en-US" dirty="0"/>
          </a:p>
        </p:txBody>
      </p:sp>
    </p:spTree>
    <p:extLst>
      <p:ext uri="{BB962C8B-B14F-4D97-AF65-F5344CB8AC3E}">
        <p14:creationId xmlns:p14="http://schemas.microsoft.com/office/powerpoint/2010/main" val="18967276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effectLst/>
                <a:latin typeface="Arial" pitchFamily="34" charset="0"/>
                <a:cs typeface="Arial" pitchFamily="34" charset="0"/>
              </a:rPr>
              <a:t>Background</a:t>
            </a:r>
            <a:endParaRPr lang="en-US" b="1" dirty="0">
              <a:effectLst/>
              <a:latin typeface="Arial" pitchFamily="34" charset="0"/>
              <a:cs typeface="Arial" pitchFamily="34" charset="0"/>
            </a:endParaRPr>
          </a:p>
        </p:txBody>
      </p:sp>
      <p:sp>
        <p:nvSpPr>
          <p:cNvPr id="3" name="Content Placeholder 2"/>
          <p:cNvSpPr>
            <a:spLocks noGrp="1"/>
          </p:cNvSpPr>
          <p:nvPr>
            <p:ph idx="1"/>
          </p:nvPr>
        </p:nvSpPr>
        <p:spPr>
          <a:xfrm>
            <a:off x="1435100" y="1371600"/>
            <a:ext cx="7499350" cy="5105400"/>
          </a:xfrm>
        </p:spPr>
        <p:txBody>
          <a:bodyPr/>
          <a:lstStyle/>
          <a:p>
            <a:r>
              <a:rPr lang="en-US" sz="2300" dirty="0" smtClean="0">
                <a:latin typeface="Arial" pitchFamily="34" charset="0"/>
                <a:cs typeface="Arial" pitchFamily="34" charset="0"/>
              </a:rPr>
              <a:t>Current private pension system</a:t>
            </a:r>
          </a:p>
          <a:p>
            <a:pPr lvl="1"/>
            <a:r>
              <a:rPr lang="en-US" sz="2300" dirty="0">
                <a:latin typeface="Arial" pitchFamily="34" charset="0"/>
                <a:cs typeface="Arial" pitchFamily="34" charset="0"/>
              </a:rPr>
              <a:t>Half workers have no plan</a:t>
            </a:r>
          </a:p>
          <a:p>
            <a:pPr lvl="1"/>
            <a:r>
              <a:rPr lang="en-US" sz="2300" dirty="0">
                <a:latin typeface="Arial" pitchFamily="34" charset="0"/>
                <a:cs typeface="Arial" pitchFamily="34" charset="0"/>
              </a:rPr>
              <a:t>Plans have low savings rates and hidden costs</a:t>
            </a:r>
          </a:p>
          <a:p>
            <a:pPr lvl="1"/>
            <a:r>
              <a:rPr lang="en-US" sz="2300" dirty="0">
                <a:latin typeface="Arial" pitchFamily="34" charset="0"/>
                <a:cs typeface="Arial" pitchFamily="34" charset="0"/>
              </a:rPr>
              <a:t>Fewer than half of workforce will have adequate retirement income</a:t>
            </a:r>
          </a:p>
          <a:p>
            <a:r>
              <a:rPr lang="en-US" sz="2300" dirty="0" smtClean="0">
                <a:latin typeface="Arial" pitchFamily="34" charset="0"/>
                <a:cs typeface="Arial" pitchFamily="34" charset="0"/>
              </a:rPr>
              <a:t>Role of policymakers</a:t>
            </a:r>
          </a:p>
          <a:p>
            <a:pPr lvl="1"/>
            <a:r>
              <a:rPr lang="en-US" sz="2300" dirty="0" smtClean="0">
                <a:latin typeface="Arial" pitchFamily="34" charset="0"/>
                <a:cs typeface="Arial" pitchFamily="34" charset="0"/>
              </a:rPr>
              <a:t>Consensus on need for default mechanisms</a:t>
            </a:r>
          </a:p>
          <a:p>
            <a:pPr lvl="1"/>
            <a:r>
              <a:rPr lang="en-US" sz="2300" dirty="0" smtClean="0">
                <a:latin typeface="Arial" pitchFamily="34" charset="0"/>
                <a:cs typeface="Arial" pitchFamily="34" charset="0"/>
              </a:rPr>
              <a:t>Beyond auto-enrollment and auto-escalation:</a:t>
            </a:r>
          </a:p>
          <a:p>
            <a:pPr lvl="2"/>
            <a:r>
              <a:rPr lang="en-US" sz="2300" dirty="0" smtClean="0">
                <a:latin typeface="Arial" pitchFamily="34" charset="0"/>
                <a:cs typeface="Arial" pitchFamily="34" charset="0"/>
              </a:rPr>
              <a:t>Required contributions</a:t>
            </a:r>
          </a:p>
          <a:p>
            <a:pPr lvl="2"/>
            <a:r>
              <a:rPr lang="en-US" sz="2300" dirty="0" smtClean="0">
                <a:latin typeface="Arial" pitchFamily="34" charset="0"/>
                <a:cs typeface="Arial" pitchFamily="34" charset="0"/>
              </a:rPr>
              <a:t>Pooling of assets</a:t>
            </a:r>
          </a:p>
          <a:p>
            <a:pPr lvl="2"/>
            <a:r>
              <a:rPr lang="en-US" sz="2300" dirty="0" smtClean="0">
                <a:latin typeface="Arial" pitchFamily="34" charset="0"/>
                <a:cs typeface="Arial" pitchFamily="34" charset="0"/>
              </a:rPr>
              <a:t>Government control of investments</a:t>
            </a:r>
          </a:p>
          <a:p>
            <a:pPr lvl="2"/>
            <a:r>
              <a:rPr lang="en-US" sz="2300" dirty="0" smtClean="0">
                <a:latin typeface="Arial" pitchFamily="34" charset="0"/>
                <a:cs typeface="Arial" pitchFamily="34" charset="0"/>
              </a:rPr>
              <a:t>Subsidized investment returns</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11</a:t>
            </a:fld>
            <a:endParaRPr lang="en-US" dirty="0"/>
          </a:p>
        </p:txBody>
      </p:sp>
    </p:spTree>
    <p:extLst>
      <p:ext uri="{BB962C8B-B14F-4D97-AF65-F5344CB8AC3E}">
        <p14:creationId xmlns:p14="http://schemas.microsoft.com/office/powerpoint/2010/main" val="28425272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b="1" dirty="0">
                <a:solidFill>
                  <a:schemeClr val="accent5">
                    <a:lumMod val="50000"/>
                  </a:schemeClr>
                </a:solidFill>
                <a:effectLst/>
                <a:latin typeface="Arial" pitchFamily="34" charset="0"/>
                <a:cs typeface="Arial" pitchFamily="34" charset="0"/>
              </a:rPr>
              <a:t>Administration Initiatives to Increase Retirement Savings Through IRAs</a:t>
            </a:r>
            <a:endParaRPr lang="en-US" sz="3600" dirty="0"/>
          </a:p>
        </p:txBody>
      </p:sp>
      <p:sp>
        <p:nvSpPr>
          <p:cNvPr id="3" name="Content Placeholder 2"/>
          <p:cNvSpPr>
            <a:spLocks noGrp="1"/>
          </p:cNvSpPr>
          <p:nvPr>
            <p:ph idx="1"/>
          </p:nvPr>
        </p:nvSpPr>
        <p:spPr/>
        <p:txBody>
          <a:bodyPr/>
          <a:lstStyle/>
          <a:p>
            <a:pPr>
              <a:defRPr/>
            </a:pPr>
            <a:r>
              <a:rPr lang="en-US" sz="2800" dirty="0">
                <a:latin typeface="Arial" pitchFamily="34" charset="0"/>
                <a:cs typeface="Arial" pitchFamily="34" charset="0"/>
              </a:rPr>
              <a:t>Administration pushing automatic IRAs featuring:</a:t>
            </a:r>
          </a:p>
          <a:p>
            <a:pPr lvl="1">
              <a:defRPr/>
            </a:pPr>
            <a:r>
              <a:rPr lang="en-US" dirty="0">
                <a:latin typeface="Arial" pitchFamily="34" charset="0"/>
                <a:cs typeface="Arial" pitchFamily="34" charset="0"/>
              </a:rPr>
              <a:t>3% default contribution rate</a:t>
            </a:r>
          </a:p>
          <a:p>
            <a:pPr lvl="1">
              <a:defRPr/>
            </a:pPr>
            <a:r>
              <a:rPr lang="en-US" dirty="0">
                <a:latin typeface="Arial" pitchFamily="34" charset="0"/>
                <a:cs typeface="Arial" pitchFamily="34" charset="0"/>
              </a:rPr>
              <a:t>Choice of traditional pre-tax IRA or after-tax Roth</a:t>
            </a:r>
          </a:p>
          <a:p>
            <a:pPr lvl="1">
              <a:defRPr/>
            </a:pPr>
            <a:r>
              <a:rPr lang="en-US" dirty="0">
                <a:latin typeface="Arial" pitchFamily="34" charset="0"/>
                <a:cs typeface="Arial" pitchFamily="34" charset="0"/>
              </a:rPr>
              <a:t>Multiple alternatives for selecting IRA provider</a:t>
            </a:r>
          </a:p>
          <a:p>
            <a:pPr lvl="1">
              <a:defRPr/>
            </a:pPr>
            <a:r>
              <a:rPr lang="en-US" dirty="0">
                <a:latin typeface="Arial" pitchFamily="34" charset="0"/>
                <a:cs typeface="Arial" pitchFamily="34" charset="0"/>
              </a:rPr>
              <a:t>Government designated default investments</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12</a:t>
            </a:fld>
            <a:endParaRPr lang="en-US" dirty="0"/>
          </a:p>
        </p:txBody>
      </p:sp>
    </p:spTree>
    <p:extLst>
      <p:ext uri="{BB962C8B-B14F-4D97-AF65-F5344CB8AC3E}">
        <p14:creationId xmlns:p14="http://schemas.microsoft.com/office/powerpoint/2010/main" val="5961464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smtClean="0">
                <a:effectLst/>
                <a:latin typeface="Arial" pitchFamily="34" charset="0"/>
                <a:cs typeface="Arial" pitchFamily="34" charset="0"/>
              </a:rPr>
              <a:t>MyRA Initiative</a:t>
            </a:r>
            <a:endParaRPr lang="en-US" sz="4000"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a:defRPr/>
            </a:pPr>
            <a:r>
              <a:rPr lang="en-US" sz="3000" dirty="0">
                <a:latin typeface="Arial" pitchFamily="34" charset="0"/>
                <a:cs typeface="Arial" pitchFamily="34" charset="0"/>
              </a:rPr>
              <a:t>MyRA Initiative</a:t>
            </a:r>
          </a:p>
          <a:p>
            <a:pPr lvl="1">
              <a:defRPr/>
            </a:pPr>
            <a:r>
              <a:rPr lang="en-US" sz="3000" dirty="0">
                <a:latin typeface="Arial" pitchFamily="34" charset="0"/>
                <a:cs typeface="Arial" pitchFamily="34" charset="0"/>
              </a:rPr>
              <a:t>Starter program does not require legislative authorization</a:t>
            </a:r>
          </a:p>
          <a:p>
            <a:pPr lvl="1">
              <a:defRPr/>
            </a:pPr>
            <a:r>
              <a:rPr lang="en-US" sz="3000" dirty="0">
                <a:latin typeface="Arial" pitchFamily="34" charset="0"/>
                <a:cs typeface="Arial" pitchFamily="34" charset="0"/>
              </a:rPr>
              <a:t>Contributions to Roth accounts</a:t>
            </a:r>
          </a:p>
          <a:p>
            <a:pPr lvl="1">
              <a:defRPr/>
            </a:pPr>
            <a:r>
              <a:rPr lang="en-US" sz="3000" dirty="0">
                <a:latin typeface="Arial" pitchFamily="34" charset="0"/>
                <a:cs typeface="Arial" pitchFamily="34" charset="0"/>
              </a:rPr>
              <a:t>Permits small investments ($25 / $5)</a:t>
            </a:r>
          </a:p>
          <a:p>
            <a:pPr lvl="1">
              <a:defRPr/>
            </a:pPr>
            <a:r>
              <a:rPr lang="en-US" sz="3000" dirty="0">
                <a:latin typeface="Arial" pitchFamily="34" charset="0"/>
                <a:cs typeface="Arial" pitchFamily="34" charset="0"/>
              </a:rPr>
              <a:t>Low rate of return from Treasury bonds</a:t>
            </a:r>
          </a:p>
          <a:p>
            <a:pPr lvl="1">
              <a:defRPr/>
            </a:pPr>
            <a:r>
              <a:rPr lang="en-US" sz="3000" dirty="0">
                <a:latin typeface="Arial" pitchFamily="34" charset="0"/>
                <a:cs typeface="Arial" pitchFamily="34" charset="0"/>
              </a:rPr>
              <a:t>Maximum $15,000 balance</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13</a:t>
            </a:fld>
            <a:endParaRPr lang="en-US" dirty="0"/>
          </a:p>
        </p:txBody>
      </p:sp>
    </p:spTree>
    <p:extLst>
      <p:ext uri="{BB962C8B-B14F-4D97-AF65-F5344CB8AC3E}">
        <p14:creationId xmlns:p14="http://schemas.microsoft.com/office/powerpoint/2010/main" val="28331172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000" b="1" dirty="0">
                <a:solidFill>
                  <a:schemeClr val="accent3">
                    <a:lumMod val="50000"/>
                  </a:schemeClr>
                </a:solidFill>
                <a:effectLst/>
                <a:latin typeface="Arial" pitchFamily="34" charset="0"/>
                <a:cs typeface="Arial" pitchFamily="34" charset="0"/>
              </a:rPr>
              <a:t>Pension System Reform </a:t>
            </a:r>
            <a:r>
              <a:rPr lang="en-US" sz="3000" b="1" dirty="0" smtClean="0">
                <a:solidFill>
                  <a:schemeClr val="accent3">
                    <a:lumMod val="50000"/>
                  </a:schemeClr>
                </a:solidFill>
                <a:effectLst/>
                <a:latin typeface="Arial" pitchFamily="34" charset="0"/>
                <a:cs typeface="Arial" pitchFamily="34" charset="0"/>
              </a:rPr>
              <a:t>- Federal Level</a:t>
            </a:r>
            <a:br>
              <a:rPr lang="en-US" sz="3000" b="1" dirty="0" smtClean="0">
                <a:solidFill>
                  <a:schemeClr val="accent3">
                    <a:lumMod val="50000"/>
                  </a:schemeClr>
                </a:solidFill>
                <a:effectLst/>
                <a:latin typeface="Arial" pitchFamily="34" charset="0"/>
                <a:cs typeface="Arial" pitchFamily="34" charset="0"/>
              </a:rPr>
            </a:br>
            <a:r>
              <a:rPr lang="en-US" sz="3000" b="1" dirty="0" smtClean="0">
                <a:solidFill>
                  <a:schemeClr val="accent3">
                    <a:lumMod val="50000"/>
                  </a:schemeClr>
                </a:solidFill>
                <a:effectLst/>
                <a:latin typeface="Arial" pitchFamily="34" charset="0"/>
                <a:cs typeface="Arial" pitchFamily="34" charset="0"/>
              </a:rPr>
              <a:t>USA </a:t>
            </a:r>
            <a:r>
              <a:rPr lang="en-US" sz="3000" b="1" dirty="0">
                <a:solidFill>
                  <a:schemeClr val="accent3">
                    <a:lumMod val="50000"/>
                  </a:schemeClr>
                </a:solidFill>
                <a:effectLst/>
                <a:latin typeface="Arial" pitchFamily="34" charset="0"/>
                <a:cs typeface="Arial" pitchFamily="34" charset="0"/>
              </a:rPr>
              <a:t>Retirement Funds </a:t>
            </a:r>
            <a:endParaRPr lang="en-US" sz="3000" b="1" dirty="0">
              <a:solidFill>
                <a:schemeClr val="accent3">
                  <a:lumMod val="50000"/>
                </a:schemeClr>
              </a:solidFill>
              <a:effectLst/>
            </a:endParaRPr>
          </a:p>
        </p:txBody>
      </p:sp>
      <p:sp>
        <p:nvSpPr>
          <p:cNvPr id="3" name="Content Placeholder 2"/>
          <p:cNvSpPr>
            <a:spLocks noGrp="1"/>
          </p:cNvSpPr>
          <p:nvPr>
            <p:ph idx="1"/>
          </p:nvPr>
        </p:nvSpPr>
        <p:spPr/>
        <p:txBody>
          <a:bodyPr/>
          <a:lstStyle/>
          <a:p>
            <a:pPr marL="0" indent="0">
              <a:spcBef>
                <a:spcPts val="0"/>
              </a:spcBef>
              <a:buNone/>
              <a:defRPr/>
            </a:pPr>
            <a:r>
              <a:rPr lang="en-US" sz="2400" dirty="0" smtClean="0">
                <a:solidFill>
                  <a:srgbClr val="0070C0"/>
                </a:solidFill>
                <a:latin typeface="Arial" pitchFamily="34" charset="0"/>
                <a:cs typeface="Arial" pitchFamily="34" charset="0"/>
              </a:rPr>
              <a:t> •</a:t>
            </a:r>
            <a:r>
              <a:rPr lang="en-US" sz="2400" dirty="0" smtClean="0">
                <a:latin typeface="Arial" pitchFamily="34" charset="0"/>
                <a:cs typeface="Arial" pitchFamily="34" charset="0"/>
              </a:rPr>
              <a:t> </a:t>
            </a:r>
            <a:r>
              <a:rPr lang="en-US" sz="2000" dirty="0" smtClean="0">
                <a:latin typeface="Arial" pitchFamily="34" charset="0"/>
                <a:cs typeface="Arial" pitchFamily="34" charset="0"/>
              </a:rPr>
              <a:t>  USA </a:t>
            </a:r>
            <a:r>
              <a:rPr lang="en-US" sz="2000" dirty="0">
                <a:latin typeface="Arial" pitchFamily="34" charset="0"/>
                <a:cs typeface="Arial" pitchFamily="34" charset="0"/>
              </a:rPr>
              <a:t>Retirement Funds proposed by Sen. Tom Harkin </a:t>
            </a:r>
            <a:r>
              <a:rPr lang="en-US" sz="2000" dirty="0" smtClean="0">
                <a:latin typeface="Arial" pitchFamily="34" charset="0"/>
                <a:cs typeface="Arial" pitchFamily="34" charset="0"/>
              </a:rPr>
              <a:t>in </a:t>
            </a:r>
            <a:r>
              <a:rPr lang="en-US" sz="1800" b="1" dirty="0" smtClean="0">
                <a:latin typeface="Arial" pitchFamily="34" charset="0"/>
                <a:cs typeface="Arial" pitchFamily="34" charset="0"/>
              </a:rPr>
              <a:t>2014</a:t>
            </a:r>
          </a:p>
          <a:p>
            <a:pPr marL="0" indent="0">
              <a:spcBef>
                <a:spcPts val="0"/>
              </a:spcBef>
              <a:buNone/>
              <a:defRPr/>
            </a:pPr>
            <a:endParaRPr lang="en-US" sz="2000" dirty="0">
              <a:latin typeface="Arial" pitchFamily="34" charset="0"/>
              <a:cs typeface="Arial" pitchFamily="34" charset="0"/>
            </a:endParaRPr>
          </a:p>
          <a:p>
            <a:pPr>
              <a:spcBef>
                <a:spcPts val="0"/>
              </a:spcBef>
              <a:defRPr/>
            </a:pPr>
            <a:r>
              <a:rPr lang="en-US" sz="2000" dirty="0">
                <a:latin typeface="Arial" pitchFamily="34" charset="0"/>
                <a:cs typeface="Arial" pitchFamily="34" charset="0"/>
              </a:rPr>
              <a:t> </a:t>
            </a:r>
            <a:r>
              <a:rPr lang="en-US" sz="2000" dirty="0" smtClean="0">
                <a:latin typeface="Arial" pitchFamily="34" charset="0"/>
                <a:cs typeface="Arial" pitchFamily="34" charset="0"/>
              </a:rPr>
              <a:t>Harkin </a:t>
            </a:r>
            <a:r>
              <a:rPr lang="en-US" sz="2000" dirty="0">
                <a:latin typeface="Arial" pitchFamily="34" charset="0"/>
                <a:cs typeface="Arial" pitchFamily="34" charset="0"/>
              </a:rPr>
              <a:t>“report” in July 2012 proposes new retirement system</a:t>
            </a:r>
          </a:p>
          <a:p>
            <a:pPr marL="457200" lvl="1" indent="0">
              <a:spcBef>
                <a:spcPts val="0"/>
              </a:spcBef>
              <a:buNone/>
              <a:defRPr/>
            </a:pPr>
            <a:r>
              <a:rPr lang="en-US" sz="2000" dirty="0">
                <a:latin typeface="Arial" pitchFamily="34" charset="0"/>
                <a:cs typeface="Arial" pitchFamily="34" charset="0"/>
              </a:rPr>
              <a:t>  -	Automatic/universal enrollment required by employers </a:t>
            </a:r>
          </a:p>
          <a:p>
            <a:pPr marL="457200" lvl="1" indent="0">
              <a:spcBef>
                <a:spcPts val="0"/>
              </a:spcBef>
              <a:buNone/>
              <a:defRPr/>
            </a:pPr>
            <a:r>
              <a:rPr lang="en-US" sz="2000" dirty="0" smtClean="0">
                <a:latin typeface="Arial" pitchFamily="34" charset="0"/>
                <a:cs typeface="Arial" pitchFamily="34" charset="0"/>
              </a:rPr>
              <a:t>      with </a:t>
            </a:r>
            <a:r>
              <a:rPr lang="en-US" sz="2000" dirty="0">
                <a:latin typeface="Arial" pitchFamily="34" charset="0"/>
                <a:cs typeface="Arial" pitchFamily="34" charset="0"/>
              </a:rPr>
              <a:t>no plan</a:t>
            </a:r>
          </a:p>
          <a:p>
            <a:pPr marL="574675" lvl="1" indent="0">
              <a:spcBef>
                <a:spcPts val="0"/>
              </a:spcBef>
              <a:buNone/>
              <a:defRPr/>
            </a:pPr>
            <a:r>
              <a:rPr lang="en-US" sz="2000" dirty="0">
                <a:latin typeface="Arial" pitchFamily="34" charset="0"/>
                <a:cs typeface="Arial" pitchFamily="34" charset="0"/>
              </a:rPr>
              <a:t>-	Regular stream of income starting at retirement age</a:t>
            </a:r>
          </a:p>
          <a:p>
            <a:pPr marL="574675" lvl="1" indent="0">
              <a:spcBef>
                <a:spcPts val="0"/>
              </a:spcBef>
              <a:buNone/>
              <a:defRPr/>
            </a:pPr>
            <a:r>
              <a:rPr lang="en-US" sz="2000" dirty="0">
                <a:latin typeface="Arial" pitchFamily="34" charset="0"/>
                <a:cs typeface="Arial" pitchFamily="34" charset="0"/>
              </a:rPr>
              <a:t>-	No lump sum withdrawals</a:t>
            </a:r>
          </a:p>
          <a:p>
            <a:pPr marL="917575" lvl="1" indent="-342900">
              <a:spcBef>
                <a:spcPts val="0"/>
              </a:spcBef>
              <a:buFontTx/>
              <a:buChar char="-"/>
              <a:defRPr/>
            </a:pPr>
            <a:r>
              <a:rPr lang="en-US" sz="2000" dirty="0" smtClean="0">
                <a:latin typeface="Arial" pitchFamily="34" charset="0"/>
                <a:cs typeface="Arial" pitchFamily="34" charset="0"/>
              </a:rPr>
              <a:t>Financed </a:t>
            </a:r>
            <a:r>
              <a:rPr lang="en-US" sz="2000" dirty="0">
                <a:latin typeface="Arial" pitchFamily="34" charset="0"/>
                <a:cs typeface="Arial" pitchFamily="34" charset="0"/>
              </a:rPr>
              <a:t>by employee payroll contributions &amp; </a:t>
            </a:r>
          </a:p>
          <a:p>
            <a:pPr marL="574675" lvl="1" indent="0">
              <a:spcBef>
                <a:spcPts val="0"/>
              </a:spcBef>
              <a:buNone/>
              <a:defRPr/>
            </a:pPr>
            <a:r>
              <a:rPr lang="en-US" sz="2000" dirty="0" smtClean="0">
                <a:latin typeface="Arial" pitchFamily="34" charset="0"/>
                <a:cs typeface="Arial" pitchFamily="34" charset="0"/>
              </a:rPr>
              <a:t>     government </a:t>
            </a:r>
            <a:r>
              <a:rPr lang="en-US" sz="2000" dirty="0">
                <a:latin typeface="Arial" pitchFamily="34" charset="0"/>
                <a:cs typeface="Arial" pitchFamily="34" charset="0"/>
              </a:rPr>
              <a:t>credits</a:t>
            </a:r>
          </a:p>
          <a:p>
            <a:pPr marL="860425" lvl="1">
              <a:spcBef>
                <a:spcPts val="0"/>
              </a:spcBef>
              <a:buFontTx/>
              <a:buChar char="-"/>
              <a:defRPr/>
            </a:pPr>
            <a:r>
              <a:rPr lang="en-US" sz="2000" dirty="0">
                <a:latin typeface="Arial" pitchFamily="34" charset="0"/>
                <a:cs typeface="Arial" pitchFamily="34" charset="0"/>
              </a:rPr>
              <a:t> Privately managed investment by new entities: </a:t>
            </a:r>
          </a:p>
          <a:p>
            <a:pPr marL="623887" lvl="1" indent="0">
              <a:spcBef>
                <a:spcPts val="0"/>
              </a:spcBef>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    USA </a:t>
            </a:r>
            <a:r>
              <a:rPr lang="en-US" sz="2000" dirty="0">
                <a:latin typeface="Arial" pitchFamily="34" charset="0"/>
                <a:cs typeface="Arial" pitchFamily="34" charset="0"/>
              </a:rPr>
              <a:t>Retirement Funds</a:t>
            </a:r>
          </a:p>
          <a:p>
            <a:pPr marL="574675" lvl="1" indent="0">
              <a:spcBef>
                <a:spcPts val="0"/>
              </a:spcBef>
              <a:buNone/>
              <a:defRPr/>
            </a:pPr>
            <a:r>
              <a:rPr lang="en-US" sz="2000" dirty="0">
                <a:latin typeface="Arial" pitchFamily="34" charset="0"/>
                <a:cs typeface="Arial" pitchFamily="34" charset="0"/>
              </a:rPr>
              <a:t>-	Limited employer </a:t>
            </a:r>
            <a:r>
              <a:rPr lang="en-US" sz="2000" dirty="0" smtClean="0">
                <a:latin typeface="Arial" pitchFamily="34" charset="0"/>
                <a:cs typeface="Arial" pitchFamily="34" charset="0"/>
              </a:rPr>
              <a:t>involvement; </a:t>
            </a:r>
            <a:r>
              <a:rPr lang="en-US" sz="2000" dirty="0">
                <a:latin typeface="Arial" pitchFamily="34" charset="0"/>
                <a:cs typeface="Arial" pitchFamily="34" charset="0"/>
              </a:rPr>
              <a:t>no fiduciary responsibility</a:t>
            </a:r>
          </a:p>
          <a:p>
            <a:pPr marL="0" indent="0">
              <a:spcBef>
                <a:spcPts val="0"/>
              </a:spcBef>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a:t>
            </a:r>
            <a:r>
              <a:rPr lang="en-US" sz="2000" dirty="0">
                <a:latin typeface="Arial" pitchFamily="34" charset="0"/>
                <a:cs typeface="Arial" pitchFamily="34" charset="0"/>
              </a:rPr>
              <a:t>	Unspecified level of required employer contributions.                 </a:t>
            </a:r>
          </a:p>
          <a:p>
            <a:pPr marL="0" indent="0">
              <a:spcBef>
                <a:spcPts val="0"/>
              </a:spcBef>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dirty="0">
                <a:latin typeface="Arial" pitchFamily="34" charset="0"/>
                <a:cs typeface="Arial" pitchFamily="34" charset="0"/>
              </a:rPr>
              <a:t>-	Employees can increase/decrease contributions or opt </a:t>
            </a:r>
            <a:endParaRPr lang="en-US" sz="2000" dirty="0" smtClean="0">
              <a:latin typeface="Arial" pitchFamily="34" charset="0"/>
              <a:cs typeface="Arial" pitchFamily="34" charset="0"/>
            </a:endParaRPr>
          </a:p>
          <a:p>
            <a:pPr marL="0" indent="0">
              <a:spcBef>
                <a:spcPts val="0"/>
              </a:spcBef>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            out</a:t>
            </a:r>
            <a:r>
              <a:rPr lang="en-US" sz="2000" dirty="0">
                <a:latin typeface="Arial" pitchFamily="34" charset="0"/>
                <a:cs typeface="Arial" pitchFamily="34" charset="0"/>
              </a:rPr>
              <a:t>.</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14</a:t>
            </a:fld>
            <a:endParaRPr lang="en-US" dirty="0"/>
          </a:p>
        </p:txBody>
      </p:sp>
    </p:spTree>
    <p:extLst>
      <p:ext uri="{BB962C8B-B14F-4D97-AF65-F5344CB8AC3E}">
        <p14:creationId xmlns:p14="http://schemas.microsoft.com/office/powerpoint/2010/main" val="3766263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effectLst/>
              </a:rPr>
              <a:t>P</a:t>
            </a:r>
            <a:r>
              <a:rPr lang="en-US" b="1" dirty="0" smtClean="0">
                <a:effectLst/>
              </a:rPr>
              <a:t>roposed </a:t>
            </a:r>
            <a:r>
              <a:rPr lang="en-US" b="1" dirty="0">
                <a:effectLst/>
              </a:rPr>
              <a:t>E</a:t>
            </a:r>
            <a:r>
              <a:rPr lang="en-US" b="1" dirty="0" smtClean="0">
                <a:effectLst/>
              </a:rPr>
              <a:t>xpansion of Federal Thrift Savings Plan</a:t>
            </a:r>
            <a:endParaRPr lang="en-US" b="1" dirty="0">
              <a:effectLst/>
            </a:endParaRPr>
          </a:p>
        </p:txBody>
      </p:sp>
      <p:sp>
        <p:nvSpPr>
          <p:cNvPr id="3" name="Content Placeholder 2"/>
          <p:cNvSpPr>
            <a:spLocks noGrp="1"/>
          </p:cNvSpPr>
          <p:nvPr>
            <p:ph idx="1"/>
          </p:nvPr>
        </p:nvSpPr>
        <p:spPr/>
        <p:txBody>
          <a:bodyPr/>
          <a:lstStyle/>
          <a:p>
            <a:r>
              <a:rPr lang="en-US" sz="2600" dirty="0" smtClean="0">
                <a:latin typeface="Arial" pitchFamily="34" charset="0"/>
                <a:cs typeface="Arial" pitchFamily="34" charset="0"/>
              </a:rPr>
              <a:t>Federal Thrift Savings Plan would be opened to workers without private plan access</a:t>
            </a:r>
          </a:p>
          <a:p>
            <a:r>
              <a:rPr lang="en-US" sz="2600" dirty="0" smtClean="0">
                <a:latin typeface="Arial" pitchFamily="34" charset="0"/>
                <a:cs typeface="Arial" pitchFamily="34" charset="0"/>
              </a:rPr>
              <a:t>Disincentive created to establish private employer plans</a:t>
            </a:r>
          </a:p>
          <a:p>
            <a:r>
              <a:rPr lang="en-US" sz="2600" dirty="0" smtClean="0">
                <a:latin typeface="Arial" pitchFamily="34" charset="0"/>
                <a:cs typeface="Arial" pitchFamily="34" charset="0"/>
              </a:rPr>
              <a:t>Question whether administrative costs to be passed on to participants, employers or taxpayers</a:t>
            </a:r>
          </a:p>
          <a:p>
            <a:pPr lvl="1"/>
            <a:r>
              <a:rPr lang="en-US" sz="2600" dirty="0" smtClean="0">
                <a:latin typeface="Arial" pitchFamily="34" charset="0"/>
                <a:cs typeface="Arial" pitchFamily="34" charset="0"/>
              </a:rPr>
              <a:t>Enrollment</a:t>
            </a:r>
          </a:p>
          <a:p>
            <a:pPr lvl="1"/>
            <a:r>
              <a:rPr lang="en-US" sz="2600" dirty="0" smtClean="0">
                <a:latin typeface="Arial" pitchFamily="34" charset="0"/>
                <a:cs typeface="Arial" pitchFamily="34" charset="0"/>
              </a:rPr>
              <a:t>Processing elections</a:t>
            </a:r>
          </a:p>
          <a:p>
            <a:pPr lvl="1"/>
            <a:r>
              <a:rPr lang="en-US" sz="2600" dirty="0" smtClean="0">
                <a:latin typeface="Arial" pitchFamily="34" charset="0"/>
                <a:cs typeface="Arial" pitchFamily="34" charset="0"/>
              </a:rPr>
              <a:t>Fund transfers</a:t>
            </a:r>
          </a:p>
          <a:p>
            <a:pPr lvl="1"/>
            <a:r>
              <a:rPr lang="en-US" sz="2600" dirty="0" smtClean="0">
                <a:latin typeface="Arial" pitchFamily="34" charset="0"/>
                <a:cs typeface="Arial" pitchFamily="34" charset="0"/>
              </a:rPr>
              <a:t>Accounting</a:t>
            </a:r>
            <a:endParaRPr lang="en-US" sz="2600" dirty="0">
              <a:latin typeface="Arial" pitchFamily="34" charset="0"/>
              <a:cs typeface="Arial" pitchFamily="34" charset="0"/>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15</a:t>
            </a:fld>
            <a:endParaRPr lang="en-US" dirty="0"/>
          </a:p>
        </p:txBody>
      </p:sp>
    </p:spTree>
    <p:extLst>
      <p:ext uri="{BB962C8B-B14F-4D97-AF65-F5344CB8AC3E}">
        <p14:creationId xmlns:p14="http://schemas.microsoft.com/office/powerpoint/2010/main" val="393240180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solidFill>
                  <a:schemeClr val="accent3">
                    <a:lumMod val="50000"/>
                  </a:schemeClr>
                </a:solidFill>
                <a:effectLst/>
                <a:latin typeface="Arial" pitchFamily="34" charset="0"/>
                <a:ea typeface="ＭＳ Ｐゴシック" pitchFamily="34" charset="-128"/>
                <a:cs typeface="Arial" pitchFamily="34" charset="0"/>
              </a:rPr>
              <a:t>Pension System Reform: </a:t>
            </a:r>
            <a:br>
              <a:rPr lang="en-US" sz="3600" b="1" dirty="0">
                <a:solidFill>
                  <a:schemeClr val="accent3">
                    <a:lumMod val="50000"/>
                  </a:schemeClr>
                </a:solidFill>
                <a:effectLst/>
                <a:latin typeface="Arial" pitchFamily="34" charset="0"/>
                <a:ea typeface="ＭＳ Ｐゴシック" pitchFamily="34" charset="-128"/>
                <a:cs typeface="Arial" pitchFamily="34" charset="0"/>
              </a:rPr>
            </a:br>
            <a:r>
              <a:rPr lang="en-US" sz="3600" b="1" dirty="0">
                <a:solidFill>
                  <a:schemeClr val="accent3">
                    <a:lumMod val="50000"/>
                  </a:schemeClr>
                </a:solidFill>
                <a:effectLst/>
                <a:latin typeface="Arial" pitchFamily="34" charset="0"/>
                <a:ea typeface="ＭＳ Ｐゴシック" pitchFamily="34" charset="-128"/>
                <a:cs typeface="Arial" pitchFamily="34" charset="0"/>
              </a:rPr>
              <a:t>State-Sponsored Initiatives</a:t>
            </a:r>
            <a:endParaRPr lang="en-US" sz="3600" b="1" dirty="0">
              <a:solidFill>
                <a:schemeClr val="accent3">
                  <a:lumMod val="50000"/>
                </a:schemeClr>
              </a:solidFill>
              <a:effectLst/>
            </a:endParaRPr>
          </a:p>
        </p:txBody>
      </p:sp>
      <p:sp>
        <p:nvSpPr>
          <p:cNvPr id="3" name="Content Placeholder 2"/>
          <p:cNvSpPr>
            <a:spLocks noGrp="1"/>
          </p:cNvSpPr>
          <p:nvPr>
            <p:ph idx="1"/>
          </p:nvPr>
        </p:nvSpPr>
        <p:spPr/>
        <p:txBody>
          <a:bodyPr/>
          <a:lstStyle/>
          <a:p>
            <a:pPr>
              <a:defRPr/>
            </a:pPr>
            <a:r>
              <a:rPr lang="en-US" sz="2400" dirty="0">
                <a:latin typeface="Arial" pitchFamily="34" charset="0"/>
                <a:cs typeface="Arial" pitchFamily="34" charset="0"/>
              </a:rPr>
              <a:t>Secure Plan Proposal by National Conference on Public Employee Retirement Systems</a:t>
            </a:r>
          </a:p>
          <a:p>
            <a:pPr marL="0" indent="0">
              <a:spcBef>
                <a:spcPts val="0"/>
              </a:spcBef>
              <a:buNone/>
              <a:defRPr/>
            </a:pPr>
            <a:r>
              <a:rPr lang="en-US" sz="2400" dirty="0">
                <a:latin typeface="Arial" pitchFamily="34" charset="0"/>
                <a:cs typeface="Arial" pitchFamily="34" charset="0"/>
              </a:rPr>
              <a:t>        •  State sponsored cash balance plans for </a:t>
            </a:r>
            <a:endParaRPr lang="en-US" sz="2400" dirty="0" smtClean="0">
              <a:latin typeface="Arial" pitchFamily="34" charset="0"/>
              <a:cs typeface="Arial" pitchFamily="34" charset="0"/>
            </a:endParaRPr>
          </a:p>
          <a:p>
            <a:pPr marL="0" indent="0">
              <a:spcBef>
                <a:spcPts val="0"/>
              </a:spcBef>
              <a:buNone/>
              <a:defRPr/>
            </a:pPr>
            <a:r>
              <a:rPr lang="en-US" sz="2400" dirty="0">
                <a:latin typeface="Arial" pitchFamily="34" charset="0"/>
                <a:cs typeface="Arial" pitchFamily="34" charset="0"/>
              </a:rPr>
              <a:t> </a:t>
            </a:r>
            <a:r>
              <a:rPr lang="en-US" sz="2400" dirty="0" smtClean="0">
                <a:latin typeface="Arial" pitchFamily="34" charset="0"/>
                <a:cs typeface="Arial" pitchFamily="34" charset="0"/>
              </a:rPr>
              <a:t>           private-sector</a:t>
            </a:r>
            <a:endParaRPr lang="en-US" sz="2400" dirty="0">
              <a:latin typeface="Arial" pitchFamily="34" charset="0"/>
              <a:cs typeface="Arial" pitchFamily="34" charset="0"/>
            </a:endParaRPr>
          </a:p>
          <a:p>
            <a:pPr marL="0" indent="0">
              <a:buNone/>
              <a:defRPr/>
            </a:pPr>
            <a:r>
              <a:rPr lang="en-US" sz="2400" dirty="0">
                <a:latin typeface="Arial" pitchFamily="34" charset="0"/>
                <a:cs typeface="Arial" pitchFamily="34" charset="0"/>
              </a:rPr>
              <a:t>            °  6% annual credits</a:t>
            </a:r>
          </a:p>
          <a:p>
            <a:pPr marL="0" indent="0">
              <a:buNone/>
              <a:defRPr/>
            </a:pPr>
            <a:r>
              <a:rPr lang="en-US" sz="2400" dirty="0">
                <a:latin typeface="Arial" pitchFamily="34" charset="0"/>
                <a:cs typeface="Arial" pitchFamily="34" charset="0"/>
              </a:rPr>
              <a:t>            °  Minimum 3% interest credits</a:t>
            </a:r>
          </a:p>
          <a:p>
            <a:pPr marL="0" indent="0">
              <a:buNone/>
              <a:defRPr/>
            </a:pPr>
            <a:r>
              <a:rPr lang="en-US" sz="2400" dirty="0">
                <a:latin typeface="Arial" pitchFamily="34" charset="0"/>
                <a:cs typeface="Arial" pitchFamily="34" charset="0"/>
              </a:rPr>
              <a:t>            °  Employer fiduciary responsibility</a:t>
            </a:r>
          </a:p>
          <a:p>
            <a:pPr marL="801688" indent="-801688">
              <a:buNone/>
              <a:defRPr/>
            </a:pPr>
            <a:r>
              <a:rPr lang="en-US" sz="2400" dirty="0">
                <a:latin typeface="Arial" pitchFamily="34" charset="0"/>
                <a:cs typeface="Arial" pitchFamily="34" charset="0"/>
              </a:rPr>
              <a:t>        •  Participation voluntary but withdrawal liability assessed on   terminating employers </a:t>
            </a:r>
          </a:p>
          <a:p>
            <a:pPr marL="0" indent="0">
              <a:buNone/>
              <a:defRPr/>
            </a:pPr>
            <a:r>
              <a:rPr lang="en-US" sz="2400" dirty="0">
                <a:latin typeface="Arial" pitchFamily="34" charset="0"/>
                <a:cs typeface="Arial" pitchFamily="34" charset="0"/>
              </a:rPr>
              <a:t>        •  Seeks to benefit from economies of scale</a:t>
            </a:r>
          </a:p>
          <a:p>
            <a:pPr marL="0" indent="0">
              <a:buNone/>
              <a:defRPr/>
            </a:pPr>
            <a:r>
              <a:rPr lang="en-US" sz="2400" dirty="0">
                <a:latin typeface="Arial" pitchFamily="34" charset="0"/>
                <a:cs typeface="Arial" pitchFamily="34" charset="0"/>
              </a:rPr>
              <a:t>        •  Funding shortfall would be state responsibility</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16</a:t>
            </a:fld>
            <a:endParaRPr lang="en-US" dirty="0"/>
          </a:p>
        </p:txBody>
      </p:sp>
    </p:spTree>
    <p:extLst>
      <p:ext uri="{BB962C8B-B14F-4D97-AF65-F5344CB8AC3E}">
        <p14:creationId xmlns:p14="http://schemas.microsoft.com/office/powerpoint/2010/main" val="28723402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5621" y="381000"/>
            <a:ext cx="7499350" cy="1143000"/>
          </a:xfrm>
        </p:spPr>
        <p:txBody>
          <a:bodyPr>
            <a:normAutofit fontScale="90000"/>
          </a:bodyPr>
          <a:lstStyle/>
          <a:p>
            <a:r>
              <a:rPr lang="en-US" sz="4000" b="1" dirty="0">
                <a:solidFill>
                  <a:schemeClr val="accent3">
                    <a:lumMod val="50000"/>
                  </a:schemeClr>
                </a:solidFill>
                <a:effectLst/>
                <a:latin typeface="Arial" pitchFamily="34" charset="0"/>
                <a:ea typeface="ＭＳ Ｐゴシック" pitchFamily="34" charset="-128"/>
                <a:cs typeface="Arial" pitchFamily="34" charset="0"/>
              </a:rPr>
              <a:t>Pension System Reform: State-Sponsored Initiatives (continued</a:t>
            </a:r>
            <a:r>
              <a:rPr lang="en-US" sz="4000" b="1" dirty="0">
                <a:solidFill>
                  <a:schemeClr val="accent3">
                    <a:lumMod val="50000"/>
                  </a:schemeClr>
                </a:solidFill>
                <a:latin typeface="Arial" pitchFamily="34" charset="0"/>
                <a:ea typeface="ＭＳ Ｐゴシック" pitchFamily="34" charset="-128"/>
                <a:cs typeface="Arial" pitchFamily="34" charset="0"/>
              </a:rPr>
              <a:t>)</a:t>
            </a:r>
            <a:endParaRPr lang="en-US" sz="4000" b="1" dirty="0">
              <a:solidFill>
                <a:schemeClr val="accent3">
                  <a:lumMod val="50000"/>
                </a:schemeClr>
              </a:solidFill>
            </a:endParaRPr>
          </a:p>
        </p:txBody>
      </p:sp>
      <p:sp>
        <p:nvSpPr>
          <p:cNvPr id="3" name="Content Placeholder 2"/>
          <p:cNvSpPr>
            <a:spLocks noGrp="1"/>
          </p:cNvSpPr>
          <p:nvPr>
            <p:ph idx="1"/>
          </p:nvPr>
        </p:nvSpPr>
        <p:spPr>
          <a:xfrm>
            <a:off x="1435100" y="1676400"/>
            <a:ext cx="7499350" cy="4800600"/>
          </a:xfrm>
        </p:spPr>
        <p:txBody>
          <a:bodyPr/>
          <a:lstStyle/>
          <a:p>
            <a:pPr>
              <a:spcBef>
                <a:spcPts val="0"/>
              </a:spcBef>
              <a:defRPr/>
            </a:pPr>
            <a:r>
              <a:rPr lang="en-US" sz="2000" dirty="0">
                <a:latin typeface="Arial" pitchFamily="34" charset="0"/>
                <a:cs typeface="Arial" pitchFamily="34" charset="0"/>
              </a:rPr>
              <a:t>California Secure Choice Retirement Savings Program</a:t>
            </a:r>
          </a:p>
          <a:p>
            <a:pPr marL="0" indent="0">
              <a:spcBef>
                <a:spcPts val="0"/>
              </a:spcBef>
              <a:buNone/>
              <a:defRPr/>
            </a:pPr>
            <a:r>
              <a:rPr lang="en-US" sz="2000" dirty="0">
                <a:latin typeface="Arial" pitchFamily="34" charset="0"/>
                <a:cs typeface="Arial" pitchFamily="34" charset="0"/>
              </a:rPr>
              <a:t>         − Mandatory payroll deduction auto-IRA program</a:t>
            </a:r>
          </a:p>
          <a:p>
            <a:pPr marL="0" indent="0">
              <a:spcBef>
                <a:spcPts val="0"/>
              </a:spcBef>
              <a:buNone/>
              <a:defRPr/>
            </a:pPr>
            <a:r>
              <a:rPr lang="en-US" sz="2000" dirty="0">
                <a:latin typeface="Arial" pitchFamily="34" charset="0"/>
                <a:cs typeface="Arial" pitchFamily="34" charset="0"/>
              </a:rPr>
              <a:t>	°  Auto enrollment at 3% unless employee opts out</a:t>
            </a:r>
          </a:p>
          <a:p>
            <a:pPr marL="0" indent="0">
              <a:spcBef>
                <a:spcPts val="0"/>
              </a:spcBef>
              <a:buNone/>
              <a:defRPr/>
            </a:pPr>
            <a:r>
              <a:rPr lang="en-US" sz="2000" dirty="0">
                <a:latin typeface="Arial" pitchFamily="34" charset="0"/>
                <a:cs typeface="Arial" pitchFamily="34" charset="0"/>
              </a:rPr>
              <a:t>	°  Required for enterprises with 5 or more workers if no </a:t>
            </a:r>
            <a:endParaRPr lang="en-US" sz="2000" dirty="0" smtClean="0">
              <a:latin typeface="Arial" pitchFamily="34" charset="0"/>
              <a:cs typeface="Arial" pitchFamily="34" charset="0"/>
            </a:endParaRPr>
          </a:p>
          <a:p>
            <a:pPr marL="0" indent="0">
              <a:spcBef>
                <a:spcPts val="0"/>
              </a:spcBef>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                current </a:t>
            </a:r>
            <a:r>
              <a:rPr lang="en-US" sz="2000" dirty="0">
                <a:latin typeface="Arial" pitchFamily="34" charset="0"/>
                <a:cs typeface="Arial" pitchFamily="34" charset="0"/>
              </a:rPr>
              <a:t>plan</a:t>
            </a:r>
          </a:p>
          <a:p>
            <a:pPr marL="911225" lvl="2" indent="0">
              <a:spcBef>
                <a:spcPts val="0"/>
              </a:spcBef>
              <a:buNone/>
              <a:defRPr/>
            </a:pPr>
            <a:r>
              <a:rPr lang="en-US" sz="2000" dirty="0">
                <a:latin typeface="Arial" pitchFamily="34" charset="0"/>
                <a:cs typeface="Arial" pitchFamily="34" charset="0"/>
              </a:rPr>
              <a:t>°  State chooses investment managers</a:t>
            </a:r>
          </a:p>
          <a:p>
            <a:pPr marL="0" indent="0">
              <a:spcBef>
                <a:spcPts val="0"/>
              </a:spcBef>
              <a:buNone/>
              <a:defRPr/>
            </a:pPr>
            <a:r>
              <a:rPr lang="en-US" sz="2000" dirty="0">
                <a:latin typeface="Arial" pitchFamily="34" charset="0"/>
                <a:cs typeface="Arial" pitchFamily="34" charset="0"/>
              </a:rPr>
              <a:t>	°  Guaranteed rate of return</a:t>
            </a:r>
          </a:p>
          <a:p>
            <a:pPr marL="515938" indent="0">
              <a:spcBef>
                <a:spcPts val="0"/>
              </a:spcBef>
              <a:buNone/>
              <a:defRPr/>
            </a:pPr>
            <a:r>
              <a:rPr lang="en-US" sz="2000" dirty="0">
                <a:latin typeface="Arial" pitchFamily="34" charset="0"/>
                <a:cs typeface="Arial" pitchFamily="34" charset="0"/>
              </a:rPr>
              <a:t> −  Signed by governor but implementation subject to IRS </a:t>
            </a:r>
            <a:endParaRPr lang="en-US" sz="2000" dirty="0" smtClean="0">
              <a:latin typeface="Arial" pitchFamily="34" charset="0"/>
              <a:cs typeface="Arial" pitchFamily="34" charset="0"/>
            </a:endParaRPr>
          </a:p>
          <a:p>
            <a:pPr marL="515938" indent="0">
              <a:spcBef>
                <a:spcPts val="0"/>
              </a:spcBef>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     and </a:t>
            </a:r>
            <a:r>
              <a:rPr lang="en-US" sz="2000" dirty="0">
                <a:latin typeface="Arial" pitchFamily="34" charset="0"/>
                <a:cs typeface="Arial" pitchFamily="34" charset="0"/>
              </a:rPr>
              <a:t>DOL approval</a:t>
            </a:r>
          </a:p>
          <a:p>
            <a:pPr marL="0" indent="0">
              <a:spcBef>
                <a:spcPts val="0"/>
              </a:spcBef>
              <a:buNone/>
              <a:defRPr/>
            </a:pPr>
            <a:r>
              <a:rPr lang="en-US" sz="2000" dirty="0">
                <a:latin typeface="Arial" pitchFamily="34" charset="0"/>
                <a:cs typeface="Arial" pitchFamily="34" charset="0"/>
              </a:rPr>
              <a:t> </a:t>
            </a:r>
            <a:endParaRPr lang="en-US" sz="2000" dirty="0" smtClean="0">
              <a:latin typeface="Arial" pitchFamily="34" charset="0"/>
              <a:cs typeface="Arial" pitchFamily="34" charset="0"/>
            </a:endParaRPr>
          </a:p>
          <a:p>
            <a:pPr marL="0" indent="0">
              <a:spcBef>
                <a:spcPts val="0"/>
              </a:spcBef>
              <a:buNone/>
              <a:defRPr/>
            </a:pPr>
            <a:r>
              <a:rPr lang="en-US" sz="2000" dirty="0" smtClean="0">
                <a:latin typeface="Arial" pitchFamily="34" charset="0"/>
                <a:cs typeface="Arial" pitchFamily="34" charset="0"/>
              </a:rPr>
              <a:t>Other </a:t>
            </a:r>
            <a:r>
              <a:rPr lang="en-US" sz="2000" dirty="0">
                <a:latin typeface="Arial" pitchFamily="34" charset="0"/>
                <a:cs typeface="Arial" pitchFamily="34" charset="0"/>
              </a:rPr>
              <a:t>State Initiatives</a:t>
            </a:r>
          </a:p>
          <a:p>
            <a:pPr marL="515938" indent="0">
              <a:spcBef>
                <a:spcPts val="0"/>
              </a:spcBef>
              <a:buNone/>
              <a:defRPr/>
            </a:pPr>
            <a:r>
              <a:rPr lang="en-US" sz="2000" dirty="0">
                <a:latin typeface="Arial" pitchFamily="34" charset="0"/>
                <a:cs typeface="Arial" pitchFamily="34" charset="0"/>
              </a:rPr>
              <a:t> −  Massachusetts enactment of defined contribution </a:t>
            </a:r>
            <a:endParaRPr lang="en-US" sz="2000" dirty="0" smtClean="0">
              <a:latin typeface="Arial" pitchFamily="34" charset="0"/>
              <a:cs typeface="Arial" pitchFamily="34" charset="0"/>
            </a:endParaRPr>
          </a:p>
          <a:p>
            <a:pPr marL="515938" indent="0">
              <a:spcBef>
                <a:spcPts val="0"/>
              </a:spcBef>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     multiple </a:t>
            </a:r>
            <a:r>
              <a:rPr lang="en-US" sz="2000" dirty="0">
                <a:latin typeface="Arial" pitchFamily="34" charset="0"/>
                <a:cs typeface="Arial" pitchFamily="34" charset="0"/>
              </a:rPr>
              <a:t>employer plan </a:t>
            </a:r>
            <a:r>
              <a:rPr lang="en-US" sz="2000" dirty="0" smtClean="0">
                <a:latin typeface="Arial" pitchFamily="34" charset="0"/>
                <a:cs typeface="Arial" pitchFamily="34" charset="0"/>
              </a:rPr>
              <a:t>for </a:t>
            </a:r>
            <a:r>
              <a:rPr lang="en-US" sz="2000" dirty="0">
                <a:latin typeface="Arial" pitchFamily="34" charset="0"/>
                <a:cs typeface="Arial" pitchFamily="34" charset="0"/>
              </a:rPr>
              <a:t>non-profits</a:t>
            </a:r>
          </a:p>
          <a:p>
            <a:pPr marL="566738" indent="0">
              <a:spcBef>
                <a:spcPts val="0"/>
              </a:spcBef>
              <a:buNone/>
              <a:defRPr/>
            </a:pPr>
            <a:r>
              <a:rPr lang="en-US" sz="2000" dirty="0">
                <a:latin typeface="Arial" pitchFamily="34" charset="0"/>
                <a:cs typeface="Arial" pitchFamily="34" charset="0"/>
              </a:rPr>
              <a:t> − At least 11 other states said to be considering plans for </a:t>
            </a:r>
            <a:endParaRPr lang="en-US" sz="2000" dirty="0" smtClean="0">
              <a:latin typeface="Arial" pitchFamily="34" charset="0"/>
              <a:cs typeface="Arial" pitchFamily="34" charset="0"/>
            </a:endParaRPr>
          </a:p>
          <a:p>
            <a:pPr marL="566738" indent="0">
              <a:spcBef>
                <a:spcPts val="0"/>
              </a:spcBef>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   private-sector employees</a:t>
            </a:r>
            <a:r>
              <a:rPr lang="en-US" sz="2000" dirty="0">
                <a:latin typeface="Arial" pitchFamily="34" charset="0"/>
                <a:cs typeface="Arial" pitchFamily="34" charset="0"/>
              </a:rPr>
              <a:t>.</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17</a:t>
            </a:fld>
            <a:endParaRPr lang="en-US" dirty="0"/>
          </a:p>
        </p:txBody>
      </p:sp>
    </p:spTree>
    <p:extLst>
      <p:ext uri="{BB962C8B-B14F-4D97-AF65-F5344CB8AC3E}">
        <p14:creationId xmlns:p14="http://schemas.microsoft.com/office/powerpoint/2010/main" val="42001275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effectLst/>
              </a:rPr>
              <a:t>P</a:t>
            </a:r>
            <a:r>
              <a:rPr lang="en-US" b="1" dirty="0" smtClean="0">
                <a:effectLst/>
              </a:rPr>
              <a:t>roposals from Academia</a:t>
            </a:r>
            <a:endParaRPr lang="en-US" b="1" dirty="0">
              <a:effectLst/>
            </a:endParaRPr>
          </a:p>
        </p:txBody>
      </p:sp>
      <p:sp>
        <p:nvSpPr>
          <p:cNvPr id="3" name="Content Placeholder 2"/>
          <p:cNvSpPr>
            <a:spLocks noGrp="1"/>
          </p:cNvSpPr>
          <p:nvPr>
            <p:ph idx="1"/>
          </p:nvPr>
        </p:nvSpPr>
        <p:spPr/>
        <p:txBody>
          <a:bodyPr/>
          <a:lstStyle/>
          <a:p>
            <a:r>
              <a:rPr lang="en-US" dirty="0"/>
              <a:t>Ghilarducci proposal</a:t>
            </a:r>
          </a:p>
          <a:p>
            <a:pPr lvl="1"/>
            <a:r>
              <a:rPr lang="en-US" dirty="0"/>
              <a:t>Eliminate all tax deductions and exclusions</a:t>
            </a:r>
          </a:p>
          <a:p>
            <a:pPr lvl="1"/>
            <a:r>
              <a:rPr lang="en-US" dirty="0"/>
              <a:t>New retirement accounts to be funded with 5% contributions from employers/employees</a:t>
            </a:r>
          </a:p>
          <a:p>
            <a:pPr lvl="1"/>
            <a:r>
              <a:rPr lang="en-US" dirty="0"/>
              <a:t>Pooled investments</a:t>
            </a:r>
          </a:p>
          <a:p>
            <a:pPr lvl="1"/>
            <a:r>
              <a:rPr lang="en-US" dirty="0"/>
              <a:t>Government guarantees return equal to GDP</a:t>
            </a:r>
          </a:p>
          <a:p>
            <a:pPr lvl="1"/>
            <a:r>
              <a:rPr lang="en-US" dirty="0"/>
              <a:t>Distributions limited to annuity beginning at retirement</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18</a:t>
            </a:fld>
            <a:endParaRPr lang="en-US" dirty="0"/>
          </a:p>
        </p:txBody>
      </p:sp>
    </p:spTree>
    <p:extLst>
      <p:ext uri="{BB962C8B-B14F-4D97-AF65-F5344CB8AC3E}">
        <p14:creationId xmlns:p14="http://schemas.microsoft.com/office/powerpoint/2010/main" val="7416854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9350" cy="1143000"/>
          </a:xfrm>
        </p:spPr>
        <p:txBody>
          <a:bodyPr>
            <a:noAutofit/>
          </a:bodyPr>
          <a:lstStyle/>
          <a:p>
            <a:r>
              <a:rPr lang="en-US" sz="3400" b="1" dirty="0" smtClean="0">
                <a:effectLst/>
                <a:latin typeface="Arial" pitchFamily="34" charset="0"/>
                <a:cs typeface="Arial" pitchFamily="34" charset="0"/>
              </a:rPr>
              <a:t>SPARK Institute USERSP Proposal</a:t>
            </a:r>
            <a:endParaRPr lang="en-US" sz="3400" b="1" dirty="0">
              <a:effectLst/>
              <a:latin typeface="Arial" pitchFamily="34" charset="0"/>
              <a:cs typeface="Arial" pitchFamily="34" charset="0"/>
            </a:endParaRPr>
          </a:p>
        </p:txBody>
      </p:sp>
      <p:sp>
        <p:nvSpPr>
          <p:cNvPr id="3" name="Content Placeholder 2"/>
          <p:cNvSpPr>
            <a:spLocks noGrp="1"/>
          </p:cNvSpPr>
          <p:nvPr>
            <p:ph idx="1"/>
          </p:nvPr>
        </p:nvSpPr>
        <p:spPr>
          <a:xfrm>
            <a:off x="1435100" y="1066800"/>
            <a:ext cx="7499350" cy="5334000"/>
          </a:xfrm>
        </p:spPr>
        <p:txBody>
          <a:bodyPr/>
          <a:lstStyle/>
          <a:p>
            <a:pPr>
              <a:spcBef>
                <a:spcPts val="0"/>
              </a:spcBef>
              <a:spcAft>
                <a:spcPts val="0"/>
              </a:spcAft>
              <a:defRPr/>
            </a:pPr>
            <a:r>
              <a:rPr lang="en-US" dirty="0">
                <a:latin typeface="Arial" pitchFamily="34" charset="0"/>
                <a:cs typeface="Arial" pitchFamily="34" charset="0"/>
              </a:rPr>
              <a:t> </a:t>
            </a:r>
            <a:r>
              <a:rPr lang="en-US" sz="2400" dirty="0">
                <a:latin typeface="Arial" pitchFamily="34" charset="0"/>
                <a:cs typeface="Arial" pitchFamily="34" charset="0"/>
              </a:rPr>
              <a:t>Spark Institute Universal Small Employer </a:t>
            </a:r>
            <a:endParaRPr lang="en-US" sz="2400" dirty="0" smtClean="0">
              <a:latin typeface="Arial" pitchFamily="34" charset="0"/>
              <a:cs typeface="Arial" pitchFamily="34" charset="0"/>
            </a:endParaRPr>
          </a:p>
          <a:p>
            <a:pPr marL="82550" indent="0">
              <a:spcBef>
                <a:spcPts val="0"/>
              </a:spcBef>
              <a:spcAft>
                <a:spcPts val="0"/>
              </a:spcAft>
              <a:buNone/>
              <a:defRPr/>
            </a:pPr>
            <a:r>
              <a:rPr lang="en-US" sz="2400" dirty="0">
                <a:latin typeface="Arial" pitchFamily="34" charset="0"/>
                <a:cs typeface="Arial" pitchFamily="34" charset="0"/>
              </a:rPr>
              <a:t> </a:t>
            </a:r>
            <a:r>
              <a:rPr lang="en-US" sz="2400" dirty="0" smtClean="0">
                <a:latin typeface="Arial" pitchFamily="34" charset="0"/>
                <a:cs typeface="Arial" pitchFamily="34" charset="0"/>
              </a:rPr>
              <a:t>    Retirement </a:t>
            </a:r>
            <a:r>
              <a:rPr lang="en-US" sz="2400" dirty="0">
                <a:latin typeface="Arial" pitchFamily="34" charset="0"/>
                <a:cs typeface="Arial" pitchFamily="34" charset="0"/>
              </a:rPr>
              <a:t>Savings </a:t>
            </a:r>
            <a:r>
              <a:rPr lang="en-US" sz="2400" dirty="0" smtClean="0">
                <a:latin typeface="Arial" pitchFamily="34" charset="0"/>
                <a:cs typeface="Arial" pitchFamily="34" charset="0"/>
              </a:rPr>
              <a:t>Program</a:t>
            </a:r>
            <a:endParaRPr lang="en-US" sz="2400" dirty="0">
              <a:latin typeface="Arial" pitchFamily="34" charset="0"/>
              <a:cs typeface="Arial" pitchFamily="34" charset="0"/>
            </a:endParaRPr>
          </a:p>
          <a:p>
            <a:pPr marL="0" indent="0">
              <a:spcBef>
                <a:spcPts val="0"/>
              </a:spcBef>
              <a:spcAft>
                <a:spcPts val="0"/>
              </a:spcAft>
              <a:buNone/>
              <a:defRPr/>
            </a:pPr>
            <a:r>
              <a:rPr lang="en-US" sz="2400" dirty="0">
                <a:latin typeface="Arial" pitchFamily="34" charset="0"/>
                <a:cs typeface="Arial" pitchFamily="34" charset="0"/>
              </a:rPr>
              <a:t>         </a:t>
            </a:r>
            <a:r>
              <a:rPr lang="en-US" sz="2300" dirty="0">
                <a:latin typeface="Arial" pitchFamily="34" charset="0"/>
                <a:cs typeface="Arial" pitchFamily="34" charset="0"/>
              </a:rPr>
              <a:t>•  Eligibility limited to employers with </a:t>
            </a:r>
            <a:r>
              <a:rPr lang="en-US" sz="2300" dirty="0" smtClean="0">
                <a:latin typeface="Arial" pitchFamily="34" charset="0"/>
                <a:cs typeface="Arial" pitchFamily="34" charset="0"/>
              </a:rPr>
              <a:t>less </a:t>
            </a:r>
            <a:r>
              <a:rPr lang="en-US" sz="2300" dirty="0">
                <a:latin typeface="Arial" pitchFamily="34" charset="0"/>
                <a:cs typeface="Arial" pitchFamily="34" charset="0"/>
              </a:rPr>
              <a:t>than </a:t>
            </a:r>
            <a:endParaRPr lang="en-US" sz="2300" dirty="0" smtClean="0">
              <a:latin typeface="Arial" pitchFamily="34" charset="0"/>
              <a:cs typeface="Arial" pitchFamily="34" charset="0"/>
            </a:endParaRPr>
          </a:p>
          <a:p>
            <a:pPr marL="0" indent="0">
              <a:spcBef>
                <a:spcPts val="0"/>
              </a:spcBef>
              <a:spcAft>
                <a:spcPts val="0"/>
              </a:spcAft>
              <a:buNone/>
              <a:defRPr/>
            </a:pPr>
            <a:r>
              <a:rPr lang="en-US" sz="2300" dirty="0">
                <a:latin typeface="Arial" pitchFamily="34" charset="0"/>
                <a:cs typeface="Arial" pitchFamily="34" charset="0"/>
              </a:rPr>
              <a:t>	</a:t>
            </a:r>
            <a:r>
              <a:rPr lang="en-US" sz="2300" dirty="0" smtClean="0">
                <a:latin typeface="Arial" pitchFamily="34" charset="0"/>
                <a:cs typeface="Arial" pitchFamily="34" charset="0"/>
              </a:rPr>
              <a:t>  100 employees</a:t>
            </a:r>
          </a:p>
          <a:p>
            <a:pPr marL="0" indent="0">
              <a:spcBef>
                <a:spcPts val="0"/>
              </a:spcBef>
              <a:spcAft>
                <a:spcPts val="0"/>
              </a:spcAft>
              <a:buNone/>
              <a:defRPr/>
            </a:pPr>
            <a:r>
              <a:rPr lang="en-US" sz="2300" dirty="0" smtClean="0">
                <a:latin typeface="Arial" pitchFamily="34" charset="0"/>
                <a:cs typeface="Arial" pitchFamily="34" charset="0"/>
              </a:rPr>
              <a:t>         </a:t>
            </a:r>
            <a:r>
              <a:rPr lang="en-US" sz="2300" dirty="0">
                <a:latin typeface="Arial" pitchFamily="34" charset="0"/>
                <a:cs typeface="Arial" pitchFamily="34" charset="0"/>
              </a:rPr>
              <a:t>•  Pre-approved </a:t>
            </a:r>
            <a:r>
              <a:rPr lang="en-US" sz="2300" dirty="0" smtClean="0">
                <a:latin typeface="Arial" pitchFamily="34" charset="0"/>
                <a:cs typeface="Arial" pitchFamily="34" charset="0"/>
              </a:rPr>
              <a:t>prototype</a:t>
            </a:r>
          </a:p>
          <a:p>
            <a:pPr marL="0" indent="0">
              <a:spcBef>
                <a:spcPts val="0"/>
              </a:spcBef>
              <a:spcAft>
                <a:spcPts val="0"/>
              </a:spcAft>
              <a:buNone/>
              <a:defRPr/>
            </a:pPr>
            <a:r>
              <a:rPr lang="en-US" sz="2300" dirty="0">
                <a:latin typeface="Arial" pitchFamily="34" charset="0"/>
                <a:cs typeface="Arial" pitchFamily="34" charset="0"/>
              </a:rPr>
              <a:t> </a:t>
            </a:r>
            <a:r>
              <a:rPr lang="en-US" sz="2300" dirty="0" smtClean="0">
                <a:latin typeface="Arial" pitchFamily="34" charset="0"/>
                <a:cs typeface="Arial" pitchFamily="34" charset="0"/>
              </a:rPr>
              <a:t>        •  Auto-enrollment </a:t>
            </a:r>
            <a:r>
              <a:rPr lang="en-US" sz="2300" dirty="0">
                <a:latin typeface="Arial" pitchFamily="34" charset="0"/>
                <a:cs typeface="Arial" pitchFamily="34" charset="0"/>
              </a:rPr>
              <a:t>and </a:t>
            </a:r>
            <a:r>
              <a:rPr lang="en-US" sz="2300" dirty="0" smtClean="0">
                <a:latin typeface="Arial" pitchFamily="34" charset="0"/>
                <a:cs typeface="Arial" pitchFamily="34" charset="0"/>
              </a:rPr>
              <a:t>auto-escalation </a:t>
            </a:r>
            <a:r>
              <a:rPr lang="en-US" sz="2300" dirty="0">
                <a:latin typeface="Arial" pitchFamily="34" charset="0"/>
                <a:cs typeface="Arial" pitchFamily="34" charset="0"/>
              </a:rPr>
              <a:t>of </a:t>
            </a:r>
          </a:p>
          <a:p>
            <a:pPr marL="0" indent="0">
              <a:spcBef>
                <a:spcPts val="0"/>
              </a:spcBef>
              <a:spcAft>
                <a:spcPts val="0"/>
              </a:spcAft>
              <a:buNone/>
              <a:defRPr/>
            </a:pPr>
            <a:r>
              <a:rPr lang="en-US" sz="2300" dirty="0" smtClean="0">
                <a:latin typeface="Arial" pitchFamily="34" charset="0"/>
                <a:cs typeface="Arial" pitchFamily="34" charset="0"/>
              </a:rPr>
              <a:t>             contribution levels </a:t>
            </a:r>
          </a:p>
          <a:p>
            <a:pPr marL="0" indent="0">
              <a:spcBef>
                <a:spcPts val="0"/>
              </a:spcBef>
              <a:spcAft>
                <a:spcPts val="0"/>
              </a:spcAft>
              <a:buNone/>
              <a:defRPr/>
            </a:pPr>
            <a:r>
              <a:rPr lang="en-US" sz="2300" dirty="0" smtClean="0">
                <a:latin typeface="Arial" pitchFamily="34" charset="0"/>
                <a:cs typeface="Arial" pitchFamily="34" charset="0"/>
              </a:rPr>
              <a:t>         •  No </a:t>
            </a:r>
            <a:r>
              <a:rPr lang="en-US" sz="2300" dirty="0">
                <a:latin typeface="Arial" pitchFamily="34" charset="0"/>
                <a:cs typeface="Arial" pitchFamily="34" charset="0"/>
              </a:rPr>
              <a:t>discrimination </a:t>
            </a:r>
            <a:r>
              <a:rPr lang="en-US" sz="2300" dirty="0" smtClean="0">
                <a:latin typeface="Arial" pitchFamily="34" charset="0"/>
                <a:cs typeface="Arial" pitchFamily="34" charset="0"/>
              </a:rPr>
              <a:t>testing</a:t>
            </a:r>
            <a:endParaRPr lang="en-US" sz="2300" dirty="0">
              <a:latin typeface="Arial" pitchFamily="34" charset="0"/>
              <a:cs typeface="Arial" pitchFamily="34" charset="0"/>
            </a:endParaRPr>
          </a:p>
          <a:p>
            <a:pPr marL="0" indent="0">
              <a:spcBef>
                <a:spcPts val="0"/>
              </a:spcBef>
              <a:spcAft>
                <a:spcPts val="0"/>
              </a:spcAft>
              <a:buNone/>
              <a:defRPr/>
            </a:pPr>
            <a:r>
              <a:rPr lang="en-US" sz="2300" dirty="0">
                <a:latin typeface="Arial" pitchFamily="34" charset="0"/>
                <a:cs typeface="Arial" pitchFamily="34" charset="0"/>
              </a:rPr>
              <a:t>         </a:t>
            </a:r>
            <a:r>
              <a:rPr lang="en-US" sz="2300" dirty="0" smtClean="0">
                <a:latin typeface="Arial" pitchFamily="34" charset="0"/>
                <a:cs typeface="Arial" pitchFamily="34" charset="0"/>
              </a:rPr>
              <a:t>•  Contribution </a:t>
            </a:r>
            <a:r>
              <a:rPr lang="en-US" sz="2300" dirty="0">
                <a:latin typeface="Arial" pitchFamily="34" charset="0"/>
                <a:cs typeface="Arial" pitchFamily="34" charset="0"/>
              </a:rPr>
              <a:t>limits lower than 401(k) but </a:t>
            </a:r>
            <a:endParaRPr lang="en-US" sz="2300" dirty="0" smtClean="0">
              <a:latin typeface="Arial" pitchFamily="34" charset="0"/>
              <a:cs typeface="Arial" pitchFamily="34" charset="0"/>
            </a:endParaRPr>
          </a:p>
          <a:p>
            <a:pPr marL="0" indent="0">
              <a:spcBef>
                <a:spcPts val="0"/>
              </a:spcBef>
              <a:spcAft>
                <a:spcPts val="0"/>
              </a:spcAft>
              <a:buNone/>
              <a:defRPr/>
            </a:pPr>
            <a:r>
              <a:rPr lang="en-US" sz="2300" dirty="0">
                <a:latin typeface="Arial" pitchFamily="34" charset="0"/>
                <a:cs typeface="Arial" pitchFamily="34" charset="0"/>
              </a:rPr>
              <a:t> </a:t>
            </a:r>
            <a:r>
              <a:rPr lang="en-US" sz="2300" dirty="0" smtClean="0">
                <a:latin typeface="Arial" pitchFamily="34" charset="0"/>
                <a:cs typeface="Arial" pitchFamily="34" charset="0"/>
              </a:rPr>
              <a:t>            higher </a:t>
            </a:r>
            <a:r>
              <a:rPr lang="en-US" sz="2300" dirty="0">
                <a:latin typeface="Arial" pitchFamily="34" charset="0"/>
                <a:cs typeface="Arial" pitchFamily="34" charset="0"/>
              </a:rPr>
              <a:t>than </a:t>
            </a:r>
            <a:r>
              <a:rPr lang="en-US" sz="2300" dirty="0" smtClean="0">
                <a:latin typeface="Arial" pitchFamily="34" charset="0"/>
                <a:cs typeface="Arial" pitchFamily="34" charset="0"/>
              </a:rPr>
              <a:t>IRA</a:t>
            </a:r>
            <a:endParaRPr lang="en-US" sz="2300" dirty="0">
              <a:latin typeface="Arial" pitchFamily="34" charset="0"/>
              <a:cs typeface="Arial" pitchFamily="34" charset="0"/>
            </a:endParaRPr>
          </a:p>
          <a:p>
            <a:pPr marL="0" indent="0">
              <a:spcBef>
                <a:spcPts val="0"/>
              </a:spcBef>
              <a:spcAft>
                <a:spcPts val="0"/>
              </a:spcAft>
              <a:buNone/>
              <a:defRPr/>
            </a:pPr>
            <a:r>
              <a:rPr lang="en-US" sz="2300" dirty="0">
                <a:latin typeface="Arial" pitchFamily="34" charset="0"/>
                <a:cs typeface="Arial" pitchFamily="34" charset="0"/>
              </a:rPr>
              <a:t>         •  Investment options to meet specific </a:t>
            </a:r>
            <a:r>
              <a:rPr lang="en-US" sz="2300" dirty="0" smtClean="0">
                <a:latin typeface="Arial" pitchFamily="34" charset="0"/>
                <a:cs typeface="Arial" pitchFamily="34" charset="0"/>
              </a:rPr>
              <a:t>criteria</a:t>
            </a:r>
          </a:p>
          <a:p>
            <a:pPr marL="0" indent="0">
              <a:spcBef>
                <a:spcPts val="0"/>
              </a:spcBef>
              <a:spcAft>
                <a:spcPts val="0"/>
              </a:spcAft>
              <a:buNone/>
              <a:defRPr/>
            </a:pPr>
            <a:r>
              <a:rPr lang="en-US" sz="2400" dirty="0">
                <a:latin typeface="Arial" pitchFamily="34" charset="0"/>
                <a:cs typeface="Arial" pitchFamily="34" charset="0"/>
              </a:rPr>
              <a:t>	 </a:t>
            </a:r>
            <a:r>
              <a:rPr lang="en-US" sz="2400" dirty="0" smtClean="0">
                <a:latin typeface="Arial" pitchFamily="34" charset="0"/>
                <a:cs typeface="Arial" pitchFamily="34" charset="0"/>
              </a:rPr>
              <a:t> </a:t>
            </a:r>
            <a:r>
              <a:rPr lang="en-US" sz="1600" dirty="0" smtClean="0">
                <a:latin typeface="Arial" pitchFamily="34" charset="0"/>
                <a:cs typeface="Arial" pitchFamily="34" charset="0"/>
              </a:rPr>
              <a:t>○</a:t>
            </a:r>
            <a:r>
              <a:rPr lang="en-US" sz="2000" dirty="0" smtClean="0">
                <a:latin typeface="Arial" pitchFamily="34" charset="0"/>
                <a:cs typeface="Arial" pitchFamily="34" charset="0"/>
              </a:rPr>
              <a:t>  Heavy reliance on QDIAs and TDFs</a:t>
            </a:r>
          </a:p>
          <a:p>
            <a:pPr marL="0" indent="0">
              <a:spcBef>
                <a:spcPts val="0"/>
              </a:spcBef>
              <a:spcAft>
                <a:spcPts val="0"/>
              </a:spcAft>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1600" dirty="0" smtClean="0">
                <a:latin typeface="Arial" pitchFamily="34" charset="0"/>
                <a:cs typeface="Arial" pitchFamily="34" charset="0"/>
              </a:rPr>
              <a:t>○</a:t>
            </a:r>
            <a:r>
              <a:rPr lang="en-US" sz="2000" dirty="0" smtClean="0">
                <a:latin typeface="Arial" pitchFamily="34" charset="0"/>
                <a:cs typeface="Arial" pitchFamily="34" charset="0"/>
              </a:rPr>
              <a:t>  Employer duty to monitor</a:t>
            </a:r>
            <a:endParaRPr lang="en-US" sz="2000" dirty="0">
              <a:latin typeface="Arial" pitchFamily="34" charset="0"/>
              <a:cs typeface="Arial" pitchFamily="34" charset="0"/>
            </a:endParaRPr>
          </a:p>
          <a:p>
            <a:pPr marL="0" indent="0">
              <a:spcBef>
                <a:spcPts val="0"/>
              </a:spcBef>
              <a:spcAft>
                <a:spcPts val="0"/>
              </a:spcAft>
              <a:buNone/>
              <a:defRPr/>
            </a:pPr>
            <a:r>
              <a:rPr lang="en-US" sz="2400" dirty="0">
                <a:latin typeface="Arial" pitchFamily="34" charset="0"/>
                <a:cs typeface="Arial" pitchFamily="34" charset="0"/>
              </a:rPr>
              <a:t>         </a:t>
            </a:r>
            <a:r>
              <a:rPr lang="en-US" sz="2300" dirty="0">
                <a:latin typeface="Arial" pitchFamily="34" charset="0"/>
                <a:cs typeface="Arial" pitchFamily="34" charset="0"/>
              </a:rPr>
              <a:t>•  Recordkeeping/5500 performed at </a:t>
            </a:r>
            <a:r>
              <a:rPr lang="en-US" sz="2300" dirty="0" smtClean="0">
                <a:latin typeface="Arial" pitchFamily="34" charset="0"/>
                <a:cs typeface="Arial" pitchFamily="34" charset="0"/>
              </a:rPr>
              <a:t>provider level</a:t>
            </a:r>
            <a:endParaRPr lang="en-US" sz="2300" dirty="0">
              <a:latin typeface="Arial" pitchFamily="34" charset="0"/>
              <a:cs typeface="Arial" pitchFamily="34" charset="0"/>
            </a:endParaRP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19</a:t>
            </a:fld>
            <a:endParaRPr lang="en-US" dirty="0"/>
          </a:p>
        </p:txBody>
      </p:sp>
    </p:spTree>
    <p:extLst>
      <p:ext uri="{BB962C8B-B14F-4D97-AF65-F5344CB8AC3E}">
        <p14:creationId xmlns:p14="http://schemas.microsoft.com/office/powerpoint/2010/main" val="607730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effectLst/>
                <a:latin typeface="Arial" pitchFamily="34" charset="0"/>
                <a:cs typeface="Arial" pitchFamily="34" charset="0"/>
              </a:rPr>
              <a:t>SAFE Retirement Act</a:t>
            </a:r>
            <a:endParaRPr lang="en-US"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lvl="0"/>
            <a:r>
              <a:rPr lang="en-US" sz="2400" dirty="0">
                <a:latin typeface="Arial" pitchFamily="34" charset="0"/>
                <a:cs typeface="Arial" pitchFamily="34" charset="0"/>
              </a:rPr>
              <a:t>SAFE Retirement Act  - 2013 proposal by Sen. Orrin </a:t>
            </a:r>
            <a:r>
              <a:rPr lang="en-US" sz="2400" dirty="0" smtClean="0">
                <a:latin typeface="Arial" pitchFamily="34" charset="0"/>
                <a:cs typeface="Arial" pitchFamily="34" charset="0"/>
              </a:rPr>
              <a:t>Hatch</a:t>
            </a:r>
          </a:p>
          <a:p>
            <a:pPr lvl="0"/>
            <a:r>
              <a:rPr lang="en-US" sz="2400" dirty="0" smtClean="0">
                <a:latin typeface="Arial" pitchFamily="34" charset="0"/>
                <a:cs typeface="Arial" pitchFamily="34" charset="0"/>
              </a:rPr>
              <a:t>Starter </a:t>
            </a:r>
            <a:r>
              <a:rPr lang="en-US" sz="2400" dirty="0">
                <a:latin typeface="Arial" pitchFamily="34" charset="0"/>
                <a:cs typeface="Arial" pitchFamily="34" charset="0"/>
              </a:rPr>
              <a:t>401(k) Plans</a:t>
            </a:r>
          </a:p>
          <a:p>
            <a:pPr lvl="2"/>
            <a:r>
              <a:rPr lang="en-US" dirty="0">
                <a:latin typeface="Arial" pitchFamily="34" charset="0"/>
                <a:cs typeface="Arial" pitchFamily="34" charset="0"/>
              </a:rPr>
              <a:t>Up to $8,000 participant contributions annually</a:t>
            </a:r>
          </a:p>
          <a:p>
            <a:pPr lvl="2"/>
            <a:r>
              <a:rPr lang="en-US" dirty="0">
                <a:latin typeface="Arial" pitchFamily="34" charset="0"/>
                <a:cs typeface="Arial" pitchFamily="34" charset="0"/>
              </a:rPr>
              <a:t>Reduced administration and no discrimination testing</a:t>
            </a:r>
          </a:p>
          <a:p>
            <a:pPr lvl="2"/>
            <a:r>
              <a:rPr lang="en-US" dirty="0">
                <a:latin typeface="Arial" pitchFamily="34" charset="0"/>
                <a:cs typeface="Arial" pitchFamily="34" charset="0"/>
              </a:rPr>
              <a:t>Auto deferrals from 3% to </a:t>
            </a:r>
            <a:r>
              <a:rPr lang="en-US" dirty="0" smtClean="0">
                <a:latin typeface="Arial" pitchFamily="34" charset="0"/>
                <a:cs typeface="Arial" pitchFamily="34" charset="0"/>
              </a:rPr>
              <a:t>15%</a:t>
            </a:r>
          </a:p>
          <a:p>
            <a:pPr lvl="2"/>
            <a:r>
              <a:rPr lang="en-US" dirty="0" smtClean="0">
                <a:latin typeface="Arial" pitchFamily="34" charset="0"/>
                <a:cs typeface="Arial" pitchFamily="34" charset="0"/>
              </a:rPr>
              <a:t>Employer contributions not required</a:t>
            </a:r>
          </a:p>
          <a:p>
            <a:pPr lvl="2"/>
            <a:r>
              <a:rPr lang="en-US" dirty="0" smtClean="0">
                <a:latin typeface="Arial" pitchFamily="34" charset="0"/>
                <a:cs typeface="Arial" pitchFamily="34" charset="0"/>
              </a:rPr>
              <a:t>Tax credit to encourage plan adoption</a:t>
            </a:r>
          </a:p>
          <a:p>
            <a:pPr lvl="2"/>
            <a:r>
              <a:rPr lang="en-US" dirty="0" smtClean="0">
                <a:latin typeface="Arial" pitchFamily="34" charset="0"/>
                <a:cs typeface="Arial" pitchFamily="34" charset="0"/>
              </a:rPr>
              <a:t>No pooling of assets</a:t>
            </a:r>
          </a:p>
          <a:p>
            <a:pPr lvl="2"/>
            <a:r>
              <a:rPr lang="en-US" dirty="0" smtClean="0">
                <a:latin typeface="Arial" pitchFamily="34" charset="0"/>
                <a:cs typeface="Arial" pitchFamily="34" charset="0"/>
              </a:rPr>
              <a:t>Form of payout controlled by participant</a:t>
            </a:r>
            <a:endParaRPr lang="en-US" dirty="0">
              <a:latin typeface="Arial" pitchFamily="34" charset="0"/>
              <a:cs typeface="Arial" pitchFamily="34" charset="0"/>
            </a:endParaRPr>
          </a:p>
          <a:p>
            <a:pPr marL="0" indent="0">
              <a:buNone/>
            </a:pPr>
            <a:r>
              <a:rPr lang="en-US" sz="1800" dirty="0"/>
              <a:t> </a:t>
            </a:r>
          </a:p>
          <a:p>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20</a:t>
            </a:fld>
            <a:endParaRPr lang="en-US" dirty="0"/>
          </a:p>
        </p:txBody>
      </p:sp>
    </p:spTree>
    <p:extLst>
      <p:ext uri="{BB962C8B-B14F-4D97-AF65-F5344CB8AC3E}">
        <p14:creationId xmlns:p14="http://schemas.microsoft.com/office/powerpoint/2010/main" val="4966906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effectLst/>
                <a:latin typeface="Arial" pitchFamily="34" charset="0"/>
                <a:cs typeface="Arial" pitchFamily="34" charset="0"/>
              </a:rPr>
              <a:t>Summing Up</a:t>
            </a:r>
            <a:endParaRPr lang="en-US"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pPr>
              <a:spcBef>
                <a:spcPts val="0"/>
              </a:spcBef>
            </a:pPr>
            <a:r>
              <a:rPr lang="en-US" sz="2600" dirty="0" smtClean="0">
                <a:latin typeface="Arial" pitchFamily="34" charset="0"/>
                <a:cs typeface="Arial" pitchFamily="34" charset="0"/>
              </a:rPr>
              <a:t>Proposed systemic changes intended to create access for low wage employees</a:t>
            </a:r>
          </a:p>
          <a:p>
            <a:pPr>
              <a:spcBef>
                <a:spcPts val="0"/>
              </a:spcBef>
            </a:pPr>
            <a:r>
              <a:rPr lang="en-US" sz="2600" dirty="0" smtClean="0">
                <a:latin typeface="Arial" pitchFamily="34" charset="0"/>
                <a:cs typeface="Arial" pitchFamily="34" charset="0"/>
              </a:rPr>
              <a:t>Government would replace private employers in system</a:t>
            </a:r>
          </a:p>
          <a:p>
            <a:pPr marL="0" indent="0">
              <a:spcBef>
                <a:spcPts val="0"/>
              </a:spcBef>
              <a:buNone/>
              <a:defRPr/>
            </a:pPr>
            <a:r>
              <a:rPr lang="en-US" sz="2400" dirty="0" smtClean="0">
                <a:latin typeface="Arial" pitchFamily="34" charset="0"/>
                <a:cs typeface="Arial" pitchFamily="34" charset="0"/>
              </a:rPr>
              <a:t>	°</a:t>
            </a:r>
            <a:r>
              <a:rPr lang="en-US" sz="2400" dirty="0">
                <a:latin typeface="Arial" pitchFamily="34" charset="0"/>
                <a:cs typeface="Arial" pitchFamily="34" charset="0"/>
              </a:rPr>
              <a:t>Mandated benefits</a:t>
            </a:r>
          </a:p>
          <a:p>
            <a:pPr marL="0" indent="0">
              <a:spcBef>
                <a:spcPts val="0"/>
              </a:spcBef>
              <a:buNone/>
              <a:defRPr/>
            </a:pPr>
            <a:r>
              <a:rPr lang="en-US" sz="2400" dirty="0">
                <a:latin typeface="Arial" pitchFamily="34" charset="0"/>
                <a:cs typeface="Arial" pitchFamily="34" charset="0"/>
              </a:rPr>
              <a:t>           </a:t>
            </a:r>
            <a:r>
              <a:rPr lang="en-US" sz="2400" dirty="0" smtClean="0">
                <a:latin typeface="Arial" pitchFamily="34" charset="0"/>
                <a:cs typeface="Arial" pitchFamily="34" charset="0"/>
              </a:rPr>
              <a:t>°</a:t>
            </a:r>
            <a:r>
              <a:rPr lang="en-US" sz="2400" dirty="0">
                <a:latin typeface="Arial" pitchFamily="34" charset="0"/>
                <a:cs typeface="Arial" pitchFamily="34" charset="0"/>
              </a:rPr>
              <a:t>Guaranteed benefits and/or investment </a:t>
            </a:r>
          </a:p>
          <a:p>
            <a:pPr marL="0" indent="0">
              <a:spcBef>
                <a:spcPts val="0"/>
              </a:spcBef>
              <a:buNone/>
              <a:defRPr/>
            </a:pPr>
            <a:r>
              <a:rPr lang="en-US" sz="2400" dirty="0" smtClean="0">
                <a:latin typeface="Arial" pitchFamily="34" charset="0"/>
                <a:cs typeface="Arial" pitchFamily="34" charset="0"/>
              </a:rPr>
              <a:t>             results</a:t>
            </a:r>
            <a:endParaRPr lang="en-US" sz="2400" dirty="0">
              <a:latin typeface="Arial" pitchFamily="34" charset="0"/>
              <a:cs typeface="Arial" pitchFamily="34" charset="0"/>
            </a:endParaRPr>
          </a:p>
          <a:p>
            <a:pPr marL="0" indent="0">
              <a:spcBef>
                <a:spcPts val="0"/>
              </a:spcBef>
              <a:buNone/>
              <a:defRPr/>
            </a:pPr>
            <a:r>
              <a:rPr lang="en-US" sz="2400" dirty="0">
                <a:latin typeface="Arial" pitchFamily="34" charset="0"/>
                <a:cs typeface="Arial" pitchFamily="34" charset="0"/>
              </a:rPr>
              <a:t>           </a:t>
            </a:r>
            <a:r>
              <a:rPr lang="en-US" sz="2400" dirty="0" smtClean="0">
                <a:latin typeface="Arial" pitchFamily="34" charset="0"/>
                <a:cs typeface="Arial" pitchFamily="34" charset="0"/>
              </a:rPr>
              <a:t>°</a:t>
            </a:r>
            <a:r>
              <a:rPr lang="en-US" sz="2400" dirty="0">
                <a:latin typeface="Arial" pitchFamily="34" charset="0"/>
                <a:cs typeface="Arial" pitchFamily="34" charset="0"/>
              </a:rPr>
              <a:t>Creation of new interest group to lobby for </a:t>
            </a:r>
            <a:endParaRPr lang="en-US" sz="2400" dirty="0" smtClean="0">
              <a:latin typeface="Arial" pitchFamily="34" charset="0"/>
              <a:cs typeface="Arial" pitchFamily="34" charset="0"/>
            </a:endParaRPr>
          </a:p>
          <a:p>
            <a:pPr marL="0" indent="0">
              <a:spcBef>
                <a:spcPts val="0"/>
              </a:spcBef>
              <a:buNone/>
              <a:defRPr/>
            </a:pPr>
            <a:r>
              <a:rPr lang="en-US" sz="2400" dirty="0">
                <a:latin typeface="Arial" pitchFamily="34" charset="0"/>
                <a:cs typeface="Arial" pitchFamily="34" charset="0"/>
              </a:rPr>
              <a:t> </a:t>
            </a:r>
            <a:r>
              <a:rPr lang="en-US" sz="2400" dirty="0" smtClean="0">
                <a:latin typeface="Arial" pitchFamily="34" charset="0"/>
                <a:cs typeface="Arial" pitchFamily="34" charset="0"/>
              </a:rPr>
              <a:t>            expansion </a:t>
            </a:r>
            <a:r>
              <a:rPr lang="en-US" sz="2400" dirty="0">
                <a:latin typeface="Arial" pitchFamily="34" charset="0"/>
                <a:cs typeface="Arial" pitchFamily="34" charset="0"/>
              </a:rPr>
              <a:t>of </a:t>
            </a:r>
            <a:r>
              <a:rPr lang="en-US" sz="2400" dirty="0" smtClean="0">
                <a:latin typeface="Arial" pitchFamily="34" charset="0"/>
                <a:cs typeface="Arial" pitchFamily="34" charset="0"/>
              </a:rPr>
              <a:t>benefits    </a:t>
            </a:r>
          </a:p>
          <a:p>
            <a:pPr>
              <a:spcBef>
                <a:spcPts val="0"/>
              </a:spcBef>
            </a:pPr>
            <a:r>
              <a:rPr lang="en-US" sz="2600" dirty="0" smtClean="0">
                <a:latin typeface="Arial" pitchFamily="34" charset="0"/>
                <a:cs typeface="Arial" pitchFamily="34" charset="0"/>
              </a:rPr>
              <a:t>State-level programs may cause breakdown in uniformity of pension laws in effect since ERISA enactment</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21</a:t>
            </a:fld>
            <a:endParaRPr lang="en-US" dirty="0"/>
          </a:p>
        </p:txBody>
      </p:sp>
    </p:spTree>
    <p:extLst>
      <p:ext uri="{BB962C8B-B14F-4D97-AF65-F5344CB8AC3E}">
        <p14:creationId xmlns:p14="http://schemas.microsoft.com/office/powerpoint/2010/main" val="300874687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effectLst/>
                <a:latin typeface="Arial" pitchFamily="34" charset="0"/>
                <a:cs typeface="Arial" pitchFamily="34" charset="0"/>
              </a:rPr>
              <a:t>Summing Up </a:t>
            </a:r>
            <a:r>
              <a:rPr lang="en-US" b="1" dirty="0" smtClean="0">
                <a:effectLst/>
                <a:latin typeface="Arial" pitchFamily="34" charset="0"/>
                <a:cs typeface="Arial" pitchFamily="34" charset="0"/>
              </a:rPr>
              <a:t>(Continued)</a:t>
            </a:r>
            <a:endParaRPr lang="en-US" b="1" dirty="0">
              <a:effectLst/>
              <a:latin typeface="Arial" pitchFamily="34" charset="0"/>
              <a:cs typeface="Arial" pitchFamily="34" charset="0"/>
            </a:endParaRPr>
          </a:p>
        </p:txBody>
      </p:sp>
      <p:sp>
        <p:nvSpPr>
          <p:cNvPr id="3" name="Content Placeholder 2"/>
          <p:cNvSpPr>
            <a:spLocks noGrp="1"/>
          </p:cNvSpPr>
          <p:nvPr>
            <p:ph idx="1"/>
          </p:nvPr>
        </p:nvSpPr>
        <p:spPr/>
        <p:txBody>
          <a:bodyPr/>
          <a:lstStyle/>
          <a:p>
            <a:r>
              <a:rPr lang="en-US" sz="2600" dirty="0" smtClean="0">
                <a:latin typeface="Arial" pitchFamily="34" charset="0"/>
                <a:cs typeface="Arial" pitchFamily="34" charset="0"/>
              </a:rPr>
              <a:t>Government influence could drive many advisers out of the retirement industry</a:t>
            </a:r>
          </a:p>
          <a:p>
            <a:pPr lvl="1"/>
            <a:r>
              <a:rPr lang="en-US" sz="2600" dirty="0">
                <a:latin typeface="Arial" pitchFamily="34" charset="0"/>
                <a:cs typeface="Arial" pitchFamily="34" charset="0"/>
              </a:rPr>
              <a:t>Control over choosing investment managers</a:t>
            </a:r>
          </a:p>
          <a:p>
            <a:pPr lvl="1"/>
            <a:r>
              <a:rPr lang="en-US" sz="2600" dirty="0">
                <a:latin typeface="Arial" pitchFamily="34" charset="0"/>
                <a:cs typeface="Arial" pitchFamily="34" charset="0"/>
              </a:rPr>
              <a:t>Influence over allocation of investment assets</a:t>
            </a:r>
          </a:p>
          <a:p>
            <a:pPr lvl="2"/>
            <a:r>
              <a:rPr lang="en-US" sz="2600" dirty="0">
                <a:latin typeface="Arial" pitchFamily="34" charset="0"/>
                <a:cs typeface="Arial" pitchFamily="34" charset="0"/>
              </a:rPr>
              <a:t>Increased possibility of asset misallocation</a:t>
            </a:r>
          </a:p>
          <a:p>
            <a:pPr lvl="3"/>
            <a:r>
              <a:rPr lang="en-US" sz="2600" dirty="0">
                <a:latin typeface="Arial" pitchFamily="34" charset="0"/>
                <a:cs typeface="Arial" pitchFamily="34" charset="0"/>
              </a:rPr>
              <a:t>Funding of favored industries and regions</a:t>
            </a:r>
          </a:p>
          <a:p>
            <a:pPr lvl="3"/>
            <a:r>
              <a:rPr lang="en-US" sz="2600" dirty="0">
                <a:latin typeface="Arial" pitchFamily="34" charset="0"/>
                <a:cs typeface="Arial" pitchFamily="34" charset="0"/>
              </a:rPr>
              <a:t>Heavy investment in government bonds</a:t>
            </a:r>
          </a:p>
          <a:p>
            <a:pPr lvl="4"/>
            <a:r>
              <a:rPr lang="en-US" sz="2600" dirty="0">
                <a:latin typeface="Arial" pitchFamily="34" charset="0"/>
                <a:cs typeface="Arial" pitchFamily="34" charset="0"/>
              </a:rPr>
              <a:t>MyRA example</a:t>
            </a:r>
          </a:p>
          <a:p>
            <a:r>
              <a:rPr lang="en-US" sz="2600" dirty="0" smtClean="0">
                <a:latin typeface="Arial" pitchFamily="34" charset="0"/>
                <a:cs typeface="Arial" pitchFamily="34" charset="0"/>
              </a:rPr>
              <a:t>Interesting times</a:t>
            </a: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22</a:t>
            </a:fld>
            <a:endParaRPr lang="en-US" dirty="0"/>
          </a:p>
        </p:txBody>
      </p:sp>
    </p:spTree>
    <p:extLst>
      <p:ext uri="{BB962C8B-B14F-4D97-AF65-F5344CB8AC3E}">
        <p14:creationId xmlns:p14="http://schemas.microsoft.com/office/powerpoint/2010/main" val="27679673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chemeClr val="bg1"/>
                </a:solidFill>
              </a:rPr>
              <a:t>.</a:t>
            </a:r>
            <a:endParaRPr lang="en-US" dirty="0">
              <a:solidFill>
                <a:schemeClr val="bg1"/>
              </a:solidFill>
            </a:endParaRPr>
          </a:p>
        </p:txBody>
      </p:sp>
      <p:sp>
        <p:nvSpPr>
          <p:cNvPr id="3" name="Content Placeholder 2"/>
          <p:cNvSpPr>
            <a:spLocks noGrp="1"/>
          </p:cNvSpPr>
          <p:nvPr>
            <p:ph idx="1"/>
          </p:nvPr>
        </p:nvSpPr>
        <p:spPr/>
        <p:txBody>
          <a:bodyPr/>
          <a:lstStyle/>
          <a:p>
            <a:pPr>
              <a:spcBef>
                <a:spcPts val="0"/>
              </a:spcBef>
            </a:pPr>
            <a:r>
              <a:rPr lang="en-US" sz="4000" b="1" dirty="0">
                <a:solidFill>
                  <a:schemeClr val="accent3">
                    <a:lumMod val="50000"/>
                  </a:schemeClr>
                </a:solidFill>
                <a:latin typeface="Arial" pitchFamily="34" charset="0"/>
                <a:cs typeface="Arial" pitchFamily="34" charset="0"/>
              </a:rPr>
              <a:t> </a:t>
            </a:r>
            <a:r>
              <a:rPr lang="en-US" sz="4000" b="1" dirty="0" smtClean="0">
                <a:solidFill>
                  <a:schemeClr val="accent3">
                    <a:lumMod val="50000"/>
                  </a:schemeClr>
                </a:solidFill>
                <a:latin typeface="Arial" pitchFamily="34" charset="0"/>
                <a:cs typeface="Arial" pitchFamily="34" charset="0"/>
              </a:rPr>
              <a:t>Cutting </a:t>
            </a:r>
            <a:r>
              <a:rPr lang="en-US" sz="4000" b="1" dirty="0">
                <a:solidFill>
                  <a:schemeClr val="accent3">
                    <a:lumMod val="50000"/>
                  </a:schemeClr>
                </a:solidFill>
                <a:latin typeface="Arial" pitchFamily="34" charset="0"/>
                <a:cs typeface="Arial" pitchFamily="34" charset="0"/>
              </a:rPr>
              <a:t>back tax </a:t>
            </a:r>
            <a:r>
              <a:rPr lang="en-US" sz="4000" b="1" dirty="0" smtClean="0">
                <a:solidFill>
                  <a:schemeClr val="accent3">
                    <a:lumMod val="50000"/>
                  </a:schemeClr>
                </a:solidFill>
                <a:latin typeface="Arial" pitchFamily="34" charset="0"/>
                <a:cs typeface="Arial" pitchFamily="34" charset="0"/>
              </a:rPr>
              <a:t>incentives</a:t>
            </a:r>
            <a:endParaRPr lang="en-US" sz="4000" b="1" dirty="0">
              <a:latin typeface="Arial" pitchFamily="34" charset="0"/>
              <a:cs typeface="Arial" pitchFamily="34" charset="0"/>
            </a:endParaRPr>
          </a:p>
          <a:p>
            <a:pPr>
              <a:spcBef>
                <a:spcPts val="0"/>
              </a:spcBef>
            </a:pPr>
            <a:r>
              <a:rPr lang="en-US" sz="4000" b="1" dirty="0" smtClean="0">
                <a:solidFill>
                  <a:schemeClr val="accent3">
                    <a:lumMod val="50000"/>
                  </a:schemeClr>
                </a:solidFill>
                <a:latin typeface="Arial" pitchFamily="34" charset="0"/>
                <a:cs typeface="Arial" pitchFamily="34" charset="0"/>
              </a:rPr>
              <a:t> Proposals </a:t>
            </a:r>
            <a:r>
              <a:rPr lang="en-US" sz="4000" b="1" dirty="0">
                <a:solidFill>
                  <a:schemeClr val="accent3">
                    <a:lumMod val="50000"/>
                  </a:schemeClr>
                </a:solidFill>
                <a:latin typeface="Arial" pitchFamily="34" charset="0"/>
                <a:cs typeface="Arial" pitchFamily="34" charset="0"/>
              </a:rPr>
              <a:t>for competing  </a:t>
            </a:r>
          </a:p>
          <a:p>
            <a:pPr marL="82550" indent="0">
              <a:spcBef>
                <a:spcPts val="0"/>
              </a:spcBef>
              <a:buNone/>
            </a:pPr>
            <a:r>
              <a:rPr lang="en-US" sz="4000" b="1" dirty="0">
                <a:solidFill>
                  <a:schemeClr val="accent3">
                    <a:lumMod val="50000"/>
                  </a:schemeClr>
                </a:solidFill>
                <a:latin typeface="Arial" pitchFamily="34" charset="0"/>
                <a:cs typeface="Arial" pitchFamily="34" charset="0"/>
              </a:rPr>
              <a:t>   </a:t>
            </a:r>
            <a:r>
              <a:rPr lang="en-US" sz="4000" b="1" dirty="0" smtClean="0">
                <a:solidFill>
                  <a:schemeClr val="accent3">
                    <a:lumMod val="50000"/>
                  </a:schemeClr>
                </a:solidFill>
                <a:latin typeface="Arial" pitchFamily="34" charset="0"/>
                <a:cs typeface="Arial" pitchFamily="34" charset="0"/>
              </a:rPr>
              <a:t>systems</a:t>
            </a:r>
            <a:endParaRPr lang="en-US" sz="4000" b="1" dirty="0">
              <a:solidFill>
                <a:schemeClr val="accent3">
                  <a:lumMod val="50000"/>
                </a:schemeClr>
              </a:solidFill>
              <a:latin typeface="Arial" pitchFamily="34" charset="0"/>
              <a:cs typeface="Arial" pitchFamily="34" charset="0"/>
            </a:endParaRPr>
          </a:p>
          <a:p>
            <a:pPr>
              <a:spcBef>
                <a:spcPts val="0"/>
              </a:spcBef>
            </a:pPr>
            <a:r>
              <a:rPr lang="en-US" sz="4000" b="1" dirty="0" smtClean="0">
                <a:solidFill>
                  <a:srgbClr val="0070C0"/>
                </a:solidFill>
                <a:latin typeface="Arial" pitchFamily="34" charset="0"/>
                <a:cs typeface="Arial" pitchFamily="34" charset="0"/>
              </a:rPr>
              <a:t> Impact </a:t>
            </a:r>
            <a:r>
              <a:rPr lang="en-US" sz="4000" b="1" dirty="0">
                <a:solidFill>
                  <a:srgbClr val="0070C0"/>
                </a:solidFill>
                <a:latin typeface="Arial" pitchFamily="34" charset="0"/>
                <a:cs typeface="Arial" pitchFamily="34" charset="0"/>
              </a:rPr>
              <a:t>of healthcare reform</a:t>
            </a:r>
          </a:p>
          <a:p>
            <a:endParaRPr lang="en-US" sz="4000" dirty="0">
              <a:solidFill>
                <a:srgbClr val="0070C0"/>
              </a:solidFill>
            </a:endParaRPr>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23</a:t>
            </a:fld>
            <a:endParaRPr lang="en-US" dirty="0"/>
          </a:p>
        </p:txBody>
      </p:sp>
    </p:spTree>
    <p:extLst>
      <p:ext uri="{BB962C8B-B14F-4D97-AF65-F5344CB8AC3E}">
        <p14:creationId xmlns:p14="http://schemas.microsoft.com/office/powerpoint/2010/main" val="184773553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smtClean="0">
                <a:effectLst/>
              </a:rPr>
              <a:t>Impact of Healthcare Reform</a:t>
            </a:r>
            <a:endParaRPr lang="en-US" sz="4000" b="1" dirty="0">
              <a:effectLst/>
            </a:endParaRPr>
          </a:p>
        </p:txBody>
      </p:sp>
      <p:sp>
        <p:nvSpPr>
          <p:cNvPr id="3" name="Content Placeholder 2"/>
          <p:cNvSpPr>
            <a:spLocks noGrp="1"/>
          </p:cNvSpPr>
          <p:nvPr>
            <p:ph idx="1"/>
          </p:nvPr>
        </p:nvSpPr>
        <p:spPr/>
        <p:txBody>
          <a:bodyPr/>
          <a:lstStyle/>
          <a:p>
            <a:r>
              <a:rPr lang="en-US" dirty="0" smtClean="0"/>
              <a:t>Indirect effects of health care law</a:t>
            </a:r>
          </a:p>
          <a:p>
            <a:pPr lvl="1"/>
            <a:r>
              <a:rPr lang="en-US" dirty="0" smtClean="0"/>
              <a:t>Employees</a:t>
            </a:r>
          </a:p>
          <a:p>
            <a:pPr lvl="1"/>
            <a:r>
              <a:rPr lang="en-US" dirty="0" smtClean="0"/>
              <a:t>Employers</a:t>
            </a:r>
          </a:p>
          <a:p>
            <a:pPr lvl="1"/>
            <a:r>
              <a:rPr lang="en-US" dirty="0" smtClean="0"/>
              <a:t>Plan service providers</a:t>
            </a:r>
            <a:endParaRPr lang="en-US" dirty="0"/>
          </a:p>
        </p:txBody>
      </p:sp>
      <p:sp>
        <p:nvSpPr>
          <p:cNvPr id="4" name="Slide Number Placeholder 3"/>
          <p:cNvSpPr>
            <a:spLocks noGrp="1"/>
          </p:cNvSpPr>
          <p:nvPr>
            <p:ph type="sldNum" sz="quarter" idx="12"/>
          </p:nvPr>
        </p:nvSpPr>
        <p:spPr/>
        <p:txBody>
          <a:bodyPr/>
          <a:lstStyle/>
          <a:p>
            <a:pPr>
              <a:defRPr/>
            </a:pPr>
            <a:fld id="{1CA818CC-217F-4484-AEDF-321D6DD1A1BA}" type="slidenum">
              <a:rPr lang="en-US" smtClean="0"/>
              <a:pPr>
                <a:defRPr/>
              </a:pPr>
              <a:t>24</a:t>
            </a:fld>
            <a:endParaRPr lang="en-US" dirty="0"/>
          </a:p>
        </p:txBody>
      </p:sp>
    </p:spTree>
    <p:extLst>
      <p:ext uri="{BB962C8B-B14F-4D97-AF65-F5344CB8AC3E}">
        <p14:creationId xmlns:p14="http://schemas.microsoft.com/office/powerpoint/2010/main" val="32253984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Effect of PPACA on Employees</a:t>
            </a:r>
          </a:p>
        </p:txBody>
      </p:sp>
      <p:sp>
        <p:nvSpPr>
          <p:cNvPr id="38915" name="Content Placeholder 2"/>
          <p:cNvSpPr>
            <a:spLocks noGrp="1"/>
          </p:cNvSpPr>
          <p:nvPr>
            <p:ph idx="1"/>
          </p:nvPr>
        </p:nvSpPr>
        <p:spPr>
          <a:xfrm>
            <a:off x="1435100" y="1295400"/>
            <a:ext cx="7499350" cy="5105400"/>
          </a:xfrm>
        </p:spPr>
        <p:txBody>
          <a:bodyPr/>
          <a:lstStyle/>
          <a:p>
            <a:r>
              <a:rPr lang="en-US" sz="2200" dirty="0" smtClean="0">
                <a:latin typeface="Arial" charset="0"/>
                <a:cs typeface="Arial" charset="0"/>
              </a:rPr>
              <a:t>Earlier plan distributions, because employees will not be tied to their jobs in order to maintain health insurance</a:t>
            </a:r>
          </a:p>
          <a:p>
            <a:pPr lvl="1"/>
            <a:r>
              <a:rPr lang="en-US" sz="1800" dirty="0" smtClean="0">
                <a:latin typeface="Arial" charset="0"/>
                <a:cs typeface="Arial" charset="0"/>
              </a:rPr>
              <a:t>New investment and liquidity strategies needed </a:t>
            </a:r>
          </a:p>
          <a:p>
            <a:pPr lvl="1"/>
            <a:endParaRPr lang="en-US" sz="1800" dirty="0" smtClean="0">
              <a:latin typeface="Arial" charset="0"/>
              <a:cs typeface="Arial" charset="0"/>
            </a:endParaRPr>
          </a:p>
          <a:p>
            <a:r>
              <a:rPr lang="en-US" sz="2000" dirty="0" smtClean="0">
                <a:latin typeface="Arial" charset="0"/>
                <a:cs typeface="Arial" charset="0"/>
              </a:rPr>
              <a:t>Older generation of workers to be replaced more quickly by younger less experienced employees</a:t>
            </a:r>
          </a:p>
          <a:p>
            <a:pPr lvl="1"/>
            <a:r>
              <a:rPr lang="en-US" sz="1800" dirty="0" smtClean="0">
                <a:latin typeface="Arial" charset="0"/>
                <a:cs typeface="Arial" charset="0"/>
              </a:rPr>
              <a:t>Lower salaries will result in smaller plan contributions</a:t>
            </a:r>
          </a:p>
          <a:p>
            <a:pPr lvl="1"/>
            <a:r>
              <a:rPr lang="en-US" sz="1800" dirty="0" smtClean="0">
                <a:latin typeface="Arial" charset="0"/>
                <a:cs typeface="Arial" charset="0"/>
              </a:rPr>
              <a:t>Some industries could experience higher pay and larger contributions</a:t>
            </a:r>
          </a:p>
          <a:p>
            <a:pPr lvl="1"/>
            <a:r>
              <a:rPr lang="en-US" sz="1800" dirty="0" smtClean="0">
                <a:latin typeface="Arial" charset="0"/>
                <a:cs typeface="Arial" charset="0"/>
              </a:rPr>
              <a:t>New generation will be less vested making plans less expensive</a:t>
            </a:r>
          </a:p>
          <a:p>
            <a:endParaRPr lang="en-US" sz="2000" dirty="0" smtClean="0">
              <a:latin typeface="Arial" charset="0"/>
              <a:cs typeface="Arial" charset="0"/>
            </a:endParaRPr>
          </a:p>
          <a:p>
            <a:r>
              <a:rPr lang="en-US" sz="2000" dirty="0" smtClean="0">
                <a:latin typeface="Arial" charset="0"/>
                <a:cs typeface="Arial" charset="0"/>
              </a:rPr>
              <a:t>Low-paid workers will choose health insurance over 401(k) contributions</a:t>
            </a:r>
          </a:p>
          <a:p>
            <a:pPr lvl="1"/>
            <a:r>
              <a:rPr lang="en-US" sz="1800" dirty="0" smtClean="0">
                <a:latin typeface="Arial" charset="0"/>
                <a:cs typeface="Arial" charset="0"/>
              </a:rPr>
              <a:t>ADP/ACP problems and issues with discrimination testing may result</a:t>
            </a:r>
          </a:p>
        </p:txBody>
      </p:sp>
      <p:sp>
        <p:nvSpPr>
          <p:cNvPr id="4" name="Slide Number Placeholder 3"/>
          <p:cNvSpPr>
            <a:spLocks noGrp="1"/>
          </p:cNvSpPr>
          <p:nvPr>
            <p:ph type="sldNum" sz="quarter" idx="12"/>
          </p:nvPr>
        </p:nvSpPr>
        <p:spPr/>
        <p:txBody>
          <a:bodyPr/>
          <a:lstStyle/>
          <a:p>
            <a:pPr>
              <a:defRPr/>
            </a:pPr>
            <a:fld id="{2E5AD1CD-6F92-4D8D-8CF1-6507ADACA7A4}" type="slidenum">
              <a:rPr lang="en-US" smtClean="0"/>
              <a:pPr>
                <a:defRPr/>
              </a:pPr>
              <a:t>25</a:t>
            </a:fld>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Effect of PPACA on Employers</a:t>
            </a:r>
          </a:p>
        </p:txBody>
      </p:sp>
      <p:sp>
        <p:nvSpPr>
          <p:cNvPr id="39939" name="Content Placeholder 2"/>
          <p:cNvSpPr>
            <a:spLocks noGrp="1"/>
          </p:cNvSpPr>
          <p:nvPr>
            <p:ph idx="1"/>
          </p:nvPr>
        </p:nvSpPr>
        <p:spPr/>
        <p:txBody>
          <a:bodyPr/>
          <a:lstStyle/>
          <a:p>
            <a:pPr>
              <a:spcBef>
                <a:spcPct val="0"/>
              </a:spcBef>
            </a:pPr>
            <a:r>
              <a:rPr lang="en-US" sz="2200" dirty="0" smtClean="0">
                <a:latin typeface="Arial" charset="0"/>
                <a:cs typeface="Arial" charset="0"/>
              </a:rPr>
              <a:t>PPACA-mandated healthcare benefits likely to reduce level of employer support for 401(k) plans</a:t>
            </a:r>
          </a:p>
          <a:p>
            <a:pPr lvl="1">
              <a:spcBef>
                <a:spcPct val="0"/>
              </a:spcBef>
            </a:pPr>
            <a:r>
              <a:rPr lang="en-US" sz="1800" dirty="0" smtClean="0">
                <a:latin typeface="Arial" charset="0"/>
                <a:cs typeface="Arial" charset="0"/>
              </a:rPr>
              <a:t>Knock on effect of smaller match; smaller employee contributions</a:t>
            </a:r>
          </a:p>
          <a:p>
            <a:pPr lvl="1">
              <a:spcBef>
                <a:spcPct val="0"/>
              </a:spcBef>
            </a:pPr>
            <a:r>
              <a:rPr lang="en-US" sz="1800" dirty="0" smtClean="0">
                <a:latin typeface="Arial" charset="0"/>
                <a:cs typeface="Arial" charset="0"/>
              </a:rPr>
              <a:t>Shrinking employee contributions exacerbates discrimination issues</a:t>
            </a:r>
          </a:p>
          <a:p>
            <a:pPr lvl="1">
              <a:spcBef>
                <a:spcPct val="0"/>
              </a:spcBef>
            </a:pPr>
            <a:endParaRPr lang="en-US" sz="1700" dirty="0" smtClean="0">
              <a:latin typeface="Arial" charset="0"/>
              <a:cs typeface="Arial" charset="0"/>
            </a:endParaRPr>
          </a:p>
          <a:p>
            <a:pPr>
              <a:spcBef>
                <a:spcPct val="0"/>
              </a:spcBef>
            </a:pPr>
            <a:r>
              <a:rPr lang="en-US" sz="2200" dirty="0" smtClean="0">
                <a:latin typeface="Arial" charset="0"/>
                <a:cs typeface="Arial" charset="0"/>
              </a:rPr>
              <a:t>PPACA disincentive to maintain 401(k) plan</a:t>
            </a:r>
          </a:p>
          <a:p>
            <a:pPr lvl="1">
              <a:spcBef>
                <a:spcPct val="0"/>
              </a:spcBef>
            </a:pPr>
            <a:r>
              <a:rPr lang="en-US" sz="1800" dirty="0" smtClean="0">
                <a:latin typeface="Arial" charset="0"/>
                <a:cs typeface="Arial" charset="0"/>
              </a:rPr>
              <a:t>$</a:t>
            </a:r>
            <a:r>
              <a:rPr lang="en-US" sz="1700" dirty="0" smtClean="0">
                <a:latin typeface="Arial" charset="0"/>
                <a:cs typeface="Arial" charset="0"/>
              </a:rPr>
              <a:t>3000 per head penalty for unaffordable health insurance avoided if </a:t>
            </a:r>
            <a:r>
              <a:rPr lang="en-US" sz="1800" dirty="0" smtClean="0">
                <a:latin typeface="Arial" charset="0"/>
                <a:cs typeface="Arial" charset="0"/>
              </a:rPr>
              <a:t>cost of single-person coverage not in excess of 9.5% W-2 wages</a:t>
            </a:r>
          </a:p>
          <a:p>
            <a:pPr lvl="1">
              <a:spcBef>
                <a:spcPct val="0"/>
              </a:spcBef>
            </a:pPr>
            <a:r>
              <a:rPr lang="en-US" sz="1800" dirty="0" smtClean="0">
                <a:latin typeface="Arial" charset="0"/>
                <a:cs typeface="Arial" charset="0"/>
              </a:rPr>
              <a:t>401(k) reduction of wages makes avoiding penalty harder</a:t>
            </a:r>
          </a:p>
          <a:p>
            <a:pPr>
              <a:spcBef>
                <a:spcPct val="0"/>
              </a:spcBef>
            </a:pPr>
            <a:endParaRPr lang="en-US" sz="1800" dirty="0" smtClean="0">
              <a:latin typeface="Arial" charset="0"/>
              <a:cs typeface="Arial" charset="0"/>
            </a:endParaRPr>
          </a:p>
          <a:p>
            <a:pPr>
              <a:spcBef>
                <a:spcPct val="0"/>
              </a:spcBef>
            </a:pPr>
            <a:r>
              <a:rPr lang="en-US" sz="2200" dirty="0" smtClean="0">
                <a:latin typeface="Arial" charset="0"/>
                <a:cs typeface="Arial" charset="0"/>
              </a:rPr>
              <a:t>PPA 90-day rule for health plan availability can compromise overall plan administration</a:t>
            </a:r>
          </a:p>
          <a:p>
            <a:pPr lvl="1">
              <a:spcBef>
                <a:spcPct val="0"/>
              </a:spcBef>
            </a:pPr>
            <a:r>
              <a:rPr lang="en-US" sz="1800" dirty="0" smtClean="0">
                <a:latin typeface="Arial" charset="0"/>
                <a:cs typeface="Arial" charset="0"/>
              </a:rPr>
              <a:t>Delay greater than 90 days for entry into </a:t>
            </a:r>
            <a:r>
              <a:rPr lang="en-US" sz="1800" u="sng" dirty="0" smtClean="0">
                <a:latin typeface="Arial" charset="0"/>
                <a:cs typeface="Arial" charset="0"/>
              </a:rPr>
              <a:t>al</a:t>
            </a:r>
            <a:r>
              <a:rPr lang="en-US" sz="1800" dirty="0" smtClean="0">
                <a:latin typeface="Arial" charset="0"/>
                <a:cs typeface="Arial" charset="0"/>
              </a:rPr>
              <a:t>l benefit plans no longer possible</a:t>
            </a:r>
          </a:p>
          <a:p>
            <a:pPr lvl="1">
              <a:spcBef>
                <a:spcPct val="0"/>
              </a:spcBef>
            </a:pPr>
            <a:r>
              <a:rPr lang="en-US" sz="1800" dirty="0" smtClean="0">
                <a:latin typeface="Arial" charset="0"/>
                <a:cs typeface="Arial" charset="0"/>
              </a:rPr>
              <a:t>May necessitate enrollment at different times</a:t>
            </a:r>
          </a:p>
          <a:p>
            <a:pPr lvl="1"/>
            <a:endParaRPr lang="en-US" sz="1700" dirty="0" smtClean="0">
              <a:latin typeface="Arial" charset="0"/>
              <a:cs typeface="Arial" charset="0"/>
            </a:endParaRPr>
          </a:p>
          <a:p>
            <a:endParaRPr lang="en-US" sz="2200" dirty="0" smtClean="0">
              <a:latin typeface="Arial" charset="0"/>
              <a:cs typeface="Arial" charset="0"/>
            </a:endParaRPr>
          </a:p>
          <a:p>
            <a:pPr lvl="1"/>
            <a:endParaRPr lang="en-US" sz="1800" dirty="0" smtClean="0">
              <a:latin typeface="Arial" charset="0"/>
              <a:cs typeface="Arial" charset="0"/>
            </a:endParaRPr>
          </a:p>
        </p:txBody>
      </p:sp>
      <p:sp>
        <p:nvSpPr>
          <p:cNvPr id="4" name="Slide Number Placeholder 3"/>
          <p:cNvSpPr>
            <a:spLocks noGrp="1"/>
          </p:cNvSpPr>
          <p:nvPr>
            <p:ph type="sldNum" sz="quarter" idx="12"/>
          </p:nvPr>
        </p:nvSpPr>
        <p:spPr/>
        <p:txBody>
          <a:bodyPr/>
          <a:lstStyle/>
          <a:p>
            <a:pPr>
              <a:defRPr/>
            </a:pPr>
            <a:fld id="{CCEE07C9-254E-4F59-A246-B839203C324F}" type="slidenum">
              <a:rPr lang="en-US" smtClean="0"/>
              <a:pPr>
                <a:defRPr/>
              </a:pPr>
              <a:t>26</a:t>
            </a:fld>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bwMode="auto"/>
        <p:txBody>
          <a:bodyPr vert="horz" wrap="square" lIns="91440" tIns="45720" rIns="91440" bIns="45720" numCol="1" anchorCtr="0" compatLnSpc="1">
            <a:prstTxWarp prst="textNoShape">
              <a:avLst/>
            </a:prstTxWarp>
          </a:bodyPr>
          <a:lstStyle/>
          <a:p>
            <a:r>
              <a:rPr lang="en-US" sz="3200" b="1" dirty="0" smtClean="0">
                <a:effectLst/>
                <a:latin typeface="Arial" charset="0"/>
                <a:cs typeface="Arial" charset="0"/>
              </a:rPr>
              <a:t>PPACA Effect on Retirement Industry</a:t>
            </a:r>
          </a:p>
        </p:txBody>
      </p:sp>
      <p:sp>
        <p:nvSpPr>
          <p:cNvPr id="40963" name="Content Placeholder 2"/>
          <p:cNvSpPr>
            <a:spLocks noGrp="1"/>
          </p:cNvSpPr>
          <p:nvPr>
            <p:ph idx="1"/>
          </p:nvPr>
        </p:nvSpPr>
        <p:spPr/>
        <p:txBody>
          <a:bodyPr/>
          <a:lstStyle/>
          <a:p>
            <a:r>
              <a:rPr lang="en-US" sz="2400" dirty="0" smtClean="0">
                <a:latin typeface="Arial" charset="0"/>
                <a:cs typeface="Arial" charset="0"/>
              </a:rPr>
              <a:t>Increased competition in healthcare marketplace</a:t>
            </a:r>
          </a:p>
          <a:p>
            <a:pPr lvl="1"/>
            <a:r>
              <a:rPr lang="en-US" sz="2000" dirty="0" smtClean="0">
                <a:latin typeface="Arial" charset="0"/>
                <a:cs typeface="Arial" charset="0"/>
              </a:rPr>
              <a:t>Government-regulated exchanges</a:t>
            </a:r>
          </a:p>
          <a:p>
            <a:pPr lvl="1"/>
            <a:r>
              <a:rPr lang="en-US" sz="2000" dirty="0" smtClean="0">
                <a:latin typeface="Arial" charset="0"/>
                <a:cs typeface="Arial" charset="0"/>
              </a:rPr>
              <a:t>Reduced brokers’ commissions</a:t>
            </a:r>
          </a:p>
          <a:p>
            <a:pPr lvl="1"/>
            <a:r>
              <a:rPr lang="en-US" sz="2000" dirty="0" smtClean="0">
                <a:latin typeface="Arial" charset="0"/>
                <a:cs typeface="Arial" charset="0"/>
              </a:rPr>
              <a:t>Potential expansion of healthcare brokers into retirement plan industry</a:t>
            </a:r>
          </a:p>
          <a:p>
            <a:endParaRPr lang="en-US" sz="2400" dirty="0" smtClean="0">
              <a:latin typeface="Arial" charset="0"/>
              <a:cs typeface="Arial" charset="0"/>
            </a:endParaRPr>
          </a:p>
          <a:p>
            <a:r>
              <a:rPr lang="en-US" sz="2400" dirty="0" smtClean="0">
                <a:latin typeface="Arial" charset="0"/>
                <a:cs typeface="Arial" charset="0"/>
              </a:rPr>
              <a:t>New legislatively-mandated retirement plan models</a:t>
            </a:r>
          </a:p>
          <a:p>
            <a:pPr lvl="1"/>
            <a:r>
              <a:rPr lang="en-US" sz="2000" dirty="0" smtClean="0">
                <a:latin typeface="Arial" charset="0"/>
                <a:cs typeface="Arial" charset="0"/>
              </a:rPr>
              <a:t>Reduces/eliminates role of employer</a:t>
            </a:r>
          </a:p>
          <a:p>
            <a:pPr lvl="1"/>
            <a:r>
              <a:rPr lang="en-US" sz="2000" dirty="0" smtClean="0">
                <a:latin typeface="Arial" charset="0"/>
                <a:cs typeface="Arial" charset="0"/>
              </a:rPr>
              <a:t>Marketing focus redirected to employees</a:t>
            </a:r>
          </a:p>
        </p:txBody>
      </p:sp>
      <p:sp>
        <p:nvSpPr>
          <p:cNvPr id="4" name="Slide Number Placeholder 3"/>
          <p:cNvSpPr>
            <a:spLocks noGrp="1"/>
          </p:cNvSpPr>
          <p:nvPr>
            <p:ph type="sldNum" sz="quarter" idx="12"/>
          </p:nvPr>
        </p:nvSpPr>
        <p:spPr/>
        <p:txBody>
          <a:bodyPr/>
          <a:lstStyle/>
          <a:p>
            <a:pPr>
              <a:defRPr/>
            </a:pPr>
            <a:fld id="{1D73D5E1-DA28-4ACA-AC5A-659CF30FA135}" type="slidenum">
              <a:rPr lang="en-US" smtClean="0"/>
              <a:pPr>
                <a:defRPr/>
              </a:pPr>
              <a:t>27</a:t>
            </a:fld>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3"/>
          <p:cNvSpPr>
            <a:spLocks noGrp="1" noChangeArrowheads="1"/>
          </p:cNvSpPr>
          <p:nvPr>
            <p:ph type="subTitle" idx="1"/>
          </p:nvPr>
        </p:nvSpPr>
        <p:spPr>
          <a:xfrm>
            <a:off x="1905000" y="4724400"/>
            <a:ext cx="6400800" cy="609600"/>
          </a:xfrm>
        </p:spPr>
        <p:txBody>
          <a:bodyPr/>
          <a:lstStyle/>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a:p>
            <a:pPr marL="26988" eaLnBrk="1" hangingPunct="1">
              <a:lnSpc>
                <a:spcPct val="80000"/>
              </a:lnSpc>
            </a:pPr>
            <a:endParaRPr lang="en-US" sz="2200" b="1" dirty="0" smtClean="0">
              <a:solidFill>
                <a:srgbClr val="320E04"/>
              </a:solidFill>
              <a:latin typeface="Times New Roman" pitchFamily="18" charset="0"/>
            </a:endParaRPr>
          </a:p>
        </p:txBody>
      </p:sp>
      <p:sp>
        <p:nvSpPr>
          <p:cNvPr id="26627" name="Rectangle 3"/>
          <p:cNvSpPr>
            <a:spLocks noChangeArrowheads="1"/>
          </p:cNvSpPr>
          <p:nvPr/>
        </p:nvSpPr>
        <p:spPr bwMode="auto">
          <a:xfrm>
            <a:off x="1447800" y="3276600"/>
            <a:ext cx="6858000"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lstStyle/>
          <a:p>
            <a:pPr marL="26988" algn="ctr">
              <a:lnSpc>
                <a:spcPct val="80000"/>
              </a:lnSpc>
              <a:spcBef>
                <a:spcPts val="600"/>
              </a:spcBef>
              <a:buClr>
                <a:schemeClr val="accent1"/>
              </a:buClr>
              <a:buSzPct val="80000"/>
              <a:buFont typeface="Wingdings 2" pitchFamily="18" charset="2"/>
              <a:buNone/>
              <a:defRPr/>
            </a:pPr>
            <a:r>
              <a:rPr lang="en-US" sz="2200" dirty="0">
                <a:solidFill>
                  <a:srgbClr val="320E04"/>
                </a:solidFill>
                <a:latin typeface="Arial" pitchFamily="34" charset="0"/>
                <a:cs typeface="Arial" pitchFamily="34" charset="0"/>
              </a:rPr>
              <a:t>Marcia S. Wagner, Esq.</a:t>
            </a:r>
            <a:endParaRPr lang="en-US" sz="2200" dirty="0">
              <a:solidFill>
                <a:schemeClr val="tx2"/>
              </a:solidFill>
              <a:latin typeface="Arial" charset="0"/>
            </a:endParaRPr>
          </a:p>
          <a:p>
            <a:pPr algn="ctr" eaLnBrk="0" hangingPunct="0">
              <a:defRPr/>
            </a:pPr>
            <a:endParaRPr lang="en-US" sz="2000" dirty="0">
              <a:solidFill>
                <a:schemeClr val="tx2"/>
              </a:solidFill>
              <a:latin typeface="Arial" charset="0"/>
            </a:endParaRPr>
          </a:p>
          <a:p>
            <a:pPr algn="ctr" eaLnBrk="0" hangingPunct="0">
              <a:defRPr/>
            </a:pPr>
            <a:endParaRPr lang="en-US" sz="2000" dirty="0">
              <a:solidFill>
                <a:schemeClr val="tx2"/>
              </a:solidFill>
              <a:latin typeface="Arial" charset="0"/>
            </a:endParaRPr>
          </a:p>
          <a:p>
            <a:pPr algn="ctr" eaLnBrk="0" hangingPunct="0">
              <a:defRPr/>
            </a:pPr>
            <a:endParaRPr lang="en-US" sz="2000" dirty="0">
              <a:solidFill>
                <a:schemeClr val="tx2"/>
              </a:solidFill>
              <a:latin typeface="Arial" charset="0"/>
            </a:endParaRPr>
          </a:p>
          <a:p>
            <a:pPr algn="ctr" eaLnBrk="0" hangingPunct="0">
              <a:defRPr/>
            </a:pPr>
            <a:r>
              <a:rPr lang="en-US" sz="2000" dirty="0">
                <a:solidFill>
                  <a:schemeClr val="tx2"/>
                </a:solidFill>
                <a:latin typeface="Arial" charset="0"/>
              </a:rPr>
              <a:t>99 Summer Street, 13</a:t>
            </a:r>
            <a:r>
              <a:rPr lang="en-US" sz="2000" baseline="30000" dirty="0">
                <a:solidFill>
                  <a:schemeClr val="tx2"/>
                </a:solidFill>
                <a:latin typeface="Arial" charset="0"/>
              </a:rPr>
              <a:t>th</a:t>
            </a:r>
            <a:r>
              <a:rPr lang="en-US" sz="2000" dirty="0">
                <a:solidFill>
                  <a:schemeClr val="tx2"/>
                </a:solidFill>
                <a:latin typeface="Arial" charset="0"/>
              </a:rPr>
              <a:t> Floor</a:t>
            </a:r>
          </a:p>
          <a:p>
            <a:pPr algn="ctr" eaLnBrk="0" hangingPunct="0">
              <a:defRPr/>
            </a:pPr>
            <a:r>
              <a:rPr lang="en-US" sz="2000" dirty="0">
                <a:solidFill>
                  <a:schemeClr val="tx2"/>
                </a:solidFill>
                <a:latin typeface="Arial" charset="0"/>
              </a:rPr>
              <a:t>Boston, Massachusetts 02110</a:t>
            </a:r>
          </a:p>
          <a:p>
            <a:pPr algn="ctr" eaLnBrk="0" hangingPunct="0">
              <a:defRPr/>
            </a:pPr>
            <a:r>
              <a:rPr lang="en-US" sz="2000" dirty="0">
                <a:solidFill>
                  <a:schemeClr val="tx2"/>
                </a:solidFill>
                <a:latin typeface="Arial" charset="0"/>
              </a:rPr>
              <a:t>Tel: (617) 357-5200 Fax: (617) 357-5250</a:t>
            </a:r>
          </a:p>
          <a:p>
            <a:pPr algn="ctr" eaLnBrk="0" hangingPunct="0">
              <a:defRPr/>
            </a:pPr>
            <a:r>
              <a:rPr lang="en-US" sz="2000" dirty="0">
                <a:solidFill>
                  <a:schemeClr val="tx2"/>
                </a:solidFill>
                <a:latin typeface="Arial" charset="0"/>
              </a:rPr>
              <a:t>    Website: www.wagnerlawgroup.com</a:t>
            </a:r>
          </a:p>
          <a:p>
            <a:pPr algn="ctr" eaLnBrk="0" hangingPunct="0">
              <a:defRPr/>
            </a:pPr>
            <a:r>
              <a:rPr lang="en-US" sz="1000" dirty="0">
                <a:solidFill>
                  <a:schemeClr val="tx2"/>
                </a:solidFill>
                <a:latin typeface="Arial" charset="0"/>
              </a:rPr>
              <a:t>marcia@wagnerlawgroup.com </a:t>
            </a:r>
          </a:p>
          <a:p>
            <a:pPr marL="26988">
              <a:lnSpc>
                <a:spcPct val="80000"/>
              </a:lnSpc>
              <a:spcBef>
                <a:spcPts val="600"/>
              </a:spcBef>
              <a:buClr>
                <a:schemeClr val="accent1"/>
              </a:buClr>
              <a:buSzPct val="80000"/>
              <a:buFont typeface="Wingdings 2" pitchFamily="18" charset="2"/>
              <a:buNone/>
              <a:defRPr/>
            </a:pPr>
            <a:r>
              <a:rPr lang="en-US" sz="1000" dirty="0" smtClean="0">
                <a:solidFill>
                  <a:srgbClr val="320E04"/>
                </a:solidFill>
                <a:latin typeface="Arial" charset="0"/>
              </a:rPr>
              <a:t>A0129360.PPTX</a:t>
            </a:r>
            <a:endParaRPr lang="en-US" sz="1000" dirty="0">
              <a:solidFill>
                <a:srgbClr val="320E04"/>
              </a:solidFill>
              <a:latin typeface="Arial" charset="0"/>
            </a:endParaRPr>
          </a:p>
          <a:p>
            <a:pPr marL="26988">
              <a:lnSpc>
                <a:spcPct val="80000"/>
              </a:lnSpc>
              <a:spcBef>
                <a:spcPts val="600"/>
              </a:spcBef>
              <a:buClr>
                <a:schemeClr val="accent1"/>
              </a:buClr>
              <a:buSzPct val="80000"/>
              <a:buFont typeface="Wingdings 2" pitchFamily="18" charset="2"/>
              <a:buNone/>
              <a:defRPr/>
            </a:pPr>
            <a:r>
              <a:rPr lang="en-US" sz="2200" dirty="0" smtClean="0">
                <a:solidFill>
                  <a:srgbClr val="320E04"/>
                </a:solidFill>
                <a:latin typeface="Times New Roman" pitchFamily="18" charset="0"/>
                <a:cs typeface="+mn-cs"/>
              </a:rPr>
              <a:t>                  </a:t>
            </a:r>
            <a:endParaRPr lang="en-US" sz="2200" dirty="0">
              <a:solidFill>
                <a:srgbClr val="320E04"/>
              </a:solidFill>
              <a:latin typeface="Times New Roman" pitchFamily="18" charset="0"/>
              <a:cs typeface="+mn-cs"/>
            </a:endParaRPr>
          </a:p>
          <a:p>
            <a:pPr marL="26988">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cs typeface="+mn-cs"/>
            </a:endParaRPr>
          </a:p>
          <a:p>
            <a:pPr marL="26988">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cs typeface="+mn-cs"/>
            </a:endParaRPr>
          </a:p>
          <a:p>
            <a:pPr marL="26988">
              <a:lnSpc>
                <a:spcPct val="80000"/>
              </a:lnSpc>
              <a:spcBef>
                <a:spcPts val="600"/>
              </a:spcBef>
              <a:buClr>
                <a:schemeClr val="accent1"/>
              </a:buClr>
              <a:buSzPct val="80000"/>
              <a:buFont typeface="Wingdings 2" pitchFamily="18" charset="2"/>
              <a:buNone/>
              <a:defRPr/>
            </a:pPr>
            <a:endParaRPr lang="en-US" sz="2200" b="1" dirty="0">
              <a:solidFill>
                <a:srgbClr val="320E04"/>
              </a:solidFill>
              <a:latin typeface="Times New Roman" pitchFamily="18" charset="0"/>
              <a:cs typeface="+mn-cs"/>
            </a:endParaRPr>
          </a:p>
        </p:txBody>
      </p:sp>
      <p:sp>
        <p:nvSpPr>
          <p:cNvPr id="8196" name="Rectangle 2"/>
          <p:cNvSpPr>
            <a:spLocks noGrp="1" noChangeArrowheads="1"/>
          </p:cNvSpPr>
          <p:nvPr>
            <p:ph type="ctrTitle"/>
          </p:nvPr>
        </p:nvSpPr>
        <p:spPr bwMode="auto">
          <a:xfrm>
            <a:off x="1421267" y="762000"/>
            <a:ext cx="7113133" cy="2743200"/>
          </a:xfrm>
        </p:spPr>
        <p:txBody>
          <a:bodyPr vert="horz" wrap="square" lIns="91440" tIns="45720" rIns="91440" bIns="45720" numCol="1" anchorCtr="0" compatLnSpc="1">
            <a:prstTxWarp prst="textNoShape">
              <a:avLst/>
            </a:prstTxWarp>
            <a:normAutofit fontScale="90000"/>
          </a:bodyPr>
          <a:lstStyle/>
          <a:p>
            <a:pPr marL="26988" algn="ctr">
              <a:spcBef>
                <a:spcPts val="0"/>
              </a:spcBef>
            </a:pPr>
            <a:r>
              <a:rPr lang="en-US" sz="4400" b="1" dirty="0" smtClean="0">
                <a:solidFill>
                  <a:srgbClr val="320E04"/>
                </a:solidFill>
                <a:latin typeface="Times New Roman" pitchFamily="18" charset="0"/>
              </a:rPr>
              <a:t/>
            </a:r>
            <a:br>
              <a:rPr lang="en-US" sz="4400" b="1" dirty="0" smtClean="0">
                <a:solidFill>
                  <a:srgbClr val="320E04"/>
                </a:solidFill>
                <a:latin typeface="Times New Roman" pitchFamily="18" charset="0"/>
              </a:rPr>
            </a:br>
            <a:r>
              <a:rPr lang="en-US" sz="4400" b="1" dirty="0" smtClean="0">
                <a:effectLst/>
              </a:rPr>
              <a:t/>
            </a:r>
            <a:br>
              <a:rPr lang="en-US" sz="4400" b="1" dirty="0" smtClean="0">
                <a:effectLst/>
              </a:rPr>
            </a:br>
            <a:r>
              <a:rPr lang="en-US" sz="4400" b="1" dirty="0" smtClean="0">
                <a:effectLst/>
              </a:rPr>
              <a:t/>
            </a:r>
            <a:br>
              <a:rPr lang="en-US" sz="4400" b="1" dirty="0" smtClean="0">
                <a:effectLst/>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3300" b="1" dirty="0" smtClean="0">
                <a:solidFill>
                  <a:srgbClr val="320E04"/>
                </a:solidFill>
                <a:effectLst/>
                <a:latin typeface="Arial" pitchFamily="34" charset="0"/>
                <a:cs typeface="Arial" pitchFamily="34" charset="0"/>
              </a:rPr>
              <a:t/>
            </a:r>
            <a:br>
              <a:rPr lang="en-US" sz="3300" b="1" dirty="0" smtClean="0">
                <a:solidFill>
                  <a:srgbClr val="320E04"/>
                </a:solidFill>
                <a:effectLst/>
                <a:latin typeface="Arial" pitchFamily="34" charset="0"/>
                <a:cs typeface="Arial" pitchFamily="34" charset="0"/>
              </a:rPr>
            </a:br>
            <a:r>
              <a:rPr lang="en-US" sz="4000" b="1" dirty="0" smtClean="0">
                <a:solidFill>
                  <a:schemeClr val="accent3">
                    <a:lumMod val="50000"/>
                  </a:schemeClr>
                </a:solidFill>
                <a:effectLst/>
                <a:latin typeface="Arial" charset="0"/>
              </a:rPr>
              <a:t>State </a:t>
            </a:r>
            <a:r>
              <a:rPr lang="en-US" sz="4000" b="1" dirty="0">
                <a:solidFill>
                  <a:schemeClr val="accent3">
                    <a:lumMod val="50000"/>
                  </a:schemeClr>
                </a:solidFill>
                <a:effectLst/>
                <a:latin typeface="Arial" charset="0"/>
              </a:rPr>
              <a:t>&amp; Federal Threats to the Private Retirement Plan System</a:t>
            </a:r>
            <a:r>
              <a:rPr lang="en-US" sz="3600" b="1" dirty="0">
                <a:solidFill>
                  <a:srgbClr val="320E04"/>
                </a:solidFill>
                <a:latin typeface="Arial" charset="0"/>
              </a:rPr>
              <a:t/>
            </a:r>
            <a:br>
              <a:rPr lang="en-US" sz="3600" b="1" dirty="0">
                <a:solidFill>
                  <a:srgbClr val="320E04"/>
                </a:solidFill>
                <a:latin typeface="Arial" charset="0"/>
              </a:rPr>
            </a:br>
            <a:r>
              <a:rPr lang="en-US" sz="3600" b="1" dirty="0" smtClean="0">
                <a:solidFill>
                  <a:srgbClr val="320E04"/>
                </a:solidFill>
                <a:latin typeface="Times New Roman" pitchFamily="18" charset="0"/>
              </a:rPr>
              <a:t/>
            </a:r>
            <a:br>
              <a:rPr lang="en-US" sz="3600" b="1" dirty="0" smtClean="0">
                <a:solidFill>
                  <a:srgbClr val="320E04"/>
                </a:solidFill>
                <a:latin typeface="Times New Roman" pitchFamily="18" charset="0"/>
              </a:rPr>
            </a:br>
            <a:endParaRPr lang="en-US" sz="4000" b="1" dirty="0" smtClean="0">
              <a:effectLst/>
            </a:endParaRPr>
          </a:p>
        </p:txBody>
      </p:sp>
      <p:pic>
        <p:nvPicPr>
          <p:cNvPr id="41989"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1800" y="3657600"/>
            <a:ext cx="35052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30415</TotalTime>
  <Words>6201</Words>
  <Application>Microsoft Office PowerPoint</Application>
  <PresentationFormat>On-screen Show (4:3)</PresentationFormat>
  <Paragraphs>400</Paragraphs>
  <Slides>28</Slides>
  <Notes>28</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Solstice</vt:lpstr>
      <vt:lpstr> </vt:lpstr>
      <vt:lpstr>0</vt:lpstr>
      <vt:lpstr>Limiting Tax Cost of Retirement Plans</vt:lpstr>
      <vt:lpstr>Limiting Contributions &amp; Benefits</vt:lpstr>
      <vt:lpstr>Administration Proposal to Cap Lifetime Contributions</vt:lpstr>
      <vt:lpstr>Administration Proposal to Limit Value of Tax Deductions </vt:lpstr>
      <vt:lpstr>Tax Reform Proposals</vt:lpstr>
      <vt:lpstr>Consequences of Cutting Tax Incentives</vt:lpstr>
      <vt:lpstr>Summing Up</vt:lpstr>
      <vt:lpstr>.</vt:lpstr>
      <vt:lpstr>Background</vt:lpstr>
      <vt:lpstr>Administration Initiatives to Increase Retirement Savings Through IRAs</vt:lpstr>
      <vt:lpstr>MyRA Initiative</vt:lpstr>
      <vt:lpstr>Pension System Reform - Federal Level USA Retirement Funds </vt:lpstr>
      <vt:lpstr>Proposed Expansion of Federal Thrift Savings Plan</vt:lpstr>
      <vt:lpstr>Pension System Reform:  State-Sponsored Initiatives</vt:lpstr>
      <vt:lpstr>Pension System Reform: State-Sponsored Initiatives (continued)</vt:lpstr>
      <vt:lpstr>Proposals from Academia</vt:lpstr>
      <vt:lpstr>SPARK Institute USERSP Proposal</vt:lpstr>
      <vt:lpstr>SAFE Retirement Act</vt:lpstr>
      <vt:lpstr>Summing Up</vt:lpstr>
      <vt:lpstr>Summing Up (Continued)</vt:lpstr>
      <vt:lpstr>.</vt:lpstr>
      <vt:lpstr>Impact of Healthcare Reform</vt:lpstr>
      <vt:lpstr>Effect of PPACA on Employees</vt:lpstr>
      <vt:lpstr>Effect of PPACA on Employers</vt:lpstr>
      <vt:lpstr>PPACA Effect on Retirement Industry</vt:lpstr>
      <vt:lpstr>         State &amp; Federal Threats to the Private Retirement Plan System  </vt:lpstr>
    </vt:vector>
  </TitlesOfParts>
  <Company>MNA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ERISA Section 408(b)(2) Fee Disclosures: Impact on Broker-Dealers</dc:title>
  <dc:creator>mcnealsa</dc:creator>
  <cp:lastModifiedBy>Katharine Keane</cp:lastModifiedBy>
  <cp:revision>473</cp:revision>
  <cp:lastPrinted>2014-09-30T15:38:28Z</cp:lastPrinted>
  <dcterms:created xsi:type="dcterms:W3CDTF">2008-04-29T20:53:18Z</dcterms:created>
  <dcterms:modified xsi:type="dcterms:W3CDTF">2014-09-30T16:21:02Z</dcterms:modified>
</cp:coreProperties>
</file>