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49"/>
  </p:notesMasterIdLst>
  <p:handoutMasterIdLst>
    <p:handoutMasterId r:id="rId50"/>
  </p:handoutMasterIdLst>
  <p:sldIdLst>
    <p:sldId id="467" r:id="rId2"/>
    <p:sldId id="468" r:id="rId3"/>
    <p:sldId id="469" r:id="rId4"/>
    <p:sldId id="470" r:id="rId5"/>
    <p:sldId id="471" r:id="rId6"/>
    <p:sldId id="493" r:id="rId7"/>
    <p:sldId id="472" r:id="rId8"/>
    <p:sldId id="494" r:id="rId9"/>
    <p:sldId id="473" r:id="rId10"/>
    <p:sldId id="474" r:id="rId11"/>
    <p:sldId id="495" r:id="rId12"/>
    <p:sldId id="500" r:id="rId13"/>
    <p:sldId id="501" r:id="rId14"/>
    <p:sldId id="502" r:id="rId15"/>
    <p:sldId id="503" r:id="rId16"/>
    <p:sldId id="504" r:id="rId17"/>
    <p:sldId id="505" r:id="rId18"/>
    <p:sldId id="506" r:id="rId19"/>
    <p:sldId id="507" r:id="rId20"/>
    <p:sldId id="508" r:id="rId21"/>
    <p:sldId id="509" r:id="rId22"/>
    <p:sldId id="510" r:id="rId23"/>
    <p:sldId id="511" r:id="rId24"/>
    <p:sldId id="475" r:id="rId25"/>
    <p:sldId id="477" r:id="rId26"/>
    <p:sldId id="486" r:id="rId27"/>
    <p:sldId id="488" r:id="rId28"/>
    <p:sldId id="497" r:id="rId29"/>
    <p:sldId id="498" r:id="rId30"/>
    <p:sldId id="499" r:id="rId31"/>
    <p:sldId id="496" r:id="rId32"/>
    <p:sldId id="489" r:id="rId33"/>
    <p:sldId id="490" r:id="rId34"/>
    <p:sldId id="491" r:id="rId35"/>
    <p:sldId id="492" r:id="rId36"/>
    <p:sldId id="512" r:id="rId37"/>
    <p:sldId id="476" r:id="rId38"/>
    <p:sldId id="487" r:id="rId39"/>
    <p:sldId id="478" r:id="rId40"/>
    <p:sldId id="479" r:id="rId41"/>
    <p:sldId id="480" r:id="rId42"/>
    <p:sldId id="481" r:id="rId43"/>
    <p:sldId id="482" r:id="rId44"/>
    <p:sldId id="483" r:id="rId45"/>
    <p:sldId id="484" r:id="rId46"/>
    <p:sldId id="485" r:id="rId47"/>
    <p:sldId id="449" r:id="rId48"/>
  </p:sldIdLst>
  <p:sldSz cx="9144000" cy="6858000" type="screen4x3"/>
  <p:notesSz cx="7010400" cy="9296400"/>
  <p:defaultTextStyle>
    <a:defPPr>
      <a:defRPr lang="en-US"/>
    </a:defPPr>
    <a:lvl1pPr algn="l" rtl="0" eaLnBrk="0" fontAlgn="base" hangingPunct="0">
      <a:spcBef>
        <a:spcPct val="0"/>
      </a:spcBef>
      <a:spcAft>
        <a:spcPct val="0"/>
      </a:spcAft>
      <a:defRPr sz="3600" kern="1200">
        <a:solidFill>
          <a:schemeClr val="tx1"/>
        </a:solidFill>
        <a:latin typeface="Arial Narrow" pitchFamily="34" charset="0"/>
        <a:ea typeface="+mn-ea"/>
        <a:cs typeface="+mn-cs"/>
      </a:defRPr>
    </a:lvl1pPr>
    <a:lvl2pPr marL="457200" algn="l" rtl="0" eaLnBrk="0" fontAlgn="base" hangingPunct="0">
      <a:spcBef>
        <a:spcPct val="0"/>
      </a:spcBef>
      <a:spcAft>
        <a:spcPct val="0"/>
      </a:spcAft>
      <a:defRPr sz="3600" kern="1200">
        <a:solidFill>
          <a:schemeClr val="tx1"/>
        </a:solidFill>
        <a:latin typeface="Arial Narrow" pitchFamily="34" charset="0"/>
        <a:ea typeface="+mn-ea"/>
        <a:cs typeface="+mn-cs"/>
      </a:defRPr>
    </a:lvl2pPr>
    <a:lvl3pPr marL="914400" algn="l" rtl="0" eaLnBrk="0" fontAlgn="base" hangingPunct="0">
      <a:spcBef>
        <a:spcPct val="0"/>
      </a:spcBef>
      <a:spcAft>
        <a:spcPct val="0"/>
      </a:spcAft>
      <a:defRPr sz="3600" kern="1200">
        <a:solidFill>
          <a:schemeClr val="tx1"/>
        </a:solidFill>
        <a:latin typeface="Arial Narrow" pitchFamily="34" charset="0"/>
        <a:ea typeface="+mn-ea"/>
        <a:cs typeface="+mn-cs"/>
      </a:defRPr>
    </a:lvl3pPr>
    <a:lvl4pPr marL="1371600" algn="l" rtl="0" eaLnBrk="0" fontAlgn="base" hangingPunct="0">
      <a:spcBef>
        <a:spcPct val="0"/>
      </a:spcBef>
      <a:spcAft>
        <a:spcPct val="0"/>
      </a:spcAft>
      <a:defRPr sz="3600" kern="1200">
        <a:solidFill>
          <a:schemeClr val="tx1"/>
        </a:solidFill>
        <a:latin typeface="Arial Narrow" pitchFamily="34" charset="0"/>
        <a:ea typeface="+mn-ea"/>
        <a:cs typeface="+mn-cs"/>
      </a:defRPr>
    </a:lvl4pPr>
    <a:lvl5pPr marL="1828800" algn="l" rtl="0" eaLnBrk="0" fontAlgn="base" hangingPunct="0">
      <a:spcBef>
        <a:spcPct val="0"/>
      </a:spcBef>
      <a:spcAft>
        <a:spcPct val="0"/>
      </a:spcAft>
      <a:defRPr sz="3600" kern="1200">
        <a:solidFill>
          <a:schemeClr val="tx1"/>
        </a:solidFill>
        <a:latin typeface="Arial Narrow" pitchFamily="34" charset="0"/>
        <a:ea typeface="+mn-ea"/>
        <a:cs typeface="+mn-cs"/>
      </a:defRPr>
    </a:lvl5pPr>
    <a:lvl6pPr marL="2286000" algn="l" defTabSz="914400" rtl="0" eaLnBrk="1" latinLnBrk="0" hangingPunct="1">
      <a:defRPr sz="3600" kern="1200">
        <a:solidFill>
          <a:schemeClr val="tx1"/>
        </a:solidFill>
        <a:latin typeface="Arial Narrow" pitchFamily="34" charset="0"/>
        <a:ea typeface="+mn-ea"/>
        <a:cs typeface="+mn-cs"/>
      </a:defRPr>
    </a:lvl6pPr>
    <a:lvl7pPr marL="2743200" algn="l" defTabSz="914400" rtl="0" eaLnBrk="1" latinLnBrk="0" hangingPunct="1">
      <a:defRPr sz="3600" kern="1200">
        <a:solidFill>
          <a:schemeClr val="tx1"/>
        </a:solidFill>
        <a:latin typeface="Arial Narrow" pitchFamily="34" charset="0"/>
        <a:ea typeface="+mn-ea"/>
        <a:cs typeface="+mn-cs"/>
      </a:defRPr>
    </a:lvl7pPr>
    <a:lvl8pPr marL="3200400" algn="l" defTabSz="914400" rtl="0" eaLnBrk="1" latinLnBrk="0" hangingPunct="1">
      <a:defRPr sz="3600" kern="1200">
        <a:solidFill>
          <a:schemeClr val="tx1"/>
        </a:solidFill>
        <a:latin typeface="Arial Narrow" pitchFamily="34" charset="0"/>
        <a:ea typeface="+mn-ea"/>
        <a:cs typeface="+mn-cs"/>
      </a:defRPr>
    </a:lvl8pPr>
    <a:lvl9pPr marL="3657600" algn="l" defTabSz="914400" rtl="0" eaLnBrk="1" latinLnBrk="0" hangingPunct="1">
      <a:defRPr sz="3600" kern="1200">
        <a:solidFill>
          <a:schemeClr val="tx1"/>
        </a:solidFill>
        <a:latin typeface="Arial Narrow"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19" autoAdjust="0"/>
    <p:restoredTop sz="97138" autoAdjust="0"/>
  </p:normalViewPr>
  <p:slideViewPr>
    <p:cSldViewPr>
      <p:cViewPr>
        <p:scale>
          <a:sx n="66" d="100"/>
          <a:sy n="66" d="100"/>
        </p:scale>
        <p:origin x="-642" y="-21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16" y="1224"/>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2"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US" dirty="0"/>
          </a:p>
        </p:txBody>
      </p:sp>
      <p:sp>
        <p:nvSpPr>
          <p:cNvPr id="112643"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fld id="{AC3A8F58-8414-43E5-B294-65DB997D4B6A}" type="datetimeFigureOut">
              <a:rPr lang="en-US"/>
              <a:pPr>
                <a:defRPr/>
              </a:pPr>
              <a:t>5/21/2014</a:t>
            </a:fld>
            <a:endParaRPr lang="en-US" dirty="0"/>
          </a:p>
        </p:txBody>
      </p:sp>
      <p:sp>
        <p:nvSpPr>
          <p:cNvPr id="112644" name="Rectangle 4"/>
          <p:cNvSpPr>
            <a:spLocks noGrp="1" noChangeArrowheads="1"/>
          </p:cNvSpPr>
          <p:nvPr>
            <p:ph type="ftr" sz="quarter" idx="2"/>
          </p:nvPr>
        </p:nvSpPr>
        <p:spPr bwMode="auto">
          <a:xfrm>
            <a:off x="2"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US" dirty="0"/>
          </a:p>
        </p:txBody>
      </p:sp>
      <p:sp>
        <p:nvSpPr>
          <p:cNvPr id="112645"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0AA5F405-6758-4C51-8791-08A26B88C3FB}" type="slidenum">
              <a:rPr lang="en-US"/>
              <a:pPr>
                <a:defRPr/>
              </a:pPr>
              <a:t>‹#›</a:t>
            </a:fld>
            <a:endParaRPr lang="en-US" dirty="0"/>
          </a:p>
        </p:txBody>
      </p:sp>
    </p:spTree>
    <p:extLst>
      <p:ext uri="{BB962C8B-B14F-4D97-AF65-F5344CB8AC3E}">
        <p14:creationId xmlns:p14="http://schemas.microsoft.com/office/powerpoint/2010/main" val="24726687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2"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dirty="0"/>
          </a:p>
        </p:txBody>
      </p:sp>
      <p:sp>
        <p:nvSpPr>
          <p:cNvPr id="4608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dirty="0"/>
          </a:p>
        </p:txBody>
      </p:sp>
      <p:sp>
        <p:nvSpPr>
          <p:cNvPr id="9220"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1675" y="4416429"/>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2"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dirty="0"/>
          </a:p>
        </p:txBody>
      </p:sp>
      <p:sp>
        <p:nvSpPr>
          <p:cNvPr id="4608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716FFA92-B2D5-4729-B9B8-22F7E3852FEE}" type="slidenum">
              <a:rPr lang="en-US"/>
              <a:pPr>
                <a:defRPr/>
              </a:pPr>
              <a:t>‹#›</a:t>
            </a:fld>
            <a:endParaRPr lang="en-US" dirty="0"/>
          </a:p>
        </p:txBody>
      </p:sp>
    </p:spTree>
    <p:extLst>
      <p:ext uri="{BB962C8B-B14F-4D97-AF65-F5344CB8AC3E}">
        <p14:creationId xmlns:p14="http://schemas.microsoft.com/office/powerpoint/2010/main" val="29712694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fld id="{C8532E45-B8A4-4CB8-BAFF-73F4FFC19CBE}" type="slidenum">
              <a:rPr lang="en-US" sz="1200" smtClean="0">
                <a:latin typeface="Arial" charset="0"/>
              </a:rPr>
              <a:pPr/>
              <a:t>1</a:t>
            </a:fld>
            <a:endParaRPr lang="en-US" sz="1200" dirty="0" smtClean="0">
              <a:latin typeface="Arial" charset="0"/>
            </a:endParaRPr>
          </a:p>
        </p:txBody>
      </p:sp>
      <p:sp>
        <p:nvSpPr>
          <p:cNvPr id="10243" name="Rectangle 2"/>
          <p:cNvSpPr>
            <a:spLocks noGrp="1" noRot="1" noChangeAspect="1" noChangeArrowheads="1" noTextEdit="1"/>
          </p:cNvSpPr>
          <p:nvPr>
            <p:ph type="sldImg"/>
          </p:nvPr>
        </p:nvSpPr>
        <p:spPr>
          <a:xfrm>
            <a:off x="1141413" y="609600"/>
            <a:ext cx="4648200" cy="3486150"/>
          </a:xfrm>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Today, we will be covering three much discussed topics in today’s retirement plan industry: capturing rollovers, lifetime income initiatives and the impact of healthcare reform on the retirement industry.  </a:t>
            </a:r>
          </a:p>
          <a:p>
            <a:endParaRPr lang="en-US" dirty="0"/>
          </a:p>
          <a:p>
            <a:r>
              <a:rPr lang="en-US" dirty="0" smtClean="0"/>
              <a:t>We’ll  introduce the rollover issue by focusing on the current regulatory divide </a:t>
            </a:r>
            <a:r>
              <a:rPr lang="en-US" dirty="0"/>
              <a:t>between 401(k) plan services and rollover IRA </a:t>
            </a:r>
            <a:r>
              <a:rPr lang="en-US" dirty="0" smtClean="0"/>
              <a:t>services and moving on to </a:t>
            </a:r>
            <a:r>
              <a:rPr lang="en-US" dirty="0"/>
              <a:t>the legal problem under ERISA with capturing rollover assets.  </a:t>
            </a:r>
            <a:r>
              <a:rPr lang="en-US" dirty="0" smtClean="0"/>
              <a:t>The main part of this discussion will be a </a:t>
            </a:r>
            <a:r>
              <a:rPr lang="en-US" dirty="0"/>
              <a:t>game plan for how you can in fact provide rollover services in compliance with the law.  And then we’ll </a:t>
            </a:r>
            <a:r>
              <a:rPr lang="en-US" dirty="0" smtClean="0"/>
              <a:t>discuss </a:t>
            </a:r>
            <a:r>
              <a:rPr lang="en-US" dirty="0"/>
              <a:t>suggested procedural guidelines </a:t>
            </a:r>
            <a:r>
              <a:rPr lang="en-US" dirty="0" smtClean="0"/>
              <a:t>designed </a:t>
            </a:r>
            <a:r>
              <a:rPr lang="en-US" dirty="0"/>
              <a:t>to make sure you stay in compliance.  </a:t>
            </a:r>
            <a:r>
              <a:rPr lang="en-US" dirty="0" smtClean="0"/>
              <a:t>And </a:t>
            </a:r>
            <a:r>
              <a:rPr lang="en-US" dirty="0"/>
              <a:t>we’ll wrap </a:t>
            </a:r>
            <a:r>
              <a:rPr lang="en-US" dirty="0" smtClean="0"/>
              <a:t>up the rollover topic </a:t>
            </a:r>
            <a:r>
              <a:rPr lang="en-US" dirty="0"/>
              <a:t>with a few key insights and conclusions.</a:t>
            </a:r>
          </a:p>
          <a:p>
            <a:r>
              <a:rPr lang="en-US" dirty="0" smtClean="0"/>
              <a:t>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a:t>
            </a:fld>
            <a:endParaRPr lang="en-US" dirty="0"/>
          </a:p>
        </p:txBody>
      </p:sp>
    </p:spTree>
    <p:extLst>
      <p:ext uri="{BB962C8B-B14F-4D97-AF65-F5344CB8AC3E}">
        <p14:creationId xmlns:p14="http://schemas.microsoft.com/office/powerpoint/2010/main" val="3761105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38200" y="4343402"/>
            <a:ext cx="5608638" cy="4259265"/>
          </a:xfrm>
        </p:spPr>
        <p:txBody>
          <a:bodyPr/>
          <a:lstStyle/>
          <a:p>
            <a:r>
              <a:rPr lang="en-US" dirty="0" smtClean="0"/>
              <a:t>          </a:t>
            </a:r>
            <a:r>
              <a:rPr lang="en-US" sz="1100" dirty="0"/>
              <a:t>So let’s turn to the regulatory divide between Plan Services and Rollover IRA </a:t>
            </a:r>
            <a:r>
              <a:rPr lang="en-US" sz="1100" dirty="0" smtClean="0"/>
              <a:t>Services.</a:t>
            </a:r>
            <a:endParaRPr lang="en-US" sz="1100" dirty="0"/>
          </a:p>
          <a:p>
            <a:r>
              <a:rPr lang="en-US" sz="1100" dirty="0"/>
              <a:t> </a:t>
            </a:r>
          </a:p>
          <a:p>
            <a:r>
              <a:rPr lang="en-US" sz="1100" dirty="0"/>
              <a:t>One of the best features of 401(k) plans and other similar employer-sponsored defined contribution plans is that the participant’s account is portable.  Once an active participant retires or otherwise terminates employment with the sponsoring employer or  Plan Sponsor, the participant is free to roll over his Plan account to an individual retirement account or IRA.  Unlike a Plan with a limited menu of designated investment options, IRAs give individual investors access to an entire universe of funds, individual securities and any other investments available through the IRA provider.  </a:t>
            </a:r>
          </a:p>
          <a:p>
            <a:r>
              <a:rPr lang="en-US" sz="1100" dirty="0"/>
              <a:t> </a:t>
            </a:r>
          </a:p>
          <a:p>
            <a:r>
              <a:rPr lang="en-US" sz="1100" dirty="0"/>
              <a:t>Financial advisors and other investment professionals  (which we’ll just refer to as Advisors for purposes of our discussion) can provide critical guidance to Plan sponsors with respect to the selection and monitoring of the Plan’s investment choices.  Advisors can also give provide invaluable assistance to participants as they make investment allocation decisions for their individual accounts under the Plan, and as they consider rolling over these accounts to IRAs once they leave the employer. </a:t>
            </a:r>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a:t>
            </a:fld>
            <a:endParaRPr lang="en-US" dirty="0"/>
          </a:p>
        </p:txBody>
      </p:sp>
    </p:spTree>
    <p:extLst>
      <p:ext uri="{BB962C8B-B14F-4D97-AF65-F5344CB8AC3E}">
        <p14:creationId xmlns:p14="http://schemas.microsoft.com/office/powerpoint/2010/main" val="2877907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5" y="4267203"/>
            <a:ext cx="5608638" cy="4332289"/>
          </a:xfrm>
        </p:spPr>
        <p:txBody>
          <a:bodyPr/>
          <a:lstStyle/>
          <a:p>
            <a:r>
              <a:rPr lang="en-US" sz="1050" dirty="0"/>
              <a:t>Unfortunately, the Employee Retirement Income Security Act of 1974 or ERISA imposes substantial restrictions on Advisors who seek to provide Plan Services to a Plan Sponsor or its participants, and also offer rollover-related investment assistance to participants as they transition out of the same Plan.  ERISA, which is a federal law regulating all Plans, serves as a regulatory divide, preventing Advisors from simultaneously offering their Plan Services and Rollover IRA Services in “any which way” they choose.</a:t>
            </a:r>
          </a:p>
          <a:p>
            <a:r>
              <a:rPr lang="en-US" sz="1050" dirty="0"/>
              <a:t> </a:t>
            </a:r>
          </a:p>
          <a:p>
            <a:r>
              <a:rPr lang="en-US" sz="1050" dirty="0"/>
              <a:t>Because the penalties under ERISA are so severe, one possible solution for Advisors would be to stop offering Rollover Services if they are already providing Plan Services.  However, this is an extremely unfavorable solution for Advisors as well as for those participants who would benefit from working with investment experts who are already familiar with the Plan and the Plan’s participants.  Fortunately, there is a way for Advisors to offer both types of services.  The purpose of today’s presentation is to discuss how Advisors may adopt a specific kind of service model that enables them to provide Plan Services and also cross-sell their Rollover IRA Services to participants in a manner that is consistent with the requirements under ERISA. </a:t>
            </a:r>
          </a:p>
          <a:p>
            <a:endParaRPr lang="en-US" sz="1050"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a:t>
            </a:fld>
            <a:endParaRPr lang="en-US" dirty="0"/>
          </a:p>
        </p:txBody>
      </p:sp>
    </p:spTree>
    <p:extLst>
      <p:ext uri="{BB962C8B-B14F-4D97-AF65-F5344CB8AC3E}">
        <p14:creationId xmlns:p14="http://schemas.microsoft.com/office/powerpoint/2010/main" val="3105534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smtClean="0"/>
              <a:t>   </a:t>
            </a:r>
            <a:r>
              <a:rPr lang="en-US" sz="1100" dirty="0"/>
              <a:t>Before we discuss how Advisors can adopt a service model that gives them the ability to offer both Plan Services and Rollover IRA Services, we need to explore the nature of ERISA’s limitations and restrictions on Advisors.  If we understand the scope of these limitations and restrictions, we can understand how it is that Advisors are able to modify and tweak their service model to become compliant with ERISA</a:t>
            </a:r>
            <a:r>
              <a:rPr lang="en-US" sz="1100" dirty="0" smtClean="0"/>
              <a:t>.</a:t>
            </a:r>
          </a:p>
          <a:p>
            <a:endParaRPr lang="en-US" sz="1100" dirty="0"/>
          </a:p>
          <a:p>
            <a:r>
              <a:rPr lang="en-US" sz="1100" dirty="0" smtClean="0"/>
              <a:t>    </a:t>
            </a:r>
            <a:r>
              <a:rPr lang="en-US" sz="1100" dirty="0"/>
              <a:t>Cross-selling practices by their nature create potential conflicts of interest.  From a policy perspective, it is easy to see the potential abuse that can arise when a firm or business exploits the trust, which it has developed with a client through a longstanding relationship, to sell additional products and services at potentially unfavorable terms to the client.  </a:t>
            </a:r>
          </a:p>
          <a:p>
            <a:r>
              <a:rPr lang="en-US" sz="1100" dirty="0"/>
              <a:t> </a:t>
            </a:r>
          </a:p>
          <a:p>
            <a:r>
              <a:rPr lang="en-US" sz="1100" dirty="0"/>
              <a:t>The practice of “capturing” rollover assets is a classic example of cross-selling.  In many instances, an Advisor will have developed longstanding relationships with both the Plan Sponsor as well as the Plan’s participants over the years.  It would be tempting then, for the Advisor to encourage the Plan’s participants to roll over their account balances to IRAs as soon as they become eligible to take a distribution from the Plan.  This temptation arises whenever the Advisor can earn a higher level of compensation providing Rollover IRA Services for the participant, than the level of Plan-related compensation that would otherwise be earned by the Advisor if the participant’s assets had remained with the Plan. </a:t>
            </a:r>
          </a:p>
          <a:p>
            <a:endParaRPr lang="en-US" sz="1100" dirty="0"/>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5</a:t>
            </a:fld>
            <a:endParaRPr lang="en-US" dirty="0"/>
          </a:p>
        </p:txBody>
      </p:sp>
    </p:spTree>
    <p:extLst>
      <p:ext uri="{BB962C8B-B14F-4D97-AF65-F5344CB8AC3E}">
        <p14:creationId xmlns:p14="http://schemas.microsoft.com/office/powerpoint/2010/main" val="4108867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U.S. Department of Labor (“DOL”) has recognized the “potential for abuse” when Advisors cross-sell their Rollover IRA Services to an existing Plan client’s participants.  And it has made specific references to this problem from a policy standpoint in various releases and preambles to its regulations.  </a:t>
            </a:r>
          </a:p>
          <a:p>
            <a:endParaRPr lang="en-US" dirty="0"/>
          </a:p>
          <a:p>
            <a:r>
              <a:rPr lang="en-US" dirty="0"/>
              <a:t>Consistent with these policy-related concerns, the DOL has also released </a:t>
            </a:r>
            <a:r>
              <a:rPr lang="en-US"/>
              <a:t>detailed </a:t>
            </a:r>
            <a:r>
              <a:rPr lang="en-US" smtClean="0"/>
              <a:t>interpretive </a:t>
            </a:r>
            <a:r>
              <a:rPr lang="en-US" dirty="0"/>
              <a:t>guidance on how the prohibited transaction rules under ERISA would apply to Advisors that engage in the practice of capturing rollover assets from their Plan clients.</a:t>
            </a:r>
          </a:p>
          <a:p>
            <a:r>
              <a:rPr lang="en-US" dirty="0"/>
              <a:t> </a:t>
            </a:r>
          </a:p>
          <a:p>
            <a:r>
              <a:rPr lang="en-US" dirty="0"/>
              <a:t>The starting point for the DOL’s guidance is the general prohibition against fiduciary self-dealing under ERISA.  Although ERISA imposes numerous requirements on Advisors who work with Plans generally, the prohibition against fiduciary self-dealing is particularly relevant in the case of any Advisor seeking to provide both Plan Services and Rollover IRA Services on behalf of the same Plan client.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6</a:t>
            </a:fld>
            <a:endParaRPr lang="en-US" dirty="0"/>
          </a:p>
        </p:txBody>
      </p:sp>
    </p:spTree>
    <p:extLst>
      <p:ext uri="{BB962C8B-B14F-4D97-AF65-F5344CB8AC3E}">
        <p14:creationId xmlns:p14="http://schemas.microsoft.com/office/powerpoint/2010/main" val="538055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50" dirty="0" smtClean="0"/>
              <a:t>     </a:t>
            </a:r>
            <a:r>
              <a:rPr lang="en-US" sz="1100" dirty="0"/>
              <a:t>ERISA Section 406(b) and the “mirror” excise tax rules under the Internal Revenue Code prohibit a plan fiduciary from engaging in any type of self-dealing.  This prohibition against self-dealing is actually a subset of the prohibited transaction rules under ERISA and the Code.  Therefore, an Advisor cannot provide any fiduciary “investment advice” that increases the compensation payable to itself or its affiliates.  In other words, an Advisor cannot make an investment recommendation to a participant that results in additional compensation for itself.  </a:t>
            </a:r>
          </a:p>
          <a:p>
            <a:r>
              <a:rPr lang="en-US" sz="1100" dirty="0"/>
              <a:t> </a:t>
            </a:r>
          </a:p>
          <a:p>
            <a:r>
              <a:rPr lang="en-US" sz="1100" dirty="0"/>
              <a:t>For example, if an Advisor were to provide fiduciary advice to participants in a manner that steered them to a mutual fund option under the Plan paying the highest 12b-1 fee, the Advisor would clearly be deemed to have violated the prohibited transaction rules under ERISA.  It should be noted that a prohibited transaction is deemed to occur when any fiduciary advice, </a:t>
            </a:r>
            <a:r>
              <a:rPr lang="en-US" sz="1100" u="sng" dirty="0"/>
              <a:t>including good faith advice</a:t>
            </a:r>
            <a:r>
              <a:rPr lang="en-US" sz="1100" dirty="0"/>
              <a:t>, is provided in the context of a conflict of interest.  Thus, even if an Advisor were able to demonstrate that the investment advice provided was of the highest quality, such advice would still be tainted to the extent the Advisor could have potentially increased its compensation through the advice provided.</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7</a:t>
            </a:fld>
            <a:endParaRPr lang="en-US" dirty="0"/>
          </a:p>
        </p:txBody>
      </p:sp>
    </p:spTree>
    <p:extLst>
      <p:ext uri="{BB962C8B-B14F-4D97-AF65-F5344CB8AC3E}">
        <p14:creationId xmlns:p14="http://schemas.microsoft.com/office/powerpoint/2010/main" val="31196251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416429"/>
            <a:ext cx="5699125" cy="4183063"/>
          </a:xfrm>
        </p:spPr>
        <p:txBody>
          <a:bodyPr/>
          <a:lstStyle/>
          <a:p>
            <a:r>
              <a:rPr lang="en-US" dirty="0"/>
              <a:t>To curb potential abuses associated with “capturing” rollovers, the DOL issued Advisory Opinion 2005-23A (which we’ll just refer to as the “DOL Rollover Opinion”).  On its face, this interpretive guidance broadly suggests that any rollover-related advice from an Advisor providing </a:t>
            </a:r>
            <a:r>
              <a:rPr lang="en-US" u="sng" dirty="0"/>
              <a:t>any</a:t>
            </a:r>
            <a:r>
              <a:rPr lang="en-US" dirty="0"/>
              <a:t> fiduciary advice to the Plan Sponsor or the Plan’s participants could result in a prohibited transaction.  </a:t>
            </a:r>
          </a:p>
          <a:p>
            <a:r>
              <a:rPr lang="en-US" dirty="0"/>
              <a:t> </a:t>
            </a:r>
          </a:p>
          <a:p>
            <a:r>
              <a:rPr lang="en-US" dirty="0"/>
              <a:t>Although the DOL does not fully explain its reasoning, it appears that the DOL’s position is that an Advisor who serves the Plan in a fiduciary role cannot discuss the advisability of rollover distributions with the Plan’s participants, and that any resulting rollover advice to the participants would trigger a violation of ERISA’s prohibited transaction rules.  </a:t>
            </a:r>
          </a:p>
          <a:p>
            <a:endParaRPr lang="en-US" dirty="0"/>
          </a:p>
          <a:p>
            <a:r>
              <a:rPr lang="en-US" dirty="0"/>
              <a:t>On the other hand, an Advisor who does </a:t>
            </a:r>
            <a:r>
              <a:rPr lang="en-US" u="sng" dirty="0"/>
              <a:t>not</a:t>
            </a:r>
            <a:r>
              <a:rPr lang="en-US" dirty="0"/>
              <a:t> serve as a Plan fiduciary may freely advise participants to roll over their accounts to IRAs.  Thus, an Advisor who does not provide fiduciary investment advice to the Plan Sponsor or participants may earn investment-related fees in connection with providing its Rollover IRA Services without becoming subject to, or otherwise having to comply with, the prohibitions against self-dealing under ERISA Section 406(b).</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8</a:t>
            </a:fld>
            <a:endParaRPr lang="en-US" dirty="0"/>
          </a:p>
        </p:txBody>
      </p:sp>
    </p:spTree>
    <p:extLst>
      <p:ext uri="{BB962C8B-B14F-4D97-AF65-F5344CB8AC3E}">
        <p14:creationId xmlns:p14="http://schemas.microsoft.com/office/powerpoint/2010/main" val="1719481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DOL’s apparent conclusions are troubling for all Advisors.  It clearly raises concerns for any Advisors who hold themselves out as providers of fiduciary advice to their Plan clients, since the DOL Rollover Opinion seems to state that they cannot capture rollover assets from their existing Plan client base.  Furthermore, the DOL’s interpretive guidance is a potential concern for </a:t>
            </a:r>
            <a:r>
              <a:rPr lang="en-US" u="sng" dirty="0"/>
              <a:t>all</a:t>
            </a:r>
            <a:r>
              <a:rPr lang="en-US" dirty="0"/>
              <a:t> </a:t>
            </a:r>
            <a:r>
              <a:rPr lang="en-US" u="sng" dirty="0"/>
              <a:t>other </a:t>
            </a:r>
            <a:r>
              <a:rPr lang="en-US" dirty="0"/>
              <a:t>Advisors, since any Advisor that provides “accidental” fiduciary advice will also be viewed as a Plan fiduciary and will therefore become subject to the restrictions described in the DOL Rollover Opinion.</a:t>
            </a:r>
          </a:p>
          <a:p>
            <a:r>
              <a:rPr lang="en-US" dirty="0"/>
              <a:t> </a:t>
            </a:r>
          </a:p>
          <a:p>
            <a:r>
              <a:rPr lang="en-US" dirty="0"/>
              <a:t> The test for determining whether an Advisor is a fiduciary for ERISA purposes is a functional one.  If a person acts or possesses fiduciary-like powers, the person will be deemed a fiduciary even if the person has not been formally appointed to serve as the Plan’s fiduciary.  Rendering “investment advice” for ERISA purposes in exchange for any form of compensation is viewed as a fiduciary activity, which automatically causes the advice provider to be viewed as a Plan fiduciary.  And keep in mind that the term “investment advice,” which is used to determine whether a person as a fiduciary within the meaning of ERISA Section 3(21), is a loaded term that is defined under DOL regulations.</a:t>
            </a:r>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9</a:t>
            </a:fld>
            <a:endParaRPr lang="en-US" dirty="0"/>
          </a:p>
        </p:txBody>
      </p:sp>
    </p:spTree>
    <p:extLst>
      <p:ext uri="{BB962C8B-B14F-4D97-AF65-F5344CB8AC3E}">
        <p14:creationId xmlns:p14="http://schemas.microsoft.com/office/powerpoint/2010/main" val="2412766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57201" y="4267201"/>
            <a:ext cx="6096000" cy="4332290"/>
          </a:xfrm>
        </p:spPr>
        <p:txBody>
          <a:bodyPr/>
          <a:lstStyle/>
          <a:p>
            <a:r>
              <a:rPr lang="en-US" dirty="0"/>
              <a:t>Under the applicable DOL regulations, “investment advice” is generally defined to include any individualized advice concerning plan investments in securities or other property, where there is a mutual understanding that the advice will be provided to the Plan client on a </a:t>
            </a:r>
            <a:r>
              <a:rPr lang="en-US" u="sng" dirty="0"/>
              <a:t>regular basis</a:t>
            </a:r>
            <a:r>
              <a:rPr lang="en-US" dirty="0"/>
              <a:t> and that it will serve as the </a:t>
            </a:r>
            <a:r>
              <a:rPr lang="en-US" u="sng" dirty="0"/>
              <a:t>primary basis</a:t>
            </a:r>
            <a:r>
              <a:rPr lang="en-US" dirty="0"/>
              <a:t> for the plan client’s investment decisions.  Many Advisors, especially broker-dealers and their registered representatives, take the position that their investment recommendations do not constitute fiduciary investment advice under ERISA, typically relying on the fact that such recommendations are not necessarily provided on a regular basis and do not serve as the primary basis for the Plan’s investment decisions. </a:t>
            </a:r>
          </a:p>
          <a:p>
            <a:r>
              <a:rPr lang="en-US" dirty="0"/>
              <a:t> </a:t>
            </a:r>
          </a:p>
          <a:p>
            <a:r>
              <a:rPr lang="en-US" dirty="0"/>
              <a:t>Unfortunately, the more contact that an Advisor has with its Plan clients, the more difficult it becomes for the Advisor to successfully assert that it is not serving the Plan in a fiduciary capacity.  And because they could conceivably be viewed as “accidental” or functional fiduciaries, even Advisors that do not hold themselves out as Plan fiduciaries should be wary of the restrictions contained in the DOL Rollover Opinion.</a:t>
            </a:r>
          </a:p>
          <a:p>
            <a:r>
              <a:rPr lang="en-US" dirty="0"/>
              <a:t> </a:t>
            </a:r>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10</a:t>
            </a:fld>
            <a:endParaRPr lang="en-US" dirty="0"/>
          </a:p>
        </p:txBody>
      </p:sp>
    </p:spTree>
    <p:extLst>
      <p:ext uri="{BB962C8B-B14F-4D97-AF65-F5344CB8AC3E}">
        <p14:creationId xmlns:p14="http://schemas.microsoft.com/office/powerpoint/2010/main" val="1436547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we’ve established the scope of the restrictions that apply to Advisors under ERISA and the DOL Rollover Opinion, let’s explore the game plan for how Advisors can successfully and properly capture rollover assets and cross-sell their services to participants.</a:t>
            </a:r>
          </a:p>
          <a:p>
            <a:r>
              <a:rPr lang="en-US" dirty="0"/>
              <a:t>The DOL Rollover Opinion cites </a:t>
            </a:r>
            <a:r>
              <a:rPr lang="en-US" u="sng" dirty="0"/>
              <a:t>Varity Corp v. Howe</a:t>
            </a:r>
            <a:r>
              <a:rPr lang="en-US" dirty="0"/>
              <a:t> as the basis for its underlying analysis, a Supreme Court case which held that a person may operate in both fiduciary and non-fiduciary capacities at different times with respect to the same Plan.  Thus, in our view and in accordance with the Supreme Court’s analysis, the prohibitions against capturing rollovers should not apply when Advisors (including both deliberate and accidental fiduciaries) are clearly offering their Rollover IRA Services to individuals in a non-fiduciary capacity.  Thus, an Advisor that has been engaged to provide fiduciary services on behalf of the Plan would not be acting as a fiduciary when it is acting in a wholly separate capacity, such as selling personal services unrelated to its status as a Plan fiduciary.  </a:t>
            </a:r>
          </a:p>
          <a:p>
            <a:r>
              <a:rPr lang="en-US" dirty="0"/>
              <a:t> </a:t>
            </a:r>
          </a:p>
          <a:p>
            <a:r>
              <a:rPr lang="en-US" dirty="0"/>
              <a:t>The game plan we have developed for Advisors is designed to ensure that they are clearly acting in a non-fiduciary capacity when providing rollover assistance to Plan participants.  Although the DOL does not yet endorse the use of any type or set of protocols, the procedural guidelines we have developed are designed to be consistent with the Supreme Court’s analysis in </a:t>
            </a:r>
            <a:r>
              <a:rPr lang="en-US" u="sng" dirty="0"/>
              <a:t>Varity Corp</a:t>
            </a:r>
            <a:r>
              <a:rPr lang="en-US" dirty="0"/>
              <a:t>. </a:t>
            </a:r>
          </a:p>
          <a:p>
            <a:pPr lvl="0"/>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11</a:t>
            </a:fld>
            <a:endParaRPr lang="en-US" dirty="0"/>
          </a:p>
        </p:txBody>
      </p:sp>
    </p:spTree>
    <p:extLst>
      <p:ext uri="{BB962C8B-B14F-4D97-AF65-F5344CB8AC3E}">
        <p14:creationId xmlns:p14="http://schemas.microsoft.com/office/powerpoint/2010/main" val="1640513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Given its importance, we’re now going to do a “deep dive” into the core analysis of the Supreme Court’ in its </a:t>
            </a:r>
            <a:r>
              <a:rPr lang="en-US" u="sng" dirty="0"/>
              <a:t>Varity Corp</a:t>
            </a:r>
            <a:r>
              <a:rPr lang="en-US" dirty="0"/>
              <a:t>. decision.</a:t>
            </a:r>
          </a:p>
          <a:p>
            <a:endParaRPr lang="en-US" dirty="0"/>
          </a:p>
          <a:p>
            <a:r>
              <a:rPr lang="en-US" dirty="0"/>
              <a:t> The </a:t>
            </a:r>
            <a:r>
              <a:rPr lang="en-US" u="sng" dirty="0"/>
              <a:t>Varity Corp</a:t>
            </a:r>
            <a:r>
              <a:rPr lang="en-US" dirty="0"/>
              <a:t>. case involved an employer that transferred its money-losing divisions to a new subsidiary.  At a meeting to persuade employees to transfer to this subsidiary, the employer made false representations that their benefits would remain secure.  However, their benefits were forfeited after the subsidiary went bankrupt.  The employer asserted that its misrepresentations were not subject to the fiduciary standards of ERISA, and that these statements were made in a non-fiduciary capacity.  The court ultimately concluded that the employer was in fact acting as a fiduciary when it made its misrepresentations.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12</a:t>
            </a:fld>
            <a:endParaRPr lang="en-US" dirty="0"/>
          </a:p>
        </p:txBody>
      </p:sp>
    </p:spTree>
    <p:extLst>
      <p:ext uri="{BB962C8B-B14F-4D97-AF65-F5344CB8AC3E}">
        <p14:creationId xmlns:p14="http://schemas.microsoft.com/office/powerpoint/2010/main" val="22847743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Supreme Court’s conclusion that the employer was indeed acting as a fiduciary at the time it made its communications to its employees was based on the following key factors:  </a:t>
            </a:r>
          </a:p>
          <a:p>
            <a:r>
              <a:rPr lang="en-US" dirty="0"/>
              <a:t>  -- the </a:t>
            </a:r>
            <a:r>
              <a:rPr lang="en-US" u="sng" dirty="0"/>
              <a:t>factual context</a:t>
            </a:r>
            <a:r>
              <a:rPr lang="en-US" dirty="0"/>
              <a:t> of the communication, which was made at a key meeting that was largely about benefits, </a:t>
            </a:r>
          </a:p>
          <a:p>
            <a:r>
              <a:rPr lang="en-US" dirty="0"/>
              <a:t>  -- the fact that the communications were made by those who had </a:t>
            </a:r>
            <a:r>
              <a:rPr lang="en-US" u="sng" dirty="0"/>
              <a:t>plan-related authority</a:t>
            </a:r>
            <a:r>
              <a:rPr lang="en-US" dirty="0"/>
              <a:t>; and</a:t>
            </a:r>
          </a:p>
          <a:p>
            <a:r>
              <a:rPr lang="en-US" dirty="0"/>
              <a:t>  -- the </a:t>
            </a:r>
            <a:r>
              <a:rPr lang="en-US" u="sng" dirty="0"/>
              <a:t>plan-related nature</a:t>
            </a:r>
            <a:r>
              <a:rPr lang="en-US" dirty="0"/>
              <a:t> of the communications. </a:t>
            </a:r>
          </a:p>
          <a:p>
            <a:endParaRPr lang="en-US" dirty="0"/>
          </a:p>
          <a:p>
            <a:r>
              <a:rPr lang="en-US" dirty="0"/>
              <a:t>By its deliberate and organized formulation of its conclusion, the Supreme Court effectively established a three-factor test for deciding whether a person is acting as a fiduciary when communicating to participants.</a:t>
            </a:r>
          </a:p>
          <a:p>
            <a:endParaRPr lang="en-US" dirty="0"/>
          </a:p>
          <a:p>
            <a:r>
              <a:rPr lang="en-US" dirty="0"/>
              <a:t>This three-factor test may also be applied for purposes of determining whether an Advisor is offering its Rollover IRA Services to Plan participants in a fiduciary or non-fiduciary capacity.  In fact, the procedural guidelines we have developed are designed to ensure that the Advisor is not acting in a fiduciary capacity when offering its Rollover IRA Services to individuals who also happen to be participants of an existing Plan client.</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13</a:t>
            </a:fld>
            <a:endParaRPr lang="en-US" dirty="0"/>
          </a:p>
        </p:txBody>
      </p:sp>
    </p:spTree>
    <p:extLst>
      <p:ext uri="{BB962C8B-B14F-4D97-AF65-F5344CB8AC3E}">
        <p14:creationId xmlns:p14="http://schemas.microsoft.com/office/powerpoint/2010/main" val="42648816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demonstrate that the Advisor is not acting in a fiduciary role when cross-selling its Rollover IRA Services to a Plan participant, the Advisor must ensure that the manner and the content of the Advisor’s rollover communications satisfy all three factors from the Supreme Court’s test.  As we just discussed, the 3 key factors are as follows: the factual context, there can be no Plan-related authority and the communication must not have a  Plan-related nature. </a:t>
            </a:r>
          </a:p>
          <a:p>
            <a:endParaRPr lang="en-US" dirty="0"/>
          </a:p>
          <a:p>
            <a:r>
              <a:rPr lang="en-US" dirty="0"/>
              <a:t>To ensure that the </a:t>
            </a:r>
            <a:r>
              <a:rPr lang="en-US" u="sng" dirty="0"/>
              <a:t>factual context</a:t>
            </a:r>
            <a:r>
              <a:rPr lang="en-US" dirty="0"/>
              <a:t> of the relevant communication is made in a non-Plan-related setting, the Advisor should refrain from discussing or promoting its Rollover IRA Services at any Plan meetings held by the Plan Sponsor.  Therefore, it should only offer its Rollover IRA Services at one-on-one meetings with the participant. A one-on-one meeting where no other participants or plan representatives are present will help the Advisor establish that the meeting has no connection to the Plan or to any services that the Advisor might provide on behalf of the Plan.</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14</a:t>
            </a:fld>
            <a:endParaRPr lang="en-US" dirty="0"/>
          </a:p>
        </p:txBody>
      </p:sp>
    </p:spTree>
    <p:extLst>
      <p:ext uri="{BB962C8B-B14F-4D97-AF65-F5344CB8AC3E}">
        <p14:creationId xmlns:p14="http://schemas.microsoft.com/office/powerpoint/2010/main" val="1004104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the Advisor must ensure that its delivery of Rollover IRA Services to Plan participants is not in any way a part of its </a:t>
            </a:r>
            <a:r>
              <a:rPr lang="en-US" u="sng" dirty="0"/>
              <a:t>Plan-related authority</a:t>
            </a:r>
            <a:r>
              <a:rPr lang="en-US" dirty="0"/>
              <a:t>.  Therefore, the Advisor should ask the Plan Sponsor to sign a written letter or </a:t>
            </a:r>
            <a:r>
              <a:rPr lang="en-US" i="1" dirty="0"/>
              <a:t>Confirmation Letter</a:t>
            </a:r>
            <a:r>
              <a:rPr lang="en-US" dirty="0"/>
              <a:t>, clarifying and confirming that the Advisor’s Rollover IRA Services would be unrelated to the Advisor’s Plan Services.</a:t>
            </a:r>
          </a:p>
          <a:p>
            <a:endParaRPr lang="en-US" dirty="0"/>
          </a:p>
          <a:p>
            <a:r>
              <a:rPr lang="en-US" dirty="0"/>
              <a:t>Lastly, the Advisor must ensure that the individual participant understands that the Advisor’s offer to provide its Rollover IRA Service does not have a </a:t>
            </a:r>
            <a:r>
              <a:rPr lang="en-US" u="sng" dirty="0"/>
              <a:t>Plan-related nature</a:t>
            </a:r>
            <a:r>
              <a:rPr lang="en-US" dirty="0"/>
              <a:t>.  Accordingly, the Advisor should ask the individual participant to sign a written acknowledgement or an </a:t>
            </a:r>
            <a:r>
              <a:rPr lang="en-US" i="1" dirty="0"/>
              <a:t>Acknowledgement Form</a:t>
            </a:r>
            <a:r>
              <a:rPr lang="en-US" dirty="0"/>
              <a:t>, explaining that the Advisor’s Rollover IRA Services are not being offered in any fiduciary capacity under the Plan.</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15</a:t>
            </a:fld>
            <a:endParaRPr lang="en-US" dirty="0"/>
          </a:p>
        </p:txBody>
      </p:sp>
    </p:spTree>
    <p:extLst>
      <p:ext uri="{BB962C8B-B14F-4D97-AF65-F5344CB8AC3E}">
        <p14:creationId xmlns:p14="http://schemas.microsoft.com/office/powerpoint/2010/main" val="15246226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 what if the Participant or Plan Sponsor will not sign the forms?</a:t>
            </a:r>
          </a:p>
          <a:p>
            <a:endParaRPr lang="en-US" dirty="0"/>
          </a:p>
          <a:p>
            <a:r>
              <a:rPr lang="en-US" dirty="0"/>
              <a:t>If the Advisor is holding itself out as a provider of fiduciary services to the Plan (</a:t>
            </a:r>
            <a:r>
              <a:rPr lang="en-US" i="1" dirty="0"/>
              <a:t>i.e.</a:t>
            </a:r>
            <a:r>
              <a:rPr lang="en-US" dirty="0"/>
              <a:t>, openly providing “investment advice” to the Plan Sponsor or the Plan’s participants), then it should only offer its Rollover IRA Services to the Plan’s participants if the Plan Sponsor executes the </a:t>
            </a:r>
            <a:r>
              <a:rPr lang="en-US" i="1" dirty="0"/>
              <a:t>Confirmation Letter</a:t>
            </a:r>
            <a:r>
              <a:rPr lang="en-US" dirty="0"/>
              <a:t> and the individual participant signs the </a:t>
            </a:r>
            <a:r>
              <a:rPr lang="en-US" i="1" dirty="0"/>
              <a:t>Acknowledgement Form</a:t>
            </a:r>
            <a:r>
              <a:rPr lang="en-US" dirty="0"/>
              <a:t>.  Without the protection of these documents, in our view, it would be difficult for an Advisor to demonstrate that it was clearly acting in a non-fiduciary capacity when offering its Rollover IRA Services for purposes of the Supreme Court’s three-factor test.</a:t>
            </a:r>
          </a:p>
          <a:p>
            <a:endParaRPr lang="en-US" dirty="0"/>
          </a:p>
          <a:p>
            <a:r>
              <a:rPr lang="en-US" dirty="0"/>
              <a:t>Conversely, if the Advisor does not hold itself out as a Plan fiduciary </a:t>
            </a:r>
            <a:r>
              <a:rPr lang="en-US" u="sng" dirty="0"/>
              <a:t>and it is certain</a:t>
            </a:r>
            <a:r>
              <a:rPr lang="en-US" dirty="0"/>
              <a:t> that none of its advice has been relied upon as fiduciary “investment advice” (</a:t>
            </a:r>
            <a:r>
              <a:rPr lang="en-US" i="1" dirty="0"/>
              <a:t>i.e.</a:t>
            </a:r>
            <a:r>
              <a:rPr lang="en-US" dirty="0"/>
              <a:t>, the Advisor is certain that it is not an accidental or functional fiduciary), then it may cross-sell its Rollover IRA Services as expressly permitted under the DOL Rollover Opinion.  However, in light of the difficulty of being certain that no fiduciary advice has inadvertently been provided, we strongly recommend that all Advisors obtain executed </a:t>
            </a:r>
            <a:r>
              <a:rPr lang="en-US" i="1" dirty="0"/>
              <a:t>Confirmation Letters</a:t>
            </a:r>
            <a:r>
              <a:rPr lang="en-US" dirty="0"/>
              <a:t> and signed </a:t>
            </a:r>
            <a:r>
              <a:rPr lang="en-US" i="1" dirty="0"/>
              <a:t>Acknowledgement Forms</a:t>
            </a:r>
            <a:r>
              <a:rPr lang="en-US" dirty="0"/>
              <a:t>.</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16</a:t>
            </a:fld>
            <a:endParaRPr lang="en-US" dirty="0"/>
          </a:p>
        </p:txBody>
      </p:sp>
    </p:spTree>
    <p:extLst>
      <p:ext uri="{BB962C8B-B14F-4D97-AF65-F5344CB8AC3E}">
        <p14:creationId xmlns:p14="http://schemas.microsoft.com/office/powerpoint/2010/main" val="16735911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5" y="4343401"/>
            <a:ext cx="5608638" cy="4256092"/>
          </a:xfrm>
        </p:spPr>
        <p:txBody>
          <a:bodyPr/>
          <a:lstStyle/>
          <a:p>
            <a:r>
              <a:rPr lang="en-US" sz="1100" dirty="0" smtClean="0"/>
              <a:t>We </a:t>
            </a:r>
            <a:r>
              <a:rPr lang="en-US" sz="1100" dirty="0"/>
              <a:t>have discussed the overall game plan and given you a bird’s eye view from 10,000 feet” of what Advisors should do if they want to cross-sell their Rollover IRA Services to participants.  Now we’re going to go into a little more depth and talk about some of the specific procedural guidelines that we recommend.</a:t>
            </a:r>
          </a:p>
          <a:p>
            <a:r>
              <a:rPr lang="en-US" sz="1100" b="1" dirty="0"/>
              <a:t>Discussion of Rollovers at Plan Meetings</a:t>
            </a:r>
            <a:endParaRPr lang="en-US" sz="1100" dirty="0"/>
          </a:p>
          <a:p>
            <a:r>
              <a:rPr lang="en-US" sz="1100" dirty="0"/>
              <a:t>  -- Do discuss the </a:t>
            </a:r>
            <a:r>
              <a:rPr lang="en-US" sz="1100" i="1" dirty="0"/>
              <a:t>availability</a:t>
            </a:r>
            <a:r>
              <a:rPr lang="en-US" sz="1100" dirty="0"/>
              <a:t> of rollover distribution features under the Plan as a purely educational matter when speaking at Plan meetings for participants. </a:t>
            </a:r>
          </a:p>
          <a:p>
            <a:r>
              <a:rPr lang="en-US" sz="1100" dirty="0"/>
              <a:t>  -- Don’t make recommendations on the </a:t>
            </a:r>
            <a:r>
              <a:rPr lang="en-US" sz="1100" i="1" dirty="0"/>
              <a:t>advisability</a:t>
            </a:r>
            <a:r>
              <a:rPr lang="en-US" sz="1100" dirty="0"/>
              <a:t> of taking distributions from the Plan or rolling over funds to IRAs when speaking at Plan meetings for participants.  Never encourage participants to roll over their accounts to IRAs or advise them on how to invest rollover distributions at such meetings.  </a:t>
            </a:r>
          </a:p>
          <a:p>
            <a:r>
              <a:rPr lang="en-US" sz="1100" b="1" dirty="0" smtClean="0"/>
              <a:t>Promotion </a:t>
            </a:r>
            <a:r>
              <a:rPr lang="en-US" sz="1100" b="1" dirty="0"/>
              <a:t>of IRA Rollover Services</a:t>
            </a:r>
            <a:endParaRPr lang="en-US" sz="1100" dirty="0"/>
          </a:p>
          <a:p>
            <a:r>
              <a:rPr lang="en-US" sz="1100" dirty="0"/>
              <a:t>  -- Do limit any promotion of Rollover IRA Services at Plan meetings to informing participants that: </a:t>
            </a:r>
          </a:p>
          <a:p>
            <a:r>
              <a:rPr lang="en-US" sz="1100" dirty="0"/>
              <a:t>      (a) you also offer personal services to individuals unrelated to the Plan Services currently provided; and </a:t>
            </a:r>
          </a:p>
          <a:p>
            <a:r>
              <a:rPr lang="en-US" sz="1100" dirty="0"/>
              <a:t>      (b) you would be happy to discuss rollovers and other personal investment strategies with participants individually.</a:t>
            </a:r>
          </a:p>
          <a:p>
            <a:r>
              <a:rPr lang="en-US" sz="1100" dirty="0"/>
              <a:t>  -- Don’t state that you are offering Rollover IRA Services as part of the services you are providing on behalf of the Plan at Plan meetings or one-on-one meetings with individual participants.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17</a:t>
            </a:fld>
            <a:endParaRPr lang="en-US" dirty="0"/>
          </a:p>
        </p:txBody>
      </p:sp>
    </p:spTree>
    <p:extLst>
      <p:ext uri="{BB962C8B-B14F-4D97-AF65-F5344CB8AC3E}">
        <p14:creationId xmlns:p14="http://schemas.microsoft.com/office/powerpoint/2010/main" val="24207204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Offering Rollover IRA Services </a:t>
            </a:r>
            <a:endParaRPr lang="en-US" dirty="0"/>
          </a:p>
          <a:p>
            <a:r>
              <a:rPr lang="en-US" dirty="0"/>
              <a:t>  -- Do hold one-on-one meetings with individual participants for any discussion concerning how the participant should take and invest a rollover distribution, or how the participant can engage you to provide Rollover IRA Services.  </a:t>
            </a:r>
          </a:p>
          <a:p>
            <a:r>
              <a:rPr lang="en-US" dirty="0"/>
              <a:t>  -- Don’t offer Rollover IRA Services to any participant during or following a Plan meeting, or any gathering with multiple participants.</a:t>
            </a:r>
          </a:p>
          <a:p>
            <a:endParaRPr lang="en-US" dirty="0"/>
          </a:p>
          <a:p>
            <a:r>
              <a:rPr lang="en-US" b="1" dirty="0"/>
              <a:t>Meeting with the Plan Sponsor </a:t>
            </a:r>
          </a:p>
          <a:p>
            <a:r>
              <a:rPr lang="en-US" dirty="0"/>
              <a:t>  -- Do ask the plan sponsor to sign a </a:t>
            </a:r>
            <a:r>
              <a:rPr lang="en-US" i="1" dirty="0"/>
              <a:t>Confirmation Letter</a:t>
            </a:r>
            <a:r>
              <a:rPr lang="en-US" dirty="0"/>
              <a:t>, explaining that any Rollover IRA Services offered to individual participants would be unrelated to your Plan-related services.  </a:t>
            </a:r>
          </a:p>
          <a:p>
            <a:r>
              <a:rPr lang="en-US" dirty="0"/>
              <a:t>  -- Don’t allow the Plan Sponsor to encourage or endorse your Rollover IRA Services, or to announce to participants that you are offering any Rollover IRA Services as part of your services on behalf of the Plan.</a:t>
            </a:r>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18</a:t>
            </a:fld>
            <a:endParaRPr lang="en-US" dirty="0"/>
          </a:p>
        </p:txBody>
      </p:sp>
    </p:spTree>
    <p:extLst>
      <p:ext uri="{BB962C8B-B14F-4D97-AF65-F5344CB8AC3E}">
        <p14:creationId xmlns:p14="http://schemas.microsoft.com/office/powerpoint/2010/main" val="29875578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Meeting with the Participant             </a:t>
            </a:r>
            <a:endParaRPr lang="en-US" dirty="0"/>
          </a:p>
          <a:p>
            <a:r>
              <a:rPr lang="en-US" dirty="0"/>
              <a:t>  -- Do ask individual participants at one-on-one meetings to sign an </a:t>
            </a:r>
            <a:r>
              <a:rPr lang="en-US" i="1" dirty="0"/>
              <a:t>Acknowledgement Form</a:t>
            </a:r>
            <a:r>
              <a:rPr lang="en-US" dirty="0"/>
              <a:t> explaining that the Rollover IRA Services are not being offered in any fiduciary capacity under the Plan.</a:t>
            </a:r>
          </a:p>
          <a:p>
            <a:r>
              <a:rPr lang="en-US" dirty="0"/>
              <a:t>  -- Don’t make any statements to the participant that contradict the </a:t>
            </a:r>
            <a:r>
              <a:rPr lang="en-US" i="1" dirty="0"/>
              <a:t>Acknowledgement Form</a:t>
            </a:r>
            <a:r>
              <a:rPr lang="en-US" dirty="0"/>
              <a:t>, or any other statements suggesting that the participant is somehow obligated to work with you because of your Plan-related role.</a:t>
            </a:r>
          </a:p>
          <a:p>
            <a:r>
              <a:rPr lang="en-US" b="1" dirty="0"/>
              <a:t>Confirmation Letter for Plan Sponsor</a:t>
            </a:r>
            <a:r>
              <a:rPr lang="en-US" dirty="0"/>
              <a:t> </a:t>
            </a:r>
          </a:p>
          <a:p>
            <a:r>
              <a:rPr lang="en-US" dirty="0"/>
              <a:t>  -- The Advisor should ask the Plan Sponsor to sign a Confirmation Letter explaining that any Rollover IRA Services being offered to the Plan’s participants will be unrelated to the Advisor’s Plan Services.  </a:t>
            </a:r>
          </a:p>
          <a:p>
            <a:r>
              <a:rPr lang="en-US" dirty="0"/>
              <a:t>  -- If the plan sponsor refuses to sign the </a:t>
            </a:r>
            <a:r>
              <a:rPr lang="en-US" i="1" dirty="0"/>
              <a:t>Confirmation Letter</a:t>
            </a:r>
            <a:r>
              <a:rPr lang="en-US" dirty="0"/>
              <a:t>, you may still offer Rollover IRA Services to the Plan’s participants, but only if </a:t>
            </a:r>
            <a:r>
              <a:rPr lang="en-US" u="sng" dirty="0"/>
              <a:t>you are certain that none of your advice to the Plan Sponsor or plan participants has been relied upon as fiduciary investment advice</a:t>
            </a:r>
            <a:r>
              <a:rPr lang="en-US" dirty="0"/>
              <a:t>. </a:t>
            </a:r>
          </a:p>
          <a:p>
            <a:r>
              <a:rPr lang="en-US" dirty="0"/>
              <a:t>  -- If the Plan Sponsor refuses to sign the </a:t>
            </a:r>
            <a:r>
              <a:rPr lang="en-US" i="1" dirty="0"/>
              <a:t>Confirmation Letter</a:t>
            </a:r>
            <a:r>
              <a:rPr lang="en-US" dirty="0"/>
              <a:t>, don’t offer Rollover IRA Services to the Plan’s participants if you have provided any fiduciary investment advice to the Plan Sponsor or Plan participants.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19</a:t>
            </a:fld>
            <a:endParaRPr lang="en-US" dirty="0"/>
          </a:p>
        </p:txBody>
      </p:sp>
    </p:spTree>
    <p:extLst>
      <p:ext uri="{BB962C8B-B14F-4D97-AF65-F5344CB8AC3E}">
        <p14:creationId xmlns:p14="http://schemas.microsoft.com/office/powerpoint/2010/main" val="20116321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Acknowledgement Form for Participant </a:t>
            </a:r>
            <a:endParaRPr lang="en-US" dirty="0"/>
          </a:p>
          <a:p>
            <a:r>
              <a:rPr lang="en-US" dirty="0"/>
              <a:t>  -- The Advisor should ask the individual participant to sign an Acknowledgement Form  explaining that the Rollover IRA Services are not being offered in any fiduciary capacity under the Plan. </a:t>
            </a:r>
          </a:p>
          <a:p>
            <a:r>
              <a:rPr lang="en-US" dirty="0"/>
              <a:t> -- If the participant refuses to sign the </a:t>
            </a:r>
            <a:r>
              <a:rPr lang="en-US" i="1" dirty="0"/>
              <a:t>Acknowledgement Form</a:t>
            </a:r>
            <a:r>
              <a:rPr lang="en-US" dirty="0"/>
              <a:t>, you may still provide Rollover IRA Services, but only if </a:t>
            </a:r>
            <a:r>
              <a:rPr lang="en-US" u="sng" dirty="0"/>
              <a:t>you are certain that none of your advice to the Plan Sponsor or Plan participants has been relied upon as fiduciary investment advice</a:t>
            </a:r>
            <a:r>
              <a:rPr lang="en-US" dirty="0"/>
              <a:t>. </a:t>
            </a:r>
          </a:p>
          <a:p>
            <a:r>
              <a:rPr lang="en-US" dirty="0"/>
              <a:t>  -- If the participant refuses to sign the </a:t>
            </a:r>
            <a:r>
              <a:rPr lang="en-US" i="1" dirty="0"/>
              <a:t>Acknowledgement Form</a:t>
            </a:r>
            <a:r>
              <a:rPr lang="en-US" dirty="0"/>
              <a:t>, don’t provide Rollover IRA Services if you have provided any fiduciary investment advice to the Plan Sponsor or Plan participants.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20</a:t>
            </a:fld>
            <a:endParaRPr lang="en-US" dirty="0"/>
          </a:p>
        </p:txBody>
      </p:sp>
    </p:spTree>
    <p:extLst>
      <p:ext uri="{BB962C8B-B14F-4D97-AF65-F5344CB8AC3E}">
        <p14:creationId xmlns:p14="http://schemas.microsoft.com/office/powerpoint/2010/main" val="38517928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let’s move on to some of our key takeaways and conclusions.</a:t>
            </a:r>
          </a:p>
          <a:p>
            <a:r>
              <a:rPr lang="en-US" dirty="0"/>
              <a:t>Although Advisors that provide Plan Services are subject to restrictions under ERISA when attempting to cross-sell their Rollover IRA Services, they can capture rollover assets safely by following the procedural guidelines that we have developed.  These guidelines are designed to achieve the following goals:</a:t>
            </a:r>
          </a:p>
          <a:p>
            <a:r>
              <a:rPr lang="en-US" dirty="0"/>
              <a:t> </a:t>
            </a:r>
          </a:p>
          <a:p>
            <a:r>
              <a:rPr lang="en-US" dirty="0"/>
              <a:t> -- Ensuring that the </a:t>
            </a:r>
            <a:r>
              <a:rPr lang="en-US" u="sng" dirty="0"/>
              <a:t>factual context</a:t>
            </a:r>
            <a:r>
              <a:rPr lang="en-US" dirty="0"/>
              <a:t> of the Advisor’s communication or offer to provide Rollover IRA Services is in a non-Plan-related setting.  </a:t>
            </a:r>
          </a:p>
          <a:p>
            <a:r>
              <a:rPr lang="en-US" dirty="0"/>
              <a:t> </a:t>
            </a:r>
          </a:p>
          <a:p>
            <a:r>
              <a:rPr lang="en-US" dirty="0"/>
              <a:t> -- Ensuring (through use of the </a:t>
            </a:r>
            <a:r>
              <a:rPr lang="en-US" i="1" dirty="0"/>
              <a:t>Confirmation Letter</a:t>
            </a:r>
            <a:r>
              <a:rPr lang="en-US" dirty="0"/>
              <a:t>) that the Advisor’s Rollover IRA Services are not in any way a part of its </a:t>
            </a:r>
            <a:r>
              <a:rPr lang="en-US" u="sng" dirty="0"/>
              <a:t>Plan-related authority</a:t>
            </a:r>
            <a:r>
              <a:rPr lang="en-US" dirty="0"/>
              <a:t>.   </a:t>
            </a:r>
          </a:p>
          <a:p>
            <a:r>
              <a:rPr lang="en-US" dirty="0"/>
              <a:t> </a:t>
            </a:r>
          </a:p>
          <a:p>
            <a:r>
              <a:rPr lang="en-US" dirty="0"/>
              <a:t> -- Ensuring that the individual participant understands (through use of the </a:t>
            </a:r>
            <a:r>
              <a:rPr lang="en-US" i="1" dirty="0"/>
              <a:t>Acknowledgement Form</a:t>
            </a:r>
            <a:r>
              <a:rPr lang="en-US" dirty="0"/>
              <a:t>) that the Advisor’s offer to provide Rollover IRA Service does not have a </a:t>
            </a:r>
            <a:r>
              <a:rPr lang="en-US" u="sng" dirty="0"/>
              <a:t>Plan-related nature</a:t>
            </a:r>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21</a:t>
            </a:fld>
            <a:endParaRPr lang="en-US" dirty="0"/>
          </a:p>
        </p:txBody>
      </p:sp>
    </p:spTree>
    <p:extLst>
      <p:ext uri="{BB962C8B-B14F-4D97-AF65-F5344CB8AC3E}">
        <p14:creationId xmlns:p14="http://schemas.microsoft.com/office/powerpoint/2010/main" val="14543953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Advisors who hold themselves out as fiduciaries to their Plan clients should follow these guidelines carefully, ensuring that the required </a:t>
            </a:r>
            <a:r>
              <a:rPr lang="en-US" i="1" dirty="0"/>
              <a:t>Confirmation Letter</a:t>
            </a:r>
            <a:r>
              <a:rPr lang="en-US" dirty="0"/>
              <a:t> and </a:t>
            </a:r>
            <a:r>
              <a:rPr lang="en-US" i="1" dirty="0"/>
              <a:t>Acknowledgement Form</a:t>
            </a:r>
            <a:r>
              <a:rPr lang="en-US" dirty="0"/>
              <a:t> are signed by the Plan Sponsor and the individual participant, respectively.  Even if the Advisor does not hold itself out as a fiduciary, it should strongly consider following these guidelines from a “best practices” perspective, especially since it is always possible for an Advisor to become an accidental or functional fiduciary under ERISA.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22</a:t>
            </a:fld>
            <a:endParaRPr lang="en-US" dirty="0"/>
          </a:p>
        </p:txBody>
      </p:sp>
    </p:spTree>
    <p:extLst>
      <p:ext uri="{BB962C8B-B14F-4D97-AF65-F5344CB8AC3E}">
        <p14:creationId xmlns:p14="http://schemas.microsoft.com/office/powerpoint/2010/main" val="41201728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 but not least, since I’m a lawyer, I have to give this disclaimer.  I don’t want anything I have said at this presentation to be misinterpreted as legal advice to you or your firm.  </a:t>
            </a:r>
          </a:p>
          <a:p>
            <a:r>
              <a:rPr lang="en-US" dirty="0"/>
              <a:t>The information presented at this session is intended for general informational purposes only, and it does not constitute legal advice.  Of course, future case law or other legal and regulatory developments may impact and change our views.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23</a:t>
            </a:fld>
            <a:endParaRPr lang="en-US" dirty="0"/>
          </a:p>
        </p:txBody>
      </p:sp>
    </p:spTree>
    <p:extLst>
      <p:ext uri="{BB962C8B-B14F-4D97-AF65-F5344CB8AC3E}">
        <p14:creationId xmlns:p14="http://schemas.microsoft.com/office/powerpoint/2010/main" val="27994796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portion of the program, I will discuss lifetime income solutions and the role they can play in ensuring that defined contribution plan participants do not outlive their retirement savings.  I will touch on the relevant legal considerations, including the applicable fiduciary standards under ERISA.  I will also be reviewing the Department of Labor’s recent proposal on the disclosure of retirement plan projections.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24</a:t>
            </a:fld>
            <a:endParaRPr lang="en-US" dirty="0"/>
          </a:p>
        </p:txBody>
      </p:sp>
    </p:spTree>
    <p:extLst>
      <p:ext uri="{BB962C8B-B14F-4D97-AF65-F5344CB8AC3E}">
        <p14:creationId xmlns:p14="http://schemas.microsoft.com/office/powerpoint/2010/main" val="153013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dirty="0">
                <a:latin typeface="Arial" pitchFamily="34" charset="0"/>
              </a:rPr>
              <a:t> </a:t>
            </a:r>
            <a:r>
              <a:rPr lang="en-US" altLang="ja-JP" dirty="0" smtClean="0">
                <a:latin typeface="Arial" pitchFamily="34" charset="0"/>
              </a:rPr>
              <a:t>    The Obama Administration  views how people draw down their savings to be just as important as encouraging them to save in the first place.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dirty="0" smtClean="0">
                <a:latin typeface="Arial" pitchFamily="34" charset="0"/>
              </a:rPr>
              <a:t>“</a:t>
            </a:r>
            <a:r>
              <a:rPr lang="en-US" altLang="ja-JP" dirty="0" smtClean="0">
                <a:latin typeface="Arial" pitchFamily="34" charset="0"/>
              </a:rPr>
              <a:t>retirement paycheck for life.</a:t>
            </a:r>
            <a:r>
              <a:rPr lang="ja-JP" altLang="en-US" dirty="0" smtClean="0">
                <a:latin typeface="Arial" pitchFamily="34" charset="0"/>
              </a:rPr>
              <a:t>”</a:t>
            </a:r>
            <a:r>
              <a:rPr lang="en-US" altLang="ja-JP" dirty="0" smtClean="0">
                <a:latin typeface="Arial" pitchFamily="34" charset="0"/>
              </a:rPr>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25</a:t>
            </a:fld>
            <a:endParaRPr lang="en-US" dirty="0"/>
          </a:p>
        </p:txBody>
      </p:sp>
    </p:spTree>
    <p:extLst>
      <p:ext uri="{BB962C8B-B14F-4D97-AF65-F5344CB8AC3E}">
        <p14:creationId xmlns:p14="http://schemas.microsoft.com/office/powerpoint/2010/main" val="21650142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Defined benefit</a:t>
            </a:r>
            <a:r>
              <a:rPr lang="en-US" dirty="0"/>
              <a:t> pension plans are obligated to offer annuity benefits to participants as a matter of law.  But most </a:t>
            </a:r>
            <a:r>
              <a:rPr lang="en-US" u="sng" dirty="0"/>
              <a:t>defined contribution</a:t>
            </a:r>
            <a:r>
              <a:rPr lang="en-US" dirty="0"/>
              <a:t> plans are not subject to this requirement.  If a 401(k) plan sponsor is interested in offering lifetime income options, it can always do so on a voluntary basis.  And there are 3 different approaches to doing this.  First, participants can be directed to external lifetime income products outside of the plan.  Second, the plan sponsor can offer an annuity </a:t>
            </a:r>
            <a:r>
              <a:rPr lang="en-US" u="sng" dirty="0"/>
              <a:t>distribution option</a:t>
            </a:r>
            <a:r>
              <a:rPr lang="en-US" dirty="0"/>
              <a:t> within the plan.  And third, it can use a lifetime income solution as an </a:t>
            </a:r>
            <a:r>
              <a:rPr lang="en-US" u="sng" dirty="0"/>
              <a:t>investment vehicle</a:t>
            </a:r>
            <a:r>
              <a:rPr lang="en-US" dirty="0"/>
              <a:t> within the plan. </a:t>
            </a:r>
          </a:p>
          <a:p>
            <a:r>
              <a:rPr lang="en-US" dirty="0"/>
              <a:t> </a:t>
            </a:r>
          </a:p>
          <a:p>
            <a:r>
              <a:rPr lang="en-US" dirty="0"/>
              <a:t>Under the first approach, the external solution, plan sponsors can direct those participants who are interested in lifetime income to IRA annuities.  Just as retirees can roll over their 401(k) plan account balance to an individual retirement </a:t>
            </a:r>
            <a:r>
              <a:rPr lang="en-US" u="sng" dirty="0"/>
              <a:t>account</a:t>
            </a:r>
            <a:r>
              <a:rPr lang="en-US" dirty="0"/>
              <a:t>, they may also roll them over to an individual retirement </a:t>
            </a:r>
            <a:r>
              <a:rPr lang="en-US" u="sng" dirty="0"/>
              <a:t>annuity</a:t>
            </a:r>
            <a:r>
              <a:rPr lang="en-US" dirty="0"/>
              <a:t>.  Plan sponsors can now implement internet portals that give participants easy access to multiple annuity providers and favorably priced annuities.  Under this approach, the selection of an IRA annuity provider is ultimately left up to the participant and the plan sponsor does not actually endorse the use of any IRA annuity.  If the plan sponsor wants to be more proactive, it will need to consider one of the “in plan” approaches for offering lifetime income solutions.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26</a:t>
            </a:fld>
            <a:endParaRPr lang="en-US" dirty="0"/>
          </a:p>
        </p:txBody>
      </p:sp>
    </p:spTree>
    <p:extLst>
      <p:ext uri="{BB962C8B-B14F-4D97-AF65-F5344CB8AC3E}">
        <p14:creationId xmlns:p14="http://schemas.microsoft.com/office/powerpoint/2010/main" val="25175613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If </a:t>
            </a:r>
            <a:r>
              <a:rPr lang="en-US" dirty="0"/>
              <a:t>a 401(k) plan sponsor wants to make lifetime income options available to participants, it can simply amend the plan to add annuity payments as a distribution option.  Under this approach, if a participant elects to receive a distribution in the form of an annuity, the plan sponsor (or another fiduciary) selects an annuity provider and purchases an immediate annuity on behalf of the participant.   For ease of reference, I like to call these types of annuities, “Distribution Annuities.”  When a participant retires, his or her entire account balance is used to pay the full purchase price of the Distribution Annuity, and the annuity contract is distributed to the participant.  </a:t>
            </a:r>
          </a:p>
          <a:p>
            <a:r>
              <a:rPr lang="en-US" dirty="0"/>
              <a:t>As an alternative “in plan” solution, the 401(k) plan sponsor may select and use a group annuity to provide both investment and distribution options to participants.  The group annuity customarily offers a broad menu of investment options to participants for their accounts.  For example, mutual funds may be offered as underlying investments under the group annuity.  The value of a participant’s account would be based on the ongoing contributions made to purchase interests in the underlying funds, as well as their investment performance.  When a participant retires and is ready to commence benefit payments, the value of the participant’s account would be “annuitized” or converted into an annuity.  </a:t>
            </a:r>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27</a:t>
            </a:fld>
            <a:endParaRPr lang="en-US" dirty="0"/>
          </a:p>
        </p:txBody>
      </p:sp>
    </p:spTree>
    <p:extLst>
      <p:ext uri="{BB962C8B-B14F-4D97-AF65-F5344CB8AC3E}">
        <p14:creationId xmlns:p14="http://schemas.microsoft.com/office/powerpoint/2010/main" val="1221694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sz="1050" u="sng" dirty="0" smtClean="0"/>
              <a:t>Comparison </a:t>
            </a:r>
            <a:r>
              <a:rPr lang="en-US" sz="1050" u="sng" dirty="0"/>
              <a:t>of Retirement </a:t>
            </a:r>
            <a:r>
              <a:rPr lang="en-US" sz="1050" u="sng"/>
              <a:t>Income </a:t>
            </a:r>
            <a:r>
              <a:rPr lang="en-US" sz="1050" u="sng" smtClean="0"/>
              <a:t>Strategies</a:t>
            </a:r>
          </a:p>
          <a:p>
            <a:pPr>
              <a:spcBef>
                <a:spcPts val="0"/>
              </a:spcBef>
            </a:pPr>
            <a:endParaRPr lang="en-US" sz="1050" dirty="0"/>
          </a:p>
          <a:p>
            <a:pPr>
              <a:spcBef>
                <a:spcPts val="0"/>
              </a:spcBef>
            </a:pPr>
            <a:r>
              <a:rPr lang="en-US" sz="1050" dirty="0"/>
              <a:t> </a:t>
            </a:r>
            <a:r>
              <a:rPr lang="en-US" sz="1100" dirty="0" smtClean="0"/>
              <a:t>Now </a:t>
            </a:r>
            <a:r>
              <a:rPr lang="en-US" sz="1100" dirty="0"/>
              <a:t>let’s take a step back and talk about retirement income strategies in general and how they stack up against each other.  The most basic is probably </a:t>
            </a:r>
            <a:r>
              <a:rPr lang="en-US" sz="1100" b="1" dirty="0"/>
              <a:t>Systematic Withdrawals</a:t>
            </a:r>
            <a:r>
              <a:rPr lang="en-US" sz="1100" dirty="0"/>
              <a:t> where a retiree might withdraw a fixed dollar amount or percentage, like 4% of the account value, each year.  </a:t>
            </a:r>
            <a:r>
              <a:rPr lang="en-US" sz="1100" b="1" dirty="0"/>
              <a:t>Managed Payout Funds</a:t>
            </a:r>
            <a:r>
              <a:rPr lang="en-US" sz="1100" dirty="0"/>
              <a:t> do something similar, except that they revise withdrawal amounts to reflect investment performance.  Unfortunately, neither Systematic Withdrawals nor Managed Payouts guarantee a level income stream for life.    </a:t>
            </a:r>
          </a:p>
          <a:p>
            <a:pPr>
              <a:spcBef>
                <a:spcPts val="0"/>
              </a:spcBef>
            </a:pPr>
            <a:r>
              <a:rPr lang="en-US" sz="1100" dirty="0"/>
              <a:t> </a:t>
            </a:r>
          </a:p>
          <a:p>
            <a:pPr>
              <a:spcBef>
                <a:spcPts val="0"/>
              </a:spcBef>
            </a:pPr>
            <a:r>
              <a:rPr lang="en-US" sz="1100" dirty="0"/>
              <a:t>The only way to obtain guaranteed income under a DC plan is through an annuity.  As we discussed a moment ago, </a:t>
            </a:r>
            <a:r>
              <a:rPr lang="en-US" sz="1100" b="1" dirty="0"/>
              <a:t>Distribution Annuities</a:t>
            </a:r>
            <a:r>
              <a:rPr lang="en-US" sz="1100" dirty="0"/>
              <a:t> and </a:t>
            </a:r>
            <a:r>
              <a:rPr lang="en-US" sz="1100" b="1" dirty="0"/>
              <a:t>Group Annuities</a:t>
            </a:r>
            <a:r>
              <a:rPr lang="en-US" sz="1100" dirty="0"/>
              <a:t> are pretty standard solutions for 401(k) plan sponsors.   But it is important to note that you have restricted access to cash once you retire.  So if an emergency need for cash arises after you have annuitized your benefit, there would be no way to withdraw additional funds in excess of your regular annuity payment.</a:t>
            </a:r>
          </a:p>
          <a:p>
            <a:pPr>
              <a:spcBef>
                <a:spcPts val="0"/>
              </a:spcBef>
            </a:pPr>
            <a:r>
              <a:rPr lang="en-US" sz="1100" dirty="0"/>
              <a:t> </a:t>
            </a:r>
          </a:p>
          <a:p>
            <a:pPr>
              <a:spcBef>
                <a:spcPts val="0"/>
              </a:spcBef>
            </a:pPr>
            <a:r>
              <a:rPr lang="en-US" sz="1100" b="1" dirty="0" smtClean="0"/>
              <a:t>Longevity </a:t>
            </a:r>
            <a:r>
              <a:rPr lang="en-US" sz="1100" b="1" dirty="0"/>
              <a:t>insurance</a:t>
            </a:r>
            <a:r>
              <a:rPr lang="en-US" sz="1100" dirty="0"/>
              <a:t> tries to address this problem through a partial income guarantee.  Under this strategy, you would only annuitize a portion of your account and purchase a longevity annuity that commences at an advanced age, like age 85.  This strategy allows you to hold on to more of your plan account, but the tradeoff is that you don’t have guaranteed income until age 85.  I also want to mention </a:t>
            </a:r>
            <a:r>
              <a:rPr lang="en-US" sz="1100" b="1" dirty="0"/>
              <a:t>Guaranteed Living Withdrawal Benefit</a:t>
            </a:r>
            <a:r>
              <a:rPr lang="en-US" sz="1100" dirty="0"/>
              <a:t> annuities, which have garnered a lot of attention in recent years, since they are designed to provide both guaranteed income and full access to cash.</a:t>
            </a:r>
          </a:p>
          <a:p>
            <a:pPr>
              <a:spcBef>
                <a:spcPts val="0"/>
              </a:spcBef>
            </a:pP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28</a:t>
            </a:fld>
            <a:endParaRPr lang="en-US" dirty="0"/>
          </a:p>
        </p:txBody>
      </p:sp>
    </p:spTree>
    <p:extLst>
      <p:ext uri="{BB962C8B-B14F-4D97-AF65-F5344CB8AC3E}">
        <p14:creationId xmlns:p14="http://schemas.microsoft.com/office/powerpoint/2010/main" val="31876164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Guaranteed Living Withdrawal Benefit</a:t>
            </a:r>
            <a:endParaRPr lang="en-US" dirty="0"/>
          </a:p>
          <a:p>
            <a:r>
              <a:rPr lang="en-US" dirty="0"/>
              <a:t> </a:t>
            </a:r>
            <a:r>
              <a:rPr lang="en-US" dirty="0" smtClean="0"/>
              <a:t>A </a:t>
            </a:r>
            <a:r>
              <a:rPr lang="en-US" dirty="0"/>
              <a:t>Guaranteed Lifetime Withdrawal Benefit or GLWB is a “living benefit” rider that can be added to a group annuity.  (As an aside, a GLWB can also be referred to as a Guaranteed Minimum Withdrawal Benefit or GMWB for life.)  The guarantee gives participants the ability to withdraw a stated percentage of their "benefit base" after a certain age.  For example, a GLWB rider may give you the ability to withdraw 5% of your benefit base annually from age 65 for life.  The benefit base is different from your account value under the annuity.  The initial value of your benefit base is based on your contributions, but a GLWB rider may provide for a "roll-up" or an automatic percentage increase in your benefit base each year.  A GLWB rider may also (or instead) "step up" the value of your benefit base whenever the value of your underlying investments reach a high watermark on the anniversary date of when you elected the GLWB investment.  Unlike the underlying investments in your account, the benefit base will not decrease as a result of declining markets.  The GLWB’s guarantee will actually kick in and take effect when your account’s investment value is insufficient to cover your guaranteed withdrawals.  An annual charge is incurred for the guarantee, and you are typically required to invest in a lifestyle or target date fund. Participants do not have to annuitize their benefit in order to take advantage of guaranteed withdrawals, meaning that they can access their full account at any time or leave it untouched. Of course, excessive withdrawals would reduce or invalidate the guarantee.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29</a:t>
            </a:fld>
            <a:endParaRPr lang="en-US" dirty="0"/>
          </a:p>
        </p:txBody>
      </p:sp>
    </p:spTree>
    <p:extLst>
      <p:ext uri="{BB962C8B-B14F-4D97-AF65-F5344CB8AC3E}">
        <p14:creationId xmlns:p14="http://schemas.microsoft.com/office/powerpoint/2010/main" val="2855114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50" u="sng" dirty="0"/>
              <a:t>Need for Additional Fiduciary Guidance</a:t>
            </a:r>
            <a:endParaRPr lang="en-US" sz="1150" dirty="0"/>
          </a:p>
          <a:p>
            <a:r>
              <a:rPr lang="en-US" sz="1150" dirty="0"/>
              <a:t> </a:t>
            </a:r>
            <a:r>
              <a:rPr lang="en-US" sz="1150" dirty="0" smtClean="0"/>
              <a:t>As </a:t>
            </a:r>
            <a:r>
              <a:rPr lang="en-US" sz="1150" dirty="0"/>
              <a:t>we’ve discussed, the marketplace now offers a number of lifetime income solutions for 401(k) plans, including Distribution Annuities, Longevity Annuities and Group Annuities with or without a GLWB rider.  The U.S. Department of Labor has made it clear that the selection of an annuity provider and annuity products are fiduciary acts governed by ERISA. This includes the duty to act prudently and solely in the interest of the plan's participants.  But the problem is that there is no clear guidance from the DOL that spells out what plan sponsors and other fiduciaries should do when selecting and monitoring the plan’s annuity investments.</a:t>
            </a:r>
          </a:p>
          <a:p>
            <a:r>
              <a:rPr lang="en-US" sz="1150" dirty="0"/>
              <a:t> </a:t>
            </a:r>
          </a:p>
          <a:p>
            <a:r>
              <a:rPr lang="en-US" sz="1150" dirty="0"/>
              <a:t>In 1995, the DOL issued Interpretive Bulletin 95-1, providing fiduciary guidance on the selection of </a:t>
            </a:r>
            <a:r>
              <a:rPr lang="en-US" sz="1150" u="sng" dirty="0"/>
              <a:t>Distribution Annuities</a:t>
            </a:r>
            <a:r>
              <a:rPr lang="en-US" sz="1150" dirty="0"/>
              <a:t> for </a:t>
            </a:r>
            <a:r>
              <a:rPr lang="en-US" sz="1150" u="sng" dirty="0"/>
              <a:t>defined benefit</a:t>
            </a:r>
            <a:r>
              <a:rPr lang="en-US" sz="1150" dirty="0"/>
              <a:t> pension plans.   Under this standard for DB plans, the plan generally must select the “safest annuity available,” which typically translated into the most expensive annuity available. When the Pension Protection Act of 2006 was enacted, the lawmakers directed the DOL to clarify that the safest annuity standard would not be applicable to defined contribution plans.  And so, in 2008, the DOL released a safe harbor specifically for </a:t>
            </a:r>
            <a:r>
              <a:rPr lang="en-US" sz="1150" u="sng" dirty="0"/>
              <a:t>DC plans</a:t>
            </a:r>
            <a:r>
              <a:rPr lang="en-US" sz="1150" dirty="0"/>
              <a:t>.  Unfortunately, the safe harbor for DC plans was intended for Distribution Annuities only, and not for deferred annuities.  Technically speaking, the safe harbor does not address Group Annuities, or recent innovations such as GLWB riders or Longevity Annuities</a:t>
            </a:r>
            <a:r>
              <a:rPr lang="en-US" dirty="0"/>
              <a:t>.</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30</a:t>
            </a:fld>
            <a:endParaRPr lang="en-US" dirty="0"/>
          </a:p>
        </p:txBody>
      </p:sp>
    </p:spTree>
    <p:extLst>
      <p:ext uri="{BB962C8B-B14F-4D97-AF65-F5344CB8AC3E}">
        <p14:creationId xmlns:p14="http://schemas.microsoft.com/office/powerpoint/2010/main" val="9196571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a:t>Current Fiduciary Standard for Annuities</a:t>
            </a:r>
            <a:endParaRPr lang="en-US" sz="1100" dirty="0"/>
          </a:p>
          <a:p>
            <a:r>
              <a:rPr lang="en-US" sz="1100" dirty="0"/>
              <a:t> </a:t>
            </a:r>
            <a:r>
              <a:rPr lang="en-US" sz="1100" dirty="0" smtClean="0"/>
              <a:t>Even </a:t>
            </a:r>
            <a:r>
              <a:rPr lang="en-US" sz="1100" dirty="0"/>
              <a:t>though there is no specific fiduciary guidance concerning the selection of group annuities, this has not stopped plan sponsors from offering lifetime income solutions to their participants.  Many 401(k) plan sponsors utilize group annuities.  And United Technologies Corporation recently became one of the first major U.S. companies to offer a GLWB option to their 401(k) plan participants.  </a:t>
            </a:r>
          </a:p>
          <a:p>
            <a:r>
              <a:rPr lang="en-US" sz="1100" dirty="0"/>
              <a:t> </a:t>
            </a:r>
          </a:p>
          <a:p>
            <a:r>
              <a:rPr lang="en-US" sz="1100" dirty="0" smtClean="0"/>
              <a:t>As </a:t>
            </a:r>
            <a:r>
              <a:rPr lang="en-US" sz="1100" dirty="0"/>
              <a:t>I just mentioned, the DOL safe harbor for DC plans is designed to provide fiduciary protection when the plan is purchasing Distribution Annuities.  But even though this guidance is intended for Distribution Annuities only, it provides a useful framework for evaluating the other types of annuities available to 401(k) plans.  The safe harbor has 5 components:</a:t>
            </a:r>
          </a:p>
          <a:p>
            <a:r>
              <a:rPr lang="en-US" sz="1100" dirty="0"/>
              <a:t> </a:t>
            </a:r>
          </a:p>
          <a:p>
            <a:pPr lvl="0">
              <a:spcBef>
                <a:spcPts val="0"/>
              </a:spcBef>
            </a:pPr>
            <a:r>
              <a:rPr lang="en-US" sz="1100" dirty="0" smtClean="0"/>
              <a:t>	1. The </a:t>
            </a:r>
            <a:r>
              <a:rPr lang="en-US" sz="1100" dirty="0"/>
              <a:t>plan sponsor must observe general procedural prudence;</a:t>
            </a:r>
          </a:p>
          <a:p>
            <a:pPr lvl="0">
              <a:spcBef>
                <a:spcPts val="0"/>
              </a:spcBef>
            </a:pPr>
            <a:r>
              <a:rPr lang="en-US" sz="1100" dirty="0"/>
              <a:t>	</a:t>
            </a:r>
            <a:r>
              <a:rPr lang="en-US" sz="1100" dirty="0" smtClean="0"/>
              <a:t>2. It </a:t>
            </a:r>
            <a:r>
              <a:rPr lang="en-US" sz="1100" dirty="0"/>
              <a:t>must consider the annuity provider’s ability to make future </a:t>
            </a:r>
            <a:r>
              <a:rPr lang="en-US" sz="1100" dirty="0" smtClean="0"/>
              <a:t> </a:t>
            </a:r>
          </a:p>
          <a:p>
            <a:pPr lvl="0">
              <a:spcBef>
                <a:spcPts val="0"/>
              </a:spcBef>
            </a:pPr>
            <a:r>
              <a:rPr lang="en-US" sz="1100" dirty="0"/>
              <a:t> </a:t>
            </a:r>
            <a:r>
              <a:rPr lang="en-US" sz="1100" dirty="0" smtClean="0"/>
              <a:t>                           payments</a:t>
            </a:r>
            <a:r>
              <a:rPr lang="en-US" sz="1100" dirty="0"/>
              <a:t>;</a:t>
            </a:r>
          </a:p>
          <a:p>
            <a:pPr lvl="0">
              <a:spcBef>
                <a:spcPts val="0"/>
              </a:spcBef>
            </a:pPr>
            <a:r>
              <a:rPr lang="en-US" sz="1100" dirty="0" smtClean="0"/>
              <a:t>	3. It </a:t>
            </a:r>
            <a:r>
              <a:rPr lang="en-US" sz="1100" dirty="0"/>
              <a:t>must also consider the annuity’s cost to in relation to benefits </a:t>
            </a:r>
            <a:endParaRPr lang="en-US" sz="1100" dirty="0" smtClean="0"/>
          </a:p>
          <a:p>
            <a:pPr lvl="0">
              <a:spcBef>
                <a:spcPts val="0"/>
              </a:spcBef>
            </a:pPr>
            <a:r>
              <a:rPr lang="en-US" sz="1100" dirty="0"/>
              <a:t> </a:t>
            </a:r>
            <a:r>
              <a:rPr lang="en-US" sz="1100" dirty="0" smtClean="0"/>
              <a:t>                            and </a:t>
            </a:r>
            <a:r>
              <a:rPr lang="en-US" sz="1100" dirty="0"/>
              <a:t>services; </a:t>
            </a:r>
          </a:p>
          <a:p>
            <a:pPr lvl="0">
              <a:spcBef>
                <a:spcPts val="0"/>
              </a:spcBef>
            </a:pPr>
            <a:r>
              <a:rPr lang="en-US" sz="1100" dirty="0" smtClean="0"/>
              <a:t>	4. The </a:t>
            </a:r>
            <a:r>
              <a:rPr lang="en-US" sz="1100" dirty="0"/>
              <a:t>plan sponsor must then draw appropriate conclusions based on </a:t>
            </a:r>
            <a:endParaRPr lang="en-US" sz="1100" dirty="0" smtClean="0"/>
          </a:p>
          <a:p>
            <a:pPr lvl="0">
              <a:spcBef>
                <a:spcPts val="0"/>
              </a:spcBef>
            </a:pPr>
            <a:r>
              <a:rPr lang="en-US" sz="1100" dirty="0"/>
              <a:t> </a:t>
            </a:r>
            <a:r>
              <a:rPr lang="en-US" sz="1100" dirty="0" smtClean="0"/>
              <a:t>                            this </a:t>
            </a:r>
            <a:r>
              <a:rPr lang="en-US" sz="1100" dirty="0"/>
              <a:t>information; and </a:t>
            </a:r>
          </a:p>
          <a:p>
            <a:pPr lvl="0">
              <a:spcBef>
                <a:spcPts val="0"/>
              </a:spcBef>
            </a:pPr>
            <a:r>
              <a:rPr lang="en-US" sz="1100" dirty="0" smtClean="0"/>
              <a:t>	5. Seek </a:t>
            </a:r>
            <a:r>
              <a:rPr lang="en-US" sz="1100" dirty="0"/>
              <a:t>expert advice as necessary.</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31</a:t>
            </a:fld>
            <a:endParaRPr lang="en-US" dirty="0"/>
          </a:p>
        </p:txBody>
      </p:sp>
    </p:spTree>
    <p:extLst>
      <p:ext uri="{BB962C8B-B14F-4D97-AF65-F5344CB8AC3E}">
        <p14:creationId xmlns:p14="http://schemas.microsoft.com/office/powerpoint/2010/main" val="37372954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of these five steps is the well-established general requirement of procedural prudence that applies with respect to the selection and monitoring of all plan investments and service providers.  A fiduciary must engage in an objective, thorough and analytical process to identify and select an annuity provider.  Under ERISA, plan fiduciaries are judged primarily by the process they follow.  Whether a fiduciary acts with prudence is evaluated at the time of the investment without the benefit of hindsight.  This means that a plan fiduciary will generally be deemed to have acted prudently when selecting an investment, such as an annuity, if the fiduciary appropriately investigates the annuity before deciding to select </a:t>
            </a:r>
            <a:r>
              <a:rPr lang="en-US" dirty="0" smtClean="0"/>
              <a:t>it, </a:t>
            </a:r>
            <a:r>
              <a:rPr lang="en-US" dirty="0"/>
              <a:t>even if unexpected losses develop subsequent to investment.  A failure to adequately investigate can lead to a finding that the fiduciary did not act prudently.  </a:t>
            </a:r>
          </a:p>
          <a:p>
            <a:r>
              <a:rPr lang="en-US" dirty="0"/>
              <a:t>One of the most important ways a fiduciary can demonstrate that it has acted prudently is to document the selection process in detail.  For this purpose, minutes of fiduciary reviews which refer to the information </a:t>
            </a:r>
            <a:r>
              <a:rPr lang="en-US" dirty="0" smtClean="0"/>
              <a:t>considered, </a:t>
            </a:r>
            <a:r>
              <a:rPr lang="en-US" dirty="0"/>
              <a:t>as well as summaries of meetings and conversations with </a:t>
            </a:r>
            <a:r>
              <a:rPr lang="en-US" dirty="0" smtClean="0"/>
              <a:t>advisers, </a:t>
            </a:r>
            <a:r>
              <a:rPr lang="en-US" dirty="0"/>
              <a:t>should be maintained.  Records should also be maintained to show the ongoing monitoring of an annuity provider, including the frequency of regularly scheduled evaluations.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32</a:t>
            </a:fld>
            <a:endParaRPr lang="en-US" dirty="0"/>
          </a:p>
        </p:txBody>
      </p:sp>
    </p:spTree>
    <p:extLst>
      <p:ext uri="{BB962C8B-B14F-4D97-AF65-F5344CB8AC3E}">
        <p14:creationId xmlns:p14="http://schemas.microsoft.com/office/powerpoint/2010/main" val="28356617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7613" y="685800"/>
            <a:ext cx="4649787" cy="3486150"/>
          </a:xfrm>
        </p:spPr>
      </p:sp>
      <p:sp>
        <p:nvSpPr>
          <p:cNvPr id="3" name="Notes Placeholder 2"/>
          <p:cNvSpPr>
            <a:spLocks noGrp="1"/>
          </p:cNvSpPr>
          <p:nvPr>
            <p:ph type="body" idx="1"/>
          </p:nvPr>
        </p:nvSpPr>
        <p:spPr/>
        <p:txBody>
          <a:bodyPr/>
          <a:lstStyle/>
          <a:p>
            <a:pPr>
              <a:spcBef>
                <a:spcPts val="0"/>
              </a:spcBef>
            </a:pPr>
            <a:r>
              <a:rPr lang="en-US" sz="1050" dirty="0" smtClean="0"/>
              <a:t>The second step in the annuity evaluation process </a:t>
            </a:r>
            <a:r>
              <a:rPr lang="en-US" sz="1050" dirty="0"/>
              <a:t>requires the plan sponsor to consider sufficient information to determine whether the annuity provider is financially viable so that it will be able to make future payments.  Although the DOL safe harbor provides little guidance on how to make this determination, an earlier proposed </a:t>
            </a:r>
            <a:r>
              <a:rPr lang="en-US" sz="1050" dirty="0" smtClean="0"/>
              <a:t>version of the safe harbor  </a:t>
            </a:r>
            <a:r>
              <a:rPr lang="en-US" sz="1050" dirty="0"/>
              <a:t>contained helpful suggestions.  For example, when gauging the insurer’s capacity to meet its obligations to make annuity payments, the plan fiduciary should consider:</a:t>
            </a:r>
          </a:p>
          <a:p>
            <a:pPr>
              <a:spcBef>
                <a:spcPts val="0"/>
              </a:spcBef>
            </a:pPr>
            <a:r>
              <a:rPr lang="en-US" sz="1050" dirty="0"/>
              <a:t> </a:t>
            </a:r>
          </a:p>
          <a:p>
            <a:pPr>
              <a:spcBef>
                <a:spcPts val="0"/>
              </a:spcBef>
            </a:pPr>
            <a:r>
              <a:rPr lang="en-US" sz="1050" b="1" dirty="0" smtClean="0"/>
              <a:t>•</a:t>
            </a:r>
            <a:r>
              <a:rPr lang="en-US" sz="1050" dirty="0" smtClean="0"/>
              <a:t>  the </a:t>
            </a:r>
            <a:r>
              <a:rPr lang="en-US" sz="1050" dirty="0"/>
              <a:t>insurer’s </a:t>
            </a:r>
            <a:r>
              <a:rPr lang="en-US" sz="1050" u="sng" dirty="0"/>
              <a:t>experience and financial expertise </a:t>
            </a:r>
            <a:r>
              <a:rPr lang="en-US" sz="1050" dirty="0"/>
              <a:t>in providing annuities of the type </a:t>
            </a:r>
          </a:p>
          <a:p>
            <a:pPr>
              <a:spcBef>
                <a:spcPts val="0"/>
              </a:spcBef>
            </a:pPr>
            <a:r>
              <a:rPr lang="en-US" sz="1050" dirty="0" smtClean="0"/>
              <a:t>   under </a:t>
            </a:r>
            <a:r>
              <a:rPr lang="en-US" sz="1050" dirty="0"/>
              <a:t>consideration;</a:t>
            </a:r>
          </a:p>
          <a:p>
            <a:pPr>
              <a:spcBef>
                <a:spcPts val="0"/>
              </a:spcBef>
            </a:pPr>
            <a:r>
              <a:rPr lang="en-US" sz="1050" b="1" dirty="0" smtClean="0"/>
              <a:t>•</a:t>
            </a:r>
            <a:r>
              <a:rPr lang="en-US" sz="1050" dirty="0" smtClean="0"/>
              <a:t> </a:t>
            </a:r>
            <a:r>
              <a:rPr lang="en-US" sz="1050" dirty="0"/>
              <a:t>the insurer’s level of </a:t>
            </a:r>
            <a:r>
              <a:rPr lang="en-US" sz="1050" u="sng" dirty="0"/>
              <a:t>capital, surplus and reserves </a:t>
            </a:r>
            <a:r>
              <a:rPr lang="en-US" sz="1050" dirty="0"/>
              <a:t>available to make the annuity   </a:t>
            </a:r>
          </a:p>
          <a:p>
            <a:pPr>
              <a:spcBef>
                <a:spcPts val="0"/>
              </a:spcBef>
            </a:pPr>
            <a:r>
              <a:rPr lang="en-US" sz="1050" dirty="0"/>
              <a:t>  payments</a:t>
            </a:r>
            <a:r>
              <a:rPr lang="en-US" sz="1050" dirty="0" smtClean="0"/>
              <a:t>;</a:t>
            </a:r>
          </a:p>
          <a:p>
            <a:pPr>
              <a:spcBef>
                <a:spcPts val="0"/>
              </a:spcBef>
            </a:pPr>
            <a:r>
              <a:rPr lang="en-US" sz="1050" b="1" dirty="0" smtClean="0"/>
              <a:t>•</a:t>
            </a:r>
            <a:r>
              <a:rPr lang="en-US" sz="1050" dirty="0" smtClean="0"/>
              <a:t>· </a:t>
            </a:r>
            <a:r>
              <a:rPr lang="en-US" sz="1050" dirty="0"/>
              <a:t>the insurer’s </a:t>
            </a:r>
            <a:r>
              <a:rPr lang="en-US" sz="1050" u="sng" dirty="0"/>
              <a:t>ratings</a:t>
            </a:r>
            <a:r>
              <a:rPr lang="en-US" sz="1050" dirty="0"/>
              <a:t> by insurance rating services, including consideration of whether </a:t>
            </a:r>
          </a:p>
          <a:p>
            <a:pPr>
              <a:spcBef>
                <a:spcPts val="0"/>
              </a:spcBef>
            </a:pPr>
            <a:r>
              <a:rPr lang="en-US" sz="1050" dirty="0"/>
              <a:t>  the ratings cast a view on the insurer’s ability to make future payments.  For example,  </a:t>
            </a:r>
          </a:p>
          <a:p>
            <a:pPr>
              <a:spcBef>
                <a:spcPts val="0"/>
              </a:spcBef>
            </a:pPr>
            <a:r>
              <a:rPr lang="en-US" sz="1050" dirty="0"/>
              <a:t>  consistently high ratings over a number of years may indicate strong claims paying </a:t>
            </a:r>
          </a:p>
          <a:p>
            <a:pPr>
              <a:spcBef>
                <a:spcPts val="0"/>
              </a:spcBef>
            </a:pPr>
            <a:r>
              <a:rPr lang="en-US" sz="1050" dirty="0"/>
              <a:t>  ability.  Any </a:t>
            </a:r>
            <a:r>
              <a:rPr lang="en-US" sz="1050" u="sng" dirty="0"/>
              <a:t>negative </a:t>
            </a:r>
            <a:r>
              <a:rPr lang="en-US" sz="1050" i="1" u="sng" dirty="0"/>
              <a:t>information</a:t>
            </a:r>
            <a:r>
              <a:rPr lang="en-US" sz="1050" dirty="0"/>
              <a:t> about an insurer contained in the ratings should not  </a:t>
            </a:r>
          </a:p>
          <a:p>
            <a:pPr>
              <a:spcBef>
                <a:spcPts val="0"/>
              </a:spcBef>
            </a:pPr>
            <a:r>
              <a:rPr lang="en-US" sz="1050" dirty="0"/>
              <a:t>  be ignored</a:t>
            </a:r>
            <a:r>
              <a:rPr lang="en-US" sz="1050" dirty="0" smtClean="0"/>
              <a:t>;</a:t>
            </a:r>
          </a:p>
          <a:p>
            <a:pPr>
              <a:spcBef>
                <a:spcPts val="0"/>
              </a:spcBef>
            </a:pPr>
            <a:r>
              <a:rPr lang="en-US" sz="1050" b="1" dirty="0" smtClean="0"/>
              <a:t>•</a:t>
            </a:r>
            <a:r>
              <a:rPr lang="en-US" sz="1050" dirty="0" smtClean="0"/>
              <a:t>  the </a:t>
            </a:r>
            <a:r>
              <a:rPr lang="en-US" sz="1050" dirty="0"/>
              <a:t>annuity contract’s structure and </a:t>
            </a:r>
            <a:r>
              <a:rPr lang="en-US" sz="1050" u="sng" dirty="0"/>
              <a:t>benefit guarantees</a:t>
            </a:r>
            <a:r>
              <a:rPr lang="en-US" sz="1050" dirty="0" smtClean="0"/>
              <a:t>;</a:t>
            </a:r>
          </a:p>
          <a:p>
            <a:pPr>
              <a:spcBef>
                <a:spcPts val="0"/>
              </a:spcBef>
            </a:pPr>
            <a:r>
              <a:rPr lang="en-US" sz="1050" b="1" dirty="0" smtClean="0"/>
              <a:t>•</a:t>
            </a:r>
            <a:r>
              <a:rPr lang="en-US" sz="1050" dirty="0" smtClean="0"/>
              <a:t>  the </a:t>
            </a:r>
            <a:r>
              <a:rPr lang="en-US" sz="1050" dirty="0"/>
              <a:t>availability and extent of additional </a:t>
            </a:r>
            <a:r>
              <a:rPr lang="en-US" sz="1050" u="sng" dirty="0"/>
              <a:t>protections through state guaranty </a:t>
            </a:r>
            <a:r>
              <a:rPr lang="en-US" sz="1050" u="sng" dirty="0" smtClean="0"/>
              <a:t>associations</a:t>
            </a:r>
            <a:r>
              <a:rPr lang="en-US" sz="1050" dirty="0"/>
              <a:t>;  </a:t>
            </a:r>
            <a:r>
              <a:rPr lang="en-US" sz="1050" dirty="0" smtClean="0"/>
              <a:t>   </a:t>
            </a:r>
          </a:p>
          <a:p>
            <a:pPr>
              <a:spcBef>
                <a:spcPts val="0"/>
              </a:spcBef>
            </a:pPr>
            <a:r>
              <a:rPr lang="en-US" sz="1050" dirty="0"/>
              <a:t> </a:t>
            </a:r>
            <a:r>
              <a:rPr lang="en-US" sz="1050" dirty="0" smtClean="0"/>
              <a:t>   and</a:t>
            </a:r>
          </a:p>
          <a:p>
            <a:pPr>
              <a:spcBef>
                <a:spcPts val="0"/>
              </a:spcBef>
            </a:pPr>
            <a:r>
              <a:rPr lang="en-US" sz="1050" b="1" dirty="0" smtClean="0"/>
              <a:t>•</a:t>
            </a:r>
            <a:r>
              <a:rPr lang="en-US" sz="1050" dirty="0" smtClean="0"/>
              <a:t> any </a:t>
            </a:r>
            <a:r>
              <a:rPr lang="en-US" sz="1050" dirty="0"/>
              <a:t>other information known to be relevant.</a:t>
            </a:r>
          </a:p>
          <a:p>
            <a:pPr>
              <a:spcBef>
                <a:spcPts val="0"/>
              </a:spcBef>
            </a:pPr>
            <a:r>
              <a:rPr lang="en-US" sz="1050" dirty="0"/>
              <a:t> </a:t>
            </a:r>
          </a:p>
          <a:p>
            <a:pPr>
              <a:spcBef>
                <a:spcPts val="0"/>
              </a:spcBef>
            </a:pPr>
            <a:r>
              <a:rPr lang="en-US" sz="1050" dirty="0"/>
              <a:t>The DOL </a:t>
            </a:r>
            <a:r>
              <a:rPr lang="en-US" sz="1050" dirty="0" smtClean="0"/>
              <a:t>has </a:t>
            </a:r>
            <a:r>
              <a:rPr lang="en-US" sz="1050" dirty="0"/>
              <a:t>announced that it will be amending this section of the safe </a:t>
            </a:r>
            <a:r>
              <a:rPr lang="en-US" sz="1050" dirty="0" smtClean="0"/>
              <a:t>harbor to focus </a:t>
            </a:r>
            <a:r>
              <a:rPr lang="en-US" sz="1050" dirty="0"/>
              <a:t>on how you should evaluate an annuity provider’s ability to make future payments.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33</a:t>
            </a:fld>
            <a:endParaRPr lang="en-US" dirty="0"/>
          </a:p>
        </p:txBody>
      </p:sp>
    </p:spTree>
    <p:extLst>
      <p:ext uri="{BB962C8B-B14F-4D97-AF65-F5344CB8AC3E}">
        <p14:creationId xmlns:p14="http://schemas.microsoft.com/office/powerpoint/2010/main" val="42635725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7613" y="685800"/>
            <a:ext cx="4649787" cy="3486150"/>
          </a:xfrm>
        </p:spPr>
      </p:sp>
      <p:sp>
        <p:nvSpPr>
          <p:cNvPr id="3" name="Notes Placeholder 2"/>
          <p:cNvSpPr>
            <a:spLocks noGrp="1"/>
          </p:cNvSpPr>
          <p:nvPr>
            <p:ph type="body" idx="1"/>
          </p:nvPr>
        </p:nvSpPr>
        <p:spPr/>
        <p:txBody>
          <a:bodyPr/>
          <a:lstStyle/>
          <a:p>
            <a:r>
              <a:rPr lang="en-US" dirty="0"/>
              <a:t>The third step </a:t>
            </a:r>
            <a:r>
              <a:rPr lang="en-US" dirty="0" smtClean="0"/>
              <a:t>for evaluating Distribution Annuities requires </a:t>
            </a:r>
            <a:r>
              <a:rPr lang="en-US" dirty="0"/>
              <a:t>a fiduciary to consider the annuity’s cost (including fees and any commissions) in relation to its benefits and administrative services.  I would like to point out here that the DOL puts particular emphasis on the importance of fees and brokerage commissions.  Mortality and interest assumptions need to be carefully reviewed, as well as surrender and liquidity charges.  In the end, fees are just one of several factors that a fiduciary must consider in choosing an annuity.  A fiduciary should not automatically pick the cheapest annuity but must evaluate all features and their costs. The DOL has indicated that fiduciaries should not be viewed as having breached their duties simply because they did not select the least expensive annuity provider.</a:t>
            </a:r>
          </a:p>
          <a:p>
            <a:r>
              <a:rPr lang="en-US" dirty="0"/>
              <a:t> </a:t>
            </a:r>
          </a:p>
          <a:p>
            <a:r>
              <a:rPr lang="en-US" dirty="0"/>
              <a:t>Under the fourth step, a fiduciary must make an informed and reasoned conclusion that the insurer chosen is financially able to make all future payments and that the cost of the contract is reasonable in relation to the benefits and services.  These conclusions must be made based on the information considered in the 2</a:t>
            </a:r>
            <a:r>
              <a:rPr lang="en-US" baseline="30000" dirty="0"/>
              <a:t>nd</a:t>
            </a:r>
            <a:r>
              <a:rPr lang="en-US" dirty="0"/>
              <a:t> and 3</a:t>
            </a:r>
            <a:r>
              <a:rPr lang="en-US" baseline="30000" dirty="0"/>
              <a:t>rd</a:t>
            </a:r>
            <a:r>
              <a:rPr lang="en-US" dirty="0"/>
              <a:t> steps.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34</a:t>
            </a:fld>
            <a:endParaRPr lang="en-US" dirty="0"/>
          </a:p>
        </p:txBody>
      </p:sp>
    </p:spTree>
    <p:extLst>
      <p:ext uri="{BB962C8B-B14F-4D97-AF65-F5344CB8AC3E}">
        <p14:creationId xmlns:p14="http://schemas.microsoft.com/office/powerpoint/2010/main" val="24535748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a:t>Generally, ERISA provides that hiring an expert is necessary if a fiduciary lacks the education, experience or skills to be able to conduct a reasonable independent investigation and evaluate the risks and other characteristics of a proposed investment.  Many plan sponsors lack the expertise necessary to properly evaluate different annuity providers as well as different annuity contracts and their costs.  If a plan sponsor concludes that advice is necessary in selecting an annuity provider, it should adhere to recommended best practices when selecting an advisor:</a:t>
            </a:r>
          </a:p>
          <a:p>
            <a:pPr>
              <a:spcBef>
                <a:spcPts val="0"/>
              </a:spcBef>
            </a:pPr>
            <a:r>
              <a:rPr lang="en-US" dirty="0"/>
              <a:t> </a:t>
            </a:r>
          </a:p>
          <a:p>
            <a:pPr lvl="0">
              <a:spcBef>
                <a:spcPts val="0"/>
              </a:spcBef>
            </a:pPr>
            <a:r>
              <a:rPr lang="en-US" dirty="0"/>
              <a:t>For example, the fiduciary should act prudently in selecting the advisor, which means that it </a:t>
            </a:r>
            <a:r>
              <a:rPr lang="en-US" dirty="0" smtClean="0"/>
              <a:t>must (i) </a:t>
            </a:r>
            <a:r>
              <a:rPr lang="en-US" dirty="0"/>
              <a:t>investigate the advisor’s qualifications</a:t>
            </a:r>
            <a:r>
              <a:rPr lang="en-US" dirty="0" smtClean="0"/>
              <a:t>, (ii) identify </a:t>
            </a:r>
            <a:r>
              <a:rPr lang="en-US" dirty="0"/>
              <a:t>the source of the advisor’s </a:t>
            </a:r>
            <a:r>
              <a:rPr lang="en-US" dirty="0" smtClean="0"/>
              <a:t>compensation, (iii) consider </a:t>
            </a:r>
            <a:r>
              <a:rPr lang="en-US" dirty="0"/>
              <a:t>any material conflicts of interest</a:t>
            </a:r>
            <a:r>
              <a:rPr lang="en-US" dirty="0" smtClean="0"/>
              <a:t>, (iv) provide </a:t>
            </a:r>
            <a:r>
              <a:rPr lang="en-US" dirty="0"/>
              <a:t>the advisor with complete and accurate information, </a:t>
            </a:r>
            <a:r>
              <a:rPr lang="en-US" dirty="0" smtClean="0"/>
              <a:t>and (v) </a:t>
            </a:r>
            <a:endParaRPr lang="en-US" dirty="0"/>
          </a:p>
          <a:p>
            <a:pPr lvl="0">
              <a:spcBef>
                <a:spcPts val="0"/>
              </a:spcBef>
            </a:pPr>
            <a:r>
              <a:rPr lang="en-US" dirty="0" smtClean="0"/>
              <a:t>make </a:t>
            </a:r>
            <a:r>
              <a:rPr lang="en-US" dirty="0"/>
              <a:t>certain that reliance on the advisor’s advice is reasonably justified.</a:t>
            </a:r>
          </a:p>
          <a:p>
            <a:pPr>
              <a:spcBef>
                <a:spcPts val="0"/>
              </a:spcBef>
            </a:pPr>
            <a:r>
              <a:rPr lang="en-US" dirty="0"/>
              <a:t> </a:t>
            </a:r>
          </a:p>
          <a:p>
            <a:pPr>
              <a:spcBef>
                <a:spcPts val="0"/>
              </a:spcBef>
            </a:pPr>
            <a:r>
              <a:rPr lang="en-US" dirty="0"/>
              <a:t>A plan sponsor should carefully review the advisor’s advice and thoroughly understand the reasons for the advice.  A plan sponsor may not simply rubberstamp an advisor’s views.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35</a:t>
            </a:fld>
            <a:endParaRPr lang="en-US" dirty="0"/>
          </a:p>
        </p:txBody>
      </p:sp>
    </p:spTree>
    <p:extLst>
      <p:ext uri="{BB962C8B-B14F-4D97-AF65-F5344CB8AC3E}">
        <p14:creationId xmlns:p14="http://schemas.microsoft.com/office/powerpoint/2010/main" val="15883463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QDIA Considerations and Group Annuities</a:t>
            </a:r>
            <a:endParaRPr lang="en-US" dirty="0"/>
          </a:p>
          <a:p>
            <a:r>
              <a:rPr lang="en-US" dirty="0"/>
              <a:t> </a:t>
            </a:r>
          </a:p>
          <a:p>
            <a:r>
              <a:rPr lang="en-US" dirty="0"/>
              <a:t>In discussing the fiduciary standards applicable to lifetime income products, I also wanted to briefly mention how the qualification requirements for a QDIA or Qualified Default Investment Alternative would apply to group annuities.  In general, for an investment option to qualify as a QDIA, the investment option must be a balanced strategy or a target date strategy.  It is pretty common for a 401(k) plan’s group annuity to include a balanced or target date fund option, and it would generally be permissible to utilize this type of fund as a QDIA.  The DOL’s QDIA regulations are fairly technical in nature, but the good news is that there is a special rule for group annuities.  It provides that an investment fund that otherwise satisfies the QDIA requirements, will not fail to be a QDIA merely because it is offered through a group annuity.  This special rule also says that it is okay for the group annuity to provide investment guarantees, death benefit guarantees or other ancillary features.  This means that a Group Annuity with a GLWB rider should also be eligible to serve as a QDIA.  Of course, the GLWB investment would need to feature a balanced or target date strategy in order to meet the basic investment requirement for a QDIA.</a:t>
            </a:r>
          </a:p>
          <a:p>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36</a:t>
            </a:fld>
            <a:endParaRPr lang="en-US" dirty="0"/>
          </a:p>
        </p:txBody>
      </p:sp>
    </p:spTree>
    <p:extLst>
      <p:ext uri="{BB962C8B-B14F-4D97-AF65-F5344CB8AC3E}">
        <p14:creationId xmlns:p14="http://schemas.microsoft.com/office/powerpoint/2010/main" val="25015326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1" y="4343401"/>
            <a:ext cx="5943599" cy="4256088"/>
          </a:xfrm>
        </p:spPr>
        <p:txBody>
          <a:bodyPr/>
          <a:lstStyle/>
          <a:p>
            <a:pPr defTabSz="978053"/>
            <a:r>
              <a:rPr lang="en-US" u="sng" dirty="0" smtClean="0">
                <a:latin typeface="Arial" pitchFamily="34" charset="0"/>
              </a:rPr>
              <a:t>New Tax Rules Favoring Annuities</a:t>
            </a:r>
            <a:r>
              <a:rPr lang="en-US" dirty="0" smtClean="0">
                <a:latin typeface="Arial" pitchFamily="34" charset="0"/>
              </a:rPr>
              <a:t>.  The IRS has released a set of Revenue Rulings to further encourage the annuitization of plan benefits.  Revenue Ruling 2012-4 encourages employers to use their defined benefit plans as a way to offer lifetime income options for their employees</a:t>
            </a:r>
            <a:r>
              <a:rPr lang="ja-JP" altLang="en-US" dirty="0" smtClean="0">
                <a:latin typeface="Arial" pitchFamily="34" charset="0"/>
              </a:rPr>
              <a:t>’</a:t>
            </a:r>
            <a:r>
              <a:rPr lang="en-US" altLang="ja-JP" dirty="0" smtClean="0">
                <a:latin typeface="Arial" pitchFamily="34" charset="0"/>
              </a:rPr>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a:t>
            </a:r>
          </a:p>
          <a:p>
            <a:pPr defTabSz="978053"/>
            <a:endParaRPr lang="en-US" altLang="ja-JP" dirty="0" smtClean="0">
              <a:latin typeface="Arial" pitchFamily="34" charset="0"/>
            </a:endParaRPr>
          </a:p>
          <a:p>
            <a:pPr defTabSz="978053"/>
            <a:r>
              <a:rPr lang="en-US" altLang="ja-JP" dirty="0" smtClean="0">
                <a:latin typeface="Arial" pitchFamily="34" charset="0"/>
              </a:rPr>
              <a:t>Revenue Ruling 2012-3 confirmed that offering deferred annuities in a 401(k) plan will not accidentally trigger the IRS death benefit rules applicable to defined benefit plans.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37</a:t>
            </a:fld>
            <a:endParaRPr lang="en-US" dirty="0"/>
          </a:p>
        </p:txBody>
      </p:sp>
    </p:spTree>
    <p:extLst>
      <p:ext uri="{BB962C8B-B14F-4D97-AF65-F5344CB8AC3E}">
        <p14:creationId xmlns:p14="http://schemas.microsoft.com/office/powerpoint/2010/main" val="2957006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685800"/>
            <a:ext cx="4648200" cy="3486150"/>
          </a:xfrm>
        </p:spPr>
      </p:sp>
      <p:sp>
        <p:nvSpPr>
          <p:cNvPr id="3" name="Notes Placeholder 2"/>
          <p:cNvSpPr>
            <a:spLocks noGrp="1"/>
          </p:cNvSpPr>
          <p:nvPr>
            <p:ph type="body" idx="1"/>
          </p:nvPr>
        </p:nvSpPr>
        <p:spPr/>
        <p:txBody>
          <a:bodyPr/>
          <a:lstStyle/>
          <a:p>
            <a:r>
              <a:rPr lang="en-US" dirty="0" smtClean="0">
                <a:latin typeface="Arial" pitchFamily="34" charset="0"/>
              </a:rPr>
              <a:t>     </a:t>
            </a:r>
            <a:r>
              <a:rPr lang="en-US" u="sng" dirty="0" smtClean="0">
                <a:latin typeface="Arial" pitchFamily="34" charset="0"/>
              </a:rPr>
              <a:t>Longevity </a:t>
            </a:r>
            <a:r>
              <a:rPr lang="en-US" u="sng" dirty="0">
                <a:latin typeface="Arial" pitchFamily="34" charset="0"/>
              </a:rPr>
              <a:t>Annuities</a:t>
            </a:r>
            <a:r>
              <a:rPr lang="en-US" dirty="0">
                <a:latin typeface="Arial" pitchFamily="34" charset="0"/>
              </a:rPr>
              <a:t>.  The Treasury Department and the IRS have </a:t>
            </a:r>
            <a:r>
              <a:rPr lang="en-US" dirty="0" smtClean="0">
                <a:latin typeface="Arial" pitchFamily="34" charset="0"/>
              </a:rPr>
              <a:t>also taken </a:t>
            </a:r>
            <a:r>
              <a:rPr lang="en-US" dirty="0">
                <a:latin typeface="Arial" pitchFamily="34" charset="0"/>
              </a:rPr>
              <a:t>the first of a series of actions to allow longevity annuities in tax-qualified retirement plans.  Proposed regulations were issued relaxing the required minimum distribution (RMD) rules to accommodate the use of longevity annuities in defined contribution plans.  </a:t>
            </a:r>
            <a:endParaRPr lang="en-US" dirty="0" smtClean="0">
              <a:latin typeface="Arial" pitchFamily="34" charset="0"/>
            </a:endParaRPr>
          </a:p>
          <a:p>
            <a:r>
              <a:rPr lang="en-US" dirty="0">
                <a:latin typeface="Arial" pitchFamily="34" charset="0"/>
              </a:rPr>
              <a:t> </a:t>
            </a:r>
            <a:r>
              <a:rPr lang="en-US" dirty="0" smtClean="0">
                <a:latin typeface="Arial" pitchFamily="34" charset="0"/>
              </a:rPr>
              <a:t>    A </a:t>
            </a:r>
            <a:r>
              <a:rPr lang="en-US" dirty="0">
                <a:latin typeface="Arial" pitchFamily="34" charset="0"/>
              </a:rPr>
              <a:t>longevity annuity is an annuity product with an income stream that begins at an age later than normal retirement, such as age 80.  The Administration would like to expand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t>
            </a:r>
            <a:r>
              <a:rPr lang="en-US" dirty="0" smtClean="0">
                <a:latin typeface="Arial" pitchFamily="34" charset="0"/>
              </a:rPr>
              <a:t>assets.</a:t>
            </a:r>
          </a:p>
          <a:p>
            <a:r>
              <a:rPr lang="en-US" dirty="0">
                <a:latin typeface="Arial" pitchFamily="34" charset="0"/>
              </a:rPr>
              <a:t> </a:t>
            </a:r>
            <a:r>
              <a:rPr lang="en-US" dirty="0" smtClean="0">
                <a:latin typeface="Arial" pitchFamily="34" charset="0"/>
              </a:rPr>
              <a:t>    The </a:t>
            </a:r>
            <a:r>
              <a:rPr lang="en-US" dirty="0">
                <a:latin typeface="Arial" pitchFamily="34" charset="0"/>
              </a:rPr>
              <a:t>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dirty="0">
                <a:latin typeface="Arial" pitchFamily="34" charset="0"/>
              </a:rPr>
              <a:t>’</a:t>
            </a:r>
            <a:r>
              <a:rPr lang="en-US" altLang="ja-JP" dirty="0">
                <a:latin typeface="Arial" pitchFamily="34" charset="0"/>
              </a:rPr>
              <a:t>s account balance, and the starting date of the annuity could be no later than age 85.</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38</a:t>
            </a:fld>
            <a:endParaRPr lang="en-US" dirty="0"/>
          </a:p>
        </p:txBody>
      </p:sp>
    </p:spTree>
    <p:extLst>
      <p:ext uri="{BB962C8B-B14F-4D97-AF65-F5344CB8AC3E}">
        <p14:creationId xmlns:p14="http://schemas.microsoft.com/office/powerpoint/2010/main" val="11425365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416429"/>
            <a:ext cx="5753230" cy="4183063"/>
          </a:xfrm>
        </p:spPr>
        <p:txBody>
          <a:bodyPr/>
          <a:lstStyle/>
          <a:p>
            <a:r>
              <a:rPr lang="en-US" u="sng" dirty="0" smtClean="0">
                <a:latin typeface="Arial" pitchFamily="34" charset="0"/>
              </a:rPr>
              <a:t>Default Annuities</a:t>
            </a:r>
            <a:r>
              <a:rPr lang="en-US" dirty="0" smtClean="0">
                <a:latin typeface="Arial" pitchFamily="34" charset="0"/>
              </a:rPr>
              <a:t>.   The debate triggered by the Obama Administration</a:t>
            </a:r>
            <a:r>
              <a:rPr lang="ja-JP" altLang="en-US" dirty="0" smtClean="0">
                <a:latin typeface="Arial" pitchFamily="34" charset="0"/>
              </a:rPr>
              <a:t>’</a:t>
            </a:r>
            <a:r>
              <a:rPr lang="en-US" altLang="ja-JP" dirty="0" smtClean="0">
                <a:latin typeface="Arial" pitchFamily="34" charset="0"/>
              </a:rPr>
              <a:t>s lifetime income initiatives has also extended to how annuities may be used as a default investment in 401(k) plans.  Proponents believe that using the power of inertia to help participants who are afraid to take action will achieve better accumulation and decumulation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decumulation phase of retirement.  Some experts have been critical of default annuities, noting their inflexible nature and that default annuitization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39</a:t>
            </a:fld>
            <a:endParaRPr lang="en-US" dirty="0"/>
          </a:p>
        </p:txBody>
      </p:sp>
    </p:spTree>
    <p:extLst>
      <p:ext uri="{BB962C8B-B14F-4D97-AF65-F5344CB8AC3E}">
        <p14:creationId xmlns:p14="http://schemas.microsoft.com/office/powerpoint/2010/main" val="15334949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7613" y="533400"/>
            <a:ext cx="4649787" cy="3486150"/>
          </a:xfrm>
        </p:spPr>
      </p:sp>
      <p:sp>
        <p:nvSpPr>
          <p:cNvPr id="3" name="Notes Placeholder 2"/>
          <p:cNvSpPr>
            <a:spLocks noGrp="1"/>
          </p:cNvSpPr>
          <p:nvPr>
            <p:ph type="body" idx="1"/>
          </p:nvPr>
        </p:nvSpPr>
        <p:spPr/>
        <p:txBody>
          <a:bodyPr/>
          <a:lstStyle/>
          <a:p>
            <a:pPr defTabSz="931774">
              <a:defRPr/>
            </a:pPr>
            <a:r>
              <a:rPr lang="en-US" dirty="0">
                <a:latin typeface="Arial" pitchFamily="34" charset="0"/>
                <a:cs typeface="Arial" pitchFamily="34" charset="0"/>
              </a:rPr>
              <a:t> </a:t>
            </a:r>
            <a:r>
              <a:rPr lang="en-US" u="sng" dirty="0">
                <a:latin typeface="Arial" pitchFamily="34" charset="0"/>
                <a:cs typeface="Arial" pitchFamily="34" charset="0"/>
              </a:rPr>
              <a:t>Education and Disclosures for Participants</a:t>
            </a:r>
            <a:r>
              <a:rPr lang="en-US" dirty="0">
                <a:latin typeface="Arial" pitchFamily="34" charset="0"/>
                <a:cs typeface="Arial" pitchFamily="34" charset="0"/>
              </a:rPr>
              <a:t>.  The GAO has recommended that the DOL update its guidance on non-fiduciary </a:t>
            </a:r>
            <a:r>
              <a:rPr lang="ja-JP" altLang="en-US" dirty="0">
                <a:latin typeface="Arial" pitchFamily="34" charset="0"/>
                <a:cs typeface="Arial" pitchFamily="34" charset="0"/>
              </a:rPr>
              <a:t>“</a:t>
            </a:r>
            <a:r>
              <a:rPr lang="en-US" altLang="ja-JP" dirty="0">
                <a:latin typeface="Arial" pitchFamily="34" charset="0"/>
                <a:cs typeface="Arial" pitchFamily="34" charset="0"/>
              </a:rPr>
              <a:t>investment education</a:t>
            </a:r>
            <a:r>
              <a:rPr lang="ja-JP" altLang="en-US" dirty="0">
                <a:latin typeface="Arial" pitchFamily="34" charset="0"/>
                <a:cs typeface="Arial" pitchFamily="34" charset="0"/>
              </a:rPr>
              <a:t>”</a:t>
            </a:r>
            <a:r>
              <a:rPr lang="en-US" altLang="ja-JP" dirty="0">
                <a:latin typeface="Arial" pitchFamily="34" charset="0"/>
                <a:cs typeface="Arial" pitchFamily="34" charset="0"/>
              </a:rPr>
              <a:t>.  This guidance would be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decumulation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a:t>
            </a:r>
          </a:p>
          <a:p>
            <a:pPr defTabSz="931774">
              <a:defRPr/>
            </a:pPr>
            <a:endParaRPr lang="en-US" altLang="ja-JP" dirty="0">
              <a:latin typeface="Arial" pitchFamily="34" charset="0"/>
              <a:cs typeface="Arial" pitchFamily="34" charset="0"/>
            </a:endParaRPr>
          </a:p>
          <a:p>
            <a:pPr defTabSz="931774">
              <a:defRPr/>
            </a:pPr>
            <a:r>
              <a:rPr lang="en-US" altLang="ja-JP" dirty="0">
                <a:latin typeface="Arial" pitchFamily="34" charset="0"/>
                <a:cs typeface="Arial" pitchFamily="34" charset="0"/>
              </a:rPr>
              <a:t>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40</a:t>
            </a:fld>
            <a:endParaRPr lang="en-US" dirty="0"/>
          </a:p>
        </p:txBody>
      </p:sp>
    </p:spTree>
    <p:extLst>
      <p:ext uri="{BB962C8B-B14F-4D97-AF65-F5344CB8AC3E}">
        <p14:creationId xmlns:p14="http://schemas.microsoft.com/office/powerpoint/2010/main" val="212131368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cs typeface="Arial" pitchFamily="34" charset="0"/>
              </a:rPr>
              <a:t>      I would now like to shift my discussion to the DOL proposal for lifetime income disclosures to participants, which was announced through an “ANPRM” or Advance Notice of Proposed Rulemaking in May 2013.  Under the DOL proposal, a participant’s quarterly or annual account statement would need to show estimated streams of lifetime income.  As proposed, the lifetime income illustration would include two lifetime income streams, one based on the participant’s current account balance and another based on the participant’s projected account balance at normal retirement age.  Both lifetime income streams would be presented as estimated monthly payments based on the expected mortality of the participant.</a:t>
            </a:r>
          </a:p>
          <a:p>
            <a:r>
              <a:rPr lang="en-US" dirty="0" smtClean="0">
                <a:latin typeface="Arial" pitchFamily="34" charset="0"/>
                <a:cs typeface="Arial" pitchFamily="34" charset="0"/>
              </a:rPr>
              <a:t>      To calculate a participant’s projected account balance, the proposal requires you to make assumptions concerning future contributions as well as future investment earnings.  The projected account balance also has to be expressed in current dollars, so you need to make a discount rate assumption as well.  Fortunately, the DOL proposal includes safe harbor assumptions.  Under the proposal, it would be reasonable for the plan sponsor to assume that the participant will continue to make contributions based on current contribution levels as increased by 3% annually.  It would also be reasonable to assume a 7% investment return for purposes of calculating the projected account balance at normal retirement age.  And to discount inflation and bring the projected account balance back to current dollars, it would be reasonable to apply a 3% discount rate.</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41</a:t>
            </a:fld>
            <a:endParaRPr lang="en-US" dirty="0"/>
          </a:p>
        </p:txBody>
      </p:sp>
    </p:spTree>
    <p:extLst>
      <p:ext uri="{BB962C8B-B14F-4D97-AF65-F5344CB8AC3E}">
        <p14:creationId xmlns:p14="http://schemas.microsoft.com/office/powerpoint/2010/main" val="13189689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50" dirty="0" smtClean="0">
                <a:latin typeface="Arial" pitchFamily="34" charset="0"/>
                <a:cs typeface="Arial" pitchFamily="34" charset="0"/>
              </a:rPr>
              <a:t>     For example, let’s assume we have a participant who is age 50 with a current account balance of $125,000.  When he attains normal retirement age in the year 2029, let’s also say that his projected account balance will be approximately $500,000, assuming a 7% safe harbor investment return and a reasonable assumption for his future contributions through retirement.  The $500,000 figure is in future dollars for the year 2029.  To determine its value in current dollars, we apply the safe harbor discount rate of 3%, resulting in a projected account balance that is worth </a:t>
            </a:r>
          </a:p>
          <a:p>
            <a:r>
              <a:rPr lang="en-US" sz="1150" dirty="0">
                <a:latin typeface="Arial" pitchFamily="34" charset="0"/>
                <a:cs typeface="Arial" pitchFamily="34" charset="0"/>
              </a:rPr>
              <a:t> </a:t>
            </a:r>
            <a:r>
              <a:rPr lang="en-US" sz="1150" dirty="0" smtClean="0">
                <a:latin typeface="Arial" pitchFamily="34" charset="0"/>
                <a:cs typeface="Arial" pitchFamily="34" charset="0"/>
              </a:rPr>
              <a:t>    Under this lifetime income illustration, you can see that the estimated monthly benefit based on the </a:t>
            </a:r>
            <a:r>
              <a:rPr lang="en-US" sz="1150" u="sng" dirty="0" smtClean="0">
                <a:latin typeface="Arial" pitchFamily="34" charset="0"/>
                <a:cs typeface="Arial" pitchFamily="34" charset="0"/>
              </a:rPr>
              <a:t>current</a:t>
            </a:r>
            <a:r>
              <a:rPr lang="en-US" sz="1150" dirty="0" smtClean="0">
                <a:latin typeface="Arial" pitchFamily="34" charset="0"/>
                <a:cs typeface="Arial" pitchFamily="34" charset="0"/>
              </a:rPr>
              <a:t> account balance would be roughly $700 and the estimated monthly benefit for the </a:t>
            </a:r>
            <a:r>
              <a:rPr lang="en-US" sz="1150" u="sng" dirty="0" smtClean="0">
                <a:latin typeface="Arial" pitchFamily="34" charset="0"/>
                <a:cs typeface="Arial" pitchFamily="34" charset="0"/>
              </a:rPr>
              <a:t>projected</a:t>
            </a:r>
            <a:r>
              <a:rPr lang="en-US" sz="1150" dirty="0" smtClean="0">
                <a:latin typeface="Arial" pitchFamily="34" charset="0"/>
                <a:cs typeface="Arial" pitchFamily="34" charset="0"/>
              </a:rPr>
              <a:t> account balance would be $1,800.  In order to convert the current and projected account balances into monthly lifetime payments, certain actuarial assumptions need to be made.  According to the DOL proposal, it would be reasonable to assume an interest rate based on the 10-year Treasury rate and to use the IRS mortality table for calculating lump sum pension benefits.</a:t>
            </a:r>
          </a:p>
          <a:p>
            <a:r>
              <a:rPr lang="en-US" sz="1150" dirty="0" smtClean="0">
                <a:latin typeface="Arial" pitchFamily="34" charset="0"/>
                <a:cs typeface="Arial" pitchFamily="34" charset="0"/>
              </a:rPr>
              <a:t>         The participant account statement would need to provide an explanation of all the assumptions behind the lifetime income illustration as well as a disclaimer that the projections are merely estimates and not a guarantee of benefits.  As a formal matter, the DOL has not issued any proposed regulations yet, but they are expected to be issued later this year.</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42</a:t>
            </a:fld>
            <a:endParaRPr lang="en-US" dirty="0"/>
          </a:p>
        </p:txBody>
      </p:sp>
    </p:spTree>
    <p:extLst>
      <p:ext uri="{BB962C8B-B14F-4D97-AF65-F5344CB8AC3E}">
        <p14:creationId xmlns:p14="http://schemas.microsoft.com/office/powerpoint/2010/main" val="10269045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88367" y="4419603"/>
            <a:ext cx="5608638" cy="4183063"/>
          </a:xfrm>
        </p:spPr>
        <p:txBody>
          <a:bodyPr/>
          <a:lstStyle/>
          <a:p>
            <a:r>
              <a:rPr lang="en-US" dirty="0" smtClean="0"/>
              <a:t>     At </a:t>
            </a:r>
            <a:r>
              <a:rPr lang="en-US" dirty="0"/>
              <a:t>first glance, it </a:t>
            </a:r>
            <a:r>
              <a:rPr lang="en-US" dirty="0" smtClean="0"/>
              <a:t>wouldn’t </a:t>
            </a:r>
            <a:r>
              <a:rPr lang="en-US" dirty="0"/>
              <a:t>appear that the Patient Protection and Affordable Care </a:t>
            </a:r>
            <a:r>
              <a:rPr lang="en-US" dirty="0" smtClean="0"/>
              <a:t>Act (otherwise known as  the PPACA) </a:t>
            </a:r>
            <a:r>
              <a:rPr lang="en-US" dirty="0"/>
              <a:t>would have much of an effect on retirement plans.  After all, PPACA regulates health care, not qualified plans.  However, a closer examination of </a:t>
            </a:r>
            <a:r>
              <a:rPr lang="en-US" dirty="0" smtClean="0"/>
              <a:t>the PPACA </a:t>
            </a:r>
            <a:r>
              <a:rPr lang="en-US" dirty="0"/>
              <a:t>reveals that this new law could indeed </a:t>
            </a:r>
            <a:r>
              <a:rPr lang="en-US" dirty="0" smtClean="0"/>
              <a:t>have a big impact on the retirement plan industry.  Let’s see what’s going on.</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43</a:t>
            </a:fld>
            <a:endParaRPr lang="en-US" dirty="0"/>
          </a:p>
        </p:txBody>
      </p:sp>
    </p:spTree>
    <p:extLst>
      <p:ext uri="{BB962C8B-B14F-4D97-AF65-F5344CB8AC3E}">
        <p14:creationId xmlns:p14="http://schemas.microsoft.com/office/powerpoint/2010/main" val="40212905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55496" y="4267203"/>
            <a:ext cx="5899409" cy="4332289"/>
          </a:xfrm>
        </p:spPr>
        <p:txBody>
          <a:bodyPr/>
          <a:lstStyle/>
          <a:p>
            <a:r>
              <a:rPr lang="en-US" sz="1100" u="sng" dirty="0" smtClean="0"/>
              <a:t>Effect on Employees</a:t>
            </a:r>
            <a:r>
              <a:rPr lang="en-US" sz="1100" dirty="0" smtClean="0"/>
              <a:t>. </a:t>
            </a:r>
            <a:r>
              <a:rPr lang="en-US" sz="1100" dirty="0"/>
              <a:t>First of all, for employees, </a:t>
            </a:r>
            <a:r>
              <a:rPr lang="en-US" sz="1100" dirty="0" smtClean="0"/>
              <a:t>PPACA </a:t>
            </a:r>
            <a:r>
              <a:rPr lang="en-US" sz="1100" dirty="0"/>
              <a:t>guarantees that all individuals have the right to purchase health care, generally through their employer or through a state or federal health insurance marketplace (also called an exchange).  This means that employees will not be tied to their current jobs simply to maintain health care coverage.  Higher paid employees may take advantage of this to establish their own businesses, or simply to retire early.  This could result in earlier retirement plan distributions than were previously anticipated </a:t>
            </a:r>
            <a:r>
              <a:rPr lang="en-US" sz="1100" dirty="0" smtClean="0"/>
              <a:t>and require appropriate adaptation of investment </a:t>
            </a:r>
            <a:r>
              <a:rPr lang="en-US" sz="1100" dirty="0"/>
              <a:t>and liquidity strategies.</a:t>
            </a:r>
          </a:p>
          <a:p>
            <a:r>
              <a:rPr lang="en-US" sz="1100" dirty="0"/>
              <a:t>In addition, </a:t>
            </a:r>
            <a:r>
              <a:rPr lang="en-US" sz="1100" dirty="0" smtClean="0"/>
              <a:t>all those terminating employees will </a:t>
            </a:r>
            <a:r>
              <a:rPr lang="en-US" sz="1100" dirty="0"/>
              <a:t>have to be replaced.  W</a:t>
            </a:r>
            <a:r>
              <a:rPr lang="en-US" sz="1100" dirty="0" smtClean="0"/>
              <a:t>hile </a:t>
            </a:r>
            <a:r>
              <a:rPr lang="en-US" sz="1100" dirty="0"/>
              <a:t>the </a:t>
            </a:r>
            <a:r>
              <a:rPr lang="en-US" sz="1100" dirty="0" smtClean="0"/>
              <a:t>old workers were likely to have been </a:t>
            </a:r>
            <a:r>
              <a:rPr lang="en-US" sz="1100" dirty="0"/>
              <a:t>fully vested in their </a:t>
            </a:r>
            <a:r>
              <a:rPr lang="en-US" sz="1100" dirty="0" smtClean="0"/>
              <a:t>retirement </a:t>
            </a:r>
            <a:r>
              <a:rPr lang="en-US" sz="1100" dirty="0"/>
              <a:t>benefits, the new </a:t>
            </a:r>
            <a:r>
              <a:rPr lang="en-US" sz="1100" dirty="0" smtClean="0"/>
              <a:t>hires </a:t>
            </a:r>
            <a:r>
              <a:rPr lang="en-US" sz="1100" dirty="0"/>
              <a:t>will have several years ahead of them before </a:t>
            </a:r>
            <a:r>
              <a:rPr lang="en-US" sz="1100" dirty="0" smtClean="0"/>
              <a:t>this happens.  </a:t>
            </a:r>
            <a:r>
              <a:rPr lang="en-US" sz="1100" dirty="0"/>
              <a:t>This could save employers </a:t>
            </a:r>
            <a:r>
              <a:rPr lang="en-US" sz="1100" dirty="0" smtClean="0"/>
              <a:t>money, since </a:t>
            </a:r>
            <a:r>
              <a:rPr lang="en-US" sz="1100" dirty="0"/>
              <a:t>not </a:t>
            </a:r>
            <a:r>
              <a:rPr lang="en-US" sz="1100" dirty="0" smtClean="0"/>
              <a:t>all the new </a:t>
            </a:r>
            <a:r>
              <a:rPr lang="en-US" sz="1100" dirty="0"/>
              <a:t>employees will work the required number of years </a:t>
            </a:r>
            <a:r>
              <a:rPr lang="en-US" sz="1100" dirty="0" smtClean="0"/>
              <a:t>to become </a:t>
            </a:r>
            <a:r>
              <a:rPr lang="en-US" sz="1100" dirty="0"/>
              <a:t>fully </a:t>
            </a:r>
            <a:r>
              <a:rPr lang="en-US" sz="1100" dirty="0" smtClean="0"/>
              <a:t>vested.  </a:t>
            </a:r>
            <a:r>
              <a:rPr lang="en-US" sz="1100" dirty="0"/>
              <a:t>Also, these new employees will often have less experience than the employees they replace, which will often mean smaller salaries.  This, in </a:t>
            </a:r>
            <a:r>
              <a:rPr lang="en-US" sz="1100" dirty="0" smtClean="0"/>
              <a:t>turn, </a:t>
            </a:r>
            <a:r>
              <a:rPr lang="en-US" sz="1100" dirty="0"/>
              <a:t>will result in </a:t>
            </a:r>
            <a:r>
              <a:rPr lang="en-US" sz="1100" dirty="0" smtClean="0"/>
              <a:t>reduced </a:t>
            </a:r>
            <a:r>
              <a:rPr lang="en-US" sz="1100" dirty="0"/>
              <a:t>plan contributions and smaller 401(k</a:t>
            </a:r>
            <a:r>
              <a:rPr lang="en-US" sz="1100" dirty="0" smtClean="0"/>
              <a:t>) matches</a:t>
            </a:r>
            <a:r>
              <a:rPr lang="en-US" sz="1100" dirty="0"/>
              <a:t>.  Of course, for certain positions and </a:t>
            </a:r>
            <a:r>
              <a:rPr lang="en-US" sz="1100" dirty="0" smtClean="0"/>
              <a:t>industries </a:t>
            </a:r>
            <a:r>
              <a:rPr lang="en-US" sz="1100" dirty="0"/>
              <a:t>the opposite could be true as some employers may be forced to increase salaries and benefits to attract the desired </a:t>
            </a:r>
            <a:r>
              <a:rPr lang="en-US" sz="1100" dirty="0" smtClean="0"/>
              <a:t>workers.</a:t>
            </a:r>
            <a:endParaRPr lang="en-US" sz="1100" dirty="0"/>
          </a:p>
          <a:p>
            <a:r>
              <a:rPr lang="en-US" sz="1100" dirty="0"/>
              <a:t>At the other end of the spectrum, lower paid </a:t>
            </a:r>
            <a:r>
              <a:rPr lang="en-US" sz="1100" dirty="0" smtClean="0"/>
              <a:t>employees who PPACA requires to </a:t>
            </a:r>
            <a:r>
              <a:rPr lang="en-US" sz="1100" dirty="0"/>
              <a:t>obtain health care </a:t>
            </a:r>
            <a:r>
              <a:rPr lang="en-US" sz="1100" dirty="0" smtClean="0"/>
              <a:t>coverage </a:t>
            </a:r>
            <a:r>
              <a:rPr lang="en-US" sz="1100" dirty="0"/>
              <a:t>may find that they cannot pay for </a:t>
            </a:r>
            <a:r>
              <a:rPr lang="en-US" sz="1100" dirty="0" smtClean="0"/>
              <a:t>health care </a:t>
            </a:r>
            <a:r>
              <a:rPr lang="en-US" sz="1100" dirty="0"/>
              <a:t>and also make a 401(k) contribution.  S</a:t>
            </a:r>
            <a:r>
              <a:rPr lang="en-US" sz="1100" dirty="0" smtClean="0"/>
              <a:t>tarting this year, </a:t>
            </a:r>
            <a:r>
              <a:rPr lang="en-US" sz="1100" dirty="0"/>
              <a:t>there is a penalty </a:t>
            </a:r>
            <a:r>
              <a:rPr lang="en-US" sz="1100" dirty="0" smtClean="0"/>
              <a:t>for failing </a:t>
            </a:r>
            <a:r>
              <a:rPr lang="en-US" sz="1100" dirty="0"/>
              <a:t>to obtain health care </a:t>
            </a:r>
            <a:r>
              <a:rPr lang="en-US" sz="1100" dirty="0" smtClean="0"/>
              <a:t>insurance which will influence </a:t>
            </a:r>
            <a:r>
              <a:rPr lang="en-US" sz="1100" dirty="0"/>
              <a:t>these employees </a:t>
            </a:r>
            <a:r>
              <a:rPr lang="en-US" sz="1100" dirty="0" smtClean="0"/>
              <a:t>to </a:t>
            </a:r>
            <a:r>
              <a:rPr lang="en-US" sz="1100" dirty="0"/>
              <a:t>choose </a:t>
            </a:r>
            <a:r>
              <a:rPr lang="en-US" sz="1100" dirty="0" smtClean="0"/>
              <a:t> contributing to </a:t>
            </a:r>
            <a:r>
              <a:rPr lang="en-US" sz="1100" dirty="0"/>
              <a:t>their employer’s health </a:t>
            </a:r>
            <a:r>
              <a:rPr lang="en-US" sz="1100" dirty="0" smtClean="0"/>
              <a:t>plan over contributions </a:t>
            </a:r>
            <a:r>
              <a:rPr lang="en-US" sz="1100" dirty="0"/>
              <a:t>to </a:t>
            </a:r>
            <a:r>
              <a:rPr lang="en-US" sz="1100" dirty="0" smtClean="0"/>
              <a:t>the </a:t>
            </a:r>
            <a:r>
              <a:rPr lang="en-US" sz="1100" dirty="0"/>
              <a:t>retirement plan.  </a:t>
            </a:r>
            <a:r>
              <a:rPr lang="en-US" sz="1100" dirty="0" smtClean="0"/>
              <a:t>Such a reduction </a:t>
            </a:r>
            <a:r>
              <a:rPr lang="en-US" sz="1100" dirty="0"/>
              <a:t>in the overall participation and contribution rate of the </a:t>
            </a:r>
            <a:r>
              <a:rPr lang="en-US" sz="1100" dirty="0" smtClean="0"/>
              <a:t>low-paid would </a:t>
            </a:r>
            <a:r>
              <a:rPr lang="en-US" sz="1100" dirty="0"/>
              <a:t>change the demographics of plan </a:t>
            </a:r>
            <a:r>
              <a:rPr lang="en-US" sz="1100" dirty="0" smtClean="0"/>
              <a:t>participation</a:t>
            </a:r>
            <a:r>
              <a:rPr lang="en-US" sz="1100" dirty="0"/>
              <a:t> </a:t>
            </a:r>
            <a:r>
              <a:rPr lang="en-US" sz="1100" dirty="0" smtClean="0"/>
              <a:t>and make it more difficult to pass </a:t>
            </a:r>
            <a:r>
              <a:rPr lang="en-US" sz="1100" dirty="0"/>
              <a:t>401(k) plan discrimination testing.</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44</a:t>
            </a:fld>
            <a:endParaRPr lang="en-US" dirty="0"/>
          </a:p>
        </p:txBody>
      </p:sp>
    </p:spTree>
    <p:extLst>
      <p:ext uri="{BB962C8B-B14F-4D97-AF65-F5344CB8AC3E}">
        <p14:creationId xmlns:p14="http://schemas.microsoft.com/office/powerpoint/2010/main" val="157980285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267202"/>
            <a:ext cx="6019800" cy="4332291"/>
          </a:xfrm>
        </p:spPr>
        <p:txBody>
          <a:bodyPr/>
          <a:lstStyle/>
          <a:p>
            <a:r>
              <a:rPr lang="en-US" sz="1000" u="sng" dirty="0" smtClean="0"/>
              <a:t>Effect on Employers</a:t>
            </a:r>
            <a:r>
              <a:rPr lang="en-US" sz="1000" dirty="0" smtClean="0"/>
              <a:t>.  Beginning </a:t>
            </a:r>
            <a:r>
              <a:rPr lang="en-US" sz="1000" dirty="0"/>
              <a:t>in 2015, </a:t>
            </a:r>
            <a:r>
              <a:rPr lang="en-US" sz="1000" dirty="0" smtClean="0"/>
              <a:t>PPACA  will require employers to </a:t>
            </a:r>
            <a:r>
              <a:rPr lang="en-US" sz="1000" dirty="0"/>
              <a:t>provide a certain level of health care benefits or pay penalties.  Some </a:t>
            </a:r>
            <a:r>
              <a:rPr lang="en-US" sz="1000" dirty="0" smtClean="0"/>
              <a:t>employers that </a:t>
            </a:r>
            <a:r>
              <a:rPr lang="en-US" sz="1000" dirty="0"/>
              <a:t>have already established the overall amount they wish to contribute for employee benefits are reacting to this new requirement by cutting back on their 401(k) matching </a:t>
            </a:r>
            <a:r>
              <a:rPr lang="en-US" sz="1000" dirty="0" smtClean="0"/>
              <a:t>contributions.  This will reduce the incentive </a:t>
            </a:r>
            <a:r>
              <a:rPr lang="en-US" sz="1000" dirty="0"/>
              <a:t>for employees to make contributions.  </a:t>
            </a:r>
            <a:r>
              <a:rPr lang="en-US" sz="1000" dirty="0" smtClean="0"/>
              <a:t>Thus, a </a:t>
            </a:r>
            <a:r>
              <a:rPr lang="en-US" sz="1000" dirty="0"/>
              <a:t>seemingly neutral transfer of employer assets from one form of benefits to another could ultimately result in problems with discrimination </a:t>
            </a:r>
            <a:r>
              <a:rPr lang="en-US" sz="1000" dirty="0" smtClean="0"/>
              <a:t>testing on the retirement plan side.</a:t>
            </a:r>
            <a:endParaRPr lang="en-US" sz="1000" dirty="0"/>
          </a:p>
          <a:p>
            <a:r>
              <a:rPr lang="en-US" sz="1000" dirty="0"/>
              <a:t>One of the employer penalties under PPACA will apply in situations where coverage offered by an employer is considered to be “unaffordable”.  In such situations, the employer must pay an annual penalty of $3,000 for each full-time employee who receives a health care premium tax credit.  Coverage is considered to be “unaffordable” if the employee’s share of the premium is more than 9.5% of his or her annual household income.  However, employers generally do not know their employees’ household incomes.  Consequently, as a safe harbor, the IRS says that if the employee’s contribution for single coverage under the employer’s lowest cost health plan option does not exceed 9.5% of the employee’s Box 1, W-2 pay for that year, the affordability test is satisfied.  However, Box 1 on the Form W-2 does not include any contributions made by an employee to a 401(k) plan.  Consequently, PPACA has inadvertently discouraged employers from establishing or maintaining 401(k) plans since any reduction in Box 1 salary due to employee 401(k) contributions makes it more likely that the employer’s group health plan will not pass the affordability test for that employee.</a:t>
            </a:r>
          </a:p>
          <a:p>
            <a:r>
              <a:rPr lang="en-US" sz="1000" dirty="0"/>
              <a:t>For administrative purposes, many employers prefer to have newly-hired employee become eligible for all employee benefit plans at the same time.  For the employer who provides the opportunity to enroll at the time of hire, there would be no problems.  However, employers who prefer to delay enrollment for a longer period of time are, as of this year, subject to PPACA’s 90-day rule, which, in very general terms, requires group health plans to make health insurance coverage available to an “otherwise eligible” employee no later than 90 days after the employee’s eligibility date.  Consequently, those employers who have had an eligibility date for all of their employee benefit plans that is later than 90 days will have to reconsider their plans’ provisions or change to a policy that allow enrollment in different plans at different times.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45</a:t>
            </a:fld>
            <a:endParaRPr lang="en-US" dirty="0"/>
          </a:p>
        </p:txBody>
      </p:sp>
    </p:spTree>
    <p:extLst>
      <p:ext uri="{BB962C8B-B14F-4D97-AF65-F5344CB8AC3E}">
        <p14:creationId xmlns:p14="http://schemas.microsoft.com/office/powerpoint/2010/main" val="414567739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PPACA may also affect the retirement plan community in general if health care brokers find that their commissions are diminishing due to heavy participation in the newly-created federal and state health care marketplaces, and many of these brokers switch over to 401(k) plans. While this may result in reduced administrative costs due to increased competition, employers should be wary of anyone who has recently switched his or her area of expertise</a:t>
            </a:r>
            <a:r>
              <a:rPr lang="en-US" dirty="0" smtClean="0"/>
              <a:t>.</a:t>
            </a:r>
          </a:p>
          <a:p>
            <a:endParaRPr lang="en-US" dirty="0"/>
          </a:p>
          <a:p>
            <a:r>
              <a:rPr lang="en-US" dirty="0"/>
              <a:t>Finally, the success of the state and federal marketplaces could lead to a radically different approach to retirement planning.  Senator Tom Harkin (D-Iowa) has proposed the creation of the USA Retirement Funds which would be similar to the health care marketplaces in that individuals could contribute to this Fund, with or without employer participation, to establish their own retirement coverage.  At this point, it remains to be seen whether the concept of these Retirement Funds will gain acceptance.</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46</a:t>
            </a:fld>
            <a:endParaRPr lang="en-US" dirty="0"/>
          </a:p>
        </p:txBody>
      </p:sp>
    </p:spTree>
    <p:extLst>
      <p:ext uri="{BB962C8B-B14F-4D97-AF65-F5344CB8AC3E}">
        <p14:creationId xmlns:p14="http://schemas.microsoft.com/office/powerpoint/2010/main" val="21335545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fld id="{A4509C1C-49D7-44F7-8543-893B5515D861}" type="slidenum">
              <a:rPr lang="en-US" sz="1200" smtClean="0">
                <a:latin typeface="Arial" charset="0"/>
              </a:rPr>
              <a:pPr/>
              <a:t>47</a:t>
            </a:fld>
            <a:endParaRPr lang="en-US" sz="1200" dirty="0" smtClean="0">
              <a:latin typeface="Arial"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8A94BC2B-D5D9-432B-B6AE-9D66F25B5742}" type="datetime1">
              <a:rPr lang="en-US"/>
              <a:pPr>
                <a:defRPr/>
              </a:pPr>
              <a:t>5/21/2014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7B434785-7159-456E-822E-FA11515900B9}" type="slidenum">
              <a:rPr lang="en-US"/>
              <a:pPr>
                <a:defRPr/>
              </a:pPr>
              <a:t>‹#›</a:t>
            </a:fld>
            <a:endParaRPr lang="en-US" dirty="0"/>
          </a:p>
        </p:txBody>
      </p:sp>
    </p:spTree>
    <p:extLst>
      <p:ext uri="{BB962C8B-B14F-4D97-AF65-F5344CB8AC3E}">
        <p14:creationId xmlns:p14="http://schemas.microsoft.com/office/powerpoint/2010/main" val="1156257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B63B87D5-2D52-4EB1-9332-61B840C627A6}" type="datetime1">
              <a:rPr lang="en-US"/>
              <a:pPr>
                <a:defRPr/>
              </a:pPr>
              <a:t>5/21/2014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440E262-413E-463C-BF6B-C6C50F8FFF32}" type="slidenum">
              <a:rPr lang="en-US"/>
              <a:pPr>
                <a:defRPr/>
              </a:pPr>
              <a:t>‹#›</a:t>
            </a:fld>
            <a:endParaRPr lang="en-US" dirty="0"/>
          </a:p>
        </p:txBody>
      </p:sp>
    </p:spTree>
    <p:extLst>
      <p:ext uri="{BB962C8B-B14F-4D97-AF65-F5344CB8AC3E}">
        <p14:creationId xmlns:p14="http://schemas.microsoft.com/office/powerpoint/2010/main" val="823985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6FBD0718-6719-42FB-BABB-C1640A07CD53}" type="datetime1">
              <a:rPr lang="en-US"/>
              <a:pPr>
                <a:defRPr/>
              </a:pPr>
              <a:t>5/21/2014</a:t>
            </a:fld>
            <a:endParaRPr lang="en-US" dirty="0"/>
          </a:p>
        </p:txBody>
      </p:sp>
      <p:sp>
        <p:nvSpPr>
          <p:cNvPr id="9" name="Footer Placeholder 4"/>
          <p:cNvSpPr>
            <a:spLocks noGrp="1"/>
          </p:cNvSpPr>
          <p:nvPr>
            <p:ph type="ftr" sz="quarter" idx="11"/>
          </p:nvPr>
        </p:nvSpPr>
        <p:spPr/>
        <p:txBody>
          <a:bodyPr/>
          <a:lstStyle>
            <a:lvl1pPr>
              <a:defRPr/>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49EC6A5A-B4D0-41F7-960B-4CD568C0E729}" type="slidenum">
              <a:rPr lang="en-US"/>
              <a:pPr>
                <a:defRPr/>
              </a:pPr>
              <a:t>‹#›</a:t>
            </a:fld>
            <a:endParaRPr lang="en-US" dirty="0"/>
          </a:p>
        </p:txBody>
      </p:sp>
    </p:spTree>
    <p:extLst>
      <p:ext uri="{BB962C8B-B14F-4D97-AF65-F5344CB8AC3E}">
        <p14:creationId xmlns:p14="http://schemas.microsoft.com/office/powerpoint/2010/main" val="3912013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DC7C8B79-A01C-4361-A07A-184507BEB0D9}" type="datetime1">
              <a:rPr lang="en-US"/>
              <a:pPr>
                <a:defRPr/>
              </a:pPr>
              <a:t>5/21/2014</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60AE37B4-5343-4D80-9B54-56ADDFC0ABD1}" type="slidenum">
              <a:rPr lang="en-US"/>
              <a:pPr>
                <a:defRPr/>
              </a:pPr>
              <a:t>‹#›</a:t>
            </a:fld>
            <a:endParaRPr lang="en-US" dirty="0"/>
          </a:p>
        </p:txBody>
      </p:sp>
    </p:spTree>
    <p:extLst>
      <p:ext uri="{BB962C8B-B14F-4D97-AF65-F5344CB8AC3E}">
        <p14:creationId xmlns:p14="http://schemas.microsoft.com/office/powerpoint/2010/main" val="2558048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8B3BCEA-ABAA-4BC0-B6FC-EC29A2E3EFEE}" type="datetime1">
              <a:rPr lang="en-US"/>
              <a:pPr>
                <a:defRPr/>
              </a:pPr>
              <a:t>5/21/2014</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C78505BC-807E-4647-B4ED-A34149862480}" type="slidenum">
              <a:rPr lang="en-US"/>
              <a:pPr>
                <a:defRPr/>
              </a:pPr>
              <a:t>‹#›</a:t>
            </a:fld>
            <a:endParaRPr lang="en-US" dirty="0"/>
          </a:p>
        </p:txBody>
      </p:sp>
    </p:spTree>
    <p:extLst>
      <p:ext uri="{BB962C8B-B14F-4D97-AF65-F5344CB8AC3E}">
        <p14:creationId xmlns:p14="http://schemas.microsoft.com/office/powerpoint/2010/main" val="1598237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D9659621-76F6-4C2D-B1DE-A61E3173D7F1}" type="datetime1">
              <a:rPr lang="en-US"/>
              <a:pPr>
                <a:defRPr/>
              </a:pPr>
              <a:t>5/21/2014</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D675E6FB-1581-4064-ABF4-7D7C6657BA12}" type="slidenum">
              <a:rPr lang="en-US"/>
              <a:pPr>
                <a:defRPr/>
              </a:pPr>
              <a:t>‹#›</a:t>
            </a:fld>
            <a:endParaRPr lang="en-US" dirty="0"/>
          </a:p>
        </p:txBody>
      </p:sp>
    </p:spTree>
    <p:extLst>
      <p:ext uri="{BB962C8B-B14F-4D97-AF65-F5344CB8AC3E}">
        <p14:creationId xmlns:p14="http://schemas.microsoft.com/office/powerpoint/2010/main" val="16604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EE8A9182-BC9D-4373-A0D6-9C6275C1EE05}" type="datetime1">
              <a:rPr lang="en-US"/>
              <a:pPr>
                <a:defRPr/>
              </a:pPr>
              <a:t>5/21/2014</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E6643898-30E7-4CCD-B323-D177F8E54217}" type="slidenum">
              <a:rPr lang="en-US"/>
              <a:pPr>
                <a:defRPr/>
              </a:pPr>
              <a:t>‹#›</a:t>
            </a:fld>
            <a:endParaRPr lang="en-US" dirty="0"/>
          </a:p>
        </p:txBody>
      </p:sp>
    </p:spTree>
    <p:extLst>
      <p:ext uri="{BB962C8B-B14F-4D97-AF65-F5344CB8AC3E}">
        <p14:creationId xmlns:p14="http://schemas.microsoft.com/office/powerpoint/2010/main" val="3135750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44BE64D6-AE7F-4E13-99E4-A8B32AE9E14D}" type="datetime1">
              <a:rPr lang="en-US"/>
              <a:pPr>
                <a:defRPr/>
              </a:pPr>
              <a:t>5/21/2014</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F6337F49-94E3-4D3D-A5BA-332CCA057FFE}" type="slidenum">
              <a:rPr lang="en-US"/>
              <a:pPr>
                <a:defRPr/>
              </a:pPr>
              <a:t>‹#›</a:t>
            </a:fld>
            <a:endParaRPr lang="en-US" dirty="0"/>
          </a:p>
        </p:txBody>
      </p:sp>
    </p:spTree>
    <p:extLst>
      <p:ext uri="{BB962C8B-B14F-4D97-AF65-F5344CB8AC3E}">
        <p14:creationId xmlns:p14="http://schemas.microsoft.com/office/powerpoint/2010/main" val="4267489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chemeClr val="accent1"/>
              </a:buClr>
              <a:buSzPct val="80000"/>
              <a:buFont typeface="Wingdings 2"/>
              <a:buNone/>
              <a:defRPr/>
            </a:pPr>
            <a:endParaRPr lang="en-US" sz="3200" dirty="0">
              <a:latin typeface="+mn-lt"/>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8AFD5F59-EEDF-49D7-BFF1-52E634F38F88}" type="datetime1">
              <a:rPr lang="en-US"/>
              <a:pPr>
                <a:defRPr/>
              </a:pPr>
              <a:t>5/21/2014</a:t>
            </a:fld>
            <a:endParaRPr lang="en-US" dirty="0"/>
          </a:p>
        </p:txBody>
      </p:sp>
      <p:sp>
        <p:nvSpPr>
          <p:cNvPr id="9" name="Footer Placeholder 5"/>
          <p:cNvSpPr>
            <a:spLocks noGrp="1"/>
          </p:cNvSpPr>
          <p:nvPr>
            <p:ph type="ftr" sz="quarter" idx="11"/>
          </p:nvPr>
        </p:nvSpPr>
        <p:spPr/>
        <p:txBody>
          <a:bodyPr/>
          <a:lstStyle>
            <a:lvl1pPr>
              <a:defRPr/>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C0C1EA56-EFB5-403C-BE43-635463D65C4F}" type="slidenum">
              <a:rPr lang="en-US"/>
              <a:pPr>
                <a:defRPr/>
              </a:pPr>
              <a:t>‹#›</a:t>
            </a:fld>
            <a:endParaRPr lang="en-US" dirty="0"/>
          </a:p>
        </p:txBody>
      </p:sp>
    </p:spTree>
    <p:extLst>
      <p:ext uri="{BB962C8B-B14F-4D97-AF65-F5344CB8AC3E}">
        <p14:creationId xmlns:p14="http://schemas.microsoft.com/office/powerpoint/2010/main" val="2295903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46D87080-3641-41DF-A105-E9938ABD3581}" type="datetime1">
              <a:rPr lang="en-US"/>
              <a:pPr>
                <a:defRPr/>
              </a:pPr>
              <a:t>5/21/2014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92237F20-951B-4607-912E-7B0F740DE176}" type="slidenum">
              <a:rPr lang="en-US"/>
              <a:pPr>
                <a:defRPr/>
              </a:pPr>
              <a:t>‹#›</a:t>
            </a:fld>
            <a:endParaRPr lang="en-US" dirty="0"/>
          </a:p>
        </p:txBody>
      </p:sp>
    </p:spTree>
    <p:extLst>
      <p:ext uri="{BB962C8B-B14F-4D97-AF65-F5344CB8AC3E}">
        <p14:creationId xmlns:p14="http://schemas.microsoft.com/office/powerpoint/2010/main" val="960547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49222D51-EEEB-44E2-95B9-F15C7328BF7C}" type="datetime1">
              <a:rPr lang="en-US"/>
              <a:pPr>
                <a:defRPr/>
              </a:pPr>
              <a:t>5/21/2014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54809860-48E4-4480-BFD5-5292F2E3B5BF}" type="slidenum">
              <a:rPr lang="en-US"/>
              <a:pPr>
                <a:defRPr/>
              </a:pPr>
              <a:t>‹#›</a:t>
            </a:fld>
            <a:endParaRPr lang="en-US" dirty="0"/>
          </a:p>
        </p:txBody>
      </p:sp>
    </p:spTree>
    <p:extLst>
      <p:ext uri="{BB962C8B-B14F-4D97-AF65-F5344CB8AC3E}">
        <p14:creationId xmlns:p14="http://schemas.microsoft.com/office/powerpoint/2010/main" val="182691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D32205B7-D340-4C00-8EFC-B0C9D4DC8182}" type="datetime1">
              <a:rPr lang="en-US"/>
              <a:pPr>
                <a:defRPr/>
              </a:pPr>
              <a:t>5/21/2014</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3F5E67B4-1F20-45D0-9CD0-537BCFACB37C}" type="slidenum">
              <a:rPr lang="en-US"/>
              <a:pPr>
                <a:defRPr/>
              </a:pPr>
              <a:t>‹#›</a:t>
            </a:fld>
            <a:endParaRPr lang="en-US" dirty="0"/>
          </a:p>
        </p:txBody>
      </p:sp>
    </p:spTree>
    <p:extLst>
      <p:ext uri="{BB962C8B-B14F-4D97-AF65-F5344CB8AC3E}">
        <p14:creationId xmlns:p14="http://schemas.microsoft.com/office/powerpoint/2010/main" val="1694485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defRPr>
            </a:lvl1pPr>
          </a:lstStyle>
          <a:p>
            <a:pPr>
              <a:defRPr/>
            </a:pPr>
            <a:fld id="{5D4DB454-FAF0-4D88-9DA4-A32A5D0FCFB6}" type="datetime1">
              <a:rPr lang="en-US"/>
              <a:pPr>
                <a:defRPr/>
              </a:pPr>
              <a:t>5/21/2014</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a:solidFill>
                  <a:srgbClr val="B5A788"/>
                </a:solidFill>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386C6271-4B96-4DB1-ABE6-2B791CCD46A0}"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Tree>
  </p:cSld>
  <p:clrMap bg1="lt1" tx1="dk1" bg2="lt2" tx2="dk2" accent1="accent1" accent2="accent2" accent3="accent3" accent4="accent4" accent5="accent5" accent6="accent6" hlink="hlink" folHlink="folHlink"/>
  <p:sldLayoutIdLst>
    <p:sldLayoutId id="2147484022" r:id="rId1"/>
    <p:sldLayoutId id="2147484023" r:id="rId2"/>
    <p:sldLayoutId id="2147484029" r:id="rId3"/>
    <p:sldLayoutId id="2147484024" r:id="rId4"/>
    <p:sldLayoutId id="2147484030" r:id="rId5"/>
    <p:sldLayoutId id="2147484025" r:id="rId6"/>
    <p:sldLayoutId id="2147484031" r:id="rId7"/>
    <p:sldLayoutId id="2147484032" r:id="rId8"/>
    <p:sldLayoutId id="2147484033" r:id="rId9"/>
    <p:sldLayoutId id="2147484026" r:id="rId10"/>
    <p:sldLayoutId id="2147484027" r:id="rId11"/>
    <p:sldLayoutId id="2147484028"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2" name="Rectangle 2"/>
          <p:cNvSpPr>
            <a:spLocks noGrp="1" noChangeArrowheads="1"/>
          </p:cNvSpPr>
          <p:nvPr>
            <p:ph type="ctrTitle"/>
          </p:nvPr>
        </p:nvSpPr>
        <p:spPr bwMode="auto">
          <a:xfrm>
            <a:off x="1447800" y="304800"/>
            <a:ext cx="7406640"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0" name="Rectangle 3"/>
          <p:cNvSpPr>
            <a:spLocks noGrp="1" noChangeArrowheads="1"/>
          </p:cNvSpPr>
          <p:nvPr>
            <p:ph type="subTitle" idx="1"/>
          </p:nvPr>
        </p:nvSpPr>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r>
              <a:rPr lang="en-US" sz="2800" b="1" dirty="0" smtClean="0">
                <a:solidFill>
                  <a:srgbClr val="320E04"/>
                </a:solidFill>
                <a:latin typeface="Arial" pitchFamily="34" charset="0"/>
                <a:cs typeface="Arial" pitchFamily="34" charset="0"/>
              </a:rPr>
              <a:t>Marcia S. Wagner, Esq.</a:t>
            </a:r>
          </a:p>
        </p:txBody>
      </p:sp>
      <p:sp>
        <p:nvSpPr>
          <p:cNvPr id="7171" name="Rectangle 3"/>
          <p:cNvSpPr>
            <a:spLocks noChangeArrowheads="1"/>
          </p:cNvSpPr>
          <p:nvPr/>
        </p:nvSpPr>
        <p:spPr bwMode="auto">
          <a:xfrm>
            <a:off x="1371600" y="152400"/>
            <a:ext cx="73914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eaLnBrk="1" hangingPunct="1">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eaLnBrk="1" hangingPunct="1">
              <a:lnSpc>
                <a:spcPct val="80000"/>
              </a:lnSpc>
              <a:spcBef>
                <a:spcPts val="600"/>
              </a:spcBef>
              <a:buClr>
                <a:schemeClr val="accent1"/>
              </a:buClr>
              <a:buSzPct val="80000"/>
            </a:pPr>
            <a:endParaRPr lang="en-US" sz="2900" b="1" dirty="0" smtClean="0">
              <a:solidFill>
                <a:srgbClr val="320E04"/>
              </a:solidFill>
              <a:latin typeface="Times New Roman" pitchFamily="18" charset="0"/>
              <a:cs typeface="Times New Roman" pitchFamily="18" charset="0"/>
            </a:endParaRPr>
          </a:p>
          <a:p>
            <a:pPr marL="26988" eaLnBrk="1" hangingPunct="1">
              <a:lnSpc>
                <a:spcPct val="80000"/>
              </a:lnSpc>
              <a:spcBef>
                <a:spcPts val="600"/>
              </a:spcBef>
              <a:buClr>
                <a:schemeClr val="accent1"/>
              </a:buClr>
              <a:buSzPct val="80000"/>
            </a:pPr>
            <a:r>
              <a:rPr lang="en-US" sz="2900" b="1" dirty="0" smtClean="0">
                <a:solidFill>
                  <a:srgbClr val="320E04"/>
                </a:solidFill>
                <a:latin typeface="Times New Roman" pitchFamily="18" charset="0"/>
                <a:cs typeface="Times New Roman" pitchFamily="18" charset="0"/>
              </a:rPr>
              <a:t>RETIREMENT </a:t>
            </a:r>
            <a:r>
              <a:rPr lang="en-US" sz="2900" b="1" dirty="0">
                <a:solidFill>
                  <a:srgbClr val="320E04"/>
                </a:solidFill>
                <a:latin typeface="Times New Roman" pitchFamily="18" charset="0"/>
                <a:cs typeface="Times New Roman" pitchFamily="18" charset="0"/>
              </a:rPr>
              <a:t>PLAN </a:t>
            </a:r>
            <a:r>
              <a:rPr lang="en-US" sz="2900" b="1" dirty="0" smtClean="0">
                <a:solidFill>
                  <a:srgbClr val="320E04"/>
                </a:solidFill>
                <a:latin typeface="Times New Roman" pitchFamily="18" charset="0"/>
                <a:cs typeface="Times New Roman" pitchFamily="18" charset="0"/>
              </a:rPr>
              <a:t>GAME </a:t>
            </a:r>
            <a:r>
              <a:rPr lang="en-US" sz="2900" b="1" dirty="0">
                <a:solidFill>
                  <a:srgbClr val="320E04"/>
                </a:solidFill>
                <a:latin typeface="Times New Roman" pitchFamily="18" charset="0"/>
                <a:cs typeface="Times New Roman" pitchFamily="18" charset="0"/>
              </a:rPr>
              <a:t>C</a:t>
            </a:r>
            <a:r>
              <a:rPr lang="en-US" sz="2900" b="1" dirty="0" smtClean="0">
                <a:solidFill>
                  <a:srgbClr val="320E04"/>
                </a:solidFill>
                <a:latin typeface="Times New Roman" pitchFamily="18" charset="0"/>
                <a:cs typeface="Times New Roman" pitchFamily="18" charset="0"/>
              </a:rPr>
              <a:t>HANGERS:</a:t>
            </a:r>
          </a:p>
          <a:p>
            <a:pPr marL="26988" algn="ctr" eaLnBrk="1" hangingPunct="1">
              <a:lnSpc>
                <a:spcPct val="80000"/>
              </a:lnSpc>
              <a:spcBef>
                <a:spcPts val="600"/>
              </a:spcBef>
              <a:buClr>
                <a:schemeClr val="accent1"/>
              </a:buClr>
              <a:buSzPct val="80000"/>
            </a:pPr>
            <a:r>
              <a:rPr lang="en-US" sz="3000" b="1" dirty="0" smtClean="0">
                <a:solidFill>
                  <a:srgbClr val="320E04"/>
                </a:solidFill>
                <a:latin typeface="Times New Roman" pitchFamily="18" charset="0"/>
                <a:cs typeface="Times New Roman" pitchFamily="18" charset="0"/>
              </a:rPr>
              <a:t>WHAT </a:t>
            </a:r>
            <a:r>
              <a:rPr lang="en-US" sz="3000" b="1" dirty="0">
                <a:solidFill>
                  <a:srgbClr val="320E04"/>
                </a:solidFill>
                <a:latin typeface="Times New Roman" pitchFamily="18" charset="0"/>
                <a:cs typeface="Times New Roman" pitchFamily="18" charset="0"/>
              </a:rPr>
              <a:t>ADVISORS NEED TO </a:t>
            </a:r>
            <a:r>
              <a:rPr lang="en-US" sz="3000" b="1" dirty="0" smtClean="0">
                <a:solidFill>
                  <a:srgbClr val="320E04"/>
                </a:solidFill>
                <a:latin typeface="Times New Roman" pitchFamily="18" charset="0"/>
                <a:cs typeface="Times New Roman" pitchFamily="18" charset="0"/>
              </a:rPr>
              <a:t>KNOW </a:t>
            </a:r>
            <a:endParaRPr lang="en-US" sz="3000" b="1" dirty="0">
              <a:solidFill>
                <a:srgbClr val="320E04"/>
              </a:solidFill>
              <a:latin typeface="Times New Roman" pitchFamily="18" charset="0"/>
              <a:cs typeface="Times New Roman" pitchFamily="18" charset="0"/>
            </a:endParaRPr>
          </a:p>
          <a:p>
            <a:pPr marL="26988" algn="ctr" eaLnBrk="1" hangingPunct="1">
              <a:lnSpc>
                <a:spcPct val="80000"/>
              </a:lnSpc>
              <a:spcBef>
                <a:spcPts val="600"/>
              </a:spcBef>
              <a:buClr>
                <a:schemeClr val="accent1"/>
              </a:buClr>
              <a:buSzPct val="80000"/>
              <a:buFont typeface="Wingdings 2" pitchFamily="18" charset="2"/>
              <a:buNone/>
            </a:pPr>
            <a:endParaRPr lang="en-US" sz="3000" b="1" dirty="0">
              <a:solidFill>
                <a:srgbClr val="320E04"/>
              </a:solidFill>
              <a:latin typeface="Times New Roman" pitchFamily="18" charset="0"/>
              <a:cs typeface="Times New Roman" pitchFamily="18" charset="0"/>
            </a:endParaRPr>
          </a:p>
          <a:p>
            <a:pPr marL="26988" eaLnBrk="1" hangingPunct="1">
              <a:lnSpc>
                <a:spcPct val="80000"/>
              </a:lnSpc>
              <a:spcBef>
                <a:spcPts val="600"/>
              </a:spcBef>
              <a:buClr>
                <a:schemeClr val="accent1"/>
              </a:buClr>
              <a:buSzPct val="80000"/>
              <a:buFont typeface="Wingdings 2" pitchFamily="18" charset="2"/>
              <a:buNone/>
            </a:pPr>
            <a:endParaRPr lang="en-US" sz="2200" b="1" dirty="0">
              <a:solidFill>
                <a:srgbClr val="320E04"/>
              </a:solidFill>
              <a:latin typeface="Times New Roman" pitchFamily="18" charset="0"/>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4419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latin typeface="Arial" pitchFamily="34" charset="0"/>
                <a:cs typeface="Arial" pitchFamily="34" charset="0"/>
              </a:rPr>
              <a:t>Introduction</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endParaRPr lang="en-US" dirty="0" smtClean="0"/>
          </a:p>
          <a:p>
            <a:r>
              <a:rPr lang="en-US" dirty="0" smtClean="0">
                <a:solidFill>
                  <a:srgbClr val="0070C0"/>
                </a:solidFill>
              </a:rPr>
              <a:t>1.	Capturing 401(k) Rollovers</a:t>
            </a:r>
          </a:p>
          <a:p>
            <a:r>
              <a:rPr lang="en-US" dirty="0" smtClean="0"/>
              <a:t>2.	Lifetime Income Initiatives</a:t>
            </a:r>
          </a:p>
          <a:p>
            <a:r>
              <a:rPr lang="en-US" dirty="0" smtClean="0"/>
              <a:t>3.	Impact of Healthcare Reform on 	Retirement Industry </a:t>
            </a:r>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a:t>
            </a:fld>
            <a:endParaRPr lang="en-US" dirty="0"/>
          </a:p>
        </p:txBody>
      </p:sp>
    </p:spTree>
    <p:extLst>
      <p:ext uri="{BB962C8B-B14F-4D97-AF65-F5344CB8AC3E}">
        <p14:creationId xmlns:p14="http://schemas.microsoft.com/office/powerpoint/2010/main" val="4233554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latin typeface="Arial" pitchFamily="34" charset="0"/>
                <a:cs typeface="Arial" pitchFamily="34" charset="0"/>
              </a:rPr>
              <a:t>The Regulatory Divide</a:t>
            </a:r>
            <a:endParaRPr lang="en-US" sz="3600"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3600" b="1" dirty="0"/>
              <a:t>Portability of 401(k) Accounts</a:t>
            </a:r>
          </a:p>
          <a:p>
            <a:pPr marL="682625" lvl="1" indent="-285750" eaLnBrk="1" hangingPunct="1">
              <a:spcBef>
                <a:spcPct val="0"/>
              </a:spcBef>
              <a:spcAft>
                <a:spcPts val="600"/>
              </a:spcAft>
              <a:buClr>
                <a:schemeClr val="tx1"/>
              </a:buClr>
            </a:pPr>
            <a:r>
              <a:rPr lang="en-US" dirty="0"/>
              <a:t>Participants may roll over accounts upon termination of employment.</a:t>
            </a:r>
          </a:p>
          <a:p>
            <a:pPr marL="682625" lvl="1" indent="-285750" eaLnBrk="1" hangingPunct="1">
              <a:spcBef>
                <a:spcPct val="0"/>
              </a:spcBef>
              <a:spcAft>
                <a:spcPts val="600"/>
              </a:spcAft>
              <a:buClr>
                <a:schemeClr val="tx1"/>
              </a:buClr>
            </a:pPr>
            <a:r>
              <a:rPr lang="en-US" dirty="0"/>
              <a:t>Rollover IRAs provide investment flexibility.</a:t>
            </a:r>
          </a:p>
          <a:p>
            <a:pPr marL="282575" eaLnBrk="1" hangingPunct="1">
              <a:spcBef>
                <a:spcPts val="1200"/>
              </a:spcBef>
              <a:spcAft>
                <a:spcPts val="600"/>
              </a:spcAft>
              <a:buClr>
                <a:schemeClr val="tx1"/>
              </a:buClr>
            </a:pPr>
            <a:r>
              <a:rPr lang="en-US" sz="3600" b="1" dirty="0"/>
              <a:t>Services Offered by Advisors</a:t>
            </a:r>
          </a:p>
          <a:p>
            <a:pPr marL="682625" lvl="1" indent="-285750" eaLnBrk="1" hangingPunct="1">
              <a:spcBef>
                <a:spcPct val="0"/>
              </a:spcBef>
              <a:spcAft>
                <a:spcPts val="600"/>
              </a:spcAft>
              <a:buClr>
                <a:schemeClr val="tx1"/>
              </a:buClr>
            </a:pPr>
            <a:r>
              <a:rPr lang="en-US" dirty="0"/>
              <a:t>Plan Services for plan sponsor.</a:t>
            </a:r>
          </a:p>
          <a:p>
            <a:pPr marL="682625" lvl="1" indent="-285750" eaLnBrk="1" hangingPunct="1">
              <a:spcBef>
                <a:spcPct val="0"/>
              </a:spcBef>
              <a:spcAft>
                <a:spcPts val="600"/>
              </a:spcAft>
              <a:buClr>
                <a:schemeClr val="tx1"/>
              </a:buClr>
            </a:pPr>
            <a:r>
              <a:rPr lang="en-US" dirty="0"/>
              <a:t>Plan Services for participants.</a:t>
            </a:r>
          </a:p>
          <a:p>
            <a:pPr marL="682625" lvl="1" indent="-285750" eaLnBrk="1" hangingPunct="1">
              <a:spcBef>
                <a:spcPct val="0"/>
              </a:spcBef>
              <a:spcAft>
                <a:spcPts val="600"/>
              </a:spcAft>
              <a:buClr>
                <a:schemeClr val="tx1"/>
              </a:buClr>
            </a:pPr>
            <a:r>
              <a:rPr lang="en-US" dirty="0"/>
              <a:t>Rollover IRA Services for participants.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a:t>
            </a:fld>
            <a:endParaRPr lang="en-US" dirty="0"/>
          </a:p>
        </p:txBody>
      </p:sp>
    </p:spTree>
    <p:extLst>
      <p:ext uri="{BB962C8B-B14F-4D97-AF65-F5344CB8AC3E}">
        <p14:creationId xmlns:p14="http://schemas.microsoft.com/office/powerpoint/2010/main" val="35583844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effectLst/>
                <a:latin typeface="Arial" pitchFamily="34" charset="0"/>
                <a:cs typeface="Arial" pitchFamily="34" charset="0"/>
              </a:rPr>
              <a:t>Restrictions Under ERISA </a:t>
            </a:r>
          </a:p>
        </p:txBody>
      </p:sp>
      <p:sp>
        <p:nvSpPr>
          <p:cNvPr id="3" name="Content Placeholder 2"/>
          <p:cNvSpPr>
            <a:spLocks noGrp="1"/>
          </p:cNvSpPr>
          <p:nvPr>
            <p:ph idx="1"/>
          </p:nvPr>
        </p:nvSpPr>
        <p:spPr/>
        <p:txBody>
          <a:bodyPr/>
          <a:lstStyle/>
          <a:p>
            <a:pPr marL="82550" indent="0">
              <a:buNone/>
            </a:pPr>
            <a:endParaRPr lang="en-US" sz="2000" dirty="0" smtClean="0">
              <a:latin typeface="Arial" pitchFamily="34" charset="0"/>
              <a:cs typeface="Arial" pitchFamily="34" charset="0"/>
            </a:endParaRPr>
          </a:p>
          <a:p>
            <a:pPr marL="282575" eaLnBrk="1" hangingPunct="1">
              <a:spcBef>
                <a:spcPct val="0"/>
              </a:spcBef>
              <a:spcAft>
                <a:spcPts val="600"/>
              </a:spcAft>
              <a:buClr>
                <a:schemeClr val="tx1"/>
              </a:buClr>
            </a:pPr>
            <a:r>
              <a:rPr lang="en-US" sz="3600" b="1" dirty="0"/>
              <a:t>ERISA and Advisor’s Services</a:t>
            </a:r>
          </a:p>
          <a:p>
            <a:pPr marL="682625" lvl="1" indent="-285750" eaLnBrk="1" hangingPunct="1">
              <a:spcBef>
                <a:spcPct val="0"/>
              </a:spcBef>
              <a:spcAft>
                <a:spcPts val="600"/>
              </a:spcAft>
              <a:buClr>
                <a:schemeClr val="tx1"/>
              </a:buClr>
            </a:pPr>
            <a:r>
              <a:rPr lang="en-US" dirty="0"/>
              <a:t>Advisor’s ability to offer Plan Services and Rollover IRA Services is restricted.</a:t>
            </a:r>
          </a:p>
          <a:p>
            <a:pPr marL="282575" eaLnBrk="1" hangingPunct="1">
              <a:spcBef>
                <a:spcPts val="1200"/>
              </a:spcBef>
              <a:spcAft>
                <a:spcPts val="600"/>
              </a:spcAft>
              <a:buClr>
                <a:schemeClr val="tx1"/>
              </a:buClr>
            </a:pPr>
            <a:r>
              <a:rPr lang="en-US" sz="3600" b="1" dirty="0"/>
              <a:t>Possible Solutions</a:t>
            </a:r>
          </a:p>
          <a:p>
            <a:pPr marL="682625" lvl="1" indent="-285750" eaLnBrk="1" hangingPunct="1">
              <a:spcBef>
                <a:spcPct val="0"/>
              </a:spcBef>
              <a:spcAft>
                <a:spcPts val="600"/>
              </a:spcAft>
              <a:buClr>
                <a:schemeClr val="tx1"/>
              </a:buClr>
            </a:pPr>
            <a:r>
              <a:rPr lang="en-US" dirty="0"/>
              <a:t>Stop offering Rollover IRA Services.</a:t>
            </a:r>
          </a:p>
          <a:p>
            <a:pPr marL="682625" lvl="1" indent="-285750" eaLnBrk="1" hangingPunct="1">
              <a:spcBef>
                <a:spcPct val="0"/>
              </a:spcBef>
              <a:spcAft>
                <a:spcPts val="600"/>
              </a:spcAft>
              <a:buClr>
                <a:schemeClr val="tx1"/>
              </a:buClr>
            </a:pPr>
            <a:r>
              <a:rPr lang="en-US" dirty="0"/>
              <a:t>Adopt service model which allows Advisor to offer Rollover IRA Services.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a:t>
            </a:fld>
            <a:endParaRPr lang="en-US" dirty="0"/>
          </a:p>
        </p:txBody>
      </p:sp>
    </p:spTree>
    <p:extLst>
      <p:ext uri="{BB962C8B-B14F-4D97-AF65-F5344CB8AC3E}">
        <p14:creationId xmlns:p14="http://schemas.microsoft.com/office/powerpoint/2010/main" val="13635522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effectLst/>
              </a:rPr>
              <a:t>Potential Abuses of Cross-Selling</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3600" b="1" dirty="0"/>
              <a:t>Issues Arising from Cross-Selling</a:t>
            </a:r>
          </a:p>
          <a:p>
            <a:pPr marL="682625" lvl="1" indent="-285750" eaLnBrk="1" hangingPunct="1">
              <a:spcBef>
                <a:spcPct val="0"/>
              </a:spcBef>
              <a:spcAft>
                <a:spcPts val="600"/>
              </a:spcAft>
              <a:buClr>
                <a:schemeClr val="tx1"/>
              </a:buClr>
            </a:pPr>
            <a:r>
              <a:rPr lang="en-US" dirty="0"/>
              <a:t>Potential conflicts of interest.</a:t>
            </a:r>
          </a:p>
          <a:p>
            <a:pPr marL="682625" lvl="1" indent="-285750" eaLnBrk="1" hangingPunct="1">
              <a:spcBef>
                <a:spcPct val="0"/>
              </a:spcBef>
              <a:spcAft>
                <a:spcPts val="600"/>
              </a:spcAft>
              <a:buClr>
                <a:schemeClr val="tx1"/>
              </a:buClr>
            </a:pPr>
            <a:r>
              <a:rPr lang="en-US" dirty="0"/>
              <a:t>Exploiting trust to sell at unfavorable terms.</a:t>
            </a:r>
          </a:p>
          <a:p>
            <a:pPr marL="282575" eaLnBrk="1" hangingPunct="1">
              <a:spcBef>
                <a:spcPts val="1200"/>
              </a:spcBef>
              <a:spcAft>
                <a:spcPts val="600"/>
              </a:spcAft>
              <a:buClr>
                <a:schemeClr val="tx1"/>
              </a:buClr>
            </a:pPr>
            <a:r>
              <a:rPr lang="en-US" sz="3600" b="1" dirty="0"/>
              <a:t>Capturing Rollover Assets</a:t>
            </a:r>
          </a:p>
          <a:p>
            <a:pPr marL="682625" lvl="1" indent="-285750" eaLnBrk="1" hangingPunct="1">
              <a:spcBef>
                <a:spcPct val="0"/>
              </a:spcBef>
              <a:spcAft>
                <a:spcPts val="600"/>
              </a:spcAft>
              <a:buClr>
                <a:schemeClr val="tx1"/>
              </a:buClr>
            </a:pPr>
            <a:r>
              <a:rPr lang="en-US" dirty="0"/>
              <a:t>Advisor develops relationships with plan sponsor and participants.</a:t>
            </a:r>
          </a:p>
          <a:p>
            <a:pPr marL="682625" lvl="1" indent="-285750" eaLnBrk="1" hangingPunct="1">
              <a:spcBef>
                <a:spcPct val="0"/>
              </a:spcBef>
              <a:spcAft>
                <a:spcPts val="600"/>
              </a:spcAft>
              <a:buClr>
                <a:schemeClr val="tx1"/>
              </a:buClr>
            </a:pPr>
            <a:r>
              <a:rPr lang="en-US" dirty="0"/>
              <a:t>Potential conflict if Advisor’s fees on rollover assets are higher than fees on plan assets.</a:t>
            </a:r>
          </a:p>
          <a:p>
            <a:pPr>
              <a:spcBef>
                <a:spcPts val="0"/>
              </a:spcBef>
            </a:pPr>
            <a:endParaRPr lang="en-US" sz="20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5</a:t>
            </a:fld>
            <a:endParaRPr lang="en-US" dirty="0"/>
          </a:p>
        </p:txBody>
      </p:sp>
    </p:spTree>
    <p:extLst>
      <p:ext uri="{BB962C8B-B14F-4D97-AF65-F5344CB8AC3E}">
        <p14:creationId xmlns:p14="http://schemas.microsoft.com/office/powerpoint/2010/main" val="17746398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latin typeface="Arial" pitchFamily="34" charset="0"/>
                <a:cs typeface="Arial" pitchFamily="34" charset="0"/>
              </a:rPr>
              <a:t>DOL Guidance</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3600" b="1" dirty="0"/>
              <a:t>“Potential for Abuse”</a:t>
            </a:r>
          </a:p>
          <a:p>
            <a:pPr marL="682625" lvl="1" indent="-285750" eaLnBrk="1" hangingPunct="1">
              <a:spcBef>
                <a:spcPct val="0"/>
              </a:spcBef>
              <a:spcAft>
                <a:spcPts val="600"/>
              </a:spcAft>
              <a:buClr>
                <a:schemeClr val="tx1"/>
              </a:buClr>
            </a:pPr>
            <a:r>
              <a:rPr lang="en-US" dirty="0"/>
              <a:t>Policy concern for DOL.</a:t>
            </a:r>
          </a:p>
          <a:p>
            <a:pPr marL="682625" lvl="1" indent="-285750" eaLnBrk="1" hangingPunct="1">
              <a:spcBef>
                <a:spcPct val="0"/>
              </a:spcBef>
              <a:spcAft>
                <a:spcPts val="600"/>
              </a:spcAft>
              <a:buClr>
                <a:schemeClr val="tx1"/>
              </a:buClr>
            </a:pPr>
            <a:r>
              <a:rPr lang="en-US" dirty="0"/>
              <a:t>DOL has issued interpretive guidance for cross-selling of Rollover IRA Services.</a:t>
            </a:r>
          </a:p>
          <a:p>
            <a:pPr marL="682625" lvl="1" indent="-285750" eaLnBrk="1" hangingPunct="1">
              <a:spcBef>
                <a:spcPct val="0"/>
              </a:spcBef>
              <a:spcAft>
                <a:spcPts val="600"/>
              </a:spcAft>
              <a:buClr>
                <a:schemeClr val="tx1"/>
              </a:buClr>
            </a:pPr>
            <a:r>
              <a:rPr lang="en-US" dirty="0"/>
              <a:t>Starting point is ERISA’s general prohibition against self-dealing.</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6</a:t>
            </a:fld>
            <a:endParaRPr lang="en-US" dirty="0"/>
          </a:p>
        </p:txBody>
      </p:sp>
    </p:spTree>
    <p:extLst>
      <p:ext uri="{BB962C8B-B14F-4D97-AF65-F5344CB8AC3E}">
        <p14:creationId xmlns:p14="http://schemas.microsoft.com/office/powerpoint/2010/main" val="20536656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effectLst/>
              </a:rPr>
              <a:t>Prohibited Transaction Rules</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ts val="0"/>
              </a:spcBef>
              <a:spcAft>
                <a:spcPts val="600"/>
              </a:spcAft>
              <a:buClr>
                <a:schemeClr val="tx1"/>
              </a:buClr>
            </a:pPr>
            <a:r>
              <a:rPr lang="en-US" b="1" dirty="0"/>
              <a:t>Prohibition Against Self-Dealing</a:t>
            </a:r>
          </a:p>
          <a:p>
            <a:pPr marL="682625" lvl="1" indent="-285750" eaLnBrk="1" hangingPunct="1">
              <a:spcBef>
                <a:spcPts val="0"/>
              </a:spcBef>
              <a:spcAft>
                <a:spcPts val="600"/>
              </a:spcAft>
              <a:buClr>
                <a:schemeClr val="tx1"/>
              </a:buClr>
            </a:pPr>
            <a:r>
              <a:rPr lang="en-US" sz="2600" dirty="0"/>
              <a:t>ERISA Section 406(b) and mirror IRC provision.</a:t>
            </a:r>
          </a:p>
          <a:p>
            <a:pPr marL="682625" lvl="1" indent="-285750" eaLnBrk="1" hangingPunct="1">
              <a:spcBef>
                <a:spcPts val="0"/>
              </a:spcBef>
              <a:spcAft>
                <a:spcPts val="600"/>
              </a:spcAft>
              <a:buClr>
                <a:schemeClr val="tx1"/>
              </a:buClr>
            </a:pPr>
            <a:r>
              <a:rPr lang="en-US" sz="2600" dirty="0"/>
              <a:t>Advisor cannot provide fiduciary advice that increases Advisor’s compensation.</a:t>
            </a:r>
          </a:p>
          <a:p>
            <a:pPr marL="282575" eaLnBrk="1" hangingPunct="1">
              <a:spcBef>
                <a:spcPts val="0"/>
              </a:spcBef>
              <a:spcAft>
                <a:spcPts val="600"/>
              </a:spcAft>
              <a:buClr>
                <a:schemeClr val="tx1"/>
              </a:buClr>
            </a:pPr>
            <a:r>
              <a:rPr lang="en-US" b="1" dirty="0"/>
              <a:t>Example</a:t>
            </a:r>
          </a:p>
          <a:p>
            <a:pPr marL="682625" lvl="1" indent="-285750" eaLnBrk="1" hangingPunct="1">
              <a:spcBef>
                <a:spcPts val="0"/>
              </a:spcBef>
              <a:spcAft>
                <a:spcPts val="600"/>
              </a:spcAft>
              <a:buClr>
                <a:schemeClr val="tx1"/>
              </a:buClr>
            </a:pPr>
            <a:r>
              <a:rPr lang="en-US" sz="2600" dirty="0"/>
              <a:t>Advisor’s fiduciary advice steers participants to fund with highest 12b-1 fee.</a:t>
            </a:r>
          </a:p>
          <a:p>
            <a:pPr marL="682625" lvl="1" indent="-285750" eaLnBrk="1" hangingPunct="1">
              <a:spcBef>
                <a:spcPts val="0"/>
              </a:spcBef>
              <a:spcAft>
                <a:spcPts val="600"/>
              </a:spcAft>
              <a:buClr>
                <a:schemeClr val="tx1"/>
              </a:buClr>
            </a:pPr>
            <a:r>
              <a:rPr lang="en-US" sz="2600" dirty="0"/>
              <a:t>Advice is tainted even if provided in good faith.</a:t>
            </a:r>
          </a:p>
          <a:p>
            <a:pPr>
              <a:spcBef>
                <a:spcPts val="0"/>
              </a:spcBef>
            </a:pPr>
            <a:endParaRPr lang="en-US" sz="20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7</a:t>
            </a:fld>
            <a:endParaRPr lang="en-US" dirty="0"/>
          </a:p>
        </p:txBody>
      </p:sp>
    </p:spTree>
    <p:extLst>
      <p:ext uri="{BB962C8B-B14F-4D97-AF65-F5344CB8AC3E}">
        <p14:creationId xmlns:p14="http://schemas.microsoft.com/office/powerpoint/2010/main" val="40958630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latin typeface="Arial" pitchFamily="34" charset="0"/>
                <a:cs typeface="Arial" pitchFamily="34" charset="0"/>
              </a:rPr>
              <a:t>DOL Rollover Option</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3600" b="1" dirty="0"/>
              <a:t>Advisory Opinion 2005-23A</a:t>
            </a:r>
          </a:p>
          <a:p>
            <a:pPr marL="682625" lvl="1" indent="-285750" eaLnBrk="1" hangingPunct="1">
              <a:spcBef>
                <a:spcPct val="0"/>
              </a:spcBef>
              <a:spcAft>
                <a:spcPts val="600"/>
              </a:spcAft>
              <a:buClr>
                <a:schemeClr val="tx1"/>
              </a:buClr>
            </a:pPr>
            <a:r>
              <a:rPr lang="en-US" dirty="0"/>
              <a:t>Broadly suggests that if Advisor is fiduciary, any rollover advice to participants may trigger PT.</a:t>
            </a:r>
          </a:p>
          <a:p>
            <a:pPr marL="682625" lvl="1" indent="-285750" eaLnBrk="1" hangingPunct="1">
              <a:spcBef>
                <a:spcPct val="0"/>
              </a:spcBef>
              <a:spcAft>
                <a:spcPts val="600"/>
              </a:spcAft>
              <a:buClr>
                <a:schemeClr val="tx1"/>
              </a:buClr>
            </a:pPr>
            <a:r>
              <a:rPr lang="en-US" dirty="0"/>
              <a:t>DOL does not fully explain reasoning.</a:t>
            </a:r>
          </a:p>
          <a:p>
            <a:pPr marL="682625" lvl="1" indent="-285750" eaLnBrk="1" hangingPunct="1">
              <a:spcBef>
                <a:spcPct val="0"/>
              </a:spcBef>
              <a:spcAft>
                <a:spcPts val="600"/>
              </a:spcAft>
              <a:buClr>
                <a:schemeClr val="tx1"/>
              </a:buClr>
            </a:pPr>
            <a:r>
              <a:rPr lang="en-US" dirty="0"/>
              <a:t>If Advisor is not fiduciary, rollover advice will not trigger PT.</a:t>
            </a:r>
          </a:p>
          <a:p>
            <a:pPr lvl="1"/>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8</a:t>
            </a:fld>
            <a:endParaRPr lang="en-US" dirty="0"/>
          </a:p>
        </p:txBody>
      </p:sp>
    </p:spTree>
    <p:extLst>
      <p:ext uri="{BB962C8B-B14F-4D97-AF65-F5344CB8AC3E}">
        <p14:creationId xmlns:p14="http://schemas.microsoft.com/office/powerpoint/2010/main" val="25768758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100" b="1" dirty="0">
                <a:effectLst/>
                <a:latin typeface="Arial" pitchFamily="34" charset="0"/>
                <a:cs typeface="Arial" pitchFamily="34" charset="0"/>
              </a:rPr>
              <a:t>DOL-Related Concern for All Advisors</a:t>
            </a:r>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b="1" dirty="0"/>
              <a:t>Advisors Appointed as Fiduciaries</a:t>
            </a:r>
          </a:p>
          <a:p>
            <a:pPr marL="682625" lvl="1" indent="-285750" eaLnBrk="1" hangingPunct="1">
              <a:spcBef>
                <a:spcPct val="0"/>
              </a:spcBef>
              <a:spcAft>
                <a:spcPts val="600"/>
              </a:spcAft>
              <a:buClr>
                <a:schemeClr val="tx1"/>
              </a:buClr>
            </a:pPr>
            <a:r>
              <a:rPr lang="en-US" dirty="0"/>
              <a:t>DOL Rollover Opinion seems to say they cannot capture rollover assets.</a:t>
            </a:r>
          </a:p>
          <a:p>
            <a:pPr marL="282575" eaLnBrk="1" hangingPunct="1">
              <a:spcBef>
                <a:spcPts val="1200"/>
              </a:spcBef>
              <a:spcAft>
                <a:spcPts val="600"/>
              </a:spcAft>
              <a:buClr>
                <a:schemeClr val="tx1"/>
              </a:buClr>
            </a:pPr>
            <a:r>
              <a:rPr lang="en-US" b="1" dirty="0"/>
              <a:t>All Other Advisors</a:t>
            </a:r>
          </a:p>
          <a:p>
            <a:pPr marL="682625" lvl="1" indent="-285750" eaLnBrk="1" hangingPunct="1">
              <a:spcBef>
                <a:spcPct val="0"/>
              </a:spcBef>
              <a:spcAft>
                <a:spcPts val="600"/>
              </a:spcAft>
              <a:buClr>
                <a:schemeClr val="tx1"/>
              </a:buClr>
            </a:pPr>
            <a:r>
              <a:rPr lang="en-US" dirty="0"/>
              <a:t>If Advisor provides “accidental” fiduciary advice, Advisor becomes fiduciary.</a:t>
            </a:r>
          </a:p>
          <a:p>
            <a:pPr marL="682625" lvl="1" indent="-285750" eaLnBrk="1" hangingPunct="1">
              <a:spcBef>
                <a:spcPct val="0"/>
              </a:spcBef>
              <a:spcAft>
                <a:spcPts val="600"/>
              </a:spcAft>
              <a:buClr>
                <a:schemeClr val="tx1"/>
              </a:buClr>
            </a:pPr>
            <a:r>
              <a:rPr lang="en-US" dirty="0"/>
              <a:t>Therefore, all Advisors may become subject to restrictions in DOL Rollover Opinion.</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9</a:t>
            </a:fld>
            <a:endParaRPr lang="en-US" dirty="0"/>
          </a:p>
        </p:txBody>
      </p:sp>
    </p:spTree>
    <p:extLst>
      <p:ext uri="{BB962C8B-B14F-4D97-AF65-F5344CB8AC3E}">
        <p14:creationId xmlns:p14="http://schemas.microsoft.com/office/powerpoint/2010/main" val="19468629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effectLst/>
                <a:latin typeface="Arial" pitchFamily="34" charset="0"/>
                <a:cs typeface="Arial" pitchFamily="34" charset="0"/>
              </a:rPr>
              <a:t>Definition of Investment Advice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2600" b="1" dirty="0">
                <a:latin typeface="Arial" pitchFamily="34" charset="0"/>
                <a:cs typeface="Arial" pitchFamily="34" charset="0"/>
              </a:rPr>
              <a:t>You provide “investment advice” if:</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Individualized investment advice is provided on </a:t>
            </a:r>
            <a:r>
              <a:rPr lang="en-US" sz="2400" u="sng" dirty="0">
                <a:latin typeface="Arial" pitchFamily="34" charset="0"/>
                <a:cs typeface="Arial" pitchFamily="34" charset="0"/>
              </a:rPr>
              <a:t>regular basis</a:t>
            </a:r>
            <a:r>
              <a:rPr lang="en-US" sz="2400" dirty="0">
                <a:latin typeface="Arial" pitchFamily="34" charset="0"/>
                <a:cs typeface="Arial" pitchFamily="34" charset="0"/>
              </a:rPr>
              <a:t>; and</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It serves as </a:t>
            </a:r>
            <a:r>
              <a:rPr lang="en-US" sz="2400" u="sng" dirty="0">
                <a:latin typeface="Arial" pitchFamily="34" charset="0"/>
                <a:cs typeface="Arial" pitchFamily="34" charset="0"/>
              </a:rPr>
              <a:t>primary basis</a:t>
            </a:r>
            <a:r>
              <a:rPr lang="en-US" sz="2400" dirty="0">
                <a:latin typeface="Arial" pitchFamily="34" charset="0"/>
                <a:cs typeface="Arial" pitchFamily="34" charset="0"/>
              </a:rPr>
              <a:t> for plan decisions.</a:t>
            </a:r>
          </a:p>
          <a:p>
            <a:pPr marL="282575" eaLnBrk="1" hangingPunct="1">
              <a:spcBef>
                <a:spcPts val="1200"/>
              </a:spcBef>
              <a:spcAft>
                <a:spcPts val="600"/>
              </a:spcAft>
              <a:buClr>
                <a:schemeClr val="tx1"/>
              </a:buClr>
            </a:pPr>
            <a:r>
              <a:rPr lang="en-US" sz="2600" b="1" dirty="0">
                <a:latin typeface="Arial" pitchFamily="34" charset="0"/>
                <a:cs typeface="Arial" pitchFamily="34" charset="0"/>
              </a:rPr>
              <a:t>Advisors and Investment Advice</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Many Advisors hope their advice does not meet </a:t>
            </a:r>
            <a:r>
              <a:rPr lang="en-US" sz="2400" b="1" i="1" dirty="0">
                <a:latin typeface="Arial" pitchFamily="34" charset="0"/>
                <a:cs typeface="Arial" pitchFamily="34" charset="0"/>
              </a:rPr>
              <a:t>regular basis</a:t>
            </a:r>
            <a:r>
              <a:rPr lang="en-US" sz="2400" dirty="0">
                <a:latin typeface="Arial" pitchFamily="34" charset="0"/>
                <a:cs typeface="Arial" pitchFamily="34" charset="0"/>
              </a:rPr>
              <a:t> and </a:t>
            </a:r>
            <a:r>
              <a:rPr lang="en-US" sz="2400" b="1" i="1" dirty="0">
                <a:latin typeface="Arial" pitchFamily="34" charset="0"/>
                <a:cs typeface="Arial" pitchFamily="34" charset="0"/>
              </a:rPr>
              <a:t>primary basis</a:t>
            </a:r>
            <a:r>
              <a:rPr lang="en-US" sz="2400" dirty="0">
                <a:latin typeface="Arial" pitchFamily="34" charset="0"/>
                <a:cs typeface="Arial" pitchFamily="34" charset="0"/>
              </a:rPr>
              <a:t> conditions.</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But Advisors may become “accidental” fiduciaries as contact with plan sponsor increases.</a:t>
            </a:r>
          </a:p>
          <a:p>
            <a:endParaRPr lang="en-US" sz="21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10</a:t>
            </a:fld>
            <a:endParaRPr lang="en-US" dirty="0"/>
          </a:p>
        </p:txBody>
      </p:sp>
    </p:spTree>
    <p:extLst>
      <p:ext uri="{BB962C8B-B14F-4D97-AF65-F5344CB8AC3E}">
        <p14:creationId xmlns:p14="http://schemas.microsoft.com/office/powerpoint/2010/main" val="40042668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rPr>
              <a:t>Critical </a:t>
            </a:r>
            <a:r>
              <a:rPr lang="en-US" sz="3600" b="1" dirty="0">
                <a:effectLst/>
              </a:rPr>
              <a:t>Supreme Court Guidance </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2400" b="1" u="sng" dirty="0">
                <a:latin typeface="Arial" pitchFamily="34" charset="0"/>
                <a:cs typeface="Arial" pitchFamily="34" charset="0"/>
              </a:rPr>
              <a:t>Varity Corp v. Howe</a:t>
            </a:r>
            <a:r>
              <a:rPr lang="en-US" sz="2400" b="1" dirty="0">
                <a:latin typeface="Arial" pitchFamily="34" charset="0"/>
                <a:cs typeface="Arial" pitchFamily="34" charset="0"/>
              </a:rPr>
              <a:t> (1996 Supreme Ct.)</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Cited in DOL Rollover Opinion.</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Court rules that same person may operate in fiduciary and non-fiduciary capacities.</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Legal analysis also applies to Advisors and Rollover IRA Services.</a:t>
            </a:r>
          </a:p>
          <a:p>
            <a:pPr marL="282575" eaLnBrk="1" hangingPunct="1">
              <a:spcBef>
                <a:spcPts val="1200"/>
              </a:spcBef>
              <a:spcAft>
                <a:spcPts val="600"/>
              </a:spcAft>
              <a:buClr>
                <a:schemeClr val="tx1"/>
              </a:buClr>
            </a:pPr>
            <a:r>
              <a:rPr lang="en-US" sz="2400" b="1" dirty="0">
                <a:latin typeface="Arial" pitchFamily="34" charset="0"/>
                <a:cs typeface="Arial" pitchFamily="34" charset="0"/>
              </a:rPr>
              <a:t>Game Plan</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Advisor is clearly acting in non-fiduciary capacity when offering Rollover IRA Services.</a:t>
            </a:r>
          </a:p>
          <a:p>
            <a:pPr marL="682625" lvl="1" indent="-285750" eaLnBrk="1" hangingPunct="1">
              <a:spcBef>
                <a:spcPct val="0"/>
              </a:spcBef>
              <a:spcAft>
                <a:spcPts val="600"/>
              </a:spcAft>
              <a:buClr>
                <a:schemeClr val="tx1"/>
              </a:buClr>
            </a:pPr>
            <a:r>
              <a:rPr lang="en-US" sz="2400" dirty="0">
                <a:latin typeface="Arial" pitchFamily="34" charset="0"/>
                <a:cs typeface="Arial" pitchFamily="34" charset="0"/>
              </a:rPr>
              <a:t>Consistent with </a:t>
            </a:r>
            <a:r>
              <a:rPr lang="en-US" sz="2400" u="sng" dirty="0">
                <a:latin typeface="Arial" pitchFamily="34" charset="0"/>
                <a:cs typeface="Arial" pitchFamily="34" charset="0"/>
              </a:rPr>
              <a:t>Varity Corp</a:t>
            </a:r>
            <a:r>
              <a:rPr lang="en-US" sz="2400" dirty="0">
                <a:latin typeface="Arial" pitchFamily="34" charset="0"/>
                <a:cs typeface="Arial" pitchFamily="34" charset="0"/>
              </a:rPr>
              <a:t> decision.</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11</a:t>
            </a:fld>
            <a:endParaRPr lang="en-US" dirty="0"/>
          </a:p>
        </p:txBody>
      </p:sp>
    </p:spTree>
    <p:extLst>
      <p:ext uri="{BB962C8B-B14F-4D97-AF65-F5344CB8AC3E}">
        <p14:creationId xmlns:p14="http://schemas.microsoft.com/office/powerpoint/2010/main" val="33458758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effectLst/>
                <a:latin typeface="Arial" pitchFamily="34" charset="0"/>
                <a:cs typeface="Arial" pitchFamily="34" charset="0"/>
              </a:rPr>
              <a:t>Core Analysis </a:t>
            </a:r>
            <a:r>
              <a:rPr lang="en-US" b="1" u="sng" dirty="0" smtClean="0">
                <a:effectLst/>
                <a:latin typeface="Arial" pitchFamily="34" charset="0"/>
                <a:cs typeface="Arial" pitchFamily="34" charset="0"/>
              </a:rPr>
              <a:t>in Varity Corp</a:t>
            </a:r>
            <a:endParaRPr lang="en-US" b="1" u="sng"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ts val="0"/>
              </a:spcBef>
              <a:spcAft>
                <a:spcPts val="0"/>
              </a:spcAft>
              <a:buClr>
                <a:schemeClr val="tx1"/>
              </a:buClr>
            </a:pPr>
            <a:r>
              <a:rPr lang="en-US" b="1" dirty="0"/>
              <a:t>Factual Background for Case</a:t>
            </a:r>
          </a:p>
          <a:p>
            <a:pPr marL="682625" lvl="1" indent="-285750" eaLnBrk="1" hangingPunct="1">
              <a:spcBef>
                <a:spcPts val="0"/>
              </a:spcBef>
              <a:spcAft>
                <a:spcPts val="0"/>
              </a:spcAft>
              <a:buClr>
                <a:schemeClr val="tx1"/>
              </a:buClr>
            </a:pPr>
            <a:r>
              <a:rPr lang="en-US" dirty="0"/>
              <a:t>Employer transfers money-losing division to subsidiary.</a:t>
            </a:r>
          </a:p>
          <a:p>
            <a:pPr marL="682625" lvl="1" indent="-285750" eaLnBrk="1" hangingPunct="1">
              <a:spcBef>
                <a:spcPts val="0"/>
              </a:spcBef>
              <a:spcAft>
                <a:spcPts val="0"/>
              </a:spcAft>
              <a:buClr>
                <a:schemeClr val="tx1"/>
              </a:buClr>
            </a:pPr>
            <a:r>
              <a:rPr lang="en-US" dirty="0"/>
              <a:t>Falsely communicates that benefits are secure.</a:t>
            </a:r>
          </a:p>
          <a:p>
            <a:pPr marL="682625" lvl="1" indent="-285750" eaLnBrk="1" hangingPunct="1">
              <a:spcBef>
                <a:spcPts val="0"/>
              </a:spcBef>
              <a:spcAft>
                <a:spcPts val="0"/>
              </a:spcAft>
              <a:buClr>
                <a:schemeClr val="tx1"/>
              </a:buClr>
            </a:pPr>
            <a:r>
              <a:rPr lang="en-US" dirty="0"/>
              <a:t>Benefits forfeited after subsidiary goes bankrupt.</a:t>
            </a:r>
          </a:p>
          <a:p>
            <a:pPr marL="282575" eaLnBrk="1" hangingPunct="1">
              <a:spcBef>
                <a:spcPts val="0"/>
              </a:spcBef>
              <a:spcAft>
                <a:spcPts val="0"/>
              </a:spcAft>
              <a:buClr>
                <a:schemeClr val="tx1"/>
              </a:buClr>
            </a:pPr>
            <a:r>
              <a:rPr lang="en-US" b="1" dirty="0"/>
              <a:t>Was Employer Acting as a Fiduciary?</a:t>
            </a:r>
          </a:p>
          <a:p>
            <a:pPr marL="682625" lvl="1" indent="-285750" eaLnBrk="1" hangingPunct="1">
              <a:spcBef>
                <a:spcPts val="0"/>
              </a:spcBef>
              <a:spcAft>
                <a:spcPts val="0"/>
              </a:spcAft>
              <a:buClr>
                <a:schemeClr val="tx1"/>
              </a:buClr>
            </a:pPr>
            <a:r>
              <a:rPr lang="en-US" dirty="0"/>
              <a:t>Employer argues its communications to employees were not fiduciary acts.</a:t>
            </a:r>
          </a:p>
          <a:p>
            <a:pPr marL="682625" lvl="1" indent="-285750" eaLnBrk="1" hangingPunct="1">
              <a:spcBef>
                <a:spcPts val="0"/>
              </a:spcBef>
              <a:spcAft>
                <a:spcPts val="0"/>
              </a:spcAft>
              <a:buClr>
                <a:schemeClr val="tx1"/>
              </a:buClr>
            </a:pPr>
            <a:r>
              <a:rPr lang="en-US" dirty="0"/>
              <a:t>Court disagrees.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12</a:t>
            </a:fld>
            <a:endParaRPr lang="en-US" dirty="0"/>
          </a:p>
        </p:txBody>
      </p:sp>
    </p:spTree>
    <p:extLst>
      <p:ext uri="{BB962C8B-B14F-4D97-AF65-F5344CB8AC3E}">
        <p14:creationId xmlns:p14="http://schemas.microsoft.com/office/powerpoint/2010/main" val="2556218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b="1" dirty="0">
                <a:effectLst/>
              </a:rPr>
              <a:t>Three-Factor Test from </a:t>
            </a:r>
            <a:r>
              <a:rPr lang="en-US" sz="4400" b="1" u="sng" dirty="0">
                <a:effectLst/>
              </a:rPr>
              <a:t>Varity Corp</a:t>
            </a:r>
            <a:endParaRPr lang="en-US" dirty="0"/>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3600" b="1" dirty="0"/>
              <a:t>Court examines 3 key factors:</a:t>
            </a:r>
          </a:p>
          <a:p>
            <a:pPr marL="682625" lvl="1" indent="-285750" eaLnBrk="1" hangingPunct="1">
              <a:spcBef>
                <a:spcPct val="0"/>
              </a:spcBef>
              <a:spcAft>
                <a:spcPts val="600"/>
              </a:spcAft>
              <a:buClr>
                <a:schemeClr val="tx1"/>
              </a:buClr>
            </a:pPr>
            <a:r>
              <a:rPr lang="en-US" u="sng" dirty="0"/>
              <a:t>Factual context</a:t>
            </a:r>
            <a:r>
              <a:rPr lang="en-US" dirty="0"/>
              <a:t> of communication.</a:t>
            </a:r>
          </a:p>
          <a:p>
            <a:pPr marL="682625" lvl="1" indent="-285750" eaLnBrk="1" hangingPunct="1">
              <a:spcBef>
                <a:spcPct val="0"/>
              </a:spcBef>
              <a:spcAft>
                <a:spcPts val="600"/>
              </a:spcAft>
              <a:buClr>
                <a:schemeClr val="tx1"/>
              </a:buClr>
            </a:pPr>
            <a:r>
              <a:rPr lang="en-US" u="sng" dirty="0"/>
              <a:t>Plan-related authority</a:t>
            </a:r>
            <a:r>
              <a:rPr lang="en-US" dirty="0"/>
              <a:t> of person providing communication.</a:t>
            </a:r>
          </a:p>
          <a:p>
            <a:pPr marL="682625" lvl="1" indent="-285750" eaLnBrk="1" hangingPunct="1">
              <a:spcBef>
                <a:spcPct val="0"/>
              </a:spcBef>
              <a:spcAft>
                <a:spcPts val="600"/>
              </a:spcAft>
              <a:buClr>
                <a:schemeClr val="tx1"/>
              </a:buClr>
            </a:pPr>
            <a:r>
              <a:rPr lang="en-US" u="sng" dirty="0"/>
              <a:t>Plan-related nature</a:t>
            </a:r>
            <a:r>
              <a:rPr lang="en-US" dirty="0"/>
              <a:t> of communication.</a:t>
            </a:r>
          </a:p>
          <a:p>
            <a:pPr marL="282575" eaLnBrk="1" hangingPunct="1">
              <a:spcBef>
                <a:spcPts val="1200"/>
              </a:spcBef>
              <a:spcAft>
                <a:spcPts val="600"/>
              </a:spcAft>
              <a:buClr>
                <a:schemeClr val="tx1"/>
              </a:buClr>
            </a:pPr>
            <a:r>
              <a:rPr lang="en-US" sz="3600" b="1" dirty="0"/>
              <a:t>Applicability to Advisors</a:t>
            </a:r>
          </a:p>
          <a:p>
            <a:pPr marL="682625" lvl="1" indent="-285750" eaLnBrk="1" hangingPunct="1">
              <a:spcBef>
                <a:spcPct val="0"/>
              </a:spcBef>
              <a:spcAft>
                <a:spcPts val="600"/>
              </a:spcAft>
              <a:buClr>
                <a:schemeClr val="tx1"/>
              </a:buClr>
            </a:pPr>
            <a:r>
              <a:rPr lang="en-US" dirty="0"/>
              <a:t>Need to ensure 3-Factor Test is met by Advisors when offering Rollover IRA Services.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13</a:t>
            </a:fld>
            <a:endParaRPr lang="en-US" dirty="0"/>
          </a:p>
        </p:txBody>
      </p:sp>
    </p:spTree>
    <p:extLst>
      <p:ext uri="{BB962C8B-B14F-4D97-AF65-F5344CB8AC3E}">
        <p14:creationId xmlns:p14="http://schemas.microsoft.com/office/powerpoint/2010/main" val="3579175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effectLst/>
              </a:rPr>
              <a:t>Meeting the 3-Factor Test</a:t>
            </a:r>
            <a:endParaRPr lang="en-US" dirty="0"/>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3600" b="1" dirty="0"/>
              <a:t>Rollover Communications</a:t>
            </a:r>
          </a:p>
          <a:p>
            <a:pPr marL="682625" lvl="1" indent="-285750" eaLnBrk="1" hangingPunct="1">
              <a:spcBef>
                <a:spcPct val="0"/>
              </a:spcBef>
              <a:spcAft>
                <a:spcPts val="600"/>
              </a:spcAft>
              <a:buClr>
                <a:schemeClr val="tx1"/>
              </a:buClr>
            </a:pPr>
            <a:r>
              <a:rPr lang="en-US" dirty="0"/>
              <a:t>Manner and content must satisfy all 3 factors.</a:t>
            </a:r>
          </a:p>
          <a:p>
            <a:pPr marL="282575" eaLnBrk="1" hangingPunct="1">
              <a:spcBef>
                <a:spcPts val="1200"/>
              </a:spcBef>
              <a:spcAft>
                <a:spcPts val="600"/>
              </a:spcAft>
              <a:buClr>
                <a:schemeClr val="tx1"/>
              </a:buClr>
            </a:pPr>
            <a:r>
              <a:rPr lang="en-US" sz="3600" b="1" u="sng" dirty="0"/>
              <a:t>1</a:t>
            </a:r>
            <a:r>
              <a:rPr lang="en-US" sz="3600" b="1" u="sng" baseline="30000" dirty="0"/>
              <a:t>st</a:t>
            </a:r>
            <a:r>
              <a:rPr lang="en-US" sz="3600" b="1" u="sng" dirty="0"/>
              <a:t> Factor</a:t>
            </a:r>
            <a:r>
              <a:rPr lang="en-US" sz="3600" b="1" dirty="0"/>
              <a:t>:  Factual Context</a:t>
            </a:r>
          </a:p>
          <a:p>
            <a:pPr marL="682625" lvl="1" indent="-285750" eaLnBrk="1" hangingPunct="1">
              <a:spcBef>
                <a:spcPct val="0"/>
              </a:spcBef>
              <a:spcAft>
                <a:spcPts val="600"/>
              </a:spcAft>
              <a:buClr>
                <a:schemeClr val="tx1"/>
              </a:buClr>
            </a:pPr>
            <a:r>
              <a:rPr lang="en-US" dirty="0"/>
              <a:t>Non-plan related setting.</a:t>
            </a:r>
          </a:p>
          <a:p>
            <a:pPr marL="682625" lvl="1" indent="-285750" eaLnBrk="1" hangingPunct="1">
              <a:spcBef>
                <a:spcPct val="0"/>
              </a:spcBef>
              <a:spcAft>
                <a:spcPts val="600"/>
              </a:spcAft>
              <a:buClr>
                <a:schemeClr val="tx1"/>
              </a:buClr>
            </a:pPr>
            <a:r>
              <a:rPr lang="en-US" dirty="0"/>
              <a:t>Refrain from promoting Rollover IRA Services at Plan meetings.</a:t>
            </a:r>
          </a:p>
          <a:p>
            <a:pPr marL="682625" lvl="1" indent="-285750" eaLnBrk="1" hangingPunct="1">
              <a:spcBef>
                <a:spcPct val="0"/>
              </a:spcBef>
              <a:spcAft>
                <a:spcPts val="600"/>
              </a:spcAft>
              <a:buClr>
                <a:schemeClr val="tx1"/>
              </a:buClr>
            </a:pPr>
            <a:r>
              <a:rPr lang="en-US" dirty="0"/>
              <a:t>Offer Rollover IRA Services at one-on-one meetings with participants.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14</a:t>
            </a:fld>
            <a:endParaRPr lang="en-US" dirty="0"/>
          </a:p>
        </p:txBody>
      </p:sp>
    </p:spTree>
    <p:extLst>
      <p:ext uri="{BB962C8B-B14F-4D97-AF65-F5344CB8AC3E}">
        <p14:creationId xmlns:p14="http://schemas.microsoft.com/office/powerpoint/2010/main" val="3668859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b="1" dirty="0">
                <a:effectLst/>
              </a:rPr>
              <a:t>Meeting the 3-Factor Test </a:t>
            </a:r>
            <a:r>
              <a:rPr lang="en-US" sz="4400" b="1" i="1" dirty="0">
                <a:effectLst/>
              </a:rPr>
              <a:t>(cont’d)</a:t>
            </a:r>
            <a:endParaRPr lang="en-US" dirty="0"/>
          </a:p>
        </p:txBody>
      </p:sp>
      <p:sp>
        <p:nvSpPr>
          <p:cNvPr id="3" name="Content Placeholder 2"/>
          <p:cNvSpPr>
            <a:spLocks noGrp="1"/>
          </p:cNvSpPr>
          <p:nvPr>
            <p:ph idx="1"/>
          </p:nvPr>
        </p:nvSpPr>
        <p:spPr/>
        <p:txBody>
          <a:bodyPr/>
          <a:lstStyle/>
          <a:p>
            <a:pPr marL="282575" eaLnBrk="1" hangingPunct="1">
              <a:spcBef>
                <a:spcPts val="0"/>
              </a:spcBef>
              <a:spcAft>
                <a:spcPts val="0"/>
              </a:spcAft>
              <a:buClr>
                <a:schemeClr val="tx1"/>
              </a:buClr>
            </a:pPr>
            <a:r>
              <a:rPr lang="en-US" sz="3600" b="1" u="sng" dirty="0"/>
              <a:t>2</a:t>
            </a:r>
            <a:r>
              <a:rPr lang="en-US" sz="3600" b="1" u="sng" baseline="30000" dirty="0"/>
              <a:t>nd</a:t>
            </a:r>
            <a:r>
              <a:rPr lang="en-US" sz="3600" b="1" u="sng" dirty="0"/>
              <a:t> Factor</a:t>
            </a:r>
            <a:r>
              <a:rPr lang="en-US" sz="3600" b="1" dirty="0"/>
              <a:t>:  Plan-Related Authority</a:t>
            </a:r>
          </a:p>
          <a:p>
            <a:pPr marL="682625" lvl="1" indent="-285750" eaLnBrk="1" hangingPunct="1">
              <a:spcBef>
                <a:spcPts val="0"/>
              </a:spcBef>
              <a:spcAft>
                <a:spcPts val="0"/>
              </a:spcAft>
              <a:buClr>
                <a:schemeClr val="tx1"/>
              </a:buClr>
            </a:pPr>
            <a:r>
              <a:rPr lang="en-US" dirty="0"/>
              <a:t>Request written confirmation letter from plan sponsor.</a:t>
            </a:r>
          </a:p>
          <a:p>
            <a:pPr marL="682625" lvl="1" indent="-285750" eaLnBrk="1" hangingPunct="1">
              <a:spcBef>
                <a:spcPts val="0"/>
              </a:spcBef>
              <a:spcAft>
                <a:spcPts val="0"/>
              </a:spcAft>
              <a:buClr>
                <a:schemeClr val="tx1"/>
              </a:buClr>
            </a:pPr>
            <a:r>
              <a:rPr lang="en-US" dirty="0"/>
              <a:t>Letter confirms that Advisor’s Rollover IRA Services are unrelated to Plan Services.</a:t>
            </a:r>
          </a:p>
          <a:p>
            <a:pPr marL="282575" eaLnBrk="1" hangingPunct="1">
              <a:spcBef>
                <a:spcPts val="0"/>
              </a:spcBef>
              <a:spcAft>
                <a:spcPts val="0"/>
              </a:spcAft>
              <a:buClr>
                <a:schemeClr val="tx1"/>
              </a:buClr>
            </a:pPr>
            <a:r>
              <a:rPr lang="en-US" sz="3600" b="1" u="sng" dirty="0"/>
              <a:t>3</a:t>
            </a:r>
            <a:r>
              <a:rPr lang="en-US" sz="3600" b="1" u="sng" baseline="30000" dirty="0"/>
              <a:t>rd</a:t>
            </a:r>
            <a:r>
              <a:rPr lang="en-US" sz="3600" b="1" u="sng" dirty="0"/>
              <a:t> Factor</a:t>
            </a:r>
            <a:r>
              <a:rPr lang="en-US" sz="3600" b="1" dirty="0"/>
              <a:t>:  Plan-Related Nature</a:t>
            </a:r>
          </a:p>
          <a:p>
            <a:pPr marL="682625" lvl="1" indent="-285750" eaLnBrk="1" hangingPunct="1">
              <a:spcBef>
                <a:spcPts val="0"/>
              </a:spcBef>
              <a:spcAft>
                <a:spcPts val="0"/>
              </a:spcAft>
              <a:buClr>
                <a:schemeClr val="tx1"/>
              </a:buClr>
            </a:pPr>
            <a:r>
              <a:rPr lang="en-US" dirty="0"/>
              <a:t>Request written acknowledgment from participant.</a:t>
            </a:r>
          </a:p>
          <a:p>
            <a:pPr marL="682625" lvl="1" indent="-285750" eaLnBrk="1" hangingPunct="1">
              <a:spcBef>
                <a:spcPts val="0"/>
              </a:spcBef>
              <a:spcAft>
                <a:spcPts val="0"/>
              </a:spcAft>
              <a:buClr>
                <a:schemeClr val="tx1"/>
              </a:buClr>
            </a:pPr>
            <a:r>
              <a:rPr lang="en-US" dirty="0"/>
              <a:t>Acknowledgment form explains that Rollover IRA Services are not a plan fiduciary service.</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15</a:t>
            </a:fld>
            <a:endParaRPr lang="en-US" dirty="0"/>
          </a:p>
        </p:txBody>
      </p:sp>
    </p:spTree>
    <p:extLst>
      <p:ext uri="{BB962C8B-B14F-4D97-AF65-F5344CB8AC3E}">
        <p14:creationId xmlns:p14="http://schemas.microsoft.com/office/powerpoint/2010/main" val="265003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Document-Related Issues</a:t>
            </a:r>
            <a:endParaRPr lang="en-US" dirty="0"/>
          </a:p>
        </p:txBody>
      </p:sp>
      <p:sp>
        <p:nvSpPr>
          <p:cNvPr id="3" name="Content Placeholder 2"/>
          <p:cNvSpPr>
            <a:spLocks noGrp="1"/>
          </p:cNvSpPr>
          <p:nvPr>
            <p:ph idx="1"/>
          </p:nvPr>
        </p:nvSpPr>
        <p:spPr/>
        <p:txBody>
          <a:bodyPr/>
          <a:lstStyle/>
          <a:p>
            <a:pPr marL="282575" eaLnBrk="1" hangingPunct="1">
              <a:spcBef>
                <a:spcPct val="0"/>
              </a:spcBef>
              <a:spcAft>
                <a:spcPts val="600"/>
              </a:spcAft>
              <a:buClr>
                <a:schemeClr val="tx1"/>
              </a:buClr>
            </a:pPr>
            <a:r>
              <a:rPr lang="en-US" sz="3600" b="1" dirty="0"/>
              <a:t>Plan Sponsor/Participant Will Not Sign</a:t>
            </a:r>
          </a:p>
          <a:p>
            <a:pPr marL="682625" lvl="1" indent="-285750" eaLnBrk="1" hangingPunct="1">
              <a:spcBef>
                <a:spcPct val="0"/>
              </a:spcBef>
              <a:spcAft>
                <a:spcPts val="600"/>
              </a:spcAft>
              <a:buClr>
                <a:schemeClr val="tx1"/>
              </a:buClr>
            </a:pPr>
            <a:r>
              <a:rPr lang="en-US" dirty="0"/>
              <a:t>Advisors appointed as fiduciaries should not offer Rollover IRA Service. </a:t>
            </a:r>
          </a:p>
          <a:p>
            <a:pPr marL="682625" lvl="1" indent="-285750" eaLnBrk="1" hangingPunct="1">
              <a:spcBef>
                <a:spcPct val="0"/>
              </a:spcBef>
              <a:spcAft>
                <a:spcPts val="600"/>
              </a:spcAft>
              <a:buClr>
                <a:schemeClr val="tx1"/>
              </a:buClr>
            </a:pPr>
            <a:r>
              <a:rPr lang="en-US" dirty="0"/>
              <a:t>All other Advisors may offer Rollover IRA Service if certain that there has been no fiduciary advice.</a:t>
            </a:r>
          </a:p>
          <a:p>
            <a:pPr marL="682625" lvl="1" indent="-285750" eaLnBrk="1" hangingPunct="1">
              <a:spcBef>
                <a:spcPct val="0"/>
              </a:spcBef>
              <a:spcAft>
                <a:spcPts val="600"/>
              </a:spcAft>
              <a:buClr>
                <a:schemeClr val="tx1"/>
              </a:buClr>
            </a:pPr>
            <a:r>
              <a:rPr lang="en-US" dirty="0"/>
              <a:t>Protection of written forms necessary for Advisors acting as fiduciaries.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16</a:t>
            </a:fld>
            <a:endParaRPr lang="en-US" dirty="0"/>
          </a:p>
        </p:txBody>
      </p:sp>
    </p:spTree>
    <p:extLst>
      <p:ext uri="{BB962C8B-B14F-4D97-AF65-F5344CB8AC3E}">
        <p14:creationId xmlns:p14="http://schemas.microsoft.com/office/powerpoint/2010/main" val="4255647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latin typeface="Arial" pitchFamily="34" charset="0"/>
                <a:cs typeface="Arial" pitchFamily="34" charset="0"/>
              </a:rPr>
              <a:t>Procedural Guidelines</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406400" indent="-406400" eaLnBrk="1" hangingPunct="1">
              <a:spcBef>
                <a:spcPct val="0"/>
              </a:spcBef>
              <a:spcAft>
                <a:spcPts val="600"/>
              </a:spcAft>
              <a:buClr>
                <a:schemeClr val="tx1"/>
              </a:buClr>
              <a:buFont typeface="Calibri" pitchFamily="34" charset="0"/>
              <a:buAutoNum type="arabicParenR"/>
            </a:pPr>
            <a:r>
              <a:rPr lang="en-US" b="1" dirty="0"/>
              <a:t>Discussion of Rollovers at Plan Meetings </a:t>
            </a:r>
          </a:p>
          <a:p>
            <a:pPr marL="682625" lvl="1" indent="-285750" eaLnBrk="1" hangingPunct="1">
              <a:spcBef>
                <a:spcPct val="0"/>
              </a:spcBef>
              <a:spcAft>
                <a:spcPts val="600"/>
              </a:spcAft>
              <a:buClr>
                <a:schemeClr val="tx1"/>
              </a:buClr>
            </a:pPr>
            <a:r>
              <a:rPr lang="en-US" dirty="0"/>
              <a:t>Advisor may discuss </a:t>
            </a:r>
            <a:r>
              <a:rPr lang="en-US" u="sng" dirty="0"/>
              <a:t>availability</a:t>
            </a:r>
            <a:r>
              <a:rPr lang="en-US" dirty="0"/>
              <a:t> of rollover distributions, but not </a:t>
            </a:r>
            <a:r>
              <a:rPr lang="en-US" u="sng" dirty="0"/>
              <a:t>advisability</a:t>
            </a:r>
            <a:r>
              <a:rPr lang="en-US" dirty="0"/>
              <a:t>.</a:t>
            </a:r>
          </a:p>
          <a:p>
            <a:pPr marL="406400" indent="-406400" eaLnBrk="1" hangingPunct="1">
              <a:spcBef>
                <a:spcPts val="1200"/>
              </a:spcBef>
              <a:spcAft>
                <a:spcPts val="600"/>
              </a:spcAft>
              <a:buClr>
                <a:schemeClr val="tx1"/>
              </a:buClr>
              <a:buFont typeface="Calibri" pitchFamily="34" charset="0"/>
              <a:buAutoNum type="arabicParenR"/>
            </a:pPr>
            <a:r>
              <a:rPr lang="en-US" b="1" dirty="0"/>
              <a:t>Promotion of Rollover IRA Services</a:t>
            </a:r>
          </a:p>
          <a:p>
            <a:pPr marL="682625" lvl="1" indent="-285750" eaLnBrk="1" hangingPunct="1">
              <a:spcBef>
                <a:spcPct val="0"/>
              </a:spcBef>
              <a:spcAft>
                <a:spcPts val="600"/>
              </a:spcAft>
              <a:buClr>
                <a:schemeClr val="tx1"/>
              </a:buClr>
            </a:pPr>
            <a:r>
              <a:rPr lang="en-US" dirty="0"/>
              <a:t>Limit promotion of Rollover IRA Services at Plan meetings.</a:t>
            </a:r>
          </a:p>
          <a:p>
            <a:pPr marL="682625" lvl="1" indent="-285750" eaLnBrk="1" hangingPunct="1">
              <a:spcBef>
                <a:spcPct val="0"/>
              </a:spcBef>
              <a:spcAft>
                <a:spcPts val="600"/>
              </a:spcAft>
              <a:buClr>
                <a:schemeClr val="tx1"/>
              </a:buClr>
            </a:pPr>
            <a:r>
              <a:rPr lang="en-US" dirty="0"/>
              <a:t>Do not indicate that Rollover IRA Services are part of Plan Services.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17</a:t>
            </a:fld>
            <a:endParaRPr lang="en-US" dirty="0"/>
          </a:p>
        </p:txBody>
      </p:sp>
    </p:spTree>
    <p:extLst>
      <p:ext uri="{BB962C8B-B14F-4D97-AF65-F5344CB8AC3E}">
        <p14:creationId xmlns:p14="http://schemas.microsoft.com/office/powerpoint/2010/main" val="3331069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effectLst/>
              </a:rPr>
              <a:t>Procedural Guidelines </a:t>
            </a:r>
            <a:r>
              <a:rPr lang="en-US" sz="4400" b="1" i="1" dirty="0">
                <a:effectLst/>
              </a:rPr>
              <a:t>(cont’d)</a:t>
            </a:r>
            <a:endParaRPr lang="en-US" dirty="0"/>
          </a:p>
        </p:txBody>
      </p:sp>
      <p:sp>
        <p:nvSpPr>
          <p:cNvPr id="3" name="Content Placeholder 2"/>
          <p:cNvSpPr>
            <a:spLocks noGrp="1"/>
          </p:cNvSpPr>
          <p:nvPr>
            <p:ph idx="1"/>
          </p:nvPr>
        </p:nvSpPr>
        <p:spPr/>
        <p:txBody>
          <a:bodyPr/>
          <a:lstStyle/>
          <a:p>
            <a:pPr marL="406400" indent="-406400" eaLnBrk="1" hangingPunct="1">
              <a:spcBef>
                <a:spcPct val="0"/>
              </a:spcBef>
              <a:spcAft>
                <a:spcPts val="600"/>
              </a:spcAft>
              <a:buClr>
                <a:schemeClr val="tx1"/>
              </a:buClr>
              <a:buFont typeface="Calibri" pitchFamily="34" charset="0"/>
              <a:buAutoNum type="arabicParenR" startAt="3"/>
            </a:pPr>
            <a:r>
              <a:rPr lang="en-US" b="1" dirty="0"/>
              <a:t>Offering Rollover IRA Services</a:t>
            </a:r>
          </a:p>
          <a:p>
            <a:pPr marL="682625" lvl="1" indent="-285750" eaLnBrk="1" hangingPunct="1">
              <a:spcBef>
                <a:spcPct val="0"/>
              </a:spcBef>
              <a:spcAft>
                <a:spcPts val="600"/>
              </a:spcAft>
              <a:buClr>
                <a:schemeClr val="tx1"/>
              </a:buClr>
            </a:pPr>
            <a:r>
              <a:rPr lang="en-US" dirty="0"/>
              <a:t>Make offer at one-on-one meeting with participant, but not at Plan meetings.</a:t>
            </a:r>
          </a:p>
          <a:p>
            <a:pPr marL="406400" indent="-406400" eaLnBrk="1" hangingPunct="1">
              <a:spcBef>
                <a:spcPts val="1200"/>
              </a:spcBef>
              <a:spcAft>
                <a:spcPts val="600"/>
              </a:spcAft>
              <a:buClr>
                <a:schemeClr val="tx1"/>
              </a:buClr>
              <a:buFont typeface="Calibri" pitchFamily="34" charset="0"/>
              <a:buAutoNum type="arabicParenR" startAt="4"/>
            </a:pPr>
            <a:r>
              <a:rPr lang="en-US" b="1" dirty="0"/>
              <a:t>Meeting with the Plan Sponsor</a:t>
            </a:r>
          </a:p>
          <a:p>
            <a:pPr marL="682625" lvl="1" indent="-285750" eaLnBrk="1" hangingPunct="1">
              <a:spcBef>
                <a:spcPct val="0"/>
              </a:spcBef>
              <a:spcAft>
                <a:spcPts val="600"/>
              </a:spcAft>
              <a:buClr>
                <a:schemeClr val="tx1"/>
              </a:buClr>
            </a:pPr>
            <a:r>
              <a:rPr lang="en-US" dirty="0"/>
              <a:t>Ask plan sponsor to sign written confirmation letter.</a:t>
            </a:r>
          </a:p>
          <a:p>
            <a:pPr marL="682625" lvl="1" indent="-285750" eaLnBrk="1" hangingPunct="1">
              <a:spcBef>
                <a:spcPct val="0"/>
              </a:spcBef>
              <a:spcAft>
                <a:spcPts val="600"/>
              </a:spcAft>
              <a:buClr>
                <a:schemeClr val="tx1"/>
              </a:buClr>
            </a:pPr>
            <a:r>
              <a:rPr lang="en-US" dirty="0"/>
              <a:t>Plan sponsor should not endorse Advisor’s Rollover IRA Services to participants.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18</a:t>
            </a:fld>
            <a:endParaRPr lang="en-US" dirty="0"/>
          </a:p>
        </p:txBody>
      </p:sp>
    </p:spTree>
    <p:extLst>
      <p:ext uri="{BB962C8B-B14F-4D97-AF65-F5344CB8AC3E}">
        <p14:creationId xmlns:p14="http://schemas.microsoft.com/office/powerpoint/2010/main" val="915733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effectLst/>
              </a:rPr>
              <a:t>Procedural Guidelines </a:t>
            </a:r>
            <a:r>
              <a:rPr lang="en-US" sz="4400" b="1" i="1" dirty="0">
                <a:effectLst/>
              </a:rPr>
              <a:t>(cont’d)</a:t>
            </a:r>
            <a:endParaRPr lang="en-US" dirty="0"/>
          </a:p>
        </p:txBody>
      </p:sp>
      <p:sp>
        <p:nvSpPr>
          <p:cNvPr id="3" name="Content Placeholder 2"/>
          <p:cNvSpPr>
            <a:spLocks noGrp="1"/>
          </p:cNvSpPr>
          <p:nvPr>
            <p:ph idx="1"/>
          </p:nvPr>
        </p:nvSpPr>
        <p:spPr/>
        <p:txBody>
          <a:bodyPr/>
          <a:lstStyle/>
          <a:p>
            <a:pPr marL="406400" indent="-406400" eaLnBrk="1" hangingPunct="1">
              <a:spcBef>
                <a:spcPts val="0"/>
              </a:spcBef>
              <a:spcAft>
                <a:spcPts val="600"/>
              </a:spcAft>
              <a:buClr>
                <a:schemeClr val="tx1"/>
              </a:buClr>
              <a:buFont typeface="+mj-lt"/>
              <a:buAutoNum type="arabicParenR" startAt="5"/>
              <a:defRPr/>
            </a:pPr>
            <a:r>
              <a:rPr lang="en-US" b="1" dirty="0"/>
              <a:t>Meeting with Participant</a:t>
            </a:r>
          </a:p>
          <a:p>
            <a:pPr marL="682625" lvl="1" indent="-285750" eaLnBrk="1" hangingPunct="1">
              <a:spcBef>
                <a:spcPts val="0"/>
              </a:spcBef>
              <a:spcAft>
                <a:spcPts val="600"/>
              </a:spcAft>
              <a:buClr>
                <a:schemeClr val="tx1"/>
              </a:buClr>
              <a:defRPr/>
            </a:pPr>
            <a:r>
              <a:rPr lang="en-US" dirty="0"/>
              <a:t>Ask participant to sign written acknowledgment form.</a:t>
            </a:r>
          </a:p>
          <a:p>
            <a:pPr marL="682625" lvl="1" indent="-285750" eaLnBrk="1" hangingPunct="1">
              <a:spcBef>
                <a:spcPts val="0"/>
              </a:spcBef>
              <a:spcAft>
                <a:spcPts val="600"/>
              </a:spcAft>
              <a:buClr>
                <a:schemeClr val="tx1"/>
              </a:buClr>
              <a:defRPr/>
            </a:pPr>
            <a:r>
              <a:rPr lang="en-US" dirty="0"/>
              <a:t>Do not suggest that participant is obligated to work with Advisor as part of Plan Services.</a:t>
            </a:r>
          </a:p>
          <a:p>
            <a:pPr marL="465138" indent="-465138" eaLnBrk="1" hangingPunct="1">
              <a:spcBef>
                <a:spcPts val="1200"/>
              </a:spcBef>
              <a:spcAft>
                <a:spcPts val="600"/>
              </a:spcAft>
              <a:buClr>
                <a:schemeClr val="tx1"/>
              </a:buClr>
              <a:buFont typeface="+mj-lt"/>
              <a:buAutoNum type="arabicParenR" startAt="5"/>
              <a:defRPr/>
            </a:pPr>
            <a:r>
              <a:rPr lang="en-US" b="1" dirty="0"/>
              <a:t>Confirmation Letter for Plan Sponsor</a:t>
            </a:r>
          </a:p>
          <a:p>
            <a:pPr marL="682625" lvl="1" indent="-285750" eaLnBrk="1" hangingPunct="1">
              <a:spcBef>
                <a:spcPts val="0"/>
              </a:spcBef>
              <a:spcAft>
                <a:spcPts val="600"/>
              </a:spcAft>
              <a:buClr>
                <a:schemeClr val="tx1"/>
              </a:buClr>
              <a:defRPr/>
            </a:pPr>
            <a:r>
              <a:rPr lang="en-US" dirty="0"/>
              <a:t>If sponsor refuses to sign, do not offer Rollover IRA Services if fiduciary advice has been provided.</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19</a:t>
            </a:fld>
            <a:endParaRPr lang="en-US" dirty="0"/>
          </a:p>
        </p:txBody>
      </p:sp>
    </p:spTree>
    <p:extLst>
      <p:ext uri="{BB962C8B-B14F-4D97-AF65-F5344CB8AC3E}">
        <p14:creationId xmlns:p14="http://schemas.microsoft.com/office/powerpoint/2010/main" val="2168569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effectLst/>
              </a:rPr>
              <a:t>Procedural Guidelines </a:t>
            </a:r>
            <a:r>
              <a:rPr lang="en-US" sz="4400" b="1" i="1" dirty="0">
                <a:effectLst/>
              </a:rPr>
              <a:t>(cont’d)</a:t>
            </a:r>
            <a:endParaRPr lang="en-US" dirty="0"/>
          </a:p>
        </p:txBody>
      </p:sp>
      <p:sp>
        <p:nvSpPr>
          <p:cNvPr id="3" name="Content Placeholder 2"/>
          <p:cNvSpPr>
            <a:spLocks noGrp="1"/>
          </p:cNvSpPr>
          <p:nvPr>
            <p:ph idx="1"/>
          </p:nvPr>
        </p:nvSpPr>
        <p:spPr/>
        <p:txBody>
          <a:bodyPr/>
          <a:lstStyle/>
          <a:p>
            <a:pPr marL="406400" indent="-406400" eaLnBrk="1" hangingPunct="1">
              <a:spcBef>
                <a:spcPct val="0"/>
              </a:spcBef>
              <a:spcAft>
                <a:spcPts val="600"/>
              </a:spcAft>
              <a:buClr>
                <a:schemeClr val="tx1"/>
              </a:buClr>
              <a:buFont typeface="Calibri" pitchFamily="34" charset="0"/>
              <a:buAutoNum type="arabicParenR" startAt="7"/>
            </a:pPr>
            <a:r>
              <a:rPr lang="en-US" b="1" dirty="0"/>
              <a:t>Acknowledgment Form for Participant</a:t>
            </a:r>
          </a:p>
          <a:p>
            <a:pPr marL="682625" lvl="1" indent="-285750" eaLnBrk="1" hangingPunct="1">
              <a:spcBef>
                <a:spcPct val="0"/>
              </a:spcBef>
              <a:spcAft>
                <a:spcPts val="600"/>
              </a:spcAft>
              <a:buClr>
                <a:schemeClr val="tx1"/>
              </a:buClr>
            </a:pPr>
            <a:r>
              <a:rPr lang="en-US" dirty="0"/>
              <a:t>If participant refuses to sign, do not offer Rollover IRA Services if fiduciary advice has been provided.</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20</a:t>
            </a:fld>
            <a:endParaRPr lang="en-US" dirty="0"/>
          </a:p>
        </p:txBody>
      </p:sp>
    </p:spTree>
    <p:extLst>
      <p:ext uri="{BB962C8B-B14F-4D97-AF65-F5344CB8AC3E}">
        <p14:creationId xmlns:p14="http://schemas.microsoft.com/office/powerpoint/2010/main" val="23967449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Conclusions</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282575" eaLnBrk="1" hangingPunct="1">
              <a:spcBef>
                <a:spcPts val="0"/>
              </a:spcBef>
              <a:spcAft>
                <a:spcPts val="0"/>
              </a:spcAft>
              <a:buClr>
                <a:schemeClr val="tx1"/>
              </a:buClr>
            </a:pPr>
            <a:r>
              <a:rPr lang="en-US" sz="3600" b="1" dirty="0"/>
              <a:t>Advisors and Rollover IRA Services</a:t>
            </a:r>
          </a:p>
          <a:p>
            <a:pPr marL="682625" lvl="1" indent="-285750" eaLnBrk="1" hangingPunct="1">
              <a:spcBef>
                <a:spcPts val="0"/>
              </a:spcBef>
              <a:spcAft>
                <a:spcPts val="0"/>
              </a:spcAft>
              <a:buClr>
                <a:schemeClr val="tx1"/>
              </a:buClr>
            </a:pPr>
            <a:r>
              <a:rPr lang="en-US" dirty="0"/>
              <a:t>May offer Rollover IRA Services consistent with procedural guidelines</a:t>
            </a:r>
            <a:r>
              <a:rPr lang="en-US" dirty="0" smtClean="0"/>
              <a:t>.</a:t>
            </a:r>
          </a:p>
          <a:p>
            <a:pPr marL="396875" lvl="1" indent="0" eaLnBrk="1" hangingPunct="1">
              <a:spcBef>
                <a:spcPts val="0"/>
              </a:spcBef>
              <a:spcAft>
                <a:spcPts val="0"/>
              </a:spcAft>
              <a:buClr>
                <a:schemeClr val="tx1"/>
              </a:buClr>
              <a:buNone/>
            </a:pPr>
            <a:endParaRPr lang="en-US" dirty="0"/>
          </a:p>
          <a:p>
            <a:pPr marL="282575" eaLnBrk="1" hangingPunct="1">
              <a:spcBef>
                <a:spcPts val="0"/>
              </a:spcBef>
              <a:spcAft>
                <a:spcPts val="0"/>
              </a:spcAft>
              <a:buClr>
                <a:schemeClr val="tx1"/>
              </a:buClr>
            </a:pPr>
            <a:r>
              <a:rPr lang="en-US" sz="3600" b="1" dirty="0"/>
              <a:t>Purpose of Procedural Guidelines </a:t>
            </a:r>
          </a:p>
          <a:p>
            <a:pPr marL="682625" lvl="1" indent="-285750" eaLnBrk="1" hangingPunct="1">
              <a:spcBef>
                <a:spcPts val="0"/>
              </a:spcBef>
              <a:spcAft>
                <a:spcPts val="0"/>
              </a:spcAft>
              <a:buClr>
                <a:schemeClr val="tx1"/>
              </a:buClr>
            </a:pPr>
            <a:r>
              <a:rPr lang="en-US" dirty="0"/>
              <a:t>Factual context is non-plan related setting.</a:t>
            </a:r>
          </a:p>
          <a:p>
            <a:pPr marL="682625" lvl="1" indent="-285750" eaLnBrk="1" hangingPunct="1">
              <a:spcBef>
                <a:spcPts val="0"/>
              </a:spcBef>
              <a:spcAft>
                <a:spcPts val="0"/>
              </a:spcAft>
              <a:buClr>
                <a:schemeClr val="tx1"/>
              </a:buClr>
            </a:pPr>
            <a:r>
              <a:rPr lang="en-US" dirty="0"/>
              <a:t>Rollover IRA Services are not offered under Advisor’s authority to provide Plan Services.</a:t>
            </a:r>
          </a:p>
          <a:p>
            <a:pPr marL="682625" lvl="1" indent="-285750" eaLnBrk="1" hangingPunct="1">
              <a:spcBef>
                <a:spcPts val="0"/>
              </a:spcBef>
              <a:spcAft>
                <a:spcPts val="0"/>
              </a:spcAft>
              <a:buClr>
                <a:schemeClr val="tx1"/>
              </a:buClr>
            </a:pPr>
            <a:r>
              <a:rPr lang="en-US" dirty="0"/>
              <a:t>Participant understands non-plan related nature of Advisor’s offer.</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21</a:t>
            </a:fld>
            <a:endParaRPr lang="en-US" dirty="0"/>
          </a:p>
        </p:txBody>
      </p:sp>
    </p:spTree>
    <p:extLst>
      <p:ext uri="{BB962C8B-B14F-4D97-AF65-F5344CB8AC3E}">
        <p14:creationId xmlns:p14="http://schemas.microsoft.com/office/powerpoint/2010/main" val="28979488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effectLst/>
              </a:rPr>
              <a:t>Conclusions </a:t>
            </a:r>
            <a:r>
              <a:rPr lang="en-US" sz="4400" b="1" i="1" dirty="0">
                <a:effectLst/>
              </a:rPr>
              <a:t>(cont’d)</a:t>
            </a:r>
            <a:endParaRPr lang="en-US" dirty="0"/>
          </a:p>
        </p:txBody>
      </p:sp>
      <p:sp>
        <p:nvSpPr>
          <p:cNvPr id="3" name="Content Placeholder 2"/>
          <p:cNvSpPr>
            <a:spLocks noGrp="1"/>
          </p:cNvSpPr>
          <p:nvPr>
            <p:ph idx="1"/>
          </p:nvPr>
        </p:nvSpPr>
        <p:spPr/>
        <p:txBody>
          <a:bodyPr/>
          <a:lstStyle/>
          <a:p>
            <a:pPr marL="282575" eaLnBrk="1" hangingPunct="1">
              <a:spcBef>
                <a:spcPts val="0"/>
              </a:spcBef>
              <a:spcAft>
                <a:spcPts val="0"/>
              </a:spcAft>
              <a:buClr>
                <a:schemeClr val="tx1"/>
              </a:buClr>
            </a:pPr>
            <a:r>
              <a:rPr lang="en-US" sz="3600" b="1" dirty="0"/>
              <a:t>Advisors Appointed as Fiduciaries</a:t>
            </a:r>
          </a:p>
          <a:p>
            <a:pPr marL="682625" lvl="1" indent="-285750" eaLnBrk="1" hangingPunct="1">
              <a:spcBef>
                <a:spcPts val="0"/>
              </a:spcBef>
              <a:spcAft>
                <a:spcPts val="0"/>
              </a:spcAft>
              <a:buClr>
                <a:schemeClr val="tx1"/>
              </a:buClr>
            </a:pPr>
            <a:r>
              <a:rPr lang="en-US" dirty="0"/>
              <a:t>Should follow procedural guidelines carefully.</a:t>
            </a:r>
          </a:p>
          <a:p>
            <a:pPr marL="282575" eaLnBrk="1" hangingPunct="1">
              <a:spcBef>
                <a:spcPts val="0"/>
              </a:spcBef>
              <a:spcAft>
                <a:spcPts val="0"/>
              </a:spcAft>
              <a:buClr>
                <a:schemeClr val="tx1"/>
              </a:buClr>
            </a:pPr>
            <a:r>
              <a:rPr lang="en-US" sz="3600" b="1" dirty="0"/>
              <a:t>All Other Advisors</a:t>
            </a:r>
          </a:p>
          <a:p>
            <a:pPr marL="682625" lvl="1" indent="-285750" eaLnBrk="1" hangingPunct="1">
              <a:spcBef>
                <a:spcPts val="0"/>
              </a:spcBef>
              <a:spcAft>
                <a:spcPts val="0"/>
              </a:spcAft>
              <a:buClr>
                <a:schemeClr val="tx1"/>
              </a:buClr>
            </a:pPr>
            <a:r>
              <a:rPr lang="en-US" dirty="0"/>
              <a:t>Should also strongly consider following procedural guidelines as “best practices” matter.</a:t>
            </a:r>
          </a:p>
          <a:p>
            <a:pPr marL="682625" lvl="1" indent="-285750" eaLnBrk="1" hangingPunct="1">
              <a:spcBef>
                <a:spcPts val="0"/>
              </a:spcBef>
              <a:spcAft>
                <a:spcPts val="0"/>
              </a:spcAft>
              <a:buClr>
                <a:schemeClr val="tx1"/>
              </a:buClr>
            </a:pPr>
            <a:r>
              <a:rPr lang="en-US" dirty="0"/>
              <a:t>Any Advisor may become an accidental fiduciary. </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22</a:t>
            </a:fld>
            <a:endParaRPr lang="en-US" dirty="0"/>
          </a:p>
        </p:txBody>
      </p:sp>
    </p:spTree>
    <p:extLst>
      <p:ext uri="{BB962C8B-B14F-4D97-AF65-F5344CB8AC3E}">
        <p14:creationId xmlns:p14="http://schemas.microsoft.com/office/powerpoint/2010/main" val="1344068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Important Information</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465138" indent="-290513" algn="just" eaLnBrk="1" hangingPunct="1">
              <a:spcBef>
                <a:spcPct val="0"/>
              </a:spcBef>
              <a:spcAft>
                <a:spcPts val="0"/>
              </a:spcAft>
              <a:buClr>
                <a:schemeClr val="tx1"/>
              </a:buClr>
            </a:pPr>
            <a:r>
              <a:rPr lang="en-US" sz="2800" dirty="0"/>
              <a:t>The legal analysis </a:t>
            </a:r>
            <a:r>
              <a:rPr lang="en-US" sz="2800" dirty="0" smtClean="0"/>
              <a:t>of the rollover issue and the related information </a:t>
            </a:r>
            <a:r>
              <a:rPr lang="en-US" sz="2800" dirty="0"/>
              <a:t>presented is intended for general informational purposes only.  </a:t>
            </a:r>
            <a:endParaRPr lang="en-US" sz="2800" dirty="0" smtClean="0"/>
          </a:p>
          <a:p>
            <a:pPr marL="174625" indent="0" algn="just" eaLnBrk="1" hangingPunct="1">
              <a:spcBef>
                <a:spcPct val="0"/>
              </a:spcBef>
              <a:spcAft>
                <a:spcPts val="0"/>
              </a:spcAft>
              <a:buClr>
                <a:schemeClr val="tx1"/>
              </a:buClr>
              <a:buNone/>
            </a:pPr>
            <a:endParaRPr lang="en-US" sz="2800" dirty="0"/>
          </a:p>
          <a:p>
            <a:pPr marL="465138" indent="-290513" algn="just" eaLnBrk="1" hangingPunct="1">
              <a:spcBef>
                <a:spcPct val="0"/>
              </a:spcBef>
              <a:spcAft>
                <a:spcPts val="0"/>
              </a:spcAft>
              <a:buClr>
                <a:schemeClr val="tx1"/>
              </a:buClr>
            </a:pPr>
            <a:r>
              <a:rPr lang="en-US" sz="2800" dirty="0"/>
              <a:t>It does not constitute legal, tax or investment advice on the part of The Wagner Law </a:t>
            </a:r>
            <a:r>
              <a:rPr lang="en-US" sz="2800" dirty="0" smtClean="0"/>
              <a:t>Group.</a:t>
            </a:r>
          </a:p>
          <a:p>
            <a:pPr marL="174625" indent="0" algn="just" eaLnBrk="1" hangingPunct="1">
              <a:spcBef>
                <a:spcPct val="0"/>
              </a:spcBef>
              <a:spcAft>
                <a:spcPts val="0"/>
              </a:spcAft>
              <a:buClr>
                <a:schemeClr val="tx1"/>
              </a:buClr>
              <a:buNone/>
            </a:pPr>
            <a:r>
              <a:rPr lang="en-US" sz="2800" dirty="0" smtClean="0"/>
              <a:t>  </a:t>
            </a:r>
            <a:endParaRPr lang="en-US" sz="2800" dirty="0"/>
          </a:p>
          <a:p>
            <a:pPr marL="465138" indent="-290513" algn="just" eaLnBrk="1" hangingPunct="1">
              <a:spcBef>
                <a:spcPct val="0"/>
              </a:spcBef>
              <a:spcAft>
                <a:spcPts val="0"/>
              </a:spcAft>
              <a:buClr>
                <a:schemeClr val="tx1"/>
              </a:buClr>
            </a:pPr>
            <a:r>
              <a:rPr lang="en-US" sz="2800" dirty="0"/>
              <a:t>Future case law or other legal and regulatory developments may impact the analysis and information presented</a:t>
            </a:r>
            <a:r>
              <a:rPr lang="en-US" dirty="0"/>
              <a:t>.</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23</a:t>
            </a:fld>
            <a:endParaRPr lang="en-US" dirty="0"/>
          </a:p>
        </p:txBody>
      </p:sp>
    </p:spTree>
    <p:extLst>
      <p:ext uri="{BB962C8B-B14F-4D97-AF65-F5344CB8AC3E}">
        <p14:creationId xmlns:p14="http://schemas.microsoft.com/office/powerpoint/2010/main" val="997485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solidFill>
                <a:schemeClr val="bg1"/>
              </a:solidFill>
              <a:effectLst/>
            </a:endParaRPr>
          </a:p>
        </p:txBody>
      </p:sp>
      <p:sp>
        <p:nvSpPr>
          <p:cNvPr id="3" name="Content Placeholder 2"/>
          <p:cNvSpPr>
            <a:spLocks noGrp="1"/>
          </p:cNvSpPr>
          <p:nvPr>
            <p:ph idx="1"/>
          </p:nvPr>
        </p:nvSpPr>
        <p:spPr/>
        <p:txBody>
          <a:bodyPr/>
          <a:lstStyle/>
          <a:p>
            <a:endParaRPr lang="en-US" dirty="0" smtClean="0"/>
          </a:p>
          <a:p>
            <a:r>
              <a:rPr lang="en-US" dirty="0" smtClean="0"/>
              <a:t>1.	Capturing 401(k) Rollovers</a:t>
            </a:r>
          </a:p>
          <a:p>
            <a:r>
              <a:rPr lang="en-US" dirty="0" smtClean="0">
                <a:solidFill>
                  <a:srgbClr val="0070C0"/>
                </a:solidFill>
              </a:rPr>
              <a:t>2.	Lifetime </a:t>
            </a:r>
            <a:r>
              <a:rPr lang="en-US" smtClean="0">
                <a:solidFill>
                  <a:srgbClr val="0070C0"/>
                </a:solidFill>
              </a:rPr>
              <a:t>Income Initiatives</a:t>
            </a:r>
            <a:endParaRPr lang="en-US" dirty="0" smtClean="0">
              <a:solidFill>
                <a:srgbClr val="0070C0"/>
              </a:solidFill>
            </a:endParaRPr>
          </a:p>
          <a:p>
            <a:r>
              <a:rPr lang="en-US" dirty="0" smtClean="0"/>
              <a:t>3.	Impact of Healthcare Reform on 	Retirement Industry </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24</a:t>
            </a:fld>
            <a:endParaRPr lang="en-US" dirty="0"/>
          </a:p>
        </p:txBody>
      </p:sp>
    </p:spTree>
    <p:extLst>
      <p:ext uri="{BB962C8B-B14F-4D97-AF65-F5344CB8AC3E}">
        <p14:creationId xmlns:p14="http://schemas.microsoft.com/office/powerpoint/2010/main" val="17578450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Goals of Policymakers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indent="-182563">
              <a:spcBef>
                <a:spcPts val="1800"/>
              </a:spcBef>
            </a:pPr>
            <a:r>
              <a:rPr lang="en-US" sz="2600" dirty="0" smtClean="0">
                <a:latin typeface="Arial" pitchFamily="34" charset="0"/>
                <a:ea typeface="ＭＳ Ｐゴシック" pitchFamily="34" charset="-128"/>
                <a:cs typeface="Arial" pitchFamily="34" charset="0"/>
              </a:rPr>
              <a:t>Help retirees take plan distributions without outliving them</a:t>
            </a:r>
          </a:p>
          <a:p>
            <a:pPr lvl="1"/>
            <a:r>
              <a:rPr lang="en-US" sz="2200" dirty="0" smtClean="0">
                <a:latin typeface="Arial" pitchFamily="34" charset="0"/>
                <a:ea typeface="ＭＳ Ｐゴシック" pitchFamily="34" charset="-128"/>
                <a:cs typeface="Arial" pitchFamily="34" charset="0"/>
              </a:rPr>
              <a:t>Motivate retirees to annuitize accounts</a:t>
            </a:r>
          </a:p>
          <a:p>
            <a:pPr lvl="1"/>
            <a:r>
              <a:rPr lang="en-US" sz="2200" dirty="0" smtClean="0">
                <a:latin typeface="Arial" pitchFamily="34" charset="0"/>
                <a:ea typeface="ＭＳ Ｐゴシック" pitchFamily="34" charset="-128"/>
                <a:cs typeface="Arial" pitchFamily="34" charset="0"/>
              </a:rPr>
              <a:t>Retirement paycheck for life</a:t>
            </a:r>
          </a:p>
          <a:p>
            <a:pPr marL="457200" lvl="1" indent="0">
              <a:buNone/>
            </a:pPr>
            <a:endParaRPr lang="en-US" sz="2000" dirty="0" smtClean="0">
              <a:latin typeface="Arial" pitchFamily="34" charset="0"/>
              <a:ea typeface="ＭＳ Ｐゴシック" pitchFamily="34" charset="-128"/>
              <a:cs typeface="Arial" pitchFamily="34" charset="0"/>
            </a:endParaRPr>
          </a:p>
          <a:p>
            <a:pPr indent="-182563">
              <a:spcBef>
                <a:spcPts val="1200"/>
              </a:spcBef>
            </a:pPr>
            <a:r>
              <a:rPr lang="en-US" sz="2600" dirty="0" smtClean="0">
                <a:latin typeface="Arial" pitchFamily="34" charset="0"/>
                <a:ea typeface="ＭＳ Ｐゴシック" pitchFamily="34" charset="-128"/>
                <a:cs typeface="Arial" pitchFamily="34" charset="0"/>
              </a:rPr>
              <a:t>Encourage plan sponsors to voluntarily offer annuity options</a:t>
            </a:r>
          </a:p>
          <a:p>
            <a:pPr lvl="1"/>
            <a:r>
              <a:rPr lang="en-US" sz="2200" dirty="0" smtClean="0">
                <a:latin typeface="Arial" pitchFamily="34" charset="0"/>
                <a:ea typeface="ＭＳ Ｐゴシック" pitchFamily="34" charset="-128"/>
                <a:cs typeface="Arial" pitchFamily="34" charset="0"/>
              </a:rPr>
              <a:t>Permit longevity annuities</a:t>
            </a:r>
          </a:p>
          <a:p>
            <a:pPr lvl="1"/>
            <a:r>
              <a:rPr lang="en-US" sz="2200" dirty="0" smtClean="0">
                <a:latin typeface="Arial" pitchFamily="34" charset="0"/>
                <a:ea typeface="ＭＳ Ｐゴシック" pitchFamily="34" charset="-128"/>
                <a:cs typeface="Arial" pitchFamily="34" charset="0"/>
              </a:rPr>
              <a:t>Remove regulatory hurdles</a:t>
            </a:r>
          </a:p>
          <a:p>
            <a:pPr lvl="1"/>
            <a:r>
              <a:rPr lang="en-US" sz="2200" dirty="0" smtClean="0">
                <a:latin typeface="Arial" pitchFamily="34" charset="0"/>
                <a:ea typeface="ＭＳ Ｐゴシック" pitchFamily="34" charset="-128"/>
                <a:cs typeface="Arial" pitchFamily="34" charset="0"/>
              </a:rPr>
              <a:t>Facilitate default annuities</a:t>
            </a:r>
          </a:p>
          <a:p>
            <a:pPr lvl="1"/>
            <a:r>
              <a:rPr lang="en-US" sz="2200" dirty="0" smtClean="0">
                <a:latin typeface="Arial" pitchFamily="34" charset="0"/>
                <a:ea typeface="ＭＳ Ｐゴシック" pitchFamily="34" charset="-128"/>
                <a:cs typeface="Arial" pitchFamily="34" charset="0"/>
              </a:rPr>
              <a:t>Promote education and disclosures </a:t>
            </a:r>
          </a:p>
          <a:p>
            <a:endParaRPr lang="en-US" sz="2000"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25</a:t>
            </a:fld>
            <a:endParaRPr lang="en-US" dirty="0"/>
          </a:p>
        </p:txBody>
      </p:sp>
    </p:spTree>
    <p:extLst>
      <p:ext uri="{BB962C8B-B14F-4D97-AF65-F5344CB8AC3E}">
        <p14:creationId xmlns:p14="http://schemas.microsoft.com/office/powerpoint/2010/main" val="21471966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u="sng" dirty="0" smtClean="0">
                <a:effectLst/>
                <a:latin typeface="Arial" pitchFamily="34" charset="0"/>
                <a:cs typeface="Arial" pitchFamily="34" charset="0"/>
              </a:rPr>
              <a:t/>
            </a:r>
            <a:br>
              <a:rPr lang="en-US" sz="3600" u="sng" dirty="0" smtClean="0">
                <a:effectLst/>
                <a:latin typeface="Arial" pitchFamily="34" charset="0"/>
                <a:cs typeface="Arial" pitchFamily="34" charset="0"/>
              </a:rPr>
            </a:br>
            <a:r>
              <a:rPr lang="en-US" sz="3300" b="1" dirty="0" smtClean="0">
                <a:effectLst/>
                <a:latin typeface="Arial" pitchFamily="34" charset="0"/>
                <a:cs typeface="Arial" pitchFamily="34" charset="0"/>
              </a:rPr>
              <a:t>Lifetime </a:t>
            </a:r>
            <a:r>
              <a:rPr lang="en-US" sz="3300" b="1" dirty="0">
                <a:effectLst/>
                <a:latin typeface="Arial" pitchFamily="34" charset="0"/>
                <a:cs typeface="Arial" pitchFamily="34" charset="0"/>
              </a:rPr>
              <a:t>Income Solutions for DC Plans  </a:t>
            </a:r>
            <a:r>
              <a:rPr lang="en-US" dirty="0">
                <a:effectLst/>
              </a:rPr>
              <a:t/>
            </a:r>
            <a:br>
              <a:rPr lang="en-US" dirty="0">
                <a:effectLst/>
              </a:rPr>
            </a:br>
            <a:endParaRPr lang="en-US" dirty="0"/>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dirty="0" smtClean="0"/>
              <a:t> </a:t>
            </a:r>
            <a:r>
              <a:rPr lang="en-US" sz="3200" dirty="0"/>
              <a:t>Three Basic Approaches</a:t>
            </a:r>
          </a:p>
          <a:p>
            <a:pPr marL="539750" lvl="2" indent="0">
              <a:spcBef>
                <a:spcPts val="0"/>
              </a:spcBef>
              <a:buSzPct val="80000"/>
              <a:buNone/>
            </a:pPr>
            <a:r>
              <a:rPr lang="en-US" dirty="0" smtClean="0"/>
              <a:t>1)   External </a:t>
            </a:r>
            <a:r>
              <a:rPr lang="en-US" dirty="0"/>
              <a:t>Solution (Outside of Plan) </a:t>
            </a:r>
          </a:p>
          <a:p>
            <a:pPr marL="539750" lvl="2" indent="0">
              <a:spcBef>
                <a:spcPts val="0"/>
              </a:spcBef>
              <a:buSzPct val="80000"/>
              <a:buNone/>
            </a:pPr>
            <a:r>
              <a:rPr lang="en-US" dirty="0" smtClean="0"/>
              <a:t>2)   Distribution </a:t>
            </a:r>
            <a:r>
              <a:rPr lang="en-US" dirty="0"/>
              <a:t>Option Within Plan </a:t>
            </a:r>
          </a:p>
          <a:p>
            <a:pPr marL="539750" lvl="2" indent="0">
              <a:spcBef>
                <a:spcPts val="0"/>
              </a:spcBef>
              <a:buSzPct val="80000"/>
              <a:buNone/>
            </a:pPr>
            <a:r>
              <a:rPr lang="en-US" dirty="0" smtClean="0"/>
              <a:t>3)   Investment </a:t>
            </a:r>
            <a:r>
              <a:rPr lang="en-US" dirty="0"/>
              <a:t>Vehicle Within Plan</a:t>
            </a:r>
          </a:p>
          <a:p>
            <a:pPr marL="365125" lvl="1" indent="-282575">
              <a:spcBef>
                <a:spcPts val="1800"/>
              </a:spcBef>
              <a:buSzPct val="80000"/>
              <a:buFont typeface="Wingdings 2" pitchFamily="18" charset="2"/>
              <a:buChar char=""/>
            </a:pPr>
            <a:r>
              <a:rPr lang="en-US" sz="3200" dirty="0"/>
              <a:t>External </a:t>
            </a:r>
            <a:r>
              <a:rPr lang="en-US" sz="3200" dirty="0" smtClean="0"/>
              <a:t>Solution</a:t>
            </a:r>
          </a:p>
          <a:p>
            <a:pPr marL="539750" lvl="2" indent="0">
              <a:spcBef>
                <a:spcPts val="0"/>
              </a:spcBef>
              <a:buSzPct val="80000"/>
              <a:buNone/>
            </a:pPr>
            <a:r>
              <a:rPr lang="en-US" dirty="0" smtClean="0"/>
              <a:t>•	Participants </a:t>
            </a:r>
            <a:r>
              <a:rPr lang="en-US" dirty="0"/>
              <a:t>purchase </a:t>
            </a:r>
            <a:r>
              <a:rPr lang="en-US" u="sng" dirty="0"/>
              <a:t>IRA Annuities</a:t>
            </a:r>
            <a:r>
              <a:rPr lang="en-US" dirty="0"/>
              <a:t>.</a:t>
            </a:r>
          </a:p>
          <a:p>
            <a:pPr marL="539750" lvl="2" indent="0">
              <a:spcBef>
                <a:spcPts val="0"/>
              </a:spcBef>
              <a:buSzPct val="80000"/>
              <a:buNone/>
            </a:pPr>
            <a:r>
              <a:rPr lang="en-US" dirty="0" smtClean="0"/>
              <a:t>•   Annuitization </a:t>
            </a:r>
            <a:r>
              <a:rPr lang="en-US" dirty="0"/>
              <a:t>occurs outside of plan through </a:t>
            </a:r>
            <a:endParaRPr lang="en-US" dirty="0" smtClean="0"/>
          </a:p>
          <a:p>
            <a:pPr marL="539750" lvl="2" indent="0">
              <a:spcBef>
                <a:spcPts val="0"/>
              </a:spcBef>
              <a:buSzPct val="80000"/>
              <a:buNone/>
            </a:pPr>
            <a:r>
              <a:rPr lang="en-US" dirty="0"/>
              <a:t> </a:t>
            </a:r>
            <a:r>
              <a:rPr lang="en-US" dirty="0" smtClean="0"/>
              <a:t>    rollovers</a:t>
            </a:r>
            <a:r>
              <a:rPr lang="en-US" dirty="0"/>
              <a:t>.</a:t>
            </a:r>
          </a:p>
          <a:p>
            <a:pPr marL="539750" lvl="2" indent="0">
              <a:spcBef>
                <a:spcPts val="0"/>
              </a:spcBef>
              <a:buSzPct val="80000"/>
              <a:buNone/>
            </a:pPr>
            <a:r>
              <a:rPr lang="en-US" dirty="0" smtClean="0"/>
              <a:t>•   Internet </a:t>
            </a:r>
            <a:r>
              <a:rPr lang="en-US" dirty="0"/>
              <a:t>portals can improve participant access.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26</a:t>
            </a:fld>
            <a:endParaRPr lang="en-US" dirty="0"/>
          </a:p>
        </p:txBody>
      </p:sp>
    </p:spTree>
    <p:extLst>
      <p:ext uri="{BB962C8B-B14F-4D97-AF65-F5344CB8AC3E}">
        <p14:creationId xmlns:p14="http://schemas.microsoft.com/office/powerpoint/2010/main" val="25263699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“In Plan” Lifetime Income Solutions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marL="365125" lvl="1" indent="-282575">
              <a:spcBef>
                <a:spcPts val="0"/>
              </a:spcBef>
              <a:buSzPct val="80000"/>
              <a:buFont typeface="Wingdings 2" pitchFamily="18" charset="2"/>
              <a:buChar char=""/>
            </a:pPr>
            <a:r>
              <a:rPr lang="en-US" sz="2600" dirty="0">
                <a:latin typeface="Arial" pitchFamily="34" charset="0"/>
                <a:cs typeface="Arial" pitchFamily="34" charset="0"/>
              </a:rPr>
              <a:t>Distribution Option Within Plan</a:t>
            </a:r>
          </a:p>
          <a:p>
            <a:pPr marL="539750" lvl="2" indent="0">
              <a:spcBef>
                <a:spcPts val="0"/>
              </a:spcBef>
              <a:buSzPct val="80000"/>
              <a:buNone/>
            </a:pPr>
            <a:r>
              <a:rPr lang="en-US" sz="2200" dirty="0" smtClean="0">
                <a:latin typeface="Arial" pitchFamily="34" charset="0"/>
                <a:cs typeface="Arial" pitchFamily="34" charset="0"/>
              </a:rPr>
              <a:t>•  Plan </a:t>
            </a:r>
            <a:r>
              <a:rPr lang="en-US" sz="2200" dirty="0">
                <a:latin typeface="Arial" pitchFamily="34" charset="0"/>
                <a:cs typeface="Arial" pitchFamily="34" charset="0"/>
              </a:rPr>
              <a:t>purchases </a:t>
            </a:r>
            <a:r>
              <a:rPr lang="en-US" sz="2200" u="sng" dirty="0">
                <a:latin typeface="Arial" pitchFamily="34" charset="0"/>
                <a:cs typeface="Arial" pitchFamily="34" charset="0"/>
              </a:rPr>
              <a:t>Distribution </a:t>
            </a:r>
            <a:r>
              <a:rPr lang="en-US" sz="2200" u="sng" dirty="0" smtClean="0">
                <a:latin typeface="Arial" pitchFamily="34" charset="0"/>
                <a:cs typeface="Arial" pitchFamily="34" charset="0"/>
              </a:rPr>
              <a:t>Annuities</a:t>
            </a:r>
            <a:endParaRPr lang="en-US" sz="2200" dirty="0">
              <a:latin typeface="Arial" pitchFamily="34" charset="0"/>
              <a:cs typeface="Arial" pitchFamily="34" charset="0"/>
            </a:endParaRPr>
          </a:p>
          <a:p>
            <a:pPr marL="539750" lvl="2" indent="0">
              <a:spcBef>
                <a:spcPts val="0"/>
              </a:spcBef>
              <a:buSzPct val="80000"/>
              <a:buNone/>
            </a:pPr>
            <a:r>
              <a:rPr lang="en-US" sz="2200" dirty="0" smtClean="0">
                <a:latin typeface="Arial" pitchFamily="34" charset="0"/>
                <a:cs typeface="Arial" pitchFamily="34" charset="0"/>
              </a:rPr>
              <a:t>•  Immediate </a:t>
            </a:r>
            <a:r>
              <a:rPr lang="en-US" sz="2200" dirty="0">
                <a:latin typeface="Arial" pitchFamily="34" charset="0"/>
                <a:cs typeface="Arial" pitchFamily="34" charset="0"/>
              </a:rPr>
              <a:t>annuity purchased at time of </a:t>
            </a:r>
            <a:endParaRPr lang="en-US" sz="2200" dirty="0" smtClean="0">
              <a:latin typeface="Arial" pitchFamily="34" charset="0"/>
              <a:cs typeface="Arial" pitchFamily="34" charset="0"/>
            </a:endParaRPr>
          </a:p>
          <a:p>
            <a:pPr marL="539750" lvl="2" indent="0">
              <a:spcBef>
                <a:spcPts val="0"/>
              </a:spcBef>
              <a:buSzPct val="80000"/>
              <a:buNone/>
            </a:pPr>
            <a:r>
              <a:rPr lang="en-US" sz="2200" dirty="0">
                <a:latin typeface="Arial" pitchFamily="34" charset="0"/>
                <a:cs typeface="Arial" pitchFamily="34" charset="0"/>
              </a:rPr>
              <a:t> </a:t>
            </a:r>
            <a:r>
              <a:rPr lang="en-US" sz="2200" dirty="0" smtClean="0">
                <a:latin typeface="Arial" pitchFamily="34" charset="0"/>
                <a:cs typeface="Arial" pitchFamily="34" charset="0"/>
              </a:rPr>
              <a:t>    distribution</a:t>
            </a:r>
            <a:endParaRPr lang="en-US" sz="2200" dirty="0">
              <a:latin typeface="Arial" pitchFamily="34" charset="0"/>
              <a:cs typeface="Arial" pitchFamily="34" charset="0"/>
            </a:endParaRPr>
          </a:p>
          <a:p>
            <a:pPr marL="539750" lvl="2" indent="0">
              <a:spcBef>
                <a:spcPts val="0"/>
              </a:spcBef>
              <a:buSzPct val="80000"/>
              <a:buNone/>
            </a:pPr>
            <a:r>
              <a:rPr lang="en-US" sz="2200" dirty="0" smtClean="0">
                <a:latin typeface="Arial" pitchFamily="34" charset="0"/>
                <a:cs typeface="Arial" pitchFamily="34" charset="0"/>
              </a:rPr>
              <a:t>•  Annuity </a:t>
            </a:r>
            <a:r>
              <a:rPr lang="en-US" sz="2200" dirty="0">
                <a:latin typeface="Arial" pitchFamily="34" charset="0"/>
                <a:cs typeface="Arial" pitchFamily="34" charset="0"/>
              </a:rPr>
              <a:t>contract is distributed to </a:t>
            </a:r>
            <a:r>
              <a:rPr lang="en-US" sz="2200" dirty="0" smtClean="0">
                <a:latin typeface="Arial" pitchFamily="34" charset="0"/>
                <a:cs typeface="Arial" pitchFamily="34" charset="0"/>
              </a:rPr>
              <a:t>participant</a:t>
            </a:r>
          </a:p>
          <a:p>
            <a:pPr marL="365125" lvl="1" indent="-282575">
              <a:spcBef>
                <a:spcPts val="0"/>
              </a:spcBef>
              <a:buSzPct val="80000"/>
              <a:buFont typeface="Wingdings 2" pitchFamily="18" charset="2"/>
              <a:buChar char=""/>
            </a:pPr>
            <a:endParaRPr lang="en-US" sz="2600" dirty="0" smtClean="0">
              <a:latin typeface="Arial" pitchFamily="34" charset="0"/>
              <a:cs typeface="Arial" pitchFamily="34" charset="0"/>
            </a:endParaRPr>
          </a:p>
          <a:p>
            <a:r>
              <a:rPr lang="en-US" dirty="0" smtClean="0"/>
              <a:t>Investment Vehicle Within Plan</a:t>
            </a:r>
          </a:p>
          <a:p>
            <a:pPr lvl="1"/>
            <a:r>
              <a:rPr lang="en-US" sz="2200" dirty="0" smtClean="0">
                <a:latin typeface="Arial" pitchFamily="34" charset="0"/>
                <a:cs typeface="Arial" pitchFamily="34" charset="0"/>
              </a:rPr>
              <a:t>Plan invests in </a:t>
            </a:r>
            <a:r>
              <a:rPr lang="en-US" sz="2200" u="sng" dirty="0" smtClean="0">
                <a:latin typeface="Arial" pitchFamily="34" charset="0"/>
                <a:cs typeface="Arial" pitchFamily="34" charset="0"/>
              </a:rPr>
              <a:t>Group Annuity</a:t>
            </a:r>
          </a:p>
          <a:p>
            <a:pPr lvl="1"/>
            <a:r>
              <a:rPr lang="en-US" sz="2200" dirty="0" smtClean="0">
                <a:latin typeface="Arial" pitchFamily="34" charset="0"/>
                <a:cs typeface="Arial" pitchFamily="34" charset="0"/>
              </a:rPr>
              <a:t>Offers various investment and distribution options</a:t>
            </a:r>
          </a:p>
          <a:p>
            <a:pPr lvl="1"/>
            <a:r>
              <a:rPr lang="en-US" sz="2200" dirty="0" smtClean="0">
                <a:latin typeface="Arial" pitchFamily="34" charset="0"/>
                <a:cs typeface="Arial" pitchFamily="34" charset="0"/>
              </a:rPr>
              <a:t>Participant’s account converted to lifetime income</a:t>
            </a:r>
            <a:endParaRPr lang="en-US" sz="22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27</a:t>
            </a:fld>
            <a:endParaRPr lang="en-US" dirty="0"/>
          </a:p>
        </p:txBody>
      </p:sp>
    </p:spTree>
    <p:extLst>
      <p:ext uri="{BB962C8B-B14F-4D97-AF65-F5344CB8AC3E}">
        <p14:creationId xmlns:p14="http://schemas.microsoft.com/office/powerpoint/2010/main" val="39267862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effectLst/>
                <a:latin typeface="Arial" pitchFamily="34" charset="0"/>
                <a:cs typeface="Arial" pitchFamily="34" charset="0"/>
              </a:rPr>
              <a:t>Comparison of Retirement Income Strategies</a:t>
            </a:r>
            <a:endParaRPr lang="en-US" sz="28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539750" lvl="2" eaLnBrk="1" fontAlgn="auto" hangingPunct="1">
              <a:spcBef>
                <a:spcPts val="0"/>
              </a:spcBef>
              <a:spcAft>
                <a:spcPts val="0"/>
              </a:spcAft>
              <a:buClr>
                <a:schemeClr val="accent3"/>
              </a:buClr>
              <a:buSzPct val="80000"/>
              <a:buNone/>
              <a:defRPr/>
            </a:pPr>
            <a:r>
              <a:rPr lang="en-US" dirty="0"/>
              <a:t>	</a:t>
            </a: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Guaranteed</a:t>
            </a:r>
            <a:r>
              <a:rPr lang="en-US" sz="2000" b="1" dirty="0">
                <a:latin typeface="Arial" pitchFamily="34" charset="0"/>
                <a:cs typeface="Arial" pitchFamily="34" charset="0"/>
              </a:rPr>
              <a:t>	Access to Cash</a:t>
            </a:r>
          </a:p>
          <a:p>
            <a:pPr marL="539750" lvl="2" eaLnBrk="1" fontAlgn="auto" hangingPunct="1">
              <a:spcBef>
                <a:spcPts val="0"/>
              </a:spcBef>
              <a:spcAft>
                <a:spcPts val="0"/>
              </a:spcAft>
              <a:buClr>
                <a:schemeClr val="accent3"/>
              </a:buClr>
              <a:buSzPct val="80000"/>
              <a:buNone/>
              <a:defRPr/>
            </a:pPr>
            <a:r>
              <a:rPr lang="en-US" sz="2000" b="1" dirty="0">
                <a:latin typeface="Arial" pitchFamily="34" charset="0"/>
                <a:cs typeface="Arial" pitchFamily="34" charset="0"/>
              </a:rPr>
              <a:t>	   			</a:t>
            </a:r>
            <a:r>
              <a:rPr lang="en-US" sz="2000" b="1" u="sng" dirty="0">
                <a:latin typeface="Arial" pitchFamily="34" charset="0"/>
                <a:cs typeface="Arial" pitchFamily="34" charset="0"/>
              </a:rPr>
              <a:t>Income?</a:t>
            </a:r>
            <a:r>
              <a:rPr lang="en-US" sz="2000" b="1" dirty="0">
                <a:latin typeface="Arial" pitchFamily="34" charset="0"/>
                <a:cs typeface="Arial" pitchFamily="34" charset="0"/>
              </a:rPr>
              <a:t>	</a:t>
            </a:r>
            <a:r>
              <a:rPr lang="en-US" sz="2000" b="1" u="sng" dirty="0">
                <a:latin typeface="Arial" pitchFamily="34" charset="0"/>
                <a:cs typeface="Arial" pitchFamily="34" charset="0"/>
              </a:rPr>
              <a:t>In Retirement?</a:t>
            </a:r>
          </a:p>
          <a:p>
            <a:pPr marL="82550" lvl="1" eaLnBrk="1" fontAlgn="auto" hangingPunct="1">
              <a:spcBef>
                <a:spcPts val="0"/>
              </a:spcBef>
              <a:spcAft>
                <a:spcPts val="600"/>
              </a:spcAft>
              <a:buSzPct val="80000"/>
              <a:buNone/>
              <a:defRPr/>
            </a:pPr>
            <a:endParaRPr lang="en-US" sz="2000" dirty="0">
              <a:latin typeface="Arial" pitchFamily="34" charset="0"/>
              <a:cs typeface="Arial" pitchFamily="34" charset="0"/>
            </a:endParaRP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Systematic Withdrawals	</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No</a:t>
            </a:r>
            <a:r>
              <a:rPr lang="en-US" sz="2000" b="1" dirty="0">
                <a:latin typeface="Arial" pitchFamily="34" charset="0"/>
                <a:cs typeface="Arial" pitchFamily="34" charset="0"/>
              </a:rPr>
              <a:t>		        </a:t>
            </a:r>
            <a:r>
              <a:rPr lang="en-US" sz="2000" b="1" dirty="0" smtClean="0">
                <a:latin typeface="Arial" pitchFamily="34" charset="0"/>
                <a:cs typeface="Arial" pitchFamily="34" charset="0"/>
              </a:rPr>
              <a:t>Yes</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Managed Payout	</a:t>
            </a:r>
            <a:r>
              <a:rPr lang="en-US" sz="2000" b="1" dirty="0">
                <a:latin typeface="Arial" pitchFamily="34" charset="0"/>
                <a:cs typeface="Arial" pitchFamily="34" charset="0"/>
              </a:rPr>
              <a:t>	No		        </a:t>
            </a:r>
            <a:r>
              <a:rPr lang="en-US" sz="2000" b="1" dirty="0" smtClean="0">
                <a:latin typeface="Arial" pitchFamily="34" charset="0"/>
                <a:cs typeface="Arial" pitchFamily="34" charset="0"/>
              </a:rPr>
              <a:t>Yes</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Distribution Annuities</a:t>
            </a:r>
            <a:r>
              <a:rPr lang="en-US" sz="2000" b="1" dirty="0">
                <a:latin typeface="Arial" pitchFamily="34" charset="0"/>
                <a:cs typeface="Arial" pitchFamily="34" charset="0"/>
              </a:rPr>
              <a:t>		Yes		         No</a:t>
            </a: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Group Annuity (Traditional)</a:t>
            </a:r>
            <a:r>
              <a:rPr lang="en-US" sz="2000" b="1" dirty="0">
                <a:latin typeface="Arial" pitchFamily="34" charset="0"/>
                <a:cs typeface="Arial" pitchFamily="34" charset="0"/>
              </a:rPr>
              <a:t>	Yes 		         No</a:t>
            </a: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Longevity Insurance	</a:t>
            </a:r>
            <a:r>
              <a:rPr lang="en-US" sz="2000" b="1" dirty="0">
                <a:latin typeface="Arial" pitchFamily="34" charset="0"/>
                <a:cs typeface="Arial" pitchFamily="34" charset="0"/>
              </a:rPr>
              <a:t>   	Partial		     </a:t>
            </a:r>
            <a:r>
              <a:rPr lang="en-US" sz="2000" b="1" dirty="0" smtClean="0">
                <a:latin typeface="Arial" pitchFamily="34" charset="0"/>
                <a:cs typeface="Arial" pitchFamily="34" charset="0"/>
              </a:rPr>
              <a:t> Partial</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GLWB (Group Annuity)</a:t>
            </a:r>
            <a:r>
              <a:rPr lang="en-US" sz="2000" b="1" dirty="0">
                <a:latin typeface="Arial" pitchFamily="34" charset="0"/>
                <a:cs typeface="Arial" pitchFamily="34" charset="0"/>
              </a:rPr>
              <a:t>	 	Yes 		         Yes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28</a:t>
            </a:fld>
            <a:endParaRPr lang="en-US" dirty="0"/>
          </a:p>
        </p:txBody>
      </p:sp>
    </p:spTree>
    <p:extLst>
      <p:ext uri="{BB962C8B-B14F-4D97-AF65-F5344CB8AC3E}">
        <p14:creationId xmlns:p14="http://schemas.microsoft.com/office/powerpoint/2010/main" val="39323409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effectLst/>
                <a:latin typeface="Arial" pitchFamily="34" charset="0"/>
                <a:cs typeface="Arial" pitchFamily="34" charset="0"/>
              </a:rPr>
              <a:t>Guaranteed Living Withdrawal Benefit (</a:t>
            </a:r>
            <a:r>
              <a:rPr lang="en-US" sz="3600" b="1" dirty="0" smtClean="0">
                <a:effectLst/>
                <a:latin typeface="Arial" pitchFamily="34" charset="0"/>
                <a:cs typeface="Arial" pitchFamily="34" charset="0"/>
              </a:rPr>
              <a:t>GLWB)</a:t>
            </a:r>
            <a:endParaRPr lang="en-US" sz="3600"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2400" b="1" dirty="0">
                <a:latin typeface="Arial" pitchFamily="34" charset="0"/>
                <a:cs typeface="Arial" pitchFamily="34" charset="0"/>
              </a:rPr>
              <a:t>Guaranteed Withdrawal</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Guaranteed percentage of “</a:t>
            </a:r>
            <a:r>
              <a:rPr lang="en-US" u="sng" dirty="0">
                <a:latin typeface="Arial" pitchFamily="34" charset="0"/>
                <a:cs typeface="Arial" pitchFamily="34" charset="0"/>
              </a:rPr>
              <a:t>Benefit Base</a:t>
            </a:r>
            <a:r>
              <a:rPr lang="en-US" dirty="0">
                <a:latin typeface="Arial" pitchFamily="34" charset="0"/>
                <a:cs typeface="Arial" pitchFamily="34" charset="0"/>
              </a:rPr>
              <a:t>” may be withdrawn annually during retirement years.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Guarantee takes effect when account’s investment value is insufficient to cover guaranteed withdrawals.</a:t>
            </a:r>
          </a:p>
          <a:p>
            <a:pPr marL="365125" lvl="1" indent="-282575" eaLnBrk="1" fontAlgn="auto" hangingPunct="1">
              <a:spcBef>
                <a:spcPts val="1800"/>
              </a:spcBef>
              <a:spcAft>
                <a:spcPts val="0"/>
              </a:spcAft>
              <a:buSzPct val="80000"/>
              <a:buFont typeface="Wingdings 2" pitchFamily="18" charset="2"/>
              <a:buChar char=""/>
              <a:defRPr/>
            </a:pPr>
            <a:r>
              <a:rPr lang="en-US" sz="2400" b="1" dirty="0">
                <a:latin typeface="Arial" pitchFamily="34" charset="0"/>
                <a:cs typeface="Arial" pitchFamily="34" charset="0"/>
              </a:rPr>
              <a:t>Benefit Base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Initial value is based on contributions.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Future value may “roll up” by fixed percentage each year, or “step up” based on anniversary value of account.</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29</a:t>
            </a:fld>
            <a:endParaRPr lang="en-US" dirty="0"/>
          </a:p>
        </p:txBody>
      </p:sp>
    </p:spTree>
    <p:extLst>
      <p:ext uri="{BB962C8B-B14F-4D97-AF65-F5344CB8AC3E}">
        <p14:creationId xmlns:p14="http://schemas.microsoft.com/office/powerpoint/2010/main" val="2894649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latin typeface="Arial" pitchFamily="34" charset="0"/>
                <a:cs typeface="Arial" pitchFamily="34" charset="0"/>
              </a:rPr>
              <a:t>Need for Additional Fiduciary Guidance</a:t>
            </a:r>
            <a:endParaRPr lang="en-US" sz="3200" dirty="0">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3200" dirty="0"/>
              <a:t>Selection of Annuity Provider and Annuities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Subject to ERISA fiduciary standards.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Must act in accordance with duty of prudence and loyalty.</a:t>
            </a:r>
          </a:p>
          <a:p>
            <a:pPr marL="365125" lvl="1" indent="-282575" eaLnBrk="1" fontAlgn="auto" hangingPunct="1">
              <a:spcBef>
                <a:spcPts val="1800"/>
              </a:spcBef>
              <a:spcAft>
                <a:spcPts val="0"/>
              </a:spcAft>
              <a:buSzPct val="80000"/>
              <a:buFont typeface="Wingdings 2" pitchFamily="18" charset="2"/>
              <a:buChar char=""/>
              <a:defRPr/>
            </a:pPr>
            <a:r>
              <a:rPr lang="en-US" sz="3200" dirty="0"/>
              <a:t>Existing DOL Guidance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1995 guidance on Distribution Annuities for DB plans.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2008 safe harbor on Distribution Annuities for DC plans.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No clear guidance on other annuities for DC plans.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30</a:t>
            </a:fld>
            <a:endParaRPr lang="en-US" dirty="0"/>
          </a:p>
        </p:txBody>
      </p:sp>
    </p:spTree>
    <p:extLst>
      <p:ext uri="{BB962C8B-B14F-4D97-AF65-F5344CB8AC3E}">
        <p14:creationId xmlns:p14="http://schemas.microsoft.com/office/powerpoint/2010/main" val="1184780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latin typeface="Arial" pitchFamily="34" charset="0"/>
                <a:cs typeface="Arial" pitchFamily="34" charset="0"/>
              </a:rPr>
              <a:t>Current Fiduciary Standard for Annuities</a:t>
            </a:r>
            <a:endParaRPr lang="en-US" sz="3200" dirty="0">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2400" dirty="0" smtClean="0">
                <a:latin typeface="Arial" pitchFamily="34" charset="0"/>
                <a:cs typeface="Arial" pitchFamily="34" charset="0"/>
              </a:rPr>
              <a:t>DC </a:t>
            </a:r>
            <a:r>
              <a:rPr lang="en-US" sz="2400" dirty="0">
                <a:latin typeface="Arial" pitchFamily="34" charset="0"/>
                <a:cs typeface="Arial" pitchFamily="34" charset="0"/>
              </a:rPr>
              <a:t>Plans and Lifetime Income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000" dirty="0">
                <a:latin typeface="Arial" pitchFamily="34" charset="0"/>
                <a:cs typeface="Arial" pitchFamily="34" charset="0"/>
              </a:rPr>
              <a:t>Lack of clear guidance has not stopped DC plan </a:t>
            </a:r>
            <a:r>
              <a:rPr lang="en-US" sz="2000" dirty="0" smtClean="0">
                <a:latin typeface="Arial" pitchFamily="34" charset="0"/>
                <a:cs typeface="Arial" pitchFamily="34" charset="0"/>
              </a:rPr>
              <a:t>sponsors  (</a:t>
            </a:r>
            <a:r>
              <a:rPr lang="en-US" sz="2000" u="sng" dirty="0" smtClean="0">
                <a:latin typeface="Arial" pitchFamily="34" charset="0"/>
                <a:cs typeface="Arial" pitchFamily="34" charset="0"/>
              </a:rPr>
              <a:t>e.g</a:t>
            </a:r>
            <a:r>
              <a:rPr lang="en-US" sz="2000" u="sng" dirty="0">
                <a:latin typeface="Arial" pitchFamily="34" charset="0"/>
                <a:cs typeface="Arial" pitchFamily="34" charset="0"/>
              </a:rPr>
              <a:t>.</a:t>
            </a:r>
            <a:r>
              <a:rPr lang="en-US" sz="2000" dirty="0">
                <a:latin typeface="Arial" pitchFamily="34" charset="0"/>
                <a:cs typeface="Arial" pitchFamily="34" charset="0"/>
              </a:rPr>
              <a:t>, United Technologies adds GLWB annuity option</a:t>
            </a:r>
            <a:r>
              <a:rPr lang="en-US" sz="2000" dirty="0" smtClean="0">
                <a:latin typeface="Arial" pitchFamily="34" charset="0"/>
                <a:cs typeface="Arial" pitchFamily="34" charset="0"/>
              </a:rPr>
              <a:t>)</a:t>
            </a:r>
          </a:p>
          <a:p>
            <a:pPr marL="539750" lvl="2" eaLnBrk="1" fontAlgn="auto" hangingPunct="1">
              <a:spcBef>
                <a:spcPts val="0"/>
              </a:spcBef>
              <a:spcAft>
                <a:spcPts val="0"/>
              </a:spcAft>
              <a:buClr>
                <a:schemeClr val="accent3"/>
              </a:buClr>
              <a:buSzPct val="80000"/>
              <a:buNone/>
              <a:defRPr/>
            </a:pPr>
            <a:endParaRPr lang="en-US" sz="2400" dirty="0" smtClean="0">
              <a:latin typeface="Arial" pitchFamily="34" charset="0"/>
              <a:cs typeface="Arial" pitchFamily="34" charset="0"/>
            </a:endParaRPr>
          </a:p>
          <a:p>
            <a:pPr marL="365125" lvl="1" indent="-282575">
              <a:spcBef>
                <a:spcPts val="0"/>
              </a:spcBef>
              <a:buSzPct val="80000"/>
              <a:buFont typeface="Wingdings 2" pitchFamily="18" charset="2"/>
              <a:buChar char=""/>
            </a:pPr>
            <a:r>
              <a:rPr lang="en-US" sz="2400" dirty="0" smtClean="0">
                <a:latin typeface="Arial" pitchFamily="34" charset="0"/>
                <a:cs typeface="Arial" pitchFamily="34" charset="0"/>
              </a:rPr>
              <a:t>Selection </a:t>
            </a:r>
            <a:r>
              <a:rPr lang="en-US" sz="2400" dirty="0">
                <a:latin typeface="Arial" pitchFamily="34" charset="0"/>
                <a:cs typeface="Arial" pitchFamily="34" charset="0"/>
              </a:rPr>
              <a:t>of Annuity Provider and Annuities</a:t>
            </a:r>
          </a:p>
          <a:p>
            <a:pPr marL="539750" lvl="2" indent="0">
              <a:spcBef>
                <a:spcPts val="0"/>
              </a:spcBef>
              <a:buSzPct val="80000"/>
              <a:buNone/>
            </a:pPr>
            <a:r>
              <a:rPr lang="en-US" sz="2000" dirty="0">
                <a:latin typeface="Arial" pitchFamily="34" charset="0"/>
                <a:cs typeface="Arial" pitchFamily="34" charset="0"/>
              </a:rPr>
              <a:t>•  Subject to ERISA fiduciary standards.</a:t>
            </a:r>
          </a:p>
          <a:p>
            <a:pPr marL="539750" lvl="2" indent="0">
              <a:spcBef>
                <a:spcPts val="0"/>
              </a:spcBef>
              <a:buSzPct val="80000"/>
              <a:buNone/>
            </a:pPr>
            <a:r>
              <a:rPr lang="en-US" sz="2000" dirty="0">
                <a:latin typeface="Arial" pitchFamily="34" charset="0"/>
                <a:cs typeface="Arial" pitchFamily="34" charset="0"/>
              </a:rPr>
              <a:t>•  Act in accordance with duties of prudence and loyalty</a:t>
            </a:r>
          </a:p>
          <a:p>
            <a:pPr marL="539750" lvl="2" indent="0">
              <a:spcBef>
                <a:spcPts val="0"/>
              </a:spcBef>
              <a:buSzPct val="80000"/>
              <a:buNone/>
            </a:pPr>
            <a:r>
              <a:rPr lang="en-US" sz="2000" dirty="0">
                <a:latin typeface="Arial" pitchFamily="34" charset="0"/>
                <a:cs typeface="Arial" pitchFamily="34" charset="0"/>
              </a:rPr>
              <a:t>•  2008 DOL safe harbor on Distribution Annuities for </a:t>
            </a:r>
            <a:r>
              <a:rPr lang="en-US" sz="2000" dirty="0" smtClean="0">
                <a:latin typeface="Arial" pitchFamily="34" charset="0"/>
                <a:cs typeface="Arial" pitchFamily="34" charset="0"/>
              </a:rPr>
              <a:t>DC </a:t>
            </a:r>
          </a:p>
          <a:p>
            <a:pPr marL="539750" lvl="2" indent="0">
              <a:spcBef>
                <a:spcPts val="0"/>
              </a:spcBef>
              <a:buSzPct val="80000"/>
              <a:buNone/>
            </a:pPr>
            <a:r>
              <a:rPr lang="en-US" sz="2000" dirty="0">
                <a:latin typeface="Arial" pitchFamily="34" charset="0"/>
                <a:cs typeface="Arial" pitchFamily="34" charset="0"/>
              </a:rPr>
              <a:t> </a:t>
            </a:r>
            <a:r>
              <a:rPr lang="en-US" sz="2000" dirty="0" smtClean="0">
                <a:latin typeface="Arial" pitchFamily="34" charset="0"/>
                <a:cs typeface="Arial" pitchFamily="34" charset="0"/>
              </a:rPr>
              <a:t>   plans</a:t>
            </a:r>
            <a:r>
              <a:rPr lang="en-US" sz="2000" dirty="0">
                <a:latin typeface="Arial" pitchFamily="34" charset="0"/>
                <a:cs typeface="Arial" pitchFamily="34" charset="0"/>
              </a:rPr>
              <a:t>:</a:t>
            </a:r>
          </a:p>
          <a:p>
            <a:pPr marL="539750" lvl="2" indent="0">
              <a:spcBef>
                <a:spcPts val="0"/>
              </a:spcBef>
              <a:buSzPct val="80000"/>
              <a:buNone/>
            </a:pPr>
            <a:r>
              <a:rPr lang="en-US" sz="2000" dirty="0">
                <a:latin typeface="Arial" pitchFamily="34" charset="0"/>
                <a:cs typeface="Arial" pitchFamily="34" charset="0"/>
              </a:rPr>
              <a:t>	</a:t>
            </a:r>
            <a:r>
              <a:rPr lang="en-US" sz="1800" dirty="0">
                <a:latin typeface="Arial" pitchFamily="34" charset="0"/>
                <a:cs typeface="Arial" pitchFamily="34" charset="0"/>
              </a:rPr>
              <a:t>1.  Procedural prudence	     2. Insurer’s ability to pay</a:t>
            </a:r>
          </a:p>
          <a:p>
            <a:pPr marL="539750" lvl="2" indent="0">
              <a:spcBef>
                <a:spcPts val="0"/>
              </a:spcBef>
              <a:buSzPct val="80000"/>
              <a:buNone/>
            </a:pPr>
            <a:r>
              <a:rPr lang="en-US" sz="1800" dirty="0">
                <a:latin typeface="Arial" pitchFamily="34" charset="0"/>
                <a:cs typeface="Arial" pitchFamily="34" charset="0"/>
              </a:rPr>
              <a:t>	2.  Cost                                    4. Draw appropriate conclusions</a:t>
            </a:r>
          </a:p>
          <a:p>
            <a:pPr marL="539750" lvl="2" indent="0">
              <a:spcBef>
                <a:spcPts val="0"/>
              </a:spcBef>
              <a:buSzPct val="80000"/>
              <a:buNone/>
            </a:pPr>
            <a:r>
              <a:rPr lang="en-US" sz="1800" dirty="0">
                <a:latin typeface="Arial" pitchFamily="34" charset="0"/>
                <a:cs typeface="Arial" pitchFamily="34" charset="0"/>
              </a:rPr>
              <a:t>      5.  Seek expert advice</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31</a:t>
            </a:fld>
            <a:endParaRPr lang="en-US" dirty="0"/>
          </a:p>
        </p:txBody>
      </p:sp>
    </p:spTree>
    <p:extLst>
      <p:ext uri="{BB962C8B-B14F-4D97-AF65-F5344CB8AC3E}">
        <p14:creationId xmlns:p14="http://schemas.microsoft.com/office/powerpoint/2010/main" val="38176310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First Step in Annuity Selection</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(Procedural Prudence)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sz="3200" dirty="0"/>
              <a:t>Engaging in Objective, Analytical Process</a:t>
            </a:r>
          </a:p>
          <a:p>
            <a:pPr marL="822325" lvl="2" indent="-282575">
              <a:spcBef>
                <a:spcPts val="0"/>
              </a:spcBef>
              <a:buSzPct val="80000"/>
              <a:buFont typeface="Wingdings 2" pitchFamily="18" charset="2"/>
              <a:buChar char=""/>
            </a:pPr>
            <a:r>
              <a:rPr lang="en-US" dirty="0"/>
              <a:t>Prudence of fiduciary act is based on </a:t>
            </a:r>
            <a:r>
              <a:rPr lang="en-US" dirty="0" smtClean="0"/>
              <a:t>process</a:t>
            </a:r>
            <a:endParaRPr lang="en-US" dirty="0"/>
          </a:p>
          <a:p>
            <a:pPr marL="822325" lvl="2" indent="-282575">
              <a:spcBef>
                <a:spcPts val="0"/>
              </a:spcBef>
              <a:buSzPct val="80000"/>
              <a:buFont typeface="Wingdings 2" pitchFamily="18" charset="2"/>
              <a:buChar char=""/>
            </a:pPr>
            <a:r>
              <a:rPr lang="en-US" dirty="0"/>
              <a:t>Must conduct appropriate investigation of annuity </a:t>
            </a:r>
            <a:r>
              <a:rPr lang="en-US" dirty="0" smtClean="0"/>
              <a:t>investment</a:t>
            </a:r>
            <a:endParaRPr lang="en-US" dirty="0"/>
          </a:p>
          <a:p>
            <a:pPr marL="365125" lvl="1" indent="-282575">
              <a:spcBef>
                <a:spcPts val="1800"/>
              </a:spcBef>
              <a:buSzPct val="80000"/>
              <a:buFont typeface="Wingdings 2" pitchFamily="18" charset="2"/>
              <a:buChar char=""/>
            </a:pPr>
            <a:r>
              <a:rPr lang="en-US" sz="3200" dirty="0"/>
              <a:t>Documentation of Selection Process</a:t>
            </a:r>
          </a:p>
          <a:p>
            <a:pPr marL="822325" lvl="2" indent="-282575">
              <a:spcBef>
                <a:spcPts val="0"/>
              </a:spcBef>
              <a:buSzPct val="80000"/>
              <a:buFont typeface="Wingdings 2" pitchFamily="18" charset="2"/>
              <a:buChar char=""/>
            </a:pPr>
            <a:r>
              <a:rPr lang="en-US" dirty="0"/>
              <a:t>Maintain minutes of fiduciary </a:t>
            </a:r>
            <a:r>
              <a:rPr lang="en-US" dirty="0" smtClean="0"/>
              <a:t>reviews</a:t>
            </a:r>
            <a:endParaRPr lang="en-US" dirty="0"/>
          </a:p>
          <a:p>
            <a:pPr marL="822325" lvl="2" indent="-282575">
              <a:spcBef>
                <a:spcPts val="0"/>
              </a:spcBef>
              <a:buSzPct val="80000"/>
              <a:buFont typeface="Wingdings 2" pitchFamily="18" charset="2"/>
              <a:buChar char=""/>
            </a:pPr>
            <a:r>
              <a:rPr lang="en-US" dirty="0"/>
              <a:t>Records for ongoing </a:t>
            </a:r>
            <a:r>
              <a:rPr lang="en-US" dirty="0" smtClean="0"/>
              <a:t>monitoring</a:t>
            </a:r>
            <a:endParaRPr lang="en-US" dirty="0"/>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32</a:t>
            </a:fld>
            <a:endParaRPr lang="en-US" dirty="0"/>
          </a:p>
        </p:txBody>
      </p:sp>
    </p:spTree>
    <p:extLst>
      <p:ext uri="{BB962C8B-B14F-4D97-AF65-F5344CB8AC3E}">
        <p14:creationId xmlns:p14="http://schemas.microsoft.com/office/powerpoint/2010/main" val="12117762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2</a:t>
            </a:r>
            <a:r>
              <a:rPr lang="en-US" sz="3200" b="1" baseline="30000" dirty="0" smtClean="0">
                <a:effectLst/>
                <a:latin typeface="Arial" pitchFamily="34" charset="0"/>
                <a:cs typeface="Arial" pitchFamily="34" charset="0"/>
              </a:rPr>
              <a:t>nd</a:t>
            </a:r>
            <a:r>
              <a:rPr lang="en-US" sz="3200" b="1" dirty="0" smtClean="0">
                <a:effectLst/>
                <a:latin typeface="Arial" pitchFamily="34" charset="0"/>
                <a:cs typeface="Arial" pitchFamily="34" charset="0"/>
              </a:rPr>
              <a:t> Step for Annuity Selection</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(Insurer’s Ability to Pay)</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sz="3200" dirty="0"/>
              <a:t>Obtaining Sufficient Information</a:t>
            </a:r>
          </a:p>
          <a:p>
            <a:pPr marL="822325" lvl="2" indent="-282575">
              <a:spcBef>
                <a:spcPts val="0"/>
              </a:spcBef>
              <a:buSzPct val="80000"/>
              <a:buFont typeface="Wingdings 2" pitchFamily="18" charset="2"/>
              <a:buChar char=""/>
            </a:pPr>
            <a:r>
              <a:rPr lang="en-US" dirty="0"/>
              <a:t>Insurer’s experience and expertise</a:t>
            </a:r>
          </a:p>
          <a:p>
            <a:pPr marL="822325" lvl="2" indent="-282575">
              <a:spcBef>
                <a:spcPts val="0"/>
              </a:spcBef>
              <a:buSzPct val="80000"/>
              <a:buFont typeface="Wingdings 2" pitchFamily="18" charset="2"/>
              <a:buChar char=""/>
            </a:pPr>
            <a:r>
              <a:rPr lang="en-US" dirty="0"/>
              <a:t>Level of capital</a:t>
            </a:r>
          </a:p>
          <a:p>
            <a:pPr marL="822325" lvl="2" indent="-282575">
              <a:spcBef>
                <a:spcPts val="0"/>
              </a:spcBef>
              <a:buSzPct val="80000"/>
              <a:buFont typeface="Wingdings 2" pitchFamily="18" charset="2"/>
              <a:buChar char=""/>
            </a:pPr>
            <a:r>
              <a:rPr lang="en-US" dirty="0"/>
              <a:t>Ratings</a:t>
            </a:r>
          </a:p>
          <a:p>
            <a:pPr marL="822325" lvl="2" indent="-282575">
              <a:spcBef>
                <a:spcPts val="0"/>
              </a:spcBef>
              <a:buSzPct val="80000"/>
              <a:buFont typeface="Wingdings 2" pitchFamily="18" charset="2"/>
              <a:buChar char=""/>
            </a:pPr>
            <a:r>
              <a:rPr lang="en-US" dirty="0"/>
              <a:t>Contract’s structure and benefit guarantees</a:t>
            </a:r>
          </a:p>
          <a:p>
            <a:pPr marL="822325" lvl="2" indent="-282575">
              <a:spcBef>
                <a:spcPts val="0"/>
              </a:spcBef>
              <a:buSzPct val="80000"/>
              <a:buFont typeface="Wingdings 2" pitchFamily="18" charset="2"/>
              <a:buChar char=""/>
            </a:pPr>
            <a:r>
              <a:rPr lang="en-US" dirty="0"/>
              <a:t>Protection through state guaranty associations</a:t>
            </a:r>
          </a:p>
          <a:p>
            <a:pPr marL="365125" lvl="1" indent="-282575">
              <a:spcBef>
                <a:spcPts val="1800"/>
              </a:spcBef>
              <a:buSzPct val="80000"/>
              <a:buFont typeface="Wingdings 2" pitchFamily="18" charset="2"/>
              <a:buChar char=""/>
            </a:pPr>
            <a:r>
              <a:rPr lang="en-US" sz="3200" dirty="0"/>
              <a:t>DOL Proposal</a:t>
            </a:r>
          </a:p>
          <a:p>
            <a:pPr marL="822325" lvl="2" indent="-282575">
              <a:spcBef>
                <a:spcPts val="0"/>
              </a:spcBef>
              <a:buSzPct val="80000"/>
              <a:buFont typeface="Wingdings 2" pitchFamily="18" charset="2"/>
              <a:buChar char=""/>
            </a:pPr>
            <a:r>
              <a:rPr lang="en-US" dirty="0"/>
              <a:t>Proposed amendment to DOL safe </a:t>
            </a:r>
            <a:r>
              <a:rPr lang="en-US" dirty="0" smtClean="0"/>
              <a:t>harbor</a:t>
            </a:r>
            <a:endParaRPr lang="en-US" dirty="0"/>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33</a:t>
            </a:fld>
            <a:endParaRPr lang="en-US" dirty="0"/>
          </a:p>
        </p:txBody>
      </p:sp>
    </p:spTree>
    <p:extLst>
      <p:ext uri="{BB962C8B-B14F-4D97-AF65-F5344CB8AC3E}">
        <p14:creationId xmlns:p14="http://schemas.microsoft.com/office/powerpoint/2010/main" val="1246533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4800"/>
            <a:ext cx="7499350" cy="1143000"/>
          </a:xfrm>
        </p:spPr>
        <p:txBody>
          <a:bodyPr>
            <a:noAutofit/>
          </a:bodyPr>
          <a:lstStyle/>
          <a:p>
            <a:r>
              <a:rPr lang="en-US" sz="3200" b="1" dirty="0" smtClean="0">
                <a:effectLst/>
                <a:latin typeface="Arial" pitchFamily="34" charset="0"/>
                <a:cs typeface="Arial" pitchFamily="34" charset="0"/>
              </a:rPr>
              <a:t>3</a:t>
            </a:r>
            <a:r>
              <a:rPr lang="en-US" sz="3200" b="1" baseline="30000" dirty="0" smtClean="0">
                <a:effectLst/>
                <a:latin typeface="Arial" pitchFamily="34" charset="0"/>
                <a:cs typeface="Arial" pitchFamily="34" charset="0"/>
              </a:rPr>
              <a:t>rd</a:t>
            </a:r>
            <a:r>
              <a:rPr lang="en-US" sz="3200" b="1" dirty="0" smtClean="0">
                <a:effectLst/>
                <a:latin typeface="Arial" pitchFamily="34" charset="0"/>
                <a:cs typeface="Arial" pitchFamily="34" charset="0"/>
              </a:rPr>
              <a:t> &amp; 4</a:t>
            </a:r>
            <a:r>
              <a:rPr lang="en-US" sz="3200" b="1" baseline="30000" dirty="0" smtClean="0">
                <a:effectLst/>
                <a:latin typeface="Arial" pitchFamily="34" charset="0"/>
                <a:cs typeface="Arial" pitchFamily="34" charset="0"/>
              </a:rPr>
              <a:t>th</a:t>
            </a:r>
            <a:r>
              <a:rPr lang="en-US" sz="3200" b="1" dirty="0" smtClean="0">
                <a:effectLst/>
                <a:latin typeface="Arial" pitchFamily="34" charset="0"/>
                <a:cs typeface="Arial" pitchFamily="34" charset="0"/>
              </a:rPr>
              <a:t> Steps for Annuity Selection</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(Cost and Appropriate Conclusions)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sz="3200" dirty="0"/>
              <a:t>Considering Annuity’s Cost</a:t>
            </a:r>
          </a:p>
          <a:p>
            <a:pPr marL="822325" lvl="2" indent="-282575">
              <a:spcBef>
                <a:spcPts val="0"/>
              </a:spcBef>
              <a:buSzPct val="80000"/>
              <a:buFont typeface="Wingdings 2" pitchFamily="18" charset="2"/>
              <a:buChar char=""/>
            </a:pPr>
            <a:r>
              <a:rPr lang="en-US" dirty="0"/>
              <a:t>Cost considered in relation to benefits and services.</a:t>
            </a:r>
          </a:p>
          <a:p>
            <a:pPr marL="822325" lvl="2" indent="-282575">
              <a:spcBef>
                <a:spcPts val="0"/>
              </a:spcBef>
              <a:buSzPct val="80000"/>
              <a:buFont typeface="Wingdings 2" pitchFamily="18" charset="2"/>
              <a:buChar char=""/>
            </a:pPr>
            <a:r>
              <a:rPr lang="en-US" dirty="0"/>
              <a:t>Evaluate fees, commissions and other charges.</a:t>
            </a:r>
          </a:p>
          <a:p>
            <a:pPr marL="822325" lvl="2" indent="-282575">
              <a:spcBef>
                <a:spcPts val="0"/>
              </a:spcBef>
              <a:buSzPct val="80000"/>
              <a:buFont typeface="Wingdings 2" pitchFamily="18" charset="2"/>
              <a:buChar char=""/>
            </a:pPr>
            <a:r>
              <a:rPr lang="en-US" dirty="0"/>
              <a:t>No requirement to select cheapest annuity.</a:t>
            </a:r>
          </a:p>
          <a:p>
            <a:pPr marL="365125" lvl="1" indent="-282575">
              <a:spcBef>
                <a:spcPts val="1800"/>
              </a:spcBef>
              <a:buSzPct val="80000"/>
              <a:buFont typeface="Wingdings 2" pitchFamily="18" charset="2"/>
              <a:buChar char=""/>
            </a:pPr>
            <a:r>
              <a:rPr lang="en-US" sz="3200" dirty="0"/>
              <a:t>Drawing Informed Conclusions</a:t>
            </a:r>
          </a:p>
          <a:p>
            <a:pPr marL="822325" lvl="2" indent="-282575">
              <a:spcBef>
                <a:spcPts val="0"/>
              </a:spcBef>
              <a:buSzPct val="80000"/>
              <a:buFont typeface="Wingdings 2" pitchFamily="18" charset="2"/>
              <a:buChar char=""/>
            </a:pPr>
            <a:r>
              <a:rPr lang="en-US" dirty="0"/>
              <a:t>Conclude insurer will be able to make future payments.</a:t>
            </a:r>
          </a:p>
          <a:p>
            <a:pPr marL="822325" lvl="2" indent="-282575">
              <a:spcBef>
                <a:spcPts val="0"/>
              </a:spcBef>
              <a:buSzPct val="80000"/>
              <a:buFont typeface="Wingdings 2" pitchFamily="18" charset="2"/>
              <a:buChar char=""/>
            </a:pPr>
            <a:r>
              <a:rPr lang="en-US" dirty="0"/>
              <a:t>Conclude annuity’s cost is reasonable.</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34</a:t>
            </a:fld>
            <a:endParaRPr lang="en-US" dirty="0"/>
          </a:p>
        </p:txBody>
      </p:sp>
    </p:spTree>
    <p:extLst>
      <p:ext uri="{BB962C8B-B14F-4D97-AF65-F5344CB8AC3E}">
        <p14:creationId xmlns:p14="http://schemas.microsoft.com/office/powerpoint/2010/main" val="35067078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5</a:t>
            </a:r>
            <a:r>
              <a:rPr lang="en-US" sz="3200" b="1" baseline="30000" dirty="0" smtClean="0">
                <a:effectLst/>
                <a:latin typeface="Arial" pitchFamily="34" charset="0"/>
                <a:cs typeface="Arial" pitchFamily="34" charset="0"/>
              </a:rPr>
              <a:t>th</a:t>
            </a:r>
            <a:r>
              <a:rPr lang="en-US" sz="3200" b="1" dirty="0" smtClean="0">
                <a:effectLst/>
                <a:latin typeface="Arial" pitchFamily="34" charset="0"/>
                <a:cs typeface="Arial" pitchFamily="34" charset="0"/>
              </a:rPr>
              <a:t> Step for Annuity Selection</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(Seeking Expert Advice)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sz="3200" dirty="0"/>
              <a:t>Necessity of Hiring Expert</a:t>
            </a:r>
          </a:p>
          <a:p>
            <a:pPr marL="822325" lvl="2" indent="-282575">
              <a:spcBef>
                <a:spcPts val="0"/>
              </a:spcBef>
              <a:buSzPct val="80000"/>
              <a:buFont typeface="Wingdings 2" pitchFamily="18" charset="2"/>
              <a:buChar char=""/>
            </a:pPr>
            <a:r>
              <a:rPr lang="en-US" dirty="0"/>
              <a:t>Must hire expert if plan fiduciary cannot properly evaluate annuity providers, contracts and costs.</a:t>
            </a:r>
          </a:p>
          <a:p>
            <a:pPr marL="365125" lvl="1" indent="-282575">
              <a:spcBef>
                <a:spcPts val="1800"/>
              </a:spcBef>
              <a:buSzPct val="80000"/>
              <a:buFont typeface="Wingdings 2" pitchFamily="18" charset="2"/>
              <a:buChar char=""/>
            </a:pPr>
            <a:r>
              <a:rPr lang="en-US" sz="3200" dirty="0" smtClean="0"/>
              <a:t>Procedure for Hiring Insurance Advisor</a:t>
            </a:r>
            <a:endParaRPr lang="en-US" sz="3200" dirty="0"/>
          </a:p>
          <a:p>
            <a:pPr marL="822325" lvl="2" indent="-282575">
              <a:spcBef>
                <a:spcPts val="0"/>
              </a:spcBef>
              <a:buSzPct val="80000"/>
              <a:buFont typeface="Wingdings 2" pitchFamily="18" charset="2"/>
              <a:buChar char=""/>
            </a:pPr>
            <a:r>
              <a:rPr lang="en-US" dirty="0"/>
              <a:t>Investigate advisor’s qualifications.</a:t>
            </a:r>
          </a:p>
          <a:p>
            <a:pPr marL="822325" lvl="2" indent="-282575">
              <a:spcBef>
                <a:spcPts val="0"/>
              </a:spcBef>
              <a:buSzPct val="80000"/>
              <a:buFont typeface="Wingdings 2" pitchFamily="18" charset="2"/>
              <a:buChar char=""/>
            </a:pPr>
            <a:r>
              <a:rPr lang="en-US" dirty="0"/>
              <a:t>Identify advisor’s compensation.</a:t>
            </a:r>
          </a:p>
          <a:p>
            <a:pPr marL="822325" lvl="2" indent="-282575">
              <a:spcBef>
                <a:spcPts val="0"/>
              </a:spcBef>
              <a:buSzPct val="80000"/>
              <a:buFont typeface="Wingdings 2" pitchFamily="18" charset="2"/>
              <a:buChar char=""/>
            </a:pPr>
            <a:r>
              <a:rPr lang="en-US" dirty="0"/>
              <a:t>Provide complete information to advisor.</a:t>
            </a:r>
          </a:p>
          <a:p>
            <a:pPr marL="822325" lvl="2" indent="-282575">
              <a:spcBef>
                <a:spcPts val="0"/>
              </a:spcBef>
              <a:buSzPct val="80000"/>
              <a:buFont typeface="Wingdings 2" pitchFamily="18" charset="2"/>
              <a:buChar char=""/>
            </a:pPr>
            <a:r>
              <a:rPr lang="en-US" dirty="0"/>
              <a:t>Ensure reliance on advisor’s advice is reasonable.</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35</a:t>
            </a:fld>
            <a:endParaRPr lang="en-US" dirty="0"/>
          </a:p>
        </p:txBody>
      </p:sp>
    </p:spTree>
    <p:extLst>
      <p:ext uri="{BB962C8B-B14F-4D97-AF65-F5344CB8AC3E}">
        <p14:creationId xmlns:p14="http://schemas.microsoft.com/office/powerpoint/2010/main" val="9367720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sz="3300" b="1" dirty="0" smtClean="0">
                <a:effectLst/>
                <a:latin typeface="Arial" pitchFamily="34" charset="0"/>
                <a:cs typeface="Arial" pitchFamily="34" charset="0"/>
              </a:rPr>
              <a:t>QDIA Considerations &amp; Group Annuities</a:t>
            </a: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endParaRPr lang="en-US" dirty="0"/>
          </a:p>
        </p:txBody>
      </p:sp>
      <p:sp>
        <p:nvSpPr>
          <p:cNvPr id="3" name="Content Placeholder 2"/>
          <p:cNvSpPr>
            <a:spLocks noGrp="1"/>
          </p:cNvSpPr>
          <p:nvPr>
            <p:ph idx="1"/>
          </p:nvPr>
        </p:nvSpPr>
        <p:spPr>
          <a:xfrm>
            <a:off x="1435100" y="1219200"/>
            <a:ext cx="7499350" cy="5029200"/>
          </a:xfrm>
        </p:spPr>
        <p:txBody>
          <a:bodyPr/>
          <a:lstStyle/>
          <a:p>
            <a:r>
              <a:rPr lang="en-US" dirty="0" smtClean="0">
                <a:latin typeface="Arial" pitchFamily="34" charset="0"/>
                <a:cs typeface="Arial" pitchFamily="34" charset="0"/>
              </a:rPr>
              <a:t>Investment Requirement for QDIA</a:t>
            </a:r>
          </a:p>
          <a:p>
            <a:pPr lvl="1"/>
            <a:r>
              <a:rPr lang="en-US" dirty="0">
                <a:latin typeface="Arial" pitchFamily="34" charset="0"/>
                <a:cs typeface="Arial" pitchFamily="34" charset="0"/>
              </a:rPr>
              <a:t>Must be balanced or target date </a:t>
            </a:r>
            <a:r>
              <a:rPr lang="en-US" dirty="0" smtClean="0">
                <a:latin typeface="Arial" pitchFamily="34" charset="0"/>
                <a:cs typeface="Arial" pitchFamily="34" charset="0"/>
              </a:rPr>
              <a:t>strategy</a:t>
            </a:r>
          </a:p>
          <a:p>
            <a:pPr marL="403225" lvl="1" indent="0">
              <a:buNone/>
            </a:pPr>
            <a:endParaRPr lang="en-US" dirty="0">
              <a:latin typeface="Arial" pitchFamily="34" charset="0"/>
              <a:cs typeface="Arial" pitchFamily="34" charset="0"/>
            </a:endParaRPr>
          </a:p>
          <a:p>
            <a:r>
              <a:rPr lang="en-US" dirty="0" smtClean="0">
                <a:latin typeface="Arial" pitchFamily="34" charset="0"/>
                <a:cs typeface="Arial" pitchFamily="34" charset="0"/>
              </a:rPr>
              <a:t>Special Rule for Group Annuity</a:t>
            </a:r>
          </a:p>
          <a:p>
            <a:pPr lvl="1"/>
            <a:r>
              <a:rPr lang="en-US" dirty="0" smtClean="0">
                <a:latin typeface="Arial" pitchFamily="34" charset="0"/>
                <a:cs typeface="Arial" pitchFamily="34" charset="0"/>
              </a:rPr>
              <a:t>QDIA may be offered through group annuity</a:t>
            </a:r>
          </a:p>
          <a:p>
            <a:pPr lvl="1"/>
            <a:r>
              <a:rPr lang="en-US" dirty="0" smtClean="0">
                <a:latin typeface="Arial" pitchFamily="34" charset="0"/>
                <a:cs typeface="Arial" pitchFamily="34" charset="0"/>
              </a:rPr>
              <a:t>Investment guarantees (</a:t>
            </a:r>
            <a:r>
              <a:rPr lang="en-US" i="1" u="sng" dirty="0" smtClean="0">
                <a:latin typeface="Arial" pitchFamily="34" charset="0"/>
                <a:cs typeface="Arial" pitchFamily="34" charset="0"/>
              </a:rPr>
              <a:t>e.g</a:t>
            </a:r>
            <a:r>
              <a:rPr lang="en-US" dirty="0" smtClean="0">
                <a:latin typeface="Arial" pitchFamily="34" charset="0"/>
                <a:cs typeface="Arial" pitchFamily="34" charset="0"/>
              </a:rPr>
              <a:t>., GLWB) permitted</a:t>
            </a:r>
          </a:p>
          <a:p>
            <a:pPr lvl="1"/>
            <a:r>
              <a:rPr lang="en-US" dirty="0" smtClean="0">
                <a:latin typeface="Arial" pitchFamily="34" charset="0"/>
                <a:cs typeface="Arial" pitchFamily="34" charset="0"/>
              </a:rPr>
              <a:t>GLWB option must meet QDIA investment requirement</a:t>
            </a:r>
          </a:p>
          <a:p>
            <a:pPr lvl="1"/>
            <a:endParaRPr lang="en-US" dirty="0" smtClean="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36</a:t>
            </a:fld>
            <a:endParaRPr lang="en-US" dirty="0"/>
          </a:p>
        </p:txBody>
      </p:sp>
    </p:spTree>
    <p:extLst>
      <p:ext uri="{BB962C8B-B14F-4D97-AF65-F5344CB8AC3E}">
        <p14:creationId xmlns:p14="http://schemas.microsoft.com/office/powerpoint/2010/main" val="22403412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1096962"/>
          </a:xfrm>
        </p:spPr>
        <p:txBody>
          <a:bodyPr>
            <a:normAutofit/>
          </a:bodyPr>
          <a:lstStyle/>
          <a:p>
            <a:r>
              <a:rPr lang="en-US" sz="3200" b="1" dirty="0" smtClean="0">
                <a:solidFill>
                  <a:schemeClr val="accent5">
                    <a:lumMod val="75000"/>
                  </a:schemeClr>
                </a:solidFill>
                <a:effectLst/>
                <a:latin typeface="Arial" pitchFamily="34" charset="0"/>
                <a:ea typeface="ＭＳ Ｐゴシック" pitchFamily="34" charset="-128"/>
                <a:cs typeface="Arial" pitchFamily="34" charset="0"/>
              </a:rPr>
              <a:t>Removing Regulatory Obstacles to Annuity Distributions</a:t>
            </a:r>
            <a:endParaRPr lang="en-US" sz="3200" b="1" dirty="0">
              <a:solidFill>
                <a:schemeClr val="accent5">
                  <a:lumMod val="75000"/>
                </a:schemeClr>
              </a:solidFill>
              <a:effectLst/>
            </a:endParaRPr>
          </a:p>
        </p:txBody>
      </p:sp>
      <p:sp>
        <p:nvSpPr>
          <p:cNvPr id="3" name="Content Placeholder 2"/>
          <p:cNvSpPr>
            <a:spLocks noGrp="1"/>
          </p:cNvSpPr>
          <p:nvPr>
            <p:ph idx="1"/>
          </p:nvPr>
        </p:nvSpPr>
        <p:spPr>
          <a:xfrm>
            <a:off x="1435100" y="1295400"/>
            <a:ext cx="7499350" cy="4953000"/>
          </a:xfrm>
        </p:spPr>
        <p:txBody>
          <a:bodyPr/>
          <a:lstStyle/>
          <a:p>
            <a:pPr lvl="1">
              <a:spcBef>
                <a:spcPts val="0"/>
              </a:spcBef>
            </a:pPr>
            <a:endParaRPr lang="en-US" sz="2400" dirty="0" smtClean="0">
              <a:latin typeface="Arial" pitchFamily="34" charset="0"/>
              <a:ea typeface="ＭＳ Ｐゴシック" pitchFamily="34" charset="-128"/>
              <a:cs typeface="Arial" pitchFamily="34" charset="0"/>
            </a:endParaRPr>
          </a:p>
          <a:p>
            <a:pPr indent="-182563">
              <a:spcBef>
                <a:spcPts val="0"/>
              </a:spcBef>
            </a:pPr>
            <a:r>
              <a:rPr lang="en-US" sz="2400" dirty="0" smtClean="0">
                <a:latin typeface="Arial" pitchFamily="34" charset="0"/>
                <a:ea typeface="ＭＳ Ｐゴシック" pitchFamily="34" charset="-128"/>
                <a:cs typeface="Arial" pitchFamily="34" charset="0"/>
              </a:rPr>
              <a:t>Rollovers to DB Plans</a:t>
            </a:r>
          </a:p>
          <a:p>
            <a:pPr lvl="1" indent="-182563">
              <a:spcBef>
                <a:spcPts val="0"/>
              </a:spcBef>
            </a:pPr>
            <a:r>
              <a:rPr lang="en-US" sz="2400" dirty="0" smtClean="0">
                <a:latin typeface="Arial" pitchFamily="34" charset="0"/>
                <a:ea typeface="ＭＳ Ｐゴシック" pitchFamily="34" charset="-128"/>
                <a:cs typeface="Arial" pitchFamily="34" charset="0"/>
              </a:rPr>
              <a:t>Rev. Rul. 2012-4.</a:t>
            </a:r>
          </a:p>
          <a:p>
            <a:pPr lvl="1">
              <a:spcBef>
                <a:spcPts val="0"/>
              </a:spcBef>
            </a:pPr>
            <a:r>
              <a:rPr lang="en-US" sz="2400" dirty="0" smtClean="0">
                <a:latin typeface="Arial" pitchFamily="34" charset="0"/>
                <a:ea typeface="ＭＳ Ｐゴシック" pitchFamily="34" charset="-128"/>
                <a:cs typeface="Arial" pitchFamily="34" charset="0"/>
              </a:rPr>
              <a:t>401(k) accounts may be rolled over and converted to DB plan annuity benefits</a:t>
            </a:r>
          </a:p>
          <a:p>
            <a:pPr lvl="1">
              <a:spcBef>
                <a:spcPts val="0"/>
              </a:spcBef>
            </a:pPr>
            <a:r>
              <a:rPr lang="en-US" sz="2400" dirty="0" smtClean="0">
                <a:latin typeface="Arial" pitchFamily="34" charset="0"/>
                <a:ea typeface="ＭＳ Ｐゴシック" pitchFamily="34" charset="-128"/>
                <a:cs typeface="Arial" pitchFamily="34" charset="0"/>
              </a:rPr>
              <a:t>Provides favorable annuity rates for participants</a:t>
            </a:r>
          </a:p>
          <a:p>
            <a:pPr indent="-182563">
              <a:spcBef>
                <a:spcPts val="0"/>
              </a:spcBef>
            </a:pPr>
            <a:endParaRPr lang="en-US" sz="2400" dirty="0" smtClean="0">
              <a:latin typeface="Arial" pitchFamily="34" charset="0"/>
              <a:ea typeface="ＭＳ Ｐゴシック" pitchFamily="34" charset="-128"/>
              <a:cs typeface="Arial" pitchFamily="34" charset="0"/>
            </a:endParaRPr>
          </a:p>
          <a:p>
            <a:pPr indent="-182563">
              <a:spcBef>
                <a:spcPts val="0"/>
              </a:spcBef>
            </a:pPr>
            <a:r>
              <a:rPr lang="en-US" sz="2400" dirty="0" smtClean="0">
                <a:latin typeface="Arial" pitchFamily="34" charset="0"/>
                <a:ea typeface="ＭＳ Ｐゴシック" pitchFamily="34" charset="-128"/>
                <a:cs typeface="Arial" pitchFamily="34" charset="0"/>
              </a:rPr>
              <a:t>Relief for DC Plans With Deferred Annuities</a:t>
            </a:r>
          </a:p>
          <a:p>
            <a:pPr lvl="1" indent="-182563">
              <a:spcBef>
                <a:spcPts val="0"/>
              </a:spcBef>
            </a:pPr>
            <a:r>
              <a:rPr lang="en-US" sz="2400" dirty="0" smtClean="0">
                <a:latin typeface="Arial" pitchFamily="34" charset="0"/>
                <a:ea typeface="ＭＳ Ｐゴシック" pitchFamily="34" charset="-128"/>
                <a:cs typeface="Arial" pitchFamily="34" charset="0"/>
              </a:rPr>
              <a:t>Rev. Rul. 2012-3</a:t>
            </a:r>
          </a:p>
          <a:p>
            <a:pPr lvl="1">
              <a:spcBef>
                <a:spcPts val="0"/>
              </a:spcBef>
            </a:pPr>
            <a:r>
              <a:rPr lang="en-US" sz="2400" dirty="0" smtClean="0">
                <a:latin typeface="Arial" pitchFamily="34" charset="0"/>
                <a:ea typeface="ＭＳ Ｐゴシック" pitchFamily="34" charset="-128"/>
                <a:cs typeface="Arial" pitchFamily="34" charset="0"/>
              </a:rPr>
              <a:t>Ruling confirms 401(k) plans with deferred annuities can avoid onerous death benefit rules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37</a:t>
            </a:fld>
            <a:endParaRPr lang="en-US" dirty="0"/>
          </a:p>
        </p:txBody>
      </p:sp>
    </p:spTree>
    <p:extLst>
      <p:ext uri="{BB962C8B-B14F-4D97-AF65-F5344CB8AC3E}">
        <p14:creationId xmlns:p14="http://schemas.microsoft.com/office/powerpoint/2010/main" val="325562410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Promoting Longevity Annuities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indent="-182563">
              <a:spcBef>
                <a:spcPts val="0"/>
              </a:spcBef>
            </a:pPr>
            <a:r>
              <a:rPr lang="en-US" sz="2400" dirty="0">
                <a:latin typeface="Arial" pitchFamily="34" charset="0"/>
                <a:ea typeface="ＭＳ Ｐゴシック" pitchFamily="34" charset="-128"/>
                <a:cs typeface="Arial" pitchFamily="34" charset="0"/>
              </a:rPr>
              <a:t>IRS proposal would relax required minimum distribution rules</a:t>
            </a:r>
          </a:p>
          <a:p>
            <a:pPr lvl="1" indent="-182563">
              <a:spcBef>
                <a:spcPts val="0"/>
              </a:spcBef>
            </a:pPr>
            <a:r>
              <a:rPr lang="en-US" sz="2400" dirty="0">
                <a:latin typeface="Arial" pitchFamily="34" charset="0"/>
                <a:ea typeface="ＭＳ Ｐゴシック" pitchFamily="34" charset="-128"/>
                <a:cs typeface="Arial" pitchFamily="34" charset="0"/>
              </a:rPr>
              <a:t>RMD rules mandate start at age 70 ½ but longevity annuities provide income stream for later in life</a:t>
            </a:r>
          </a:p>
          <a:p>
            <a:pPr lvl="1">
              <a:spcBef>
                <a:spcPts val="0"/>
              </a:spcBef>
            </a:pPr>
            <a:endParaRPr lang="en-US" sz="2400" dirty="0">
              <a:latin typeface="Arial" pitchFamily="34" charset="0"/>
              <a:ea typeface="ＭＳ Ｐゴシック" pitchFamily="34" charset="-128"/>
              <a:cs typeface="Arial" pitchFamily="34" charset="0"/>
            </a:endParaRPr>
          </a:p>
          <a:p>
            <a:pPr indent="-182563">
              <a:spcBef>
                <a:spcPts val="0"/>
              </a:spcBef>
            </a:pPr>
            <a:r>
              <a:rPr lang="en-US" sz="2400" dirty="0">
                <a:latin typeface="Arial" pitchFamily="34" charset="0"/>
                <a:ea typeface="ＭＳ Ｐゴシック" pitchFamily="34" charset="-128"/>
                <a:cs typeface="Arial" pitchFamily="34" charset="0"/>
              </a:rPr>
              <a:t>Proposed Regulations.</a:t>
            </a:r>
          </a:p>
          <a:p>
            <a:pPr lvl="1">
              <a:spcBef>
                <a:spcPts val="0"/>
              </a:spcBef>
            </a:pPr>
            <a:r>
              <a:rPr lang="en-US" sz="2400" dirty="0">
                <a:latin typeface="Arial" pitchFamily="34" charset="0"/>
                <a:ea typeface="ＭＳ Ｐゴシック" pitchFamily="34" charset="-128"/>
                <a:cs typeface="Arial" pitchFamily="34" charset="0"/>
              </a:rPr>
              <a:t>Exception from RMD rules for investment in longevity annuity</a:t>
            </a:r>
          </a:p>
          <a:p>
            <a:pPr lvl="1">
              <a:spcBef>
                <a:spcPts val="0"/>
              </a:spcBef>
            </a:pPr>
            <a:r>
              <a:rPr lang="en-US" sz="2400" dirty="0">
                <a:latin typeface="Arial" pitchFamily="34" charset="0"/>
                <a:ea typeface="ＭＳ Ｐゴシック" pitchFamily="34" charset="-128"/>
                <a:cs typeface="Arial" pitchFamily="34" charset="0"/>
              </a:rPr>
              <a:t>Investment capped at $100,000  or 25% of account</a:t>
            </a:r>
          </a:p>
          <a:p>
            <a:pPr lvl="1">
              <a:spcBef>
                <a:spcPts val="0"/>
              </a:spcBef>
            </a:pPr>
            <a:r>
              <a:rPr lang="en-US" sz="2400" dirty="0">
                <a:latin typeface="Arial" pitchFamily="34" charset="0"/>
                <a:ea typeface="ＭＳ Ｐゴシック" pitchFamily="34" charset="-128"/>
                <a:cs typeface="Arial" pitchFamily="34" charset="0"/>
              </a:rPr>
              <a:t>Must start no later than age 85</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38</a:t>
            </a:fld>
            <a:endParaRPr lang="en-US" dirty="0"/>
          </a:p>
        </p:txBody>
      </p:sp>
    </p:spTree>
    <p:extLst>
      <p:ext uri="{BB962C8B-B14F-4D97-AF65-F5344CB8AC3E}">
        <p14:creationId xmlns:p14="http://schemas.microsoft.com/office/powerpoint/2010/main" val="19036925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accent5">
                    <a:lumMod val="75000"/>
                  </a:schemeClr>
                </a:solidFill>
                <a:effectLst/>
                <a:latin typeface="Arial" pitchFamily="34" charset="0"/>
                <a:cs typeface="Arial" pitchFamily="34" charset="0"/>
              </a:rPr>
              <a:t>Default Annuities</a:t>
            </a:r>
            <a:endParaRPr lang="en-US" sz="3200" b="1" dirty="0">
              <a:solidFill>
                <a:schemeClr val="accent5">
                  <a:lumMod val="75000"/>
                </a:schemeClr>
              </a:solidFill>
              <a:effectLst/>
              <a:latin typeface="Arial" pitchFamily="34" charset="0"/>
              <a:cs typeface="Arial" pitchFamily="34" charset="0"/>
            </a:endParaRPr>
          </a:p>
        </p:txBody>
      </p:sp>
      <p:sp>
        <p:nvSpPr>
          <p:cNvPr id="3" name="Content Placeholder 2"/>
          <p:cNvSpPr>
            <a:spLocks noGrp="1"/>
          </p:cNvSpPr>
          <p:nvPr>
            <p:ph idx="1"/>
          </p:nvPr>
        </p:nvSpPr>
        <p:spPr/>
        <p:txBody>
          <a:bodyPr/>
          <a:lstStyle/>
          <a:p>
            <a:pPr indent="-182563">
              <a:lnSpc>
                <a:spcPts val="1925"/>
              </a:lnSpc>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Should annuity option be default for plan?</a:t>
            </a:r>
          </a:p>
          <a:p>
            <a:pPr indent="-182563">
              <a:lnSpc>
                <a:spcPts val="1925"/>
              </a:lnSpc>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Possible Approach:  Amend QDIA Rules</a:t>
            </a:r>
          </a:p>
          <a:p>
            <a:pPr lvl="1"/>
            <a:r>
              <a:rPr lang="en-US" sz="2400" dirty="0" smtClean="0">
                <a:latin typeface="Arial" pitchFamily="34" charset="0"/>
                <a:ea typeface="ＭＳ Ｐゴシック" pitchFamily="34" charset="-128"/>
                <a:cs typeface="Arial" pitchFamily="34" charset="0"/>
              </a:rPr>
              <a:t>Permit annuity option to qualify as QDIA.</a:t>
            </a:r>
          </a:p>
          <a:p>
            <a:pPr lvl="1"/>
            <a:r>
              <a:rPr lang="en-US" sz="2400" dirty="0" smtClean="0">
                <a:latin typeface="Arial" pitchFamily="34" charset="0"/>
                <a:ea typeface="ＭＳ Ｐゴシック" pitchFamily="34" charset="-128"/>
                <a:cs typeface="Arial" pitchFamily="34" charset="0"/>
              </a:rPr>
              <a:t>Critics argue annuities not appropriate for all.</a:t>
            </a:r>
          </a:p>
          <a:p>
            <a:pPr lvl="1"/>
            <a:r>
              <a:rPr lang="en-US" sz="2400" dirty="0" smtClean="0">
                <a:latin typeface="Arial" pitchFamily="34" charset="0"/>
                <a:ea typeface="ＭＳ Ｐゴシック" pitchFamily="34" charset="-128"/>
                <a:cs typeface="Arial" pitchFamily="34" charset="0"/>
              </a:rPr>
              <a:t>Default annuity investments not easily reversed.</a:t>
            </a:r>
          </a:p>
          <a:p>
            <a:pPr marL="457200" lvl="1" indent="0">
              <a:buNone/>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Possible Approach:  2-Year Trial Period</a:t>
            </a:r>
          </a:p>
          <a:p>
            <a:pPr lvl="1"/>
            <a:r>
              <a:rPr lang="en-US" sz="2400" dirty="0" smtClean="0">
                <a:latin typeface="Arial" pitchFamily="34" charset="0"/>
                <a:ea typeface="ＭＳ Ｐゴシック" pitchFamily="34" charset="-128"/>
                <a:cs typeface="Arial" pitchFamily="34" charset="0"/>
              </a:rPr>
              <a:t>Retirees receive annuity during trial period (unless opt out).</a:t>
            </a:r>
            <a:endParaRPr lang="en-US" sz="2400" dirty="0">
              <a:latin typeface="Arial" pitchFamily="34" charset="0"/>
              <a:ea typeface="ＭＳ Ｐゴシック" pitchFamily="34" charset="-128"/>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39</a:t>
            </a:fld>
            <a:endParaRPr lang="en-US" dirty="0"/>
          </a:p>
        </p:txBody>
      </p:sp>
    </p:spTree>
    <p:extLst>
      <p:ext uri="{BB962C8B-B14F-4D97-AF65-F5344CB8AC3E}">
        <p14:creationId xmlns:p14="http://schemas.microsoft.com/office/powerpoint/2010/main" val="23139375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accent5">
                    <a:lumMod val="75000"/>
                  </a:schemeClr>
                </a:solidFill>
                <a:effectLst/>
                <a:latin typeface="Arial" pitchFamily="34" charset="0"/>
                <a:ea typeface="ＭＳ Ｐゴシック" pitchFamily="34" charset="-128"/>
                <a:cs typeface="Arial" pitchFamily="34" charset="0"/>
              </a:rPr>
              <a:t>Education and Disclosures for Participants</a:t>
            </a:r>
            <a:endParaRPr lang="en-US" sz="3200" b="1" dirty="0">
              <a:solidFill>
                <a:schemeClr val="accent5">
                  <a:lumMod val="75000"/>
                </a:schemeClr>
              </a:solidFill>
              <a:effectLst/>
            </a:endParaRPr>
          </a:p>
        </p:txBody>
      </p:sp>
      <p:sp>
        <p:nvSpPr>
          <p:cNvPr id="3" name="Content Placeholder 2"/>
          <p:cNvSpPr>
            <a:spLocks noGrp="1"/>
          </p:cNvSpPr>
          <p:nvPr>
            <p:ph idx="1"/>
          </p:nvPr>
        </p:nvSpPr>
        <p:spPr/>
        <p:txBody>
          <a:bodyPr/>
          <a:lstStyle/>
          <a:p>
            <a:pPr indent="-182563">
              <a:lnSpc>
                <a:spcPts val="1925"/>
              </a:lnSpc>
            </a:pPr>
            <a:endParaRPr lang="en-US" sz="20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GAO Recommendations</a:t>
            </a:r>
          </a:p>
          <a:p>
            <a:pPr lvl="1"/>
            <a:r>
              <a:rPr lang="en-US" sz="2400" dirty="0" smtClean="0">
                <a:latin typeface="Arial" pitchFamily="34" charset="0"/>
                <a:ea typeface="ＭＳ Ｐゴシック" pitchFamily="34" charset="-128"/>
                <a:cs typeface="Arial" pitchFamily="34" charset="0"/>
              </a:rPr>
              <a:t>Update DOL’s “investment education” guidance to cover decumulation</a:t>
            </a:r>
          </a:p>
          <a:p>
            <a:pPr lvl="1"/>
            <a:r>
              <a:rPr lang="en-US" sz="2400" dirty="0" smtClean="0">
                <a:latin typeface="Arial" pitchFamily="34" charset="0"/>
                <a:ea typeface="ＭＳ Ｐゴシック" pitchFamily="34" charset="-128"/>
                <a:cs typeface="Arial" pitchFamily="34" charset="0"/>
              </a:rPr>
              <a:t>But DOL is concerned about conflicts</a:t>
            </a:r>
          </a:p>
          <a:p>
            <a:pPr lvl="1"/>
            <a:r>
              <a:rPr lang="en-US" sz="2400" dirty="0" smtClean="0">
                <a:latin typeface="Arial" pitchFamily="34" charset="0"/>
                <a:ea typeface="ＭＳ Ｐゴシック" pitchFamily="34" charset="-128"/>
                <a:cs typeface="Arial" pitchFamily="34" charset="0"/>
              </a:rPr>
              <a:t>Guidance likely to restrict sales pitches</a:t>
            </a:r>
          </a:p>
          <a:p>
            <a:pPr marL="457200" lvl="1" indent="0">
              <a:buNone/>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Lifetime Income Disclosure Act</a:t>
            </a:r>
          </a:p>
          <a:p>
            <a:pPr lvl="1"/>
            <a:r>
              <a:rPr lang="en-US" sz="2400" dirty="0" smtClean="0">
                <a:latin typeface="Arial" pitchFamily="34" charset="0"/>
                <a:ea typeface="ＭＳ Ｐゴシック" pitchFamily="34" charset="-128"/>
                <a:cs typeface="Arial" pitchFamily="34" charset="0"/>
              </a:rPr>
              <a:t>Plan to show account balances converted into guaranteed monthly amount</a:t>
            </a:r>
          </a:p>
          <a:p>
            <a:pPr lvl="1"/>
            <a:r>
              <a:rPr lang="en-US" sz="2400" dirty="0" smtClean="0">
                <a:latin typeface="Arial" pitchFamily="34" charset="0"/>
                <a:ea typeface="ＭＳ Ｐゴシック" pitchFamily="34" charset="-128"/>
                <a:cs typeface="Arial" pitchFamily="34" charset="0"/>
              </a:rPr>
              <a:t>Encourages participants to think about retirement paycheck for life</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40</a:t>
            </a:fld>
            <a:endParaRPr lang="en-US" dirty="0"/>
          </a:p>
        </p:txBody>
      </p:sp>
    </p:spTree>
    <p:extLst>
      <p:ext uri="{BB962C8B-B14F-4D97-AF65-F5344CB8AC3E}">
        <p14:creationId xmlns:p14="http://schemas.microsoft.com/office/powerpoint/2010/main" val="388897009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accent5">
                    <a:lumMod val="75000"/>
                  </a:schemeClr>
                </a:solidFill>
                <a:effectLst/>
                <a:latin typeface="Arial" pitchFamily="34" charset="0"/>
                <a:cs typeface="Arial" pitchFamily="34" charset="0"/>
              </a:rPr>
              <a:t>DOL Proposal for Lifetime Income Disclosures</a:t>
            </a:r>
            <a:endParaRPr lang="en-US" sz="3200" b="1" dirty="0">
              <a:solidFill>
                <a:schemeClr val="accent5">
                  <a:lumMod val="75000"/>
                </a:schemeClr>
              </a:solidFill>
              <a:effectLst/>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endParaRPr lang="en-US" sz="2000" b="1" dirty="0" smtClean="0">
              <a:latin typeface="Arial" pitchFamily="34" charset="0"/>
              <a:cs typeface="Arial" pitchFamily="34" charset="0"/>
            </a:endParaRPr>
          </a:p>
          <a:p>
            <a:pPr marL="365125" lvl="1" indent="-282575" eaLnBrk="1" fontAlgn="auto" hangingPunct="1">
              <a:spcBef>
                <a:spcPts val="0"/>
              </a:spcBef>
              <a:spcAft>
                <a:spcPts val="0"/>
              </a:spcAft>
              <a:buSzPct val="80000"/>
              <a:buFont typeface="Wingdings 2" pitchFamily="18" charset="2"/>
              <a:buChar char=""/>
              <a:defRPr/>
            </a:pPr>
            <a:r>
              <a:rPr lang="en-US" sz="2200" b="1" dirty="0" smtClean="0">
                <a:latin typeface="Arial" pitchFamily="34" charset="0"/>
                <a:cs typeface="Arial" pitchFamily="34" charset="0"/>
              </a:rPr>
              <a:t>Advance </a:t>
            </a:r>
            <a:r>
              <a:rPr lang="en-US" sz="2200" b="1" dirty="0">
                <a:latin typeface="Arial" pitchFamily="34" charset="0"/>
                <a:cs typeface="Arial" pitchFamily="34" charset="0"/>
              </a:rPr>
              <a:t>Notice of Proposed Rulemaking</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Lifetime income illustration in participant statements </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Must provide estimated income streams based on 	</a:t>
            </a:r>
          </a:p>
          <a:p>
            <a:pPr marL="311150" lvl="2" indent="0" eaLnBrk="1" fontAlgn="auto" hangingPunct="1">
              <a:spcBef>
                <a:spcPts val="0"/>
              </a:spcBef>
              <a:spcAft>
                <a:spcPts val="0"/>
              </a:spcAft>
              <a:buClr>
                <a:schemeClr val="accent3"/>
              </a:buClr>
              <a:buSzPct val="80000"/>
              <a:buNone/>
              <a:defRPr/>
            </a:pPr>
            <a:r>
              <a:rPr lang="en-US" sz="2200" dirty="0">
                <a:latin typeface="Arial" pitchFamily="34" charset="0"/>
                <a:cs typeface="Arial" pitchFamily="34" charset="0"/>
              </a:rPr>
              <a:t>       (1) current account and (2) projected account at </a:t>
            </a:r>
          </a:p>
          <a:p>
            <a:pPr marL="311150" lvl="2" indent="0" eaLnBrk="1" fontAlgn="auto" hangingPunct="1">
              <a:spcBef>
                <a:spcPts val="0"/>
              </a:spcBef>
              <a:spcAft>
                <a:spcPts val="0"/>
              </a:spcAft>
              <a:buClr>
                <a:schemeClr val="accent3"/>
              </a:buClr>
              <a:buSzPct val="80000"/>
              <a:buNone/>
              <a:defRPr/>
            </a:pPr>
            <a:r>
              <a:rPr lang="en-US" sz="2200" dirty="0" smtClean="0">
                <a:latin typeface="Arial" pitchFamily="34" charset="0"/>
                <a:cs typeface="Arial" pitchFamily="34" charset="0"/>
              </a:rPr>
              <a:t>       NRA</a:t>
            </a:r>
            <a:endParaRPr lang="en-US" sz="2200" dirty="0">
              <a:latin typeface="Arial" pitchFamily="34" charset="0"/>
              <a:cs typeface="Arial" pitchFamily="34" charset="0"/>
            </a:endParaRPr>
          </a:p>
          <a:p>
            <a:pPr marL="365125" lvl="1" indent="-282575" eaLnBrk="1" fontAlgn="auto" hangingPunct="1">
              <a:spcBef>
                <a:spcPts val="1800"/>
              </a:spcBef>
              <a:spcAft>
                <a:spcPts val="0"/>
              </a:spcAft>
              <a:buSzPct val="80000"/>
              <a:buFont typeface="Wingdings 2" pitchFamily="18" charset="2"/>
              <a:buChar char=""/>
              <a:defRPr/>
            </a:pPr>
            <a:r>
              <a:rPr lang="en-US" sz="2200" b="1" dirty="0">
                <a:latin typeface="Arial" pitchFamily="34" charset="0"/>
                <a:cs typeface="Arial" pitchFamily="34" charset="0"/>
              </a:rPr>
              <a:t>Safe Harbor for Projected Account</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Assume 7% investment </a:t>
            </a:r>
            <a:r>
              <a:rPr lang="en-US" sz="2200" dirty="0" smtClean="0">
                <a:latin typeface="Arial" pitchFamily="34" charset="0"/>
                <a:cs typeface="Arial" pitchFamily="34" charset="0"/>
              </a:rPr>
              <a:t>return</a:t>
            </a:r>
            <a:endParaRPr lang="en-US" sz="2200" dirty="0">
              <a:latin typeface="Arial" pitchFamily="34" charset="0"/>
              <a:cs typeface="Arial" pitchFamily="34" charset="0"/>
            </a:endParaRP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Assume current contribution level, with 3% </a:t>
            </a:r>
            <a:r>
              <a:rPr lang="en-US" sz="2200" dirty="0" smtClean="0">
                <a:latin typeface="Arial" pitchFamily="34" charset="0"/>
                <a:cs typeface="Arial" pitchFamily="34" charset="0"/>
              </a:rPr>
              <a:t>increase</a:t>
            </a:r>
            <a:endParaRPr lang="en-US" sz="2200" dirty="0">
              <a:latin typeface="Arial" pitchFamily="34" charset="0"/>
              <a:cs typeface="Arial" pitchFamily="34" charset="0"/>
            </a:endParaRP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Use 3% discount rate to convert to current </a:t>
            </a:r>
            <a:r>
              <a:rPr lang="en-US" sz="2200" dirty="0" smtClean="0">
                <a:latin typeface="Arial" pitchFamily="34" charset="0"/>
                <a:cs typeface="Arial" pitchFamily="34" charset="0"/>
              </a:rPr>
              <a:t>dollars</a:t>
            </a:r>
            <a:endParaRPr lang="en-US" sz="2200" dirty="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41</a:t>
            </a:fld>
            <a:endParaRPr lang="en-US" dirty="0"/>
          </a:p>
        </p:txBody>
      </p:sp>
    </p:spTree>
    <p:extLst>
      <p:ext uri="{BB962C8B-B14F-4D97-AF65-F5344CB8AC3E}">
        <p14:creationId xmlns:p14="http://schemas.microsoft.com/office/powerpoint/2010/main" val="160442600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28600"/>
            <a:ext cx="7499350" cy="914400"/>
          </a:xfrm>
        </p:spPr>
        <p:txBody>
          <a:bodyPr>
            <a:normAutofit/>
          </a:bodyPr>
          <a:lstStyle/>
          <a:p>
            <a:r>
              <a:rPr lang="en-US" sz="3600" b="1" dirty="0" smtClean="0">
                <a:solidFill>
                  <a:schemeClr val="accent5">
                    <a:lumMod val="50000"/>
                  </a:schemeClr>
                </a:solidFill>
                <a:effectLst/>
                <a:latin typeface="Arial" pitchFamily="34" charset="0"/>
                <a:cs typeface="Arial" pitchFamily="34" charset="0"/>
              </a:rPr>
              <a:t>Lifetime Income Illustration</a:t>
            </a:r>
            <a:endParaRPr lang="en-US" sz="3600" b="1" dirty="0">
              <a:solidFill>
                <a:schemeClr val="accent5">
                  <a:lumMod val="50000"/>
                </a:schemeClr>
              </a:solidFill>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0" lvl="1" indent="0" eaLnBrk="1" fontAlgn="auto" hangingPunct="1">
              <a:spcBef>
                <a:spcPts val="0"/>
              </a:spcBef>
              <a:spcAft>
                <a:spcPts val="1800"/>
              </a:spcAft>
              <a:buSzPct val="80000"/>
              <a:buNone/>
              <a:defRPr/>
            </a:pPr>
            <a:r>
              <a:rPr lang="en-US" sz="1800" b="1" dirty="0"/>
              <a:t>•   </a:t>
            </a:r>
            <a:r>
              <a:rPr lang="en-US" sz="1800" b="1" u="sng" dirty="0">
                <a:latin typeface="Arial" pitchFamily="34" charset="0"/>
                <a:cs typeface="Arial" pitchFamily="34" charset="0"/>
              </a:rPr>
              <a:t>Illustration for 50-Year Old Participant</a:t>
            </a:r>
          </a:p>
          <a:p>
            <a:pPr marL="311150" lvl="2" indent="0" eaLnBrk="1" fontAlgn="auto" hangingPunct="1">
              <a:spcBef>
                <a:spcPts val="0"/>
              </a:spcBef>
              <a:spcAft>
                <a:spcPts val="0"/>
              </a:spcAft>
              <a:buClr>
                <a:schemeClr val="accent3"/>
              </a:buClr>
              <a:buSzPct val="80000"/>
              <a:buNone/>
              <a:defRPr/>
            </a:pPr>
            <a:r>
              <a:rPr lang="en-US" sz="1800" dirty="0">
                <a:solidFill>
                  <a:srgbClr val="00B050"/>
                </a:solidFill>
              </a:rPr>
              <a:t>		  </a:t>
            </a:r>
            <a:r>
              <a:rPr lang="en-US" sz="1800" b="1" dirty="0"/>
              <a:t>	            	     </a:t>
            </a:r>
            <a:r>
              <a:rPr lang="en-US" sz="1800" b="1" dirty="0" smtClean="0"/>
              <a:t>         Account    </a:t>
            </a:r>
            <a:r>
              <a:rPr lang="en-US" sz="1800" b="1" dirty="0"/>
              <a:t>Estimated </a:t>
            </a:r>
            <a:r>
              <a:rPr lang="en-US" sz="1800" b="1" dirty="0" smtClean="0"/>
              <a:t> Monthly                </a:t>
            </a:r>
            <a:endParaRPr lang="en-US" sz="1800" b="1" dirty="0"/>
          </a:p>
          <a:p>
            <a:pPr marL="311150" lvl="2" indent="0" eaLnBrk="1" fontAlgn="auto" hangingPunct="1">
              <a:spcBef>
                <a:spcPts val="0"/>
              </a:spcBef>
              <a:spcAft>
                <a:spcPts val="0"/>
              </a:spcAft>
              <a:buClr>
                <a:schemeClr val="accent3"/>
              </a:buClr>
              <a:buSzPct val="80000"/>
              <a:buNone/>
              <a:defRPr/>
            </a:pPr>
            <a:r>
              <a:rPr lang="en-US" sz="1800" b="1" dirty="0"/>
              <a:t>				        </a:t>
            </a:r>
            <a:r>
              <a:rPr lang="en-US" sz="1800" b="1" dirty="0" smtClean="0"/>
              <a:t>       Balance      Lifetime Payment</a:t>
            </a:r>
            <a:endParaRPr lang="en-US" sz="1800" b="1" dirty="0"/>
          </a:p>
          <a:p>
            <a:pPr marL="539750" lvl="2" eaLnBrk="1" fontAlgn="auto" hangingPunct="1">
              <a:spcBef>
                <a:spcPts val="0"/>
              </a:spcBef>
              <a:spcAft>
                <a:spcPts val="0"/>
              </a:spcAft>
              <a:buClr>
                <a:schemeClr val="accent3"/>
              </a:buClr>
              <a:buSzPct val="80000"/>
              <a:defRPr/>
            </a:pPr>
            <a:endParaRPr lang="en-US" sz="1800" b="1" dirty="0"/>
          </a:p>
          <a:p>
            <a:pPr marL="0" lvl="2" indent="0" eaLnBrk="1" fontAlgn="auto" hangingPunct="1">
              <a:spcBef>
                <a:spcPts val="0"/>
              </a:spcBef>
              <a:spcAft>
                <a:spcPts val="0"/>
              </a:spcAft>
              <a:buClr>
                <a:schemeClr val="accent3"/>
              </a:buClr>
              <a:buSzPct val="80000"/>
              <a:buNone/>
              <a:defRPr/>
            </a:pPr>
            <a:r>
              <a:rPr lang="en-US" sz="1800" b="1" dirty="0">
                <a:latin typeface="Arial" pitchFamily="34" charset="0"/>
                <a:cs typeface="Arial" pitchFamily="34" charset="0"/>
              </a:rPr>
              <a:t>    </a:t>
            </a:r>
            <a:r>
              <a:rPr lang="en-US" sz="1800" b="1" dirty="0">
                <a:solidFill>
                  <a:srgbClr val="0070C0"/>
                </a:solidFill>
                <a:latin typeface="Arial" pitchFamily="34" charset="0"/>
                <a:cs typeface="Arial" pitchFamily="34" charset="0"/>
              </a:rPr>
              <a:t>Current Account (2014)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125,000.00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700.00</a:t>
            </a:r>
          </a:p>
          <a:p>
            <a:pPr marL="0" lvl="2" indent="0" eaLnBrk="1" fontAlgn="auto" hangingPunct="1">
              <a:lnSpc>
                <a:spcPct val="120000"/>
              </a:lnSpc>
              <a:spcBef>
                <a:spcPts val="0"/>
              </a:spcBef>
              <a:spcAft>
                <a:spcPts val="0"/>
              </a:spcAft>
              <a:buClr>
                <a:schemeClr val="accent3"/>
              </a:buClr>
              <a:buSzPct val="80000"/>
              <a:buNone/>
              <a:defRPr/>
            </a:pPr>
            <a:r>
              <a:rPr lang="en-US" sz="1800" b="1" dirty="0">
                <a:latin typeface="Arial" pitchFamily="34" charset="0"/>
                <a:cs typeface="Arial" pitchFamily="34" charset="0"/>
              </a:rPr>
              <a:t>    Projected Amount (2029)	     </a:t>
            </a:r>
            <a:r>
              <a:rPr lang="en-US" sz="1800" b="1" dirty="0" smtClean="0">
                <a:latin typeface="Arial" pitchFamily="34" charset="0"/>
                <a:cs typeface="Arial" pitchFamily="34" charset="0"/>
              </a:rPr>
              <a:t>      $</a:t>
            </a:r>
            <a:r>
              <a:rPr lang="en-US" sz="1800" b="1" dirty="0">
                <a:latin typeface="Arial" pitchFamily="34" charset="0"/>
                <a:cs typeface="Arial" pitchFamily="34" charset="0"/>
              </a:rPr>
              <a:t>500,000.00</a:t>
            </a:r>
          </a:p>
          <a:p>
            <a:pPr marL="0" lvl="1" indent="0" eaLnBrk="1" fontAlgn="auto" hangingPunct="1">
              <a:lnSpc>
                <a:spcPct val="120000"/>
              </a:lnSpc>
              <a:spcBef>
                <a:spcPts val="0"/>
              </a:spcBef>
              <a:spcAft>
                <a:spcPts val="0"/>
              </a:spcAft>
              <a:buSzPct val="80000"/>
              <a:buNone/>
              <a:defRPr/>
            </a:pPr>
            <a:r>
              <a:rPr lang="en-US" sz="1800" b="1" dirty="0">
                <a:latin typeface="Arial" pitchFamily="34" charset="0"/>
                <a:cs typeface="Arial" pitchFamily="34" charset="0"/>
              </a:rPr>
              <a:t>    </a:t>
            </a:r>
            <a:r>
              <a:rPr lang="en-US" sz="1800" b="1" dirty="0">
                <a:solidFill>
                  <a:srgbClr val="0070C0"/>
                </a:solidFill>
                <a:latin typeface="Arial" pitchFamily="34" charset="0"/>
                <a:cs typeface="Arial" pitchFamily="34" charset="0"/>
              </a:rPr>
              <a:t>Projected Account (Current Dollars</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321,000.00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1,800.00</a:t>
            </a:r>
          </a:p>
          <a:p>
            <a:pPr marL="0" lvl="1" eaLnBrk="1" fontAlgn="auto" hangingPunct="1">
              <a:spcBef>
                <a:spcPts val="0"/>
              </a:spcBef>
              <a:spcAft>
                <a:spcPts val="0"/>
              </a:spcAft>
              <a:buClr>
                <a:schemeClr val="accent1"/>
              </a:buClr>
              <a:defRPr/>
            </a:pPr>
            <a:endParaRPr lang="en-US" sz="1800" b="1" u="sng" dirty="0" smtClean="0">
              <a:latin typeface="Arial" pitchFamily="34" charset="0"/>
              <a:cs typeface="Arial" pitchFamily="34" charset="0"/>
            </a:endParaRPr>
          </a:p>
          <a:p>
            <a:pPr marL="0" lvl="1" eaLnBrk="1" fontAlgn="auto" hangingPunct="1">
              <a:spcBef>
                <a:spcPts val="0"/>
              </a:spcBef>
              <a:spcAft>
                <a:spcPts val="0"/>
              </a:spcAft>
              <a:buClr>
                <a:schemeClr val="accent1"/>
              </a:buClr>
              <a:defRPr/>
            </a:pPr>
            <a:endParaRPr lang="en-US" sz="1800" b="1" u="sng" dirty="0">
              <a:latin typeface="Arial" pitchFamily="34" charset="0"/>
              <a:cs typeface="Arial" pitchFamily="34" charset="0"/>
            </a:endParaRPr>
          </a:p>
          <a:p>
            <a:pPr marL="0" lvl="1" eaLnBrk="1" fontAlgn="auto" hangingPunct="1">
              <a:spcBef>
                <a:spcPts val="0"/>
              </a:spcBef>
              <a:spcAft>
                <a:spcPts val="0"/>
              </a:spcAft>
              <a:buClr>
                <a:schemeClr val="accent1"/>
              </a:buClr>
              <a:defRPr/>
            </a:pPr>
            <a:endParaRPr lang="en-US" sz="1800" b="1" u="sng" dirty="0">
              <a:latin typeface="Arial" pitchFamily="34" charset="0"/>
              <a:cs typeface="Arial" pitchFamily="34" charset="0"/>
            </a:endParaRPr>
          </a:p>
          <a:p>
            <a:pPr marL="0" lvl="1" indent="0" eaLnBrk="1" fontAlgn="auto" hangingPunct="1">
              <a:lnSpc>
                <a:spcPct val="110000"/>
              </a:lnSpc>
              <a:spcBef>
                <a:spcPts val="0"/>
              </a:spcBef>
              <a:spcAft>
                <a:spcPts val="0"/>
              </a:spcAft>
              <a:buClr>
                <a:schemeClr val="accent1"/>
              </a:buClr>
              <a:buNone/>
              <a:defRPr/>
            </a:pPr>
            <a:r>
              <a:rPr lang="en-US" sz="1800" dirty="0">
                <a:latin typeface="Arial" pitchFamily="34" charset="0"/>
                <a:cs typeface="Arial" pitchFamily="34" charset="0"/>
              </a:rPr>
              <a:t>●  </a:t>
            </a:r>
            <a:r>
              <a:rPr lang="en-US" sz="1800" b="1" dirty="0">
                <a:latin typeface="Arial" pitchFamily="34" charset="0"/>
                <a:cs typeface="Arial" pitchFamily="34" charset="0"/>
              </a:rPr>
              <a:t> </a:t>
            </a:r>
            <a:r>
              <a:rPr lang="en-US" sz="1800" b="1" u="sng" dirty="0">
                <a:latin typeface="Arial" pitchFamily="34" charset="0"/>
                <a:cs typeface="Arial" pitchFamily="34" charset="0"/>
              </a:rPr>
              <a:t>Required Disclosures/Disclaimers</a:t>
            </a:r>
          </a:p>
          <a:p>
            <a:pPr marL="0" indent="0" eaLnBrk="1" fontAlgn="auto" hangingPunct="1">
              <a:lnSpc>
                <a:spcPct val="110000"/>
              </a:lnSpc>
              <a:spcBef>
                <a:spcPts val="0"/>
              </a:spcBef>
              <a:spcAft>
                <a:spcPts val="0"/>
              </a:spcAft>
              <a:buNone/>
              <a:defRPr/>
            </a:pPr>
            <a:r>
              <a:rPr lang="en-US" sz="1800" dirty="0">
                <a:latin typeface="Arial" pitchFamily="34" charset="0"/>
                <a:cs typeface="Arial" pitchFamily="34" charset="0"/>
              </a:rPr>
              <a:t>     -   Explanation of assumptions</a:t>
            </a:r>
          </a:p>
          <a:p>
            <a:pPr marL="0" indent="0" eaLnBrk="1" fontAlgn="auto" hangingPunct="1">
              <a:lnSpc>
                <a:spcPct val="110000"/>
              </a:lnSpc>
              <a:spcBef>
                <a:spcPts val="0"/>
              </a:spcBef>
              <a:spcAft>
                <a:spcPts val="0"/>
              </a:spcAft>
              <a:buNone/>
              <a:defRPr/>
            </a:pPr>
            <a:r>
              <a:rPr lang="en-US" sz="1800" dirty="0">
                <a:latin typeface="Arial" pitchFamily="34" charset="0"/>
                <a:cs typeface="Arial" pitchFamily="34" charset="0"/>
              </a:rPr>
              <a:t>     -   Estimates are not benefit guarantees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42</a:t>
            </a:fld>
            <a:endParaRPr lang="en-US" dirty="0"/>
          </a:p>
        </p:txBody>
      </p:sp>
    </p:spTree>
    <p:extLst>
      <p:ext uri="{BB962C8B-B14F-4D97-AF65-F5344CB8AC3E}">
        <p14:creationId xmlns:p14="http://schemas.microsoft.com/office/powerpoint/2010/main" val="24456193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p:txBody>
          <a:bodyPr/>
          <a:lstStyle/>
          <a:p>
            <a:endParaRPr lang="en-US" dirty="0" smtClean="0"/>
          </a:p>
          <a:p>
            <a:r>
              <a:rPr lang="en-US" dirty="0" smtClean="0"/>
              <a:t>1.	Capturing 401(k) Rollovers</a:t>
            </a:r>
          </a:p>
          <a:p>
            <a:r>
              <a:rPr lang="en-US" dirty="0" smtClean="0"/>
              <a:t>2.	Lifetime Income Initiatives</a:t>
            </a:r>
          </a:p>
          <a:p>
            <a:r>
              <a:rPr lang="en-US" dirty="0" smtClean="0">
                <a:solidFill>
                  <a:srgbClr val="0070C0"/>
                </a:solidFill>
              </a:rPr>
              <a:t>3.	Impact of Healthcare Reform on 	Retirement Industry </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43</a:t>
            </a:fld>
            <a:endParaRPr lang="en-US" dirty="0"/>
          </a:p>
        </p:txBody>
      </p:sp>
    </p:spTree>
    <p:extLst>
      <p:ext uri="{BB962C8B-B14F-4D97-AF65-F5344CB8AC3E}">
        <p14:creationId xmlns:p14="http://schemas.microsoft.com/office/powerpoint/2010/main" val="7597462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Effect of PPACA on Employees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105400"/>
          </a:xfrm>
        </p:spPr>
        <p:txBody>
          <a:bodyPr/>
          <a:lstStyle/>
          <a:p>
            <a:r>
              <a:rPr lang="en-US" sz="2200" dirty="0" smtClean="0">
                <a:latin typeface="Arial" pitchFamily="34" charset="0"/>
                <a:cs typeface="Arial" pitchFamily="34" charset="0"/>
              </a:rPr>
              <a:t>Earlier plan distributions, because employees will not be tied to their jobs in order to maintain health insurance</a:t>
            </a:r>
          </a:p>
          <a:p>
            <a:pPr lvl="1"/>
            <a:r>
              <a:rPr lang="en-US" sz="1800" dirty="0" smtClean="0">
                <a:latin typeface="Arial" pitchFamily="34" charset="0"/>
                <a:cs typeface="Arial" pitchFamily="34" charset="0"/>
              </a:rPr>
              <a:t>New investment and liquidity strategies needed </a:t>
            </a:r>
          </a:p>
          <a:p>
            <a:pPr lvl="1"/>
            <a:endParaRPr lang="en-US" sz="1800" dirty="0" smtClean="0">
              <a:latin typeface="Arial" pitchFamily="34" charset="0"/>
              <a:cs typeface="Arial" pitchFamily="34" charset="0"/>
            </a:endParaRPr>
          </a:p>
          <a:p>
            <a:r>
              <a:rPr lang="en-US" sz="2000" dirty="0" smtClean="0">
                <a:latin typeface="Arial" pitchFamily="34" charset="0"/>
                <a:cs typeface="Arial" pitchFamily="34" charset="0"/>
              </a:rPr>
              <a:t>Older generation of workers to be replaced more quickly by younger less experienced employees</a:t>
            </a:r>
          </a:p>
          <a:p>
            <a:pPr lvl="1"/>
            <a:r>
              <a:rPr lang="en-US" sz="1800" dirty="0" smtClean="0">
                <a:latin typeface="Arial" pitchFamily="34" charset="0"/>
                <a:cs typeface="Arial" pitchFamily="34" charset="0"/>
              </a:rPr>
              <a:t>Lower salaries will result in smaller plan contributions</a:t>
            </a:r>
          </a:p>
          <a:p>
            <a:pPr lvl="1"/>
            <a:r>
              <a:rPr lang="en-US" sz="1800" dirty="0" smtClean="0">
                <a:latin typeface="Arial" pitchFamily="34" charset="0"/>
                <a:cs typeface="Arial" pitchFamily="34" charset="0"/>
              </a:rPr>
              <a:t>Some industries could experience higher pay and larger contributions</a:t>
            </a:r>
          </a:p>
          <a:p>
            <a:pPr lvl="1"/>
            <a:r>
              <a:rPr lang="en-US" sz="1800" dirty="0" smtClean="0">
                <a:latin typeface="Arial" pitchFamily="34" charset="0"/>
                <a:cs typeface="Arial" pitchFamily="34" charset="0"/>
              </a:rPr>
              <a:t>New generation will be less vested making plans less expensive</a:t>
            </a:r>
          </a:p>
          <a:p>
            <a:endParaRPr lang="en-US" sz="2000" dirty="0" smtClean="0">
              <a:latin typeface="Arial" pitchFamily="34" charset="0"/>
              <a:cs typeface="Arial" pitchFamily="34" charset="0"/>
            </a:endParaRPr>
          </a:p>
          <a:p>
            <a:r>
              <a:rPr lang="en-US" sz="2000" dirty="0" smtClean="0">
                <a:latin typeface="Arial" pitchFamily="34" charset="0"/>
                <a:cs typeface="Arial" pitchFamily="34" charset="0"/>
              </a:rPr>
              <a:t>Low-paid workers will choose health insurance over 401(k) contributions</a:t>
            </a:r>
          </a:p>
          <a:p>
            <a:pPr lvl="1"/>
            <a:r>
              <a:rPr lang="en-US" sz="1800" dirty="0" smtClean="0">
                <a:latin typeface="Arial" pitchFamily="34" charset="0"/>
                <a:cs typeface="Arial" pitchFamily="34" charset="0"/>
              </a:rPr>
              <a:t>ADP/ACP problems and issues with discrimination testing may result</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44</a:t>
            </a:fld>
            <a:endParaRPr lang="en-US" dirty="0"/>
          </a:p>
        </p:txBody>
      </p:sp>
    </p:spTree>
    <p:extLst>
      <p:ext uri="{BB962C8B-B14F-4D97-AF65-F5344CB8AC3E}">
        <p14:creationId xmlns:p14="http://schemas.microsoft.com/office/powerpoint/2010/main" val="29696921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Effect of PPACA on Employers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pPr>
            <a:r>
              <a:rPr lang="en-US" sz="2200" dirty="0" smtClean="0">
                <a:latin typeface="Arial" pitchFamily="34" charset="0"/>
                <a:cs typeface="Arial" pitchFamily="34" charset="0"/>
              </a:rPr>
              <a:t>PPACA-mandated healthcare benefits likely to reduce level of employer support for 401(k) plans</a:t>
            </a:r>
          </a:p>
          <a:p>
            <a:pPr lvl="1">
              <a:spcBef>
                <a:spcPts val="0"/>
              </a:spcBef>
            </a:pPr>
            <a:r>
              <a:rPr lang="en-US" sz="1800" dirty="0" smtClean="0">
                <a:latin typeface="Arial" pitchFamily="34" charset="0"/>
                <a:cs typeface="Arial" pitchFamily="34" charset="0"/>
              </a:rPr>
              <a:t>Knock on effect of smaller match; smaller employee contributions</a:t>
            </a:r>
          </a:p>
          <a:p>
            <a:pPr lvl="1">
              <a:spcBef>
                <a:spcPts val="0"/>
              </a:spcBef>
            </a:pPr>
            <a:r>
              <a:rPr lang="en-US" sz="1800" dirty="0" smtClean="0">
                <a:latin typeface="Arial" pitchFamily="34" charset="0"/>
                <a:cs typeface="Arial" pitchFamily="34" charset="0"/>
              </a:rPr>
              <a:t>Shrinking employee contributions exacerbates discrimination issues</a:t>
            </a:r>
          </a:p>
          <a:p>
            <a:pPr lvl="1">
              <a:spcBef>
                <a:spcPts val="0"/>
              </a:spcBef>
            </a:pPr>
            <a:endParaRPr lang="en-US" sz="17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PPACA disincentive to maintain 401(k) plan</a:t>
            </a:r>
          </a:p>
          <a:p>
            <a:pPr lvl="1">
              <a:spcBef>
                <a:spcPts val="0"/>
              </a:spcBef>
            </a:pPr>
            <a:r>
              <a:rPr lang="en-US" sz="1800" dirty="0" smtClean="0">
                <a:latin typeface="Arial" pitchFamily="34" charset="0"/>
                <a:cs typeface="Arial" pitchFamily="34" charset="0"/>
              </a:rPr>
              <a:t>$</a:t>
            </a:r>
            <a:r>
              <a:rPr lang="en-US" sz="1700" dirty="0" smtClean="0">
                <a:latin typeface="Arial" pitchFamily="34" charset="0"/>
                <a:cs typeface="Arial" pitchFamily="34" charset="0"/>
              </a:rPr>
              <a:t>3000 per head penalty for unaffordable health insurance avoided if </a:t>
            </a:r>
            <a:r>
              <a:rPr lang="en-US" sz="1800" dirty="0" smtClean="0">
                <a:latin typeface="Arial" pitchFamily="34" charset="0"/>
                <a:cs typeface="Arial" pitchFamily="34" charset="0"/>
              </a:rPr>
              <a:t>cost of single-person coverage not in excess of 9.5% W-2 wages</a:t>
            </a:r>
          </a:p>
          <a:p>
            <a:pPr lvl="1">
              <a:spcBef>
                <a:spcPts val="0"/>
              </a:spcBef>
            </a:pPr>
            <a:r>
              <a:rPr lang="en-US" sz="1800" dirty="0" smtClean="0">
                <a:latin typeface="Arial" pitchFamily="34" charset="0"/>
                <a:cs typeface="Arial" pitchFamily="34" charset="0"/>
              </a:rPr>
              <a:t>401(k) reduction of wages makes avoiding penalty harder</a:t>
            </a:r>
          </a:p>
          <a:p>
            <a:pPr>
              <a:spcBef>
                <a:spcPts val="0"/>
              </a:spcBef>
            </a:pPr>
            <a:endParaRPr lang="en-US" sz="18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PPA 90-day rule for health plan availability can compromise overall plan administration</a:t>
            </a:r>
          </a:p>
          <a:p>
            <a:pPr lvl="1">
              <a:spcBef>
                <a:spcPts val="0"/>
              </a:spcBef>
            </a:pPr>
            <a:r>
              <a:rPr lang="en-US" sz="1800" dirty="0" smtClean="0">
                <a:latin typeface="Arial" pitchFamily="34" charset="0"/>
                <a:cs typeface="Arial" pitchFamily="34" charset="0"/>
              </a:rPr>
              <a:t>Delay greater than 90 days for entry into </a:t>
            </a:r>
            <a:r>
              <a:rPr lang="en-US" sz="1800" u="sng" dirty="0" smtClean="0">
                <a:latin typeface="Arial" pitchFamily="34" charset="0"/>
                <a:cs typeface="Arial" pitchFamily="34" charset="0"/>
              </a:rPr>
              <a:t>al</a:t>
            </a:r>
            <a:r>
              <a:rPr lang="en-US" sz="1800" dirty="0" smtClean="0">
                <a:latin typeface="Arial" pitchFamily="34" charset="0"/>
                <a:cs typeface="Arial" pitchFamily="34" charset="0"/>
              </a:rPr>
              <a:t>l benefit plans no longer possible</a:t>
            </a:r>
          </a:p>
          <a:p>
            <a:pPr lvl="1">
              <a:spcBef>
                <a:spcPts val="0"/>
              </a:spcBef>
            </a:pPr>
            <a:r>
              <a:rPr lang="en-US" sz="1800" dirty="0" smtClean="0">
                <a:latin typeface="Arial" pitchFamily="34" charset="0"/>
                <a:cs typeface="Arial" pitchFamily="34" charset="0"/>
              </a:rPr>
              <a:t>May necessitate enrollment at different times</a:t>
            </a:r>
          </a:p>
          <a:p>
            <a:pPr lvl="1"/>
            <a:endParaRPr lang="en-US" sz="1700" dirty="0" smtClean="0">
              <a:latin typeface="Arial" pitchFamily="34" charset="0"/>
              <a:cs typeface="Arial" pitchFamily="34" charset="0"/>
            </a:endParaRPr>
          </a:p>
          <a:p>
            <a:endParaRPr lang="en-US" sz="2200" dirty="0" smtClean="0">
              <a:latin typeface="Arial" pitchFamily="34" charset="0"/>
              <a:cs typeface="Arial" pitchFamily="34" charset="0"/>
            </a:endParaRPr>
          </a:p>
          <a:p>
            <a:pPr lvl="1"/>
            <a:endParaRPr lang="en-US" sz="18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45</a:t>
            </a:fld>
            <a:endParaRPr lang="en-US" dirty="0"/>
          </a:p>
        </p:txBody>
      </p:sp>
    </p:spTree>
    <p:extLst>
      <p:ext uri="{BB962C8B-B14F-4D97-AF65-F5344CB8AC3E}">
        <p14:creationId xmlns:p14="http://schemas.microsoft.com/office/powerpoint/2010/main" val="349170604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PPACA Effect on Retirement Industry</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sz="2400" dirty="0" smtClean="0">
                <a:latin typeface="Arial" pitchFamily="34" charset="0"/>
                <a:cs typeface="Arial" pitchFamily="34" charset="0"/>
              </a:rPr>
              <a:t>Increased competition in healthcare marketplace</a:t>
            </a:r>
          </a:p>
          <a:p>
            <a:pPr lvl="1"/>
            <a:r>
              <a:rPr lang="en-US" sz="2000" dirty="0" smtClean="0">
                <a:latin typeface="Arial" pitchFamily="34" charset="0"/>
                <a:cs typeface="Arial" pitchFamily="34" charset="0"/>
              </a:rPr>
              <a:t>Government-regulated exchanges</a:t>
            </a:r>
          </a:p>
          <a:p>
            <a:pPr lvl="1"/>
            <a:r>
              <a:rPr lang="en-US" sz="2000" dirty="0" smtClean="0">
                <a:latin typeface="Arial" pitchFamily="34" charset="0"/>
                <a:cs typeface="Arial" pitchFamily="34" charset="0"/>
              </a:rPr>
              <a:t>Reduced brokers’ commissions</a:t>
            </a:r>
          </a:p>
          <a:p>
            <a:pPr lvl="1"/>
            <a:r>
              <a:rPr lang="en-US" sz="2000" dirty="0" smtClean="0">
                <a:latin typeface="Arial" pitchFamily="34" charset="0"/>
                <a:cs typeface="Arial" pitchFamily="34" charset="0"/>
              </a:rPr>
              <a:t>Potential expansion of healthcare brokers into retirement plan industry</a:t>
            </a:r>
          </a:p>
          <a:p>
            <a:endParaRPr lang="en-US" sz="2400" dirty="0">
              <a:latin typeface="Arial" pitchFamily="34" charset="0"/>
              <a:cs typeface="Arial" pitchFamily="34" charset="0"/>
            </a:endParaRPr>
          </a:p>
          <a:p>
            <a:r>
              <a:rPr lang="en-US" sz="2400" dirty="0" smtClean="0">
                <a:latin typeface="Arial" pitchFamily="34" charset="0"/>
                <a:cs typeface="Arial" pitchFamily="34" charset="0"/>
              </a:rPr>
              <a:t>New legislatively-mandated retirement plan models</a:t>
            </a:r>
          </a:p>
          <a:p>
            <a:pPr lvl="1"/>
            <a:r>
              <a:rPr lang="en-US" sz="2000" dirty="0" smtClean="0">
                <a:latin typeface="Arial" pitchFamily="34" charset="0"/>
                <a:cs typeface="Arial" pitchFamily="34" charset="0"/>
              </a:rPr>
              <a:t>Reduces/eliminates role of employer</a:t>
            </a:r>
          </a:p>
          <a:p>
            <a:pPr lvl="1"/>
            <a:r>
              <a:rPr lang="en-US" sz="2000" dirty="0" smtClean="0">
                <a:latin typeface="Arial" pitchFamily="34" charset="0"/>
                <a:cs typeface="Arial" pitchFamily="34" charset="0"/>
              </a:rPr>
              <a:t>Marketing focus redirected to employees</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46</a:t>
            </a:fld>
            <a:endParaRPr lang="en-US" dirty="0"/>
          </a:p>
        </p:txBody>
      </p:sp>
    </p:spTree>
    <p:extLst>
      <p:ext uri="{BB962C8B-B14F-4D97-AF65-F5344CB8AC3E}">
        <p14:creationId xmlns:p14="http://schemas.microsoft.com/office/powerpoint/2010/main" val="167989113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3"/>
          <p:cNvSpPr>
            <a:spLocks noGrp="1" noChangeArrowheads="1"/>
          </p:cNvSpPr>
          <p:nvPr>
            <p:ph type="subTitle" idx="1"/>
          </p:nvPr>
        </p:nvSpPr>
        <p:spPr>
          <a:xfrm>
            <a:off x="1905000" y="4724400"/>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26627" name="Rectangle 3"/>
          <p:cNvSpPr>
            <a:spLocks noChangeArrowheads="1"/>
          </p:cNvSpPr>
          <p:nvPr/>
        </p:nvSpPr>
        <p:spPr bwMode="auto">
          <a:xfrm>
            <a:off x="1447800" y="2667000"/>
            <a:ext cx="68580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eaLnBrk="1" hangingPunct="1">
              <a:lnSpc>
                <a:spcPct val="80000"/>
              </a:lnSpc>
              <a:spcBef>
                <a:spcPts val="600"/>
              </a:spcBef>
              <a:buClr>
                <a:schemeClr val="accent1"/>
              </a:buClr>
              <a:buSzPct val="80000"/>
              <a:buFont typeface="Wingdings 2" pitchFamily="18" charset="2"/>
              <a:buNone/>
              <a:defRPr/>
            </a:pPr>
            <a:endParaRPr lang="en-US" sz="2200" dirty="0">
              <a:solidFill>
                <a:srgbClr val="320E04"/>
              </a:solidFill>
              <a:latin typeface="Arial" charset="0"/>
              <a:cs typeface="Arial" charset="0"/>
            </a:endParaRPr>
          </a:p>
          <a:p>
            <a:pPr marL="26988" algn="ctr" eaLnBrk="1" hangingPunct="1">
              <a:lnSpc>
                <a:spcPct val="80000"/>
              </a:lnSpc>
              <a:spcBef>
                <a:spcPts val="600"/>
              </a:spcBef>
              <a:buClr>
                <a:schemeClr val="accent1"/>
              </a:buClr>
              <a:buSzPct val="80000"/>
              <a:buFont typeface="Wingdings 2" pitchFamily="18" charset="2"/>
              <a:buNone/>
              <a:defRPr/>
            </a:pPr>
            <a:r>
              <a:rPr lang="en-US" sz="2200" b="1" dirty="0">
                <a:solidFill>
                  <a:srgbClr val="320E04"/>
                </a:solidFill>
                <a:latin typeface="Arial" pitchFamily="34" charset="0"/>
                <a:cs typeface="Arial" pitchFamily="34" charset="0"/>
              </a:rPr>
              <a:t>Marcia S. Wagner, Esq.</a:t>
            </a:r>
            <a:endParaRPr lang="en-US" sz="2200" b="1" dirty="0">
              <a:solidFill>
                <a:schemeClr val="tx2"/>
              </a:solidFill>
              <a:latin typeface="Arial" charset="0"/>
              <a:cs typeface="Arial" charset="0"/>
            </a:endParaRPr>
          </a:p>
          <a:p>
            <a:pPr algn="ctr">
              <a:defRPr/>
            </a:pPr>
            <a:endParaRPr lang="en-US" sz="2000" dirty="0">
              <a:solidFill>
                <a:schemeClr val="tx2"/>
              </a:solidFill>
              <a:latin typeface="Arial" charset="0"/>
              <a:cs typeface="Arial" charset="0"/>
            </a:endParaRPr>
          </a:p>
          <a:p>
            <a:pPr algn="ctr">
              <a:defRPr/>
            </a:pPr>
            <a:endParaRPr lang="en-US" sz="2000" dirty="0">
              <a:solidFill>
                <a:schemeClr val="tx2"/>
              </a:solidFill>
              <a:latin typeface="Arial" charset="0"/>
              <a:cs typeface="Arial" charset="0"/>
            </a:endParaRPr>
          </a:p>
          <a:p>
            <a:pPr algn="ctr">
              <a:defRPr/>
            </a:pPr>
            <a:endParaRPr lang="en-US" sz="2000" dirty="0">
              <a:solidFill>
                <a:schemeClr val="tx2"/>
              </a:solidFill>
              <a:latin typeface="Arial" charset="0"/>
              <a:cs typeface="Arial" charset="0"/>
            </a:endParaRPr>
          </a:p>
          <a:p>
            <a:pPr algn="ctr">
              <a:defRPr/>
            </a:pPr>
            <a:endParaRPr lang="en-US" sz="2000" dirty="0">
              <a:solidFill>
                <a:schemeClr val="tx2"/>
              </a:solidFill>
              <a:latin typeface="Arial" charset="0"/>
              <a:cs typeface="Arial" charset="0"/>
            </a:endParaRPr>
          </a:p>
          <a:p>
            <a:pPr algn="ctr">
              <a:defRPr/>
            </a:pPr>
            <a:r>
              <a:rPr lang="en-US" sz="2000" dirty="0">
                <a:solidFill>
                  <a:schemeClr val="tx2"/>
                </a:solidFill>
                <a:latin typeface="Arial" charset="0"/>
                <a:cs typeface="Arial" charset="0"/>
              </a:rPr>
              <a:t>99 Summer Street, 13</a:t>
            </a:r>
            <a:r>
              <a:rPr lang="en-US" sz="2000" baseline="30000" dirty="0">
                <a:solidFill>
                  <a:schemeClr val="tx2"/>
                </a:solidFill>
                <a:latin typeface="Arial" charset="0"/>
                <a:cs typeface="Arial" charset="0"/>
              </a:rPr>
              <a:t>th</a:t>
            </a:r>
            <a:r>
              <a:rPr lang="en-US" sz="2000" dirty="0">
                <a:solidFill>
                  <a:schemeClr val="tx2"/>
                </a:solidFill>
                <a:latin typeface="Arial" charset="0"/>
                <a:cs typeface="Arial" charset="0"/>
              </a:rPr>
              <a:t> Floor</a:t>
            </a:r>
          </a:p>
          <a:p>
            <a:pPr algn="ctr">
              <a:defRPr/>
            </a:pPr>
            <a:r>
              <a:rPr lang="en-US" sz="2000" dirty="0">
                <a:solidFill>
                  <a:schemeClr val="tx2"/>
                </a:solidFill>
                <a:latin typeface="Arial" charset="0"/>
                <a:cs typeface="Arial" charset="0"/>
              </a:rPr>
              <a:t>Boston, Massachusetts 02110</a:t>
            </a:r>
          </a:p>
          <a:p>
            <a:pPr algn="ctr">
              <a:defRPr/>
            </a:pPr>
            <a:r>
              <a:rPr lang="en-US" sz="2000" dirty="0">
                <a:solidFill>
                  <a:schemeClr val="tx2"/>
                </a:solidFill>
                <a:latin typeface="Arial" charset="0"/>
                <a:cs typeface="Arial" charset="0"/>
              </a:rPr>
              <a:t>Tel: (617) 357-5200 Fax: (617) 357-5250</a:t>
            </a:r>
          </a:p>
          <a:p>
            <a:pPr algn="ctr">
              <a:defRPr/>
            </a:pPr>
            <a:r>
              <a:rPr lang="en-US" sz="2000" dirty="0">
                <a:solidFill>
                  <a:schemeClr val="tx2"/>
                </a:solidFill>
                <a:latin typeface="Arial" charset="0"/>
                <a:cs typeface="Arial" charset="0"/>
              </a:rPr>
              <a:t>    Website: www.wagnerlawgroup.com</a:t>
            </a:r>
          </a:p>
          <a:p>
            <a:pPr algn="ctr">
              <a:defRPr/>
            </a:pPr>
            <a:r>
              <a:rPr lang="en-US" sz="1100" dirty="0">
                <a:solidFill>
                  <a:schemeClr val="tx2"/>
                </a:solidFill>
                <a:latin typeface="Arial" charset="0"/>
                <a:cs typeface="Arial" charset="0"/>
              </a:rPr>
              <a:t>marcia@wagnerlawgroup.com </a:t>
            </a:r>
          </a:p>
          <a:p>
            <a:pPr marL="26988" eaLnBrk="1" hangingPunct="1">
              <a:lnSpc>
                <a:spcPct val="80000"/>
              </a:lnSpc>
              <a:spcBef>
                <a:spcPts val="600"/>
              </a:spcBef>
              <a:buClr>
                <a:schemeClr val="accent1"/>
              </a:buClr>
              <a:buSzPct val="80000"/>
              <a:buFont typeface="Wingdings 2" pitchFamily="18" charset="2"/>
              <a:buNone/>
              <a:defRPr/>
            </a:pPr>
            <a:r>
              <a:rPr lang="en-US" sz="1050" dirty="0" smtClean="0">
                <a:solidFill>
                  <a:srgbClr val="320E04"/>
                </a:solidFill>
                <a:latin typeface="Arial" charset="0"/>
                <a:cs typeface="Arial" charset="0"/>
              </a:rPr>
              <a:t>A0120005.pptx</a:t>
            </a:r>
            <a:endParaRPr lang="en-US" sz="1050" dirty="0">
              <a:solidFill>
                <a:srgbClr val="320E04"/>
              </a:solidFill>
              <a:latin typeface="Arial" charset="0"/>
              <a:cs typeface="Arial" charset="0"/>
            </a:endParaRPr>
          </a:p>
          <a:p>
            <a:pPr marL="26988" eaLnBrk="1" hangingPunct="1">
              <a:lnSpc>
                <a:spcPct val="80000"/>
              </a:lnSpc>
              <a:spcBef>
                <a:spcPts val="600"/>
              </a:spcBef>
              <a:buClr>
                <a:schemeClr val="accent1"/>
              </a:buClr>
              <a:buSzPct val="80000"/>
              <a:buFont typeface="Wingdings 2" pitchFamily="18" charset="2"/>
              <a:buNone/>
              <a:defRPr/>
            </a:pPr>
            <a:endParaRPr lang="en-US" sz="800" dirty="0">
              <a:solidFill>
                <a:srgbClr val="320E04"/>
              </a:solidFill>
              <a:latin typeface="Arial" charset="0"/>
              <a:cs typeface="Arial" charset="0"/>
            </a:endParaRPr>
          </a:p>
          <a:p>
            <a:pPr marL="26988" eaLnBrk="1" hangingPunct="1">
              <a:lnSpc>
                <a:spcPct val="80000"/>
              </a:lnSpc>
              <a:spcBef>
                <a:spcPts val="600"/>
              </a:spcBef>
              <a:buClr>
                <a:schemeClr val="accent1"/>
              </a:buClr>
              <a:buSzPct val="80000"/>
              <a:buFont typeface="Wingdings 2" pitchFamily="18" charset="2"/>
              <a:buNone/>
              <a:defRPr/>
            </a:pPr>
            <a:r>
              <a:rPr lang="en-US" sz="2200" dirty="0">
                <a:solidFill>
                  <a:srgbClr val="320E04"/>
                </a:solidFill>
                <a:latin typeface="Times New Roman" pitchFamily="18" charset="0"/>
              </a:rPr>
              <a:t>                    </a:t>
            </a: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p:txBody>
      </p:sp>
      <p:sp>
        <p:nvSpPr>
          <p:cNvPr id="8196" name="Rectangle 2"/>
          <p:cNvSpPr>
            <a:spLocks noGrp="1" noChangeArrowheads="1"/>
          </p:cNvSpPr>
          <p:nvPr>
            <p:ph type="ctrTitle"/>
          </p:nvPr>
        </p:nvSpPr>
        <p:spPr bwMode="auto">
          <a:xfrm>
            <a:off x="1214438" y="762000"/>
            <a:ext cx="7700962" cy="1471613"/>
          </a:xfrm>
        </p:spPr>
        <p:txBody>
          <a:bodyPr vert="horz" wrap="square" lIns="91440" tIns="45720" rIns="91440" bIns="45720" numCol="1" anchorCtr="0" compatLnSpc="1">
            <a:prstTxWarp prst="textNoShape">
              <a:avLst/>
            </a:prstTxWarp>
            <a:normAutofit fontScale="90000"/>
          </a:bodyPr>
          <a:lstStyle/>
          <a:p>
            <a:pPr marL="26988" algn="ctr" eaLnBrk="1" hangingPunct="1">
              <a:lnSpc>
                <a:spcPct val="80000"/>
              </a:lnSpc>
              <a:spcBef>
                <a:spcPts val="600"/>
              </a:spcBef>
            </a:pPr>
            <a:r>
              <a:rPr lang="en-US" sz="4400" b="1" dirty="0">
                <a:solidFill>
                  <a:srgbClr val="320E04"/>
                </a:solidFill>
                <a:latin typeface="Times New Roman" pitchFamily="18" charset="0"/>
              </a:rPr>
              <a:t/>
            </a:r>
            <a:br>
              <a:rPr lang="en-US" sz="4400" b="1" dirty="0">
                <a:solidFill>
                  <a:srgbClr val="320E04"/>
                </a:solidFill>
                <a:latin typeface="Times New Roman" pitchFamily="18" charset="0"/>
              </a:rPr>
            </a:br>
            <a:r>
              <a:rPr lang="en-US" sz="4400" b="1" dirty="0" smtClean="0">
                <a:effectLst/>
              </a:rPr>
              <a:t/>
            </a:r>
            <a:br>
              <a:rPr lang="en-US" sz="4400" b="1" dirty="0" smtClean="0">
                <a:effectLst/>
              </a:rPr>
            </a:br>
            <a:r>
              <a:rPr lang="en-US" sz="4400" b="1" dirty="0" smtClean="0">
                <a:effectLst/>
              </a:rPr>
              <a:t/>
            </a:r>
            <a:br>
              <a:rPr lang="en-US" sz="4400" b="1" dirty="0" smtClean="0">
                <a:effectLst/>
              </a:rPr>
            </a:br>
            <a:r>
              <a:rPr lang="en-US" sz="3100" b="1" dirty="0">
                <a:solidFill>
                  <a:srgbClr val="320E04"/>
                </a:solidFill>
                <a:effectLst/>
                <a:latin typeface="Times New Roman" pitchFamily="18" charset="0"/>
                <a:cs typeface="Times New Roman" pitchFamily="18" charset="0"/>
              </a:rPr>
              <a:t>RETIREMENT PLAN GAME </a:t>
            </a:r>
            <a:r>
              <a:rPr lang="en-US" sz="3100" b="1" dirty="0" smtClean="0">
                <a:solidFill>
                  <a:srgbClr val="320E04"/>
                </a:solidFill>
                <a:effectLst/>
                <a:latin typeface="Times New Roman" pitchFamily="18" charset="0"/>
                <a:cs typeface="Times New Roman" pitchFamily="18" charset="0"/>
              </a:rPr>
              <a:t>CHANGERS:</a:t>
            </a:r>
            <a:r>
              <a:rPr lang="en-US" sz="4400" b="1" dirty="0">
                <a:effectLst/>
              </a:rPr>
              <a:t/>
            </a:r>
            <a:br>
              <a:rPr lang="en-US" sz="4400" b="1" dirty="0">
                <a:effectLst/>
              </a:rPr>
            </a:br>
            <a:r>
              <a:rPr lang="en-US" sz="3300" b="1" dirty="0" smtClean="0">
                <a:solidFill>
                  <a:srgbClr val="320E04"/>
                </a:solidFill>
                <a:effectLst/>
                <a:latin typeface="Times New Roman" pitchFamily="18" charset="0"/>
                <a:cs typeface="Times New Roman" pitchFamily="18" charset="0"/>
              </a:rPr>
              <a:t>WHAT </a:t>
            </a:r>
            <a:r>
              <a:rPr lang="en-US" sz="3300" b="1" dirty="0">
                <a:solidFill>
                  <a:srgbClr val="320E04"/>
                </a:solidFill>
                <a:effectLst/>
                <a:latin typeface="Times New Roman" pitchFamily="18" charset="0"/>
                <a:cs typeface="Times New Roman" pitchFamily="18" charset="0"/>
              </a:rPr>
              <a:t>ADVISORS NEED TO </a:t>
            </a:r>
            <a:r>
              <a:rPr lang="en-US" sz="3300" b="1" dirty="0" smtClean="0">
                <a:solidFill>
                  <a:srgbClr val="320E04"/>
                </a:solidFill>
                <a:effectLst/>
                <a:latin typeface="Times New Roman" pitchFamily="18" charset="0"/>
                <a:cs typeface="Times New Roman" pitchFamily="18" charset="0"/>
              </a:rPr>
              <a:t>KNOW</a:t>
            </a:r>
            <a:r>
              <a:rPr lang="en-US" sz="3300" b="1" dirty="0">
                <a:solidFill>
                  <a:srgbClr val="320E04"/>
                </a:solidFill>
                <a:effectLst/>
                <a:latin typeface="Times New Roman" pitchFamily="18" charset="0"/>
                <a:cs typeface="Times New Roman" pitchFamily="18" charset="0"/>
              </a:rPr>
              <a:t/>
            </a:r>
            <a:br>
              <a:rPr lang="en-US" sz="3300" b="1" dirty="0">
                <a:solidFill>
                  <a:srgbClr val="320E04"/>
                </a:solidFill>
                <a:effectLst/>
                <a:latin typeface="Times New Roman" pitchFamily="18" charset="0"/>
                <a:cs typeface="Times New Roman" pitchFamily="18" charset="0"/>
              </a:rPr>
            </a:br>
            <a:r>
              <a:rPr lang="en-US" sz="4000" b="1" dirty="0">
                <a:solidFill>
                  <a:srgbClr val="320E04"/>
                </a:solidFill>
                <a:latin typeface="Times New Roman" pitchFamily="18" charset="0"/>
                <a:cs typeface="Times New Roman" pitchFamily="18" charset="0"/>
              </a:rPr>
              <a:t/>
            </a:r>
            <a:br>
              <a:rPr lang="en-US" sz="4000" b="1" dirty="0">
                <a:solidFill>
                  <a:srgbClr val="320E04"/>
                </a:solidFill>
                <a:latin typeface="Times New Roman" pitchFamily="18" charset="0"/>
                <a:cs typeface="Times New Roman" pitchFamily="18" charset="0"/>
              </a:rPr>
            </a:br>
            <a:endParaRPr lang="en-US" sz="4000" b="1" dirty="0" smtClean="0">
              <a:effectLst/>
            </a:endParaRPr>
          </a:p>
        </p:txBody>
      </p:sp>
      <p:pic>
        <p:nvPicPr>
          <p:cNvPr id="8197"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429000"/>
            <a:ext cx="350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18618</TotalTime>
  <Words>6995</Words>
  <Application>Microsoft Office PowerPoint</Application>
  <PresentationFormat>On-screen Show (4:3)</PresentationFormat>
  <Paragraphs>664</Paragraphs>
  <Slides>47</Slides>
  <Notes>47</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Solstice</vt:lpstr>
      <vt:lpstr> </vt:lpstr>
      <vt:lpstr>Introduction</vt:lpstr>
      <vt:lpstr>The Regulatory Divide</vt:lpstr>
      <vt:lpstr>Restrictions Under ERISA </vt:lpstr>
      <vt:lpstr>Potential Abuses of Cross-Selling</vt:lpstr>
      <vt:lpstr>DOL Guidance</vt:lpstr>
      <vt:lpstr>Prohibited Transaction Rules</vt:lpstr>
      <vt:lpstr>DOL Rollover Option</vt:lpstr>
      <vt:lpstr>DOL-Related Concern for All Advisors</vt:lpstr>
      <vt:lpstr>Definition of Investment Advice</vt:lpstr>
      <vt:lpstr>Critical Supreme Court Guidance </vt:lpstr>
      <vt:lpstr>Core Analysis in Varity Corp</vt:lpstr>
      <vt:lpstr>Three-Factor Test from Varity Corp</vt:lpstr>
      <vt:lpstr>Meeting the 3-Factor Test</vt:lpstr>
      <vt:lpstr>Meeting the 3-Factor Test (cont’d)</vt:lpstr>
      <vt:lpstr>Document-Related Issues</vt:lpstr>
      <vt:lpstr>Procedural Guidelines</vt:lpstr>
      <vt:lpstr>Procedural Guidelines (cont’d)</vt:lpstr>
      <vt:lpstr>Procedural Guidelines (cont’d)</vt:lpstr>
      <vt:lpstr>Procedural Guidelines (cont’d)</vt:lpstr>
      <vt:lpstr>Conclusions</vt:lpstr>
      <vt:lpstr>Conclusions (cont’d)</vt:lpstr>
      <vt:lpstr>Important Information</vt:lpstr>
      <vt:lpstr>PowerPoint Presentation</vt:lpstr>
      <vt:lpstr>Goals of Policymakers</vt:lpstr>
      <vt:lpstr> Lifetime Income Solutions for DC Plans   </vt:lpstr>
      <vt:lpstr>“In Plan” Lifetime Income Solutions</vt:lpstr>
      <vt:lpstr>Comparison of Retirement Income Strategies</vt:lpstr>
      <vt:lpstr>Guaranteed Living Withdrawal Benefit (GLWB)</vt:lpstr>
      <vt:lpstr>Need for Additional Fiduciary Guidance</vt:lpstr>
      <vt:lpstr>Current Fiduciary Standard for Annuities</vt:lpstr>
      <vt:lpstr>First Step in Annuity Selection (Procedural Prudence)</vt:lpstr>
      <vt:lpstr>2nd Step for Annuity Selection (Insurer’s Ability to Pay)</vt:lpstr>
      <vt:lpstr>3rd &amp; 4th Steps for Annuity Selection (Cost and Appropriate Conclusions)</vt:lpstr>
      <vt:lpstr>5th Step for Annuity Selection (Seeking Expert Advice)</vt:lpstr>
      <vt:lpstr>           QDIA Considerations &amp; Group Annuities            </vt:lpstr>
      <vt:lpstr>Removing Regulatory Obstacles to Annuity Distributions</vt:lpstr>
      <vt:lpstr>Promoting Longevity Annuities</vt:lpstr>
      <vt:lpstr>Default Annuities</vt:lpstr>
      <vt:lpstr>Education and Disclosures for Participants</vt:lpstr>
      <vt:lpstr>DOL Proposal for Lifetime Income Disclosures</vt:lpstr>
      <vt:lpstr>Lifetime Income Illustration</vt:lpstr>
      <vt:lpstr> </vt:lpstr>
      <vt:lpstr>Effect of PPACA on Employees</vt:lpstr>
      <vt:lpstr>Effect of PPACA on Employers</vt:lpstr>
      <vt:lpstr>PPACA Effect on Retirement Industry</vt:lpstr>
      <vt:lpstr>   RETIREMENT PLAN GAME CHANGERS: WHAT ADVISORS NEED TO KNOW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Steven Migausky</cp:lastModifiedBy>
  <cp:revision>410</cp:revision>
  <cp:lastPrinted>2014-05-19T20:33:55Z</cp:lastPrinted>
  <dcterms:created xsi:type="dcterms:W3CDTF">2008-04-29T20:53:18Z</dcterms:created>
  <dcterms:modified xsi:type="dcterms:W3CDTF">2014-05-21T21:10:02Z</dcterms:modified>
</cp:coreProperties>
</file>