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9" r:id="rId1"/>
  </p:sldMasterIdLst>
  <p:notesMasterIdLst>
    <p:notesMasterId r:id="rId11"/>
  </p:notesMasterIdLst>
  <p:handoutMasterIdLst>
    <p:handoutMasterId r:id="rId12"/>
  </p:handoutMasterIdLst>
  <p:sldIdLst>
    <p:sldId id="630" r:id="rId2"/>
    <p:sldId id="661" r:id="rId3"/>
    <p:sldId id="687" r:id="rId4"/>
    <p:sldId id="704" r:id="rId5"/>
    <p:sldId id="705" r:id="rId6"/>
    <p:sldId id="706" r:id="rId7"/>
    <p:sldId id="703" r:id="rId8"/>
    <p:sldId id="594" r:id="rId9"/>
    <p:sldId id="708" r:id="rId10"/>
  </p:sldIdLst>
  <p:sldSz cx="9144000" cy="5143500" type="screen16x9"/>
  <p:notesSz cx="7010400" cy="923607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928">
          <p15:clr>
            <a:srgbClr val="A4A3A4"/>
          </p15:clr>
        </p15:guide>
        <p15:guide id="2" pos="2209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DE8B"/>
    <a:srgbClr val="FFCC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793" autoAdjust="0"/>
    <p:restoredTop sz="65309" autoAdjust="0"/>
  </p:normalViewPr>
  <p:slideViewPr>
    <p:cSldViewPr>
      <p:cViewPr>
        <p:scale>
          <a:sx n="63" d="100"/>
          <a:sy n="63" d="100"/>
        </p:scale>
        <p:origin x="-2946" y="-582"/>
      </p:cViewPr>
      <p:guideLst>
        <p:guide orient="horz" pos="1620"/>
        <p:guide pos="2880"/>
      </p:guideLst>
    </p:cSldViewPr>
  </p:slideViewPr>
  <p:notesTextViewPr>
    <p:cViewPr>
      <p:scale>
        <a:sx n="95" d="100"/>
        <a:sy n="9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3552" y="-808"/>
      </p:cViewPr>
      <p:guideLst>
        <p:guide orient="horz" pos="2909"/>
        <p:guide pos="220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8475" cy="462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9" y="0"/>
            <a:ext cx="3038475" cy="462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7C13C162-FF4A-4D3B-953C-683E06DB2167}" type="datetimeFigureOut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1126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8772378"/>
            <a:ext cx="3038475" cy="462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dirty="0"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26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9" y="8772378"/>
            <a:ext cx="3038475" cy="462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cs typeface="+mn-cs"/>
              </a:defRPr>
            </a:lvl1pPr>
          </a:lstStyle>
          <a:p>
            <a:pPr>
              <a:defRPr/>
            </a:pPr>
            <a:fld id="{69D44C23-A377-4E26-B1B8-48854E0FEF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738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3038475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9" y="0"/>
            <a:ext cx="3038475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427038" y="692150"/>
            <a:ext cx="6159500" cy="3463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387768"/>
            <a:ext cx="5608638" cy="4155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60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8772378"/>
            <a:ext cx="3038475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60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9" y="8772378"/>
            <a:ext cx="3038475" cy="46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B49C6D9-F17C-45B5-9A7F-C5A98FEF49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793210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1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7350" y="606425"/>
            <a:ext cx="6156325" cy="3462338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16FFA92-B2D5-4729-B9B8-22F7E3852FEE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576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7038" y="692150"/>
            <a:ext cx="6159500" cy="3463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100" dirty="0" smtClean="0"/>
              <a:t> </a:t>
            </a:r>
            <a:endParaRPr lang="en-US" sz="11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B49C6D9-F17C-45B5-9A7F-C5A98FEF49DD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2766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eaLnBrk="1" hangingPunct="1"/>
            <a:fld id="{214DEA33-BF8F-4CBA-97EB-59425767F7A2}" type="slidenum">
              <a:rPr lang="en-US" sz="1200" smtClean="0">
                <a:latin typeface="Arial" charset="0"/>
              </a:rPr>
              <a:pPr eaLnBrk="1" hangingPunct="1"/>
              <a:t>9</a:t>
            </a:fld>
            <a:endParaRPr lang="en-US" sz="1200" dirty="0" smtClean="0">
              <a:latin typeface="Arial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7350" y="606425"/>
            <a:ext cx="6156325" cy="3462338"/>
          </a:xfrm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269923"/>
            <a:ext cx="7406640" cy="1104138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387548"/>
            <a:ext cx="7406640" cy="131445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5F109A-F57D-4FB8-9DFD-5E3D9F376472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721B-BEC6-4790-98F7-B9E7F1FDDC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7" name="Picture 6" descr="C:\Documents and Settings\Barbara Lewis\Local Settings\Temporary Internet Files\OLK2EB\Wagner-Logo.bmp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4095750"/>
            <a:ext cx="2667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440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F0B25-E1DB-487E-99CA-1976194D3012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818CC-217F-4484-AEDF-321D6DD1A1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54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2825" y="0"/>
            <a:ext cx="6858000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Rectangle 4"/>
          <p:cNvSpPr/>
          <p:nvPr/>
        </p:nvSpPr>
        <p:spPr bwMode="invGray">
          <a:xfrm>
            <a:off x="2286000" y="0"/>
            <a:ext cx="76200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6" name="Oval 5"/>
          <p:cNvSpPr/>
          <p:nvPr/>
        </p:nvSpPr>
        <p:spPr>
          <a:xfrm>
            <a:off x="2172321" y="2110992"/>
            <a:ext cx="210312" cy="157734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Oval 6"/>
          <p:cNvSpPr/>
          <p:nvPr/>
        </p:nvSpPr>
        <p:spPr>
          <a:xfrm>
            <a:off x="2408238" y="2059781"/>
            <a:ext cx="63500" cy="47625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1950244"/>
            <a:ext cx="6400800" cy="17145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800100"/>
            <a:ext cx="6400800" cy="1132284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3B555-7A4D-4F38-8077-FA0429B9EF04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5100FF0-D116-4247-92A9-31693A0A0E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3417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143000"/>
            <a:ext cx="3657600" cy="3497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143000"/>
            <a:ext cx="3657600" cy="34975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9ADF6-2F2A-4440-9AD2-CF628F2A1EEF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CFAE3-E1F0-425E-ACAF-19A60CBDE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845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70252"/>
            <a:ext cx="8229600" cy="85725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246209"/>
            <a:ext cx="4023360" cy="48006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727002"/>
            <a:ext cx="4023360" cy="30861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D245F1-EE49-48BF-B85E-FB7532F1FE77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3EEC25A-DAC0-49B0-9600-4DEA5E92E9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08765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05740"/>
            <a:ext cx="7498080" cy="85725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EC7E35-AF31-447B-B317-14B71D540A6D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509D47-CFA2-4FA4-A29F-F1A8AF34284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3022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14414" y="0"/>
            <a:ext cx="8129587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3" name="Rectangle 2"/>
          <p:cNvSpPr/>
          <p:nvPr/>
        </p:nvSpPr>
        <p:spPr bwMode="invGray">
          <a:xfrm>
            <a:off x="1014414" y="0"/>
            <a:ext cx="7302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73EE3-A95E-43DD-A499-CF769D25A687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9A06611-272E-4764-A52D-ADD197A6A0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628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2583"/>
            <a:ext cx="3810000" cy="871538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055223"/>
            <a:ext cx="3810000" cy="523875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153400" cy="299442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B2C67-7B85-4AAC-81CA-4B0DA195F892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1FFCC2-FE64-48FE-8CEF-FA918D1CC93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9422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0" y="800100"/>
            <a:ext cx="4572000" cy="3429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 dirty="0">
              <a:latin typeface="+mn-lt"/>
              <a:cs typeface="+mn-cs"/>
            </a:endParaRPr>
          </a:p>
        </p:txBody>
      </p:sp>
      <p:sp>
        <p:nvSpPr>
          <p:cNvPr id="6" name="Flowchart: Process 5"/>
          <p:cNvSpPr/>
          <p:nvPr/>
        </p:nvSpPr>
        <p:spPr>
          <a:xfrm rot="19468671">
            <a:off x="396875" y="715567"/>
            <a:ext cx="685800" cy="15359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7" name="Flowchart: Process 6"/>
          <p:cNvSpPr/>
          <p:nvPr/>
        </p:nvSpPr>
        <p:spPr>
          <a:xfrm rot="2103354" flipH="1">
            <a:off x="5003800" y="702469"/>
            <a:ext cx="649288" cy="153591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800100"/>
            <a:ext cx="2743200" cy="14859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857253"/>
            <a:ext cx="4419600" cy="2635898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3600450"/>
            <a:ext cx="4419600" cy="5715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C4AC3-ED09-4238-AE90-E71F538E54C0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3266A1B-3F88-48B9-80A0-EACBEBCBB46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3198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8906D7-D9CD-41AA-98CE-BE089E5E4F19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08340-7B5C-4C59-A437-16A6B567D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515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05979"/>
            <a:ext cx="1828800" cy="4388644"/>
          </a:xfrm>
        </p:spPr>
        <p:txBody>
          <a:bodyPr vert="eaVer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05980"/>
            <a:ext cx="5562600" cy="4388644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F76411-F605-4341-B46F-350674FDCCE6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C30F7-33F1-49C4-A384-A240062E84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114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D9B50-F796-4400-9E71-75D1DAEEDFF8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3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FD87DF-E0CE-4DC9-8BC7-147ADB47C1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3562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75" y="-611981"/>
            <a:ext cx="1638300" cy="1228725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8" name="Oval 7"/>
          <p:cNvSpPr/>
          <p:nvPr/>
        </p:nvSpPr>
        <p:spPr>
          <a:xfrm>
            <a:off x="168275" y="15479"/>
            <a:ext cx="1703388" cy="1277540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1" name="Donut 10"/>
          <p:cNvSpPr/>
          <p:nvPr/>
        </p:nvSpPr>
        <p:spPr>
          <a:xfrm rot="2315675">
            <a:off x="182881" y="791308"/>
            <a:ext cx="1125717" cy="826968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12" name="Rectangle 11"/>
          <p:cNvSpPr/>
          <p:nvPr/>
        </p:nvSpPr>
        <p:spPr>
          <a:xfrm>
            <a:off x="1012825" y="0"/>
            <a:ext cx="813117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100" y="205978"/>
            <a:ext cx="7499350" cy="85725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3" name="Text Placeholder 8"/>
          <p:cNvSpPr>
            <a:spLocks noGrp="1"/>
          </p:cNvSpPr>
          <p:nvPr>
            <p:ph type="body" idx="1"/>
          </p:nvPr>
        </p:nvSpPr>
        <p:spPr bwMode="auto">
          <a:xfrm>
            <a:off x="1435100" y="1085850"/>
            <a:ext cx="749935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4729162"/>
            <a:ext cx="2133600" cy="3571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fld id="{FBF606F7-F2CF-4191-9589-00DEAA84B0A8}" type="datetime1">
              <a:rPr lang="en-US"/>
              <a:pPr>
                <a:defRPr/>
              </a:pPr>
              <a:t>1/24/2018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4729162"/>
            <a:ext cx="2895600" cy="35718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dirty="0">
                <a:solidFill>
                  <a:srgbClr val="B5A788"/>
                </a:solidFill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cs typeface="+mn-cs"/>
              </a:defRPr>
            </a:lvl1pPr>
            <a:extLst/>
          </a:lstStyle>
          <a:p>
            <a:pPr>
              <a:defRPr/>
            </a:pPr>
            <a:fld id="{22882F58-2D88-4991-A3CB-92A7D7EEEF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5" name="Rectangle 14"/>
          <p:cNvSpPr/>
          <p:nvPr/>
        </p:nvSpPr>
        <p:spPr bwMode="invGray">
          <a:xfrm>
            <a:off x="1014414" y="0"/>
            <a:ext cx="73025" cy="51435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sz="18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9" r:id="rId1"/>
    <p:sldLayoutId id="2147484040" r:id="rId2"/>
    <p:sldLayoutId id="2147484046" r:id="rId3"/>
    <p:sldLayoutId id="2147484041" r:id="rId4"/>
    <p:sldLayoutId id="2147484047" r:id="rId5"/>
    <p:sldLayoutId id="2147484042" r:id="rId6"/>
    <p:sldLayoutId id="2147484048" r:id="rId7"/>
    <p:sldLayoutId id="2147484049" r:id="rId8"/>
    <p:sldLayoutId id="2147484050" r:id="rId9"/>
    <p:sldLayoutId id="2147484043" r:id="rId10"/>
    <p:sldLayoutId id="2147484044" r:id="rId11"/>
    <p:sldLayoutId id="2147484045" r:id="rId12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alibri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1" y="228600"/>
            <a:ext cx="7407275" cy="26289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8" y="2000250"/>
            <a:ext cx="7407275" cy="222885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Stephen P. Wilkes, Esq.</a:t>
            </a:r>
          </a:p>
          <a:p>
            <a:pPr marL="26988" algn="ctr" eaLnBrk="1" hangingPunct="1">
              <a:lnSpc>
                <a:spcPct val="80000"/>
              </a:lnSpc>
            </a:pPr>
            <a:r>
              <a:rPr lang="en-US" sz="1800" b="1" dirty="0" smtClean="0">
                <a:solidFill>
                  <a:srgbClr val="320E04"/>
                </a:solidFill>
                <a:latin typeface="Times New Roman" pitchFamily="18" charset="0"/>
              </a:rPr>
              <a:t>300 Montgomery Street, Suite 600</a:t>
            </a:r>
          </a:p>
          <a:p>
            <a:pPr marL="26988" algn="ctr" eaLnBrk="1" hangingPunct="1">
              <a:lnSpc>
                <a:spcPct val="80000"/>
              </a:lnSpc>
            </a:pPr>
            <a:r>
              <a:rPr lang="en-US" sz="1800" b="1" dirty="0" smtClean="0">
                <a:solidFill>
                  <a:srgbClr val="320E04"/>
                </a:solidFill>
                <a:latin typeface="Times New Roman" pitchFamily="18" charset="0"/>
              </a:rPr>
              <a:t>San Francisco, CA 94104</a:t>
            </a:r>
          </a:p>
          <a:p>
            <a:pPr marL="26988" algn="ctr" eaLnBrk="1" hangingPunct="1">
              <a:lnSpc>
                <a:spcPct val="80000"/>
              </a:lnSpc>
            </a:pPr>
            <a:r>
              <a:rPr lang="en-US" sz="1800" b="1" dirty="0" smtClean="0">
                <a:solidFill>
                  <a:srgbClr val="320E04"/>
                </a:solidFill>
                <a:latin typeface="Times New Roman" pitchFamily="18" charset="0"/>
              </a:rPr>
              <a:t>415-625-0002</a:t>
            </a:r>
          </a:p>
          <a:p>
            <a:pPr marL="26988" algn="ctr" eaLnBrk="1" hangingPunct="1">
              <a:lnSpc>
                <a:spcPct val="80000"/>
              </a:lnSpc>
            </a:pPr>
            <a:r>
              <a:rPr lang="en-US" sz="1800" b="1" dirty="0" smtClean="0">
                <a:solidFill>
                  <a:srgbClr val="320E04"/>
                </a:solidFill>
                <a:latin typeface="Times New Roman" pitchFamily="18" charset="0"/>
              </a:rPr>
              <a:t>swilkes@wagnerlawgroup.com</a:t>
            </a:r>
            <a:endParaRPr lang="en-US" sz="18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228600"/>
            <a:ext cx="7391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endParaRPr lang="en-US" sz="3800" b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3800" b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WRAP PROGRAMS </a:t>
            </a: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endParaRPr lang="en-US" sz="4400" b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17320" y="131445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chemeClr val="accent5">
                    <a:lumMod val="75000"/>
                  </a:schemeClr>
                </a:solidFill>
              </a:rPr>
              <a:t>What Sayeth the SEC?</a:t>
            </a:r>
            <a:endParaRPr lang="en-US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888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Agenda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Introduction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SEC Focus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Program Structuring </a:t>
            </a:r>
          </a:p>
          <a:p>
            <a:pPr marL="403225" lvl="1" indent="0">
              <a:buNone/>
            </a:pPr>
            <a:r>
              <a:rPr lang="en-US" sz="2000" dirty="0" smtClean="0"/>
              <a:t>• Who Participates • Disclosures • Marketing </a:t>
            </a:r>
          </a:p>
          <a:p>
            <a:pPr marL="403225" lvl="1" indent="0">
              <a:buNone/>
            </a:pPr>
            <a:r>
              <a:rPr lang="en-US" sz="2000" dirty="0"/>
              <a:t>• Sponsor </a:t>
            </a:r>
            <a:r>
              <a:rPr lang="en-US" sz="2000" dirty="0" smtClean="0"/>
              <a:t>and </a:t>
            </a:r>
            <a:r>
              <a:rPr lang="en-US" sz="2000" dirty="0"/>
              <a:t>Manager Issues • Rule 3a-4 • Trading </a:t>
            </a:r>
            <a:r>
              <a:rPr lang="en-US" sz="2000" dirty="0" smtClean="0"/>
              <a:t>Away</a:t>
            </a:r>
          </a:p>
          <a:p>
            <a:pPr marL="403225" lvl="1" indent="0">
              <a:buNone/>
            </a:pPr>
            <a:r>
              <a:rPr lang="en-US" sz="2000" dirty="0" smtClean="0"/>
              <a:t>• Suitability </a:t>
            </a:r>
            <a:r>
              <a:rPr lang="en-US" sz="2000" dirty="0"/>
              <a:t>• ERISA • </a:t>
            </a:r>
            <a:r>
              <a:rPr lang="en-US" sz="2000" dirty="0" smtClean="0"/>
              <a:t>Other Issues </a:t>
            </a:r>
          </a:p>
          <a:p>
            <a:pPr marL="457200" lvl="1" indent="-334963">
              <a:buFont typeface="Wingdings" panose="05000000000000000000" pitchFamily="2" charset="2"/>
              <a:buChar char="§"/>
            </a:pPr>
            <a:r>
              <a:rPr lang="en-US" dirty="0" smtClean="0"/>
              <a:t>SEC Enforcement Activity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01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Introduction 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Evolving continually in marketplace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Significant growth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dirty="0" smtClean="0"/>
              <a:t>SMA, UMA, TPAM (FA to third party) Asset Allocation Programs, Mutual Fund Programs, Target Date Programs, Mini Accounts, Proprietary v Non Proprietary;  Overlay Programs, etc. </a:t>
            </a:r>
          </a:p>
          <a:p>
            <a:pPr marL="457200" lvl="1" indent="-334963">
              <a:buFont typeface="Wingdings" panose="05000000000000000000" pitchFamily="2" charset="2"/>
              <a:buChar char="§"/>
            </a:pPr>
            <a:r>
              <a:rPr lang="en-US" dirty="0" smtClean="0"/>
              <a:t>Bundle  services and /or  managers – single fee </a:t>
            </a:r>
          </a:p>
          <a:p>
            <a:pPr marL="457200" lvl="1" indent="-334963">
              <a:buFont typeface="Wingdings" panose="05000000000000000000" pitchFamily="2" charset="2"/>
              <a:buChar char="§"/>
            </a:pPr>
            <a:r>
              <a:rPr lang="en-US" dirty="0" smtClean="0"/>
              <a:t>Many special rules and complexities – e.g., Form ADV rules, confirms, Rule 3a-4,  ERISA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487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SEC and FINRA and State Focus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85850"/>
            <a:ext cx="7499350" cy="37719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Under scrutiny – often cited for target enforcement or investor advisory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Investor Bulletin, December 7 2017, SEC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Reverse churning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Consider program features and advantages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Trading away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Adequate disclosure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Fee reasonableness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717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Program Structure 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100" y="1085850"/>
            <a:ext cx="7499350" cy="39243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 smtClean="0"/>
              <a:t>Parties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400" dirty="0" smtClean="0"/>
              <a:t>Sponsor, Adviser, Manager: 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2000" dirty="0" smtClean="0"/>
              <a:t>What do they do?  Legal status? </a:t>
            </a:r>
          </a:p>
          <a:p>
            <a:pPr marL="396875" lvl="1" indent="-274638">
              <a:buFont typeface="Wingdings" panose="05000000000000000000" pitchFamily="2" charset="2"/>
              <a:buChar char="§"/>
            </a:pPr>
            <a:r>
              <a:rPr lang="en-US" sz="2400" dirty="0" smtClean="0"/>
              <a:t>Disclosure, Confirms, Marketing </a:t>
            </a:r>
          </a:p>
          <a:p>
            <a:pPr marL="396875" lvl="1" indent="-274638">
              <a:buFont typeface="Wingdings" panose="05000000000000000000" pitchFamily="2" charset="2"/>
              <a:buChar char="§"/>
            </a:pPr>
            <a:r>
              <a:rPr lang="en-US" sz="2400" dirty="0" smtClean="0"/>
              <a:t>Rule 3a-4/Investment Company Act , Securities Act</a:t>
            </a:r>
          </a:p>
          <a:p>
            <a:pPr marL="396875" lvl="1" indent="-274638">
              <a:buFont typeface="Wingdings" panose="05000000000000000000" pitchFamily="2" charset="2"/>
              <a:buChar char="§"/>
            </a:pPr>
            <a:r>
              <a:rPr lang="en-US" sz="2400" dirty="0" smtClean="0"/>
              <a:t>Trading</a:t>
            </a:r>
          </a:p>
          <a:p>
            <a:pPr marL="396875" lvl="1" indent="-274638">
              <a:buFont typeface="Wingdings" panose="05000000000000000000" pitchFamily="2" charset="2"/>
              <a:buChar char="§"/>
            </a:pPr>
            <a:r>
              <a:rPr lang="en-US" sz="2400" dirty="0" smtClean="0"/>
              <a:t>Suitability</a:t>
            </a:r>
          </a:p>
          <a:p>
            <a:pPr marL="396875" lvl="1" indent="-274638">
              <a:buFont typeface="Wingdings" panose="05000000000000000000" pitchFamily="2" charset="2"/>
              <a:buChar char="§"/>
            </a:pPr>
            <a:r>
              <a:rPr lang="en-US" sz="2400" dirty="0" smtClean="0"/>
              <a:t>Fees/Compensation</a:t>
            </a:r>
          </a:p>
          <a:p>
            <a:pPr marL="396875" lvl="1" indent="-274638">
              <a:buFont typeface="Wingdings" panose="05000000000000000000" pitchFamily="2" charset="2"/>
              <a:buChar char="§"/>
            </a:pPr>
            <a:r>
              <a:rPr lang="en-US" sz="2400" dirty="0" smtClean="0"/>
              <a:t>ERISA  </a:t>
            </a:r>
          </a:p>
          <a:p>
            <a:pPr marL="396875" lvl="1" indent="-274638">
              <a:buFont typeface="Wingdings" panose="05000000000000000000" pitchFamily="2" charset="2"/>
              <a:buChar char="§"/>
            </a:pPr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53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SEC Enforcement Activity 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724618"/>
            <a:ext cx="7162800" cy="2857500"/>
          </a:xfrm>
        </p:spPr>
        <p:txBody>
          <a:bodyPr numCol="2"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Suitability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Fee reasonableness, reverse churning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Proprietary product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Conflicts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Disclosure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Best Execution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048000" y="1047750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+mn-lt"/>
              </a:rPr>
              <a:t>Areas of interest:</a:t>
            </a:r>
            <a:endParaRPr lang="en-US" sz="28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96102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>
                <a:effectLst/>
                <a:latin typeface="+mn-lt"/>
                <a:cs typeface="Arial" pitchFamily="34" charset="0"/>
              </a:rPr>
              <a:t>SEC Enforcement Activity </a:t>
            </a:r>
            <a:endParaRPr lang="en-US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276350"/>
            <a:ext cx="7727950" cy="3124200"/>
          </a:xfrm>
        </p:spPr>
        <p:txBody>
          <a:bodyPr numCol="2"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Raymond James  &amp; Associates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Robert W. Baird &amp; Co.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Stifel Nicolaus &amp; Co.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Riverfront Investment Group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AIG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Barclays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WFG Advisors, LP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 smtClean="0"/>
              <a:t>JP Morgan</a:t>
            </a:r>
          </a:p>
          <a:p>
            <a:pPr marL="82550" indent="0">
              <a:buNone/>
            </a:pPr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13775" y="4729162"/>
            <a:ext cx="457200" cy="357188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E440E262-413E-463C-BF6B-C6C50F8FFF32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440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100" y="91678"/>
            <a:ext cx="7499350" cy="594122"/>
          </a:xfrm>
        </p:spPr>
        <p:txBody>
          <a:bodyPr>
            <a:noAutofit/>
          </a:bodyPr>
          <a:lstStyle/>
          <a:p>
            <a:pPr algn="ctr"/>
            <a:r>
              <a:rPr lang="en-US" b="1" dirty="0">
                <a:effectLst/>
                <a:latin typeface="+mn-lt"/>
                <a:cs typeface="Arial" pitchFamily="34" charset="0"/>
              </a:rPr>
              <a:t>Important Information</a:t>
            </a:r>
            <a:endParaRPr lang="en-US" b="1" i="1" dirty="0">
              <a:effectLst/>
              <a:latin typeface="+mn-lt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0" y="971550"/>
            <a:ext cx="7162800" cy="3333750"/>
          </a:xfrm>
        </p:spPr>
        <p:txBody>
          <a:bodyPr/>
          <a:lstStyle/>
          <a:p>
            <a:pPr marL="82550" indent="0">
              <a:buNone/>
              <a:defRPr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82550" indent="0">
              <a:buNone/>
              <a:defRPr/>
            </a:pPr>
            <a:r>
              <a:rPr lang="en-US" sz="2800" dirty="0">
                <a:cs typeface="Arial" pitchFamily="34" charset="0"/>
              </a:rPr>
              <a:t>This presentation is intended for general informational purposes only, and it does not constitute legal, tax or investment advice </a:t>
            </a:r>
            <a:r>
              <a:rPr lang="en-US" sz="2800" dirty="0" smtClean="0">
                <a:cs typeface="Arial" pitchFamily="34" charset="0"/>
              </a:rPr>
              <a:t>from The Wagner Law Group. </a:t>
            </a:r>
            <a:endParaRPr lang="en-US" sz="2100" dirty="0" smtClean="0">
              <a:cs typeface="Arial" pitchFamily="34" charset="0"/>
            </a:endParaRPr>
          </a:p>
          <a:p>
            <a:pPr marL="403225" lvl="1" indent="0">
              <a:buNone/>
              <a:defRPr/>
            </a:pPr>
            <a:endParaRPr lang="en-US" sz="2100" dirty="0">
              <a:latin typeface="Arial" pitchFamily="34" charset="0"/>
              <a:cs typeface="Arial" pitchFamily="34" charset="0"/>
            </a:endParaRPr>
          </a:p>
          <a:p>
            <a:pPr marL="406400" lvl="1" indent="0">
              <a:buNone/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marL="406400" lvl="1" indent="0">
              <a:defRPr/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18CC-217F-4484-AEDF-321D6DD1A1BA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1447801" y="228600"/>
            <a:ext cx="7407275" cy="2628900"/>
          </a:xfrm>
        </p:spPr>
        <p:txBody>
          <a:bodyPr vert="horz"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400" b="1" dirty="0" smtClean="0">
                <a:effectLst/>
              </a:rPr>
              <a:t/>
            </a:r>
            <a:br>
              <a:rPr lang="en-US" sz="4400" b="1" dirty="0" smtClean="0">
                <a:effectLst/>
              </a:rPr>
            </a:br>
            <a:endParaRPr lang="en-US" sz="4000" b="1" dirty="0" smtClean="0">
              <a:effectLst/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4258" y="2000250"/>
            <a:ext cx="7407275" cy="2228850"/>
          </a:xfrm>
        </p:spPr>
        <p:txBody>
          <a:bodyPr/>
          <a:lstStyle/>
          <a:p>
            <a:pPr marL="26988" eaLnBrk="1" hangingPunct="1">
              <a:lnSpc>
                <a:spcPct val="80000"/>
              </a:lnSpc>
            </a:pPr>
            <a:endParaRPr lang="en-US" sz="2200" b="1" dirty="0" smtClean="0">
              <a:solidFill>
                <a:srgbClr val="320E04"/>
              </a:solidFill>
              <a:latin typeface="Times New Roman" pitchFamily="18" charset="0"/>
            </a:endParaRPr>
          </a:p>
          <a:p>
            <a:pPr marL="26988" algn="ctr" eaLnBrk="1" hangingPunct="1">
              <a:lnSpc>
                <a:spcPct val="80000"/>
              </a:lnSpc>
            </a:pPr>
            <a:r>
              <a:rPr lang="en-US" sz="2800" b="1" dirty="0" smtClean="0">
                <a:solidFill>
                  <a:srgbClr val="320E04"/>
                </a:solidFill>
                <a:latin typeface="Arial" charset="0"/>
                <a:cs typeface="Arial" charset="0"/>
              </a:rPr>
              <a:t>Stephen P. Wilkes, Esq.</a:t>
            </a:r>
          </a:p>
          <a:p>
            <a:pPr marL="26988" algn="ctr" eaLnBrk="1" hangingPunct="1">
              <a:lnSpc>
                <a:spcPct val="80000"/>
              </a:lnSpc>
            </a:pPr>
            <a:r>
              <a:rPr lang="en-US" sz="1800" b="1" dirty="0" smtClean="0">
                <a:solidFill>
                  <a:srgbClr val="320E04"/>
                </a:solidFill>
                <a:latin typeface="Times New Roman" pitchFamily="18" charset="0"/>
              </a:rPr>
              <a:t>300 Montgomery Street, Suite 600</a:t>
            </a:r>
          </a:p>
          <a:p>
            <a:pPr marL="26988" algn="ctr" eaLnBrk="1" hangingPunct="1">
              <a:lnSpc>
                <a:spcPct val="80000"/>
              </a:lnSpc>
            </a:pPr>
            <a:r>
              <a:rPr lang="en-US" sz="1800" b="1" dirty="0" smtClean="0">
                <a:solidFill>
                  <a:srgbClr val="320E04"/>
                </a:solidFill>
                <a:latin typeface="Times New Roman" pitchFamily="18" charset="0"/>
              </a:rPr>
              <a:t>San Francisco, CA 94104</a:t>
            </a:r>
          </a:p>
          <a:p>
            <a:pPr marL="26988" algn="ctr" eaLnBrk="1" hangingPunct="1">
              <a:lnSpc>
                <a:spcPct val="80000"/>
              </a:lnSpc>
            </a:pPr>
            <a:r>
              <a:rPr lang="en-US" sz="1800" b="1" dirty="0" smtClean="0">
                <a:solidFill>
                  <a:srgbClr val="320E04"/>
                </a:solidFill>
                <a:latin typeface="Times New Roman" pitchFamily="18" charset="0"/>
              </a:rPr>
              <a:t>415-625-0002</a:t>
            </a:r>
          </a:p>
          <a:p>
            <a:pPr marL="26988" algn="ctr" eaLnBrk="1" hangingPunct="1">
              <a:lnSpc>
                <a:spcPct val="80000"/>
              </a:lnSpc>
            </a:pPr>
            <a:r>
              <a:rPr lang="en-US" sz="1800" b="1" dirty="0" smtClean="0">
                <a:solidFill>
                  <a:srgbClr val="320E04"/>
                </a:solidFill>
                <a:latin typeface="Times New Roman" pitchFamily="18" charset="0"/>
              </a:rPr>
              <a:t>swilkes@wagnerlawgroup.com</a:t>
            </a:r>
            <a:endParaRPr lang="en-US" sz="1800" b="1" dirty="0">
              <a:solidFill>
                <a:srgbClr val="320E04"/>
              </a:solidFill>
              <a:latin typeface="Times New Roman" pitchFamily="18" charset="0"/>
            </a:endParaRPr>
          </a:p>
        </p:txBody>
      </p:sp>
      <p:sp>
        <p:nvSpPr>
          <p:cNvPr id="7172" name="Rectangle 3"/>
          <p:cNvSpPr>
            <a:spLocks noChangeArrowheads="1"/>
          </p:cNvSpPr>
          <p:nvPr/>
        </p:nvSpPr>
        <p:spPr bwMode="auto">
          <a:xfrm>
            <a:off x="1447800" y="228600"/>
            <a:ext cx="739140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/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endParaRPr lang="en-US" sz="3800" b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r>
              <a:rPr lang="en-US" sz="3800" b="1" dirty="0" smtClean="0">
                <a:solidFill>
                  <a:srgbClr val="C32D2E">
                    <a:lumMod val="50000"/>
                  </a:srgbClr>
                </a:solidFill>
                <a:latin typeface="Arial" charset="0"/>
              </a:rPr>
              <a:t>WRAP PROGRAMS </a:t>
            </a:r>
            <a:endParaRPr lang="en-US" sz="2200" dirty="0">
              <a:solidFill>
                <a:srgbClr val="320E04"/>
              </a:solidFill>
              <a:latin typeface="Times New Roman" pitchFamily="18" charset="0"/>
              <a:cs typeface="Times New Roman" pitchFamily="18" charset="0"/>
            </a:endParaRPr>
          </a:p>
          <a:p>
            <a:pPr marL="26988" lvl="0" algn="ctr">
              <a:spcBef>
                <a:spcPts val="0"/>
              </a:spcBef>
              <a:buClr>
                <a:srgbClr val="3891A7"/>
              </a:buClr>
              <a:buSzPct val="80000"/>
            </a:pPr>
            <a:endParaRPr lang="en-US" sz="4400" b="1" dirty="0" smtClean="0">
              <a:solidFill>
                <a:srgbClr val="C32D2E">
                  <a:lumMod val="50000"/>
                </a:srgbClr>
              </a:solidFill>
              <a:latin typeface="Arial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17320" y="1314450"/>
            <a:ext cx="708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 smtClean="0">
                <a:solidFill>
                  <a:schemeClr val="accent5">
                    <a:lumMod val="75000"/>
                  </a:schemeClr>
                </a:solidFill>
              </a:rPr>
              <a:t>What Sayeth the SEC?</a:t>
            </a:r>
            <a:endParaRPr lang="en-US" i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3273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43474</TotalTime>
  <Words>324</Words>
  <Application>Microsoft Office PowerPoint</Application>
  <PresentationFormat>On-screen Show (16:9)</PresentationFormat>
  <Paragraphs>93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Solstice</vt:lpstr>
      <vt:lpstr> </vt:lpstr>
      <vt:lpstr>Agenda</vt:lpstr>
      <vt:lpstr>Introduction </vt:lpstr>
      <vt:lpstr>SEC and FINRA and State Focus</vt:lpstr>
      <vt:lpstr>Program Structure </vt:lpstr>
      <vt:lpstr>SEC Enforcement Activity </vt:lpstr>
      <vt:lpstr>SEC Enforcement Activity </vt:lpstr>
      <vt:lpstr>Important Information</vt:lpstr>
      <vt:lpstr> </vt:lpstr>
    </vt:vector>
  </TitlesOfParts>
  <Company>MNA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ERISA Section 408(b)(2) Fee Disclosures: Impact on Broker-Dealers</dc:title>
  <dc:creator>mcnealsa</dc:creator>
  <cp:lastModifiedBy>Stephen Wilkes</cp:lastModifiedBy>
  <cp:revision>1426</cp:revision>
  <cp:lastPrinted>2018-01-24T17:23:19Z</cp:lastPrinted>
  <dcterms:created xsi:type="dcterms:W3CDTF">2008-04-29T20:53:18Z</dcterms:created>
  <dcterms:modified xsi:type="dcterms:W3CDTF">2018-01-24T19:41:18Z</dcterms:modified>
</cp:coreProperties>
</file>