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25"/>
  </p:notesMasterIdLst>
  <p:handoutMasterIdLst>
    <p:handoutMasterId r:id="rId26"/>
  </p:handoutMasterIdLst>
  <p:sldIdLst>
    <p:sldId id="630" r:id="rId2"/>
    <p:sldId id="632" r:id="rId3"/>
    <p:sldId id="637" r:id="rId4"/>
    <p:sldId id="634" r:id="rId5"/>
    <p:sldId id="635" r:id="rId6"/>
    <p:sldId id="636" r:id="rId7"/>
    <p:sldId id="640" r:id="rId8"/>
    <p:sldId id="638" r:id="rId9"/>
    <p:sldId id="653" r:id="rId10"/>
    <p:sldId id="648" r:id="rId11"/>
    <p:sldId id="649" r:id="rId12"/>
    <p:sldId id="639" r:id="rId13"/>
    <p:sldId id="641" r:id="rId14"/>
    <p:sldId id="651" r:id="rId15"/>
    <p:sldId id="650" r:id="rId16"/>
    <p:sldId id="642" r:id="rId17"/>
    <p:sldId id="644" r:id="rId18"/>
    <p:sldId id="645" r:id="rId19"/>
    <p:sldId id="646" r:id="rId20"/>
    <p:sldId id="652" r:id="rId21"/>
    <p:sldId id="647" r:id="rId22"/>
    <p:sldId id="594" r:id="rId23"/>
    <p:sldId id="631" r:id="rId24"/>
  </p:sldIdLst>
  <p:sldSz cx="9144000" cy="6858000" type="screen4x3"/>
  <p:notesSz cx="7010400" cy="92964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928">
          <p15:clr>
            <a:srgbClr val="A4A3A4"/>
          </p15:clr>
        </p15:guide>
        <p15:guide id="2" pos="220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00"/>
    <a:srgbClr val="FFDE8B"/>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02" autoAdjust="0"/>
    <p:restoredTop sz="47685" autoAdjust="0"/>
  </p:normalViewPr>
  <p:slideViewPr>
    <p:cSldViewPr>
      <p:cViewPr>
        <p:scale>
          <a:sx n="88" d="100"/>
          <a:sy n="88" d="100"/>
        </p:scale>
        <p:origin x="-498" y="-318"/>
      </p:cViewPr>
      <p:guideLst>
        <p:guide orient="horz" pos="2160"/>
        <p:guide pos="2880"/>
      </p:guideLst>
    </p:cSldViewPr>
  </p:slideViewPr>
  <p:notesTextViewPr>
    <p:cViewPr>
      <p:scale>
        <a:sx n="125" d="100"/>
        <a:sy n="125" d="100"/>
      </p:scale>
      <p:origin x="0" y="0"/>
    </p:cViewPr>
  </p:notesTextViewPr>
  <p:sorterViewPr>
    <p:cViewPr>
      <p:scale>
        <a:sx n="66" d="100"/>
        <a:sy n="66" d="100"/>
      </p:scale>
      <p:origin x="0" y="0"/>
    </p:cViewPr>
  </p:sorterViewPr>
  <p:notesViewPr>
    <p:cSldViewPr>
      <p:cViewPr>
        <p:scale>
          <a:sx n="100" d="100"/>
          <a:sy n="100" d="100"/>
        </p:scale>
        <p:origin x="-1458" y="-72"/>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10/16/2017</a:t>
            </a:fld>
            <a:endParaRPr lang="en-US" dirty="0"/>
          </a:p>
        </p:txBody>
      </p:sp>
      <p:sp>
        <p:nvSpPr>
          <p:cNvPr id="112644" name="Rectangle 4"/>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1675" y="4416425"/>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smtClean="0">
                <a:latin typeface="Arial" charset="0"/>
              </a:rPr>
              <a:pPr eaLnBrk="1" hangingPunct="1"/>
              <a:t>1</a:t>
            </a:fld>
            <a:endParaRPr lang="en-US" sz="1200" dirty="0" smtClean="0">
              <a:latin typeface="Arial" charset="0"/>
            </a:endParaRPr>
          </a:p>
        </p:txBody>
      </p:sp>
      <p:sp>
        <p:nvSpPr>
          <p:cNvPr id="44035" name="Rectangle 2"/>
          <p:cNvSpPr>
            <a:spLocks noGrp="1" noRot="1" noChangeAspect="1" noChangeArrowheads="1" noTextEdit="1"/>
          </p:cNvSpPr>
          <p:nvPr>
            <p:ph type="sldImg"/>
          </p:nvPr>
        </p:nvSpPr>
        <p:spPr>
          <a:xfrm>
            <a:off x="1141413" y="609600"/>
            <a:ext cx="4648200" cy="34861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2</a:t>
            </a:fld>
            <a:endParaRPr lang="en-US" dirty="0"/>
          </a:p>
        </p:txBody>
      </p:sp>
    </p:spTree>
    <p:extLst>
      <p:ext uri="{BB962C8B-B14F-4D97-AF65-F5344CB8AC3E}">
        <p14:creationId xmlns:p14="http://schemas.microsoft.com/office/powerpoint/2010/main" val="3761105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3</a:t>
            </a:fld>
            <a:endParaRPr lang="en-US" dirty="0"/>
          </a:p>
        </p:txBody>
      </p:sp>
    </p:spTree>
    <p:extLst>
      <p:ext uri="{BB962C8B-B14F-4D97-AF65-F5344CB8AC3E}">
        <p14:creationId xmlns:p14="http://schemas.microsoft.com/office/powerpoint/2010/main" val="1350020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4</a:t>
            </a:fld>
            <a:endParaRPr lang="en-US" dirty="0"/>
          </a:p>
        </p:txBody>
      </p:sp>
    </p:spTree>
    <p:extLst>
      <p:ext uri="{BB962C8B-B14F-4D97-AF65-F5344CB8AC3E}">
        <p14:creationId xmlns:p14="http://schemas.microsoft.com/office/powerpoint/2010/main" val="2939140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5</a:t>
            </a:fld>
            <a:endParaRPr lang="en-US" dirty="0"/>
          </a:p>
        </p:txBody>
      </p:sp>
    </p:spTree>
    <p:extLst>
      <p:ext uri="{BB962C8B-B14F-4D97-AF65-F5344CB8AC3E}">
        <p14:creationId xmlns:p14="http://schemas.microsoft.com/office/powerpoint/2010/main" val="695160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startAt="4"/>
            </a:pPr>
            <a:endParaRPr lang="en-US" baseline="0" dirty="0" smtClean="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6</a:t>
            </a:fld>
            <a:endParaRPr lang="en-US" dirty="0"/>
          </a:p>
        </p:txBody>
      </p:sp>
    </p:spTree>
    <p:extLst>
      <p:ext uri="{BB962C8B-B14F-4D97-AF65-F5344CB8AC3E}">
        <p14:creationId xmlns:p14="http://schemas.microsoft.com/office/powerpoint/2010/main" val="2189002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US" b="0" dirty="0" smtClean="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7</a:t>
            </a:fld>
            <a:endParaRPr lang="en-US" dirty="0"/>
          </a:p>
        </p:txBody>
      </p:sp>
    </p:spTree>
    <p:extLst>
      <p:ext uri="{BB962C8B-B14F-4D97-AF65-F5344CB8AC3E}">
        <p14:creationId xmlns:p14="http://schemas.microsoft.com/office/powerpoint/2010/main" val="3109633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baseline="0" dirty="0" smtClean="0"/>
          </a:p>
          <a:p>
            <a:pPr marL="0" indent="0">
              <a:buNone/>
            </a:pP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8</a:t>
            </a:fld>
            <a:endParaRPr lang="en-US" dirty="0"/>
          </a:p>
        </p:txBody>
      </p:sp>
    </p:spTree>
    <p:extLst>
      <p:ext uri="{BB962C8B-B14F-4D97-AF65-F5344CB8AC3E}">
        <p14:creationId xmlns:p14="http://schemas.microsoft.com/office/powerpoint/2010/main" val="2726246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9</a:t>
            </a:fld>
            <a:endParaRPr lang="en-US" dirty="0"/>
          </a:p>
        </p:txBody>
      </p:sp>
    </p:spTree>
    <p:extLst>
      <p:ext uri="{BB962C8B-B14F-4D97-AF65-F5344CB8AC3E}">
        <p14:creationId xmlns:p14="http://schemas.microsoft.com/office/powerpoint/2010/main" val="431771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startAt="2"/>
            </a:pP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10</a:t>
            </a:fld>
            <a:endParaRPr lang="en-US" dirty="0"/>
          </a:p>
        </p:txBody>
      </p:sp>
    </p:spTree>
    <p:extLst>
      <p:ext uri="{BB962C8B-B14F-4D97-AF65-F5344CB8AC3E}">
        <p14:creationId xmlns:p14="http://schemas.microsoft.com/office/powerpoint/2010/main" val="2726246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0" fontAlgn="base" latinLnBrk="0" hangingPunct="0">
              <a:lnSpc>
                <a:spcPct val="100000"/>
              </a:lnSpc>
              <a:spcBef>
                <a:spcPct val="30000"/>
              </a:spcBef>
              <a:spcAft>
                <a:spcPct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11</a:t>
            </a:fld>
            <a:endParaRPr lang="en-US" dirty="0"/>
          </a:p>
        </p:txBody>
      </p:sp>
    </p:spTree>
    <p:extLst>
      <p:ext uri="{BB962C8B-B14F-4D97-AF65-F5344CB8AC3E}">
        <p14:creationId xmlns:p14="http://schemas.microsoft.com/office/powerpoint/2010/main" val="2726246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12</a:t>
            </a:fld>
            <a:endParaRPr lang="en-US" dirty="0"/>
          </a:p>
        </p:txBody>
      </p:sp>
    </p:spTree>
    <p:extLst>
      <p:ext uri="{BB962C8B-B14F-4D97-AF65-F5344CB8AC3E}">
        <p14:creationId xmlns:p14="http://schemas.microsoft.com/office/powerpoint/2010/main" val="42237476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13</a:t>
            </a:fld>
            <a:endParaRPr lang="en-US" dirty="0"/>
          </a:p>
        </p:txBody>
      </p:sp>
    </p:spTree>
    <p:extLst>
      <p:ext uri="{BB962C8B-B14F-4D97-AF65-F5344CB8AC3E}">
        <p14:creationId xmlns:p14="http://schemas.microsoft.com/office/powerpoint/2010/main" val="3764655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14</a:t>
            </a:fld>
            <a:endParaRPr lang="en-US" dirty="0"/>
          </a:p>
        </p:txBody>
      </p:sp>
    </p:spTree>
    <p:extLst>
      <p:ext uri="{BB962C8B-B14F-4D97-AF65-F5344CB8AC3E}">
        <p14:creationId xmlns:p14="http://schemas.microsoft.com/office/powerpoint/2010/main" val="14743694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16FFA92-B2D5-4729-B9B8-22F7E3852FEE}" type="slidenum">
              <a:rPr lang="en-US" smtClean="0"/>
              <a:pPr>
                <a:defRPr/>
              </a:pPr>
              <a:t>15</a:t>
            </a:fld>
            <a:endParaRPr lang="en-US" dirty="0"/>
          </a:p>
        </p:txBody>
      </p:sp>
    </p:spTree>
    <p:extLst>
      <p:ext uri="{BB962C8B-B14F-4D97-AF65-F5344CB8AC3E}">
        <p14:creationId xmlns:p14="http://schemas.microsoft.com/office/powerpoint/2010/main" val="506819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mj-lt"/>
              <a:buAutoNum type="arabicPeriod"/>
              <a:tabLst>
                <a:tab pos="742950" algn="l"/>
              </a:tabLst>
            </a:pPr>
            <a:endParaRPr lang="en-US" dirty="0" smtClean="0">
              <a:effectLst/>
            </a:endParaRPr>
          </a:p>
        </p:txBody>
      </p:sp>
      <p:sp>
        <p:nvSpPr>
          <p:cNvPr id="4" name="Slide Number Placeholder 3"/>
          <p:cNvSpPr>
            <a:spLocks noGrp="1"/>
          </p:cNvSpPr>
          <p:nvPr>
            <p:ph type="sldNum" sz="quarter" idx="10"/>
          </p:nvPr>
        </p:nvSpPr>
        <p:spPr/>
        <p:txBody>
          <a:bodyPr/>
          <a:lstStyle/>
          <a:p>
            <a:fld id="{613D10D5-403C-4F13-89DB-7D0D86F960A6}" type="slidenum">
              <a:rPr lang="en-US" smtClean="0"/>
              <a:pPr/>
              <a:t>16</a:t>
            </a:fld>
            <a:endParaRPr lang="en-US" dirty="0"/>
          </a:p>
        </p:txBody>
      </p:sp>
    </p:spTree>
    <p:extLst>
      <p:ext uri="{BB962C8B-B14F-4D97-AF65-F5344CB8AC3E}">
        <p14:creationId xmlns:p14="http://schemas.microsoft.com/office/powerpoint/2010/main" val="1701199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613D10D5-403C-4F13-89DB-7D0D86F960A6}" type="slidenum">
              <a:rPr lang="en-US" smtClean="0"/>
              <a:pPr/>
              <a:t>17</a:t>
            </a:fld>
            <a:endParaRPr lang="en-US" dirty="0"/>
          </a:p>
        </p:txBody>
      </p:sp>
    </p:spTree>
    <p:extLst>
      <p:ext uri="{BB962C8B-B14F-4D97-AF65-F5344CB8AC3E}">
        <p14:creationId xmlns:p14="http://schemas.microsoft.com/office/powerpoint/2010/main" val="25365672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13D10D5-403C-4F13-89DB-7D0D86F960A6}" type="slidenum">
              <a:rPr lang="en-US" smtClean="0"/>
              <a:pPr/>
              <a:t>18</a:t>
            </a:fld>
            <a:endParaRPr lang="en-US" dirty="0"/>
          </a:p>
        </p:txBody>
      </p:sp>
    </p:spTree>
    <p:extLst>
      <p:ext uri="{BB962C8B-B14F-4D97-AF65-F5344CB8AC3E}">
        <p14:creationId xmlns:p14="http://schemas.microsoft.com/office/powerpoint/2010/main" val="24397931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baseline="0" dirty="0" smtClean="0"/>
          </a:p>
        </p:txBody>
      </p:sp>
      <p:sp>
        <p:nvSpPr>
          <p:cNvPr id="4" name="Slide Number Placeholder 3"/>
          <p:cNvSpPr>
            <a:spLocks noGrp="1"/>
          </p:cNvSpPr>
          <p:nvPr>
            <p:ph type="sldNum" sz="quarter" idx="10"/>
          </p:nvPr>
        </p:nvSpPr>
        <p:spPr/>
        <p:txBody>
          <a:bodyPr/>
          <a:lstStyle/>
          <a:p>
            <a:fld id="{613D10D5-403C-4F13-89DB-7D0D86F960A6}" type="slidenum">
              <a:rPr lang="en-US" smtClean="0"/>
              <a:pPr/>
              <a:t>19</a:t>
            </a:fld>
            <a:endParaRPr lang="en-US" dirty="0"/>
          </a:p>
        </p:txBody>
      </p:sp>
    </p:spTree>
    <p:extLst>
      <p:ext uri="{BB962C8B-B14F-4D97-AF65-F5344CB8AC3E}">
        <p14:creationId xmlns:p14="http://schemas.microsoft.com/office/powerpoint/2010/main" val="2743337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baseline="0" dirty="0" smtClean="0"/>
          </a:p>
        </p:txBody>
      </p:sp>
      <p:sp>
        <p:nvSpPr>
          <p:cNvPr id="4" name="Slide Number Placeholder 3"/>
          <p:cNvSpPr>
            <a:spLocks noGrp="1"/>
          </p:cNvSpPr>
          <p:nvPr>
            <p:ph type="sldNum" sz="quarter" idx="10"/>
          </p:nvPr>
        </p:nvSpPr>
        <p:spPr/>
        <p:txBody>
          <a:bodyPr/>
          <a:lstStyle/>
          <a:p>
            <a:fld id="{613D10D5-403C-4F13-89DB-7D0D86F960A6}" type="slidenum">
              <a:rPr lang="en-US" smtClean="0"/>
              <a:pPr/>
              <a:t>20</a:t>
            </a:fld>
            <a:endParaRPr lang="en-US" dirty="0"/>
          </a:p>
        </p:txBody>
      </p:sp>
    </p:spTree>
    <p:extLst>
      <p:ext uri="{BB962C8B-B14F-4D97-AF65-F5344CB8AC3E}">
        <p14:creationId xmlns:p14="http://schemas.microsoft.com/office/powerpoint/2010/main" val="1669930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613D10D5-403C-4F13-89DB-7D0D86F960A6}" type="slidenum">
              <a:rPr lang="en-US" smtClean="0"/>
              <a:pPr/>
              <a:t>21</a:t>
            </a:fld>
            <a:endParaRPr lang="en-US" dirty="0"/>
          </a:p>
        </p:txBody>
      </p:sp>
    </p:spTree>
    <p:extLst>
      <p:ext uri="{BB962C8B-B14F-4D97-AF65-F5344CB8AC3E}">
        <p14:creationId xmlns:p14="http://schemas.microsoft.com/office/powerpoint/2010/main" val="21140212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22</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smtClean="0">
                <a:latin typeface="Arial" charset="0"/>
              </a:rPr>
              <a:pPr eaLnBrk="1" hangingPunct="1"/>
              <a:t>23</a:t>
            </a:fld>
            <a:endParaRPr lang="en-US" sz="1200" dirty="0" smtClean="0">
              <a:latin typeface="Arial" charset="0"/>
            </a:endParaRPr>
          </a:p>
        </p:txBody>
      </p:sp>
      <p:sp>
        <p:nvSpPr>
          <p:cNvPr id="44035" name="Rectangle 2"/>
          <p:cNvSpPr>
            <a:spLocks noGrp="1" noRot="1" noChangeAspect="1" noChangeArrowheads="1" noTextEdit="1"/>
          </p:cNvSpPr>
          <p:nvPr>
            <p:ph type="sldImg"/>
          </p:nvPr>
        </p:nvSpPr>
        <p:spPr>
          <a:xfrm>
            <a:off x="1141413" y="609600"/>
            <a:ext cx="4648200" cy="34861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10/16/2017</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10/16/2017</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10/16/2017</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10/16/2017</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10/16/2017</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10/16/2017</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10/16/2017</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10/16/2017</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10/16/2017</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10/16/2017</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10/16/2017</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10/16/2017</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10/16/2017</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04257" y="2667000"/>
            <a:ext cx="7407275" cy="29718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endParaRPr lang="en-US" sz="2800" b="1" dirty="0" smtClean="0">
              <a:solidFill>
                <a:srgbClr val="320E04"/>
              </a:solidFill>
              <a:latin typeface="Arial" charset="0"/>
              <a:cs typeface="Arial" charset="0"/>
            </a:endParaRPr>
          </a:p>
          <a:p>
            <a:pPr marL="26988" algn="ctr" eaLnBrk="1" hangingPunct="1">
              <a:lnSpc>
                <a:spcPct val="80000"/>
              </a:lnSpc>
            </a:pPr>
            <a:r>
              <a:rPr lang="en-US" sz="2800" b="1" dirty="0" smtClean="0">
                <a:solidFill>
                  <a:srgbClr val="320E04"/>
                </a:solidFill>
                <a:latin typeface="Arial" charset="0"/>
                <a:cs typeface="Arial" charset="0"/>
              </a:rPr>
              <a:t>Stephen P. Wilkes, Esq.</a:t>
            </a:r>
          </a:p>
          <a:p>
            <a:pPr marL="26988" algn="ctr" eaLnBrk="1" hangingPunct="1">
              <a:lnSpc>
                <a:spcPct val="80000"/>
              </a:lnSpc>
            </a:pPr>
            <a:r>
              <a:rPr lang="en-US" sz="2800" b="1" dirty="0" smtClean="0">
                <a:solidFill>
                  <a:srgbClr val="320E04"/>
                </a:solidFill>
                <a:latin typeface="Arial" charset="0"/>
                <a:cs typeface="Arial" charset="0"/>
              </a:rPr>
              <a:t>Livia Q. Aber, Esq. </a:t>
            </a:r>
            <a:endParaRPr lang="en-US" sz="2800" b="1" dirty="0">
              <a:solidFill>
                <a:srgbClr val="320E04"/>
              </a:solidFill>
              <a:latin typeface="Arial" charset="0"/>
              <a:cs typeface="Arial" charset="0"/>
            </a:endParaRPr>
          </a:p>
          <a:p>
            <a:pPr marL="26988" algn="ctr" eaLnBrk="1" hangingPunct="1">
              <a:lnSpc>
                <a:spcPct val="80000"/>
              </a:lnSpc>
            </a:pPr>
            <a:endParaRPr lang="en-US" sz="5400" b="1" dirty="0" smtClean="0">
              <a:solidFill>
                <a:srgbClr val="320E04"/>
              </a:solidFill>
              <a:latin typeface="Arial" charset="0"/>
              <a:cs typeface="Arial" charset="0"/>
            </a:endParaRPr>
          </a:p>
          <a:p>
            <a:pPr marL="26988" algn="ctr" eaLnBrk="1" hangingPunct="1">
              <a:lnSpc>
                <a:spcPct val="80000"/>
              </a:lnSpc>
            </a:pPr>
            <a:endParaRPr lang="en-US" sz="2800" b="1" dirty="0" smtClean="0">
              <a:solidFill>
                <a:srgbClr val="320E04"/>
              </a:solidFill>
              <a:latin typeface="Arial" charset="0"/>
              <a:cs typeface="Arial" charset="0"/>
            </a:endParaRPr>
          </a:p>
          <a:p>
            <a:pPr marL="26988" eaLnBrk="1" hangingPunct="1">
              <a:lnSpc>
                <a:spcPct val="80000"/>
              </a:lnSpc>
            </a:pPr>
            <a:endParaRPr lang="en-US" sz="800" b="1" dirty="0" smtClean="0">
              <a:solidFill>
                <a:srgbClr val="320E04"/>
              </a:solidFill>
              <a:latin typeface="Times New Roman" pitchFamily="18" charset="0"/>
            </a:endParaRPr>
          </a:p>
          <a:p>
            <a:pPr marL="26988" eaLnBrk="1" hangingPunct="1">
              <a:lnSpc>
                <a:spcPct val="80000"/>
              </a:lnSpc>
            </a:pPr>
            <a:endParaRPr lang="en-US" sz="2200" b="1" dirty="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1600" b="1" dirty="0">
              <a:solidFill>
                <a:srgbClr val="320E04"/>
              </a:solidFill>
              <a:latin typeface="Times New Roman" pitchFamily="18" charset="0"/>
            </a:endParaRPr>
          </a:p>
        </p:txBody>
      </p:sp>
      <p:sp>
        <p:nvSpPr>
          <p:cNvPr id="7172" name="Rectangle 3"/>
          <p:cNvSpPr>
            <a:spLocks noChangeArrowheads="1"/>
          </p:cNvSpPr>
          <p:nvPr/>
        </p:nvSpPr>
        <p:spPr bwMode="auto">
          <a:xfrm>
            <a:off x="1447800" y="304800"/>
            <a:ext cx="73914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lvl="0" algn="ctr">
              <a:spcBef>
                <a:spcPts val="0"/>
              </a:spcBef>
              <a:buClr>
                <a:srgbClr val="3891A7"/>
              </a:buClr>
              <a:buSzPct val="80000"/>
            </a:pPr>
            <a:endParaRPr lang="en-US" sz="3800" b="1" dirty="0" smtClean="0">
              <a:solidFill>
                <a:srgbClr val="C32D2E">
                  <a:lumMod val="50000"/>
                </a:srgbClr>
              </a:solidFill>
              <a:latin typeface="Arial" charset="0"/>
            </a:endParaRPr>
          </a:p>
          <a:p>
            <a:pPr marL="26988" lvl="0" algn="ctr">
              <a:spcBef>
                <a:spcPts val="0"/>
              </a:spcBef>
              <a:buClr>
                <a:srgbClr val="3891A7"/>
              </a:buClr>
              <a:buSzPct val="80000"/>
            </a:pPr>
            <a:r>
              <a:rPr lang="en-US" sz="3800" b="1" dirty="0" smtClean="0">
                <a:solidFill>
                  <a:srgbClr val="C32D2E">
                    <a:lumMod val="50000"/>
                  </a:srgbClr>
                </a:solidFill>
                <a:latin typeface="Arial" charset="0"/>
              </a:rPr>
              <a:t>Risk Alert on Advertising Rule </a:t>
            </a:r>
          </a:p>
          <a:p>
            <a:pPr marL="26988" lvl="0" algn="ctr">
              <a:spcBef>
                <a:spcPts val="0"/>
              </a:spcBef>
              <a:buClr>
                <a:srgbClr val="3891A7"/>
              </a:buClr>
              <a:buSzPct val="80000"/>
            </a:pPr>
            <a:r>
              <a:rPr lang="en-US" sz="3800" b="1" dirty="0" smtClean="0">
                <a:solidFill>
                  <a:srgbClr val="C32D2E">
                    <a:lumMod val="50000"/>
                  </a:srgbClr>
                </a:solidFill>
                <a:latin typeface="Arial" charset="0"/>
              </a:rPr>
              <a:t>and </a:t>
            </a:r>
          </a:p>
          <a:p>
            <a:pPr marL="26988" lvl="0" algn="ctr">
              <a:spcBef>
                <a:spcPts val="0"/>
              </a:spcBef>
              <a:buClr>
                <a:srgbClr val="3891A7"/>
              </a:buClr>
              <a:buSzPct val="80000"/>
            </a:pPr>
            <a:r>
              <a:rPr lang="en-US" sz="3800" b="1" dirty="0" smtClean="0">
                <a:solidFill>
                  <a:srgbClr val="C32D2E">
                    <a:lumMod val="50000"/>
                  </a:srgbClr>
                </a:solidFill>
                <a:latin typeface="Arial" charset="0"/>
              </a:rPr>
              <a:t>Performance </a:t>
            </a:r>
            <a:r>
              <a:rPr lang="en-US" sz="3800" b="1" dirty="0">
                <a:solidFill>
                  <a:srgbClr val="C32D2E">
                    <a:lumMod val="50000"/>
                  </a:srgbClr>
                </a:solidFill>
                <a:latin typeface="Arial" charset="0"/>
              </a:rPr>
              <a:t>Reporting </a:t>
            </a:r>
            <a:endParaRPr lang="en-US" sz="3800" i="1" dirty="0">
              <a:solidFill>
                <a:srgbClr val="320E04"/>
              </a:solidFill>
              <a:latin typeface="Arial" charset="0"/>
            </a:endParaRPr>
          </a:p>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lvl="0" algn="ctr">
              <a:spcBef>
                <a:spcPts val="0"/>
              </a:spcBef>
              <a:buClr>
                <a:srgbClr val="3891A7"/>
              </a:buClr>
              <a:buSzPct val="80000"/>
            </a:pPr>
            <a:endParaRPr lang="en-US" sz="4400" b="1" dirty="0" smtClean="0">
              <a:solidFill>
                <a:srgbClr val="C32D2E">
                  <a:lumMod val="50000"/>
                </a:srgbClr>
              </a:solidFill>
              <a:latin typeface="Arial" charset="0"/>
            </a:endParaRPr>
          </a:p>
        </p:txBody>
      </p:sp>
      <p:pic>
        <p:nvPicPr>
          <p:cNvPr id="6"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484" y="4343400"/>
            <a:ext cx="350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188817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effectLst/>
                <a:latin typeface="+mn-lt"/>
                <a:cs typeface="Arial" pitchFamily="34" charset="0"/>
              </a:rPr>
              <a:t>Agenda</a:t>
            </a:r>
            <a:endParaRPr lang="en-US" dirty="0">
              <a:effectLst/>
              <a:latin typeface="+mn-lt"/>
              <a:cs typeface="Arial" pitchFamily="34" charset="0"/>
            </a:endParaRPr>
          </a:p>
        </p:txBody>
      </p:sp>
      <p:sp>
        <p:nvSpPr>
          <p:cNvPr id="3" name="Content Placeholder 2"/>
          <p:cNvSpPr>
            <a:spLocks noGrp="1"/>
          </p:cNvSpPr>
          <p:nvPr>
            <p:ph idx="1"/>
          </p:nvPr>
        </p:nvSpPr>
        <p:spPr/>
        <p:txBody>
          <a:bodyPr/>
          <a:lstStyle/>
          <a:p>
            <a:pPr>
              <a:buFont typeface="Wingdings" panose="05000000000000000000" pitchFamily="2" charset="2"/>
              <a:buChar char="§"/>
            </a:pPr>
            <a:r>
              <a:rPr lang="en-US" sz="2800" dirty="0" smtClean="0"/>
              <a:t>Overview </a:t>
            </a:r>
          </a:p>
          <a:p>
            <a:pPr lvl="1">
              <a:buFont typeface="Wingdings" panose="05000000000000000000" pitchFamily="2" charset="2"/>
              <a:buChar char="§"/>
            </a:pPr>
            <a:r>
              <a:rPr lang="en-US" sz="2400" dirty="0" smtClean="0"/>
              <a:t>Antifraud Rule</a:t>
            </a:r>
          </a:p>
          <a:p>
            <a:pPr lvl="1">
              <a:buFont typeface="Wingdings" panose="05000000000000000000" pitchFamily="2" charset="2"/>
              <a:buChar char="§"/>
            </a:pPr>
            <a:r>
              <a:rPr lang="en-US" sz="2400" dirty="0" smtClean="0"/>
              <a:t>Advertising Rule</a:t>
            </a:r>
          </a:p>
          <a:p>
            <a:pPr>
              <a:buFont typeface="Wingdings" panose="05000000000000000000" pitchFamily="2" charset="2"/>
              <a:buChar char="§"/>
            </a:pPr>
            <a:r>
              <a:rPr lang="en-US" sz="2800" dirty="0" smtClean="0"/>
              <a:t>9/14/17 Risk Alert – Advertising Rule</a:t>
            </a:r>
          </a:p>
          <a:p>
            <a:pPr>
              <a:buFont typeface="Wingdings" panose="05000000000000000000" pitchFamily="2" charset="2"/>
              <a:buChar char="§"/>
            </a:pPr>
            <a:r>
              <a:rPr lang="en-US" sz="2800" dirty="0" smtClean="0"/>
              <a:t>Performance Reporting</a:t>
            </a:r>
          </a:p>
          <a:p>
            <a:pPr lvl="1">
              <a:buFont typeface="Wingdings" panose="05000000000000000000" pitchFamily="2" charset="2"/>
              <a:buChar char="§"/>
            </a:pPr>
            <a:r>
              <a:rPr lang="en-US" sz="2400" dirty="0" smtClean="0"/>
              <a:t>Model and Actual Performance</a:t>
            </a:r>
          </a:p>
          <a:p>
            <a:pPr lvl="1">
              <a:buFont typeface="Wingdings" panose="05000000000000000000" pitchFamily="2" charset="2"/>
              <a:buChar char="§"/>
            </a:pPr>
            <a:r>
              <a:rPr lang="en-US" sz="2400" dirty="0" smtClean="0"/>
              <a:t>Portability</a:t>
            </a:r>
          </a:p>
          <a:p>
            <a:pPr lvl="1">
              <a:buFont typeface="Wingdings" panose="05000000000000000000" pitchFamily="2" charset="2"/>
              <a:buChar char="§"/>
            </a:pPr>
            <a:r>
              <a:rPr lang="en-US" sz="2400" dirty="0" err="1" smtClean="0"/>
              <a:t>Backtested</a:t>
            </a:r>
            <a:r>
              <a:rPr lang="en-US" sz="2400" dirty="0" smtClean="0"/>
              <a:t> Performance</a:t>
            </a:r>
          </a:p>
          <a:p>
            <a:pPr lvl="1">
              <a:buFont typeface="Wingdings" panose="05000000000000000000" pitchFamily="2" charset="2"/>
              <a:buChar char="§"/>
            </a:pPr>
            <a:r>
              <a:rPr lang="en-US" sz="2400" dirty="0" smtClean="0"/>
              <a:t>Recordkeeping Requirements</a:t>
            </a:r>
          </a:p>
          <a:p>
            <a:pPr>
              <a:buFont typeface="Wingdings" panose="05000000000000000000" pitchFamily="2" charset="2"/>
              <a:buChar char="§"/>
            </a:pPr>
            <a:r>
              <a:rPr lang="en-US" sz="2800" dirty="0" smtClean="0"/>
              <a:t>Global </a:t>
            </a:r>
            <a:r>
              <a:rPr lang="en-US" sz="2800" dirty="0"/>
              <a:t>Investment Performance Standards (GIPS) </a:t>
            </a:r>
            <a:endParaRPr lang="en-US" sz="2800" dirty="0" smtClean="0"/>
          </a:p>
          <a:p>
            <a:pPr marL="82550" indent="0">
              <a:buNone/>
            </a:pPr>
            <a:r>
              <a:rPr lang="en-US" dirty="0" smtClean="0"/>
              <a:t> </a:t>
            </a:r>
            <a:endParaRPr lang="en-US" dirty="0"/>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2</a:t>
            </a:fld>
            <a:endParaRPr lang="en-US" dirty="0"/>
          </a:p>
        </p:txBody>
      </p:sp>
    </p:spTree>
    <p:extLst>
      <p:ext uri="{BB962C8B-B14F-4D97-AF65-F5344CB8AC3E}">
        <p14:creationId xmlns:p14="http://schemas.microsoft.com/office/powerpoint/2010/main" val="4275447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en-US" dirty="0"/>
          </a:p>
        </p:txBody>
      </p:sp>
      <p:sp>
        <p:nvSpPr>
          <p:cNvPr id="3" name="Content Placeholder 2"/>
          <p:cNvSpPr>
            <a:spLocks noGrp="1"/>
          </p:cNvSpPr>
          <p:nvPr>
            <p:ph idx="1"/>
          </p:nvPr>
        </p:nvSpPr>
        <p:spPr/>
        <p:txBody>
          <a:bodyPr/>
          <a:lstStyle/>
          <a:p>
            <a:pPr marL="82550" indent="0">
              <a:buNone/>
            </a:pPr>
            <a:endParaRPr lang="en-US" dirty="0" smtClean="0"/>
          </a:p>
          <a:p>
            <a:pPr marL="82550" indent="0">
              <a:buNone/>
            </a:pPr>
            <a:endParaRPr lang="en-US" dirty="0"/>
          </a:p>
          <a:p>
            <a:pPr marL="82550" indent="0">
              <a:buNone/>
            </a:pPr>
            <a:endParaRPr lang="en-US" dirty="0" smtClean="0"/>
          </a:p>
          <a:p>
            <a:pPr marL="82550" indent="0" algn="ctr">
              <a:buNone/>
            </a:pPr>
            <a:r>
              <a:rPr lang="en-US" sz="4300" dirty="0" smtClean="0">
                <a:solidFill>
                  <a:srgbClr val="572314"/>
                </a:solidFill>
                <a:effectLst>
                  <a:outerShdw blurRad="50000" dist="30000" dir="5400000" algn="tl" rotWithShape="0">
                    <a:srgbClr val="000000">
                      <a:alpha val="30000"/>
                    </a:srgbClr>
                  </a:outerShdw>
                </a:effectLst>
              </a:rPr>
              <a:t>Overview</a:t>
            </a:r>
            <a:endParaRPr lang="en-US" dirty="0" smtClean="0"/>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3</a:t>
            </a:fld>
            <a:endParaRPr lang="en-US" dirty="0"/>
          </a:p>
        </p:txBody>
      </p:sp>
    </p:spTree>
    <p:extLst>
      <p:ext uri="{BB962C8B-B14F-4D97-AF65-F5344CB8AC3E}">
        <p14:creationId xmlns:p14="http://schemas.microsoft.com/office/powerpoint/2010/main" val="30848124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tabLst>
                <a:tab pos="1654175" algn="l"/>
                <a:tab pos="1887538" algn="l"/>
              </a:tabLst>
            </a:pPr>
            <a:r>
              <a:rPr lang="en-US" dirty="0" smtClean="0"/>
              <a:t>Overview – Anti-fraud Rule </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sz="2800" dirty="0" smtClean="0"/>
              <a:t>Anti-fraud Rule - §206 of Investment Advisers Act (“Advisers Act”)</a:t>
            </a:r>
          </a:p>
          <a:p>
            <a:pPr lvl="1">
              <a:buFont typeface="Wingdings" panose="05000000000000000000" pitchFamily="2" charset="2"/>
              <a:buChar char="§"/>
            </a:pPr>
            <a:r>
              <a:rPr lang="en-US" sz="2400" dirty="0" smtClean="0"/>
              <a:t>Unlawful to employ any device, scheme or artifice to deceive or manipulate any client or prospective client</a:t>
            </a:r>
          </a:p>
          <a:p>
            <a:pPr lvl="1">
              <a:buFont typeface="Wingdings" panose="05000000000000000000" pitchFamily="2" charset="2"/>
              <a:buChar char="§"/>
            </a:pPr>
            <a:r>
              <a:rPr lang="en-US" sz="2400" dirty="0" smtClean="0"/>
              <a:t>Unlawful to engage in any transaction, practice, or course of business which operates as a fraud or deceit upon any client or prospective client.  </a:t>
            </a:r>
          </a:p>
          <a:p>
            <a:pPr lvl="1">
              <a:buFont typeface="Wingdings" panose="05000000000000000000" pitchFamily="2" charset="2"/>
              <a:buChar char="§"/>
            </a:pPr>
            <a:r>
              <a:rPr lang="en-US" sz="2400" dirty="0" smtClean="0"/>
              <a:t>Intent is not relevant.  (</a:t>
            </a:r>
            <a:r>
              <a:rPr lang="en-US" sz="2400" i="1" u="sng" dirty="0" smtClean="0"/>
              <a:t>SEC v Capital Gains Research</a:t>
            </a:r>
            <a:r>
              <a:rPr lang="en-US" sz="2400" dirty="0" smtClean="0"/>
              <a:t>) </a:t>
            </a:r>
          </a:p>
          <a:p>
            <a:pPr lvl="1">
              <a:buFont typeface="Wingdings" panose="05000000000000000000" pitchFamily="2" charset="2"/>
              <a:buChar char="§"/>
            </a:pPr>
            <a:r>
              <a:rPr lang="en-US" sz="2400" dirty="0" smtClean="0"/>
              <a:t>Additional rulemaking power to define acts that are fraudulent or deceptive and to establish rules reasonably designed to prevent fraud. </a:t>
            </a:r>
          </a:p>
          <a:p>
            <a:pPr lvl="1">
              <a:buFont typeface="Wingdings" panose="05000000000000000000" pitchFamily="2" charset="2"/>
              <a:buChar char="§"/>
            </a:pPr>
            <a:endParaRPr lang="en-US" dirty="0"/>
          </a:p>
          <a:p>
            <a:pPr lvl="1">
              <a:buFont typeface="Wingdings" panose="05000000000000000000" pitchFamily="2" charset="2"/>
              <a:buChar char="§"/>
            </a:pPr>
            <a:endParaRPr lang="en-US" dirty="0"/>
          </a:p>
          <a:p>
            <a:pPr lvl="1">
              <a:buFont typeface="Wingdings" panose="05000000000000000000" pitchFamily="2" charset="2"/>
              <a:buChar char="§"/>
            </a:pPr>
            <a:endParaRPr lang="en-US" dirty="0"/>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4</a:t>
            </a:fld>
            <a:endParaRPr lang="en-US" dirty="0"/>
          </a:p>
        </p:txBody>
      </p:sp>
    </p:spTree>
    <p:extLst>
      <p:ext uri="{BB962C8B-B14F-4D97-AF65-F5344CB8AC3E}">
        <p14:creationId xmlns:p14="http://schemas.microsoft.com/office/powerpoint/2010/main" val="41768607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Overview – Advertising Rule </a:t>
            </a:r>
            <a:endParaRPr lang="en-US" dirty="0"/>
          </a:p>
        </p:txBody>
      </p:sp>
      <p:sp>
        <p:nvSpPr>
          <p:cNvPr id="3" name="Content Placeholder 2"/>
          <p:cNvSpPr>
            <a:spLocks noGrp="1"/>
          </p:cNvSpPr>
          <p:nvPr>
            <p:ph idx="1"/>
          </p:nvPr>
        </p:nvSpPr>
        <p:spPr/>
        <p:txBody>
          <a:bodyPr/>
          <a:lstStyle/>
          <a:p>
            <a:pPr marL="539750" lvl="1" indent="-457200">
              <a:spcBef>
                <a:spcPts val="600"/>
              </a:spcBef>
              <a:buSzPct val="80000"/>
              <a:buFont typeface="Wingdings" panose="05000000000000000000" pitchFamily="2" charset="2"/>
              <a:buChar char="§"/>
            </a:pPr>
            <a:r>
              <a:rPr lang="en-US" dirty="0" smtClean="0"/>
              <a:t>Advisers Act Rule </a:t>
            </a:r>
            <a:r>
              <a:rPr lang="en-US" dirty="0"/>
              <a:t>206(4)-</a:t>
            </a:r>
            <a:r>
              <a:rPr lang="en-US" dirty="0" smtClean="0"/>
              <a:t>1</a:t>
            </a:r>
            <a:r>
              <a:rPr lang="en-US" dirty="0"/>
              <a:t> </a:t>
            </a:r>
            <a:r>
              <a:rPr lang="en-US" dirty="0" smtClean="0"/>
              <a:t>– Advertising Rule</a:t>
            </a:r>
            <a:endParaRPr lang="en-US" dirty="0"/>
          </a:p>
          <a:p>
            <a:pPr marL="539750" indent="-457200">
              <a:buFont typeface="Wingdings" panose="05000000000000000000" pitchFamily="2" charset="2"/>
              <a:buChar char="§"/>
            </a:pPr>
            <a:r>
              <a:rPr lang="en-US" sz="2800" dirty="0" smtClean="0"/>
              <a:t>“Advertisement” is defined broadly</a:t>
            </a:r>
          </a:p>
          <a:p>
            <a:pPr marL="939800" lvl="1" indent="-457200">
              <a:buFont typeface="Wingdings" panose="05000000000000000000" pitchFamily="2" charset="2"/>
              <a:buChar char="§"/>
            </a:pPr>
            <a:r>
              <a:rPr lang="en-US" sz="2000" dirty="0" smtClean="0"/>
              <a:t>Any “notice, circular, letter or other written communication” to “more than one person”.  Any “notice or announcement in any publication or by radio or television, which offers…any…investment advisory service with regard to securities.” </a:t>
            </a:r>
          </a:p>
          <a:p>
            <a:pPr marL="939800" lvl="1" indent="-457200">
              <a:buFont typeface="Wingdings" panose="05000000000000000000" pitchFamily="2" charset="2"/>
              <a:buChar char="§"/>
            </a:pPr>
            <a:r>
              <a:rPr lang="en-US" sz="2000" dirty="0" smtClean="0"/>
              <a:t>May include statements made though social media</a:t>
            </a:r>
            <a:endParaRPr lang="en-US" sz="2000" dirty="0" smtClean="0">
              <a:solidFill>
                <a:srgbClr val="FF0000"/>
              </a:solidFill>
            </a:endParaRPr>
          </a:p>
          <a:p>
            <a:pPr marL="939800" lvl="1" indent="-457200">
              <a:buFont typeface="Wingdings" panose="05000000000000000000" pitchFamily="2" charset="2"/>
              <a:buChar char="§"/>
            </a:pPr>
            <a:r>
              <a:rPr lang="en-US" sz="2000" dirty="0" smtClean="0"/>
              <a:t>Oral communications, tailored communications, certain investment company (mutual fund) communications are NOT advertisements</a:t>
            </a:r>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5</a:t>
            </a:fld>
            <a:endParaRPr lang="en-US" dirty="0"/>
          </a:p>
        </p:txBody>
      </p:sp>
    </p:spTree>
    <p:extLst>
      <p:ext uri="{BB962C8B-B14F-4D97-AF65-F5344CB8AC3E}">
        <p14:creationId xmlns:p14="http://schemas.microsoft.com/office/powerpoint/2010/main" val="36691101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Overview – Advertising Rule</a:t>
            </a:r>
            <a:br>
              <a:rPr lang="en-US" dirty="0" smtClean="0"/>
            </a:br>
            <a:r>
              <a:rPr lang="en-US" dirty="0" smtClean="0"/>
              <a:t>(cont’d) </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sz="2400" dirty="0" smtClean="0"/>
              <a:t>Guidance in the form of Commission opinions, court cases, enforcement proceedings, no-action letters, guidance updates</a:t>
            </a:r>
          </a:p>
          <a:p>
            <a:pPr>
              <a:buFont typeface="Wingdings" panose="05000000000000000000" pitchFamily="2" charset="2"/>
              <a:buChar char="§"/>
            </a:pPr>
            <a:r>
              <a:rPr lang="en-US" sz="2400" dirty="0"/>
              <a:t>Four specific prohibitions and a “catch-all” </a:t>
            </a:r>
            <a:r>
              <a:rPr lang="en-US" sz="2400" dirty="0" smtClean="0"/>
              <a:t>provision</a:t>
            </a:r>
          </a:p>
          <a:p>
            <a:pPr>
              <a:buFont typeface="Wingdings" panose="05000000000000000000" pitchFamily="2" charset="2"/>
              <a:buChar char="§"/>
            </a:pPr>
            <a:r>
              <a:rPr lang="en-US" sz="2400" dirty="0" smtClean="0"/>
              <a:t>Specific prohibitions</a:t>
            </a:r>
            <a:endParaRPr lang="en-US" dirty="0" smtClean="0"/>
          </a:p>
          <a:p>
            <a:pPr lvl="1">
              <a:buFont typeface="Wingdings" panose="05000000000000000000" pitchFamily="2" charset="2"/>
              <a:buChar char="§"/>
            </a:pPr>
            <a:r>
              <a:rPr lang="en-US" sz="2200" dirty="0" smtClean="0"/>
              <a:t>Testimonials</a:t>
            </a:r>
          </a:p>
          <a:p>
            <a:pPr lvl="1">
              <a:buFont typeface="Wingdings" panose="05000000000000000000" pitchFamily="2" charset="2"/>
              <a:buChar char="§"/>
            </a:pPr>
            <a:r>
              <a:rPr lang="en-US" sz="2200" dirty="0" smtClean="0"/>
              <a:t>Past Specific Recommendations</a:t>
            </a:r>
          </a:p>
          <a:p>
            <a:pPr lvl="1">
              <a:buFont typeface="Wingdings" panose="05000000000000000000" pitchFamily="2" charset="2"/>
              <a:buChar char="§"/>
            </a:pPr>
            <a:r>
              <a:rPr lang="en-US" sz="2200" dirty="0" smtClean="0"/>
              <a:t>Graph, charts, formula</a:t>
            </a:r>
          </a:p>
          <a:p>
            <a:pPr lvl="1">
              <a:buFont typeface="Wingdings" panose="05000000000000000000" pitchFamily="2" charset="2"/>
              <a:buChar char="§"/>
            </a:pPr>
            <a:r>
              <a:rPr lang="en-US" sz="2200" dirty="0" smtClean="0"/>
              <a:t>Statement to effect that something is “free”</a:t>
            </a:r>
          </a:p>
          <a:p>
            <a:pPr marL="82550" indent="0">
              <a:buNone/>
            </a:pPr>
            <a:endParaRPr lang="en-US" dirty="0"/>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6</a:t>
            </a:fld>
            <a:endParaRPr lang="en-US" dirty="0"/>
          </a:p>
        </p:txBody>
      </p:sp>
    </p:spTree>
    <p:extLst>
      <p:ext uri="{BB962C8B-B14F-4D97-AF65-F5344CB8AC3E}">
        <p14:creationId xmlns:p14="http://schemas.microsoft.com/office/powerpoint/2010/main" val="23542116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0" dirty="0" smtClean="0"/>
              <a:t>Overview – Advertising Rule</a:t>
            </a:r>
            <a:br>
              <a:rPr lang="en-US" b="0" dirty="0" smtClean="0"/>
            </a:br>
            <a:r>
              <a:rPr lang="en-US" dirty="0" smtClean="0"/>
              <a:t>(cont’d)</a:t>
            </a:r>
            <a:endParaRPr lang="en-US" b="0" dirty="0"/>
          </a:p>
        </p:txBody>
      </p:sp>
      <p:sp>
        <p:nvSpPr>
          <p:cNvPr id="3" name="Content Placeholder 2"/>
          <p:cNvSpPr>
            <a:spLocks noGrp="1"/>
          </p:cNvSpPr>
          <p:nvPr>
            <p:ph idx="1"/>
          </p:nvPr>
        </p:nvSpPr>
        <p:spPr/>
        <p:txBody>
          <a:bodyPr/>
          <a:lstStyle/>
          <a:p>
            <a:pPr lvl="1">
              <a:buFont typeface="Wingdings" panose="05000000000000000000" pitchFamily="2" charset="2"/>
              <a:buChar char="§"/>
            </a:pPr>
            <a:r>
              <a:rPr lang="en-US" dirty="0"/>
              <a:t>“Catch-all” – Untrue statement of material fact, or which is otherwise false or misleading </a:t>
            </a:r>
            <a:endParaRPr lang="en-US" b="1" dirty="0"/>
          </a:p>
          <a:p>
            <a:pPr lvl="1">
              <a:buFont typeface="Wingdings" panose="05000000000000000000" pitchFamily="2" charset="2"/>
              <a:buChar char="§"/>
            </a:pPr>
            <a:r>
              <a:rPr lang="en-US" dirty="0" smtClean="0"/>
              <a:t>Criteria for false/misleading</a:t>
            </a:r>
          </a:p>
          <a:p>
            <a:pPr lvl="2">
              <a:buClr>
                <a:schemeClr val="accent1"/>
              </a:buClr>
              <a:buFont typeface="Wingdings" panose="05000000000000000000" pitchFamily="2" charset="2"/>
              <a:buChar char="§"/>
            </a:pPr>
            <a:r>
              <a:rPr lang="en-US" sz="2400" dirty="0" smtClean="0"/>
              <a:t>Client sophistication</a:t>
            </a:r>
          </a:p>
          <a:p>
            <a:pPr lvl="2">
              <a:buClr>
                <a:schemeClr val="accent1"/>
              </a:buClr>
              <a:buFont typeface="Wingdings" panose="05000000000000000000" pitchFamily="2" charset="2"/>
              <a:buChar char="§"/>
            </a:pPr>
            <a:r>
              <a:rPr lang="en-US" sz="2400" dirty="0" smtClean="0"/>
              <a:t>Form/content</a:t>
            </a:r>
          </a:p>
          <a:p>
            <a:pPr lvl="2">
              <a:buClr>
                <a:schemeClr val="accent1"/>
              </a:buClr>
              <a:buFont typeface="Wingdings" panose="05000000000000000000" pitchFamily="2" charset="2"/>
              <a:buChar char="§"/>
            </a:pPr>
            <a:r>
              <a:rPr lang="en-US" sz="2400" dirty="0" smtClean="0"/>
              <a:t>Implications and inferences</a:t>
            </a:r>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7</a:t>
            </a:fld>
            <a:endParaRPr lang="en-US" dirty="0"/>
          </a:p>
        </p:txBody>
      </p:sp>
    </p:spTree>
    <p:extLst>
      <p:ext uri="{BB962C8B-B14F-4D97-AF65-F5344CB8AC3E}">
        <p14:creationId xmlns:p14="http://schemas.microsoft.com/office/powerpoint/2010/main" val="17270258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endParaRPr lang="en-US" sz="2800" dirty="0"/>
          </a:p>
        </p:txBody>
      </p:sp>
      <p:sp>
        <p:nvSpPr>
          <p:cNvPr id="3" name="Content Placeholder 2"/>
          <p:cNvSpPr>
            <a:spLocks noGrp="1"/>
          </p:cNvSpPr>
          <p:nvPr>
            <p:ph idx="1"/>
          </p:nvPr>
        </p:nvSpPr>
        <p:spPr/>
        <p:txBody>
          <a:bodyPr/>
          <a:lstStyle/>
          <a:p>
            <a:pPr marL="0" marR="0" lvl="2" indent="0" defTabSz="91440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dirty="0" smtClean="0"/>
          </a:p>
          <a:p>
            <a:pPr marL="0" marR="0" lvl="2" indent="0" defTabSz="91440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dirty="0"/>
          </a:p>
          <a:p>
            <a:pPr marL="0" marR="0" lvl="2" indent="0" defTabSz="91440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dirty="0" smtClean="0"/>
          </a:p>
          <a:p>
            <a:pPr marL="0" marR="0" lvl="2" indent="0" defTabSz="91440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US" dirty="0"/>
          </a:p>
          <a:p>
            <a:pPr marL="0" marR="0" lvl="2" indent="0" algn="ctr" defTabSz="914400" eaLnBrk="1" fontAlgn="auto" latinLnBrk="0" hangingPunct="1">
              <a:lnSpc>
                <a:spcPct val="100000"/>
              </a:lnSpc>
              <a:spcBef>
                <a:spcPts val="0"/>
              </a:spcBef>
              <a:spcAft>
                <a:spcPts val="0"/>
              </a:spcAft>
              <a:buClrTx/>
              <a:buSzTx/>
              <a:buFont typeface="Courier New" panose="02070309020205020404" pitchFamily="49" charset="0"/>
              <a:buNone/>
              <a:tabLst/>
              <a:defRPr/>
            </a:pPr>
            <a:r>
              <a:rPr lang="en-US" sz="3900" dirty="0">
                <a:solidFill>
                  <a:srgbClr val="572314"/>
                </a:solidFill>
                <a:effectLst>
                  <a:outerShdw blurRad="50000" dist="30000" dir="5400000" algn="tl" rotWithShape="0">
                    <a:srgbClr val="000000">
                      <a:alpha val="30000"/>
                    </a:srgbClr>
                  </a:outerShdw>
                </a:effectLst>
              </a:rPr>
              <a:t>Risk Alert – Advertising Rule </a:t>
            </a:r>
            <a:br>
              <a:rPr lang="en-US" sz="3900" dirty="0">
                <a:solidFill>
                  <a:srgbClr val="572314"/>
                </a:solidFill>
                <a:effectLst>
                  <a:outerShdw blurRad="50000" dist="30000" dir="5400000" algn="tl" rotWithShape="0">
                    <a:srgbClr val="000000">
                      <a:alpha val="30000"/>
                    </a:srgbClr>
                  </a:outerShdw>
                </a:effectLst>
              </a:rPr>
            </a:br>
            <a:r>
              <a:rPr lang="en-US" sz="2500" dirty="0">
                <a:solidFill>
                  <a:srgbClr val="572314"/>
                </a:solidFill>
                <a:effectLst>
                  <a:outerShdw blurRad="50000" dist="30000" dir="5400000" algn="tl" rotWithShape="0">
                    <a:srgbClr val="000000">
                      <a:alpha val="30000"/>
                    </a:srgbClr>
                  </a:outerShdw>
                </a:effectLst>
              </a:rPr>
              <a:t>(Sept. 14, 2017)</a:t>
            </a:r>
            <a:endParaRPr lang="en-US"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8</a:t>
            </a:fld>
            <a:endParaRPr lang="en-US" dirty="0"/>
          </a:p>
        </p:txBody>
      </p:sp>
    </p:spTree>
    <p:extLst>
      <p:ext uri="{BB962C8B-B14F-4D97-AF65-F5344CB8AC3E}">
        <p14:creationId xmlns:p14="http://schemas.microsoft.com/office/powerpoint/2010/main" val="4085374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Risk Alert – Advertising Rule </a:t>
            </a:r>
            <a:br>
              <a:rPr lang="en-US" dirty="0" smtClean="0"/>
            </a:br>
            <a:r>
              <a:rPr lang="en-US" sz="2800" dirty="0" smtClean="0"/>
              <a:t>(Sept. 14, 2017)</a:t>
            </a:r>
            <a:endParaRPr lang="en-US" sz="280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smtClean="0"/>
              <a:t>6 compliance issues</a:t>
            </a:r>
          </a:p>
          <a:p>
            <a:pPr marL="917575" lvl="1" indent="-514350">
              <a:buFont typeface="+mj-lt"/>
              <a:buAutoNum type="arabicPeriod"/>
            </a:pPr>
            <a:r>
              <a:rPr lang="en-US" dirty="0" smtClean="0"/>
              <a:t>Misleading performance results</a:t>
            </a:r>
          </a:p>
          <a:p>
            <a:pPr lvl="2">
              <a:buClr>
                <a:schemeClr val="accent1"/>
              </a:buClr>
              <a:buFont typeface="Courier New" panose="02070309020205020404" pitchFamily="49" charset="0"/>
              <a:buChar char="o"/>
            </a:pPr>
            <a:r>
              <a:rPr lang="en-US" dirty="0" smtClean="0"/>
              <a:t>Deduction for fees</a:t>
            </a:r>
          </a:p>
          <a:p>
            <a:pPr lvl="2">
              <a:buClr>
                <a:schemeClr val="accent1"/>
              </a:buClr>
              <a:buFont typeface="Courier New" panose="02070309020205020404" pitchFamily="49" charset="0"/>
              <a:buChar char="o"/>
            </a:pPr>
            <a:r>
              <a:rPr lang="en-US" dirty="0" smtClean="0"/>
              <a:t>Limits of the comparison to benchmark</a:t>
            </a:r>
          </a:p>
          <a:p>
            <a:pPr lvl="2">
              <a:buClr>
                <a:schemeClr val="accent1"/>
              </a:buClr>
              <a:buFont typeface="Courier New" panose="02070309020205020404" pitchFamily="49" charset="0"/>
              <a:buChar char="o"/>
            </a:pPr>
            <a:r>
              <a:rPr lang="en-US" dirty="0" smtClean="0"/>
              <a:t>Hypothetical and back-tested performance results must include explanation and other material info</a:t>
            </a:r>
          </a:p>
          <a:p>
            <a:pPr lvl="2">
              <a:buFont typeface="Courier New" panose="02070309020205020404" pitchFamily="49" charset="0"/>
              <a:buChar char="o"/>
            </a:pPr>
            <a:endParaRPr lang="en-US"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9</a:t>
            </a:fld>
            <a:endParaRPr lang="en-US" dirty="0"/>
          </a:p>
        </p:txBody>
      </p:sp>
    </p:spTree>
    <p:extLst>
      <p:ext uri="{BB962C8B-B14F-4D97-AF65-F5344CB8AC3E}">
        <p14:creationId xmlns:p14="http://schemas.microsoft.com/office/powerpoint/2010/main" val="13380663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Risk Alert </a:t>
            </a:r>
            <a:r>
              <a:rPr lang="en-US" dirty="0" smtClean="0"/>
              <a:t>– Advertising </a:t>
            </a:r>
            <a:r>
              <a:rPr lang="en-US" dirty="0"/>
              <a:t>Rule </a:t>
            </a:r>
            <a:br>
              <a:rPr lang="en-US" dirty="0"/>
            </a:br>
            <a:r>
              <a:rPr lang="en-US" sz="2800" dirty="0"/>
              <a:t>(Sept. 14, 2017)</a:t>
            </a:r>
            <a:endParaRPr lang="en-US" dirty="0"/>
          </a:p>
        </p:txBody>
      </p:sp>
      <p:sp>
        <p:nvSpPr>
          <p:cNvPr id="3" name="Content Placeholder 2"/>
          <p:cNvSpPr>
            <a:spLocks noGrp="1"/>
          </p:cNvSpPr>
          <p:nvPr>
            <p:ph idx="1"/>
          </p:nvPr>
        </p:nvSpPr>
        <p:spPr/>
        <p:txBody>
          <a:bodyPr/>
          <a:lstStyle/>
          <a:p>
            <a:pPr marL="917575" lvl="1" indent="-514350">
              <a:buFont typeface="+mj-lt"/>
              <a:buAutoNum type="arabicPeriod" startAt="2"/>
            </a:pPr>
            <a:r>
              <a:rPr lang="en-US" dirty="0" smtClean="0"/>
              <a:t>Misleading one-to-one presentations</a:t>
            </a:r>
          </a:p>
          <a:p>
            <a:pPr marL="992187" lvl="2" indent="-342900">
              <a:buClr>
                <a:schemeClr val="accent1"/>
              </a:buClr>
              <a:buFont typeface="Courier New" panose="02070309020205020404" pitchFamily="49" charset="0"/>
              <a:buChar char="o"/>
            </a:pPr>
            <a:r>
              <a:rPr lang="en-US" dirty="0" smtClean="0"/>
              <a:t>Performance results did not include relevant disclosures</a:t>
            </a:r>
          </a:p>
          <a:p>
            <a:pPr marL="992187" lvl="2" indent="-342900">
              <a:buClr>
                <a:schemeClr val="accent1"/>
              </a:buClr>
              <a:buFont typeface="Courier New" panose="02070309020205020404" pitchFamily="49" charset="0"/>
              <a:buChar char="o"/>
            </a:pPr>
            <a:r>
              <a:rPr lang="en-US" dirty="0" smtClean="0"/>
              <a:t>Performance results did not reflect deduction of advisory fees and client’s return would be reduced by such fees, expenses</a:t>
            </a:r>
          </a:p>
          <a:p>
            <a:pPr marL="917575" lvl="1" indent="-514350">
              <a:buFont typeface="+mj-lt"/>
              <a:buAutoNum type="arabicPeriod" startAt="2"/>
            </a:pPr>
            <a:r>
              <a:rPr lang="en-US" dirty="0" smtClean="0"/>
              <a:t>Misleading claim of compliance with voluntary performance standards</a:t>
            </a:r>
          </a:p>
          <a:p>
            <a:pPr marL="917575" lvl="1" indent="-514350">
              <a:buFont typeface="+mj-lt"/>
              <a:buAutoNum type="arabicPeriod" startAt="2"/>
            </a:pPr>
            <a:r>
              <a:rPr lang="en-US" dirty="0" smtClean="0"/>
              <a:t>Cherry-picked profitable stock selections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10</a:t>
            </a:fld>
            <a:endParaRPr lang="en-US" dirty="0"/>
          </a:p>
        </p:txBody>
      </p:sp>
    </p:spTree>
    <p:extLst>
      <p:ext uri="{BB962C8B-B14F-4D97-AF65-F5344CB8AC3E}">
        <p14:creationId xmlns:p14="http://schemas.microsoft.com/office/powerpoint/2010/main" val="2890603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Risk Alert </a:t>
            </a:r>
            <a:r>
              <a:rPr lang="en-US" dirty="0" smtClean="0"/>
              <a:t>– Advertising </a:t>
            </a:r>
            <a:r>
              <a:rPr lang="en-US" dirty="0"/>
              <a:t>Rule </a:t>
            </a:r>
            <a:br>
              <a:rPr lang="en-US" dirty="0"/>
            </a:br>
            <a:r>
              <a:rPr lang="en-US" sz="2800" dirty="0"/>
              <a:t>(Sept. 14, </a:t>
            </a:r>
            <a:r>
              <a:rPr lang="en-US" sz="2800" dirty="0" smtClean="0"/>
              <a:t>2017)</a:t>
            </a:r>
            <a:endParaRPr lang="en-US" dirty="0"/>
          </a:p>
        </p:txBody>
      </p:sp>
      <p:sp>
        <p:nvSpPr>
          <p:cNvPr id="3" name="Content Placeholder 2"/>
          <p:cNvSpPr>
            <a:spLocks noGrp="1"/>
          </p:cNvSpPr>
          <p:nvPr>
            <p:ph idx="1"/>
          </p:nvPr>
        </p:nvSpPr>
        <p:spPr/>
        <p:txBody>
          <a:bodyPr/>
          <a:lstStyle/>
          <a:p>
            <a:pPr marL="917575" lvl="1" indent="-514350">
              <a:buFont typeface="+mj-lt"/>
              <a:buAutoNum type="arabicPeriod" startAt="5"/>
            </a:pPr>
            <a:r>
              <a:rPr lang="en-US" dirty="0" smtClean="0"/>
              <a:t>Misleading selection of recommendations</a:t>
            </a:r>
          </a:p>
          <a:p>
            <a:pPr marL="917575" lvl="1" indent="-514350">
              <a:buFont typeface="+mj-lt"/>
              <a:buAutoNum type="arabicPeriod" startAt="5"/>
            </a:pPr>
            <a:r>
              <a:rPr lang="en-US" dirty="0" smtClean="0"/>
              <a:t>Compliance policies and procedures lacking</a:t>
            </a:r>
          </a:p>
          <a:p>
            <a:pPr marL="1163637" lvl="2" indent="-514350">
              <a:buClr>
                <a:schemeClr val="accent1"/>
              </a:buClr>
              <a:buFont typeface="Courier New" panose="02070309020205020404" pitchFamily="49" charset="0"/>
              <a:buChar char="o"/>
            </a:pPr>
            <a:r>
              <a:rPr lang="en-US" dirty="0" smtClean="0"/>
              <a:t>Advertising materials must be reviewed and approved first</a:t>
            </a:r>
          </a:p>
          <a:p>
            <a:pPr marL="1163637" lvl="2" indent="-514350">
              <a:buClr>
                <a:schemeClr val="accent1"/>
              </a:buClr>
              <a:buFont typeface="Courier New" panose="02070309020205020404" pitchFamily="49" charset="0"/>
              <a:buChar char="o"/>
            </a:pPr>
            <a:r>
              <a:rPr lang="en-US" dirty="0" smtClean="0"/>
              <a:t>When using composites, policies and procedures needed to determine the accounts to be included in performance calculations</a:t>
            </a:r>
          </a:p>
          <a:p>
            <a:pPr marL="1163637" lvl="2" indent="-514350">
              <a:buClr>
                <a:schemeClr val="accent1"/>
              </a:buClr>
              <a:buFont typeface="Courier New" panose="02070309020205020404" pitchFamily="49" charset="0"/>
              <a:buChar char="o"/>
            </a:pPr>
            <a:r>
              <a:rPr lang="en-US" dirty="0" smtClean="0"/>
              <a:t>Confirming accuracy of performance results</a:t>
            </a:r>
          </a:p>
          <a:p>
            <a:pPr marL="1163637" lvl="2" indent="-514350">
              <a:buFont typeface="Courier New" panose="02070309020205020404" pitchFamily="49" charset="0"/>
              <a:buChar char="o"/>
            </a:pPr>
            <a:endParaRPr lang="en-US" dirty="0" smtClean="0"/>
          </a:p>
          <a:p>
            <a:pPr marL="1163637" lvl="2" indent="-514350">
              <a:buFont typeface="Courier New" panose="02070309020205020404" pitchFamily="49" charset="0"/>
              <a:buChar char="o"/>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11</a:t>
            </a:fld>
            <a:endParaRPr lang="en-US" dirty="0"/>
          </a:p>
        </p:txBody>
      </p:sp>
    </p:spTree>
    <p:extLst>
      <p:ext uri="{BB962C8B-B14F-4D97-AF65-F5344CB8AC3E}">
        <p14:creationId xmlns:p14="http://schemas.microsoft.com/office/powerpoint/2010/main" val="1811405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Risk Alert </a:t>
            </a:r>
            <a:r>
              <a:rPr lang="en-US" dirty="0" smtClean="0"/>
              <a:t>– Advertising </a:t>
            </a:r>
            <a:r>
              <a:rPr lang="en-US" dirty="0"/>
              <a:t>Rule </a:t>
            </a:r>
            <a:br>
              <a:rPr lang="en-US" dirty="0"/>
            </a:br>
            <a:r>
              <a:rPr lang="en-US" sz="2800" dirty="0"/>
              <a:t>(Sept. 14, 2017)</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smtClean="0"/>
              <a:t>3 observations from Touting Initiative </a:t>
            </a:r>
          </a:p>
          <a:p>
            <a:pPr lvl="1">
              <a:buFont typeface="Wingdings" panose="05000000000000000000" pitchFamily="2" charset="2"/>
              <a:buChar char="§"/>
            </a:pPr>
            <a:r>
              <a:rPr lang="en-US" dirty="0" smtClean="0"/>
              <a:t>Third-party rankings or awards</a:t>
            </a:r>
          </a:p>
          <a:p>
            <a:pPr lvl="2">
              <a:buClr>
                <a:schemeClr val="accent1"/>
              </a:buClr>
              <a:buFont typeface="Wingdings" panose="05000000000000000000" pitchFamily="2" charset="2"/>
              <a:buChar char="§"/>
            </a:pPr>
            <a:r>
              <a:rPr lang="en-US" dirty="0" smtClean="0"/>
              <a:t>Advertisement included a favorable ranking that had been obtained through misrepresentation</a:t>
            </a:r>
          </a:p>
          <a:p>
            <a:pPr lvl="2">
              <a:buClr>
                <a:schemeClr val="accent1"/>
              </a:buClr>
              <a:buFont typeface="Wingdings" panose="05000000000000000000" pitchFamily="2" charset="2"/>
              <a:buChar char="§"/>
            </a:pPr>
            <a:r>
              <a:rPr lang="en-US" dirty="0" smtClean="0"/>
              <a:t>Marketing materials referenced stale rankings</a:t>
            </a:r>
          </a:p>
          <a:p>
            <a:pPr lvl="2">
              <a:buClr>
                <a:schemeClr val="accent1"/>
              </a:buClr>
              <a:buFont typeface="Wingdings" panose="05000000000000000000" pitchFamily="2" charset="2"/>
              <a:buChar char="§"/>
            </a:pPr>
            <a:r>
              <a:rPr lang="en-US" dirty="0" smtClean="0"/>
              <a:t>Advertisements were misleading when they failed to (</a:t>
            </a:r>
            <a:r>
              <a:rPr lang="en-US" dirty="0" err="1" smtClean="0"/>
              <a:t>i</a:t>
            </a:r>
            <a:r>
              <a:rPr lang="en-US" dirty="0" smtClean="0"/>
              <a:t>) include selection criteria, (ii) identify party creating/conducting the raking or award, or (iii) disclose adviser paid to participate in survey.</a:t>
            </a:r>
          </a:p>
          <a:p>
            <a:pPr lvl="1">
              <a:buFont typeface="Wingdings" panose="05000000000000000000" pitchFamily="2" charset="2"/>
              <a:buChar char="§"/>
            </a:pPr>
            <a:r>
              <a:rPr lang="en-US" dirty="0" smtClean="0"/>
              <a:t>Professional designations</a:t>
            </a:r>
          </a:p>
          <a:p>
            <a:pPr lvl="1">
              <a:buFont typeface="Wingdings" panose="05000000000000000000" pitchFamily="2" charset="2"/>
              <a:buChar char="§"/>
            </a:pPr>
            <a:r>
              <a:rPr lang="en-US" dirty="0" smtClean="0"/>
              <a:t>Testimonials</a:t>
            </a: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12</a:t>
            </a:fld>
            <a:endParaRPr lang="en-US" dirty="0"/>
          </a:p>
        </p:txBody>
      </p:sp>
    </p:spTree>
    <p:extLst>
      <p:ext uri="{BB962C8B-B14F-4D97-AF65-F5344CB8AC3E}">
        <p14:creationId xmlns:p14="http://schemas.microsoft.com/office/powerpoint/2010/main" val="4002111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endParaRPr lang="en-US" b="0" dirty="0"/>
          </a:p>
        </p:txBody>
      </p:sp>
      <p:sp>
        <p:nvSpPr>
          <p:cNvPr id="3" name="Content Placeholder 2"/>
          <p:cNvSpPr>
            <a:spLocks noGrp="1"/>
          </p:cNvSpPr>
          <p:nvPr>
            <p:ph idx="1"/>
          </p:nvPr>
        </p:nvSpPr>
        <p:spPr/>
        <p:txBody>
          <a:bodyPr/>
          <a:lstStyle/>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400" dirty="0" smtClean="0"/>
          </a:p>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400" dirty="0"/>
          </a:p>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400" dirty="0" smtClean="0"/>
          </a:p>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400" dirty="0"/>
          </a:p>
          <a:p>
            <a:pPr marL="0" marR="0" lvl="0" indent="0" algn="ctr"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4300" dirty="0" smtClean="0">
                <a:solidFill>
                  <a:srgbClr val="572314"/>
                </a:solidFill>
                <a:effectLst>
                  <a:outerShdw blurRad="50000" dist="30000" dir="5400000" algn="tl" rotWithShape="0">
                    <a:srgbClr val="000000">
                      <a:alpha val="30000"/>
                    </a:srgbClr>
                  </a:outerShdw>
                </a:effectLst>
              </a:rPr>
              <a:t>Performance </a:t>
            </a:r>
            <a:r>
              <a:rPr lang="en-US" sz="4300" dirty="0">
                <a:solidFill>
                  <a:srgbClr val="572314"/>
                </a:solidFill>
                <a:effectLst>
                  <a:outerShdw blurRad="50000" dist="30000" dir="5400000" algn="tl" rotWithShape="0">
                    <a:srgbClr val="000000">
                      <a:alpha val="30000"/>
                    </a:srgbClr>
                  </a:outerShdw>
                </a:effectLst>
              </a:rPr>
              <a:t>Reporting </a:t>
            </a:r>
            <a:endParaRPr lang="en-US" sz="2400" dirty="0"/>
          </a:p>
          <a:p>
            <a:pPr marL="0" marR="0" lvl="0" indent="0" defTabSz="91440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400" dirty="0"/>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13</a:t>
            </a:fld>
            <a:endParaRPr lang="en-US" dirty="0"/>
          </a:p>
        </p:txBody>
      </p:sp>
    </p:spTree>
    <p:extLst>
      <p:ext uri="{BB962C8B-B14F-4D97-AF65-F5344CB8AC3E}">
        <p14:creationId xmlns:p14="http://schemas.microsoft.com/office/powerpoint/2010/main" val="3883766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dirty="0" smtClean="0"/>
              <a:t>Performance </a:t>
            </a:r>
            <a:r>
              <a:rPr lang="en-US" dirty="0" smtClean="0"/>
              <a:t>Reporting</a:t>
            </a:r>
            <a:r>
              <a:rPr lang="en-US" b="0" dirty="0" smtClean="0"/>
              <a:t> </a:t>
            </a:r>
            <a:endParaRPr lang="en-US" b="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sz="2800" dirty="0" smtClean="0"/>
              <a:t>Background</a:t>
            </a:r>
          </a:p>
          <a:p>
            <a:pPr lvl="1">
              <a:buFont typeface="Wingdings" panose="05000000000000000000" pitchFamily="2" charset="2"/>
              <a:buChar char="§"/>
            </a:pPr>
            <a:r>
              <a:rPr lang="en-US" sz="2400" dirty="0" smtClean="0"/>
              <a:t>No prohibition per se in the Rules</a:t>
            </a:r>
          </a:p>
          <a:p>
            <a:pPr lvl="1">
              <a:buFont typeface="Wingdings" panose="05000000000000000000" pitchFamily="2" charset="2"/>
              <a:buChar char="§"/>
            </a:pPr>
            <a:r>
              <a:rPr lang="en-US" sz="2400" dirty="0"/>
              <a:t>Performance reporting guidelines established in </a:t>
            </a:r>
            <a:r>
              <a:rPr lang="en-US" sz="2400" u="sng" dirty="0"/>
              <a:t>Clover </a:t>
            </a:r>
            <a:r>
              <a:rPr lang="en-US" sz="2400" u="sng" dirty="0" smtClean="0"/>
              <a:t>Capital Management </a:t>
            </a:r>
            <a:r>
              <a:rPr lang="en-US" sz="2400" dirty="0" smtClean="0"/>
              <a:t>no-action letter (1986)</a:t>
            </a:r>
            <a:endParaRPr lang="en-US" sz="2400" dirty="0"/>
          </a:p>
          <a:p>
            <a:pPr lvl="1">
              <a:buFont typeface="Wingdings" panose="05000000000000000000" pitchFamily="2" charset="2"/>
              <a:buChar char="§"/>
            </a:pPr>
            <a:r>
              <a:rPr lang="en-US" sz="2400" dirty="0" smtClean="0"/>
              <a:t>SEC guidance has evolved over the years, from “inherently problematic” to “facts and circumstances.”  (</a:t>
            </a:r>
            <a:r>
              <a:rPr lang="en-US" sz="2400" u="sng" dirty="0" smtClean="0"/>
              <a:t>Clover</a:t>
            </a:r>
            <a:r>
              <a:rPr lang="en-US" sz="2400" dirty="0" smtClean="0"/>
              <a:t>)</a:t>
            </a:r>
            <a:endParaRPr lang="en-US" sz="2400" dirty="0"/>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14</a:t>
            </a:fld>
            <a:endParaRPr lang="en-US" dirty="0"/>
          </a:p>
        </p:txBody>
      </p:sp>
    </p:spTree>
    <p:extLst>
      <p:ext uri="{BB962C8B-B14F-4D97-AF65-F5344CB8AC3E}">
        <p14:creationId xmlns:p14="http://schemas.microsoft.com/office/powerpoint/2010/main" val="17034318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0" dirty="0" smtClean="0"/>
              <a:t>Performance </a:t>
            </a:r>
            <a:r>
              <a:rPr lang="en-US" dirty="0" smtClean="0"/>
              <a:t>Reporting </a:t>
            </a:r>
            <a:br>
              <a:rPr lang="en-US" dirty="0" smtClean="0"/>
            </a:br>
            <a:r>
              <a:rPr lang="en-US" dirty="0" smtClean="0"/>
              <a:t>(cont’d)</a:t>
            </a:r>
            <a:r>
              <a:rPr lang="en-US" b="0" dirty="0" smtClean="0"/>
              <a:t> </a:t>
            </a:r>
            <a:endParaRPr lang="en-US" b="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sz="2800" dirty="0" smtClean="0"/>
              <a:t>Reporting of Model and Actual Performance – misleading practices</a:t>
            </a:r>
          </a:p>
          <a:p>
            <a:pPr lvl="1">
              <a:buFont typeface="Wingdings" panose="05000000000000000000" pitchFamily="2" charset="2"/>
              <a:buChar char="§"/>
            </a:pPr>
            <a:r>
              <a:rPr lang="en-US" sz="2400" dirty="0" smtClean="0"/>
              <a:t>Failing to disclose effect of material market or economic conditions on results portrayed</a:t>
            </a:r>
          </a:p>
          <a:p>
            <a:pPr lvl="1">
              <a:buFont typeface="Wingdings" panose="05000000000000000000" pitchFamily="2" charset="2"/>
              <a:buChar char="§"/>
            </a:pPr>
            <a:r>
              <a:rPr lang="en-US" sz="2400" dirty="0" smtClean="0"/>
              <a:t>Failing to meet “net of fees” requirement</a:t>
            </a:r>
          </a:p>
          <a:p>
            <a:pPr lvl="1">
              <a:buFont typeface="Wingdings" panose="05000000000000000000" pitchFamily="2" charset="2"/>
              <a:buChar char="§"/>
            </a:pPr>
            <a:r>
              <a:rPr lang="en-US" sz="2400" dirty="0" smtClean="0"/>
              <a:t>Failing to disclose reinvestment </a:t>
            </a:r>
            <a:r>
              <a:rPr lang="en-US" sz="2400" dirty="0"/>
              <a:t>of dividends and </a:t>
            </a:r>
            <a:r>
              <a:rPr lang="en-US" sz="2400" dirty="0" smtClean="0"/>
              <a:t>earnings</a:t>
            </a:r>
          </a:p>
          <a:p>
            <a:pPr lvl="1">
              <a:buFont typeface="Wingdings" panose="05000000000000000000" pitchFamily="2" charset="2"/>
              <a:buChar char="§"/>
            </a:pPr>
            <a:r>
              <a:rPr lang="en-US" sz="2400" dirty="0" smtClean="0"/>
              <a:t>Discussing </a:t>
            </a:r>
            <a:r>
              <a:rPr lang="en-US" sz="2400" dirty="0"/>
              <a:t>profit potential without similar discussion on possibility of </a:t>
            </a:r>
            <a:r>
              <a:rPr lang="en-US" sz="2400" dirty="0" smtClean="0"/>
              <a:t>loss</a:t>
            </a:r>
            <a:endParaRPr lang="en-US" sz="2400" dirty="0"/>
          </a:p>
          <a:p>
            <a:pPr lvl="1">
              <a:buFont typeface="Wingdings" panose="05000000000000000000" pitchFamily="2" charset="2"/>
              <a:buChar char="§"/>
            </a:pPr>
            <a:r>
              <a:rPr lang="en-US" sz="2400" dirty="0"/>
              <a:t>Comparing results to index without disclosure of relevant material </a:t>
            </a:r>
            <a:r>
              <a:rPr lang="en-US" sz="2400" dirty="0" smtClean="0"/>
              <a:t>facts</a:t>
            </a:r>
            <a:endParaRPr lang="en-US" sz="2400" dirty="0"/>
          </a:p>
          <a:p>
            <a:pPr lvl="1">
              <a:buFont typeface="Wingdings" panose="05000000000000000000" pitchFamily="2" charset="2"/>
              <a:buChar char="§"/>
            </a:pPr>
            <a:r>
              <a:rPr lang="en-US" sz="2400" dirty="0"/>
              <a:t>Disclosure of material conditions, objectives or investment </a:t>
            </a:r>
            <a:r>
              <a:rPr lang="en-US" sz="2400" dirty="0" smtClean="0"/>
              <a:t>strategies</a:t>
            </a:r>
            <a:endParaRPr lang="en-US" sz="2400" dirty="0"/>
          </a:p>
          <a:p>
            <a:pPr lvl="1">
              <a:buFont typeface="Wingdings" panose="05000000000000000000" pitchFamily="2" charset="2"/>
              <a:buChar char="§"/>
            </a:pPr>
            <a:endParaRPr lang="en-US" sz="2400" dirty="0"/>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15</a:t>
            </a:fld>
            <a:endParaRPr lang="en-US" dirty="0"/>
          </a:p>
        </p:txBody>
      </p:sp>
    </p:spTree>
    <p:extLst>
      <p:ext uri="{BB962C8B-B14F-4D97-AF65-F5344CB8AC3E}">
        <p14:creationId xmlns:p14="http://schemas.microsoft.com/office/powerpoint/2010/main" val="12151529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0" dirty="0" smtClean="0"/>
              <a:t>Performance </a:t>
            </a:r>
            <a:r>
              <a:rPr lang="en-US" dirty="0" smtClean="0"/>
              <a:t>Reporting </a:t>
            </a:r>
            <a:br>
              <a:rPr lang="en-US" dirty="0" smtClean="0"/>
            </a:br>
            <a:r>
              <a:rPr lang="en-US" dirty="0" smtClean="0"/>
              <a:t>(cont’d)</a:t>
            </a:r>
            <a:endParaRPr lang="en-US" b="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sz="2800" dirty="0" smtClean="0"/>
              <a:t>Model Performance – misleading practices</a:t>
            </a:r>
          </a:p>
          <a:p>
            <a:pPr lvl="1">
              <a:buFont typeface="Wingdings" panose="05000000000000000000" pitchFamily="2" charset="2"/>
              <a:buChar char="§"/>
            </a:pPr>
            <a:r>
              <a:rPr lang="en-US" sz="2400" dirty="0" smtClean="0"/>
              <a:t>Failing to disclose inherent limitations of the model</a:t>
            </a:r>
          </a:p>
          <a:p>
            <a:pPr lvl="1">
              <a:buFont typeface="Wingdings" panose="05000000000000000000" pitchFamily="2" charset="2"/>
              <a:buChar char="§"/>
            </a:pPr>
            <a:r>
              <a:rPr lang="en-US" sz="2400" dirty="0" smtClean="0"/>
              <a:t>Failing to disclosure of material changes, if applicable, to conditions, objectives or investment strategies.</a:t>
            </a:r>
          </a:p>
          <a:p>
            <a:pPr lvl="1">
              <a:buFont typeface="Wingdings" panose="05000000000000000000" pitchFamily="2" charset="2"/>
              <a:buChar char="§"/>
            </a:pPr>
            <a:r>
              <a:rPr lang="en-US" sz="2400" dirty="0" smtClean="0"/>
              <a:t>Failing to disclose, if applicable, of relevance of securities and services in the model compared to the investment adviser</a:t>
            </a:r>
          </a:p>
          <a:p>
            <a:pPr lvl="1">
              <a:buFont typeface="Wingdings" panose="05000000000000000000" pitchFamily="2" charset="2"/>
              <a:buChar char="§"/>
            </a:pPr>
            <a:r>
              <a:rPr lang="en-US" sz="2400" dirty="0" smtClean="0"/>
              <a:t>Failing to disclose, if applicable, of actual investment results that are materially at variance from model</a:t>
            </a:r>
          </a:p>
          <a:p>
            <a:pPr lvl="0">
              <a:buClr>
                <a:srgbClr val="3891A7"/>
              </a:buClr>
              <a:buFont typeface="Wingdings" panose="05000000000000000000" pitchFamily="2" charset="2"/>
              <a:buChar char="§"/>
            </a:pPr>
            <a:r>
              <a:rPr lang="en-US" sz="2800" dirty="0">
                <a:solidFill>
                  <a:prstClr val="black"/>
                </a:solidFill>
              </a:rPr>
              <a:t>Actual Performance – misleading practice</a:t>
            </a:r>
          </a:p>
          <a:p>
            <a:pPr lvl="1">
              <a:buClr>
                <a:srgbClr val="3891A7"/>
              </a:buClr>
              <a:buFont typeface="Wingdings" panose="05000000000000000000" pitchFamily="2" charset="2"/>
              <a:buChar char="§"/>
            </a:pPr>
            <a:r>
              <a:rPr lang="en-US" sz="2400" dirty="0">
                <a:solidFill>
                  <a:prstClr val="black"/>
                </a:solidFill>
              </a:rPr>
              <a:t>Select group of investment adviser’s clients</a:t>
            </a:r>
          </a:p>
          <a:p>
            <a:pPr lvl="1">
              <a:buFont typeface="Wingdings" panose="05000000000000000000" pitchFamily="2" charset="2"/>
              <a:buChar char="§"/>
            </a:pPr>
            <a:endParaRPr lang="en-US" sz="2400" dirty="0"/>
          </a:p>
        </p:txBody>
      </p:sp>
      <p:sp>
        <p:nvSpPr>
          <p:cNvPr id="4" name="Slide Number Placeholder 3"/>
          <p:cNvSpPr>
            <a:spLocks noGrp="1"/>
          </p:cNvSpPr>
          <p:nvPr>
            <p:ph type="sldNum" sz="quarter" idx="10"/>
          </p:nvPr>
        </p:nvSpPr>
        <p:spPr/>
        <p:txBody>
          <a:bodyPr/>
          <a:lstStyle/>
          <a:p>
            <a:pPr algn="l">
              <a:defRPr/>
            </a:pPr>
            <a:fld id="{37CB416F-4778-B14D-8243-3F2F72A8F2B3}" type="slidenum">
              <a:rPr lang="en-US" smtClean="0"/>
              <a:pPr algn="l">
                <a:defRPr/>
              </a:pPr>
              <a:t>16</a:t>
            </a:fld>
            <a:endParaRPr lang="en-US" dirty="0"/>
          </a:p>
        </p:txBody>
      </p:sp>
    </p:spTree>
    <p:extLst>
      <p:ext uri="{BB962C8B-B14F-4D97-AF65-F5344CB8AC3E}">
        <p14:creationId xmlns:p14="http://schemas.microsoft.com/office/powerpoint/2010/main" val="1832149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0" dirty="0" smtClean="0"/>
              <a:t>Performance Reporting</a:t>
            </a:r>
            <a:br>
              <a:rPr lang="en-US" b="0" dirty="0" smtClean="0"/>
            </a:br>
            <a:r>
              <a:rPr lang="en-US" dirty="0" smtClean="0"/>
              <a:t>(cont’d)</a:t>
            </a:r>
            <a:r>
              <a:rPr lang="en-US" b="0" dirty="0" smtClean="0"/>
              <a:t> </a:t>
            </a:r>
            <a:endParaRPr lang="en-US" b="0" dirty="0"/>
          </a:p>
        </p:txBody>
      </p:sp>
      <p:sp>
        <p:nvSpPr>
          <p:cNvPr id="4" name="Slide Number Placeholder 3"/>
          <p:cNvSpPr>
            <a:spLocks noGrp="1"/>
          </p:cNvSpPr>
          <p:nvPr>
            <p:ph type="sldNum" sz="quarter" idx="10"/>
          </p:nvPr>
        </p:nvSpPr>
        <p:spPr/>
        <p:txBody>
          <a:bodyPr/>
          <a:lstStyle/>
          <a:p>
            <a:pPr algn="l">
              <a:defRPr/>
            </a:pPr>
            <a:fld id="{37CB416F-4778-B14D-8243-3F2F72A8F2B3}" type="slidenum">
              <a:rPr lang="en-US" smtClean="0"/>
              <a:pPr algn="l">
                <a:defRPr/>
              </a:pPr>
              <a:t>17</a:t>
            </a:fld>
            <a:endParaRPr lang="en-US" dirty="0"/>
          </a:p>
        </p:txBody>
      </p:sp>
      <p:sp>
        <p:nvSpPr>
          <p:cNvPr id="3" name="Content Placeholder 2"/>
          <p:cNvSpPr>
            <a:spLocks noGrp="1"/>
          </p:cNvSpPr>
          <p:nvPr>
            <p:ph idx="1"/>
          </p:nvPr>
        </p:nvSpPr>
        <p:spPr/>
        <p:txBody>
          <a:bodyPr/>
          <a:lstStyle/>
          <a:p>
            <a:pPr marL="396875" lvl="1" indent="-396875">
              <a:buFont typeface="Wingdings" panose="05000000000000000000" pitchFamily="2" charset="2"/>
              <a:buChar char="§"/>
            </a:pPr>
            <a:r>
              <a:rPr lang="en-US" dirty="0" smtClean="0"/>
              <a:t>Net of Fees Exception – “Gross of Fees”</a:t>
            </a:r>
          </a:p>
          <a:p>
            <a:pPr marL="796925" lvl="2" indent="-396875">
              <a:buClr>
                <a:schemeClr val="accent1"/>
              </a:buClr>
              <a:buFont typeface="Wingdings" panose="05000000000000000000" pitchFamily="2" charset="2"/>
              <a:buChar char="§"/>
            </a:pPr>
            <a:r>
              <a:rPr lang="en-US" dirty="0" smtClean="0"/>
              <a:t>Side by Side Gross and Net of Fees</a:t>
            </a:r>
          </a:p>
          <a:p>
            <a:pPr marL="1008063" lvl="3" indent="-396875">
              <a:buClr>
                <a:schemeClr val="accent1"/>
              </a:buClr>
              <a:buFont typeface="Wingdings" panose="05000000000000000000" pitchFamily="2" charset="2"/>
              <a:buChar char="§"/>
            </a:pPr>
            <a:r>
              <a:rPr lang="en-US" dirty="0" smtClean="0"/>
              <a:t>Equally prominent, disclosures</a:t>
            </a:r>
          </a:p>
          <a:p>
            <a:pPr marL="796925" lvl="2" indent="-396875">
              <a:buClr>
                <a:schemeClr val="accent1"/>
              </a:buClr>
              <a:buFont typeface="Wingdings" panose="05000000000000000000" pitchFamily="2" charset="2"/>
              <a:buChar char="§"/>
            </a:pPr>
            <a:r>
              <a:rPr lang="en-US" dirty="0" smtClean="0"/>
              <a:t>Custodial Fees</a:t>
            </a:r>
          </a:p>
          <a:p>
            <a:pPr marL="796925" lvl="2" indent="-396875">
              <a:buClr>
                <a:schemeClr val="accent1"/>
              </a:buClr>
              <a:buFont typeface="Wingdings" panose="05000000000000000000" pitchFamily="2" charset="2"/>
              <a:buChar char="§"/>
            </a:pPr>
            <a:r>
              <a:rPr lang="en-US" dirty="0" smtClean="0"/>
              <a:t>One to One Presentation.  Requires special written disclosures.   </a:t>
            </a:r>
          </a:p>
          <a:p>
            <a:pPr marL="396875" lvl="1" indent="-396875">
              <a:buClr>
                <a:srgbClr val="3891A7"/>
              </a:buClr>
              <a:buFont typeface="Wingdings" panose="05000000000000000000" pitchFamily="2" charset="2"/>
              <a:buChar char="§"/>
            </a:pPr>
            <a:r>
              <a:rPr lang="en-US" dirty="0" smtClean="0"/>
              <a:t>Model Advisory Fees Deduction </a:t>
            </a:r>
          </a:p>
          <a:p>
            <a:pPr marL="796925" lvl="2" indent="-396875">
              <a:buClr>
                <a:schemeClr val="accent1"/>
              </a:buClr>
              <a:buFont typeface="Wingdings" panose="05000000000000000000" pitchFamily="2" charset="2"/>
              <a:buChar char="§"/>
            </a:pPr>
            <a:r>
              <a:rPr lang="en-US" dirty="0" smtClean="0"/>
              <a:t>Wrap and non-wrap accounts</a:t>
            </a:r>
          </a:p>
          <a:p>
            <a:pPr marL="796925" lvl="2" indent="-396875">
              <a:buClr>
                <a:schemeClr val="accent1"/>
              </a:buClr>
              <a:buFont typeface="Wingdings" panose="05000000000000000000" pitchFamily="2" charset="2"/>
              <a:buChar char="§"/>
            </a:pPr>
            <a:r>
              <a:rPr lang="en-US" dirty="0" smtClean="0"/>
              <a:t>Multimanager Account</a:t>
            </a:r>
          </a:p>
          <a:p>
            <a:pPr marL="1008063" lvl="3" indent="-396875">
              <a:buClr>
                <a:schemeClr val="accent1"/>
              </a:buClr>
              <a:buFont typeface="Wingdings" panose="05000000000000000000" pitchFamily="2" charset="2"/>
              <a:buChar char="§"/>
            </a:pPr>
            <a:r>
              <a:rPr lang="en-US" dirty="0" smtClean="0"/>
              <a:t>Show </a:t>
            </a:r>
            <a:r>
              <a:rPr lang="en-US" dirty="0"/>
              <a:t>on net basis with regard all transaction costs and fees paid to adviser or </a:t>
            </a:r>
            <a:r>
              <a:rPr lang="en-US" dirty="0" smtClean="0"/>
              <a:t>affiliates</a:t>
            </a:r>
          </a:p>
          <a:p>
            <a:pPr marL="608013" lvl="3" indent="-396875">
              <a:buFont typeface="Wingdings" panose="05000000000000000000" pitchFamily="2" charset="2"/>
              <a:buChar char="§"/>
            </a:pPr>
            <a:endParaRPr lang="en-US" dirty="0" smtClean="0"/>
          </a:p>
          <a:p>
            <a:pPr marL="0" lvl="2" indent="0">
              <a:buNone/>
            </a:pPr>
            <a:endParaRPr lang="en-US" dirty="0"/>
          </a:p>
        </p:txBody>
      </p:sp>
    </p:spTree>
    <p:extLst>
      <p:ext uri="{BB962C8B-B14F-4D97-AF65-F5344CB8AC3E}">
        <p14:creationId xmlns:p14="http://schemas.microsoft.com/office/powerpoint/2010/main" val="1407959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dirty="0" smtClean="0"/>
              <a:t>Performance Reporting </a:t>
            </a:r>
            <a:endParaRPr lang="en-US" b="0" dirty="0"/>
          </a:p>
        </p:txBody>
      </p:sp>
      <p:sp>
        <p:nvSpPr>
          <p:cNvPr id="4" name="Slide Number Placeholder 3"/>
          <p:cNvSpPr>
            <a:spLocks noGrp="1"/>
          </p:cNvSpPr>
          <p:nvPr>
            <p:ph type="sldNum" sz="quarter" idx="4294967295"/>
          </p:nvPr>
        </p:nvSpPr>
        <p:spPr>
          <a:xfrm>
            <a:off x="8613775" y="6305550"/>
            <a:ext cx="457200" cy="476250"/>
          </a:xfrm>
          <a:prstGeom prst="rect">
            <a:avLst/>
          </a:prstGeom>
        </p:spPr>
        <p:txBody>
          <a:bodyPr/>
          <a:lstStyle/>
          <a:p>
            <a:pPr>
              <a:defRPr/>
            </a:pPr>
            <a:fld id="{E440E262-413E-463C-BF6B-C6C50F8FFF32}" type="slidenum">
              <a:rPr lang="en-US" smtClean="0"/>
              <a:pPr>
                <a:defRPr/>
              </a:pPr>
              <a:t>18</a:t>
            </a:fld>
            <a:endParaRPr lang="en-US" dirty="0"/>
          </a:p>
        </p:txBody>
      </p:sp>
      <p:sp>
        <p:nvSpPr>
          <p:cNvPr id="5" name="Content Placeholder 2"/>
          <p:cNvSpPr>
            <a:spLocks noGrp="1"/>
          </p:cNvSpPr>
          <p:nvPr>
            <p:ph idx="1"/>
          </p:nvPr>
        </p:nvSpPr>
        <p:spPr>
          <a:xfrm>
            <a:off x="1222375" y="1600200"/>
            <a:ext cx="7620000" cy="5212307"/>
          </a:xfrm>
        </p:spPr>
        <p:txBody>
          <a:bodyPr/>
          <a:lstStyle/>
          <a:p>
            <a:pPr>
              <a:buFont typeface="Wingdings" panose="05000000000000000000" pitchFamily="2" charset="2"/>
              <a:buChar char="§"/>
            </a:pPr>
            <a:r>
              <a:rPr lang="en-US" dirty="0" smtClean="0"/>
              <a:t>Portability </a:t>
            </a:r>
          </a:p>
          <a:p>
            <a:pPr lvl="1">
              <a:buFont typeface="Wingdings" panose="05000000000000000000" pitchFamily="2" charset="2"/>
              <a:buChar char="§"/>
            </a:pPr>
            <a:r>
              <a:rPr lang="en-US" sz="2000" dirty="0" smtClean="0"/>
              <a:t>Performance of Manager at Prior Firm. “No other person”</a:t>
            </a:r>
          </a:p>
          <a:p>
            <a:pPr lvl="1">
              <a:buFont typeface="Wingdings" panose="05000000000000000000" pitchFamily="2" charset="2"/>
              <a:buChar char="§"/>
            </a:pPr>
            <a:r>
              <a:rPr lang="en-US" sz="2000" dirty="0" smtClean="0"/>
              <a:t>Similar accounts</a:t>
            </a:r>
          </a:p>
          <a:p>
            <a:pPr lvl="1">
              <a:buFont typeface="Wingdings" panose="05000000000000000000" pitchFamily="2" charset="2"/>
              <a:buChar char="§"/>
            </a:pPr>
            <a:r>
              <a:rPr lang="en-US" sz="2000" dirty="0" smtClean="0"/>
              <a:t>All accounts reported within advertisement</a:t>
            </a:r>
          </a:p>
          <a:p>
            <a:pPr lvl="1">
              <a:buFont typeface="Wingdings" panose="05000000000000000000" pitchFamily="2" charset="2"/>
              <a:buChar char="§"/>
            </a:pPr>
            <a:r>
              <a:rPr lang="en-US" sz="2000" dirty="0" smtClean="0"/>
              <a:t>SEC compliant</a:t>
            </a:r>
          </a:p>
          <a:p>
            <a:pPr lvl="1">
              <a:buFont typeface="Wingdings" panose="05000000000000000000" pitchFamily="2" charset="2"/>
              <a:buChar char="§"/>
            </a:pPr>
            <a:r>
              <a:rPr lang="en-US" sz="2000" dirty="0" smtClean="0"/>
              <a:t>Fully disclosed</a:t>
            </a:r>
          </a:p>
          <a:p>
            <a:pPr lvl="1">
              <a:buFont typeface="Wingdings" panose="05000000000000000000" pitchFamily="2" charset="2"/>
              <a:buChar char="§"/>
            </a:pPr>
            <a:r>
              <a:rPr lang="en-US" sz="2000" dirty="0" smtClean="0"/>
              <a:t>Recordkeeping </a:t>
            </a:r>
            <a:r>
              <a:rPr lang="en-US" dirty="0" smtClean="0"/>
              <a:t> </a:t>
            </a:r>
          </a:p>
          <a:p>
            <a:pPr lvl="1">
              <a:buFont typeface="Wingdings" panose="05000000000000000000" pitchFamily="2" charset="2"/>
              <a:buChar char="§"/>
            </a:pPr>
            <a:r>
              <a:rPr lang="en-US" sz="2000" dirty="0" smtClean="0"/>
              <a:t>Performance of Accounts Carried Over from Prior Firm.  (Great Lakes Advisors, Inc. No-Action Letter)  </a:t>
            </a:r>
          </a:p>
          <a:p>
            <a:pPr lvl="1">
              <a:buFont typeface="Wingdings" panose="05000000000000000000" pitchFamily="2" charset="2"/>
              <a:buChar char="§"/>
            </a:pPr>
            <a:r>
              <a:rPr lang="en-US" sz="2000" dirty="0" smtClean="0"/>
              <a:t>Performance of JV Partner. (Taurus Advisory Group, Inc. No-Action Letter). </a:t>
            </a:r>
          </a:p>
          <a:p>
            <a:pPr lvl="1">
              <a:buFont typeface="Wingdings" panose="05000000000000000000" pitchFamily="2" charset="2"/>
              <a:buChar char="§"/>
            </a:pPr>
            <a:r>
              <a:rPr lang="en-US" sz="2000" dirty="0" smtClean="0"/>
              <a:t>Continuing Role of Manager.  (Horizon Asset Management LLC No-Action Letter). </a:t>
            </a:r>
          </a:p>
        </p:txBody>
      </p:sp>
    </p:spTree>
    <p:extLst>
      <p:ext uri="{BB962C8B-B14F-4D97-AF65-F5344CB8AC3E}">
        <p14:creationId xmlns:p14="http://schemas.microsoft.com/office/powerpoint/2010/main" val="1013091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dirty="0" smtClean="0"/>
              <a:t>Performance Reporting </a:t>
            </a:r>
            <a:endParaRPr lang="en-US" b="0" dirty="0"/>
          </a:p>
        </p:txBody>
      </p:sp>
      <p:sp>
        <p:nvSpPr>
          <p:cNvPr id="3" name="Content Placeholder 2"/>
          <p:cNvSpPr>
            <a:spLocks noGrp="1"/>
          </p:cNvSpPr>
          <p:nvPr>
            <p:ph idx="1"/>
          </p:nvPr>
        </p:nvSpPr>
        <p:spPr/>
        <p:txBody>
          <a:bodyPr/>
          <a:lstStyle/>
          <a:p>
            <a:pPr marL="396875" lvl="1" indent="-396875">
              <a:buFont typeface="Wingdings" panose="05000000000000000000" pitchFamily="2" charset="2"/>
              <a:buChar char="§"/>
            </a:pPr>
            <a:r>
              <a:rPr lang="en-US" sz="2800" dirty="0" err="1" smtClean="0"/>
              <a:t>Backtested</a:t>
            </a:r>
            <a:r>
              <a:rPr lang="en-US" sz="2800" dirty="0" smtClean="0"/>
              <a:t> Performance</a:t>
            </a:r>
            <a:endParaRPr lang="en-US" sz="2800" dirty="0"/>
          </a:p>
          <a:p>
            <a:pPr marL="796925" lvl="2" indent="-396875">
              <a:buClr>
                <a:schemeClr val="accent1"/>
              </a:buClr>
              <a:buFont typeface="Wingdings" panose="05000000000000000000" pitchFamily="2" charset="2"/>
              <a:buChar char="§"/>
            </a:pPr>
            <a:r>
              <a:rPr lang="en-US" sz="2800" dirty="0"/>
              <a:t>Not per se </a:t>
            </a:r>
            <a:r>
              <a:rPr lang="en-US" sz="2800" dirty="0" smtClean="0"/>
              <a:t>or intrinsically misleading, but…….</a:t>
            </a:r>
            <a:endParaRPr lang="en-US" dirty="0"/>
          </a:p>
          <a:p>
            <a:pPr>
              <a:buFont typeface="Wingdings" panose="05000000000000000000" pitchFamily="2" charset="2"/>
              <a:buChar char="§"/>
            </a:pPr>
            <a:endParaRPr lang="en-US" dirty="0"/>
          </a:p>
        </p:txBody>
      </p:sp>
      <p:sp>
        <p:nvSpPr>
          <p:cNvPr id="4" name="Slide Number Placeholder 3"/>
          <p:cNvSpPr>
            <a:spLocks noGrp="1"/>
          </p:cNvSpPr>
          <p:nvPr>
            <p:ph type="sldNum" sz="quarter" idx="10"/>
          </p:nvPr>
        </p:nvSpPr>
        <p:spPr/>
        <p:txBody>
          <a:bodyPr/>
          <a:lstStyle/>
          <a:p>
            <a:pPr algn="l">
              <a:defRPr/>
            </a:pPr>
            <a:fld id="{37CB416F-4778-B14D-8243-3F2F72A8F2B3}" type="slidenum">
              <a:rPr lang="en-US" smtClean="0"/>
              <a:pPr algn="l">
                <a:defRPr/>
              </a:pPr>
              <a:t>19</a:t>
            </a:fld>
            <a:endParaRPr lang="en-US" dirty="0"/>
          </a:p>
        </p:txBody>
      </p:sp>
    </p:spTree>
    <p:extLst>
      <p:ext uri="{BB962C8B-B14F-4D97-AF65-F5344CB8AC3E}">
        <p14:creationId xmlns:p14="http://schemas.microsoft.com/office/powerpoint/2010/main" val="3135448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dirty="0" smtClean="0"/>
              <a:t>Recordkeeping </a:t>
            </a:r>
            <a:endParaRPr lang="en-US" b="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smtClean="0"/>
              <a:t>Recordkeeping</a:t>
            </a:r>
          </a:p>
          <a:p>
            <a:pPr lvl="1">
              <a:buFont typeface="Wingdings" panose="05000000000000000000" pitchFamily="2" charset="2"/>
              <a:buChar char="§"/>
            </a:pPr>
            <a:r>
              <a:rPr lang="en-US" dirty="0" smtClean="0"/>
              <a:t>Rule 204-2</a:t>
            </a:r>
          </a:p>
          <a:p>
            <a:pPr lvl="1">
              <a:buFont typeface="Wingdings" panose="05000000000000000000" pitchFamily="2" charset="2"/>
              <a:buChar char="§"/>
            </a:pPr>
            <a:r>
              <a:rPr lang="en-US" dirty="0" smtClean="0"/>
              <a:t>Working papers and all other records necessary to form the basis for or demonstrate the calculation of the performance or rate of return. </a:t>
            </a:r>
          </a:p>
          <a:p>
            <a:pPr lvl="1">
              <a:buFont typeface="Wingdings" panose="05000000000000000000" pitchFamily="2" charset="2"/>
              <a:buChar char="§"/>
            </a:pPr>
            <a:r>
              <a:rPr lang="en-US" dirty="0" smtClean="0"/>
              <a:t>5 year retention period. Also for the entire measure of reporting period. </a:t>
            </a:r>
          </a:p>
          <a:p>
            <a:pPr lvl="1">
              <a:buFont typeface="Wingdings" panose="05000000000000000000" pitchFamily="2" charset="2"/>
              <a:buChar char="§"/>
            </a:pPr>
            <a:r>
              <a:rPr lang="en-US" dirty="0" smtClean="0"/>
              <a:t>Policies/Procedures.  </a:t>
            </a:r>
          </a:p>
          <a:p>
            <a:pPr>
              <a:buFont typeface="Wingdings" panose="05000000000000000000" pitchFamily="2" charset="2"/>
              <a:buChar char="§"/>
            </a:pPr>
            <a:endParaRPr lang="en-US" dirty="0"/>
          </a:p>
          <a:p>
            <a:pPr>
              <a:buFont typeface="Wingdings" panose="05000000000000000000" pitchFamily="2" charset="2"/>
              <a:buChar char="§"/>
            </a:pPr>
            <a:endParaRPr lang="en-US" dirty="0"/>
          </a:p>
        </p:txBody>
      </p:sp>
      <p:sp>
        <p:nvSpPr>
          <p:cNvPr id="4" name="Slide Number Placeholder 3"/>
          <p:cNvSpPr>
            <a:spLocks noGrp="1"/>
          </p:cNvSpPr>
          <p:nvPr>
            <p:ph type="sldNum" sz="quarter" idx="10"/>
          </p:nvPr>
        </p:nvSpPr>
        <p:spPr/>
        <p:txBody>
          <a:bodyPr/>
          <a:lstStyle/>
          <a:p>
            <a:pPr algn="l">
              <a:defRPr/>
            </a:pPr>
            <a:fld id="{37CB416F-4778-B14D-8243-3F2F72A8F2B3}" type="slidenum">
              <a:rPr lang="en-US" smtClean="0"/>
              <a:pPr algn="l">
                <a:defRPr/>
              </a:pPr>
              <a:t>20</a:t>
            </a:fld>
            <a:endParaRPr lang="en-US" dirty="0"/>
          </a:p>
        </p:txBody>
      </p:sp>
    </p:spTree>
    <p:extLst>
      <p:ext uri="{BB962C8B-B14F-4D97-AF65-F5344CB8AC3E}">
        <p14:creationId xmlns:p14="http://schemas.microsoft.com/office/powerpoint/2010/main" val="1272081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Global Investment Performance Standards</a:t>
            </a:r>
            <a:r>
              <a:rPr lang="en-US" b="0" dirty="0" smtClean="0"/>
              <a:t> (GIPS)</a:t>
            </a:r>
            <a:endParaRPr lang="en-US" b="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smtClean="0"/>
              <a:t>Voluntary standards</a:t>
            </a:r>
          </a:p>
          <a:p>
            <a:pPr>
              <a:buFont typeface="Wingdings" panose="05000000000000000000" pitchFamily="2" charset="2"/>
              <a:buChar char="§"/>
            </a:pPr>
            <a:r>
              <a:rPr lang="en-US" dirty="0" smtClean="0"/>
              <a:t>SEC enforcement – verify claim of compliance.  If conflict, SEC requirements </a:t>
            </a:r>
            <a:r>
              <a:rPr lang="en-US" smtClean="0"/>
              <a:t>should govern</a:t>
            </a:r>
            <a:endParaRPr lang="en-US" dirty="0" smtClean="0"/>
          </a:p>
          <a:p>
            <a:pPr>
              <a:buFont typeface="Wingdings" panose="05000000000000000000" pitchFamily="2" charset="2"/>
              <a:buChar char="§"/>
            </a:pPr>
            <a:r>
              <a:rPr lang="en-US" dirty="0" smtClean="0"/>
              <a:t>Total return, accrual accounting</a:t>
            </a:r>
          </a:p>
          <a:p>
            <a:pPr>
              <a:buFont typeface="Wingdings" panose="05000000000000000000" pitchFamily="2" charset="2"/>
              <a:buChar char="§"/>
            </a:pPr>
            <a:r>
              <a:rPr lang="en-US" dirty="0" smtClean="0"/>
              <a:t>Time-weighted return</a:t>
            </a:r>
          </a:p>
          <a:p>
            <a:pPr>
              <a:buFont typeface="Wingdings" panose="05000000000000000000" pitchFamily="2" charset="2"/>
              <a:buChar char="§"/>
            </a:pPr>
            <a:r>
              <a:rPr lang="en-US" dirty="0" smtClean="0"/>
              <a:t>10 year record</a:t>
            </a:r>
          </a:p>
        </p:txBody>
      </p:sp>
      <p:sp>
        <p:nvSpPr>
          <p:cNvPr id="4" name="Slide Number Placeholder 3"/>
          <p:cNvSpPr>
            <a:spLocks noGrp="1"/>
          </p:cNvSpPr>
          <p:nvPr>
            <p:ph type="sldNum" sz="quarter" idx="10"/>
          </p:nvPr>
        </p:nvSpPr>
        <p:spPr/>
        <p:txBody>
          <a:bodyPr/>
          <a:lstStyle/>
          <a:p>
            <a:pPr algn="l">
              <a:defRPr/>
            </a:pPr>
            <a:fld id="{37CB416F-4778-B14D-8243-3F2F72A8F2B3}" type="slidenum">
              <a:rPr lang="en-US" smtClean="0"/>
              <a:pPr algn="l">
                <a:defRPr/>
              </a:pPr>
              <a:t>21</a:t>
            </a:fld>
            <a:endParaRPr lang="en-US" dirty="0"/>
          </a:p>
        </p:txBody>
      </p:sp>
    </p:spTree>
    <p:extLst>
      <p:ext uri="{BB962C8B-B14F-4D97-AF65-F5344CB8AC3E}">
        <p14:creationId xmlns:p14="http://schemas.microsoft.com/office/powerpoint/2010/main" val="477777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22238"/>
            <a:ext cx="7499350" cy="792162"/>
          </a:xfrm>
        </p:spPr>
        <p:txBody>
          <a:bodyPr>
            <a:noAutofit/>
          </a:bodyPr>
          <a:lstStyle/>
          <a:p>
            <a:pPr algn="ctr"/>
            <a:r>
              <a:rPr lang="en-US" b="1" dirty="0">
                <a:effectLst/>
                <a:latin typeface="+mn-lt"/>
                <a:cs typeface="Arial" pitchFamily="34" charset="0"/>
              </a:rPr>
              <a:t>Important Information</a:t>
            </a:r>
            <a:endParaRPr lang="en-US" b="1" i="1" dirty="0">
              <a:effectLst/>
              <a:latin typeface="+mn-lt"/>
              <a:cs typeface="Arial" pitchFamily="34" charset="0"/>
            </a:endParaRPr>
          </a:p>
        </p:txBody>
      </p:sp>
      <p:sp>
        <p:nvSpPr>
          <p:cNvPr id="3" name="Content Placeholder 2"/>
          <p:cNvSpPr>
            <a:spLocks noGrp="1"/>
          </p:cNvSpPr>
          <p:nvPr>
            <p:ph idx="1"/>
          </p:nvPr>
        </p:nvSpPr>
        <p:spPr>
          <a:xfrm>
            <a:off x="1435100" y="914400"/>
            <a:ext cx="7499350" cy="5105400"/>
          </a:xfrm>
        </p:spPr>
        <p:txBody>
          <a:bodyPr/>
          <a:lstStyle/>
          <a:p>
            <a:pPr marL="82550" indent="0">
              <a:buNone/>
              <a:defRPr/>
            </a:pPr>
            <a:endParaRPr lang="en-US" sz="1200" dirty="0" smtClean="0">
              <a:latin typeface="Arial" pitchFamily="34" charset="0"/>
              <a:cs typeface="Arial" pitchFamily="34" charset="0"/>
            </a:endParaRPr>
          </a:p>
          <a:p>
            <a:pPr marL="82550" indent="0">
              <a:buNone/>
              <a:defRPr/>
            </a:pPr>
            <a:r>
              <a:rPr lang="en-US" sz="2800" dirty="0">
                <a:latin typeface="Arial" pitchFamily="34" charset="0"/>
                <a:cs typeface="Arial" pitchFamily="34" charset="0"/>
              </a:rPr>
              <a:t>This presentation is intended for general informational purposes only, and it does not constitute legal, tax or investment advice </a:t>
            </a:r>
            <a:r>
              <a:rPr lang="en-US" sz="2800" dirty="0" smtClean="0">
                <a:latin typeface="Arial" pitchFamily="34" charset="0"/>
                <a:cs typeface="Arial" pitchFamily="34" charset="0"/>
              </a:rPr>
              <a:t>from The Wagner Law Group. Financial </a:t>
            </a:r>
            <a:r>
              <a:rPr lang="en-US" sz="2800" dirty="0">
                <a:latin typeface="Arial" pitchFamily="34" charset="0"/>
                <a:cs typeface="Arial" pitchFamily="34" charset="0"/>
              </a:rPr>
              <a:t>advisors </a:t>
            </a:r>
            <a:r>
              <a:rPr lang="en-US" sz="2800" dirty="0" smtClean="0">
                <a:latin typeface="Arial" pitchFamily="34" charset="0"/>
                <a:cs typeface="Arial" pitchFamily="34" charset="0"/>
              </a:rPr>
              <a:t>and other plan service providers should </a:t>
            </a:r>
            <a:r>
              <a:rPr lang="en-US" sz="2800" dirty="0">
                <a:latin typeface="Arial" pitchFamily="34" charset="0"/>
                <a:cs typeface="Arial" pitchFamily="34" charset="0"/>
              </a:rPr>
              <a:t>consult with their own legal counsel to understand the nature and scope of their responsibilities under </a:t>
            </a:r>
            <a:r>
              <a:rPr lang="en-US" sz="2800" dirty="0" smtClean="0">
                <a:latin typeface="Arial" pitchFamily="34" charset="0"/>
                <a:cs typeface="Arial" pitchFamily="34" charset="0"/>
              </a:rPr>
              <a:t>the Advisers Act, ERISA </a:t>
            </a:r>
            <a:r>
              <a:rPr lang="en-US" sz="2800" dirty="0">
                <a:latin typeface="Arial" pitchFamily="34" charset="0"/>
                <a:cs typeface="Arial" pitchFamily="34" charset="0"/>
              </a:rPr>
              <a:t>and other applicable law.</a:t>
            </a: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22</a:t>
            </a:fld>
            <a:endParaRPr lang="en-US" dirty="0"/>
          </a:p>
        </p:txBody>
      </p:sp>
    </p:spTree>
    <p:extLst>
      <p:ext uri="{BB962C8B-B14F-4D97-AF65-F5344CB8AC3E}">
        <p14:creationId xmlns:p14="http://schemas.microsoft.com/office/powerpoint/2010/main" val="14072311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01762" y="4572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04257" y="2971800"/>
            <a:ext cx="7407275" cy="31242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endParaRPr lang="en-US" sz="3600" b="1" dirty="0" smtClean="0">
              <a:solidFill>
                <a:srgbClr val="320E04"/>
              </a:solidFill>
              <a:latin typeface="Arial" charset="0"/>
              <a:cs typeface="Arial" charset="0"/>
            </a:endParaRPr>
          </a:p>
          <a:p>
            <a:pPr marL="26988" algn="ctr" eaLnBrk="1" hangingPunct="1">
              <a:lnSpc>
                <a:spcPct val="80000"/>
              </a:lnSpc>
            </a:pPr>
            <a:r>
              <a:rPr lang="en-US" sz="3600" b="1" dirty="0" smtClean="0">
                <a:solidFill>
                  <a:srgbClr val="320E04"/>
                </a:solidFill>
                <a:latin typeface="Arial" charset="0"/>
                <a:cs typeface="Arial" charset="0"/>
              </a:rPr>
              <a:t>Stephen P. Wilkes, </a:t>
            </a:r>
            <a:r>
              <a:rPr lang="en-US" sz="3600" b="1" dirty="0">
                <a:solidFill>
                  <a:srgbClr val="320E04"/>
                </a:solidFill>
                <a:latin typeface="Arial" charset="0"/>
                <a:cs typeface="Arial" charset="0"/>
              </a:rPr>
              <a:t>Esq</a:t>
            </a:r>
            <a:r>
              <a:rPr lang="en-US" sz="3600" b="1" dirty="0" smtClean="0">
                <a:solidFill>
                  <a:srgbClr val="320E04"/>
                </a:solidFill>
                <a:latin typeface="Arial" charset="0"/>
                <a:cs typeface="Arial" charset="0"/>
              </a:rPr>
              <a:t>.</a:t>
            </a:r>
          </a:p>
          <a:p>
            <a:pPr marL="26988" algn="ctr" eaLnBrk="1" hangingPunct="1">
              <a:lnSpc>
                <a:spcPct val="80000"/>
              </a:lnSpc>
            </a:pPr>
            <a:r>
              <a:rPr lang="en-US" sz="3600" b="1" dirty="0" smtClean="0">
                <a:solidFill>
                  <a:srgbClr val="320E04"/>
                </a:solidFill>
                <a:latin typeface="Arial" charset="0"/>
                <a:cs typeface="Arial" charset="0"/>
              </a:rPr>
              <a:t>Livia Q. Aber, Esq.</a:t>
            </a:r>
            <a:endParaRPr lang="en-US" sz="3600" b="1" dirty="0">
              <a:solidFill>
                <a:srgbClr val="320E04"/>
              </a:solidFill>
              <a:latin typeface="Arial" charset="0"/>
              <a:cs typeface="Arial" charset="0"/>
            </a:endParaRPr>
          </a:p>
          <a:p>
            <a:pPr marL="26988" algn="ctr" eaLnBrk="1" hangingPunct="1">
              <a:lnSpc>
                <a:spcPct val="80000"/>
              </a:lnSpc>
            </a:pPr>
            <a:endParaRPr lang="en-US" sz="3600" b="1" dirty="0" smtClean="0">
              <a:solidFill>
                <a:srgbClr val="320E04"/>
              </a:solidFill>
              <a:latin typeface="Arial" charset="0"/>
              <a:cs typeface="Arial" charset="0"/>
            </a:endParaRPr>
          </a:p>
          <a:p>
            <a:pPr marL="26988" algn="ctr" eaLnBrk="1" hangingPunct="1">
              <a:lnSpc>
                <a:spcPct val="80000"/>
              </a:lnSpc>
            </a:pPr>
            <a:endParaRPr lang="en-US" sz="2800" b="1" dirty="0" smtClean="0">
              <a:solidFill>
                <a:srgbClr val="320E04"/>
              </a:solidFill>
              <a:latin typeface="Arial" charset="0"/>
              <a:cs typeface="Arial" charset="0"/>
            </a:endParaRPr>
          </a:p>
          <a:p>
            <a:pPr marL="26988" eaLnBrk="1" hangingPunct="1">
              <a:lnSpc>
                <a:spcPct val="80000"/>
              </a:lnSpc>
            </a:pPr>
            <a:endParaRPr lang="en-US" sz="8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r>
              <a:rPr lang="en-US" sz="2200" b="1" dirty="0">
                <a:solidFill>
                  <a:srgbClr val="320E04"/>
                </a:solidFill>
                <a:latin typeface="Times New Roman" pitchFamily="18" charset="0"/>
              </a:rPr>
              <a:t> </a:t>
            </a:r>
            <a:r>
              <a:rPr lang="en-US" sz="2200" b="1" dirty="0" smtClean="0">
                <a:solidFill>
                  <a:srgbClr val="320E04"/>
                </a:solidFill>
                <a:latin typeface="Times New Roman" pitchFamily="18" charset="0"/>
              </a:rPr>
              <a:t>                                                                                           </a:t>
            </a:r>
            <a:r>
              <a:rPr lang="en-US" sz="1200" b="1" dirty="0" smtClean="0">
                <a:solidFill>
                  <a:srgbClr val="320E04"/>
                </a:solidFill>
                <a:latin typeface="Times New Roman" pitchFamily="18" charset="0"/>
              </a:rPr>
              <a:t>A0205873</a:t>
            </a:r>
            <a:endParaRPr lang="en-US" sz="1200" b="1" dirty="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1600" b="1" dirty="0">
              <a:solidFill>
                <a:srgbClr val="320E04"/>
              </a:solidFill>
              <a:latin typeface="Times New Roman" pitchFamily="18" charset="0"/>
            </a:endParaRPr>
          </a:p>
        </p:txBody>
      </p:sp>
      <p:sp>
        <p:nvSpPr>
          <p:cNvPr id="7172" name="Rectangle 3"/>
          <p:cNvSpPr>
            <a:spLocks noChangeArrowheads="1"/>
          </p:cNvSpPr>
          <p:nvPr/>
        </p:nvSpPr>
        <p:spPr bwMode="auto">
          <a:xfrm>
            <a:off x="1447800" y="228600"/>
            <a:ext cx="73914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lvl="0" algn="ctr">
              <a:spcBef>
                <a:spcPts val="0"/>
              </a:spcBef>
              <a:buClr>
                <a:srgbClr val="3891A7"/>
              </a:buClr>
              <a:buSzPct val="80000"/>
            </a:pPr>
            <a:endParaRPr lang="en-US" sz="3800" b="1" dirty="0">
              <a:solidFill>
                <a:srgbClr val="C32D2E">
                  <a:lumMod val="50000"/>
                </a:srgbClr>
              </a:solidFill>
              <a:latin typeface="Arial" charset="0"/>
            </a:endParaRPr>
          </a:p>
          <a:p>
            <a:pPr marL="26988" lvl="0" algn="ctr">
              <a:spcBef>
                <a:spcPts val="0"/>
              </a:spcBef>
              <a:buClr>
                <a:srgbClr val="3891A7"/>
              </a:buClr>
              <a:buSzPct val="80000"/>
            </a:pPr>
            <a:r>
              <a:rPr lang="en-US" sz="3800" b="1" dirty="0" smtClean="0">
                <a:solidFill>
                  <a:srgbClr val="C32D2E">
                    <a:lumMod val="50000"/>
                  </a:srgbClr>
                </a:solidFill>
                <a:latin typeface="Arial" charset="0"/>
              </a:rPr>
              <a:t>Risk Alert on Advertising Rule</a:t>
            </a:r>
          </a:p>
          <a:p>
            <a:pPr marL="26988" lvl="0" algn="ctr">
              <a:spcBef>
                <a:spcPts val="0"/>
              </a:spcBef>
              <a:buClr>
                <a:srgbClr val="3891A7"/>
              </a:buClr>
              <a:buSzPct val="80000"/>
            </a:pPr>
            <a:r>
              <a:rPr lang="en-US" sz="3800" b="1" dirty="0" smtClean="0">
                <a:solidFill>
                  <a:srgbClr val="C32D2E">
                    <a:lumMod val="50000"/>
                  </a:srgbClr>
                </a:solidFill>
                <a:latin typeface="Arial" charset="0"/>
              </a:rPr>
              <a:t>and</a:t>
            </a:r>
          </a:p>
          <a:p>
            <a:pPr marL="26988" lvl="0" algn="ctr">
              <a:spcBef>
                <a:spcPts val="0"/>
              </a:spcBef>
              <a:buClr>
                <a:srgbClr val="3891A7"/>
              </a:buClr>
              <a:buSzPct val="80000"/>
            </a:pPr>
            <a:r>
              <a:rPr lang="en-US" sz="3800" b="1" dirty="0" smtClean="0">
                <a:solidFill>
                  <a:srgbClr val="C32D2E">
                    <a:lumMod val="50000"/>
                  </a:srgbClr>
                </a:solidFill>
                <a:latin typeface="Arial" charset="0"/>
              </a:rPr>
              <a:t>Performance Reporting</a:t>
            </a:r>
            <a:endParaRPr lang="en-US" sz="3800" i="1" dirty="0">
              <a:solidFill>
                <a:srgbClr val="320E04"/>
              </a:solidFill>
              <a:latin typeface="Arial" charset="0"/>
            </a:endParaRPr>
          </a:p>
        </p:txBody>
      </p:sp>
      <p:pic>
        <p:nvPicPr>
          <p:cNvPr id="6"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5029200"/>
            <a:ext cx="3505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7868903"/>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39687</TotalTime>
  <Words>1075</Words>
  <Application>Microsoft Office PowerPoint</Application>
  <PresentationFormat>On-screen Show (4:3)</PresentationFormat>
  <Paragraphs>219</Paragraphs>
  <Slides>23</Slides>
  <Notes>23</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Solstice</vt:lpstr>
      <vt:lpstr> </vt:lpstr>
      <vt:lpstr>Agenda</vt:lpstr>
      <vt:lpstr>PowerPoint Presentation</vt:lpstr>
      <vt:lpstr>Overview – Anti-fraud Rule </vt:lpstr>
      <vt:lpstr>Overview – Advertising Rule </vt:lpstr>
      <vt:lpstr>Overview – Advertising Rule (cont’d) </vt:lpstr>
      <vt:lpstr>Overview – Advertising Rule (cont’d)</vt:lpstr>
      <vt:lpstr>PowerPoint Presentation</vt:lpstr>
      <vt:lpstr>Risk Alert – Advertising Rule  (Sept. 14, 2017)</vt:lpstr>
      <vt:lpstr>Risk Alert – Advertising Rule  (Sept. 14, 2017)</vt:lpstr>
      <vt:lpstr>Risk Alert – Advertising Rule  (Sept. 14, 2017)</vt:lpstr>
      <vt:lpstr>Risk Alert – Advertising Rule  (Sept. 14, 2017)</vt:lpstr>
      <vt:lpstr>PowerPoint Presentation</vt:lpstr>
      <vt:lpstr>Performance Reporting </vt:lpstr>
      <vt:lpstr>Performance Reporting  (cont’d) </vt:lpstr>
      <vt:lpstr>Performance Reporting  (cont’d)</vt:lpstr>
      <vt:lpstr>Performance Reporting (cont’d) </vt:lpstr>
      <vt:lpstr>Performance Reporting </vt:lpstr>
      <vt:lpstr>Performance Reporting </vt:lpstr>
      <vt:lpstr>Recordkeeping </vt:lpstr>
      <vt:lpstr>Global Investment Performance Standards (GIPS)</vt:lpstr>
      <vt:lpstr>Important Information</vt:lpstr>
      <vt:lpstr>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Livia Aber</cp:lastModifiedBy>
  <cp:revision>1221</cp:revision>
  <cp:lastPrinted>2017-10-04T14:49:16Z</cp:lastPrinted>
  <dcterms:created xsi:type="dcterms:W3CDTF">2008-04-29T20:53:18Z</dcterms:created>
  <dcterms:modified xsi:type="dcterms:W3CDTF">2017-10-16T16:25:12Z</dcterms:modified>
</cp:coreProperties>
</file>