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31"/>
  </p:notesMasterIdLst>
  <p:handoutMasterIdLst>
    <p:handoutMasterId r:id="rId32"/>
  </p:handoutMasterIdLst>
  <p:sldIdLst>
    <p:sldId id="467" r:id="rId2"/>
    <p:sldId id="640" r:id="rId3"/>
    <p:sldId id="641" r:id="rId4"/>
    <p:sldId id="563" r:id="rId5"/>
    <p:sldId id="565" r:id="rId6"/>
    <p:sldId id="568" r:id="rId7"/>
    <p:sldId id="618" r:id="rId8"/>
    <p:sldId id="653" r:id="rId9"/>
    <p:sldId id="644" r:id="rId10"/>
    <p:sldId id="645" r:id="rId11"/>
    <p:sldId id="646" r:id="rId12"/>
    <p:sldId id="647" r:id="rId13"/>
    <p:sldId id="648" r:id="rId14"/>
    <p:sldId id="649" r:id="rId15"/>
    <p:sldId id="650" r:id="rId16"/>
    <p:sldId id="651" r:id="rId17"/>
    <p:sldId id="654" r:id="rId18"/>
    <p:sldId id="667" r:id="rId19"/>
    <p:sldId id="655" r:id="rId20"/>
    <p:sldId id="620" r:id="rId21"/>
    <p:sldId id="622" r:id="rId22"/>
    <p:sldId id="623" r:id="rId23"/>
    <p:sldId id="619" r:id="rId24"/>
    <p:sldId id="656" r:id="rId25"/>
    <p:sldId id="660" r:id="rId26"/>
    <p:sldId id="663" r:id="rId27"/>
    <p:sldId id="664" r:id="rId28"/>
    <p:sldId id="666" r:id="rId29"/>
    <p:sldId id="659" r:id="rId30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eaghan Barnett" initials="MB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9284" autoAdjust="0"/>
  </p:normalViewPr>
  <p:slideViewPr>
    <p:cSldViewPr>
      <p:cViewPr>
        <p:scale>
          <a:sx n="70" d="100"/>
          <a:sy n="70" d="100"/>
        </p:scale>
        <p:origin x="-43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64" y="-72"/>
      </p:cViewPr>
      <p:guideLst>
        <p:guide orient="horz" pos="2928"/>
        <p:guide pos="216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0"/>
            <a:ext cx="2972421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575" tIns="45288" rIns="90575" bIns="45288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029" y="0"/>
            <a:ext cx="2972421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575" tIns="45288" rIns="90575" bIns="45288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8829678"/>
            <a:ext cx="2972421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575" tIns="45288" rIns="90575" bIns="45288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029" y="8829678"/>
            <a:ext cx="2972421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575" tIns="45288" rIns="90575" bIns="45288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0"/>
            <a:ext cx="2972421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75" tIns="45288" rIns="90575" bIns="45288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029" y="0"/>
            <a:ext cx="2972421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75" tIns="45288" rIns="90575" bIns="4528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6488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6421" y="4416428"/>
            <a:ext cx="5486712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75" tIns="45288" rIns="90575" bIns="4528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8829678"/>
            <a:ext cx="2972421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75" tIns="45288" rIns="90575" bIns="45288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029" y="8829678"/>
            <a:ext cx="2972421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75" tIns="45288" rIns="90575" bIns="4528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35924" indent="-2830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32193" indent="-22644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585068" indent="-22644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37946" indent="-22644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490823" indent="-22644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43699" indent="-22644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396577" indent="-22644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49454" indent="-22644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1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6800" y="609600"/>
            <a:ext cx="4646613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2148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692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658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3794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176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17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3566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6421" y="4416427"/>
            <a:ext cx="5486712" cy="479753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975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975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A494E-20AD-4025-8A4F-863C0FF8BB4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3993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6421" y="4416427"/>
            <a:ext cx="5486712" cy="4340959"/>
          </a:xfrm>
        </p:spPr>
        <p:txBody>
          <a:bodyPr/>
          <a:lstStyle/>
          <a:p>
            <a:endParaRPr lang="en-US" b="0" i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A494E-20AD-4025-8A4F-863C0FF8BB4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6126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6913"/>
            <a:ext cx="4648200" cy="348615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17</a:t>
            </a:fld>
            <a:endParaRPr lang="en-US"/>
          </a:p>
        </p:txBody>
      </p:sp>
      <p:sp>
        <p:nvSpPr>
          <p:cNvPr id="6" name="Notes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571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A494E-20AD-4025-8A4F-863C0FF8BB4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957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9034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37721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0288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5616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07849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243507-6030-47B1-B6F2-C4FBE16903C6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9138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243507-6030-47B1-B6F2-C4FBE16903C6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4988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243507-6030-47B1-B6F2-C4FBE16903C6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45669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1514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35924" indent="-2830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32193" indent="-22644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585068" indent="-22644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37946" indent="-22644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490823" indent="-22644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43699" indent="-22644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396577" indent="-22644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49454" indent="-22644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29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6800" y="609600"/>
            <a:ext cx="4646613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1/23/2017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9144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cs typeface="Arial" charset="0"/>
              </a:rPr>
              <a:t>		</a:t>
            </a:r>
            <a:r>
              <a:rPr lang="en-US" sz="3200" b="1" dirty="0" smtClean="0">
                <a:solidFill>
                  <a:schemeClr val="tx2"/>
                </a:solidFill>
                <a:latin typeface="Arial Narrow" panose="020B0606020202030204" pitchFamily="34" charset="0"/>
                <a:cs typeface="Arial" charset="0"/>
              </a:rPr>
              <a:t>Marcia S. </a:t>
            </a:r>
            <a:r>
              <a:rPr lang="en-US" sz="3200" b="1" smtClean="0">
                <a:solidFill>
                  <a:schemeClr val="tx2"/>
                </a:solidFill>
                <a:latin typeface="Arial Narrow" panose="020B0606020202030204" pitchFamily="34" charset="0"/>
                <a:cs typeface="Arial" charset="0"/>
              </a:rPr>
              <a:t>Wagner, Esq.</a:t>
            </a:r>
            <a:endParaRPr lang="en-US" sz="3200" b="1" dirty="0" smtClean="0">
              <a:solidFill>
                <a:schemeClr val="tx2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295400" y="152400"/>
            <a:ext cx="73914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400" b="1" dirty="0" smtClean="0">
                <a:solidFill>
                  <a:schemeClr val="tx2"/>
                </a:solidFill>
              </a:rPr>
              <a:t>The DCIO Leadership Summit</a:t>
            </a:r>
            <a:endParaRPr lang="en-US" sz="4000" b="1" dirty="0" smtClean="0">
              <a:solidFill>
                <a:schemeClr val="tx2"/>
              </a:solidFill>
            </a:endParaRPr>
          </a:p>
          <a:p>
            <a:pPr algn="ctr"/>
            <a:endParaRPr lang="en-US" sz="3000" b="1" i="1" dirty="0" smtClean="0">
              <a:solidFill>
                <a:schemeClr val="tx2"/>
              </a:solidFill>
            </a:endParaRPr>
          </a:p>
          <a:p>
            <a:pPr algn="ctr"/>
            <a:r>
              <a:rPr lang="en-US" sz="3000" b="1" i="1" dirty="0" smtClean="0">
                <a:solidFill>
                  <a:schemeClr val="tx2"/>
                </a:solidFill>
              </a:rPr>
              <a:t>Regulation, Legislation </a:t>
            </a:r>
            <a:r>
              <a:rPr lang="en-US" sz="3000" b="1" i="1" dirty="0">
                <a:solidFill>
                  <a:schemeClr val="tx2"/>
                </a:solidFill>
              </a:rPr>
              <a:t>and Litigation Concerning the Retirement Plan Industry</a:t>
            </a:r>
            <a:r>
              <a:rPr lang="en-US" sz="3000" b="1" i="1" dirty="0" smtClean="0">
                <a:solidFill>
                  <a:schemeClr val="tx2"/>
                </a:solidFill>
              </a:rPr>
              <a:t>:</a:t>
            </a:r>
          </a:p>
          <a:p>
            <a:pPr algn="ctr"/>
            <a:r>
              <a:rPr lang="en-US" sz="3000" b="1" i="1" dirty="0" smtClean="0">
                <a:solidFill>
                  <a:schemeClr val="tx2"/>
                </a:solidFill>
              </a:rPr>
              <a:t>The Legal and Political Arena for 2017</a:t>
            </a:r>
          </a:p>
          <a:p>
            <a:pPr algn="ctr"/>
            <a:endParaRPr lang="en-US" sz="1400" b="1" dirty="0"/>
          </a:p>
          <a:p>
            <a:pPr algn="ctr"/>
            <a:endParaRPr lang="en-US" sz="3200" b="1" dirty="0"/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648200"/>
            <a:ext cx="3505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effectLst/>
              </a:rPr>
              <a:t>Topics Impacting the Retirement Plan Industry Today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905000"/>
            <a:ext cx="7499350" cy="4343400"/>
          </a:xfrm>
        </p:spPr>
        <p:txBody>
          <a:bodyPr/>
          <a:lstStyle/>
          <a:p>
            <a:pPr marL="82550" indent="0">
              <a:buNone/>
            </a:pPr>
            <a:r>
              <a:rPr lang="en-US" b="1" dirty="0" smtClean="0">
                <a:solidFill>
                  <a:schemeClr val="tx2"/>
                </a:solidFill>
              </a:rPr>
              <a:t>I.    	The Fiduciary Rule - What you should 	know and what you should be doing 	NOW</a:t>
            </a:r>
          </a:p>
          <a:p>
            <a:pPr marL="82550" indent="0">
              <a:spcBef>
                <a:spcPts val="0"/>
              </a:spcBef>
              <a:buNone/>
            </a:pPr>
            <a:r>
              <a:rPr lang="en-US" b="1" dirty="0" smtClean="0">
                <a:solidFill>
                  <a:schemeClr val="tx2"/>
                </a:solidFill>
              </a:rPr>
              <a:t>II.   	Court Cases - The recent </a:t>
            </a:r>
            <a:r>
              <a:rPr lang="en-US" b="1" dirty="0">
                <a:solidFill>
                  <a:schemeClr val="tx2"/>
                </a:solidFill>
              </a:rPr>
              <a:t>s</a:t>
            </a:r>
            <a:r>
              <a:rPr lang="en-US" b="1" dirty="0" smtClean="0">
                <a:solidFill>
                  <a:schemeClr val="tx2"/>
                </a:solidFill>
              </a:rPr>
              <a:t>pike in 	</a:t>
            </a:r>
            <a:r>
              <a:rPr lang="en-US" b="1" dirty="0">
                <a:solidFill>
                  <a:schemeClr val="tx2"/>
                </a:solidFill>
              </a:rPr>
              <a:t>r</a:t>
            </a:r>
            <a:r>
              <a:rPr lang="en-US" b="1" dirty="0" smtClean="0">
                <a:solidFill>
                  <a:schemeClr val="tx2"/>
                </a:solidFill>
              </a:rPr>
              <a:t>etirement </a:t>
            </a:r>
            <a:r>
              <a:rPr lang="en-US" b="1" dirty="0">
                <a:solidFill>
                  <a:schemeClr val="tx2"/>
                </a:solidFill>
              </a:rPr>
              <a:t>p</a:t>
            </a:r>
            <a:r>
              <a:rPr lang="en-US" b="1" dirty="0" smtClean="0">
                <a:solidFill>
                  <a:schemeClr val="tx2"/>
                </a:solidFill>
              </a:rPr>
              <a:t>lan litigation</a:t>
            </a:r>
          </a:p>
          <a:p>
            <a:pPr marL="82550" indent="0">
              <a:spcBef>
                <a:spcPts val="0"/>
              </a:spcBef>
              <a:buNone/>
            </a:pPr>
            <a:r>
              <a:rPr lang="en-US" b="1" dirty="0" smtClean="0">
                <a:solidFill>
                  <a:schemeClr val="tx2"/>
                </a:solidFill>
              </a:rPr>
              <a:t>III.  	Upcoming 	Legislation – Its impact on 	the retirement plan </a:t>
            </a:r>
            <a:r>
              <a:rPr lang="en-US" b="1" dirty="0">
                <a:solidFill>
                  <a:schemeClr val="tx2"/>
                </a:solidFill>
              </a:rPr>
              <a:t>i</a:t>
            </a:r>
            <a:r>
              <a:rPr lang="en-US" b="1" dirty="0" smtClean="0">
                <a:solidFill>
                  <a:schemeClr val="tx2"/>
                </a:solidFill>
              </a:rPr>
              <a:t>ndustry</a:t>
            </a:r>
          </a:p>
          <a:p>
            <a:pPr marL="596900" indent="-514350">
              <a:buAutoNum type="arabicPeriod" startAt="3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99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550" indent="0">
              <a:buNone/>
            </a:pPr>
            <a:endParaRPr lang="en-US" dirty="0" smtClean="0"/>
          </a:p>
          <a:p>
            <a:pPr marL="82550" indent="0" algn="ctr">
              <a:buNone/>
            </a:pPr>
            <a:r>
              <a:rPr lang="en-US" sz="4000" b="1" dirty="0" smtClean="0">
                <a:solidFill>
                  <a:schemeClr val="tx2"/>
                </a:solidFill>
              </a:rPr>
              <a:t>I. THE FIDUCIARY RULE </a:t>
            </a:r>
            <a:r>
              <a:rPr lang="en-US" sz="4000" b="1" dirty="0">
                <a:solidFill>
                  <a:schemeClr val="tx2"/>
                </a:solidFill>
              </a:rPr>
              <a:t>–</a:t>
            </a:r>
            <a:r>
              <a:rPr lang="en-US" sz="4000" b="1" dirty="0" smtClean="0">
                <a:solidFill>
                  <a:schemeClr val="tx2"/>
                </a:solidFill>
              </a:rPr>
              <a:t> What </a:t>
            </a:r>
            <a:r>
              <a:rPr lang="en-US" sz="4000" b="1" dirty="0">
                <a:solidFill>
                  <a:schemeClr val="tx2"/>
                </a:solidFill>
              </a:rPr>
              <a:t>you should </a:t>
            </a:r>
            <a:r>
              <a:rPr lang="en-US" sz="4000" b="1" dirty="0" smtClean="0">
                <a:solidFill>
                  <a:schemeClr val="tx2"/>
                </a:solidFill>
              </a:rPr>
              <a:t>know </a:t>
            </a:r>
            <a:r>
              <a:rPr lang="en-US" sz="4000" b="1" dirty="0">
                <a:solidFill>
                  <a:schemeClr val="tx2"/>
                </a:solidFill>
              </a:rPr>
              <a:t>and what you should be </a:t>
            </a:r>
            <a:r>
              <a:rPr lang="en-US" sz="4000" b="1" dirty="0" smtClean="0">
                <a:solidFill>
                  <a:schemeClr val="tx2"/>
                </a:solidFill>
              </a:rPr>
              <a:t>doing NOW</a:t>
            </a:r>
            <a:endParaRPr lang="en-US" sz="4000" b="1" dirty="0">
              <a:solidFill>
                <a:schemeClr val="tx2"/>
              </a:solidFill>
            </a:endParaRPr>
          </a:p>
          <a:p>
            <a:pPr marL="82550" indent="0" algn="ctr">
              <a:buNone/>
            </a:pPr>
            <a:endParaRPr lang="en-US" sz="4000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66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</a:rPr>
              <a:t>Overview of New Fiduciary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371600"/>
            <a:ext cx="7562850" cy="5257800"/>
          </a:xfrm>
        </p:spPr>
        <p:txBody>
          <a:bodyPr/>
          <a:lstStyle/>
          <a:p>
            <a:r>
              <a:rPr lang="en-US" sz="3000" dirty="0"/>
              <a:t>Broadening of Fiduciary Definition</a:t>
            </a:r>
          </a:p>
          <a:p>
            <a:pPr lvl="1"/>
            <a:r>
              <a:rPr lang="en-US" dirty="0"/>
              <a:t>DOL’s new rule would broaden scope of advisors deemed to be IRA/plan fiduciaries</a:t>
            </a:r>
          </a:p>
          <a:p>
            <a:pPr lvl="1"/>
            <a:r>
              <a:rPr lang="en-US" dirty="0"/>
              <a:t>Targets broker-dealers (BDs) and registered reps (RRs) earning commission-based compensation</a:t>
            </a:r>
          </a:p>
          <a:p>
            <a:pPr lvl="1"/>
            <a:r>
              <a:rPr lang="en-US" dirty="0"/>
              <a:t>Would change IRA marketplace</a:t>
            </a:r>
          </a:p>
          <a:p>
            <a:pPr lvl="1"/>
            <a:r>
              <a:rPr lang="en-US" dirty="0"/>
              <a:t>Would impact registered investment advisers (RIAs)</a:t>
            </a:r>
          </a:p>
          <a:p>
            <a:pPr lvl="2"/>
            <a:r>
              <a:rPr lang="en-US" sz="2600" dirty="0"/>
              <a:t>Offering rollover advice</a:t>
            </a:r>
          </a:p>
          <a:p>
            <a:pPr lvl="2"/>
            <a:r>
              <a:rPr lang="en-US" sz="2600" dirty="0"/>
              <a:t>Managed account programs</a:t>
            </a:r>
          </a:p>
          <a:p>
            <a:pPr lvl="0">
              <a:buClrTx/>
            </a:pPr>
            <a:endParaRPr lang="en-US" sz="2200" dirty="0"/>
          </a:p>
          <a:p>
            <a:pPr marL="8255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21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effectLst/>
              </a:rPr>
              <a:t>Fiduciary Rule and Exemptions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000" dirty="0">
                <a:latin typeface="Arial"/>
                <a:cs typeface="Arial"/>
              </a:rPr>
              <a:t>Need for </a:t>
            </a:r>
            <a:r>
              <a:rPr lang="en-US" sz="3000" dirty="0" smtClean="0">
                <a:latin typeface="Arial"/>
                <a:cs typeface="Arial"/>
              </a:rPr>
              <a:t>Exemptive Relief</a:t>
            </a:r>
          </a:p>
          <a:p>
            <a:pPr marL="560388" lvl="1" indent="-28575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Arial"/>
                <a:cs typeface="Arial"/>
              </a:rPr>
              <a:t>New </a:t>
            </a:r>
            <a:r>
              <a:rPr lang="en-US" sz="2600" dirty="0">
                <a:latin typeface="Arial"/>
                <a:cs typeface="Arial"/>
              </a:rPr>
              <a:t>“investment advice” definition confers fiduciary status on all types of </a:t>
            </a:r>
            <a:r>
              <a:rPr lang="en-US" sz="2600" dirty="0" smtClean="0">
                <a:latin typeface="Arial"/>
                <a:cs typeface="Arial"/>
              </a:rPr>
              <a:t>advisors</a:t>
            </a:r>
          </a:p>
          <a:p>
            <a:pPr marL="560388" lvl="1" indent="-28575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Arial"/>
                <a:cs typeface="Arial"/>
              </a:rPr>
              <a:t>ERISA’s PT rules </a:t>
            </a:r>
            <a:r>
              <a:rPr lang="en-US" sz="2600" dirty="0">
                <a:latin typeface="Arial"/>
                <a:cs typeface="Arial"/>
              </a:rPr>
              <a:t>ban advisors from earning variable </a:t>
            </a:r>
            <a:r>
              <a:rPr lang="en-US" sz="2600" dirty="0" smtClean="0">
                <a:latin typeface="Arial"/>
                <a:cs typeface="Arial"/>
              </a:rPr>
              <a:t>compensation</a:t>
            </a:r>
          </a:p>
          <a:p>
            <a:pPr marL="285750" lvl="1" indent="-285750">
              <a:spcBef>
                <a:spcPts val="600"/>
              </a:spcBef>
              <a:buSzPct val="80000"/>
              <a:buFont typeface="Arial" panose="020B0604020202020204" pitchFamily="34" charset="0"/>
              <a:buChar char="•"/>
            </a:pPr>
            <a:r>
              <a:rPr lang="en-US" sz="3000" dirty="0" smtClean="0">
                <a:latin typeface="Arial"/>
                <a:cs typeface="Arial"/>
              </a:rPr>
              <a:t>Exemption </a:t>
            </a:r>
            <a:r>
              <a:rPr lang="en-US" sz="3000" dirty="0">
                <a:latin typeface="Arial"/>
                <a:cs typeface="Arial"/>
              </a:rPr>
              <a:t>required for brokers and insurance agents, including </a:t>
            </a:r>
            <a:r>
              <a:rPr lang="en-US" sz="3000" u="sng" dirty="0">
                <a:latin typeface="Arial"/>
                <a:cs typeface="Arial"/>
              </a:rPr>
              <a:t>advisors to IRAs</a:t>
            </a:r>
            <a:endParaRPr lang="en-US" sz="3000" dirty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000" dirty="0">
                <a:latin typeface="Arial"/>
                <a:cs typeface="Arial"/>
              </a:rPr>
              <a:t>DOL has created Best Interest Class Exemption</a:t>
            </a:r>
          </a:p>
          <a:p>
            <a:pPr marL="82550" lvl="0" indent="0">
              <a:buClr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06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effectLst/>
              </a:rPr>
              <a:t>Best Interest Contract (BIC)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143000"/>
            <a:ext cx="7486650" cy="525780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rial"/>
                <a:cs typeface="Arial"/>
              </a:rPr>
              <a:t>Scope of BIC </a:t>
            </a:r>
            <a:r>
              <a:rPr lang="en-US" sz="2800" dirty="0" smtClean="0">
                <a:latin typeface="Arial"/>
                <a:cs typeface="Arial"/>
              </a:rPr>
              <a:t>Exemption</a:t>
            </a:r>
          </a:p>
          <a:p>
            <a:pPr marL="560388" lvl="1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/>
                <a:cs typeface="Arial"/>
              </a:rPr>
              <a:t>Advisor </a:t>
            </a:r>
            <a:r>
              <a:rPr lang="en-US" sz="2400" dirty="0">
                <a:latin typeface="Arial"/>
                <a:cs typeface="Arial"/>
              </a:rPr>
              <a:t>can earn variable compensation (such as commissions) for non-discretionary </a:t>
            </a:r>
            <a:r>
              <a:rPr lang="en-US" sz="2400" dirty="0" smtClean="0">
                <a:latin typeface="Arial"/>
                <a:cs typeface="Arial"/>
              </a:rPr>
              <a:t>advice</a:t>
            </a:r>
          </a:p>
          <a:p>
            <a:pPr marL="560388" lvl="1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/>
                <a:cs typeface="Arial"/>
              </a:rPr>
              <a:t>Covered </a:t>
            </a:r>
            <a:r>
              <a:rPr lang="en-US" sz="2400" dirty="0">
                <a:latin typeface="Arial"/>
                <a:cs typeface="Arial"/>
              </a:rPr>
              <a:t>“retail” clients </a:t>
            </a:r>
            <a:r>
              <a:rPr lang="en-US" sz="2400" dirty="0" smtClean="0">
                <a:latin typeface="Arial"/>
                <a:cs typeface="Arial"/>
              </a:rPr>
              <a:t>include:</a:t>
            </a:r>
          </a:p>
          <a:p>
            <a:pPr marL="806450" lvl="2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/>
                <a:cs typeface="Arial"/>
              </a:rPr>
              <a:t>Participants</a:t>
            </a:r>
            <a:endParaRPr lang="en-US" dirty="0">
              <a:latin typeface="Arial"/>
              <a:cs typeface="Arial"/>
            </a:endParaRPr>
          </a:p>
          <a:p>
            <a:pPr marL="806450" lvl="2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IRAs (and HSAs, Archer MSAs and Coverdell)</a:t>
            </a:r>
          </a:p>
          <a:p>
            <a:pPr marL="806450" lvl="2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Non-ERISA Plans (e.g., Keogh, Solo Plans)</a:t>
            </a:r>
          </a:p>
          <a:p>
            <a:pPr marL="806450" lvl="2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ERISA Plans (with less than $50 </a:t>
            </a:r>
            <a:r>
              <a:rPr lang="en-US" dirty="0" smtClean="0">
                <a:latin typeface="Arial"/>
                <a:cs typeface="Arial"/>
              </a:rPr>
              <a:t>million)</a:t>
            </a:r>
          </a:p>
          <a:p>
            <a:pPr marL="560388" lvl="1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/>
                <a:cs typeface="Arial"/>
              </a:rPr>
              <a:t>Observations</a:t>
            </a:r>
            <a:endParaRPr lang="en-US" sz="2400" dirty="0">
              <a:latin typeface="Arial"/>
              <a:cs typeface="Arial"/>
            </a:endParaRPr>
          </a:p>
          <a:p>
            <a:pPr marL="806450" lvl="2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No relief for variable compensation arising from discretionary advice.</a:t>
            </a:r>
          </a:p>
          <a:p>
            <a:pPr lvl="0">
              <a:buClrTx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8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>
                <a:effectLst/>
              </a:rPr>
              <a:t>What Is The Best Interest Standard?</a:t>
            </a:r>
            <a:endParaRPr lang="en-US" sz="3200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3000" dirty="0"/>
              <a:t>Three part standard – more than “suitability standard” under FINRA’s conduct rules.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2800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3000" dirty="0"/>
              <a:t>The Advisor must</a:t>
            </a:r>
            <a:r>
              <a:rPr lang="en-US" sz="2800" dirty="0"/>
              <a:t>:</a:t>
            </a:r>
          </a:p>
          <a:p>
            <a:pPr lvl="0"/>
            <a:r>
              <a:rPr lang="en-US" sz="2400" dirty="0"/>
              <a:t>Use the care, skill, prudence and diligence that a prudent person who is familiar with such matters would use</a:t>
            </a:r>
            <a:r>
              <a:rPr lang="en-US" sz="2400" strike="sngStrike" dirty="0"/>
              <a:t> </a:t>
            </a:r>
            <a:endParaRPr lang="en-US" sz="2400" dirty="0"/>
          </a:p>
          <a:p>
            <a:pPr lvl="0"/>
            <a:r>
              <a:rPr lang="en-US" sz="2400" dirty="0"/>
              <a:t>Taking into consideration the investment objectives, the risk tolerance and financial circumstances of the client</a:t>
            </a:r>
          </a:p>
          <a:p>
            <a:pPr lvl="0"/>
            <a:r>
              <a:rPr lang="en-US" sz="2400" dirty="0"/>
              <a:t>Without regard to his compensation/interests.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2974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>
                <a:effectLst/>
              </a:rPr>
              <a:t>Framework of BIC Exemption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  <a:cs typeface="Arial"/>
              </a:rPr>
              <a:t>4 Alternate Versions of </a:t>
            </a:r>
            <a:r>
              <a:rPr lang="en-US" sz="2800" dirty="0" smtClean="0">
                <a:latin typeface="+mj-lt"/>
                <a:cs typeface="Arial"/>
              </a:rPr>
              <a:t>BIC</a:t>
            </a:r>
          </a:p>
          <a:p>
            <a:pPr marL="560388" lvl="1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+mj-lt"/>
                <a:cs typeface="Arial"/>
              </a:rPr>
              <a:t>“Full </a:t>
            </a:r>
            <a:r>
              <a:rPr lang="en-US" sz="2400" dirty="0">
                <a:latin typeface="+mj-lt"/>
                <a:cs typeface="Arial"/>
              </a:rPr>
              <a:t>Blown” BIC for IRAs and Non-ERISA </a:t>
            </a:r>
            <a:r>
              <a:rPr lang="en-US" sz="2400" dirty="0" smtClean="0">
                <a:latin typeface="+mj-lt"/>
                <a:cs typeface="Arial"/>
              </a:rPr>
              <a:t>Plans</a:t>
            </a:r>
          </a:p>
          <a:p>
            <a:pPr marL="560388" lvl="1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+mj-lt"/>
                <a:cs typeface="Arial"/>
              </a:rPr>
              <a:t>“Disclosure” BIC for ERISA Plans</a:t>
            </a:r>
          </a:p>
          <a:p>
            <a:pPr marL="560388" lvl="1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+mj-lt"/>
                <a:cs typeface="Arial"/>
              </a:rPr>
              <a:t>“Streamlined” BIC for Level Fee Fiduciaries</a:t>
            </a:r>
          </a:p>
          <a:p>
            <a:pPr marL="560388" lvl="1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+mj-lt"/>
                <a:cs typeface="Arial"/>
              </a:rPr>
              <a:t>“Transition” BIC for 2017 Transition Period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  <a:cs typeface="Arial"/>
              </a:rPr>
              <a:t>Observations</a:t>
            </a:r>
          </a:p>
          <a:p>
            <a:pPr marL="560388" lvl="1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  <a:cs typeface="Arial"/>
              </a:rPr>
              <a:t>Firms could potentially rely on “Full Blown” BIC for all retirement clients as of April 10, 2017</a:t>
            </a:r>
          </a:p>
          <a:p>
            <a:pPr marL="560388" lvl="1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  <a:cs typeface="Arial"/>
              </a:rPr>
              <a:t>If feasible, it may be beneficial to use less onerous BIC versions for different client types</a:t>
            </a:r>
          </a:p>
          <a:p>
            <a:pPr marL="82550" lvl="0" indent="0">
              <a:buClrTx/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858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 smtClean="0">
                <a:effectLst/>
              </a:rPr>
              <a:t>“Full Blown” BIC: IRAs and Non-ERISA Plans</a:t>
            </a:r>
            <a:endParaRPr lang="en-US" sz="36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Required Terms for Contract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Fiduciary standard of care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General disclosures for compensation and conflicts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Giving specific compensation figures upon request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Compliance policies mitigating conflicts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Mandatory arbitration with reasonable venue is </a:t>
            </a:r>
            <a:r>
              <a:rPr lang="en-US" sz="1800" dirty="0">
                <a:latin typeface="Arial"/>
                <a:cs typeface="Arial"/>
              </a:rPr>
              <a:t>p</a:t>
            </a:r>
            <a:r>
              <a:rPr lang="en-US" sz="1800" dirty="0" smtClean="0">
                <a:latin typeface="Arial"/>
                <a:cs typeface="Arial"/>
              </a:rPr>
              <a:t>ermitted (but must not limit class action rights)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Other Requirements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Transaction disclosures for each investment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"/>
                <a:cs typeface="Arial"/>
              </a:rPr>
              <a:t>Focusing on fiduciary standards and conflicts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"/>
                <a:cs typeface="Arial"/>
              </a:rPr>
              <a:t>1-year relief if advising purchase of same product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Webpage focusing on business model and conflicts</a:t>
            </a:r>
            <a:endParaRPr lang="en-US" sz="1400" dirty="0" smtClean="0">
              <a:latin typeface="Arial"/>
              <a:cs typeface="Arial"/>
            </a:endParaRPr>
          </a:p>
          <a:p>
            <a:pPr>
              <a:buFontTx/>
              <a:buChar char="-"/>
            </a:pPr>
            <a:endParaRPr lang="en-US" sz="2000" dirty="0" smtClean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78801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effectLst/>
              </a:rPr>
              <a:t>“Disclosure” BIC: ERISA Plans</a:t>
            </a:r>
            <a:endParaRPr lang="en-US" sz="36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General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Requirements mirror those for “Full Blown” BIC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But no written contract is required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Must give written statement of fiduciary status and general disclosures on compensation and conflicts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List of Requirements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Written statement and general disclosures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Giving specific compensation figures upon request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Webpage focusing on business model and conflicts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Transaction disclosures for each investment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Webpage focusing on business model and conflicts</a:t>
            </a:r>
            <a:endParaRPr lang="en-US" sz="1400" dirty="0" smtClean="0">
              <a:latin typeface="Arial"/>
              <a:cs typeface="Arial"/>
            </a:endParaRPr>
          </a:p>
          <a:p>
            <a:pPr>
              <a:buFontTx/>
              <a:buChar char="-"/>
            </a:pPr>
            <a:endParaRPr lang="en-US" sz="2000" dirty="0" smtClean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2947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/>
              </a:rPr>
              <a:t>BIC Compliance Policies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General</a:t>
            </a:r>
          </a:p>
          <a:p>
            <a:pPr lvl="1"/>
            <a:r>
              <a:rPr lang="en-US" dirty="0" smtClean="0"/>
              <a:t>Required for “Full Blown” BIC for Non-ERISA Plans and IRAs and “Disclosure” BIC for ERISA Plans</a:t>
            </a:r>
          </a:p>
          <a:p>
            <a:pPr lvl="1"/>
            <a:r>
              <a:rPr lang="en-US" dirty="0" smtClean="0"/>
              <a:t>Differential compensation paid from BD firm to rep must be based on </a:t>
            </a:r>
            <a:r>
              <a:rPr lang="en-US" u="sng" dirty="0" smtClean="0"/>
              <a:t>neutral factors </a:t>
            </a:r>
            <a:r>
              <a:rPr lang="en-US" dirty="0" smtClean="0"/>
              <a:t>tied to services (like time or expertise needed to sell investment)</a:t>
            </a:r>
          </a:p>
          <a:p>
            <a:r>
              <a:rPr lang="en-US" dirty="0" smtClean="0"/>
              <a:t>Expectations</a:t>
            </a:r>
          </a:p>
          <a:p>
            <a:pPr lvl="1"/>
            <a:r>
              <a:rPr lang="en-US" dirty="0" smtClean="0"/>
              <a:t>DOL appears to be expecting BD firms to change their payout grids for reps</a:t>
            </a:r>
          </a:p>
          <a:p>
            <a:pPr lvl="1"/>
            <a:r>
              <a:rPr lang="en-US" dirty="0" smtClean="0"/>
              <a:t>For example, payouts to rep may vary for different investment categories, but not for similar investments in same category (such as VAs)</a:t>
            </a:r>
          </a:p>
        </p:txBody>
      </p:sp>
    </p:spTree>
    <p:extLst>
      <p:ext uri="{BB962C8B-B14F-4D97-AF65-F5344CB8AC3E}">
        <p14:creationId xmlns:p14="http://schemas.microsoft.com/office/powerpoint/2010/main" val="2863727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effectLst/>
              </a:rPr>
              <a:t>“Streamlined” BIC: Level Fee Fiduciary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When Does a Level Fee Fiduciary Need BIC?</a:t>
            </a:r>
          </a:p>
          <a:p>
            <a:pPr lvl="1"/>
            <a:r>
              <a:rPr lang="en-US" dirty="0" smtClean="0"/>
              <a:t>Offering rollover advice to participants when plan sponsor is existing client, resulting in higher fees</a:t>
            </a:r>
          </a:p>
          <a:p>
            <a:pPr lvl="1"/>
            <a:r>
              <a:rPr lang="en-US" dirty="0" smtClean="0"/>
              <a:t>Offering rollover advice to “off the street” participants</a:t>
            </a:r>
          </a:p>
          <a:p>
            <a:pPr lvl="1"/>
            <a:r>
              <a:rPr lang="en-US" dirty="0" smtClean="0"/>
              <a:t>Moving from commission- to fee-based services</a:t>
            </a:r>
          </a:p>
          <a:p>
            <a:r>
              <a:rPr lang="en-US" dirty="0" smtClean="0"/>
              <a:t>Streamlined BIC Requirements</a:t>
            </a:r>
          </a:p>
          <a:p>
            <a:pPr lvl="1"/>
            <a:r>
              <a:rPr lang="en-US" dirty="0" smtClean="0"/>
              <a:t>Advisor gives written statement of fiduciary status</a:t>
            </a:r>
          </a:p>
          <a:p>
            <a:pPr lvl="1"/>
            <a:r>
              <a:rPr lang="en-US" dirty="0" smtClean="0"/>
              <a:t>Advisor documents (internally) reason for rollover recommendation being in client’s best interest</a:t>
            </a:r>
          </a:p>
          <a:p>
            <a:pPr lvl="1"/>
            <a:r>
              <a:rPr lang="en-US" dirty="0" smtClean="0"/>
              <a:t>No need for compliance policies or other disclosures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13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i="1" dirty="0" smtClean="0">
                <a:effectLst/>
              </a:rPr>
              <a:t>So What Should You Do Now?</a:t>
            </a:r>
            <a:endParaRPr lang="en-US" b="1" i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Depends on where you sit.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1" dirty="0">
                <a:effectLst/>
              </a:rPr>
              <a:t>IARs vs. </a:t>
            </a:r>
            <a:r>
              <a:rPr lang="en-US" sz="4800" b="1" dirty="0" smtClean="0">
                <a:effectLst/>
              </a:rPr>
              <a:t>Registered Reps. </a:t>
            </a:r>
            <a:endParaRPr lang="en-US" sz="48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676400"/>
            <a:ext cx="7543800" cy="4572000"/>
          </a:xfrm>
        </p:spPr>
        <p:txBody>
          <a:bodyPr/>
          <a:lstStyle/>
          <a:p>
            <a:r>
              <a:rPr lang="en-US" dirty="0"/>
              <a:t>IARs are accustomed to being ERISA fiduciaries, but they need to understand that the ERISA requirements are applicable as of 4/10/17 to their </a:t>
            </a:r>
            <a:r>
              <a:rPr lang="en-US" dirty="0" smtClean="0"/>
              <a:t>IRA </a:t>
            </a:r>
            <a:r>
              <a:rPr lang="en-US" dirty="0"/>
              <a:t>clients.</a:t>
            </a:r>
          </a:p>
          <a:p>
            <a:r>
              <a:rPr lang="en-US" dirty="0" smtClean="0"/>
              <a:t>Real </a:t>
            </a:r>
            <a:r>
              <a:rPr lang="en-US" dirty="0"/>
              <a:t>i</a:t>
            </a:r>
            <a:r>
              <a:rPr lang="en-US" dirty="0" smtClean="0"/>
              <a:t>ssue </a:t>
            </a:r>
            <a:r>
              <a:rPr lang="en-US" dirty="0"/>
              <a:t>will be with registered </a:t>
            </a:r>
            <a:r>
              <a:rPr lang="en-US" dirty="0" smtClean="0"/>
              <a:t>reps. </a:t>
            </a:r>
            <a:r>
              <a:rPr lang="en-US" dirty="0"/>
              <a:t>and commissionable sales</a:t>
            </a:r>
            <a:r>
              <a:rPr lang="en-US" dirty="0" smtClean="0"/>
              <a:t>.</a:t>
            </a:r>
          </a:p>
          <a:p>
            <a:pPr marL="8255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4992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Anticipated Trends in B/D Industry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727950" cy="556260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Strategic Courses of 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Levelizing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commissions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structuring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revenue sharing as flat dollar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More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migrating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to advisory service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Promoting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advisory programs featuring institutional mutual funds and variable annuities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Modifying managed account programs to rely on BICE and/or fee levelization</a:t>
            </a:r>
          </a:p>
          <a:p>
            <a:pPr marL="392113" indent="-265113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Support for Smaller Retirement Accounts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Reducing minimums for advisory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Relying on Computer Model Exemption            (robo-advice) to earn commissions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 Fee Compression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09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467600" cy="12493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effectLst/>
              </a:rPr>
              <a:t>BD Firm/BIC </a:t>
            </a:r>
            <a:r>
              <a:rPr lang="en-US" b="1" dirty="0">
                <a:effectLst/>
              </a:rPr>
              <a:t>Officer Responsibilities re: Best </a:t>
            </a:r>
            <a:r>
              <a:rPr lang="en-US" b="1" dirty="0" smtClean="0">
                <a:effectLst/>
              </a:rPr>
              <a:t>Interest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828800"/>
            <a:ext cx="7620000" cy="4297363"/>
          </a:xfrm>
        </p:spPr>
        <p:txBody>
          <a:bodyPr>
            <a:normAutofit fontScale="62500" lnSpcReduction="20000"/>
          </a:bodyPr>
          <a:lstStyle/>
          <a:p>
            <a:pPr marL="742950" indent="-742950">
              <a:buAutoNum type="arabicPeriod"/>
            </a:pPr>
            <a:r>
              <a:rPr lang="en-US" sz="4000" dirty="0" smtClean="0"/>
              <a:t>Create </a:t>
            </a:r>
            <a:r>
              <a:rPr lang="en-US" sz="4000" dirty="0"/>
              <a:t>reasonable payout grids and </a:t>
            </a:r>
            <a:r>
              <a:rPr lang="en-US" sz="4000" dirty="0" smtClean="0"/>
              <a:t>monitor</a:t>
            </a:r>
          </a:p>
          <a:p>
            <a:pPr marL="0" indent="0">
              <a:buNone/>
            </a:pPr>
            <a:r>
              <a:rPr lang="en-US" sz="4000" dirty="0" smtClean="0"/>
              <a:t>          compliance therewith.</a:t>
            </a:r>
          </a:p>
          <a:p>
            <a:pPr marL="514350" indent="-514350">
              <a:buAutoNum type="arabicPeriod" startAt="2"/>
            </a:pPr>
            <a:r>
              <a:rPr lang="en-US" sz="4000" dirty="0" smtClean="0"/>
              <a:t>   Monitor reps. so that they </a:t>
            </a:r>
            <a:r>
              <a:rPr lang="en-US" sz="4000" dirty="0"/>
              <a:t>do not skew advice </a:t>
            </a:r>
            <a:r>
              <a:rPr lang="en-US" sz="4000" dirty="0" smtClean="0"/>
              <a:t>to</a:t>
            </a:r>
          </a:p>
          <a:p>
            <a:pPr marL="0" indent="0">
              <a:buNone/>
            </a:pPr>
            <a:r>
              <a:rPr lang="en-US" sz="4000" dirty="0"/>
              <a:t> </a:t>
            </a:r>
            <a:r>
              <a:rPr lang="en-US" sz="4000" dirty="0" smtClean="0"/>
              <a:t>         highest paying products.</a:t>
            </a:r>
          </a:p>
          <a:p>
            <a:pPr marL="742950" indent="-742950">
              <a:buAutoNum type="arabicPeriod" startAt="3"/>
            </a:pPr>
            <a:r>
              <a:rPr lang="en-US" sz="4000" dirty="0" smtClean="0"/>
              <a:t>Educate </a:t>
            </a:r>
            <a:r>
              <a:rPr lang="en-US" sz="4000" dirty="0"/>
              <a:t>and train registered </a:t>
            </a:r>
            <a:r>
              <a:rPr lang="en-US" sz="4000" dirty="0" smtClean="0"/>
              <a:t>reps. </a:t>
            </a:r>
            <a:r>
              <a:rPr lang="en-US" sz="4000" dirty="0"/>
              <a:t>re: </a:t>
            </a:r>
            <a:r>
              <a:rPr lang="en-US" sz="4000" dirty="0" smtClean="0"/>
              <a:t>holistic</a:t>
            </a:r>
          </a:p>
          <a:p>
            <a:pPr marL="0" indent="0">
              <a:buNone/>
            </a:pPr>
            <a:r>
              <a:rPr lang="en-US" sz="4000" dirty="0" smtClean="0"/>
              <a:t>          financial </a:t>
            </a:r>
            <a:r>
              <a:rPr lang="en-US" sz="4000" dirty="0"/>
              <a:t>planning and fiduciary responsibility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u="sng" dirty="0" smtClean="0"/>
              <a:t>NOTE</a:t>
            </a:r>
            <a:r>
              <a:rPr lang="en-US" dirty="0"/>
              <a:t>:  It is beyond the scope of this presentation to discuss appropriate share classes and potentially winnowing down the investment line-up</a:t>
            </a:r>
            <a:r>
              <a:rPr lang="en-US" dirty="0" smtClean="0"/>
              <a:t>.</a:t>
            </a:r>
            <a:r>
              <a:rPr lang="en-US" dirty="0"/>
              <a:t> 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2919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effectLst/>
              </a:rPr>
              <a:t>Financial Advisors - Strategic Use of Financial Plans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828800"/>
            <a:ext cx="6734629" cy="4050620"/>
          </a:xfrm>
        </p:spPr>
        <p:txBody>
          <a:bodyPr>
            <a:noAutofit/>
          </a:bodyPr>
          <a:lstStyle/>
          <a:p>
            <a:r>
              <a:rPr lang="en-US" sz="2400" dirty="0" smtClean="0"/>
              <a:t>Consider using financial plans to ensure recommendations are in “Best Interest” of client</a:t>
            </a:r>
          </a:p>
          <a:p>
            <a:r>
              <a:rPr lang="en-US" sz="2400" dirty="0" smtClean="0"/>
              <a:t>Quality financial plans by their nature can help demonstrate prudent advice</a:t>
            </a:r>
          </a:p>
          <a:p>
            <a:r>
              <a:rPr lang="en-US" sz="2400" dirty="0" smtClean="0"/>
              <a:t>BIC compliance policies must address conflicts and variable compensation issues</a:t>
            </a:r>
          </a:p>
          <a:p>
            <a:r>
              <a:rPr lang="en-US" sz="2400" dirty="0" smtClean="0"/>
              <a:t>Requiring financial plans (before investments are recommended) can help mitigate conflicts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522496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7620000" cy="1328057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effectLst/>
              </a:rPr>
              <a:t>Product Manufacturers - Be A </a:t>
            </a:r>
            <a:r>
              <a:rPr lang="en-US" sz="4000" b="1" dirty="0" smtClean="0">
                <a:effectLst/>
              </a:rPr>
              <a:t/>
            </a:r>
            <a:br>
              <a:rPr lang="en-US" sz="4000" b="1" dirty="0" smtClean="0">
                <a:effectLst/>
              </a:rPr>
            </a:br>
            <a:r>
              <a:rPr lang="en-US" sz="4000" b="1" dirty="0" smtClean="0">
                <a:effectLst/>
              </a:rPr>
              <a:t>Thought </a:t>
            </a:r>
            <a:r>
              <a:rPr lang="en-US" sz="4000" b="1" dirty="0" smtClean="0">
                <a:effectLst/>
              </a:rPr>
              <a:t>Leader and Innovator</a:t>
            </a:r>
            <a:endParaRPr lang="en-US" sz="40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752599"/>
            <a:ext cx="7652657" cy="4680857"/>
          </a:xfrm>
        </p:spPr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en-US" sz="3100" b="1" dirty="0" smtClean="0"/>
              <a:t>Now Is </a:t>
            </a:r>
            <a:r>
              <a:rPr lang="en-US" sz="3100" b="1" dirty="0"/>
              <a:t>The Time to Increase Your Footprint</a:t>
            </a:r>
            <a:endParaRPr lang="en-US" sz="3100" dirty="0" smtClean="0"/>
          </a:p>
          <a:p>
            <a:pPr lvl="0"/>
            <a:r>
              <a:rPr lang="en-US" sz="3100" dirty="0" smtClean="0"/>
              <a:t>Consider </a:t>
            </a:r>
            <a:r>
              <a:rPr lang="en-US" sz="3100" dirty="0"/>
              <a:t>publishing white </a:t>
            </a:r>
            <a:r>
              <a:rPr lang="en-US" sz="3100" dirty="0" smtClean="0"/>
              <a:t>papers</a:t>
            </a:r>
            <a:endParaRPr lang="en-US" sz="3100" dirty="0"/>
          </a:p>
          <a:p>
            <a:pPr lvl="0"/>
            <a:r>
              <a:rPr lang="en-US" sz="3100" dirty="0"/>
              <a:t>Consider providing </a:t>
            </a:r>
            <a:r>
              <a:rPr lang="en-US" sz="3100" dirty="0" smtClean="0"/>
              <a:t>toolkits </a:t>
            </a:r>
            <a:r>
              <a:rPr lang="en-US" sz="3100" dirty="0"/>
              <a:t>for rollovers, BICE, </a:t>
            </a:r>
            <a:r>
              <a:rPr lang="en-US" sz="3100" dirty="0" smtClean="0"/>
              <a:t>templates, compliance </a:t>
            </a:r>
            <a:r>
              <a:rPr lang="en-US" sz="3100" dirty="0"/>
              <a:t>policies.</a:t>
            </a:r>
          </a:p>
          <a:p>
            <a:pPr lvl="0"/>
            <a:r>
              <a:rPr lang="en-US" sz="3100" dirty="0"/>
              <a:t>Consider having a help </a:t>
            </a:r>
            <a:r>
              <a:rPr lang="en-US" sz="3100" dirty="0" smtClean="0"/>
              <a:t>desk.</a:t>
            </a:r>
            <a:endParaRPr lang="en-US" sz="3100" dirty="0"/>
          </a:p>
          <a:p>
            <a:pPr lvl="0"/>
            <a:r>
              <a:rPr lang="en-US" sz="3100" dirty="0"/>
              <a:t>Make life for BIC officer and CCO easier, they will be overwhelmed</a:t>
            </a:r>
            <a:r>
              <a:rPr lang="en-US" sz="3100" dirty="0" smtClean="0"/>
              <a:t>.</a:t>
            </a:r>
          </a:p>
          <a:p>
            <a:pPr lvl="2">
              <a:spcBef>
                <a:spcPts val="0"/>
              </a:spcBef>
            </a:pPr>
            <a:r>
              <a:rPr lang="en-US" sz="3100" dirty="0" smtClean="0"/>
              <a:t>Consider opinion of counsel regarding best interest standards and how your product fits in.</a:t>
            </a:r>
          </a:p>
          <a:p>
            <a:pPr lvl="0">
              <a:spcBef>
                <a:spcPts val="0"/>
              </a:spcBef>
            </a:pPr>
            <a:r>
              <a:rPr lang="en-US" sz="3100" dirty="0" smtClean="0"/>
              <a:t>Consider assisting with education and training of broker-dealers, financial advisors (not selected based on assets with you!) regarding the new fiduciary rule.</a:t>
            </a:r>
            <a:endParaRPr lang="en-US" sz="31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6268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7188" lvl="1" indent="0">
              <a:buNone/>
            </a:pPr>
            <a:r>
              <a:rPr lang="en-US" sz="4000" b="1" dirty="0" smtClean="0">
                <a:solidFill>
                  <a:schemeClr val="tx2"/>
                </a:solidFill>
              </a:rPr>
              <a:t>II.  COURT CASES – </a:t>
            </a:r>
            <a:r>
              <a:rPr lang="en-US" sz="3600" b="1" dirty="0" smtClean="0">
                <a:solidFill>
                  <a:schemeClr val="tx2"/>
                </a:solidFill>
              </a:rPr>
              <a:t>The recent spike </a:t>
            </a:r>
            <a:r>
              <a:rPr lang="en-US" sz="3600" b="1" dirty="0">
                <a:solidFill>
                  <a:schemeClr val="tx2"/>
                </a:solidFill>
              </a:rPr>
              <a:t>in </a:t>
            </a:r>
            <a:r>
              <a:rPr lang="en-US" sz="3600" b="1" dirty="0" smtClean="0">
                <a:solidFill>
                  <a:schemeClr val="tx2"/>
                </a:solidFill>
              </a:rPr>
              <a:t>retirement plan </a:t>
            </a:r>
            <a:r>
              <a:rPr lang="en-US" sz="3600" b="1" dirty="0">
                <a:solidFill>
                  <a:schemeClr val="tx2"/>
                </a:solidFill>
              </a:rPr>
              <a:t>l</a:t>
            </a:r>
            <a:r>
              <a:rPr lang="en-US" sz="3600" b="1" dirty="0" smtClean="0">
                <a:solidFill>
                  <a:schemeClr val="tx2"/>
                </a:solidFill>
              </a:rPr>
              <a:t>itigation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62751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>
                <a:effectLst/>
              </a:rPr>
              <a:t>Tibble v. Edison International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400" dirty="0"/>
              <a:t>Beneficiaries claimed that Edison violated its fiduciary duties when it imprudently offered six higher priced mutual funds when materially identical lower priced mutual funds were available.</a:t>
            </a:r>
          </a:p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400" dirty="0"/>
              <a:t>The </a:t>
            </a:r>
            <a:r>
              <a:rPr lang="en-US" altLang="en-US" sz="2400" dirty="0" smtClean="0"/>
              <a:t>Supreme Court </a:t>
            </a:r>
            <a:r>
              <a:rPr lang="en-US" altLang="en-US" sz="2400" dirty="0"/>
              <a:t>found that a fiduciary has “a continuing duty to monitor trust investments and remove imprudent ones,” in addition to his/her duty to exercise prudence in selecting investments. </a:t>
            </a:r>
          </a:p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400" dirty="0"/>
              <a:t>Fiduciaries need to carefully monitor investment and document their findings.</a:t>
            </a:r>
          </a:p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400" dirty="0"/>
              <a:t>A gap analysis should be performed periodically to ensure that investment are properly monitored.</a:t>
            </a:r>
          </a:p>
          <a:p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6513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White v. Chevron Corporation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295400"/>
            <a:ext cx="7499350" cy="4953000"/>
          </a:xfrm>
        </p:spPr>
        <p:txBody>
          <a:bodyPr/>
          <a:lstStyle/>
          <a:p>
            <a:pPr marL="403225" lvl="1" indent="0">
              <a:buClrTx/>
              <a:buNone/>
            </a:pPr>
            <a:r>
              <a:rPr lang="en-US" sz="2000" dirty="0" smtClean="0"/>
              <a:t>Plaintiffs’ allegations included:</a:t>
            </a:r>
          </a:p>
          <a:p>
            <a:pPr lvl="1">
              <a:buClrTx/>
            </a:pPr>
            <a:r>
              <a:rPr lang="en-US" sz="1800" dirty="0" smtClean="0"/>
              <a:t>selecting a </a:t>
            </a:r>
            <a:r>
              <a:rPr lang="en-US" sz="1800" dirty="0"/>
              <a:t>money market fund as a capital preservation fund, rather than a stable value </a:t>
            </a:r>
            <a:r>
              <a:rPr lang="en-US" sz="1800" dirty="0" smtClean="0"/>
              <a:t>fund</a:t>
            </a:r>
          </a:p>
          <a:p>
            <a:pPr lvl="1">
              <a:buClrTx/>
            </a:pPr>
            <a:r>
              <a:rPr lang="en-US" sz="1800" dirty="0"/>
              <a:t>providing “retail” investment options rather than the lower cost “institutional versions” of the same investment options</a:t>
            </a:r>
          </a:p>
          <a:p>
            <a:pPr lvl="1">
              <a:buClrTx/>
            </a:pPr>
            <a:r>
              <a:rPr lang="en-US" sz="1800" dirty="0"/>
              <a:t>providing mutual funds, rather than other lower cost investment options such as collective trusts or separate </a:t>
            </a:r>
            <a:r>
              <a:rPr lang="en-US" sz="1800" dirty="0" smtClean="0"/>
              <a:t>accounts</a:t>
            </a:r>
          </a:p>
          <a:p>
            <a:pPr lvl="1">
              <a:buClrTx/>
            </a:pPr>
            <a:r>
              <a:rPr lang="en-US" sz="1800" dirty="0"/>
              <a:t>failing to put plan administrative services out for competitive bidding on a regular basis, and as a result paying excessive recordkeeping fees through revenue sharing</a:t>
            </a:r>
          </a:p>
          <a:p>
            <a:pPr lvl="1">
              <a:buClrTx/>
            </a:pPr>
            <a:r>
              <a:rPr lang="en-US" sz="1800" dirty="0"/>
              <a:t>retaining a particular fund as an investment option despite its underperformance prepared to its benchmark, peer-group, and lower cost investment alternatives</a:t>
            </a:r>
          </a:p>
          <a:p>
            <a:pPr lvl="1">
              <a:buClrTx/>
            </a:pPr>
            <a:r>
              <a:rPr lang="en-US" sz="1800" dirty="0"/>
              <a:t>failing to monitor its appointees’ performance and fiduciary process</a:t>
            </a:r>
          </a:p>
          <a:p>
            <a:pPr lvl="1">
              <a:buClrTx/>
            </a:pPr>
            <a:r>
              <a:rPr lang="en-US" sz="1800" dirty="0"/>
              <a:t>failing to ensure that the appointees had a fiduciary process in place</a:t>
            </a:r>
          </a:p>
          <a:p>
            <a:pPr lvl="1">
              <a:buClrTx/>
            </a:pPr>
            <a:r>
              <a:rPr lang="en-US" sz="1800" dirty="0"/>
              <a:t>failing to remove appointees whose performance was inadequate</a:t>
            </a:r>
          </a:p>
          <a:p>
            <a:pPr lvl="1">
              <a:buClrTx/>
            </a:pPr>
            <a:endParaRPr lang="en-US" sz="2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23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effectLst/>
              </a:rPr>
              <a:t>Tussey v. ABB</a:t>
            </a:r>
            <a:endParaRPr lang="en-US" sz="32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000" dirty="0" smtClean="0"/>
              <a:t>Failure to monitor recordkeeping costs and negotiate rebates</a:t>
            </a:r>
          </a:p>
          <a:p>
            <a:r>
              <a:rPr lang="en-US" sz="3000" dirty="0" smtClean="0"/>
              <a:t>Plan fiduciaries:</a:t>
            </a:r>
          </a:p>
          <a:p>
            <a:pPr lvl="1"/>
            <a:r>
              <a:rPr lang="en-US" dirty="0" smtClean="0"/>
              <a:t>made no effort to determine if fees were reasonable</a:t>
            </a:r>
          </a:p>
          <a:p>
            <a:pPr lvl="1"/>
            <a:r>
              <a:rPr lang="en-US" dirty="0" smtClean="0"/>
              <a:t>Replaced one fund with an alternative fund because decision benefitted plan sponsor, not participants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8666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en-US" sz="3200" b="1" dirty="0">
                <a:effectLst/>
              </a:rPr>
              <a:t>Government Audits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spcBef>
                <a:spcPct val="50000"/>
              </a:spcBef>
              <a:buClr>
                <a:schemeClr val="tx1"/>
              </a:buClr>
              <a:buNone/>
            </a:pPr>
            <a:r>
              <a:rPr lang="en-US" altLang="en-US" sz="3000" dirty="0"/>
              <a:t>The following government agencies routinely audit retirement </a:t>
            </a:r>
            <a:r>
              <a:rPr lang="en-US" altLang="en-US" sz="3000" dirty="0" smtClean="0"/>
              <a:t>plans</a:t>
            </a:r>
            <a:r>
              <a:rPr lang="en-US" altLang="en-US" sz="3000" dirty="0"/>
              <a:t>, and plan sponsors should be prepared.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3000" dirty="0"/>
              <a:t>DOL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3000" dirty="0" smtClean="0"/>
              <a:t>IRS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3000" dirty="0" smtClean="0"/>
              <a:t>PBGC</a:t>
            </a:r>
            <a:endParaRPr lang="en-US" altLang="en-US" sz="30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3847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550" indent="0" algn="ctr">
              <a:buNone/>
            </a:pPr>
            <a:endParaRPr lang="en-US" sz="4000" b="1" dirty="0" smtClean="0">
              <a:solidFill>
                <a:schemeClr val="tx2"/>
              </a:solidFill>
            </a:endParaRPr>
          </a:p>
          <a:p>
            <a:pPr marL="82550" indent="0" algn="ctr">
              <a:buNone/>
            </a:pPr>
            <a:r>
              <a:rPr lang="en-US" sz="4000" b="1" dirty="0" smtClean="0">
                <a:solidFill>
                  <a:schemeClr val="tx2"/>
                </a:solidFill>
              </a:rPr>
              <a:t>III.  UPCOMING LEGISLATION – Its impact on the retirement plan </a:t>
            </a:r>
            <a:r>
              <a:rPr lang="en-US" sz="4000" b="1" dirty="0">
                <a:solidFill>
                  <a:schemeClr val="tx2"/>
                </a:solidFill>
              </a:rPr>
              <a:t>i</a:t>
            </a:r>
            <a:r>
              <a:rPr lang="en-US" sz="4000" b="1" dirty="0" smtClean="0">
                <a:solidFill>
                  <a:schemeClr val="tx2"/>
                </a:solidFill>
              </a:rPr>
              <a:t>ndustry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1217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How Retirement Plans </a:t>
            </a:r>
            <a:br>
              <a:rPr lang="en-US" dirty="0" smtClean="0"/>
            </a:br>
            <a:r>
              <a:rPr lang="en-US" dirty="0" smtClean="0"/>
              <a:t>Affect the Deficit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Impact of retirement plans on federal deficit</a:t>
            </a:r>
          </a:p>
          <a:p>
            <a:pPr lvl="1"/>
            <a:r>
              <a:rPr lang="en-US" dirty="0" smtClean="0"/>
              <a:t>DC / 401(k)</a:t>
            </a:r>
          </a:p>
          <a:p>
            <a:pPr lvl="2"/>
            <a:r>
              <a:rPr lang="en-US" dirty="0" smtClean="0"/>
              <a:t>$61 billion (2015)</a:t>
            </a:r>
          </a:p>
          <a:p>
            <a:pPr lvl="2"/>
            <a:r>
              <a:rPr lang="en-US" dirty="0" smtClean="0"/>
              <a:t>$414 billion (2015 – 2019)</a:t>
            </a:r>
          </a:p>
          <a:p>
            <a:pPr lvl="1"/>
            <a:r>
              <a:rPr lang="en-US" dirty="0" smtClean="0"/>
              <a:t>DB</a:t>
            </a:r>
          </a:p>
          <a:p>
            <a:pPr lvl="2"/>
            <a:r>
              <a:rPr lang="en-US" dirty="0" smtClean="0"/>
              <a:t>$42 billion (2015)</a:t>
            </a:r>
          </a:p>
          <a:p>
            <a:pPr lvl="2"/>
            <a:r>
              <a:rPr lang="en-US" dirty="0" smtClean="0"/>
              <a:t>$235 (2015 – 2019)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62929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Affect of Limiting Contributions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2017 Plan limitations that can be reduced to limit deficit:</a:t>
            </a:r>
          </a:p>
          <a:p>
            <a:pPr lvl="1"/>
            <a:r>
              <a:rPr lang="en-US" dirty="0" smtClean="0"/>
              <a:t>Annual additions from all sources - $54,000</a:t>
            </a:r>
          </a:p>
          <a:p>
            <a:pPr lvl="1"/>
            <a:r>
              <a:rPr lang="en-US" dirty="0" smtClean="0"/>
              <a:t>Elective deferrals - $18,000</a:t>
            </a:r>
          </a:p>
          <a:p>
            <a:pPr lvl="1"/>
            <a:r>
              <a:rPr lang="en-US" dirty="0" smtClean="0"/>
              <a:t>Plan sponsor deductions – 25% participant compensation</a:t>
            </a:r>
          </a:p>
          <a:p>
            <a:pPr lvl="1"/>
            <a:r>
              <a:rPr lang="en-US" dirty="0" smtClean="0"/>
              <a:t>Compensation limit to determine benefits/contributions - $270,000</a:t>
            </a:r>
          </a:p>
          <a:p>
            <a:r>
              <a:rPr lang="en-US" dirty="0" smtClean="0"/>
              <a:t>Limits proposed by Tax Reform Act of 2014</a:t>
            </a:r>
          </a:p>
          <a:p>
            <a:pPr lvl="1"/>
            <a:r>
              <a:rPr lang="en-US" dirty="0" smtClean="0"/>
              <a:t>Freezes DC limits until 2024</a:t>
            </a:r>
          </a:p>
          <a:p>
            <a:pPr lvl="1"/>
            <a:r>
              <a:rPr lang="en-US" dirty="0" smtClean="0"/>
              <a:t>$63.4 billion revenue gain over 10 years</a:t>
            </a:r>
          </a:p>
          <a:p>
            <a:pPr lvl="1"/>
            <a:r>
              <a:rPr lang="en-US" dirty="0" smtClean="0"/>
              <a:t>Additional $144 billion from treating half of 401(k) deferrals as Roth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50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General Limits on Exclusions </a:t>
            </a:r>
            <a:br>
              <a:rPr lang="en-US" dirty="0" smtClean="0"/>
            </a:br>
            <a:r>
              <a:rPr lang="en-US" dirty="0" smtClean="0"/>
              <a:t>and Deductions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Proposal limiting tax deductions for plan contributions – could have legs</a:t>
            </a:r>
          </a:p>
          <a:p>
            <a:pPr lvl="1"/>
            <a:r>
              <a:rPr lang="en-US" dirty="0" smtClean="0"/>
              <a:t>11.6% tax on employer &amp; employee plan contributions </a:t>
            </a:r>
          </a:p>
          <a:p>
            <a:pPr lvl="1"/>
            <a:r>
              <a:rPr lang="en-US" dirty="0" smtClean="0"/>
              <a:t>For high earners only</a:t>
            </a:r>
          </a:p>
          <a:p>
            <a:pPr lvl="1"/>
            <a:r>
              <a:rPr lang="en-US" dirty="0" smtClean="0"/>
              <a:t>Basis adjustment for extra tax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6937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900" dirty="0" smtClean="0"/>
              <a:t>State Proposals</a:t>
            </a:r>
            <a:endParaRPr lang="en-US" sz="39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800" dirty="0" smtClean="0"/>
          </a:p>
          <a:p>
            <a:r>
              <a:rPr lang="en-US" sz="2800" dirty="0" smtClean="0"/>
              <a:t>State-managed plans for private-sector workers</a:t>
            </a:r>
          </a:p>
          <a:p>
            <a:pPr lvl="1"/>
            <a:r>
              <a:rPr lang="en-US" sz="2400" dirty="0" smtClean="0"/>
              <a:t>Intended to expand access to retirement savings </a:t>
            </a:r>
          </a:p>
          <a:p>
            <a:pPr lvl="1"/>
            <a:r>
              <a:rPr lang="en-US" sz="2400" dirty="0" smtClean="0"/>
              <a:t>States would manage investments</a:t>
            </a:r>
          </a:p>
          <a:p>
            <a:pPr lvl="1"/>
            <a:r>
              <a:rPr lang="en-US" sz="2400" dirty="0" smtClean="0"/>
              <a:t>DOL clarifies preemption issue in regulation</a:t>
            </a:r>
          </a:p>
          <a:p>
            <a:r>
              <a:rPr lang="en-US" sz="2800" dirty="0" smtClean="0"/>
              <a:t>California Secure Choice</a:t>
            </a:r>
          </a:p>
          <a:p>
            <a:pPr lvl="1"/>
            <a:r>
              <a:rPr lang="en-US" sz="2400" dirty="0" smtClean="0"/>
              <a:t>Mandatory auto-IRA</a:t>
            </a:r>
          </a:p>
          <a:p>
            <a:pPr lvl="1"/>
            <a:r>
              <a:rPr lang="en-US" sz="2400" dirty="0" smtClean="0"/>
              <a:t>Pooled investments managed by state and guaranteed returns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031397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9144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cs typeface="Arial" charset="0"/>
              </a:rPr>
              <a:t>		</a:t>
            </a:r>
            <a:r>
              <a:rPr lang="en-US" sz="3200" b="1" dirty="0" smtClean="0">
                <a:solidFill>
                  <a:schemeClr val="tx2"/>
                </a:solidFill>
                <a:latin typeface="Arial Narrow" panose="020B0606020202030204" pitchFamily="34" charset="0"/>
                <a:cs typeface="Arial" charset="0"/>
              </a:rPr>
              <a:t>Marcia S. Wagner, Esq.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295400" y="152400"/>
            <a:ext cx="73914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400" b="1" dirty="0" smtClean="0">
                <a:solidFill>
                  <a:schemeClr val="tx2"/>
                </a:solidFill>
              </a:rPr>
              <a:t>The DCIO Leadership Summit</a:t>
            </a:r>
            <a:endParaRPr lang="en-US" sz="4000" b="1" dirty="0" smtClean="0">
              <a:solidFill>
                <a:schemeClr val="tx2"/>
              </a:solidFill>
            </a:endParaRPr>
          </a:p>
          <a:p>
            <a:pPr algn="ctr"/>
            <a:endParaRPr lang="en-US" sz="3000" b="1" i="1" dirty="0" smtClean="0">
              <a:solidFill>
                <a:schemeClr val="tx2"/>
              </a:solidFill>
            </a:endParaRPr>
          </a:p>
          <a:p>
            <a:pPr algn="ctr"/>
            <a:r>
              <a:rPr lang="en-US" sz="3000" b="1" i="1" dirty="0" smtClean="0">
                <a:solidFill>
                  <a:schemeClr val="tx2"/>
                </a:solidFill>
              </a:rPr>
              <a:t>Regulation, Legislation and Litigation Concerning the Retirement Plan Industry:</a:t>
            </a:r>
          </a:p>
          <a:p>
            <a:pPr algn="ctr"/>
            <a:r>
              <a:rPr lang="en-US" sz="3000" b="1" i="1" dirty="0" smtClean="0">
                <a:solidFill>
                  <a:schemeClr val="tx2"/>
                </a:solidFill>
              </a:rPr>
              <a:t>The Legal and Political Arena for 2017</a:t>
            </a:r>
          </a:p>
          <a:p>
            <a:pPr algn="ctr"/>
            <a:endParaRPr lang="en-US" sz="1400" b="1" dirty="0"/>
          </a:p>
          <a:p>
            <a:pPr algn="ctr"/>
            <a:endParaRPr lang="en-US" sz="3200" b="1" dirty="0"/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648200"/>
            <a:ext cx="3505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43800" y="6324600"/>
            <a:ext cx="21336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A0242436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8776404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37884</TotalTime>
  <Words>1623</Words>
  <Application>Microsoft Office PowerPoint</Application>
  <PresentationFormat>On-screen Show (4:3)</PresentationFormat>
  <Paragraphs>255</Paragraphs>
  <Slides>29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Solstice</vt:lpstr>
      <vt:lpstr> </vt:lpstr>
      <vt:lpstr>Topics Impacting the Retirement Plan Industry Today</vt:lpstr>
      <vt:lpstr>PowerPoint Presentation</vt:lpstr>
      <vt:lpstr>Overview of New Fiduciary Rule</vt:lpstr>
      <vt:lpstr>Fiduciary Rule and Exemptions</vt:lpstr>
      <vt:lpstr>Best Interest Contract (BIC) Exemption</vt:lpstr>
      <vt:lpstr>What Is The Best Interest Standard?</vt:lpstr>
      <vt:lpstr>Framework of BIC Exemption</vt:lpstr>
      <vt:lpstr>“Full Blown” BIC: IRAs and Non-ERISA Plans</vt:lpstr>
      <vt:lpstr>“Disclosure” BIC: ERISA Plans</vt:lpstr>
      <vt:lpstr>BIC Compliance Policies</vt:lpstr>
      <vt:lpstr>“Streamlined” BIC: Level Fee Fiduciary</vt:lpstr>
      <vt:lpstr>So What Should You Do Now?</vt:lpstr>
      <vt:lpstr>IARs vs. Registered Reps. </vt:lpstr>
      <vt:lpstr>Anticipated Trends in B/D Industry</vt:lpstr>
      <vt:lpstr>BD Firm/BIC Officer Responsibilities re: Best Interest</vt:lpstr>
      <vt:lpstr>Financial Advisors - Strategic Use of Financial Plans</vt:lpstr>
      <vt:lpstr>Product Manufacturers - Be A  Thought Leader and Innovator</vt:lpstr>
      <vt:lpstr>PowerPoint Presentation</vt:lpstr>
      <vt:lpstr>Tibble v. Edison International</vt:lpstr>
      <vt:lpstr>White v. Chevron Corporation</vt:lpstr>
      <vt:lpstr>Tussey v. ABB</vt:lpstr>
      <vt:lpstr>Government Audits</vt:lpstr>
      <vt:lpstr>PowerPoint Presentation</vt:lpstr>
      <vt:lpstr>How Retirement Plans  Affect the Deficit</vt:lpstr>
      <vt:lpstr>Affect of Limiting Contributions</vt:lpstr>
      <vt:lpstr>General Limits on Exclusions  and Deductions</vt:lpstr>
      <vt:lpstr>State Proposals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Katie Keane</cp:lastModifiedBy>
  <cp:revision>1121</cp:revision>
  <cp:lastPrinted>2016-12-16T20:17:44Z</cp:lastPrinted>
  <dcterms:created xsi:type="dcterms:W3CDTF">2008-04-29T20:53:18Z</dcterms:created>
  <dcterms:modified xsi:type="dcterms:W3CDTF">2017-01-23T21:03:17Z</dcterms:modified>
</cp:coreProperties>
</file>