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1"/>
  </p:sldMasterIdLst>
  <p:notesMasterIdLst>
    <p:notesMasterId r:id="rId35"/>
  </p:notesMasterIdLst>
  <p:handoutMasterIdLst>
    <p:handoutMasterId r:id="rId36"/>
  </p:handout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5" r:id="rId19"/>
    <p:sldId id="294" r:id="rId20"/>
    <p:sldId id="296" r:id="rId21"/>
    <p:sldId id="297" r:id="rId22"/>
    <p:sldId id="298" r:id="rId23"/>
    <p:sldId id="299" r:id="rId24"/>
    <p:sldId id="300" r:id="rId25"/>
    <p:sldId id="301" r:id="rId26"/>
    <p:sldId id="302" r:id="rId27"/>
    <p:sldId id="303" r:id="rId28"/>
    <p:sldId id="309" r:id="rId29"/>
    <p:sldId id="304" r:id="rId30"/>
    <p:sldId id="305" r:id="rId31"/>
    <p:sldId id="307" r:id="rId32"/>
    <p:sldId id="306" r:id="rId33"/>
    <p:sldId id="308" r:id="rId34"/>
  </p:sldIdLst>
  <p:sldSz cx="9144000" cy="6858000" type="screen4x3"/>
  <p:notesSz cx="7102475" cy="1023302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1466B"/>
    <a:srgbClr val="598938"/>
    <a:srgbClr val="424242"/>
    <a:srgbClr val="293C19"/>
    <a:srgbClr val="547C33"/>
    <a:srgbClr val="7F267F"/>
    <a:srgbClr val="4C174C"/>
    <a:srgbClr val="9E6208"/>
    <a:srgbClr val="5F90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snapVertSplitter="1" vertBarState="minimized" horzBarState="maximized">
    <p:restoredLeft sz="15604" autoAdjust="0"/>
    <p:restoredTop sz="86114" autoAdjust="0"/>
  </p:normalViewPr>
  <p:slideViewPr>
    <p:cSldViewPr>
      <p:cViewPr varScale="1">
        <p:scale>
          <a:sx n="73" d="100"/>
          <a:sy n="73" d="100"/>
        </p:scale>
        <p:origin x="-726" y="-102"/>
      </p:cViewPr>
      <p:guideLst>
        <p:guide orient="horz" pos="300"/>
        <p:guide orient="horz" pos="480"/>
        <p:guide orient="horz" pos="3600"/>
        <p:guide orient="horz" pos="3792"/>
        <p:guide orient="horz" pos="4128"/>
        <p:guide orient="horz" pos="768"/>
        <p:guide orient="horz" pos="1392"/>
        <p:guide pos="288"/>
        <p:guide pos="5472"/>
        <p:guide pos="19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0"/>
    </p:cViewPr>
  </p:sorterViewPr>
  <p:notesViewPr>
    <p:cSldViewPr>
      <p:cViewPr varScale="1">
        <p:scale>
          <a:sx n="50" d="100"/>
          <a:sy n="50" d="100"/>
        </p:scale>
        <p:origin x="-1908" y="-72"/>
      </p:cViewPr>
      <p:guideLst>
        <p:guide orient="horz" pos="3223"/>
        <p:guide pos="223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3078383" cy="513749"/>
          </a:xfrm>
          <a:prstGeom prst="rect">
            <a:avLst/>
          </a:prstGeom>
          <a:noFill/>
          <a:ln w="9525">
            <a:noFill/>
            <a:miter lim="800000"/>
            <a:headEnd/>
            <a:tailEnd/>
          </a:ln>
        </p:spPr>
        <p:txBody>
          <a:bodyPr vert="horz" wrap="square" lIns="97655" tIns="48829" rIns="97655" bIns="48829" numCol="1" anchor="t" anchorCtr="0" compatLnSpc="1">
            <a:prstTxWarp prst="textNoShape">
              <a:avLst/>
            </a:prstTxWarp>
          </a:bodyPr>
          <a:lstStyle>
            <a:lvl1pPr defTabSz="977934">
              <a:defRPr sz="1500">
                <a:latin typeface="Arial" charset="0"/>
              </a:defRPr>
            </a:lvl1pPr>
          </a:lstStyle>
          <a:p>
            <a:pPr>
              <a:defRPr/>
            </a:pPr>
            <a:endParaRPr lang="en-US" dirty="0"/>
          </a:p>
        </p:txBody>
      </p:sp>
      <p:sp>
        <p:nvSpPr>
          <p:cNvPr id="77827" name="Rectangle 3"/>
          <p:cNvSpPr>
            <a:spLocks noGrp="1" noChangeArrowheads="1"/>
          </p:cNvSpPr>
          <p:nvPr>
            <p:ph type="dt" sz="quarter" idx="1"/>
          </p:nvPr>
        </p:nvSpPr>
        <p:spPr bwMode="auto">
          <a:xfrm>
            <a:off x="4024093" y="0"/>
            <a:ext cx="3078383" cy="513749"/>
          </a:xfrm>
          <a:prstGeom prst="rect">
            <a:avLst/>
          </a:prstGeom>
          <a:noFill/>
          <a:ln w="9525">
            <a:noFill/>
            <a:miter lim="800000"/>
            <a:headEnd/>
            <a:tailEnd/>
          </a:ln>
        </p:spPr>
        <p:txBody>
          <a:bodyPr vert="horz" wrap="square" lIns="97655" tIns="48829" rIns="97655" bIns="48829" numCol="1" anchor="t" anchorCtr="0" compatLnSpc="1">
            <a:prstTxWarp prst="textNoShape">
              <a:avLst/>
            </a:prstTxWarp>
          </a:bodyPr>
          <a:lstStyle>
            <a:lvl1pPr algn="r" defTabSz="977934">
              <a:defRPr sz="1500">
                <a:latin typeface="Arial" charset="0"/>
              </a:defRPr>
            </a:lvl1pPr>
          </a:lstStyle>
          <a:p>
            <a:pPr>
              <a:defRPr/>
            </a:pPr>
            <a:endParaRPr lang="en-US" dirty="0"/>
          </a:p>
        </p:txBody>
      </p:sp>
      <p:sp>
        <p:nvSpPr>
          <p:cNvPr id="77828" name="Rectangle 4"/>
          <p:cNvSpPr>
            <a:spLocks noGrp="1" noChangeArrowheads="1"/>
          </p:cNvSpPr>
          <p:nvPr>
            <p:ph type="ftr" sz="quarter" idx="2"/>
          </p:nvPr>
        </p:nvSpPr>
        <p:spPr bwMode="auto">
          <a:xfrm>
            <a:off x="0" y="9719278"/>
            <a:ext cx="3078383" cy="513749"/>
          </a:xfrm>
          <a:prstGeom prst="rect">
            <a:avLst/>
          </a:prstGeom>
          <a:noFill/>
          <a:ln w="9525">
            <a:noFill/>
            <a:miter lim="800000"/>
            <a:headEnd/>
            <a:tailEnd/>
          </a:ln>
        </p:spPr>
        <p:txBody>
          <a:bodyPr vert="horz" wrap="square" lIns="97655" tIns="48829" rIns="97655" bIns="48829" numCol="1" anchor="b" anchorCtr="0" compatLnSpc="1">
            <a:prstTxWarp prst="textNoShape">
              <a:avLst/>
            </a:prstTxWarp>
          </a:bodyPr>
          <a:lstStyle>
            <a:lvl1pPr defTabSz="977934">
              <a:defRPr sz="1500">
                <a:latin typeface="Arial" charset="0"/>
              </a:defRPr>
            </a:lvl1pPr>
          </a:lstStyle>
          <a:p>
            <a:pPr>
              <a:defRPr/>
            </a:pPr>
            <a:endParaRPr lang="en-US" dirty="0"/>
          </a:p>
        </p:txBody>
      </p:sp>
      <p:sp>
        <p:nvSpPr>
          <p:cNvPr id="77829" name="Rectangle 5"/>
          <p:cNvSpPr>
            <a:spLocks noGrp="1" noChangeArrowheads="1"/>
          </p:cNvSpPr>
          <p:nvPr>
            <p:ph type="sldNum" sz="quarter" idx="3"/>
          </p:nvPr>
        </p:nvSpPr>
        <p:spPr bwMode="auto">
          <a:xfrm>
            <a:off x="4024093" y="9719278"/>
            <a:ext cx="3078383" cy="513749"/>
          </a:xfrm>
          <a:prstGeom prst="rect">
            <a:avLst/>
          </a:prstGeom>
          <a:noFill/>
          <a:ln w="9525">
            <a:noFill/>
            <a:miter lim="800000"/>
            <a:headEnd/>
            <a:tailEnd/>
          </a:ln>
        </p:spPr>
        <p:txBody>
          <a:bodyPr vert="horz" wrap="square" lIns="97655" tIns="48829" rIns="97655" bIns="48829" numCol="1" anchor="b" anchorCtr="0" compatLnSpc="1">
            <a:prstTxWarp prst="textNoShape">
              <a:avLst/>
            </a:prstTxWarp>
          </a:bodyPr>
          <a:lstStyle>
            <a:lvl1pPr algn="r" defTabSz="977934">
              <a:defRPr sz="1500">
                <a:latin typeface="Arial" charset="0"/>
              </a:defRPr>
            </a:lvl1pPr>
          </a:lstStyle>
          <a:p>
            <a:pPr>
              <a:defRPr/>
            </a:pPr>
            <a:fld id="{79DD868F-6C66-42EC-A9CC-781B9E45F4DD}" type="slidenum">
              <a:rPr lang="en-US"/>
              <a:pPr>
                <a:defRPr/>
              </a:pPr>
              <a:t>‹#›</a:t>
            </a:fld>
            <a:endParaRPr lang="en-US" dirty="0"/>
          </a:p>
        </p:txBody>
      </p:sp>
    </p:spTree>
    <p:extLst>
      <p:ext uri="{BB962C8B-B14F-4D97-AF65-F5344CB8AC3E}">
        <p14:creationId xmlns:p14="http://schemas.microsoft.com/office/powerpoint/2010/main" val="38957325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3078383" cy="513749"/>
          </a:xfrm>
          <a:prstGeom prst="rect">
            <a:avLst/>
          </a:prstGeom>
          <a:noFill/>
          <a:ln w="9525">
            <a:noFill/>
            <a:miter lim="800000"/>
            <a:headEnd/>
            <a:tailEnd/>
          </a:ln>
        </p:spPr>
        <p:txBody>
          <a:bodyPr vert="horz" wrap="square" lIns="97655" tIns="48829" rIns="97655" bIns="48829" numCol="1" anchor="t" anchorCtr="0" compatLnSpc="1">
            <a:prstTxWarp prst="textNoShape">
              <a:avLst/>
            </a:prstTxWarp>
          </a:bodyPr>
          <a:lstStyle>
            <a:lvl1pPr defTabSz="977934">
              <a:defRPr sz="1500">
                <a:latin typeface="Arial" charset="0"/>
              </a:defRPr>
            </a:lvl1pPr>
          </a:lstStyle>
          <a:p>
            <a:pPr>
              <a:defRPr/>
            </a:pPr>
            <a:endParaRPr lang="en-US" dirty="0"/>
          </a:p>
        </p:txBody>
      </p:sp>
      <p:sp>
        <p:nvSpPr>
          <p:cNvPr id="10243" name="Rectangle 3"/>
          <p:cNvSpPr>
            <a:spLocks noGrp="1" noChangeArrowheads="1"/>
          </p:cNvSpPr>
          <p:nvPr>
            <p:ph type="dt" idx="1"/>
          </p:nvPr>
        </p:nvSpPr>
        <p:spPr bwMode="auto">
          <a:xfrm>
            <a:off x="4022486" y="0"/>
            <a:ext cx="3078383" cy="513749"/>
          </a:xfrm>
          <a:prstGeom prst="rect">
            <a:avLst/>
          </a:prstGeom>
          <a:noFill/>
          <a:ln w="9525">
            <a:noFill/>
            <a:miter lim="800000"/>
            <a:headEnd/>
            <a:tailEnd/>
          </a:ln>
        </p:spPr>
        <p:txBody>
          <a:bodyPr vert="horz" wrap="square" lIns="97655" tIns="48829" rIns="97655" bIns="48829" numCol="1" anchor="t" anchorCtr="0" compatLnSpc="1">
            <a:prstTxWarp prst="textNoShape">
              <a:avLst/>
            </a:prstTxWarp>
          </a:bodyPr>
          <a:lstStyle>
            <a:lvl1pPr algn="r" defTabSz="977934">
              <a:defRPr sz="1500">
                <a:latin typeface="Arial" charset="0"/>
              </a:defRPr>
            </a:lvl1pPr>
          </a:lstStyle>
          <a:p>
            <a:pPr>
              <a:defRPr/>
            </a:pPr>
            <a:endParaRPr lang="en-US" dirty="0"/>
          </a:p>
        </p:txBody>
      </p:sp>
      <p:sp>
        <p:nvSpPr>
          <p:cNvPr id="40964" name="Rectangle 4"/>
          <p:cNvSpPr>
            <a:spLocks noGrp="1" noRot="1" noChangeAspect="1" noChangeArrowheads="1" noTextEdit="1"/>
          </p:cNvSpPr>
          <p:nvPr>
            <p:ph type="sldImg" idx="2"/>
          </p:nvPr>
        </p:nvSpPr>
        <p:spPr bwMode="auto">
          <a:xfrm>
            <a:off x="996950" y="768350"/>
            <a:ext cx="5113338" cy="3835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710891" y="4861387"/>
            <a:ext cx="5680693" cy="4604512"/>
          </a:xfrm>
          <a:prstGeom prst="rect">
            <a:avLst/>
          </a:prstGeom>
          <a:noFill/>
          <a:ln w="9525">
            <a:noFill/>
            <a:miter lim="800000"/>
            <a:headEnd/>
            <a:tailEnd/>
          </a:ln>
        </p:spPr>
        <p:txBody>
          <a:bodyPr vert="horz" wrap="square" lIns="97655" tIns="48829" rIns="97655" bIns="4882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9717531"/>
            <a:ext cx="3078383" cy="513749"/>
          </a:xfrm>
          <a:prstGeom prst="rect">
            <a:avLst/>
          </a:prstGeom>
          <a:noFill/>
          <a:ln w="9525">
            <a:noFill/>
            <a:miter lim="800000"/>
            <a:headEnd/>
            <a:tailEnd/>
          </a:ln>
        </p:spPr>
        <p:txBody>
          <a:bodyPr vert="horz" wrap="square" lIns="97655" tIns="48829" rIns="97655" bIns="48829" numCol="1" anchor="b" anchorCtr="0" compatLnSpc="1">
            <a:prstTxWarp prst="textNoShape">
              <a:avLst/>
            </a:prstTxWarp>
          </a:bodyPr>
          <a:lstStyle>
            <a:lvl1pPr defTabSz="977934">
              <a:defRPr sz="1500">
                <a:latin typeface="Arial" charset="0"/>
              </a:defRPr>
            </a:lvl1pPr>
          </a:lstStyle>
          <a:p>
            <a:pPr>
              <a:defRPr/>
            </a:pPr>
            <a:endParaRPr lang="en-US" dirty="0"/>
          </a:p>
        </p:txBody>
      </p:sp>
      <p:sp>
        <p:nvSpPr>
          <p:cNvPr id="10247" name="Rectangle 7"/>
          <p:cNvSpPr>
            <a:spLocks noGrp="1" noChangeArrowheads="1"/>
          </p:cNvSpPr>
          <p:nvPr>
            <p:ph type="sldNum" sz="quarter" idx="5"/>
          </p:nvPr>
        </p:nvSpPr>
        <p:spPr bwMode="auto">
          <a:xfrm>
            <a:off x="4022486" y="9717531"/>
            <a:ext cx="3078383" cy="513749"/>
          </a:xfrm>
          <a:prstGeom prst="rect">
            <a:avLst/>
          </a:prstGeom>
          <a:noFill/>
          <a:ln w="9525">
            <a:noFill/>
            <a:miter lim="800000"/>
            <a:headEnd/>
            <a:tailEnd/>
          </a:ln>
        </p:spPr>
        <p:txBody>
          <a:bodyPr vert="horz" wrap="square" lIns="97655" tIns="48829" rIns="97655" bIns="48829" numCol="1" anchor="b" anchorCtr="0" compatLnSpc="1">
            <a:prstTxWarp prst="textNoShape">
              <a:avLst/>
            </a:prstTxWarp>
          </a:bodyPr>
          <a:lstStyle>
            <a:lvl1pPr algn="r" defTabSz="977934">
              <a:defRPr sz="1500">
                <a:latin typeface="Arial" charset="0"/>
              </a:defRPr>
            </a:lvl1pPr>
          </a:lstStyle>
          <a:p>
            <a:pPr>
              <a:defRPr/>
            </a:pPr>
            <a:fld id="{2C55C32E-904A-4786-87CD-84E9636EE8A9}" type="slidenum">
              <a:rPr lang="en-US"/>
              <a:pPr>
                <a:defRPr/>
              </a:pPr>
              <a:t>‹#›</a:t>
            </a:fld>
            <a:endParaRPr lang="en-US" dirty="0"/>
          </a:p>
        </p:txBody>
      </p:sp>
    </p:spTree>
    <p:extLst>
      <p:ext uri="{BB962C8B-B14F-4D97-AF65-F5344CB8AC3E}">
        <p14:creationId xmlns:p14="http://schemas.microsoft.com/office/powerpoint/2010/main" val="33370065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smtClean="0"/>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100" dirty="0" smtClean="0"/>
              <a:t> </a:t>
            </a:r>
          </a:p>
          <a:p>
            <a:r>
              <a:rPr lang="en-US" sz="1100" dirty="0" smtClean="0"/>
              <a:t>One of the least understood threats to the middle class is an impending crisis in retirement for which so many are financially unprepared.  America</a:t>
            </a:r>
            <a:r>
              <a:rPr lang="ja-JP" altLang="en-US" sz="1100" dirty="0" smtClean="0"/>
              <a:t>’</a:t>
            </a:r>
            <a:r>
              <a:rPr lang="en-US" altLang="ja-JP" sz="1100" dirty="0" smtClean="0"/>
              <a:t>s retirement system is said to be a three legged stool consisting of Social Security, private savings and employer sponsored pension plans.  But each leg of the stool is wobbly, with the private pension system being particularly shaky.  </a:t>
            </a:r>
          </a:p>
          <a:p>
            <a:r>
              <a:rPr lang="en-US" sz="1100" dirty="0" smtClean="0"/>
              <a:t> </a:t>
            </a:r>
          </a:p>
          <a:p>
            <a:r>
              <a:rPr lang="en-US" sz="1100" dirty="0" smtClean="0"/>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which remain below their pre-recession levels.  Longer life spans stretch what savings there are even thinner.  The result is that less than half of American workers will have enough income to adequately maintain living standards in retirement.</a:t>
            </a:r>
          </a:p>
          <a:p>
            <a:r>
              <a:rPr lang="en-US" sz="1100" dirty="0" smtClean="0"/>
              <a:t> </a:t>
            </a:r>
          </a:p>
          <a:p>
            <a:r>
              <a:rPr lang="en-US" sz="1100" dirty="0" smtClean="0"/>
              <a:t>Policymakers in Washington are aware of these problems and can be expected to focus on the need to increase retirement savings and ensure that those savings generate greater returns and are ultimately spent wisely.</a:t>
            </a:r>
            <a:endParaRPr lang="en-US" sz="1100" dirty="0" smtClean="0">
              <a:cs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a:t>
            </a:fld>
            <a:endParaRPr lang="en-US" dirty="0"/>
          </a:p>
        </p:txBody>
      </p:sp>
    </p:spTree>
    <p:extLst>
      <p:ext uri="{BB962C8B-B14F-4D97-AF65-F5344CB8AC3E}">
        <p14:creationId xmlns:p14="http://schemas.microsoft.com/office/powerpoint/2010/main" val="3588802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Today</a:t>
            </a:r>
            <a:r>
              <a:rPr lang="ja-JP" altLang="en-US" dirty="0" smtClean="0"/>
              <a:t>’</a:t>
            </a:r>
            <a:r>
              <a:rPr lang="en-US" altLang="ja-JP" dirty="0" smtClean="0"/>
              <a:t>s discussion will focus on three areas where policymakers are likely to focus their attention: </a:t>
            </a:r>
          </a:p>
          <a:p>
            <a:pPr marL="665175" lvl="1" indent="-181411">
              <a:buFontTx/>
              <a:buChar char="•"/>
            </a:pPr>
            <a:r>
              <a:rPr lang="en-US" dirty="0" smtClean="0"/>
              <a:t>increasing the savings rates, </a:t>
            </a:r>
          </a:p>
          <a:p>
            <a:pPr marL="665175" lvl="1" indent="-181411">
              <a:buFontTx/>
              <a:buChar char="•"/>
            </a:pPr>
            <a:r>
              <a:rPr lang="en-US" dirty="0" smtClean="0"/>
              <a:t>protecting investment returns from hidden fees and conflicts of interests and encouraging participant-level advice, and</a:t>
            </a:r>
          </a:p>
          <a:p>
            <a:pPr marL="665175" lvl="1" indent="-181411">
              <a:buFontTx/>
              <a:buChar char="•"/>
            </a:pPr>
            <a:r>
              <a:rPr lang="en-US" dirty="0" smtClean="0"/>
              <a:t>assisting participants with the </a:t>
            </a:r>
            <a:r>
              <a:rPr lang="en-US" dirty="0" err="1" smtClean="0"/>
              <a:t>decumulation</a:t>
            </a:r>
            <a:r>
              <a:rPr lang="en-US" dirty="0" smtClean="0"/>
              <a:t> phase of their retirement as they draw down their savings. </a:t>
            </a:r>
          </a:p>
          <a:p>
            <a:r>
              <a:rPr lang="en-US" dirty="0" smtClean="0"/>
              <a:t> </a:t>
            </a:r>
          </a:p>
          <a:p>
            <a:r>
              <a:rPr lang="en-US" dirty="0" smtClean="0"/>
              <a:t>We will also address how tax reform and industry groups will influence the expected legislative and regulatory changes in these three areas.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Given the power of inertia, policymakers are betting big on retirement vehicles with automatic investment features.  Under the authority of the Pension Protection Act of 2006, lawmakers have already blessed auto-enrollment for new participants, and even auto-escalation of contributions to 401(k)-style plans.  As advisors and plan sponsors think of new ways to take advantage of these rules, we can expect regulators to weigh in on these matters and to provide new interpretive guidance.  We can also expect them to tweak and modify the automatic enrollment rules, to motivate or otherwise encourage greater levels of automatic investments.  And if there is a second Obama Administration, we can expect a real push for Automatic IRAs.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4</a:t>
            </a:fld>
            <a:endParaRPr lang="en-US" dirty="0"/>
          </a:p>
        </p:txBody>
      </p:sp>
    </p:spTree>
    <p:extLst>
      <p:ext uri="{BB962C8B-B14F-4D97-AF65-F5344CB8AC3E}">
        <p14:creationId xmlns:p14="http://schemas.microsoft.com/office/powerpoint/2010/main" val="78301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The IRS first approved the concept of using negative elections for 401(k) plan contributions in the late 1990s.  The Pension Protection Act of 2006 then added a statutory basis for this tax feature, and it also created an ERISA safe harbor for the fiduciaries responsible for selecting the plan</a:t>
            </a:r>
            <a:r>
              <a:rPr lang="ja-JP" altLang="en-US" dirty="0" smtClean="0"/>
              <a:t>’</a:t>
            </a:r>
            <a:r>
              <a:rPr lang="en-US" altLang="ja-JP" dirty="0" smtClean="0"/>
              <a:t>s default investment.  Although these rules created clear guidance to follow, many employer have decided to set their auto-contribution rates no higher than 3% of compensation, out of a concern that employees will opt out if contribution rates are set any higher.  Fortunately, the PPA also created an incentive for businesses to increase these automatic contribution rates.  In particular, the PPA created a 401(k) safe harbor design, giving plans a </a:t>
            </a:r>
            <a:r>
              <a:rPr lang="ja-JP" altLang="en-US" dirty="0" smtClean="0"/>
              <a:t>“</a:t>
            </a:r>
            <a:r>
              <a:rPr lang="en-US" altLang="ja-JP" dirty="0" smtClean="0"/>
              <a:t>free pass</a:t>
            </a:r>
            <a:r>
              <a:rPr lang="ja-JP" altLang="en-US" dirty="0" smtClean="0"/>
              <a:t>”</a:t>
            </a:r>
            <a:r>
              <a:rPr lang="en-US" altLang="ja-JP" dirty="0" smtClean="0"/>
              <a:t> from nondiscrimination testing, so long as the plan provides a qualifying matching contribution and set the plan</a:t>
            </a:r>
            <a:r>
              <a:rPr lang="ja-JP" altLang="en-US" dirty="0" smtClean="0"/>
              <a:t>’</a:t>
            </a:r>
            <a:r>
              <a:rPr lang="en-US" altLang="ja-JP" dirty="0" smtClean="0"/>
              <a:t>s automatic contribution level to 6% of compensation.  A plan may also set its initial automatic contributions at 3%, and then increase it annually until it reaches the rate of 6%.  The good news is that many plans have embraced auto-enrollment.  But the bad news is that, despite the free pass from testing, many employers continue to set their default contribution rates at rates as low as 3% and have not embraced auto-escalation.  This is especially unfortunate, in light of the studies showing that automatic escalation features are likely to significantly increase 401(k) balances, especially for low-income workers.  Moreover, surveys indicate that employees generally have a favorable view of these programs.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5</a:t>
            </a:fld>
            <a:endParaRPr lang="en-US" dirty="0"/>
          </a:p>
        </p:txBody>
      </p:sp>
    </p:spTree>
    <p:extLst>
      <p:ext uri="{BB962C8B-B14F-4D97-AF65-F5344CB8AC3E}">
        <p14:creationId xmlns:p14="http://schemas.microsoft.com/office/powerpoint/2010/main" val="2361335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Typically, plans with auto-enrollment or auto-escalation features only cover </a:t>
            </a:r>
            <a:r>
              <a:rPr lang="en-US" u="sng" dirty="0" smtClean="0"/>
              <a:t>new</a:t>
            </a:r>
            <a:r>
              <a:rPr lang="en-US" dirty="0" smtClean="0"/>
              <a:t> participants.  In other words, </a:t>
            </a:r>
            <a:r>
              <a:rPr lang="en-US" u="sng" dirty="0" smtClean="0"/>
              <a:t>incumbent</a:t>
            </a:r>
            <a:r>
              <a:rPr lang="en-US" dirty="0" smtClean="0"/>
              <a:t> employees are generally not subject to the plan</a:t>
            </a:r>
            <a:r>
              <a:rPr lang="ja-JP" altLang="en-US" dirty="0" smtClean="0"/>
              <a:t>’</a:t>
            </a:r>
            <a:r>
              <a:rPr lang="en-US" altLang="ja-JP" dirty="0" smtClean="0"/>
              <a:t>s negative election procedures.  So that the plan</a:t>
            </a:r>
            <a:r>
              <a:rPr lang="ja-JP" altLang="en-US" dirty="0" smtClean="0"/>
              <a:t>’</a:t>
            </a:r>
            <a:r>
              <a:rPr lang="en-US" altLang="ja-JP" dirty="0" smtClean="0"/>
              <a:t>s automatic contribution features can help a broader group of employees, many advisors and plan sponsors are now beginning to consider </a:t>
            </a:r>
            <a:r>
              <a:rPr lang="ja-JP" altLang="en-US" dirty="0" smtClean="0"/>
              <a:t>“</a:t>
            </a:r>
            <a:r>
              <a:rPr lang="en-US" altLang="ja-JP" dirty="0" smtClean="0"/>
              <a:t>re-enrollment</a:t>
            </a:r>
            <a:r>
              <a:rPr lang="ja-JP" altLang="en-US" dirty="0" smtClean="0"/>
              <a:t>”</a:t>
            </a:r>
            <a:r>
              <a:rPr lang="en-US" altLang="ja-JP" dirty="0" smtClean="0"/>
              <a:t> features for their 401(k) plans.  Under a typical re-enrollment program, all participants with low deferral rates are deemed to elect to defer a portion of their compensation, let</a:t>
            </a:r>
            <a:r>
              <a:rPr lang="ja-JP" altLang="en-US" dirty="0" smtClean="0"/>
              <a:t>’</a:t>
            </a:r>
            <a:r>
              <a:rPr lang="en-US" altLang="ja-JP" dirty="0" smtClean="0"/>
              <a:t>s say a 6% minimum, unless the participant opts out as of a particular date.  Re-enrollments are a standard practice when changing </a:t>
            </a:r>
            <a:r>
              <a:rPr lang="en-US" altLang="ja-JP" dirty="0" err="1" smtClean="0"/>
              <a:t>recordkeepers</a:t>
            </a:r>
            <a:r>
              <a:rPr lang="en-US" altLang="ja-JP" dirty="0" smtClean="0"/>
              <a:t>, but a plan sponsor may decide to implement a re-enrollment on a one-time basis or even annually.  In addition to a </a:t>
            </a:r>
            <a:r>
              <a:rPr lang="ja-JP" altLang="en-US" dirty="0" smtClean="0"/>
              <a:t>“</a:t>
            </a:r>
            <a:r>
              <a:rPr lang="en-US" altLang="ja-JP" dirty="0" smtClean="0"/>
              <a:t>re-enrollment</a:t>
            </a:r>
            <a:r>
              <a:rPr lang="ja-JP" altLang="en-US" dirty="0" smtClean="0"/>
              <a:t>”</a:t>
            </a:r>
            <a:r>
              <a:rPr lang="en-US" altLang="ja-JP" dirty="0" smtClean="0"/>
              <a:t>, advisors and plan sponsors are also talking about using negative elections for a </a:t>
            </a:r>
            <a:r>
              <a:rPr lang="ja-JP" altLang="en-US" dirty="0" smtClean="0"/>
              <a:t>“</a:t>
            </a:r>
            <a:r>
              <a:rPr lang="en-US" altLang="ja-JP" dirty="0" smtClean="0"/>
              <a:t>re-allocation,</a:t>
            </a:r>
            <a:r>
              <a:rPr lang="ja-JP" altLang="en-US" dirty="0" smtClean="0"/>
              <a:t>”</a:t>
            </a:r>
            <a:r>
              <a:rPr lang="en-US" altLang="ja-JP" dirty="0" smtClean="0"/>
              <a:t> where both new money and the existing account balance are transferred to the plan</a:t>
            </a:r>
            <a:r>
              <a:rPr lang="ja-JP" altLang="en-US" dirty="0" smtClean="0"/>
              <a:t>’</a:t>
            </a:r>
            <a:r>
              <a:rPr lang="en-US" altLang="ja-JP" dirty="0" smtClean="0"/>
              <a:t>s qualified default investment alternative or QDIA, unless the participant opts out.  Re-allocations are typically performed with a re-enrollment, but a plan always has the option of implementing a re-allocation simply because its participants have allowed their investment elections to grow stale.  In either case, re-enrollment and re-allocations are emerging features that can substantially increase plan contributions and optimize investment allocations and returns.  We can expect the regulators, both the IRS and the DOL, to </a:t>
            </a:r>
            <a:r>
              <a:rPr lang="ja-JP" altLang="en-US" dirty="0" smtClean="0"/>
              <a:t>“</a:t>
            </a:r>
            <a:r>
              <a:rPr lang="en-US" altLang="ja-JP" dirty="0" smtClean="0"/>
              <a:t>bless</a:t>
            </a:r>
            <a:r>
              <a:rPr lang="ja-JP" altLang="en-US" dirty="0" smtClean="0"/>
              <a:t>”</a:t>
            </a:r>
            <a:r>
              <a:rPr lang="en-US" altLang="ja-JP" dirty="0" smtClean="0"/>
              <a:t> these practices and release appropriate guidance as they become more popular.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6</a:t>
            </a:fld>
            <a:endParaRPr lang="en-US" dirty="0"/>
          </a:p>
        </p:txBody>
      </p:sp>
    </p:spTree>
    <p:extLst>
      <p:ext uri="{BB962C8B-B14F-4D97-AF65-F5344CB8AC3E}">
        <p14:creationId xmlns:p14="http://schemas.microsoft.com/office/powerpoint/2010/main" val="3761489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and John McCain endorsed the idea during his Presidential campaign. Most people, it would seem, agree on the goal of increasing retirement plan coverage which is stuck at approximately 50 percent.  In its fiscal year 2013 version, the Obama Administration</a:t>
            </a:r>
            <a:r>
              <a:rPr lang="ja-JP" altLang="en-US" dirty="0" smtClean="0"/>
              <a:t>’</a:t>
            </a:r>
            <a:r>
              <a:rPr lang="en-US" altLang="ja-JP" dirty="0" smtClean="0"/>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  The Treasury Department would prescribe a handful of standard, low-cost investment alternatives.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7</a:t>
            </a:fld>
            <a:endParaRPr lang="en-US" dirty="0"/>
          </a:p>
        </p:txBody>
      </p:sp>
    </p:spTree>
    <p:extLst>
      <p:ext uri="{BB962C8B-B14F-4D97-AF65-F5344CB8AC3E}">
        <p14:creationId xmlns:p14="http://schemas.microsoft.com/office/powerpoint/2010/main" val="2490109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t>’</a:t>
            </a:r>
            <a:r>
              <a:rPr lang="en-US" altLang="ja-JP" dirty="0" smtClean="0"/>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elections.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8</a:t>
            </a:fld>
            <a:endParaRPr lang="en-US" dirty="0"/>
          </a:p>
        </p:txBody>
      </p:sp>
    </p:spTree>
    <p:extLst>
      <p:ext uri="{BB962C8B-B14F-4D97-AF65-F5344CB8AC3E}">
        <p14:creationId xmlns:p14="http://schemas.microsoft.com/office/powerpoint/2010/main" val="2240443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Summing Up</a:t>
            </a:r>
            <a:r>
              <a:rPr lang="en-US" dirty="0" smtClean="0"/>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9</a:t>
            </a:fld>
            <a:endParaRPr lang="en-US" dirty="0"/>
          </a:p>
        </p:txBody>
      </p:sp>
    </p:spTree>
    <p:extLst>
      <p:ext uri="{BB962C8B-B14F-4D97-AF65-F5344CB8AC3E}">
        <p14:creationId xmlns:p14="http://schemas.microsoft.com/office/powerpoint/2010/main" val="3721947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dirty="0" smtClean="0"/>
              <a:t>Now, let</a:t>
            </a:r>
            <a:r>
              <a:rPr lang="ja-JP" altLang="en-US" dirty="0" smtClean="0"/>
              <a:t>’</a:t>
            </a:r>
            <a:r>
              <a:rPr lang="en-US" altLang="ja-JP" dirty="0" smtClean="0"/>
              <a:t>s turn to policymakers</a:t>
            </a:r>
            <a:r>
              <a:rPr lang="ja-JP" altLang="en-US" dirty="0" smtClean="0"/>
              <a:t>’</a:t>
            </a:r>
            <a:r>
              <a:rPr lang="en-US" altLang="ja-JP" dirty="0" smtClean="0"/>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10</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Introduction</a:t>
            </a:r>
            <a:r>
              <a:rPr lang="en-US" dirty="0" smtClean="0"/>
              <a:t>.  In addition to increasing savings, policymakers are also working on a way to ensure that the amount employees are putting away in their retirement accounts, is generating an appropriate investment return.  One of the areas of focus is the perceived problem of hidden fees in the 401(k) marketplace, which can significantly diminish investment returns over the long-term.  There is also a concern that a lack of meaningful information is leading to poor investment choices by employees.  As articulated by the 2010 Report by the White House Task Force on the Middle Class, the Administration wants </a:t>
            </a:r>
            <a:r>
              <a:rPr lang="ja-JP" altLang="en-US" dirty="0" smtClean="0"/>
              <a:t>“</a:t>
            </a:r>
            <a:r>
              <a:rPr lang="en-US" altLang="ja-JP" dirty="0" smtClean="0"/>
              <a:t>to ensure that workers have good options to save for retirement, and to provide workers with all the information they need to make the best choices about their retirement savings.</a:t>
            </a:r>
            <a:r>
              <a:rPr lang="ja-JP" altLang="en-US" dirty="0" smtClean="0"/>
              <a:t>”</a:t>
            </a:r>
            <a:r>
              <a:rPr lang="en-US" altLang="ja-JP" dirty="0" smtClean="0"/>
              <a:t>  The comments of the Task Force reflect the fact that the Administration is already engaged in regulatory rulemaking in the following areas: (1) improving the transparency of 401(k) fees and investment options; (2) encouraging participant-level investment advice; and (3) broadening the scope of the ERISA </a:t>
            </a:r>
            <a:r>
              <a:rPr lang="ja-JP" altLang="en-US" dirty="0" smtClean="0"/>
              <a:t>“</a:t>
            </a:r>
            <a:r>
              <a:rPr lang="en-US" altLang="ja-JP" dirty="0" smtClean="0"/>
              <a:t>fiduciary</a:t>
            </a:r>
            <a:r>
              <a:rPr lang="ja-JP" altLang="en-US" dirty="0" smtClean="0"/>
              <a:t>”</a:t>
            </a:r>
            <a:r>
              <a:rPr lang="en-US" altLang="ja-JP" dirty="0" smtClean="0"/>
              <a:t> definition to cover more and more providers.  Even if Congress does not pass major retirement legislation in this election year, a new regime is already underway as the Department of Labor</a:t>
            </a:r>
            <a:r>
              <a:rPr lang="ja-JP" altLang="en-US" dirty="0" smtClean="0"/>
              <a:t>’</a:t>
            </a:r>
            <a:r>
              <a:rPr lang="en-US" altLang="ja-JP" dirty="0" smtClean="0"/>
              <a:t>s proceeds with its rulemaking agenda.</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11</a:t>
            </a:fld>
            <a:endParaRPr lang="en-US" dirty="0"/>
          </a:p>
        </p:txBody>
      </p:sp>
    </p:spTree>
    <p:extLst>
      <p:ext uri="{BB962C8B-B14F-4D97-AF65-F5344CB8AC3E}">
        <p14:creationId xmlns:p14="http://schemas.microsoft.com/office/powerpoint/2010/main" val="154980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Fee Transparency</a:t>
            </a:r>
            <a:r>
              <a:rPr lang="en-US" dirty="0" smtClean="0"/>
              <a:t>.  The Administration has stated that it wants to help plan sponsors and participants get a fair price for the services they purchase.  Consistent with this goal, the DOL has issued two sets of disclosure regulations.  I</a:t>
            </a:r>
            <a:r>
              <a:rPr lang="ja-JP" altLang="en-US" dirty="0" smtClean="0"/>
              <a:t>’</a:t>
            </a:r>
            <a:r>
              <a:rPr lang="en-US" altLang="ja-JP" dirty="0" smtClean="0"/>
              <a:t>m sure you have all heard about the plan sponsor-level disclosures required under ERISA Section 408(b)(2), as well as the participant-level disclosures required under DOL Reg. 404a-5.  The new 408(b)(2) rules are effective July 1, 2012, and all plan sponsors will need to receive comprehensive disclosures from their service providers concerning the hard-dollars and soft-dollars (such as 12b-1 fees) that they receive as compensation.  These disclosures are designed to support the plan sponsor</a:t>
            </a:r>
            <a:r>
              <a:rPr lang="ja-JP" altLang="en-US" dirty="0" smtClean="0"/>
              <a:t>’</a:t>
            </a:r>
            <a:r>
              <a:rPr lang="en-US" altLang="ja-JP" dirty="0" smtClean="0"/>
              <a:t>s fiduciary duty to manage the plan</a:t>
            </a:r>
            <a:r>
              <a:rPr lang="ja-JP" altLang="en-US" dirty="0" smtClean="0"/>
              <a:t>’</a:t>
            </a:r>
            <a:r>
              <a:rPr lang="en-US" altLang="ja-JP" dirty="0" smtClean="0"/>
              <a:t>s fees, and to ensure that they understand the indirect or </a:t>
            </a:r>
            <a:r>
              <a:rPr lang="ja-JP" altLang="en-US" dirty="0" smtClean="0"/>
              <a:t>“</a:t>
            </a:r>
            <a:r>
              <a:rPr lang="en-US" altLang="ja-JP" dirty="0" smtClean="0"/>
              <a:t>hidden</a:t>
            </a:r>
            <a:r>
              <a:rPr lang="ja-JP" altLang="en-US" dirty="0" smtClean="0"/>
              <a:t>”</a:t>
            </a:r>
            <a:r>
              <a:rPr lang="en-US" altLang="ja-JP" dirty="0" smtClean="0"/>
              <a:t> compensation of providers.  The new participant-level disclosures are designed to supplement the 408(b)(2) disclosures, and they go into effect on August 30, 2012 (for calendar-year plans).   These rules require participants to receive charts with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is already happening.  We can expect the DOL to fine-tune these rules in the year ahead.</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12</a:t>
            </a:fld>
            <a:endParaRPr lang="en-US" dirty="0"/>
          </a:p>
        </p:txBody>
      </p:sp>
    </p:spTree>
    <p:extLst>
      <p:ext uri="{BB962C8B-B14F-4D97-AF65-F5344CB8AC3E}">
        <p14:creationId xmlns:p14="http://schemas.microsoft.com/office/powerpoint/2010/main" val="4209570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Fee Litigation</a:t>
            </a:r>
            <a:r>
              <a:rPr lang="en-US" dirty="0" smtClean="0"/>
              <a:t>.  The government</a:t>
            </a:r>
            <a:r>
              <a:rPr lang="ja-JP" altLang="en-US" dirty="0" smtClean="0"/>
              <a:t>’</a:t>
            </a:r>
            <a:r>
              <a:rPr lang="en-US" altLang="ja-JP" dirty="0" smtClean="0"/>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u="sng" dirty="0" err="1" smtClean="0"/>
              <a:t>Hecker</a:t>
            </a:r>
            <a:r>
              <a:rPr lang="en-US" altLang="ja-JP" u="sng" dirty="0" smtClean="0"/>
              <a:t> v. Deere</a:t>
            </a:r>
            <a:r>
              <a:rPr lang="en-US" altLang="ja-JP" dirty="0" smtClean="0"/>
              <a:t> was a notable exception, where the court dismissed the case on the intellectual grounds that the marketplace efficiently regulated the price of plan services.  The </a:t>
            </a:r>
            <a:r>
              <a:rPr lang="en-US" altLang="ja-JP" u="sng" dirty="0" err="1" smtClean="0"/>
              <a:t>Hecker</a:t>
            </a:r>
            <a:r>
              <a:rPr lang="en-US" altLang="ja-JP" dirty="0" smtClean="0"/>
              <a:t> decision appears to have staunched the filing of new lawsuits.  In the absence of this decision, the current 401(k) fee cases could have spawned thousands of copy-cat lawsuits on behalf of plans everywhere.  Going forward, the new 408(b)(2) fee disclosures will force plan sponsors to monitor 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u="sng" dirty="0" err="1" smtClean="0"/>
              <a:t>Hecker</a:t>
            </a:r>
            <a:r>
              <a:rPr lang="en-US" altLang="ja-JP" dirty="0" smtClean="0"/>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13</a:t>
            </a:fld>
            <a:endParaRPr lang="en-US" dirty="0"/>
          </a:p>
        </p:txBody>
      </p:sp>
    </p:spTree>
    <p:extLst>
      <p:ext uri="{BB962C8B-B14F-4D97-AF65-F5344CB8AC3E}">
        <p14:creationId xmlns:p14="http://schemas.microsoft.com/office/powerpoint/2010/main" val="731321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Encouraging Participant Advice</a:t>
            </a:r>
            <a:r>
              <a:rPr lang="en-US" dirty="0" smtClean="0"/>
              <a:t>.  The beauty of 401(k) plans is that participants get to make their own investment decisions, but many participants are unable or unwilling to make these decisions, and policy makers want to encourage providers to offer participant-level fiduciary advice.  Unfortunately, ERISA prohibits many plan advisors from providing any fiduciary advice to participants.   Given the nature of many 401(k) plan arrangements, the plan</a:t>
            </a:r>
            <a:r>
              <a:rPr lang="ja-JP" altLang="en-US" dirty="0" smtClean="0"/>
              <a:t>’</a:t>
            </a:r>
            <a:r>
              <a:rPr lang="en-US" altLang="ja-JP" dirty="0" smtClean="0"/>
              <a:t>s advisor often receives variable compensation from the plan</a:t>
            </a:r>
            <a:r>
              <a:rPr lang="ja-JP" altLang="en-US" dirty="0" smtClean="0"/>
              <a:t>’</a:t>
            </a:r>
            <a:r>
              <a:rPr lang="en-US" altLang="ja-JP" dirty="0" smtClean="0"/>
              <a:t>s investment options (such as variable 12b-1 fees).  And variable compensation is effectively prohibited under ERISA, at least for fiduciary advisors.   The DOL tried to provide some relief from this prohibition, when it finalized its new participant advice regulations on December 27, 2012.  These regulations include a </a:t>
            </a:r>
            <a:r>
              <a:rPr lang="ja-JP" altLang="en-US" dirty="0" smtClean="0"/>
              <a:t>“</a:t>
            </a:r>
            <a:r>
              <a:rPr lang="en-US" altLang="ja-JP" dirty="0" smtClean="0"/>
              <a:t>computer model advice</a:t>
            </a:r>
            <a:r>
              <a:rPr lang="ja-JP" altLang="en-US" dirty="0" smtClean="0"/>
              <a:t>”</a:t>
            </a:r>
            <a:r>
              <a:rPr lang="en-US" altLang="ja-JP" dirty="0" smtClean="0"/>
              <a:t> rule, where an advisor can advise participants and receive variable compensation, so long as the advice is based on an objective computer model.  They also include a </a:t>
            </a:r>
            <a:r>
              <a:rPr lang="ja-JP" altLang="en-US" dirty="0" smtClean="0"/>
              <a:t>“</a:t>
            </a:r>
            <a:r>
              <a:rPr lang="en-US" altLang="ja-JP" dirty="0" smtClean="0"/>
              <a:t>level fee for affiliate</a:t>
            </a:r>
            <a:r>
              <a:rPr lang="ja-JP" altLang="en-US" dirty="0" smtClean="0"/>
              <a:t>”</a:t>
            </a:r>
            <a:r>
              <a:rPr lang="en-US" altLang="ja-JP" dirty="0" smtClean="0"/>
              <a:t> rule, where the advisor continues to advise the </a:t>
            </a:r>
            <a:r>
              <a:rPr lang="en-US" altLang="ja-JP" u="sng" dirty="0" smtClean="0"/>
              <a:t>plan sponsor</a:t>
            </a:r>
            <a:r>
              <a:rPr lang="en-US" altLang="ja-JP" dirty="0" smtClean="0"/>
              <a:t> for variable compensation, and the advisor</a:t>
            </a:r>
            <a:r>
              <a:rPr lang="ja-JP" altLang="en-US" dirty="0" smtClean="0"/>
              <a:t>’</a:t>
            </a:r>
            <a:r>
              <a:rPr lang="en-US" altLang="ja-JP" dirty="0" smtClean="0"/>
              <a:t>s affiliate advises the </a:t>
            </a:r>
            <a:r>
              <a:rPr lang="en-US" altLang="ja-JP" u="sng" dirty="0" smtClean="0"/>
              <a:t>participants</a:t>
            </a:r>
            <a:r>
              <a:rPr lang="en-US" altLang="ja-JP" dirty="0" smtClean="0"/>
              <a:t> for a level fee.  Despite the attention that the regulations have drawn, many plan advisors find them unhelpful, since they do not use computer models or rely on affiliates to service the same plan.  However, given the principles outlined in the regulations, we can expect the DOL to work with the private sector on new ways to allow advisors to deliver fiduciary advice to participants, including class exemptions or even individual exemptions.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14</a:t>
            </a:fld>
            <a:endParaRPr lang="en-US" dirty="0"/>
          </a:p>
        </p:txBody>
      </p:sp>
    </p:spTree>
    <p:extLst>
      <p:ext uri="{BB962C8B-B14F-4D97-AF65-F5344CB8AC3E}">
        <p14:creationId xmlns:p14="http://schemas.microsoft.com/office/powerpoint/2010/main" val="644649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Broader Definition of Fiduciary Advice</a:t>
            </a:r>
            <a:r>
              <a:rPr lang="en-US" dirty="0" smtClean="0"/>
              <a:t>.   As part of its campaign to eliminate conflicts in the 401(k) industry, the DOL wants to expand its regulatory definition of who is an </a:t>
            </a:r>
            <a:r>
              <a:rPr lang="ja-JP" altLang="en-US" dirty="0" smtClean="0"/>
              <a:t>“</a:t>
            </a:r>
            <a:r>
              <a:rPr lang="en-US" altLang="ja-JP" dirty="0" smtClean="0"/>
              <a:t>investment advice fiduciary.</a:t>
            </a:r>
            <a:r>
              <a:rPr lang="ja-JP" altLang="en-US" dirty="0" smtClean="0"/>
              <a:t>”</a:t>
            </a:r>
            <a:r>
              <a:rPr lang="en-US" altLang="ja-JP" dirty="0" smtClean="0"/>
              <a:t>  The original proposal was withdrawn in September 2011 in response to heavy criticism but will be re-proposed shortly.  Under ERISA</a:t>
            </a:r>
            <a:r>
              <a:rPr lang="ja-JP" altLang="en-US" dirty="0" smtClean="0"/>
              <a:t>’</a:t>
            </a:r>
            <a:r>
              <a:rPr lang="en-US" altLang="ja-JP" dirty="0" smtClean="0"/>
              <a:t>s functional fiduciary definition, your actions control your status.  You are deemed a fiduciary if you provide any </a:t>
            </a:r>
            <a:r>
              <a:rPr lang="ja-JP" altLang="en-US" dirty="0" smtClean="0"/>
              <a:t>“</a:t>
            </a:r>
            <a:r>
              <a:rPr lang="en-US" altLang="ja-JP" dirty="0" smtClean="0"/>
              <a:t>investment advice.</a:t>
            </a:r>
            <a:r>
              <a:rPr lang="ja-JP" altLang="en-US" dirty="0" smtClean="0"/>
              <a:t>”</a:t>
            </a:r>
            <a:r>
              <a:rPr lang="en-US" altLang="ja-JP" dirty="0" smtClean="0"/>
              <a:t>  For this purpose, the current regulation imposes a five factor test, two of which have particular relevance for advisors.  The first factor requires that there be a mutual understanding that advice will serve as </a:t>
            </a:r>
            <a:r>
              <a:rPr lang="ja-JP" altLang="en-US" dirty="0" smtClean="0"/>
              <a:t>“</a:t>
            </a:r>
            <a:r>
              <a:rPr lang="en-US" altLang="ja-JP" dirty="0" smtClean="0"/>
              <a:t>a primary basis" for the plan</a:t>
            </a:r>
            <a:r>
              <a:rPr lang="ja-JP" altLang="en-US" dirty="0" smtClean="0"/>
              <a:t>’</a:t>
            </a:r>
            <a:r>
              <a:rPr lang="en-US" altLang="ja-JP" dirty="0" smtClean="0"/>
              <a:t>s investment decisions.  The second factor stipulates that the advice be provided on a "regular basis."  Thus, in the 2007 case, </a:t>
            </a:r>
            <a:r>
              <a:rPr lang="en-US" altLang="ja-JP" i="1" dirty="0" smtClean="0"/>
              <a:t>Ellis v. </a:t>
            </a:r>
            <a:r>
              <a:rPr lang="en-US" altLang="ja-JP" i="1" dirty="0" err="1" smtClean="0"/>
              <a:t>Rycenga</a:t>
            </a:r>
            <a:r>
              <a:rPr lang="en-US" altLang="ja-JP" i="1" dirty="0" smtClean="0"/>
              <a:t> Homes</a:t>
            </a:r>
            <a:r>
              <a:rPr lang="en-US" altLang="ja-JP" dirty="0" smtClean="0"/>
              <a:t>,</a:t>
            </a:r>
            <a:r>
              <a:rPr lang="en-US" altLang="ja-JP" i="1" dirty="0" smtClean="0"/>
              <a:t> </a:t>
            </a:r>
            <a:r>
              <a:rPr lang="en-US" altLang="ja-JP" dirty="0" smtClean="0"/>
              <a:t> periodic meetings between a broker and a plan trustee over the course of a 20-year relationship, which resulted in the plan</a:t>
            </a:r>
            <a:r>
              <a:rPr lang="ja-JP" altLang="en-US" dirty="0" smtClean="0"/>
              <a:t>’</a:t>
            </a:r>
            <a:r>
              <a:rPr lang="en-US" altLang="ja-JP" dirty="0" smtClean="0"/>
              <a:t>s consistently following the broker</a:t>
            </a:r>
            <a:r>
              <a:rPr lang="ja-JP" altLang="en-US" dirty="0" smtClean="0"/>
              <a:t>’</a:t>
            </a:r>
            <a:r>
              <a:rPr lang="en-US" altLang="ja-JP" dirty="0" smtClean="0"/>
              <a:t>s suggestions, led to the court</a:t>
            </a:r>
            <a:r>
              <a:rPr lang="ja-JP" altLang="en-US" dirty="0" smtClean="0"/>
              <a:t>’</a:t>
            </a:r>
            <a:r>
              <a:rPr lang="en-US" altLang="ja-JP" dirty="0" smtClean="0"/>
              <a:t>s holding that the broker was a fiduciary.  Under the DOL's proposed rulemaking, however, an advisor would be deemed a fiduciary if there were any understanding that the advice "may be considered" in connection with the plan</a:t>
            </a:r>
            <a:r>
              <a:rPr lang="ja-JP" altLang="en-US" dirty="0" smtClean="0"/>
              <a:t>’</a:t>
            </a:r>
            <a:r>
              <a:rPr lang="en-US" altLang="ja-JP" dirty="0" smtClean="0"/>
              <a:t>s investment decision, even if it is not provided on a regular basis.  Thus, even one-time casual advice could trigger fiduciary status.  If the re-proposed regulations are similar to the original in this regard, many non-fiduciary advisors could, for the first time, find themselves subject to ERISA</a:t>
            </a:r>
            <a:r>
              <a:rPr lang="ja-JP" altLang="en-US" dirty="0" smtClean="0"/>
              <a:t>’</a:t>
            </a:r>
            <a:r>
              <a:rPr lang="en-US" altLang="ja-JP" dirty="0" smtClean="0"/>
              <a:t>s fiduciary standards.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15</a:t>
            </a:fld>
            <a:endParaRPr lang="en-US" dirty="0"/>
          </a:p>
        </p:txBody>
      </p:sp>
    </p:spTree>
    <p:extLst>
      <p:ext uri="{BB962C8B-B14F-4D97-AF65-F5344CB8AC3E}">
        <p14:creationId xmlns:p14="http://schemas.microsoft.com/office/powerpoint/2010/main" val="84673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Emerging Practices</a:t>
            </a:r>
            <a:r>
              <a:rPr lang="en-US" dirty="0" smtClean="0"/>
              <a:t>.  As we</a:t>
            </a:r>
            <a:r>
              <a:rPr lang="ja-JP" altLang="en-US" dirty="0" smtClean="0"/>
              <a:t>’</a:t>
            </a:r>
            <a:r>
              <a:rPr lang="en-US" altLang="ja-JP" dirty="0" err="1" smtClean="0"/>
              <a:t>ve</a:t>
            </a:r>
            <a:r>
              <a:rPr lang="en-US" altLang="ja-JP" dirty="0" smtClean="0"/>
              <a:t> discussed, ERISA fiduciaries must not receive any variable compensation.  But advisors who are not fiduciaries may receive variable 12b-1 fees and other similar types of compensation.  However, the DOL</a:t>
            </a:r>
            <a:r>
              <a:rPr lang="ja-JP" altLang="en-US" dirty="0" smtClean="0"/>
              <a:t>’</a:t>
            </a:r>
            <a:r>
              <a:rPr lang="en-US" altLang="ja-JP" dirty="0" smtClean="0"/>
              <a:t>s proposal to broaden its </a:t>
            </a:r>
            <a:r>
              <a:rPr lang="ja-JP" altLang="en-US" dirty="0" smtClean="0"/>
              <a:t>“</a:t>
            </a:r>
            <a:r>
              <a:rPr lang="en-US" altLang="ja-JP" dirty="0" smtClean="0"/>
              <a:t>fiduciary</a:t>
            </a:r>
            <a:r>
              <a:rPr lang="ja-JP" altLang="en-US" dirty="0" smtClean="0"/>
              <a:t>”</a:t>
            </a:r>
            <a:r>
              <a:rPr lang="en-US" altLang="ja-JP" dirty="0" smtClean="0"/>
              <a:t> definition would create a fundamental problem for these advisors, since they would most likely be viewed as fiduciaries in the new regime. Plan expense accounts (also called ERISA budget accounts) may provide a solution to this problem.  A plan expense account is typically funded with all or a portion of a </a:t>
            </a:r>
            <a:r>
              <a:rPr lang="en-US" altLang="ja-JP" dirty="0" err="1" smtClean="0"/>
              <a:t>recordkeeper</a:t>
            </a:r>
            <a:r>
              <a:rPr lang="ja-JP" altLang="en-US" dirty="0" smtClean="0"/>
              <a:t>’</a:t>
            </a:r>
            <a:r>
              <a:rPr lang="en-US" altLang="ja-JP" dirty="0" smtClean="0"/>
              <a:t>s indirect compensation.  The account is then used by the plan sponsor for the benefit of the plan</a:t>
            </a:r>
            <a:r>
              <a:rPr lang="ja-JP" altLang="en-US" dirty="0" smtClean="0"/>
              <a:t>’</a:t>
            </a:r>
            <a:r>
              <a:rPr lang="en-US" altLang="ja-JP" dirty="0" smtClean="0"/>
              <a:t>s participants, including the payment of reasonable fees.  Typically, these accounts are used by plan </a:t>
            </a:r>
            <a:r>
              <a:rPr lang="en-US" altLang="ja-JP" dirty="0" err="1" smtClean="0"/>
              <a:t>recordkeepers</a:t>
            </a:r>
            <a:r>
              <a:rPr lang="en-US" altLang="ja-JP" dirty="0" smtClean="0"/>
              <a:t> with </a:t>
            </a:r>
            <a:r>
              <a:rPr lang="ja-JP" altLang="en-US" dirty="0" smtClean="0"/>
              <a:t>“</a:t>
            </a:r>
            <a:r>
              <a:rPr lang="en-US" altLang="ja-JP" dirty="0" smtClean="0"/>
              <a:t>gross to net pricing</a:t>
            </a:r>
            <a:r>
              <a:rPr lang="ja-JP" altLang="en-US" dirty="0" smtClean="0"/>
              <a:t>”</a:t>
            </a:r>
            <a:r>
              <a:rPr lang="en-US" altLang="ja-JP" dirty="0" smtClean="0"/>
              <a:t> for their services.  For example, a </a:t>
            </a:r>
            <a:r>
              <a:rPr lang="en-US" altLang="ja-JP" dirty="0" err="1" smtClean="0"/>
              <a:t>recordkeeper</a:t>
            </a:r>
            <a:r>
              <a:rPr lang="en-US" altLang="ja-JP" dirty="0" smtClean="0"/>
              <a:t> might state that its gross fee is $4,000, but that this amount will be offset by the $1,000 of indirect compensation that it receives (in the form of shareholder service fees from the plan</a:t>
            </a:r>
            <a:r>
              <a:rPr lang="ja-JP" altLang="en-US" dirty="0" smtClean="0"/>
              <a:t>’</a:t>
            </a:r>
            <a:r>
              <a:rPr lang="en-US" altLang="ja-JP" dirty="0" smtClean="0"/>
              <a:t>s mutual funds), resulting in a net fee of $3,000.  Many </a:t>
            </a:r>
            <a:r>
              <a:rPr lang="en-US" altLang="ja-JP" dirty="0" err="1" smtClean="0"/>
              <a:t>recordkeepers</a:t>
            </a:r>
            <a:r>
              <a:rPr lang="en-US" altLang="ja-JP" dirty="0" smtClean="0"/>
              <a:t> are now using ERISA budget accounts not only for their own fees, but as a tool to </a:t>
            </a:r>
            <a:r>
              <a:rPr lang="en-US" altLang="ja-JP" dirty="0" err="1" smtClean="0"/>
              <a:t>levelize</a:t>
            </a:r>
            <a:r>
              <a:rPr lang="en-US" altLang="ja-JP" dirty="0" smtClean="0"/>
              <a:t> the compensation of advisors.  Thus, expense accounts could be used to </a:t>
            </a:r>
            <a:r>
              <a:rPr lang="en-US" altLang="ja-JP" dirty="0" err="1" smtClean="0"/>
              <a:t>levelize</a:t>
            </a:r>
            <a:r>
              <a:rPr lang="en-US" altLang="ja-JP" dirty="0" smtClean="0"/>
              <a:t> the varying 12b-1 fees the advisor would otherwise receive from the plan</a:t>
            </a:r>
            <a:r>
              <a:rPr lang="ja-JP" altLang="en-US" dirty="0" smtClean="0"/>
              <a:t>’</a:t>
            </a:r>
            <a:r>
              <a:rPr lang="en-US" altLang="ja-JP" dirty="0" smtClean="0"/>
              <a:t>s funds.   We expect to see interest in expense accounts grow in the near future, especially as the DOL moves ahead with its </a:t>
            </a:r>
            <a:r>
              <a:rPr lang="ja-JP" altLang="en-US" dirty="0" smtClean="0"/>
              <a:t>“</a:t>
            </a:r>
            <a:r>
              <a:rPr lang="en-US" altLang="ja-JP" dirty="0" smtClean="0"/>
              <a:t>fiduciary</a:t>
            </a:r>
            <a:r>
              <a:rPr lang="ja-JP" altLang="en-US" dirty="0" smtClean="0"/>
              <a:t>”</a:t>
            </a:r>
            <a:r>
              <a:rPr lang="en-US" altLang="ja-JP" dirty="0" smtClean="0"/>
              <a:t> definition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16</a:t>
            </a:fld>
            <a:endParaRPr lang="en-US" dirty="0"/>
          </a:p>
        </p:txBody>
      </p:sp>
    </p:spTree>
    <p:extLst>
      <p:ext uri="{BB962C8B-B14F-4D97-AF65-F5344CB8AC3E}">
        <p14:creationId xmlns:p14="http://schemas.microsoft.com/office/powerpoint/2010/main" val="3338181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Summing Up</a:t>
            </a:r>
            <a:r>
              <a:rPr lang="en-US" dirty="0" smtClean="0"/>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a:t>
            </a:r>
            <a:r>
              <a:rPr lang="en-US" dirty="0" err="1" smtClean="0"/>
              <a:t>levelized</a:t>
            </a:r>
            <a:r>
              <a:rPr lang="en-US" dirty="0" smtClean="0"/>
              <a:t> fee arrangements and to offer more cost-efficient products and services.  We have already started to see downward pressure on pricing in the 401(k) market space as a result of these developments.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17</a:t>
            </a:fld>
            <a:endParaRPr lang="en-US" dirty="0"/>
          </a:p>
        </p:txBody>
      </p:sp>
    </p:spTree>
    <p:extLst>
      <p:ext uri="{BB962C8B-B14F-4D97-AF65-F5344CB8AC3E}">
        <p14:creationId xmlns:p14="http://schemas.microsoft.com/office/powerpoint/2010/main" val="2875751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third area where we expect to see more focused attention is assisting participants with drawing down their retirement savings after they retire.  As you know, this has been labeled </a:t>
            </a:r>
            <a:r>
              <a:rPr lang="ja-JP" altLang="en-US" dirty="0" smtClean="0"/>
              <a:t>“</a:t>
            </a:r>
            <a:r>
              <a:rPr lang="en-US" altLang="ja-JP" dirty="0" err="1" smtClean="0"/>
              <a:t>decumulation</a:t>
            </a:r>
            <a:r>
              <a:rPr lang="en-US" altLang="ja-JP" dirty="0" smtClean="0"/>
              <a:t> planning</a:t>
            </a:r>
            <a:r>
              <a:rPr lang="ja-JP" altLang="en-US" dirty="0" smtClean="0"/>
              <a:t>”</a:t>
            </a:r>
            <a:r>
              <a:rPr lang="en-US" altLang="ja-JP" dirty="0" smtClean="0"/>
              <a:t> in the retirement plan industry.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18</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Administration</a:t>
            </a:r>
            <a:r>
              <a:rPr lang="ja-JP" altLang="en-US" u="sng" dirty="0" smtClean="0"/>
              <a:t>’</a:t>
            </a:r>
            <a:r>
              <a:rPr lang="en-US" altLang="ja-JP" u="sng" dirty="0" smtClean="0"/>
              <a:t>s Goal</a:t>
            </a:r>
            <a:r>
              <a:rPr lang="en-US" altLang="ja-JP" dirty="0" smtClean="0"/>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t>“</a:t>
            </a:r>
            <a:r>
              <a:rPr lang="en-US" altLang="ja-JP" dirty="0" smtClean="0"/>
              <a:t>retirement paycheck for life.</a:t>
            </a:r>
            <a:r>
              <a:rPr lang="ja-JP" altLang="en-US" dirty="0" smtClean="0"/>
              <a:t>”</a:t>
            </a:r>
            <a:r>
              <a:rPr lang="en-US" altLang="ja-JP" dirty="0" smtClean="0"/>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endParaRPr lang="en-US" altLang="ja-JP"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19</a:t>
            </a:fld>
            <a:endParaRPr lang="en-US" dirty="0"/>
          </a:p>
        </p:txBody>
      </p:sp>
    </p:spTree>
    <p:extLst>
      <p:ext uri="{BB962C8B-B14F-4D97-AF65-F5344CB8AC3E}">
        <p14:creationId xmlns:p14="http://schemas.microsoft.com/office/powerpoint/2010/main" val="133131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Longevity Annuities</a:t>
            </a:r>
            <a:r>
              <a:rPr lang="en-US" dirty="0" smtClean="0"/>
              <a:t>.  The Treasury Department and the IRS have taken the first of what will be a series of actions to allow longevity annuities in tax-qualified retirement plans.  On February 2, 2012,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market for such annuities is currently very small, but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smtClean="0"/>
              <a:t>’</a:t>
            </a:r>
            <a:r>
              <a:rPr lang="en-US" altLang="ja-JP" dirty="0" smtClean="0"/>
              <a:t>s account balance, and the starting date of the annuity could be no later than age 85.</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20</a:t>
            </a:fld>
            <a:endParaRPr lang="en-US" dirty="0"/>
          </a:p>
        </p:txBody>
      </p:sp>
    </p:spTree>
    <p:extLst>
      <p:ext uri="{BB962C8B-B14F-4D97-AF65-F5344CB8AC3E}">
        <p14:creationId xmlns:p14="http://schemas.microsoft.com/office/powerpoint/2010/main" val="504749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New Tax Rules Favoring Annuities</a:t>
            </a:r>
            <a:r>
              <a:rPr lang="en-US" dirty="0" smtClean="0"/>
              <a:t>.  The IRS has also released a set of Revenue Rulings (RR 2012-3 and RR 2012-4) to further encourage the </a:t>
            </a:r>
            <a:r>
              <a:rPr lang="en-US" dirty="0" err="1" smtClean="0"/>
              <a:t>annuitization</a:t>
            </a:r>
            <a:r>
              <a:rPr lang="en-US" dirty="0" smtClean="0"/>
              <a:t> of plan benefits.  Unlike the proposed rules on longevity annuities, these rulings are effective right now.  Revenue Ruling 2012-4 encourages employers to use their defined benefit plans as a way to offer lifetime income options for their employees</a:t>
            </a:r>
            <a:r>
              <a:rPr lang="ja-JP" altLang="en-US" dirty="0" smtClean="0"/>
              <a:t>’</a:t>
            </a:r>
            <a:r>
              <a:rPr lang="en-US" altLang="ja-JP" dirty="0" smtClean="0"/>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your 401(k) plan will not accidentally trigger the IRS death benefit rules.  Under these rules, defined benefit plans must pay death benefits to a participant</a:t>
            </a:r>
            <a:r>
              <a:rPr lang="ja-JP" altLang="en-US" dirty="0" smtClean="0"/>
              <a:t>’</a:t>
            </a:r>
            <a:r>
              <a:rPr lang="en-US" altLang="ja-JP" dirty="0" smtClean="0"/>
              <a:t>s surviving spouse in the form of special type of annuity, unless the spouse opts out.  401(k) plans are typically exempt from these rules, as long as they provide for payment of the participant</a:t>
            </a:r>
            <a:r>
              <a:rPr lang="ja-JP" altLang="en-US" dirty="0" smtClean="0"/>
              <a:t>’</a:t>
            </a:r>
            <a:r>
              <a:rPr lang="en-US" altLang="ja-JP" dirty="0" smtClean="0"/>
              <a:t>s account balance to the surviving spouse.  Before the Revenue Ruling was released, there was a concern that the spousal death benefit rules might apply to a 401(k) participant who invests in deferred annuities.  The good news is that the IRS has clarified that they will not, eliminating another obstacle for plan sponsors that want to use deferred annuities.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21</a:t>
            </a:fld>
            <a:endParaRPr lang="en-US" dirty="0"/>
          </a:p>
        </p:txBody>
      </p:sp>
    </p:spTree>
    <p:extLst>
      <p:ext uri="{BB962C8B-B14F-4D97-AF65-F5344CB8AC3E}">
        <p14:creationId xmlns:p14="http://schemas.microsoft.com/office/powerpoint/2010/main" val="25994049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Default Annuities</a:t>
            </a:r>
            <a:r>
              <a:rPr lang="en-US" dirty="0" smtClean="0"/>
              <a:t>.   The debate triggered by the Obama Administration</a:t>
            </a:r>
            <a:r>
              <a:rPr lang="ja-JP" altLang="en-US" dirty="0" smtClean="0"/>
              <a:t>’</a:t>
            </a:r>
            <a:r>
              <a:rPr lang="en-US" altLang="ja-JP" dirty="0" smtClean="0"/>
              <a:t>s lifetime income initiatives has also extended to how annuities may be used as a default investment in 401(k) plans.  Proponents believe that using the power of inertia to help participants who are afraid to take action will achieve better accumulation and </a:t>
            </a:r>
            <a:r>
              <a:rPr lang="en-US" altLang="ja-JP" dirty="0" err="1" smtClean="0"/>
              <a:t>decumulation</a:t>
            </a:r>
            <a:r>
              <a:rPr lang="en-US" altLang="ja-JP" dirty="0" smtClean="0"/>
              <a:t>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a:t>
            </a:r>
            <a:r>
              <a:rPr lang="en-US" altLang="ja-JP" dirty="0" err="1" smtClean="0"/>
              <a:t>decumulation</a:t>
            </a:r>
            <a:r>
              <a:rPr lang="en-US" altLang="ja-JP" dirty="0" smtClean="0"/>
              <a:t> phase of retirement.  Some experts have been critical of default annuities, noting their inflexible nature and that default </a:t>
            </a:r>
            <a:r>
              <a:rPr lang="en-US" altLang="ja-JP" dirty="0" err="1" smtClean="0"/>
              <a:t>annuitization</a:t>
            </a:r>
            <a:r>
              <a:rPr lang="en-US" altLang="ja-JP" dirty="0" smtClean="0"/>
              <a:t>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22</a:t>
            </a:fld>
            <a:endParaRPr lang="en-US" dirty="0"/>
          </a:p>
        </p:txBody>
      </p:sp>
    </p:spTree>
    <p:extLst>
      <p:ext uri="{BB962C8B-B14F-4D97-AF65-F5344CB8AC3E}">
        <p14:creationId xmlns:p14="http://schemas.microsoft.com/office/powerpoint/2010/main" val="861281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Education and Disclosures for Participants.</a:t>
            </a:r>
            <a:r>
              <a:rPr lang="en-US" dirty="0" smtClean="0"/>
              <a:t>  The GAO has recommended that the DOL update its guidance on non-fiduciary </a:t>
            </a:r>
            <a:r>
              <a:rPr lang="ja-JP" altLang="en-US" dirty="0" smtClean="0"/>
              <a:t>“</a:t>
            </a:r>
            <a:r>
              <a:rPr lang="en-US" altLang="ja-JP" dirty="0" smtClean="0"/>
              <a:t>investment education</a:t>
            </a:r>
            <a:r>
              <a:rPr lang="ja-JP" altLang="en-US" dirty="0" smtClean="0"/>
              <a:t>”</a:t>
            </a:r>
            <a:r>
              <a:rPr lang="en-US" altLang="ja-JP" dirty="0" smtClean="0"/>
              <a:t>.  The DOL</a:t>
            </a:r>
            <a:r>
              <a:rPr lang="ja-JP" altLang="en-US" dirty="0" smtClean="0"/>
              <a:t>’</a:t>
            </a:r>
            <a:r>
              <a:rPr lang="en-US" altLang="ja-JP" dirty="0" smtClean="0"/>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a:t>
            </a:r>
            <a:r>
              <a:rPr lang="en-US" altLang="ja-JP" dirty="0" err="1" smtClean="0"/>
              <a:t>decumulation</a:t>
            </a:r>
            <a:r>
              <a:rPr lang="en-US" altLang="ja-JP" dirty="0" smtClean="0"/>
              <a:t>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23</a:t>
            </a:fld>
            <a:endParaRPr lang="en-US" dirty="0"/>
          </a:p>
        </p:txBody>
      </p:sp>
    </p:spTree>
    <p:extLst>
      <p:ext uri="{BB962C8B-B14F-4D97-AF65-F5344CB8AC3E}">
        <p14:creationId xmlns:p14="http://schemas.microsoft.com/office/powerpoint/2010/main" val="6017045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7527">
              <a:defRPr/>
            </a:pPr>
            <a:r>
              <a:rPr lang="en-US" u="sng" dirty="0" smtClean="0"/>
              <a:t>Summary</a:t>
            </a:r>
            <a:r>
              <a:rPr lang="en-US" dirty="0" smtClean="0"/>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24</a:t>
            </a:fld>
            <a:endParaRPr lang="en-US" dirty="0"/>
          </a:p>
        </p:txBody>
      </p:sp>
    </p:spTree>
    <p:extLst>
      <p:ext uri="{BB962C8B-B14F-4D97-AF65-F5344CB8AC3E}">
        <p14:creationId xmlns:p14="http://schemas.microsoft.com/office/powerpoint/2010/main" val="4131116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We expect that tax reform will influence the impending changes in the three areas that we have discussed.</a:t>
            </a:r>
            <a:endParaRPr lang="en-US" dirty="0">
              <a:solidFill>
                <a:srgbClr val="000000"/>
              </a:solidFill>
            </a:endParaRPr>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25</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How Plans Affect the Deficit</a:t>
            </a:r>
            <a:r>
              <a:rPr lang="en-US" dirty="0" smtClean="0"/>
              <a:t>.  Legislators and policymakers know that the amount </a:t>
            </a:r>
            <a:r>
              <a:rPr lang="en-US" sz="1100" dirty="0" smtClean="0"/>
              <a:t>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smtClean="0"/>
              <a:t> The tax code already contains various limitations on plan contributions that could be adjusted for the purpose of reducing tax expenditures (which, by the way, is another name for a tax increase).  For example, in the case of 401(k) plans, the maximum amount of annual contributions from all sources for any employee is currently $50,000, and the limit increases to $55,500 if the employee is at least 50 years old.  The limit on annual contributions includes elective deferrals by participants which themselves are capped at $17,000.  Another limitation subject to being reduced by legislation is the cap on the plan sponsor</a:t>
            </a:r>
            <a:r>
              <a:rPr lang="ja-JP" altLang="en-US" sz="1100" dirty="0" smtClean="0"/>
              <a:t>’</a:t>
            </a:r>
            <a:r>
              <a:rPr lang="en-US" altLang="ja-JP" sz="1100" dirty="0" smtClean="0"/>
              <a:t>s deduction for contributions to a 401(k) plan equal to 25% of the compensation otherwise paid during the taxable year to the plan</a:t>
            </a:r>
            <a:r>
              <a:rPr lang="ja-JP" altLang="en-US" sz="1100" dirty="0" smtClean="0"/>
              <a:t>’</a:t>
            </a:r>
            <a:r>
              <a:rPr lang="en-US" altLang="ja-JP" sz="1100" dirty="0" smtClean="0"/>
              <a:t>s participants. Further, compensation in excess of $250,000 cannot be considered in calculating contributions to a participant</a:t>
            </a:r>
            <a:r>
              <a:rPr lang="ja-JP" altLang="en-US" sz="1100" dirty="0" smtClean="0"/>
              <a:t>’</a:t>
            </a:r>
            <a:r>
              <a:rPr lang="en-US" altLang="ja-JP" sz="1100" dirty="0" smtClean="0"/>
              <a:t>s plan account.  Over the years, Congress has raised or lowered these amounts depending on the needs of the time.</a:t>
            </a:r>
            <a:endParaRPr lang="en-US" sz="1100" dirty="0" smtClean="0"/>
          </a:p>
          <a:p>
            <a:endParaRPr lang="en-US" sz="11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26</a:t>
            </a:fld>
            <a:endParaRPr lang="en-US" dirty="0"/>
          </a:p>
        </p:txBody>
      </p:sp>
    </p:spTree>
    <p:extLst>
      <p:ext uri="{BB962C8B-B14F-4D97-AF65-F5344CB8AC3E}">
        <p14:creationId xmlns:p14="http://schemas.microsoft.com/office/powerpoint/2010/main" val="1094943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0891" y="4861387"/>
            <a:ext cx="5812146" cy="4604512"/>
          </a:xfrm>
        </p:spPr>
        <p:txBody>
          <a:bodyPr/>
          <a:lstStyle/>
          <a:p>
            <a:r>
              <a:rPr lang="en-US" sz="1000" u="sng" dirty="0" smtClean="0"/>
              <a:t>Competing Proposals to Reduce Deficit</a:t>
            </a:r>
            <a:r>
              <a:rPr lang="en-US" sz="1000" dirty="0" smtClean="0"/>
              <a:t>.  Reform proposals driven by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a:t>
            </a:r>
            <a:r>
              <a:rPr lang="ja-JP" altLang="en-US" sz="1000" dirty="0" smtClean="0"/>
              <a:t>“</a:t>
            </a:r>
            <a:r>
              <a:rPr lang="en-US" altLang="ja-JP" sz="1000" dirty="0" smtClean="0"/>
              <a:t>20/20 cap.</a:t>
            </a:r>
            <a:r>
              <a:rPr lang="ja-JP" altLang="en-US" sz="1000" dirty="0" smtClean="0"/>
              <a:t>”</a:t>
            </a:r>
            <a:r>
              <a:rPr lang="en-US" altLang="ja-JP" sz="1000" dirty="0" smtClean="0"/>
              <a:t>  Under this formula, if you earn $100,000 per year, the most that can be put into your 401(k) account is $20,000.  The 20/20 Cap is hard on high earners.</a:t>
            </a:r>
          </a:p>
          <a:p>
            <a:r>
              <a:rPr lang="en-US" sz="1000" dirty="0" smtClean="0"/>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a:t>
            </a:r>
            <a:r>
              <a:rPr lang="ja-JP" altLang="en-US" sz="1000" dirty="0" smtClean="0"/>
              <a:t>’</a:t>
            </a:r>
            <a:r>
              <a:rPr lang="en-US" altLang="ja-JP" sz="1000" dirty="0" smtClean="0"/>
              <a: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r>
              <a:rPr lang="en-US" sz="1000" dirty="0" smtClean="0"/>
              <a:t> The Obama Administration</a:t>
            </a:r>
            <a:r>
              <a:rPr lang="ja-JP" altLang="en-US" sz="1000" dirty="0" smtClean="0"/>
              <a:t>’</a:t>
            </a:r>
            <a:r>
              <a:rPr lang="en-US" altLang="ja-JP" sz="1000" dirty="0" smtClean="0"/>
              <a:t>s FY 2013 budget also takes a crack at the 401(k) tax expenditure, although it is cloaked in a more general tax increase.  The Administration</a:t>
            </a:r>
            <a:r>
              <a:rPr lang="ja-JP" altLang="en-US" sz="1000" dirty="0" smtClean="0"/>
              <a:t>’</a:t>
            </a:r>
            <a:r>
              <a:rPr lang="en-US" altLang="ja-JP" sz="1000" dirty="0" smtClean="0"/>
              <a:t>s proposal would limit the tax value of particular tax deductions and exclusions to 28 percent of the specified item</a:t>
            </a:r>
            <a:r>
              <a:rPr lang="ja-JP" altLang="en-US" sz="1000" dirty="0" smtClean="0"/>
              <a:t>’</a:t>
            </a:r>
            <a:r>
              <a:rPr lang="en-US" altLang="ja-JP" sz="1000" dirty="0" smtClean="0"/>
              <a:t>s amount that would otherwise reduce taxable income subject to the highest tax bracket of 35 percent.  This is not an entirely new proposal; what is new is the inclusion of 401(k) contributions (as well as health care contributions), regardless of who makes them, in the list of affected tax exclusions.  Thus, a taxpayer subject to the top statutory rate of 35 percent would pay a 7 percent tax (35% - 28%) on the value of any 401(k) contributions.  Under this regime, those receiving the highest contributions to their 401(k) accounts could be subject to an additional $3,885 in tax liability.  Critics of the Administration</a:t>
            </a:r>
            <a:r>
              <a:rPr lang="ja-JP" altLang="en-US" sz="1000" dirty="0" smtClean="0"/>
              <a:t>’</a:t>
            </a:r>
            <a:r>
              <a:rPr lang="en-US" altLang="ja-JP" sz="1000" dirty="0" smtClean="0"/>
              <a:t>s proposal were quick to point out that it contains an element of double taxation in that the same plan contributions would be taxed again when withdrawn from the plan.  </a:t>
            </a:r>
          </a:p>
          <a:p>
            <a:endParaRPr lang="en-US" sz="10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27</a:t>
            </a:fld>
            <a:endParaRPr lang="en-US" dirty="0"/>
          </a:p>
        </p:txBody>
      </p:sp>
    </p:spTree>
    <p:extLst>
      <p:ext uri="{BB962C8B-B14F-4D97-AF65-F5344CB8AC3E}">
        <p14:creationId xmlns:p14="http://schemas.microsoft.com/office/powerpoint/2010/main" val="3016288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The National Conference on Public Employee Retirement Systems (</a:t>
            </a:r>
            <a:r>
              <a:rPr lang="en-US" dirty="0" err="1"/>
              <a:t>NCPERS</a:t>
            </a:r>
            <a:r>
              <a:rPr lang="en-US" dirty="0"/>
              <a:t>) has proposed amendments to </a:t>
            </a:r>
            <a:r>
              <a:rPr lang="en-US" dirty="0" err="1"/>
              <a:t>ERISA</a:t>
            </a:r>
            <a:r>
              <a:rPr lang="en-US" dirty="0"/>
              <a:t> and state laws allowing the establishment of state-sponsored multiple employer cash balance plans that would cover private-sector workers. The </a:t>
            </a:r>
            <a:r>
              <a:rPr lang="en-US" dirty="0" err="1"/>
              <a:t>NCPERS</a:t>
            </a:r>
            <a:r>
              <a:rPr lang="en-US" dirty="0"/>
              <a:t> proposal or ones like it are being considered by several state legislatures</a:t>
            </a:r>
            <a:r>
              <a:rPr lang="en-US" dirty="0" smtClean="0"/>
              <a:t>.</a:t>
            </a:r>
          </a:p>
          <a:p>
            <a:pPr eaLnBrk="1" hangingPunct="1">
              <a:spcBef>
                <a:spcPct val="0"/>
              </a:spcBef>
            </a:pPr>
            <a:endParaRPr lang="en-US" dirty="0"/>
          </a:p>
          <a:p>
            <a:pPr eaLnBrk="1" hangingPunct="1">
              <a:spcBef>
                <a:spcPct val="0"/>
              </a:spcBef>
            </a:pPr>
            <a:r>
              <a:rPr lang="en-US" dirty="0"/>
              <a:t>The target group that this proposal seeks to benefit consists of employees of small employers that do not have access to pension plans.  Several states have considered proposals to establish 401(k) or IRA-based arrangements for private-sector workers on the assumption that they would benefit from a state’s greater bargaining power, experience and expertise, but to date none of these proposals have been enacted, presumably because of the significant start-up costs and questions about how such arrangements would comply with the various reporting, disclosure and fiduciary rules of </a:t>
            </a:r>
            <a:r>
              <a:rPr lang="en-US" dirty="0" err="1" smtClean="0"/>
              <a:t>ERISA</a:t>
            </a:r>
            <a:r>
              <a:rPr lang="en-US" dirty="0" smtClean="0"/>
              <a:t>, although Massachusetts has passed such legislation and is in the process of implementing it.</a:t>
            </a:r>
            <a:endParaRPr lang="en-US" dirty="0"/>
          </a:p>
          <a:p>
            <a:pPr eaLnBrk="1" hangingPunct="1">
              <a:spcBef>
                <a:spcPct val="0"/>
              </a:spcBef>
            </a:pPr>
            <a:endParaRPr lang="en-US" dirty="0"/>
          </a:p>
          <a:p>
            <a:pPr eaLnBrk="1" hangingPunct="1">
              <a:spcBef>
                <a:spcPct val="0"/>
              </a:spcBef>
            </a:pPr>
            <a:r>
              <a:rPr lang="en-US" dirty="0"/>
              <a:t>The </a:t>
            </a:r>
            <a:r>
              <a:rPr lang="en-US" dirty="0" err="1"/>
              <a:t>NCPERS</a:t>
            </a:r>
            <a:r>
              <a:rPr lang="en-US" dirty="0"/>
              <a:t> initiative, which it calls a Secure Choice Pension (“SCP”), is a new and bolder variation of prior proposals for state-run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t>
            </a:r>
          </a:p>
          <a:p>
            <a:pPr eaLnBrk="1" hangingPunct="1">
              <a:spcBef>
                <a:spcPct val="0"/>
              </a:spcBef>
            </a:pPr>
            <a:endParaRPr lang="en-US" dirty="0"/>
          </a:p>
          <a:p>
            <a:pPr eaLnBrk="1" hangingPunct="1">
              <a:spcBef>
                <a:spcPct val="0"/>
              </a:spcBef>
            </a:pPr>
            <a:r>
              <a:rPr lang="en-US" dirty="0"/>
              <a:t>There is uncertainty as to how SCP plans would deal with situations where assets are not sufficient to fund the promised lifetime benefit.   One possibility that is mentioned in this regard is cutting back benefits, but this would not seem to be realistic if employees have been led on by promises of state-backed guaranteed benefits.  Lengthening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the major political weakness of the SCP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28</a:t>
            </a:fld>
            <a:endParaRPr lang="en-US" dirty="0"/>
          </a:p>
        </p:txBody>
      </p:sp>
    </p:spTree>
    <p:extLst>
      <p:ext uri="{BB962C8B-B14F-4D97-AF65-F5344CB8AC3E}">
        <p14:creationId xmlns:p14="http://schemas.microsoft.com/office/powerpoint/2010/main" val="28432737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smtClean="0"/>
              <a:t>Other Revenue Raisers</a:t>
            </a:r>
            <a:r>
              <a:rPr lang="en-US" sz="1100" dirty="0" smtClean="0"/>
              <a:t>.   The blockbuster proposals already mentioned are likely to encounter significant resistance from stakeholders in the current system.  Smaller changes that raise revenue from retirement plans are low-hanging fruit and are, therefore, more likely to be enacted.  Among these is the acceleration of required minimum distributions which currently are payable over a participant</a:t>
            </a:r>
            <a:r>
              <a:rPr lang="ja-JP" altLang="en-US" sz="1100" dirty="0" smtClean="0"/>
              <a:t>’</a:t>
            </a:r>
            <a:r>
              <a:rPr lang="en-US" altLang="ja-JP" sz="1100" dirty="0" smtClean="0"/>
              <a:t>s life beginning after age 70½.  The RMD rules are designed to prevent taxpayers from deferring tax-favored retirement benefits.   Already under consideration by the Senate finance Committee is a proposal to shrink the period over which a beneficiary inheriting a 401(k) or IRA account may receive it to five years after the death of the plan participant or IRA owner.  At the same time, the Administration</a:t>
            </a:r>
            <a:r>
              <a:rPr lang="ja-JP" altLang="en-US" sz="1100" dirty="0" smtClean="0"/>
              <a:t>’</a:t>
            </a:r>
            <a:r>
              <a:rPr lang="en-US" altLang="ja-JP" sz="1100" dirty="0" smtClean="0"/>
              <a:t>s budget contains a provision for waiving the RMD rules when the aggregate value of a participant</a:t>
            </a:r>
            <a:r>
              <a:rPr lang="ja-JP" altLang="en-US" sz="1100" dirty="0" smtClean="0"/>
              <a:t>’</a:t>
            </a:r>
            <a:r>
              <a:rPr lang="en-US" altLang="ja-JP" sz="1100" dirty="0" smtClean="0"/>
              <a:t>s accounts does not exceed $75,000.   </a:t>
            </a:r>
          </a:p>
          <a:p>
            <a:r>
              <a:rPr lang="en-US" sz="1100" dirty="0" smtClean="0"/>
              <a:t> </a:t>
            </a:r>
          </a:p>
          <a:p>
            <a:r>
              <a:rPr lang="en-US" sz="1100" dirty="0" err="1" smtClean="0"/>
              <a:t>Reimposition</a:t>
            </a:r>
            <a:r>
              <a:rPr lang="en-US" sz="1100" dirty="0" smtClean="0"/>
              <a:t> of the income limitations on conversions to a Roth IRA is also under consideration in order to raise revenue, as is the possibility of eliminating such conversions entirely.   Even though Roth conversions increase tax collections in the short-run, this change is being considered because of its long term consequences that have a negative impact on the </a:t>
            </a:r>
            <a:r>
              <a:rPr lang="en-US" sz="1100" dirty="0" err="1" smtClean="0"/>
              <a:t>fisc</a:t>
            </a:r>
            <a:r>
              <a:rPr lang="en-US" sz="1100" dirty="0" smtClean="0"/>
              <a:t>.</a:t>
            </a:r>
          </a:p>
          <a:p>
            <a:r>
              <a:rPr lang="en-US" sz="1100" dirty="0" smtClean="0"/>
              <a:t> </a:t>
            </a:r>
          </a:p>
          <a:p>
            <a:r>
              <a:rPr lang="en-US" sz="1100" dirty="0" smtClean="0"/>
              <a:t>And, finally, the perennial concern about PBGC deficits is likely to result in increased PBGC premiums for defined benefit plans. The National Commission on Fiscal Responsibility and Reform recommended increases in both the flat-rate and variable rate premium, and the Administration would like to raise an additional $16 billion from this source over the next ten years.  The Republican-controlled House, which is concerned about taxpayer bailouts, has signaled that it is not necessarily opposed.</a:t>
            </a:r>
          </a:p>
          <a:p>
            <a:endParaRPr lang="en-US" sz="11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29</a:t>
            </a:fld>
            <a:endParaRPr lang="en-US" dirty="0"/>
          </a:p>
        </p:txBody>
      </p:sp>
    </p:spTree>
    <p:extLst>
      <p:ext uri="{BB962C8B-B14F-4D97-AF65-F5344CB8AC3E}">
        <p14:creationId xmlns:p14="http://schemas.microsoft.com/office/powerpoint/2010/main" val="1080484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Republican Position</a:t>
            </a:r>
            <a:r>
              <a:rPr lang="en-US" dirty="0" smtClean="0"/>
              <a:t>.  Neither the Republican Party as an organization nor its major presidential candidates have a formal position on whether the current level of employer deduction and employee exclusions for 401(k) and other retirement plan contributions are sustainable.  The Path to Prosperity, the Republican alternative budget for Fiscal Year 2012 fails to address the issue, as does the campaign literature of Mitt Romney who, in general, favors a broader tax base and lower personal and corporate tax rates.  However, certain senior Republican officeholders, such as Senator Orrin Hatch, have issued statements expressing skepticism with respect to proposals that would reduce the maximum level of contributions because the current system is seen as having produced beneficial results.</a:t>
            </a:r>
          </a:p>
          <a:p>
            <a:r>
              <a:rPr lang="en-US" dirty="0" smtClean="0"/>
              <a:t> </a:t>
            </a:r>
          </a:p>
          <a:p>
            <a:r>
              <a:rPr lang="en-US" u="sng" dirty="0" smtClean="0"/>
              <a:t>Summing Up</a:t>
            </a:r>
            <a:r>
              <a:rPr lang="en-US" dirty="0" smtClean="0"/>
              <a:t>.  Given its soak the rich flavor and the stalemate in the current Congress, there is probably little chance that the Administration</a:t>
            </a:r>
            <a:r>
              <a:rPr lang="ja-JP" altLang="en-US" dirty="0" smtClean="0"/>
              <a:t>’</a:t>
            </a:r>
            <a:r>
              <a:rPr lang="en-US" altLang="ja-JP" dirty="0" smtClean="0"/>
              <a:t>s proposal to include 401(k) contributions in the tax base for high earners will be enacted, although it does provide an alarming insight into the priorities of an Administration that wants to be seen as supporting retirement savings.  The more neutral 20/20 Cap seems to stand a better chance because its ostensible goal is limited to deficit reduction.  The Administration</a:t>
            </a:r>
            <a:r>
              <a:rPr lang="ja-JP" altLang="en-US" dirty="0" smtClean="0"/>
              <a:t>’</a:t>
            </a:r>
            <a:r>
              <a:rPr lang="en-US" altLang="ja-JP" dirty="0" smtClean="0"/>
              <a:t>s tax proposal and other major tax reform proposals represent a fundamental reduction of the incentives for maintaining a qualified plan.  Such cutbacks in the tax incentives for retirement plans seem to be the order of the day and have the potential to reduce the role of employers and to shrink the system.</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30</a:t>
            </a:fld>
            <a:endParaRPr lang="en-US" dirty="0"/>
          </a:p>
        </p:txBody>
      </p:sp>
    </p:spTree>
    <p:extLst>
      <p:ext uri="{BB962C8B-B14F-4D97-AF65-F5344CB8AC3E}">
        <p14:creationId xmlns:p14="http://schemas.microsoft.com/office/powerpoint/2010/main" val="24636476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Finally, we know that industry groups will be lobbying to influence changes that might affect their interests in the retirement plan industry.</a:t>
            </a:r>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31</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0891" y="4861387"/>
            <a:ext cx="6040746" cy="4604512"/>
          </a:xfrm>
        </p:spPr>
        <p:txBody>
          <a:bodyPr/>
          <a:lstStyle/>
          <a:p>
            <a:r>
              <a:rPr lang="en-US" b="1" u="sng" dirty="0" smtClean="0"/>
              <a:t>Advocacy Groups.</a:t>
            </a:r>
            <a:endParaRPr lang="en-US" dirty="0" smtClean="0"/>
          </a:p>
          <a:p>
            <a:r>
              <a:rPr lang="en-US" dirty="0" smtClean="0"/>
              <a:t> </a:t>
            </a:r>
            <a:r>
              <a:rPr lang="en-US" sz="800" dirty="0" smtClean="0"/>
              <a:t>Legislation relating to the level of contributions to the private retirement plan system affects many stakeholders.  Accordingly, trade organizations and other interest groups align themselves on one side or the other of proposals that would reduce its size.  </a:t>
            </a:r>
          </a:p>
          <a:p>
            <a:r>
              <a:rPr lang="en-US" sz="800" dirty="0" smtClean="0"/>
              <a:t> </a:t>
            </a:r>
            <a:r>
              <a:rPr lang="en-US" sz="800" u="sng" dirty="0" smtClean="0"/>
              <a:t>Retirement Plan Services Industry</a:t>
            </a:r>
            <a:r>
              <a:rPr lang="en-US" sz="800" dirty="0" smtClean="0"/>
              <a:t>.  Possibly the strongest advocate for maintaining the system, as is, is the American Society of Pension Professionals &amp; Actuaries which represents retirement plan professionals.  ASPPA</a:t>
            </a:r>
            <a:r>
              <a:rPr lang="ja-JP" altLang="en-US" sz="800" dirty="0" smtClean="0"/>
              <a:t>’</a:t>
            </a:r>
            <a:r>
              <a:rPr lang="en-US" altLang="ja-JP" sz="800" dirty="0" smtClean="0"/>
              <a:t>s position is that the private retirement plan system must be maintained and that cutbacks in contributions would be detrimental for the nation</a:t>
            </a:r>
            <a:r>
              <a:rPr lang="ja-JP" altLang="en-US" sz="800" dirty="0" smtClean="0"/>
              <a:t>’</a:t>
            </a:r>
            <a:r>
              <a:rPr lang="en-US" altLang="ja-JP" sz="800" dirty="0" smtClean="0"/>
              <a:t>s retirement policy.  The SPARK Institute also represents industry professionals, with a membership consisting of practitioners from its banking, insurance, mutual fund, investment advisor, TPA and benefit consulting arms.  The SPARK Institute is oriented to developing and promoting practical solutions to industry problems.</a:t>
            </a:r>
          </a:p>
          <a:p>
            <a:r>
              <a:rPr lang="en-US" sz="800" dirty="0" smtClean="0"/>
              <a:t> </a:t>
            </a:r>
            <a:r>
              <a:rPr lang="en-US" sz="800" u="sng" dirty="0" smtClean="0"/>
              <a:t>Plan Sponsor Groups</a:t>
            </a:r>
            <a:r>
              <a:rPr lang="en-US" sz="800" dirty="0" smtClean="0"/>
              <a:t>.  The American Benefits Council and the ERISA Industry Committee are the preeminent organizations representing the interests of large employer sponsors.  Their interests lie in supporting and strengthening the current system and, therefore, they can generally be expected to oppose cutbacks in the level of contributions and employer deductions.  The U.S. Chamber of Commerce also defends the interests of the plan sponsor community.</a:t>
            </a:r>
          </a:p>
          <a:p>
            <a:r>
              <a:rPr lang="en-US" sz="800" dirty="0" smtClean="0"/>
              <a:t> </a:t>
            </a:r>
            <a:r>
              <a:rPr lang="en-US" sz="800" u="sng" dirty="0" smtClean="0"/>
              <a:t>Investment Providers</a:t>
            </a:r>
            <a:r>
              <a:rPr lang="en-US" sz="800" dirty="0" smtClean="0"/>
              <a:t>.  A number of groups represent the life insurance industry, but perhaps the most active is the American Council of Life Insurers which represents 300 U.S. insurers that offer products to 401(k) and other retirement plans.  The Investment Company Institute advances the interests of the mutual fund industry, and the Investment Adviser Association advocates on behalf of investment advisor firms registered with the SEC.  Each of these groups opposes proposals that would impose new taxes and regulatory burdens on members of their respective industries but also has an interest in maintaining the size and health of private retirement plans.</a:t>
            </a:r>
          </a:p>
          <a:p>
            <a:r>
              <a:rPr lang="en-US" sz="800" dirty="0" smtClean="0"/>
              <a:t> </a:t>
            </a:r>
            <a:r>
              <a:rPr lang="en-US" sz="800" u="sng" dirty="0" smtClean="0"/>
              <a:t>Social Policy Advocates</a:t>
            </a:r>
            <a:r>
              <a:rPr lang="en-US" sz="800" dirty="0" smtClean="0"/>
              <a:t>.  Certain groups with social policy interests, such as the American Association of Retired Persons and the Pension Rights Center frequently comment on retirement savings issues and generally favor consumer protection regulation of financial products.  Because of its membership of 37 million persons, the AARP wields significant influence that is somewhat offset by the fact that the interests of members and leadership are not always perfectly aligned, as shown by the leadership</a:t>
            </a:r>
            <a:r>
              <a:rPr lang="ja-JP" altLang="en-US" sz="800" dirty="0" smtClean="0"/>
              <a:t>’</a:t>
            </a:r>
            <a:r>
              <a:rPr lang="en-US" altLang="ja-JP" sz="800" dirty="0" smtClean="0"/>
              <a:t>s wavering commitment to opposing cutbacks to Social Security and Medicare benefits.  The positions of the Pension Rights Center are less ambiguous in that the group</a:t>
            </a:r>
            <a:r>
              <a:rPr lang="ja-JP" altLang="en-US" sz="800" dirty="0" smtClean="0"/>
              <a:t>’</a:t>
            </a:r>
            <a:r>
              <a:rPr lang="en-US" altLang="ja-JP" sz="800" dirty="0" smtClean="0"/>
              <a:t>s mission statement includes a call for required employer and employee contributions to retirement plans.  Given its strong interest, in expanding coverage, it is not likely that the group would oppose, and would probably support, a reduction of current contribution and benefit levels.</a:t>
            </a:r>
          </a:p>
          <a:p>
            <a:r>
              <a:rPr lang="en-US" sz="800" dirty="0" smtClean="0"/>
              <a:t> </a:t>
            </a:r>
            <a:r>
              <a:rPr lang="en-US" sz="800" u="sng" dirty="0" smtClean="0"/>
              <a:t>Independent Policy Groups</a:t>
            </a:r>
            <a:r>
              <a:rPr lang="en-US" sz="800" dirty="0" smtClean="0"/>
              <a:t>.  The Employee Benefit Research Institute is a nonpartisan Washington based organization engaged in public policy research and education on employee benefits issues.  EBRI</a:t>
            </a:r>
            <a:r>
              <a:rPr lang="ja-JP" altLang="en-US" sz="800" dirty="0" smtClean="0"/>
              <a:t>’</a:t>
            </a:r>
            <a:r>
              <a:rPr lang="en-US" altLang="ja-JP" sz="800" dirty="0" smtClean="0"/>
              <a:t>s research and Congressional testimony have indicated that cutbacks in deductible contributions and elimination of the tax exclusion for employer contributions would have the effect of reducing the formation of new plans, as well as interest at all compensation levels in plan participation and, therefore, would be likely to seriously weaken the entire private plan system.</a:t>
            </a:r>
          </a:p>
          <a:p>
            <a:r>
              <a:rPr lang="en-US" sz="800" u="sng" dirty="0" smtClean="0"/>
              <a:t>Summing Up</a:t>
            </a:r>
            <a:r>
              <a:rPr lang="en-US" sz="800" dirty="0" smtClean="0"/>
              <a:t>.  These groups will attempt to persuade legislators that the current levels of tax deductions and exclusions should be maintained or reduced based on the needs of the retirement plan system and of the nation as a whole. </a:t>
            </a:r>
          </a:p>
          <a:p>
            <a:r>
              <a:rPr lang="en-US" sz="800" dirty="0" smtClean="0"/>
              <a:t> </a:t>
            </a:r>
          </a:p>
          <a:p>
            <a:r>
              <a:rPr lang="en-US" dirty="0" smtClean="0"/>
              <a: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32</a:t>
            </a:fld>
            <a:endParaRPr lang="en-US" dirty="0"/>
          </a:p>
        </p:txBody>
      </p:sp>
    </p:spTree>
    <p:extLst>
      <p:ext uri="{BB962C8B-B14F-4D97-AF65-F5344CB8AC3E}">
        <p14:creationId xmlns:p14="http://schemas.microsoft.com/office/powerpoint/2010/main" val="38153996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16"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4"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cxnSp>
        <p:nvCxnSpPr>
          <p:cNvPr id="15" name="Straight Connector 14"/>
          <p:cNvCxnSpPr/>
          <p:nvPr userDrawn="1"/>
        </p:nvCxnSpPr>
        <p:spPr>
          <a:xfrm>
            <a:off x="457200" y="49530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1"/>
          </p:nvPr>
        </p:nvSpPr>
        <p:spPr>
          <a:xfrm>
            <a:off x="450000" y="5105400"/>
            <a:ext cx="5265000" cy="228600"/>
          </a:xfrm>
        </p:spPr>
        <p:txBody>
          <a:bodyPr/>
          <a:lstStyle>
            <a:lvl1pPr marL="0" indent="0">
              <a:buNone/>
              <a:defRPr>
                <a:solidFill>
                  <a:schemeClr val="bg1"/>
                </a:solidFill>
              </a:defRPr>
            </a:lvl1pPr>
            <a:lvl2pPr marL="114300" indent="0">
              <a:buNone/>
              <a:defRPr/>
            </a:lvl2pPr>
            <a:lvl3pPr marL="285750" indent="0">
              <a:buNone/>
              <a:defRPr/>
            </a:lvl3pPr>
            <a:lvl4pPr marL="457200" indent="0">
              <a:buNone/>
              <a:defRPr/>
            </a:lvl4pPr>
            <a:lvl5pPr marL="628650" indent="0">
              <a:buNone/>
              <a:defRPr/>
            </a:lvl5pPr>
          </a:lstStyle>
          <a:p>
            <a:pPr lvl="0"/>
            <a:r>
              <a:rPr lang="en-US" smtClean="0"/>
              <a:t>Click to edit Master text styles</a:t>
            </a:r>
          </a:p>
        </p:txBody>
      </p:sp>
      <p:pic>
        <p:nvPicPr>
          <p:cNvPr id="8" name="Picture 7"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
        <p:nvSpPr>
          <p:cNvPr id="9" name="Rectangle 8"/>
          <p:cNvSpPr>
            <a:spLocks noChangeArrowheads="1"/>
          </p:cNvSpPr>
          <p:nvPr userDrawn="1"/>
        </p:nvSpPr>
        <p:spPr bwMode="auto">
          <a:xfrm>
            <a:off x="1246188" y="6629400"/>
            <a:ext cx="6678612"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900" dirty="0">
                <a:solidFill>
                  <a:srgbClr val="424242"/>
                </a:solidFill>
              </a:rPr>
              <a:t>Not FDIC Insured • Not Bank Guaranteed • May Lose Value </a:t>
            </a:r>
          </a:p>
        </p:txBody>
      </p:sp>
    </p:spTree>
    <p:extLst>
      <p:ext uri="{BB962C8B-B14F-4D97-AF65-F5344CB8AC3E}">
        <p14:creationId xmlns:p14="http://schemas.microsoft.com/office/powerpoint/2010/main" val="3897503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6"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4731246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8878" y="1143000"/>
            <a:ext cx="8227922" cy="4572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68275" indent="-182880">
              <a:lnSpc>
                <a:spcPts val="1920"/>
              </a:lnSpc>
              <a:spcAft>
                <a:spcPts val="400"/>
              </a:spcAft>
              <a:defRPr sz="1600"/>
            </a:lvl1pPr>
            <a:lvl2pPr>
              <a:lnSpc>
                <a:spcPts val="1400"/>
              </a:lnSpc>
              <a:spcBef>
                <a:spcPts val="600"/>
              </a:spcBef>
              <a:spcAft>
                <a:spcPts val="400"/>
              </a:spcAft>
              <a:defRPr sz="1400"/>
            </a:lvl2pPr>
            <a:lvl3pPr>
              <a:lnSpc>
                <a:spcPts val="1400"/>
              </a:lnSpc>
              <a:spcBef>
                <a:spcPts val="600"/>
              </a:spcBef>
              <a:spcAft>
                <a:spcPts val="400"/>
              </a:spcAft>
              <a:defRPr sz="1100"/>
            </a:lvl3pPr>
            <a:lvl4pPr>
              <a:lnSpc>
                <a:spcPts val="1400"/>
              </a:lnSpc>
              <a:spcBef>
                <a:spcPts val="400"/>
              </a:spcBef>
              <a:spcAft>
                <a:spcPts val="200"/>
              </a:spcAft>
              <a:defRPr sz="1100"/>
            </a:lvl4pPr>
            <a:lvl5pPr>
              <a:lnSpc>
                <a:spcPts val="1400"/>
              </a:lnSpc>
              <a:spcBef>
                <a:spcPts val="0"/>
              </a:spcBef>
              <a:spcAft>
                <a:spcPts val="600"/>
              </a:spcAft>
              <a:defRPr sz="1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27677930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No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7200" y="1066800"/>
            <a:ext cx="8229600" cy="5029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buFontTx/>
              <a:buNone/>
              <a:defRPr sz="1600">
                <a:solidFill>
                  <a:schemeClr val="bg1"/>
                </a:solidFill>
                <a:latin typeface="+mn-lt"/>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21864384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Primary Heading with Content">
    <p:spTree>
      <p:nvGrpSpPr>
        <p:cNvPr id="1" name=""/>
        <p:cNvGrpSpPr/>
        <p:nvPr/>
      </p:nvGrpSpPr>
      <p:grpSpPr>
        <a:xfrm>
          <a:off x="0" y="0"/>
          <a:ext cx="0" cy="0"/>
          <a:chOff x="0" y="0"/>
          <a:chExt cx="0" cy="0"/>
        </a:xfrm>
      </p:grpSpPr>
      <p:sp>
        <p:nvSpPr>
          <p:cNvPr id="11" name="Text Placeholder 2"/>
          <p:cNvSpPr>
            <a:spLocks noGrp="1"/>
          </p:cNvSpPr>
          <p:nvPr>
            <p:ph idx="13"/>
          </p:nvPr>
        </p:nvSpPr>
        <p:spPr bwMode="auto">
          <a:xfrm>
            <a:off x="457200" y="1905000"/>
            <a:ext cx="8229600" cy="3962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Text Placeholder 2"/>
          <p:cNvSpPr>
            <a:spLocks noGrp="1"/>
          </p:cNvSpPr>
          <p:nvPr>
            <p:ph idx="10" hasCustomPrompt="1"/>
          </p:nvPr>
        </p:nvSpPr>
        <p:spPr bwMode="auto">
          <a:xfrm>
            <a:off x="457200" y="1066800"/>
            <a:ext cx="8229600" cy="68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2657372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5" name="Straight Connector 4"/>
          <p:cNvCxnSpPr/>
          <p:nvPr/>
        </p:nvCxnSpPr>
        <p:spPr>
          <a:xfrm>
            <a:off x="42672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4" name="Text Placeholder 2"/>
          <p:cNvSpPr>
            <a:spLocks noGrp="1"/>
          </p:cNvSpPr>
          <p:nvPr>
            <p:ph idx="1"/>
          </p:nvPr>
        </p:nvSpPr>
        <p:spPr bwMode="auto">
          <a:xfrm>
            <a:off x="4724400" y="1371600"/>
            <a:ext cx="39624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6" name="Text Placeholder 2"/>
          <p:cNvSpPr>
            <a:spLocks noGrp="1"/>
          </p:cNvSpPr>
          <p:nvPr>
            <p:ph idx="10" hasCustomPrompt="1"/>
          </p:nvPr>
        </p:nvSpPr>
        <p:spPr bwMode="auto">
          <a:xfrm>
            <a:off x="458878" y="1318848"/>
            <a:ext cx="34290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1848996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 option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cxnSp>
        <p:nvCxnSpPr>
          <p:cNvPr id="4" name="Straight Connector 3"/>
          <p:cNvCxnSpPr/>
          <p:nvPr userDrawn="1"/>
        </p:nvCxnSpPr>
        <p:spPr>
          <a:xfrm>
            <a:off x="45720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11"/>
          </p:nvPr>
        </p:nvSpPr>
        <p:spPr>
          <a:xfrm>
            <a:off x="533400" y="12954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2"/>
          </p:nvPr>
        </p:nvSpPr>
        <p:spPr>
          <a:xfrm>
            <a:off x="4724400" y="1295400"/>
            <a:ext cx="3962400" cy="4419600"/>
          </a:xfrm>
        </p:spPr>
        <p:txBody>
          <a:bodyPr/>
          <a:lstStyle>
            <a:lvl1pPr marL="0" indent="0">
              <a:buNone/>
              <a:defRPr/>
            </a:lvl1pPr>
          </a:lstStyle>
          <a:p>
            <a:pPr lvl="0"/>
            <a:r>
              <a:rPr lang="en-US" smtClean="0"/>
              <a:t>Click to edit Master text styles</a:t>
            </a:r>
          </a:p>
        </p:txBody>
      </p:sp>
      <p:sp>
        <p:nvSpPr>
          <p:cNvPr id="7" name="Text Placeholder 4"/>
          <p:cNvSpPr>
            <a:spLocks noGrp="1"/>
          </p:cNvSpPr>
          <p:nvPr>
            <p:ph type="body" sz="quarter" idx="13"/>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14009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p:spTree>
      <p:nvGrpSpPr>
        <p:cNvPr id="1" name=""/>
        <p:cNvGrpSpPr/>
        <p:nvPr/>
      </p:nvGrpSpPr>
      <p:grpSpPr>
        <a:xfrm>
          <a:off x="0" y="0"/>
          <a:ext cx="0" cy="0"/>
          <a:chOff x="0" y="0"/>
          <a:chExt cx="0" cy="0"/>
        </a:xfrm>
      </p:grpSpPr>
      <p:pic>
        <p:nvPicPr>
          <p:cNvPr id="5" name="Picture 4" descr="EVIM_Signature_white [Converted].ai"/>
          <p:cNvPicPr>
            <a:picLocks noChangeAspect="1"/>
          </p:cNvPicPr>
          <p:nvPr/>
        </p:nvPicPr>
        <p:blipFill>
          <a:blip r:embed="rId2" cstate="print"/>
          <a:srcRect/>
          <a:stretch>
            <a:fillRect/>
          </a:stretch>
        </p:blipFill>
        <p:spPr bwMode="auto">
          <a:xfrm>
            <a:off x="432955" y="400610"/>
            <a:ext cx="1127125" cy="287151"/>
          </a:xfrm>
          <a:prstGeom prst="rect">
            <a:avLst/>
          </a:prstGeom>
          <a:noFill/>
          <a:ln w="9525">
            <a:noFill/>
            <a:miter lim="800000"/>
            <a:headEnd/>
            <a:tailEnd/>
          </a:ln>
        </p:spPr>
      </p:pic>
      <p:sp>
        <p:nvSpPr>
          <p:cNvPr id="15"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6"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sp>
        <p:nvSpPr>
          <p:cNvPr id="7"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8" name="Picture 7" descr="EVIM_Signature_Black.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384158654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Final Slide">
    <p:bg>
      <p:bgPr>
        <a:solidFill>
          <a:srgbClr val="FFFFFF"/>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459376" y="2667000"/>
            <a:ext cx="7931727" cy="762000"/>
          </a:xfrm>
        </p:spPr>
        <p:txBody>
          <a:bodyPr/>
          <a:lstStyle>
            <a:lvl1pPr>
              <a:defRPr sz="3400">
                <a:solidFill>
                  <a:schemeClr val="tx2"/>
                </a:solidFill>
              </a:defRPr>
            </a:lvl1pPr>
          </a:lstStyle>
          <a:p>
            <a:r>
              <a:rPr lang="en-US" b="1" dirty="0" smtClean="0">
                <a:latin typeface="NewsGoth BT" pitchFamily="34" charset="0"/>
                <a:ea typeface="NewsGoth BT Roman" charset="0"/>
                <a:cs typeface="NewsGoth BT Roman" charset="0"/>
              </a:rPr>
              <a:t>Thank you.</a:t>
            </a:r>
            <a:endParaRPr lang="en-US" dirty="0"/>
          </a:p>
        </p:txBody>
      </p:sp>
      <p:sp>
        <p:nvSpPr>
          <p:cNvPr id="4" name="Text Placeholder 3"/>
          <p:cNvSpPr>
            <a:spLocks noGrp="1"/>
          </p:cNvSpPr>
          <p:nvPr>
            <p:ph type="body" sz="quarter" idx="10"/>
          </p:nvPr>
        </p:nvSpPr>
        <p:spPr>
          <a:xfrm>
            <a:off x="459694" y="3475038"/>
            <a:ext cx="7954962" cy="2376487"/>
          </a:xfrm>
        </p:spPr>
        <p:txBody>
          <a:bodyPr lIns="0" tIns="0" rIns="0" bIns="0"/>
          <a:lstStyle>
            <a:lvl1pPr marL="0" indent="0">
              <a:lnSpc>
                <a:spcPct val="100000"/>
              </a:lnSpc>
              <a:spcBef>
                <a:spcPts val="0"/>
              </a:spcBef>
              <a:spcAft>
                <a:spcPts val="0"/>
              </a:spcAft>
              <a:buNone/>
              <a:defRPr sz="2000">
                <a:solidFill>
                  <a:schemeClr val="bg1"/>
                </a:solidFill>
              </a:defRPr>
            </a:lvl1pPr>
            <a:lvl2pPr marL="230187" indent="0">
              <a:buFont typeface="Arial" pitchFamily="34" charset="0"/>
              <a:buNone/>
              <a:defRPr>
                <a:solidFill>
                  <a:schemeClr val="bg1"/>
                </a:solidFill>
              </a:defRPr>
            </a:lvl2pPr>
            <a:lvl3pPr marL="461962" indent="0">
              <a:buFont typeface="Arial" pitchFamily="34" charset="0"/>
              <a:buNone/>
              <a:defRPr>
                <a:solidFill>
                  <a:schemeClr val="bg1"/>
                </a:solidFill>
              </a:defRPr>
            </a:lvl3pPr>
            <a:lvl4pPr marL="687387" indent="0">
              <a:buFont typeface="Arial" pitchFamily="34" charset="0"/>
              <a:buNone/>
              <a:defRPr>
                <a:solidFill>
                  <a:schemeClr val="bg1"/>
                </a:solidFill>
              </a:defRPr>
            </a:lvl4pPr>
            <a:lvl5pPr marL="796925" indent="0">
              <a:buFont typeface="Arial" pitchFamily="34" charset="0"/>
              <a:buNone/>
              <a:defRPr>
                <a:solidFill>
                  <a:schemeClr val="bg1"/>
                </a:solidFill>
              </a:defRPr>
            </a:lvl5pPr>
          </a:lstStyle>
          <a:p>
            <a:pPr lvl="0"/>
            <a:r>
              <a:rPr lang="en-US" smtClean="0"/>
              <a:t>Click to edit Master text styles</a:t>
            </a:r>
          </a:p>
        </p:txBody>
      </p:sp>
      <p:sp>
        <p:nvSpPr>
          <p:cNvPr id="6"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7" name="Picture 6"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Tree>
    <p:extLst>
      <p:ext uri="{BB962C8B-B14F-4D97-AF65-F5344CB8AC3E}">
        <p14:creationId xmlns:p14="http://schemas.microsoft.com/office/powerpoint/2010/main" val="29133878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smtClean="0"/>
              <a:t>Color</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sp>
        <p:nvSpPr>
          <p:cNvPr id="5" name="Text Placeholder 8"/>
          <p:cNvSpPr>
            <a:spLocks noGrp="1"/>
          </p:cNvSpPr>
          <p:nvPr>
            <p:ph type="body" sz="quarter" idx="11"/>
          </p:nvPr>
        </p:nvSpPr>
        <p:spPr>
          <a:xfrm>
            <a:off x="457200" y="6327690"/>
            <a:ext cx="6170004" cy="225510"/>
          </a:xfrm>
        </p:spPr>
        <p:txBody>
          <a:bodyPr/>
          <a:lstStyle>
            <a:lvl1pPr marL="0" indent="0">
              <a:buNone/>
              <a:defRPr sz="900"/>
            </a:lvl1pPr>
          </a:lstStyle>
          <a:p>
            <a:pPr lvl="0"/>
            <a:r>
              <a:rPr lang="en-US" smtClean="0"/>
              <a:t>Click to edit Master text styles</a:t>
            </a:r>
          </a:p>
        </p:txBody>
      </p:sp>
      <p:grpSp>
        <p:nvGrpSpPr>
          <p:cNvPr id="31" name="Group 30"/>
          <p:cNvGrpSpPr/>
          <p:nvPr userDrawn="1"/>
        </p:nvGrpSpPr>
        <p:grpSpPr>
          <a:xfrm>
            <a:off x="445428" y="1069253"/>
            <a:ext cx="5279683" cy="4304074"/>
            <a:chOff x="445428" y="1069253"/>
            <a:chExt cx="5279683" cy="4304074"/>
          </a:xfrm>
        </p:grpSpPr>
        <p:sp>
          <p:nvSpPr>
            <p:cNvPr id="6" name="TextBox 5"/>
            <p:cNvSpPr txBox="1"/>
            <p:nvPr userDrawn="1"/>
          </p:nvSpPr>
          <p:spPr bwMode="auto">
            <a:xfrm>
              <a:off x="457200" y="1069253"/>
              <a:ext cx="1259115" cy="152399"/>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Primary Palette</a:t>
              </a:r>
            </a:p>
          </p:txBody>
        </p:sp>
        <p:sp>
          <p:nvSpPr>
            <p:cNvPr id="7" name="TextBox 6"/>
            <p:cNvSpPr txBox="1"/>
            <p:nvPr userDrawn="1"/>
          </p:nvSpPr>
          <p:spPr bwMode="auto">
            <a:xfrm>
              <a:off x="445428" y="2512139"/>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Secondary Palette</a:t>
              </a:r>
            </a:p>
          </p:txBody>
        </p:sp>
        <p:sp>
          <p:nvSpPr>
            <p:cNvPr id="8" name="Flowchart: Document 7"/>
            <p:cNvSpPr/>
            <p:nvPr userDrawn="1"/>
          </p:nvSpPr>
          <p:spPr>
            <a:xfrm>
              <a:off x="464573" y="2732915"/>
              <a:ext cx="784854" cy="831721"/>
            </a:xfrm>
            <a:prstGeom prst="flowChartDocument">
              <a:avLst/>
            </a:prstGeom>
            <a:solidFill>
              <a:schemeClr val="tx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Black</a:t>
              </a:r>
              <a:endParaRPr lang="en-US" sz="1200" b="1" dirty="0">
                <a:solidFill>
                  <a:srgbClr val="FFFFFF"/>
                </a:solidFill>
                <a:ea typeface="Geneva" pitchFamily="-106" charset="-128"/>
              </a:endParaRPr>
            </a:p>
          </p:txBody>
        </p:sp>
        <p:sp>
          <p:nvSpPr>
            <p:cNvPr id="9" name="Flowchart: Document 8"/>
            <p:cNvSpPr/>
            <p:nvPr userDrawn="1"/>
          </p:nvSpPr>
          <p:spPr>
            <a:xfrm>
              <a:off x="1363989" y="2732915"/>
              <a:ext cx="784854" cy="831721"/>
            </a:xfrm>
            <a:prstGeom prst="flowChartDocument">
              <a:avLst/>
            </a:prstGeom>
            <a:solidFill>
              <a:schemeClr val="bg2"/>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Lt. Blue</a:t>
              </a:r>
              <a:endParaRPr lang="en-US" sz="1200" b="1" dirty="0">
                <a:solidFill>
                  <a:schemeClr val="bg1"/>
                </a:solidFill>
                <a:ea typeface="Geneva" pitchFamily="-106" charset="-128"/>
              </a:endParaRPr>
            </a:p>
          </p:txBody>
        </p:sp>
        <p:sp>
          <p:nvSpPr>
            <p:cNvPr id="10" name="Flowchart: Document 9"/>
            <p:cNvSpPr/>
            <p:nvPr userDrawn="1"/>
          </p:nvSpPr>
          <p:spPr>
            <a:xfrm>
              <a:off x="2263405" y="2739838"/>
              <a:ext cx="784854" cy="831721"/>
            </a:xfrm>
            <a:prstGeom prst="flowChartDocument">
              <a:avLst/>
            </a:prstGeom>
            <a:solidFill>
              <a:schemeClr val="accent1"/>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Orange</a:t>
              </a:r>
              <a:endParaRPr lang="en-US" sz="1200" b="1" dirty="0" smtClean="0">
                <a:solidFill>
                  <a:srgbClr val="FF9900"/>
                </a:solidFill>
                <a:ea typeface="Geneva" pitchFamily="-106" charset="-128"/>
              </a:endParaRPr>
            </a:p>
          </p:txBody>
        </p:sp>
        <p:sp>
          <p:nvSpPr>
            <p:cNvPr id="11" name="Flowchart: Document 10"/>
            <p:cNvSpPr/>
            <p:nvPr userDrawn="1"/>
          </p:nvSpPr>
          <p:spPr>
            <a:xfrm>
              <a:off x="3162821" y="2732915"/>
              <a:ext cx="777722" cy="824165"/>
            </a:xfrm>
            <a:prstGeom prst="flowChartDocument">
              <a:avLst/>
            </a:prstGeom>
            <a:solidFill>
              <a:schemeClr val="accent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Green</a:t>
              </a:r>
              <a:endParaRPr lang="en-US" sz="1200" b="1" dirty="0">
                <a:solidFill>
                  <a:srgbClr val="FFFFFF"/>
                </a:solidFill>
                <a:ea typeface="Geneva" pitchFamily="-106" charset="-128"/>
              </a:endParaRPr>
            </a:p>
          </p:txBody>
        </p:sp>
        <p:sp>
          <p:nvSpPr>
            <p:cNvPr id="12" name="Flowchart: Document 11"/>
            <p:cNvSpPr/>
            <p:nvPr userDrawn="1"/>
          </p:nvSpPr>
          <p:spPr>
            <a:xfrm>
              <a:off x="4055105" y="2732915"/>
              <a:ext cx="777722" cy="824165"/>
            </a:xfrm>
            <a:prstGeom prst="flowChartDocument">
              <a:avLst/>
            </a:prstGeom>
            <a:solidFill>
              <a:schemeClr val="accent3"/>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Sand</a:t>
              </a:r>
              <a:endParaRPr lang="en-US" sz="1200" b="1" dirty="0">
                <a:solidFill>
                  <a:srgbClr val="FFFFFF"/>
                </a:solidFill>
                <a:ea typeface="Geneva" pitchFamily="-106" charset="-128"/>
              </a:endParaRPr>
            </a:p>
          </p:txBody>
        </p:sp>
        <p:sp>
          <p:nvSpPr>
            <p:cNvPr id="13" name="Flowchart: Document 12"/>
            <p:cNvSpPr/>
            <p:nvPr userDrawn="1"/>
          </p:nvSpPr>
          <p:spPr>
            <a:xfrm>
              <a:off x="4947389" y="2732915"/>
              <a:ext cx="777722" cy="824165"/>
            </a:xfrm>
            <a:prstGeom prst="flowChartDocument">
              <a:avLst/>
            </a:prstGeom>
            <a:solidFill>
              <a:schemeClr val="accent4"/>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Purple</a:t>
              </a:r>
              <a:endParaRPr lang="en-US" sz="1200" b="1" dirty="0">
                <a:solidFill>
                  <a:srgbClr val="FFFFFF"/>
                </a:solidFill>
                <a:ea typeface="Geneva" pitchFamily="-106" charset="-128"/>
              </a:endParaRPr>
            </a:p>
          </p:txBody>
        </p:sp>
        <p:sp>
          <p:nvSpPr>
            <p:cNvPr id="14" name="Flowchart: Document 13"/>
            <p:cNvSpPr/>
            <p:nvPr userDrawn="1"/>
          </p:nvSpPr>
          <p:spPr>
            <a:xfrm>
              <a:off x="464574" y="1290027"/>
              <a:ext cx="784854" cy="1083437"/>
            </a:xfrm>
            <a:prstGeom prst="flowChartDocument">
              <a:avLst/>
            </a:prstGeom>
            <a:solidFill>
              <a:schemeClr val="tx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EV Blue</a:t>
              </a:r>
              <a:endParaRPr lang="en-US" sz="1200" b="1" dirty="0">
                <a:solidFill>
                  <a:srgbClr val="FFFFFF"/>
                </a:solidFill>
                <a:ea typeface="Geneva" pitchFamily="-106" charset="-128"/>
              </a:endParaRPr>
            </a:p>
          </p:txBody>
        </p:sp>
        <p:sp>
          <p:nvSpPr>
            <p:cNvPr id="15" name="Flowchart: Document 14"/>
            <p:cNvSpPr/>
            <p:nvPr userDrawn="1"/>
          </p:nvSpPr>
          <p:spPr>
            <a:xfrm>
              <a:off x="1365394" y="1283104"/>
              <a:ext cx="784854" cy="1083437"/>
            </a:xfrm>
            <a:prstGeom prst="flowChartDocument">
              <a:avLst/>
            </a:prstGeom>
            <a:solidFill>
              <a:schemeClr val="bg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Dark </a:t>
              </a:r>
            </a:p>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Gray</a:t>
              </a:r>
              <a:endParaRPr lang="en-US" sz="1200" b="1" dirty="0">
                <a:solidFill>
                  <a:srgbClr val="FFFFFF"/>
                </a:solidFill>
                <a:ea typeface="Geneva" pitchFamily="-106" charset="-128"/>
              </a:endParaRPr>
            </a:p>
          </p:txBody>
        </p:sp>
        <p:sp>
          <p:nvSpPr>
            <p:cNvPr id="17" name="Flowchart: Document 16"/>
            <p:cNvSpPr/>
            <p:nvPr userDrawn="1"/>
          </p:nvSpPr>
          <p:spPr>
            <a:xfrm>
              <a:off x="1359218" y="4741615"/>
              <a:ext cx="784854" cy="629266"/>
            </a:xfrm>
            <a:prstGeom prst="flowChartDocument">
              <a:avLst/>
            </a:prstGeom>
            <a:solidFill>
              <a:srgbClr val="21466B"/>
            </a:solidFill>
          </p:spPr>
          <p:txBody>
            <a:bodyPr wrap="square" lIns="0" tIns="0" rIns="0" bIns="0" rtlCol="0" anchor="ctr">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107</a:t>
              </a:r>
              <a:endParaRPr lang="en-US" sz="1000" b="1" dirty="0">
                <a:solidFill>
                  <a:srgbClr val="FFFFFF"/>
                </a:solidFill>
                <a:ea typeface="Geneva" pitchFamily="-106" charset="-128"/>
              </a:endParaRPr>
            </a:p>
          </p:txBody>
        </p:sp>
        <p:sp>
          <p:nvSpPr>
            <p:cNvPr id="18" name="Flowchart: Document 17"/>
            <p:cNvSpPr/>
            <p:nvPr userDrawn="1"/>
          </p:nvSpPr>
          <p:spPr>
            <a:xfrm>
              <a:off x="1359162" y="4003894"/>
              <a:ext cx="784854" cy="629266"/>
            </a:xfrm>
            <a:prstGeom prst="flowChartDocument">
              <a:avLst/>
            </a:prstGeom>
            <a:solidFill>
              <a:srgbClr val="6F92B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111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146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182</a:t>
              </a:r>
              <a:endParaRPr lang="en-US" sz="1000" b="1" dirty="0">
                <a:solidFill>
                  <a:srgbClr val="FFFFFF"/>
                </a:solidFill>
                <a:ea typeface="Geneva" pitchFamily="-106" charset="-128"/>
              </a:endParaRPr>
            </a:p>
          </p:txBody>
        </p:sp>
        <p:sp>
          <p:nvSpPr>
            <p:cNvPr id="19" name="Flowchart: Document 18"/>
            <p:cNvSpPr/>
            <p:nvPr userDrawn="1"/>
          </p:nvSpPr>
          <p:spPr>
            <a:xfrm>
              <a:off x="464573" y="4744061"/>
              <a:ext cx="784854" cy="629266"/>
            </a:xfrm>
            <a:prstGeom prst="flowChartDocument">
              <a:avLst/>
            </a:prstGeom>
            <a:solidFill>
              <a:srgbClr val="7F7F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smtClean="0">
                  <a:solidFill>
                    <a:srgbClr val="FFFFFF"/>
                  </a:solidFill>
                  <a:ea typeface="Geneva" pitchFamily="-106" charset="-128"/>
                </a:rPr>
                <a:t>127</a:t>
              </a:r>
              <a:endParaRPr lang="en-US" sz="1000" b="1" dirty="0">
                <a:solidFill>
                  <a:srgbClr val="FFFFFF"/>
                </a:solidFill>
                <a:ea typeface="Geneva" pitchFamily="-106" charset="-128"/>
              </a:endParaRPr>
            </a:p>
          </p:txBody>
        </p:sp>
        <p:sp>
          <p:nvSpPr>
            <p:cNvPr id="20" name="Flowchart: Document 19"/>
            <p:cNvSpPr/>
            <p:nvPr userDrawn="1"/>
          </p:nvSpPr>
          <p:spPr>
            <a:xfrm>
              <a:off x="464573" y="4003894"/>
              <a:ext cx="784854" cy="629266"/>
            </a:xfrm>
            <a:prstGeom prst="flowChartDocument">
              <a:avLst/>
            </a:prstGeom>
            <a:solidFill>
              <a:srgbClr val="BFBFBF"/>
            </a:solidFill>
          </p:spPr>
          <p:txBody>
            <a:bodyPr wrap="square" lIns="0" tIns="0" rIns="0" bIns="0" rtlCol="0" anchor="b">
              <a:noAutofit/>
            </a:bodyPr>
            <a:lstStyle/>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R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G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B </a:t>
              </a:r>
              <a:r>
                <a:rPr lang="en-US" sz="1000" b="1" dirty="0" smtClean="0">
                  <a:solidFill>
                    <a:srgbClr val="FFFFFF"/>
                  </a:solidFill>
                  <a:ea typeface="Geneva" pitchFamily="-106" charset="-128"/>
                </a:rPr>
                <a:t>191</a:t>
              </a:r>
            </a:p>
          </p:txBody>
        </p:sp>
        <p:sp>
          <p:nvSpPr>
            <p:cNvPr id="21" name="TextBox 20"/>
            <p:cNvSpPr txBox="1"/>
            <p:nvPr userDrawn="1"/>
          </p:nvSpPr>
          <p:spPr bwMode="auto">
            <a:xfrm>
              <a:off x="445428" y="3714126"/>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Expanded Palette</a:t>
              </a:r>
            </a:p>
          </p:txBody>
        </p:sp>
        <p:sp>
          <p:nvSpPr>
            <p:cNvPr id="22" name="Flowchart: Document 31"/>
            <p:cNvSpPr/>
            <p:nvPr userDrawn="1"/>
          </p:nvSpPr>
          <p:spPr>
            <a:xfrm>
              <a:off x="2253863" y="4744061"/>
              <a:ext cx="784854" cy="629266"/>
            </a:xfrm>
            <a:prstGeom prst="flowChartDocument">
              <a:avLst/>
            </a:prstGeom>
            <a:solidFill>
              <a:srgbClr val="CB3405"/>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203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a:t>
              </a:r>
              <a:endParaRPr lang="en-US" sz="1000" b="1" dirty="0">
                <a:solidFill>
                  <a:srgbClr val="FFFFFF"/>
                </a:solidFill>
                <a:ea typeface="Geneva" pitchFamily="-106" charset="-128"/>
              </a:endParaRPr>
            </a:p>
          </p:txBody>
        </p:sp>
        <p:sp>
          <p:nvSpPr>
            <p:cNvPr id="23" name="Flowchart: Document 31"/>
            <p:cNvSpPr/>
            <p:nvPr userDrawn="1"/>
          </p:nvSpPr>
          <p:spPr>
            <a:xfrm>
              <a:off x="2253751" y="4003894"/>
              <a:ext cx="784854" cy="629266"/>
            </a:xfrm>
            <a:prstGeom prst="flowChartDocument">
              <a:avLst/>
            </a:prstGeom>
            <a:solidFill>
              <a:srgbClr val="E75C0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a:t>
              </a:r>
            </a:p>
          </p:txBody>
        </p:sp>
        <p:sp>
          <p:nvSpPr>
            <p:cNvPr id="24" name="Flowchart: Document 35"/>
            <p:cNvSpPr/>
            <p:nvPr userDrawn="1"/>
          </p:nvSpPr>
          <p:spPr>
            <a:xfrm>
              <a:off x="3148508" y="4744061"/>
              <a:ext cx="784854" cy="629266"/>
            </a:xfrm>
            <a:prstGeom prst="flowChartDocument">
              <a:avLst/>
            </a:prstGeom>
            <a:solidFill>
              <a:srgbClr val="293C19"/>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41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25</a:t>
              </a:r>
              <a:endParaRPr lang="en-US" sz="1000" b="1" dirty="0">
                <a:solidFill>
                  <a:srgbClr val="FFFFFF"/>
                </a:solidFill>
                <a:ea typeface="Geneva" pitchFamily="-106" charset="-128"/>
              </a:endParaRPr>
            </a:p>
          </p:txBody>
        </p:sp>
        <p:sp>
          <p:nvSpPr>
            <p:cNvPr id="25" name="Flowchart: Document 35"/>
            <p:cNvSpPr/>
            <p:nvPr userDrawn="1"/>
          </p:nvSpPr>
          <p:spPr>
            <a:xfrm>
              <a:off x="3148340" y="4003894"/>
              <a:ext cx="784854" cy="629266"/>
            </a:xfrm>
            <a:prstGeom prst="flowChartDocument">
              <a:avLst/>
            </a:prstGeom>
            <a:solidFill>
              <a:srgbClr val="547C33"/>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51</a:t>
              </a:r>
              <a:endParaRPr lang="en-US" sz="1000" b="1" dirty="0">
                <a:solidFill>
                  <a:srgbClr val="FFFFFF"/>
                </a:solidFill>
                <a:ea typeface="Geneva" pitchFamily="-106" charset="-128"/>
              </a:endParaRPr>
            </a:p>
          </p:txBody>
        </p:sp>
        <p:sp>
          <p:nvSpPr>
            <p:cNvPr id="26" name="Flowchart: Document 37"/>
            <p:cNvSpPr/>
            <p:nvPr userDrawn="1"/>
          </p:nvSpPr>
          <p:spPr>
            <a:xfrm>
              <a:off x="4043153" y="4744061"/>
              <a:ext cx="784854" cy="629266"/>
            </a:xfrm>
            <a:prstGeom prst="flowChartDocument">
              <a:avLst/>
            </a:prstGeom>
            <a:solidFill>
              <a:srgbClr val="A06308"/>
            </a:solidFill>
          </p:spPr>
          <p:txBody>
            <a:bodyPr wrap="square" lIns="0" tIns="0" rIns="0" bIns="0" rtlCol="0" anchor="b">
              <a:noAutofit/>
            </a:bodyPr>
            <a:lstStyle/>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160</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99</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a:t>
              </a:r>
              <a:endParaRPr lang="en-US" sz="1000" b="1" dirty="0">
                <a:solidFill>
                  <a:srgbClr val="FFFFFF"/>
                </a:solidFill>
                <a:ea typeface="Geneva" pitchFamily="-106" charset="-128"/>
              </a:endParaRPr>
            </a:p>
          </p:txBody>
        </p:sp>
        <p:sp>
          <p:nvSpPr>
            <p:cNvPr id="27" name="Flowchart: Document 37"/>
            <p:cNvSpPr/>
            <p:nvPr userDrawn="1"/>
          </p:nvSpPr>
          <p:spPr>
            <a:xfrm>
              <a:off x="4042929" y="4003894"/>
              <a:ext cx="784854" cy="629266"/>
            </a:xfrm>
            <a:prstGeom prst="flowChartDocument">
              <a:avLst/>
            </a:prstGeom>
            <a:solidFill>
              <a:srgbClr val="EAA300"/>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endParaRPr lang="en-US" sz="1000" b="1" dirty="0">
                <a:solidFill>
                  <a:srgbClr val="FFFFFF"/>
                </a:solidFill>
                <a:ea typeface="Geneva" pitchFamily="-106" charset="-128"/>
              </a:endParaRPr>
            </a:p>
          </p:txBody>
        </p:sp>
        <p:sp>
          <p:nvSpPr>
            <p:cNvPr id="28" name="Flowchart: Document 39"/>
            <p:cNvSpPr/>
            <p:nvPr userDrawn="1"/>
          </p:nvSpPr>
          <p:spPr>
            <a:xfrm>
              <a:off x="4937520" y="4003894"/>
              <a:ext cx="784854" cy="629266"/>
            </a:xfrm>
            <a:prstGeom prst="flowChartDocument">
              <a:avLst/>
            </a:prstGeom>
            <a:solidFill>
              <a:srgbClr val="7F26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38</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p:txBody>
        </p:sp>
        <p:sp>
          <p:nvSpPr>
            <p:cNvPr id="29" name="Flowchart: Document 39"/>
            <p:cNvSpPr/>
            <p:nvPr userDrawn="1"/>
          </p:nvSpPr>
          <p:spPr>
            <a:xfrm>
              <a:off x="4937799" y="4744061"/>
              <a:ext cx="784854" cy="629266"/>
            </a:xfrm>
            <a:prstGeom prst="flowChartDocument">
              <a:avLst/>
            </a:prstGeom>
            <a:solidFill>
              <a:srgbClr val="4C004C"/>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endParaRPr lang="en-US" sz="1000" b="1" dirty="0">
                <a:solidFill>
                  <a:srgbClr val="FFFFFF"/>
                </a:solidFill>
                <a:ea typeface="Geneva" pitchFamily="-106" charset="-128"/>
              </a:endParaRPr>
            </a:p>
          </p:txBody>
        </p:sp>
      </p:grpSp>
    </p:spTree>
    <p:extLst>
      <p:ext uri="{BB962C8B-B14F-4D97-AF65-F5344CB8AC3E}">
        <p14:creationId xmlns:p14="http://schemas.microsoft.com/office/powerpoint/2010/main" val="3463304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sp>
        <p:nvSpPr>
          <p:cNvPr id="21507" name="Title Placeholder 1"/>
          <p:cNvSpPr>
            <a:spLocks noGrp="1"/>
          </p:cNvSpPr>
          <p:nvPr>
            <p:ph type="title"/>
          </p:nvPr>
        </p:nvSpPr>
        <p:spPr bwMode="auto">
          <a:xfrm>
            <a:off x="457200" y="246529"/>
            <a:ext cx="8229600" cy="591671"/>
          </a:xfrm>
          <a:prstGeom prst="rect">
            <a:avLst/>
          </a:prstGeom>
          <a:noFill/>
          <a:ln w="9525">
            <a:noFill/>
            <a:miter lim="800000"/>
            <a:headEnd/>
            <a:tailEnd/>
          </a:ln>
        </p:spPr>
        <p:txBody>
          <a:bodyPr vert="horz" wrap="square" lIns="0" tIns="45693" rIns="91387" bIns="45693" numCol="1" anchor="b" anchorCtr="0" compatLnSpc="1">
            <a:prstTxWarp prst="textNoShape">
              <a:avLst/>
            </a:prstTxWarp>
          </a:bodyPr>
          <a:lstStyle/>
          <a:p>
            <a:pPr lvl="0"/>
            <a:r>
              <a:rPr lang="en-US" smtClean="0"/>
              <a:t>Click to edit Master title style</a:t>
            </a:r>
            <a:endParaRPr lang="en-US" dirty="0"/>
          </a:p>
        </p:txBody>
      </p:sp>
      <p:sp>
        <p:nvSpPr>
          <p:cNvPr id="21508" name="Text Placeholder 2"/>
          <p:cNvSpPr>
            <a:spLocks noGrp="1"/>
          </p:cNvSpPr>
          <p:nvPr>
            <p:ph type="body" idx="1"/>
          </p:nvPr>
        </p:nvSpPr>
        <p:spPr bwMode="auto">
          <a:xfrm>
            <a:off x="457200" y="1143000"/>
            <a:ext cx="8229600" cy="4953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7" name="Straight Connector 6"/>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EVIM_Signature_Black.eps"/>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2424910596"/>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Lst>
  <p:timing>
    <p:tnLst>
      <p:par>
        <p:cTn id="1" dur="indefinite" restart="never" nodeType="tmRoot"/>
      </p:par>
    </p:tnLst>
  </p:timing>
  <p:hf hdr="0" ftr="0" dt="0"/>
  <p:txStyles>
    <p:titleStyle>
      <a:lvl1pPr algn="l" rtl="0" eaLnBrk="1" fontAlgn="base" hangingPunct="1">
        <a:spcBef>
          <a:spcPct val="0"/>
        </a:spcBef>
        <a:spcAft>
          <a:spcPct val="0"/>
        </a:spcAft>
        <a:defRPr sz="2200" b="1" kern="1200">
          <a:solidFill>
            <a:schemeClr val="tx2"/>
          </a:solidFill>
          <a:latin typeface="Arial" pitchFamily="34" charset="0"/>
          <a:ea typeface="ＭＳ Ｐゴシック" charset="-128"/>
          <a:cs typeface="Arial" pitchFamily="34" charset="0"/>
        </a:defRPr>
      </a:lvl1pPr>
      <a:lvl2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2pPr>
      <a:lvl3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3pPr>
      <a:lvl4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4pPr>
      <a:lvl5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5pPr>
      <a:lvl6pPr marL="456933"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6pPr>
      <a:lvl7pPr marL="913865"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7pPr>
      <a:lvl8pPr marL="1370799"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8pPr>
      <a:lvl9pPr marL="1827731"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9pPr>
    </p:titleStyle>
    <p:bodyStyle>
      <a:lvl1pPr marL="173038" indent="-173038" algn="l" rtl="0" eaLnBrk="1" fontAlgn="base" hangingPunct="1">
        <a:lnSpc>
          <a:spcPts val="1920"/>
        </a:lnSpc>
        <a:spcBef>
          <a:spcPct val="20000"/>
        </a:spcBef>
        <a:spcAft>
          <a:spcPts val="400"/>
        </a:spcAft>
        <a:buClr>
          <a:schemeClr val="bg1"/>
        </a:buClr>
        <a:buSzPct val="100000"/>
        <a:buFont typeface="Arial" pitchFamily="34" charset="0"/>
        <a:buChar char="–"/>
        <a:tabLst/>
        <a:defRPr sz="1600" b="0" kern="1200">
          <a:solidFill>
            <a:schemeClr val="bg1"/>
          </a:solidFill>
          <a:latin typeface="Arial" pitchFamily="34" charset="0"/>
          <a:ea typeface="ＭＳ Ｐゴシック" charset="-128"/>
          <a:cs typeface="Arial" pitchFamily="34" charset="0"/>
        </a:defRPr>
      </a:lvl1pPr>
      <a:lvl2pPr marL="742950" indent="-182880" algn="l" rtl="0" eaLnBrk="1" fontAlgn="base" hangingPunct="1">
        <a:lnSpc>
          <a:spcPts val="1400"/>
        </a:lnSpc>
        <a:spcBef>
          <a:spcPts val="600"/>
        </a:spcBef>
        <a:spcAft>
          <a:spcPts val="400"/>
        </a:spcAft>
        <a:buClr>
          <a:schemeClr val="bg1"/>
        </a:buClr>
        <a:buSzPct val="100000"/>
        <a:buFont typeface="Arial"/>
        <a:buChar char="•"/>
        <a:defRPr sz="1400" b="0" kern="1200">
          <a:solidFill>
            <a:schemeClr val="bg1"/>
          </a:solidFill>
          <a:latin typeface="Arial" pitchFamily="34" charset="0"/>
          <a:ea typeface="ＭＳ Ｐゴシック" charset="-128"/>
          <a:cs typeface="Arial" pitchFamily="34" charset="0"/>
        </a:defRPr>
      </a:lvl2pPr>
      <a:lvl3pPr marL="1060704" indent="-182880" algn="l" rtl="0" eaLnBrk="1" fontAlgn="base" hangingPunct="1">
        <a:lnSpc>
          <a:spcPts val="1400"/>
        </a:lnSpc>
        <a:spcBef>
          <a:spcPts val="600"/>
        </a:spcBef>
        <a:spcAft>
          <a:spcPts val="400"/>
        </a:spcAft>
        <a:buClr>
          <a:schemeClr val="bg1"/>
        </a:buClr>
        <a:buSzPct val="100000"/>
        <a:buFont typeface="Arial" pitchFamily="34" charset="0"/>
        <a:buNone/>
        <a:defRPr sz="1100" b="0" kern="1200">
          <a:solidFill>
            <a:schemeClr val="bg1"/>
          </a:solidFill>
          <a:latin typeface="Arial" pitchFamily="34" charset="0"/>
          <a:ea typeface="ＭＳ Ｐゴシック" charset="-128"/>
          <a:cs typeface="Arial" pitchFamily="34" charset="0"/>
        </a:defRPr>
      </a:lvl3pPr>
      <a:lvl4pPr marL="1143000" indent="-182880" algn="l" rtl="0" eaLnBrk="1" fontAlgn="base" hangingPunct="1">
        <a:lnSpc>
          <a:spcPts val="1400"/>
        </a:lnSpc>
        <a:spcBef>
          <a:spcPts val="200"/>
        </a:spcBef>
        <a:spcAft>
          <a:spcPts val="400"/>
        </a:spcAft>
        <a:buClr>
          <a:schemeClr val="bg1"/>
        </a:buClr>
        <a:buSzPct val="100000"/>
        <a:buFont typeface="Lucida Grande"/>
        <a:buChar char="-"/>
        <a:defRPr sz="1100" b="0" kern="1200">
          <a:solidFill>
            <a:schemeClr val="bg1"/>
          </a:solidFill>
          <a:latin typeface="Arial" pitchFamily="34" charset="0"/>
          <a:ea typeface="ＭＳ Ｐゴシック" charset="-128"/>
          <a:cs typeface="Arial" pitchFamily="34" charset="0"/>
        </a:defRPr>
      </a:lvl4pPr>
      <a:lvl5pPr marL="857250" indent="-173038" algn="l" rtl="0" eaLnBrk="1" fontAlgn="base" hangingPunct="1">
        <a:lnSpc>
          <a:spcPts val="1400"/>
        </a:lnSpc>
        <a:spcBef>
          <a:spcPts val="0"/>
        </a:spcBef>
        <a:spcAft>
          <a:spcPts val="400"/>
        </a:spcAft>
        <a:buClr>
          <a:schemeClr val="bg1"/>
        </a:buClr>
        <a:buFont typeface="Arial" pitchFamily="34" charset="0"/>
        <a:buChar char="–"/>
        <a:tabLst/>
        <a:defRPr sz="1100" b="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865" rtl="0" eaLnBrk="1" latinLnBrk="0" hangingPunct="1">
        <a:defRPr sz="1800" kern="1200">
          <a:solidFill>
            <a:schemeClr val="tx1"/>
          </a:solidFill>
          <a:latin typeface="+mn-lt"/>
          <a:ea typeface="+mn-ea"/>
          <a:cs typeface="+mn-cs"/>
        </a:defRPr>
      </a:lvl1pPr>
      <a:lvl2pPr marL="456933" algn="l" defTabSz="913865" rtl="0" eaLnBrk="1" latinLnBrk="0" hangingPunct="1">
        <a:defRPr sz="1800" kern="1200">
          <a:solidFill>
            <a:schemeClr val="tx1"/>
          </a:solidFill>
          <a:latin typeface="+mn-lt"/>
          <a:ea typeface="+mn-ea"/>
          <a:cs typeface="+mn-cs"/>
        </a:defRPr>
      </a:lvl2pPr>
      <a:lvl3pPr marL="913865" algn="l" defTabSz="913865" rtl="0" eaLnBrk="1" latinLnBrk="0" hangingPunct="1">
        <a:defRPr sz="1800" kern="1200">
          <a:solidFill>
            <a:schemeClr val="tx1"/>
          </a:solidFill>
          <a:latin typeface="+mn-lt"/>
          <a:ea typeface="+mn-ea"/>
          <a:cs typeface="+mn-cs"/>
        </a:defRPr>
      </a:lvl3pPr>
      <a:lvl4pPr marL="1370799" algn="l" defTabSz="913865" rtl="0" eaLnBrk="1" latinLnBrk="0" hangingPunct="1">
        <a:defRPr sz="1800" kern="1200">
          <a:solidFill>
            <a:schemeClr val="tx1"/>
          </a:solidFill>
          <a:latin typeface="+mn-lt"/>
          <a:ea typeface="+mn-ea"/>
          <a:cs typeface="+mn-cs"/>
        </a:defRPr>
      </a:lvl4pPr>
      <a:lvl5pPr marL="1827731" algn="l" defTabSz="913865" rtl="0" eaLnBrk="1" latinLnBrk="0" hangingPunct="1">
        <a:defRPr sz="1800" kern="1200">
          <a:solidFill>
            <a:schemeClr val="tx1"/>
          </a:solidFill>
          <a:latin typeface="+mn-lt"/>
          <a:ea typeface="+mn-ea"/>
          <a:cs typeface="+mn-cs"/>
        </a:defRPr>
      </a:lvl5pPr>
      <a:lvl6pPr marL="2284665" algn="l" defTabSz="913865" rtl="0" eaLnBrk="1" latinLnBrk="0" hangingPunct="1">
        <a:defRPr sz="1800" kern="1200">
          <a:solidFill>
            <a:schemeClr val="tx1"/>
          </a:solidFill>
          <a:latin typeface="+mn-lt"/>
          <a:ea typeface="+mn-ea"/>
          <a:cs typeface="+mn-cs"/>
        </a:defRPr>
      </a:lvl6pPr>
      <a:lvl7pPr marL="2741596" algn="l" defTabSz="913865" rtl="0" eaLnBrk="1" latinLnBrk="0" hangingPunct="1">
        <a:defRPr sz="1800" kern="1200">
          <a:solidFill>
            <a:schemeClr val="tx1"/>
          </a:solidFill>
          <a:latin typeface="+mn-lt"/>
          <a:ea typeface="+mn-ea"/>
          <a:cs typeface="+mn-cs"/>
        </a:defRPr>
      </a:lvl7pPr>
      <a:lvl8pPr marL="3198530" algn="l" defTabSz="913865" rtl="0" eaLnBrk="1" latinLnBrk="0" hangingPunct="1">
        <a:defRPr sz="1800" kern="1200">
          <a:solidFill>
            <a:schemeClr val="tx1"/>
          </a:solidFill>
          <a:latin typeface="+mn-lt"/>
          <a:ea typeface="+mn-ea"/>
          <a:cs typeface="+mn-cs"/>
        </a:defRPr>
      </a:lvl8pPr>
      <a:lvl9pPr marL="3655460" algn="l" defTabSz="9138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r>
              <a:rPr lang="en-US" dirty="0"/>
              <a:t>A Washington </a:t>
            </a:r>
            <a:r>
              <a:rPr lang="en-US" dirty="0" smtClean="0"/>
              <a:t>Update</a:t>
            </a:r>
            <a:endParaRPr lang="en-US" dirty="0"/>
          </a:p>
        </p:txBody>
      </p:sp>
      <p:sp>
        <p:nvSpPr>
          <p:cNvPr id="5" name="Title 4"/>
          <p:cNvSpPr>
            <a:spLocks noGrp="1"/>
          </p:cNvSpPr>
          <p:nvPr>
            <p:ph type="title"/>
          </p:nvPr>
        </p:nvSpPr>
        <p:spPr/>
        <p:txBody>
          <a:bodyPr/>
          <a:lstStyle/>
          <a:p>
            <a:r>
              <a:rPr lang="en-US" dirty="0"/>
              <a:t>The Politics of </a:t>
            </a:r>
            <a:r>
              <a:rPr lang="en-US" dirty="0" smtClean="0"/>
              <a:t>Retirement</a:t>
            </a:r>
            <a:endParaRPr lang="en-US" dirty="0"/>
          </a:p>
        </p:txBody>
      </p:sp>
      <p:sp>
        <p:nvSpPr>
          <p:cNvPr id="2" name="Text Placeholder 1"/>
          <p:cNvSpPr>
            <a:spLocks noGrp="1"/>
          </p:cNvSpPr>
          <p:nvPr>
            <p:ph type="body" sz="quarter" idx="11"/>
          </p:nvPr>
        </p:nvSpPr>
        <p:spPr/>
        <p:txBody>
          <a:bodyPr/>
          <a:lstStyle/>
          <a:p>
            <a:r>
              <a:rPr lang="en-US" dirty="0"/>
              <a:t> Marcia S. Wagner, Esq.</a:t>
            </a:r>
          </a:p>
          <a:p>
            <a:endParaRPr lang="en-US" dirty="0"/>
          </a:p>
        </p:txBody>
      </p:sp>
      <p:sp>
        <p:nvSpPr>
          <p:cNvPr id="4" name="Slide Number Placeholder 3"/>
          <p:cNvSpPr>
            <a:spLocks noGrp="1"/>
          </p:cNvSpPr>
          <p:nvPr>
            <p:ph type="sldNum" sz="quarter" idx="4294967295"/>
          </p:nvPr>
        </p:nvSpPr>
        <p:spPr>
          <a:xfrm>
            <a:off x="0" y="6429375"/>
            <a:ext cx="206375" cy="123825"/>
          </a:xfrm>
        </p:spPr>
        <p:txBody>
          <a:bodyPr/>
          <a:lstStyle/>
          <a:p>
            <a:pPr>
              <a:defRPr/>
            </a:pPr>
            <a:fld id="{6F28F16C-2625-D144-B2DF-35340EEE8E90}" type="slidenum">
              <a:rPr lang="en-US" smtClean="0"/>
              <a:pPr>
                <a:defRPr/>
              </a:pPr>
              <a:t>1</a:t>
            </a:fld>
            <a:endParaRPr lang="en-US" dirty="0"/>
          </a:p>
        </p:txBody>
      </p:sp>
      <p:pic>
        <p:nvPicPr>
          <p:cNvPr id="8"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6019800"/>
            <a:ext cx="251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139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Introduction</a:t>
            </a:r>
            <a:endParaRPr lang="en-US" dirty="0"/>
          </a:p>
        </p:txBody>
      </p:sp>
      <p:sp>
        <p:nvSpPr>
          <p:cNvPr id="7" name="Content Placeholder 6"/>
          <p:cNvSpPr>
            <a:spLocks noGrp="1"/>
          </p:cNvSpPr>
          <p:nvPr>
            <p:ph idx="1"/>
          </p:nvPr>
        </p:nvSpPr>
        <p:spPr>
          <a:xfrm>
            <a:off x="458878" y="1066800"/>
            <a:ext cx="8227922" cy="3886200"/>
          </a:xfrm>
        </p:spPr>
        <p:txBody>
          <a:bodyPr/>
          <a:lstStyle/>
          <a:p>
            <a:r>
              <a:rPr lang="en-US" dirty="0"/>
              <a:t>Impending Retirement Plan Crisis</a:t>
            </a:r>
          </a:p>
          <a:p>
            <a:pPr lvl="1"/>
            <a:r>
              <a:rPr lang="en-US" dirty="0"/>
              <a:t>Social Security </a:t>
            </a:r>
          </a:p>
          <a:p>
            <a:pPr lvl="1"/>
            <a:r>
              <a:rPr lang="en-US" dirty="0"/>
              <a:t>Employer-Sponsored Plans</a:t>
            </a:r>
          </a:p>
          <a:p>
            <a:pPr lvl="1"/>
            <a:r>
              <a:rPr lang="en-US" dirty="0"/>
              <a:t>Private Savings</a:t>
            </a:r>
          </a:p>
          <a:p>
            <a:r>
              <a:rPr lang="en-US" dirty="0"/>
              <a:t>Current Private Pension System</a:t>
            </a:r>
          </a:p>
          <a:p>
            <a:pPr lvl="1"/>
            <a:r>
              <a:rPr lang="en-US" dirty="0"/>
              <a:t>Half of workers have no plan.</a:t>
            </a:r>
          </a:p>
          <a:p>
            <a:pPr lvl="1"/>
            <a:r>
              <a:rPr lang="en-US" dirty="0"/>
              <a:t>Plans have low saving rates and hidden costs.</a:t>
            </a:r>
          </a:p>
          <a:p>
            <a:pPr lvl="1"/>
            <a:r>
              <a:rPr lang="en-US" dirty="0"/>
              <a:t>Fewer than half of workers will have adequate retirement income.</a:t>
            </a:r>
          </a:p>
          <a:p>
            <a:r>
              <a:rPr lang="en-US" dirty="0"/>
              <a:t>Role of Policymakers</a:t>
            </a:r>
          </a:p>
          <a:p>
            <a:endParaRPr lang="en-US" dirty="0"/>
          </a:p>
        </p:txBody>
      </p:sp>
      <p:sp>
        <p:nvSpPr>
          <p:cNvPr id="5"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2</a:t>
            </a:fld>
            <a:endParaRPr lang="en-US" dirty="0"/>
          </a:p>
        </p:txBody>
      </p:sp>
    </p:spTree>
    <p:extLst>
      <p:ext uri="{BB962C8B-B14F-4D97-AF65-F5344CB8AC3E}">
        <p14:creationId xmlns:p14="http://schemas.microsoft.com/office/powerpoint/2010/main" val="777866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ClrTx/>
              <a:buAutoNum type="arabicPeriod"/>
            </a:pPr>
            <a:r>
              <a:rPr lang="en-US" dirty="0" smtClean="0">
                <a:solidFill>
                  <a:schemeClr val="tx2"/>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a:t>
            </a:fld>
            <a:endParaRPr lang="en-US"/>
          </a:p>
        </p:txBody>
      </p:sp>
    </p:spTree>
    <p:extLst>
      <p:ext uri="{BB962C8B-B14F-4D97-AF65-F5344CB8AC3E}">
        <p14:creationId xmlns:p14="http://schemas.microsoft.com/office/powerpoint/2010/main" val="3698527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Increasing Savings Thru Automatic Features</a:t>
            </a:r>
            <a:endParaRPr lang="en-US" dirty="0"/>
          </a:p>
        </p:txBody>
      </p:sp>
      <p:sp>
        <p:nvSpPr>
          <p:cNvPr id="2" name="Content Placeholder 1"/>
          <p:cNvSpPr>
            <a:spLocks noGrp="1"/>
          </p:cNvSpPr>
          <p:nvPr>
            <p:ph idx="1"/>
          </p:nvPr>
        </p:nvSpPr>
        <p:spPr/>
        <p:txBody>
          <a:bodyPr/>
          <a:lstStyle/>
          <a:p>
            <a:r>
              <a:rPr lang="en-US" dirty="0"/>
              <a:t>Pension Protection Act of 2006</a:t>
            </a:r>
          </a:p>
          <a:p>
            <a:pPr lvl="1"/>
            <a:r>
              <a:rPr lang="en-US" dirty="0"/>
              <a:t>Auto-Enrollment</a:t>
            </a:r>
          </a:p>
          <a:p>
            <a:pPr lvl="1"/>
            <a:r>
              <a:rPr lang="en-US" dirty="0"/>
              <a:t>Auto-Escalation</a:t>
            </a:r>
          </a:p>
          <a:p>
            <a:r>
              <a:rPr lang="en-US" dirty="0"/>
              <a:t>Plan Sponsor and Advisor Initiatives</a:t>
            </a:r>
          </a:p>
          <a:p>
            <a:pPr lvl="1"/>
            <a:r>
              <a:rPr lang="en-US" dirty="0"/>
              <a:t>Re-Enrollment</a:t>
            </a:r>
          </a:p>
          <a:p>
            <a:pPr lvl="1"/>
            <a:r>
              <a:rPr lang="en-US" dirty="0"/>
              <a:t>Re-Allocation</a:t>
            </a:r>
          </a:p>
          <a:p>
            <a:r>
              <a:rPr lang="en-US" dirty="0"/>
              <a:t>Automatic IRAs</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4</a:t>
            </a:fld>
            <a:endParaRPr lang="en-US"/>
          </a:p>
        </p:txBody>
      </p:sp>
    </p:spTree>
    <p:extLst>
      <p:ext uri="{BB962C8B-B14F-4D97-AF65-F5344CB8AC3E}">
        <p14:creationId xmlns:p14="http://schemas.microsoft.com/office/powerpoint/2010/main" val="2154222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
            </a:r>
            <a:br>
              <a:rPr lang="en-US" dirty="0" smtClean="0"/>
            </a:br>
            <a:r>
              <a:rPr lang="en-US" dirty="0" smtClean="0"/>
              <a:t>Automatic Enrollment and Escalation</a:t>
            </a:r>
            <a:endParaRPr lang="en-US" dirty="0"/>
          </a:p>
        </p:txBody>
      </p:sp>
      <p:sp>
        <p:nvSpPr>
          <p:cNvPr id="2" name="Content Placeholder 1"/>
          <p:cNvSpPr>
            <a:spLocks noGrp="1"/>
          </p:cNvSpPr>
          <p:nvPr>
            <p:ph idx="1"/>
          </p:nvPr>
        </p:nvSpPr>
        <p:spPr/>
        <p:txBody>
          <a:bodyPr/>
          <a:lstStyle/>
          <a:p>
            <a:r>
              <a:rPr lang="en-US" dirty="0"/>
              <a:t>Negative Elections</a:t>
            </a:r>
          </a:p>
          <a:p>
            <a:pPr lvl="1"/>
            <a:r>
              <a:rPr lang="en-US" dirty="0"/>
              <a:t>IRS issued guidance in late 1990’s.</a:t>
            </a:r>
          </a:p>
          <a:p>
            <a:pPr lvl="1"/>
            <a:r>
              <a:rPr lang="en-US" dirty="0"/>
              <a:t>Pension Protection Act of 2006 expands IRS guidance and offers fiduciary protection.</a:t>
            </a:r>
          </a:p>
          <a:p>
            <a:r>
              <a:rPr lang="en-US" dirty="0"/>
              <a:t>Problems</a:t>
            </a:r>
          </a:p>
          <a:p>
            <a:pPr lvl="1"/>
            <a:r>
              <a:rPr lang="en-US" dirty="0"/>
              <a:t>Most plans set auto-contribution rates at 3%.</a:t>
            </a:r>
          </a:p>
          <a:p>
            <a:pPr lvl="1"/>
            <a:r>
              <a:rPr lang="en-US" dirty="0"/>
              <a:t>6% safe harbor rate provides “free pass” from discrimination testing.</a:t>
            </a:r>
          </a:p>
          <a:p>
            <a:pPr lvl="1"/>
            <a:r>
              <a:rPr lang="en-US" dirty="0"/>
              <a:t>But few plans use safe harbor or auto-escalation.</a:t>
            </a:r>
          </a:p>
          <a:p>
            <a:r>
              <a:rPr lang="en-US" dirty="0"/>
              <a:t>Automatic enrollment can significantly increase savings.</a:t>
            </a: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5</a:t>
            </a:fld>
            <a:endParaRPr lang="en-US"/>
          </a:p>
        </p:txBody>
      </p:sp>
    </p:spTree>
    <p:extLst>
      <p:ext uri="{BB962C8B-B14F-4D97-AF65-F5344CB8AC3E}">
        <p14:creationId xmlns:p14="http://schemas.microsoft.com/office/powerpoint/2010/main" val="2323131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Initiatives and Practices</a:t>
            </a:r>
            <a:endParaRPr lang="en-US" dirty="0"/>
          </a:p>
        </p:txBody>
      </p:sp>
      <p:sp>
        <p:nvSpPr>
          <p:cNvPr id="2" name="Content Placeholder 1"/>
          <p:cNvSpPr>
            <a:spLocks noGrp="1"/>
          </p:cNvSpPr>
          <p:nvPr>
            <p:ph idx="1"/>
          </p:nvPr>
        </p:nvSpPr>
        <p:spPr/>
        <p:txBody>
          <a:bodyPr/>
          <a:lstStyle/>
          <a:p>
            <a:r>
              <a:rPr lang="en-US" dirty="0"/>
              <a:t>Re-Enrollment Program</a:t>
            </a:r>
          </a:p>
          <a:p>
            <a:pPr lvl="1"/>
            <a:r>
              <a:rPr lang="en-US" dirty="0"/>
              <a:t>Auto-enrollment and auto-escalation typically apply to new employees, not incumbent employees.</a:t>
            </a:r>
          </a:p>
          <a:p>
            <a:pPr lvl="1"/>
            <a:r>
              <a:rPr lang="en-US" dirty="0"/>
              <a:t>Consider re-enrolling all employees with low contribution rates to default rate (e.g., 6%).</a:t>
            </a:r>
          </a:p>
          <a:p>
            <a:pPr lvl="1"/>
            <a:r>
              <a:rPr lang="en-US" dirty="0"/>
              <a:t>May be implemented on ad hoc basis.</a:t>
            </a:r>
          </a:p>
          <a:p>
            <a:r>
              <a:rPr lang="en-US" dirty="0"/>
              <a:t>Re-Allocation Program</a:t>
            </a:r>
          </a:p>
          <a:p>
            <a:pPr lvl="1"/>
            <a:r>
              <a:rPr lang="en-US" dirty="0"/>
              <a:t>Consider re-allocating participant accounts and new contributions to QDIA (unless they opt out).</a:t>
            </a:r>
          </a:p>
          <a:p>
            <a:pPr lvl="1"/>
            <a:r>
              <a:rPr lang="en-US" dirty="0"/>
              <a:t>May be implemented at re-enrollment or ad hoc basis whenever elections become stale.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6</a:t>
            </a:fld>
            <a:endParaRPr lang="en-US"/>
          </a:p>
        </p:txBody>
      </p:sp>
    </p:spTree>
    <p:extLst>
      <p:ext uri="{BB962C8B-B14F-4D97-AF65-F5344CB8AC3E}">
        <p14:creationId xmlns:p14="http://schemas.microsoft.com/office/powerpoint/2010/main" val="11576228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Automatic IRAs</a:t>
            </a:r>
            <a:endParaRPr lang="en-US" dirty="0"/>
          </a:p>
        </p:txBody>
      </p:sp>
      <p:sp>
        <p:nvSpPr>
          <p:cNvPr id="2" name="Content Placeholder 1"/>
          <p:cNvSpPr>
            <a:spLocks noGrp="1"/>
          </p:cNvSpPr>
          <p:nvPr>
            <p:ph idx="1"/>
          </p:nvPr>
        </p:nvSpPr>
        <p:spPr/>
        <p:txBody>
          <a:bodyPr/>
          <a:lstStyle/>
          <a:p>
            <a:r>
              <a:rPr lang="en-US" dirty="0"/>
              <a:t>Legislative History</a:t>
            </a:r>
          </a:p>
          <a:p>
            <a:pPr lvl="1"/>
            <a:r>
              <a:rPr lang="en-US" dirty="0"/>
              <a:t>Auto IRAs proposal appears to be partisan.</a:t>
            </a:r>
          </a:p>
          <a:p>
            <a:pPr lvl="1"/>
            <a:r>
              <a:rPr lang="en-US" dirty="0"/>
              <a:t>But had bi-partisan support in prior years.</a:t>
            </a:r>
          </a:p>
          <a:p>
            <a:pPr lvl="1"/>
            <a:r>
              <a:rPr lang="en-US" dirty="0"/>
              <a:t>Increasing retirement plan coverage is shared policy goal.</a:t>
            </a:r>
          </a:p>
          <a:p>
            <a:r>
              <a:rPr lang="en-US" dirty="0"/>
              <a:t>Three Key Features</a:t>
            </a:r>
          </a:p>
          <a:p>
            <a:pPr lvl="1"/>
            <a:r>
              <a:rPr lang="en-US" dirty="0"/>
              <a:t>Default contribution rate set at 3%.</a:t>
            </a:r>
          </a:p>
          <a:p>
            <a:pPr lvl="1"/>
            <a:r>
              <a:rPr lang="en-US" dirty="0"/>
              <a:t>Post-tax Roth IRA would be default, but employee could choose pre-tax Traditional IRA.</a:t>
            </a:r>
          </a:p>
          <a:p>
            <a:pPr lvl="1"/>
            <a:r>
              <a:rPr lang="en-US" dirty="0"/>
              <a:t>Multiple alternatives available for selecting Auto IRA provider.</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7</a:t>
            </a:fld>
            <a:endParaRPr lang="en-US"/>
          </a:p>
        </p:txBody>
      </p:sp>
    </p:spTree>
    <p:extLst>
      <p:ext uri="{BB962C8B-B14F-4D97-AF65-F5344CB8AC3E}">
        <p14:creationId xmlns:p14="http://schemas.microsoft.com/office/powerpoint/2010/main" val="1321933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Prospects for Auto IRAs</a:t>
            </a:r>
            <a:endParaRPr lang="en-US" dirty="0"/>
          </a:p>
        </p:txBody>
      </p:sp>
      <p:sp>
        <p:nvSpPr>
          <p:cNvPr id="2" name="Content Placeholder 1"/>
          <p:cNvSpPr>
            <a:spLocks noGrp="1"/>
          </p:cNvSpPr>
          <p:nvPr>
            <p:ph idx="1"/>
          </p:nvPr>
        </p:nvSpPr>
        <p:spPr/>
        <p:txBody>
          <a:bodyPr/>
          <a:lstStyle/>
          <a:p>
            <a:r>
              <a:rPr lang="en-US" dirty="0"/>
              <a:t>Objections to Auto IRAs</a:t>
            </a:r>
          </a:p>
          <a:p>
            <a:pPr lvl="1"/>
            <a:r>
              <a:rPr lang="en-US" dirty="0"/>
              <a:t>Burdensome mandate for small businesses with more than ten employees.</a:t>
            </a:r>
          </a:p>
          <a:p>
            <a:pPr lvl="1"/>
            <a:r>
              <a:rPr lang="en-US" dirty="0"/>
              <a:t>Federal government control overs assets.</a:t>
            </a:r>
          </a:p>
          <a:p>
            <a:pPr lvl="1"/>
            <a:r>
              <a:rPr lang="en-US" dirty="0"/>
              <a:t>Role of private sector.</a:t>
            </a:r>
          </a:p>
          <a:p>
            <a:r>
              <a:rPr lang="en-US" dirty="0"/>
              <a:t>Partisan politics will continue in short term.</a:t>
            </a:r>
          </a:p>
          <a:p>
            <a:pPr lvl="1"/>
            <a:r>
              <a:rPr lang="en-US" dirty="0"/>
              <a:t>But bipartisanship support typically emerges on retirement issues.</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8</a:t>
            </a:fld>
            <a:endParaRPr lang="en-US"/>
          </a:p>
        </p:txBody>
      </p:sp>
    </p:spTree>
    <p:extLst>
      <p:ext uri="{BB962C8B-B14F-4D97-AF65-F5344CB8AC3E}">
        <p14:creationId xmlns:p14="http://schemas.microsoft.com/office/powerpoint/2010/main" val="2844937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Push for auto investments expected to continue.</a:t>
            </a:r>
          </a:p>
          <a:p>
            <a:r>
              <a:rPr lang="en-US" dirty="0"/>
              <a:t>Auto IRA legislation unlikely in current form.</a:t>
            </a:r>
          </a:p>
          <a:p>
            <a:r>
              <a:rPr lang="en-US" dirty="0"/>
              <a:t>But some reform can be expected in future.</a:t>
            </a:r>
          </a:p>
          <a:p>
            <a:pPr lvl="1"/>
            <a:r>
              <a:rPr lang="en-US" dirty="0"/>
              <a:t>Retirement needs of aging middle class will force lawmakers to act.</a:t>
            </a:r>
          </a:p>
          <a:p>
            <a:pPr lvl="1"/>
            <a:r>
              <a:rPr lang="en-US" dirty="0"/>
              <a:t>$5,000 cap on Auto IRA contributions would not discourage formation of qualified plans.</a:t>
            </a:r>
          </a:p>
          <a:p>
            <a:pPr lvl="1"/>
            <a:r>
              <a:rPr lang="en-US" dirty="0"/>
              <a:t>Auto IRAs would help close retirement gap.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9</a:t>
            </a:fld>
            <a:endParaRPr lang="en-US"/>
          </a:p>
        </p:txBody>
      </p:sp>
    </p:spTree>
    <p:extLst>
      <p:ext uri="{BB962C8B-B14F-4D97-AF65-F5344CB8AC3E}">
        <p14:creationId xmlns:p14="http://schemas.microsoft.com/office/powerpoint/2010/main" val="32097187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ClrTx/>
              <a:buAutoNum type="arabicPeriod"/>
            </a:pPr>
            <a:r>
              <a:rPr lang="en-US" dirty="0" smtClean="0">
                <a:solidFill>
                  <a:srgbClr val="438FDE"/>
                </a:solidFill>
              </a:rPr>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10</a:t>
            </a:fld>
            <a:endParaRPr lang="en-US"/>
          </a:p>
        </p:txBody>
      </p:sp>
    </p:spTree>
    <p:extLst>
      <p:ext uri="{BB962C8B-B14F-4D97-AF65-F5344CB8AC3E}">
        <p14:creationId xmlns:p14="http://schemas.microsoft.com/office/powerpoint/2010/main" val="16510376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Introduction</a:t>
            </a:r>
            <a:endParaRPr lang="en-US" dirty="0"/>
          </a:p>
        </p:txBody>
      </p:sp>
      <p:sp>
        <p:nvSpPr>
          <p:cNvPr id="5" name="Content Placeholder 4"/>
          <p:cNvSpPr>
            <a:spLocks noGrp="1"/>
          </p:cNvSpPr>
          <p:nvPr>
            <p:ph idx="1"/>
          </p:nvPr>
        </p:nvSpPr>
        <p:spPr/>
        <p:txBody>
          <a:bodyPr/>
          <a:lstStyle/>
          <a:p>
            <a:r>
              <a:rPr lang="en-US" dirty="0"/>
              <a:t>Policymakers focusing on protection for investment returns.</a:t>
            </a:r>
          </a:p>
          <a:p>
            <a:pPr lvl="1"/>
            <a:r>
              <a:rPr lang="en-US" dirty="0"/>
              <a:t>Disclosing hidden fees.</a:t>
            </a:r>
          </a:p>
          <a:p>
            <a:pPr lvl="1"/>
            <a:r>
              <a:rPr lang="en-US" dirty="0"/>
              <a:t>Meaningful information for participants.</a:t>
            </a:r>
          </a:p>
          <a:p>
            <a:r>
              <a:rPr lang="en-US" dirty="0"/>
              <a:t>Regulatory Agenda</a:t>
            </a:r>
          </a:p>
          <a:p>
            <a:pPr lvl="1"/>
            <a:r>
              <a:rPr lang="en-US" dirty="0"/>
              <a:t>Improving fee transparency.</a:t>
            </a:r>
          </a:p>
          <a:p>
            <a:pPr lvl="1"/>
            <a:r>
              <a:rPr lang="en-US" dirty="0"/>
              <a:t>Encouraging participant-level advice.</a:t>
            </a:r>
          </a:p>
          <a:p>
            <a:pPr lvl="1"/>
            <a:r>
              <a:rPr lang="en-US" dirty="0"/>
              <a:t>Broadening “fiduciary” definition.</a:t>
            </a:r>
          </a:p>
          <a:p>
            <a:endParaRPr lang="en-US" dirty="0"/>
          </a:p>
        </p:txBody>
      </p:sp>
      <p:sp>
        <p:nvSpPr>
          <p:cNvPr id="7"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11</a:t>
            </a:fld>
            <a:endParaRPr lang="en-US" dirty="0"/>
          </a:p>
        </p:txBody>
      </p:sp>
    </p:spTree>
    <p:extLst>
      <p:ext uri="{BB962C8B-B14F-4D97-AF65-F5344CB8AC3E}">
        <p14:creationId xmlns:p14="http://schemas.microsoft.com/office/powerpoint/2010/main" val="2937068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Transparency</a:t>
            </a:r>
            <a:endParaRPr lang="en-US" dirty="0"/>
          </a:p>
        </p:txBody>
      </p:sp>
      <p:sp>
        <p:nvSpPr>
          <p:cNvPr id="2" name="Content Placeholder 1"/>
          <p:cNvSpPr>
            <a:spLocks noGrp="1"/>
          </p:cNvSpPr>
          <p:nvPr>
            <p:ph idx="1"/>
          </p:nvPr>
        </p:nvSpPr>
        <p:spPr/>
        <p:txBody>
          <a:bodyPr/>
          <a:lstStyle/>
          <a:p>
            <a:r>
              <a:rPr lang="en-US" dirty="0"/>
              <a:t>Policymakers want plans to get fair price for services.</a:t>
            </a:r>
          </a:p>
          <a:p>
            <a:r>
              <a:rPr lang="en-US" dirty="0"/>
              <a:t>Plan Sponsor-Level Disclosure </a:t>
            </a:r>
            <a:r>
              <a:rPr lang="en-US" dirty="0" err="1"/>
              <a:t>Regs</a:t>
            </a:r>
            <a:endParaRPr lang="en-US" dirty="0"/>
          </a:p>
          <a:p>
            <a:pPr lvl="1"/>
            <a:r>
              <a:rPr lang="en-US" dirty="0"/>
              <a:t>Effective July 1, 2012.</a:t>
            </a:r>
          </a:p>
          <a:p>
            <a:pPr lvl="1"/>
            <a:r>
              <a:rPr lang="en-US" dirty="0"/>
              <a:t>Service providers must disclose direct and indirect (“hidden”) compensation.</a:t>
            </a:r>
          </a:p>
          <a:p>
            <a:r>
              <a:rPr lang="en-US" dirty="0"/>
              <a:t>Participant-Level Disclosure </a:t>
            </a:r>
            <a:r>
              <a:rPr lang="en-US" dirty="0" err="1"/>
              <a:t>Regs</a:t>
            </a:r>
            <a:endParaRPr lang="en-US" dirty="0"/>
          </a:p>
          <a:p>
            <a:pPr lvl="1"/>
            <a:r>
              <a:rPr lang="en-US" dirty="0"/>
              <a:t>Effective August 30, 2012 (for calendar year plans). </a:t>
            </a:r>
          </a:p>
          <a:p>
            <a:pPr lvl="1"/>
            <a:r>
              <a:rPr lang="en-US" dirty="0"/>
              <a:t>Must compare investment options and provide quarterly fee disclosures.</a:t>
            </a:r>
          </a:p>
          <a:p>
            <a:r>
              <a:rPr lang="en-US" dirty="0"/>
              <a:t>Disclosures are expected to drive down fees.</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12</a:t>
            </a:fld>
            <a:endParaRPr lang="en-US" dirty="0"/>
          </a:p>
        </p:txBody>
      </p:sp>
    </p:spTree>
    <p:extLst>
      <p:ext uri="{BB962C8B-B14F-4D97-AF65-F5344CB8AC3E}">
        <p14:creationId xmlns:p14="http://schemas.microsoft.com/office/powerpoint/2010/main" val="3909744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Litigation and Case Law</a:t>
            </a:r>
            <a:endParaRPr lang="en-US" dirty="0"/>
          </a:p>
        </p:txBody>
      </p:sp>
      <p:sp>
        <p:nvSpPr>
          <p:cNvPr id="2" name="Content Placeholder 1"/>
          <p:cNvSpPr>
            <a:spLocks noGrp="1"/>
          </p:cNvSpPr>
          <p:nvPr>
            <p:ph idx="1"/>
          </p:nvPr>
        </p:nvSpPr>
        <p:spPr/>
        <p:txBody>
          <a:bodyPr/>
          <a:lstStyle/>
          <a:p>
            <a:r>
              <a:rPr lang="en-US" dirty="0"/>
              <a:t>2006 Wave of 401(k) Fee Litigation</a:t>
            </a:r>
          </a:p>
          <a:p>
            <a:pPr lvl="1"/>
            <a:r>
              <a:rPr lang="en-US" dirty="0"/>
              <a:t>Alleged breach of fiduciary duty to monitor indirect compensation.</a:t>
            </a:r>
          </a:p>
          <a:p>
            <a:pPr lvl="1"/>
            <a:r>
              <a:rPr lang="en-US" dirty="0"/>
              <a:t>Trial courts cautious and did not dismiss lawsuits.</a:t>
            </a:r>
          </a:p>
          <a:p>
            <a:r>
              <a:rPr lang="en-US" dirty="0" err="1"/>
              <a:t>Hecker</a:t>
            </a:r>
            <a:r>
              <a:rPr lang="en-US" dirty="0"/>
              <a:t> v. Deere </a:t>
            </a:r>
          </a:p>
          <a:p>
            <a:pPr lvl="1"/>
            <a:r>
              <a:rPr lang="en-US" dirty="0"/>
              <a:t>Case dismissed on “efficient markets” theory.</a:t>
            </a:r>
          </a:p>
          <a:p>
            <a:r>
              <a:rPr lang="en-US" dirty="0"/>
              <a:t>408(b)(2) Fee Disclosures</a:t>
            </a:r>
          </a:p>
          <a:p>
            <a:pPr lvl="1"/>
            <a:r>
              <a:rPr lang="en-US" dirty="0"/>
              <a:t>May support new theories of 401(k) litigation.</a:t>
            </a:r>
          </a:p>
          <a:p>
            <a:pPr lvl="1"/>
            <a:r>
              <a:rPr lang="en-US" dirty="0"/>
              <a:t>Monetary settlements to date have been significant.</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13</a:t>
            </a:fld>
            <a:endParaRPr lang="en-US"/>
          </a:p>
        </p:txBody>
      </p:sp>
    </p:spTree>
    <p:extLst>
      <p:ext uri="{BB962C8B-B14F-4D97-AF65-F5344CB8AC3E}">
        <p14:creationId xmlns:p14="http://schemas.microsoft.com/office/powerpoint/2010/main" val="2896635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Encouraging Participant Advice</a:t>
            </a:r>
            <a:endParaRPr lang="en-US" dirty="0"/>
          </a:p>
        </p:txBody>
      </p:sp>
      <p:sp>
        <p:nvSpPr>
          <p:cNvPr id="2" name="Content Placeholder 1"/>
          <p:cNvSpPr>
            <a:spLocks noGrp="1"/>
          </p:cNvSpPr>
          <p:nvPr>
            <p:ph idx="1"/>
          </p:nvPr>
        </p:nvSpPr>
        <p:spPr/>
        <p:txBody>
          <a:bodyPr/>
          <a:lstStyle/>
          <a:p>
            <a:r>
              <a:rPr lang="en-US" dirty="0"/>
              <a:t>Many participants unwilling or unable to make investment decisions.</a:t>
            </a:r>
          </a:p>
          <a:p>
            <a:pPr lvl="1"/>
            <a:r>
              <a:rPr lang="en-US" dirty="0"/>
              <a:t>Advisors receiving variable fees (e.g., 12b-1) generally cannot provide fiduciary advice.</a:t>
            </a:r>
          </a:p>
          <a:p>
            <a:r>
              <a:rPr lang="en-US" dirty="0"/>
              <a:t>DOL provides fiduciary relief. </a:t>
            </a:r>
          </a:p>
          <a:p>
            <a:pPr lvl="1"/>
            <a:r>
              <a:rPr lang="en-US" dirty="0"/>
              <a:t>Advice based on computer model.</a:t>
            </a:r>
          </a:p>
          <a:p>
            <a:pPr lvl="1"/>
            <a:r>
              <a:rPr lang="en-US" dirty="0"/>
              <a:t>Level fee for affiliate providing advice.</a:t>
            </a:r>
          </a:p>
          <a:p>
            <a:r>
              <a:rPr lang="en-US" dirty="0"/>
              <a:t>Fiduciary relieve unhelpful to many advisors.</a:t>
            </a:r>
          </a:p>
          <a:p>
            <a:r>
              <a:rPr lang="en-US" dirty="0"/>
              <a:t>DOL expected to work with private sector.</a:t>
            </a:r>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14</a:t>
            </a:fld>
            <a:endParaRPr lang="en-US"/>
          </a:p>
        </p:txBody>
      </p:sp>
    </p:spTree>
    <p:extLst>
      <p:ext uri="{BB962C8B-B14F-4D97-AF65-F5344CB8AC3E}">
        <p14:creationId xmlns:p14="http://schemas.microsoft.com/office/powerpoint/2010/main" val="36869749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Proposal to Broaden “Fiduciary” Definition</a:t>
            </a:r>
            <a:endParaRPr lang="en-US" dirty="0"/>
          </a:p>
        </p:txBody>
      </p:sp>
      <p:sp>
        <p:nvSpPr>
          <p:cNvPr id="2" name="Content Placeholder 1"/>
          <p:cNvSpPr>
            <a:spLocks noGrp="1"/>
          </p:cNvSpPr>
          <p:nvPr>
            <p:ph idx="1"/>
          </p:nvPr>
        </p:nvSpPr>
        <p:spPr/>
        <p:txBody>
          <a:bodyPr/>
          <a:lstStyle/>
          <a:p>
            <a:r>
              <a:rPr lang="en-US" dirty="0"/>
              <a:t>ERISA’s Functional Definition</a:t>
            </a:r>
          </a:p>
          <a:p>
            <a:pPr lvl="1"/>
            <a:r>
              <a:rPr lang="en-US" dirty="0"/>
              <a:t>If fiduciary advice provided, fiduciary status arises.</a:t>
            </a:r>
          </a:p>
          <a:p>
            <a:pPr lvl="1"/>
            <a:r>
              <a:rPr lang="en-US" dirty="0"/>
              <a:t>It is fiduciary advice only if it is </a:t>
            </a:r>
            <a:r>
              <a:rPr lang="en-US" b="1" dirty="0"/>
              <a:t>primary basis </a:t>
            </a:r>
            <a:r>
              <a:rPr lang="en-US" dirty="0"/>
              <a:t>for </a:t>
            </a:r>
            <a:r>
              <a:rPr lang="en-US" dirty="0" smtClean="0"/>
              <a:t>plan </a:t>
            </a:r>
            <a:r>
              <a:rPr lang="en-US" dirty="0"/>
              <a:t>decisions and given on </a:t>
            </a:r>
            <a:r>
              <a:rPr lang="en-US" b="1" dirty="0"/>
              <a:t>regular basis</a:t>
            </a:r>
            <a:r>
              <a:rPr lang="en-US" dirty="0"/>
              <a:t>.</a:t>
            </a:r>
          </a:p>
          <a:p>
            <a:pPr lvl="1"/>
            <a:r>
              <a:rPr lang="en-US" u="sng" dirty="0"/>
              <a:t>Ellis v. </a:t>
            </a:r>
            <a:r>
              <a:rPr lang="en-US" u="sng" dirty="0" err="1"/>
              <a:t>Rycenga</a:t>
            </a:r>
            <a:r>
              <a:rPr lang="en-US" u="sng" dirty="0"/>
              <a:t> Homes</a:t>
            </a:r>
          </a:p>
          <a:p>
            <a:r>
              <a:rPr lang="en-US" dirty="0"/>
              <a:t>DOL’s Initial Proposal</a:t>
            </a:r>
          </a:p>
          <a:p>
            <a:pPr lvl="1"/>
            <a:r>
              <a:rPr lang="en-US" dirty="0"/>
              <a:t>It is fiduciary advice if it </a:t>
            </a:r>
            <a:r>
              <a:rPr lang="en-US" b="1" dirty="0"/>
              <a:t>may be considered</a:t>
            </a:r>
            <a:r>
              <a:rPr lang="en-US" dirty="0"/>
              <a:t> for plan decision.</a:t>
            </a:r>
          </a:p>
          <a:p>
            <a:pPr lvl="1"/>
            <a:r>
              <a:rPr lang="en-US" dirty="0"/>
              <a:t>One-time, casual advice may trigger fiduciary status.</a:t>
            </a:r>
          </a:p>
          <a:p>
            <a:pPr lvl="1"/>
            <a:r>
              <a:rPr lang="en-US" dirty="0"/>
              <a:t>Re-proposed definition pending.</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15</a:t>
            </a:fld>
            <a:endParaRPr lang="en-US"/>
          </a:p>
        </p:txBody>
      </p:sp>
    </p:spTree>
    <p:extLst>
      <p:ext uri="{BB962C8B-B14F-4D97-AF65-F5344CB8AC3E}">
        <p14:creationId xmlns:p14="http://schemas.microsoft.com/office/powerpoint/2010/main" val="1649836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Practices and </a:t>
            </a:r>
            <a:r>
              <a:rPr lang="en-US" dirty="0" err="1" smtClean="0"/>
              <a:t>Levelizing</a:t>
            </a:r>
            <a:r>
              <a:rPr lang="en-US" dirty="0" smtClean="0"/>
              <a:t> Fees</a:t>
            </a:r>
            <a:endParaRPr lang="en-US" dirty="0"/>
          </a:p>
        </p:txBody>
      </p:sp>
      <p:sp>
        <p:nvSpPr>
          <p:cNvPr id="2" name="Content Placeholder 1"/>
          <p:cNvSpPr>
            <a:spLocks noGrp="1"/>
          </p:cNvSpPr>
          <p:nvPr>
            <p:ph idx="1"/>
          </p:nvPr>
        </p:nvSpPr>
        <p:spPr/>
        <p:txBody>
          <a:bodyPr/>
          <a:lstStyle/>
          <a:p>
            <a:r>
              <a:rPr lang="en-US" dirty="0"/>
              <a:t>Fiduciaries must not receive variable fees.</a:t>
            </a:r>
          </a:p>
          <a:p>
            <a:pPr lvl="1"/>
            <a:r>
              <a:rPr lang="en-US" dirty="0"/>
              <a:t>Non-fiduciary advisors may receive 12b-1 fees.</a:t>
            </a:r>
          </a:p>
          <a:p>
            <a:pPr lvl="1"/>
            <a:r>
              <a:rPr lang="en-US" dirty="0"/>
              <a:t>DOL proposal to broaden “fiduciary” definition would stop receipt of variable fees.</a:t>
            </a:r>
          </a:p>
          <a:p>
            <a:r>
              <a:rPr lang="en-US" dirty="0"/>
              <a:t>Plan Expense Accounts</a:t>
            </a:r>
          </a:p>
          <a:p>
            <a:pPr lvl="1"/>
            <a:r>
              <a:rPr lang="en-US" dirty="0"/>
              <a:t>Typically, funded by </a:t>
            </a:r>
            <a:r>
              <a:rPr lang="en-US" dirty="0" err="1"/>
              <a:t>recordkeeper’s</a:t>
            </a:r>
            <a:r>
              <a:rPr lang="en-US" dirty="0"/>
              <a:t> indirect compensation for gross-to-net pricing.</a:t>
            </a:r>
          </a:p>
          <a:p>
            <a:pPr lvl="1"/>
            <a:r>
              <a:rPr lang="en-US" dirty="0"/>
              <a:t>May be used to </a:t>
            </a:r>
            <a:r>
              <a:rPr lang="en-US" dirty="0" err="1"/>
              <a:t>levelize</a:t>
            </a:r>
            <a:r>
              <a:rPr lang="en-US" dirty="0"/>
              <a:t> advisor’s compensation.</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16</a:t>
            </a:fld>
            <a:endParaRPr lang="en-US"/>
          </a:p>
        </p:txBody>
      </p:sp>
    </p:spTree>
    <p:extLst>
      <p:ext uri="{BB962C8B-B14F-4D97-AF65-F5344CB8AC3E}">
        <p14:creationId xmlns:p14="http://schemas.microsoft.com/office/powerpoint/2010/main" val="506094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Administration has launched initiatives.</a:t>
            </a:r>
          </a:p>
          <a:p>
            <a:pPr lvl="1"/>
            <a:r>
              <a:rPr lang="en-US" dirty="0"/>
              <a:t>Fee disclosures for plan sponsors and participants.</a:t>
            </a:r>
          </a:p>
          <a:p>
            <a:pPr lvl="1"/>
            <a:r>
              <a:rPr lang="en-US" dirty="0"/>
              <a:t>Tried to encourage participant-level advice.</a:t>
            </a:r>
          </a:p>
          <a:p>
            <a:pPr lvl="1"/>
            <a:r>
              <a:rPr lang="en-US" dirty="0"/>
              <a:t>Pushing boundaries of fiduciary status.</a:t>
            </a:r>
          </a:p>
          <a:p>
            <a:r>
              <a:rPr lang="en-US" dirty="0"/>
              <a:t>Pressure on Fees</a:t>
            </a:r>
          </a:p>
          <a:p>
            <a:pPr lvl="1"/>
            <a:r>
              <a:rPr lang="en-US" dirty="0"/>
              <a:t>Interest in </a:t>
            </a:r>
            <a:r>
              <a:rPr lang="en-US" dirty="0" err="1"/>
              <a:t>levelized</a:t>
            </a:r>
            <a:r>
              <a:rPr lang="en-US" dirty="0"/>
              <a:t> fee arrangements.</a:t>
            </a:r>
          </a:p>
          <a:p>
            <a:pPr lvl="1"/>
            <a:r>
              <a:rPr lang="en-US" dirty="0"/>
              <a:t>Downward pressure on 401(k) pricing .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17</a:t>
            </a:fld>
            <a:endParaRPr lang="en-US"/>
          </a:p>
        </p:txBody>
      </p:sp>
    </p:spTree>
    <p:extLst>
      <p:ext uri="{BB962C8B-B14F-4D97-AF65-F5344CB8AC3E}">
        <p14:creationId xmlns:p14="http://schemas.microsoft.com/office/powerpoint/2010/main" val="6133130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ClrTx/>
              <a:buAutoNum type="arabicPeriod"/>
            </a:pPr>
            <a:r>
              <a:rPr lang="en-US" dirty="0" err="1" smtClean="0">
                <a:solidFill>
                  <a:srgbClr val="438FDE"/>
                </a:solidFill>
              </a:rPr>
              <a:t>Decumulation</a:t>
            </a:r>
            <a:r>
              <a:rPr lang="en-US" dirty="0" smtClean="0">
                <a:solidFill>
                  <a:srgbClr val="438FDE"/>
                </a:solidFill>
              </a:rPr>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18</a:t>
            </a:fld>
            <a:endParaRPr lang="en-US"/>
          </a:p>
        </p:txBody>
      </p:sp>
    </p:spTree>
    <p:extLst>
      <p:ext uri="{BB962C8B-B14F-4D97-AF65-F5344CB8AC3E}">
        <p14:creationId xmlns:p14="http://schemas.microsoft.com/office/powerpoint/2010/main" val="20190058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Administration’s Goals</a:t>
            </a:r>
            <a:endParaRPr lang="en-US" dirty="0"/>
          </a:p>
        </p:txBody>
      </p:sp>
      <p:sp>
        <p:nvSpPr>
          <p:cNvPr id="2" name="Content Placeholder 1"/>
          <p:cNvSpPr>
            <a:spLocks noGrp="1"/>
          </p:cNvSpPr>
          <p:nvPr>
            <p:ph idx="1"/>
          </p:nvPr>
        </p:nvSpPr>
        <p:spPr/>
        <p:txBody>
          <a:bodyPr/>
          <a:lstStyle/>
          <a:p>
            <a:r>
              <a:rPr lang="en-US" dirty="0"/>
              <a:t>Help retirees take plan distributions without outliving them.</a:t>
            </a:r>
          </a:p>
          <a:p>
            <a:pPr lvl="1"/>
            <a:r>
              <a:rPr lang="en-US" dirty="0"/>
              <a:t>Motivate retirees to annuitize accounts.</a:t>
            </a:r>
          </a:p>
          <a:p>
            <a:pPr lvl="1"/>
            <a:r>
              <a:rPr lang="en-US" dirty="0"/>
              <a:t>Retirement paycheck for life.</a:t>
            </a:r>
          </a:p>
          <a:p>
            <a:r>
              <a:rPr lang="en-US" dirty="0"/>
              <a:t>Encourage plan sponsors to voluntarily offer annuity options.</a:t>
            </a:r>
          </a:p>
          <a:p>
            <a:pPr lvl="1"/>
            <a:r>
              <a:rPr lang="en-US" dirty="0"/>
              <a:t>Permit longevity annuities.</a:t>
            </a:r>
          </a:p>
          <a:p>
            <a:pPr lvl="1"/>
            <a:r>
              <a:rPr lang="en-US" dirty="0"/>
              <a:t>Remove regulatory hurdles.</a:t>
            </a:r>
          </a:p>
          <a:p>
            <a:pPr lvl="1"/>
            <a:r>
              <a:rPr lang="en-US" dirty="0"/>
              <a:t>Facilitate default annuities.</a:t>
            </a:r>
          </a:p>
          <a:p>
            <a:pPr lvl="1"/>
            <a:r>
              <a:rPr lang="en-US" dirty="0"/>
              <a:t>Promote education and disclosures.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19</a:t>
            </a:fld>
            <a:endParaRPr lang="en-US"/>
          </a:p>
        </p:txBody>
      </p:sp>
    </p:spTree>
    <p:extLst>
      <p:ext uri="{BB962C8B-B14F-4D97-AF65-F5344CB8AC3E}">
        <p14:creationId xmlns:p14="http://schemas.microsoft.com/office/powerpoint/2010/main" val="38919976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Longevity Annuities</a:t>
            </a:r>
            <a:endParaRPr lang="en-US" dirty="0"/>
          </a:p>
        </p:txBody>
      </p:sp>
      <p:sp>
        <p:nvSpPr>
          <p:cNvPr id="2" name="Content Placeholder 1"/>
          <p:cNvSpPr>
            <a:spLocks noGrp="1"/>
          </p:cNvSpPr>
          <p:nvPr>
            <p:ph idx="1"/>
          </p:nvPr>
        </p:nvSpPr>
        <p:spPr/>
        <p:txBody>
          <a:bodyPr/>
          <a:lstStyle/>
          <a:p>
            <a:r>
              <a:rPr lang="en-US" dirty="0"/>
              <a:t>IRS proposal would relax required minimum </a:t>
            </a:r>
            <a:r>
              <a:rPr lang="en-US" dirty="0" smtClean="0"/>
              <a:t>distribution (RMD</a:t>
            </a:r>
            <a:r>
              <a:rPr lang="en-US" dirty="0"/>
              <a:t>) rules for plans.</a:t>
            </a:r>
          </a:p>
          <a:p>
            <a:r>
              <a:rPr lang="en-US" dirty="0"/>
              <a:t>Longevity annuities provide income stream for later in life.</a:t>
            </a:r>
          </a:p>
          <a:p>
            <a:pPr lvl="1"/>
            <a:r>
              <a:rPr lang="en-US" dirty="0"/>
              <a:t>But RMD rules mandate start at age 70 ½.</a:t>
            </a:r>
          </a:p>
          <a:p>
            <a:r>
              <a:rPr lang="en-US" dirty="0"/>
              <a:t>Proposed Regulations</a:t>
            </a:r>
          </a:p>
          <a:p>
            <a:pPr lvl="1"/>
            <a:r>
              <a:rPr lang="en-US" dirty="0"/>
              <a:t>Exception from RMD rules for longevity annuity investments.</a:t>
            </a:r>
          </a:p>
          <a:p>
            <a:pPr lvl="1"/>
            <a:r>
              <a:rPr lang="en-US" dirty="0"/>
              <a:t>Limit investment to $100,000  or 25% of account.</a:t>
            </a:r>
          </a:p>
          <a:p>
            <a:pPr lvl="1"/>
            <a:r>
              <a:rPr lang="en-US" dirty="0"/>
              <a:t>Must start no later than age 85.</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20</a:t>
            </a:fld>
            <a:endParaRPr lang="en-US"/>
          </a:p>
        </p:txBody>
      </p:sp>
    </p:spTree>
    <p:extLst>
      <p:ext uri="{BB962C8B-B14F-4D97-AF65-F5344CB8AC3E}">
        <p14:creationId xmlns:p14="http://schemas.microsoft.com/office/powerpoint/2010/main" val="30984473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New Tax Rules Favoring Annuities</a:t>
            </a:r>
            <a:endParaRPr lang="en-US" dirty="0"/>
          </a:p>
        </p:txBody>
      </p:sp>
      <p:sp>
        <p:nvSpPr>
          <p:cNvPr id="2" name="Content Placeholder 1"/>
          <p:cNvSpPr>
            <a:spLocks noGrp="1"/>
          </p:cNvSpPr>
          <p:nvPr>
            <p:ph idx="1"/>
          </p:nvPr>
        </p:nvSpPr>
        <p:spPr/>
        <p:txBody>
          <a:bodyPr/>
          <a:lstStyle/>
          <a:p>
            <a:r>
              <a:rPr lang="en-US" dirty="0"/>
              <a:t>Rollovers to DB Plans </a:t>
            </a:r>
          </a:p>
          <a:p>
            <a:pPr lvl="1"/>
            <a:r>
              <a:rPr lang="en-US" dirty="0"/>
              <a:t>Rev. Rul. 2012-4</a:t>
            </a:r>
          </a:p>
          <a:p>
            <a:pPr lvl="1"/>
            <a:r>
              <a:rPr lang="en-US" dirty="0"/>
              <a:t>401(k) accounts may be rolled over and converted to DB plan annuity benefits.</a:t>
            </a:r>
          </a:p>
          <a:p>
            <a:pPr lvl="1"/>
            <a:r>
              <a:rPr lang="en-US" dirty="0"/>
              <a:t>Provides favorable annuity rates for participants.</a:t>
            </a:r>
          </a:p>
          <a:p>
            <a:r>
              <a:rPr lang="en-US" dirty="0"/>
              <a:t>Relief for DC Plans With Deferred Annuities</a:t>
            </a:r>
          </a:p>
          <a:p>
            <a:pPr lvl="1"/>
            <a:r>
              <a:rPr lang="en-US" dirty="0"/>
              <a:t>Rev. Rul. 2012-3</a:t>
            </a:r>
          </a:p>
          <a:p>
            <a:pPr lvl="1"/>
            <a:r>
              <a:rPr lang="en-US" dirty="0"/>
              <a:t>401(k) plans typically exempt from onerous death benefit rules.</a:t>
            </a:r>
          </a:p>
          <a:p>
            <a:pPr lvl="1"/>
            <a:r>
              <a:rPr lang="en-US" dirty="0"/>
              <a:t>Ruling confirms that 401(k) plans with deferred annuities can still avoid them.</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21</a:t>
            </a:fld>
            <a:endParaRPr lang="en-US"/>
          </a:p>
        </p:txBody>
      </p:sp>
    </p:spTree>
    <p:extLst>
      <p:ext uri="{BB962C8B-B14F-4D97-AF65-F5344CB8AC3E}">
        <p14:creationId xmlns:p14="http://schemas.microsoft.com/office/powerpoint/2010/main" val="4282002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Default Annuities</a:t>
            </a:r>
            <a:endParaRPr lang="en-US" dirty="0"/>
          </a:p>
        </p:txBody>
      </p:sp>
      <p:sp>
        <p:nvSpPr>
          <p:cNvPr id="2" name="Content Placeholder 1"/>
          <p:cNvSpPr>
            <a:spLocks noGrp="1"/>
          </p:cNvSpPr>
          <p:nvPr>
            <p:ph idx="1"/>
          </p:nvPr>
        </p:nvSpPr>
        <p:spPr/>
        <p:txBody>
          <a:bodyPr/>
          <a:lstStyle/>
          <a:p>
            <a:r>
              <a:rPr lang="en-US" dirty="0"/>
              <a:t>Should annuity option be default for plan?</a:t>
            </a:r>
          </a:p>
          <a:p>
            <a:r>
              <a:rPr lang="en-US" dirty="0"/>
              <a:t>Possible Approach:  Amend QDIA Rules</a:t>
            </a:r>
          </a:p>
          <a:p>
            <a:pPr lvl="1"/>
            <a:r>
              <a:rPr lang="en-US" dirty="0"/>
              <a:t>Permit annuity option to qualify as QDIA.</a:t>
            </a:r>
          </a:p>
          <a:p>
            <a:pPr lvl="1"/>
            <a:r>
              <a:rPr lang="en-US" dirty="0"/>
              <a:t>Critics argue annuities not appropriate for all.</a:t>
            </a:r>
          </a:p>
          <a:p>
            <a:pPr lvl="1"/>
            <a:r>
              <a:rPr lang="en-US" dirty="0"/>
              <a:t>Default annuity investments not easily reversed.</a:t>
            </a:r>
          </a:p>
          <a:p>
            <a:r>
              <a:rPr lang="en-US" dirty="0"/>
              <a:t>Possible Approach:  2-Year Trial Period</a:t>
            </a:r>
          </a:p>
          <a:p>
            <a:pPr lvl="1"/>
            <a:r>
              <a:rPr lang="en-US" dirty="0"/>
              <a:t>Retirees receive annuity during trial </a:t>
            </a:r>
            <a:r>
              <a:rPr lang="en-US" dirty="0" smtClean="0"/>
              <a:t>period (</a:t>
            </a:r>
            <a:r>
              <a:rPr lang="en-US" dirty="0"/>
              <a:t>unless they opt out).</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22</a:t>
            </a:fld>
            <a:endParaRPr lang="en-US"/>
          </a:p>
        </p:txBody>
      </p:sp>
    </p:spTree>
    <p:extLst>
      <p:ext uri="{BB962C8B-B14F-4D97-AF65-F5344CB8AC3E}">
        <p14:creationId xmlns:p14="http://schemas.microsoft.com/office/powerpoint/2010/main" val="37524752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Education and Disclosures for Participants</a:t>
            </a:r>
            <a:endParaRPr lang="en-US" dirty="0"/>
          </a:p>
        </p:txBody>
      </p:sp>
      <p:sp>
        <p:nvSpPr>
          <p:cNvPr id="2" name="Content Placeholder 1"/>
          <p:cNvSpPr>
            <a:spLocks noGrp="1"/>
          </p:cNvSpPr>
          <p:nvPr>
            <p:ph idx="1"/>
          </p:nvPr>
        </p:nvSpPr>
        <p:spPr/>
        <p:txBody>
          <a:bodyPr/>
          <a:lstStyle/>
          <a:p>
            <a:r>
              <a:rPr lang="en-US" dirty="0"/>
              <a:t>GAO Recommendations</a:t>
            </a:r>
          </a:p>
          <a:p>
            <a:pPr lvl="1"/>
            <a:r>
              <a:rPr lang="en-US" dirty="0"/>
              <a:t>Update DOL’s “investment education” guidance to cover </a:t>
            </a:r>
            <a:r>
              <a:rPr lang="en-US" dirty="0" err="1"/>
              <a:t>decumulation</a:t>
            </a:r>
            <a:r>
              <a:rPr lang="en-US" dirty="0"/>
              <a:t>.</a:t>
            </a:r>
          </a:p>
          <a:p>
            <a:pPr lvl="1"/>
            <a:r>
              <a:rPr lang="en-US" dirty="0"/>
              <a:t>But DOL is concerned about conflicts.</a:t>
            </a:r>
          </a:p>
          <a:p>
            <a:pPr lvl="1"/>
            <a:r>
              <a:rPr lang="en-US" dirty="0"/>
              <a:t>Guidance likely to restrict sales pitches.</a:t>
            </a:r>
          </a:p>
          <a:p>
            <a:r>
              <a:rPr lang="en-US" dirty="0"/>
              <a:t>Lifetime Income Disclosure Act</a:t>
            </a:r>
          </a:p>
          <a:p>
            <a:pPr lvl="1"/>
            <a:r>
              <a:rPr lang="en-US" dirty="0"/>
              <a:t>Would require plan to show account balances as if converted into guaranteed monthly payments.</a:t>
            </a:r>
          </a:p>
          <a:p>
            <a:pPr lvl="1"/>
            <a:r>
              <a:rPr lang="en-US" dirty="0"/>
              <a:t>Would also encourage participants to think about retirement paycheck for life. </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23</a:t>
            </a:fld>
            <a:endParaRPr lang="en-US"/>
          </a:p>
        </p:txBody>
      </p:sp>
    </p:spTree>
    <p:extLst>
      <p:ext uri="{BB962C8B-B14F-4D97-AF65-F5344CB8AC3E}">
        <p14:creationId xmlns:p14="http://schemas.microsoft.com/office/powerpoint/2010/main" val="22188727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Consensus emerging on lifetime income options.</a:t>
            </a:r>
          </a:p>
          <a:p>
            <a:pPr lvl="1"/>
            <a:r>
              <a:rPr lang="en-US" dirty="0"/>
              <a:t>Proposal for longevity annuities to be finalized in near future.</a:t>
            </a:r>
          </a:p>
          <a:p>
            <a:pPr lvl="1"/>
            <a:r>
              <a:rPr lang="en-US" dirty="0"/>
              <a:t>Recent IRS annuity rulings are plan-friendly.</a:t>
            </a:r>
          </a:p>
          <a:p>
            <a:pPr lvl="1"/>
            <a:r>
              <a:rPr lang="en-US" dirty="0"/>
              <a:t>Guidance on </a:t>
            </a:r>
            <a:r>
              <a:rPr lang="en-US" dirty="0" err="1" smtClean="0"/>
              <a:t>decumulation</a:t>
            </a:r>
            <a:r>
              <a:rPr lang="en-US" dirty="0" smtClean="0"/>
              <a:t> </a:t>
            </a:r>
            <a:r>
              <a:rPr lang="en-US" dirty="0"/>
              <a:t>education expected from DOL.</a:t>
            </a:r>
          </a:p>
          <a:p>
            <a:pPr lvl="1"/>
            <a:r>
              <a:rPr lang="en-US" dirty="0"/>
              <a:t>But debate on use of annuities as QDIA likely to follow.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24</a:t>
            </a:fld>
            <a:endParaRPr lang="en-US"/>
          </a:p>
        </p:txBody>
      </p:sp>
    </p:spTree>
    <p:extLst>
      <p:ext uri="{BB962C8B-B14F-4D97-AF65-F5344CB8AC3E}">
        <p14:creationId xmlns:p14="http://schemas.microsoft.com/office/powerpoint/2010/main" val="3768994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ClrTx/>
              <a:buAutoNum type="arabicPeriod"/>
            </a:pPr>
            <a:r>
              <a:rPr lang="en-US" dirty="0" smtClean="0">
                <a:solidFill>
                  <a:srgbClr val="438FDE"/>
                </a:solidFill>
              </a:rPr>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25</a:t>
            </a:fld>
            <a:endParaRPr lang="en-US"/>
          </a:p>
        </p:txBody>
      </p:sp>
    </p:spTree>
    <p:extLst>
      <p:ext uri="{BB962C8B-B14F-4D97-AF65-F5344CB8AC3E}">
        <p14:creationId xmlns:p14="http://schemas.microsoft.com/office/powerpoint/2010/main" val="5341596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Impact of Plan Contributions on Federal Deficit</a:t>
            </a:r>
          </a:p>
          <a:p>
            <a:pPr lvl="1"/>
            <a:r>
              <a:rPr lang="en-US" dirty="0"/>
              <a:t>$70.2 Billion Annually.</a:t>
            </a:r>
          </a:p>
          <a:p>
            <a:pPr lvl="1"/>
            <a:r>
              <a:rPr lang="en-US" dirty="0"/>
              <a:t>$361 Billion 2011 – 2015.</a:t>
            </a:r>
          </a:p>
          <a:p>
            <a:r>
              <a:rPr lang="en-US" dirty="0"/>
              <a:t>Plan Limitations That Can Be Reduced to Lessen Deficit</a:t>
            </a:r>
          </a:p>
          <a:p>
            <a:pPr lvl="1"/>
            <a:r>
              <a:rPr lang="en-US" dirty="0"/>
              <a:t>Annual Additions from All Sources - $50,000.</a:t>
            </a:r>
          </a:p>
          <a:p>
            <a:pPr lvl="1"/>
            <a:r>
              <a:rPr lang="en-US" dirty="0"/>
              <a:t>Elective Deferrals - $17,000.</a:t>
            </a:r>
          </a:p>
          <a:p>
            <a:pPr lvl="1"/>
            <a:r>
              <a:rPr lang="en-US" dirty="0"/>
              <a:t>Plan Sponsor Deduction – 25% Compensation of All Participants.</a:t>
            </a:r>
          </a:p>
          <a:p>
            <a:pPr lvl="1"/>
            <a:r>
              <a:rPr lang="en-US" dirty="0"/>
              <a:t>Compensation Counted to Determine Benefits/Contributions - $250,000.</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26</a:t>
            </a:fld>
            <a:endParaRPr lang="en-US" dirty="0"/>
          </a:p>
        </p:txBody>
      </p:sp>
    </p:spTree>
    <p:extLst>
      <p:ext uri="{BB962C8B-B14F-4D97-AF65-F5344CB8AC3E}">
        <p14:creationId xmlns:p14="http://schemas.microsoft.com/office/powerpoint/2010/main" val="33912272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National Commission on Fiscal Responsibility (20/20 Cap) – Lesser of $20,000 of 20% Compensation.</a:t>
            </a:r>
          </a:p>
          <a:p>
            <a:r>
              <a:rPr lang="en-US" dirty="0"/>
              <a:t>Brookings Institution</a:t>
            </a:r>
          </a:p>
          <a:p>
            <a:pPr lvl="1"/>
            <a:r>
              <a:rPr lang="en-US" dirty="0"/>
              <a:t>Make All Employer and Employee Contributions Taxable.</a:t>
            </a:r>
          </a:p>
          <a:p>
            <a:pPr lvl="1"/>
            <a:r>
              <a:rPr lang="en-US" dirty="0"/>
              <a:t>Refundable Tax Credit Deposited to Retirement Savings Acct.</a:t>
            </a:r>
          </a:p>
          <a:p>
            <a:r>
              <a:rPr lang="en-US" dirty="0"/>
              <a:t>Obama Administration – 7% on Employer and Employee Tax Contributions for High Earners Only.</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27</a:t>
            </a:fld>
            <a:endParaRPr lang="en-US" dirty="0"/>
          </a:p>
        </p:txBody>
      </p:sp>
    </p:spTree>
    <p:extLst>
      <p:ext uri="{BB962C8B-B14F-4D97-AF65-F5344CB8AC3E}">
        <p14:creationId xmlns:p14="http://schemas.microsoft.com/office/powerpoint/2010/main" val="8063740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effectLst>
                  <a:outerShdw blurRad="38100" dist="38100" dir="2700000" algn="tl">
                    <a:srgbClr val="000000">
                      <a:alpha val="43137"/>
                    </a:srgbClr>
                  </a:outerShdw>
                </a:effectLst>
              </a:rPr>
              <a:t>State-Sponsored Plans for Private-Sector</a:t>
            </a:r>
            <a:endParaRPr lang="en-US" dirty="0"/>
          </a:p>
        </p:txBody>
      </p:sp>
      <p:sp>
        <p:nvSpPr>
          <p:cNvPr id="3" name="Content Placeholder 2"/>
          <p:cNvSpPr>
            <a:spLocks noGrp="1"/>
          </p:cNvSpPr>
          <p:nvPr>
            <p:ph idx="1"/>
          </p:nvPr>
        </p:nvSpPr>
        <p:spPr/>
        <p:txBody>
          <a:bodyPr/>
          <a:lstStyle/>
          <a:p>
            <a:pPr>
              <a:buClrTx/>
            </a:pPr>
            <a:r>
              <a:rPr lang="en-US" dirty="0"/>
              <a:t>Secure Plan Proposal.</a:t>
            </a:r>
          </a:p>
          <a:p>
            <a:pPr lvl="1">
              <a:buClrTx/>
            </a:pPr>
            <a:r>
              <a:rPr lang="en-US" dirty="0"/>
              <a:t>Proposed by National Conference on Public Employee Retirement Systems.</a:t>
            </a:r>
          </a:p>
          <a:p>
            <a:pPr lvl="1">
              <a:buClrTx/>
            </a:pPr>
            <a:r>
              <a:rPr lang="en-US" dirty="0"/>
              <a:t>Provide coverage for employees of small employers.</a:t>
            </a:r>
          </a:p>
          <a:p>
            <a:pPr lvl="1">
              <a:buClrTx/>
            </a:pPr>
            <a:r>
              <a:rPr lang="en-US" dirty="0"/>
              <a:t>Seeks to benefit from economies of scale.</a:t>
            </a:r>
          </a:p>
          <a:p>
            <a:pPr lvl="1">
              <a:buClrTx/>
            </a:pPr>
            <a:r>
              <a:rPr lang="en-US" dirty="0"/>
              <a:t>Cash balance plan: 6% annual credits; minimum 3% interest credits.</a:t>
            </a:r>
          </a:p>
          <a:p>
            <a:pPr lvl="1">
              <a:buClrTx/>
            </a:pPr>
            <a:r>
              <a:rPr lang="en-US" dirty="0"/>
              <a:t>Funding shortfall would ultimately fall on states.</a:t>
            </a:r>
          </a:p>
          <a:p>
            <a:pPr>
              <a:buClrTx/>
            </a:pPr>
            <a:r>
              <a:rPr lang="en-US" dirty="0"/>
              <a:t>Define Contribution Initiatives.</a:t>
            </a:r>
          </a:p>
          <a:p>
            <a:pPr>
              <a:buClrTx/>
            </a:pPr>
            <a:r>
              <a:rPr lang="en-US" dirty="0"/>
              <a:t>Fiduciary Implications.</a:t>
            </a:r>
          </a:p>
          <a:p>
            <a:pPr lvl="1">
              <a:buClrTx/>
            </a:pPr>
            <a:r>
              <a:rPr lang="en-US" dirty="0"/>
              <a:t>Potential state liability for selection of investment alternatives.</a:t>
            </a:r>
          </a:p>
          <a:p>
            <a:pPr lvl="1">
              <a:buClrTx/>
            </a:pPr>
            <a:r>
              <a:rPr lang="en-US" dirty="0"/>
              <a:t>State must ensure that plan avoids prohibited transactions.</a:t>
            </a:r>
          </a:p>
          <a:p>
            <a:pPr lvl="1">
              <a:buClrTx/>
            </a:pPr>
            <a:r>
              <a:rPr lang="en-US" dirty="0"/>
              <a:t>Bonding.</a:t>
            </a:r>
          </a:p>
          <a:p>
            <a:pPr lvl="1">
              <a:buClrTx/>
            </a:pPr>
            <a:r>
              <a:rPr lang="en-US" dirty="0"/>
              <a:t>Administrative duties allocated between state and employer</a:t>
            </a:r>
          </a:p>
        </p:txBody>
      </p:sp>
      <p:sp>
        <p:nvSpPr>
          <p:cNvPr id="4" name="Slide Number Placeholder 3"/>
          <p:cNvSpPr>
            <a:spLocks noGrp="1"/>
          </p:cNvSpPr>
          <p:nvPr>
            <p:ph type="sldNum" sz="quarter" idx="12"/>
          </p:nvPr>
        </p:nvSpPr>
        <p:spPr/>
        <p:txBody>
          <a:bodyPr/>
          <a:lstStyle/>
          <a:p>
            <a:fld id="{459A4F49-A261-43E0-8425-1A98AB8E23C1}" type="slidenum">
              <a:rPr lang="en-US" smtClean="0"/>
              <a:pPr/>
              <a:t>28</a:t>
            </a:fld>
            <a:endParaRPr lang="en-US" dirty="0"/>
          </a:p>
        </p:txBody>
      </p:sp>
    </p:spTree>
    <p:extLst>
      <p:ext uri="{BB962C8B-B14F-4D97-AF65-F5344CB8AC3E}">
        <p14:creationId xmlns:p14="http://schemas.microsoft.com/office/powerpoint/2010/main" val="33060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Other Revenue Raisers</a:t>
            </a:r>
            <a:endParaRPr lang="en-US" dirty="0"/>
          </a:p>
        </p:txBody>
      </p:sp>
      <p:sp>
        <p:nvSpPr>
          <p:cNvPr id="2" name="Content Placeholder 1"/>
          <p:cNvSpPr>
            <a:spLocks noGrp="1"/>
          </p:cNvSpPr>
          <p:nvPr>
            <p:ph idx="1"/>
          </p:nvPr>
        </p:nvSpPr>
        <p:spPr/>
        <p:txBody>
          <a:bodyPr/>
          <a:lstStyle/>
          <a:p>
            <a:r>
              <a:rPr lang="en-US" dirty="0"/>
              <a:t>Minimum Required Distributions to be Accelerated.</a:t>
            </a:r>
          </a:p>
          <a:p>
            <a:pPr lvl="1"/>
            <a:r>
              <a:rPr lang="en-US" dirty="0"/>
              <a:t>Shrink Distribution Period for Inherited 401(k)s and IRAs.</a:t>
            </a:r>
          </a:p>
          <a:p>
            <a:pPr lvl="1"/>
            <a:r>
              <a:rPr lang="en-US" dirty="0"/>
              <a:t>Administration want to waive MRD for small accounts.</a:t>
            </a:r>
          </a:p>
          <a:p>
            <a:r>
              <a:rPr lang="en-US" dirty="0"/>
              <a:t>Limit or Eliminate Roth Conversions.</a:t>
            </a:r>
          </a:p>
          <a:p>
            <a:r>
              <a:rPr lang="en-US" dirty="0"/>
              <a:t>Increase PBGC Premiums by $16 billion over 10 years.</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29</a:t>
            </a:fld>
            <a:endParaRPr lang="en-US"/>
          </a:p>
        </p:txBody>
      </p:sp>
    </p:spTree>
    <p:extLst>
      <p:ext uri="{BB962C8B-B14F-4D97-AF65-F5344CB8AC3E}">
        <p14:creationId xmlns:p14="http://schemas.microsoft.com/office/powerpoint/2010/main" val="30094290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Republican Reaction to Tax Proposals</a:t>
            </a:r>
            <a:endParaRPr lang="en-US" dirty="0"/>
          </a:p>
        </p:txBody>
      </p:sp>
      <p:sp>
        <p:nvSpPr>
          <p:cNvPr id="2" name="Content Placeholder 1"/>
          <p:cNvSpPr>
            <a:spLocks noGrp="1"/>
          </p:cNvSpPr>
          <p:nvPr>
            <p:ph idx="1"/>
          </p:nvPr>
        </p:nvSpPr>
        <p:spPr/>
        <p:txBody>
          <a:bodyPr/>
          <a:lstStyle/>
          <a:p>
            <a:r>
              <a:rPr lang="en-US" dirty="0"/>
              <a:t>Republican budget does not directly address.</a:t>
            </a:r>
          </a:p>
          <a:p>
            <a:r>
              <a:rPr lang="en-US" dirty="0"/>
              <a:t>Romney Campaign favors lower tax rates and broader base but no focus on retirement plans expenditure.</a:t>
            </a:r>
          </a:p>
          <a:p>
            <a:r>
              <a:rPr lang="en-US" dirty="0"/>
              <a:t>Senator Hatch skeptical of changing current limits.</a:t>
            </a:r>
          </a:p>
          <a:p>
            <a:r>
              <a:rPr lang="en-US" dirty="0"/>
              <a:t>Summing Up</a:t>
            </a:r>
          </a:p>
          <a:p>
            <a:r>
              <a:rPr lang="en-US" dirty="0"/>
              <a:t>Soak the rich schemes may defeat themselves.</a:t>
            </a:r>
          </a:p>
          <a:p>
            <a:r>
              <a:rPr lang="en-US" dirty="0"/>
              <a:t>20/20 Cap may be enacted.</a:t>
            </a:r>
          </a:p>
          <a:p>
            <a:r>
              <a:rPr lang="en-US" dirty="0"/>
              <a:t>Consequences of lowered contributions</a:t>
            </a:r>
          </a:p>
          <a:p>
            <a:pPr lvl="1"/>
            <a:r>
              <a:rPr lang="en-US" dirty="0"/>
              <a:t>Private Retirement Plan System gets smaller</a:t>
            </a:r>
          </a:p>
          <a:p>
            <a:pPr lvl="1"/>
            <a:r>
              <a:rPr lang="en-US" dirty="0"/>
              <a:t>Reduced Role for Employers.</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30</a:t>
            </a:fld>
            <a:endParaRPr lang="en-US"/>
          </a:p>
        </p:txBody>
      </p:sp>
    </p:spTree>
    <p:extLst>
      <p:ext uri="{BB962C8B-B14F-4D97-AF65-F5344CB8AC3E}">
        <p14:creationId xmlns:p14="http://schemas.microsoft.com/office/powerpoint/2010/main" val="14910648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ClrTx/>
              <a:buAutoNum type="arabicPeriod"/>
            </a:pPr>
            <a:r>
              <a:rPr lang="en-US" dirty="0" smtClean="0">
                <a:solidFill>
                  <a:srgbClr val="438FDE"/>
                </a:solidFill>
              </a:rPr>
              <a:t>Industry </a:t>
            </a:r>
            <a:r>
              <a:rPr lang="en-US" dirty="0">
                <a:solidFill>
                  <a:srgbClr val="438FDE"/>
                </a:solidFill>
              </a:rPr>
              <a:t>Groups</a:t>
            </a:r>
            <a:br>
              <a:rPr lang="en-US" dirty="0">
                <a:solidFill>
                  <a:srgbClr val="438FDE"/>
                </a:solidFill>
              </a:rPr>
            </a:br>
            <a:endParaRPr lang="en-US" dirty="0">
              <a:solidFill>
                <a:srgbClr val="438FDE"/>
              </a:solidFill>
            </a:endParaRP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31</a:t>
            </a:fld>
            <a:endParaRPr lang="en-US"/>
          </a:p>
        </p:txBody>
      </p:sp>
    </p:spTree>
    <p:extLst>
      <p:ext uri="{BB962C8B-B14F-4D97-AF65-F5344CB8AC3E}">
        <p14:creationId xmlns:p14="http://schemas.microsoft.com/office/powerpoint/2010/main" val="17936258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Industry Groups</a:t>
            </a:r>
            <a:endParaRPr lang="en-US" dirty="0"/>
          </a:p>
        </p:txBody>
      </p:sp>
      <p:sp>
        <p:nvSpPr>
          <p:cNvPr id="6" name="Content Placeholder 5"/>
          <p:cNvSpPr>
            <a:spLocks noGrp="1"/>
          </p:cNvSpPr>
          <p:nvPr>
            <p:ph idx="1"/>
          </p:nvPr>
        </p:nvSpPr>
        <p:spPr/>
        <p:txBody>
          <a:bodyPr/>
          <a:lstStyle/>
          <a:p>
            <a:r>
              <a:rPr lang="en-US" dirty="0"/>
              <a:t>Social Policy Advocate</a:t>
            </a:r>
          </a:p>
          <a:p>
            <a:pPr lvl="1"/>
            <a:r>
              <a:rPr lang="en-US" dirty="0"/>
              <a:t>AARP</a:t>
            </a:r>
          </a:p>
          <a:p>
            <a:pPr lvl="1"/>
            <a:r>
              <a:rPr lang="en-US" dirty="0"/>
              <a:t>Pension Rights Center</a:t>
            </a:r>
          </a:p>
          <a:p>
            <a:endParaRPr lang="en-US" dirty="0"/>
          </a:p>
          <a:p>
            <a:r>
              <a:rPr lang="en-US" dirty="0"/>
              <a:t>Independent Research Organizations</a:t>
            </a:r>
          </a:p>
          <a:p>
            <a:pPr lvl="1"/>
            <a:r>
              <a:rPr lang="en-US" dirty="0"/>
              <a:t>EBRI</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32</a:t>
            </a:fld>
            <a:endParaRPr lang="en-US"/>
          </a:p>
        </p:txBody>
      </p:sp>
      <p:sp>
        <p:nvSpPr>
          <p:cNvPr id="10" name="Content Placeholder 5"/>
          <p:cNvSpPr txBox="1">
            <a:spLocks/>
          </p:cNvSpPr>
          <p:nvPr/>
        </p:nvSpPr>
        <p:spPr bwMode="auto">
          <a:xfrm>
            <a:off x="533400" y="1600200"/>
            <a:ext cx="3657600" cy="3733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173038" indent="-173038" algn="l" rtl="0" eaLnBrk="0" fontAlgn="base" hangingPunct="0">
              <a:lnSpc>
                <a:spcPts val="1925"/>
              </a:lnSpc>
              <a:spcBef>
                <a:spcPct val="20000"/>
              </a:spcBef>
              <a:spcAft>
                <a:spcPts val="1000"/>
              </a:spcAft>
              <a:buClr>
                <a:schemeClr val="bg1"/>
              </a:buClr>
              <a:buSzPct val="100000"/>
              <a:buFont typeface="Arial" charset="0"/>
              <a:buChar char="–"/>
              <a:defRPr sz="1600" kern="1200">
                <a:solidFill>
                  <a:srgbClr val="000000"/>
                </a:solidFill>
                <a:latin typeface="+mj-lt"/>
                <a:ea typeface="ＭＳ Ｐゴシック" charset="-128"/>
                <a:cs typeface="NewsGoth BT"/>
              </a:defRPr>
            </a:lvl1pPr>
            <a:lvl2pPr marL="742950" indent="-182563" algn="l" rtl="0" eaLnBrk="0" fontAlgn="base" hangingPunct="0">
              <a:lnSpc>
                <a:spcPts val="1400"/>
              </a:lnSpc>
              <a:spcBef>
                <a:spcPts val="600"/>
              </a:spcBef>
              <a:spcAft>
                <a:spcPts val="400"/>
              </a:spcAft>
              <a:buClr>
                <a:schemeClr val="bg1"/>
              </a:buClr>
              <a:buSzPct val="100000"/>
              <a:buFont typeface="Arial" charset="0"/>
              <a:buChar char="•"/>
              <a:defRPr sz="1400" kern="1200">
                <a:solidFill>
                  <a:srgbClr val="000000"/>
                </a:solidFill>
                <a:latin typeface="+mj-lt"/>
                <a:ea typeface="ＭＳ Ｐゴシック" charset="-128"/>
                <a:cs typeface="NewsGoth BT"/>
              </a:defRPr>
            </a:lvl2pPr>
            <a:lvl3pPr marL="1060450" indent="-182563" algn="l" rtl="0" eaLnBrk="0" fontAlgn="base" hangingPunct="0">
              <a:lnSpc>
                <a:spcPts val="1400"/>
              </a:lnSpc>
              <a:spcBef>
                <a:spcPts val="600"/>
              </a:spcBef>
              <a:spcAft>
                <a:spcPts val="400"/>
              </a:spcAft>
              <a:buClr>
                <a:schemeClr val="bg1"/>
              </a:buClr>
              <a:buSzPct val="100000"/>
              <a:buFont typeface="Arial" charset="0"/>
              <a:defRPr sz="1100" kern="1200">
                <a:solidFill>
                  <a:srgbClr val="000000"/>
                </a:solidFill>
                <a:latin typeface="+mj-lt"/>
                <a:ea typeface="ＭＳ Ｐゴシック" charset="-128"/>
                <a:cs typeface="NewsGoth BT"/>
              </a:defRPr>
            </a:lvl3pPr>
            <a:lvl4pPr marL="1143000" indent="-182563" algn="l" rtl="0" eaLnBrk="0" fontAlgn="base" hangingPunct="0">
              <a:lnSpc>
                <a:spcPts val="1400"/>
              </a:lnSpc>
              <a:spcBef>
                <a:spcPts val="200"/>
              </a:spcBef>
              <a:spcAft>
                <a:spcPts val="400"/>
              </a:spcAft>
              <a:buClr>
                <a:schemeClr val="bg1"/>
              </a:buClr>
              <a:buSzPct val="100000"/>
              <a:buFont typeface="Lucida Grande" charset="0"/>
              <a:buChar char="-"/>
              <a:defRPr sz="1100" kern="1200">
                <a:solidFill>
                  <a:srgbClr val="000000"/>
                </a:solidFill>
                <a:latin typeface="+mj-lt"/>
                <a:ea typeface="ＭＳ Ｐゴシック" charset="-128"/>
                <a:cs typeface="NewsGoth BT"/>
              </a:defRPr>
            </a:lvl4pPr>
            <a:lvl5pPr marL="857250" indent="-173038" algn="l" rtl="0" eaLnBrk="0" fontAlgn="base" hangingPunct="0">
              <a:lnSpc>
                <a:spcPts val="1400"/>
              </a:lnSpc>
              <a:spcBef>
                <a:spcPct val="0"/>
              </a:spcBef>
              <a:spcAft>
                <a:spcPts val="400"/>
              </a:spcAft>
              <a:buClr>
                <a:schemeClr val="bg1"/>
              </a:buClr>
              <a:buFont typeface="Arial" charset="0"/>
              <a:buChar char="–"/>
              <a:defRPr sz="110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Plan Services Industry</a:t>
            </a:r>
          </a:p>
          <a:p>
            <a:pPr lvl="1"/>
            <a:r>
              <a:rPr lang="en-US" dirty="0"/>
              <a:t>ASPPA</a:t>
            </a:r>
          </a:p>
          <a:p>
            <a:pPr lvl="1"/>
            <a:r>
              <a:rPr lang="en-US" dirty="0"/>
              <a:t>Spark Institute</a:t>
            </a:r>
          </a:p>
          <a:p>
            <a:r>
              <a:rPr lang="en-US" dirty="0"/>
              <a:t>Plan Sponsor Groups</a:t>
            </a:r>
          </a:p>
          <a:p>
            <a:pPr lvl="1"/>
            <a:r>
              <a:rPr lang="en-US" dirty="0"/>
              <a:t>ABC</a:t>
            </a:r>
          </a:p>
          <a:p>
            <a:pPr lvl="1"/>
            <a:r>
              <a:rPr lang="en-US" dirty="0"/>
              <a:t>ERIC</a:t>
            </a:r>
          </a:p>
          <a:p>
            <a:pPr lvl="1"/>
            <a:r>
              <a:rPr lang="en-US" dirty="0"/>
              <a:t>Chamber of Commerce</a:t>
            </a:r>
          </a:p>
          <a:p>
            <a:r>
              <a:rPr lang="en-US" dirty="0"/>
              <a:t>Investment Providers</a:t>
            </a:r>
          </a:p>
          <a:p>
            <a:pPr lvl="1"/>
            <a:r>
              <a:rPr lang="en-US" dirty="0"/>
              <a:t>ACLI</a:t>
            </a:r>
          </a:p>
          <a:p>
            <a:pPr lvl="1"/>
            <a:r>
              <a:rPr lang="en-US" dirty="0"/>
              <a:t>ICI</a:t>
            </a:r>
          </a:p>
          <a:p>
            <a:pPr lvl="1"/>
            <a:r>
              <a:rPr lang="en-US" dirty="0"/>
              <a:t>IAA</a:t>
            </a:r>
          </a:p>
          <a:p>
            <a:endParaRPr lang="en-US" dirty="0"/>
          </a:p>
          <a:p>
            <a:endParaRPr lang="en-US" dirty="0"/>
          </a:p>
          <a:p>
            <a:endParaRPr lang="en-US" dirty="0"/>
          </a:p>
        </p:txBody>
      </p:sp>
    </p:spTree>
    <p:extLst>
      <p:ext uri="{BB962C8B-B14F-4D97-AF65-F5344CB8AC3E}">
        <p14:creationId xmlns:p14="http://schemas.microsoft.com/office/powerpoint/2010/main" val="16339800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459376" y="1600200"/>
            <a:ext cx="7931727" cy="762000"/>
          </a:xfrm>
        </p:spPr>
        <p:txBody>
          <a:bodyPr/>
          <a:lstStyle/>
          <a:p>
            <a:r>
              <a:rPr lang="en-US" dirty="0" smtClean="0"/>
              <a:t>Thank you.</a:t>
            </a:r>
            <a:endParaRPr lang="en-US" dirty="0"/>
          </a:p>
        </p:txBody>
      </p:sp>
      <p:sp>
        <p:nvSpPr>
          <p:cNvPr id="5" name="Slide Number Placeholder 4"/>
          <p:cNvSpPr>
            <a:spLocks noGrp="1"/>
          </p:cNvSpPr>
          <p:nvPr>
            <p:ph type="sldNum" sz="quarter" idx="4"/>
          </p:nvPr>
        </p:nvSpPr>
        <p:spPr/>
        <p:txBody>
          <a:bodyPr/>
          <a:lstStyle/>
          <a:p>
            <a:fld id="{459A4F49-A261-43E0-8425-1A98AB8E23C1}" type="slidenum">
              <a:rPr lang="en-US" smtClean="0"/>
              <a:pPr/>
              <a:t>33</a:t>
            </a:fld>
            <a:endParaRPr lang="en-US" dirty="0"/>
          </a:p>
        </p:txBody>
      </p:sp>
      <p:sp>
        <p:nvSpPr>
          <p:cNvPr id="12" name="Text Placeholder 2"/>
          <p:cNvSpPr>
            <a:spLocks noGrp="1"/>
          </p:cNvSpPr>
          <p:nvPr>
            <p:ph type="body" sz="quarter" idx="10"/>
          </p:nvPr>
        </p:nvSpPr>
        <p:spPr>
          <a:xfrm>
            <a:off x="457200" y="3352800"/>
            <a:ext cx="8382000" cy="2376487"/>
          </a:xfrm>
        </p:spPr>
        <p:txBody>
          <a:bodyPr/>
          <a:lstStyle/>
          <a:p>
            <a:r>
              <a:rPr lang="en-US" sz="1800" b="1" dirty="0" smtClean="0">
                <a:solidFill>
                  <a:srgbClr val="320E04"/>
                </a:solidFill>
                <a:latin typeface="Times New Roman" charset="0"/>
              </a:rPr>
              <a:t> </a:t>
            </a:r>
            <a:r>
              <a:rPr lang="en-US" sz="1800" dirty="0" smtClean="0">
                <a:solidFill>
                  <a:srgbClr val="320E04"/>
                </a:solidFill>
                <a:latin typeface="Arial" charset="0"/>
                <a:cs typeface="Arial" charset="0"/>
              </a:rPr>
              <a:t>Marcia S. Wagner, Esq.</a:t>
            </a:r>
          </a:p>
          <a:p>
            <a:r>
              <a:rPr lang="en-US" sz="1400" dirty="0" smtClean="0"/>
              <a:t>99 Summer Street, 13th Floor, Boston, MA 02110</a:t>
            </a:r>
          </a:p>
          <a:p>
            <a:r>
              <a:rPr lang="en-US" sz="1400" dirty="0" smtClean="0"/>
              <a:t>Tel: (617) 357-5200 Fax: (617) 357-5250</a:t>
            </a:r>
          </a:p>
          <a:p>
            <a:r>
              <a:rPr lang="en-US" sz="1400" dirty="0" smtClean="0"/>
              <a:t>Website: </a:t>
            </a:r>
            <a:r>
              <a:rPr lang="en-US" sz="1400" dirty="0" err="1" smtClean="0"/>
              <a:t>www.wagnerlawgroup.com</a:t>
            </a:r>
            <a:endParaRPr lang="en-US" sz="1400" dirty="0" smtClean="0"/>
          </a:p>
          <a:p>
            <a:r>
              <a:rPr lang="en-US" sz="1400" dirty="0" smtClean="0"/>
              <a:t>marcia@wagnerlawgroup.com </a:t>
            </a:r>
          </a:p>
          <a:p>
            <a:endParaRPr lang="en-US" sz="1400" dirty="0" smtClean="0"/>
          </a:p>
          <a:p>
            <a:r>
              <a:rPr lang="en-US" sz="1100" dirty="0" smtClean="0"/>
              <a:t>Neither Eaton Vance or The Marcia Wagner Law Group, is providing legal or tax advice as to the matters discussed herein. The discussion herein is general in nature and is provided for informational purposes only. There is no guarantee as to its accuracy or completeness. It is not intended as legal or tax advice and individuals may not rely upon it (including for purposes of avoiding tax penalties imposed by the IRS or state and local tax authorities). Individuals should consult their own legal and tax counsel as to matters discussed herein.</a:t>
            </a:r>
          </a:p>
          <a:p>
            <a:pPr>
              <a:spcBef>
                <a:spcPts val="600"/>
              </a:spcBef>
            </a:pPr>
            <a:r>
              <a:rPr lang="en-US" sz="1100" dirty="0" smtClean="0"/>
              <a:t>This presentation is being distributed with permission from The Wagner Law Group by Eaton Vance Distributors, Inc. 2 International Place, Boston, MA 02110.</a:t>
            </a:r>
          </a:p>
          <a:p>
            <a:pPr>
              <a:spcBef>
                <a:spcPts val="600"/>
              </a:spcBef>
            </a:pPr>
            <a:r>
              <a:rPr lang="en-US" sz="1100" dirty="0" smtClean="0"/>
              <a:t>Eaton Vance does not provide tax or legal advice. Investors should consult a tax or legal professional before making investment decisions.</a:t>
            </a:r>
          </a:p>
          <a:p>
            <a:pPr>
              <a:spcBef>
                <a:spcPts val="600"/>
              </a:spcBef>
            </a:pPr>
            <a:r>
              <a:rPr lang="en-US" sz="1100" dirty="0" smtClean="0"/>
              <a:t>Copyright Marcia S. Wagner, Esq. 2012. Reprinted by permission. All rights reserved.</a:t>
            </a:r>
          </a:p>
          <a:p>
            <a:r>
              <a:rPr lang="en-US" sz="1100" dirty="0" smtClean="0"/>
              <a:t>                    </a:t>
            </a:r>
            <a:endParaRPr lang="en-US" sz="1100" dirty="0"/>
          </a:p>
          <a:p>
            <a:endParaRPr lang="en-US" sz="1100" dirty="0"/>
          </a:p>
        </p:txBody>
      </p:sp>
      <p:pic>
        <p:nvPicPr>
          <p:cNvPr id="13"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2590800"/>
            <a:ext cx="3429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18616"/>
      </p:ext>
    </p:extLst>
  </p:cSld>
  <p:clrMapOvr>
    <a:masterClrMapping/>
  </p:clrMapOvr>
</p:sld>
</file>

<file path=ppt/theme/theme1.xml><?xml version="1.0" encoding="utf-8"?>
<a:theme xmlns:a="http://schemas.openxmlformats.org/drawingml/2006/main" name="EV_printed_&amp;_standard_ projection_template">
  <a:themeElements>
    <a:clrScheme name="Eaton Vance 2011">
      <a:dk1>
        <a:srgbClr val="000000"/>
      </a:dk1>
      <a:lt1>
        <a:srgbClr val="424242"/>
      </a:lt1>
      <a:dk2>
        <a:srgbClr val="438FDE"/>
      </a:dk2>
      <a:lt2>
        <a:srgbClr val="8EBBEB"/>
      </a:lt2>
      <a:accent1>
        <a:srgbClr val="FE4106"/>
      </a:accent1>
      <a:accent2>
        <a:srgbClr val="7FBC4D"/>
      </a:accent2>
      <a:accent3>
        <a:srgbClr val="D3820B"/>
      </a:accent3>
      <a:accent4>
        <a:srgbClr val="660066"/>
      </a:accent4>
      <a:accent5>
        <a:srgbClr val="206AB8"/>
      </a:accent5>
      <a:accent6>
        <a:srgbClr val="BDBDBD"/>
      </a:accent6>
      <a:hlink>
        <a:srgbClr val="438FDE"/>
      </a:hlink>
      <a:folHlink>
        <a:srgbClr val="7A7A7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spPr>
      <a:bodyPr wrap="square" lIns="0" tIns="0" rIns="0" bIns="0" rtlCol="0" anchor="ctr">
        <a:noAutofit/>
      </a:bodyPr>
      <a:lstStyle>
        <a:defPPr algn="ctr" defTabSz="1371600" eaLnBrk="0" hangingPunct="0">
          <a:lnSpc>
            <a:spcPts val="1400"/>
          </a:lnSpc>
          <a:spcBef>
            <a:spcPts val="0"/>
          </a:spcBef>
          <a:spcAft>
            <a:spcPts val="1200"/>
          </a:spcAft>
          <a:buClr>
            <a:schemeClr val="bg2"/>
          </a:buClr>
          <a:defRPr sz="1100" b="1" dirty="0" smtClean="0">
            <a:solidFill>
              <a:schemeClr val="bg1"/>
            </a:solidFill>
            <a:ea typeface="Geneva" pitchFamily="-106" charset="-128"/>
          </a:defRPr>
        </a:defPPr>
      </a:lstStyle>
    </a:spDef>
    <a:txDef>
      <a:spPr bwMode="auto">
        <a:noFill/>
        <a:ln w="9525">
          <a:noFill/>
          <a:miter lim="800000"/>
          <a:headEnd/>
          <a:tailEnd/>
        </a:ln>
      </a:spPr>
      <a:bodyPr wrap="square" lIns="0" tIns="0" rIns="0" bIns="0" rtlCol="0">
        <a:noAutofit/>
      </a:bodyPr>
      <a:lstStyle>
        <a:defPPr>
          <a:spcBef>
            <a:spcPct val="30000"/>
          </a:spcBef>
          <a:buClr>
            <a:schemeClr val="bg1"/>
          </a:buClr>
          <a:defRPr sz="1100" dirty="0" err="1" smtClean="0">
            <a:solidFill>
              <a:schemeClr val="bg1"/>
            </a:solidFill>
            <a:latin typeface="+mn-lt"/>
          </a:defRPr>
        </a:defPPr>
      </a:lstStyle>
    </a:tx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EV_PPT_ProjectedTemplate__v1_2012.potx</Template>
  <TotalTime>809</TotalTime>
  <Words>4587</Words>
  <Application>Microsoft Office PowerPoint</Application>
  <PresentationFormat>On-screen Show (4:3)</PresentationFormat>
  <Paragraphs>404</Paragraphs>
  <Slides>33</Slides>
  <Notes>33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EV_printed_&amp;_standard_ projection_template</vt:lpstr>
      <vt:lpstr>The Politics of Retirement</vt:lpstr>
      <vt:lpstr>Introduction</vt:lpstr>
      <vt:lpstr>PowerPoint Presentation</vt:lpstr>
      <vt:lpstr>Increasing Savings Thru Automatic Features</vt:lpstr>
      <vt:lpstr> Automatic Enrollment and Escalation</vt:lpstr>
      <vt:lpstr>Emerging Initiatives and Practices</vt:lpstr>
      <vt:lpstr>Automatic IRAs</vt:lpstr>
      <vt:lpstr>Prospects for Auto IRAs</vt:lpstr>
      <vt:lpstr>Summing Up</vt:lpstr>
      <vt:lpstr>PowerPoint Presentation</vt:lpstr>
      <vt:lpstr>Introduction</vt:lpstr>
      <vt:lpstr>Fee Transparency</vt:lpstr>
      <vt:lpstr>Fee Litigation and Case Law</vt:lpstr>
      <vt:lpstr>Encouraging Participant Advice</vt:lpstr>
      <vt:lpstr>Proposal to Broaden “Fiduciary” Definition</vt:lpstr>
      <vt:lpstr>Emerging Practices and Levelizing Fees</vt:lpstr>
      <vt:lpstr>Summing Up</vt:lpstr>
      <vt:lpstr>PowerPoint Presentation</vt:lpstr>
      <vt:lpstr>Administration’s Goals</vt:lpstr>
      <vt:lpstr>Longevity Annuities</vt:lpstr>
      <vt:lpstr>New Tax Rules Favoring Annuities</vt:lpstr>
      <vt:lpstr>Default Annuities</vt:lpstr>
      <vt:lpstr>Education and Disclosures for Participants</vt:lpstr>
      <vt:lpstr>Summing Up</vt:lpstr>
      <vt:lpstr>PowerPoint Presentation</vt:lpstr>
      <vt:lpstr>Tax Reform</vt:lpstr>
      <vt:lpstr>Tax Reform</vt:lpstr>
      <vt:lpstr>State-Sponsored Plans for Private-Sector</vt:lpstr>
      <vt:lpstr>Other Revenue Raisers</vt:lpstr>
      <vt:lpstr>Republican Reaction to Tax Proposals</vt:lpstr>
      <vt:lpstr>PowerPoint Presentation</vt:lpstr>
      <vt:lpstr>Industry Groups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freelance</dc:creator>
  <cp:lastModifiedBy>Katharine Keane</cp:lastModifiedBy>
  <cp:revision>65</cp:revision>
  <cp:lastPrinted>2012-04-16T20:22:11Z</cp:lastPrinted>
  <dcterms:created xsi:type="dcterms:W3CDTF">2011-08-15T16:26:23Z</dcterms:created>
  <dcterms:modified xsi:type="dcterms:W3CDTF">2012-04-16T20:24:11Z</dcterms:modified>
</cp:coreProperties>
</file>