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53"/>
  </p:notesMasterIdLst>
  <p:handoutMasterIdLst>
    <p:handoutMasterId r:id="rId54"/>
  </p:handoutMasterIdLst>
  <p:sldIdLst>
    <p:sldId id="467" r:id="rId2"/>
    <p:sldId id="512" r:id="rId3"/>
    <p:sldId id="502" r:id="rId4"/>
    <p:sldId id="503" r:id="rId5"/>
    <p:sldId id="504" r:id="rId6"/>
    <p:sldId id="517" r:id="rId7"/>
    <p:sldId id="508" r:id="rId8"/>
    <p:sldId id="519" r:id="rId9"/>
    <p:sldId id="525" r:id="rId10"/>
    <p:sldId id="515" r:id="rId11"/>
    <p:sldId id="523" r:id="rId12"/>
    <p:sldId id="513" r:id="rId13"/>
    <p:sldId id="514" r:id="rId14"/>
    <p:sldId id="505" r:id="rId15"/>
    <p:sldId id="521" r:id="rId16"/>
    <p:sldId id="509" r:id="rId17"/>
    <p:sldId id="510" r:id="rId18"/>
    <p:sldId id="527" r:id="rId19"/>
    <p:sldId id="522" r:id="rId20"/>
    <p:sldId id="524" r:id="rId21"/>
    <p:sldId id="511" r:id="rId22"/>
    <p:sldId id="526" r:id="rId23"/>
    <p:sldId id="516" r:id="rId24"/>
    <p:sldId id="518" r:id="rId25"/>
    <p:sldId id="483" r:id="rId26"/>
    <p:sldId id="484" r:id="rId27"/>
    <p:sldId id="528" r:id="rId28"/>
    <p:sldId id="529" r:id="rId29"/>
    <p:sldId id="530" r:id="rId30"/>
    <p:sldId id="531" r:id="rId31"/>
    <p:sldId id="532" r:id="rId32"/>
    <p:sldId id="533" r:id="rId33"/>
    <p:sldId id="534" r:id="rId34"/>
    <p:sldId id="535" r:id="rId35"/>
    <p:sldId id="536" r:id="rId36"/>
    <p:sldId id="537" r:id="rId37"/>
    <p:sldId id="538" r:id="rId38"/>
    <p:sldId id="539" r:id="rId39"/>
    <p:sldId id="540" r:id="rId40"/>
    <p:sldId id="541" r:id="rId41"/>
    <p:sldId id="542" r:id="rId42"/>
    <p:sldId id="543" r:id="rId43"/>
    <p:sldId id="544" r:id="rId44"/>
    <p:sldId id="545" r:id="rId45"/>
    <p:sldId id="546" r:id="rId46"/>
    <p:sldId id="547" r:id="rId47"/>
    <p:sldId id="548" r:id="rId48"/>
    <p:sldId id="549" r:id="rId49"/>
    <p:sldId id="550" r:id="rId50"/>
    <p:sldId id="551" r:id="rId51"/>
    <p:sldId id="449" r:id="rId52"/>
  </p:sldIdLst>
  <p:sldSz cx="9144000" cy="6858000" type="screen4x3"/>
  <p:notesSz cx="7010400" cy="92964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99770" autoAdjust="0"/>
  </p:normalViewPr>
  <p:slideViewPr>
    <p:cSldViewPr>
      <p:cViewPr>
        <p:scale>
          <a:sx n="100" d="100"/>
          <a:sy n="100" d="100"/>
        </p:scale>
        <p:origin x="-72" y="4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16" y="504"/>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7/23/2015</a:t>
            </a:fld>
            <a:endParaRPr lang="en-US" dirty="0"/>
          </a:p>
        </p:txBody>
      </p:sp>
      <p:sp>
        <p:nvSpPr>
          <p:cNvPr id="112644"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25"/>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1</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a:t>
            </a:fld>
            <a:endParaRPr lang="en-US" dirty="0"/>
          </a:p>
        </p:txBody>
      </p:sp>
    </p:spTree>
    <p:extLst>
      <p:ext uri="{BB962C8B-B14F-4D97-AF65-F5344CB8AC3E}">
        <p14:creationId xmlns:p14="http://schemas.microsoft.com/office/powerpoint/2010/main" val="2938281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699125" cy="4256088"/>
          </a:xfrm>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a:t>
            </a:fld>
            <a:endParaRPr lang="en-US" dirty="0"/>
          </a:p>
        </p:txBody>
      </p:sp>
    </p:spTree>
    <p:extLst>
      <p:ext uri="{BB962C8B-B14F-4D97-AF65-F5344CB8AC3E}">
        <p14:creationId xmlns:p14="http://schemas.microsoft.com/office/powerpoint/2010/main" val="908563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a:t>
            </a:fld>
            <a:endParaRPr lang="en-US" dirty="0"/>
          </a:p>
        </p:txBody>
      </p:sp>
    </p:spTree>
    <p:extLst>
      <p:ext uri="{BB962C8B-B14F-4D97-AF65-F5344CB8AC3E}">
        <p14:creationId xmlns:p14="http://schemas.microsoft.com/office/powerpoint/2010/main" val="4217778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a:t>
            </a:fld>
            <a:endParaRPr lang="en-US" dirty="0"/>
          </a:p>
        </p:txBody>
      </p:sp>
    </p:spTree>
    <p:extLst>
      <p:ext uri="{BB962C8B-B14F-4D97-AF65-F5344CB8AC3E}">
        <p14:creationId xmlns:p14="http://schemas.microsoft.com/office/powerpoint/2010/main" val="2366446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a:t>
            </a:fld>
            <a:endParaRPr lang="en-US" dirty="0"/>
          </a:p>
        </p:txBody>
      </p:sp>
    </p:spTree>
    <p:extLst>
      <p:ext uri="{BB962C8B-B14F-4D97-AF65-F5344CB8AC3E}">
        <p14:creationId xmlns:p14="http://schemas.microsoft.com/office/powerpoint/2010/main" val="1677651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267200"/>
            <a:ext cx="5867400" cy="4332289"/>
          </a:xfrm>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8</a:t>
            </a:fld>
            <a:endParaRPr lang="en-US" dirty="0"/>
          </a:p>
        </p:txBody>
      </p:sp>
    </p:spTree>
    <p:extLst>
      <p:ext uri="{BB962C8B-B14F-4D97-AF65-F5344CB8AC3E}">
        <p14:creationId xmlns:p14="http://schemas.microsoft.com/office/powerpoint/2010/main" val="735045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343401"/>
            <a:ext cx="5791199" cy="4256088"/>
          </a:xfrm>
        </p:spPr>
        <p:txBody>
          <a:bodyPr/>
          <a:lstStyle/>
          <a:p>
            <a:pPr>
              <a:spcBef>
                <a:spcPct val="0"/>
              </a:spcBef>
            </a:pPr>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9</a:t>
            </a:fld>
            <a:endParaRPr lang="en-US" dirty="0"/>
          </a:p>
        </p:txBody>
      </p:sp>
    </p:spTree>
    <p:extLst>
      <p:ext uri="{BB962C8B-B14F-4D97-AF65-F5344CB8AC3E}">
        <p14:creationId xmlns:p14="http://schemas.microsoft.com/office/powerpoint/2010/main" val="30922751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3449671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11</a:t>
            </a:fld>
            <a:endParaRPr lang="en-US" dirty="0"/>
          </a:p>
        </p:txBody>
      </p:sp>
    </p:spTree>
    <p:extLst>
      <p:ext uri="{BB962C8B-B14F-4D97-AF65-F5344CB8AC3E}">
        <p14:creationId xmlns:p14="http://schemas.microsoft.com/office/powerpoint/2010/main" val="450799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12</a:t>
            </a:fld>
            <a:endParaRPr lang="en-US" dirty="0"/>
          </a:p>
        </p:txBody>
      </p:sp>
    </p:spTree>
    <p:extLst>
      <p:ext uri="{BB962C8B-B14F-4D97-AF65-F5344CB8AC3E}">
        <p14:creationId xmlns:p14="http://schemas.microsoft.com/office/powerpoint/2010/main" val="3224064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13</a:t>
            </a:fld>
            <a:endParaRPr lang="en-US" dirty="0"/>
          </a:p>
        </p:txBody>
      </p:sp>
    </p:spTree>
    <p:extLst>
      <p:ext uri="{BB962C8B-B14F-4D97-AF65-F5344CB8AC3E}">
        <p14:creationId xmlns:p14="http://schemas.microsoft.com/office/powerpoint/2010/main" val="3806595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267200"/>
            <a:ext cx="5943600" cy="4332289"/>
          </a:xfrm>
        </p:spPr>
        <p:txBody>
          <a:bodyPr/>
          <a:lstStyle/>
          <a:p>
            <a:pPr>
              <a:spcBef>
                <a:spcPts val="0"/>
              </a:spcBef>
            </a:pPr>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14</a:t>
            </a:fld>
            <a:endParaRPr lang="en-US" dirty="0"/>
          </a:p>
        </p:txBody>
      </p:sp>
    </p:spTree>
    <p:extLst>
      <p:ext uri="{BB962C8B-B14F-4D97-AF65-F5344CB8AC3E}">
        <p14:creationId xmlns:p14="http://schemas.microsoft.com/office/powerpoint/2010/main" val="2809321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343401"/>
            <a:ext cx="5943599" cy="4190999"/>
          </a:xfrm>
        </p:spPr>
        <p:txBody>
          <a:bodyPr/>
          <a:lstStyle/>
          <a:p>
            <a:endParaRPr lang="en-US" sz="10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15</a:t>
            </a:fld>
            <a:endParaRPr lang="en-US" dirty="0"/>
          </a:p>
        </p:txBody>
      </p:sp>
    </p:spTree>
    <p:extLst>
      <p:ext uri="{BB962C8B-B14F-4D97-AF65-F5344CB8AC3E}">
        <p14:creationId xmlns:p14="http://schemas.microsoft.com/office/powerpoint/2010/main" val="3772022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416425"/>
            <a:ext cx="5775325" cy="3965575"/>
          </a:xfrm>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16</a:t>
            </a:fld>
            <a:endParaRPr lang="en-US" dirty="0"/>
          </a:p>
        </p:txBody>
      </p:sp>
    </p:spTree>
    <p:extLst>
      <p:ext uri="{BB962C8B-B14F-4D97-AF65-F5344CB8AC3E}">
        <p14:creationId xmlns:p14="http://schemas.microsoft.com/office/powerpoint/2010/main" val="16808856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762000"/>
            <a:ext cx="4648200" cy="3486150"/>
          </a:xfrm>
        </p:spPr>
      </p:sp>
      <p:sp>
        <p:nvSpPr>
          <p:cNvPr id="3" name="Notes Placeholder 2"/>
          <p:cNvSpPr>
            <a:spLocks noGrp="1"/>
          </p:cNvSpPr>
          <p:nvPr>
            <p:ph type="body" idx="1"/>
          </p:nvPr>
        </p:nvSpPr>
        <p:spPr>
          <a:xfrm>
            <a:off x="533400" y="4343401"/>
            <a:ext cx="5867400" cy="4256088"/>
          </a:xfrm>
        </p:spPr>
        <p:txBody>
          <a:bodyPr/>
          <a:lstStyle/>
          <a:p>
            <a:endParaRPr lang="en-US" sz="9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17</a:t>
            </a:fld>
            <a:endParaRPr lang="en-US" dirty="0"/>
          </a:p>
        </p:txBody>
      </p:sp>
    </p:spTree>
    <p:extLst>
      <p:ext uri="{BB962C8B-B14F-4D97-AF65-F5344CB8AC3E}">
        <p14:creationId xmlns:p14="http://schemas.microsoft.com/office/powerpoint/2010/main" val="328091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18</a:t>
            </a:fld>
            <a:endParaRPr lang="en-US" dirty="0"/>
          </a:p>
        </p:txBody>
      </p:sp>
    </p:spTree>
    <p:extLst>
      <p:ext uri="{BB962C8B-B14F-4D97-AF65-F5344CB8AC3E}">
        <p14:creationId xmlns:p14="http://schemas.microsoft.com/office/powerpoint/2010/main" val="2561680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19</a:t>
            </a:fld>
            <a:endParaRPr lang="en-US" dirty="0"/>
          </a:p>
        </p:txBody>
      </p:sp>
    </p:spTree>
    <p:extLst>
      <p:ext uri="{BB962C8B-B14F-4D97-AF65-F5344CB8AC3E}">
        <p14:creationId xmlns:p14="http://schemas.microsoft.com/office/powerpoint/2010/main" val="39218392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775325" cy="4267199"/>
          </a:xfrm>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20</a:t>
            </a:fld>
            <a:endParaRPr lang="en-US" dirty="0"/>
          </a:p>
        </p:txBody>
      </p:sp>
    </p:spTree>
    <p:extLst>
      <p:ext uri="{BB962C8B-B14F-4D97-AF65-F5344CB8AC3E}">
        <p14:creationId xmlns:p14="http://schemas.microsoft.com/office/powerpoint/2010/main" val="2346654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699125" cy="4256088"/>
          </a:xfrm>
        </p:spPr>
        <p:txBody>
          <a:bodyPr/>
          <a:lstStyle/>
          <a:p>
            <a:endParaRPr lang="en-US" sz="11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21</a:t>
            </a:fld>
            <a:endParaRPr lang="en-US" dirty="0"/>
          </a:p>
        </p:txBody>
      </p:sp>
    </p:spTree>
    <p:extLst>
      <p:ext uri="{BB962C8B-B14F-4D97-AF65-F5344CB8AC3E}">
        <p14:creationId xmlns:p14="http://schemas.microsoft.com/office/powerpoint/2010/main" val="22597071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22</a:t>
            </a:fld>
            <a:endParaRPr lang="en-US" dirty="0"/>
          </a:p>
        </p:txBody>
      </p:sp>
    </p:spTree>
    <p:extLst>
      <p:ext uri="{BB962C8B-B14F-4D97-AF65-F5344CB8AC3E}">
        <p14:creationId xmlns:p14="http://schemas.microsoft.com/office/powerpoint/2010/main" val="39523355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23</a:t>
            </a:fld>
            <a:endParaRPr lang="en-US" dirty="0"/>
          </a:p>
        </p:txBody>
      </p:sp>
    </p:spTree>
    <p:extLst>
      <p:ext uri="{BB962C8B-B14F-4D97-AF65-F5344CB8AC3E}">
        <p14:creationId xmlns:p14="http://schemas.microsoft.com/office/powerpoint/2010/main" val="6187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24</a:t>
            </a:fld>
            <a:endParaRPr lang="en-US" dirty="0"/>
          </a:p>
        </p:txBody>
      </p:sp>
    </p:spTree>
    <p:extLst>
      <p:ext uri="{BB962C8B-B14F-4D97-AF65-F5344CB8AC3E}">
        <p14:creationId xmlns:p14="http://schemas.microsoft.com/office/powerpoint/2010/main" val="2472576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xfrm>
            <a:off x="457200" y="4267200"/>
            <a:ext cx="5997575" cy="433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B167DA9C-E286-4F34-B1D1-265A3B005B1D}" type="slidenum">
              <a:rPr lang="en-US" sz="1200" smtClean="0">
                <a:latin typeface="Arial" charset="0"/>
              </a:rPr>
              <a:pPr eaLnBrk="1" hangingPunct="1"/>
              <a:t>25</a:t>
            </a:fld>
            <a:endParaRPr lang="en-US" sz="1200" dirty="0"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xfrm>
            <a:off x="533400" y="4267200"/>
            <a:ext cx="6019800" cy="433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02DFD44C-4E8B-4864-BABC-3EC67FC59B7A}" type="slidenum">
              <a:rPr lang="en-US" sz="1200" smtClean="0">
                <a:latin typeface="Arial" charset="0"/>
              </a:rPr>
              <a:pPr eaLnBrk="1" hangingPunct="1"/>
              <a:t>26</a:t>
            </a:fld>
            <a:endParaRPr lang="en-US" sz="1200" dirty="0"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27</a:t>
            </a:fld>
            <a:endParaRPr lang="en-US" sz="1200" dirty="0" smtClean="0">
              <a:latin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28</a:t>
            </a:fld>
            <a:endParaRPr lang="en-US" sz="1200" dirty="0" smtClean="0">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29</a:t>
            </a:fld>
            <a:endParaRPr lang="en-US" sz="1200" dirty="0" smtClean="0">
              <a:latin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30</a:t>
            </a:fld>
            <a:endParaRPr lang="en-US" sz="1200" dirty="0" smtClean="0">
              <a:latin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31</a:t>
            </a:fld>
            <a:endParaRPr lang="en-US" sz="1200" dirty="0" smtClean="0">
              <a:latin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32</a:t>
            </a:fld>
            <a:endParaRPr lang="en-US" sz="1200" dirty="0" smtClean="0">
              <a:latin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33</a:t>
            </a:fld>
            <a:endParaRPr lang="en-US" sz="1200" dirty="0" smtClean="0">
              <a:latin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34</a:t>
            </a:fld>
            <a:endParaRPr lang="en-US" sz="1200" dirty="0" smtClean="0">
              <a:latin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35</a:t>
            </a:fld>
            <a:endParaRPr lang="en-US" sz="1200" dirty="0" smtClean="0">
              <a:latin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36</a:t>
            </a:fld>
            <a:endParaRPr lang="en-US" sz="1200" dirty="0" smtClean="0">
              <a:latin typeface="Arial"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37</a:t>
            </a:fld>
            <a:endParaRPr lang="en-US" sz="1200" dirty="0" smtClean="0">
              <a:latin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38</a:t>
            </a:fld>
            <a:endParaRPr lang="en-US" sz="1200" dirty="0" smtClean="0">
              <a:latin typeface="Arial"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39</a:t>
            </a:fld>
            <a:endParaRPr lang="en-US" sz="1200" dirty="0" smtClean="0">
              <a:latin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40</a:t>
            </a:fld>
            <a:endParaRPr lang="en-US" sz="1200" dirty="0" smtClean="0">
              <a:latin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41</a:t>
            </a:fld>
            <a:endParaRPr lang="en-US" sz="1200" dirty="0" smtClean="0">
              <a:latin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42</a:t>
            </a:fld>
            <a:endParaRPr lang="en-US" sz="1200" dirty="0" smtClean="0">
              <a:latin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43</a:t>
            </a:fld>
            <a:endParaRPr lang="en-US" sz="1200" dirty="0" smtClean="0">
              <a:latin typeface="Arial"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44</a:t>
            </a:fld>
            <a:endParaRPr lang="en-US" sz="1200" dirty="0" smtClean="0">
              <a:latin typeface="Arial"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45</a:t>
            </a:fld>
            <a:endParaRPr lang="en-US" sz="1200" dirty="0" smtClean="0">
              <a:latin typeface="Arial"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46</a:t>
            </a:fld>
            <a:endParaRPr lang="en-US" sz="1200" dirty="0" smtClean="0">
              <a:latin typeface="Arial"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47</a:t>
            </a:fld>
            <a:endParaRPr lang="en-US" sz="1200" dirty="0" smtClean="0">
              <a:latin typeface="Arial"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48</a:t>
            </a:fld>
            <a:endParaRPr lang="en-US" sz="1200" dirty="0" smtClean="0">
              <a:latin typeface="Arial"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49</a:t>
            </a:fld>
            <a:endParaRPr lang="en-US" sz="1200" dirty="0" smtClean="0">
              <a:latin typeface="Arial"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50</a:t>
            </a:fld>
            <a:endParaRPr lang="en-US" sz="1200" dirty="0" smtClean="0">
              <a:latin typeface="Arial"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416EBB2E-CAF8-4DA9-9B0C-398D86151FBE}" type="slidenum">
              <a:rPr lang="en-US" sz="1200" smtClean="0">
                <a:latin typeface="Arial" charset="0"/>
              </a:rPr>
              <a:pPr eaLnBrk="1" hangingPunct="1"/>
              <a:t>51</a:t>
            </a:fld>
            <a:endParaRPr lang="en-US" sz="1200" dirty="0" smtClean="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7/23/2015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7/23/2015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7/23/2015</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7/23/2015</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7/23/2015</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7/23/2015</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7/23/2015</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7/23/2015</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7/23/2015</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7/23/2015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7/23/2015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7/23/2015</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7/23/2015</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31925" y="1849438"/>
            <a:ext cx="7407275" cy="1752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dirty="0"/>
              <a:t>Diane Goulder Cohen, Esq.</a:t>
            </a:r>
            <a:endParaRPr lang="en-US" b="1" dirty="0" smtClean="0">
              <a:solidFill>
                <a:srgbClr val="320E04"/>
              </a:solidFill>
              <a:latin typeface="Arial" charset="0"/>
              <a:cs typeface="Arial" charset="0"/>
            </a:endParaRPr>
          </a:p>
        </p:txBody>
      </p:sp>
      <p:sp>
        <p:nvSpPr>
          <p:cNvPr id="7172" name="Rectangle 3"/>
          <p:cNvSpPr>
            <a:spLocks noChangeArrowheads="1"/>
          </p:cNvSpPr>
          <p:nvPr/>
        </p:nvSpPr>
        <p:spPr bwMode="auto">
          <a:xfrm>
            <a:off x="1371600" y="152400"/>
            <a:ext cx="73914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a:lnSpc>
                <a:spcPct val="80000"/>
              </a:lnSpc>
              <a:spcBef>
                <a:spcPts val="600"/>
              </a:spcBef>
              <a:buClr>
                <a:schemeClr val="accent1"/>
              </a:buClr>
              <a:buSzPct val="80000"/>
            </a:pPr>
            <a:endParaRPr lang="en-US" sz="2900" b="1" dirty="0">
              <a:solidFill>
                <a:srgbClr val="320E04"/>
              </a:solidFill>
              <a:latin typeface="Times New Roman" pitchFamily="18" charset="0"/>
              <a:cs typeface="Times New Roman" pitchFamily="18" charset="0"/>
            </a:endParaRPr>
          </a:p>
          <a:p>
            <a:r>
              <a:rPr lang="en-US" b="1" dirty="0" smtClean="0">
                <a:solidFill>
                  <a:schemeClr val="accent3">
                    <a:lumMod val="50000"/>
                  </a:schemeClr>
                </a:solidFill>
                <a:latin typeface="Arial" charset="0"/>
              </a:rPr>
              <a:t>Phased Retirement Programs:</a:t>
            </a:r>
          </a:p>
          <a:p>
            <a:r>
              <a:rPr lang="en-US" b="1" dirty="0" smtClean="0">
                <a:solidFill>
                  <a:schemeClr val="accent3">
                    <a:lumMod val="50000"/>
                  </a:schemeClr>
                </a:solidFill>
                <a:latin typeface="Arial" charset="0"/>
              </a:rPr>
              <a:t>Exploring the Issues</a:t>
            </a: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990600"/>
            <a:ext cx="7791450" cy="5029200"/>
          </a:xfrm>
        </p:spPr>
        <p:txBody>
          <a:bodyPr anchor="ctr"/>
          <a:lstStyle/>
          <a:p>
            <a:pPr marL="82550" indent="0" algn="ctr">
              <a:buNone/>
            </a:pPr>
            <a:r>
              <a:rPr lang="en-US" sz="2000" b="1" dirty="0" smtClean="0">
                <a:solidFill>
                  <a:schemeClr val="accent3">
                    <a:lumMod val="50000"/>
                  </a:schemeClr>
                </a:solidFill>
                <a:latin typeface="Arial" charset="0"/>
              </a:rPr>
              <a:t>BACKGROUND</a:t>
            </a:r>
            <a:endParaRPr lang="en-US" sz="2000" b="1" dirty="0">
              <a:solidFill>
                <a:schemeClr val="accent3">
                  <a:lumMod val="50000"/>
                </a:schemeClr>
              </a:solidFill>
              <a:latin typeface="Arial"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a:t>
            </a:fld>
            <a:endParaRPr lang="en-US" dirty="0"/>
          </a:p>
        </p:txBody>
      </p:sp>
    </p:spTree>
    <p:extLst>
      <p:ext uri="{BB962C8B-B14F-4D97-AF65-F5344CB8AC3E}">
        <p14:creationId xmlns:p14="http://schemas.microsoft.com/office/powerpoint/2010/main" val="25783168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9350" cy="944562"/>
          </a:xfrm>
        </p:spPr>
        <p:txBody>
          <a:bodyPr>
            <a:noAutofit/>
          </a:bodyPr>
          <a:lstStyle/>
          <a:p>
            <a:r>
              <a:rPr lang="en-US" sz="3200" b="1" dirty="0" smtClean="0">
                <a:solidFill>
                  <a:schemeClr val="accent3">
                    <a:lumMod val="50000"/>
                  </a:schemeClr>
                </a:solidFill>
                <a:effectLst/>
                <a:latin typeface="Arial" pitchFamily="34" charset="0"/>
                <a:cs typeface="Arial" pitchFamily="34" charset="0"/>
              </a:rPr>
              <a:t>What is “Phased Retirement?”</a:t>
            </a:r>
            <a:endParaRPr lang="en-US" sz="3200" b="1" dirty="0">
              <a:solidFill>
                <a:schemeClr val="accent3">
                  <a:lumMod val="50000"/>
                </a:schemeClr>
              </a:solidFill>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181600"/>
          </a:xfrm>
        </p:spPr>
        <p:txBody>
          <a:bodyPr/>
          <a:lstStyle/>
          <a:p>
            <a:pPr lvl="0"/>
            <a:r>
              <a:rPr lang="en-US" sz="2000" dirty="0"/>
              <a:t>There is no statutory or agreed upon legal definition of “Phased Retirement</a:t>
            </a:r>
            <a:r>
              <a:rPr lang="en-US" sz="2000" dirty="0" smtClean="0"/>
              <a:t>.”</a:t>
            </a:r>
          </a:p>
          <a:p>
            <a:pPr lvl="0"/>
            <a:endParaRPr lang="en-US" sz="2000" dirty="0"/>
          </a:p>
          <a:p>
            <a:pPr lvl="0"/>
            <a:r>
              <a:rPr lang="en-US" sz="2000" dirty="0" smtClean="0"/>
              <a:t>Generally</a:t>
            </a:r>
            <a:r>
              <a:rPr lang="en-US" sz="2000" dirty="0"/>
              <a:t>, Phased Retirement is a program that enables an employee at or near retirement to gradually work less than full-time</a:t>
            </a:r>
            <a:r>
              <a:rPr lang="en-US" sz="2000" dirty="0" smtClean="0"/>
              <a:t>.</a:t>
            </a:r>
            <a:r>
              <a:rPr lang="en-US" sz="2000" dirty="0"/>
              <a:t> </a:t>
            </a:r>
            <a:endParaRPr lang="en-US" sz="2000" dirty="0" smtClean="0"/>
          </a:p>
          <a:p>
            <a:pPr lvl="0"/>
            <a:endParaRPr lang="en-US" sz="2000" dirty="0"/>
          </a:p>
          <a:p>
            <a:pPr lvl="0"/>
            <a:r>
              <a:rPr lang="en-US" sz="2000" dirty="0"/>
              <a:t>The issues involved in Phased Retirement cross various areas of regulation and concern for employers:  benefits, employment law, age discrimination, employer/employee needs</a:t>
            </a:r>
            <a:r>
              <a:rPr lang="en-US" sz="2000" dirty="0" smtClean="0"/>
              <a:t>.</a:t>
            </a:r>
          </a:p>
          <a:p>
            <a:pPr lvl="0"/>
            <a:endParaRPr lang="en-US" sz="2000" dirty="0"/>
          </a:p>
          <a:p>
            <a:pPr lvl="0"/>
            <a:r>
              <a:rPr lang="en-US" sz="2000" dirty="0" smtClean="0"/>
              <a:t>Typically</a:t>
            </a:r>
            <a:r>
              <a:rPr lang="en-US" sz="2000" dirty="0"/>
              <a:t>, an older employee may want to work less but cannot afford to lose his or her salary.  Thus, creative ways to keep an older employee on salary while able to receive pension benefits is a goal</a:t>
            </a:r>
            <a:r>
              <a:rPr lang="en-US" sz="2200" dirty="0"/>
              <a: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a:t>
            </a:fld>
            <a:endParaRPr lang="en-US" dirty="0"/>
          </a:p>
        </p:txBody>
      </p:sp>
    </p:spTree>
    <p:extLst>
      <p:ext uri="{BB962C8B-B14F-4D97-AF65-F5344CB8AC3E}">
        <p14:creationId xmlns:p14="http://schemas.microsoft.com/office/powerpoint/2010/main" val="39364699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solidFill>
                  <a:schemeClr val="accent3">
                    <a:lumMod val="50000"/>
                  </a:schemeClr>
                </a:solidFill>
                <a:effectLst/>
                <a:cs typeface="Arial" pitchFamily="34" charset="0"/>
              </a:rPr>
              <a:t>What is “Phased Retirement?”</a:t>
            </a:r>
          </a:p>
        </p:txBody>
      </p:sp>
      <p:sp>
        <p:nvSpPr>
          <p:cNvPr id="3" name="Content Placeholder 2"/>
          <p:cNvSpPr>
            <a:spLocks noGrp="1"/>
          </p:cNvSpPr>
          <p:nvPr>
            <p:ph idx="1"/>
          </p:nvPr>
        </p:nvSpPr>
        <p:spPr>
          <a:xfrm>
            <a:off x="1447800" y="1371600"/>
            <a:ext cx="7499350" cy="4800600"/>
          </a:xfrm>
        </p:spPr>
        <p:txBody>
          <a:bodyPr/>
          <a:lstStyle/>
          <a:p>
            <a:pPr lvl="0"/>
            <a:r>
              <a:rPr lang="en-US" sz="2000" dirty="0" smtClean="0"/>
              <a:t>The </a:t>
            </a:r>
            <a:r>
              <a:rPr lang="en-US" sz="2000" dirty="0"/>
              <a:t>issue affects employees who are not yet eligible for full retirement and may want to work part-time, as well as employees who have reached retirement age but would like to continue working, just not full-time.</a:t>
            </a:r>
          </a:p>
          <a:p>
            <a:pPr marL="457200" lvl="1" indent="0">
              <a:buNone/>
              <a:defRPr/>
            </a:pPr>
            <a:endParaRPr lang="en-US" sz="2000" dirty="0">
              <a:latin typeface="Arial" pitchFamily="34" charset="0"/>
              <a:cs typeface="Arial" pitchFamily="34" charset="0"/>
            </a:endParaRPr>
          </a:p>
          <a:p>
            <a:pPr lvl="0"/>
            <a:r>
              <a:rPr lang="en-US" sz="2000" dirty="0" smtClean="0"/>
              <a:t>Phased </a:t>
            </a:r>
            <a:r>
              <a:rPr lang="en-US" sz="2000" dirty="0"/>
              <a:t>Retirement also includes rehiring retired employees.</a:t>
            </a:r>
          </a:p>
          <a:p>
            <a:pPr marL="82550" indent="0">
              <a:buNone/>
            </a:pPr>
            <a:r>
              <a:rPr lang="en-US" sz="2000" dirty="0"/>
              <a:t> </a:t>
            </a:r>
          </a:p>
          <a:p>
            <a:pPr lvl="0"/>
            <a:r>
              <a:rPr lang="en-US" sz="2000" dirty="0"/>
              <a:t>Different issues apply to each of the categories described above from both employer and employee perspectives as well as from a regulatory viewpoint.</a:t>
            </a:r>
          </a:p>
          <a:p>
            <a:pPr marL="82550" indent="0">
              <a:buNone/>
            </a:pPr>
            <a:r>
              <a:rPr lang="en-US" sz="2000" dirty="0"/>
              <a:t> </a:t>
            </a:r>
          </a:p>
          <a:p>
            <a:pPr lvl="0"/>
            <a:r>
              <a:rPr lang="en-US" sz="2000" dirty="0"/>
              <a:t>Let’s unpack the term and discuss different workplace options for each of these groups.</a:t>
            </a:r>
          </a:p>
          <a:p>
            <a:endParaRPr lang="en-US" sz="2400" dirty="0"/>
          </a:p>
          <a:p>
            <a:pPr marL="82550" indent="0">
              <a:buNone/>
            </a:pPr>
            <a:r>
              <a:rPr lang="en-US" sz="2400" dirty="0"/>
              <a:t>		</a:t>
            </a:r>
            <a:r>
              <a:rPr lang="en-US" sz="2400" b="1" dirty="0" smtClean="0"/>
              <a:t>But first…</a:t>
            </a:r>
            <a:endParaRPr lang="en-US" sz="24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a:t>
            </a:fld>
            <a:endParaRPr lang="en-US" dirty="0"/>
          </a:p>
        </p:txBody>
      </p:sp>
    </p:spTree>
    <p:extLst>
      <p:ext uri="{BB962C8B-B14F-4D97-AF65-F5344CB8AC3E}">
        <p14:creationId xmlns:p14="http://schemas.microsoft.com/office/powerpoint/2010/main" val="33996431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100" y="533400"/>
            <a:ext cx="7499350" cy="5715000"/>
          </a:xfrm>
        </p:spPr>
        <p:txBody>
          <a:bodyPr anchor="ctr"/>
          <a:lstStyle/>
          <a:p>
            <a:pPr lvl="0"/>
            <a:r>
              <a:rPr lang="en-US" sz="2000" dirty="0" smtClean="0"/>
              <a:t>Per a 2014 survey by the Transamerica Center for Retirement Study almost two-thirds of those surveyed would like a Phased Retirement work environment – less hours, less stress, and a different position of responsibility.</a:t>
            </a:r>
          </a:p>
          <a:p>
            <a:endParaRPr lang="en-US" sz="2000" dirty="0" smtClean="0"/>
          </a:p>
          <a:p>
            <a:pPr lvl="0"/>
            <a:r>
              <a:rPr lang="en-US" sz="2000" dirty="0" smtClean="0"/>
              <a:t>The same survey noted only 21% of employees worked for companies that allowed flexible hours generally.</a:t>
            </a:r>
          </a:p>
          <a:p>
            <a:pPr lvl="0"/>
            <a:endParaRPr lang="en-US" sz="2000" dirty="0" smtClean="0"/>
          </a:p>
          <a:p>
            <a:pPr lvl="0"/>
            <a:endParaRPr lang="en-US" sz="2000" dirty="0" smtClean="0"/>
          </a:p>
          <a:p>
            <a:pPr marL="82550" indent="0" algn="ctr">
              <a:buNone/>
            </a:pPr>
            <a:r>
              <a:rPr lang="en-US" sz="2000" dirty="0"/>
              <a:t/>
            </a:r>
            <a:br>
              <a:rPr lang="en-US" sz="2000" dirty="0"/>
            </a:br>
            <a:r>
              <a:rPr lang="en-US" dirty="0"/>
              <a:t>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a:t>
            </a:fld>
            <a:endParaRPr lang="en-US" dirty="0"/>
          </a:p>
        </p:txBody>
      </p:sp>
    </p:spTree>
    <p:extLst>
      <p:ext uri="{BB962C8B-B14F-4D97-AF65-F5344CB8AC3E}">
        <p14:creationId xmlns:p14="http://schemas.microsoft.com/office/powerpoint/2010/main" val="15358513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100" y="457200"/>
            <a:ext cx="7499350" cy="5791200"/>
          </a:xfrm>
        </p:spPr>
        <p:txBody>
          <a:bodyPr anchor="ctr"/>
          <a:lstStyle/>
          <a:p>
            <a:pPr lvl="0"/>
            <a:r>
              <a:rPr lang="en-US" sz="2000" dirty="0"/>
              <a:t>June 29, 2012 – Congress passed legislation allowing Federal government employees to have Phased Retirement Programs.</a:t>
            </a:r>
          </a:p>
          <a:p>
            <a:endParaRPr lang="en-US" sz="2000" dirty="0"/>
          </a:p>
          <a:p>
            <a:pPr lvl="0"/>
            <a:r>
              <a:rPr lang="en-US" sz="2000" dirty="0"/>
              <a:t>Office of Personnel management (“OPM”) finalized rule on August 7, 2014.</a:t>
            </a:r>
          </a:p>
          <a:p>
            <a:endParaRPr lang="en-US" sz="2000" dirty="0"/>
          </a:p>
          <a:p>
            <a:pPr lvl="0"/>
            <a:r>
              <a:rPr lang="en-US" sz="2000" dirty="0"/>
              <a:t>OPM authorized eligible employees to apply starting November 6, 2014.</a:t>
            </a:r>
          </a:p>
          <a:p>
            <a:endParaRPr lang="en-US" sz="2000" dirty="0"/>
          </a:p>
          <a:p>
            <a:pPr lvl="0"/>
            <a:r>
              <a:rPr lang="en-US" sz="2000" dirty="0"/>
              <a:t>To date, agencies have not implemented due to vagueness in the OPM guidance and hesitancy by the agencies, despite the recognized need by federal agencies and their older employees</a:t>
            </a:r>
            <a:r>
              <a:rPr lang="en-US" sz="2000" dirty="0" smtClean="0"/>
              <a:t>.</a:t>
            </a:r>
            <a:endParaRPr lang="en-US" sz="20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a:t>
            </a:fld>
            <a:endParaRPr lang="en-US" dirty="0"/>
          </a:p>
        </p:txBody>
      </p:sp>
    </p:spTree>
    <p:extLst>
      <p:ext uri="{BB962C8B-B14F-4D97-AF65-F5344CB8AC3E}">
        <p14:creationId xmlns:p14="http://schemas.microsoft.com/office/powerpoint/2010/main" val="37895884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rPr>
              <a:t>Why Would an Employee Want Phased Retirement?</a:t>
            </a:r>
            <a:endParaRPr lang="en-US" sz="3200" dirty="0">
              <a:effectLst/>
            </a:endParaRPr>
          </a:p>
        </p:txBody>
      </p:sp>
      <p:sp>
        <p:nvSpPr>
          <p:cNvPr id="3" name="Content Placeholder 2"/>
          <p:cNvSpPr>
            <a:spLocks noGrp="1"/>
          </p:cNvSpPr>
          <p:nvPr>
            <p:ph idx="1"/>
          </p:nvPr>
        </p:nvSpPr>
        <p:spPr/>
        <p:txBody>
          <a:bodyPr anchor="ctr"/>
          <a:lstStyle/>
          <a:p>
            <a:pPr lvl="0"/>
            <a:r>
              <a:rPr lang="en-US" sz="2000" dirty="0"/>
              <a:t>Per a recent AARP survey:</a:t>
            </a:r>
          </a:p>
          <a:p>
            <a:endParaRPr lang="en-US" sz="2000" dirty="0"/>
          </a:p>
          <a:p>
            <a:pPr lvl="1"/>
            <a:r>
              <a:rPr lang="en-US" sz="2000" dirty="0"/>
              <a:t>Health benefits</a:t>
            </a:r>
          </a:p>
          <a:p>
            <a:endParaRPr lang="en-US" sz="2000" dirty="0"/>
          </a:p>
          <a:p>
            <a:pPr lvl="1"/>
            <a:r>
              <a:rPr lang="en-US" sz="2000" dirty="0"/>
              <a:t>Income</a:t>
            </a:r>
          </a:p>
          <a:p>
            <a:endParaRPr lang="en-US" sz="2000" dirty="0"/>
          </a:p>
          <a:p>
            <a:pPr lvl="1"/>
            <a:r>
              <a:rPr lang="en-US" sz="2000" dirty="0"/>
              <a:t>To stay mentally active</a:t>
            </a:r>
          </a:p>
          <a:p>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a:t>
            </a:fld>
            <a:endParaRPr lang="en-US" dirty="0"/>
          </a:p>
        </p:txBody>
      </p:sp>
    </p:spTree>
    <p:extLst>
      <p:ext uri="{BB962C8B-B14F-4D97-AF65-F5344CB8AC3E}">
        <p14:creationId xmlns:p14="http://schemas.microsoft.com/office/powerpoint/2010/main" val="1808073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533400"/>
            <a:ext cx="7499350" cy="1295400"/>
          </a:xfrm>
        </p:spPr>
        <p:txBody>
          <a:bodyPr>
            <a:normAutofit/>
          </a:bodyPr>
          <a:lstStyle/>
          <a:p>
            <a:r>
              <a:rPr lang="en-US" sz="3200" b="1" dirty="0">
                <a:effectLst/>
              </a:rPr>
              <a:t>Why Would an Employer Want Phased Retirement</a:t>
            </a:r>
            <a:r>
              <a:rPr lang="en-US" sz="3200" b="1" dirty="0" smtClean="0">
                <a:effectLst/>
              </a:rPr>
              <a:t>?</a:t>
            </a:r>
            <a:endParaRPr lang="en-US" sz="3200" dirty="0">
              <a:effectLst/>
            </a:endParaRPr>
          </a:p>
        </p:txBody>
      </p:sp>
      <p:sp>
        <p:nvSpPr>
          <p:cNvPr id="3" name="Content Placeholder 2"/>
          <p:cNvSpPr>
            <a:spLocks noGrp="1"/>
          </p:cNvSpPr>
          <p:nvPr>
            <p:ph idx="1"/>
          </p:nvPr>
        </p:nvSpPr>
        <p:spPr>
          <a:xfrm>
            <a:off x="1435100" y="1600200"/>
            <a:ext cx="7499350" cy="4648200"/>
          </a:xfrm>
        </p:spPr>
        <p:txBody>
          <a:bodyPr anchor="ctr"/>
          <a:lstStyle/>
          <a:p>
            <a:pPr lvl="0"/>
            <a:r>
              <a:rPr lang="en-US" sz="2000" dirty="0"/>
              <a:t>Significant population of Baby Boomers in the workplace – continuity</a:t>
            </a:r>
          </a:p>
          <a:p>
            <a:endParaRPr lang="en-US" sz="2000" dirty="0"/>
          </a:p>
          <a:p>
            <a:pPr lvl="0"/>
            <a:r>
              <a:rPr lang="en-US" sz="2000" dirty="0"/>
              <a:t>Cost Savings re:  retention and training</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3926156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1477962"/>
          </a:xfrm>
        </p:spPr>
        <p:txBody>
          <a:bodyPr>
            <a:normAutofit/>
          </a:bodyPr>
          <a:lstStyle/>
          <a:p>
            <a:r>
              <a:rPr lang="en-US" sz="3200" b="1" dirty="0">
                <a:effectLst/>
              </a:rPr>
              <a:t>What Laws Apply and Which Regulatory Agencies Have Overview</a:t>
            </a:r>
            <a:r>
              <a:rPr lang="en-US" sz="3200" b="1" dirty="0" smtClean="0">
                <a:effectLst/>
              </a:rPr>
              <a:t>?</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2057400"/>
            <a:ext cx="7499350" cy="4191000"/>
          </a:xfrm>
        </p:spPr>
        <p:txBody>
          <a:bodyPr/>
          <a:lstStyle/>
          <a:p>
            <a:pPr marL="82550" indent="0" algn="ctr">
              <a:buNone/>
            </a:pPr>
            <a:r>
              <a:rPr lang="en-US" sz="2000" b="1" u="sng" dirty="0"/>
              <a:t>Internal Revenue Service (“IRS”)</a:t>
            </a:r>
            <a:endParaRPr lang="en-US" sz="2000" dirty="0"/>
          </a:p>
          <a:p>
            <a:pPr marL="82550" indent="0">
              <a:buNone/>
            </a:pPr>
            <a:r>
              <a:rPr lang="en-US" sz="2000" dirty="0"/>
              <a:t> </a:t>
            </a:r>
          </a:p>
          <a:p>
            <a:pPr marL="82550" indent="0" algn="ctr">
              <a:buNone/>
            </a:pPr>
            <a:r>
              <a:rPr lang="en-US" sz="2000" b="1" dirty="0"/>
              <a:t>ERISA and the Code</a:t>
            </a:r>
            <a:endParaRPr lang="en-US" sz="2000" dirty="0"/>
          </a:p>
          <a:p>
            <a:pPr marL="82550" indent="0">
              <a:buNone/>
            </a:pPr>
            <a:endParaRPr lang="en-US" sz="2400" dirty="0"/>
          </a:p>
          <a:p>
            <a:pPr marL="82550" indent="0">
              <a:buNone/>
            </a:pPr>
            <a:r>
              <a:rPr lang="en-US" sz="2000" dirty="0"/>
              <a:t>The Employee Retirement Income Security Act of 1974, as amended, (“ERISA”) and the Internal Revenue Code of 1986, as amended, (the “Code”) are applicable.  Certain provisions, specifically regarding benefits, are in both ERISA and the Code.  Thus, violations can be duly regulated by both the IRS and the DOL.</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318180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800" dirty="0" smtClean="0">
                <a:solidFill>
                  <a:schemeClr val="bg1"/>
                </a:solidFill>
              </a:rPr>
              <a:t>.</a:t>
            </a:r>
            <a:r>
              <a:rPr lang="en-US" sz="800" b="1" dirty="0">
                <a:effectLst/>
              </a:rPr>
              <a:t> </a:t>
            </a:r>
            <a:r>
              <a:rPr lang="en-US" sz="3200" b="1" dirty="0">
                <a:effectLst/>
              </a:rPr>
              <a:t>What Laws Apply and Which Regulatory Agencies Have Overview?</a:t>
            </a:r>
            <a:endParaRPr lang="en-US" sz="3200" dirty="0">
              <a:effectLst/>
            </a:endParaRPr>
          </a:p>
        </p:txBody>
      </p:sp>
      <p:sp>
        <p:nvSpPr>
          <p:cNvPr id="3" name="Content Placeholder 2"/>
          <p:cNvSpPr>
            <a:spLocks noGrp="1"/>
          </p:cNvSpPr>
          <p:nvPr>
            <p:ph idx="1"/>
          </p:nvPr>
        </p:nvSpPr>
        <p:spPr/>
        <p:txBody>
          <a:bodyPr/>
          <a:lstStyle/>
          <a:p>
            <a:pPr marL="82550" indent="0" algn="ctr">
              <a:buNone/>
            </a:pPr>
            <a:r>
              <a:rPr lang="en-US" sz="2000" b="1" dirty="0"/>
              <a:t>Pension Protection Act (“PPA</a:t>
            </a:r>
            <a:r>
              <a:rPr lang="en-US" sz="2000" b="1" dirty="0" smtClean="0"/>
              <a:t>”)</a:t>
            </a:r>
          </a:p>
          <a:p>
            <a:pPr marL="82550" indent="0" algn="ctr">
              <a:buNone/>
            </a:pPr>
            <a:endParaRPr lang="en-US" sz="2000" dirty="0"/>
          </a:p>
          <a:p>
            <a:pPr lvl="0"/>
            <a:r>
              <a:rPr lang="en-US" sz="2000" dirty="0"/>
              <a:t>Prior to PPA, a defined benefit pension plan could not distribute pension benefits prior to the participant’s normal retirement age (“NRA”) or other termination of employment.  Under PPA, distributions from these plans can be made when a participant reaches age 62 even if he or she has not yet terminated employment.</a:t>
            </a:r>
          </a:p>
          <a:p>
            <a:endParaRPr lang="en-US" sz="2000" dirty="0"/>
          </a:p>
          <a:p>
            <a:pPr lvl="0"/>
            <a:r>
              <a:rPr lang="en-US" sz="2000" dirty="0"/>
              <a:t>Defined contribution plans such as profit sharing and 401(k) plans are unaffected by this provision of PPA.  Typically, profit sharing plans provide for in-service distributions and 401(k) plans allow for in-service distributions at age 59½.</a:t>
            </a:r>
          </a:p>
          <a:p>
            <a:pPr>
              <a:spcBef>
                <a:spcPts val="0"/>
              </a:spcBef>
            </a:pPr>
            <a:endParaRPr lang="en-US" sz="2000" b="1" dirty="0" smtClean="0">
              <a:solidFill>
                <a:schemeClr val="accent3">
                  <a:lumMod val="50000"/>
                </a:schemeClr>
              </a:solidFill>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18967276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rPr>
              <a:t>What Laws Apply and Which Regulatory Agencies Have Overview?</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371600"/>
            <a:ext cx="7499350" cy="5105400"/>
          </a:xfrm>
        </p:spPr>
        <p:txBody>
          <a:bodyPr anchor="ctr"/>
          <a:lstStyle/>
          <a:p>
            <a:pPr marL="82550" indent="0" algn="ctr">
              <a:buNone/>
            </a:pPr>
            <a:r>
              <a:rPr lang="en-US" sz="2000" b="1" dirty="0" smtClean="0"/>
              <a:t>Nondiscrimination</a:t>
            </a:r>
          </a:p>
          <a:p>
            <a:endParaRPr lang="en-US" sz="2400" b="1" dirty="0">
              <a:latin typeface="Arial" pitchFamily="34" charset="0"/>
              <a:cs typeface="Arial" pitchFamily="34" charset="0"/>
            </a:endParaRPr>
          </a:p>
          <a:p>
            <a:pPr lvl="0"/>
            <a:r>
              <a:rPr lang="en-US" sz="2000" dirty="0"/>
              <a:t>Qualified plans such as pension, profit sharing, and 401(k) plans cannot provide benefits which disproportionately favor the highly compensated employees.</a:t>
            </a:r>
          </a:p>
          <a:p>
            <a:pPr marL="82550" indent="0">
              <a:buNone/>
            </a:pPr>
            <a:endParaRPr lang="en-US" sz="2000" dirty="0"/>
          </a:p>
          <a:p>
            <a:r>
              <a:rPr lang="en-US" sz="2000" dirty="0"/>
              <a:t>Running afoul of these rules can disqualify the plans and create adverse tax consequences</a:t>
            </a:r>
            <a:r>
              <a:rPr lang="en-US" sz="2000" dirty="0" smtClean="0"/>
              <a:t>.</a:t>
            </a:r>
          </a:p>
          <a:p>
            <a:pPr marL="82550" indent="0">
              <a:buNone/>
            </a:pPr>
            <a:endParaRPr lang="en-US" sz="2000"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28425272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sz="3600" dirty="0"/>
          </a:p>
        </p:txBody>
      </p:sp>
      <p:sp>
        <p:nvSpPr>
          <p:cNvPr id="3" name="Content Placeholder 2"/>
          <p:cNvSpPr>
            <a:spLocks noGrp="1"/>
          </p:cNvSpPr>
          <p:nvPr>
            <p:ph idx="1"/>
          </p:nvPr>
        </p:nvSpPr>
        <p:spPr/>
        <p:txBody>
          <a:bodyPr/>
          <a:lstStyle/>
          <a:p>
            <a:pPr lvl="0"/>
            <a:r>
              <a:rPr lang="en-US" sz="2000" dirty="0"/>
              <a:t>What are the ramifications of a wrongful in-service distribution to a qualified plan?</a:t>
            </a:r>
          </a:p>
          <a:p>
            <a:pPr marL="82550" indent="0">
              <a:buNone/>
            </a:pPr>
            <a:endParaRPr lang="en-US" sz="2000" dirty="0">
              <a:latin typeface="Arial" pitchFamily="34" charset="0"/>
              <a:cs typeface="Arial" pitchFamily="34" charset="0"/>
            </a:endParaRPr>
          </a:p>
          <a:p>
            <a:pPr lvl="1">
              <a:buSzPct val="80000"/>
              <a:buFont typeface="Courier New" panose="02070309020205020404" pitchFamily="49" charset="0"/>
              <a:buChar char="o"/>
            </a:pPr>
            <a:r>
              <a:rPr lang="en-US" sz="1600" dirty="0" smtClean="0"/>
              <a:t>Loss </a:t>
            </a:r>
            <a:r>
              <a:rPr lang="en-US" sz="1600" dirty="0"/>
              <a:t>of tax deduction to the employer of contributions to the plan.</a:t>
            </a:r>
          </a:p>
          <a:p>
            <a:pPr marL="82550" indent="0">
              <a:buNone/>
            </a:pPr>
            <a:endParaRPr lang="en-US" sz="2000" dirty="0"/>
          </a:p>
          <a:p>
            <a:pPr lvl="1">
              <a:buSzPct val="80000"/>
              <a:buFont typeface="Courier New" panose="02070309020205020404" pitchFamily="49" charset="0"/>
              <a:buChar char="o"/>
            </a:pPr>
            <a:r>
              <a:rPr lang="en-US" sz="1600" dirty="0"/>
              <a:t>Earnings of the plan’s investments become taxable.</a:t>
            </a:r>
          </a:p>
          <a:p>
            <a:pPr>
              <a:buFont typeface="Courier New" panose="02070309020205020404" pitchFamily="49" charset="0"/>
              <a:buChar char="o"/>
            </a:pPr>
            <a:endParaRPr lang="en-US" sz="2000" dirty="0"/>
          </a:p>
          <a:p>
            <a:pPr lvl="1">
              <a:buSzPct val="80000"/>
              <a:buFont typeface="Courier New" panose="02070309020205020404" pitchFamily="49" charset="0"/>
              <a:buChar char="o"/>
            </a:pPr>
            <a:r>
              <a:rPr lang="en-US" sz="1600" dirty="0"/>
              <a:t>Potential tax on the individuals’ vested benefits -  income and/or excise </a:t>
            </a:r>
            <a:r>
              <a:rPr lang="en-US" sz="1600" dirty="0" smtClean="0"/>
              <a:t>taxes.</a:t>
            </a:r>
            <a:endParaRPr lang="en-US" sz="16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12</a:t>
            </a:fld>
            <a:endParaRPr lang="en-US" dirty="0"/>
          </a:p>
        </p:txBody>
      </p:sp>
    </p:spTree>
    <p:extLst>
      <p:ext uri="{BB962C8B-B14F-4D97-AF65-F5344CB8AC3E}">
        <p14:creationId xmlns:p14="http://schemas.microsoft.com/office/powerpoint/2010/main" val="5961464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rPr>
              <a:t>What Laws Apply and Which Regulatory Agencies Have Overview?</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nchor="ctr"/>
          <a:lstStyle/>
          <a:p>
            <a:pPr lvl="0"/>
            <a:r>
              <a:rPr lang="en-US" sz="2000" dirty="0"/>
              <a:t>The type of retirement plan matters vis-à-vis Phased Retirement issues.</a:t>
            </a:r>
          </a:p>
          <a:p>
            <a:endParaRPr lang="en-US" sz="2000" dirty="0"/>
          </a:p>
          <a:p>
            <a:pPr lvl="1">
              <a:buSzPct val="80000"/>
              <a:buFont typeface="Courier New" panose="02070309020205020404" pitchFamily="49" charset="0"/>
              <a:buChar char="o"/>
            </a:pPr>
            <a:r>
              <a:rPr lang="en-US" sz="1600" dirty="0"/>
              <a:t>Profit sharing</a:t>
            </a:r>
          </a:p>
          <a:p>
            <a:pPr>
              <a:buFont typeface="Courier New" panose="02070309020205020404" pitchFamily="49" charset="0"/>
              <a:buChar char="o"/>
            </a:pPr>
            <a:endParaRPr lang="en-US" sz="2000" dirty="0"/>
          </a:p>
          <a:p>
            <a:pPr lvl="1">
              <a:buSzPct val="80000"/>
              <a:buFont typeface="Courier New" panose="02070309020205020404" pitchFamily="49" charset="0"/>
              <a:buChar char="o"/>
            </a:pPr>
            <a:r>
              <a:rPr lang="en-US" sz="1600" dirty="0"/>
              <a:t>401(k)</a:t>
            </a:r>
          </a:p>
          <a:p>
            <a:pPr>
              <a:buFont typeface="Courier New" panose="02070309020205020404" pitchFamily="49" charset="0"/>
              <a:buChar char="o"/>
            </a:pPr>
            <a:endParaRPr lang="en-US" sz="2000" dirty="0"/>
          </a:p>
          <a:p>
            <a:pPr lvl="1">
              <a:buSzPct val="80000"/>
              <a:buFont typeface="Courier New" panose="02070309020205020404" pitchFamily="49" charset="0"/>
              <a:buChar char="o"/>
            </a:pPr>
            <a:r>
              <a:rPr lang="en-US" sz="1600" dirty="0"/>
              <a:t>Defined benefit pension</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13</a:t>
            </a:fld>
            <a:endParaRPr lang="en-US" dirty="0"/>
          </a:p>
        </p:txBody>
      </p:sp>
    </p:spTree>
    <p:extLst>
      <p:ext uri="{BB962C8B-B14F-4D97-AF65-F5344CB8AC3E}">
        <p14:creationId xmlns:p14="http://schemas.microsoft.com/office/powerpoint/2010/main" val="28331172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effectLst/>
              </a:rPr>
              <a:t>What Laws Apply and Which Regulatory Agencies </a:t>
            </a:r>
            <a:r>
              <a:rPr lang="en-US" sz="3200" b="1" dirty="0" smtClean="0">
                <a:effectLst/>
              </a:rPr>
              <a:t>Have Overview</a:t>
            </a:r>
            <a:r>
              <a:rPr lang="en-US" sz="3200" b="1" dirty="0">
                <a:effectLst/>
              </a:rPr>
              <a:t>?</a:t>
            </a:r>
            <a:endParaRPr lang="en-US" sz="3200" dirty="0">
              <a:effectLst/>
            </a:endParaRPr>
          </a:p>
        </p:txBody>
      </p:sp>
      <p:sp>
        <p:nvSpPr>
          <p:cNvPr id="3" name="Content Placeholder 2"/>
          <p:cNvSpPr>
            <a:spLocks noGrp="1"/>
          </p:cNvSpPr>
          <p:nvPr>
            <p:ph idx="1"/>
          </p:nvPr>
        </p:nvSpPr>
        <p:spPr/>
        <p:txBody>
          <a:bodyPr anchor="ctr"/>
          <a:lstStyle/>
          <a:p>
            <a:pPr marL="0" indent="0" algn="ctr">
              <a:spcBef>
                <a:spcPts val="0"/>
              </a:spcBef>
              <a:buNone/>
              <a:defRPr/>
            </a:pPr>
            <a:r>
              <a:rPr lang="en-US" sz="2400" dirty="0" smtClean="0">
                <a:solidFill>
                  <a:srgbClr val="0070C0"/>
                </a:solidFill>
                <a:latin typeface="Arial" pitchFamily="34" charset="0"/>
                <a:cs typeface="Arial" pitchFamily="34" charset="0"/>
              </a:rPr>
              <a:t> </a:t>
            </a:r>
            <a:r>
              <a:rPr lang="en-US" sz="2000" b="1" dirty="0" smtClean="0"/>
              <a:t>Employee </a:t>
            </a:r>
            <a:r>
              <a:rPr lang="en-US" sz="2000" b="1" dirty="0"/>
              <a:t>vs. Independent Contractor</a:t>
            </a:r>
            <a:endParaRPr lang="en-US" sz="1800" b="1" dirty="0" smtClean="0">
              <a:latin typeface="Arial" pitchFamily="34" charset="0"/>
              <a:cs typeface="Arial" pitchFamily="34" charset="0"/>
            </a:endParaRPr>
          </a:p>
          <a:p>
            <a:pPr marL="0" indent="0">
              <a:spcBef>
                <a:spcPts val="0"/>
              </a:spcBef>
              <a:buNone/>
              <a:defRPr/>
            </a:pPr>
            <a:endParaRPr lang="en-US" sz="2000" dirty="0">
              <a:latin typeface="Arial" pitchFamily="34" charset="0"/>
              <a:cs typeface="Arial" pitchFamily="34" charset="0"/>
            </a:endParaRPr>
          </a:p>
          <a:p>
            <a:pPr lvl="0"/>
            <a:r>
              <a:rPr lang="en-US" sz="2000" dirty="0">
                <a:latin typeface="Arial" pitchFamily="34" charset="0"/>
                <a:cs typeface="Arial" pitchFamily="34" charset="0"/>
              </a:rPr>
              <a:t> </a:t>
            </a:r>
            <a:r>
              <a:rPr lang="en-US" sz="2000" dirty="0"/>
              <a:t>Misclassifying a worker as an independent contractor when he or she is an employee can have serious tax and benefits ramifications.</a:t>
            </a:r>
          </a:p>
          <a:p>
            <a:pPr marL="82550" indent="0">
              <a:buNone/>
            </a:pPr>
            <a:r>
              <a:rPr lang="en-US" sz="2000" dirty="0"/>
              <a:t> </a:t>
            </a:r>
          </a:p>
          <a:p>
            <a:pPr lvl="0"/>
            <a:r>
              <a:rPr lang="en-US" sz="2000" dirty="0"/>
              <a:t>Unfortunately there are not clear guidelines concerning how much time constitutes a bona fide separation of service.</a:t>
            </a:r>
          </a:p>
          <a:p>
            <a:endParaRPr lang="en-US" sz="2000" dirty="0"/>
          </a:p>
          <a:p>
            <a:r>
              <a:rPr lang="en-US" sz="2000" dirty="0"/>
              <a:t>What functions will a “rehired” retiree perform?  Different than pre-retirement?  Different than another employee?</a:t>
            </a: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14</a:t>
            </a:fld>
            <a:endParaRPr lang="en-US" dirty="0"/>
          </a:p>
        </p:txBody>
      </p:sp>
    </p:spTree>
    <p:extLst>
      <p:ext uri="{BB962C8B-B14F-4D97-AF65-F5344CB8AC3E}">
        <p14:creationId xmlns:p14="http://schemas.microsoft.com/office/powerpoint/2010/main" val="3766263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rPr>
              <a:t>What Laws Apply and Which Regulatory Agencies Have Overview?</a:t>
            </a:r>
          </a:p>
        </p:txBody>
      </p:sp>
      <p:sp>
        <p:nvSpPr>
          <p:cNvPr id="3" name="Content Placeholder 2"/>
          <p:cNvSpPr>
            <a:spLocks noGrp="1"/>
          </p:cNvSpPr>
          <p:nvPr>
            <p:ph idx="1"/>
          </p:nvPr>
        </p:nvSpPr>
        <p:spPr/>
        <p:txBody>
          <a:bodyPr/>
          <a:lstStyle/>
          <a:p>
            <a:pPr marL="82550" indent="0" algn="ctr">
              <a:buNone/>
            </a:pPr>
            <a:r>
              <a:rPr lang="en-US" sz="2000" b="1" u="sng" dirty="0"/>
              <a:t>Equal Employment Opportunity Commission (“EEOC”)</a:t>
            </a:r>
            <a:endParaRPr lang="en-US" sz="2000" dirty="0"/>
          </a:p>
          <a:p>
            <a:pPr marL="82550" indent="0">
              <a:buNone/>
            </a:pPr>
            <a:r>
              <a:rPr lang="en-US" sz="2000" dirty="0"/>
              <a:t> </a:t>
            </a:r>
          </a:p>
          <a:p>
            <a:r>
              <a:rPr lang="en-US" sz="2000" dirty="0"/>
              <a:t>Is a “rehired” worker an employee?</a:t>
            </a:r>
          </a:p>
          <a:p>
            <a:endParaRPr lang="en-US" sz="2000" dirty="0"/>
          </a:p>
          <a:p>
            <a:pPr marL="82550" indent="0" algn="ctr">
              <a:buNone/>
            </a:pPr>
            <a:r>
              <a:rPr lang="en-US" sz="2000" b="1" u="sng" dirty="0"/>
              <a:t>Department of Labor (“DOL”)</a:t>
            </a:r>
            <a:endParaRPr lang="en-US" sz="2000" dirty="0"/>
          </a:p>
          <a:p>
            <a:endParaRPr lang="en-US" sz="2000" dirty="0"/>
          </a:p>
          <a:p>
            <a:r>
              <a:rPr lang="en-US" sz="2000" dirty="0"/>
              <a:t>The DOL has overview of employment issues and is looked to for guidance in this area.  The Age Discrimination in Employment Act (“ADEA”) is applicable.</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15</a:t>
            </a:fld>
            <a:endParaRPr lang="en-US" dirty="0"/>
          </a:p>
        </p:txBody>
      </p:sp>
    </p:spTree>
    <p:extLst>
      <p:ext uri="{BB962C8B-B14F-4D97-AF65-F5344CB8AC3E}">
        <p14:creationId xmlns:p14="http://schemas.microsoft.com/office/powerpoint/2010/main" val="39324018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effectLst/>
              </a:rPr>
              <a:t>What Laws Apply and Which Regulatory Agencies Have Overview?</a:t>
            </a:r>
            <a:endParaRPr lang="en-US" sz="3200" dirty="0">
              <a:effectLst/>
            </a:endParaRPr>
          </a:p>
        </p:txBody>
      </p:sp>
      <p:sp>
        <p:nvSpPr>
          <p:cNvPr id="3" name="Content Placeholder 2"/>
          <p:cNvSpPr>
            <a:spLocks noGrp="1"/>
          </p:cNvSpPr>
          <p:nvPr>
            <p:ph idx="1"/>
          </p:nvPr>
        </p:nvSpPr>
        <p:spPr/>
        <p:txBody>
          <a:bodyPr/>
          <a:lstStyle/>
          <a:p>
            <a:pPr marL="82550" indent="0" algn="ctr">
              <a:buNone/>
              <a:defRPr/>
            </a:pPr>
            <a:r>
              <a:rPr lang="en-US" sz="2000" b="1" u="sng" dirty="0"/>
              <a:t>Social Security Administration (“SSA”)</a:t>
            </a:r>
            <a:r>
              <a:rPr lang="en-US" sz="2000" dirty="0" smtClean="0">
                <a:latin typeface="Arial" pitchFamily="34" charset="0"/>
                <a:cs typeface="Arial" pitchFamily="34" charset="0"/>
              </a:rPr>
              <a:t> </a:t>
            </a:r>
          </a:p>
          <a:p>
            <a:pPr marL="82550" indent="0">
              <a:buNone/>
              <a:defRPr/>
            </a:pPr>
            <a:endParaRPr lang="en-US" sz="2000" dirty="0">
              <a:latin typeface="Arial" pitchFamily="34" charset="0"/>
              <a:cs typeface="Arial" pitchFamily="34" charset="0"/>
            </a:endParaRPr>
          </a:p>
          <a:p>
            <a:pPr lvl="0"/>
            <a:r>
              <a:rPr lang="en-US" sz="2000" dirty="0"/>
              <a:t>Working past NRA can impact a retiree’s Social Security benefits.</a:t>
            </a:r>
          </a:p>
          <a:p>
            <a:pPr marL="82550" indent="0">
              <a:buNone/>
            </a:pPr>
            <a:endParaRPr lang="en-US" sz="2000" dirty="0"/>
          </a:p>
          <a:p>
            <a:pPr lvl="0"/>
            <a:r>
              <a:rPr lang="en-US" sz="2000" dirty="0"/>
              <a:t>If a retiree’s “provisional income” is more than $25,000 for a single or $32,000 joint, Social Security benefits  (“SS”) become taxable.  Provisional Income is adjusted income (wages, self-employment income, interest, dividends, and other taxable income  excluding Social Security income) plus 50% of these benefits, and also includes tax-free municipal bond income.  If Provisional Income exceeds certain limits, 50% - 85% of the Social Security benefits are taxable.</a:t>
            </a:r>
          </a:p>
          <a:p>
            <a:pPr marL="82550" indent="0">
              <a:buNone/>
            </a:pP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16</a:t>
            </a:fld>
            <a:endParaRPr lang="en-US" dirty="0"/>
          </a:p>
        </p:txBody>
      </p:sp>
    </p:spTree>
    <p:extLst>
      <p:ext uri="{BB962C8B-B14F-4D97-AF65-F5344CB8AC3E}">
        <p14:creationId xmlns:p14="http://schemas.microsoft.com/office/powerpoint/2010/main" val="28723402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5621" y="381000"/>
            <a:ext cx="7499350" cy="1143000"/>
          </a:xfrm>
        </p:spPr>
        <p:txBody>
          <a:bodyPr>
            <a:noAutofit/>
          </a:bodyPr>
          <a:lstStyle/>
          <a:p>
            <a:r>
              <a:rPr lang="en-US" sz="3200" b="1" dirty="0">
                <a:effectLst/>
              </a:rPr>
              <a:t>What Laws Apply and Which Regulatory Agencies Have Overview</a:t>
            </a:r>
            <a:r>
              <a:rPr lang="en-US" sz="3200" b="1" dirty="0" smtClean="0">
                <a:effectLst/>
              </a:rPr>
              <a:t>? </a:t>
            </a:r>
            <a:r>
              <a:rPr lang="en-US" sz="3200" b="1" dirty="0" smtClean="0">
                <a:solidFill>
                  <a:schemeClr val="accent3">
                    <a:lumMod val="50000"/>
                  </a:schemeClr>
                </a:solidFill>
                <a:effectLst/>
                <a:ea typeface="ＭＳ Ｐゴシック" pitchFamily="34" charset="-128"/>
                <a:cs typeface="Arial" pitchFamily="34" charset="0"/>
              </a:rPr>
              <a:t>(</a:t>
            </a:r>
            <a:r>
              <a:rPr lang="en-US" sz="3200" b="1" dirty="0">
                <a:solidFill>
                  <a:schemeClr val="accent3">
                    <a:lumMod val="50000"/>
                  </a:schemeClr>
                </a:solidFill>
                <a:effectLst/>
                <a:ea typeface="ＭＳ Ｐゴシック" pitchFamily="34" charset="-128"/>
                <a:cs typeface="Arial" pitchFamily="34" charset="0"/>
              </a:rPr>
              <a:t>continued</a:t>
            </a:r>
            <a:r>
              <a:rPr lang="en-US" sz="3200" b="1" dirty="0">
                <a:solidFill>
                  <a:schemeClr val="accent3">
                    <a:lumMod val="50000"/>
                  </a:schemeClr>
                </a:solidFill>
                <a:ea typeface="ＭＳ Ｐゴシック" pitchFamily="34" charset="-128"/>
                <a:cs typeface="Arial" pitchFamily="34" charset="0"/>
              </a:rPr>
              <a:t>)</a:t>
            </a:r>
            <a:endParaRPr lang="en-US" sz="3200" b="1" dirty="0">
              <a:solidFill>
                <a:schemeClr val="accent3">
                  <a:lumMod val="50000"/>
                </a:schemeClr>
              </a:solidFill>
            </a:endParaRPr>
          </a:p>
        </p:txBody>
      </p:sp>
      <p:sp>
        <p:nvSpPr>
          <p:cNvPr id="3" name="Content Placeholder 2"/>
          <p:cNvSpPr>
            <a:spLocks noGrp="1"/>
          </p:cNvSpPr>
          <p:nvPr>
            <p:ph idx="1"/>
          </p:nvPr>
        </p:nvSpPr>
        <p:spPr>
          <a:xfrm>
            <a:off x="1435100" y="1676400"/>
            <a:ext cx="7499350" cy="4800600"/>
          </a:xfrm>
        </p:spPr>
        <p:txBody>
          <a:bodyPr/>
          <a:lstStyle/>
          <a:p>
            <a:pPr lvl="0"/>
            <a:r>
              <a:rPr lang="en-US" sz="2000" dirty="0"/>
              <a:t>A Phased Retiree may earn a small enough income so not to become subject to certain SS limits. Employees who begin to receive Social Security benefits before their Social Security retirement age (65, 66, or 67) can earn up to ($15,720) per year without penalty.  For every $1.00 in excess of $15,720 the SSA withholds $.50 in SS benefits which amounts are repaid monthly after actual retirement.  Phased Retirees have a greater likelihood of earning less than $15,720 when planning their retirement income options, and thus, not running afoul of this SS limit.</a:t>
            </a:r>
          </a:p>
          <a:p>
            <a:endParaRPr lang="en-US" sz="2000" dirty="0"/>
          </a:p>
          <a:p>
            <a:r>
              <a:rPr lang="en-US" sz="2000" dirty="0"/>
              <a:t>State taxes may also apply.</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17</a:t>
            </a:fld>
            <a:endParaRPr lang="en-US" dirty="0"/>
          </a:p>
        </p:txBody>
      </p:sp>
    </p:spTree>
    <p:extLst>
      <p:ext uri="{BB962C8B-B14F-4D97-AF65-F5344CB8AC3E}">
        <p14:creationId xmlns:p14="http://schemas.microsoft.com/office/powerpoint/2010/main" val="42001275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effectLst/>
              </a:rPr>
              <a:t>Where Do We Stand Today And What Can We Expect</a:t>
            </a:r>
            <a:r>
              <a:rPr lang="en-US" sz="3200" b="1" dirty="0" smtClean="0">
                <a:effectLst/>
              </a:rPr>
              <a:t>?</a:t>
            </a:r>
            <a:br>
              <a:rPr lang="en-US" sz="3200" b="1" dirty="0" smtClean="0">
                <a:effectLst/>
              </a:rPr>
            </a:br>
            <a:endParaRPr lang="en-US" sz="3200" b="1" dirty="0">
              <a:effectLst/>
            </a:endParaRPr>
          </a:p>
        </p:txBody>
      </p:sp>
      <p:sp>
        <p:nvSpPr>
          <p:cNvPr id="3" name="Content Placeholder 2"/>
          <p:cNvSpPr>
            <a:spLocks noGrp="1"/>
          </p:cNvSpPr>
          <p:nvPr>
            <p:ph idx="1"/>
          </p:nvPr>
        </p:nvSpPr>
        <p:spPr/>
        <p:txBody>
          <a:bodyPr anchor="ctr"/>
          <a:lstStyle/>
          <a:p>
            <a:pPr lvl="0"/>
            <a:endParaRPr lang="en-US" sz="2000" dirty="0" smtClean="0"/>
          </a:p>
          <a:p>
            <a:pPr lvl="0"/>
            <a:endParaRPr lang="en-US" sz="2000" dirty="0"/>
          </a:p>
          <a:p>
            <a:pPr marL="82550" lvl="0" indent="0">
              <a:buNone/>
            </a:pPr>
            <a:endParaRPr lang="en-US" sz="2000" dirty="0" smtClean="0"/>
          </a:p>
          <a:p>
            <a:pPr lvl="0"/>
            <a:r>
              <a:rPr lang="en-US" sz="2000" dirty="0" smtClean="0"/>
              <a:t>Many </a:t>
            </a:r>
            <a:r>
              <a:rPr lang="en-US" sz="2000" dirty="0"/>
              <a:t>if not most companies have informal programs but formal Phased Retirement Programs are just developing</a:t>
            </a:r>
            <a:r>
              <a:rPr lang="en-US" sz="2000" dirty="0" smtClean="0"/>
              <a:t>.</a:t>
            </a:r>
          </a:p>
          <a:p>
            <a:pPr lvl="0"/>
            <a:endParaRPr lang="en-US" sz="2000" dirty="0"/>
          </a:p>
          <a:p>
            <a:r>
              <a:rPr lang="en-US" sz="2000" dirty="0"/>
              <a:t>Various advisory committees and lobbying groups have been working to provide input to the DOL and other regulatory agencies concerning recommendations for guidance on the many outstanding Phased Retirement issues.  The ERISA Advisory Council  has been working with the DOL concerning many of the issues raised in this presentation.</a:t>
            </a:r>
          </a:p>
          <a:p>
            <a:pPr lvl="0"/>
            <a:endParaRPr lang="en-US" sz="2000" dirty="0" smtClean="0"/>
          </a:p>
          <a:p>
            <a:pPr lvl="0"/>
            <a:endParaRPr lang="en-US" dirty="0"/>
          </a:p>
          <a:p>
            <a:pPr lvl="0"/>
            <a:endParaRPr lang="en-US" dirty="0" smtClean="0"/>
          </a:p>
          <a:p>
            <a:pPr marL="82550" lvl="0" indent="0">
              <a:buNone/>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18</a:t>
            </a:fld>
            <a:endParaRPr lang="en-US" dirty="0"/>
          </a:p>
        </p:txBody>
      </p:sp>
    </p:spTree>
    <p:extLst>
      <p:ext uri="{BB962C8B-B14F-4D97-AF65-F5344CB8AC3E}">
        <p14:creationId xmlns:p14="http://schemas.microsoft.com/office/powerpoint/2010/main" val="7416854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9350" cy="1143000"/>
          </a:xfrm>
        </p:spPr>
        <p:txBody>
          <a:bodyPr>
            <a:noAutofit/>
          </a:bodyPr>
          <a:lstStyle/>
          <a:p>
            <a:pPr lvl="0"/>
            <a:r>
              <a:rPr lang="en-US" sz="3200" b="1" dirty="0">
                <a:effectLst/>
              </a:rPr>
              <a:t>Where Do We Stand Today And What Can We Expect?</a:t>
            </a:r>
            <a:endParaRPr lang="en-US" sz="3200" dirty="0">
              <a:effectLst/>
            </a:endParaRPr>
          </a:p>
        </p:txBody>
      </p:sp>
      <p:sp>
        <p:nvSpPr>
          <p:cNvPr id="3" name="Content Placeholder 2"/>
          <p:cNvSpPr>
            <a:spLocks noGrp="1"/>
          </p:cNvSpPr>
          <p:nvPr>
            <p:ph idx="1"/>
          </p:nvPr>
        </p:nvSpPr>
        <p:spPr>
          <a:xfrm>
            <a:off x="1435100" y="1066800"/>
            <a:ext cx="7499350" cy="5334000"/>
          </a:xfrm>
        </p:spPr>
        <p:txBody>
          <a:bodyPr anchor="ctr"/>
          <a:lstStyle/>
          <a:p>
            <a:pPr marL="82550" indent="0">
              <a:buNone/>
            </a:pPr>
            <a:endParaRPr lang="en-US" sz="2000" dirty="0"/>
          </a:p>
          <a:p>
            <a:pPr lvl="0"/>
            <a:r>
              <a:rPr lang="en-US" sz="2000" dirty="0"/>
              <a:t>Joint action by the DOL and IRS is necessary to provide agreed upon guidance to employers and employees regarding retirement and health and welfare plan benefits.</a:t>
            </a:r>
          </a:p>
          <a:p>
            <a:pPr marL="82550" indent="0">
              <a:buNone/>
            </a:pPr>
            <a:endParaRPr lang="en-US" sz="2000" dirty="0"/>
          </a:p>
          <a:p>
            <a:pPr lvl="0"/>
            <a:r>
              <a:rPr lang="en-US" sz="2000" dirty="0"/>
              <a:t>To remove impediments to Phased Retirement as a clear option, Congress would need to enact legislation allowing defined benefit pension plans to make in-service distributions at early retirement age as well as allowing profit sharing/401(k) plans to make in-service distributions beginning at early retirement age or age 55.</a:t>
            </a:r>
          </a:p>
          <a:p>
            <a:pPr marL="82550" indent="0">
              <a:buNone/>
            </a:pPr>
            <a:endParaRPr lang="en-US" sz="2000" dirty="0"/>
          </a:p>
          <a:p>
            <a:pPr lvl="0"/>
            <a:r>
              <a:rPr lang="en-US" sz="2000" dirty="0"/>
              <a:t>Clarity via legislation is needed to define a bona fide separation of service vis-à-vis these issues</a:t>
            </a:r>
            <a:r>
              <a:rPr lang="en-US" sz="2000" dirty="0" smtClean="0"/>
              <a:t>.</a:t>
            </a: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19</a:t>
            </a:fld>
            <a:endParaRPr lang="en-US" dirty="0"/>
          </a:p>
        </p:txBody>
      </p:sp>
    </p:spTree>
    <p:extLst>
      <p:ext uri="{BB962C8B-B14F-4D97-AF65-F5344CB8AC3E}">
        <p14:creationId xmlns:p14="http://schemas.microsoft.com/office/powerpoint/2010/main" val="607730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rmAutofit/>
          </a:bodyPr>
          <a:lstStyle/>
          <a:p>
            <a:r>
              <a:rPr lang="en-US" sz="3200" b="1" dirty="0">
                <a:effectLst/>
              </a:rPr>
              <a:t>Ambiguities in Phased Retirement</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19200"/>
            <a:ext cx="7499350" cy="5029200"/>
          </a:xfrm>
        </p:spPr>
        <p:txBody>
          <a:bodyPr/>
          <a:lstStyle/>
          <a:p>
            <a:pPr lvl="0"/>
            <a:r>
              <a:rPr lang="en-US" sz="2000" dirty="0"/>
              <a:t>Is the returning employee, or reduced hour employee, an employee or an independent contractor</a:t>
            </a:r>
            <a:r>
              <a:rPr lang="en-US" sz="2000" dirty="0" smtClean="0"/>
              <a:t>?</a:t>
            </a:r>
          </a:p>
          <a:p>
            <a:pPr marL="82550" lvl="0" indent="0">
              <a:buNone/>
            </a:pPr>
            <a:endParaRPr lang="en-US" sz="2000" dirty="0" smtClean="0"/>
          </a:p>
          <a:p>
            <a:pPr lvl="0"/>
            <a:r>
              <a:rPr lang="en-US" sz="2000" dirty="0"/>
              <a:t>Complexities if in a defined benefit pension plan</a:t>
            </a:r>
            <a:r>
              <a:rPr lang="en-US" sz="2000" dirty="0" smtClean="0"/>
              <a:t>:</a:t>
            </a:r>
          </a:p>
          <a:p>
            <a:pPr marL="82550" lvl="0" indent="0">
              <a:buNone/>
            </a:pPr>
            <a:endParaRPr lang="en-US" sz="2000" dirty="0"/>
          </a:p>
          <a:p>
            <a:pPr lvl="1"/>
            <a:r>
              <a:rPr lang="en-US" sz="2000" dirty="0"/>
              <a:t>Computation of final benefit could be </a:t>
            </a:r>
            <a:r>
              <a:rPr lang="en-US" sz="2000" dirty="0" smtClean="0"/>
              <a:t>affected</a:t>
            </a:r>
            <a:endParaRPr lang="en-US" sz="2000" dirty="0"/>
          </a:p>
          <a:p>
            <a:pPr lvl="1"/>
            <a:r>
              <a:rPr lang="en-US" sz="2000" dirty="0"/>
              <a:t>Depending on his or her age, are in-service distributions allowed?</a:t>
            </a:r>
          </a:p>
          <a:p>
            <a:pPr lvl="1"/>
            <a:r>
              <a:rPr lang="en-US" sz="2000" dirty="0"/>
              <a:t>Is the benefit recalculated based on this service?</a:t>
            </a:r>
          </a:p>
          <a:p>
            <a:pPr marL="82550" indent="0">
              <a:buNone/>
            </a:pPr>
            <a:endParaRPr lang="en-US" sz="2000" dirty="0"/>
          </a:p>
          <a:p>
            <a:pPr lvl="0"/>
            <a:r>
              <a:rPr lang="en-US" sz="2000" dirty="0"/>
              <a:t>Will the returning employee be eligible for other qualified plans and fringe benefits</a:t>
            </a:r>
            <a:r>
              <a:rPr lang="en-US" sz="2000" dirty="0" smtClean="0"/>
              <a:t>?</a:t>
            </a: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20</a:t>
            </a:fld>
            <a:endParaRPr lang="en-US" dirty="0"/>
          </a:p>
        </p:txBody>
      </p:sp>
    </p:spTree>
    <p:extLst>
      <p:ext uri="{BB962C8B-B14F-4D97-AF65-F5344CB8AC3E}">
        <p14:creationId xmlns:p14="http://schemas.microsoft.com/office/powerpoint/2010/main" val="4966906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rPr>
              <a:t>Ambiguities in Phased Retirement</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nchor="ctr"/>
          <a:lstStyle/>
          <a:p>
            <a:pPr marL="82550" indent="0" algn="ctr">
              <a:spcBef>
                <a:spcPts val="0"/>
              </a:spcBef>
              <a:buNone/>
            </a:pPr>
            <a:r>
              <a:rPr lang="en-US" sz="2000" b="1" dirty="0"/>
              <a:t>Health care </a:t>
            </a:r>
            <a:r>
              <a:rPr lang="en-US" sz="2000" b="1" dirty="0" smtClean="0"/>
              <a:t>issues</a:t>
            </a:r>
          </a:p>
          <a:p>
            <a:pPr>
              <a:spcBef>
                <a:spcPts val="0"/>
              </a:spcBef>
            </a:pPr>
            <a:endParaRPr lang="en-US" sz="2800" b="1" dirty="0">
              <a:latin typeface="Arial" pitchFamily="34" charset="0"/>
              <a:cs typeface="Arial" pitchFamily="34" charset="0"/>
            </a:endParaRPr>
          </a:p>
          <a:p>
            <a:pPr lvl="0"/>
            <a:r>
              <a:rPr lang="en-US" sz="2000" dirty="0"/>
              <a:t>If the returning employee is eligible for the employer’s health care plan, and also eligible for Medicare, the employee’s plan will be primary, Medicare secondary.</a:t>
            </a:r>
          </a:p>
          <a:p>
            <a:pPr marL="82550" indent="0">
              <a:buNone/>
            </a:pPr>
            <a:endParaRPr lang="en-US" sz="2000" dirty="0"/>
          </a:p>
          <a:p>
            <a:pPr lvl="0"/>
            <a:r>
              <a:rPr lang="en-US" sz="2000" dirty="0"/>
              <a:t>Will COBRA bridge any gap in coverage?</a:t>
            </a:r>
          </a:p>
          <a:p>
            <a:pPr marL="82550" indent="0">
              <a:buNone/>
            </a:pPr>
            <a:endParaRPr lang="en-US" sz="2000" dirty="0"/>
          </a:p>
          <a:p>
            <a:pPr lvl="0"/>
            <a:r>
              <a:rPr lang="en-US" sz="2000" dirty="0"/>
              <a:t>Will the returning employee work enough hours to be eligible for the employer’s health care plan?</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21</a:t>
            </a:fld>
            <a:endParaRPr lang="en-US" dirty="0"/>
          </a:p>
        </p:txBody>
      </p:sp>
    </p:spTree>
    <p:extLst>
      <p:ext uri="{BB962C8B-B14F-4D97-AF65-F5344CB8AC3E}">
        <p14:creationId xmlns:p14="http://schemas.microsoft.com/office/powerpoint/2010/main" val="30087468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nchor="ctr"/>
          <a:lstStyle/>
          <a:p>
            <a:pPr marL="82550" indent="0" algn="ctr">
              <a:buNone/>
            </a:pPr>
            <a:r>
              <a:rPr lang="en-US" sz="2000" b="1" dirty="0"/>
              <a:t>PHASED RETIREMENT OPTIONS</a:t>
            </a: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22</a:t>
            </a:fld>
            <a:endParaRPr lang="en-US" dirty="0"/>
          </a:p>
        </p:txBody>
      </p:sp>
    </p:spTree>
    <p:extLst>
      <p:ext uri="{BB962C8B-B14F-4D97-AF65-F5344CB8AC3E}">
        <p14:creationId xmlns:p14="http://schemas.microsoft.com/office/powerpoint/2010/main" val="27679673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rPr>
              <a:t>What are Employer Choices for Creative Phased Retirement?</a:t>
            </a:r>
            <a:endParaRPr lang="en-US" sz="3200" dirty="0">
              <a:solidFill>
                <a:schemeClr val="bg1"/>
              </a:solidFill>
            </a:endParaRPr>
          </a:p>
        </p:txBody>
      </p:sp>
      <p:sp>
        <p:nvSpPr>
          <p:cNvPr id="3" name="Content Placeholder 2"/>
          <p:cNvSpPr>
            <a:spLocks noGrp="1"/>
          </p:cNvSpPr>
          <p:nvPr>
            <p:ph idx="1"/>
          </p:nvPr>
        </p:nvSpPr>
        <p:spPr/>
        <p:txBody>
          <a:bodyPr anchor="ctr"/>
          <a:lstStyle/>
          <a:p>
            <a:pPr marL="457200" lvl="0" indent="-374650"/>
            <a:r>
              <a:rPr lang="en-US" sz="2000" dirty="0" smtClean="0"/>
              <a:t>Special </a:t>
            </a:r>
            <a:r>
              <a:rPr lang="en-US" sz="2000" dirty="0"/>
              <a:t>Projects</a:t>
            </a:r>
          </a:p>
          <a:p>
            <a:pPr marL="457200" lvl="0" indent="-374650"/>
            <a:r>
              <a:rPr lang="en-US" sz="2000" dirty="0" smtClean="0"/>
              <a:t>Short </a:t>
            </a:r>
            <a:r>
              <a:rPr lang="en-US" sz="2000" dirty="0"/>
              <a:t>Term Assignments</a:t>
            </a:r>
          </a:p>
          <a:p>
            <a:pPr marL="457200" lvl="0" indent="-374650"/>
            <a:r>
              <a:rPr lang="en-US" sz="2000" dirty="0"/>
              <a:t>Floaters</a:t>
            </a:r>
          </a:p>
          <a:p>
            <a:pPr marL="457200" lvl="0" indent="-374650"/>
            <a:r>
              <a:rPr lang="en-US" sz="2000" dirty="0"/>
              <a:t>Consultant</a:t>
            </a:r>
          </a:p>
          <a:p>
            <a:pPr marL="457200" lvl="0" indent="-374650"/>
            <a:r>
              <a:rPr lang="en-US" sz="2000" dirty="0"/>
              <a:t>On call/Part-time</a:t>
            </a:r>
          </a:p>
          <a:p>
            <a:pPr marL="457200" lvl="0" indent="-374650"/>
            <a:r>
              <a:rPr lang="en-US" sz="2000" dirty="0"/>
              <a:t>Retirement pool</a:t>
            </a:r>
          </a:p>
          <a:p>
            <a:endParaRPr lang="en-US" sz="4000" dirty="0">
              <a:solidFill>
                <a:srgbClr val="0070C0"/>
              </a:solidFill>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23</a:t>
            </a:fld>
            <a:endParaRPr lang="en-US" dirty="0"/>
          </a:p>
        </p:txBody>
      </p:sp>
    </p:spTree>
    <p:extLst>
      <p:ext uri="{BB962C8B-B14F-4D97-AF65-F5344CB8AC3E}">
        <p14:creationId xmlns:p14="http://schemas.microsoft.com/office/powerpoint/2010/main" val="18477355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effectLst/>
              </a:rPr>
              <a:t>Special Projects</a:t>
            </a:r>
            <a:endParaRPr lang="en-US" sz="3200" dirty="0">
              <a:effectLst/>
            </a:endParaRPr>
          </a:p>
        </p:txBody>
      </p:sp>
      <p:sp>
        <p:nvSpPr>
          <p:cNvPr id="3" name="Content Placeholder 2"/>
          <p:cNvSpPr>
            <a:spLocks noGrp="1"/>
          </p:cNvSpPr>
          <p:nvPr>
            <p:ph idx="1"/>
          </p:nvPr>
        </p:nvSpPr>
        <p:spPr>
          <a:xfrm>
            <a:off x="1435100" y="1143000"/>
            <a:ext cx="7499350" cy="5105400"/>
          </a:xfrm>
        </p:spPr>
        <p:txBody>
          <a:bodyPr anchor="ctr"/>
          <a:lstStyle/>
          <a:p>
            <a:pPr lvl="0"/>
            <a:r>
              <a:rPr lang="en-US" sz="2000" dirty="0"/>
              <a:t>Client requested or employer initiated projects with specific goals and/or defined beginning and end dates.</a:t>
            </a:r>
          </a:p>
          <a:p>
            <a:pPr marL="82550" indent="0">
              <a:buNone/>
            </a:pPr>
            <a:endParaRPr lang="en-US" sz="2000" dirty="0"/>
          </a:p>
          <a:p>
            <a:pPr lvl="0"/>
            <a:r>
              <a:rPr lang="en-US" sz="2000" dirty="0"/>
              <a:t>Especially beneficial to employer who may not otherwise have Special Project staffing.</a:t>
            </a:r>
          </a:p>
          <a:p>
            <a:pPr marL="82550" indent="0">
              <a:buNone/>
            </a:pPr>
            <a:endParaRPr lang="en-US" sz="2000" dirty="0"/>
          </a:p>
          <a:p>
            <a:pPr lvl="0"/>
            <a:r>
              <a:rPr lang="en-US" sz="2000" dirty="0"/>
              <a:t>Need-based situations.</a:t>
            </a:r>
          </a:p>
          <a:p>
            <a:pPr marL="82550" indent="0">
              <a:buNone/>
            </a:pPr>
            <a:endParaRPr lang="en-US" sz="2000" dirty="0"/>
          </a:p>
          <a:p>
            <a:pPr lvl="1"/>
            <a:r>
              <a:rPr lang="en-US" sz="2000" dirty="0"/>
              <a:t>Health care workers during medical emergencies</a:t>
            </a:r>
            <a:r>
              <a:rPr lang="en-US" sz="2000" dirty="0" smtClean="0"/>
              <a:t>.</a:t>
            </a:r>
          </a:p>
          <a:p>
            <a:pPr marL="82550" lvl="0" indent="0">
              <a:buNone/>
            </a:pPr>
            <a:endParaRPr lang="en-US" sz="2000" dirty="0"/>
          </a:p>
          <a:p>
            <a:pPr lvl="1"/>
            <a:r>
              <a:rPr lang="en-US" sz="2000" dirty="0"/>
              <a:t>Long-term electrical workers during power outages or construction </a:t>
            </a:r>
            <a:r>
              <a:rPr lang="en-US" sz="2000" dirty="0" smtClean="0"/>
              <a:t>projects</a:t>
            </a: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24</a:t>
            </a:fld>
            <a:endParaRPr lang="en-US" dirty="0"/>
          </a:p>
        </p:txBody>
      </p:sp>
    </p:spTree>
    <p:extLst>
      <p:ext uri="{BB962C8B-B14F-4D97-AF65-F5344CB8AC3E}">
        <p14:creationId xmlns:p14="http://schemas.microsoft.com/office/powerpoint/2010/main" val="32253984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Special </a:t>
            </a:r>
            <a:r>
              <a:rPr lang="en-US" sz="3200" b="1" dirty="0" smtClean="0">
                <a:effectLst/>
              </a:rPr>
              <a:t>Projects</a:t>
            </a:r>
            <a:endParaRPr lang="en-US" sz="3200" b="1" dirty="0" smtClean="0">
              <a:effectLst/>
              <a:latin typeface="Arial" charset="0"/>
              <a:cs typeface="Arial" charset="0"/>
            </a:endParaRPr>
          </a:p>
        </p:txBody>
      </p:sp>
      <p:sp>
        <p:nvSpPr>
          <p:cNvPr id="38915" name="Content Placeholder 2"/>
          <p:cNvSpPr>
            <a:spLocks noGrp="1"/>
          </p:cNvSpPr>
          <p:nvPr>
            <p:ph idx="1"/>
          </p:nvPr>
        </p:nvSpPr>
        <p:spPr>
          <a:xfrm>
            <a:off x="1435100" y="1295400"/>
            <a:ext cx="7499350" cy="5105400"/>
          </a:xfrm>
        </p:spPr>
        <p:txBody>
          <a:bodyPr anchor="t"/>
          <a:lstStyle/>
          <a:p>
            <a:pPr lvl="0"/>
            <a:endParaRPr lang="en-US" sz="2000" dirty="0" smtClean="0"/>
          </a:p>
          <a:p>
            <a:pPr lvl="0"/>
            <a:endParaRPr lang="en-US" sz="2000" dirty="0"/>
          </a:p>
          <a:p>
            <a:pPr lvl="0"/>
            <a:endParaRPr lang="en-US" sz="2000" dirty="0" smtClean="0"/>
          </a:p>
          <a:p>
            <a:pPr lvl="0"/>
            <a:r>
              <a:rPr lang="en-US" sz="2000" dirty="0" smtClean="0"/>
              <a:t>Long-term </a:t>
            </a:r>
            <a:r>
              <a:rPr lang="en-US" sz="2000" dirty="0"/>
              <a:t>or specific programs.</a:t>
            </a:r>
          </a:p>
          <a:p>
            <a:pPr marL="82550" indent="0">
              <a:buNone/>
            </a:pPr>
            <a:endParaRPr lang="en-US" sz="2000" dirty="0"/>
          </a:p>
          <a:p>
            <a:pPr lvl="1"/>
            <a:r>
              <a:rPr lang="en-US" sz="2000" dirty="0" smtClean="0"/>
              <a:t>Research</a:t>
            </a:r>
          </a:p>
          <a:p>
            <a:pPr marL="82550" lvl="0" indent="0">
              <a:buNone/>
            </a:pPr>
            <a:endParaRPr lang="en-US" sz="2000" dirty="0" smtClean="0"/>
          </a:p>
          <a:p>
            <a:pPr lvl="1"/>
            <a:r>
              <a:rPr lang="en-US" sz="2000" dirty="0" smtClean="0"/>
              <a:t>Design</a:t>
            </a:r>
            <a:endParaRPr lang="en-US" sz="2000" dirty="0"/>
          </a:p>
        </p:txBody>
      </p:sp>
      <p:sp>
        <p:nvSpPr>
          <p:cNvPr id="4" name="Slide Number Placeholder 3"/>
          <p:cNvSpPr>
            <a:spLocks noGrp="1"/>
          </p:cNvSpPr>
          <p:nvPr>
            <p:ph type="sldNum" sz="quarter" idx="12"/>
          </p:nvPr>
        </p:nvSpPr>
        <p:spPr/>
        <p:txBody>
          <a:bodyPr/>
          <a:lstStyle/>
          <a:p>
            <a:pPr>
              <a:defRPr/>
            </a:pPr>
            <a:fld id="{2E5AD1CD-6F92-4D8D-8CF1-6507ADACA7A4}" type="slidenum">
              <a:rPr lang="en-US" smtClean="0"/>
              <a:pPr>
                <a:defRPr/>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a:effectLst/>
              </a:rPr>
              <a:t>Short-Term Assignments</a:t>
            </a:r>
            <a:endParaRPr lang="en-US" sz="3200" b="1" dirty="0" smtClean="0">
              <a:effectLst/>
              <a:latin typeface="Arial" charset="0"/>
              <a:cs typeface="Arial" charset="0"/>
            </a:endParaRPr>
          </a:p>
        </p:txBody>
      </p:sp>
      <p:sp>
        <p:nvSpPr>
          <p:cNvPr id="39939" name="Content Placeholder 2"/>
          <p:cNvSpPr>
            <a:spLocks noGrp="1"/>
          </p:cNvSpPr>
          <p:nvPr>
            <p:ph idx="1"/>
          </p:nvPr>
        </p:nvSpPr>
        <p:spPr/>
        <p:txBody>
          <a:bodyPr/>
          <a:lstStyle/>
          <a:p>
            <a:pPr lvl="0"/>
            <a:r>
              <a:rPr lang="en-US" sz="2000" dirty="0" smtClean="0"/>
              <a:t>Flexibility</a:t>
            </a:r>
          </a:p>
          <a:p>
            <a:pPr lvl="0"/>
            <a:endParaRPr lang="en-US" sz="2000" dirty="0"/>
          </a:p>
          <a:p>
            <a:pPr lvl="0"/>
            <a:r>
              <a:rPr lang="en-US" sz="2000" dirty="0"/>
              <a:t>Often </a:t>
            </a:r>
            <a:r>
              <a:rPr lang="en-US" sz="2000" dirty="0" smtClean="0"/>
              <a:t>need-based</a:t>
            </a:r>
          </a:p>
          <a:p>
            <a:pPr lvl="0"/>
            <a:endParaRPr lang="en-US" sz="2000" dirty="0"/>
          </a:p>
          <a:p>
            <a:pPr lvl="0"/>
            <a:r>
              <a:rPr lang="en-US" sz="2000" dirty="0"/>
              <a:t>Training and </a:t>
            </a:r>
            <a:r>
              <a:rPr lang="en-US" sz="2000" dirty="0" smtClean="0"/>
              <a:t>seminars</a:t>
            </a:r>
          </a:p>
          <a:p>
            <a:pPr lvl="0"/>
            <a:endParaRPr lang="en-US" sz="2000" dirty="0"/>
          </a:p>
          <a:p>
            <a:pPr lvl="0"/>
            <a:r>
              <a:rPr lang="en-US" sz="2000" dirty="0"/>
              <a:t>Coverage for times of more </a:t>
            </a:r>
            <a:r>
              <a:rPr lang="en-US" sz="2000" dirty="0" smtClean="0"/>
              <a:t>work</a:t>
            </a:r>
          </a:p>
          <a:p>
            <a:pPr lvl="0"/>
            <a:endParaRPr lang="en-US" sz="2000" dirty="0"/>
          </a:p>
          <a:p>
            <a:pPr lvl="0"/>
            <a:r>
              <a:rPr lang="en-US" sz="2000" dirty="0" smtClean="0"/>
              <a:t>Seasonal</a:t>
            </a:r>
          </a:p>
          <a:p>
            <a:pPr lvl="0"/>
            <a:endParaRPr lang="en-US" sz="2000" dirty="0"/>
          </a:p>
          <a:p>
            <a:pPr lvl="0"/>
            <a:r>
              <a:rPr lang="en-US" sz="2000" dirty="0"/>
              <a:t>Coverage during leaves</a:t>
            </a:r>
          </a:p>
          <a:p>
            <a:pPr lvl="1"/>
            <a:endParaRPr lang="en-US" sz="1700" dirty="0" smtClean="0">
              <a:latin typeface="Arial" charset="0"/>
              <a:cs typeface="Arial" charset="0"/>
            </a:endParaRPr>
          </a:p>
          <a:p>
            <a:pPr marL="82550" indent="0">
              <a:buNone/>
            </a:pPr>
            <a:endParaRPr lang="en-US" sz="2200" dirty="0" smtClean="0">
              <a:latin typeface="Arial" charset="0"/>
              <a:cs typeface="Arial" charset="0"/>
            </a:endParaRPr>
          </a:p>
          <a:p>
            <a:pPr lvl="1"/>
            <a:endParaRPr lang="en-US" sz="18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CCEE07C9-254E-4F59-A246-B839203C324F}" type="slidenum">
              <a:rPr lang="en-US" smtClean="0"/>
              <a:pPr>
                <a:defRPr/>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Floaters</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a:t>Maximum </a:t>
            </a:r>
            <a:r>
              <a:rPr lang="en-US" sz="2000" dirty="0" smtClean="0"/>
              <a:t>flexibility</a:t>
            </a:r>
          </a:p>
          <a:p>
            <a:pPr lvl="0"/>
            <a:endParaRPr lang="en-US" sz="2000" dirty="0"/>
          </a:p>
          <a:p>
            <a:pPr lvl="0"/>
            <a:r>
              <a:rPr lang="en-US" sz="2000" dirty="0"/>
              <a:t>Typically less highly </a:t>
            </a:r>
            <a:r>
              <a:rPr lang="en-US" sz="2000" dirty="0" smtClean="0"/>
              <a:t>skilled</a:t>
            </a:r>
          </a:p>
          <a:p>
            <a:pPr lvl="0"/>
            <a:endParaRPr lang="en-US" sz="2000" dirty="0"/>
          </a:p>
          <a:p>
            <a:pPr lvl="0"/>
            <a:r>
              <a:rPr lang="en-US" sz="2000" dirty="0"/>
              <a:t>Coverage during leaves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27</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Consultant</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Typically not an </a:t>
            </a:r>
            <a:r>
              <a:rPr lang="en-US" sz="2000" dirty="0" smtClean="0"/>
              <a:t>employee</a:t>
            </a:r>
          </a:p>
          <a:p>
            <a:pPr lvl="0"/>
            <a:endParaRPr lang="en-US" sz="2000" dirty="0"/>
          </a:p>
          <a:p>
            <a:pPr lvl="0"/>
            <a:r>
              <a:rPr lang="en-US" sz="2000" dirty="0"/>
              <a:t>Sometimes provided through third parties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28</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On call/Part-time</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a:t>As </a:t>
            </a:r>
            <a:r>
              <a:rPr lang="en-US" sz="2000" dirty="0" smtClean="0"/>
              <a:t>needed</a:t>
            </a:r>
          </a:p>
          <a:p>
            <a:pPr lvl="0"/>
            <a:endParaRPr lang="en-US" sz="2000" dirty="0"/>
          </a:p>
          <a:p>
            <a:pPr lvl="0"/>
            <a:r>
              <a:rPr lang="en-US" sz="2000" dirty="0"/>
              <a:t>Other than in certain industries, typically less highly </a:t>
            </a:r>
            <a:r>
              <a:rPr lang="en-US" sz="2000" dirty="0" smtClean="0"/>
              <a:t>skilled</a:t>
            </a:r>
          </a:p>
          <a:p>
            <a:pPr marL="82550" lvl="0" indent="0">
              <a:buNone/>
            </a:pPr>
            <a:endParaRPr lang="en-US" sz="2000" dirty="0"/>
          </a:p>
          <a:p>
            <a:pPr lvl="0"/>
            <a:r>
              <a:rPr lang="en-US" sz="2000" dirty="0"/>
              <a:t>Similar to casual </a:t>
            </a:r>
            <a:r>
              <a:rPr lang="en-US" sz="2000" dirty="0" smtClean="0"/>
              <a:t>employees</a:t>
            </a:r>
          </a:p>
          <a:p>
            <a:pPr lvl="0"/>
            <a:endParaRPr lang="en-US" sz="2000" dirty="0"/>
          </a:p>
          <a:p>
            <a:pPr lvl="0"/>
            <a:r>
              <a:rPr lang="en-US" sz="2000" dirty="0"/>
              <a:t>Requires either a large pool or retired employees who have </a:t>
            </a:r>
            <a:r>
              <a:rPr lang="en-US" sz="2000" dirty="0" smtClean="0"/>
              <a:t>flexibility</a:t>
            </a:r>
          </a:p>
          <a:p>
            <a:pPr lvl="0"/>
            <a:endParaRPr lang="en-US" sz="2000" dirty="0"/>
          </a:p>
          <a:p>
            <a:pPr lvl="0"/>
            <a:r>
              <a:rPr lang="en-US" sz="2000" dirty="0"/>
              <a:t>Beneficial to employer to pay for employees only when needed based on work </a:t>
            </a:r>
            <a:r>
              <a:rPr lang="en-US" sz="2000" dirty="0" smtClean="0"/>
              <a:t>flow</a:t>
            </a:r>
          </a:p>
          <a:p>
            <a:pPr marL="82550" lvl="0" indent="0">
              <a:buNone/>
            </a:pPr>
            <a:endParaRPr lang="en-US" sz="2000" dirty="0"/>
          </a:p>
          <a:p>
            <a:r>
              <a:rPr lang="en-US" sz="2000" dirty="0"/>
              <a:t>Coverage during leaves</a:t>
            </a:r>
            <a:endParaRPr lang="en-US" sz="20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29</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Retirement Pool</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smtClean="0"/>
              <a:t>Flexibility</a:t>
            </a:r>
          </a:p>
          <a:p>
            <a:pPr lvl="0"/>
            <a:endParaRPr lang="en-US" sz="2000" dirty="0"/>
          </a:p>
          <a:p>
            <a:pPr lvl="0"/>
            <a:r>
              <a:rPr lang="en-US" sz="2000" dirty="0"/>
              <a:t>Company </a:t>
            </a:r>
            <a:r>
              <a:rPr lang="en-US" sz="2000" dirty="0" smtClean="0"/>
              <a:t>culture</a:t>
            </a:r>
          </a:p>
          <a:p>
            <a:pPr lvl="0"/>
            <a:endParaRPr lang="en-US" sz="2000" dirty="0"/>
          </a:p>
          <a:p>
            <a:pPr lvl="0"/>
            <a:r>
              <a:rPr lang="en-US" sz="2000" dirty="0"/>
              <a:t>Skill levels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30</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What are Employee Choices?</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a:t>Reduced work </a:t>
            </a:r>
            <a:r>
              <a:rPr lang="en-US" sz="2000" dirty="0" smtClean="0"/>
              <a:t>schedules</a:t>
            </a:r>
          </a:p>
          <a:p>
            <a:pPr lvl="0"/>
            <a:endParaRPr lang="en-US" sz="2000" dirty="0"/>
          </a:p>
          <a:p>
            <a:pPr lvl="0"/>
            <a:r>
              <a:rPr lang="en-US" sz="2000" dirty="0"/>
              <a:t>Job </a:t>
            </a:r>
            <a:r>
              <a:rPr lang="en-US" sz="2000" dirty="0" smtClean="0"/>
              <a:t>sharing</a:t>
            </a:r>
          </a:p>
          <a:p>
            <a:pPr marL="82550" lvl="0" indent="0">
              <a:buNone/>
            </a:pPr>
            <a:endParaRPr lang="en-US" sz="2000" dirty="0"/>
          </a:p>
          <a:p>
            <a:pPr lvl="0"/>
            <a:r>
              <a:rPr lang="en-US" sz="2000" dirty="0"/>
              <a:t>Work for the same </a:t>
            </a:r>
            <a:r>
              <a:rPr lang="en-US" sz="2000" dirty="0" smtClean="0"/>
              <a:t>employer</a:t>
            </a:r>
          </a:p>
          <a:p>
            <a:pPr lvl="0"/>
            <a:endParaRPr lang="en-US" sz="2000" dirty="0"/>
          </a:p>
          <a:p>
            <a:pPr lvl="0"/>
            <a:r>
              <a:rPr lang="en-US" sz="2000" dirty="0"/>
              <a:t>Work for a different employer</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31</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Reduced Work Schedules</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smtClean="0"/>
              <a:t>Part-time</a:t>
            </a:r>
          </a:p>
          <a:p>
            <a:pPr lvl="0"/>
            <a:endParaRPr lang="en-US" sz="2000" dirty="0"/>
          </a:p>
          <a:p>
            <a:pPr lvl="0"/>
            <a:r>
              <a:rPr lang="en-US" sz="2000" dirty="0" smtClean="0"/>
              <a:t>Phased</a:t>
            </a:r>
          </a:p>
          <a:p>
            <a:pPr lvl="0"/>
            <a:endParaRPr lang="en-US" sz="2000" dirty="0"/>
          </a:p>
          <a:p>
            <a:pPr lvl="0"/>
            <a:r>
              <a:rPr lang="en-US" sz="2000" dirty="0"/>
              <a:t>Company </a:t>
            </a:r>
            <a:r>
              <a:rPr lang="en-US" sz="2000" dirty="0" smtClean="0"/>
              <a:t>culture</a:t>
            </a:r>
          </a:p>
          <a:p>
            <a:pPr lvl="0"/>
            <a:endParaRPr lang="en-US" sz="2000" dirty="0"/>
          </a:p>
          <a:p>
            <a:pPr lvl="0"/>
            <a:r>
              <a:rPr lang="en-US" sz="2000" dirty="0"/>
              <a:t>Flexibility</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32</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Job Sharing</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a:t>Economic savings</a:t>
            </a:r>
          </a:p>
          <a:p>
            <a:pPr marL="82550" indent="0">
              <a:buNone/>
            </a:pPr>
            <a:r>
              <a:rPr lang="en-US" sz="2000" dirty="0"/>
              <a:t> </a:t>
            </a:r>
          </a:p>
          <a:p>
            <a:pPr lvl="0"/>
            <a:r>
              <a:rPr lang="en-US" sz="2000" dirty="0"/>
              <a:t>Challenges</a:t>
            </a:r>
          </a:p>
          <a:p>
            <a:pPr marL="82550" indent="0">
              <a:buNone/>
            </a:pPr>
            <a:endParaRPr lang="en-US" sz="2400" dirty="0"/>
          </a:p>
          <a:p>
            <a:pPr lvl="1"/>
            <a:r>
              <a:rPr lang="en-US" sz="2000" dirty="0"/>
              <a:t>Work product </a:t>
            </a:r>
            <a:endParaRPr lang="en-US" sz="2000" dirty="0" smtClean="0"/>
          </a:p>
          <a:p>
            <a:pPr lvl="0"/>
            <a:endParaRPr lang="en-US" sz="2400" dirty="0"/>
          </a:p>
          <a:p>
            <a:pPr lvl="1"/>
            <a:r>
              <a:rPr lang="en-US" sz="2000" dirty="0"/>
              <a:t>Personal </a:t>
            </a:r>
            <a:r>
              <a:rPr lang="en-US" sz="2000" dirty="0" smtClean="0"/>
              <a:t>interactions</a:t>
            </a:r>
          </a:p>
          <a:p>
            <a:pPr lvl="0"/>
            <a:endParaRPr lang="en-US" sz="2400" dirty="0"/>
          </a:p>
          <a:p>
            <a:r>
              <a:rPr lang="en-US" sz="2000" dirty="0"/>
              <a:t>Company culture</a:t>
            </a:r>
            <a:endParaRPr lang="en-US" sz="20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33</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Work for the Same Employer</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1"/>
            <a:r>
              <a:rPr lang="en-US" sz="2000" dirty="0"/>
              <a:t>Ambiguity in current guidance</a:t>
            </a:r>
          </a:p>
          <a:p>
            <a:endParaRPr lang="en-US" sz="2400" dirty="0"/>
          </a:p>
          <a:p>
            <a:pPr lvl="1"/>
            <a:r>
              <a:rPr lang="en-US" sz="2000" dirty="0"/>
              <a:t>Better transition for current employer</a:t>
            </a:r>
          </a:p>
          <a:p>
            <a:endParaRPr lang="en-US" sz="2400" dirty="0"/>
          </a:p>
          <a:p>
            <a:pPr lvl="1"/>
            <a:r>
              <a:rPr lang="en-US" sz="2000" dirty="0"/>
              <a:t>Model may include reemployment directly, through a leasing organization, or independent contractor</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34</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Work for a Different Employer</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a:t>Removes ambiguity in current </a:t>
            </a:r>
            <a:r>
              <a:rPr lang="en-US" sz="2000" dirty="0" smtClean="0"/>
              <a:t>guidance</a:t>
            </a:r>
          </a:p>
          <a:p>
            <a:pPr lvl="0"/>
            <a:endParaRPr lang="en-US" sz="2000" dirty="0"/>
          </a:p>
          <a:p>
            <a:pPr lvl="0"/>
            <a:r>
              <a:rPr lang="en-US" sz="2000" dirty="0"/>
              <a:t>Less desirable to current employer/competition</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35</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a:effectLst/>
              </a:rPr>
              <a:t>Advantages to the Employer</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Retention of skilled and experienced </a:t>
            </a:r>
            <a:r>
              <a:rPr lang="en-US" sz="2000" dirty="0" smtClean="0"/>
              <a:t>workers</a:t>
            </a:r>
          </a:p>
          <a:p>
            <a:pPr lvl="0"/>
            <a:endParaRPr lang="en-US" sz="2000" dirty="0"/>
          </a:p>
          <a:p>
            <a:pPr lvl="0"/>
            <a:r>
              <a:rPr lang="en-US" sz="2000" dirty="0"/>
              <a:t>Leadership development and </a:t>
            </a:r>
            <a:r>
              <a:rPr lang="en-US" sz="2000" dirty="0" smtClean="0"/>
              <a:t>mentoring</a:t>
            </a:r>
          </a:p>
          <a:p>
            <a:pPr lvl="0"/>
            <a:endParaRPr lang="en-US" sz="2000" dirty="0"/>
          </a:p>
          <a:p>
            <a:pPr lvl="0"/>
            <a:r>
              <a:rPr lang="en-US" sz="2000" dirty="0"/>
              <a:t>Training of newer and younger workers saving costs to the </a:t>
            </a:r>
            <a:r>
              <a:rPr lang="en-US" sz="2000" dirty="0" smtClean="0"/>
              <a:t>employer</a:t>
            </a:r>
          </a:p>
          <a:p>
            <a:pPr lvl="0"/>
            <a:endParaRPr lang="en-US" sz="2000" dirty="0"/>
          </a:p>
          <a:p>
            <a:pPr lvl="0"/>
            <a:r>
              <a:rPr lang="en-US" sz="2000" dirty="0"/>
              <a:t>Retention and continuation of corporate wisdom and </a:t>
            </a:r>
            <a:r>
              <a:rPr lang="en-US" sz="2000" dirty="0" smtClean="0"/>
              <a:t>culture</a:t>
            </a:r>
          </a:p>
          <a:p>
            <a:pPr lvl="0"/>
            <a:endParaRPr lang="en-US" sz="2000" dirty="0"/>
          </a:p>
          <a:p>
            <a:r>
              <a:rPr lang="en-US" sz="2000" dirty="0"/>
              <a:t>Smooth transition of Baby Boomer retirements, </a:t>
            </a:r>
            <a:r>
              <a:rPr lang="en-US" sz="2000" i="1" dirty="0"/>
              <a:t>i.e.</a:t>
            </a:r>
            <a:r>
              <a:rPr lang="en-US" sz="2000" dirty="0"/>
              <a:t> large outflow from workplace</a:t>
            </a:r>
            <a:endParaRPr lang="en-US" sz="20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36</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a:effectLst/>
              </a:rPr>
              <a:t>Disadvantages to the Employer</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Lack of clear </a:t>
            </a:r>
            <a:r>
              <a:rPr lang="en-US" sz="2000" dirty="0" smtClean="0"/>
              <a:t>guidance</a:t>
            </a:r>
          </a:p>
          <a:p>
            <a:pPr lvl="0"/>
            <a:endParaRPr lang="en-US" sz="2000" dirty="0" smtClean="0"/>
          </a:p>
          <a:p>
            <a:pPr lvl="0"/>
            <a:r>
              <a:rPr lang="en-US" sz="2000" dirty="0" smtClean="0"/>
              <a:t>Company culture</a:t>
            </a:r>
          </a:p>
          <a:p>
            <a:pPr lvl="0"/>
            <a:endParaRPr lang="en-US" sz="2000" dirty="0"/>
          </a:p>
          <a:p>
            <a:pPr lvl="0"/>
            <a:r>
              <a:rPr lang="en-US" sz="2000" dirty="0"/>
              <a:t>Perception of favoritism/morale</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37</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Advantages to the Employee</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1"/>
            <a:r>
              <a:rPr lang="en-US" sz="2000" dirty="0" err="1"/>
              <a:t>Smooths</a:t>
            </a:r>
            <a:r>
              <a:rPr lang="en-US" sz="2000" dirty="0"/>
              <a:t> transition to retirement.</a:t>
            </a:r>
          </a:p>
          <a:p>
            <a:pPr marL="82550" indent="0">
              <a:buNone/>
            </a:pPr>
            <a:r>
              <a:rPr lang="en-US" sz="2400" dirty="0"/>
              <a:t> </a:t>
            </a:r>
          </a:p>
          <a:p>
            <a:pPr lvl="1"/>
            <a:r>
              <a:rPr lang="en-US" sz="2000" dirty="0"/>
              <a:t>Can be tailored to the employee’s situation to some extent.</a:t>
            </a:r>
          </a:p>
          <a:p>
            <a:endParaRPr lang="en-US" sz="2400" dirty="0"/>
          </a:p>
          <a:p>
            <a:pPr lvl="1"/>
            <a:r>
              <a:rPr lang="en-US" sz="2000" dirty="0"/>
              <a:t>Social Security considerations.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38</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Disadvantages to the Employee</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nchor="ctr"/>
          <a:lstStyle/>
          <a:p>
            <a:pPr lvl="0"/>
            <a:r>
              <a:rPr lang="en-US" sz="2000" dirty="0"/>
              <a:t>May become ineligible for profit sharing plan contributions which often require 1,000 hours of service in a year.  </a:t>
            </a:r>
          </a:p>
          <a:p>
            <a:endParaRPr lang="en-US" sz="2000" dirty="0"/>
          </a:p>
          <a:p>
            <a:pPr lvl="0"/>
            <a:r>
              <a:rPr lang="en-US" sz="2000" dirty="0"/>
              <a:t>Lower compensation since part-time means lower qualified plan contributions.</a:t>
            </a:r>
          </a:p>
          <a:p>
            <a:endParaRPr lang="en-US" sz="2000" dirty="0"/>
          </a:p>
          <a:p>
            <a:pPr lvl="0"/>
            <a:r>
              <a:rPr lang="en-US" sz="2000" dirty="0"/>
              <a:t>May be ineligible for extra plans like incentive pay programs.</a:t>
            </a:r>
          </a:p>
          <a:p>
            <a:endParaRPr lang="en-US" sz="2000" dirty="0"/>
          </a:p>
          <a:p>
            <a:pPr lvl="0"/>
            <a:r>
              <a:rPr lang="en-US" sz="2000" dirty="0"/>
              <a:t>Social Security benefits are based on an employee’s 35 highest income years.  </a:t>
            </a:r>
          </a:p>
          <a:p>
            <a:endParaRPr lang="en-US" sz="2000" dirty="0"/>
          </a:p>
          <a:p>
            <a:pPr lvl="0"/>
            <a:r>
              <a:rPr lang="en-US" sz="2000" dirty="0"/>
              <a:t>Phased Retirement over several years could lower an employee’s 35 year average.</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39</a:t>
            </a:fld>
            <a:endParaRPr lang="en-US" dirty="0"/>
          </a:p>
        </p:txBody>
      </p:sp>
    </p:spTree>
    <p:extLst>
      <p:ext uri="{BB962C8B-B14F-4D97-AF65-F5344CB8AC3E}">
        <p14:creationId xmlns:p14="http://schemas.microsoft.com/office/powerpoint/2010/main" val="7838565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a:effectLst/>
              </a:rPr>
              <a:t>Disadvantages to the Employee</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Pension plan formula may base retirement benefit on compensation and years of service with a higher weighting on final average pay, especially a consideration in governmental and many union plans.</a:t>
            </a:r>
          </a:p>
          <a:p>
            <a:endParaRPr lang="en-US" sz="2000" dirty="0"/>
          </a:p>
          <a:p>
            <a:pPr lvl="1">
              <a:buSzPct val="60000"/>
              <a:buFont typeface="Courier New" panose="02070309020205020404" pitchFamily="49" charset="0"/>
              <a:buChar char="o"/>
            </a:pPr>
            <a:r>
              <a:rPr lang="en-US" sz="2000" dirty="0"/>
              <a:t>May be better to terminate employment completely and return as a part-time employee.</a:t>
            </a:r>
          </a:p>
          <a:p>
            <a:pPr marL="82550" indent="0">
              <a:buNone/>
            </a:pPr>
            <a:endParaRPr lang="en-US" sz="2000" dirty="0"/>
          </a:p>
          <a:p>
            <a:pPr lvl="1">
              <a:buSzPct val="60000"/>
              <a:buFont typeface="Courier New" panose="02070309020205020404" pitchFamily="49" charset="0"/>
              <a:buChar char="o"/>
            </a:pPr>
            <a:r>
              <a:rPr lang="en-US" sz="2000" dirty="0"/>
              <a:t>May be better to terminate employment and work part-time for another employer.</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40</a:t>
            </a:fld>
            <a:endParaRPr lang="en-US" dirty="0"/>
          </a:p>
        </p:txBody>
      </p:sp>
    </p:spTree>
    <p:extLst>
      <p:ext uri="{BB962C8B-B14F-4D97-AF65-F5344CB8AC3E}">
        <p14:creationId xmlns:p14="http://schemas.microsoft.com/office/powerpoint/2010/main" val="5349720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a:effectLst/>
              </a:rPr>
              <a:t>Disadvantages to the Employee</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May become ineligible for employer’s health care plan.</a:t>
            </a:r>
          </a:p>
          <a:p>
            <a:pPr marL="82550" indent="0">
              <a:buNone/>
            </a:pPr>
            <a:endParaRPr lang="en-US" sz="2000" dirty="0"/>
          </a:p>
          <a:p>
            <a:pPr lvl="1"/>
            <a:r>
              <a:rPr lang="en-US" sz="2000" dirty="0"/>
              <a:t>May not be a problem if Medicare eligible.</a:t>
            </a:r>
          </a:p>
          <a:p>
            <a:pPr marL="82550" indent="0">
              <a:buNone/>
            </a:pPr>
            <a:r>
              <a:rPr lang="en-US" sz="2000" dirty="0"/>
              <a:t> </a:t>
            </a:r>
          </a:p>
          <a:p>
            <a:pPr lvl="1"/>
            <a:r>
              <a:rPr lang="en-US" sz="2000" dirty="0"/>
              <a:t>If eligible for employer provided health insurance and Medicare, coordination can be tricky.</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41</a:t>
            </a:fld>
            <a:endParaRPr lang="en-US" dirty="0"/>
          </a:p>
        </p:txBody>
      </p:sp>
    </p:spTree>
    <p:extLst>
      <p:ext uri="{BB962C8B-B14F-4D97-AF65-F5344CB8AC3E}">
        <p14:creationId xmlns:p14="http://schemas.microsoft.com/office/powerpoint/2010/main" val="53497203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a:effectLst/>
              </a:rPr>
              <a:t>Disadvantages to the Employee</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Phased Retirement may affect the employee’s life insurance benefits.</a:t>
            </a:r>
          </a:p>
          <a:p>
            <a:pPr marL="82550" indent="0">
              <a:buNone/>
            </a:pPr>
            <a:endParaRPr lang="en-US" sz="2000" dirty="0"/>
          </a:p>
          <a:p>
            <a:pPr lvl="0"/>
            <a:r>
              <a:rPr lang="en-US" sz="2000" dirty="0"/>
              <a:t>Often the amount of death benefit is linked to current compensation which in Phased Retirement has decreased</a:t>
            </a:r>
            <a:r>
              <a:rPr lang="en-US" sz="2000" dirty="0" smtClean="0"/>
              <a:t>.</a:t>
            </a:r>
          </a:p>
          <a:p>
            <a:pPr marL="82550" indent="0">
              <a:buNone/>
            </a:pPr>
            <a:r>
              <a:rPr lang="en-US" sz="2000" dirty="0" smtClean="0"/>
              <a:t/>
            </a:r>
            <a:br>
              <a:rPr lang="en-US" sz="2000" dirty="0" smtClean="0"/>
            </a:br>
            <a:r>
              <a:rPr lang="en-US" sz="2000" dirty="0" smtClean="0"/>
              <a:t> </a:t>
            </a:r>
            <a:endParaRPr lang="en-US" sz="2000" dirty="0"/>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42</a:t>
            </a:fld>
            <a:endParaRPr lang="en-US" dirty="0"/>
          </a:p>
        </p:txBody>
      </p:sp>
    </p:spTree>
    <p:extLst>
      <p:ext uri="{BB962C8B-B14F-4D97-AF65-F5344CB8AC3E}">
        <p14:creationId xmlns:p14="http://schemas.microsoft.com/office/powerpoint/2010/main" val="5349720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Type of Phased Retiree </a:t>
            </a:r>
            <a:r>
              <a:rPr lang="en-US" sz="3200" b="1" dirty="0" smtClean="0">
                <a:effectLst/>
              </a:rPr>
              <a:t>Matters</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Some of the above issues change when comparing a Phased Retiree who terminates and is rehired when compared to a Phased Retiree who stays employed but works less hours, especially if the latter accesses qualified plan benefit payments while still employed.</a:t>
            </a:r>
          </a:p>
          <a:p>
            <a:pPr marL="82550" indent="0">
              <a:buNone/>
            </a:pPr>
            <a:endParaRPr lang="en-US" sz="2000" dirty="0"/>
          </a:p>
          <a:p>
            <a:pPr lvl="1">
              <a:buSzPct val="60000"/>
              <a:buFont typeface="Courier New" panose="02070309020205020404" pitchFamily="49" charset="0"/>
              <a:buChar char="o"/>
            </a:pPr>
            <a:r>
              <a:rPr lang="en-US" sz="2000" dirty="0"/>
              <a:t>Qualified Plan and other benefits eligibility issues</a:t>
            </a:r>
            <a:r>
              <a:rPr lang="en-US" sz="2000" dirty="0" smtClean="0"/>
              <a:t>.</a:t>
            </a:r>
          </a:p>
          <a:p>
            <a:pPr marL="82550" lvl="0" indent="0">
              <a:buNone/>
            </a:pPr>
            <a:endParaRPr lang="en-US" sz="2000" dirty="0"/>
          </a:p>
          <a:p>
            <a:pPr lvl="1">
              <a:buSzPct val="65000"/>
              <a:buFont typeface="Courier New" panose="02070309020205020404" pitchFamily="49" charset="0"/>
              <a:buChar char="o"/>
            </a:pPr>
            <a:r>
              <a:rPr lang="en-US" sz="2000" dirty="0"/>
              <a:t>Qualified Plan in-service distribution differences.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43</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What Options Maximize Both Employer and Employee Benefits?</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It depends on the Company culture.</a:t>
            </a:r>
          </a:p>
          <a:p>
            <a:pPr marL="82550" indent="0">
              <a:buNone/>
            </a:pPr>
            <a:endParaRPr lang="en-US" sz="2000" dirty="0"/>
          </a:p>
          <a:p>
            <a:pPr lvl="0"/>
            <a:r>
              <a:rPr lang="en-US" sz="2000" dirty="0"/>
              <a:t>The demographics of the Company will play a critical role in determining the best option.</a:t>
            </a:r>
          </a:p>
          <a:p>
            <a:pPr marL="82550" indent="0">
              <a:buNone/>
            </a:pPr>
            <a:endParaRPr lang="en-US" sz="2000" dirty="0"/>
          </a:p>
          <a:p>
            <a:pPr lvl="0"/>
            <a:r>
              <a:rPr lang="en-US" sz="2000" dirty="0"/>
              <a:t>The Company’s needs will drive the best solution.</a:t>
            </a:r>
          </a:p>
          <a:p>
            <a:pPr marL="82550" indent="0">
              <a:buNone/>
            </a:pPr>
            <a:endParaRPr lang="en-US" sz="2000" dirty="0"/>
          </a:p>
          <a:p>
            <a:pPr lvl="0"/>
            <a:r>
              <a:rPr lang="en-US" sz="2000" dirty="0"/>
              <a:t>The availability of the Phased Retirees and their number will impact the best choice</a:t>
            </a:r>
            <a:r>
              <a:rPr lang="en-US" sz="2000" dirty="0" smtClean="0"/>
              <a:t>.</a:t>
            </a:r>
            <a:r>
              <a:rPr lang="en-US" sz="2000" dirty="0"/>
              <a:t/>
            </a:r>
            <a:br>
              <a:rPr lang="en-US" sz="2000" dirty="0"/>
            </a:br>
            <a:r>
              <a:rPr lang="en-US" sz="2400" dirty="0"/>
              <a:t> </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44</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endParaRPr lang="en-US" sz="3200" dirty="0">
              <a:effectLst/>
            </a:endParaRPr>
          </a:p>
        </p:txBody>
      </p:sp>
      <p:sp>
        <p:nvSpPr>
          <p:cNvPr id="40963" name="Content Placeholder 2"/>
          <p:cNvSpPr>
            <a:spLocks noGrp="1"/>
          </p:cNvSpPr>
          <p:nvPr>
            <p:ph idx="1"/>
          </p:nvPr>
        </p:nvSpPr>
        <p:spPr/>
        <p:txBody>
          <a:bodyPr anchor="ctr"/>
          <a:lstStyle/>
          <a:p>
            <a:pPr marL="82550" lvl="0" indent="0" algn="ctr">
              <a:buNone/>
            </a:pPr>
            <a:r>
              <a:rPr lang="en-US" sz="2000" b="1" dirty="0"/>
              <a:t>RECOMMENDATIONS</a:t>
            </a:r>
            <a:endParaRPr lang="en-US" sz="2000" dirty="0"/>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45</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Education – When to Start and What to Provide</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Employers, especially Human Resource personnel, need training to understand the benefits of flexible work schedules before considering a Phased Retirement program – work on the company culture.</a:t>
            </a:r>
          </a:p>
          <a:p>
            <a:endParaRPr lang="en-US" sz="2000" dirty="0"/>
          </a:p>
          <a:p>
            <a:pPr lvl="0"/>
            <a:r>
              <a:rPr lang="en-US" sz="2000" dirty="0"/>
              <a:t>Employers should design Phased Retirement programs that maximize an employee’s Social Security benefits.</a:t>
            </a:r>
          </a:p>
          <a:p>
            <a:endParaRPr lang="en-US" sz="2000" dirty="0"/>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46</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Education – When to Start and What to </a:t>
            </a:r>
            <a:r>
              <a:rPr lang="en-US" sz="3200" b="1" dirty="0" smtClean="0">
                <a:effectLst/>
              </a:rPr>
              <a:t>Provide</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Human Resource personnel should familiarize themselves with the interplay of Phased Retirement with Social Security to make sure the employee understands the ramifications of working less than full-time for the employer.</a:t>
            </a:r>
          </a:p>
          <a:p>
            <a:pPr marL="82550" indent="0">
              <a:buNone/>
            </a:pPr>
            <a:r>
              <a:rPr lang="en-US" sz="2000" dirty="0"/>
              <a:t> </a:t>
            </a:r>
          </a:p>
          <a:p>
            <a:pPr lvl="0"/>
            <a:r>
              <a:rPr lang="en-US" sz="2000" dirty="0"/>
              <a:t>Employers and Human Resource personnel need to understand eligibility  requirements for employer provided retirement and health care plans, including death benefits, to carefully design Phased Retirement Programs and counsel potential Phased Retirees.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47</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Demographics</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Is the employer “top heavy” with older employees?</a:t>
            </a:r>
          </a:p>
          <a:p>
            <a:pPr marL="82550" indent="0">
              <a:buNone/>
            </a:pPr>
            <a:endParaRPr lang="en-US" sz="2000" dirty="0"/>
          </a:p>
          <a:p>
            <a:pPr lvl="0"/>
            <a:r>
              <a:rPr lang="en-US" sz="2000" dirty="0"/>
              <a:t>What costs of training are saved by having a Phased Retirement program?</a:t>
            </a:r>
          </a:p>
          <a:p>
            <a:pPr marL="82550" indent="0">
              <a:buNone/>
            </a:pPr>
            <a:endParaRPr lang="en-US" sz="2000" dirty="0"/>
          </a:p>
          <a:p>
            <a:pPr lvl="0"/>
            <a:r>
              <a:rPr lang="en-US" sz="2000" dirty="0"/>
              <a:t>What options make the most sense for the employer’s demographics – how to evaluate?</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48</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a:effectLst/>
              </a:rPr>
              <a:t>Getting Started – How to Implement</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Educate management regarding the various options.</a:t>
            </a:r>
          </a:p>
          <a:p>
            <a:endParaRPr lang="en-US" sz="2000" dirty="0"/>
          </a:p>
          <a:p>
            <a:pPr lvl="0"/>
            <a:r>
              <a:rPr lang="en-US" sz="2000" dirty="0"/>
              <a:t>Analyze the Employer’s demographics.</a:t>
            </a:r>
          </a:p>
          <a:p>
            <a:endParaRPr lang="en-US" sz="2000" dirty="0"/>
          </a:p>
          <a:p>
            <a:pPr lvl="1"/>
            <a:r>
              <a:rPr lang="en-US" sz="2000" dirty="0"/>
              <a:t>What percentage of near retirees constitutes the workforce?</a:t>
            </a:r>
          </a:p>
          <a:p>
            <a:endParaRPr lang="en-US" sz="2000" dirty="0"/>
          </a:p>
          <a:p>
            <a:pPr lvl="1"/>
            <a:r>
              <a:rPr lang="en-US" sz="2000" dirty="0"/>
              <a:t>What are the needs of the Company in the areas currently handled by near or potential retirees</a:t>
            </a:r>
            <a:r>
              <a:rPr lang="en-US" sz="2000" dirty="0" smtClean="0"/>
              <a:t>?</a:t>
            </a:r>
          </a:p>
          <a:p>
            <a:pPr lvl="1"/>
            <a:endParaRPr lang="en-US" sz="2000" dirty="0"/>
          </a:p>
          <a:p>
            <a:r>
              <a:rPr lang="en-US" sz="2000" dirty="0"/>
              <a:t> </a:t>
            </a:r>
            <a:r>
              <a:rPr lang="en-US" sz="2000" dirty="0" smtClean="0"/>
              <a:t>Assess </a:t>
            </a:r>
            <a:r>
              <a:rPr lang="en-US" sz="2000" dirty="0"/>
              <a:t>the Company’s current policies and procedures regarding flexible schedules.</a:t>
            </a:r>
          </a:p>
          <a:p>
            <a:endParaRPr lang="en-US" sz="2000" dirty="0"/>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49</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pPr algn="ctr"/>
            <a:r>
              <a:rPr lang="en-US" sz="3200" b="1" dirty="0">
                <a:effectLst/>
              </a:rPr>
              <a:t>Getting Started – How to </a:t>
            </a:r>
            <a:r>
              <a:rPr lang="en-US" sz="3200" b="1" dirty="0" smtClean="0">
                <a:effectLst/>
              </a:rPr>
              <a:t>Implement</a:t>
            </a:r>
            <a:endParaRPr lang="en-US" sz="3200" dirty="0">
              <a:effectLst/>
            </a:endParaRPr>
          </a:p>
        </p:txBody>
      </p:sp>
      <p:sp>
        <p:nvSpPr>
          <p:cNvPr id="40963" name="Content Placeholder 2"/>
          <p:cNvSpPr>
            <a:spLocks noGrp="1"/>
          </p:cNvSpPr>
          <p:nvPr>
            <p:ph idx="1"/>
          </p:nvPr>
        </p:nvSpPr>
        <p:spPr/>
        <p:txBody>
          <a:bodyPr anchor="ctr"/>
          <a:lstStyle/>
          <a:p>
            <a:pPr lvl="0"/>
            <a:r>
              <a:rPr lang="en-US" sz="2000" dirty="0"/>
              <a:t>Review resources available for companies like yours, both by industry type and geographically.</a:t>
            </a:r>
          </a:p>
          <a:p>
            <a:endParaRPr lang="en-US" sz="2000" dirty="0"/>
          </a:p>
          <a:p>
            <a:pPr lvl="0"/>
            <a:r>
              <a:rPr lang="en-US" sz="2000" dirty="0"/>
              <a:t>Network to stay current with developments in this changing landscape.</a:t>
            </a:r>
          </a:p>
          <a:p>
            <a:endParaRPr lang="en-US" sz="2000" dirty="0"/>
          </a:p>
          <a:p>
            <a:pPr lvl="0"/>
            <a:r>
              <a:rPr lang="en-US" sz="2000" dirty="0"/>
              <a:t>Obtain employee feedback.</a:t>
            </a:r>
          </a:p>
          <a:p>
            <a:pPr marL="82550" indent="0">
              <a:buNone/>
            </a:pPr>
            <a:endParaRPr lang="en-US" sz="2000" dirty="0"/>
          </a:p>
          <a:p>
            <a:pPr lvl="0"/>
            <a:r>
              <a:rPr lang="en-US" sz="2000" dirty="0" smtClean="0"/>
              <a:t>Assess </a:t>
            </a:r>
            <a:r>
              <a:rPr lang="en-US" sz="2000" dirty="0"/>
              <a:t>talent management needs.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50</a:t>
            </a:fld>
            <a:endParaRPr lang="en-US" dirty="0"/>
          </a:p>
        </p:txBody>
      </p:sp>
    </p:spTree>
    <p:extLst>
      <p:ext uri="{BB962C8B-B14F-4D97-AF65-F5344CB8AC3E}">
        <p14:creationId xmlns:p14="http://schemas.microsoft.com/office/powerpoint/2010/main" val="152916811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3276600"/>
            <a:ext cx="6858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gn="ctr">
              <a:lnSpc>
                <a:spcPct val="80000"/>
              </a:lnSpc>
              <a:spcBef>
                <a:spcPts val="600"/>
              </a:spcBef>
              <a:buClr>
                <a:schemeClr val="accent1"/>
              </a:buClr>
              <a:buSzPct val="80000"/>
              <a:buFont typeface="Wingdings 2" pitchFamily="18" charset="2"/>
              <a:buNone/>
              <a:defRPr/>
            </a:pPr>
            <a:r>
              <a:rPr lang="en-US" sz="2200" dirty="0" smtClean="0">
                <a:solidFill>
                  <a:srgbClr val="320E04"/>
                </a:solidFill>
                <a:latin typeface="Arial" pitchFamily="34" charset="0"/>
                <a:cs typeface="Arial" pitchFamily="34" charset="0"/>
              </a:rPr>
              <a:t>Diane Goulder Cohen, Esq.</a:t>
            </a:r>
            <a:endParaRPr lang="en-US" sz="2200" dirty="0" smtClean="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r>
              <a:rPr lang="en-US" sz="2000" dirty="0">
                <a:solidFill>
                  <a:schemeClr val="tx2"/>
                </a:solidFill>
                <a:latin typeface="Arial" charset="0"/>
              </a:rPr>
              <a:t>99 Summer Street, 13</a:t>
            </a:r>
            <a:r>
              <a:rPr lang="en-US" sz="2000" baseline="30000" dirty="0">
                <a:solidFill>
                  <a:schemeClr val="tx2"/>
                </a:solidFill>
                <a:latin typeface="Arial" charset="0"/>
              </a:rPr>
              <a:t>th</a:t>
            </a:r>
            <a:r>
              <a:rPr lang="en-US" sz="2000" dirty="0">
                <a:solidFill>
                  <a:schemeClr val="tx2"/>
                </a:solidFill>
                <a:latin typeface="Arial" charset="0"/>
              </a:rPr>
              <a:t> Floor</a:t>
            </a:r>
          </a:p>
          <a:p>
            <a:pPr algn="ctr" eaLnBrk="0" hangingPunct="0">
              <a:defRPr/>
            </a:pPr>
            <a:r>
              <a:rPr lang="en-US" sz="2000" dirty="0">
                <a:solidFill>
                  <a:schemeClr val="tx2"/>
                </a:solidFill>
                <a:latin typeface="Arial" charset="0"/>
              </a:rPr>
              <a:t>Boston, Massachusetts 02110</a:t>
            </a:r>
          </a:p>
          <a:p>
            <a:pPr algn="ctr" eaLnBrk="0" hangingPunct="0">
              <a:defRPr/>
            </a:pPr>
            <a:r>
              <a:rPr lang="en-US" sz="2000" dirty="0">
                <a:solidFill>
                  <a:schemeClr val="tx2"/>
                </a:solidFill>
                <a:latin typeface="Arial" charset="0"/>
              </a:rPr>
              <a:t>Tel: (617) 357-5200 Fax: (617) 357-5250</a:t>
            </a:r>
          </a:p>
          <a:p>
            <a:pPr algn="ctr" eaLnBrk="0" hangingPunct="0">
              <a:defRPr/>
            </a:pPr>
            <a:r>
              <a:rPr lang="en-US" sz="2000" dirty="0">
                <a:solidFill>
                  <a:schemeClr val="tx2"/>
                </a:solidFill>
                <a:latin typeface="Arial" charset="0"/>
              </a:rPr>
              <a:t>    Website: www.wagnerlawgroup.com</a:t>
            </a:r>
          </a:p>
          <a:p>
            <a:pPr algn="ctr" eaLnBrk="0" hangingPunct="0">
              <a:defRPr/>
            </a:pPr>
            <a:r>
              <a:rPr lang="en-US" sz="1000" smtClean="0">
                <a:solidFill>
                  <a:schemeClr val="tx2"/>
                </a:solidFill>
                <a:latin typeface="Arial" charset="0"/>
              </a:rPr>
              <a:t>dcohen@wagnerlawgroup.com </a:t>
            </a:r>
            <a:endParaRPr lang="en-US" sz="1000" dirty="0">
              <a:solidFill>
                <a:schemeClr val="tx2"/>
              </a:solidFill>
              <a:latin typeface="Arial" charset="0"/>
            </a:endParaRPr>
          </a:p>
          <a:p>
            <a:pPr marL="26988">
              <a:lnSpc>
                <a:spcPct val="80000"/>
              </a:lnSpc>
              <a:spcBef>
                <a:spcPts val="600"/>
              </a:spcBef>
              <a:buClr>
                <a:schemeClr val="accent1"/>
              </a:buClr>
              <a:buSzPct val="80000"/>
              <a:buFont typeface="Wingdings 2" pitchFamily="18" charset="2"/>
              <a:buNone/>
              <a:defRPr/>
            </a:pPr>
            <a:endParaRPr lang="en-US" sz="1000" dirty="0" smtClean="0">
              <a:solidFill>
                <a:srgbClr val="320E04"/>
              </a:solidFill>
              <a:latin typeface="Arial" charset="0"/>
            </a:endParaRPr>
          </a:p>
          <a:p>
            <a:pPr marL="26988">
              <a:lnSpc>
                <a:spcPct val="80000"/>
              </a:lnSpc>
              <a:spcBef>
                <a:spcPts val="600"/>
              </a:spcBef>
              <a:buClr>
                <a:schemeClr val="accent1"/>
              </a:buClr>
              <a:buSzPct val="80000"/>
              <a:buFont typeface="Wingdings 2" pitchFamily="18" charset="2"/>
              <a:buNone/>
              <a:defRPr/>
            </a:pPr>
            <a:r>
              <a:rPr lang="en-US" sz="800" dirty="0" smtClean="0">
                <a:solidFill>
                  <a:srgbClr val="320E04"/>
                </a:solidFill>
                <a:latin typeface="Arial" charset="0"/>
              </a:rPr>
              <a:t>A0152228.PPTX</a:t>
            </a:r>
            <a:endParaRPr lang="en-US" sz="800" dirty="0">
              <a:solidFill>
                <a:srgbClr val="320E04"/>
              </a:solidFill>
              <a:latin typeface="Arial" charset="0"/>
            </a:endParaRPr>
          </a:p>
          <a:p>
            <a:pPr marL="26988">
              <a:lnSpc>
                <a:spcPct val="80000"/>
              </a:lnSpc>
              <a:spcBef>
                <a:spcPts val="600"/>
              </a:spcBef>
              <a:buClr>
                <a:schemeClr val="accent1"/>
              </a:buClr>
              <a:buSzPct val="80000"/>
              <a:buFont typeface="Wingdings 2" pitchFamily="18" charset="2"/>
              <a:buNone/>
              <a:defRPr/>
            </a:pPr>
            <a:r>
              <a:rPr lang="en-US" sz="2200" dirty="0" smtClean="0">
                <a:solidFill>
                  <a:srgbClr val="320E04"/>
                </a:solidFill>
                <a:latin typeface="Times New Roman" pitchFamily="18" charset="0"/>
                <a:cs typeface="+mn-cs"/>
              </a:rPr>
              <a:t>                  </a:t>
            </a:r>
            <a:endParaRPr lang="en-US" sz="2200"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p:txBody>
      </p:sp>
      <p:sp>
        <p:nvSpPr>
          <p:cNvPr id="8196" name="Rectangle 2"/>
          <p:cNvSpPr>
            <a:spLocks noGrp="1" noChangeArrowheads="1"/>
          </p:cNvSpPr>
          <p:nvPr>
            <p:ph type="ctrTitle"/>
          </p:nvPr>
        </p:nvSpPr>
        <p:spPr bwMode="auto">
          <a:xfrm>
            <a:off x="1421267" y="762000"/>
            <a:ext cx="7113133" cy="2743200"/>
          </a:xfrm>
        </p:spPr>
        <p:txBody>
          <a:bodyPr vert="horz" wrap="square" lIns="91440" tIns="45720" rIns="91440" bIns="45720" numCol="1" anchorCtr="0" compatLnSpc="1">
            <a:prstTxWarp prst="textNoShape">
              <a:avLst/>
            </a:prstTxWarp>
            <a:normAutofit fontScale="90000"/>
          </a:bodyPr>
          <a:lstStyle/>
          <a:p>
            <a:r>
              <a:rPr lang="en-US" sz="4400" b="1" dirty="0" smtClean="0">
                <a:solidFill>
                  <a:srgbClr val="320E04"/>
                </a:solidFill>
                <a:latin typeface="Times New Roman" pitchFamily="18" charset="0"/>
              </a:rPr>
              <a:t/>
            </a:r>
            <a:br>
              <a:rPr lang="en-US" sz="4400" b="1" dirty="0" smtClean="0">
                <a:solidFill>
                  <a:srgbClr val="320E04"/>
                </a:solidFill>
                <a:latin typeface="Times New Roman" pitchFamily="18" charset="0"/>
              </a:rPr>
            </a:br>
            <a:r>
              <a:rPr lang="en-US" sz="4400" b="1" dirty="0" smtClean="0">
                <a:effectLst/>
              </a:rPr>
              <a:t/>
            </a:r>
            <a:br>
              <a:rPr lang="en-US" sz="4400" b="1" dirty="0" smtClean="0">
                <a:effectLst/>
              </a:rPr>
            </a:br>
            <a:r>
              <a:rPr lang="en-US" sz="4400" b="1" dirty="0" smtClean="0">
                <a:effectLst/>
              </a:rPr>
              <a:t/>
            </a:r>
            <a:br>
              <a:rPr lang="en-US" sz="4400" b="1" dirty="0" smtClean="0">
                <a:effectLst/>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600" b="1" dirty="0">
                <a:solidFill>
                  <a:schemeClr val="accent3">
                    <a:lumMod val="50000"/>
                  </a:schemeClr>
                </a:solidFill>
                <a:latin typeface="Arial" charset="0"/>
              </a:rPr>
              <a:t>Phased Retirement Programs:</a:t>
            </a:r>
            <a:br>
              <a:rPr lang="en-US" sz="3600" b="1" dirty="0">
                <a:solidFill>
                  <a:schemeClr val="accent3">
                    <a:lumMod val="50000"/>
                  </a:schemeClr>
                </a:solidFill>
                <a:latin typeface="Arial" charset="0"/>
              </a:rPr>
            </a:br>
            <a:r>
              <a:rPr lang="en-US" sz="3600" b="1" dirty="0">
                <a:solidFill>
                  <a:schemeClr val="accent3">
                    <a:lumMod val="50000"/>
                  </a:schemeClr>
                </a:solidFill>
                <a:latin typeface="Arial" charset="0"/>
              </a:rPr>
              <a:t>Exploring the Issues</a:t>
            </a:r>
            <a:br>
              <a:rPr lang="en-US" sz="3600" b="1" dirty="0">
                <a:solidFill>
                  <a:schemeClr val="accent3">
                    <a:lumMod val="50000"/>
                  </a:schemeClr>
                </a:solidFill>
                <a:latin typeface="Arial" charset="0"/>
              </a:rPr>
            </a:br>
            <a:r>
              <a:rPr lang="en-US" sz="3600" b="1" dirty="0">
                <a:solidFill>
                  <a:srgbClr val="320E04"/>
                </a:solidFill>
                <a:latin typeface="Arial" charset="0"/>
              </a:rPr>
              <a:t/>
            </a:r>
            <a:br>
              <a:rPr lang="en-US" sz="3600" b="1" dirty="0">
                <a:solidFill>
                  <a:srgbClr val="320E04"/>
                </a:solidFill>
                <a:latin typeface="Arial" charset="0"/>
              </a:rPr>
            </a:br>
            <a:r>
              <a:rPr lang="en-US" sz="3600" b="1" dirty="0" smtClean="0">
                <a:solidFill>
                  <a:srgbClr val="320E04"/>
                </a:solidFill>
                <a:latin typeface="Times New Roman" pitchFamily="18" charset="0"/>
              </a:rPr>
              <a:t/>
            </a:r>
            <a:br>
              <a:rPr lang="en-US" sz="3600" b="1" dirty="0" smtClean="0">
                <a:solidFill>
                  <a:srgbClr val="320E04"/>
                </a:solidFill>
                <a:latin typeface="Times New Roman" pitchFamily="18" charset="0"/>
              </a:rPr>
            </a:br>
            <a:endParaRPr lang="en-US" sz="4000" b="1" dirty="0" smtClean="0">
              <a:effectLst/>
            </a:endParaRPr>
          </a:p>
        </p:txBody>
      </p:sp>
      <p:pic>
        <p:nvPicPr>
          <p:cNvPr id="41989"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6576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30774</TotalTime>
  <Words>2139</Words>
  <Application>Microsoft Office PowerPoint</Application>
  <PresentationFormat>On-screen Show (4:3)</PresentationFormat>
  <Paragraphs>463</Paragraphs>
  <Slides>51</Slides>
  <Notes>51</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Solstice</vt:lpstr>
      <vt:lpstr> </vt:lpstr>
      <vt:lpstr>PowerPoint Presentation</vt:lpstr>
      <vt:lpstr>What is “Phased Retirement?”</vt:lpstr>
      <vt:lpstr>What is “Phased Retirement?”</vt:lpstr>
      <vt:lpstr>PowerPoint Presentation</vt:lpstr>
      <vt:lpstr>PowerPoint Presentation</vt:lpstr>
      <vt:lpstr>Why Would an Employee Want Phased Retirement?</vt:lpstr>
      <vt:lpstr>Why Would an Employer Want Phased Retirement?</vt:lpstr>
      <vt:lpstr>What Laws Apply and Which Regulatory Agencies Have Overview?</vt:lpstr>
      <vt:lpstr>. What Laws Apply and Which Regulatory Agencies Have Overview?</vt:lpstr>
      <vt:lpstr>What Laws Apply and Which Regulatory Agencies Have Overview?</vt:lpstr>
      <vt:lpstr>PowerPoint Presentation</vt:lpstr>
      <vt:lpstr>What Laws Apply and Which Regulatory Agencies Have Overview?</vt:lpstr>
      <vt:lpstr>What Laws Apply and Which Regulatory Agencies Have Overview?</vt:lpstr>
      <vt:lpstr>What Laws Apply and Which Regulatory Agencies Have Overview?</vt:lpstr>
      <vt:lpstr>What Laws Apply and Which Regulatory Agencies Have Overview?</vt:lpstr>
      <vt:lpstr>What Laws Apply and Which Regulatory Agencies Have Overview? (continued)</vt:lpstr>
      <vt:lpstr>Where Do We Stand Today And What Can We Expect? </vt:lpstr>
      <vt:lpstr>Where Do We Stand Today And What Can We Expect?</vt:lpstr>
      <vt:lpstr>Ambiguities in Phased Retirement</vt:lpstr>
      <vt:lpstr>Ambiguities in Phased Retirement</vt:lpstr>
      <vt:lpstr>PowerPoint Presentation</vt:lpstr>
      <vt:lpstr>What are Employer Choices for Creative Phased Retirement?</vt:lpstr>
      <vt:lpstr>Special Projects</vt:lpstr>
      <vt:lpstr>Special Projects</vt:lpstr>
      <vt:lpstr>Short-Term Assignments</vt:lpstr>
      <vt:lpstr>Floaters</vt:lpstr>
      <vt:lpstr>Consultant</vt:lpstr>
      <vt:lpstr>On call/Part-time</vt:lpstr>
      <vt:lpstr>Retirement Pool</vt:lpstr>
      <vt:lpstr>What are Employee Choices?</vt:lpstr>
      <vt:lpstr>Reduced Work Schedules</vt:lpstr>
      <vt:lpstr>Job Sharing</vt:lpstr>
      <vt:lpstr>Work for the Same Employer</vt:lpstr>
      <vt:lpstr>Work for a Different Employer</vt:lpstr>
      <vt:lpstr>Advantages to the Employer</vt:lpstr>
      <vt:lpstr>Disadvantages to the Employer</vt:lpstr>
      <vt:lpstr>Advantages to the Employee</vt:lpstr>
      <vt:lpstr>Disadvantages to the Employee</vt:lpstr>
      <vt:lpstr>Disadvantages to the Employee</vt:lpstr>
      <vt:lpstr>Disadvantages to the Employee</vt:lpstr>
      <vt:lpstr>Disadvantages to the Employee</vt:lpstr>
      <vt:lpstr>Type of Phased Retiree Matters</vt:lpstr>
      <vt:lpstr>What Options Maximize Both Employer and Employee Benefits?</vt:lpstr>
      <vt:lpstr>PowerPoint Presentation</vt:lpstr>
      <vt:lpstr>Education – When to Start and What to Provide</vt:lpstr>
      <vt:lpstr>Education – When to Start and What to Provide</vt:lpstr>
      <vt:lpstr>Demographics</vt:lpstr>
      <vt:lpstr>Getting Started – How to Implement</vt:lpstr>
      <vt:lpstr>Getting Started – How to Implement</vt:lpstr>
      <vt:lpstr>         Phased Retirement Programs: Exploring the Issues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Patricia Conners</cp:lastModifiedBy>
  <cp:revision>544</cp:revision>
  <cp:lastPrinted>2015-06-09T16:33:38Z</cp:lastPrinted>
  <dcterms:created xsi:type="dcterms:W3CDTF">2008-04-29T20:53:18Z</dcterms:created>
  <dcterms:modified xsi:type="dcterms:W3CDTF">2015-07-23T16:44:01Z</dcterms:modified>
</cp:coreProperties>
</file>