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749" r:id="rId1"/>
  </p:sldMasterIdLst>
  <p:notesMasterIdLst>
    <p:notesMasterId r:id="rId41"/>
  </p:notesMasterIdLst>
  <p:handoutMasterIdLst>
    <p:handoutMasterId r:id="rId42"/>
  </p:handoutMasterIdLst>
  <p:sldIdLst>
    <p:sldId id="467" r:id="rId2"/>
    <p:sldId id="514" r:id="rId3"/>
    <p:sldId id="485" r:id="rId4"/>
    <p:sldId id="515" r:id="rId5"/>
    <p:sldId id="516" r:id="rId6"/>
    <p:sldId id="517" r:id="rId7"/>
    <p:sldId id="518" r:id="rId8"/>
    <p:sldId id="519" r:id="rId9"/>
    <p:sldId id="520" r:id="rId10"/>
    <p:sldId id="521" r:id="rId11"/>
    <p:sldId id="522" r:id="rId12"/>
    <p:sldId id="523" r:id="rId13"/>
    <p:sldId id="524" r:id="rId14"/>
    <p:sldId id="525" r:id="rId15"/>
    <p:sldId id="526" r:id="rId16"/>
    <p:sldId id="527" r:id="rId17"/>
    <p:sldId id="528" r:id="rId18"/>
    <p:sldId id="529" r:id="rId19"/>
    <p:sldId id="530" r:id="rId20"/>
    <p:sldId id="531" r:id="rId21"/>
    <p:sldId id="532" r:id="rId22"/>
    <p:sldId id="533" r:id="rId23"/>
    <p:sldId id="534" r:id="rId24"/>
    <p:sldId id="535" r:id="rId25"/>
    <p:sldId id="536" r:id="rId26"/>
    <p:sldId id="537" r:id="rId27"/>
    <p:sldId id="538" r:id="rId28"/>
    <p:sldId id="539" r:id="rId29"/>
    <p:sldId id="540" r:id="rId30"/>
    <p:sldId id="541" r:id="rId31"/>
    <p:sldId id="542" r:id="rId32"/>
    <p:sldId id="543" r:id="rId33"/>
    <p:sldId id="544" r:id="rId34"/>
    <p:sldId id="545" r:id="rId35"/>
    <p:sldId id="546" r:id="rId36"/>
    <p:sldId id="547" r:id="rId37"/>
    <p:sldId id="548" r:id="rId38"/>
    <p:sldId id="549" r:id="rId39"/>
    <p:sldId id="449" r:id="rId40"/>
  </p:sldIdLst>
  <p:sldSz cx="9144000" cy="6858000" type="screen4x3"/>
  <p:notesSz cx="7023100" cy="9309100"/>
  <p:defaultTextStyle>
    <a:defPPr>
      <a:defRPr lang="en-US"/>
    </a:defPPr>
    <a:lvl1pPr algn="l" rtl="0" fontAlgn="base">
      <a:spcBef>
        <a:spcPct val="0"/>
      </a:spcBef>
      <a:spcAft>
        <a:spcPct val="0"/>
      </a:spcAft>
      <a:defRPr sz="3600" kern="1200">
        <a:solidFill>
          <a:schemeClr val="tx1"/>
        </a:solidFill>
        <a:latin typeface="Arial Narrow" pitchFamily="34" charset="0"/>
        <a:ea typeface="+mn-ea"/>
        <a:cs typeface="Arial" charset="0"/>
      </a:defRPr>
    </a:lvl1pPr>
    <a:lvl2pPr marL="457200" algn="l" rtl="0" fontAlgn="base">
      <a:spcBef>
        <a:spcPct val="0"/>
      </a:spcBef>
      <a:spcAft>
        <a:spcPct val="0"/>
      </a:spcAft>
      <a:defRPr sz="3600" kern="1200">
        <a:solidFill>
          <a:schemeClr val="tx1"/>
        </a:solidFill>
        <a:latin typeface="Arial Narrow" pitchFamily="34" charset="0"/>
        <a:ea typeface="+mn-ea"/>
        <a:cs typeface="Arial" charset="0"/>
      </a:defRPr>
    </a:lvl2pPr>
    <a:lvl3pPr marL="914400" algn="l" rtl="0" fontAlgn="base">
      <a:spcBef>
        <a:spcPct val="0"/>
      </a:spcBef>
      <a:spcAft>
        <a:spcPct val="0"/>
      </a:spcAft>
      <a:defRPr sz="3600" kern="1200">
        <a:solidFill>
          <a:schemeClr val="tx1"/>
        </a:solidFill>
        <a:latin typeface="Arial Narrow" pitchFamily="34" charset="0"/>
        <a:ea typeface="+mn-ea"/>
        <a:cs typeface="Arial" charset="0"/>
      </a:defRPr>
    </a:lvl3pPr>
    <a:lvl4pPr marL="1371600" algn="l" rtl="0" fontAlgn="base">
      <a:spcBef>
        <a:spcPct val="0"/>
      </a:spcBef>
      <a:spcAft>
        <a:spcPct val="0"/>
      </a:spcAft>
      <a:defRPr sz="3600" kern="1200">
        <a:solidFill>
          <a:schemeClr val="tx1"/>
        </a:solidFill>
        <a:latin typeface="Arial Narrow" pitchFamily="34" charset="0"/>
        <a:ea typeface="+mn-ea"/>
        <a:cs typeface="Arial" charset="0"/>
      </a:defRPr>
    </a:lvl4pPr>
    <a:lvl5pPr marL="1828800" algn="l" rtl="0" fontAlgn="base">
      <a:spcBef>
        <a:spcPct val="0"/>
      </a:spcBef>
      <a:spcAft>
        <a:spcPct val="0"/>
      </a:spcAft>
      <a:defRPr sz="3600" kern="1200">
        <a:solidFill>
          <a:schemeClr val="tx1"/>
        </a:solidFill>
        <a:latin typeface="Arial Narrow" pitchFamily="34" charset="0"/>
        <a:ea typeface="+mn-ea"/>
        <a:cs typeface="Arial" charset="0"/>
      </a:defRPr>
    </a:lvl5pPr>
    <a:lvl6pPr marL="2286000" algn="l" defTabSz="914400" rtl="0" eaLnBrk="1" latinLnBrk="0" hangingPunct="1">
      <a:defRPr sz="3600" kern="1200">
        <a:solidFill>
          <a:schemeClr val="tx1"/>
        </a:solidFill>
        <a:latin typeface="Arial Narrow" pitchFamily="34" charset="0"/>
        <a:ea typeface="+mn-ea"/>
        <a:cs typeface="Arial" charset="0"/>
      </a:defRPr>
    </a:lvl6pPr>
    <a:lvl7pPr marL="2743200" algn="l" defTabSz="914400" rtl="0" eaLnBrk="1" latinLnBrk="0" hangingPunct="1">
      <a:defRPr sz="3600" kern="1200">
        <a:solidFill>
          <a:schemeClr val="tx1"/>
        </a:solidFill>
        <a:latin typeface="Arial Narrow" pitchFamily="34" charset="0"/>
        <a:ea typeface="+mn-ea"/>
        <a:cs typeface="Arial" charset="0"/>
      </a:defRPr>
    </a:lvl7pPr>
    <a:lvl8pPr marL="3200400" algn="l" defTabSz="914400" rtl="0" eaLnBrk="1" latinLnBrk="0" hangingPunct="1">
      <a:defRPr sz="3600" kern="1200">
        <a:solidFill>
          <a:schemeClr val="tx1"/>
        </a:solidFill>
        <a:latin typeface="Arial Narrow" pitchFamily="34" charset="0"/>
        <a:ea typeface="+mn-ea"/>
        <a:cs typeface="Arial" charset="0"/>
      </a:defRPr>
    </a:lvl8pPr>
    <a:lvl9pPr marL="3657600" algn="l" defTabSz="914400" rtl="0" eaLnBrk="1" latinLnBrk="0" hangingPunct="1">
      <a:defRPr sz="3600" kern="1200">
        <a:solidFill>
          <a:schemeClr val="tx1"/>
        </a:solidFill>
        <a:latin typeface="Arial Narrow" pitchFamily="34" charset="0"/>
        <a:ea typeface="+mn-ea"/>
        <a:cs typeface="Arial" charset="0"/>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0"/>
      </p:ext>
    </p:extLst>
  </p:showPr>
  <p:clrMru>
    <a:srgbClr val="FFDE8B"/>
    <a:srgbClr val="FFCCCC"/>
    <a:srgbClr val="FF00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notesView">
  <p:normalViewPr>
    <p:restoredLeft sz="15914" autoAdjust="0"/>
    <p:restoredTop sz="97138" autoAdjust="0"/>
  </p:normalViewPr>
  <p:slideViewPr>
    <p:cSldViewPr>
      <p:cViewPr>
        <p:scale>
          <a:sx n="66" d="100"/>
          <a:sy n="66" d="100"/>
        </p:scale>
        <p:origin x="-630" y="-210"/>
      </p:cViewPr>
      <p:guideLst>
        <p:guide orient="horz" pos="2160"/>
        <p:guide pos="2880"/>
      </p:guideLst>
    </p:cSldViewPr>
  </p:slideViewPr>
  <p:notesTextViewPr>
    <p:cViewPr>
      <p:scale>
        <a:sx n="100" d="100"/>
        <a:sy n="100" d="100"/>
      </p:scale>
      <p:origin x="0" y="0"/>
    </p:cViewPr>
  </p:notesTextViewPr>
  <p:sorterViewPr>
    <p:cViewPr>
      <p:scale>
        <a:sx n="66" d="100"/>
        <a:sy n="66" d="100"/>
      </p:scale>
      <p:origin x="0" y="1332"/>
    </p:cViewPr>
  </p:sorterViewPr>
  <p:notesViewPr>
    <p:cSldViewPr>
      <p:cViewPr>
        <p:scale>
          <a:sx n="100" d="100"/>
          <a:sy n="100" d="100"/>
        </p:scale>
        <p:origin x="-816" y="936"/>
      </p:cViewPr>
      <p:guideLst>
        <p:guide orient="horz" pos="2932"/>
        <p:guide pos="2213"/>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handoutMaster" Target="handoutMasters/handout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presProps" Target="pres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12642" name="Rectangle 2"/>
          <p:cNvSpPr>
            <a:spLocks noGrp="1" noChangeArrowheads="1"/>
          </p:cNvSpPr>
          <p:nvPr>
            <p:ph type="hdr" sz="quarter"/>
          </p:nvPr>
        </p:nvSpPr>
        <p:spPr bwMode="auto">
          <a:xfrm>
            <a:off x="1" y="0"/>
            <a:ext cx="3043979" cy="46577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577" tIns="45789" rIns="91577" bIns="45789" numCol="1" anchor="t" anchorCtr="0" compatLnSpc="1">
            <a:prstTxWarp prst="textNoShape">
              <a:avLst/>
            </a:prstTxWarp>
          </a:bodyPr>
          <a:lstStyle>
            <a:lvl1pPr eaLnBrk="0" hangingPunct="0">
              <a:defRPr sz="1200" dirty="0">
                <a:cs typeface="+mn-cs"/>
              </a:defRPr>
            </a:lvl1pPr>
          </a:lstStyle>
          <a:p>
            <a:pPr>
              <a:defRPr/>
            </a:pPr>
            <a:endParaRPr lang="en-US" dirty="0"/>
          </a:p>
        </p:txBody>
      </p:sp>
      <p:sp>
        <p:nvSpPr>
          <p:cNvPr id="112643" name="Rectangle 3"/>
          <p:cNvSpPr>
            <a:spLocks noGrp="1" noChangeArrowheads="1"/>
          </p:cNvSpPr>
          <p:nvPr>
            <p:ph type="dt" sz="quarter" idx="1"/>
          </p:nvPr>
        </p:nvSpPr>
        <p:spPr bwMode="auto">
          <a:xfrm>
            <a:off x="3977531" y="0"/>
            <a:ext cx="3043979" cy="46577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577" tIns="45789" rIns="91577" bIns="45789" numCol="1" anchor="t" anchorCtr="0" compatLnSpc="1">
            <a:prstTxWarp prst="textNoShape">
              <a:avLst/>
            </a:prstTxWarp>
          </a:bodyPr>
          <a:lstStyle>
            <a:lvl1pPr algn="r" eaLnBrk="0" hangingPunct="0">
              <a:defRPr sz="1200">
                <a:cs typeface="+mn-cs"/>
              </a:defRPr>
            </a:lvl1pPr>
          </a:lstStyle>
          <a:p>
            <a:pPr>
              <a:defRPr/>
            </a:pPr>
            <a:fld id="{7C13C162-FF4A-4D3B-953C-683E06DB2167}" type="datetimeFigureOut">
              <a:rPr lang="en-US"/>
              <a:pPr>
                <a:defRPr/>
              </a:pPr>
              <a:t>11/28/2015</a:t>
            </a:fld>
            <a:endParaRPr lang="en-US" dirty="0"/>
          </a:p>
        </p:txBody>
      </p:sp>
      <p:sp>
        <p:nvSpPr>
          <p:cNvPr id="112644" name="Rectangle 4"/>
          <p:cNvSpPr>
            <a:spLocks noGrp="1" noChangeArrowheads="1"/>
          </p:cNvSpPr>
          <p:nvPr>
            <p:ph type="ftr" sz="quarter" idx="2"/>
          </p:nvPr>
        </p:nvSpPr>
        <p:spPr bwMode="auto">
          <a:xfrm>
            <a:off x="1" y="8841738"/>
            <a:ext cx="3043979" cy="46577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577" tIns="45789" rIns="91577" bIns="45789" numCol="1" anchor="b" anchorCtr="0" compatLnSpc="1">
            <a:prstTxWarp prst="textNoShape">
              <a:avLst/>
            </a:prstTxWarp>
          </a:bodyPr>
          <a:lstStyle>
            <a:lvl1pPr eaLnBrk="0" hangingPunct="0">
              <a:defRPr sz="1200" dirty="0">
                <a:cs typeface="+mn-cs"/>
              </a:defRPr>
            </a:lvl1pPr>
          </a:lstStyle>
          <a:p>
            <a:pPr>
              <a:defRPr/>
            </a:pPr>
            <a:endParaRPr lang="en-US" dirty="0"/>
          </a:p>
        </p:txBody>
      </p:sp>
      <p:sp>
        <p:nvSpPr>
          <p:cNvPr id="112645" name="Rectangle 5"/>
          <p:cNvSpPr>
            <a:spLocks noGrp="1" noChangeArrowheads="1"/>
          </p:cNvSpPr>
          <p:nvPr>
            <p:ph type="sldNum" sz="quarter" idx="3"/>
          </p:nvPr>
        </p:nvSpPr>
        <p:spPr bwMode="auto">
          <a:xfrm>
            <a:off x="3977531" y="8841738"/>
            <a:ext cx="3043979" cy="46577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577" tIns="45789" rIns="91577" bIns="45789" numCol="1" anchor="b" anchorCtr="0" compatLnSpc="1">
            <a:prstTxWarp prst="textNoShape">
              <a:avLst/>
            </a:prstTxWarp>
          </a:bodyPr>
          <a:lstStyle>
            <a:lvl1pPr algn="r" eaLnBrk="0" hangingPunct="0">
              <a:defRPr sz="1200">
                <a:cs typeface="+mn-cs"/>
              </a:defRPr>
            </a:lvl1pPr>
          </a:lstStyle>
          <a:p>
            <a:pPr>
              <a:defRPr/>
            </a:pPr>
            <a:fld id="{69D44C23-A377-4E26-B1B8-48854E0FEF51}" type="slidenum">
              <a:rPr lang="en-US"/>
              <a:pPr>
                <a:defRPr/>
              </a:pPr>
              <a:t>‹#›</a:t>
            </a:fld>
            <a:endParaRPr lang="en-US" dirty="0"/>
          </a:p>
        </p:txBody>
      </p:sp>
    </p:spTree>
    <p:extLst>
      <p:ext uri="{BB962C8B-B14F-4D97-AF65-F5344CB8AC3E}">
        <p14:creationId xmlns:p14="http://schemas.microsoft.com/office/powerpoint/2010/main" val="189673842"/>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6082" name="Rectangle 2"/>
          <p:cNvSpPr>
            <a:spLocks noGrp="1" noChangeArrowheads="1"/>
          </p:cNvSpPr>
          <p:nvPr>
            <p:ph type="hdr" sz="quarter"/>
          </p:nvPr>
        </p:nvSpPr>
        <p:spPr bwMode="auto">
          <a:xfrm>
            <a:off x="1" y="0"/>
            <a:ext cx="3043979" cy="465773"/>
          </a:xfrm>
          <a:prstGeom prst="rect">
            <a:avLst/>
          </a:prstGeom>
          <a:noFill/>
          <a:ln w="9525">
            <a:noFill/>
            <a:miter lim="800000"/>
            <a:headEnd/>
            <a:tailEnd/>
          </a:ln>
          <a:effectLst/>
        </p:spPr>
        <p:txBody>
          <a:bodyPr vert="horz" wrap="square" lIns="91577" tIns="45789" rIns="91577" bIns="45789" numCol="1" anchor="t" anchorCtr="0" compatLnSpc="1">
            <a:prstTxWarp prst="textNoShape">
              <a:avLst/>
            </a:prstTxWarp>
          </a:bodyPr>
          <a:lstStyle>
            <a:lvl1pPr eaLnBrk="1" hangingPunct="1">
              <a:defRPr sz="1200" dirty="0">
                <a:latin typeface="Arial" charset="0"/>
                <a:cs typeface="+mn-cs"/>
              </a:defRPr>
            </a:lvl1pPr>
          </a:lstStyle>
          <a:p>
            <a:pPr>
              <a:defRPr/>
            </a:pPr>
            <a:endParaRPr lang="en-US" dirty="0"/>
          </a:p>
        </p:txBody>
      </p:sp>
      <p:sp>
        <p:nvSpPr>
          <p:cNvPr id="46083" name="Rectangle 3"/>
          <p:cNvSpPr>
            <a:spLocks noGrp="1" noChangeArrowheads="1"/>
          </p:cNvSpPr>
          <p:nvPr>
            <p:ph type="dt" idx="1"/>
          </p:nvPr>
        </p:nvSpPr>
        <p:spPr bwMode="auto">
          <a:xfrm>
            <a:off x="3977531" y="0"/>
            <a:ext cx="3043979" cy="465773"/>
          </a:xfrm>
          <a:prstGeom prst="rect">
            <a:avLst/>
          </a:prstGeom>
          <a:noFill/>
          <a:ln w="9525">
            <a:noFill/>
            <a:miter lim="800000"/>
            <a:headEnd/>
            <a:tailEnd/>
          </a:ln>
          <a:effectLst/>
        </p:spPr>
        <p:txBody>
          <a:bodyPr vert="horz" wrap="square" lIns="91577" tIns="45789" rIns="91577" bIns="45789" numCol="1" anchor="t" anchorCtr="0" compatLnSpc="1">
            <a:prstTxWarp prst="textNoShape">
              <a:avLst/>
            </a:prstTxWarp>
          </a:bodyPr>
          <a:lstStyle>
            <a:lvl1pPr algn="r" eaLnBrk="1" hangingPunct="1">
              <a:defRPr sz="1200" dirty="0">
                <a:latin typeface="Arial" charset="0"/>
                <a:cs typeface="+mn-cs"/>
              </a:defRPr>
            </a:lvl1pPr>
          </a:lstStyle>
          <a:p>
            <a:pPr>
              <a:defRPr/>
            </a:pPr>
            <a:endParaRPr lang="en-US" dirty="0"/>
          </a:p>
        </p:txBody>
      </p:sp>
      <p:sp>
        <p:nvSpPr>
          <p:cNvPr id="43012" name="Rectangle 4"/>
          <p:cNvSpPr>
            <a:spLocks noGrp="1" noRot="1" noChangeAspect="1" noChangeArrowheads="1" noTextEdit="1"/>
          </p:cNvSpPr>
          <p:nvPr>
            <p:ph type="sldImg" idx="2"/>
          </p:nvPr>
        </p:nvSpPr>
        <p:spPr bwMode="auto">
          <a:xfrm>
            <a:off x="1185863" y="698500"/>
            <a:ext cx="4654550" cy="3490913"/>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6085" name="Rectangle 5"/>
          <p:cNvSpPr>
            <a:spLocks noGrp="1" noChangeArrowheads="1"/>
          </p:cNvSpPr>
          <p:nvPr>
            <p:ph type="body" sz="quarter" idx="3"/>
          </p:nvPr>
        </p:nvSpPr>
        <p:spPr bwMode="auto">
          <a:xfrm>
            <a:off x="702946" y="4422459"/>
            <a:ext cx="5618799" cy="4188778"/>
          </a:xfrm>
          <a:prstGeom prst="rect">
            <a:avLst/>
          </a:prstGeom>
          <a:noFill/>
          <a:ln w="9525">
            <a:noFill/>
            <a:miter lim="800000"/>
            <a:headEnd/>
            <a:tailEnd/>
          </a:ln>
          <a:effectLst/>
        </p:spPr>
        <p:txBody>
          <a:bodyPr vert="horz" wrap="square" lIns="91577" tIns="45789" rIns="91577" bIns="45789" numCol="1" anchor="t" anchorCtr="0" compatLnSpc="1">
            <a:prstTxWarp prst="textNoShape">
              <a:avLst/>
            </a:prstTxWarp>
          </a:bodyPr>
          <a:lstStyle/>
          <a:p>
            <a:pPr lvl="0"/>
            <a:r>
              <a:rPr lang="en-US" noProof="0" dirty="0" smtClean="0"/>
              <a:t>Click to edit Master text styles</a:t>
            </a:r>
          </a:p>
          <a:p>
            <a:pPr lvl="1"/>
            <a:r>
              <a:rPr lang="en-US" noProof="0" dirty="0" smtClean="0"/>
              <a:t>Second level</a:t>
            </a:r>
          </a:p>
          <a:p>
            <a:pPr lvl="2"/>
            <a:r>
              <a:rPr lang="en-US" noProof="0" dirty="0" smtClean="0"/>
              <a:t>Third level</a:t>
            </a:r>
          </a:p>
          <a:p>
            <a:pPr lvl="3"/>
            <a:r>
              <a:rPr lang="en-US" noProof="0" dirty="0" smtClean="0"/>
              <a:t>Fourth level</a:t>
            </a:r>
          </a:p>
          <a:p>
            <a:pPr lvl="4"/>
            <a:r>
              <a:rPr lang="en-US" noProof="0" dirty="0" smtClean="0"/>
              <a:t>Fifth level</a:t>
            </a:r>
          </a:p>
        </p:txBody>
      </p:sp>
      <p:sp>
        <p:nvSpPr>
          <p:cNvPr id="46086" name="Rectangle 6"/>
          <p:cNvSpPr>
            <a:spLocks noGrp="1" noChangeArrowheads="1"/>
          </p:cNvSpPr>
          <p:nvPr>
            <p:ph type="ftr" sz="quarter" idx="4"/>
          </p:nvPr>
        </p:nvSpPr>
        <p:spPr bwMode="auto">
          <a:xfrm>
            <a:off x="1" y="8841738"/>
            <a:ext cx="3043979" cy="465773"/>
          </a:xfrm>
          <a:prstGeom prst="rect">
            <a:avLst/>
          </a:prstGeom>
          <a:noFill/>
          <a:ln w="9525">
            <a:noFill/>
            <a:miter lim="800000"/>
            <a:headEnd/>
            <a:tailEnd/>
          </a:ln>
          <a:effectLst/>
        </p:spPr>
        <p:txBody>
          <a:bodyPr vert="horz" wrap="square" lIns="91577" tIns="45789" rIns="91577" bIns="45789" numCol="1" anchor="b" anchorCtr="0" compatLnSpc="1">
            <a:prstTxWarp prst="textNoShape">
              <a:avLst/>
            </a:prstTxWarp>
          </a:bodyPr>
          <a:lstStyle>
            <a:lvl1pPr eaLnBrk="1" hangingPunct="1">
              <a:defRPr sz="1200" dirty="0">
                <a:latin typeface="Arial" charset="0"/>
                <a:cs typeface="+mn-cs"/>
              </a:defRPr>
            </a:lvl1pPr>
          </a:lstStyle>
          <a:p>
            <a:pPr>
              <a:defRPr/>
            </a:pPr>
            <a:endParaRPr lang="en-US" dirty="0"/>
          </a:p>
        </p:txBody>
      </p:sp>
      <p:sp>
        <p:nvSpPr>
          <p:cNvPr id="46087" name="Rectangle 7"/>
          <p:cNvSpPr>
            <a:spLocks noGrp="1" noChangeArrowheads="1"/>
          </p:cNvSpPr>
          <p:nvPr>
            <p:ph type="sldNum" sz="quarter" idx="5"/>
          </p:nvPr>
        </p:nvSpPr>
        <p:spPr bwMode="auto">
          <a:xfrm>
            <a:off x="3977531" y="8841738"/>
            <a:ext cx="3043979" cy="465773"/>
          </a:xfrm>
          <a:prstGeom prst="rect">
            <a:avLst/>
          </a:prstGeom>
          <a:noFill/>
          <a:ln w="9525">
            <a:noFill/>
            <a:miter lim="800000"/>
            <a:headEnd/>
            <a:tailEnd/>
          </a:ln>
          <a:effectLst/>
        </p:spPr>
        <p:txBody>
          <a:bodyPr vert="horz" wrap="square" lIns="91577" tIns="45789" rIns="91577" bIns="45789" numCol="1" anchor="b" anchorCtr="0" compatLnSpc="1">
            <a:prstTxWarp prst="textNoShape">
              <a:avLst/>
            </a:prstTxWarp>
          </a:bodyPr>
          <a:lstStyle>
            <a:lvl1pPr algn="r" eaLnBrk="1" hangingPunct="1">
              <a:defRPr sz="1200">
                <a:latin typeface="Arial" charset="0"/>
                <a:cs typeface="+mn-cs"/>
              </a:defRPr>
            </a:lvl1pPr>
          </a:lstStyle>
          <a:p>
            <a:pPr>
              <a:defRPr/>
            </a:pPr>
            <a:fld id="{BB49C6D9-F17C-45B5-9A7F-C5A98FEF49DD}" type="slidenum">
              <a:rPr lang="en-US"/>
              <a:pPr>
                <a:defRPr/>
              </a:pPr>
              <a:t>‹#›</a:t>
            </a:fld>
            <a:endParaRPr lang="en-US" dirty="0"/>
          </a:p>
        </p:txBody>
      </p:sp>
    </p:spTree>
    <p:extLst>
      <p:ext uri="{BB962C8B-B14F-4D97-AF65-F5344CB8AC3E}">
        <p14:creationId xmlns:p14="http://schemas.microsoft.com/office/powerpoint/2010/main" val="797932102"/>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charset="0"/>
        <a:ea typeface="+mn-ea"/>
        <a:cs typeface="+mn-cs"/>
      </a:defRPr>
    </a:lvl1pPr>
    <a:lvl2pPr marL="457200" algn="l" rtl="0" eaLnBrk="0" fontAlgn="base" hangingPunct="0">
      <a:spcBef>
        <a:spcPct val="30000"/>
      </a:spcBef>
      <a:spcAft>
        <a:spcPct val="0"/>
      </a:spcAft>
      <a:defRPr sz="1200" kern="1200">
        <a:solidFill>
          <a:schemeClr val="tx1"/>
        </a:solidFill>
        <a:latin typeface="Arial" charset="0"/>
        <a:ea typeface="+mn-ea"/>
        <a:cs typeface="+mn-cs"/>
      </a:defRPr>
    </a:lvl2pPr>
    <a:lvl3pPr marL="914400" algn="l" rtl="0" eaLnBrk="0" fontAlgn="base" hangingPunct="0">
      <a:spcBef>
        <a:spcPct val="30000"/>
      </a:spcBef>
      <a:spcAft>
        <a:spcPct val="0"/>
      </a:spcAft>
      <a:defRPr sz="1200" kern="1200">
        <a:solidFill>
          <a:schemeClr val="tx1"/>
        </a:solidFill>
        <a:latin typeface="Arial" charset="0"/>
        <a:ea typeface="+mn-ea"/>
        <a:cs typeface="+mn-cs"/>
      </a:defRPr>
    </a:lvl3pPr>
    <a:lvl4pPr marL="1371600" algn="l" rtl="0" eaLnBrk="0" fontAlgn="base" hangingPunct="0">
      <a:spcBef>
        <a:spcPct val="30000"/>
      </a:spcBef>
      <a:spcAft>
        <a:spcPct val="0"/>
      </a:spcAft>
      <a:defRPr sz="1200" kern="1200">
        <a:solidFill>
          <a:schemeClr val="tx1"/>
        </a:solidFill>
        <a:latin typeface="Arial" charset="0"/>
        <a:ea typeface="+mn-ea"/>
        <a:cs typeface="+mn-cs"/>
      </a:defRPr>
    </a:lvl4pPr>
    <a:lvl5pPr marL="1828800" algn="l" rtl="0" eaLnBrk="0" fontAlgn="base" hangingPunct="0">
      <a:spcBef>
        <a:spcPct val="30000"/>
      </a:spcBef>
      <a:spcAft>
        <a:spcPct val="0"/>
      </a:spcAft>
      <a:defRPr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3600">
                <a:solidFill>
                  <a:schemeClr val="tx1"/>
                </a:solidFill>
                <a:latin typeface="Arial Narrow" pitchFamily="34" charset="0"/>
              </a:defRPr>
            </a:lvl1pPr>
            <a:lvl2pPr marL="744064" indent="-286179" eaLnBrk="0" hangingPunct="0">
              <a:defRPr sz="3600">
                <a:solidFill>
                  <a:schemeClr val="tx1"/>
                </a:solidFill>
                <a:latin typeface="Arial Narrow" pitchFamily="34" charset="0"/>
              </a:defRPr>
            </a:lvl2pPr>
            <a:lvl3pPr marL="1144715" indent="-228943" eaLnBrk="0" hangingPunct="0">
              <a:defRPr sz="3600">
                <a:solidFill>
                  <a:schemeClr val="tx1"/>
                </a:solidFill>
                <a:latin typeface="Arial Narrow" pitchFamily="34" charset="0"/>
              </a:defRPr>
            </a:lvl3pPr>
            <a:lvl4pPr marL="1602600" indent="-228943" eaLnBrk="0" hangingPunct="0">
              <a:defRPr sz="3600">
                <a:solidFill>
                  <a:schemeClr val="tx1"/>
                </a:solidFill>
                <a:latin typeface="Arial Narrow" pitchFamily="34" charset="0"/>
              </a:defRPr>
            </a:lvl4pPr>
            <a:lvl5pPr marL="2060486" indent="-228943" eaLnBrk="0" hangingPunct="0">
              <a:defRPr sz="3600">
                <a:solidFill>
                  <a:schemeClr val="tx1"/>
                </a:solidFill>
                <a:latin typeface="Arial Narrow" pitchFamily="34" charset="0"/>
              </a:defRPr>
            </a:lvl5pPr>
            <a:lvl6pPr marL="2518372" indent="-228943" eaLnBrk="0" fontAlgn="base" hangingPunct="0">
              <a:spcBef>
                <a:spcPct val="0"/>
              </a:spcBef>
              <a:spcAft>
                <a:spcPct val="0"/>
              </a:spcAft>
              <a:defRPr sz="3600">
                <a:solidFill>
                  <a:schemeClr val="tx1"/>
                </a:solidFill>
                <a:latin typeface="Arial Narrow" pitchFamily="34" charset="0"/>
              </a:defRPr>
            </a:lvl6pPr>
            <a:lvl7pPr marL="2976258" indent="-228943" eaLnBrk="0" fontAlgn="base" hangingPunct="0">
              <a:spcBef>
                <a:spcPct val="0"/>
              </a:spcBef>
              <a:spcAft>
                <a:spcPct val="0"/>
              </a:spcAft>
              <a:defRPr sz="3600">
                <a:solidFill>
                  <a:schemeClr val="tx1"/>
                </a:solidFill>
                <a:latin typeface="Arial Narrow" pitchFamily="34" charset="0"/>
              </a:defRPr>
            </a:lvl7pPr>
            <a:lvl8pPr marL="3434144" indent="-228943" eaLnBrk="0" fontAlgn="base" hangingPunct="0">
              <a:spcBef>
                <a:spcPct val="0"/>
              </a:spcBef>
              <a:spcAft>
                <a:spcPct val="0"/>
              </a:spcAft>
              <a:defRPr sz="3600">
                <a:solidFill>
                  <a:schemeClr val="tx1"/>
                </a:solidFill>
                <a:latin typeface="Arial Narrow" pitchFamily="34" charset="0"/>
              </a:defRPr>
            </a:lvl8pPr>
            <a:lvl9pPr marL="3892029" indent="-228943" eaLnBrk="0" fontAlgn="base" hangingPunct="0">
              <a:spcBef>
                <a:spcPct val="0"/>
              </a:spcBef>
              <a:spcAft>
                <a:spcPct val="0"/>
              </a:spcAft>
              <a:defRPr sz="3600">
                <a:solidFill>
                  <a:schemeClr val="tx1"/>
                </a:solidFill>
                <a:latin typeface="Arial Narrow" pitchFamily="34" charset="0"/>
              </a:defRPr>
            </a:lvl9pPr>
          </a:lstStyle>
          <a:p>
            <a:pPr eaLnBrk="1" hangingPunct="1"/>
            <a:fld id="{214DEA33-BF8F-4CBA-97EB-59425767F7A2}" type="slidenum">
              <a:rPr lang="en-US" sz="1200">
                <a:latin typeface="Arial" charset="0"/>
              </a:rPr>
              <a:pPr eaLnBrk="1" hangingPunct="1"/>
              <a:t>1</a:t>
            </a:fld>
            <a:endParaRPr lang="en-US" sz="1200" dirty="0">
              <a:latin typeface="Arial" charset="0"/>
            </a:endParaRPr>
          </a:p>
        </p:txBody>
      </p:sp>
      <p:sp>
        <p:nvSpPr>
          <p:cNvPr id="44035" name="Rectangle 2"/>
          <p:cNvSpPr>
            <a:spLocks noGrp="1" noRot="1" noChangeAspect="1" noChangeArrowheads="1" noTextEdit="1"/>
          </p:cNvSpPr>
          <p:nvPr>
            <p:ph type="sldImg"/>
          </p:nvPr>
        </p:nvSpPr>
        <p:spPr>
          <a:xfrm>
            <a:off x="1144588" y="611188"/>
            <a:ext cx="4654550" cy="3490912"/>
          </a:xfrm>
          <a:ln/>
        </p:spPr>
      </p:sp>
      <p:sp>
        <p:nvSpPr>
          <p:cNvPr id="44036"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US" dirty="0" smtClean="0"/>
              <a:t>.</a:t>
            </a: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100" dirty="0"/>
              <a:t>         </a:t>
            </a:r>
            <a:r>
              <a:rPr lang="en-US" sz="1050" dirty="0"/>
              <a:t>Welcome </a:t>
            </a:r>
            <a:r>
              <a:rPr lang="en-US" sz="1050" dirty="0"/>
              <a:t>to the HLB North American Tax Conference presentation on Pension Benefits Considerations for Multinational Companies.  For the next 90 minutes we will be looking at certain cross-border issues that multinational enterprises need to understand in order to navigate the global economy</a:t>
            </a:r>
            <a:r>
              <a:rPr lang="en-US" sz="1050" dirty="0"/>
              <a:t>.</a:t>
            </a:r>
            <a:endParaRPr lang="en-US" sz="1050" dirty="0"/>
          </a:p>
          <a:p>
            <a:r>
              <a:rPr lang="en-US" sz="1050" dirty="0"/>
              <a:t> </a:t>
            </a:r>
            <a:r>
              <a:rPr lang="en-US" sz="1050" dirty="0"/>
              <a:t>          Financial </a:t>
            </a:r>
            <a:r>
              <a:rPr lang="en-US" sz="1050" dirty="0"/>
              <a:t>events of recent years are a vivid reminder of how globally connected our marketplace has become.  For example, excess capacity in China can signal a downturn in the U.S. stock market.  In the employee benefits area, the increasing globalization of U.S. business operations has resulted in the cross-border transfer of employees as U.S. Companies strive to ensure that the necessary talent and expertise are in place wherever they do business.   These cross-border assignments necessarily affect employee benefits and deferred compensation of all types – pension, welfare and executive compensation.   </a:t>
            </a:r>
          </a:p>
          <a:p>
            <a:r>
              <a:rPr lang="en-US" sz="1050" dirty="0"/>
              <a:t>          Employers </a:t>
            </a:r>
            <a:r>
              <a:rPr lang="en-US" sz="1050" dirty="0"/>
              <a:t>operating in this environment must consider which benefit plans and programs will cover transferred employees, as well the impact their participation will have on the tax qualification of those plans.  Employers also need to understand the tax effect on the transferred workers to determine whether reimbursements or other compensation would be desirable to compensate the transferred employee for any lost tax advantages or adverse tax consequences.  This can raise a bewildering array of tax issues involving U.S. and foreign tax and benefits law as well as tax treaty issues</a:t>
            </a:r>
            <a:r>
              <a:rPr lang="en-US" sz="1050" dirty="0"/>
              <a:t>.</a:t>
            </a:r>
            <a:r>
              <a:rPr lang="en-US" sz="1050" dirty="0"/>
              <a:t> </a:t>
            </a:r>
          </a:p>
          <a:p>
            <a:r>
              <a:rPr lang="en-US" sz="1050" dirty="0"/>
              <a:t>          As </a:t>
            </a:r>
            <a:r>
              <a:rPr lang="en-US" sz="1050" dirty="0"/>
              <a:t>we shall see, these issues present a number of vexing questions with no easy answers.  We’ll start with certain problems encountered by U.S.-based multinationals that send their workers abroad, such as the structure and funding of their plans, as well as the U.S. taxation of their participants.  We will then move on to consider the problems of foreign multinationals operating in the U.S.  </a:t>
            </a:r>
          </a:p>
        </p:txBody>
      </p:sp>
      <p:sp>
        <p:nvSpPr>
          <p:cNvPr id="4" name="Slide Number Placeholder 3"/>
          <p:cNvSpPr>
            <a:spLocks noGrp="1"/>
          </p:cNvSpPr>
          <p:nvPr>
            <p:ph type="sldNum" sz="quarter" idx="10"/>
          </p:nvPr>
        </p:nvSpPr>
        <p:spPr/>
        <p:txBody>
          <a:bodyPr/>
          <a:lstStyle/>
          <a:p>
            <a:pPr>
              <a:defRPr/>
            </a:pPr>
            <a:fld id="{BB49C6D9-F17C-45B5-9A7F-C5A98FEF49DD}" type="slidenum">
              <a:rPr lang="en-US" smtClean="0"/>
              <a:pPr>
                <a:defRPr/>
              </a:pPr>
              <a:t>2</a:t>
            </a:fld>
            <a:endParaRPr lang="en-US" dirty="0"/>
          </a:p>
        </p:txBody>
      </p:sp>
    </p:spTree>
    <p:extLst>
      <p:ext uri="{BB962C8B-B14F-4D97-AF65-F5344CB8AC3E}">
        <p14:creationId xmlns:p14="http://schemas.microsoft.com/office/powerpoint/2010/main" val="45765759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6" name="Slide Image Placeholder 1"/>
          <p:cNvSpPr>
            <a:spLocks noGrp="1" noRot="1" noChangeAspect="1" noTextEdit="1"/>
          </p:cNvSpPr>
          <p:nvPr>
            <p:ph type="sldImg"/>
          </p:nvPr>
        </p:nvSpPr>
        <p:spPr>
          <a:ln/>
        </p:spPr>
      </p:sp>
      <p:sp>
        <p:nvSpPr>
          <p:cNvPr id="77827"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dirty="0" smtClean="0"/>
              <a:t>          A  </a:t>
            </a:r>
            <a:r>
              <a:rPr lang="en-US" dirty="0"/>
              <a:t>U.S. qualified retirement plan must be maintained for the exclusive benefit of employees of the employer sponsoring the plan, and it is well established that a plan covering participants who are not employees of the plan sponsor violates this rule which can lead to loss of tax-qualified status.  This issue is often confronted when an employee transfers from U.S. employment to an affiliate of the employer located outside the U.S.  </a:t>
            </a:r>
          </a:p>
          <a:p>
            <a:r>
              <a:rPr lang="en-US" dirty="0"/>
              <a:t> </a:t>
            </a:r>
            <a:r>
              <a:rPr lang="en-US" dirty="0" smtClean="0"/>
              <a:t>          The </a:t>
            </a:r>
            <a:r>
              <a:rPr lang="en-US" dirty="0"/>
              <a:t>most frequently used way to address the exclusive benefit problem is the controlled group rules of Code Sections 414(b) and (c) under which all employees of all corporations or unincorporated trades or businesses that are members of a controlled group are treated as if they are employed by a single legal entity.  This means that if one member of a controlled group sponsors a qualified plan, that plan may cover employees of any other member of the controlled group without regard to the exclusive benefit rule.</a:t>
            </a:r>
          </a:p>
          <a:p>
            <a:r>
              <a:rPr lang="en-US" dirty="0"/>
              <a:t> </a:t>
            </a:r>
            <a:r>
              <a:rPr lang="en-US" dirty="0" smtClean="0"/>
              <a:t>          As </a:t>
            </a:r>
            <a:r>
              <a:rPr lang="en-US" dirty="0"/>
              <a:t>we will discuss in a few minutes, the controlled group concept applies to most tax rules affecting qualified retirement plans.  However, scope of the controlled group concept is not universal and does not apply to certain matters, such as employer deductions for plan contributions.</a:t>
            </a:r>
          </a:p>
          <a:p>
            <a:endParaRPr lang="en-US" dirty="0" smtClean="0"/>
          </a:p>
        </p:txBody>
      </p:sp>
      <p:sp>
        <p:nvSpPr>
          <p:cNvPr id="77828"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3600">
                <a:solidFill>
                  <a:schemeClr val="tx1"/>
                </a:solidFill>
                <a:latin typeface="Arial Narrow" pitchFamily="34" charset="0"/>
              </a:defRPr>
            </a:lvl1pPr>
            <a:lvl2pPr marL="744064" indent="-286179" eaLnBrk="0" hangingPunct="0">
              <a:defRPr sz="3600">
                <a:solidFill>
                  <a:schemeClr val="tx1"/>
                </a:solidFill>
                <a:latin typeface="Arial Narrow" pitchFamily="34" charset="0"/>
              </a:defRPr>
            </a:lvl2pPr>
            <a:lvl3pPr marL="1144715" indent="-228943" eaLnBrk="0" hangingPunct="0">
              <a:defRPr sz="3600">
                <a:solidFill>
                  <a:schemeClr val="tx1"/>
                </a:solidFill>
                <a:latin typeface="Arial Narrow" pitchFamily="34" charset="0"/>
              </a:defRPr>
            </a:lvl3pPr>
            <a:lvl4pPr marL="1602600" indent="-228943" eaLnBrk="0" hangingPunct="0">
              <a:defRPr sz="3600">
                <a:solidFill>
                  <a:schemeClr val="tx1"/>
                </a:solidFill>
                <a:latin typeface="Arial Narrow" pitchFamily="34" charset="0"/>
              </a:defRPr>
            </a:lvl4pPr>
            <a:lvl5pPr marL="2060486" indent="-228943" eaLnBrk="0" hangingPunct="0">
              <a:defRPr sz="3600">
                <a:solidFill>
                  <a:schemeClr val="tx1"/>
                </a:solidFill>
                <a:latin typeface="Arial Narrow" pitchFamily="34" charset="0"/>
              </a:defRPr>
            </a:lvl5pPr>
            <a:lvl6pPr marL="2518372" indent="-228943" eaLnBrk="0" fontAlgn="base" hangingPunct="0">
              <a:spcBef>
                <a:spcPct val="0"/>
              </a:spcBef>
              <a:spcAft>
                <a:spcPct val="0"/>
              </a:spcAft>
              <a:defRPr sz="3600">
                <a:solidFill>
                  <a:schemeClr val="tx1"/>
                </a:solidFill>
                <a:latin typeface="Arial Narrow" pitchFamily="34" charset="0"/>
              </a:defRPr>
            </a:lvl6pPr>
            <a:lvl7pPr marL="2976258" indent="-228943" eaLnBrk="0" fontAlgn="base" hangingPunct="0">
              <a:spcBef>
                <a:spcPct val="0"/>
              </a:spcBef>
              <a:spcAft>
                <a:spcPct val="0"/>
              </a:spcAft>
              <a:defRPr sz="3600">
                <a:solidFill>
                  <a:schemeClr val="tx1"/>
                </a:solidFill>
                <a:latin typeface="Arial Narrow" pitchFamily="34" charset="0"/>
              </a:defRPr>
            </a:lvl7pPr>
            <a:lvl8pPr marL="3434144" indent="-228943" eaLnBrk="0" fontAlgn="base" hangingPunct="0">
              <a:spcBef>
                <a:spcPct val="0"/>
              </a:spcBef>
              <a:spcAft>
                <a:spcPct val="0"/>
              </a:spcAft>
              <a:defRPr sz="3600">
                <a:solidFill>
                  <a:schemeClr val="tx1"/>
                </a:solidFill>
                <a:latin typeface="Arial Narrow" pitchFamily="34" charset="0"/>
              </a:defRPr>
            </a:lvl8pPr>
            <a:lvl9pPr marL="3892029" indent="-228943" eaLnBrk="0" fontAlgn="base" hangingPunct="0">
              <a:spcBef>
                <a:spcPct val="0"/>
              </a:spcBef>
              <a:spcAft>
                <a:spcPct val="0"/>
              </a:spcAft>
              <a:defRPr sz="3600">
                <a:solidFill>
                  <a:schemeClr val="tx1"/>
                </a:solidFill>
                <a:latin typeface="Arial Narrow" pitchFamily="34" charset="0"/>
              </a:defRPr>
            </a:lvl9pPr>
          </a:lstStyle>
          <a:p>
            <a:pPr eaLnBrk="1" hangingPunct="1"/>
            <a:fld id="{82248B8D-00BC-4B44-82B7-25D4F7D186E1}" type="slidenum">
              <a:rPr lang="en-US" sz="1200">
                <a:latin typeface="Arial" charset="0"/>
              </a:rPr>
              <a:pPr eaLnBrk="1" hangingPunct="1"/>
              <a:t>3</a:t>
            </a:fld>
            <a:endParaRPr lang="en-US" sz="1200" dirty="0">
              <a:latin typeface="Arial" charset="0"/>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100" dirty="0" smtClean="0"/>
              <a:t>     There </a:t>
            </a:r>
            <a:r>
              <a:rPr lang="en-US" sz="1100" dirty="0"/>
              <a:t>are two basic types of controlled groups: a parent-subsidiary controlled group and a brother-sister version.  </a:t>
            </a:r>
            <a:r>
              <a:rPr lang="en-US" sz="1100" dirty="0"/>
              <a:t>A parent-subsidiary controlled group exists when a controlling interest in each member, except the common parent, is owned by one or more of the other members. And the common parent owns a controlling interest in at least one of the other members.  For this purpose, controlling interest means ownership by vote or value of 80% of a corporation’s (or other entity’s) stock (or equity).</a:t>
            </a:r>
          </a:p>
          <a:p>
            <a:r>
              <a:rPr lang="en-US" sz="1100" dirty="0"/>
              <a:t> </a:t>
            </a:r>
            <a:r>
              <a:rPr lang="en-US" sz="1100" dirty="0" smtClean="0"/>
              <a:t>     A </a:t>
            </a:r>
            <a:r>
              <a:rPr lang="en-US" sz="1100" dirty="0"/>
              <a:t>brother-sister group exists when five or fewer persons  own a controlling interest (</a:t>
            </a:r>
            <a:r>
              <a:rPr lang="en-US" sz="1100" i="1" u="sng" dirty="0"/>
              <a:t>i.e</a:t>
            </a:r>
            <a:r>
              <a:rPr lang="en-US" sz="1100" dirty="0"/>
              <a:t>., 80%) in two or more organizations.  </a:t>
            </a:r>
            <a:r>
              <a:rPr lang="en-US" sz="1100" dirty="0"/>
              <a:t>In addition, these five  persons must collectively own more than 50% of the organizations. But in determining whether the 50% threshold has been attained, you only take into account the ownership of each person to the extent the person’s ownership is identical with respect to each included organization.  So if Company X owns 20% of Company Y and 15% of Company Z, only 15% of X’s ownership of Y and Z will used for purposes of the 50% test. </a:t>
            </a:r>
          </a:p>
          <a:p>
            <a:r>
              <a:rPr lang="en-US" sz="1100" dirty="0"/>
              <a:t> </a:t>
            </a:r>
            <a:r>
              <a:rPr lang="en-US" sz="1100" dirty="0" smtClean="0"/>
              <a:t>     The </a:t>
            </a:r>
            <a:r>
              <a:rPr lang="en-US" sz="1100" dirty="0"/>
              <a:t>Section 414 definition was derived from Code Section 1563 with which I am sure many of you are familiar.  </a:t>
            </a:r>
            <a:r>
              <a:rPr lang="en-US" sz="1100" dirty="0"/>
              <a:t>Be warned, however that there is a significant difference between these provisions when it comes to foreign companies.  Under Section 1563(b), a foreign corporation cannot be a “component member” of a controlled group.  The component member concept does not apply to controlled groups under Section 414(b) and (c). For most (not all) benefit purposes, this means that a foreign corporation can be a member of the group.</a:t>
            </a:r>
          </a:p>
          <a:p>
            <a:endParaRPr lang="en-US" sz="1100" dirty="0"/>
          </a:p>
        </p:txBody>
      </p:sp>
      <p:sp>
        <p:nvSpPr>
          <p:cNvPr id="4" name="Slide Number Placeholder 3"/>
          <p:cNvSpPr>
            <a:spLocks noGrp="1"/>
          </p:cNvSpPr>
          <p:nvPr>
            <p:ph type="sldNum" sz="quarter" idx="10"/>
          </p:nvPr>
        </p:nvSpPr>
        <p:spPr/>
        <p:txBody>
          <a:bodyPr/>
          <a:lstStyle/>
          <a:p>
            <a:pPr>
              <a:defRPr/>
            </a:pPr>
            <a:fld id="{BB49C6D9-F17C-45B5-9A7F-C5A98FEF49DD}" type="slidenum">
              <a:rPr lang="en-US" smtClean="0"/>
              <a:pPr>
                <a:defRPr/>
              </a:pPr>
              <a:t>4</a:t>
            </a:fld>
            <a:endParaRPr lang="en-US" dirty="0"/>
          </a:p>
        </p:txBody>
      </p:sp>
    </p:spTree>
    <p:extLst>
      <p:ext uri="{BB962C8B-B14F-4D97-AF65-F5344CB8AC3E}">
        <p14:creationId xmlns:p14="http://schemas.microsoft.com/office/powerpoint/2010/main" val="177608728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050" dirty="0" smtClean="0"/>
              <a:t>     The </a:t>
            </a:r>
            <a:r>
              <a:rPr lang="en-US" sz="1050" dirty="0"/>
              <a:t>controlled group rules cover a majority of multinational employment scenarios, but as we have discussed, do not reach the case where the U.S. </a:t>
            </a:r>
            <a:r>
              <a:rPr lang="en-US" sz="1050" dirty="0"/>
              <a:t>company owns less than 80% of a foreign affiliate.  In this situation, Code Section 406 can help ensure that U.S. workers for the affiliate can participate in the U.S. company’s qualified retirement plans without violating the exclusive benefit rule</a:t>
            </a:r>
            <a:r>
              <a:rPr lang="en-US" sz="1050" dirty="0"/>
              <a:t>.</a:t>
            </a:r>
          </a:p>
          <a:p>
            <a:r>
              <a:rPr lang="en-US" sz="1050" dirty="0" smtClean="0"/>
              <a:t>     Code </a:t>
            </a:r>
            <a:r>
              <a:rPr lang="en-US" sz="1050" dirty="0"/>
              <a:t>§406 imposes the following conditions</a:t>
            </a:r>
            <a:r>
              <a:rPr lang="en-US" sz="1050" dirty="0"/>
              <a:t>:</a:t>
            </a:r>
            <a:r>
              <a:rPr lang="en-US" sz="1050" dirty="0"/>
              <a:t> </a:t>
            </a:r>
          </a:p>
          <a:p>
            <a:pPr lvl="0"/>
            <a:r>
              <a:rPr lang="en-US" sz="1050" dirty="0"/>
              <a:t>          •   The </a:t>
            </a:r>
            <a:r>
              <a:rPr lang="en-US" sz="1050" dirty="0"/>
              <a:t>U.S. qualified plan document must expressly cover U.S. citizens or resident aliens working for a foreign affiliate</a:t>
            </a:r>
            <a:r>
              <a:rPr lang="en-US" sz="1050" dirty="0"/>
              <a:t>;</a:t>
            </a:r>
            <a:r>
              <a:rPr lang="en-US" sz="1050" dirty="0"/>
              <a:t> </a:t>
            </a:r>
          </a:p>
          <a:p>
            <a:pPr lvl="0"/>
            <a:r>
              <a:rPr lang="en-US" sz="1050" dirty="0"/>
              <a:t>          •   Contributions </a:t>
            </a:r>
            <a:r>
              <a:rPr lang="en-US" sz="1050" dirty="0"/>
              <a:t>cannot be made to another funded plan for these workers, even if it is not a U.S. qualified plan, with respect to their compensation from the foreign affiliate</a:t>
            </a:r>
            <a:r>
              <a:rPr lang="en-US" sz="1050" dirty="0"/>
              <a:t>;</a:t>
            </a:r>
            <a:r>
              <a:rPr lang="en-US" sz="1050" dirty="0"/>
              <a:t> </a:t>
            </a:r>
          </a:p>
          <a:p>
            <a:pPr lvl="0"/>
            <a:r>
              <a:rPr lang="en-US" sz="1050" dirty="0"/>
              <a:t>          •   A </a:t>
            </a:r>
            <a:r>
              <a:rPr lang="en-US" sz="1050" dirty="0"/>
              <a:t>Code § 3121(l) Social Security agreement must cover the U.S. citizens or resident aliens working for the foreign affiliate </a:t>
            </a:r>
            <a:r>
              <a:rPr lang="en-US" sz="1050" dirty="0"/>
              <a:t>and</a:t>
            </a:r>
            <a:r>
              <a:rPr lang="en-US" sz="1050" dirty="0"/>
              <a:t> </a:t>
            </a:r>
          </a:p>
          <a:p>
            <a:pPr lvl="0"/>
            <a:r>
              <a:rPr lang="en-US" sz="1050" dirty="0"/>
              <a:t>          •   The </a:t>
            </a:r>
            <a:r>
              <a:rPr lang="en-US" sz="1050" dirty="0"/>
              <a:t>U.S. qualified plan must cover all the U.S. citizens and resident aliens covered under the Social Security agreement using IRS Form 2032</a:t>
            </a:r>
            <a:r>
              <a:rPr lang="en-US" sz="1050" dirty="0"/>
              <a:t>.</a:t>
            </a:r>
          </a:p>
          <a:p>
            <a:r>
              <a:rPr lang="en-US" sz="1050" dirty="0" smtClean="0"/>
              <a:t>     Under </a:t>
            </a:r>
            <a:r>
              <a:rPr lang="en-US" sz="1050" dirty="0"/>
              <a:t>a Social Security coverage agreement, a U.S. </a:t>
            </a:r>
            <a:r>
              <a:rPr lang="en-US" sz="1050" dirty="0"/>
              <a:t>employer can agree to cover U.S. citizens and resident aliens under Social Security, even if they are working for a foreign affiliated employer in a foreign country. With respect to each foreign affiliate, however, the American employer can only choose to cover either none or all of these workers under a Social Security coverage agreement.</a:t>
            </a:r>
            <a:r>
              <a:rPr lang="en-US" sz="1050" baseline="30000" dirty="0"/>
              <a:t> </a:t>
            </a:r>
            <a:r>
              <a:rPr lang="en-US" sz="1050" dirty="0"/>
              <a:t>As a result, Code § 406 prevents an American employer from cherry-picking which U.S. citizens or resident aliens to cover under its U.S. qualified plan. If the foreign affiliate is covered under a Social Security coverage agreement, §406 requires the U.S. qualified plan to cover </a:t>
            </a:r>
            <a:r>
              <a:rPr lang="en-US" sz="1050" u="sng" dirty="0"/>
              <a:t>all</a:t>
            </a:r>
            <a:r>
              <a:rPr lang="en-US" sz="1050" dirty="0"/>
              <a:t> of its U.S. citizens and resident aliens.</a:t>
            </a:r>
          </a:p>
          <a:p>
            <a:endParaRPr lang="en-US" dirty="0"/>
          </a:p>
        </p:txBody>
      </p:sp>
      <p:sp>
        <p:nvSpPr>
          <p:cNvPr id="4" name="Slide Number Placeholder 3"/>
          <p:cNvSpPr>
            <a:spLocks noGrp="1"/>
          </p:cNvSpPr>
          <p:nvPr>
            <p:ph type="sldNum" sz="quarter" idx="10"/>
          </p:nvPr>
        </p:nvSpPr>
        <p:spPr/>
        <p:txBody>
          <a:bodyPr/>
          <a:lstStyle/>
          <a:p>
            <a:pPr>
              <a:defRPr/>
            </a:pPr>
            <a:fld id="{BB49C6D9-F17C-45B5-9A7F-C5A98FEF49DD}" type="slidenum">
              <a:rPr lang="en-US" smtClean="0"/>
              <a:pPr>
                <a:defRPr/>
              </a:pPr>
              <a:t>5</a:t>
            </a:fld>
            <a:endParaRPr lang="en-US" dirty="0"/>
          </a:p>
        </p:txBody>
      </p:sp>
    </p:spTree>
    <p:extLst>
      <p:ext uri="{BB962C8B-B14F-4D97-AF65-F5344CB8AC3E}">
        <p14:creationId xmlns:p14="http://schemas.microsoft.com/office/powerpoint/2010/main" val="63612934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050" dirty="0"/>
              <a:t>Code Section 407 is another alternative to the controlled group rules for the purpose of meeting the exclusive benefit requirement.  This provision enables a parent corporation with a domestic subsidiary doing business abroad to treat U.S. citizens or resident aliens employed by the domestic subsidiary as its employees if certain conditions are met.</a:t>
            </a:r>
          </a:p>
          <a:p>
            <a:r>
              <a:rPr lang="en-US" sz="1050" b="1" dirty="0"/>
              <a:t> </a:t>
            </a:r>
            <a:r>
              <a:rPr lang="en-US" sz="1050" dirty="0"/>
              <a:t>Code </a:t>
            </a:r>
            <a:r>
              <a:rPr lang="en-US" sz="1050" dirty="0"/>
              <a:t>Section 407 imposes the following conditions</a:t>
            </a:r>
            <a:r>
              <a:rPr lang="en-US" sz="1050" dirty="0"/>
              <a:t>:</a:t>
            </a:r>
            <a:r>
              <a:rPr lang="en-US" sz="1050" dirty="0"/>
              <a:t> </a:t>
            </a:r>
          </a:p>
          <a:p>
            <a:pPr lvl="0"/>
            <a:r>
              <a:rPr lang="en-US" sz="1050" dirty="0"/>
              <a:t>     •   The </a:t>
            </a:r>
            <a:r>
              <a:rPr lang="en-US" sz="1050" dirty="0"/>
              <a:t>U.S. qualified plan must expressly cover U.S. citizens or resident aliens working for the domestic subsidiary doing business in a foreign country;</a:t>
            </a:r>
          </a:p>
          <a:p>
            <a:r>
              <a:rPr lang="en-US" sz="1050" dirty="0"/>
              <a:t> </a:t>
            </a:r>
            <a:r>
              <a:rPr lang="en-US" sz="1050" dirty="0"/>
              <a:t>    •   Contributions </a:t>
            </a:r>
            <a:r>
              <a:rPr lang="en-US" sz="1050" dirty="0"/>
              <a:t>cannot be made to another funded plan for these workers, even if it is not a U.S. qualified plan, with respect to their compensation from the domestic subsidiary; </a:t>
            </a:r>
            <a:r>
              <a:rPr lang="en-US" sz="1050" dirty="0"/>
              <a:t>and</a:t>
            </a:r>
            <a:r>
              <a:rPr lang="en-US" sz="1050" dirty="0"/>
              <a:t> </a:t>
            </a:r>
          </a:p>
          <a:p>
            <a:pPr lvl="0"/>
            <a:r>
              <a:rPr lang="en-US" sz="1050" dirty="0"/>
              <a:t>     •   The </a:t>
            </a:r>
            <a:r>
              <a:rPr lang="en-US" sz="1050" dirty="0"/>
              <a:t>U.S. qualified plan must cover all the U.S. citizens or resident aliens working for each domestic subsidiary. </a:t>
            </a:r>
          </a:p>
          <a:p>
            <a:r>
              <a:rPr lang="en-US" sz="1050" dirty="0"/>
              <a:t> </a:t>
            </a:r>
            <a:r>
              <a:rPr lang="en-US" sz="1050" dirty="0"/>
              <a:t>The </a:t>
            </a:r>
            <a:r>
              <a:rPr lang="en-US" sz="1050" dirty="0"/>
              <a:t>Code § 407 regulations explicitly require that the U.S. qualified plan apply to every domestic subsidiary of the U.S. parent.   As with Code Section 406, Section 407 does not allow the U.S. parent corporation to select the U.S. citizens or resident aliens working for domestic subsidiaries who will be covered under its U.S. tax qualified retirement plan. Moreover, Code Section 407 requires that at least 95% of the domestic subsidiary’s gross income over a three-year period be derived from sources outside the United States.  </a:t>
            </a:r>
          </a:p>
          <a:p>
            <a:r>
              <a:rPr lang="en-US" sz="1050" dirty="0"/>
              <a:t> </a:t>
            </a:r>
            <a:r>
              <a:rPr lang="en-US" sz="1050" dirty="0"/>
              <a:t>Finally</a:t>
            </a:r>
            <a:r>
              <a:rPr lang="en-US" sz="1050" dirty="0"/>
              <a:t>, the U.S. parent corporation must own at least 80% of the domestic subsidiary’s voting stock.  This degree of control would also cause the parent and subsidiary to be members of a controlled group, making Section 407’s relief from the exclusive benefit rule superfluous. </a:t>
            </a:r>
            <a:endParaRPr lang="en-US" sz="1050" dirty="0"/>
          </a:p>
        </p:txBody>
      </p:sp>
      <p:sp>
        <p:nvSpPr>
          <p:cNvPr id="4" name="Slide Number Placeholder 3"/>
          <p:cNvSpPr>
            <a:spLocks noGrp="1"/>
          </p:cNvSpPr>
          <p:nvPr>
            <p:ph type="sldNum" sz="quarter" idx="10"/>
          </p:nvPr>
        </p:nvSpPr>
        <p:spPr/>
        <p:txBody>
          <a:bodyPr/>
          <a:lstStyle/>
          <a:p>
            <a:pPr>
              <a:defRPr/>
            </a:pPr>
            <a:fld id="{BB49C6D9-F17C-45B5-9A7F-C5A98FEF49DD}" type="slidenum">
              <a:rPr lang="en-US" smtClean="0"/>
              <a:pPr>
                <a:defRPr/>
              </a:pPr>
              <a:t>6</a:t>
            </a:fld>
            <a:endParaRPr lang="en-US" dirty="0"/>
          </a:p>
        </p:txBody>
      </p:sp>
    </p:spTree>
    <p:extLst>
      <p:ext uri="{BB962C8B-B14F-4D97-AF65-F5344CB8AC3E}">
        <p14:creationId xmlns:p14="http://schemas.microsoft.com/office/powerpoint/2010/main" val="358506436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050" dirty="0"/>
              <a:t>Another solution to the exclusive benefit rule is a leasing arrangement under which U.S. citizens or resident aliens working in a foreign country remain employees of the U.S. employer but are leased to the employer in the foreign country. </a:t>
            </a:r>
          </a:p>
          <a:p>
            <a:r>
              <a:rPr lang="en-US" sz="1050" dirty="0"/>
              <a:t> </a:t>
            </a:r>
            <a:r>
              <a:rPr lang="en-US" sz="1050" dirty="0"/>
              <a:t>Technically</a:t>
            </a:r>
            <a:r>
              <a:rPr lang="en-US" sz="1050" dirty="0"/>
              <a:t>, Code § 414(n) would require the foreign employer to treat these workers as employees of the U.S. employer. To achieve this objective, the leasing agreement should reserve to the U.S. employer the rights normally associated with a common law employer, </a:t>
            </a:r>
            <a:r>
              <a:rPr lang="en-US" sz="1050" i="1" u="sng" dirty="0"/>
              <a:t>e.g</a:t>
            </a:r>
            <a:r>
              <a:rPr lang="en-US" sz="1050" dirty="0"/>
              <a:t>., the right to fire the leased employee, set his or her pay and reassign the employee.  To lend credence to the leasing arrangement, fees should cover the U.S. employer’s costs and provide for a reasonable profit.  These rights would be subject to the foreign employer’s contractual right under the leasing agreement to direct and control the worker’s activities.</a:t>
            </a:r>
          </a:p>
          <a:p>
            <a:r>
              <a:rPr lang="en-US" sz="1050" dirty="0"/>
              <a:t> </a:t>
            </a:r>
            <a:r>
              <a:rPr lang="en-US" sz="1050" dirty="0"/>
              <a:t>Under </a:t>
            </a:r>
            <a:r>
              <a:rPr lang="en-US" sz="1050" dirty="0"/>
              <a:t>Code §414(n), a worker would be a leased employee of the foreign employer if the worker is not a common law employee of the foreign employer and the employment arrangement meets three tests:</a:t>
            </a:r>
          </a:p>
          <a:p>
            <a:r>
              <a:rPr lang="en-US" sz="1050" dirty="0"/>
              <a:t> </a:t>
            </a:r>
            <a:r>
              <a:rPr lang="en-US" sz="1050" dirty="0"/>
              <a:t>     •   The </a:t>
            </a:r>
            <a:r>
              <a:rPr lang="en-US" sz="1050" dirty="0"/>
              <a:t>worker must perform services for the foreign employer pursuant to an agreement between the foreign employer and the U.S. employer;</a:t>
            </a:r>
          </a:p>
          <a:p>
            <a:r>
              <a:rPr lang="en-US" sz="1050" dirty="0"/>
              <a:t> </a:t>
            </a:r>
            <a:r>
              <a:rPr lang="en-US" sz="1050" dirty="0"/>
              <a:t>     •   The </a:t>
            </a:r>
            <a:r>
              <a:rPr lang="en-US" sz="1050" dirty="0"/>
              <a:t>worker must perform services for the foreign employer on a substantially full-time basis for at least one year; and</a:t>
            </a:r>
          </a:p>
          <a:p>
            <a:r>
              <a:rPr lang="en-US" sz="1050" dirty="0"/>
              <a:t> </a:t>
            </a:r>
            <a:r>
              <a:rPr lang="en-US" sz="1050" dirty="0"/>
              <a:t>     •   The </a:t>
            </a:r>
            <a:r>
              <a:rPr lang="en-US" sz="1050" dirty="0"/>
              <a:t>worker is subject to the primary direction or control of the foreign employer.</a:t>
            </a:r>
          </a:p>
          <a:p>
            <a:r>
              <a:rPr lang="en-US" sz="1050" dirty="0"/>
              <a:t> </a:t>
            </a:r>
            <a:r>
              <a:rPr lang="en-US" sz="1050" dirty="0"/>
              <a:t>Leasing </a:t>
            </a:r>
            <a:r>
              <a:rPr lang="en-US" sz="1050" dirty="0"/>
              <a:t>arrangements should be used with caution, because they have the potential to create a foreign law compliance problem if the foreign country where the leased worker is performing the services determines that the U.S. employer is doing business in the foreign country. Thus, a leasing arrangement might require the U.S. employer to comply with the foreign country’s rules for doing business in the country</a:t>
            </a:r>
            <a:r>
              <a:rPr lang="en-US" sz="1050" dirty="0"/>
              <a:t>.</a:t>
            </a:r>
          </a:p>
          <a:p>
            <a:endParaRPr lang="en-US" sz="1050" dirty="0"/>
          </a:p>
        </p:txBody>
      </p:sp>
      <p:sp>
        <p:nvSpPr>
          <p:cNvPr id="4" name="Slide Number Placeholder 3"/>
          <p:cNvSpPr>
            <a:spLocks noGrp="1"/>
          </p:cNvSpPr>
          <p:nvPr>
            <p:ph type="sldNum" sz="quarter" idx="10"/>
          </p:nvPr>
        </p:nvSpPr>
        <p:spPr/>
        <p:txBody>
          <a:bodyPr/>
          <a:lstStyle/>
          <a:p>
            <a:pPr>
              <a:defRPr/>
            </a:pPr>
            <a:fld id="{BB49C6D9-F17C-45B5-9A7F-C5A98FEF49DD}" type="slidenum">
              <a:rPr lang="en-US" smtClean="0"/>
              <a:pPr>
                <a:defRPr/>
              </a:pPr>
              <a:t>7</a:t>
            </a:fld>
            <a:endParaRPr lang="en-US" dirty="0"/>
          </a:p>
        </p:txBody>
      </p:sp>
    </p:spTree>
    <p:extLst>
      <p:ext uri="{BB962C8B-B14F-4D97-AF65-F5344CB8AC3E}">
        <p14:creationId xmlns:p14="http://schemas.microsoft.com/office/powerpoint/2010/main" val="426238503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050" dirty="0"/>
              <a:t>       A  </a:t>
            </a:r>
            <a:r>
              <a:rPr lang="en-US" sz="1050" dirty="0"/>
              <a:t>U.S. qualified retirement plan that covers U.S. citizens and resident aliens working for an employer in a foreign country needs to pay special attention to the compensation and service of these workers to be taken into account in determining plan contributions or benefits.  For example, regulations under Code §415 clarify that compensation paid to a worker for services performed outside the United States can be compensation for Code § 415 purposes, even though the compensation is not included in, or is excluded from, the worker’s U.S. gross income on account of the location of the services.  Code §415 is the Code provision that limits the amount of benefits or annual contributions to a qualified plan and only permits certain amounts of compensation to be used when determining these limits.</a:t>
            </a:r>
          </a:p>
          <a:p>
            <a:r>
              <a:rPr lang="en-US" sz="1050" dirty="0"/>
              <a:t> </a:t>
            </a:r>
            <a:r>
              <a:rPr lang="en-US" sz="1050" dirty="0"/>
              <a:t>     These </a:t>
            </a:r>
            <a:r>
              <a:rPr lang="en-US" sz="1050" dirty="0"/>
              <a:t>§415 regulations, however, do not authorize salary reduction for Code §401(k) purposes. Thus, a 401(k) plan sponsor would have to make contributions on behalf of the U.S. citizens or resident aliens working for a foreign employer.  Also, §415 compensation for 403(b) plan purposes is limited to includible compensation under Code § 403(b).</a:t>
            </a:r>
          </a:p>
          <a:p>
            <a:r>
              <a:rPr lang="en-US" sz="1050" b="1" dirty="0"/>
              <a:t> </a:t>
            </a:r>
            <a:r>
              <a:rPr lang="en-US" sz="1050" b="1" dirty="0"/>
              <a:t>     </a:t>
            </a:r>
            <a:r>
              <a:rPr lang="en-US" sz="1050" dirty="0"/>
              <a:t>How </a:t>
            </a:r>
            <a:r>
              <a:rPr lang="en-US" sz="1050" dirty="0"/>
              <a:t>the U.S. qualified plan defines compensation for benefit calculation purposes is critical. The definition of compensation could take into account foreign housing subsidies, cost of living allowance or similar compensation elements. The question is whether the plan’s compensation definition should include all or any of these compensation elements. </a:t>
            </a:r>
          </a:p>
          <a:p>
            <a:r>
              <a:rPr lang="en-US" sz="1050" dirty="0"/>
              <a:t> </a:t>
            </a:r>
            <a:r>
              <a:rPr lang="en-US" sz="1050" dirty="0"/>
              <a:t>     If </a:t>
            </a:r>
            <a:r>
              <a:rPr lang="en-US" sz="1050" dirty="0"/>
              <a:t>the U.S. citizens or resident aliens working for an employer in a foreign country are paid in that country’s currency, the time for converting compensation to U.S. dollars may also an issue. The plan document should specify that the currency conversion will be as of a specified date during the year in which the compensation is earned (</a:t>
            </a:r>
            <a:r>
              <a:rPr lang="en-US" sz="1050" i="1" u="sng" dirty="0"/>
              <a:t>e.g</a:t>
            </a:r>
            <a:r>
              <a:rPr lang="en-US" sz="1050" u="sng" dirty="0"/>
              <a:t>.</a:t>
            </a:r>
            <a:r>
              <a:rPr lang="en-US" sz="1050" dirty="0"/>
              <a:t>, December 31), not when contributions are made to a defined contribution plan or when benefits are calculated under a defined benefit plan.</a:t>
            </a:r>
          </a:p>
          <a:p>
            <a:endParaRPr lang="en-US" sz="1050" dirty="0"/>
          </a:p>
        </p:txBody>
      </p:sp>
      <p:sp>
        <p:nvSpPr>
          <p:cNvPr id="4" name="Slide Number Placeholder 3"/>
          <p:cNvSpPr>
            <a:spLocks noGrp="1"/>
          </p:cNvSpPr>
          <p:nvPr>
            <p:ph type="sldNum" sz="quarter" idx="10"/>
          </p:nvPr>
        </p:nvSpPr>
        <p:spPr/>
        <p:txBody>
          <a:bodyPr/>
          <a:lstStyle/>
          <a:p>
            <a:pPr>
              <a:defRPr/>
            </a:pPr>
            <a:fld id="{BB49C6D9-F17C-45B5-9A7F-C5A98FEF49DD}" type="slidenum">
              <a:rPr lang="en-US" smtClean="0"/>
              <a:pPr>
                <a:defRPr/>
              </a:pPr>
              <a:t>8</a:t>
            </a:fld>
            <a:endParaRPr lang="en-US" dirty="0"/>
          </a:p>
        </p:txBody>
      </p:sp>
    </p:spTree>
    <p:extLst>
      <p:ext uri="{BB962C8B-B14F-4D97-AF65-F5344CB8AC3E}">
        <p14:creationId xmlns:p14="http://schemas.microsoft.com/office/powerpoint/2010/main" val="275166042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t>
            </a:r>
            <a:r>
              <a:rPr lang="en-US" dirty="0" smtClean="0"/>
              <a:t>    A </a:t>
            </a:r>
            <a:r>
              <a:rPr lang="en-US" dirty="0"/>
              <a:t>defined benefit plan sponsored by a U.S. employer might grant continued service credit, as well as credit for compensation, to an individual who transfers outside the controlled group with respect to the service an pay received from a successor employer.  The Code’s nondiscrimination requirements have established certain conditions that must be met in order for service or compensation to be recognized for nondiscrimination testing purposes.  This treatment must apply to all similarly situated employees and must not discriminate significantly in favor of highly compensated employees.</a:t>
            </a:r>
          </a:p>
          <a:p>
            <a:r>
              <a:rPr lang="en-US" dirty="0"/>
              <a:t> </a:t>
            </a:r>
            <a:r>
              <a:rPr lang="en-US" dirty="0" smtClean="0"/>
              <a:t>     In </a:t>
            </a:r>
            <a:r>
              <a:rPr lang="en-US" dirty="0"/>
              <a:t>addition, there must be a legitimate business reason for imputing service with another employer.  Code regulations presume that the required business reason does not exist if the employee is not expected to resume service with the plan sponsor.  As a result, this presumption can be rebutted if it can be shown that the arrangement provides some benefit to the plan sponsor.</a:t>
            </a:r>
          </a:p>
          <a:p>
            <a:r>
              <a:rPr lang="en-US" dirty="0"/>
              <a:t> </a:t>
            </a:r>
            <a:r>
              <a:rPr lang="en-US" dirty="0" smtClean="0"/>
              <a:t>     I </a:t>
            </a:r>
            <a:r>
              <a:rPr lang="en-US" dirty="0"/>
              <a:t>should not fail to mention that imputed pay is not allowed with respect to a defined contribution plan.  </a:t>
            </a:r>
          </a:p>
          <a:p>
            <a:endParaRPr lang="en-US" dirty="0"/>
          </a:p>
        </p:txBody>
      </p:sp>
      <p:sp>
        <p:nvSpPr>
          <p:cNvPr id="4" name="Slide Number Placeholder 3"/>
          <p:cNvSpPr>
            <a:spLocks noGrp="1"/>
          </p:cNvSpPr>
          <p:nvPr>
            <p:ph type="sldNum" sz="quarter" idx="10"/>
          </p:nvPr>
        </p:nvSpPr>
        <p:spPr/>
        <p:txBody>
          <a:bodyPr/>
          <a:lstStyle/>
          <a:p>
            <a:pPr>
              <a:defRPr/>
            </a:pPr>
            <a:fld id="{BB49C6D9-F17C-45B5-9A7F-C5A98FEF49DD}" type="slidenum">
              <a:rPr lang="en-US" smtClean="0"/>
              <a:pPr>
                <a:defRPr/>
              </a:pPr>
              <a:t>9</a:t>
            </a:fld>
            <a:endParaRPr lang="en-US" dirty="0"/>
          </a:p>
        </p:txBody>
      </p:sp>
    </p:spTree>
    <p:extLst>
      <p:ext uri="{BB962C8B-B14F-4D97-AF65-F5344CB8AC3E}">
        <p14:creationId xmlns:p14="http://schemas.microsoft.com/office/powerpoint/2010/main" val="426970570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950" dirty="0"/>
              <a:t>          I </a:t>
            </a:r>
            <a:r>
              <a:rPr lang="en-US" sz="950" dirty="0"/>
              <a:t>would now like to shift the focus of this discussion from providing retirement benefits for employees working abroad to the tax consequences to the plan sponsor resulting from such coverage, specifically the deduction for employer plan contributions. Whether employer contributions to plans with participants working abroad can be deducted and which entity is entitled to the deduction are issues separate from the issue of whether these workers are eligible to participate in the U.S. qualified plan.</a:t>
            </a:r>
          </a:p>
          <a:p>
            <a:r>
              <a:rPr lang="en-US" sz="950" dirty="0"/>
              <a:t> </a:t>
            </a:r>
            <a:r>
              <a:rPr lang="en-US" sz="950" dirty="0"/>
              <a:t>          As </a:t>
            </a:r>
            <a:r>
              <a:rPr lang="en-US" sz="950" dirty="0"/>
              <a:t>a general rule, an employer cannot deduct compensation paid on behalf of an employee of another employer, even if both employers are members of the same controlled group. Of course, if a U.S. citizen or resident alien working in a foreign country is leased to an employer in a foreign country but remains an employee of the U.S. employer, the U.S. employer will be permitted to deduct contributions made on behalf of the leased employee.</a:t>
            </a:r>
          </a:p>
          <a:p>
            <a:r>
              <a:rPr lang="en-US" sz="950" dirty="0"/>
              <a:t> </a:t>
            </a:r>
            <a:r>
              <a:rPr lang="en-US" sz="950" dirty="0"/>
              <a:t>          As </a:t>
            </a:r>
            <a:r>
              <a:rPr lang="en-US" sz="950" dirty="0"/>
              <a:t>I have mentioned, the controlled group principle that treats all employees of members of a controlled group as if they were employed by a single employer does not apply to the deductibility of plan contributions. Thus, Code § 414(b) and (c) do not allow one member of a controlled group to deduct contributions to a U.S. qualified plan made on behalf of another member of the controlled group.  A contributing parent corporation making a nondeductible plan contribution can arguably treat the contribution as a contribution to the capital of its foreign subsidiary followed by the subsidiary’s constructive contribution of the cash to the plan which would entitle it to a deduction.  However, §414(b) provides that only controlled group members that have adopted the plan are entitled to such a deduction.  In any case, deduction by a foreign subsidiary would be pointless if it did not have any U.S. tax liability resulting from an effectively connected U.S. business or U.S.-source income. </a:t>
            </a:r>
          </a:p>
          <a:p>
            <a:r>
              <a:rPr lang="en-US" sz="950" dirty="0"/>
              <a:t> </a:t>
            </a:r>
            <a:r>
              <a:rPr lang="en-US" sz="950" dirty="0"/>
              <a:t>          Plan </a:t>
            </a:r>
            <a:r>
              <a:rPr lang="en-US" sz="950" dirty="0"/>
              <a:t>contributions that are not deductible solely because some plan participants work for a foreign affiliate of the plan sponsor should not be subject to the 10% excise tax on nondeductible contributions, since the IRS has ruled that this penalty tax only applies when the contribution exceeds that maximum deduction limit.  Further, even if a foreign subsidiary cannot claim a deduction against its income for the contribution, the contribution may reduce the subsidiary’s earnings and profits, so that future distributions to the parent are not taxable. </a:t>
            </a:r>
          </a:p>
          <a:p>
            <a:endParaRPr lang="en-US" sz="950" dirty="0"/>
          </a:p>
        </p:txBody>
      </p:sp>
      <p:sp>
        <p:nvSpPr>
          <p:cNvPr id="4" name="Slide Number Placeholder 3"/>
          <p:cNvSpPr>
            <a:spLocks noGrp="1"/>
          </p:cNvSpPr>
          <p:nvPr>
            <p:ph type="sldNum" sz="quarter" idx="10"/>
          </p:nvPr>
        </p:nvSpPr>
        <p:spPr/>
        <p:txBody>
          <a:bodyPr/>
          <a:lstStyle/>
          <a:p>
            <a:pPr>
              <a:defRPr/>
            </a:pPr>
            <a:fld id="{BB49C6D9-F17C-45B5-9A7F-C5A98FEF49DD}" type="slidenum">
              <a:rPr lang="en-US" smtClean="0"/>
              <a:pPr>
                <a:defRPr/>
              </a:pPr>
              <a:t>10</a:t>
            </a:fld>
            <a:endParaRPr lang="en-US" dirty="0"/>
          </a:p>
        </p:txBody>
      </p:sp>
    </p:spTree>
    <p:extLst>
      <p:ext uri="{BB962C8B-B14F-4D97-AF65-F5344CB8AC3E}">
        <p14:creationId xmlns:p14="http://schemas.microsoft.com/office/powerpoint/2010/main" val="271590196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100" dirty="0"/>
              <a:t>     Let’s </a:t>
            </a:r>
            <a:r>
              <a:rPr lang="en-US" sz="1100" dirty="0"/>
              <a:t>talk about a few exceptions to the general rule that plan contributions made on behalf of another employer are not deductible</a:t>
            </a:r>
          </a:p>
          <a:p>
            <a:r>
              <a:rPr lang="en-US" sz="1100" dirty="0"/>
              <a:t> </a:t>
            </a:r>
            <a:r>
              <a:rPr lang="en-US" sz="1100" dirty="0"/>
              <a:t>    First</a:t>
            </a:r>
            <a:r>
              <a:rPr lang="en-US" sz="1100" dirty="0"/>
              <a:t>, Code § 406(d) allows the foreign affiliate, not the U.S. employer, to deduct contributions made on behalf of U.S. citizens or resident employees working for the foreign affiliate, even though the U.S. employer actually makes the contribution to the U.S. qualified plan. This is helpful only if the affiliate files a U.S. tax return, </a:t>
            </a:r>
            <a:r>
              <a:rPr lang="en-US" sz="1100" u="sng" dirty="0"/>
              <a:t>e.g.</a:t>
            </a:r>
            <a:r>
              <a:rPr lang="en-US" sz="1100" dirty="0"/>
              <a:t>, because it has U.S. source income.  Otherwise, the deduction will not be useful, although, as I have noted, the deduction will reduce earnings and profits which will, in turn, lower the tax on future distributions to the parent.</a:t>
            </a:r>
          </a:p>
          <a:p>
            <a:r>
              <a:rPr lang="en-US" sz="1100" dirty="0"/>
              <a:t> </a:t>
            </a:r>
            <a:r>
              <a:rPr lang="en-US" sz="1100" dirty="0"/>
              <a:t>     The </a:t>
            </a:r>
            <a:r>
              <a:rPr lang="en-US" sz="1100" dirty="0"/>
              <a:t>Code § 406 regulations indicate that the contributing parent corporation making the nondeductible contribution can treat the plan contribution as a contribution to capital to the extent those plan contributions are not reimbursed. If the parent corporation is reimbursed by the subsidiary employing the workers on whose behalf the plan contributions are made, then the parent corporation has no income tax consequences. The subsidiary generally is permitted to deduct the reimbursement to the contributing employer as a compensation expense.</a:t>
            </a:r>
          </a:p>
          <a:p>
            <a:r>
              <a:rPr lang="en-US" sz="1100" dirty="0"/>
              <a:t> </a:t>
            </a:r>
            <a:r>
              <a:rPr lang="en-US" sz="1100" dirty="0"/>
              <a:t>     Like </a:t>
            </a:r>
            <a:r>
              <a:rPr lang="en-US" sz="1100" dirty="0"/>
              <a:t>Section 406(d), Code § 407(d)  allows the domestic subsidiary doing business in a foreign country, rather than the U.S. parent, to deduct the contributions made on behalf of U.S. citizen or resident aliens working for the domestic subsidiary, even though the U.S. parent actually makes the contribution to the U.S. qualified plan. Unlike the § 406 deduction, however, the domestic subsidiary can apply the deduction, regardless of its source of income. </a:t>
            </a:r>
          </a:p>
          <a:p>
            <a:endParaRPr lang="en-US" dirty="0"/>
          </a:p>
        </p:txBody>
      </p:sp>
      <p:sp>
        <p:nvSpPr>
          <p:cNvPr id="4" name="Slide Number Placeholder 3"/>
          <p:cNvSpPr>
            <a:spLocks noGrp="1"/>
          </p:cNvSpPr>
          <p:nvPr>
            <p:ph type="sldNum" sz="quarter" idx="10"/>
          </p:nvPr>
        </p:nvSpPr>
        <p:spPr/>
        <p:txBody>
          <a:bodyPr/>
          <a:lstStyle/>
          <a:p>
            <a:pPr>
              <a:defRPr/>
            </a:pPr>
            <a:fld id="{BB49C6D9-F17C-45B5-9A7F-C5A98FEF49DD}" type="slidenum">
              <a:rPr lang="en-US" smtClean="0"/>
              <a:pPr>
                <a:defRPr/>
              </a:pPr>
              <a:t>11</a:t>
            </a:fld>
            <a:endParaRPr lang="en-US" dirty="0"/>
          </a:p>
        </p:txBody>
      </p:sp>
    </p:spTree>
    <p:extLst>
      <p:ext uri="{BB962C8B-B14F-4D97-AF65-F5344CB8AC3E}">
        <p14:creationId xmlns:p14="http://schemas.microsoft.com/office/powerpoint/2010/main" val="327101391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    It </a:t>
            </a:r>
            <a:r>
              <a:rPr lang="en-US" dirty="0"/>
              <a:t>is now time to consider the taxation of employees who may be transferred abroad.</a:t>
            </a:r>
          </a:p>
          <a:p>
            <a:r>
              <a:rPr lang="en-US" dirty="0"/>
              <a:t> </a:t>
            </a:r>
            <a:r>
              <a:rPr lang="en-US" dirty="0" smtClean="0"/>
              <a:t>    U.S</a:t>
            </a:r>
            <a:r>
              <a:rPr lang="en-US" dirty="0"/>
              <a:t>. citizens and resident aliens working in a foreign country are subject to U.S. income tax on their world-wide income without regard to its source.  However, their work abroad will not cause them to be taxed currently by the United States on contributions under a tax-qualified defined contribution plan or on accruals under a tax-qualified defined benefit plan, regardless of whether the plan is sponsored by a domestic or foreign employer. Nevertheless, a foreign country could impose income taxes on these workers for the contributions or accruals under the U.S. qualified plan.</a:t>
            </a:r>
          </a:p>
          <a:p>
            <a:r>
              <a:rPr lang="en-US" dirty="0"/>
              <a:t> </a:t>
            </a:r>
            <a:r>
              <a:rPr lang="en-US" dirty="0" smtClean="0"/>
              <a:t>    Some </a:t>
            </a:r>
            <a:r>
              <a:rPr lang="en-US" dirty="0"/>
              <a:t>U.S. bilateral income tax treaties with foreign countries provide relief for these workers from foreign income taxes on contributions and accruals under the U.S. qualified plan.  For example, Article 18 of the U.S.-France Income Tax Treaty provides that contributions or accruals under the U.S. qualified plan are not taxable to the employee by France.  However, this income tax relief is limited to the amount that could be contributed under a “generally corresponding” French retirement plan. The relief is also conditioned upon the employee’s participation in the U.S. qualified plan before working in France.  Article 19 of the 2006 Model Income Tax Treaty has similar provisions.</a:t>
            </a:r>
          </a:p>
          <a:p>
            <a:endParaRPr lang="en-US" dirty="0"/>
          </a:p>
        </p:txBody>
      </p:sp>
      <p:sp>
        <p:nvSpPr>
          <p:cNvPr id="4" name="Slide Number Placeholder 3"/>
          <p:cNvSpPr>
            <a:spLocks noGrp="1"/>
          </p:cNvSpPr>
          <p:nvPr>
            <p:ph type="sldNum" sz="quarter" idx="10"/>
          </p:nvPr>
        </p:nvSpPr>
        <p:spPr/>
        <p:txBody>
          <a:bodyPr/>
          <a:lstStyle/>
          <a:p>
            <a:pPr>
              <a:defRPr/>
            </a:pPr>
            <a:fld id="{BB49C6D9-F17C-45B5-9A7F-C5A98FEF49DD}" type="slidenum">
              <a:rPr lang="en-US" smtClean="0"/>
              <a:pPr>
                <a:defRPr/>
              </a:pPr>
              <a:t>12</a:t>
            </a:fld>
            <a:endParaRPr lang="en-US" dirty="0"/>
          </a:p>
        </p:txBody>
      </p:sp>
    </p:spTree>
    <p:extLst>
      <p:ext uri="{BB962C8B-B14F-4D97-AF65-F5344CB8AC3E}">
        <p14:creationId xmlns:p14="http://schemas.microsoft.com/office/powerpoint/2010/main" val="91141819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222375" y="763588"/>
            <a:ext cx="4654550" cy="3490912"/>
          </a:xfrm>
        </p:spPr>
      </p:sp>
      <p:sp>
        <p:nvSpPr>
          <p:cNvPr id="3" name="Notes Placeholder 2"/>
          <p:cNvSpPr>
            <a:spLocks noGrp="1"/>
          </p:cNvSpPr>
          <p:nvPr>
            <p:ph type="body" idx="1"/>
          </p:nvPr>
        </p:nvSpPr>
        <p:spPr/>
        <p:txBody>
          <a:bodyPr/>
          <a:lstStyle/>
          <a:p>
            <a:r>
              <a:rPr lang="en-US" sz="1000" dirty="0"/>
              <a:t>    In </a:t>
            </a:r>
            <a:r>
              <a:rPr lang="en-US" sz="1000" dirty="0"/>
              <a:t>the case of nonqualified deferred compensation, the tax event for federal income tax purposes generally turns on whether or not the deferred compensation is vested and has been funded.  When deferred compensation is unfunded, U.S. taxation is generally postponed until the compensation is paid, regardless of where the employee’s services were performed or where the employee lives or works, provided he or she made an irrevocable election to defer before the compensation was earned.  If a nonqualified benefit is funded, however, the employee will be taxed as soon as he or she has a vested right to the amount accrued.  It follows that a U.S. citizen participating in a funded foreign plan that is not qualified in the U.S. is taxable on the value of his or her vested interest in the plan or arrangement.  Ensuring that U.S. citizens and resident aliens only participate in U.S. qualified plans is one way to avoid this problem.  If the employee is subject to tax on foreign pension accruals, the foreign tax credit may reduce its burden.</a:t>
            </a:r>
          </a:p>
          <a:p>
            <a:r>
              <a:rPr lang="en-US" sz="1000" dirty="0"/>
              <a:t> </a:t>
            </a:r>
            <a:r>
              <a:rPr lang="en-US" sz="1000" dirty="0"/>
              <a:t>    Multinational </a:t>
            </a:r>
            <a:r>
              <a:rPr lang="en-US" sz="1000" dirty="0"/>
              <a:t>employers need to be aware that making a foreign plan available to an employee who is a U.S. citizen or resident alien may expose the employee to liability under Code Section 409A.  This Code provision imposes certain requirements that severely restrict the ability to change the time and form of benefit payments once a legally binding right to these payments arises.  If Section 409A is violated, these payments are subject to immediate tax, as well as a 20% penalty and an interest charge.   A participant in a foreign plan that is not tax- qualified under U.S. rules and also fails to comply with Section 409A would incur these penalties.  </a:t>
            </a:r>
          </a:p>
          <a:p>
            <a:r>
              <a:rPr lang="en-US" sz="1000" dirty="0"/>
              <a:t> </a:t>
            </a:r>
            <a:r>
              <a:rPr lang="en-US" sz="1000" dirty="0"/>
              <a:t>     Fortunately</a:t>
            </a:r>
            <a:r>
              <a:rPr lang="en-US" sz="1000" dirty="0"/>
              <a:t>, an exemption from Section 409A is available for arrangements that qualify as a “broad-based” foreign plan. This exemption requires the arrangement to be in writing and cover a wide range of employees, including rank and file employees.  Substantially all of the participants in the broad-based plan must be nonresident aliens, and a substantial majority of them must receive significant benefits which must be nondiscriminatory.  In addition, the plan must either restrict in-service access to plan benefits or discourage their use for non-retirement purposes. </a:t>
            </a:r>
          </a:p>
          <a:p>
            <a:endParaRPr lang="en-US" dirty="0"/>
          </a:p>
        </p:txBody>
      </p:sp>
      <p:sp>
        <p:nvSpPr>
          <p:cNvPr id="4" name="Slide Number Placeholder 3"/>
          <p:cNvSpPr>
            <a:spLocks noGrp="1"/>
          </p:cNvSpPr>
          <p:nvPr>
            <p:ph type="sldNum" sz="quarter" idx="10"/>
          </p:nvPr>
        </p:nvSpPr>
        <p:spPr/>
        <p:txBody>
          <a:bodyPr/>
          <a:lstStyle/>
          <a:p>
            <a:pPr>
              <a:defRPr/>
            </a:pPr>
            <a:fld id="{BB49C6D9-F17C-45B5-9A7F-C5A98FEF49DD}" type="slidenum">
              <a:rPr lang="en-US" smtClean="0"/>
              <a:pPr>
                <a:defRPr/>
              </a:pPr>
              <a:t>13</a:t>
            </a:fld>
            <a:endParaRPr lang="en-US" dirty="0"/>
          </a:p>
        </p:txBody>
      </p:sp>
    </p:spTree>
    <p:extLst>
      <p:ext uri="{BB962C8B-B14F-4D97-AF65-F5344CB8AC3E}">
        <p14:creationId xmlns:p14="http://schemas.microsoft.com/office/powerpoint/2010/main" val="48031867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     If </a:t>
            </a:r>
            <a:r>
              <a:rPr lang="en-US" dirty="0"/>
              <a:t>U.S. citizens or resident aliens working in a foreign country for an employer not sponsoring a U.S. qualified plan, but covered by a U.S. affiliate's qualified plan, return to the United States before the plan makes distributions to them, no unusual issues arise regarding the income tax treatment of their distributions. However, special rules apply if a participant is residing in a foreign country when distributions are made. </a:t>
            </a:r>
          </a:p>
          <a:p>
            <a:r>
              <a:rPr lang="en-US" dirty="0"/>
              <a:t> </a:t>
            </a:r>
            <a:r>
              <a:rPr lang="en-US" dirty="0" smtClean="0"/>
              <a:t>     As </a:t>
            </a:r>
            <a:r>
              <a:rPr lang="en-US" dirty="0"/>
              <a:t>I have noted, regardless of where they reside, U.S. citizens and resident aliens are generally taxed in the United States on their worldwide income (</a:t>
            </a:r>
            <a:r>
              <a:rPr lang="en-US" i="1" u="sng" dirty="0"/>
              <a:t>i.e</a:t>
            </a:r>
            <a:r>
              <a:rPr lang="en-US" u="sng" dirty="0"/>
              <a:t>.</a:t>
            </a:r>
            <a:r>
              <a:rPr lang="en-US" dirty="0"/>
              <a:t>, regardless of whether the source of the income is within or outside the United States). Thus, qualified plan distributions to U.S. citizens and resident aliens are potentially subject to double taxation - - in the United States and in the foreign country of residence at the time of the distribution.</a:t>
            </a:r>
          </a:p>
          <a:p>
            <a:r>
              <a:rPr lang="en-US" dirty="0"/>
              <a:t> </a:t>
            </a:r>
            <a:r>
              <a:rPr lang="en-US" dirty="0" smtClean="0"/>
              <a:t>     </a:t>
            </a:r>
            <a:r>
              <a:rPr lang="en-US" u="sng" dirty="0" smtClean="0"/>
              <a:t>Effect </a:t>
            </a:r>
            <a:r>
              <a:rPr lang="en-US" u="sng" dirty="0"/>
              <a:t>of Tax Treaties</a:t>
            </a:r>
            <a:r>
              <a:rPr lang="en-US" dirty="0"/>
              <a:t>.  Some U.S. bilateral income tax treaties with foreign countries provide relief from foreign income taxes. For example, the 2004 U.S.-France income tax treaty provides that distributions from a U.S. qualified plan are taxable only in the United States. This relief applies to both periodic and lump sum payments. On the other hand, many other income tax treaties provide relief from double income taxation by allowing only the foreign country where such U.S. citizens or resident aliens reside to impose the income tax.</a:t>
            </a:r>
          </a:p>
          <a:p>
            <a:endParaRPr lang="en-US" dirty="0"/>
          </a:p>
        </p:txBody>
      </p:sp>
      <p:sp>
        <p:nvSpPr>
          <p:cNvPr id="4" name="Slide Number Placeholder 3"/>
          <p:cNvSpPr>
            <a:spLocks noGrp="1"/>
          </p:cNvSpPr>
          <p:nvPr>
            <p:ph type="sldNum" sz="quarter" idx="10"/>
          </p:nvPr>
        </p:nvSpPr>
        <p:spPr/>
        <p:txBody>
          <a:bodyPr/>
          <a:lstStyle/>
          <a:p>
            <a:pPr>
              <a:defRPr/>
            </a:pPr>
            <a:fld id="{BB49C6D9-F17C-45B5-9A7F-C5A98FEF49DD}" type="slidenum">
              <a:rPr lang="en-US" smtClean="0"/>
              <a:pPr>
                <a:defRPr/>
              </a:pPr>
              <a:t>14</a:t>
            </a:fld>
            <a:endParaRPr lang="en-US" dirty="0"/>
          </a:p>
        </p:txBody>
      </p:sp>
    </p:spTree>
    <p:extLst>
      <p:ext uri="{BB962C8B-B14F-4D97-AF65-F5344CB8AC3E}">
        <p14:creationId xmlns:p14="http://schemas.microsoft.com/office/powerpoint/2010/main" val="375273117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050" dirty="0"/>
              <a:t>     Code </a:t>
            </a:r>
            <a:r>
              <a:rPr lang="en-US" sz="1050" dirty="0"/>
              <a:t>§3405 generally allows U.S. citizens and resident aliens to elect out of withholding on retirement plan distributions.  However, this Code provision specifically prohibits such an election for any distribution delivered outside the United States. This bar is lifted only if the recipient of the distribution certifies to the payor that (a) the recipient is not a U.S. citizen or is not a resident alien of the United States or (b) the recipient is not a nonresident alien expatriated from the United States to avoid taxes as described in Code § 877.  </a:t>
            </a:r>
          </a:p>
          <a:p>
            <a:r>
              <a:rPr lang="en-US" sz="1050" dirty="0"/>
              <a:t> </a:t>
            </a:r>
            <a:r>
              <a:rPr lang="en-US" sz="1050" dirty="0"/>
              <a:t>    Consistent </a:t>
            </a:r>
            <a:r>
              <a:rPr lang="en-US" sz="1050" dirty="0"/>
              <a:t>with these rules, Form W-4P (Withholding Certificate for Pension or Annuity Payments)</a:t>
            </a:r>
            <a:r>
              <a:rPr lang="en-US" sz="1050" baseline="30000" dirty="0"/>
              <a:t> </a:t>
            </a:r>
            <a:r>
              <a:rPr lang="en-US" sz="1050" dirty="0"/>
              <a:t> allows U.S. citizens, resident aliens, or their estates receiving retirement plan distributions to elect not to have withholding apply  or to specify the amount of withholding.  The Form W-4P instructions reflect the Code §3405’s prohibition on distributions delivered outside the United States and the treatment of nonresident aliens:</a:t>
            </a:r>
          </a:p>
          <a:p>
            <a:r>
              <a:rPr lang="en-US" sz="1050" dirty="0"/>
              <a:t> </a:t>
            </a:r>
            <a:r>
              <a:rPr lang="en-US" sz="1050" dirty="0"/>
              <a:t>    “Unless </a:t>
            </a:r>
            <a:r>
              <a:rPr lang="en-US" sz="1050" dirty="0"/>
              <a:t>you are a nonresident alien, withholding (in the manner described above) is required on any periodic or nonperiodic payments that are delivered to you outside the United States or its possessions. . . A foreign person should submit Form W-8BEN, Certificate of Foreign Status of Beneficiary Owner for United States Tax Withholding, to the payer before receiving any payments</a:t>
            </a:r>
            <a:r>
              <a:rPr lang="en-US" sz="1050" dirty="0"/>
              <a:t>. ‘  </a:t>
            </a:r>
            <a:endParaRPr lang="en-US" sz="1050" dirty="0"/>
          </a:p>
          <a:p>
            <a:r>
              <a:rPr lang="en-US" sz="1050" b="1" dirty="0"/>
              <a:t> </a:t>
            </a:r>
            <a:r>
              <a:rPr lang="en-US" sz="1050" b="1" dirty="0"/>
              <a:t>     </a:t>
            </a:r>
            <a:r>
              <a:rPr lang="en-US" sz="1050" dirty="0"/>
              <a:t>Nonresident </a:t>
            </a:r>
            <a:r>
              <a:rPr lang="en-US" sz="1050" dirty="0"/>
              <a:t>aliens are subject to the Code § 1441 withholding rules, not the Code § 3405 withholding rules.  Nonresident aliens would file the Form W-8BEN (Certificate of Foreign Status of Beneficial Owner for United States Tax Withholding)</a:t>
            </a:r>
            <a:r>
              <a:rPr lang="en-US" sz="1050" baseline="30000" dirty="0"/>
              <a:t> </a:t>
            </a:r>
            <a:r>
              <a:rPr lang="en-US" sz="1050" dirty="0"/>
              <a:t> or Form 8233 (Exemption from Withholding on Compensation for Independent (and Certain Dependent) Personal Services of a Nonresident Alien Individual</a:t>
            </a:r>
            <a:r>
              <a:rPr lang="en-US" sz="1050" baseline="30000" dirty="0"/>
              <a:t> </a:t>
            </a:r>
            <a:r>
              <a:rPr lang="en-US" sz="1050" dirty="0"/>
              <a:t>) to claim relief from the Code § 1441 withholding rules, for example, if a tax treaty exempts their retirement plan distributions from income and withholding taxes.</a:t>
            </a:r>
            <a:r>
              <a:rPr lang="en-US" sz="1050" baseline="30000" dirty="0"/>
              <a:t> </a:t>
            </a:r>
            <a:r>
              <a:rPr lang="en-US" sz="1050" dirty="0"/>
              <a:t>The Form W-4P instructions suggest that the recipient of a retirement plan distribution who files a Form W-8BEN would be certifying that the recipient is not a U.S. citizen or is not a resident alien of the United States.</a:t>
            </a:r>
          </a:p>
          <a:p>
            <a:endParaRPr lang="en-US" dirty="0"/>
          </a:p>
        </p:txBody>
      </p:sp>
      <p:sp>
        <p:nvSpPr>
          <p:cNvPr id="4" name="Slide Number Placeholder 3"/>
          <p:cNvSpPr>
            <a:spLocks noGrp="1"/>
          </p:cNvSpPr>
          <p:nvPr>
            <p:ph type="sldNum" sz="quarter" idx="10"/>
          </p:nvPr>
        </p:nvSpPr>
        <p:spPr/>
        <p:txBody>
          <a:bodyPr/>
          <a:lstStyle/>
          <a:p>
            <a:pPr>
              <a:defRPr/>
            </a:pPr>
            <a:fld id="{BB49C6D9-F17C-45B5-9A7F-C5A98FEF49DD}" type="slidenum">
              <a:rPr lang="en-US" smtClean="0"/>
              <a:pPr>
                <a:defRPr/>
              </a:pPr>
              <a:t>15</a:t>
            </a:fld>
            <a:endParaRPr lang="en-US" dirty="0"/>
          </a:p>
        </p:txBody>
      </p:sp>
    </p:spTree>
    <p:extLst>
      <p:ext uri="{BB962C8B-B14F-4D97-AF65-F5344CB8AC3E}">
        <p14:creationId xmlns:p14="http://schemas.microsoft.com/office/powerpoint/2010/main" val="34606475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000" dirty="0"/>
              <a:t>     </a:t>
            </a:r>
            <a:r>
              <a:rPr lang="en-US" sz="1000" u="sng" dirty="0"/>
              <a:t>Domestic </a:t>
            </a:r>
            <a:r>
              <a:rPr lang="en-US" sz="1000" u="sng" dirty="0"/>
              <a:t>Trusts</a:t>
            </a:r>
            <a:r>
              <a:rPr lang="en-US" sz="1000" dirty="0"/>
              <a:t>.</a:t>
            </a:r>
            <a:r>
              <a:rPr lang="en-US" sz="1000" b="1" dirty="0"/>
              <a:t>  </a:t>
            </a:r>
            <a:r>
              <a:rPr lang="en-US" sz="1000" dirty="0"/>
              <a:t>Code §401(a) and its regulation requires that the trust for a U.S. qualified plan be maintained in the United States as a domestic trust.  This means that the trust needs to be organized under the laws of one of the 50 states and that U.S. courts must have jurisdiction over its administration.</a:t>
            </a:r>
          </a:p>
          <a:p>
            <a:r>
              <a:rPr lang="en-US" sz="1000" dirty="0"/>
              <a:t> </a:t>
            </a:r>
            <a:r>
              <a:rPr lang="en-US" sz="1000" dirty="0"/>
              <a:t>     Whether </a:t>
            </a:r>
            <a:r>
              <a:rPr lang="en-US" sz="1000" dirty="0"/>
              <a:t>or not a trust is domestic or foreign becomes an issue when its trustees are individuals and one or more of them are not U.S. citizens, or where one or more fiduciaries with control over the appointment of an institutional trustee, such as members of the plan sponsor’s board of directors, are not U.S. citizens. In these situations, the “control” test under Code § 7701 might not be met because the U.S. trustees may not be able to “control all substantial decisions” of the trust,” as required by the applicable regulations.  While helpful, it isn’t absolutely necessary that trust assets be held in the U.S.  The IRS has approved arrangements where trust assets were held abroad by a foreign trustee, as long as the foreign trustee is subject to the instructions of a U.S. trustee.</a:t>
            </a:r>
          </a:p>
          <a:p>
            <a:r>
              <a:rPr lang="en-US" sz="1000" b="1" dirty="0"/>
              <a:t> </a:t>
            </a:r>
            <a:r>
              <a:rPr lang="en-US" sz="1000" b="1" dirty="0"/>
              <a:t>     </a:t>
            </a:r>
            <a:r>
              <a:rPr lang="en-US" sz="1000" u="sng" dirty="0"/>
              <a:t>Investment </a:t>
            </a:r>
            <a:r>
              <a:rPr lang="en-US" sz="1000" u="sng" dirty="0"/>
              <a:t>Earnings of Domestic Trusts</a:t>
            </a:r>
            <a:r>
              <a:rPr lang="en-US" sz="1000" b="1" dirty="0"/>
              <a:t>.  </a:t>
            </a:r>
            <a:r>
              <a:rPr lang="en-US" sz="1000" dirty="0"/>
              <a:t>The tax-free treatment of investment earnings on plan assets held in trust for a U.S. qualified plan is not affected by the fact that the plan associated with the trust is sponsored by a U.S. affiliate and covers U.S. citizens or resident aliens working for the affiliate  in a foreign country.  If the trust is a foreign trust and does not qualify for tax-free treatment, the U.S. would generally tax only the trust’s earnings that are U.S. source.  Accordingly, interest or dividends from U.S. businesses would be taxed at a flat 30% rate or a lesser treaty rate. </a:t>
            </a:r>
          </a:p>
          <a:p>
            <a:r>
              <a:rPr lang="en-US" sz="1000" dirty="0"/>
              <a:t> </a:t>
            </a:r>
            <a:r>
              <a:rPr lang="en-US" sz="1000" dirty="0"/>
              <a:t>     </a:t>
            </a:r>
            <a:r>
              <a:rPr lang="en-US" sz="1000" u="sng" dirty="0"/>
              <a:t>Foreign </a:t>
            </a:r>
            <a:r>
              <a:rPr lang="en-US" sz="1000" u="sng" dirty="0"/>
              <a:t>Country Taxation</a:t>
            </a:r>
            <a:r>
              <a:rPr lang="en-US" sz="1000" b="1" dirty="0"/>
              <a:t>.  </a:t>
            </a:r>
            <a:r>
              <a:rPr lang="en-US" sz="1000" dirty="0"/>
              <a:t>A separate issue is whether a foreign country will impose income tax on the U.S. citizens or resident aliens for their share of the U.S. qualified plan’s investment earnings. For example, the 2004 U.S.-France income tax treaty provides relief from French taxation, provided the plan participant is a U.S. citizen or resident alien working in France who has not obtained citizenship or immigrant status in France.</a:t>
            </a:r>
          </a:p>
          <a:p>
            <a:endParaRPr lang="en-US" sz="1000" dirty="0"/>
          </a:p>
        </p:txBody>
      </p:sp>
      <p:sp>
        <p:nvSpPr>
          <p:cNvPr id="4" name="Slide Number Placeholder 3"/>
          <p:cNvSpPr>
            <a:spLocks noGrp="1"/>
          </p:cNvSpPr>
          <p:nvPr>
            <p:ph type="sldNum" sz="quarter" idx="10"/>
          </p:nvPr>
        </p:nvSpPr>
        <p:spPr/>
        <p:txBody>
          <a:bodyPr/>
          <a:lstStyle/>
          <a:p>
            <a:pPr>
              <a:defRPr/>
            </a:pPr>
            <a:fld id="{BB49C6D9-F17C-45B5-9A7F-C5A98FEF49DD}" type="slidenum">
              <a:rPr lang="en-US" smtClean="0"/>
              <a:pPr>
                <a:defRPr/>
              </a:pPr>
              <a:t>16</a:t>
            </a:fld>
            <a:endParaRPr lang="en-US" dirty="0"/>
          </a:p>
        </p:txBody>
      </p:sp>
    </p:spTree>
    <p:extLst>
      <p:ext uri="{BB962C8B-B14F-4D97-AF65-F5344CB8AC3E}">
        <p14:creationId xmlns:p14="http://schemas.microsoft.com/office/powerpoint/2010/main" val="3481817642"/>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t>
            </a:r>
            <a:r>
              <a:rPr lang="en-US" dirty="0" smtClean="0"/>
              <a:t>    Title </a:t>
            </a:r>
            <a:r>
              <a:rPr lang="en-US" dirty="0"/>
              <a:t>I of ERISA contains a separate provision (ERISA §404(b)) requiring the indicia of ownership of assets of a plan subject to ERISA to be held within the jurisdiction of U.S. district courts.  Department of Labor (“DOL”) regulations contain important exceptions to this general prohibition. The broadest of these exceptions apply to assets held in Canada for the benefit of Canadian citizens or residents to the extent Canadian law requires this.</a:t>
            </a:r>
          </a:p>
          <a:p>
            <a:r>
              <a:rPr lang="en-US" dirty="0"/>
              <a:t> </a:t>
            </a:r>
            <a:r>
              <a:rPr lang="en-US" dirty="0" smtClean="0"/>
              <a:t>     Under </a:t>
            </a:r>
            <a:r>
              <a:rPr lang="en-US" dirty="0"/>
              <a:t>the DOL regulations, it is also possible to satisfy the ERISA requirement by structuring pooling arrangements with multiple layers of ownership, management, custody and sub-custody.  In a 2008 advisory opinion (A.O. 2008-04A), the DOL ruled that  non-U.S. securities and non-U.S cash could be held outside the U.S., provided they were effectively within the control of a party subject to the U.S. courts.  Under the advisory opinion, a U.S. trustee could utilize the custody services of a foreign bank, foreign clearing agency or foreign securities depository (even if unaffiliated with the trustee) to maintain the indicia of ownership of foreign securities and currency, provided (1) these foreign custodians were supervised by a government agency and (2) the foreign sub-custodian was holding the asset as an agent of the U.S. trustee. </a:t>
            </a:r>
          </a:p>
          <a:p>
            <a:endParaRPr lang="en-US" dirty="0"/>
          </a:p>
        </p:txBody>
      </p:sp>
      <p:sp>
        <p:nvSpPr>
          <p:cNvPr id="4" name="Slide Number Placeholder 3"/>
          <p:cNvSpPr>
            <a:spLocks noGrp="1"/>
          </p:cNvSpPr>
          <p:nvPr>
            <p:ph type="sldNum" sz="quarter" idx="10"/>
          </p:nvPr>
        </p:nvSpPr>
        <p:spPr/>
        <p:txBody>
          <a:bodyPr/>
          <a:lstStyle/>
          <a:p>
            <a:pPr>
              <a:defRPr/>
            </a:pPr>
            <a:fld id="{BB49C6D9-F17C-45B5-9A7F-C5A98FEF49DD}" type="slidenum">
              <a:rPr lang="en-US" smtClean="0"/>
              <a:pPr>
                <a:defRPr/>
              </a:pPr>
              <a:t>17</a:t>
            </a:fld>
            <a:endParaRPr lang="en-US" dirty="0"/>
          </a:p>
        </p:txBody>
      </p:sp>
    </p:spTree>
    <p:extLst>
      <p:ext uri="{BB962C8B-B14F-4D97-AF65-F5344CB8AC3E}">
        <p14:creationId xmlns:p14="http://schemas.microsoft.com/office/powerpoint/2010/main" val="311437664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t>
            </a:r>
            <a:r>
              <a:rPr lang="en-US" dirty="0" smtClean="0"/>
              <a:t>    Foreign </a:t>
            </a:r>
            <a:r>
              <a:rPr lang="en-US" dirty="0"/>
              <a:t>plans and trusts are subject to various reporting requirements which are not always straight-forward.  For example, the instructions for the DOL’s version of annual reporting on Form 5500, indicate that filing is not required for “a pension plan that is maintained outside the United States primarily for the benefit of persons substantially all of whom are nonresident aliens.”  This might lead you to believe that filing is not required where most of the participants are neither citizens nor resident aliens with a green card.  It is true that such foreign plans are exempt from ERISA, and therefore, not subject to the long-form 5500, but there is more to the story.</a:t>
            </a:r>
          </a:p>
          <a:p>
            <a:r>
              <a:rPr lang="en-US" dirty="0"/>
              <a:t> </a:t>
            </a:r>
            <a:r>
              <a:rPr lang="en-US" dirty="0" smtClean="0"/>
              <a:t>     Contradicting </a:t>
            </a:r>
            <a:r>
              <a:rPr lang="en-US" dirty="0"/>
              <a:t>the expectations arising from DOL statements, IRS instructions state that certain foreign plans must file Form 5500-EZ or Form 5500-SF (the short form).  These plans include those maintained outside the U.S. if the employer maintaining the plan is either (1) a domestic employer (</a:t>
            </a:r>
            <a:r>
              <a:rPr lang="en-US" i="1" u="sng" dirty="0"/>
              <a:t>i.e</a:t>
            </a:r>
            <a:r>
              <a:rPr lang="en-US" dirty="0"/>
              <a:t>., a U.S. employer) or (2) a foreign employer with income derived from sources within the U.S. if contributions to the plan are deducted on its U.S. tax return.   The Form 5500- EZ instructions provided that these employers can elect to meet their filing obligation by making the annual report on Form 5500-SF rather than Form 5500-EZ.</a:t>
            </a:r>
          </a:p>
          <a:p>
            <a:endParaRPr lang="en-US" dirty="0"/>
          </a:p>
        </p:txBody>
      </p:sp>
      <p:sp>
        <p:nvSpPr>
          <p:cNvPr id="4" name="Slide Number Placeholder 3"/>
          <p:cNvSpPr>
            <a:spLocks noGrp="1"/>
          </p:cNvSpPr>
          <p:nvPr>
            <p:ph type="sldNum" sz="quarter" idx="10"/>
          </p:nvPr>
        </p:nvSpPr>
        <p:spPr/>
        <p:txBody>
          <a:bodyPr/>
          <a:lstStyle/>
          <a:p>
            <a:pPr>
              <a:defRPr/>
            </a:pPr>
            <a:fld id="{BB49C6D9-F17C-45B5-9A7F-C5A98FEF49DD}" type="slidenum">
              <a:rPr lang="en-US" smtClean="0"/>
              <a:pPr>
                <a:defRPr/>
              </a:pPr>
              <a:t>18</a:t>
            </a:fld>
            <a:endParaRPr lang="en-US" dirty="0"/>
          </a:p>
        </p:txBody>
      </p:sp>
    </p:spTree>
    <p:extLst>
      <p:ext uri="{BB962C8B-B14F-4D97-AF65-F5344CB8AC3E}">
        <p14:creationId xmlns:p14="http://schemas.microsoft.com/office/powerpoint/2010/main" val="3525910804"/>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     Code </a:t>
            </a:r>
            <a:r>
              <a:rPr lang="en-US" dirty="0"/>
              <a:t>Section 6048 has several provisions relating to U.S.  persons contributing to a grantor trust that could potentially result in reporting requirements.  A grantor trust would be used primarily in connection with nonqualified deferred compensation, since these trusts allow the contributor significant control over the trust assets. </a:t>
            </a:r>
          </a:p>
          <a:p>
            <a:r>
              <a:rPr lang="en-US" dirty="0"/>
              <a:t> </a:t>
            </a:r>
            <a:r>
              <a:rPr lang="en-US" dirty="0" smtClean="0"/>
              <a:t>     Code </a:t>
            </a:r>
            <a:r>
              <a:rPr lang="en-US" dirty="0"/>
              <a:t>Section 6048 requires grantors to file IRS Form 3520 if they are treated as the owner of any part of the assets of a foreign trust.  However, an exemption is provided for foreign plans that would be tax-qualified but for the foreign situs of their trust.    Another exemption covers foreign plans, contributions to which are covered by Code Section 404A.  I will talk about Section 404A in a few minutes, but boiled down to its essentials, it allows a deduction for expenses associated with foreign plans in the year they are paid if paid to a trust which meets certain requirements. </a:t>
            </a:r>
          </a:p>
          <a:p>
            <a:r>
              <a:rPr lang="en-US" dirty="0"/>
              <a:t> </a:t>
            </a:r>
            <a:r>
              <a:rPr lang="en-US" dirty="0" smtClean="0"/>
              <a:t>     Another </a:t>
            </a:r>
            <a:r>
              <a:rPr lang="en-US" dirty="0"/>
              <a:t>function of Form 3520 is to enable required reporting by U.S. persons who have received distributions from a foreign trust.  However, payments of compensation from a foreign deferred compensation trust that are taxable in the U.S. are exempt from this requirement.</a:t>
            </a:r>
          </a:p>
          <a:p>
            <a:r>
              <a:rPr lang="en-US" dirty="0"/>
              <a:t> </a:t>
            </a:r>
            <a:r>
              <a:rPr lang="en-US" dirty="0" smtClean="0"/>
              <a:t>     Code </a:t>
            </a:r>
            <a:r>
              <a:rPr lang="en-US" dirty="0"/>
              <a:t>Section 6048 also requires a foreign trust with a U.S. owner to make annual filings on IRS Form 5320-A.  Each U.S. owner of a foreign grantor trust must ensure that the foreign trust files this form and furnishes required annual statements to its U.S. owners and U.S. beneficiaries.</a:t>
            </a:r>
          </a:p>
          <a:p>
            <a:endParaRPr lang="en-US" dirty="0"/>
          </a:p>
        </p:txBody>
      </p:sp>
      <p:sp>
        <p:nvSpPr>
          <p:cNvPr id="4" name="Slide Number Placeholder 3"/>
          <p:cNvSpPr>
            <a:spLocks noGrp="1"/>
          </p:cNvSpPr>
          <p:nvPr>
            <p:ph type="sldNum" sz="quarter" idx="10"/>
          </p:nvPr>
        </p:nvSpPr>
        <p:spPr/>
        <p:txBody>
          <a:bodyPr/>
          <a:lstStyle/>
          <a:p>
            <a:pPr>
              <a:defRPr/>
            </a:pPr>
            <a:fld id="{BB49C6D9-F17C-45B5-9A7F-C5A98FEF49DD}" type="slidenum">
              <a:rPr lang="en-US" smtClean="0"/>
              <a:pPr>
                <a:defRPr/>
              </a:pPr>
              <a:t>19</a:t>
            </a:fld>
            <a:endParaRPr lang="en-US" dirty="0"/>
          </a:p>
        </p:txBody>
      </p:sp>
    </p:spTree>
    <p:extLst>
      <p:ext uri="{BB962C8B-B14F-4D97-AF65-F5344CB8AC3E}">
        <p14:creationId xmlns:p14="http://schemas.microsoft.com/office/powerpoint/2010/main" val="1539986563"/>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t>
            </a:r>
            <a:r>
              <a:rPr lang="en-US" dirty="0" smtClean="0"/>
              <a:t>    U.S</a:t>
            </a:r>
            <a:r>
              <a:rPr lang="en-US" dirty="0"/>
              <a:t>. persons are required to report foreign accounts (i) in which they have a financial interest or (ii) over which they have signatory authority to the U.S. Treasury on Form TD F90-22.1 by June 30 of each year.  This is part of the obligation to report foreign bank and financial accounts, commonly known as the FBAR requirement.  A qualified plan trust generally meets the definition of a U.S. person for FBAR purposes.</a:t>
            </a:r>
          </a:p>
          <a:p>
            <a:r>
              <a:rPr lang="en-US" dirty="0"/>
              <a:t> </a:t>
            </a:r>
            <a:r>
              <a:rPr lang="en-US" dirty="0" smtClean="0"/>
              <a:t>     A </a:t>
            </a:r>
            <a:r>
              <a:rPr lang="en-US" dirty="0"/>
              <a:t>trust has a financial interest in a foreign account such as would make the trust subject to FBAR reporting if it has legal title to or is the owner of record of the account.  The financial record requirement is satisfied even if the legal title holder is a nominee or agent of the trust.  So a foreign account for which title is held by bank or broker on behalf of a plan trust can be a foreign account in which the trust has a financial interest.</a:t>
            </a:r>
          </a:p>
          <a:p>
            <a:r>
              <a:rPr lang="en-US" dirty="0" smtClean="0"/>
              <a:t>     The </a:t>
            </a:r>
            <a:r>
              <a:rPr lang="en-US" dirty="0"/>
              <a:t>good news is that if the investments held in an account are limited to shares and units not issued to the general public, the applicable regulations indicate that </a:t>
            </a:r>
            <a:r>
              <a:rPr lang="en-US" dirty="0" smtClean="0"/>
              <a:t>they </a:t>
            </a:r>
            <a:r>
              <a:rPr lang="en-US" dirty="0"/>
              <a:t>will not be treated as a foreign account for FBAR reporting purposes.  Accordingly, a plan trust with an account limited to private equity, hedge, venture capital or similar commingled funds will not need to make an FBAR filing.  If the account includes shares in foreign mutual funds, however, the account would be treated as a foreign account subject to FBAR </a:t>
            </a:r>
            <a:r>
              <a:rPr lang="en-US" dirty="0" smtClean="0"/>
              <a:t>reporting, </a:t>
            </a:r>
            <a:r>
              <a:rPr lang="en-US" dirty="0"/>
              <a:t>since the mutual fund shares would have been offered to the public.</a:t>
            </a:r>
            <a:endParaRPr lang="en-US" dirty="0"/>
          </a:p>
        </p:txBody>
      </p:sp>
      <p:sp>
        <p:nvSpPr>
          <p:cNvPr id="4" name="Slide Number Placeholder 3"/>
          <p:cNvSpPr>
            <a:spLocks noGrp="1"/>
          </p:cNvSpPr>
          <p:nvPr>
            <p:ph type="sldNum" sz="quarter" idx="10"/>
          </p:nvPr>
        </p:nvSpPr>
        <p:spPr/>
        <p:txBody>
          <a:bodyPr/>
          <a:lstStyle/>
          <a:p>
            <a:pPr>
              <a:defRPr/>
            </a:pPr>
            <a:fld id="{BB49C6D9-F17C-45B5-9A7F-C5A98FEF49DD}" type="slidenum">
              <a:rPr lang="en-US" smtClean="0"/>
              <a:pPr>
                <a:defRPr/>
              </a:pPr>
              <a:t>20</a:t>
            </a:fld>
            <a:endParaRPr lang="en-US" dirty="0"/>
          </a:p>
        </p:txBody>
      </p:sp>
    </p:spTree>
    <p:extLst>
      <p:ext uri="{BB962C8B-B14F-4D97-AF65-F5344CB8AC3E}">
        <p14:creationId xmlns:p14="http://schemas.microsoft.com/office/powerpoint/2010/main" val="2593308947"/>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a:xfrm>
            <a:off x="702946" y="4422459"/>
            <a:ext cx="5618799" cy="4118291"/>
          </a:xfrm>
        </p:spPr>
        <p:txBody>
          <a:bodyPr/>
          <a:lstStyle/>
          <a:p>
            <a:r>
              <a:rPr lang="en-US" sz="1150" dirty="0"/>
              <a:t> </a:t>
            </a:r>
            <a:r>
              <a:rPr lang="en-US" sz="1150" dirty="0" smtClean="0"/>
              <a:t>    For </a:t>
            </a:r>
            <a:r>
              <a:rPr lang="en-US" sz="1150" dirty="0"/>
              <a:t>many years, Code Section 457(f) has required taxation of deferred compensation paid by governmental or tax-exempt, non-profit organizations as soon as a participant vests.   The basic idea is that, because the plan sponsor is tax-exempt, it has no incentive to claim a deduction by paying the benefit to the participants.  Congress felt that the lack of adverse interest between tax-exempt sponsor and participant resulted in gaming the system.  Something like this appears to have been the motivation for Code Section 457A which also taxes a participant on vesting (even when a benefit has yet to be paid) under a deferred compensation plan sponsored by a foreign entity not subject to U.S. income tax or a comprehensive foreign income tax.  </a:t>
            </a:r>
          </a:p>
          <a:p>
            <a:r>
              <a:rPr lang="en-US" sz="1150" dirty="0"/>
              <a:t> </a:t>
            </a:r>
            <a:r>
              <a:rPr lang="en-US" sz="1150" dirty="0" smtClean="0"/>
              <a:t>     Section </a:t>
            </a:r>
            <a:r>
              <a:rPr lang="en-US" sz="1150" dirty="0"/>
              <a:t>457A calls such a no-tax or under-taxed foreign payor of deferred compensation a “nonqualified entity.”  Specifically, a nonqualified entity is a foreign corporation unless all of its income is effectively connected with a trade or business in the U.S. or subject to a comprehensive foreign income tax.  The term nonqualified entity also refers to a foreign or domestic partnership unless substantially all of its income is allocated to persons </a:t>
            </a:r>
            <a:r>
              <a:rPr lang="en-US" sz="1150" u="sng" dirty="0"/>
              <a:t>other than</a:t>
            </a:r>
            <a:r>
              <a:rPr lang="en-US" sz="1150" dirty="0"/>
              <a:t> (1) foreign persons for whom the allocated partnership income will not be subject to a comprehensive foreign income tax or (2) organizations exempt from U.S. income tax under the Internal Revenue Code.</a:t>
            </a:r>
          </a:p>
          <a:p>
            <a:r>
              <a:rPr lang="en-US" sz="1150" dirty="0"/>
              <a:t> </a:t>
            </a:r>
            <a:r>
              <a:rPr lang="en-US" sz="1150" dirty="0" smtClean="0"/>
              <a:t>     Deferred </a:t>
            </a:r>
            <a:r>
              <a:rPr lang="en-US" sz="1150" dirty="0"/>
              <a:t>compensation subject to Section 457A will be unattractive if only because a taxpayer will not have the resources to pay the tax on amounts yet to be received.</a:t>
            </a:r>
          </a:p>
          <a:p>
            <a:endParaRPr lang="en-US" sz="1150" dirty="0"/>
          </a:p>
        </p:txBody>
      </p:sp>
      <p:sp>
        <p:nvSpPr>
          <p:cNvPr id="4" name="Slide Number Placeholder 3"/>
          <p:cNvSpPr>
            <a:spLocks noGrp="1"/>
          </p:cNvSpPr>
          <p:nvPr>
            <p:ph type="sldNum" sz="quarter" idx="10"/>
          </p:nvPr>
        </p:nvSpPr>
        <p:spPr/>
        <p:txBody>
          <a:bodyPr/>
          <a:lstStyle/>
          <a:p>
            <a:pPr>
              <a:defRPr/>
            </a:pPr>
            <a:fld id="{BB49C6D9-F17C-45B5-9A7F-C5A98FEF49DD}" type="slidenum">
              <a:rPr lang="en-US" smtClean="0"/>
              <a:pPr>
                <a:defRPr/>
              </a:pPr>
              <a:t>21</a:t>
            </a:fld>
            <a:endParaRPr lang="en-US" dirty="0"/>
          </a:p>
        </p:txBody>
      </p:sp>
    </p:spTree>
    <p:extLst>
      <p:ext uri="{BB962C8B-B14F-4D97-AF65-F5344CB8AC3E}">
        <p14:creationId xmlns:p14="http://schemas.microsoft.com/office/powerpoint/2010/main" val="3675385796"/>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dirty="0"/>
              <a:t> </a:t>
            </a:r>
            <a:r>
              <a:rPr lang="en-US" b="1" dirty="0" smtClean="0"/>
              <a:t>    </a:t>
            </a:r>
            <a:r>
              <a:rPr lang="en-US" dirty="0" smtClean="0"/>
              <a:t>In </a:t>
            </a:r>
            <a:r>
              <a:rPr lang="en-US" dirty="0"/>
              <a:t>Notice 2009-8, the IRS provided interim guidance on a number of issues under Section 457A, including how to determine whether a deferred compensation plan or arrangement is sponsored by a nonqualified entity.   According to the notice, plan sponsors affected by §457A include any entity or entities which, if the entity paid the deferred amount in cash to the employee would be entitled to a compensation deduction under U.S. tax principles.  Generally speaking, an entity is entitled to deduct compensation it pays that directly benefits the payor but is not entitled to deduct compensation provided for the benefit of another entity even if the service recipient is an affiliate.  This means that if an employee provides services to a foreign subsidiary whose U.S. parent sponsors a deferred compensation plan covering the employee, the foreign subsidiary will be treated as the plan sponsor with respect to services compensated through its parent’s plan. This prevents avoidance of Section 457A by covering all employees under a plan nominally sponsored by an entity that is not a nonqualified entity.</a:t>
            </a:r>
          </a:p>
          <a:p>
            <a:r>
              <a:rPr lang="en-US" dirty="0"/>
              <a:t> </a:t>
            </a:r>
            <a:r>
              <a:rPr lang="en-US" dirty="0" smtClean="0"/>
              <a:t>     The </a:t>
            </a:r>
            <a:r>
              <a:rPr lang="en-US" dirty="0"/>
              <a:t>determination regarding the plan sponsor is to be made on the last day of the employee’s taxable year.    If the plan sponsor becomes a nonqualified entity during the year and is a nonqualified entity on its last day, amounts deferred under the plan will be subject to Section 457A.  Similarly, if the plan sponsor ceases to be a nonqualified entity during an employee’s tax year and is not a nonqualified entity on its last day, deferred amounts will not be subject to Section 457A for that year. </a:t>
            </a:r>
          </a:p>
          <a:p>
            <a:endParaRPr lang="en-US" dirty="0"/>
          </a:p>
        </p:txBody>
      </p:sp>
      <p:sp>
        <p:nvSpPr>
          <p:cNvPr id="4" name="Slide Number Placeholder 3"/>
          <p:cNvSpPr>
            <a:spLocks noGrp="1"/>
          </p:cNvSpPr>
          <p:nvPr>
            <p:ph type="sldNum" sz="quarter" idx="10"/>
          </p:nvPr>
        </p:nvSpPr>
        <p:spPr/>
        <p:txBody>
          <a:bodyPr/>
          <a:lstStyle/>
          <a:p>
            <a:pPr>
              <a:defRPr/>
            </a:pPr>
            <a:fld id="{BB49C6D9-F17C-45B5-9A7F-C5A98FEF49DD}" type="slidenum">
              <a:rPr lang="en-US" smtClean="0"/>
              <a:pPr>
                <a:defRPr/>
              </a:pPr>
              <a:t>22</a:t>
            </a:fld>
            <a:endParaRPr lang="en-US" dirty="0"/>
          </a:p>
        </p:txBody>
      </p:sp>
    </p:spTree>
    <p:extLst>
      <p:ext uri="{BB962C8B-B14F-4D97-AF65-F5344CB8AC3E}">
        <p14:creationId xmlns:p14="http://schemas.microsoft.com/office/powerpoint/2010/main" val="2993826741"/>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a:xfrm>
            <a:off x="763380" y="4501942"/>
            <a:ext cx="5618799" cy="4188778"/>
          </a:xfrm>
        </p:spPr>
        <p:txBody>
          <a:bodyPr/>
          <a:lstStyle/>
          <a:p>
            <a:r>
              <a:rPr lang="en-US" sz="1050" dirty="0"/>
              <a:t> </a:t>
            </a:r>
            <a:r>
              <a:rPr lang="en-US" sz="1050" dirty="0" smtClean="0"/>
              <a:t>    </a:t>
            </a:r>
            <a:r>
              <a:rPr lang="en-US" sz="1050" dirty="0"/>
              <a:t>As </a:t>
            </a:r>
            <a:r>
              <a:rPr lang="en-US" sz="1050" dirty="0"/>
              <a:t>I have noted, a foreign corporation is a nonqualified entity unless </a:t>
            </a:r>
            <a:r>
              <a:rPr lang="en-US" sz="1050" u="sng" dirty="0"/>
              <a:t>substantially all</a:t>
            </a:r>
            <a:r>
              <a:rPr lang="en-US" sz="1050" dirty="0"/>
              <a:t> its income is either effectively connected with the conduct of a U.S. trade or business or subject to a foreign tax regime.  For this purpose, substantially all means that at least 80% of the foreign corporation’s gross income is effectively connected so that it is actually taxable by the U.S.  This depends on the type and amount of activities the corporation is conducting in the U.S.  This income cannot be eligible to escape U.S. tax by means of a tax treaty exemption, for example by arguing that the income is not attributable to a permanent establishment in the U.S.</a:t>
            </a:r>
          </a:p>
          <a:p>
            <a:r>
              <a:rPr lang="en-US" sz="1050" dirty="0"/>
              <a:t> </a:t>
            </a:r>
            <a:r>
              <a:rPr lang="en-US" sz="1050" dirty="0"/>
              <a:t>     Substantially </a:t>
            </a:r>
            <a:r>
              <a:rPr lang="en-US" sz="1050" dirty="0"/>
              <a:t>all of a foreign corporation’s income is treated as subject to a comprehensive foreign income tax if the foreign corporation is eligible for the benefits under a comprehensive income tax treaty between the U.S. and the country of residence.  Notice 2009-8 indicates that every income tax treaty of the U.S. in force as of January 8, 2009 counts for this purpose, except the treaties with Bermuda and the Netherlands Antilles.</a:t>
            </a:r>
          </a:p>
          <a:p>
            <a:r>
              <a:rPr lang="en-US" sz="1050" dirty="0"/>
              <a:t> </a:t>
            </a:r>
            <a:r>
              <a:rPr lang="en-US" sz="1050" dirty="0"/>
              <a:t>    The </a:t>
            </a:r>
            <a:r>
              <a:rPr lang="en-US" sz="1050" dirty="0"/>
              <a:t>tax treaty exemption is subject to two additional conditions.  First, the foreign corporation cannot be taxed by its country of residence under a </a:t>
            </a:r>
            <a:r>
              <a:rPr lang="en-US" sz="1050" u="sng" dirty="0"/>
              <a:t>materially more preferential</a:t>
            </a:r>
            <a:r>
              <a:rPr lang="en-US" sz="1050" dirty="0"/>
              <a:t> tax regime than the resident country’s general corporate income tax.  Second, if the foreign corporation’s taxable income determined under the laws of its country of residence excludes, in whole or in part, non-residence source income, the aggregate amount of the non-residence source income excluded cannot exceed 20% of the foreign corporation’s gross income. This means that if a foreign corporation is a resident of a country with such a taxing scheme, the foreign corporation will need to track the sources, by country, of its income on annual basis to determine if the income was subject to a comprehensive foreign or U.S. income tax under the tax system of the source country.  Obviously, this is very cumbersome.</a:t>
            </a:r>
          </a:p>
          <a:p>
            <a:endParaRPr lang="en-US" sz="1050" dirty="0"/>
          </a:p>
        </p:txBody>
      </p:sp>
      <p:sp>
        <p:nvSpPr>
          <p:cNvPr id="4" name="Slide Number Placeholder 3"/>
          <p:cNvSpPr>
            <a:spLocks noGrp="1"/>
          </p:cNvSpPr>
          <p:nvPr>
            <p:ph type="sldNum" sz="quarter" idx="10"/>
          </p:nvPr>
        </p:nvSpPr>
        <p:spPr/>
        <p:txBody>
          <a:bodyPr/>
          <a:lstStyle/>
          <a:p>
            <a:pPr>
              <a:defRPr/>
            </a:pPr>
            <a:fld id="{BB49C6D9-F17C-45B5-9A7F-C5A98FEF49DD}" type="slidenum">
              <a:rPr lang="en-US" smtClean="0"/>
              <a:pPr>
                <a:defRPr/>
              </a:pPr>
              <a:t>23</a:t>
            </a:fld>
            <a:endParaRPr lang="en-US" dirty="0"/>
          </a:p>
        </p:txBody>
      </p:sp>
    </p:spTree>
    <p:extLst>
      <p:ext uri="{BB962C8B-B14F-4D97-AF65-F5344CB8AC3E}">
        <p14:creationId xmlns:p14="http://schemas.microsoft.com/office/powerpoint/2010/main" val="875824754"/>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t>
            </a:r>
            <a:r>
              <a:rPr lang="en-US" dirty="0" smtClean="0"/>
              <a:t>    As </a:t>
            </a:r>
            <a:r>
              <a:rPr lang="en-US" dirty="0"/>
              <a:t>I have noted, a partnership is a nonqualified entity subject to §457A unless substantially all of its income is allocated to persons </a:t>
            </a:r>
            <a:r>
              <a:rPr lang="en-US" u="sng" dirty="0"/>
              <a:t>other than</a:t>
            </a:r>
            <a:r>
              <a:rPr lang="en-US" dirty="0"/>
              <a:t> foreign persons not subject to a comprehensive foreign income tax regime and tax exempt organizations.  A foreign person is any individual or entity </a:t>
            </a:r>
            <a:r>
              <a:rPr lang="en-US" u="sng" dirty="0"/>
              <a:t>not</a:t>
            </a:r>
            <a:r>
              <a:rPr lang="en-US" dirty="0"/>
              <a:t> classified as what Notice 2009-8 calls an “eligible person”, such as a U.S. citizen, U.S. resident, domestic corporation or partnership and certain estates and trusts.  In other words, a partnership can avoid nonqualified entity status only if at least 80% of its gross income for a taxable year is allocated to these eligible persons.  The notice provides extensive detail on how gross income is to be allocated for this purpose.  If more than 20% of the partnership’s gross income is allocated to ineligible persons or entities (generally, parties not subject to U.S. or foreign income tax), the partnership becomes a nonqualified entity.</a:t>
            </a:r>
          </a:p>
          <a:p>
            <a:r>
              <a:rPr lang="en-US" dirty="0"/>
              <a:t> </a:t>
            </a:r>
            <a:r>
              <a:rPr lang="en-US" dirty="0" smtClean="0"/>
              <a:t>     For </a:t>
            </a:r>
            <a:r>
              <a:rPr lang="en-US" dirty="0"/>
              <a:t>purposes of Section 457A, an entity is treated as a partnership if the Code would characterize it as a partnership for tax purposes.  Therefore, other pass-through entities, such as LLCs, will also be treated as partnerships.</a:t>
            </a:r>
          </a:p>
          <a:p>
            <a:r>
              <a:rPr lang="en-US" b="1" dirty="0"/>
              <a:t> </a:t>
            </a:r>
            <a:endParaRPr lang="en-US" dirty="0"/>
          </a:p>
          <a:p>
            <a:endParaRPr lang="en-US" dirty="0"/>
          </a:p>
        </p:txBody>
      </p:sp>
      <p:sp>
        <p:nvSpPr>
          <p:cNvPr id="4" name="Slide Number Placeholder 3"/>
          <p:cNvSpPr>
            <a:spLocks noGrp="1"/>
          </p:cNvSpPr>
          <p:nvPr>
            <p:ph type="sldNum" sz="quarter" idx="10"/>
          </p:nvPr>
        </p:nvSpPr>
        <p:spPr/>
        <p:txBody>
          <a:bodyPr/>
          <a:lstStyle/>
          <a:p>
            <a:pPr>
              <a:defRPr/>
            </a:pPr>
            <a:fld id="{BB49C6D9-F17C-45B5-9A7F-C5A98FEF49DD}" type="slidenum">
              <a:rPr lang="en-US" smtClean="0"/>
              <a:pPr>
                <a:defRPr/>
              </a:pPr>
              <a:t>24</a:t>
            </a:fld>
            <a:endParaRPr lang="en-US" dirty="0"/>
          </a:p>
        </p:txBody>
      </p:sp>
    </p:spTree>
    <p:extLst>
      <p:ext uri="{BB962C8B-B14F-4D97-AF65-F5344CB8AC3E}">
        <p14:creationId xmlns:p14="http://schemas.microsoft.com/office/powerpoint/2010/main" val="552241690"/>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    Section </a:t>
            </a:r>
            <a:r>
              <a:rPr lang="en-US" dirty="0"/>
              <a:t>457A applies to a “nonqualified deferred compensation plan” and this term is defined to have the same meaning as when used under Code Section 409A.  As many of you probably know, deferred compensation under Section 409A any plan or arrangement under which a participant has a “legally binding right” to receive a payment in a taxable year later than the year in which this right arises. A legally binding right arises if there is an enforceable promise even if the compensation subject to the right is not vested.  This definition encompasses SERPs, elective deferral arrangements, excess benefit plans that provide benefits or contributions above the limits allowed by qualified plans, as well as long-term incentive arrangements and certain equity flavored arrangements.  The definition would </a:t>
            </a:r>
            <a:r>
              <a:rPr lang="en-US" u="sng" dirty="0"/>
              <a:t>not</a:t>
            </a:r>
            <a:r>
              <a:rPr lang="en-US" dirty="0"/>
              <a:t> include such as stock options or stock appreciation rights settled with employer stock.</a:t>
            </a:r>
          </a:p>
          <a:p>
            <a:r>
              <a:rPr lang="en-US" dirty="0"/>
              <a:t> </a:t>
            </a:r>
            <a:r>
              <a:rPr lang="en-US" dirty="0" smtClean="0"/>
              <a:t>     Many </a:t>
            </a:r>
            <a:r>
              <a:rPr lang="en-US" dirty="0"/>
              <a:t>of us who have dealt with Section 409A rely on the so-called short-term deferral exception to remove compensation arrangements from the reach of Section 409A.  The short-term deferral rule that if payment is made within </a:t>
            </a:r>
            <a:r>
              <a:rPr lang="en-US" u="sng" dirty="0"/>
              <a:t>2½ months</a:t>
            </a:r>
            <a:r>
              <a:rPr lang="en-US" dirty="0"/>
              <a:t> after the end of the tax year in which a right to compensation vests, it will not be considered deferred compensation.  Section 457A uses a similar concept but with a twist.  For purposes of Section 457A, an arrangement does not constitute deferred compensation if the employee receives payment </a:t>
            </a:r>
            <a:r>
              <a:rPr lang="en-US" u="sng" dirty="0"/>
              <a:t>within 12 months</a:t>
            </a:r>
            <a:r>
              <a:rPr lang="en-US" dirty="0"/>
              <a:t> after the employer’s tax year in which the compensation vests.  This is significantly longer than the deadline for qualifying under Section 409A’s short-term deferral rule. </a:t>
            </a:r>
          </a:p>
          <a:p>
            <a:endParaRPr lang="en-US" dirty="0"/>
          </a:p>
        </p:txBody>
      </p:sp>
      <p:sp>
        <p:nvSpPr>
          <p:cNvPr id="4" name="Slide Number Placeholder 3"/>
          <p:cNvSpPr>
            <a:spLocks noGrp="1"/>
          </p:cNvSpPr>
          <p:nvPr>
            <p:ph type="sldNum" sz="quarter" idx="10"/>
          </p:nvPr>
        </p:nvSpPr>
        <p:spPr/>
        <p:txBody>
          <a:bodyPr/>
          <a:lstStyle/>
          <a:p>
            <a:pPr>
              <a:defRPr/>
            </a:pPr>
            <a:fld id="{BB49C6D9-F17C-45B5-9A7F-C5A98FEF49DD}" type="slidenum">
              <a:rPr lang="en-US" smtClean="0"/>
              <a:pPr>
                <a:defRPr/>
              </a:pPr>
              <a:t>25</a:t>
            </a:fld>
            <a:endParaRPr lang="en-US" dirty="0"/>
          </a:p>
        </p:txBody>
      </p:sp>
    </p:spTree>
    <p:extLst>
      <p:ext uri="{BB962C8B-B14F-4D97-AF65-F5344CB8AC3E}">
        <p14:creationId xmlns:p14="http://schemas.microsoft.com/office/powerpoint/2010/main" val="1102246923"/>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t>
            </a:r>
            <a:r>
              <a:rPr lang="en-US" dirty="0" smtClean="0"/>
              <a:t>    Technically</a:t>
            </a:r>
            <a:r>
              <a:rPr lang="en-US" dirty="0"/>
              <a:t>, vesting under both Section 409A and Section 457A means that compensation is no longer subject to a substantial risk of forfeiture due to the plan participant’s failure to meet certain conditions.  Under Section 409A, the condition for vesting is generally the performance of substantial future services, such as 10 years of service with the employer or some other time-based requirement.  However, Section 409A also permits vesting to be performance based, based on either the participant’s achievement of certain personal goals or the achievement of institutional goals.  An example of institutional goals might be a specified percentage increase in profits.  This performance-based vesting is ignored under Section 457A, as is vesting based on a non-compete agreement.  As under Section 409A, new vesting conditions cannot be added on under Section 457A after a legally binding right to deferred compensation arises, since this would allow Section 457A to be easily avoided.  So it is necessary to get vesting right from the get-go.</a:t>
            </a:r>
          </a:p>
          <a:p>
            <a:endParaRPr lang="en-US" dirty="0"/>
          </a:p>
        </p:txBody>
      </p:sp>
      <p:sp>
        <p:nvSpPr>
          <p:cNvPr id="4" name="Slide Number Placeholder 3"/>
          <p:cNvSpPr>
            <a:spLocks noGrp="1"/>
          </p:cNvSpPr>
          <p:nvPr>
            <p:ph type="sldNum" sz="quarter" idx="10"/>
          </p:nvPr>
        </p:nvSpPr>
        <p:spPr/>
        <p:txBody>
          <a:bodyPr/>
          <a:lstStyle/>
          <a:p>
            <a:pPr>
              <a:defRPr/>
            </a:pPr>
            <a:fld id="{BB49C6D9-F17C-45B5-9A7F-C5A98FEF49DD}" type="slidenum">
              <a:rPr lang="en-US" smtClean="0"/>
              <a:pPr>
                <a:defRPr/>
              </a:pPr>
              <a:t>26</a:t>
            </a:fld>
            <a:endParaRPr lang="en-US" dirty="0"/>
          </a:p>
        </p:txBody>
      </p:sp>
    </p:spTree>
    <p:extLst>
      <p:ext uri="{BB962C8B-B14F-4D97-AF65-F5344CB8AC3E}">
        <p14:creationId xmlns:p14="http://schemas.microsoft.com/office/powerpoint/2010/main" val="1303692573"/>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     Deferred </a:t>
            </a:r>
            <a:r>
              <a:rPr lang="en-US" dirty="0"/>
              <a:t>compensation under a plan or arrangement sponsored by a nonqualified entity is taxable to participants who are U.S. citizens and nonresident aliens on vesting, so that, if vested, amounts </a:t>
            </a:r>
            <a:r>
              <a:rPr lang="en-US" dirty="0" smtClean="0"/>
              <a:t>are taxed as </a:t>
            </a:r>
            <a:r>
              <a:rPr lang="en-US" dirty="0"/>
              <a:t>credited.  Proposed rules under Codes Section 409A are used to determine the includible amount.  Under these rules, when plan benefits are first vested, the total amount deferred as of the next December 31 plus any amounts paid to a participant in that year (less unvested amounts) will be included in taxable income.  For succeeding years, the includible amount is the total vested amount at year-end, less amounts included in income in prior tax years, plus amounts actually paid to the participant during the year. </a:t>
            </a:r>
          </a:p>
          <a:p>
            <a:r>
              <a:rPr lang="en-US" dirty="0"/>
              <a:t> </a:t>
            </a:r>
            <a:r>
              <a:rPr lang="en-US" dirty="0" smtClean="0"/>
              <a:t>     If </a:t>
            </a:r>
            <a:r>
              <a:rPr lang="en-US" dirty="0"/>
              <a:t>this system, results in taxation in a year before the amount is actually received, the amount is not included in taxable income again when it is paid.  However, future earnings on the previously taxed amount would continue to be subject to taxation under Section 457A, as they accrue.  For those of you who are familiar with the taxation of nonqualified deferred compensation from tax-exempt organizations under Code Section 457(f), this year by year taxation of earnings differs from the  Section 457(f)  rule under which the taxation of earnings that accrue after initial vesting are not taxed until actually distributed.</a:t>
            </a:r>
          </a:p>
          <a:p>
            <a:endParaRPr lang="en-US" dirty="0"/>
          </a:p>
        </p:txBody>
      </p:sp>
      <p:sp>
        <p:nvSpPr>
          <p:cNvPr id="4" name="Slide Number Placeholder 3"/>
          <p:cNvSpPr>
            <a:spLocks noGrp="1"/>
          </p:cNvSpPr>
          <p:nvPr>
            <p:ph type="sldNum" sz="quarter" idx="10"/>
          </p:nvPr>
        </p:nvSpPr>
        <p:spPr/>
        <p:txBody>
          <a:bodyPr/>
          <a:lstStyle/>
          <a:p>
            <a:pPr>
              <a:defRPr/>
            </a:pPr>
            <a:fld id="{BB49C6D9-F17C-45B5-9A7F-C5A98FEF49DD}" type="slidenum">
              <a:rPr lang="en-US" smtClean="0"/>
              <a:pPr>
                <a:defRPr/>
              </a:pPr>
              <a:t>27</a:t>
            </a:fld>
            <a:endParaRPr lang="en-US" dirty="0"/>
          </a:p>
        </p:txBody>
      </p:sp>
    </p:spTree>
    <p:extLst>
      <p:ext uri="{BB962C8B-B14F-4D97-AF65-F5344CB8AC3E}">
        <p14:creationId xmlns:p14="http://schemas.microsoft.com/office/powerpoint/2010/main" val="2176260595"/>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       I </a:t>
            </a:r>
            <a:r>
              <a:rPr lang="en-US" dirty="0"/>
              <a:t>have saved what may be the harshest consequence of Code Section 457A for last.  If an amount subject to §457A is “not determinable” when it vests, taxation is deferred until the amount can be determined.  But in addition to paying generally applicable income taxes, the recipient of the delayed compensation will be subject to a 20% tax and penalty interest.</a:t>
            </a:r>
          </a:p>
          <a:p>
            <a:r>
              <a:rPr lang="en-US" dirty="0"/>
              <a:t> </a:t>
            </a:r>
            <a:r>
              <a:rPr lang="en-US" dirty="0" smtClean="0"/>
              <a:t>      An </a:t>
            </a:r>
            <a:r>
              <a:rPr lang="en-US" dirty="0"/>
              <a:t>amount is generally “not determinable” if its amount remains unknown at the end of a tax year, because it is based on a formula that uses variable factors that have not been fixed.  Thus, an annual bonus based on profits as of a specified date remains indeterminable until that date when the information needed to calculate the bonus becomes available.  The right to a payment predicated on a change in the value of employer stock is not a formula amount under the proposed section 409A regulations and presumably would be treated the same way under Section 457A.  In other words, such a payment should not result in application of the 20% tax.   Benefits that can be determined on the basis of reasonable actuarial assumptions should likewise escape this additional tax.</a:t>
            </a:r>
          </a:p>
          <a:p>
            <a:endParaRPr lang="en-US" dirty="0"/>
          </a:p>
        </p:txBody>
      </p:sp>
      <p:sp>
        <p:nvSpPr>
          <p:cNvPr id="4" name="Slide Number Placeholder 3"/>
          <p:cNvSpPr>
            <a:spLocks noGrp="1"/>
          </p:cNvSpPr>
          <p:nvPr>
            <p:ph type="sldNum" sz="quarter" idx="10"/>
          </p:nvPr>
        </p:nvSpPr>
        <p:spPr/>
        <p:txBody>
          <a:bodyPr/>
          <a:lstStyle/>
          <a:p>
            <a:pPr>
              <a:defRPr/>
            </a:pPr>
            <a:fld id="{BB49C6D9-F17C-45B5-9A7F-C5A98FEF49DD}" type="slidenum">
              <a:rPr lang="en-US" smtClean="0"/>
              <a:pPr>
                <a:defRPr/>
              </a:pPr>
              <a:t>28</a:t>
            </a:fld>
            <a:endParaRPr lang="en-US" dirty="0"/>
          </a:p>
        </p:txBody>
      </p:sp>
    </p:spTree>
    <p:extLst>
      <p:ext uri="{BB962C8B-B14F-4D97-AF65-F5344CB8AC3E}">
        <p14:creationId xmlns:p14="http://schemas.microsoft.com/office/powerpoint/2010/main" val="1121993282"/>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a:xfrm>
            <a:off x="702946" y="4273550"/>
            <a:ext cx="5618799" cy="4343399"/>
          </a:xfrm>
        </p:spPr>
        <p:txBody>
          <a:bodyPr/>
          <a:lstStyle/>
          <a:p>
            <a:r>
              <a:rPr lang="en-US" sz="1100" dirty="0"/>
              <a:t>     </a:t>
            </a:r>
            <a:r>
              <a:rPr lang="en-US" sz="1050" dirty="0"/>
              <a:t>I </a:t>
            </a:r>
            <a:r>
              <a:rPr lang="en-US" sz="1050" dirty="0"/>
              <a:t>would now like to examine the treatment of benefits provided to foreign workers coming to the U.S.  The host of issues applicable to U.S. citizens and resident aliens working abroad do not generally apply to inbound workers, because they are employees of the employer sponsoring the U.S. qualified plan, even though they are foreign nationals instead of U.S. citizens or resident aliens. Thus, their eligibility to participate in a U.S. qualified plan and their employer’s ability to deduct contributions to the plan generally will not create issues.  </a:t>
            </a:r>
          </a:p>
          <a:p>
            <a:r>
              <a:rPr lang="en-US" sz="1050" dirty="0"/>
              <a:t> </a:t>
            </a:r>
            <a:r>
              <a:rPr lang="en-US" sz="1050" dirty="0"/>
              <a:t>     For </a:t>
            </a:r>
            <a:r>
              <a:rPr lang="en-US" sz="1050" dirty="0"/>
              <a:t>example, the Code allows a U.S. qualified plan to exclude nonresident aliens working outside the United States without any adverse effect under the nondiscrimination rules. It would be a good idea, however, to review the plan’s eligibility provisions to ensure that nonresident aliens working in the United States (and receiving U.S. source income) are not also excluded.  If they are not U.S. residents, foreign nationals also need </a:t>
            </a:r>
            <a:r>
              <a:rPr lang="en-US" sz="1050" u="sng" dirty="0"/>
              <a:t>not</a:t>
            </a:r>
            <a:r>
              <a:rPr lang="en-US" sz="1050" dirty="0"/>
              <a:t> be concerned about U.S. income taxes either on (1) the contributions to a defined contribution plan or accruals under a defined benefit plan or (2) the plan’s investment earnings. </a:t>
            </a:r>
          </a:p>
          <a:p>
            <a:r>
              <a:rPr lang="en-US" sz="1050" dirty="0"/>
              <a:t> </a:t>
            </a:r>
            <a:r>
              <a:rPr lang="en-US" sz="1050" dirty="0"/>
              <a:t>     Foreign </a:t>
            </a:r>
            <a:r>
              <a:rPr lang="en-US" sz="1050" dirty="0"/>
              <a:t>nationals potentially have a concern about their foreign country imposing income taxes on their contributions or accruals or their share of the plan’s investment earnings. However, the foreign nationals may be eligible for income tax relief in their foreign country under an income tax treaty with the United States. This would be the reciprocal income tax relief under the same treaty provisions for outbound worker that has already been discussed. </a:t>
            </a:r>
          </a:p>
          <a:p>
            <a:r>
              <a:rPr lang="en-US" sz="1050" dirty="0"/>
              <a:t> </a:t>
            </a:r>
            <a:r>
              <a:rPr lang="en-US" sz="1050" dirty="0"/>
              <a:t>     Many </a:t>
            </a:r>
            <a:r>
              <a:rPr lang="en-US" sz="1050" dirty="0"/>
              <a:t>U.S. bilateral income tax treaties provide relief from double income taxation by allowing only the foreign country where the nonresident alien resides to impose an income tax on distributions from U.S. qualified plans.  Thus, nonresident aliens returning to their home country where such a treaty applies would not be subject to U.S. income tax on their U.S. qualified plan distributions.</a:t>
            </a:r>
          </a:p>
          <a:p>
            <a:endParaRPr lang="en-US" sz="1050" dirty="0"/>
          </a:p>
        </p:txBody>
      </p:sp>
      <p:sp>
        <p:nvSpPr>
          <p:cNvPr id="4" name="Slide Number Placeholder 3"/>
          <p:cNvSpPr>
            <a:spLocks noGrp="1"/>
          </p:cNvSpPr>
          <p:nvPr>
            <p:ph type="sldNum" sz="quarter" idx="10"/>
          </p:nvPr>
        </p:nvSpPr>
        <p:spPr/>
        <p:txBody>
          <a:bodyPr/>
          <a:lstStyle/>
          <a:p>
            <a:pPr>
              <a:defRPr/>
            </a:pPr>
            <a:fld id="{BB49C6D9-F17C-45B5-9A7F-C5A98FEF49DD}" type="slidenum">
              <a:rPr lang="en-US" smtClean="0"/>
              <a:pPr>
                <a:defRPr/>
              </a:pPr>
              <a:t>29</a:t>
            </a:fld>
            <a:endParaRPr lang="en-US" dirty="0"/>
          </a:p>
        </p:txBody>
      </p:sp>
    </p:spTree>
    <p:extLst>
      <p:ext uri="{BB962C8B-B14F-4D97-AF65-F5344CB8AC3E}">
        <p14:creationId xmlns:p14="http://schemas.microsoft.com/office/powerpoint/2010/main" val="1752460463"/>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000" dirty="0"/>
              <a:t>     The </a:t>
            </a:r>
            <a:r>
              <a:rPr lang="en-US" sz="1000" dirty="0"/>
              <a:t>employee tax treatment for distributions from a U.S. qualified plan to foreign nationals is different and more complex than distributions to U.S. citizens or resident aliens. When foreign nationals return to their home country, they become nonresident aliens from the U.S. point of view (unless they continue to hold a green card). Distributions to these nonresident aliens raise a number of issues.</a:t>
            </a:r>
          </a:p>
          <a:p>
            <a:r>
              <a:rPr lang="en-US" sz="1000" dirty="0"/>
              <a:t> </a:t>
            </a:r>
            <a:r>
              <a:rPr lang="en-US" sz="1000" dirty="0"/>
              <a:t>    The </a:t>
            </a:r>
            <a:r>
              <a:rPr lang="en-US" sz="1000" dirty="0"/>
              <a:t>first thing that needs to be considered is the</a:t>
            </a:r>
            <a:r>
              <a:rPr lang="en-US" sz="1000" b="1" dirty="0"/>
              <a:t> </a:t>
            </a:r>
            <a:r>
              <a:rPr lang="en-US" sz="1000" dirty="0"/>
              <a:t>Code’s characterization of compensation earned by a nonresident alien while working within the United States as U.S. source income.</a:t>
            </a:r>
            <a:r>
              <a:rPr lang="en-US" sz="1000" baseline="30000" dirty="0"/>
              <a:t> </a:t>
            </a:r>
            <a:r>
              <a:rPr lang="en-US" sz="1000" dirty="0"/>
              <a:t>(Conversely, the Code states that compensation earned by a nonresident alien working outside the United States is not U.S. source income.) Based on this characterization, the IRS has ruled that the portion of a plan distribution attributable to employer contributions earned by a nonresident alien while working within the United States is U.S. source income. The Service has also ruled that the portion of a plan distribution representing investment earnings is U.S. source income, even if the entire plan distribution is attributable to employer contributions earned by the nonresident while working outside the United States.</a:t>
            </a:r>
          </a:p>
          <a:p>
            <a:r>
              <a:rPr lang="en-US" sz="1000" dirty="0"/>
              <a:t> </a:t>
            </a:r>
            <a:r>
              <a:rPr lang="en-US" sz="1000" dirty="0"/>
              <a:t>    A </a:t>
            </a:r>
            <a:r>
              <a:rPr lang="en-US" sz="1000" dirty="0"/>
              <a:t>second issue is whether pension distributions are effectively connected with the U.S.   </a:t>
            </a:r>
            <a:r>
              <a:rPr lang="en-US" sz="1000" dirty="0"/>
              <a:t>The portion of a distribution attributable to employer contributions is “effectively connected” to the United States and, </a:t>
            </a:r>
            <a:r>
              <a:rPr lang="en-US" sz="1000" dirty="0" smtClean="0"/>
              <a:t>therefore, is </a:t>
            </a:r>
            <a:r>
              <a:rPr lang="en-US" sz="1000" dirty="0"/>
              <a:t>generally subject to </a:t>
            </a:r>
            <a:r>
              <a:rPr lang="en-US" sz="1000" dirty="0" smtClean="0"/>
              <a:t>Code </a:t>
            </a:r>
            <a:r>
              <a:rPr lang="en-US" sz="1000" dirty="0"/>
              <a:t>§</a:t>
            </a:r>
            <a:r>
              <a:rPr lang="en-US" sz="1000" dirty="0" smtClean="0"/>
              <a:t>1’s </a:t>
            </a:r>
            <a:r>
              <a:rPr lang="en-US" sz="1000" dirty="0"/>
              <a:t>graduated income tax rates. </a:t>
            </a:r>
            <a:r>
              <a:rPr lang="en-US" sz="1000" dirty="0" smtClean="0"/>
              <a:t>However, the </a:t>
            </a:r>
            <a:r>
              <a:rPr lang="en-US" sz="1000" dirty="0"/>
              <a:t>portion of the distribution attributable to investment earnings is “not effectively connected” to the </a:t>
            </a:r>
            <a:r>
              <a:rPr lang="en-US" sz="1000" dirty="0" smtClean="0"/>
              <a:t>U.S. </a:t>
            </a:r>
            <a:r>
              <a:rPr lang="en-US" sz="1000" dirty="0"/>
              <a:t>and, thus, is generally subject to the Code § 871(a) 30% flat rate tax.</a:t>
            </a:r>
          </a:p>
          <a:p>
            <a:r>
              <a:rPr lang="en-US" sz="1000" dirty="0"/>
              <a:t> </a:t>
            </a:r>
            <a:r>
              <a:rPr lang="en-US" sz="1000" dirty="0"/>
              <a:t>    The </a:t>
            </a:r>
            <a:r>
              <a:rPr lang="en-US" sz="1000" dirty="0"/>
              <a:t>Code provides that income is effectively connected to the United States in the year that it is received if it would have been effectively connected to the United States in the year to which it is attributable. Thus, a plan distribution received by a nonresident alien that is attributable to employer contributions earned for services he performed within the United States is effectively connected in the year received. This rule applies even if the nonresident alien is no longer performing services in the United States.</a:t>
            </a:r>
          </a:p>
          <a:p>
            <a:endParaRPr lang="en-US" sz="1000" dirty="0"/>
          </a:p>
        </p:txBody>
      </p:sp>
      <p:sp>
        <p:nvSpPr>
          <p:cNvPr id="4" name="Slide Number Placeholder 3"/>
          <p:cNvSpPr>
            <a:spLocks noGrp="1"/>
          </p:cNvSpPr>
          <p:nvPr>
            <p:ph type="sldNum" sz="quarter" idx="10"/>
          </p:nvPr>
        </p:nvSpPr>
        <p:spPr/>
        <p:txBody>
          <a:bodyPr/>
          <a:lstStyle/>
          <a:p>
            <a:pPr>
              <a:defRPr/>
            </a:pPr>
            <a:fld id="{BB49C6D9-F17C-45B5-9A7F-C5A98FEF49DD}" type="slidenum">
              <a:rPr lang="en-US" smtClean="0"/>
              <a:pPr>
                <a:defRPr/>
              </a:pPr>
              <a:t>30</a:t>
            </a:fld>
            <a:endParaRPr lang="en-US" dirty="0"/>
          </a:p>
        </p:txBody>
      </p:sp>
    </p:spTree>
    <p:extLst>
      <p:ext uri="{BB962C8B-B14F-4D97-AF65-F5344CB8AC3E}">
        <p14:creationId xmlns:p14="http://schemas.microsoft.com/office/powerpoint/2010/main" val="1796597978"/>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a:xfrm>
            <a:off x="702945" y="4422459"/>
            <a:ext cx="5709450" cy="4188778"/>
          </a:xfrm>
        </p:spPr>
        <p:txBody>
          <a:bodyPr/>
          <a:lstStyle/>
          <a:p>
            <a:r>
              <a:rPr lang="en-US" sz="950" dirty="0"/>
              <a:t>     The </a:t>
            </a:r>
            <a:r>
              <a:rPr lang="en-US" sz="950" dirty="0"/>
              <a:t>IRS has not published guidance for the sourcing of defined contribution plan distributions, presumably because tracing the sources (</a:t>
            </a:r>
            <a:r>
              <a:rPr lang="en-US" sz="950" i="1" dirty="0"/>
              <a:t>i.e.</a:t>
            </a:r>
            <a:r>
              <a:rPr lang="en-US" sz="950" dirty="0"/>
              <a:t>, investment earnings and contributions for resources within and outside the United States) is more administratively practicable for a defined contribution plan than for a defined benefit plan. It has, however, provided special rules for determining the source of defined benefit plan distribution to a nonresident alien which I will now discuss.  </a:t>
            </a:r>
          </a:p>
          <a:p>
            <a:r>
              <a:rPr lang="en-US" sz="950" dirty="0"/>
              <a:t> </a:t>
            </a:r>
            <a:r>
              <a:rPr lang="en-US" sz="950" dirty="0"/>
              <a:t>     The </a:t>
            </a:r>
            <a:r>
              <a:rPr lang="en-US" sz="950" dirty="0"/>
              <a:t>first step is determining the total amount of employer contributions deemed to have been made on behalf of a plan participant. Next, the IRS describes the apportionment of those contributions to services performed outside the United States. Finally, it states that the distribution is U.S. source income to the extent the amount is not attributable to employer contributions for services performed outside of the United States. </a:t>
            </a:r>
          </a:p>
          <a:p>
            <a:r>
              <a:rPr lang="en-US" sz="950" dirty="0"/>
              <a:t> </a:t>
            </a:r>
            <a:r>
              <a:rPr lang="en-US" sz="950" dirty="0"/>
              <a:t>     The </a:t>
            </a:r>
            <a:r>
              <a:rPr lang="en-US" sz="950" dirty="0"/>
              <a:t>total amount of contributions is based primarily on the number of years that a nonresident has participated in the plan and the present value of the plan participant’s pension on the annuity starting date. If the pension is paid as a lump sum, the present value is the lump sum amount. If the pension is paid in the form of a straight life annuity, a table is used to determine the present value. If the pension is not paid as a lump sum or straight life annuity, the present value is determined as of the annuity starting date based on a 7% interest rate and the IRS’s currently approved mortality rates.</a:t>
            </a:r>
          </a:p>
          <a:p>
            <a:r>
              <a:rPr lang="en-US" sz="950" dirty="0"/>
              <a:t> </a:t>
            </a:r>
            <a:r>
              <a:rPr lang="en-US" sz="950" dirty="0"/>
              <a:t>     Once </a:t>
            </a:r>
            <a:r>
              <a:rPr lang="en-US" sz="950" dirty="0"/>
              <a:t>total employer contributions have been determined, the procedure apportions the contributions to service performed outside of the United States based on the ratio of the number of months credited under the plan for services performed outside of the United States to the total number of months of credited service under the plan. A special adjustment applies to distributions from defined benefit plans that are partially funded with after-tax employee contributions.</a:t>
            </a:r>
          </a:p>
          <a:p>
            <a:r>
              <a:rPr lang="en-US" sz="950" dirty="0"/>
              <a:t> </a:t>
            </a:r>
            <a:r>
              <a:rPr lang="en-US" sz="950" dirty="0"/>
              <a:t>     Conspicuous </a:t>
            </a:r>
            <a:r>
              <a:rPr lang="en-US" sz="950" dirty="0"/>
              <a:t>by its absence from this procedure is guidance for determining the portion of a distribution that is effectively connected with the United States.  This means withholding is required at the 30% flat rate for distributions generated by (i) employer contributions for services performed within the United States as well as (ii) the investment earnings.  Withholding at graduated income tax rates is not allowed for the portion of the distribution constituting effectively connected income, because it is attributable to employer contributions for service within the United States. </a:t>
            </a:r>
          </a:p>
          <a:p>
            <a:endParaRPr lang="en-US" sz="950" dirty="0"/>
          </a:p>
        </p:txBody>
      </p:sp>
      <p:sp>
        <p:nvSpPr>
          <p:cNvPr id="4" name="Slide Number Placeholder 3"/>
          <p:cNvSpPr>
            <a:spLocks noGrp="1"/>
          </p:cNvSpPr>
          <p:nvPr>
            <p:ph type="sldNum" sz="quarter" idx="10"/>
          </p:nvPr>
        </p:nvSpPr>
        <p:spPr/>
        <p:txBody>
          <a:bodyPr/>
          <a:lstStyle/>
          <a:p>
            <a:pPr>
              <a:defRPr/>
            </a:pPr>
            <a:fld id="{BB49C6D9-F17C-45B5-9A7F-C5A98FEF49DD}" type="slidenum">
              <a:rPr lang="en-US" smtClean="0"/>
              <a:pPr>
                <a:defRPr/>
              </a:pPr>
              <a:t>31</a:t>
            </a:fld>
            <a:endParaRPr lang="en-US" dirty="0"/>
          </a:p>
        </p:txBody>
      </p:sp>
    </p:spTree>
    <p:extLst>
      <p:ext uri="{BB962C8B-B14F-4D97-AF65-F5344CB8AC3E}">
        <p14:creationId xmlns:p14="http://schemas.microsoft.com/office/powerpoint/2010/main" val="3934210798"/>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     The </a:t>
            </a:r>
            <a:r>
              <a:rPr lang="en-US" dirty="0"/>
              <a:t>Code itself excludes certain plan distributions from gross income.  If a nonresident alien receives a distribution from a U.S. qualified plan in the form of an annuity, Code §871(f) provides that the distribution to a nonresident alien is excludable from gross income if:</a:t>
            </a:r>
          </a:p>
          <a:p>
            <a:r>
              <a:rPr lang="en-US" dirty="0"/>
              <a:t> </a:t>
            </a:r>
            <a:r>
              <a:rPr lang="en-US" dirty="0" smtClean="0"/>
              <a:t>     •   90</a:t>
            </a:r>
            <a:r>
              <a:rPr lang="en-US" dirty="0"/>
              <a:t>% or more of the employees under the plan are U.S. citizens or residents at the time the distribution begins, and</a:t>
            </a:r>
          </a:p>
          <a:p>
            <a:r>
              <a:rPr lang="en-US" dirty="0"/>
              <a:t> </a:t>
            </a:r>
            <a:r>
              <a:rPr lang="en-US" dirty="0" smtClean="0"/>
              <a:t>     •   The </a:t>
            </a:r>
            <a:r>
              <a:rPr lang="en-US" dirty="0"/>
              <a:t>benefits are attributable to services that were either:</a:t>
            </a:r>
          </a:p>
          <a:p>
            <a:r>
              <a:rPr lang="en-US" dirty="0" smtClean="0"/>
              <a:t>         -     </a:t>
            </a:r>
            <a:r>
              <a:rPr lang="en-US" dirty="0"/>
              <a:t>performed outside the United States by a nonresident alien, or </a:t>
            </a:r>
          </a:p>
          <a:p>
            <a:r>
              <a:rPr lang="en-US" dirty="0"/>
              <a:t> </a:t>
            </a:r>
            <a:r>
              <a:rPr lang="en-US" dirty="0" smtClean="0"/>
              <a:t>        -    </a:t>
            </a:r>
            <a:r>
              <a:rPr lang="en-US" dirty="0"/>
              <a:t>performed within the United States for a foreign employer by a nonresident alien  </a:t>
            </a:r>
            <a:r>
              <a:rPr lang="en-US" dirty="0" smtClean="0"/>
              <a:t>who </a:t>
            </a:r>
            <a:r>
              <a:rPr lang="en-US" dirty="0"/>
              <a:t>was temporarily present in the United States for a period (or periods) not </a:t>
            </a:r>
            <a:r>
              <a:rPr lang="en-US" dirty="0" smtClean="0"/>
              <a:t>exceeding </a:t>
            </a:r>
            <a:r>
              <a:rPr lang="en-US" dirty="0"/>
              <a:t>90 days during the taxable year and whose compensation for such </a:t>
            </a:r>
            <a:r>
              <a:rPr lang="en-US" dirty="0" smtClean="0"/>
              <a:t>services </a:t>
            </a:r>
            <a:r>
              <a:rPr lang="en-US" dirty="0"/>
              <a:t>did not exceed $3,000.</a:t>
            </a:r>
          </a:p>
          <a:p>
            <a:r>
              <a:rPr lang="en-US" dirty="0"/>
              <a:t> </a:t>
            </a:r>
          </a:p>
          <a:p>
            <a:endParaRPr lang="en-US" dirty="0"/>
          </a:p>
        </p:txBody>
      </p:sp>
      <p:sp>
        <p:nvSpPr>
          <p:cNvPr id="4" name="Slide Number Placeholder 3"/>
          <p:cNvSpPr>
            <a:spLocks noGrp="1"/>
          </p:cNvSpPr>
          <p:nvPr>
            <p:ph type="sldNum" sz="quarter" idx="10"/>
          </p:nvPr>
        </p:nvSpPr>
        <p:spPr/>
        <p:txBody>
          <a:bodyPr/>
          <a:lstStyle/>
          <a:p>
            <a:pPr>
              <a:defRPr/>
            </a:pPr>
            <a:fld id="{BB49C6D9-F17C-45B5-9A7F-C5A98FEF49DD}" type="slidenum">
              <a:rPr lang="en-US" smtClean="0"/>
              <a:pPr>
                <a:defRPr/>
              </a:pPr>
              <a:t>32</a:t>
            </a:fld>
            <a:endParaRPr lang="en-US" dirty="0"/>
          </a:p>
        </p:txBody>
      </p:sp>
    </p:spTree>
    <p:extLst>
      <p:ext uri="{BB962C8B-B14F-4D97-AF65-F5344CB8AC3E}">
        <p14:creationId xmlns:p14="http://schemas.microsoft.com/office/powerpoint/2010/main" val="1193316952"/>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a:xfrm>
            <a:off x="702946" y="4349334"/>
            <a:ext cx="5618799" cy="4349333"/>
          </a:xfrm>
        </p:spPr>
        <p:txBody>
          <a:bodyPr/>
          <a:lstStyle/>
          <a:p>
            <a:r>
              <a:rPr lang="en-US" sz="1100" dirty="0"/>
              <a:t>     </a:t>
            </a:r>
            <a:r>
              <a:rPr lang="en-US" sz="1000" dirty="0"/>
              <a:t>The </a:t>
            </a:r>
            <a:r>
              <a:rPr lang="en-US" sz="1000" dirty="0"/>
              <a:t>Code generally requires payors to withhold the 30% (or the treaty rate, if less) of income payable to nonresident aliens, and U.S. qualified plans are subject to this withholding regime unless the compensation is for services "effectively connected" to the U.S., in which case it is exempt from withholding.</a:t>
            </a:r>
          </a:p>
          <a:p>
            <a:r>
              <a:rPr lang="en-US" sz="1000" dirty="0"/>
              <a:t>    The </a:t>
            </a:r>
            <a:r>
              <a:rPr lang="en-US" sz="1000" dirty="0"/>
              <a:t>entire distribution from a U.S. qualified plan to a nonresident alien is subject to 30% (or the treaty rate, if less) withholding, even if a portion of the distribution is attributable to employer contributions for services within the United States and, thus, effectively connected to the United States and subject to U.S. graduated income tax rates. As result, if a nonresident alien’s graduated income tax rate is lower (or higher) than the 30% flat withholding rate, the nonresident alien must file Form 1040 NR to claim a refund (or pay additional tax).</a:t>
            </a:r>
          </a:p>
          <a:p>
            <a:r>
              <a:rPr lang="en-US" sz="1000" dirty="0"/>
              <a:t>     </a:t>
            </a:r>
            <a:r>
              <a:rPr lang="en-US" sz="1000" dirty="0"/>
              <a:t> </a:t>
            </a:r>
            <a:r>
              <a:rPr lang="en-US" sz="1000" dirty="0"/>
              <a:t>If </a:t>
            </a:r>
            <a:r>
              <a:rPr lang="en-US" sz="1000" dirty="0"/>
              <a:t>a nonresident alien qualifies for U.S. income tax relief, or a reduced U.S. income tax rate, under a treaty, the nonresident alien must file Form 8233</a:t>
            </a:r>
            <a:r>
              <a:rPr lang="en-US" sz="1000" baseline="30000" dirty="0"/>
              <a:t> </a:t>
            </a:r>
            <a:r>
              <a:rPr lang="en-US" sz="1000" dirty="0"/>
              <a:t>with the plan administrator to claim an exemption from U.S. income tax withholding.  If the nonresident alien claims an annuity distribution is exempt from U.S. income tax under Code § 871(f), the nonresident alien must file Form W-8BEN</a:t>
            </a:r>
            <a:r>
              <a:rPr lang="en-US" sz="1000" baseline="30000" dirty="0"/>
              <a:t> </a:t>
            </a:r>
            <a:r>
              <a:rPr lang="en-US" sz="1000" dirty="0"/>
              <a:t>with the plan administrator.  Form W-8BEN should also be filed instead of Form 8233 when a distribution is subject to U.S. income tax solely because of the investment earnings (</a:t>
            </a:r>
            <a:r>
              <a:rPr lang="en-US" sz="1000" i="1" u="sng" dirty="0"/>
              <a:t>i.e</a:t>
            </a:r>
            <a:r>
              <a:rPr lang="en-US" sz="1000" dirty="0"/>
              <a:t>., no portion of the distribution is attributable to employer contributions for services within the United States). </a:t>
            </a:r>
          </a:p>
          <a:p>
            <a:r>
              <a:rPr lang="en-US" sz="1000" dirty="0"/>
              <a:t> </a:t>
            </a:r>
            <a:r>
              <a:rPr lang="en-US" sz="1000" dirty="0"/>
              <a:t>     A </a:t>
            </a:r>
            <a:r>
              <a:rPr lang="en-US" sz="1000" dirty="0"/>
              <a:t>distribution from a U.S. qualified plan is subject to the 30% flat withholding rate if the recipient does not have a U.S. Social Security number for the recipient or if the recipient’s address is in a foreign country without an income tax treaty that would exempt the distribution from U.S. income tax.</a:t>
            </a:r>
            <a:r>
              <a:rPr lang="en-US" sz="1000" baseline="30000" dirty="0"/>
              <a:t> </a:t>
            </a:r>
            <a:endParaRPr lang="en-US" sz="1000" dirty="0"/>
          </a:p>
          <a:p>
            <a:r>
              <a:rPr lang="en-US" sz="1000" dirty="0"/>
              <a:t> </a:t>
            </a:r>
            <a:r>
              <a:rPr lang="en-US" sz="1000" dirty="0"/>
              <a:t>     Nonresident </a:t>
            </a:r>
            <a:r>
              <a:rPr lang="en-US" sz="1000" dirty="0"/>
              <a:t>aliens can elect to rollover eligible distributions to an IRA and avoid income taxation and the 30% withholding if certain requirements are met.  </a:t>
            </a:r>
          </a:p>
          <a:p>
            <a:endParaRPr lang="en-US" dirty="0"/>
          </a:p>
        </p:txBody>
      </p:sp>
      <p:sp>
        <p:nvSpPr>
          <p:cNvPr id="4" name="Slide Number Placeholder 3"/>
          <p:cNvSpPr>
            <a:spLocks noGrp="1"/>
          </p:cNvSpPr>
          <p:nvPr>
            <p:ph type="sldNum" sz="quarter" idx="10"/>
          </p:nvPr>
        </p:nvSpPr>
        <p:spPr/>
        <p:txBody>
          <a:bodyPr/>
          <a:lstStyle/>
          <a:p>
            <a:pPr>
              <a:defRPr/>
            </a:pPr>
            <a:fld id="{BB49C6D9-F17C-45B5-9A7F-C5A98FEF49DD}" type="slidenum">
              <a:rPr lang="en-US" smtClean="0"/>
              <a:pPr>
                <a:defRPr/>
              </a:pPr>
              <a:t>33</a:t>
            </a:fld>
            <a:endParaRPr lang="en-US" dirty="0"/>
          </a:p>
        </p:txBody>
      </p:sp>
    </p:spTree>
    <p:extLst>
      <p:ext uri="{BB962C8B-B14F-4D97-AF65-F5344CB8AC3E}">
        <p14:creationId xmlns:p14="http://schemas.microsoft.com/office/powerpoint/2010/main" val="731203263"/>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a:xfrm>
            <a:off x="702946" y="4422459"/>
            <a:ext cx="5618799" cy="4042091"/>
          </a:xfrm>
        </p:spPr>
        <p:txBody>
          <a:bodyPr/>
          <a:lstStyle/>
          <a:p>
            <a:r>
              <a:rPr lang="en-US" dirty="0"/>
              <a:t> </a:t>
            </a:r>
            <a:r>
              <a:rPr lang="en-US" dirty="0" smtClean="0"/>
              <a:t>    As </a:t>
            </a:r>
            <a:r>
              <a:rPr lang="en-US" dirty="0"/>
              <a:t>I mentioned at the outset, U.S. corporations are increasingly involved in overseas business operations and, as a result, need to provide retirement benefits for employees working abroad.  The choice of pension program is in many cases driven by assignment length.  A U.S. plan is preferred for shorter stays, but if an employee is likely to be abroad for more than five years, they will usually be moved to a host-country retirement program.  Another option is a so-called international plan which can provide more flexibility and higher benefit levels than many host-country plans.  Naturally, it is desirable to deduct the cost of these benefits for income tax purposes.  There is a problem securing such a deduction under U.S. law, because these foreign plans seldom meet all of the detailed requirements necessary for plan qualification.</a:t>
            </a:r>
          </a:p>
          <a:p>
            <a:r>
              <a:rPr lang="en-US" dirty="0"/>
              <a:t> </a:t>
            </a:r>
            <a:r>
              <a:rPr lang="en-US" dirty="0" smtClean="0"/>
              <a:t>     If </a:t>
            </a:r>
            <a:r>
              <a:rPr lang="en-US" dirty="0"/>
              <a:t>a foreign or international plan is not qualified, a deduction for contributions is controlled by Section 404(a)(5) of the Code which provides that deductions to a nonqualified plan can only be taken in the year the amount attributable to the contribution is taken into income by the plan participant.  And, even then, the plan must maintain separate accounts for each employee.  Once denied under Section 404(a)(5), the deduction would be lost forever.  Congress responded to the complaints of multinationals by enacting Code Section 404A in 1980 to allow deductions for expenses associated with foreign plans.  As we will see, it is debatable whether this highly complex provision hit the mark.</a:t>
            </a:r>
          </a:p>
          <a:p>
            <a:r>
              <a:rPr lang="en-US" b="1" dirty="0"/>
              <a:t> </a:t>
            </a:r>
            <a:endParaRPr lang="en-US" dirty="0"/>
          </a:p>
          <a:p>
            <a:endParaRPr lang="en-US" dirty="0"/>
          </a:p>
        </p:txBody>
      </p:sp>
      <p:sp>
        <p:nvSpPr>
          <p:cNvPr id="4" name="Slide Number Placeholder 3"/>
          <p:cNvSpPr>
            <a:spLocks noGrp="1"/>
          </p:cNvSpPr>
          <p:nvPr>
            <p:ph type="sldNum" sz="quarter" idx="10"/>
          </p:nvPr>
        </p:nvSpPr>
        <p:spPr/>
        <p:txBody>
          <a:bodyPr/>
          <a:lstStyle/>
          <a:p>
            <a:pPr>
              <a:defRPr/>
            </a:pPr>
            <a:fld id="{BB49C6D9-F17C-45B5-9A7F-C5A98FEF49DD}" type="slidenum">
              <a:rPr lang="en-US" smtClean="0"/>
              <a:pPr>
                <a:defRPr/>
              </a:pPr>
              <a:t>34</a:t>
            </a:fld>
            <a:endParaRPr lang="en-US" dirty="0"/>
          </a:p>
        </p:txBody>
      </p:sp>
    </p:spTree>
    <p:extLst>
      <p:ext uri="{BB962C8B-B14F-4D97-AF65-F5344CB8AC3E}">
        <p14:creationId xmlns:p14="http://schemas.microsoft.com/office/powerpoint/2010/main" val="1159136103"/>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     </a:t>
            </a:r>
            <a:r>
              <a:rPr lang="en-US" sz="1150" dirty="0" smtClean="0"/>
              <a:t>Deductions </a:t>
            </a:r>
            <a:r>
              <a:rPr lang="en-US" sz="1150" dirty="0"/>
              <a:t>are allowed under §404A for a funded foreign plan in the year paid, but only if paid (i) directly to the participant or beneficiary, (ii) to an insurance company to buy a retirement annuity or (iii) to a trust (or the foreign law equivalent of a trust) which contains provisions forbidding the use of trust assets for any purpose other than the benefit of participants and beneficiaries before all plan liabilities are satisfied.</a:t>
            </a:r>
          </a:p>
          <a:p>
            <a:r>
              <a:rPr lang="en-US" sz="1150" dirty="0" smtClean="0"/>
              <a:t>     </a:t>
            </a:r>
            <a:r>
              <a:rPr lang="en-US" sz="1150" dirty="0"/>
              <a:t> </a:t>
            </a:r>
            <a:r>
              <a:rPr lang="en-US" sz="1150" dirty="0" smtClean="0"/>
              <a:t>Section </a:t>
            </a:r>
            <a:r>
              <a:rPr lang="en-US" sz="1150" dirty="0"/>
              <a:t>404A implicitly also grants reductions in earnings and profits for so-called “reserve plans”.  A reserve plan does not need to be funded and the earnings and profits offset equals the annual increase in a bookkeeping reserve credited with the presented value of vested benefits accrued during the year.  Additions or reductions to the reserve because of plan amendments or experience gains or losses are amortized over ten years.</a:t>
            </a:r>
          </a:p>
          <a:p>
            <a:r>
              <a:rPr lang="en-US" sz="1150" dirty="0" smtClean="0"/>
              <a:t>     </a:t>
            </a:r>
            <a:r>
              <a:rPr lang="en-US" sz="1150" dirty="0"/>
              <a:t> </a:t>
            </a:r>
            <a:r>
              <a:rPr lang="en-US" sz="1150" dirty="0" smtClean="0"/>
              <a:t>Taxpayers </a:t>
            </a:r>
            <a:r>
              <a:rPr lang="en-US" sz="1150" dirty="0"/>
              <a:t>wishing to claim a deduction under Section 404A must make an election to be covered by this section. IRS guidance indicates that there are two methods for making the election.  </a:t>
            </a:r>
            <a:r>
              <a:rPr lang="en-US" sz="1150" u="sng" dirty="0"/>
              <a:t>Method 1</a:t>
            </a:r>
            <a:r>
              <a:rPr lang="en-US" sz="1150" dirty="0"/>
              <a:t> entails actually taking deductions under Section 404A.  </a:t>
            </a:r>
            <a:r>
              <a:rPr lang="en-US" sz="1150" u="sng" dirty="0"/>
              <a:t>Method 2</a:t>
            </a:r>
            <a:r>
              <a:rPr lang="en-US" sz="1150" dirty="0"/>
              <a:t> involves filing a statement with the taxpayer’s tax return reserving the taxpayer’s rights until final regulations are issued.  However, no deductions or reductions in e&amp;p would actually be taken.  Amended returns perfecting the election would be taken on the issuance of final regulations. Many years have passed since Section 404A’s enactment without the issuance of final regulations which has brought about much uncertainty about the perfection of </a:t>
            </a:r>
            <a:r>
              <a:rPr lang="en-US" sz="1150" u="sng" dirty="0"/>
              <a:t>Method 2</a:t>
            </a:r>
            <a:r>
              <a:rPr lang="en-US" sz="1150" dirty="0"/>
              <a:t> elections. </a:t>
            </a:r>
          </a:p>
          <a:p>
            <a:endParaRPr lang="en-US" sz="1150" dirty="0"/>
          </a:p>
        </p:txBody>
      </p:sp>
      <p:sp>
        <p:nvSpPr>
          <p:cNvPr id="4" name="Slide Number Placeholder 3"/>
          <p:cNvSpPr>
            <a:spLocks noGrp="1"/>
          </p:cNvSpPr>
          <p:nvPr>
            <p:ph type="sldNum" sz="quarter" idx="10"/>
          </p:nvPr>
        </p:nvSpPr>
        <p:spPr/>
        <p:txBody>
          <a:bodyPr/>
          <a:lstStyle/>
          <a:p>
            <a:pPr>
              <a:defRPr/>
            </a:pPr>
            <a:fld id="{BB49C6D9-F17C-45B5-9A7F-C5A98FEF49DD}" type="slidenum">
              <a:rPr lang="en-US" smtClean="0"/>
              <a:pPr>
                <a:defRPr/>
              </a:pPr>
              <a:t>35</a:t>
            </a:fld>
            <a:endParaRPr lang="en-US" dirty="0"/>
          </a:p>
        </p:txBody>
      </p:sp>
    </p:spTree>
    <p:extLst>
      <p:ext uri="{BB962C8B-B14F-4D97-AF65-F5344CB8AC3E}">
        <p14:creationId xmlns:p14="http://schemas.microsoft.com/office/powerpoint/2010/main" val="769105527"/>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a:xfrm>
            <a:off x="702947" y="4422459"/>
            <a:ext cx="5475604" cy="3965891"/>
          </a:xfrm>
        </p:spPr>
        <p:txBody>
          <a:bodyPr/>
          <a:lstStyle/>
          <a:p>
            <a:r>
              <a:rPr lang="en-US" sz="950" dirty="0"/>
              <a:t> </a:t>
            </a:r>
            <a:r>
              <a:rPr lang="en-US" sz="950" dirty="0"/>
              <a:t>    In </a:t>
            </a:r>
            <a:r>
              <a:rPr lang="en-US" sz="950" dirty="0"/>
              <a:t>order for contributions to a foreign plan to be deductible under Section 404A, the plan must be one that provides “deferred compensation” within the meaning of Section 404A.  This term does not include welfare benefits or contributions to foreign social security systems.</a:t>
            </a:r>
          </a:p>
          <a:p>
            <a:r>
              <a:rPr lang="en-US" sz="950" dirty="0"/>
              <a:t> </a:t>
            </a:r>
            <a:r>
              <a:rPr lang="en-US" sz="950" dirty="0"/>
              <a:t>     The </a:t>
            </a:r>
            <a:r>
              <a:rPr lang="en-US" sz="950" dirty="0"/>
              <a:t>foreign plan must also be in writing, although it appears that it is not necessary to have a formal plan document.  In other words a collection of writings would probably be sufficient to constitute a plan instrument.  However, the plan must be for the exclusive benefit of employees which means that it must prohibit diversion of assets to any purpose other than the benefit of its participants.  The exclusive benefit rule also applies to an unfunded reserve plan, even though it does not have any assets.</a:t>
            </a:r>
          </a:p>
          <a:p>
            <a:r>
              <a:rPr lang="en-US" sz="950" dirty="0"/>
              <a:t> </a:t>
            </a:r>
            <a:r>
              <a:rPr lang="en-US" sz="950" dirty="0"/>
              <a:t>     Another </a:t>
            </a:r>
            <a:r>
              <a:rPr lang="en-US" sz="950" dirty="0"/>
              <a:t>rule that plans qualifying under Section 404A must meet is that 90% or more of the amounts taken into account under the plan must be attributable to services performed by nonresident aliens exempt from U.S. tax.  The proposed regulations provide that for defined benefit plans, this test is met by looking at the actuarial present value of accrued benefits (vested accruals in the case of a reserve plan and all accruals for a funded plan).  For defined contribution plans, the proper reference would be account balances.  The proposed regulations purport to allow any reasonable method of calculating the 90% threshold, but have very specific rules for calculating accrued benefits attributable to service for which the compensation was subject to U.S. tax.</a:t>
            </a:r>
          </a:p>
          <a:p>
            <a:r>
              <a:rPr lang="en-US" sz="950" dirty="0"/>
              <a:t>     The </a:t>
            </a:r>
            <a:r>
              <a:rPr lang="en-US" sz="950" dirty="0"/>
              <a:t>necessity of determining when and where past services were performed can make calculations of the 90% test very complex so that a safe harbor is provided which permits looking only at the current status of employees.  However, the safe harbor is only available to plans providing benefits that are proportional to compensation.  The safe harbor tests plans on the basis of current compensation, residency and nationality but requires a 95% percentage ratio to pass.  In other words, the compensation of U.S. citizens, U.S. resident aliens and any compensation of nonresident aliens subject to U.S. tax taken into account under the plan must be 5% or less for the plan year.</a:t>
            </a:r>
          </a:p>
          <a:p>
            <a:endParaRPr lang="en-US" sz="950" dirty="0"/>
          </a:p>
        </p:txBody>
      </p:sp>
      <p:sp>
        <p:nvSpPr>
          <p:cNvPr id="4" name="Slide Number Placeholder 3"/>
          <p:cNvSpPr>
            <a:spLocks noGrp="1"/>
          </p:cNvSpPr>
          <p:nvPr>
            <p:ph type="sldNum" sz="quarter" idx="10"/>
          </p:nvPr>
        </p:nvSpPr>
        <p:spPr/>
        <p:txBody>
          <a:bodyPr/>
          <a:lstStyle/>
          <a:p>
            <a:pPr>
              <a:defRPr/>
            </a:pPr>
            <a:fld id="{BB49C6D9-F17C-45B5-9A7F-C5A98FEF49DD}" type="slidenum">
              <a:rPr lang="en-US" smtClean="0"/>
              <a:pPr>
                <a:defRPr/>
              </a:pPr>
              <a:t>36</a:t>
            </a:fld>
            <a:endParaRPr lang="en-US" dirty="0"/>
          </a:p>
        </p:txBody>
      </p:sp>
    </p:spTree>
    <p:extLst>
      <p:ext uri="{BB962C8B-B14F-4D97-AF65-F5344CB8AC3E}">
        <p14:creationId xmlns:p14="http://schemas.microsoft.com/office/powerpoint/2010/main" val="507231192"/>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t>
            </a:r>
            <a:r>
              <a:rPr lang="en-US" dirty="0" smtClean="0"/>
              <a:t>    As </a:t>
            </a:r>
            <a:r>
              <a:rPr lang="en-US" dirty="0"/>
              <a:t>I have mentioned, in order to meet the deductibility requirements of Section 404A, contributions to a funded plan must be made to a trust or trust equivalent if the plan sponsor is not located in a common law country.  The proposed regulations under Section 404A require the following criteria to be met before an entity will be considered the equivalent of a trust:</a:t>
            </a:r>
          </a:p>
          <a:p>
            <a:r>
              <a:rPr lang="en-US" dirty="0"/>
              <a:t> </a:t>
            </a:r>
            <a:r>
              <a:rPr lang="en-US" dirty="0" smtClean="0"/>
              <a:t>     •   </a:t>
            </a:r>
            <a:r>
              <a:rPr lang="en-US" dirty="0"/>
              <a:t>Corpus and income is separately identifiable and segregated from the general assets of the employer through a separate legal entity;</a:t>
            </a:r>
          </a:p>
          <a:p>
            <a:r>
              <a:rPr lang="en-US" dirty="0"/>
              <a:t> </a:t>
            </a:r>
            <a:r>
              <a:rPr lang="en-US" dirty="0" smtClean="0"/>
              <a:t>     •   </a:t>
            </a:r>
            <a:r>
              <a:rPr lang="en-US" dirty="0"/>
              <a:t>Corpus and income cannot be subject to the claims of the employer’s creditors before the claims of employees for benefits;</a:t>
            </a:r>
          </a:p>
          <a:p>
            <a:r>
              <a:rPr lang="en-US" dirty="0"/>
              <a:t> </a:t>
            </a:r>
            <a:r>
              <a:rPr lang="en-US" dirty="0" smtClean="0"/>
              <a:t>     •     </a:t>
            </a:r>
            <a:r>
              <a:rPr lang="en-US" dirty="0"/>
              <a:t>Corpus and income cannot be diverted to uses other than the payment of benefits before all plan liabilities are satisfied; and</a:t>
            </a:r>
          </a:p>
          <a:p>
            <a:r>
              <a:rPr lang="en-US" dirty="0"/>
              <a:t> </a:t>
            </a:r>
            <a:r>
              <a:rPr lang="en-US" dirty="0" smtClean="0"/>
              <a:t>     •     Corpus </a:t>
            </a:r>
            <a:r>
              <a:rPr lang="en-US" dirty="0"/>
              <a:t>and income must be held by a person with a legally enforceable duty to operate the fund prudently.</a:t>
            </a:r>
          </a:p>
          <a:p>
            <a:r>
              <a:rPr lang="en-US" dirty="0"/>
              <a:t> </a:t>
            </a:r>
            <a:r>
              <a:rPr lang="en-US" dirty="0" smtClean="0"/>
              <a:t>     This </a:t>
            </a:r>
            <a:r>
              <a:rPr lang="en-US" dirty="0"/>
              <a:t>requirement adds further complexity and uncertainty to Section 404A, because these criteria require interpretations of foreign law, the principles of which may not be consistent with the IRS criteria.  For example, in some countries employers may be required to accept reversions if the plan becomes overfunded and this could conflict with the prohibition on reversions in the Section 404A criteria for a trust equivalent.</a:t>
            </a:r>
          </a:p>
          <a:p>
            <a:r>
              <a:rPr lang="en-US" b="1" dirty="0"/>
              <a:t> </a:t>
            </a:r>
            <a:endParaRPr lang="en-US" dirty="0"/>
          </a:p>
        </p:txBody>
      </p:sp>
      <p:sp>
        <p:nvSpPr>
          <p:cNvPr id="4" name="Slide Number Placeholder 3"/>
          <p:cNvSpPr>
            <a:spLocks noGrp="1"/>
          </p:cNvSpPr>
          <p:nvPr>
            <p:ph type="sldNum" sz="quarter" idx="10"/>
          </p:nvPr>
        </p:nvSpPr>
        <p:spPr/>
        <p:txBody>
          <a:bodyPr/>
          <a:lstStyle/>
          <a:p>
            <a:pPr>
              <a:defRPr/>
            </a:pPr>
            <a:fld id="{BB49C6D9-F17C-45B5-9A7F-C5A98FEF49DD}" type="slidenum">
              <a:rPr lang="en-US" smtClean="0"/>
              <a:pPr>
                <a:defRPr/>
              </a:pPr>
              <a:t>37</a:t>
            </a:fld>
            <a:endParaRPr lang="en-US" dirty="0"/>
          </a:p>
        </p:txBody>
      </p:sp>
    </p:spTree>
    <p:extLst>
      <p:ext uri="{BB962C8B-B14F-4D97-AF65-F5344CB8AC3E}">
        <p14:creationId xmlns:p14="http://schemas.microsoft.com/office/powerpoint/2010/main" val="821562807"/>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100" dirty="0"/>
              <a:t>     </a:t>
            </a:r>
            <a:r>
              <a:rPr lang="en-US" sz="1000" dirty="0"/>
              <a:t>The </a:t>
            </a:r>
            <a:r>
              <a:rPr lang="en-US" sz="1000" dirty="0"/>
              <a:t>Foreign Account Tax Compliance Act (commonly known as FACTA) is a U.S. tax that imposes complex information reporting and withholding requirements on “foreign financial institutions” in order to discourage offshore tax evasion by U.S. taxpayers.  Applicable IRS regulations define a foreign financial institution to include a non-U.S. retirement fund, even if it is maintained and administered beyond U.S. borders.  So we have yet another compliance obligation with which a foreign retirement plan must contend if it has U.S. taxpayer participants</a:t>
            </a:r>
          </a:p>
          <a:p>
            <a:r>
              <a:rPr lang="en-US" sz="1000" dirty="0"/>
              <a:t> </a:t>
            </a:r>
            <a:r>
              <a:rPr lang="en-US" sz="1000" dirty="0"/>
              <a:t>      FACTA’s </a:t>
            </a:r>
            <a:r>
              <a:rPr lang="en-US" sz="1000" dirty="0"/>
              <a:t>enforcement mechanism is a 30% withholding tax that must be forwarded to the IRS by payers (</a:t>
            </a:r>
            <a:r>
              <a:rPr lang="en-US" sz="1000" i="1" u="sng" dirty="0"/>
              <a:t>i.e</a:t>
            </a:r>
            <a:r>
              <a:rPr lang="en-US" sz="1000" dirty="0"/>
              <a:t>., withholding agents) of U.S. source income to a foreign retirement plan unless the plan qualifies for an exemption or cooperates in reporting pension benefits owed to U.S. taxpayers.  The first thing to note is that plans without assets or whose investments are entirely outside the U.S. are not subject to FACTA withholding, because they lack U.S. source income.  </a:t>
            </a:r>
          </a:p>
          <a:p>
            <a:r>
              <a:rPr lang="en-US" sz="1000" dirty="0"/>
              <a:t> </a:t>
            </a:r>
            <a:r>
              <a:rPr lang="en-US" sz="1000" dirty="0"/>
              <a:t>     FACTA </a:t>
            </a:r>
            <a:r>
              <a:rPr lang="en-US" sz="1000" dirty="0"/>
              <a:t>regulations provide several exemptions from the withholding regime for certain qualifying foreign retirement plans that have U.S. source income.  A non-U.S. retirement plan that does in fact qualify for one of these exemptions is entitled to file IRS Form W-8BEN-E with the U.S. withholding agent to communicate its exempt status.  A retirement fund established in a country that has an income tax treaty with the U.S. may also be entitled to an exemption under the provisions of a particular treaty.</a:t>
            </a:r>
          </a:p>
          <a:p>
            <a:r>
              <a:rPr lang="en-US" sz="1000" dirty="0"/>
              <a:t> </a:t>
            </a:r>
            <a:r>
              <a:rPr lang="en-US" sz="1000" dirty="0"/>
              <a:t>     A </a:t>
            </a:r>
            <a:r>
              <a:rPr lang="en-US" sz="1000" dirty="0"/>
              <a:t>plan that does not qualify for an exemption can still avoid the FACTA withholding requirements if its home country has entered into an intergovernmental agreement (“IGA”) with the U.S.   If the country in which a plan is located has entered into an IGA, the plan can forestall U.S. withholding by registering with the IRS and then reporting specified information about U.S. taxpayer participants and their benefits to the plan’s home country tax authorities which would pass the information on to the IRS.  Registration with the IRS is made on IRS Form 8957 and may also entail electronic submission of certain supplemental information.</a:t>
            </a:r>
          </a:p>
          <a:p>
            <a:r>
              <a:rPr lang="en-US" dirty="0"/>
              <a:t> </a:t>
            </a:r>
          </a:p>
          <a:p>
            <a:endParaRPr lang="en-US" dirty="0"/>
          </a:p>
        </p:txBody>
      </p:sp>
      <p:sp>
        <p:nvSpPr>
          <p:cNvPr id="4" name="Slide Number Placeholder 3"/>
          <p:cNvSpPr>
            <a:spLocks noGrp="1"/>
          </p:cNvSpPr>
          <p:nvPr>
            <p:ph type="sldNum" sz="quarter" idx="10"/>
          </p:nvPr>
        </p:nvSpPr>
        <p:spPr/>
        <p:txBody>
          <a:bodyPr/>
          <a:lstStyle/>
          <a:p>
            <a:pPr>
              <a:defRPr/>
            </a:pPr>
            <a:fld id="{BB49C6D9-F17C-45B5-9A7F-C5A98FEF49DD}" type="slidenum">
              <a:rPr lang="en-US" smtClean="0"/>
              <a:pPr>
                <a:defRPr/>
              </a:pPr>
              <a:t>38</a:t>
            </a:fld>
            <a:endParaRPr lang="en-US" dirty="0"/>
          </a:p>
        </p:txBody>
      </p:sp>
    </p:spTree>
    <p:extLst>
      <p:ext uri="{BB962C8B-B14F-4D97-AF65-F5344CB8AC3E}">
        <p14:creationId xmlns:p14="http://schemas.microsoft.com/office/powerpoint/2010/main" val="1808325040"/>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50"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3600">
                <a:solidFill>
                  <a:schemeClr val="tx1"/>
                </a:solidFill>
                <a:latin typeface="Arial Narrow" pitchFamily="34" charset="0"/>
              </a:defRPr>
            </a:lvl1pPr>
            <a:lvl2pPr marL="744064" indent="-286179" eaLnBrk="0" hangingPunct="0">
              <a:defRPr sz="3600">
                <a:solidFill>
                  <a:schemeClr val="tx1"/>
                </a:solidFill>
                <a:latin typeface="Arial Narrow" pitchFamily="34" charset="0"/>
              </a:defRPr>
            </a:lvl2pPr>
            <a:lvl3pPr marL="1144715" indent="-228943" eaLnBrk="0" hangingPunct="0">
              <a:defRPr sz="3600">
                <a:solidFill>
                  <a:schemeClr val="tx1"/>
                </a:solidFill>
                <a:latin typeface="Arial Narrow" pitchFamily="34" charset="0"/>
              </a:defRPr>
            </a:lvl3pPr>
            <a:lvl4pPr marL="1602600" indent="-228943" eaLnBrk="0" hangingPunct="0">
              <a:defRPr sz="3600">
                <a:solidFill>
                  <a:schemeClr val="tx1"/>
                </a:solidFill>
                <a:latin typeface="Arial Narrow" pitchFamily="34" charset="0"/>
              </a:defRPr>
            </a:lvl4pPr>
            <a:lvl5pPr marL="2060486" indent="-228943" eaLnBrk="0" hangingPunct="0">
              <a:defRPr sz="3600">
                <a:solidFill>
                  <a:schemeClr val="tx1"/>
                </a:solidFill>
                <a:latin typeface="Arial Narrow" pitchFamily="34" charset="0"/>
              </a:defRPr>
            </a:lvl5pPr>
            <a:lvl6pPr marL="2518372" indent="-228943" eaLnBrk="0" fontAlgn="base" hangingPunct="0">
              <a:spcBef>
                <a:spcPct val="0"/>
              </a:spcBef>
              <a:spcAft>
                <a:spcPct val="0"/>
              </a:spcAft>
              <a:defRPr sz="3600">
                <a:solidFill>
                  <a:schemeClr val="tx1"/>
                </a:solidFill>
                <a:latin typeface="Arial Narrow" pitchFamily="34" charset="0"/>
              </a:defRPr>
            </a:lvl6pPr>
            <a:lvl7pPr marL="2976258" indent="-228943" eaLnBrk="0" fontAlgn="base" hangingPunct="0">
              <a:spcBef>
                <a:spcPct val="0"/>
              </a:spcBef>
              <a:spcAft>
                <a:spcPct val="0"/>
              </a:spcAft>
              <a:defRPr sz="3600">
                <a:solidFill>
                  <a:schemeClr val="tx1"/>
                </a:solidFill>
                <a:latin typeface="Arial Narrow" pitchFamily="34" charset="0"/>
              </a:defRPr>
            </a:lvl7pPr>
            <a:lvl8pPr marL="3434144" indent="-228943" eaLnBrk="0" fontAlgn="base" hangingPunct="0">
              <a:spcBef>
                <a:spcPct val="0"/>
              </a:spcBef>
              <a:spcAft>
                <a:spcPct val="0"/>
              </a:spcAft>
              <a:defRPr sz="3600">
                <a:solidFill>
                  <a:schemeClr val="tx1"/>
                </a:solidFill>
                <a:latin typeface="Arial Narrow" pitchFamily="34" charset="0"/>
              </a:defRPr>
            </a:lvl8pPr>
            <a:lvl9pPr marL="3892029" indent="-228943" eaLnBrk="0" fontAlgn="base" hangingPunct="0">
              <a:spcBef>
                <a:spcPct val="0"/>
              </a:spcBef>
              <a:spcAft>
                <a:spcPct val="0"/>
              </a:spcAft>
              <a:defRPr sz="3600">
                <a:solidFill>
                  <a:schemeClr val="tx1"/>
                </a:solidFill>
                <a:latin typeface="Arial Narrow" pitchFamily="34" charset="0"/>
              </a:defRPr>
            </a:lvl9pPr>
          </a:lstStyle>
          <a:p>
            <a:pPr eaLnBrk="1" hangingPunct="1"/>
            <a:fld id="{416EBB2E-CAF8-4DA9-9B0C-398D86151FBE}" type="slidenum">
              <a:rPr lang="en-US" sz="1200">
                <a:latin typeface="Arial" charset="0"/>
              </a:rPr>
              <a:pPr eaLnBrk="1" hangingPunct="1"/>
              <a:t>39</a:t>
            </a:fld>
            <a:endParaRPr lang="en-US" sz="1200" dirty="0">
              <a:latin typeface="Arial" charset="0"/>
            </a:endParaRPr>
          </a:p>
        </p:txBody>
      </p:sp>
      <p:sp>
        <p:nvSpPr>
          <p:cNvPr id="78851" name="Rectangle 2"/>
          <p:cNvSpPr>
            <a:spLocks noGrp="1" noRot="1" noChangeAspect="1" noChangeArrowheads="1" noTextEdit="1"/>
          </p:cNvSpPr>
          <p:nvPr>
            <p:ph type="sldImg"/>
          </p:nvPr>
        </p:nvSpPr>
        <p:spPr>
          <a:ln/>
        </p:spPr>
      </p:sp>
      <p:sp>
        <p:nvSpPr>
          <p:cNvPr id="78852"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dirty="0" smtClean="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lang="en-US" dirty="0" smtClean="0"/>
              <a:t>Click to edit Master title style</a:t>
            </a:r>
            <a:endParaRPr lang="en-US" dirty="0"/>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lang="en-US" smtClean="0"/>
              <a:t>Click to edit Master subtitle style</a:t>
            </a:r>
            <a:endParaRPr lang="en-US"/>
          </a:p>
        </p:txBody>
      </p:sp>
      <p:sp>
        <p:nvSpPr>
          <p:cNvPr id="4" name="Date Placeholder 23"/>
          <p:cNvSpPr>
            <a:spLocks noGrp="1"/>
          </p:cNvSpPr>
          <p:nvPr>
            <p:ph type="dt" sz="half" idx="10"/>
          </p:nvPr>
        </p:nvSpPr>
        <p:spPr/>
        <p:txBody>
          <a:bodyPr/>
          <a:lstStyle>
            <a:lvl1pPr>
              <a:defRPr/>
            </a:lvl1pPr>
          </a:lstStyle>
          <a:p>
            <a:pPr>
              <a:defRPr/>
            </a:pPr>
            <a:fld id="{585F109A-F57D-4FB8-9DFD-5E3D9F376472}" type="datetime1">
              <a:rPr lang="en-US"/>
              <a:pPr>
                <a:defRPr/>
              </a:pPr>
              <a:t>11/28/2015</a:t>
            </a:fld>
            <a:endParaRPr lang="en-US" dirty="0"/>
          </a:p>
        </p:txBody>
      </p:sp>
      <p:sp>
        <p:nvSpPr>
          <p:cNvPr id="5" name="Footer Placeholder 9"/>
          <p:cNvSpPr>
            <a:spLocks noGrp="1"/>
          </p:cNvSpPr>
          <p:nvPr>
            <p:ph type="ftr" sz="quarter" idx="11"/>
          </p:nvPr>
        </p:nvSpPr>
        <p:spPr/>
        <p:txBody>
          <a:bodyPr/>
          <a:lstStyle>
            <a:lvl1pPr>
              <a:defRPr/>
            </a:lvl1pPr>
          </a:lstStyle>
          <a:p>
            <a:pPr>
              <a:defRPr/>
            </a:pPr>
            <a:endParaRPr lang="en-US" dirty="0"/>
          </a:p>
        </p:txBody>
      </p:sp>
      <p:sp>
        <p:nvSpPr>
          <p:cNvPr id="6" name="Slide Number Placeholder 21"/>
          <p:cNvSpPr>
            <a:spLocks noGrp="1"/>
          </p:cNvSpPr>
          <p:nvPr>
            <p:ph type="sldNum" sz="quarter" idx="12"/>
          </p:nvPr>
        </p:nvSpPr>
        <p:spPr/>
        <p:txBody>
          <a:bodyPr/>
          <a:lstStyle>
            <a:lvl1pPr>
              <a:defRPr/>
            </a:lvl1pPr>
          </a:lstStyle>
          <a:p>
            <a:pPr>
              <a:defRPr/>
            </a:pPr>
            <a:fld id="{A004721B-BEC6-4790-98F7-B9E7F1FDDCE1}" type="slidenum">
              <a:rPr lang="en-US"/>
              <a:pPr>
                <a:defRPr/>
              </a:pPr>
              <a:t>‹#›</a:t>
            </a:fld>
            <a:endParaRPr lang="en-US" dirty="0"/>
          </a:p>
        </p:txBody>
      </p:sp>
    </p:spTree>
    <p:extLst>
      <p:ext uri="{BB962C8B-B14F-4D97-AF65-F5344CB8AC3E}">
        <p14:creationId xmlns:p14="http://schemas.microsoft.com/office/powerpoint/2010/main" val="276440177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lang="en-US" dirty="0" smtClean="0"/>
              <a:t>Click to edit Master title style</a:t>
            </a:r>
            <a:endParaRPr lang="en-US" dirty="0"/>
          </a:p>
        </p:txBody>
      </p:sp>
      <p:sp>
        <p:nvSpPr>
          <p:cNvPr id="3" name="Content Placeholder 2"/>
          <p:cNvSpPr>
            <a:spLocks noGrp="1"/>
          </p:cNvSpPr>
          <p:nvPr>
            <p:ph idx="1"/>
          </p:nvPr>
        </p:nvSpPr>
        <p:spPr/>
        <p:txBody>
          <a:bodyPr/>
          <a:lstStyle>
            <a:extLst/>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4" name="Date Placeholder 23"/>
          <p:cNvSpPr>
            <a:spLocks noGrp="1"/>
          </p:cNvSpPr>
          <p:nvPr>
            <p:ph type="dt" sz="half" idx="10"/>
          </p:nvPr>
        </p:nvSpPr>
        <p:spPr/>
        <p:txBody>
          <a:bodyPr/>
          <a:lstStyle>
            <a:lvl1pPr>
              <a:defRPr/>
            </a:lvl1pPr>
          </a:lstStyle>
          <a:p>
            <a:pPr>
              <a:defRPr/>
            </a:pPr>
            <a:fld id="{84AF0B25-E1DB-487E-99CA-1976194D3012}" type="datetime1">
              <a:rPr lang="en-US"/>
              <a:pPr>
                <a:defRPr/>
              </a:pPr>
              <a:t>11/28/2015</a:t>
            </a:fld>
            <a:endParaRPr lang="en-US" dirty="0"/>
          </a:p>
        </p:txBody>
      </p:sp>
      <p:sp>
        <p:nvSpPr>
          <p:cNvPr id="5" name="Footer Placeholder 9"/>
          <p:cNvSpPr>
            <a:spLocks noGrp="1"/>
          </p:cNvSpPr>
          <p:nvPr>
            <p:ph type="ftr" sz="quarter" idx="11"/>
          </p:nvPr>
        </p:nvSpPr>
        <p:spPr/>
        <p:txBody>
          <a:bodyPr/>
          <a:lstStyle>
            <a:lvl1pPr>
              <a:defRPr/>
            </a:lvl1pPr>
          </a:lstStyle>
          <a:p>
            <a:pPr>
              <a:defRPr/>
            </a:pPr>
            <a:endParaRPr lang="en-US" dirty="0"/>
          </a:p>
        </p:txBody>
      </p:sp>
      <p:sp>
        <p:nvSpPr>
          <p:cNvPr id="6" name="Slide Number Placeholder 21"/>
          <p:cNvSpPr>
            <a:spLocks noGrp="1"/>
          </p:cNvSpPr>
          <p:nvPr>
            <p:ph type="sldNum" sz="quarter" idx="12"/>
          </p:nvPr>
        </p:nvSpPr>
        <p:spPr/>
        <p:txBody>
          <a:bodyPr/>
          <a:lstStyle>
            <a:lvl1pPr>
              <a:defRPr/>
            </a:lvl1pPr>
          </a:lstStyle>
          <a:p>
            <a:pPr>
              <a:defRPr/>
            </a:pPr>
            <a:fld id="{1CA818CC-217F-4484-AEDF-321D6DD1A1BA}" type="slidenum">
              <a:rPr lang="en-US"/>
              <a:pPr>
                <a:defRPr/>
              </a:pPr>
              <a:t>‹#›</a:t>
            </a:fld>
            <a:endParaRPr lang="en-US" dirty="0"/>
          </a:p>
        </p:txBody>
      </p:sp>
    </p:spTree>
    <p:extLst>
      <p:ext uri="{BB962C8B-B14F-4D97-AF65-F5344CB8AC3E}">
        <p14:creationId xmlns:p14="http://schemas.microsoft.com/office/powerpoint/2010/main" val="378135479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4" name="Rectangle 3"/>
          <p:cNvSpPr/>
          <p:nvPr/>
        </p:nvSpPr>
        <p:spPr>
          <a:xfrm>
            <a:off x="2282825" y="0"/>
            <a:ext cx="6858000"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a:defRPr/>
            </a:pPr>
            <a:endParaRPr lang="en-US" sz="1800" dirty="0"/>
          </a:p>
        </p:txBody>
      </p:sp>
      <p:sp>
        <p:nvSpPr>
          <p:cNvPr id="5" name="Rectangle 4"/>
          <p:cNvSpPr/>
          <p:nvPr/>
        </p:nvSpPr>
        <p:spPr bwMode="invGray">
          <a:xfrm>
            <a:off x="2286000" y="0"/>
            <a:ext cx="76200" cy="6858000"/>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a:defRPr/>
            </a:pPr>
            <a:endParaRPr lang="en-US" sz="1800" dirty="0"/>
          </a:p>
        </p:txBody>
      </p:sp>
      <p:sp>
        <p:nvSpPr>
          <p:cNvPr id="6" name="Oval 5"/>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a:defRPr/>
            </a:pPr>
            <a:endParaRPr lang="en-US" sz="1800" dirty="0"/>
          </a:p>
        </p:txBody>
      </p:sp>
      <p:sp>
        <p:nvSpPr>
          <p:cNvPr id="7" name="Oval 6"/>
          <p:cNvSpPr/>
          <p:nvPr/>
        </p:nvSpPr>
        <p:spPr>
          <a:xfrm>
            <a:off x="2408238" y="2746375"/>
            <a:ext cx="63500" cy="63500"/>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a:defRPr/>
            </a:pPr>
            <a:endParaRPr lang="en-US" sz="1800" dirty="0"/>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lang="en-US" smtClean="0"/>
              <a:t>Click to edit Master title style</a:t>
            </a:r>
            <a:endParaRPr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a:r>
              <a:rPr lang="en-US" smtClean="0"/>
              <a:t>Click to edit Master text styles</a:t>
            </a:r>
          </a:p>
        </p:txBody>
      </p:sp>
      <p:sp>
        <p:nvSpPr>
          <p:cNvPr id="8" name="Date Placeholder 3"/>
          <p:cNvSpPr>
            <a:spLocks noGrp="1"/>
          </p:cNvSpPr>
          <p:nvPr>
            <p:ph type="dt" sz="half" idx="10"/>
          </p:nvPr>
        </p:nvSpPr>
        <p:spPr/>
        <p:txBody>
          <a:bodyPr/>
          <a:lstStyle>
            <a:lvl1pPr>
              <a:defRPr/>
            </a:lvl1pPr>
          </a:lstStyle>
          <a:p>
            <a:pPr>
              <a:defRPr/>
            </a:pPr>
            <a:fld id="{3113B555-7A4D-4F38-8077-FA0429B9EF04}" type="datetime1">
              <a:rPr lang="en-US"/>
              <a:pPr>
                <a:defRPr/>
              </a:pPr>
              <a:t>11/28/2015</a:t>
            </a:fld>
            <a:endParaRPr lang="en-US" dirty="0"/>
          </a:p>
        </p:txBody>
      </p:sp>
      <p:sp>
        <p:nvSpPr>
          <p:cNvPr id="9" name="Footer Placeholder 4"/>
          <p:cNvSpPr>
            <a:spLocks noGrp="1"/>
          </p:cNvSpPr>
          <p:nvPr>
            <p:ph type="ftr" sz="quarter" idx="11"/>
          </p:nvPr>
        </p:nvSpPr>
        <p:spPr/>
        <p:txBody>
          <a:bodyPr/>
          <a:lstStyle>
            <a:lvl1pPr>
              <a:defRPr dirty="0"/>
            </a:lvl1pPr>
          </a:lstStyle>
          <a:p>
            <a:pPr>
              <a:defRPr/>
            </a:pPr>
            <a:endParaRPr lang="en-US" dirty="0"/>
          </a:p>
        </p:txBody>
      </p:sp>
      <p:sp>
        <p:nvSpPr>
          <p:cNvPr id="10" name="Slide Number Placeholder 5"/>
          <p:cNvSpPr>
            <a:spLocks noGrp="1"/>
          </p:cNvSpPr>
          <p:nvPr>
            <p:ph type="sldNum" sz="quarter" idx="12"/>
          </p:nvPr>
        </p:nvSpPr>
        <p:spPr/>
        <p:txBody>
          <a:bodyPr/>
          <a:lstStyle>
            <a:lvl1pPr>
              <a:defRPr/>
            </a:lvl1pPr>
            <a:extLst/>
          </a:lstStyle>
          <a:p>
            <a:pPr>
              <a:defRPr/>
            </a:pPr>
            <a:fld id="{F5100FF0-D116-4247-92A9-31693A0A0E71}" type="slidenum">
              <a:rPr lang="en-US"/>
              <a:pPr>
                <a:defRPr/>
              </a:pPr>
              <a:t>‹#›</a:t>
            </a:fld>
            <a:endParaRPr lang="en-US" dirty="0"/>
          </a:p>
        </p:txBody>
      </p:sp>
    </p:spTree>
    <p:extLst>
      <p:ext uri="{BB962C8B-B14F-4D97-AF65-F5344CB8AC3E}">
        <p14:creationId xmlns:p14="http://schemas.microsoft.com/office/powerpoint/2010/main" val="414734178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lang="en-US" smtClean="0"/>
              <a:t>Click to edit Master title style</a:t>
            </a:r>
            <a:endParaRPr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23"/>
          <p:cNvSpPr>
            <a:spLocks noGrp="1"/>
          </p:cNvSpPr>
          <p:nvPr>
            <p:ph type="dt" sz="half" idx="10"/>
          </p:nvPr>
        </p:nvSpPr>
        <p:spPr/>
        <p:txBody>
          <a:bodyPr/>
          <a:lstStyle>
            <a:lvl1pPr>
              <a:defRPr/>
            </a:lvl1pPr>
          </a:lstStyle>
          <a:p>
            <a:pPr>
              <a:defRPr/>
            </a:pPr>
            <a:fld id="{A929ADF6-2F2A-4440-9AD2-CF628F2A1EEF}" type="datetime1">
              <a:rPr lang="en-US"/>
              <a:pPr>
                <a:defRPr/>
              </a:pPr>
              <a:t>11/28/2015</a:t>
            </a:fld>
            <a:endParaRPr lang="en-US" dirty="0"/>
          </a:p>
        </p:txBody>
      </p:sp>
      <p:sp>
        <p:nvSpPr>
          <p:cNvPr id="6" name="Footer Placeholder 9"/>
          <p:cNvSpPr>
            <a:spLocks noGrp="1"/>
          </p:cNvSpPr>
          <p:nvPr>
            <p:ph type="ftr" sz="quarter" idx="11"/>
          </p:nvPr>
        </p:nvSpPr>
        <p:spPr/>
        <p:txBody>
          <a:bodyPr/>
          <a:lstStyle>
            <a:lvl1pPr>
              <a:defRPr/>
            </a:lvl1pPr>
          </a:lstStyle>
          <a:p>
            <a:pPr>
              <a:defRPr/>
            </a:pPr>
            <a:endParaRPr lang="en-US" dirty="0"/>
          </a:p>
        </p:txBody>
      </p:sp>
      <p:sp>
        <p:nvSpPr>
          <p:cNvPr id="7" name="Slide Number Placeholder 21"/>
          <p:cNvSpPr>
            <a:spLocks noGrp="1"/>
          </p:cNvSpPr>
          <p:nvPr>
            <p:ph type="sldNum" sz="quarter" idx="12"/>
          </p:nvPr>
        </p:nvSpPr>
        <p:spPr/>
        <p:txBody>
          <a:bodyPr/>
          <a:lstStyle>
            <a:lvl1pPr>
              <a:defRPr/>
            </a:lvl1pPr>
          </a:lstStyle>
          <a:p>
            <a:pPr>
              <a:defRPr/>
            </a:pPr>
            <a:fld id="{CB2CFAE3-E1F0-425E-ACAF-19A60CBDE4D1}" type="slidenum">
              <a:rPr lang="en-US"/>
              <a:pPr>
                <a:defRPr/>
              </a:pPr>
              <a:t>‹#›</a:t>
            </a:fld>
            <a:endParaRPr lang="en-US" dirty="0"/>
          </a:p>
        </p:txBody>
      </p:sp>
    </p:spTree>
    <p:extLst>
      <p:ext uri="{BB962C8B-B14F-4D97-AF65-F5344CB8AC3E}">
        <p14:creationId xmlns:p14="http://schemas.microsoft.com/office/powerpoint/2010/main" val="62784501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lstStyle>
            <a:lvl1pPr algn="ctr">
              <a:defRPr sz="4500" b="1" cap="none" baseline="0"/>
            </a:lvl1pPr>
            <a:extLst/>
          </a:lstStyle>
          <a:p>
            <a:r>
              <a:rPr lang="en-US" smtClean="0"/>
              <a:t>Click to edit Master title style</a:t>
            </a:r>
            <a:endParaRPr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a:r>
              <a:rPr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a:r>
              <a:rPr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lvl1pPr>
              <a:defRPr/>
            </a:lvl1pPr>
          </a:lstStyle>
          <a:p>
            <a:pPr>
              <a:defRPr/>
            </a:pPr>
            <a:fld id="{84D245F1-EE49-48BF-B85E-FB7532F1FE77}" type="datetime1">
              <a:rPr lang="en-US"/>
              <a:pPr>
                <a:defRPr/>
              </a:pPr>
              <a:t>11/28/2015</a:t>
            </a:fld>
            <a:endParaRPr lang="en-US" dirty="0"/>
          </a:p>
        </p:txBody>
      </p:sp>
      <p:sp>
        <p:nvSpPr>
          <p:cNvPr id="8" name="Footer Placeholder 7"/>
          <p:cNvSpPr>
            <a:spLocks noGrp="1"/>
          </p:cNvSpPr>
          <p:nvPr>
            <p:ph type="ftr" sz="quarter" idx="11"/>
          </p:nvPr>
        </p:nvSpPr>
        <p:spPr/>
        <p:txBody>
          <a:bodyPr/>
          <a:lstStyle>
            <a:lvl1pPr>
              <a:defRPr dirty="0"/>
            </a:lvl1pPr>
          </a:lstStyle>
          <a:p>
            <a:pPr>
              <a:defRPr/>
            </a:pPr>
            <a:endParaRPr lang="en-US" dirty="0"/>
          </a:p>
        </p:txBody>
      </p:sp>
      <p:sp>
        <p:nvSpPr>
          <p:cNvPr id="9" name="Slide Number Placeholder 8"/>
          <p:cNvSpPr>
            <a:spLocks noGrp="1"/>
          </p:cNvSpPr>
          <p:nvPr>
            <p:ph type="sldNum" sz="quarter" idx="12"/>
          </p:nvPr>
        </p:nvSpPr>
        <p:spPr/>
        <p:txBody>
          <a:bodyPr/>
          <a:lstStyle>
            <a:lvl1pPr>
              <a:defRPr/>
            </a:lvl1pPr>
            <a:extLst/>
          </a:lstStyle>
          <a:p>
            <a:pPr>
              <a:defRPr/>
            </a:pPr>
            <a:fld id="{13EEC25A-DAC0-49B0-9600-4DEA5E92E906}" type="slidenum">
              <a:rPr lang="en-US"/>
              <a:pPr>
                <a:defRPr/>
              </a:pPr>
              <a:t>‹#›</a:t>
            </a:fld>
            <a:endParaRPr lang="en-US" dirty="0"/>
          </a:p>
        </p:txBody>
      </p:sp>
    </p:spTree>
    <p:extLst>
      <p:ext uri="{BB962C8B-B14F-4D97-AF65-F5344CB8AC3E}">
        <p14:creationId xmlns:p14="http://schemas.microsoft.com/office/powerpoint/2010/main" val="311087651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lang="en-US" smtClean="0"/>
              <a:t>Click to edit Master title style</a:t>
            </a:r>
            <a:endParaRPr lang="en-US"/>
          </a:p>
        </p:txBody>
      </p:sp>
      <p:sp>
        <p:nvSpPr>
          <p:cNvPr id="3" name="Date Placeholder 23"/>
          <p:cNvSpPr>
            <a:spLocks noGrp="1"/>
          </p:cNvSpPr>
          <p:nvPr>
            <p:ph type="dt" sz="half" idx="10"/>
          </p:nvPr>
        </p:nvSpPr>
        <p:spPr/>
        <p:txBody>
          <a:bodyPr/>
          <a:lstStyle>
            <a:lvl1pPr>
              <a:defRPr/>
            </a:lvl1pPr>
          </a:lstStyle>
          <a:p>
            <a:pPr>
              <a:defRPr/>
            </a:pPr>
            <a:fld id="{92EC7E35-AF31-447B-B317-14B71D540A6D}" type="datetime1">
              <a:rPr lang="en-US"/>
              <a:pPr>
                <a:defRPr/>
              </a:pPr>
              <a:t>11/28/2015</a:t>
            </a:fld>
            <a:endParaRPr lang="en-US" dirty="0"/>
          </a:p>
        </p:txBody>
      </p:sp>
      <p:sp>
        <p:nvSpPr>
          <p:cNvPr id="4" name="Footer Placeholder 9"/>
          <p:cNvSpPr>
            <a:spLocks noGrp="1"/>
          </p:cNvSpPr>
          <p:nvPr>
            <p:ph type="ftr" sz="quarter" idx="11"/>
          </p:nvPr>
        </p:nvSpPr>
        <p:spPr/>
        <p:txBody>
          <a:bodyPr/>
          <a:lstStyle>
            <a:lvl1pPr>
              <a:defRPr/>
            </a:lvl1pPr>
          </a:lstStyle>
          <a:p>
            <a:pPr>
              <a:defRPr/>
            </a:pPr>
            <a:endParaRPr lang="en-US" dirty="0"/>
          </a:p>
        </p:txBody>
      </p:sp>
      <p:sp>
        <p:nvSpPr>
          <p:cNvPr id="5" name="Slide Number Placeholder 21"/>
          <p:cNvSpPr>
            <a:spLocks noGrp="1"/>
          </p:cNvSpPr>
          <p:nvPr>
            <p:ph type="sldNum" sz="quarter" idx="12"/>
          </p:nvPr>
        </p:nvSpPr>
        <p:spPr/>
        <p:txBody>
          <a:bodyPr/>
          <a:lstStyle>
            <a:lvl1pPr>
              <a:defRPr/>
            </a:lvl1pPr>
          </a:lstStyle>
          <a:p>
            <a:pPr>
              <a:defRPr/>
            </a:pPr>
            <a:fld id="{7C509D47-CFA2-4FA4-A29F-F1A8AF342846}" type="slidenum">
              <a:rPr lang="en-US"/>
              <a:pPr>
                <a:defRPr/>
              </a:pPr>
              <a:t>‹#›</a:t>
            </a:fld>
            <a:endParaRPr lang="en-US" dirty="0"/>
          </a:p>
        </p:txBody>
      </p:sp>
    </p:spTree>
    <p:extLst>
      <p:ext uri="{BB962C8B-B14F-4D97-AF65-F5344CB8AC3E}">
        <p14:creationId xmlns:p14="http://schemas.microsoft.com/office/powerpoint/2010/main" val="172302219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Rectangle 1"/>
          <p:cNvSpPr/>
          <p:nvPr/>
        </p:nvSpPr>
        <p:spPr>
          <a:xfrm>
            <a:off x="1014413" y="0"/>
            <a:ext cx="8129587"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a:defRPr/>
            </a:pPr>
            <a:endParaRPr lang="en-US" sz="1800" dirty="0"/>
          </a:p>
        </p:txBody>
      </p:sp>
      <p:sp>
        <p:nvSpPr>
          <p:cNvPr id="3" name="Rectangle 2"/>
          <p:cNvSpPr/>
          <p:nvPr/>
        </p:nvSpPr>
        <p:spPr bwMode="invGray">
          <a:xfrm>
            <a:off x="1014413" y="0"/>
            <a:ext cx="73025" cy="6858000"/>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a:defRPr/>
            </a:pPr>
            <a:endParaRPr lang="en-US" sz="1800" dirty="0"/>
          </a:p>
        </p:txBody>
      </p:sp>
      <p:sp>
        <p:nvSpPr>
          <p:cNvPr id="4" name="Date Placeholder 1"/>
          <p:cNvSpPr>
            <a:spLocks noGrp="1"/>
          </p:cNvSpPr>
          <p:nvPr>
            <p:ph type="dt" sz="half" idx="10"/>
          </p:nvPr>
        </p:nvSpPr>
        <p:spPr/>
        <p:txBody>
          <a:bodyPr/>
          <a:lstStyle>
            <a:lvl1pPr>
              <a:defRPr/>
            </a:lvl1pPr>
          </a:lstStyle>
          <a:p>
            <a:pPr>
              <a:defRPr/>
            </a:pPr>
            <a:fld id="{D5473EE3-A95E-43DD-A499-CF769D25A687}" type="datetime1">
              <a:rPr lang="en-US"/>
              <a:pPr>
                <a:defRPr/>
              </a:pPr>
              <a:t>11/28/2015</a:t>
            </a:fld>
            <a:endParaRPr lang="en-US" dirty="0"/>
          </a:p>
        </p:txBody>
      </p:sp>
      <p:sp>
        <p:nvSpPr>
          <p:cNvPr id="5" name="Footer Placeholder 2"/>
          <p:cNvSpPr>
            <a:spLocks noGrp="1"/>
          </p:cNvSpPr>
          <p:nvPr>
            <p:ph type="ftr" sz="quarter" idx="11"/>
          </p:nvPr>
        </p:nvSpPr>
        <p:spPr/>
        <p:txBody>
          <a:bodyPr/>
          <a:lstStyle>
            <a:lvl1pPr>
              <a:defRPr dirty="0"/>
            </a:lvl1pPr>
          </a:lstStyle>
          <a:p>
            <a:pPr>
              <a:defRPr/>
            </a:pPr>
            <a:endParaRPr lang="en-US" dirty="0"/>
          </a:p>
        </p:txBody>
      </p:sp>
      <p:sp>
        <p:nvSpPr>
          <p:cNvPr id="6" name="Slide Number Placeholder 3"/>
          <p:cNvSpPr>
            <a:spLocks noGrp="1"/>
          </p:cNvSpPr>
          <p:nvPr>
            <p:ph type="sldNum" sz="quarter" idx="12"/>
          </p:nvPr>
        </p:nvSpPr>
        <p:spPr/>
        <p:txBody>
          <a:bodyPr/>
          <a:lstStyle>
            <a:lvl1pPr>
              <a:defRPr/>
            </a:lvl1pPr>
            <a:extLst/>
          </a:lstStyle>
          <a:p>
            <a:pPr>
              <a:defRPr/>
            </a:pPr>
            <a:fld id="{B9A06611-272E-4764-A52D-ADD197A6A091}" type="slidenum">
              <a:rPr lang="en-US"/>
              <a:pPr>
                <a:defRPr/>
              </a:pPr>
              <a:t>‹#›</a:t>
            </a:fld>
            <a:endParaRPr lang="en-US" dirty="0"/>
          </a:p>
        </p:txBody>
      </p:sp>
    </p:spTree>
    <p:extLst>
      <p:ext uri="{BB962C8B-B14F-4D97-AF65-F5344CB8AC3E}">
        <p14:creationId xmlns:p14="http://schemas.microsoft.com/office/powerpoint/2010/main" val="116062808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lang="en-US" smtClean="0"/>
              <a:t>Click to edit Master title style</a:t>
            </a:r>
            <a:endParaRPr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a:r>
              <a:rPr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lvl1pPr>
              <a:defRPr/>
            </a:lvl1pPr>
          </a:lstStyle>
          <a:p>
            <a:pPr>
              <a:defRPr/>
            </a:pPr>
            <a:fld id="{C66B2C67-7B85-4AAC-81CA-4B0DA195F892}" type="datetime1">
              <a:rPr lang="en-US"/>
              <a:pPr>
                <a:defRPr/>
              </a:pPr>
              <a:t>11/28/2015</a:t>
            </a:fld>
            <a:endParaRPr lang="en-US" dirty="0"/>
          </a:p>
        </p:txBody>
      </p:sp>
      <p:sp>
        <p:nvSpPr>
          <p:cNvPr id="6" name="Footer Placeholder 5"/>
          <p:cNvSpPr>
            <a:spLocks noGrp="1"/>
          </p:cNvSpPr>
          <p:nvPr>
            <p:ph type="ftr" sz="quarter" idx="11"/>
          </p:nvPr>
        </p:nvSpPr>
        <p:spPr/>
        <p:txBody>
          <a:bodyPr/>
          <a:lstStyle>
            <a:lvl1pPr>
              <a:defRPr dirty="0"/>
            </a:lvl1pPr>
          </a:lstStyle>
          <a:p>
            <a:pPr>
              <a:defRPr/>
            </a:pPr>
            <a:endParaRPr lang="en-US" dirty="0"/>
          </a:p>
        </p:txBody>
      </p:sp>
      <p:sp>
        <p:nvSpPr>
          <p:cNvPr id="7" name="Slide Number Placeholder 6"/>
          <p:cNvSpPr>
            <a:spLocks noGrp="1"/>
          </p:cNvSpPr>
          <p:nvPr>
            <p:ph type="sldNum" sz="quarter" idx="12"/>
          </p:nvPr>
        </p:nvSpPr>
        <p:spPr/>
        <p:txBody>
          <a:bodyPr/>
          <a:lstStyle>
            <a:lvl1pPr>
              <a:defRPr/>
            </a:lvl1pPr>
            <a:extLst/>
          </a:lstStyle>
          <a:p>
            <a:pPr>
              <a:defRPr/>
            </a:pPr>
            <a:fld id="{6A1FFCC2-FE64-48FE-8CEF-FA918D1CC938}" type="slidenum">
              <a:rPr lang="en-US"/>
              <a:pPr>
                <a:defRPr/>
              </a:pPr>
              <a:t>‹#›</a:t>
            </a:fld>
            <a:endParaRPr lang="en-US" dirty="0"/>
          </a:p>
        </p:txBody>
      </p:sp>
    </p:spTree>
    <p:extLst>
      <p:ext uri="{BB962C8B-B14F-4D97-AF65-F5344CB8AC3E}">
        <p14:creationId xmlns:p14="http://schemas.microsoft.com/office/powerpoint/2010/main" val="92994223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5" name="Rectangle 4"/>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tIns="274320">
            <a:normAutofit/>
          </a:bodyPr>
          <a:lstStyle>
            <a:extLst/>
          </a:lstStyle>
          <a:p>
            <a:pPr indent="-283464">
              <a:lnSpc>
                <a:spcPts val="3000"/>
              </a:lnSpc>
              <a:spcBef>
                <a:spcPts val="600"/>
              </a:spcBef>
              <a:buClr>
                <a:schemeClr val="accent1"/>
              </a:buClr>
              <a:buSzPct val="80000"/>
              <a:buFont typeface="Wingdings 2"/>
              <a:buNone/>
              <a:defRPr/>
            </a:pPr>
            <a:endParaRPr lang="en-US" sz="3200" dirty="0">
              <a:latin typeface="+mn-lt"/>
              <a:cs typeface="+mn-cs"/>
            </a:endParaRPr>
          </a:p>
        </p:txBody>
      </p:sp>
      <p:sp>
        <p:nvSpPr>
          <p:cNvPr id="6" name="Flowchart: Process 5"/>
          <p:cNvSpPr/>
          <p:nvPr/>
        </p:nvSpPr>
        <p:spPr>
          <a:xfrm rot="19468671">
            <a:off x="396875" y="954088"/>
            <a:ext cx="685800" cy="204787"/>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a:defRPr/>
            </a:pPr>
            <a:endParaRPr lang="en-US" sz="1800" dirty="0"/>
          </a:p>
        </p:txBody>
      </p:sp>
      <p:sp>
        <p:nvSpPr>
          <p:cNvPr id="7" name="Flowchart: Process 6"/>
          <p:cNvSpPr/>
          <p:nvPr/>
        </p:nvSpPr>
        <p:spPr>
          <a:xfrm rot="2103354" flipH="1">
            <a:off x="5003800" y="936625"/>
            <a:ext cx="649288" cy="204788"/>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a:defRPr/>
            </a:pPr>
            <a:endParaRPr lang="en-US" sz="1800" dirty="0"/>
          </a:p>
        </p:txBody>
      </p:sp>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lang="en-US" smtClean="0"/>
              <a:t>Click to edit Master title style</a:t>
            </a:r>
            <a:endParaRPr lang="en-US"/>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tIns="274320">
            <a:normAutofit/>
          </a:bodyPr>
          <a:lstStyle>
            <a:lvl1pPr indent="0">
              <a:buNone/>
              <a:defRPr sz="3200"/>
            </a:lvl1pPr>
            <a:extLst/>
          </a:lstStyle>
          <a:p>
            <a:pPr lvl="0"/>
            <a:r>
              <a:rPr lang="en-US" noProof="0" dirty="0" smtClean="0"/>
              <a:t>Click icon to add picture</a:t>
            </a:r>
            <a:endParaRPr lang="en-US" noProof="0"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a:r>
              <a:rPr lang="en-US" smtClean="0"/>
              <a:t>Click to edit Master text styles</a:t>
            </a:r>
          </a:p>
        </p:txBody>
      </p:sp>
      <p:sp>
        <p:nvSpPr>
          <p:cNvPr id="8" name="Date Placeholder 4"/>
          <p:cNvSpPr>
            <a:spLocks noGrp="1"/>
          </p:cNvSpPr>
          <p:nvPr>
            <p:ph type="dt" sz="half" idx="10"/>
          </p:nvPr>
        </p:nvSpPr>
        <p:spPr/>
        <p:txBody>
          <a:bodyPr/>
          <a:lstStyle>
            <a:lvl1pPr>
              <a:defRPr/>
            </a:lvl1pPr>
          </a:lstStyle>
          <a:p>
            <a:pPr>
              <a:defRPr/>
            </a:pPr>
            <a:fld id="{004C4AC3-ED09-4238-AE90-E71F538E54C0}" type="datetime1">
              <a:rPr lang="en-US"/>
              <a:pPr>
                <a:defRPr/>
              </a:pPr>
              <a:t>11/28/2015</a:t>
            </a:fld>
            <a:endParaRPr lang="en-US" dirty="0"/>
          </a:p>
        </p:txBody>
      </p:sp>
      <p:sp>
        <p:nvSpPr>
          <p:cNvPr id="9" name="Footer Placeholder 5"/>
          <p:cNvSpPr>
            <a:spLocks noGrp="1"/>
          </p:cNvSpPr>
          <p:nvPr>
            <p:ph type="ftr" sz="quarter" idx="11"/>
          </p:nvPr>
        </p:nvSpPr>
        <p:spPr/>
        <p:txBody>
          <a:bodyPr/>
          <a:lstStyle>
            <a:lvl1pPr>
              <a:defRPr dirty="0"/>
            </a:lvl1pPr>
          </a:lstStyle>
          <a:p>
            <a:pPr>
              <a:defRPr/>
            </a:pPr>
            <a:endParaRPr lang="en-US" dirty="0"/>
          </a:p>
        </p:txBody>
      </p:sp>
      <p:sp>
        <p:nvSpPr>
          <p:cNvPr id="10" name="Slide Number Placeholder 6"/>
          <p:cNvSpPr>
            <a:spLocks noGrp="1"/>
          </p:cNvSpPr>
          <p:nvPr>
            <p:ph type="sldNum" sz="quarter" idx="12"/>
          </p:nvPr>
        </p:nvSpPr>
        <p:spPr/>
        <p:txBody>
          <a:bodyPr/>
          <a:lstStyle>
            <a:lvl1pPr>
              <a:defRPr/>
            </a:lvl1pPr>
            <a:extLst/>
          </a:lstStyle>
          <a:p>
            <a:pPr>
              <a:defRPr/>
            </a:pPr>
            <a:fld id="{23266A1B-3F88-48B9-80A0-EACBEBCBB465}" type="slidenum">
              <a:rPr lang="en-US"/>
              <a:pPr>
                <a:defRPr/>
              </a:pPr>
              <a:t>‹#›</a:t>
            </a:fld>
            <a:endParaRPr lang="en-US" dirty="0"/>
          </a:p>
        </p:txBody>
      </p:sp>
    </p:spTree>
    <p:extLst>
      <p:ext uri="{BB962C8B-B14F-4D97-AF65-F5344CB8AC3E}">
        <p14:creationId xmlns:p14="http://schemas.microsoft.com/office/powerpoint/2010/main" val="315319814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extLs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23"/>
          <p:cNvSpPr>
            <a:spLocks noGrp="1"/>
          </p:cNvSpPr>
          <p:nvPr>
            <p:ph type="dt" sz="half" idx="10"/>
          </p:nvPr>
        </p:nvSpPr>
        <p:spPr/>
        <p:txBody>
          <a:bodyPr/>
          <a:lstStyle>
            <a:lvl1pPr>
              <a:defRPr/>
            </a:lvl1pPr>
          </a:lstStyle>
          <a:p>
            <a:pPr>
              <a:defRPr/>
            </a:pPr>
            <a:fld id="{568906D7-D9CD-41AA-98CE-BE089E5E4F19}" type="datetime1">
              <a:rPr lang="en-US"/>
              <a:pPr>
                <a:defRPr/>
              </a:pPr>
              <a:t>11/28/2015</a:t>
            </a:fld>
            <a:endParaRPr lang="en-US" dirty="0"/>
          </a:p>
        </p:txBody>
      </p:sp>
      <p:sp>
        <p:nvSpPr>
          <p:cNvPr id="5" name="Footer Placeholder 9"/>
          <p:cNvSpPr>
            <a:spLocks noGrp="1"/>
          </p:cNvSpPr>
          <p:nvPr>
            <p:ph type="ftr" sz="quarter" idx="11"/>
          </p:nvPr>
        </p:nvSpPr>
        <p:spPr/>
        <p:txBody>
          <a:bodyPr/>
          <a:lstStyle>
            <a:lvl1pPr>
              <a:defRPr/>
            </a:lvl1pPr>
          </a:lstStyle>
          <a:p>
            <a:pPr>
              <a:defRPr/>
            </a:pPr>
            <a:endParaRPr lang="en-US" dirty="0"/>
          </a:p>
        </p:txBody>
      </p:sp>
      <p:sp>
        <p:nvSpPr>
          <p:cNvPr id="6" name="Slide Number Placeholder 21"/>
          <p:cNvSpPr>
            <a:spLocks noGrp="1"/>
          </p:cNvSpPr>
          <p:nvPr>
            <p:ph type="sldNum" sz="quarter" idx="12"/>
          </p:nvPr>
        </p:nvSpPr>
        <p:spPr/>
        <p:txBody>
          <a:bodyPr/>
          <a:lstStyle>
            <a:lvl1pPr>
              <a:defRPr/>
            </a:lvl1pPr>
          </a:lstStyle>
          <a:p>
            <a:pPr>
              <a:defRPr/>
            </a:pPr>
            <a:fld id="{3EC08340-7B5C-4C59-A437-16A6B567D7B6}" type="slidenum">
              <a:rPr lang="en-US"/>
              <a:pPr>
                <a:defRPr/>
              </a:pPr>
              <a:t>‹#›</a:t>
            </a:fld>
            <a:endParaRPr lang="en-US" dirty="0"/>
          </a:p>
        </p:txBody>
      </p:sp>
    </p:spTree>
    <p:extLst>
      <p:ext uri="{BB962C8B-B14F-4D97-AF65-F5344CB8AC3E}">
        <p14:creationId xmlns:p14="http://schemas.microsoft.com/office/powerpoint/2010/main" val="410851597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lang="en-US" smtClean="0"/>
              <a:t>Click to edit Master title style</a:t>
            </a:r>
            <a:endParaRPr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23"/>
          <p:cNvSpPr>
            <a:spLocks noGrp="1"/>
          </p:cNvSpPr>
          <p:nvPr>
            <p:ph type="dt" sz="half" idx="10"/>
          </p:nvPr>
        </p:nvSpPr>
        <p:spPr/>
        <p:txBody>
          <a:bodyPr/>
          <a:lstStyle>
            <a:lvl1pPr>
              <a:defRPr/>
            </a:lvl1pPr>
          </a:lstStyle>
          <a:p>
            <a:pPr>
              <a:defRPr/>
            </a:pPr>
            <a:fld id="{C2F76411-F605-4341-B46F-350674FDCCE6}" type="datetime1">
              <a:rPr lang="en-US"/>
              <a:pPr>
                <a:defRPr/>
              </a:pPr>
              <a:t>11/28/2015</a:t>
            </a:fld>
            <a:endParaRPr lang="en-US" dirty="0"/>
          </a:p>
        </p:txBody>
      </p:sp>
      <p:sp>
        <p:nvSpPr>
          <p:cNvPr id="5" name="Footer Placeholder 9"/>
          <p:cNvSpPr>
            <a:spLocks noGrp="1"/>
          </p:cNvSpPr>
          <p:nvPr>
            <p:ph type="ftr" sz="quarter" idx="11"/>
          </p:nvPr>
        </p:nvSpPr>
        <p:spPr/>
        <p:txBody>
          <a:bodyPr/>
          <a:lstStyle>
            <a:lvl1pPr>
              <a:defRPr/>
            </a:lvl1pPr>
          </a:lstStyle>
          <a:p>
            <a:pPr>
              <a:defRPr/>
            </a:pPr>
            <a:endParaRPr lang="en-US" dirty="0"/>
          </a:p>
        </p:txBody>
      </p:sp>
      <p:sp>
        <p:nvSpPr>
          <p:cNvPr id="6" name="Slide Number Placeholder 21"/>
          <p:cNvSpPr>
            <a:spLocks noGrp="1"/>
          </p:cNvSpPr>
          <p:nvPr>
            <p:ph type="sldNum" sz="quarter" idx="12"/>
          </p:nvPr>
        </p:nvSpPr>
        <p:spPr/>
        <p:txBody>
          <a:bodyPr/>
          <a:lstStyle>
            <a:lvl1pPr>
              <a:defRPr/>
            </a:lvl1pPr>
          </a:lstStyle>
          <a:p>
            <a:pPr>
              <a:defRPr/>
            </a:pPr>
            <a:fld id="{E8FC30F7-33F1-49C4-A384-A240062E847E}" type="slidenum">
              <a:rPr lang="en-US"/>
              <a:pPr>
                <a:defRPr/>
              </a:pPr>
              <a:t>‹#›</a:t>
            </a:fld>
            <a:endParaRPr lang="en-US" dirty="0"/>
          </a:p>
        </p:txBody>
      </p:sp>
    </p:spTree>
    <p:extLst>
      <p:ext uri="{BB962C8B-B14F-4D97-AF65-F5344CB8AC3E}">
        <p14:creationId xmlns:p14="http://schemas.microsoft.com/office/powerpoint/2010/main" val="232281144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blank" preserve="1">
  <p:cSld name="1_Blank">
    <p:spTree>
      <p:nvGrpSpPr>
        <p:cNvPr id="1" name=""/>
        <p:cNvGrpSpPr/>
        <p:nvPr/>
      </p:nvGrpSpPr>
      <p:grpSpPr>
        <a:xfrm>
          <a:off x="0" y="0"/>
          <a:ext cx="0" cy="0"/>
          <a:chOff x="0" y="0"/>
          <a:chExt cx="0" cy="0"/>
        </a:xfrm>
      </p:grpSpPr>
      <p:sp>
        <p:nvSpPr>
          <p:cNvPr id="2" name="Date Placeholder 23"/>
          <p:cNvSpPr>
            <a:spLocks noGrp="1"/>
          </p:cNvSpPr>
          <p:nvPr>
            <p:ph type="dt" sz="half" idx="10"/>
          </p:nvPr>
        </p:nvSpPr>
        <p:spPr/>
        <p:txBody>
          <a:bodyPr/>
          <a:lstStyle>
            <a:lvl1pPr>
              <a:defRPr/>
            </a:lvl1pPr>
          </a:lstStyle>
          <a:p>
            <a:pPr>
              <a:defRPr/>
            </a:pPr>
            <a:fld id="{5F3D9B50-F796-4400-9E71-75D1DAEEDFF8}" type="datetime1">
              <a:rPr lang="en-US"/>
              <a:pPr>
                <a:defRPr/>
              </a:pPr>
              <a:t>11/28/2015</a:t>
            </a:fld>
            <a:endParaRPr lang="en-US" dirty="0"/>
          </a:p>
        </p:txBody>
      </p:sp>
      <p:sp>
        <p:nvSpPr>
          <p:cNvPr id="3" name="Footer Placeholder 9"/>
          <p:cNvSpPr>
            <a:spLocks noGrp="1"/>
          </p:cNvSpPr>
          <p:nvPr>
            <p:ph type="ftr" sz="quarter" idx="11"/>
          </p:nvPr>
        </p:nvSpPr>
        <p:spPr/>
        <p:txBody>
          <a:bodyPr/>
          <a:lstStyle>
            <a:lvl1pPr>
              <a:defRPr/>
            </a:lvl1pPr>
          </a:lstStyle>
          <a:p>
            <a:pPr>
              <a:defRPr/>
            </a:pPr>
            <a:endParaRPr lang="en-US" dirty="0"/>
          </a:p>
        </p:txBody>
      </p:sp>
      <p:sp>
        <p:nvSpPr>
          <p:cNvPr id="4" name="Slide Number Placeholder 21"/>
          <p:cNvSpPr>
            <a:spLocks noGrp="1"/>
          </p:cNvSpPr>
          <p:nvPr>
            <p:ph type="sldNum" sz="quarter" idx="12"/>
          </p:nvPr>
        </p:nvSpPr>
        <p:spPr/>
        <p:txBody>
          <a:bodyPr/>
          <a:lstStyle>
            <a:lvl1pPr>
              <a:defRPr/>
            </a:lvl1pPr>
          </a:lstStyle>
          <a:p>
            <a:pPr>
              <a:defRPr/>
            </a:pPr>
            <a:fld id="{7CFD87DF-E0CE-4DC9-8BC7-147ADB47C1B9}" type="slidenum">
              <a:rPr lang="en-US"/>
              <a:pPr>
                <a:defRPr/>
              </a:pPr>
              <a:t>‹#›</a:t>
            </a:fld>
            <a:endParaRPr lang="en-US" dirty="0"/>
          </a:p>
        </p:txBody>
      </p:sp>
    </p:spTree>
    <p:extLst>
      <p:ext uri="{BB962C8B-B14F-4D97-AF65-F5344CB8AC3E}">
        <p14:creationId xmlns:p14="http://schemas.microsoft.com/office/powerpoint/2010/main" val="240335620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75" y="-815975"/>
            <a:ext cx="1638300" cy="1638300"/>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a:defRPr/>
            </a:pPr>
            <a:endParaRPr lang="en-US" sz="1800" dirty="0"/>
          </a:p>
        </p:txBody>
      </p:sp>
      <p:sp>
        <p:nvSpPr>
          <p:cNvPr id="8" name="Oval 7"/>
          <p:cNvSpPr/>
          <p:nvPr/>
        </p:nvSpPr>
        <p:spPr>
          <a:xfrm>
            <a:off x="168275" y="20638"/>
            <a:ext cx="1703388" cy="1703387"/>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a:defRPr/>
            </a:pPr>
            <a:endParaRPr lang="en-US" sz="1800" dirty="0"/>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a:defRPr/>
            </a:pPr>
            <a:endParaRPr lang="en-US" sz="1800" dirty="0"/>
          </a:p>
        </p:txBody>
      </p:sp>
      <p:sp>
        <p:nvSpPr>
          <p:cNvPr id="12" name="Rectangle 11"/>
          <p:cNvSpPr/>
          <p:nvPr/>
        </p:nvSpPr>
        <p:spPr>
          <a:xfrm>
            <a:off x="1012825" y="0"/>
            <a:ext cx="8131175"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a:defRPr/>
            </a:pPr>
            <a:endParaRPr lang="en-US" sz="1800" dirty="0"/>
          </a:p>
        </p:txBody>
      </p:sp>
      <p:sp>
        <p:nvSpPr>
          <p:cNvPr id="5" name="Title Placeholder 4"/>
          <p:cNvSpPr>
            <a:spLocks noGrp="1"/>
          </p:cNvSpPr>
          <p:nvPr>
            <p:ph type="title"/>
          </p:nvPr>
        </p:nvSpPr>
        <p:spPr>
          <a:xfrm>
            <a:off x="1435100" y="274638"/>
            <a:ext cx="7499350" cy="1143000"/>
          </a:xfrm>
          <a:prstGeom prst="rect">
            <a:avLst/>
          </a:prstGeom>
        </p:spPr>
        <p:txBody>
          <a:bodyPr anchor="ctr">
            <a:normAutofit/>
          </a:bodyPr>
          <a:lstStyle>
            <a:extLst/>
          </a:lstStyle>
          <a:p>
            <a:r>
              <a:rPr lang="en-US" smtClean="0"/>
              <a:t>Click to edit Master title style</a:t>
            </a:r>
            <a:endParaRPr lang="en-US"/>
          </a:p>
        </p:txBody>
      </p:sp>
      <p:sp>
        <p:nvSpPr>
          <p:cNvPr id="1033" name="Text Placeholder 8"/>
          <p:cNvSpPr>
            <a:spLocks noGrp="1"/>
          </p:cNvSpPr>
          <p:nvPr>
            <p:ph type="body" idx="1"/>
          </p:nvPr>
        </p:nvSpPr>
        <p:spPr bwMode="auto">
          <a:xfrm>
            <a:off x="1435100" y="1447800"/>
            <a:ext cx="7499350" cy="4800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24" name="Date Placeholder 23"/>
          <p:cNvSpPr>
            <a:spLocks noGrp="1"/>
          </p:cNvSpPr>
          <p:nvPr>
            <p:ph type="dt" sz="half" idx="2"/>
          </p:nvPr>
        </p:nvSpPr>
        <p:spPr>
          <a:xfrm>
            <a:off x="3581400" y="6305550"/>
            <a:ext cx="2133600" cy="476250"/>
          </a:xfrm>
          <a:prstGeom prst="rect">
            <a:avLst/>
          </a:prstGeom>
        </p:spPr>
        <p:txBody>
          <a:bodyPr vert="horz" wrap="square" lIns="91440" tIns="45720" rIns="91440" bIns="45720" numCol="1" anchor="b" anchorCtr="0" compatLnSpc="1">
            <a:prstTxWarp prst="textNoShape">
              <a:avLst/>
            </a:prstTxWarp>
          </a:bodyPr>
          <a:lstStyle>
            <a:lvl1pPr algn="r" eaLnBrk="1" hangingPunct="1">
              <a:defRPr sz="1200">
                <a:solidFill>
                  <a:srgbClr val="B5A788"/>
                </a:solidFill>
                <a:cs typeface="+mn-cs"/>
              </a:defRPr>
            </a:lvl1pPr>
          </a:lstStyle>
          <a:p>
            <a:pPr>
              <a:defRPr/>
            </a:pPr>
            <a:fld id="{FBF606F7-F2CF-4191-9589-00DEAA84B0A8}" type="datetime1">
              <a:rPr lang="en-US"/>
              <a:pPr>
                <a:defRPr/>
              </a:pPr>
              <a:t>11/28/2015</a:t>
            </a:fld>
            <a:endParaRPr lang="en-US" dirty="0"/>
          </a:p>
        </p:txBody>
      </p:sp>
      <p:sp>
        <p:nvSpPr>
          <p:cNvPr id="10" name="Footer Placeholder 9"/>
          <p:cNvSpPr>
            <a:spLocks noGrp="1"/>
          </p:cNvSpPr>
          <p:nvPr>
            <p:ph type="ftr" sz="quarter" idx="3"/>
          </p:nvPr>
        </p:nvSpPr>
        <p:spPr>
          <a:xfrm>
            <a:off x="5715000" y="6305550"/>
            <a:ext cx="2895600" cy="476250"/>
          </a:xfrm>
          <a:prstGeom prst="rect">
            <a:avLst/>
          </a:prstGeom>
        </p:spPr>
        <p:txBody>
          <a:bodyPr vert="horz" wrap="square" lIns="91440" tIns="45720" rIns="91440" bIns="45720" numCol="1" anchor="b" anchorCtr="0" compatLnSpc="1">
            <a:prstTxWarp prst="textNoShape">
              <a:avLst/>
            </a:prstTxWarp>
          </a:bodyPr>
          <a:lstStyle>
            <a:lvl1pPr eaLnBrk="1" hangingPunct="1">
              <a:defRPr sz="1200" dirty="0">
                <a:solidFill>
                  <a:srgbClr val="B5A788"/>
                </a:solidFill>
                <a:cs typeface="+mn-cs"/>
              </a:defRPr>
            </a:lvl1pPr>
          </a:lstStyle>
          <a:p>
            <a:pPr>
              <a:defRPr/>
            </a:pPr>
            <a:endParaRPr lang="en-US" dirty="0"/>
          </a:p>
        </p:txBody>
      </p:sp>
      <p:sp>
        <p:nvSpPr>
          <p:cNvPr id="22" name="Slide Number Placeholder 21"/>
          <p:cNvSpPr>
            <a:spLocks noGrp="1"/>
          </p:cNvSpPr>
          <p:nvPr>
            <p:ph type="sldNum" sz="quarter" idx="4"/>
          </p:nvPr>
        </p:nvSpPr>
        <p:spPr>
          <a:xfrm>
            <a:off x="8613775"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cs typeface="+mn-cs"/>
              </a:defRPr>
            </a:lvl1pPr>
            <a:extLst/>
          </a:lstStyle>
          <a:p>
            <a:pPr>
              <a:defRPr/>
            </a:pPr>
            <a:fld id="{22882F58-2D88-4991-A3CB-92A7D7EEEF98}" type="slidenum">
              <a:rPr lang="en-US"/>
              <a:pPr>
                <a:defRPr/>
              </a:pPr>
              <a:t>‹#›</a:t>
            </a:fld>
            <a:endParaRPr lang="en-US" dirty="0"/>
          </a:p>
        </p:txBody>
      </p:sp>
      <p:sp>
        <p:nvSpPr>
          <p:cNvPr id="15" name="Rectangle 14"/>
          <p:cNvSpPr/>
          <p:nvPr/>
        </p:nvSpPr>
        <p:spPr bwMode="invGray">
          <a:xfrm>
            <a:off x="1014413" y="0"/>
            <a:ext cx="73025" cy="6858000"/>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a:defRPr/>
            </a:pPr>
            <a:endParaRPr lang="en-US" sz="1800" dirty="0"/>
          </a:p>
        </p:txBody>
      </p:sp>
    </p:spTree>
  </p:cSld>
  <p:clrMap bg1="lt1" tx1="dk1" bg2="lt2" tx2="dk2" accent1="accent1" accent2="accent2" accent3="accent3" accent4="accent4" accent5="accent5" accent6="accent6" hlink="hlink" folHlink="folHlink"/>
  <p:sldLayoutIdLst>
    <p:sldLayoutId id="2147484039" r:id="rId1"/>
    <p:sldLayoutId id="2147484040" r:id="rId2"/>
    <p:sldLayoutId id="2147484046" r:id="rId3"/>
    <p:sldLayoutId id="2147484041" r:id="rId4"/>
    <p:sldLayoutId id="2147484047" r:id="rId5"/>
    <p:sldLayoutId id="2147484042" r:id="rId6"/>
    <p:sldLayoutId id="2147484048" r:id="rId7"/>
    <p:sldLayoutId id="2147484049" r:id="rId8"/>
    <p:sldLayoutId id="2147484050" r:id="rId9"/>
    <p:sldLayoutId id="2147484043" r:id="rId10"/>
    <p:sldLayoutId id="2147484044" r:id="rId11"/>
    <p:sldLayoutId id="2147484045" r:id="rId12"/>
  </p:sldLayoutIdLst>
  <p:hf hdr="0" ftr="0" dt="0"/>
  <p:txStyles>
    <p:titleStyle>
      <a:lvl1pPr algn="l" rtl="0" eaLnBrk="0" fontAlgn="base" hangingPunct="0">
        <a:spcBef>
          <a:spcPct val="0"/>
        </a:spcBef>
        <a:spcAft>
          <a:spcPct val="0"/>
        </a:spcAft>
        <a:defRPr sz="4300" kern="1200">
          <a:solidFill>
            <a:srgbClr val="572314"/>
          </a:solidFill>
          <a:effectLst>
            <a:outerShdw blurRad="50000" dist="30000" dir="5400000" algn="tl" rotWithShape="0">
              <a:srgbClr val="000000">
                <a:alpha val="30000"/>
              </a:srgbClr>
            </a:outerShdw>
          </a:effectLst>
          <a:latin typeface="+mj-lt"/>
          <a:ea typeface="+mj-ea"/>
          <a:cs typeface="+mj-cs"/>
        </a:defRPr>
      </a:lvl1pPr>
      <a:lvl2pPr algn="l" rtl="0" eaLnBrk="0" fontAlgn="base" hangingPunct="0">
        <a:spcBef>
          <a:spcPct val="0"/>
        </a:spcBef>
        <a:spcAft>
          <a:spcPct val="0"/>
        </a:spcAft>
        <a:defRPr sz="4300">
          <a:solidFill>
            <a:srgbClr val="572314"/>
          </a:solidFill>
          <a:latin typeface="Calibri" pitchFamily="34" charset="0"/>
        </a:defRPr>
      </a:lvl2pPr>
      <a:lvl3pPr algn="l" rtl="0" eaLnBrk="0" fontAlgn="base" hangingPunct="0">
        <a:spcBef>
          <a:spcPct val="0"/>
        </a:spcBef>
        <a:spcAft>
          <a:spcPct val="0"/>
        </a:spcAft>
        <a:defRPr sz="4300">
          <a:solidFill>
            <a:srgbClr val="572314"/>
          </a:solidFill>
          <a:latin typeface="Calibri" pitchFamily="34" charset="0"/>
        </a:defRPr>
      </a:lvl3pPr>
      <a:lvl4pPr algn="l" rtl="0" eaLnBrk="0" fontAlgn="base" hangingPunct="0">
        <a:spcBef>
          <a:spcPct val="0"/>
        </a:spcBef>
        <a:spcAft>
          <a:spcPct val="0"/>
        </a:spcAft>
        <a:defRPr sz="4300">
          <a:solidFill>
            <a:srgbClr val="572314"/>
          </a:solidFill>
          <a:latin typeface="Calibri" pitchFamily="34" charset="0"/>
        </a:defRPr>
      </a:lvl4pPr>
      <a:lvl5pPr algn="l" rtl="0" eaLnBrk="0" fontAlgn="base" hangingPunct="0">
        <a:spcBef>
          <a:spcPct val="0"/>
        </a:spcBef>
        <a:spcAft>
          <a:spcPct val="0"/>
        </a:spcAft>
        <a:defRPr sz="4300">
          <a:solidFill>
            <a:srgbClr val="572314"/>
          </a:solidFill>
          <a:latin typeface="Calibri" pitchFamily="34" charset="0"/>
        </a:defRPr>
      </a:lvl5pPr>
      <a:lvl6pPr marL="457200" algn="l" rtl="0" fontAlgn="base">
        <a:spcBef>
          <a:spcPct val="0"/>
        </a:spcBef>
        <a:spcAft>
          <a:spcPct val="0"/>
        </a:spcAft>
        <a:defRPr sz="4300">
          <a:solidFill>
            <a:srgbClr val="572314"/>
          </a:solidFill>
          <a:latin typeface="Calibri" pitchFamily="34" charset="0"/>
        </a:defRPr>
      </a:lvl6pPr>
      <a:lvl7pPr marL="914400" algn="l" rtl="0" fontAlgn="base">
        <a:spcBef>
          <a:spcPct val="0"/>
        </a:spcBef>
        <a:spcAft>
          <a:spcPct val="0"/>
        </a:spcAft>
        <a:defRPr sz="4300">
          <a:solidFill>
            <a:srgbClr val="572314"/>
          </a:solidFill>
          <a:latin typeface="Calibri" pitchFamily="34" charset="0"/>
        </a:defRPr>
      </a:lvl7pPr>
      <a:lvl8pPr marL="1371600" algn="l" rtl="0" fontAlgn="base">
        <a:spcBef>
          <a:spcPct val="0"/>
        </a:spcBef>
        <a:spcAft>
          <a:spcPct val="0"/>
        </a:spcAft>
        <a:defRPr sz="4300">
          <a:solidFill>
            <a:srgbClr val="572314"/>
          </a:solidFill>
          <a:latin typeface="Calibri" pitchFamily="34" charset="0"/>
        </a:defRPr>
      </a:lvl8pPr>
      <a:lvl9pPr marL="1828800" algn="l" rtl="0" fontAlgn="base">
        <a:spcBef>
          <a:spcPct val="0"/>
        </a:spcBef>
        <a:spcAft>
          <a:spcPct val="0"/>
        </a:spcAft>
        <a:defRPr sz="4300">
          <a:solidFill>
            <a:srgbClr val="572314"/>
          </a:solidFill>
          <a:latin typeface="Calibri" pitchFamily="34" charset="0"/>
        </a:defRPr>
      </a:lvl9pPr>
      <a:extLst/>
    </p:titleStyle>
    <p:bodyStyle>
      <a:lvl1pPr marL="365125" indent="-282575" algn="l" rtl="0" eaLnBrk="0" fontAlgn="base" hangingPunct="0">
        <a:spcBef>
          <a:spcPts val="600"/>
        </a:spcBef>
        <a:spcAft>
          <a:spcPct val="0"/>
        </a:spcAft>
        <a:buClr>
          <a:schemeClr val="accent1"/>
        </a:buClr>
        <a:buSzPct val="80000"/>
        <a:buFont typeface="Wingdings 2" pitchFamily="18" charset="2"/>
        <a:buChar char=""/>
        <a:defRPr sz="3200" kern="1200">
          <a:solidFill>
            <a:schemeClr val="tx1"/>
          </a:solidFill>
          <a:latin typeface="+mn-lt"/>
          <a:ea typeface="+mn-ea"/>
          <a:cs typeface="+mn-cs"/>
        </a:defRPr>
      </a:lvl1pPr>
      <a:lvl2pPr marL="639763" indent="-236538" algn="l" rtl="0" eaLnBrk="0" fontAlgn="base" hangingPunct="0">
        <a:spcBef>
          <a:spcPts val="550"/>
        </a:spcBef>
        <a:spcAft>
          <a:spcPct val="0"/>
        </a:spcAft>
        <a:buClr>
          <a:schemeClr val="accent1"/>
        </a:buClr>
        <a:buFont typeface="Verdana" pitchFamily="34" charset="0"/>
        <a:buChar char="◦"/>
        <a:defRPr sz="2800" kern="1200">
          <a:solidFill>
            <a:schemeClr val="tx1"/>
          </a:solidFill>
          <a:latin typeface="+mn-lt"/>
          <a:ea typeface="+mn-ea"/>
          <a:cs typeface="+mn-cs"/>
        </a:defRPr>
      </a:lvl2pPr>
      <a:lvl3pPr marL="885825" indent="-228600" algn="l" rtl="0" eaLnBrk="0" fontAlgn="base" hangingPunct="0">
        <a:spcBef>
          <a:spcPct val="20000"/>
        </a:spcBef>
        <a:spcAft>
          <a:spcPct val="0"/>
        </a:spcAft>
        <a:buClr>
          <a:schemeClr val="accent2"/>
        </a:buClr>
        <a:buFont typeface="Wingdings 2" pitchFamily="18" charset="2"/>
        <a:buChar char=""/>
        <a:defRPr sz="2400" kern="1200">
          <a:solidFill>
            <a:schemeClr val="tx1"/>
          </a:solidFill>
          <a:latin typeface="+mn-lt"/>
          <a:ea typeface="+mn-ea"/>
          <a:cs typeface="+mn-cs"/>
        </a:defRPr>
      </a:lvl3pPr>
      <a:lvl4pPr marL="1096963" indent="-173038" algn="l" rtl="0" eaLnBrk="0" fontAlgn="base" hangingPunct="0">
        <a:spcBef>
          <a:spcPct val="20000"/>
        </a:spcBef>
        <a:spcAft>
          <a:spcPct val="0"/>
        </a:spcAft>
        <a:buClr>
          <a:srgbClr val="C32D2E"/>
        </a:buClr>
        <a:buFont typeface="Wingdings 2" pitchFamily="18" charset="2"/>
        <a:buChar char=""/>
        <a:defRPr sz="2000" kern="1200">
          <a:solidFill>
            <a:schemeClr val="tx1"/>
          </a:solidFill>
          <a:latin typeface="+mn-lt"/>
          <a:ea typeface="+mn-ea"/>
          <a:cs typeface="+mn-cs"/>
        </a:defRPr>
      </a:lvl4pPr>
      <a:lvl5pPr marL="1296988" indent="-182563" algn="l" rtl="0" eaLnBrk="0" fontAlgn="base" hangingPunct="0">
        <a:spcBef>
          <a:spcPct val="20000"/>
        </a:spcBef>
        <a:spcAft>
          <a:spcPct val="0"/>
        </a:spcAft>
        <a:buClr>
          <a:srgbClr val="84AA33"/>
        </a:buClr>
        <a:buFont typeface="Wingdings 2" pitchFamily="18" charset="2"/>
        <a:buChar char=""/>
        <a:defRPr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38.xml"/><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9.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7170" name="Rectangle 2"/>
          <p:cNvSpPr>
            <a:spLocks noGrp="1" noChangeArrowheads="1"/>
          </p:cNvSpPr>
          <p:nvPr>
            <p:ph type="ctrTitle"/>
          </p:nvPr>
        </p:nvSpPr>
        <p:spPr bwMode="auto">
          <a:xfrm>
            <a:off x="1447800" y="304800"/>
            <a:ext cx="7407275" cy="3505200"/>
          </a:xfrm>
        </p:spPr>
        <p:txBody>
          <a:bodyPr vert="horz" wrap="square" lIns="91440" tIns="45720" rIns="91440" bIns="45720" numCol="1" anchorCtr="0" compatLnSpc="1">
            <a:prstTxWarp prst="textNoShape">
              <a:avLst/>
            </a:prstTxWarp>
          </a:bodyPr>
          <a:lstStyle/>
          <a:p>
            <a:pPr eaLnBrk="1" hangingPunct="1"/>
            <a:r>
              <a:rPr lang="en-US" sz="4400" b="1" dirty="0" smtClean="0">
                <a:effectLst/>
              </a:rPr>
              <a:t/>
            </a:r>
            <a:br>
              <a:rPr lang="en-US" sz="4400" b="1" dirty="0" smtClean="0">
                <a:effectLst/>
              </a:rPr>
            </a:br>
            <a:endParaRPr lang="en-US" sz="4000" b="1" dirty="0" smtClean="0">
              <a:effectLst/>
            </a:endParaRPr>
          </a:p>
        </p:txBody>
      </p:sp>
      <p:sp>
        <p:nvSpPr>
          <p:cNvPr id="7171" name="Rectangle 3"/>
          <p:cNvSpPr>
            <a:spLocks noGrp="1" noChangeArrowheads="1"/>
          </p:cNvSpPr>
          <p:nvPr>
            <p:ph type="subTitle" idx="1"/>
          </p:nvPr>
        </p:nvSpPr>
        <p:spPr>
          <a:xfrm>
            <a:off x="1431925" y="1849438"/>
            <a:ext cx="7407275" cy="1752600"/>
          </a:xfrm>
        </p:spPr>
        <p:txBody>
          <a:bodyPr/>
          <a:lstStyle/>
          <a:p>
            <a:pPr marL="26988" eaLnBrk="1" hangingPunct="1">
              <a:lnSpc>
                <a:spcPct val="80000"/>
              </a:lnSpc>
            </a:pPr>
            <a:endParaRPr lang="en-US" sz="2200" b="1" dirty="0" smtClean="0">
              <a:solidFill>
                <a:srgbClr val="320E04"/>
              </a:solidFill>
              <a:latin typeface="Times New Roman" pitchFamily="18" charset="0"/>
            </a:endParaRPr>
          </a:p>
          <a:p>
            <a:pPr marL="26988" eaLnBrk="1" hangingPunct="1">
              <a:lnSpc>
                <a:spcPct val="80000"/>
              </a:lnSpc>
            </a:pPr>
            <a:endParaRPr lang="en-US" sz="2200" b="1" dirty="0" smtClean="0">
              <a:solidFill>
                <a:srgbClr val="320E04"/>
              </a:solidFill>
              <a:latin typeface="Times New Roman" pitchFamily="18" charset="0"/>
            </a:endParaRPr>
          </a:p>
          <a:p>
            <a:pPr marL="26988" eaLnBrk="1" hangingPunct="1">
              <a:lnSpc>
                <a:spcPct val="80000"/>
              </a:lnSpc>
            </a:pPr>
            <a:endParaRPr lang="en-US" sz="2200" b="1" dirty="0" smtClean="0">
              <a:solidFill>
                <a:srgbClr val="320E04"/>
              </a:solidFill>
              <a:latin typeface="Times New Roman" pitchFamily="18" charset="0"/>
            </a:endParaRPr>
          </a:p>
          <a:p>
            <a:pPr marL="26988" algn="ctr" eaLnBrk="1" hangingPunct="1">
              <a:lnSpc>
                <a:spcPct val="80000"/>
              </a:lnSpc>
            </a:pPr>
            <a:r>
              <a:rPr lang="en-US" b="1" dirty="0" smtClean="0">
                <a:solidFill>
                  <a:srgbClr val="320E04"/>
                </a:solidFill>
                <a:latin typeface="Arial" charset="0"/>
                <a:cs typeface="Arial" charset="0"/>
              </a:rPr>
              <a:t>Marcia S. Wagner, Esq.</a:t>
            </a:r>
          </a:p>
        </p:txBody>
      </p:sp>
      <p:sp>
        <p:nvSpPr>
          <p:cNvPr id="7172" name="Rectangle 3"/>
          <p:cNvSpPr>
            <a:spLocks noChangeArrowheads="1"/>
          </p:cNvSpPr>
          <p:nvPr/>
        </p:nvSpPr>
        <p:spPr bwMode="auto">
          <a:xfrm>
            <a:off x="1371600" y="152400"/>
            <a:ext cx="7391400" cy="594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tIns="0"/>
          <a:lstStyle/>
          <a:p>
            <a:pPr marL="26988">
              <a:lnSpc>
                <a:spcPct val="80000"/>
              </a:lnSpc>
              <a:spcBef>
                <a:spcPts val="600"/>
              </a:spcBef>
              <a:buClr>
                <a:schemeClr val="accent1"/>
              </a:buClr>
              <a:buSzPct val="80000"/>
              <a:buFont typeface="Wingdings 2" pitchFamily="18" charset="2"/>
              <a:buNone/>
            </a:pPr>
            <a:endParaRPr lang="en-US" sz="2900" dirty="0">
              <a:solidFill>
                <a:srgbClr val="320E04"/>
              </a:solidFill>
              <a:latin typeface="Arial" panose="020B0604020202020204" pitchFamily="34" charset="0"/>
              <a:cs typeface="Arial" panose="020B0604020202020204" pitchFamily="34" charset="0"/>
            </a:endParaRPr>
          </a:p>
          <a:p>
            <a:pPr algn="ctr"/>
            <a:r>
              <a:rPr lang="en-US" sz="2900" b="1" dirty="0" smtClean="0">
                <a:solidFill>
                  <a:schemeClr val="tx2"/>
                </a:solidFill>
                <a:latin typeface="Arial" panose="020B0604020202020204" pitchFamily="34" charset="0"/>
                <a:cs typeface="Arial" panose="020B0604020202020204" pitchFamily="34" charset="0"/>
              </a:rPr>
              <a:t>PENSION </a:t>
            </a:r>
            <a:r>
              <a:rPr lang="en-US" sz="2900" b="1" dirty="0">
                <a:solidFill>
                  <a:schemeClr val="tx2"/>
                </a:solidFill>
                <a:latin typeface="Arial" panose="020B0604020202020204" pitchFamily="34" charset="0"/>
                <a:cs typeface="Arial" panose="020B0604020202020204" pitchFamily="34" charset="0"/>
              </a:rPr>
              <a:t>BENEFITS CONSIDERATIONS </a:t>
            </a:r>
            <a:endParaRPr lang="en-US" sz="2900" b="1" dirty="0" smtClean="0">
              <a:solidFill>
                <a:schemeClr val="tx2"/>
              </a:solidFill>
              <a:latin typeface="Arial" panose="020B0604020202020204" pitchFamily="34" charset="0"/>
              <a:cs typeface="Arial" panose="020B0604020202020204" pitchFamily="34" charset="0"/>
            </a:endParaRPr>
          </a:p>
          <a:p>
            <a:pPr algn="ctr"/>
            <a:r>
              <a:rPr lang="en-US" sz="2900" b="1" dirty="0" smtClean="0">
                <a:solidFill>
                  <a:schemeClr val="tx2"/>
                </a:solidFill>
                <a:latin typeface="Arial" panose="020B0604020202020204" pitchFamily="34" charset="0"/>
                <a:cs typeface="Arial" panose="020B0604020202020204" pitchFamily="34" charset="0"/>
              </a:rPr>
              <a:t>FOR </a:t>
            </a:r>
            <a:r>
              <a:rPr lang="en-US" sz="2900" b="1" dirty="0">
                <a:solidFill>
                  <a:schemeClr val="tx2"/>
                </a:solidFill>
                <a:latin typeface="Arial" panose="020B0604020202020204" pitchFamily="34" charset="0"/>
                <a:cs typeface="Arial" panose="020B0604020202020204" pitchFamily="34" charset="0"/>
              </a:rPr>
              <a:t>MULTINATIONAL COMPANIES:</a:t>
            </a:r>
          </a:p>
          <a:p>
            <a:pPr algn="ctr"/>
            <a:r>
              <a:rPr lang="en-US" sz="2900" b="1" dirty="0">
                <a:solidFill>
                  <a:schemeClr val="tx2"/>
                </a:solidFill>
                <a:latin typeface="Arial" panose="020B0604020202020204" pitchFamily="34" charset="0"/>
                <a:cs typeface="Arial" panose="020B0604020202020204" pitchFamily="34" charset="0"/>
              </a:rPr>
              <a:t>CROSS-BORDER ISSUES IN THE GLOBAL ECONOMY</a:t>
            </a:r>
            <a:endParaRPr lang="en-US" sz="2900" b="1" dirty="0">
              <a:solidFill>
                <a:schemeClr val="tx2"/>
              </a:solidFill>
              <a:latin typeface="Arial" panose="020B0604020202020204" pitchFamily="34" charset="0"/>
              <a:cs typeface="Arial" panose="020B0604020202020204" pitchFamily="34" charset="0"/>
            </a:endParaRPr>
          </a:p>
          <a:p>
            <a:pPr marL="26988" algn="ctr">
              <a:lnSpc>
                <a:spcPct val="80000"/>
              </a:lnSpc>
              <a:spcBef>
                <a:spcPts val="600"/>
              </a:spcBef>
              <a:buClr>
                <a:schemeClr val="accent1"/>
              </a:buClr>
              <a:buSzPct val="80000"/>
              <a:buFont typeface="Wingdings 2" pitchFamily="18" charset="2"/>
              <a:buNone/>
            </a:pPr>
            <a:endParaRPr lang="en-US" sz="3400" b="1" dirty="0" smtClean="0">
              <a:solidFill>
                <a:srgbClr val="320E04"/>
              </a:solidFill>
              <a:latin typeface="Arial" charset="0"/>
            </a:endParaRPr>
          </a:p>
          <a:p>
            <a:pPr marL="26988" algn="ctr">
              <a:lnSpc>
                <a:spcPct val="80000"/>
              </a:lnSpc>
              <a:spcBef>
                <a:spcPts val="600"/>
              </a:spcBef>
              <a:buClr>
                <a:schemeClr val="accent1"/>
              </a:buClr>
              <a:buSzPct val="80000"/>
              <a:buFont typeface="Wingdings 2" pitchFamily="18" charset="2"/>
              <a:buNone/>
            </a:pPr>
            <a:endParaRPr lang="en-US" sz="3400" b="1" dirty="0" smtClean="0">
              <a:solidFill>
                <a:srgbClr val="320E04"/>
              </a:solidFill>
              <a:latin typeface="Arial" charset="0"/>
            </a:endParaRPr>
          </a:p>
          <a:p>
            <a:pPr marL="26988" algn="ctr">
              <a:lnSpc>
                <a:spcPct val="80000"/>
              </a:lnSpc>
              <a:spcBef>
                <a:spcPts val="600"/>
              </a:spcBef>
              <a:buClr>
                <a:schemeClr val="accent1"/>
              </a:buClr>
              <a:buSzPct val="80000"/>
              <a:buFont typeface="Wingdings 2" pitchFamily="18" charset="2"/>
              <a:buNone/>
            </a:pPr>
            <a:endParaRPr lang="en-US" sz="3400" b="1" dirty="0">
              <a:solidFill>
                <a:srgbClr val="320E04"/>
              </a:solidFill>
              <a:latin typeface="Arial" charset="0"/>
            </a:endParaRPr>
          </a:p>
          <a:p>
            <a:pPr marL="26988" algn="ctr">
              <a:lnSpc>
                <a:spcPct val="80000"/>
              </a:lnSpc>
              <a:spcBef>
                <a:spcPts val="600"/>
              </a:spcBef>
              <a:buClr>
                <a:schemeClr val="accent1"/>
              </a:buClr>
              <a:buSzPct val="80000"/>
              <a:buFont typeface="Wingdings 2" pitchFamily="18" charset="2"/>
              <a:buNone/>
            </a:pPr>
            <a:endParaRPr lang="en-US" sz="3400" b="1" dirty="0" smtClean="0">
              <a:solidFill>
                <a:srgbClr val="320E04"/>
              </a:solidFill>
              <a:latin typeface="Arial" charset="0"/>
            </a:endParaRPr>
          </a:p>
          <a:p>
            <a:pPr marL="26988" algn="ctr">
              <a:lnSpc>
                <a:spcPct val="80000"/>
              </a:lnSpc>
              <a:spcBef>
                <a:spcPts val="600"/>
              </a:spcBef>
              <a:buClr>
                <a:schemeClr val="accent1"/>
              </a:buClr>
              <a:buSzPct val="80000"/>
              <a:buFont typeface="Wingdings 2" pitchFamily="18" charset="2"/>
              <a:buNone/>
            </a:pPr>
            <a:endParaRPr lang="en-US" sz="3400" b="1" dirty="0" smtClean="0">
              <a:solidFill>
                <a:srgbClr val="320E04"/>
              </a:solidFill>
              <a:latin typeface="Arial" charset="0"/>
            </a:endParaRPr>
          </a:p>
          <a:p>
            <a:pPr marL="26988" algn="ctr">
              <a:lnSpc>
                <a:spcPct val="80000"/>
              </a:lnSpc>
              <a:spcBef>
                <a:spcPts val="600"/>
              </a:spcBef>
              <a:buClr>
                <a:schemeClr val="accent1"/>
              </a:buClr>
              <a:buSzPct val="80000"/>
              <a:buFont typeface="Wingdings 2" pitchFamily="18" charset="2"/>
              <a:buNone/>
            </a:pPr>
            <a:endParaRPr lang="en-US" sz="3400" b="1" dirty="0">
              <a:solidFill>
                <a:srgbClr val="320E04"/>
              </a:solidFill>
              <a:latin typeface="Times New Roman" pitchFamily="18" charset="0"/>
            </a:endParaRPr>
          </a:p>
        </p:txBody>
      </p:sp>
      <p:pic>
        <p:nvPicPr>
          <p:cNvPr id="7173" name="Picture 5" descr="C:\Documents and Settings\Barbara Lewis\Local Settings\Temporary Internet Files\OLK2EB\Wagner-Logo.bmp"/>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048000" y="4419600"/>
            <a:ext cx="3505200" cy="685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b="1" dirty="0">
                <a:effectLst/>
              </a:rPr>
              <a:t>Introduction</a:t>
            </a:r>
            <a:endParaRPr lang="en-US" b="1" dirty="0">
              <a:effectLst/>
            </a:endParaRPr>
          </a:p>
        </p:txBody>
      </p:sp>
      <p:sp>
        <p:nvSpPr>
          <p:cNvPr id="3" name="Content Placeholder 2"/>
          <p:cNvSpPr>
            <a:spLocks noGrp="1"/>
          </p:cNvSpPr>
          <p:nvPr>
            <p:ph idx="1"/>
          </p:nvPr>
        </p:nvSpPr>
        <p:spPr/>
        <p:txBody>
          <a:bodyPr/>
          <a:lstStyle/>
          <a:p>
            <a:pPr>
              <a:spcBef>
                <a:spcPts val="0"/>
              </a:spcBef>
            </a:pPr>
            <a:r>
              <a:rPr lang="en-US" dirty="0" smtClean="0"/>
              <a:t>Increased </a:t>
            </a:r>
            <a:r>
              <a:rPr lang="en-US" dirty="0"/>
              <a:t>globalization</a:t>
            </a:r>
          </a:p>
          <a:p>
            <a:pPr>
              <a:spcBef>
                <a:spcPts val="0"/>
              </a:spcBef>
            </a:pPr>
            <a:r>
              <a:rPr lang="en-US" dirty="0" smtClean="0"/>
              <a:t>Cross-border </a:t>
            </a:r>
            <a:r>
              <a:rPr lang="en-US" dirty="0"/>
              <a:t>transfer of employees</a:t>
            </a:r>
          </a:p>
          <a:p>
            <a:pPr>
              <a:spcBef>
                <a:spcPts val="0"/>
              </a:spcBef>
            </a:pPr>
            <a:r>
              <a:rPr lang="en-US" dirty="0" smtClean="0"/>
              <a:t>Choice </a:t>
            </a:r>
            <a:r>
              <a:rPr lang="en-US" dirty="0"/>
              <a:t>of benefit </a:t>
            </a:r>
            <a:r>
              <a:rPr lang="en-US" dirty="0" smtClean="0"/>
              <a:t>plans</a:t>
            </a:r>
          </a:p>
          <a:p>
            <a:pPr lvl="1">
              <a:spcBef>
                <a:spcPts val="0"/>
              </a:spcBef>
            </a:pPr>
            <a:r>
              <a:rPr lang="en-US" sz="3200" dirty="0" smtClean="0"/>
              <a:t>Impact </a:t>
            </a:r>
            <a:r>
              <a:rPr lang="en-US" sz="3200" dirty="0"/>
              <a:t>on </a:t>
            </a:r>
            <a:r>
              <a:rPr lang="en-US" sz="3200" dirty="0" smtClean="0"/>
              <a:t>employees</a:t>
            </a:r>
          </a:p>
          <a:p>
            <a:pPr lvl="1">
              <a:spcBef>
                <a:spcPts val="0"/>
              </a:spcBef>
            </a:pPr>
            <a:r>
              <a:rPr lang="en-US" sz="3200" dirty="0" smtClean="0"/>
              <a:t>Plans </a:t>
            </a:r>
            <a:r>
              <a:rPr lang="en-US" sz="3200" dirty="0"/>
              <a:t>must comply with U.S. and host country </a:t>
            </a:r>
            <a:r>
              <a:rPr lang="en-US" sz="3200" dirty="0" smtClean="0"/>
              <a:t>laws</a:t>
            </a:r>
          </a:p>
          <a:p>
            <a:pPr lvl="2">
              <a:spcBef>
                <a:spcPts val="0"/>
              </a:spcBef>
            </a:pPr>
            <a:r>
              <a:rPr lang="en-US" sz="3200" dirty="0" smtClean="0"/>
              <a:t>Tax</a:t>
            </a:r>
          </a:p>
          <a:p>
            <a:pPr lvl="2">
              <a:spcBef>
                <a:spcPts val="0"/>
              </a:spcBef>
            </a:pPr>
            <a:r>
              <a:rPr lang="en-US" sz="3200" dirty="0" smtClean="0"/>
              <a:t>Benefits</a:t>
            </a:r>
          </a:p>
          <a:p>
            <a:pPr lvl="2">
              <a:spcBef>
                <a:spcPts val="0"/>
              </a:spcBef>
            </a:pPr>
            <a:r>
              <a:rPr lang="en-US" sz="3200" dirty="0" smtClean="0"/>
              <a:t>Treaty </a:t>
            </a:r>
            <a:r>
              <a:rPr lang="en-US" sz="3200" dirty="0"/>
              <a:t>issues</a:t>
            </a:r>
          </a:p>
          <a:p>
            <a:endParaRPr lang="en-US" dirty="0"/>
          </a:p>
        </p:txBody>
      </p:sp>
      <p:sp>
        <p:nvSpPr>
          <p:cNvPr id="4" name="Slide Number Placeholder 3"/>
          <p:cNvSpPr>
            <a:spLocks noGrp="1"/>
          </p:cNvSpPr>
          <p:nvPr>
            <p:ph type="sldNum" sz="quarter" idx="12"/>
          </p:nvPr>
        </p:nvSpPr>
        <p:spPr/>
        <p:txBody>
          <a:bodyPr/>
          <a:lstStyle/>
          <a:p>
            <a:pPr>
              <a:defRPr/>
            </a:pPr>
            <a:fld id="{1CA818CC-217F-4484-AEDF-321D6DD1A1BA}" type="slidenum">
              <a:rPr lang="en-US" smtClean="0"/>
              <a:pPr>
                <a:defRPr/>
              </a:pPr>
              <a:t>2</a:t>
            </a:fld>
            <a:endParaRPr lang="en-US" dirty="0"/>
          </a:p>
        </p:txBody>
      </p:sp>
    </p:spTree>
    <p:extLst>
      <p:ext uri="{BB962C8B-B14F-4D97-AF65-F5344CB8AC3E}">
        <p14:creationId xmlns:p14="http://schemas.microsoft.com/office/powerpoint/2010/main" val="3543748410"/>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Title 1"/>
          <p:cNvSpPr>
            <a:spLocks noGrp="1"/>
          </p:cNvSpPr>
          <p:nvPr>
            <p:ph type="title"/>
          </p:nvPr>
        </p:nvSpPr>
        <p:spPr bwMode="auto">
          <a:xfrm>
            <a:off x="1447800" y="228600"/>
            <a:ext cx="7499350" cy="1143000"/>
          </a:xfrm>
        </p:spPr>
        <p:txBody>
          <a:bodyPr vert="horz" wrap="square" lIns="91440" tIns="45720" rIns="91440" bIns="45720" numCol="1" anchorCtr="0" compatLnSpc="1">
            <a:prstTxWarp prst="textNoShape">
              <a:avLst/>
            </a:prstTxWarp>
          </a:bodyPr>
          <a:lstStyle/>
          <a:p>
            <a:pPr algn="ctr"/>
            <a:r>
              <a:rPr lang="en-US" sz="3200" b="1" dirty="0">
                <a:effectLst/>
              </a:rPr>
              <a:t>Eligibility to Participate of </a:t>
            </a:r>
            <a:r>
              <a:rPr lang="en-US" sz="3200" b="1" dirty="0" smtClean="0">
                <a:effectLst/>
              </a:rPr>
              <a:t/>
            </a:r>
            <a:br>
              <a:rPr lang="en-US" sz="3200" b="1" dirty="0" smtClean="0">
                <a:effectLst/>
              </a:rPr>
            </a:br>
            <a:r>
              <a:rPr lang="en-US" sz="3200" b="1" dirty="0" smtClean="0">
                <a:effectLst/>
              </a:rPr>
              <a:t>Outbound </a:t>
            </a:r>
            <a:r>
              <a:rPr lang="en-US" sz="3200" b="1" dirty="0">
                <a:effectLst/>
              </a:rPr>
              <a:t>Workers</a:t>
            </a:r>
            <a:endParaRPr lang="en-US" sz="3200" b="1" dirty="0" smtClean="0">
              <a:effectLst/>
              <a:latin typeface="Arial" charset="0"/>
              <a:cs typeface="Arial" charset="0"/>
            </a:endParaRPr>
          </a:p>
        </p:txBody>
      </p:sp>
      <p:sp>
        <p:nvSpPr>
          <p:cNvPr id="40963" name="Content Placeholder 2"/>
          <p:cNvSpPr>
            <a:spLocks noGrp="1"/>
          </p:cNvSpPr>
          <p:nvPr>
            <p:ph idx="1"/>
          </p:nvPr>
        </p:nvSpPr>
        <p:spPr/>
        <p:txBody>
          <a:bodyPr/>
          <a:lstStyle/>
          <a:p>
            <a:r>
              <a:rPr lang="en-US" sz="2800" dirty="0" smtClean="0"/>
              <a:t>Exclusive </a:t>
            </a:r>
            <a:r>
              <a:rPr lang="en-US" sz="2800" dirty="0"/>
              <a:t>benefit </a:t>
            </a:r>
            <a:r>
              <a:rPr lang="en-US" sz="2800" dirty="0" smtClean="0"/>
              <a:t>rule</a:t>
            </a:r>
          </a:p>
          <a:p>
            <a:pPr lvl="1"/>
            <a:r>
              <a:rPr lang="en-US" dirty="0" smtClean="0"/>
              <a:t>Participants </a:t>
            </a:r>
            <a:r>
              <a:rPr lang="en-US" dirty="0"/>
              <a:t>limited to employees of plan sponsor</a:t>
            </a:r>
          </a:p>
          <a:p>
            <a:r>
              <a:rPr lang="en-US" sz="2800" dirty="0" smtClean="0"/>
              <a:t>Frequently </a:t>
            </a:r>
            <a:r>
              <a:rPr lang="en-US" sz="2800" dirty="0"/>
              <a:t>met by controlled group </a:t>
            </a:r>
            <a:r>
              <a:rPr lang="en-US" sz="2800" dirty="0" smtClean="0"/>
              <a:t>rules</a:t>
            </a:r>
          </a:p>
          <a:p>
            <a:pPr lvl="1"/>
            <a:r>
              <a:rPr lang="en-US" dirty="0" smtClean="0"/>
              <a:t>Plan </a:t>
            </a:r>
            <a:r>
              <a:rPr lang="en-US" dirty="0"/>
              <a:t>can cover employees of any consolidated group </a:t>
            </a:r>
            <a:r>
              <a:rPr lang="en-US" dirty="0" smtClean="0"/>
              <a:t>member</a:t>
            </a:r>
          </a:p>
          <a:p>
            <a:pPr lvl="1"/>
            <a:r>
              <a:rPr lang="en-US" dirty="0" smtClean="0"/>
              <a:t>Controlled </a:t>
            </a:r>
            <a:r>
              <a:rPr lang="en-US" dirty="0"/>
              <a:t>group members treated as single </a:t>
            </a:r>
            <a:r>
              <a:rPr lang="en-US" dirty="0" smtClean="0"/>
              <a:t>employer</a:t>
            </a:r>
          </a:p>
          <a:p>
            <a:pPr lvl="2"/>
            <a:r>
              <a:rPr lang="en-US" sz="2800" dirty="0" smtClean="0"/>
              <a:t>Tax rules</a:t>
            </a:r>
          </a:p>
          <a:p>
            <a:pPr lvl="2"/>
            <a:r>
              <a:rPr lang="en-US" sz="2800" dirty="0" smtClean="0"/>
              <a:t>Controlled </a:t>
            </a:r>
            <a:r>
              <a:rPr lang="en-US" sz="2800" dirty="0"/>
              <a:t>group concept not universal</a:t>
            </a:r>
          </a:p>
          <a:p>
            <a:endParaRPr lang="en-US" sz="2000" dirty="0" smtClean="0">
              <a:latin typeface="Arial" charset="0"/>
              <a:cs typeface="Arial" charset="0"/>
            </a:endParaRPr>
          </a:p>
        </p:txBody>
      </p:sp>
      <p:sp>
        <p:nvSpPr>
          <p:cNvPr id="4" name="Slide Number Placeholder 3"/>
          <p:cNvSpPr>
            <a:spLocks noGrp="1"/>
          </p:cNvSpPr>
          <p:nvPr>
            <p:ph type="sldNum" sz="quarter" idx="12"/>
          </p:nvPr>
        </p:nvSpPr>
        <p:spPr/>
        <p:txBody>
          <a:bodyPr/>
          <a:lstStyle/>
          <a:p>
            <a:pPr>
              <a:defRPr/>
            </a:pPr>
            <a:fld id="{1D73D5E1-DA28-4ACA-AC5A-659CF30FA135}" type="slidenum">
              <a:rPr lang="en-US" smtClean="0"/>
              <a:pPr>
                <a:defRPr/>
              </a:pPr>
              <a:t>3</a:t>
            </a:fld>
            <a:endParaRPr lang="en-US" dirty="0"/>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b="1" dirty="0">
                <a:effectLst/>
              </a:rPr>
              <a:t>Definition of Controlled Group</a:t>
            </a:r>
            <a:endParaRPr lang="en-US" dirty="0"/>
          </a:p>
        </p:txBody>
      </p:sp>
      <p:sp>
        <p:nvSpPr>
          <p:cNvPr id="3" name="Content Placeholder 2"/>
          <p:cNvSpPr>
            <a:spLocks noGrp="1"/>
          </p:cNvSpPr>
          <p:nvPr>
            <p:ph idx="1"/>
          </p:nvPr>
        </p:nvSpPr>
        <p:spPr/>
        <p:txBody>
          <a:bodyPr/>
          <a:lstStyle/>
          <a:p>
            <a:pPr>
              <a:spcBef>
                <a:spcPts val="0"/>
              </a:spcBef>
            </a:pPr>
            <a:r>
              <a:rPr lang="en-US" sz="3000" dirty="0" smtClean="0"/>
              <a:t>2 </a:t>
            </a:r>
            <a:r>
              <a:rPr lang="en-US" sz="3000" dirty="0"/>
              <a:t>types of controlled </a:t>
            </a:r>
            <a:r>
              <a:rPr lang="en-US" sz="3000" dirty="0" smtClean="0"/>
              <a:t>groups</a:t>
            </a:r>
          </a:p>
          <a:p>
            <a:pPr lvl="1">
              <a:spcBef>
                <a:spcPts val="0"/>
              </a:spcBef>
            </a:pPr>
            <a:r>
              <a:rPr lang="en-US" sz="3000" dirty="0" smtClean="0"/>
              <a:t>Parent subsidiary</a:t>
            </a:r>
          </a:p>
          <a:p>
            <a:pPr lvl="2">
              <a:spcBef>
                <a:spcPts val="0"/>
              </a:spcBef>
            </a:pPr>
            <a:r>
              <a:rPr lang="en-US" sz="3000" dirty="0" smtClean="0"/>
              <a:t>80</a:t>
            </a:r>
            <a:r>
              <a:rPr lang="en-US" sz="3000" dirty="0"/>
              <a:t>% ownership test</a:t>
            </a:r>
          </a:p>
          <a:p>
            <a:pPr lvl="1">
              <a:spcBef>
                <a:spcPts val="0"/>
              </a:spcBef>
            </a:pPr>
            <a:r>
              <a:rPr lang="en-US" sz="3000" dirty="0" smtClean="0"/>
              <a:t>Brother-sister</a:t>
            </a:r>
          </a:p>
          <a:p>
            <a:pPr lvl="2">
              <a:spcBef>
                <a:spcPts val="0"/>
              </a:spcBef>
            </a:pPr>
            <a:r>
              <a:rPr lang="en-US" sz="3000" dirty="0" smtClean="0"/>
              <a:t>80</a:t>
            </a:r>
            <a:r>
              <a:rPr lang="en-US" sz="3000" dirty="0"/>
              <a:t>% test by 5 or fewer </a:t>
            </a:r>
            <a:r>
              <a:rPr lang="en-US" sz="3000" dirty="0" smtClean="0"/>
              <a:t>persons </a:t>
            </a:r>
          </a:p>
          <a:p>
            <a:pPr lvl="2">
              <a:spcBef>
                <a:spcPts val="0"/>
              </a:spcBef>
            </a:pPr>
            <a:r>
              <a:rPr lang="en-US" sz="3000" dirty="0" smtClean="0"/>
              <a:t>50</a:t>
            </a:r>
            <a:r>
              <a:rPr lang="en-US" sz="3000" dirty="0"/>
              <a:t>% test by same 5 persons</a:t>
            </a:r>
          </a:p>
          <a:p>
            <a:pPr>
              <a:spcBef>
                <a:spcPts val="0"/>
              </a:spcBef>
            </a:pPr>
            <a:r>
              <a:rPr lang="en-US" sz="3000" dirty="0" smtClean="0"/>
              <a:t>Foreign </a:t>
            </a:r>
            <a:r>
              <a:rPr lang="en-US" sz="3000" dirty="0"/>
              <a:t>entity may be a controlled group </a:t>
            </a:r>
            <a:r>
              <a:rPr lang="en-US" sz="3000" dirty="0" smtClean="0"/>
              <a:t>member</a:t>
            </a:r>
          </a:p>
          <a:p>
            <a:pPr lvl="1">
              <a:spcBef>
                <a:spcPts val="0"/>
              </a:spcBef>
            </a:pPr>
            <a:r>
              <a:rPr lang="en-US" sz="3000" dirty="0" smtClean="0"/>
              <a:t>Unlike </a:t>
            </a:r>
            <a:r>
              <a:rPr lang="en-US" sz="3000" dirty="0"/>
              <a:t>Code section 1563 rule used for non-benefits purposes</a:t>
            </a:r>
          </a:p>
          <a:p>
            <a:endParaRPr lang="en-US" dirty="0"/>
          </a:p>
        </p:txBody>
      </p:sp>
      <p:sp>
        <p:nvSpPr>
          <p:cNvPr id="4" name="Slide Number Placeholder 3"/>
          <p:cNvSpPr>
            <a:spLocks noGrp="1"/>
          </p:cNvSpPr>
          <p:nvPr>
            <p:ph type="sldNum" sz="quarter" idx="12"/>
          </p:nvPr>
        </p:nvSpPr>
        <p:spPr/>
        <p:txBody>
          <a:bodyPr/>
          <a:lstStyle/>
          <a:p>
            <a:pPr>
              <a:defRPr/>
            </a:pPr>
            <a:fld id="{1CA818CC-217F-4484-AEDF-321D6DD1A1BA}" type="slidenum">
              <a:rPr lang="en-US" smtClean="0"/>
              <a:pPr>
                <a:defRPr/>
              </a:pPr>
              <a:t>4</a:t>
            </a:fld>
            <a:endParaRPr lang="en-US" dirty="0"/>
          </a:p>
        </p:txBody>
      </p:sp>
    </p:spTree>
    <p:extLst>
      <p:ext uri="{BB962C8B-B14F-4D97-AF65-F5344CB8AC3E}">
        <p14:creationId xmlns:p14="http://schemas.microsoft.com/office/powerpoint/2010/main" val="245810564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US" b="1" dirty="0">
                <a:effectLst/>
              </a:rPr>
              <a:t>Code Section 406 - Eligibility of Foreign Affiliate Employees </a:t>
            </a:r>
            <a:endParaRPr lang="en-US" dirty="0"/>
          </a:p>
        </p:txBody>
      </p:sp>
      <p:sp>
        <p:nvSpPr>
          <p:cNvPr id="3" name="Content Placeholder 2"/>
          <p:cNvSpPr>
            <a:spLocks noGrp="1"/>
          </p:cNvSpPr>
          <p:nvPr>
            <p:ph idx="1"/>
          </p:nvPr>
        </p:nvSpPr>
        <p:spPr/>
        <p:txBody>
          <a:bodyPr/>
          <a:lstStyle/>
          <a:p>
            <a:pPr>
              <a:spcBef>
                <a:spcPts val="0"/>
              </a:spcBef>
            </a:pPr>
            <a:r>
              <a:rPr lang="en-US" dirty="0" smtClean="0"/>
              <a:t>Code </a:t>
            </a:r>
            <a:r>
              <a:rPr lang="en-US" dirty="0"/>
              <a:t>§</a:t>
            </a:r>
            <a:r>
              <a:rPr lang="en-US" dirty="0" smtClean="0"/>
              <a:t>406</a:t>
            </a:r>
          </a:p>
          <a:p>
            <a:pPr lvl="1">
              <a:spcBef>
                <a:spcPts val="0"/>
              </a:spcBef>
            </a:pPr>
            <a:r>
              <a:rPr lang="en-US" dirty="0" smtClean="0"/>
              <a:t>Allows </a:t>
            </a:r>
            <a:r>
              <a:rPr lang="en-US" dirty="0"/>
              <a:t>U.S. employees of foreign affiliate to participate in U.S. parent’s plan</a:t>
            </a:r>
          </a:p>
          <a:p>
            <a:pPr>
              <a:spcBef>
                <a:spcPts val="0"/>
              </a:spcBef>
            </a:pPr>
            <a:r>
              <a:rPr lang="en-US" dirty="0" smtClean="0"/>
              <a:t>Conditions</a:t>
            </a:r>
            <a:endParaRPr lang="en-US" dirty="0"/>
          </a:p>
          <a:p>
            <a:pPr lvl="1">
              <a:spcBef>
                <a:spcPts val="0"/>
              </a:spcBef>
            </a:pPr>
            <a:r>
              <a:rPr lang="en-US" dirty="0" smtClean="0"/>
              <a:t>Plan </a:t>
            </a:r>
            <a:r>
              <a:rPr lang="en-US" dirty="0"/>
              <a:t>document expressly covers all U.S. taxpayers working for </a:t>
            </a:r>
            <a:r>
              <a:rPr lang="en-US" dirty="0" smtClean="0"/>
              <a:t>affiliate </a:t>
            </a:r>
          </a:p>
          <a:p>
            <a:pPr lvl="2">
              <a:spcBef>
                <a:spcPts val="0"/>
              </a:spcBef>
            </a:pPr>
            <a:r>
              <a:rPr lang="en-US" dirty="0" smtClean="0"/>
              <a:t>Coverage </a:t>
            </a:r>
            <a:r>
              <a:rPr lang="en-US" dirty="0"/>
              <a:t>extends to all subsidiaries with foreign operations</a:t>
            </a:r>
          </a:p>
          <a:p>
            <a:pPr lvl="1">
              <a:spcBef>
                <a:spcPts val="0"/>
              </a:spcBef>
            </a:pPr>
            <a:r>
              <a:rPr lang="en-US" dirty="0" smtClean="0"/>
              <a:t>No </a:t>
            </a:r>
            <a:r>
              <a:rPr lang="en-US" dirty="0"/>
              <a:t>contributions to other plans for these workers</a:t>
            </a:r>
          </a:p>
          <a:p>
            <a:pPr lvl="1">
              <a:spcBef>
                <a:spcPts val="0"/>
              </a:spcBef>
            </a:pPr>
            <a:r>
              <a:rPr lang="en-US" dirty="0" smtClean="0"/>
              <a:t>Social </a:t>
            </a:r>
            <a:r>
              <a:rPr lang="en-US" dirty="0"/>
              <a:t>Security Agreement covers U.S. workers</a:t>
            </a:r>
          </a:p>
          <a:p>
            <a:endParaRPr lang="en-US" dirty="0"/>
          </a:p>
        </p:txBody>
      </p:sp>
      <p:sp>
        <p:nvSpPr>
          <p:cNvPr id="4" name="Slide Number Placeholder 3"/>
          <p:cNvSpPr>
            <a:spLocks noGrp="1"/>
          </p:cNvSpPr>
          <p:nvPr>
            <p:ph type="sldNum" sz="quarter" idx="12"/>
          </p:nvPr>
        </p:nvSpPr>
        <p:spPr/>
        <p:txBody>
          <a:bodyPr/>
          <a:lstStyle/>
          <a:p>
            <a:pPr>
              <a:defRPr/>
            </a:pPr>
            <a:fld id="{1CA818CC-217F-4484-AEDF-321D6DD1A1BA}" type="slidenum">
              <a:rPr lang="en-US" smtClean="0"/>
              <a:pPr>
                <a:defRPr/>
              </a:pPr>
              <a:t>5</a:t>
            </a:fld>
            <a:endParaRPr lang="en-US" dirty="0"/>
          </a:p>
        </p:txBody>
      </p:sp>
    </p:spTree>
    <p:extLst>
      <p:ext uri="{BB962C8B-B14F-4D97-AF65-F5344CB8AC3E}">
        <p14:creationId xmlns:p14="http://schemas.microsoft.com/office/powerpoint/2010/main" val="223587527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US" b="1" dirty="0">
                <a:effectLst/>
              </a:rPr>
              <a:t>Code Section 407 - Eligibility of Domestic Subsidiary Employees</a:t>
            </a:r>
            <a:endParaRPr lang="en-US" b="1" dirty="0"/>
          </a:p>
        </p:txBody>
      </p:sp>
      <p:sp>
        <p:nvSpPr>
          <p:cNvPr id="3" name="Content Placeholder 2"/>
          <p:cNvSpPr>
            <a:spLocks noGrp="1"/>
          </p:cNvSpPr>
          <p:nvPr>
            <p:ph idx="1"/>
          </p:nvPr>
        </p:nvSpPr>
        <p:spPr/>
        <p:txBody>
          <a:bodyPr/>
          <a:lstStyle/>
          <a:p>
            <a:pPr>
              <a:spcBef>
                <a:spcPts val="0"/>
              </a:spcBef>
            </a:pPr>
            <a:r>
              <a:rPr lang="en-US" sz="2600" dirty="0" smtClean="0"/>
              <a:t>Code </a:t>
            </a:r>
            <a:r>
              <a:rPr lang="en-US" sz="2600" dirty="0"/>
              <a:t>§</a:t>
            </a:r>
            <a:r>
              <a:rPr lang="en-US" sz="2600" dirty="0" smtClean="0"/>
              <a:t>407</a:t>
            </a:r>
          </a:p>
          <a:p>
            <a:pPr lvl="1">
              <a:spcBef>
                <a:spcPts val="0"/>
              </a:spcBef>
            </a:pPr>
            <a:r>
              <a:rPr lang="en-US" sz="2600" dirty="0" smtClean="0"/>
              <a:t>Allows </a:t>
            </a:r>
            <a:r>
              <a:rPr lang="en-US" sz="2600" dirty="0"/>
              <a:t>U.S. employees of 80% owned domestic sub to participate in U.S. parent’s plan</a:t>
            </a:r>
          </a:p>
          <a:p>
            <a:pPr>
              <a:spcBef>
                <a:spcPts val="0"/>
              </a:spcBef>
            </a:pPr>
            <a:r>
              <a:rPr lang="en-US" sz="2600" dirty="0" smtClean="0"/>
              <a:t>Conditions</a:t>
            </a:r>
          </a:p>
          <a:p>
            <a:pPr lvl="1">
              <a:spcBef>
                <a:spcPts val="0"/>
              </a:spcBef>
            </a:pPr>
            <a:r>
              <a:rPr lang="en-US" sz="2600" dirty="0" smtClean="0"/>
              <a:t>Plan </a:t>
            </a:r>
            <a:r>
              <a:rPr lang="en-US" sz="2600" dirty="0"/>
              <a:t>document covers U.S. workers employed abroad by domestic </a:t>
            </a:r>
            <a:r>
              <a:rPr lang="en-US" sz="2600" dirty="0" smtClean="0"/>
              <a:t>sub</a:t>
            </a:r>
          </a:p>
          <a:p>
            <a:pPr lvl="1">
              <a:spcBef>
                <a:spcPts val="0"/>
              </a:spcBef>
            </a:pPr>
            <a:r>
              <a:rPr lang="en-US" sz="2600" dirty="0" smtClean="0"/>
              <a:t>No </a:t>
            </a:r>
            <a:r>
              <a:rPr lang="en-US" sz="2600" dirty="0"/>
              <a:t>contributions to another </a:t>
            </a:r>
            <a:r>
              <a:rPr lang="en-US" sz="2600" dirty="0" smtClean="0"/>
              <a:t>plan </a:t>
            </a:r>
          </a:p>
          <a:p>
            <a:pPr lvl="1">
              <a:spcBef>
                <a:spcPts val="0"/>
              </a:spcBef>
            </a:pPr>
            <a:r>
              <a:rPr lang="en-US" sz="2600" dirty="0" smtClean="0"/>
              <a:t>U.S</a:t>
            </a:r>
            <a:r>
              <a:rPr lang="en-US" sz="2600" dirty="0"/>
              <a:t>. plan must cover all offshore U.S. citizens &amp; resident </a:t>
            </a:r>
            <a:r>
              <a:rPr lang="en-US" sz="2600" dirty="0" smtClean="0"/>
              <a:t>aliens </a:t>
            </a:r>
          </a:p>
          <a:p>
            <a:pPr lvl="1">
              <a:spcBef>
                <a:spcPts val="0"/>
              </a:spcBef>
            </a:pPr>
            <a:r>
              <a:rPr lang="en-US" sz="2600" dirty="0" smtClean="0"/>
              <a:t>95</a:t>
            </a:r>
            <a:r>
              <a:rPr lang="en-US" sz="2600" dirty="0"/>
              <a:t>% of subsidiary’s income from non-U.S. sources</a:t>
            </a:r>
          </a:p>
          <a:p>
            <a:pPr>
              <a:spcBef>
                <a:spcPts val="0"/>
              </a:spcBef>
            </a:pPr>
            <a:r>
              <a:rPr lang="en-US" sz="2600" dirty="0" smtClean="0"/>
              <a:t>§</a:t>
            </a:r>
            <a:r>
              <a:rPr lang="en-US" sz="2600" dirty="0"/>
              <a:t>407 redundant, because of controlled group rules</a:t>
            </a:r>
          </a:p>
          <a:p>
            <a:endParaRPr lang="en-US" dirty="0"/>
          </a:p>
        </p:txBody>
      </p:sp>
      <p:sp>
        <p:nvSpPr>
          <p:cNvPr id="4" name="Slide Number Placeholder 3"/>
          <p:cNvSpPr>
            <a:spLocks noGrp="1"/>
          </p:cNvSpPr>
          <p:nvPr>
            <p:ph type="sldNum" sz="quarter" idx="12"/>
          </p:nvPr>
        </p:nvSpPr>
        <p:spPr/>
        <p:txBody>
          <a:bodyPr/>
          <a:lstStyle/>
          <a:p>
            <a:pPr>
              <a:defRPr/>
            </a:pPr>
            <a:fld id="{1CA818CC-217F-4484-AEDF-321D6DD1A1BA}" type="slidenum">
              <a:rPr lang="en-US" smtClean="0"/>
              <a:pPr>
                <a:defRPr/>
              </a:pPr>
              <a:t>6</a:t>
            </a:fld>
            <a:endParaRPr lang="en-US" dirty="0"/>
          </a:p>
        </p:txBody>
      </p:sp>
    </p:spTree>
    <p:extLst>
      <p:ext uri="{BB962C8B-B14F-4D97-AF65-F5344CB8AC3E}">
        <p14:creationId xmlns:p14="http://schemas.microsoft.com/office/powerpoint/2010/main" val="21037625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US" b="1" dirty="0">
                <a:effectLst/>
              </a:rPr>
              <a:t>Other Techniques for Complying with Exclusive Benefit Rule</a:t>
            </a:r>
            <a:endParaRPr lang="en-US" dirty="0"/>
          </a:p>
        </p:txBody>
      </p:sp>
      <p:sp>
        <p:nvSpPr>
          <p:cNvPr id="3" name="Content Placeholder 2"/>
          <p:cNvSpPr>
            <a:spLocks noGrp="1"/>
          </p:cNvSpPr>
          <p:nvPr>
            <p:ph idx="1"/>
          </p:nvPr>
        </p:nvSpPr>
        <p:spPr/>
        <p:txBody>
          <a:bodyPr/>
          <a:lstStyle/>
          <a:p>
            <a:pPr>
              <a:spcBef>
                <a:spcPts val="0"/>
              </a:spcBef>
            </a:pPr>
            <a:r>
              <a:rPr lang="en-US" sz="2600" dirty="0" smtClean="0"/>
              <a:t>Code </a:t>
            </a:r>
            <a:r>
              <a:rPr lang="en-US" sz="2600" dirty="0"/>
              <a:t>§414(n)</a:t>
            </a:r>
          </a:p>
          <a:p>
            <a:pPr>
              <a:spcBef>
                <a:spcPts val="0"/>
              </a:spcBef>
            </a:pPr>
            <a:r>
              <a:rPr lang="en-US" sz="2600" dirty="0" smtClean="0"/>
              <a:t>Lease </a:t>
            </a:r>
            <a:r>
              <a:rPr lang="en-US" sz="2600" dirty="0"/>
              <a:t>employees of U.S. parent to affiliated entities with foreign operations</a:t>
            </a:r>
          </a:p>
          <a:p>
            <a:pPr>
              <a:spcBef>
                <a:spcPts val="0"/>
              </a:spcBef>
            </a:pPr>
            <a:r>
              <a:rPr lang="en-US" sz="2600" dirty="0" smtClean="0"/>
              <a:t>Control </a:t>
            </a:r>
            <a:r>
              <a:rPr lang="en-US" sz="2600" dirty="0"/>
              <a:t>over hiring, firing, reassignment and pay stays with U.S. parent.</a:t>
            </a:r>
          </a:p>
          <a:p>
            <a:pPr>
              <a:spcBef>
                <a:spcPts val="0"/>
              </a:spcBef>
            </a:pPr>
            <a:r>
              <a:rPr lang="en-US" sz="2600" dirty="0" smtClean="0"/>
              <a:t>Leasing </a:t>
            </a:r>
            <a:r>
              <a:rPr lang="en-US" sz="2600" dirty="0"/>
              <a:t>fees should provide reasonable profit to U.S. parent</a:t>
            </a:r>
          </a:p>
          <a:p>
            <a:pPr>
              <a:spcBef>
                <a:spcPts val="0"/>
              </a:spcBef>
            </a:pPr>
            <a:r>
              <a:rPr lang="en-US" sz="2600" dirty="0" smtClean="0"/>
              <a:t>Conditions </a:t>
            </a:r>
            <a:r>
              <a:rPr lang="en-US" sz="2600" dirty="0"/>
              <a:t>for leased employee </a:t>
            </a:r>
            <a:r>
              <a:rPr lang="en-US" sz="2600" dirty="0" smtClean="0"/>
              <a:t>status</a:t>
            </a:r>
          </a:p>
          <a:p>
            <a:pPr lvl="1">
              <a:spcBef>
                <a:spcPts val="0"/>
              </a:spcBef>
            </a:pPr>
            <a:r>
              <a:rPr lang="en-US" sz="2600" dirty="0" smtClean="0"/>
              <a:t>Full time</a:t>
            </a:r>
          </a:p>
          <a:p>
            <a:pPr lvl="1">
              <a:spcBef>
                <a:spcPts val="0"/>
              </a:spcBef>
            </a:pPr>
            <a:r>
              <a:rPr lang="en-US" sz="2600" dirty="0" smtClean="0"/>
              <a:t>One </a:t>
            </a:r>
            <a:r>
              <a:rPr lang="en-US" sz="2600" dirty="0"/>
              <a:t>year of </a:t>
            </a:r>
            <a:r>
              <a:rPr lang="en-US" sz="2600" dirty="0" smtClean="0"/>
              <a:t>service</a:t>
            </a:r>
            <a:endParaRPr lang="en-US" sz="2600" dirty="0"/>
          </a:p>
          <a:p>
            <a:pPr>
              <a:spcBef>
                <a:spcPts val="0"/>
              </a:spcBef>
            </a:pPr>
            <a:r>
              <a:rPr lang="en-US" sz="2600" dirty="0" smtClean="0"/>
              <a:t>Potential </a:t>
            </a:r>
            <a:r>
              <a:rPr lang="en-US" sz="2600" dirty="0"/>
              <a:t>foreign law employment issues for U.S. parent</a:t>
            </a:r>
          </a:p>
          <a:p>
            <a:endParaRPr lang="en-US" dirty="0"/>
          </a:p>
        </p:txBody>
      </p:sp>
      <p:sp>
        <p:nvSpPr>
          <p:cNvPr id="4" name="Slide Number Placeholder 3"/>
          <p:cNvSpPr>
            <a:spLocks noGrp="1"/>
          </p:cNvSpPr>
          <p:nvPr>
            <p:ph type="sldNum" sz="quarter" idx="12"/>
          </p:nvPr>
        </p:nvSpPr>
        <p:spPr/>
        <p:txBody>
          <a:bodyPr/>
          <a:lstStyle/>
          <a:p>
            <a:pPr>
              <a:defRPr/>
            </a:pPr>
            <a:fld id="{1CA818CC-217F-4484-AEDF-321D6DD1A1BA}" type="slidenum">
              <a:rPr lang="en-US" smtClean="0"/>
              <a:pPr>
                <a:defRPr/>
              </a:pPr>
              <a:t>7</a:t>
            </a:fld>
            <a:endParaRPr lang="en-US" dirty="0"/>
          </a:p>
        </p:txBody>
      </p:sp>
    </p:spTree>
    <p:extLst>
      <p:ext uri="{BB962C8B-B14F-4D97-AF65-F5344CB8AC3E}">
        <p14:creationId xmlns:p14="http://schemas.microsoft.com/office/powerpoint/2010/main" val="183836120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US" b="1" dirty="0">
                <a:effectLst/>
              </a:rPr>
              <a:t>Credited Pay of the </a:t>
            </a:r>
            <a:r>
              <a:rPr lang="en-US" b="1" dirty="0" smtClean="0">
                <a:effectLst/>
              </a:rPr>
              <a:t/>
            </a:r>
            <a:br>
              <a:rPr lang="en-US" b="1" dirty="0" smtClean="0">
                <a:effectLst/>
              </a:rPr>
            </a:br>
            <a:r>
              <a:rPr lang="en-US" b="1" dirty="0" smtClean="0">
                <a:effectLst/>
              </a:rPr>
              <a:t>Outbound </a:t>
            </a:r>
            <a:r>
              <a:rPr lang="en-US" b="1" dirty="0">
                <a:effectLst/>
              </a:rPr>
              <a:t>Worker</a:t>
            </a:r>
            <a:endParaRPr lang="en-US" dirty="0"/>
          </a:p>
        </p:txBody>
      </p:sp>
      <p:sp>
        <p:nvSpPr>
          <p:cNvPr id="3" name="Content Placeholder 2"/>
          <p:cNvSpPr>
            <a:spLocks noGrp="1"/>
          </p:cNvSpPr>
          <p:nvPr>
            <p:ph idx="1"/>
          </p:nvPr>
        </p:nvSpPr>
        <p:spPr/>
        <p:txBody>
          <a:bodyPr/>
          <a:lstStyle/>
          <a:p>
            <a:pPr>
              <a:spcBef>
                <a:spcPts val="0"/>
              </a:spcBef>
            </a:pPr>
            <a:r>
              <a:rPr lang="en-US" sz="2800" dirty="0" smtClean="0"/>
              <a:t>Code </a:t>
            </a:r>
            <a:r>
              <a:rPr lang="en-US" sz="2800" dirty="0"/>
              <a:t>§415: foreign pay not taxed by U.S. can be counted to determine limits on benefits</a:t>
            </a:r>
          </a:p>
          <a:p>
            <a:pPr>
              <a:spcBef>
                <a:spcPts val="0"/>
              </a:spcBef>
            </a:pPr>
            <a:r>
              <a:rPr lang="en-US" sz="2800" dirty="0" smtClean="0"/>
              <a:t>Code </a:t>
            </a:r>
            <a:r>
              <a:rPr lang="en-US" sz="2800" dirty="0"/>
              <a:t>§401(k): no salary reduction contributions for foreign pay not taxed by U.S.</a:t>
            </a:r>
          </a:p>
          <a:p>
            <a:pPr>
              <a:spcBef>
                <a:spcPts val="0"/>
              </a:spcBef>
            </a:pPr>
            <a:r>
              <a:rPr lang="en-US" sz="2800" dirty="0" smtClean="0"/>
              <a:t>Plan </a:t>
            </a:r>
            <a:r>
              <a:rPr lang="en-US" sz="2800" dirty="0"/>
              <a:t>design </a:t>
            </a:r>
            <a:r>
              <a:rPr lang="en-US" sz="2800" dirty="0" smtClean="0"/>
              <a:t>issues</a:t>
            </a:r>
          </a:p>
          <a:p>
            <a:pPr lvl="1">
              <a:spcBef>
                <a:spcPts val="0"/>
              </a:spcBef>
            </a:pPr>
            <a:r>
              <a:rPr lang="en-US" dirty="0" smtClean="0"/>
              <a:t>Whether </a:t>
            </a:r>
            <a:r>
              <a:rPr lang="en-US" dirty="0"/>
              <a:t>to count housing subsidies &amp; cost of living allowances in benefit </a:t>
            </a:r>
            <a:r>
              <a:rPr lang="en-US" dirty="0" smtClean="0"/>
              <a:t>formula</a:t>
            </a:r>
          </a:p>
          <a:p>
            <a:pPr lvl="1">
              <a:spcBef>
                <a:spcPts val="0"/>
              </a:spcBef>
            </a:pPr>
            <a:r>
              <a:rPr lang="en-US" dirty="0" smtClean="0"/>
              <a:t>Set </a:t>
            </a:r>
            <a:r>
              <a:rPr lang="en-US" dirty="0"/>
              <a:t>time for converting foreign currency to U.S. dollars</a:t>
            </a:r>
          </a:p>
          <a:p>
            <a:endParaRPr lang="en-US" dirty="0"/>
          </a:p>
        </p:txBody>
      </p:sp>
      <p:sp>
        <p:nvSpPr>
          <p:cNvPr id="4" name="Slide Number Placeholder 3"/>
          <p:cNvSpPr>
            <a:spLocks noGrp="1"/>
          </p:cNvSpPr>
          <p:nvPr>
            <p:ph type="sldNum" sz="quarter" idx="12"/>
          </p:nvPr>
        </p:nvSpPr>
        <p:spPr/>
        <p:txBody>
          <a:bodyPr/>
          <a:lstStyle/>
          <a:p>
            <a:pPr>
              <a:defRPr/>
            </a:pPr>
            <a:fld id="{1CA818CC-217F-4484-AEDF-321D6DD1A1BA}" type="slidenum">
              <a:rPr lang="en-US" smtClean="0"/>
              <a:pPr>
                <a:defRPr/>
              </a:pPr>
              <a:t>8</a:t>
            </a:fld>
            <a:endParaRPr lang="en-US" dirty="0"/>
          </a:p>
        </p:txBody>
      </p:sp>
    </p:spTree>
    <p:extLst>
      <p:ext uri="{BB962C8B-B14F-4D97-AF65-F5344CB8AC3E}">
        <p14:creationId xmlns:p14="http://schemas.microsoft.com/office/powerpoint/2010/main" val="364732577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US" b="1" dirty="0">
                <a:effectLst/>
              </a:rPr>
              <a:t>Outbound Worker’s Imputed Service and/or Pay</a:t>
            </a:r>
            <a:endParaRPr lang="en-US" dirty="0"/>
          </a:p>
        </p:txBody>
      </p:sp>
      <p:sp>
        <p:nvSpPr>
          <p:cNvPr id="3" name="Content Placeholder 2"/>
          <p:cNvSpPr>
            <a:spLocks noGrp="1"/>
          </p:cNvSpPr>
          <p:nvPr>
            <p:ph idx="1"/>
          </p:nvPr>
        </p:nvSpPr>
        <p:spPr/>
        <p:txBody>
          <a:bodyPr/>
          <a:lstStyle/>
          <a:p>
            <a:r>
              <a:rPr lang="en-US" dirty="0" smtClean="0"/>
              <a:t>Service </a:t>
            </a:r>
            <a:r>
              <a:rPr lang="en-US" dirty="0"/>
              <a:t>and pay with unaffiliated foreign company can be imputed under defined benefit plan</a:t>
            </a:r>
          </a:p>
          <a:p>
            <a:pPr lvl="1"/>
            <a:r>
              <a:rPr lang="en-US" dirty="0" smtClean="0"/>
              <a:t>Discrimination </a:t>
            </a:r>
            <a:r>
              <a:rPr lang="en-US" dirty="0"/>
              <a:t>prohibited</a:t>
            </a:r>
          </a:p>
          <a:p>
            <a:pPr lvl="1"/>
            <a:r>
              <a:rPr lang="en-US" dirty="0" smtClean="0"/>
              <a:t>Legitimate </a:t>
            </a:r>
            <a:r>
              <a:rPr lang="en-US" dirty="0"/>
              <a:t>business reason needed</a:t>
            </a:r>
          </a:p>
          <a:p>
            <a:pPr lvl="1"/>
            <a:r>
              <a:rPr lang="en-US" dirty="0" smtClean="0"/>
              <a:t>General </a:t>
            </a:r>
            <a:r>
              <a:rPr lang="en-US" dirty="0"/>
              <a:t>expectation that employee will return to service with plan sponsor</a:t>
            </a:r>
          </a:p>
          <a:p>
            <a:pPr lvl="1"/>
            <a:r>
              <a:rPr lang="en-US" dirty="0" smtClean="0"/>
              <a:t>Imputed </a:t>
            </a:r>
            <a:r>
              <a:rPr lang="en-US" dirty="0"/>
              <a:t>pay not allowed under defined contribution plan</a:t>
            </a:r>
          </a:p>
          <a:p>
            <a:endParaRPr lang="en-US" dirty="0"/>
          </a:p>
        </p:txBody>
      </p:sp>
      <p:sp>
        <p:nvSpPr>
          <p:cNvPr id="4" name="Slide Number Placeholder 3"/>
          <p:cNvSpPr>
            <a:spLocks noGrp="1"/>
          </p:cNvSpPr>
          <p:nvPr>
            <p:ph type="sldNum" sz="quarter" idx="12"/>
          </p:nvPr>
        </p:nvSpPr>
        <p:spPr/>
        <p:txBody>
          <a:bodyPr/>
          <a:lstStyle/>
          <a:p>
            <a:pPr>
              <a:defRPr/>
            </a:pPr>
            <a:fld id="{1CA818CC-217F-4484-AEDF-321D6DD1A1BA}" type="slidenum">
              <a:rPr lang="en-US" smtClean="0"/>
              <a:pPr>
                <a:defRPr/>
              </a:pPr>
              <a:t>9</a:t>
            </a:fld>
            <a:endParaRPr lang="en-US" dirty="0"/>
          </a:p>
        </p:txBody>
      </p:sp>
    </p:spTree>
    <p:extLst>
      <p:ext uri="{BB962C8B-B14F-4D97-AF65-F5344CB8AC3E}">
        <p14:creationId xmlns:p14="http://schemas.microsoft.com/office/powerpoint/2010/main" val="222031073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b="1" dirty="0">
                <a:effectLst/>
              </a:rPr>
              <a:t>Employer Deduction</a:t>
            </a:r>
            <a:endParaRPr lang="en-US" dirty="0"/>
          </a:p>
        </p:txBody>
      </p:sp>
      <p:sp>
        <p:nvSpPr>
          <p:cNvPr id="3" name="Content Placeholder 2"/>
          <p:cNvSpPr>
            <a:spLocks noGrp="1"/>
          </p:cNvSpPr>
          <p:nvPr>
            <p:ph idx="1"/>
          </p:nvPr>
        </p:nvSpPr>
        <p:spPr/>
        <p:txBody>
          <a:bodyPr/>
          <a:lstStyle/>
          <a:p>
            <a:pPr>
              <a:spcBef>
                <a:spcPts val="0"/>
              </a:spcBef>
            </a:pPr>
            <a:r>
              <a:rPr lang="en-US" sz="2800" dirty="0" smtClean="0"/>
              <a:t>General </a:t>
            </a:r>
            <a:r>
              <a:rPr lang="en-US" sz="2800" dirty="0"/>
              <a:t>rule: no deduction for contribution on behalf of another employer’s employees</a:t>
            </a:r>
          </a:p>
          <a:p>
            <a:pPr>
              <a:spcBef>
                <a:spcPts val="0"/>
              </a:spcBef>
            </a:pPr>
            <a:r>
              <a:rPr lang="en-US" sz="2800" dirty="0" smtClean="0"/>
              <a:t>Contributing </a:t>
            </a:r>
            <a:r>
              <a:rPr lang="en-US" sz="2800" dirty="0"/>
              <a:t>parent may treat contribution as capital contribution and sub can claim </a:t>
            </a:r>
            <a:r>
              <a:rPr lang="en-US" sz="2800" dirty="0" smtClean="0"/>
              <a:t>deduction</a:t>
            </a:r>
            <a:endParaRPr lang="en-US" sz="2800" dirty="0"/>
          </a:p>
          <a:p>
            <a:pPr lvl="1">
              <a:spcBef>
                <a:spcPts val="0"/>
              </a:spcBef>
            </a:pPr>
            <a:r>
              <a:rPr lang="en-US" dirty="0" smtClean="0"/>
              <a:t>Sub </a:t>
            </a:r>
            <a:r>
              <a:rPr lang="en-US" dirty="0"/>
              <a:t>needs to adopt plan to claim deduction</a:t>
            </a:r>
          </a:p>
          <a:p>
            <a:pPr>
              <a:spcBef>
                <a:spcPts val="0"/>
              </a:spcBef>
            </a:pPr>
            <a:r>
              <a:rPr lang="en-US" sz="2800" dirty="0" smtClean="0"/>
              <a:t>10</a:t>
            </a:r>
            <a:r>
              <a:rPr lang="en-US" sz="2800" dirty="0"/>
              <a:t>% excise tax on nondeductible plan contributions</a:t>
            </a:r>
          </a:p>
          <a:p>
            <a:pPr lvl="1">
              <a:spcBef>
                <a:spcPts val="0"/>
              </a:spcBef>
            </a:pPr>
            <a:r>
              <a:rPr lang="en-US" dirty="0" smtClean="0"/>
              <a:t>Penalty </a:t>
            </a:r>
            <a:r>
              <a:rPr lang="en-US" dirty="0"/>
              <a:t>not applicable if nondeductibility caused by working for affiliate</a:t>
            </a:r>
          </a:p>
          <a:p>
            <a:endParaRPr lang="en-US" dirty="0"/>
          </a:p>
        </p:txBody>
      </p:sp>
      <p:sp>
        <p:nvSpPr>
          <p:cNvPr id="4" name="Slide Number Placeholder 3"/>
          <p:cNvSpPr>
            <a:spLocks noGrp="1"/>
          </p:cNvSpPr>
          <p:nvPr>
            <p:ph type="sldNum" sz="quarter" idx="12"/>
          </p:nvPr>
        </p:nvSpPr>
        <p:spPr/>
        <p:txBody>
          <a:bodyPr/>
          <a:lstStyle/>
          <a:p>
            <a:pPr>
              <a:defRPr/>
            </a:pPr>
            <a:fld id="{1CA818CC-217F-4484-AEDF-321D6DD1A1BA}" type="slidenum">
              <a:rPr lang="en-US" smtClean="0"/>
              <a:pPr>
                <a:defRPr/>
              </a:pPr>
              <a:t>10</a:t>
            </a:fld>
            <a:endParaRPr lang="en-US" dirty="0"/>
          </a:p>
        </p:txBody>
      </p:sp>
    </p:spTree>
    <p:extLst>
      <p:ext uri="{BB962C8B-B14F-4D97-AF65-F5344CB8AC3E}">
        <p14:creationId xmlns:p14="http://schemas.microsoft.com/office/powerpoint/2010/main" val="219527764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US" b="1" dirty="0">
                <a:effectLst/>
              </a:rPr>
              <a:t>Deduction of Contributions on Behalf of Another Employer </a:t>
            </a:r>
            <a:endParaRPr lang="en-US" b="1" dirty="0"/>
          </a:p>
        </p:txBody>
      </p:sp>
      <p:sp>
        <p:nvSpPr>
          <p:cNvPr id="3" name="Content Placeholder 2"/>
          <p:cNvSpPr>
            <a:spLocks noGrp="1"/>
          </p:cNvSpPr>
          <p:nvPr>
            <p:ph idx="1"/>
          </p:nvPr>
        </p:nvSpPr>
        <p:spPr/>
        <p:txBody>
          <a:bodyPr/>
          <a:lstStyle/>
          <a:p>
            <a:pPr>
              <a:spcBef>
                <a:spcPts val="0"/>
              </a:spcBef>
            </a:pPr>
            <a:r>
              <a:rPr lang="en-US" dirty="0" smtClean="0"/>
              <a:t>Code </a:t>
            </a:r>
            <a:r>
              <a:rPr lang="en-US" dirty="0"/>
              <a:t>§406(b) gives deduction to foreign sub</a:t>
            </a:r>
          </a:p>
          <a:p>
            <a:pPr lvl="1">
              <a:spcBef>
                <a:spcPts val="0"/>
              </a:spcBef>
            </a:pPr>
            <a:r>
              <a:rPr lang="en-US" dirty="0" smtClean="0"/>
              <a:t>Statute </a:t>
            </a:r>
            <a:r>
              <a:rPr lang="en-US" dirty="0"/>
              <a:t>applies contribution to capital theory if U.S. parent makes contribution</a:t>
            </a:r>
          </a:p>
          <a:p>
            <a:pPr lvl="1">
              <a:spcBef>
                <a:spcPts val="0"/>
              </a:spcBef>
            </a:pPr>
            <a:r>
              <a:rPr lang="en-US" dirty="0" smtClean="0"/>
              <a:t>Inefficient </a:t>
            </a:r>
            <a:r>
              <a:rPr lang="en-US" dirty="0"/>
              <a:t>if foreign sub lacks U.S. tax liability</a:t>
            </a:r>
          </a:p>
          <a:p>
            <a:pPr>
              <a:spcBef>
                <a:spcPts val="0"/>
              </a:spcBef>
            </a:pPr>
            <a:r>
              <a:rPr lang="en-US" dirty="0" smtClean="0"/>
              <a:t>Code </a:t>
            </a:r>
            <a:r>
              <a:rPr lang="en-US" dirty="0"/>
              <a:t>§407(b) gives deduction to U.S. sub with foreign operations, even if U.S. parent makes </a:t>
            </a:r>
            <a:r>
              <a:rPr lang="en-US" dirty="0" smtClean="0"/>
              <a:t>contribution </a:t>
            </a:r>
            <a:endParaRPr lang="en-US" dirty="0"/>
          </a:p>
          <a:p>
            <a:pPr lvl="1">
              <a:spcBef>
                <a:spcPts val="0"/>
              </a:spcBef>
            </a:pPr>
            <a:r>
              <a:rPr lang="en-US" dirty="0" smtClean="0"/>
              <a:t>U.S</a:t>
            </a:r>
            <a:r>
              <a:rPr lang="en-US" dirty="0"/>
              <a:t>. domestic sub likely to have U.S. taxable income that can be reduced by deduction</a:t>
            </a:r>
          </a:p>
          <a:p>
            <a:endParaRPr lang="en-US" dirty="0"/>
          </a:p>
        </p:txBody>
      </p:sp>
      <p:sp>
        <p:nvSpPr>
          <p:cNvPr id="4" name="Slide Number Placeholder 3"/>
          <p:cNvSpPr>
            <a:spLocks noGrp="1"/>
          </p:cNvSpPr>
          <p:nvPr>
            <p:ph type="sldNum" sz="quarter" idx="12"/>
          </p:nvPr>
        </p:nvSpPr>
        <p:spPr/>
        <p:txBody>
          <a:bodyPr/>
          <a:lstStyle/>
          <a:p>
            <a:pPr>
              <a:defRPr/>
            </a:pPr>
            <a:fld id="{1CA818CC-217F-4484-AEDF-321D6DD1A1BA}" type="slidenum">
              <a:rPr lang="en-US" smtClean="0"/>
              <a:pPr>
                <a:defRPr/>
              </a:pPr>
              <a:t>11</a:t>
            </a:fld>
            <a:endParaRPr lang="en-US" dirty="0"/>
          </a:p>
        </p:txBody>
      </p:sp>
    </p:spTree>
    <p:extLst>
      <p:ext uri="{BB962C8B-B14F-4D97-AF65-F5344CB8AC3E}">
        <p14:creationId xmlns:p14="http://schemas.microsoft.com/office/powerpoint/2010/main" val="159094272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pPr algn="ctr"/>
            <a:r>
              <a:rPr lang="en-US" sz="3000" b="1" dirty="0">
                <a:effectLst/>
              </a:rPr>
              <a:t>U.S. &amp; Foreign Taxation of Accruals for Employees Working Abroad – </a:t>
            </a:r>
            <a:r>
              <a:rPr lang="en-US" sz="3000" b="1" dirty="0" smtClean="0">
                <a:effectLst/>
              </a:rPr>
              <a:t/>
            </a:r>
            <a:br>
              <a:rPr lang="en-US" sz="3000" b="1" dirty="0" smtClean="0">
                <a:effectLst/>
              </a:rPr>
            </a:br>
            <a:r>
              <a:rPr lang="en-US" sz="3000" b="1" dirty="0" smtClean="0">
                <a:effectLst/>
              </a:rPr>
              <a:t>Tax </a:t>
            </a:r>
            <a:r>
              <a:rPr lang="en-US" sz="3000" b="1" dirty="0">
                <a:effectLst/>
              </a:rPr>
              <a:t>Qualified Plans</a:t>
            </a:r>
            <a:endParaRPr lang="en-US" sz="3000" dirty="0"/>
          </a:p>
        </p:txBody>
      </p:sp>
      <p:sp>
        <p:nvSpPr>
          <p:cNvPr id="3" name="Content Placeholder 2"/>
          <p:cNvSpPr>
            <a:spLocks noGrp="1"/>
          </p:cNvSpPr>
          <p:nvPr>
            <p:ph idx="1"/>
          </p:nvPr>
        </p:nvSpPr>
        <p:spPr/>
        <p:txBody>
          <a:bodyPr/>
          <a:lstStyle/>
          <a:p>
            <a:pPr>
              <a:spcBef>
                <a:spcPts val="0"/>
              </a:spcBef>
            </a:pPr>
            <a:r>
              <a:rPr lang="en-US" sz="2800" dirty="0" smtClean="0"/>
              <a:t>No </a:t>
            </a:r>
            <a:r>
              <a:rPr lang="en-US" sz="2800" dirty="0"/>
              <a:t>U.S. taxation of tax-qualified contributions or accruals for service abroad</a:t>
            </a:r>
          </a:p>
          <a:p>
            <a:pPr>
              <a:spcBef>
                <a:spcPts val="0"/>
              </a:spcBef>
            </a:pPr>
            <a:r>
              <a:rPr lang="en-US" sz="2800" dirty="0" smtClean="0"/>
              <a:t>Foreign </a:t>
            </a:r>
            <a:r>
              <a:rPr lang="en-US" sz="2800" dirty="0"/>
              <a:t>country can impose tax on tax-qualified contributions or accruals</a:t>
            </a:r>
          </a:p>
          <a:p>
            <a:pPr lvl="1">
              <a:spcBef>
                <a:spcPts val="0"/>
              </a:spcBef>
            </a:pPr>
            <a:r>
              <a:rPr lang="en-US" dirty="0" smtClean="0"/>
              <a:t>Treaty </a:t>
            </a:r>
            <a:r>
              <a:rPr lang="en-US" dirty="0"/>
              <a:t>exemption may limit foreign tax</a:t>
            </a:r>
          </a:p>
          <a:p>
            <a:pPr lvl="1">
              <a:spcBef>
                <a:spcPts val="0"/>
              </a:spcBef>
            </a:pPr>
            <a:r>
              <a:rPr lang="en-US" dirty="0" smtClean="0"/>
              <a:t>French </a:t>
            </a:r>
            <a:r>
              <a:rPr lang="en-US" dirty="0"/>
              <a:t>treaty provides conditional relief</a:t>
            </a:r>
          </a:p>
          <a:p>
            <a:pPr lvl="2">
              <a:spcBef>
                <a:spcPts val="0"/>
              </a:spcBef>
            </a:pPr>
            <a:r>
              <a:rPr lang="en-US" sz="2800" dirty="0" smtClean="0"/>
              <a:t>Relief </a:t>
            </a:r>
            <a:r>
              <a:rPr lang="en-US" sz="2800" dirty="0"/>
              <a:t>limited to amount deductible under comparable French plan</a:t>
            </a:r>
          </a:p>
          <a:p>
            <a:pPr lvl="2">
              <a:spcBef>
                <a:spcPts val="0"/>
              </a:spcBef>
            </a:pPr>
            <a:r>
              <a:rPr lang="en-US" sz="2800" dirty="0" smtClean="0"/>
              <a:t>Must </a:t>
            </a:r>
            <a:r>
              <a:rPr lang="en-US" sz="2800" dirty="0"/>
              <a:t>have participated in U.S. plan before working in France</a:t>
            </a:r>
          </a:p>
          <a:p>
            <a:pPr lvl="1">
              <a:spcBef>
                <a:spcPts val="0"/>
              </a:spcBef>
            </a:pPr>
            <a:r>
              <a:rPr lang="en-US" dirty="0" smtClean="0"/>
              <a:t>Similar </a:t>
            </a:r>
            <a:r>
              <a:rPr lang="en-US" dirty="0"/>
              <a:t>relief in U.S. model treaty</a:t>
            </a:r>
          </a:p>
          <a:p>
            <a:endParaRPr lang="en-US" dirty="0"/>
          </a:p>
        </p:txBody>
      </p:sp>
      <p:sp>
        <p:nvSpPr>
          <p:cNvPr id="4" name="Slide Number Placeholder 3"/>
          <p:cNvSpPr>
            <a:spLocks noGrp="1"/>
          </p:cNvSpPr>
          <p:nvPr>
            <p:ph type="sldNum" sz="quarter" idx="12"/>
          </p:nvPr>
        </p:nvSpPr>
        <p:spPr/>
        <p:txBody>
          <a:bodyPr/>
          <a:lstStyle/>
          <a:p>
            <a:pPr>
              <a:defRPr/>
            </a:pPr>
            <a:fld id="{1CA818CC-217F-4484-AEDF-321D6DD1A1BA}" type="slidenum">
              <a:rPr lang="en-US" smtClean="0"/>
              <a:pPr>
                <a:defRPr/>
              </a:pPr>
              <a:t>12</a:t>
            </a:fld>
            <a:endParaRPr lang="en-US" dirty="0"/>
          </a:p>
        </p:txBody>
      </p:sp>
    </p:spTree>
    <p:extLst>
      <p:ext uri="{BB962C8B-B14F-4D97-AF65-F5344CB8AC3E}">
        <p14:creationId xmlns:p14="http://schemas.microsoft.com/office/powerpoint/2010/main" val="221674928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US" sz="3300" b="1" u="sng" dirty="0" smtClean="0">
                <a:effectLst/>
              </a:rPr>
              <a:t/>
            </a:r>
            <a:br>
              <a:rPr lang="en-US" sz="3300" b="1" u="sng" dirty="0" smtClean="0">
                <a:effectLst/>
              </a:rPr>
            </a:br>
            <a:r>
              <a:rPr lang="en-US" sz="3600" b="1" dirty="0" smtClean="0">
                <a:effectLst/>
              </a:rPr>
              <a:t>U.S</a:t>
            </a:r>
            <a:r>
              <a:rPr lang="en-US" sz="3600" b="1" dirty="0">
                <a:effectLst/>
              </a:rPr>
              <a:t>. Taxation of Accruals for Employees Working Abroad – </a:t>
            </a:r>
            <a:r>
              <a:rPr lang="en-US" sz="3600" b="1" dirty="0" smtClean="0">
                <a:effectLst/>
              </a:rPr>
              <a:t>Non </a:t>
            </a:r>
            <a:r>
              <a:rPr lang="en-US" sz="3600" b="1" dirty="0">
                <a:effectLst/>
              </a:rPr>
              <a:t>Qualified Plans</a:t>
            </a:r>
            <a:r>
              <a:rPr lang="en-US" dirty="0">
                <a:effectLst/>
              </a:rPr>
              <a:t/>
            </a:r>
            <a:br>
              <a:rPr lang="en-US" dirty="0">
                <a:effectLst/>
              </a:rPr>
            </a:br>
            <a:endParaRPr lang="en-US" dirty="0"/>
          </a:p>
        </p:txBody>
      </p:sp>
      <p:sp>
        <p:nvSpPr>
          <p:cNvPr id="3" name="Content Placeholder 2"/>
          <p:cNvSpPr>
            <a:spLocks noGrp="1"/>
          </p:cNvSpPr>
          <p:nvPr>
            <p:ph idx="1"/>
          </p:nvPr>
        </p:nvSpPr>
        <p:spPr/>
        <p:txBody>
          <a:bodyPr/>
          <a:lstStyle/>
          <a:p>
            <a:pPr>
              <a:spcBef>
                <a:spcPts val="0"/>
              </a:spcBef>
            </a:pPr>
            <a:r>
              <a:rPr lang="en-US" sz="2600" dirty="0" smtClean="0"/>
              <a:t>U.S</a:t>
            </a:r>
            <a:r>
              <a:rPr lang="en-US" sz="2600" dirty="0"/>
              <a:t>. citizen taxable by U.S. on value of funded and vested nonqualified </a:t>
            </a:r>
            <a:r>
              <a:rPr lang="en-US" sz="2600" dirty="0" smtClean="0"/>
              <a:t>deferred compensation </a:t>
            </a:r>
            <a:endParaRPr lang="en-US" sz="2600" dirty="0"/>
          </a:p>
          <a:p>
            <a:pPr lvl="1">
              <a:spcBef>
                <a:spcPts val="0"/>
              </a:spcBef>
            </a:pPr>
            <a:r>
              <a:rPr lang="en-US" sz="2600" dirty="0" smtClean="0"/>
              <a:t>Includes </a:t>
            </a:r>
            <a:r>
              <a:rPr lang="en-US" sz="2600" dirty="0"/>
              <a:t>taxation of foreign plans</a:t>
            </a:r>
          </a:p>
          <a:p>
            <a:pPr>
              <a:spcBef>
                <a:spcPts val="0"/>
              </a:spcBef>
            </a:pPr>
            <a:r>
              <a:rPr lang="en-US" sz="2600" dirty="0" smtClean="0"/>
              <a:t>Code </a:t>
            </a:r>
            <a:r>
              <a:rPr lang="en-US" sz="2600" dirty="0"/>
              <a:t>§409A may apply to foreign retirement plan that is not U.S. tax qualified</a:t>
            </a:r>
          </a:p>
          <a:p>
            <a:pPr lvl="1">
              <a:spcBef>
                <a:spcPts val="0"/>
              </a:spcBef>
            </a:pPr>
            <a:r>
              <a:rPr lang="en-US" sz="2600" dirty="0" smtClean="0"/>
              <a:t>Exception </a:t>
            </a:r>
            <a:r>
              <a:rPr lang="en-US" sz="2600" dirty="0"/>
              <a:t>for “broad based” foreign plans</a:t>
            </a:r>
          </a:p>
          <a:p>
            <a:pPr lvl="2">
              <a:spcBef>
                <a:spcPts val="0"/>
              </a:spcBef>
            </a:pPr>
            <a:r>
              <a:rPr lang="en-US" sz="2600" dirty="0" smtClean="0"/>
              <a:t>Plan </a:t>
            </a:r>
            <a:r>
              <a:rPr lang="en-US" sz="2600" dirty="0"/>
              <a:t>must be in writing</a:t>
            </a:r>
          </a:p>
          <a:p>
            <a:pPr lvl="2">
              <a:spcBef>
                <a:spcPts val="0"/>
              </a:spcBef>
            </a:pPr>
            <a:r>
              <a:rPr lang="en-US" sz="2600" dirty="0" smtClean="0"/>
              <a:t>Rank </a:t>
            </a:r>
            <a:r>
              <a:rPr lang="en-US" sz="2600" dirty="0"/>
              <a:t>and file employees must be covered</a:t>
            </a:r>
          </a:p>
          <a:p>
            <a:pPr lvl="2">
              <a:spcBef>
                <a:spcPts val="0"/>
              </a:spcBef>
            </a:pPr>
            <a:r>
              <a:rPr lang="en-US" sz="2600" dirty="0" smtClean="0"/>
              <a:t>Substantially </a:t>
            </a:r>
            <a:r>
              <a:rPr lang="en-US" sz="2600" dirty="0"/>
              <a:t>all participants must be nonresident aliens</a:t>
            </a:r>
          </a:p>
          <a:p>
            <a:pPr lvl="2">
              <a:spcBef>
                <a:spcPts val="0"/>
              </a:spcBef>
            </a:pPr>
            <a:r>
              <a:rPr lang="en-US" sz="2600" dirty="0" smtClean="0"/>
              <a:t>Limited </a:t>
            </a:r>
            <a:r>
              <a:rPr lang="en-US" sz="2600" dirty="0"/>
              <a:t>in-service access to funds to ensure plan is for retirement purposes</a:t>
            </a:r>
          </a:p>
          <a:p>
            <a:endParaRPr lang="en-US" dirty="0"/>
          </a:p>
        </p:txBody>
      </p:sp>
      <p:sp>
        <p:nvSpPr>
          <p:cNvPr id="4" name="Slide Number Placeholder 3"/>
          <p:cNvSpPr>
            <a:spLocks noGrp="1"/>
          </p:cNvSpPr>
          <p:nvPr>
            <p:ph type="sldNum" sz="quarter" idx="12"/>
          </p:nvPr>
        </p:nvSpPr>
        <p:spPr/>
        <p:txBody>
          <a:bodyPr/>
          <a:lstStyle/>
          <a:p>
            <a:pPr>
              <a:defRPr/>
            </a:pPr>
            <a:fld id="{1CA818CC-217F-4484-AEDF-321D6DD1A1BA}" type="slidenum">
              <a:rPr lang="en-US" smtClean="0"/>
              <a:pPr>
                <a:defRPr/>
              </a:pPr>
              <a:t>13</a:t>
            </a:fld>
            <a:endParaRPr lang="en-US" dirty="0"/>
          </a:p>
        </p:txBody>
      </p:sp>
    </p:spTree>
    <p:extLst>
      <p:ext uri="{BB962C8B-B14F-4D97-AF65-F5344CB8AC3E}">
        <p14:creationId xmlns:p14="http://schemas.microsoft.com/office/powerpoint/2010/main" val="37843074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US" b="1" dirty="0">
                <a:effectLst/>
              </a:rPr>
              <a:t>U.S. Taxation of Plan Distributions to Employees Working Abroad</a:t>
            </a:r>
            <a:endParaRPr lang="en-US" dirty="0"/>
          </a:p>
        </p:txBody>
      </p:sp>
      <p:sp>
        <p:nvSpPr>
          <p:cNvPr id="3" name="Content Placeholder 2"/>
          <p:cNvSpPr>
            <a:spLocks noGrp="1"/>
          </p:cNvSpPr>
          <p:nvPr>
            <p:ph idx="1"/>
          </p:nvPr>
        </p:nvSpPr>
        <p:spPr/>
        <p:txBody>
          <a:bodyPr/>
          <a:lstStyle/>
          <a:p>
            <a:r>
              <a:rPr lang="en-US" sz="2800" dirty="0" smtClean="0"/>
              <a:t>Residence </a:t>
            </a:r>
            <a:r>
              <a:rPr lang="en-US" sz="2800" dirty="0"/>
              <a:t>in foreign country at time of distribution can result in taxation not only by U.S. but also by the foreign country</a:t>
            </a:r>
          </a:p>
          <a:p>
            <a:r>
              <a:rPr lang="en-US" sz="2800" dirty="0" smtClean="0"/>
              <a:t>Tax </a:t>
            </a:r>
            <a:r>
              <a:rPr lang="en-US" sz="2800" dirty="0"/>
              <a:t>treaty relief from double taxation</a:t>
            </a:r>
          </a:p>
          <a:p>
            <a:pPr lvl="1"/>
            <a:r>
              <a:rPr lang="en-US" dirty="0" smtClean="0"/>
              <a:t>Under </a:t>
            </a:r>
            <a:r>
              <a:rPr lang="en-US" dirty="0"/>
              <a:t>some treaties, distribution from U.S. qualified plan is taxable only by U.S.</a:t>
            </a:r>
          </a:p>
          <a:p>
            <a:pPr lvl="2"/>
            <a:r>
              <a:rPr lang="en-US" sz="2800" dirty="0" smtClean="0"/>
              <a:t>U.S</a:t>
            </a:r>
            <a:r>
              <a:rPr lang="en-US" sz="2800" dirty="0"/>
              <a:t>. – France treaty</a:t>
            </a:r>
          </a:p>
          <a:p>
            <a:pPr lvl="1"/>
            <a:r>
              <a:rPr lang="en-US" dirty="0" smtClean="0"/>
              <a:t>Other </a:t>
            </a:r>
            <a:r>
              <a:rPr lang="en-US" dirty="0"/>
              <a:t>treaties provide for taxation only by </a:t>
            </a:r>
            <a:r>
              <a:rPr lang="en-US" dirty="0" smtClean="0"/>
              <a:t>the country </a:t>
            </a:r>
            <a:r>
              <a:rPr lang="en-US" dirty="0"/>
              <a:t>in which plan participant resides </a:t>
            </a:r>
          </a:p>
          <a:p>
            <a:endParaRPr lang="en-US" dirty="0"/>
          </a:p>
        </p:txBody>
      </p:sp>
      <p:sp>
        <p:nvSpPr>
          <p:cNvPr id="4" name="Slide Number Placeholder 3"/>
          <p:cNvSpPr>
            <a:spLocks noGrp="1"/>
          </p:cNvSpPr>
          <p:nvPr>
            <p:ph type="sldNum" sz="quarter" idx="12"/>
          </p:nvPr>
        </p:nvSpPr>
        <p:spPr/>
        <p:txBody>
          <a:bodyPr/>
          <a:lstStyle/>
          <a:p>
            <a:pPr>
              <a:defRPr/>
            </a:pPr>
            <a:fld id="{1CA818CC-217F-4484-AEDF-321D6DD1A1BA}" type="slidenum">
              <a:rPr lang="en-US" smtClean="0"/>
              <a:pPr>
                <a:defRPr/>
              </a:pPr>
              <a:t>14</a:t>
            </a:fld>
            <a:endParaRPr lang="en-US" dirty="0"/>
          </a:p>
        </p:txBody>
      </p:sp>
    </p:spTree>
    <p:extLst>
      <p:ext uri="{BB962C8B-B14F-4D97-AF65-F5344CB8AC3E}">
        <p14:creationId xmlns:p14="http://schemas.microsoft.com/office/powerpoint/2010/main" val="132101859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US" b="1" dirty="0">
                <a:effectLst/>
              </a:rPr>
              <a:t>U.S. Withholding on Plan Distributions</a:t>
            </a:r>
            <a:endParaRPr lang="en-US" dirty="0"/>
          </a:p>
        </p:txBody>
      </p:sp>
      <p:sp>
        <p:nvSpPr>
          <p:cNvPr id="3" name="Content Placeholder 2"/>
          <p:cNvSpPr>
            <a:spLocks noGrp="1"/>
          </p:cNvSpPr>
          <p:nvPr>
            <p:ph idx="1"/>
          </p:nvPr>
        </p:nvSpPr>
        <p:spPr/>
        <p:txBody>
          <a:bodyPr/>
          <a:lstStyle/>
          <a:p>
            <a:r>
              <a:rPr lang="en-US" sz="2800" dirty="0" smtClean="0"/>
              <a:t>U.S</a:t>
            </a:r>
            <a:r>
              <a:rPr lang="en-US" sz="2800" dirty="0"/>
              <a:t>. citizens and resident aliens can elect out of withholding on retirement plan distributions</a:t>
            </a:r>
          </a:p>
          <a:p>
            <a:pPr lvl="1"/>
            <a:r>
              <a:rPr lang="en-US" dirty="0" smtClean="0"/>
              <a:t>Withholding </a:t>
            </a:r>
            <a:r>
              <a:rPr lang="en-US" dirty="0"/>
              <a:t>will generally apply to plan distributions outside U.S.</a:t>
            </a:r>
          </a:p>
          <a:p>
            <a:r>
              <a:rPr lang="en-US" sz="2800" dirty="0" smtClean="0"/>
              <a:t>Form </a:t>
            </a:r>
            <a:r>
              <a:rPr lang="en-US" sz="2800" dirty="0"/>
              <a:t>W-4P allows U.S. citizens and residents to elect not to have withholding apply or to </a:t>
            </a:r>
            <a:r>
              <a:rPr lang="en-US" sz="2800" dirty="0" smtClean="0"/>
              <a:t>specify </a:t>
            </a:r>
            <a:r>
              <a:rPr lang="en-US" sz="2800" dirty="0"/>
              <a:t>the amount of withholding</a:t>
            </a:r>
          </a:p>
          <a:p>
            <a:r>
              <a:rPr lang="en-US" sz="2800" dirty="0" smtClean="0"/>
              <a:t>Nonresident </a:t>
            </a:r>
            <a:r>
              <a:rPr lang="en-US" sz="2800" dirty="0"/>
              <a:t>aliens would use Forms W-8BEN or 8233 to claim relief if a tax treaty exempts </a:t>
            </a:r>
            <a:r>
              <a:rPr lang="en-US" sz="2800" dirty="0" smtClean="0"/>
              <a:t>distributions </a:t>
            </a:r>
            <a:r>
              <a:rPr lang="en-US" sz="2800" dirty="0"/>
              <a:t>from withholding</a:t>
            </a:r>
          </a:p>
          <a:p>
            <a:endParaRPr lang="en-US" dirty="0"/>
          </a:p>
        </p:txBody>
      </p:sp>
      <p:sp>
        <p:nvSpPr>
          <p:cNvPr id="4" name="Slide Number Placeholder 3"/>
          <p:cNvSpPr>
            <a:spLocks noGrp="1"/>
          </p:cNvSpPr>
          <p:nvPr>
            <p:ph type="sldNum" sz="quarter" idx="12"/>
          </p:nvPr>
        </p:nvSpPr>
        <p:spPr/>
        <p:txBody>
          <a:bodyPr/>
          <a:lstStyle/>
          <a:p>
            <a:pPr>
              <a:defRPr/>
            </a:pPr>
            <a:fld id="{1CA818CC-217F-4484-AEDF-321D6DD1A1BA}" type="slidenum">
              <a:rPr lang="en-US" smtClean="0"/>
              <a:pPr>
                <a:defRPr/>
              </a:pPr>
              <a:t>15</a:t>
            </a:fld>
            <a:endParaRPr lang="en-US" dirty="0"/>
          </a:p>
        </p:txBody>
      </p:sp>
    </p:spTree>
    <p:extLst>
      <p:ext uri="{BB962C8B-B14F-4D97-AF65-F5344CB8AC3E}">
        <p14:creationId xmlns:p14="http://schemas.microsoft.com/office/powerpoint/2010/main" val="232629751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b="1" dirty="0">
                <a:effectLst/>
              </a:rPr>
              <a:t>Tax Treatment of Trust Earnings</a:t>
            </a:r>
            <a:endParaRPr lang="en-US" dirty="0"/>
          </a:p>
        </p:txBody>
      </p:sp>
      <p:sp>
        <p:nvSpPr>
          <p:cNvPr id="3" name="Content Placeholder 2"/>
          <p:cNvSpPr>
            <a:spLocks noGrp="1"/>
          </p:cNvSpPr>
          <p:nvPr>
            <p:ph idx="1"/>
          </p:nvPr>
        </p:nvSpPr>
        <p:spPr/>
        <p:txBody>
          <a:bodyPr/>
          <a:lstStyle/>
          <a:p>
            <a:pPr>
              <a:spcBef>
                <a:spcPts val="0"/>
              </a:spcBef>
            </a:pPr>
            <a:r>
              <a:rPr lang="en-US" sz="2600" dirty="0" smtClean="0"/>
              <a:t>Qualified </a:t>
            </a:r>
            <a:r>
              <a:rPr lang="en-US" sz="2600" dirty="0"/>
              <a:t>plan trust must be subject to jurisdiction of U.S. courts</a:t>
            </a:r>
          </a:p>
          <a:p>
            <a:pPr lvl="1">
              <a:spcBef>
                <a:spcPts val="0"/>
              </a:spcBef>
            </a:pPr>
            <a:r>
              <a:rPr lang="en-US" sz="2600" dirty="0" smtClean="0"/>
              <a:t>If </a:t>
            </a:r>
            <a:r>
              <a:rPr lang="en-US" sz="2600" dirty="0"/>
              <a:t>non-citizens are trustees, U.S. trustees must control “substantial decisions”</a:t>
            </a:r>
          </a:p>
          <a:p>
            <a:pPr lvl="1">
              <a:spcBef>
                <a:spcPts val="0"/>
              </a:spcBef>
            </a:pPr>
            <a:r>
              <a:rPr lang="en-US" sz="2600" dirty="0" smtClean="0"/>
              <a:t>Trust </a:t>
            </a:r>
            <a:r>
              <a:rPr lang="en-US" sz="2600" dirty="0"/>
              <a:t>assets can be held abroad if subject to control of U.S. trustee</a:t>
            </a:r>
          </a:p>
          <a:p>
            <a:pPr>
              <a:spcBef>
                <a:spcPts val="0"/>
              </a:spcBef>
            </a:pPr>
            <a:r>
              <a:rPr lang="en-US" sz="2600" dirty="0" smtClean="0"/>
              <a:t>U.S</a:t>
            </a:r>
            <a:r>
              <a:rPr lang="en-US" sz="2600" dirty="0"/>
              <a:t>. tax imposed on non-qualified foreign trust earnings that are U.S.-source income</a:t>
            </a:r>
          </a:p>
          <a:p>
            <a:pPr lvl="1">
              <a:spcBef>
                <a:spcPts val="0"/>
              </a:spcBef>
            </a:pPr>
            <a:r>
              <a:rPr lang="en-US" sz="2600" dirty="0" smtClean="0"/>
              <a:t>30</a:t>
            </a:r>
            <a:r>
              <a:rPr lang="en-US" sz="2600" dirty="0"/>
              <a:t>% withholding rate</a:t>
            </a:r>
          </a:p>
          <a:p>
            <a:pPr>
              <a:spcBef>
                <a:spcPts val="0"/>
              </a:spcBef>
            </a:pPr>
            <a:r>
              <a:rPr lang="en-US" sz="2600" dirty="0" smtClean="0"/>
              <a:t>Foreign </a:t>
            </a:r>
            <a:r>
              <a:rPr lang="en-US" sz="2600" dirty="0"/>
              <a:t>country may attempt to tax U.S. </a:t>
            </a:r>
            <a:r>
              <a:rPr lang="en-US" sz="2600" dirty="0" smtClean="0"/>
              <a:t>citizens working abroad </a:t>
            </a:r>
            <a:r>
              <a:rPr lang="en-US" sz="2600" dirty="0"/>
              <a:t>on U.S. tax-qualified plan earnings unless </a:t>
            </a:r>
            <a:r>
              <a:rPr lang="en-US" sz="2600" dirty="0" smtClean="0"/>
              <a:t>exception </a:t>
            </a:r>
            <a:r>
              <a:rPr lang="en-US" sz="2600" dirty="0"/>
              <a:t>under tax treaty </a:t>
            </a:r>
            <a:r>
              <a:rPr lang="en-US" sz="2600" dirty="0" smtClean="0"/>
              <a:t>applies</a:t>
            </a:r>
            <a:endParaRPr lang="en-US" sz="2600" dirty="0"/>
          </a:p>
        </p:txBody>
      </p:sp>
      <p:sp>
        <p:nvSpPr>
          <p:cNvPr id="4" name="Slide Number Placeholder 3"/>
          <p:cNvSpPr>
            <a:spLocks noGrp="1"/>
          </p:cNvSpPr>
          <p:nvPr>
            <p:ph type="sldNum" sz="quarter" idx="12"/>
          </p:nvPr>
        </p:nvSpPr>
        <p:spPr/>
        <p:txBody>
          <a:bodyPr/>
          <a:lstStyle/>
          <a:p>
            <a:pPr>
              <a:defRPr/>
            </a:pPr>
            <a:fld id="{1CA818CC-217F-4484-AEDF-321D6DD1A1BA}" type="slidenum">
              <a:rPr lang="en-US" smtClean="0"/>
              <a:pPr>
                <a:defRPr/>
              </a:pPr>
              <a:t>16</a:t>
            </a:fld>
            <a:endParaRPr lang="en-US" dirty="0"/>
          </a:p>
        </p:txBody>
      </p:sp>
    </p:spTree>
    <p:extLst>
      <p:ext uri="{BB962C8B-B14F-4D97-AF65-F5344CB8AC3E}">
        <p14:creationId xmlns:p14="http://schemas.microsoft.com/office/powerpoint/2010/main" val="340002537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US" b="1" dirty="0">
                <a:effectLst/>
              </a:rPr>
              <a:t>ERISA’s Domestic Trust Requirement</a:t>
            </a:r>
            <a:endParaRPr lang="en-US" dirty="0"/>
          </a:p>
        </p:txBody>
      </p:sp>
      <p:sp>
        <p:nvSpPr>
          <p:cNvPr id="3" name="Content Placeholder 2"/>
          <p:cNvSpPr>
            <a:spLocks noGrp="1"/>
          </p:cNvSpPr>
          <p:nvPr>
            <p:ph idx="1"/>
          </p:nvPr>
        </p:nvSpPr>
        <p:spPr/>
        <p:txBody>
          <a:bodyPr/>
          <a:lstStyle/>
          <a:p>
            <a:pPr>
              <a:spcBef>
                <a:spcPts val="0"/>
              </a:spcBef>
            </a:pPr>
            <a:r>
              <a:rPr lang="en-US" sz="2600" dirty="0" smtClean="0"/>
              <a:t>ERISA </a:t>
            </a:r>
            <a:r>
              <a:rPr lang="en-US" sz="2600" dirty="0"/>
              <a:t>separately requires that indicia of ownership of all trusteed U.S. benefits be </a:t>
            </a:r>
            <a:r>
              <a:rPr lang="en-US" sz="2600" dirty="0" smtClean="0"/>
              <a:t>held </a:t>
            </a:r>
            <a:r>
              <a:rPr lang="en-US" sz="2600" dirty="0"/>
              <a:t>within jurisdiction of U.S. courts</a:t>
            </a:r>
          </a:p>
          <a:p>
            <a:pPr>
              <a:spcBef>
                <a:spcPts val="0"/>
              </a:spcBef>
            </a:pPr>
            <a:r>
              <a:rPr lang="en-US" sz="2600" dirty="0" smtClean="0"/>
              <a:t>DOL </a:t>
            </a:r>
            <a:r>
              <a:rPr lang="en-US" sz="2600" dirty="0"/>
              <a:t>regulations provide for exceptions</a:t>
            </a:r>
          </a:p>
          <a:p>
            <a:pPr lvl="1">
              <a:spcBef>
                <a:spcPts val="0"/>
              </a:spcBef>
            </a:pPr>
            <a:r>
              <a:rPr lang="en-US" sz="2600" dirty="0" smtClean="0"/>
              <a:t>Exceptions </a:t>
            </a:r>
            <a:r>
              <a:rPr lang="en-US" sz="2600" dirty="0"/>
              <a:t>apply mainly to non-U.S securities and foreign currency</a:t>
            </a:r>
          </a:p>
          <a:p>
            <a:pPr lvl="1">
              <a:spcBef>
                <a:spcPts val="0"/>
              </a:spcBef>
            </a:pPr>
            <a:r>
              <a:rPr lang="en-US" sz="2600" dirty="0" smtClean="0"/>
              <a:t>Exception </a:t>
            </a:r>
            <a:r>
              <a:rPr lang="en-US" sz="2600" dirty="0"/>
              <a:t>for assets held in Canada if required by Canadian law</a:t>
            </a:r>
          </a:p>
          <a:p>
            <a:pPr lvl="1">
              <a:spcBef>
                <a:spcPts val="0"/>
              </a:spcBef>
            </a:pPr>
            <a:r>
              <a:rPr lang="en-US" sz="2600" dirty="0" smtClean="0"/>
              <a:t>Pooling </a:t>
            </a:r>
            <a:r>
              <a:rPr lang="en-US" sz="2600" dirty="0"/>
              <a:t>arrangements with foreign cash and securities can use foreign sub-custodians</a:t>
            </a:r>
          </a:p>
          <a:p>
            <a:pPr lvl="2">
              <a:spcBef>
                <a:spcPts val="0"/>
              </a:spcBef>
            </a:pPr>
            <a:r>
              <a:rPr lang="en-US" sz="2600" dirty="0" smtClean="0"/>
              <a:t>Foreign </a:t>
            </a:r>
            <a:r>
              <a:rPr lang="en-US" sz="2600" dirty="0"/>
              <a:t>sub-custodian must be subject to government regulation and U.S. trustee</a:t>
            </a:r>
          </a:p>
          <a:p>
            <a:endParaRPr lang="en-US" dirty="0"/>
          </a:p>
        </p:txBody>
      </p:sp>
      <p:sp>
        <p:nvSpPr>
          <p:cNvPr id="4" name="Slide Number Placeholder 3"/>
          <p:cNvSpPr>
            <a:spLocks noGrp="1"/>
          </p:cNvSpPr>
          <p:nvPr>
            <p:ph type="sldNum" sz="quarter" idx="12"/>
          </p:nvPr>
        </p:nvSpPr>
        <p:spPr/>
        <p:txBody>
          <a:bodyPr/>
          <a:lstStyle/>
          <a:p>
            <a:pPr>
              <a:defRPr/>
            </a:pPr>
            <a:fld id="{1CA818CC-217F-4484-AEDF-321D6DD1A1BA}" type="slidenum">
              <a:rPr lang="en-US" smtClean="0"/>
              <a:pPr>
                <a:defRPr/>
              </a:pPr>
              <a:t>17</a:t>
            </a:fld>
            <a:endParaRPr lang="en-US" dirty="0"/>
          </a:p>
        </p:txBody>
      </p:sp>
    </p:spTree>
    <p:extLst>
      <p:ext uri="{BB962C8B-B14F-4D97-AF65-F5344CB8AC3E}">
        <p14:creationId xmlns:p14="http://schemas.microsoft.com/office/powerpoint/2010/main" val="416026782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pPr algn="ctr"/>
            <a:r>
              <a:rPr lang="en-US" sz="3400" b="1" dirty="0">
                <a:effectLst/>
              </a:rPr>
              <a:t>Reporting by Foreign Trusts – Form 5500</a:t>
            </a:r>
            <a:endParaRPr lang="en-US" sz="3400" dirty="0"/>
          </a:p>
        </p:txBody>
      </p:sp>
      <p:sp>
        <p:nvSpPr>
          <p:cNvPr id="3" name="Content Placeholder 2"/>
          <p:cNvSpPr>
            <a:spLocks noGrp="1"/>
          </p:cNvSpPr>
          <p:nvPr>
            <p:ph idx="1"/>
          </p:nvPr>
        </p:nvSpPr>
        <p:spPr/>
        <p:txBody>
          <a:bodyPr/>
          <a:lstStyle/>
          <a:p>
            <a:pPr>
              <a:spcBef>
                <a:spcPts val="0"/>
              </a:spcBef>
            </a:pPr>
            <a:r>
              <a:rPr lang="en-US" dirty="0" smtClean="0"/>
              <a:t>Foreign </a:t>
            </a:r>
            <a:r>
              <a:rPr lang="en-US" dirty="0"/>
              <a:t>plans are generally exempt from making annual reports on Form 5500</a:t>
            </a:r>
          </a:p>
          <a:p>
            <a:pPr>
              <a:spcBef>
                <a:spcPts val="0"/>
              </a:spcBef>
            </a:pPr>
            <a:r>
              <a:rPr lang="en-US" dirty="0" smtClean="0"/>
              <a:t>Certain </a:t>
            </a:r>
            <a:r>
              <a:rPr lang="en-US" dirty="0"/>
              <a:t>foreign plans must file Form 5500-EZ</a:t>
            </a:r>
          </a:p>
          <a:p>
            <a:pPr lvl="1">
              <a:spcBef>
                <a:spcPts val="0"/>
              </a:spcBef>
            </a:pPr>
            <a:r>
              <a:rPr lang="en-US" sz="3200" dirty="0" smtClean="0"/>
              <a:t>Foreign </a:t>
            </a:r>
            <a:r>
              <a:rPr lang="en-US" sz="3200" dirty="0"/>
              <a:t>plans maintained by U.S. employer</a:t>
            </a:r>
          </a:p>
          <a:p>
            <a:pPr lvl="1">
              <a:spcBef>
                <a:spcPts val="0"/>
              </a:spcBef>
            </a:pPr>
            <a:r>
              <a:rPr lang="en-US" sz="3200" dirty="0" smtClean="0"/>
              <a:t>Plan </a:t>
            </a:r>
            <a:r>
              <a:rPr lang="en-US" sz="3200" dirty="0"/>
              <a:t>maintained by a foreign employer with U.S.-source income offset by </a:t>
            </a:r>
            <a:r>
              <a:rPr lang="en-US" sz="3200" dirty="0" smtClean="0"/>
              <a:t>plan         </a:t>
            </a:r>
            <a:r>
              <a:rPr lang="en-US" sz="3200" dirty="0"/>
              <a:t>contributions</a:t>
            </a:r>
          </a:p>
          <a:p>
            <a:endParaRPr lang="en-US" dirty="0"/>
          </a:p>
        </p:txBody>
      </p:sp>
      <p:sp>
        <p:nvSpPr>
          <p:cNvPr id="4" name="Slide Number Placeholder 3"/>
          <p:cNvSpPr>
            <a:spLocks noGrp="1"/>
          </p:cNvSpPr>
          <p:nvPr>
            <p:ph type="sldNum" sz="quarter" idx="12"/>
          </p:nvPr>
        </p:nvSpPr>
        <p:spPr/>
        <p:txBody>
          <a:bodyPr/>
          <a:lstStyle/>
          <a:p>
            <a:pPr>
              <a:defRPr/>
            </a:pPr>
            <a:fld id="{1CA818CC-217F-4484-AEDF-321D6DD1A1BA}" type="slidenum">
              <a:rPr lang="en-US" smtClean="0"/>
              <a:pPr>
                <a:defRPr/>
              </a:pPr>
              <a:t>18</a:t>
            </a:fld>
            <a:endParaRPr lang="en-US" dirty="0"/>
          </a:p>
        </p:txBody>
      </p:sp>
    </p:spTree>
    <p:extLst>
      <p:ext uri="{BB962C8B-B14F-4D97-AF65-F5344CB8AC3E}">
        <p14:creationId xmlns:p14="http://schemas.microsoft.com/office/powerpoint/2010/main" val="406216654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US" b="1" dirty="0">
                <a:effectLst/>
              </a:rPr>
              <a:t>Other Reporting Requirements Applicable to Foreign Trusts</a:t>
            </a:r>
            <a:endParaRPr lang="en-US" dirty="0"/>
          </a:p>
        </p:txBody>
      </p:sp>
      <p:sp>
        <p:nvSpPr>
          <p:cNvPr id="3" name="Content Placeholder 2"/>
          <p:cNvSpPr>
            <a:spLocks noGrp="1"/>
          </p:cNvSpPr>
          <p:nvPr>
            <p:ph idx="1"/>
          </p:nvPr>
        </p:nvSpPr>
        <p:spPr/>
        <p:txBody>
          <a:bodyPr/>
          <a:lstStyle/>
          <a:p>
            <a:pPr>
              <a:spcBef>
                <a:spcPts val="0"/>
              </a:spcBef>
            </a:pPr>
            <a:r>
              <a:rPr lang="en-US" sz="2400" dirty="0" smtClean="0"/>
              <a:t>Sponsors </a:t>
            </a:r>
            <a:r>
              <a:rPr lang="en-US" sz="2400" dirty="0"/>
              <a:t>of nonqualified foreign plans may use a grantor trust to fund benefits, because of </a:t>
            </a:r>
            <a:r>
              <a:rPr lang="en-US" sz="2400" dirty="0" smtClean="0"/>
              <a:t>rights </a:t>
            </a:r>
            <a:r>
              <a:rPr lang="en-US" sz="2400" dirty="0"/>
              <a:t>retained by the grantor over trust assets</a:t>
            </a:r>
          </a:p>
          <a:p>
            <a:pPr lvl="1">
              <a:spcBef>
                <a:spcPts val="0"/>
              </a:spcBef>
            </a:pPr>
            <a:r>
              <a:rPr lang="en-US" sz="2400" dirty="0" smtClean="0"/>
              <a:t>IRS </a:t>
            </a:r>
            <a:r>
              <a:rPr lang="en-US" sz="2400" dirty="0"/>
              <a:t>From 3520  must be filed by grantors of foreign situs trust</a:t>
            </a:r>
          </a:p>
          <a:p>
            <a:pPr lvl="2">
              <a:spcBef>
                <a:spcPts val="0"/>
              </a:spcBef>
            </a:pPr>
            <a:r>
              <a:rPr lang="en-US" dirty="0" smtClean="0"/>
              <a:t>Exemptions</a:t>
            </a:r>
            <a:endParaRPr lang="en-US" dirty="0"/>
          </a:p>
          <a:p>
            <a:pPr lvl="3">
              <a:spcBef>
                <a:spcPts val="0"/>
              </a:spcBef>
            </a:pPr>
            <a:r>
              <a:rPr lang="en-US" sz="2400" dirty="0" smtClean="0"/>
              <a:t>Tax-qualified </a:t>
            </a:r>
            <a:r>
              <a:rPr lang="en-US" sz="2400" dirty="0"/>
              <a:t>foreign plans</a:t>
            </a:r>
          </a:p>
          <a:p>
            <a:pPr lvl="3">
              <a:spcBef>
                <a:spcPts val="0"/>
              </a:spcBef>
            </a:pPr>
            <a:r>
              <a:rPr lang="en-US" sz="2400" dirty="0" smtClean="0"/>
              <a:t>Foreign </a:t>
            </a:r>
            <a:r>
              <a:rPr lang="en-US" sz="2400" dirty="0"/>
              <a:t>plans funded by contributions subject to Code §404A</a:t>
            </a:r>
          </a:p>
          <a:p>
            <a:pPr>
              <a:spcBef>
                <a:spcPts val="0"/>
              </a:spcBef>
            </a:pPr>
            <a:r>
              <a:rPr lang="en-US" sz="2400" dirty="0" smtClean="0"/>
              <a:t>Form </a:t>
            </a:r>
            <a:r>
              <a:rPr lang="en-US" sz="2400" dirty="0"/>
              <a:t>3520 also used to report distributions from foreign trust</a:t>
            </a:r>
          </a:p>
          <a:p>
            <a:pPr>
              <a:spcBef>
                <a:spcPts val="0"/>
              </a:spcBef>
            </a:pPr>
            <a:r>
              <a:rPr lang="en-US" sz="2400" dirty="0" smtClean="0"/>
              <a:t>Form </a:t>
            </a:r>
            <a:r>
              <a:rPr lang="en-US" sz="2400" dirty="0"/>
              <a:t>3520A used by foreign grantor trust to report the interest of any of its U.S. grantors</a:t>
            </a:r>
          </a:p>
          <a:p>
            <a:endParaRPr lang="en-US" dirty="0"/>
          </a:p>
        </p:txBody>
      </p:sp>
      <p:sp>
        <p:nvSpPr>
          <p:cNvPr id="4" name="Slide Number Placeholder 3"/>
          <p:cNvSpPr>
            <a:spLocks noGrp="1"/>
          </p:cNvSpPr>
          <p:nvPr>
            <p:ph type="sldNum" sz="quarter" idx="12"/>
          </p:nvPr>
        </p:nvSpPr>
        <p:spPr/>
        <p:txBody>
          <a:bodyPr/>
          <a:lstStyle/>
          <a:p>
            <a:pPr>
              <a:defRPr/>
            </a:pPr>
            <a:fld id="{1CA818CC-217F-4484-AEDF-321D6DD1A1BA}" type="slidenum">
              <a:rPr lang="en-US" smtClean="0"/>
              <a:pPr>
                <a:defRPr/>
              </a:pPr>
              <a:t>19</a:t>
            </a:fld>
            <a:endParaRPr lang="en-US" dirty="0"/>
          </a:p>
        </p:txBody>
      </p:sp>
    </p:spTree>
    <p:extLst>
      <p:ext uri="{BB962C8B-B14F-4D97-AF65-F5344CB8AC3E}">
        <p14:creationId xmlns:p14="http://schemas.microsoft.com/office/powerpoint/2010/main" val="61678925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b="1" dirty="0">
                <a:effectLst/>
              </a:rPr>
              <a:t>FBAR Reporting</a:t>
            </a:r>
            <a:endParaRPr lang="en-US" dirty="0"/>
          </a:p>
        </p:txBody>
      </p:sp>
      <p:sp>
        <p:nvSpPr>
          <p:cNvPr id="3" name="Content Placeholder 2"/>
          <p:cNvSpPr>
            <a:spLocks noGrp="1"/>
          </p:cNvSpPr>
          <p:nvPr>
            <p:ph idx="1"/>
          </p:nvPr>
        </p:nvSpPr>
        <p:spPr/>
        <p:txBody>
          <a:bodyPr/>
          <a:lstStyle/>
          <a:p>
            <a:pPr>
              <a:spcBef>
                <a:spcPts val="0"/>
              </a:spcBef>
            </a:pPr>
            <a:r>
              <a:rPr lang="en-US" sz="3000" dirty="0" smtClean="0"/>
              <a:t>Plan </a:t>
            </a:r>
            <a:r>
              <a:rPr lang="en-US" sz="3000" dirty="0"/>
              <a:t>trusts (qualified or nonqualified) are subject to FBAR report if they have a financial </a:t>
            </a:r>
            <a:r>
              <a:rPr lang="en-US" sz="3000" dirty="0" smtClean="0"/>
              <a:t>interest </a:t>
            </a:r>
            <a:r>
              <a:rPr lang="en-US" sz="3000" dirty="0"/>
              <a:t>in a foreign account</a:t>
            </a:r>
          </a:p>
          <a:p>
            <a:pPr lvl="1">
              <a:spcBef>
                <a:spcPts val="0"/>
              </a:spcBef>
            </a:pPr>
            <a:r>
              <a:rPr lang="en-US" sz="3000" dirty="0" smtClean="0"/>
              <a:t>Legal </a:t>
            </a:r>
            <a:r>
              <a:rPr lang="en-US" sz="3000" dirty="0"/>
              <a:t>title</a:t>
            </a:r>
          </a:p>
          <a:p>
            <a:pPr lvl="1">
              <a:spcBef>
                <a:spcPts val="0"/>
              </a:spcBef>
            </a:pPr>
            <a:r>
              <a:rPr lang="en-US" sz="3000" dirty="0" smtClean="0"/>
              <a:t>Owner </a:t>
            </a:r>
            <a:r>
              <a:rPr lang="en-US" sz="3000" dirty="0"/>
              <a:t>of record</a:t>
            </a:r>
          </a:p>
          <a:p>
            <a:pPr lvl="1">
              <a:spcBef>
                <a:spcPts val="0"/>
              </a:spcBef>
            </a:pPr>
            <a:r>
              <a:rPr lang="en-US" sz="3000" dirty="0" smtClean="0"/>
              <a:t>Accounts </a:t>
            </a:r>
            <a:r>
              <a:rPr lang="en-US" sz="3000" dirty="0"/>
              <a:t>held by bank or broker as nominee for plan trust</a:t>
            </a:r>
          </a:p>
          <a:p>
            <a:pPr>
              <a:spcBef>
                <a:spcPts val="0"/>
              </a:spcBef>
            </a:pPr>
            <a:r>
              <a:rPr lang="en-US" sz="3000" dirty="0" smtClean="0"/>
              <a:t>Private </a:t>
            </a:r>
            <a:r>
              <a:rPr lang="en-US" sz="3000" dirty="0"/>
              <a:t>funds not subject to FBAR reporting</a:t>
            </a:r>
          </a:p>
          <a:p>
            <a:pPr>
              <a:spcBef>
                <a:spcPts val="0"/>
              </a:spcBef>
            </a:pPr>
            <a:r>
              <a:rPr lang="en-US" sz="3000" dirty="0" smtClean="0"/>
              <a:t>Plan </a:t>
            </a:r>
            <a:r>
              <a:rPr lang="en-US" sz="3000" dirty="0"/>
              <a:t>trust with foreign mutual fund must make FBAR reports</a:t>
            </a:r>
          </a:p>
          <a:p>
            <a:endParaRPr lang="en-US" dirty="0"/>
          </a:p>
        </p:txBody>
      </p:sp>
      <p:sp>
        <p:nvSpPr>
          <p:cNvPr id="4" name="Slide Number Placeholder 3"/>
          <p:cNvSpPr>
            <a:spLocks noGrp="1"/>
          </p:cNvSpPr>
          <p:nvPr>
            <p:ph type="sldNum" sz="quarter" idx="12"/>
          </p:nvPr>
        </p:nvSpPr>
        <p:spPr/>
        <p:txBody>
          <a:bodyPr/>
          <a:lstStyle/>
          <a:p>
            <a:pPr>
              <a:defRPr/>
            </a:pPr>
            <a:fld id="{1CA818CC-217F-4484-AEDF-321D6DD1A1BA}" type="slidenum">
              <a:rPr lang="en-US" smtClean="0"/>
              <a:pPr>
                <a:defRPr/>
              </a:pPr>
              <a:t>20</a:t>
            </a:fld>
            <a:endParaRPr lang="en-US" dirty="0"/>
          </a:p>
        </p:txBody>
      </p:sp>
    </p:spTree>
    <p:extLst>
      <p:ext uri="{BB962C8B-B14F-4D97-AF65-F5344CB8AC3E}">
        <p14:creationId xmlns:p14="http://schemas.microsoft.com/office/powerpoint/2010/main" val="213076135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US" b="1" dirty="0">
                <a:effectLst/>
              </a:rPr>
              <a:t>Tax on Vesting under Code Section 457A - Overview</a:t>
            </a:r>
            <a:endParaRPr lang="en-US" dirty="0"/>
          </a:p>
        </p:txBody>
      </p:sp>
      <p:sp>
        <p:nvSpPr>
          <p:cNvPr id="3" name="Content Placeholder 2"/>
          <p:cNvSpPr>
            <a:spLocks noGrp="1"/>
          </p:cNvSpPr>
          <p:nvPr>
            <p:ph idx="1"/>
          </p:nvPr>
        </p:nvSpPr>
        <p:spPr/>
        <p:txBody>
          <a:bodyPr/>
          <a:lstStyle/>
          <a:p>
            <a:pPr>
              <a:spcBef>
                <a:spcPts val="0"/>
              </a:spcBef>
            </a:pPr>
            <a:r>
              <a:rPr lang="en-US" sz="2200" dirty="0" smtClean="0"/>
              <a:t>Gaming of system where payor </a:t>
            </a:r>
            <a:r>
              <a:rPr lang="en-US" sz="2200" dirty="0"/>
              <a:t>of deferred compensation </a:t>
            </a:r>
            <a:r>
              <a:rPr lang="en-US" sz="2200" dirty="0" smtClean="0"/>
              <a:t>pays no tax</a:t>
            </a:r>
            <a:endParaRPr lang="en-US" sz="2200" dirty="0"/>
          </a:p>
          <a:p>
            <a:pPr>
              <a:spcBef>
                <a:spcPts val="0"/>
              </a:spcBef>
            </a:pPr>
            <a:r>
              <a:rPr lang="en-US" sz="2200" dirty="0" smtClean="0"/>
              <a:t>Code </a:t>
            </a:r>
            <a:r>
              <a:rPr lang="en-US" sz="2200" dirty="0"/>
              <a:t>§457A provides plan participants will be taxed when deferred compensation from </a:t>
            </a:r>
            <a:r>
              <a:rPr lang="en-US" sz="2200" dirty="0" smtClean="0"/>
              <a:t>“</a:t>
            </a:r>
            <a:r>
              <a:rPr lang="en-US" sz="2200" dirty="0"/>
              <a:t>nonqualified entity” vests</a:t>
            </a:r>
          </a:p>
          <a:p>
            <a:pPr lvl="1">
              <a:spcBef>
                <a:spcPts val="0"/>
              </a:spcBef>
            </a:pPr>
            <a:r>
              <a:rPr lang="en-US" sz="2200" dirty="0" smtClean="0"/>
              <a:t>Participant </a:t>
            </a:r>
            <a:r>
              <a:rPr lang="en-US" sz="2200" dirty="0"/>
              <a:t>owes tax even if </a:t>
            </a:r>
            <a:r>
              <a:rPr lang="en-US" sz="2200" dirty="0" smtClean="0"/>
              <a:t>compensation </a:t>
            </a:r>
            <a:r>
              <a:rPr lang="en-US" sz="2200" dirty="0"/>
              <a:t>not </a:t>
            </a:r>
            <a:r>
              <a:rPr lang="en-US" sz="2200" dirty="0" smtClean="0"/>
              <a:t>paid </a:t>
            </a:r>
            <a:endParaRPr lang="en-US" sz="2200" dirty="0"/>
          </a:p>
          <a:p>
            <a:pPr>
              <a:spcBef>
                <a:spcPts val="0"/>
              </a:spcBef>
            </a:pPr>
            <a:r>
              <a:rPr lang="en-US" sz="2200" dirty="0" smtClean="0"/>
              <a:t>Nonqualified </a:t>
            </a:r>
            <a:r>
              <a:rPr lang="en-US" sz="2200" dirty="0"/>
              <a:t>entity</a:t>
            </a:r>
          </a:p>
          <a:p>
            <a:pPr lvl="1">
              <a:spcBef>
                <a:spcPts val="0"/>
              </a:spcBef>
            </a:pPr>
            <a:r>
              <a:rPr lang="en-US" sz="2200" dirty="0" smtClean="0"/>
              <a:t>Foreign </a:t>
            </a:r>
            <a:r>
              <a:rPr lang="en-US" sz="2200" dirty="0"/>
              <a:t>corporation unless</a:t>
            </a:r>
          </a:p>
          <a:p>
            <a:pPr lvl="2">
              <a:spcBef>
                <a:spcPts val="0"/>
              </a:spcBef>
            </a:pPr>
            <a:r>
              <a:rPr lang="en-US" sz="2200" dirty="0" smtClean="0"/>
              <a:t>All </a:t>
            </a:r>
            <a:r>
              <a:rPr lang="en-US" sz="2200" dirty="0"/>
              <a:t>corporate income is effectively connected with U.S. trade or business, or</a:t>
            </a:r>
          </a:p>
          <a:p>
            <a:pPr lvl="2">
              <a:spcBef>
                <a:spcPts val="0"/>
              </a:spcBef>
            </a:pPr>
            <a:r>
              <a:rPr lang="en-US" sz="2200" dirty="0" smtClean="0"/>
              <a:t>Corporation </a:t>
            </a:r>
            <a:r>
              <a:rPr lang="en-US" sz="2200" dirty="0"/>
              <a:t>is subject to a comprehensive income tax</a:t>
            </a:r>
          </a:p>
          <a:p>
            <a:pPr lvl="1">
              <a:spcBef>
                <a:spcPts val="0"/>
              </a:spcBef>
            </a:pPr>
            <a:r>
              <a:rPr lang="en-US" sz="2200" dirty="0" smtClean="0"/>
              <a:t>Foreign </a:t>
            </a:r>
            <a:r>
              <a:rPr lang="en-US" sz="2200" dirty="0"/>
              <a:t>or domestic partnership unless substantially all income allocated to persons other than</a:t>
            </a:r>
          </a:p>
          <a:p>
            <a:pPr lvl="2">
              <a:spcBef>
                <a:spcPts val="0"/>
              </a:spcBef>
            </a:pPr>
            <a:r>
              <a:rPr lang="en-US" sz="2200" dirty="0" smtClean="0"/>
              <a:t>Foreign </a:t>
            </a:r>
            <a:r>
              <a:rPr lang="en-US" sz="2200" dirty="0"/>
              <a:t>persons not subject to </a:t>
            </a:r>
            <a:r>
              <a:rPr lang="en-US" sz="2200" dirty="0" smtClean="0"/>
              <a:t>foreign </a:t>
            </a:r>
            <a:r>
              <a:rPr lang="en-US" sz="2200" dirty="0"/>
              <a:t>income tax, or</a:t>
            </a:r>
          </a:p>
          <a:p>
            <a:pPr lvl="2">
              <a:spcBef>
                <a:spcPts val="0"/>
              </a:spcBef>
            </a:pPr>
            <a:r>
              <a:rPr lang="en-US" sz="2200" dirty="0" smtClean="0"/>
              <a:t>Tax-exempt </a:t>
            </a:r>
            <a:r>
              <a:rPr lang="en-US" sz="2200" dirty="0"/>
              <a:t>U.S. organizations</a:t>
            </a:r>
          </a:p>
          <a:p>
            <a:endParaRPr lang="en-US" dirty="0"/>
          </a:p>
        </p:txBody>
      </p:sp>
      <p:sp>
        <p:nvSpPr>
          <p:cNvPr id="4" name="Slide Number Placeholder 3"/>
          <p:cNvSpPr>
            <a:spLocks noGrp="1"/>
          </p:cNvSpPr>
          <p:nvPr>
            <p:ph type="sldNum" sz="quarter" idx="12"/>
          </p:nvPr>
        </p:nvSpPr>
        <p:spPr/>
        <p:txBody>
          <a:bodyPr/>
          <a:lstStyle/>
          <a:p>
            <a:pPr>
              <a:defRPr/>
            </a:pPr>
            <a:fld id="{1CA818CC-217F-4484-AEDF-321D6DD1A1BA}" type="slidenum">
              <a:rPr lang="en-US" smtClean="0"/>
              <a:pPr>
                <a:defRPr/>
              </a:pPr>
              <a:t>21</a:t>
            </a:fld>
            <a:endParaRPr lang="en-US" dirty="0"/>
          </a:p>
        </p:txBody>
      </p:sp>
    </p:spTree>
    <p:extLst>
      <p:ext uri="{BB962C8B-B14F-4D97-AF65-F5344CB8AC3E}">
        <p14:creationId xmlns:p14="http://schemas.microsoft.com/office/powerpoint/2010/main" val="285623851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effectLst/>
              </a:rPr>
              <a:t>Entities Subject to Section 457A</a:t>
            </a:r>
            <a:endParaRPr lang="en-US" dirty="0"/>
          </a:p>
        </p:txBody>
      </p:sp>
      <p:sp>
        <p:nvSpPr>
          <p:cNvPr id="3" name="Content Placeholder 2"/>
          <p:cNvSpPr>
            <a:spLocks noGrp="1"/>
          </p:cNvSpPr>
          <p:nvPr>
            <p:ph idx="1"/>
          </p:nvPr>
        </p:nvSpPr>
        <p:spPr/>
        <p:txBody>
          <a:bodyPr/>
          <a:lstStyle/>
          <a:p>
            <a:pPr>
              <a:spcBef>
                <a:spcPts val="0"/>
              </a:spcBef>
            </a:pPr>
            <a:r>
              <a:rPr lang="en-US" sz="2400" dirty="0" smtClean="0"/>
              <a:t>Affected plan sponsors include entities which would be entitled to compensation deduction under U.S. tax law principles if the entity paid the deferred compensation in cash</a:t>
            </a:r>
          </a:p>
          <a:p>
            <a:pPr lvl="1">
              <a:spcBef>
                <a:spcPts val="0"/>
              </a:spcBef>
            </a:pPr>
            <a:r>
              <a:rPr lang="en-US" sz="2400" dirty="0" smtClean="0"/>
              <a:t>§457A cannot be avoided by covering all employees under parent’s deferred compensation plan if services are performed for parent’s foreign subsidiary</a:t>
            </a:r>
          </a:p>
          <a:p>
            <a:pPr>
              <a:spcBef>
                <a:spcPts val="0"/>
              </a:spcBef>
            </a:pPr>
            <a:r>
              <a:rPr lang="en-US" sz="2400" dirty="0" smtClean="0"/>
              <a:t>Determination as to whether a plan sponsor is a nonqualified entity is to be made on the last day of an employee’s taxable year (generally December 31) </a:t>
            </a:r>
          </a:p>
          <a:p>
            <a:pPr lvl="1">
              <a:spcBef>
                <a:spcPts val="0"/>
              </a:spcBef>
            </a:pPr>
            <a:r>
              <a:rPr lang="en-US" sz="2400" dirty="0" smtClean="0"/>
              <a:t>If plan sponsor becomes disqualified entity during the year, amounts accrued up to that point will be subject to §457A</a:t>
            </a:r>
          </a:p>
          <a:p>
            <a:endParaRPr lang="en-US" dirty="0"/>
          </a:p>
        </p:txBody>
      </p:sp>
      <p:sp>
        <p:nvSpPr>
          <p:cNvPr id="4" name="Slide Number Placeholder 3"/>
          <p:cNvSpPr>
            <a:spLocks noGrp="1"/>
          </p:cNvSpPr>
          <p:nvPr>
            <p:ph type="sldNum" sz="quarter" idx="12"/>
          </p:nvPr>
        </p:nvSpPr>
        <p:spPr/>
        <p:txBody>
          <a:bodyPr/>
          <a:lstStyle/>
          <a:p>
            <a:pPr>
              <a:defRPr/>
            </a:pPr>
            <a:fld id="{1CA818CC-217F-4484-AEDF-321D6DD1A1BA}" type="slidenum">
              <a:rPr lang="en-US" smtClean="0"/>
              <a:pPr>
                <a:defRPr/>
              </a:pPr>
              <a:t>22</a:t>
            </a:fld>
            <a:endParaRPr lang="en-US" dirty="0"/>
          </a:p>
        </p:txBody>
      </p:sp>
    </p:spTree>
    <p:extLst>
      <p:ext uri="{BB962C8B-B14F-4D97-AF65-F5344CB8AC3E}">
        <p14:creationId xmlns:p14="http://schemas.microsoft.com/office/powerpoint/2010/main" val="133108318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pPr algn="ctr"/>
            <a:r>
              <a:rPr lang="en-US" sz="3300" b="1" dirty="0">
                <a:effectLst/>
              </a:rPr>
              <a:t>Foreign Corporations under Section 457A</a:t>
            </a:r>
            <a:endParaRPr lang="en-US" sz="3300" dirty="0"/>
          </a:p>
        </p:txBody>
      </p:sp>
      <p:sp>
        <p:nvSpPr>
          <p:cNvPr id="3" name="Content Placeholder 2"/>
          <p:cNvSpPr>
            <a:spLocks noGrp="1"/>
          </p:cNvSpPr>
          <p:nvPr>
            <p:ph idx="1"/>
          </p:nvPr>
        </p:nvSpPr>
        <p:spPr/>
        <p:txBody>
          <a:bodyPr/>
          <a:lstStyle/>
          <a:p>
            <a:pPr>
              <a:spcBef>
                <a:spcPts val="0"/>
              </a:spcBef>
            </a:pPr>
            <a:r>
              <a:rPr lang="en-US" sz="2400" dirty="0" smtClean="0"/>
              <a:t>Foreign </a:t>
            </a:r>
            <a:r>
              <a:rPr lang="en-US" sz="2400" dirty="0"/>
              <a:t>Corporation prong of “Nonqualified Entity” definition</a:t>
            </a:r>
          </a:p>
          <a:p>
            <a:pPr>
              <a:spcBef>
                <a:spcPts val="0"/>
              </a:spcBef>
            </a:pPr>
            <a:r>
              <a:rPr lang="en-US" sz="2400" dirty="0" smtClean="0"/>
              <a:t>First </a:t>
            </a:r>
            <a:r>
              <a:rPr lang="en-US" sz="2400" dirty="0"/>
              <a:t>way to avoid Nonqualified Entity </a:t>
            </a:r>
            <a:r>
              <a:rPr lang="en-US" sz="2400" dirty="0" smtClean="0"/>
              <a:t>status:</a:t>
            </a:r>
            <a:endParaRPr lang="en-US" sz="2400" dirty="0"/>
          </a:p>
          <a:p>
            <a:pPr lvl="1">
              <a:spcBef>
                <a:spcPts val="0"/>
              </a:spcBef>
            </a:pPr>
            <a:r>
              <a:rPr lang="en-US" sz="2400" dirty="0" smtClean="0"/>
              <a:t>Substantially </a:t>
            </a:r>
            <a:r>
              <a:rPr lang="en-US" sz="2400" dirty="0"/>
              <a:t>all (80%) effectively connected with U.S. trade or business</a:t>
            </a:r>
          </a:p>
          <a:p>
            <a:pPr lvl="1">
              <a:spcBef>
                <a:spcPts val="0"/>
              </a:spcBef>
            </a:pPr>
            <a:r>
              <a:rPr lang="en-US" sz="2400" dirty="0" smtClean="0"/>
              <a:t>Income </a:t>
            </a:r>
            <a:r>
              <a:rPr lang="en-US" sz="2400" dirty="0"/>
              <a:t>must be subject to tax and cannot be exempt under a treaty</a:t>
            </a:r>
          </a:p>
          <a:p>
            <a:pPr>
              <a:spcBef>
                <a:spcPts val="0"/>
              </a:spcBef>
            </a:pPr>
            <a:r>
              <a:rPr lang="en-US" sz="2400" dirty="0" smtClean="0"/>
              <a:t>Second </a:t>
            </a:r>
            <a:r>
              <a:rPr lang="en-US" sz="2400" dirty="0"/>
              <a:t>way to avoid Nonqualified Entity </a:t>
            </a:r>
            <a:r>
              <a:rPr lang="en-US" sz="2400" dirty="0" smtClean="0"/>
              <a:t>status”</a:t>
            </a:r>
            <a:endParaRPr lang="en-US" sz="2400" dirty="0"/>
          </a:p>
          <a:p>
            <a:pPr lvl="1">
              <a:spcBef>
                <a:spcPts val="0"/>
              </a:spcBef>
            </a:pPr>
            <a:r>
              <a:rPr lang="en-US" sz="2400" dirty="0" smtClean="0"/>
              <a:t>Substantially </a:t>
            </a:r>
            <a:r>
              <a:rPr lang="en-US" sz="2400" dirty="0"/>
              <a:t>all of Foreign Corporation’s income subject to comprehensive foreign income tax</a:t>
            </a:r>
          </a:p>
          <a:p>
            <a:pPr lvl="1">
              <a:spcBef>
                <a:spcPts val="0"/>
              </a:spcBef>
            </a:pPr>
            <a:r>
              <a:rPr lang="en-US" sz="2400" dirty="0" smtClean="0"/>
              <a:t>Corporation </a:t>
            </a:r>
            <a:r>
              <a:rPr lang="en-US" sz="2400" dirty="0"/>
              <a:t>must be eligible for benefits under income tax treaty between U.S. and country of residence </a:t>
            </a:r>
          </a:p>
          <a:p>
            <a:endParaRPr lang="en-US" dirty="0"/>
          </a:p>
        </p:txBody>
      </p:sp>
      <p:sp>
        <p:nvSpPr>
          <p:cNvPr id="4" name="Slide Number Placeholder 3"/>
          <p:cNvSpPr>
            <a:spLocks noGrp="1"/>
          </p:cNvSpPr>
          <p:nvPr>
            <p:ph type="sldNum" sz="quarter" idx="12"/>
          </p:nvPr>
        </p:nvSpPr>
        <p:spPr/>
        <p:txBody>
          <a:bodyPr/>
          <a:lstStyle/>
          <a:p>
            <a:pPr>
              <a:defRPr/>
            </a:pPr>
            <a:fld id="{1CA818CC-217F-4484-AEDF-321D6DD1A1BA}" type="slidenum">
              <a:rPr lang="en-US" smtClean="0"/>
              <a:pPr>
                <a:defRPr/>
              </a:pPr>
              <a:t>23</a:t>
            </a:fld>
            <a:endParaRPr lang="en-US" dirty="0"/>
          </a:p>
        </p:txBody>
      </p:sp>
    </p:spTree>
    <p:extLst>
      <p:ext uri="{BB962C8B-B14F-4D97-AF65-F5344CB8AC3E}">
        <p14:creationId xmlns:p14="http://schemas.microsoft.com/office/powerpoint/2010/main" val="84788092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US" b="1" dirty="0">
                <a:effectLst/>
              </a:rPr>
              <a:t>Partnerships under Section 457A</a:t>
            </a:r>
            <a:endParaRPr lang="en-US" dirty="0"/>
          </a:p>
        </p:txBody>
      </p:sp>
      <p:sp>
        <p:nvSpPr>
          <p:cNvPr id="3" name="Content Placeholder 2"/>
          <p:cNvSpPr>
            <a:spLocks noGrp="1"/>
          </p:cNvSpPr>
          <p:nvPr>
            <p:ph idx="1"/>
          </p:nvPr>
        </p:nvSpPr>
        <p:spPr/>
        <p:txBody>
          <a:bodyPr/>
          <a:lstStyle/>
          <a:p>
            <a:pPr>
              <a:spcBef>
                <a:spcPts val="0"/>
              </a:spcBef>
            </a:pPr>
            <a:r>
              <a:rPr lang="en-US" sz="2400" dirty="0" smtClean="0"/>
              <a:t>All </a:t>
            </a:r>
            <a:r>
              <a:rPr lang="en-US" sz="2400" dirty="0"/>
              <a:t>pass-through entities (</a:t>
            </a:r>
            <a:r>
              <a:rPr lang="en-US" sz="2400" i="1" u="sng" dirty="0"/>
              <a:t>e.g</a:t>
            </a:r>
            <a:r>
              <a:rPr lang="en-US" sz="2400" dirty="0"/>
              <a:t>., LLCs) fall under </a:t>
            </a:r>
            <a:r>
              <a:rPr lang="en-US" sz="2400" dirty="0" smtClean="0"/>
              <a:t>partnership </a:t>
            </a:r>
            <a:r>
              <a:rPr lang="en-US" sz="2400" dirty="0"/>
              <a:t>prong of “Nonqualified Entity” definition</a:t>
            </a:r>
          </a:p>
          <a:p>
            <a:pPr lvl="1">
              <a:spcBef>
                <a:spcPts val="0"/>
              </a:spcBef>
            </a:pPr>
            <a:r>
              <a:rPr lang="en-US" sz="2400" dirty="0" smtClean="0"/>
              <a:t>80</a:t>
            </a:r>
            <a:r>
              <a:rPr lang="en-US" sz="2400" dirty="0"/>
              <a:t>% of partnership gross income must be allocated to “Eligible Persons”</a:t>
            </a:r>
          </a:p>
          <a:p>
            <a:pPr lvl="1">
              <a:spcBef>
                <a:spcPts val="0"/>
              </a:spcBef>
            </a:pPr>
            <a:r>
              <a:rPr lang="en-US" sz="2400" dirty="0" smtClean="0"/>
              <a:t>Eligible </a:t>
            </a:r>
            <a:r>
              <a:rPr lang="en-US" sz="2400" dirty="0"/>
              <a:t>persons generally subject to U.S. tax</a:t>
            </a:r>
          </a:p>
          <a:p>
            <a:pPr lvl="2">
              <a:spcBef>
                <a:spcPts val="0"/>
              </a:spcBef>
            </a:pPr>
            <a:r>
              <a:rPr lang="en-US" dirty="0" smtClean="0"/>
              <a:t>U.S</a:t>
            </a:r>
            <a:r>
              <a:rPr lang="en-US" dirty="0"/>
              <a:t>. citizen</a:t>
            </a:r>
          </a:p>
          <a:p>
            <a:pPr lvl="2">
              <a:spcBef>
                <a:spcPts val="0"/>
              </a:spcBef>
            </a:pPr>
            <a:r>
              <a:rPr lang="en-US" dirty="0" smtClean="0"/>
              <a:t>U.S</a:t>
            </a:r>
            <a:r>
              <a:rPr lang="en-US" dirty="0"/>
              <a:t>. resident</a:t>
            </a:r>
          </a:p>
          <a:p>
            <a:pPr lvl="2">
              <a:spcBef>
                <a:spcPts val="0"/>
              </a:spcBef>
            </a:pPr>
            <a:r>
              <a:rPr lang="en-US" dirty="0" smtClean="0"/>
              <a:t>Domestic </a:t>
            </a:r>
            <a:r>
              <a:rPr lang="en-US" dirty="0"/>
              <a:t>corporation</a:t>
            </a:r>
          </a:p>
          <a:p>
            <a:pPr lvl="2">
              <a:spcBef>
                <a:spcPts val="0"/>
              </a:spcBef>
            </a:pPr>
            <a:r>
              <a:rPr lang="en-US" dirty="0" smtClean="0"/>
              <a:t>Domestic </a:t>
            </a:r>
            <a:r>
              <a:rPr lang="en-US" dirty="0"/>
              <a:t>partnership</a:t>
            </a:r>
          </a:p>
          <a:p>
            <a:pPr>
              <a:spcBef>
                <a:spcPts val="0"/>
              </a:spcBef>
            </a:pPr>
            <a:r>
              <a:rPr lang="en-US" sz="2400" dirty="0" smtClean="0"/>
              <a:t>If </a:t>
            </a:r>
            <a:r>
              <a:rPr lang="en-US" sz="2400" dirty="0"/>
              <a:t>more than 20% of partnership’s gross income allocated to parties not subject to U.S. or foreign income tax, the partnership becomes a Nonqualified Entity</a:t>
            </a:r>
          </a:p>
          <a:p>
            <a:endParaRPr lang="en-US" dirty="0"/>
          </a:p>
        </p:txBody>
      </p:sp>
      <p:sp>
        <p:nvSpPr>
          <p:cNvPr id="4" name="Slide Number Placeholder 3"/>
          <p:cNvSpPr>
            <a:spLocks noGrp="1"/>
          </p:cNvSpPr>
          <p:nvPr>
            <p:ph type="sldNum" sz="quarter" idx="12"/>
          </p:nvPr>
        </p:nvSpPr>
        <p:spPr/>
        <p:txBody>
          <a:bodyPr/>
          <a:lstStyle/>
          <a:p>
            <a:pPr>
              <a:defRPr/>
            </a:pPr>
            <a:fld id="{1CA818CC-217F-4484-AEDF-321D6DD1A1BA}" type="slidenum">
              <a:rPr lang="en-US" smtClean="0"/>
              <a:pPr>
                <a:defRPr/>
              </a:pPr>
              <a:t>24</a:t>
            </a:fld>
            <a:endParaRPr lang="en-US" dirty="0"/>
          </a:p>
        </p:txBody>
      </p:sp>
    </p:spTree>
    <p:extLst>
      <p:ext uri="{BB962C8B-B14F-4D97-AF65-F5344CB8AC3E}">
        <p14:creationId xmlns:p14="http://schemas.microsoft.com/office/powerpoint/2010/main" val="121764751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US" b="1" dirty="0">
                <a:effectLst/>
              </a:rPr>
              <a:t>Compensation Arrangements Subject to Section 457A</a:t>
            </a:r>
            <a:endParaRPr lang="en-US" dirty="0"/>
          </a:p>
        </p:txBody>
      </p:sp>
      <p:sp>
        <p:nvSpPr>
          <p:cNvPr id="3" name="Content Placeholder 2"/>
          <p:cNvSpPr>
            <a:spLocks noGrp="1"/>
          </p:cNvSpPr>
          <p:nvPr>
            <p:ph idx="1"/>
          </p:nvPr>
        </p:nvSpPr>
        <p:spPr/>
        <p:txBody>
          <a:bodyPr/>
          <a:lstStyle/>
          <a:p>
            <a:pPr>
              <a:spcBef>
                <a:spcPts val="0"/>
              </a:spcBef>
            </a:pPr>
            <a:r>
              <a:rPr lang="en-US" sz="2200" dirty="0" smtClean="0"/>
              <a:t>Same </a:t>
            </a:r>
            <a:r>
              <a:rPr lang="en-US" sz="2200" dirty="0"/>
              <a:t>definition of deferred compensation as Code §409A</a:t>
            </a:r>
          </a:p>
          <a:p>
            <a:pPr lvl="1">
              <a:spcBef>
                <a:spcPts val="0"/>
              </a:spcBef>
            </a:pPr>
            <a:r>
              <a:rPr lang="en-US" sz="2200" dirty="0" smtClean="0"/>
              <a:t>“</a:t>
            </a:r>
            <a:r>
              <a:rPr lang="en-US" sz="2200" dirty="0"/>
              <a:t>Legally binding right” to payment of compensation in later taxable year</a:t>
            </a:r>
          </a:p>
          <a:p>
            <a:pPr lvl="2">
              <a:spcBef>
                <a:spcPts val="0"/>
              </a:spcBef>
            </a:pPr>
            <a:r>
              <a:rPr lang="en-US" sz="2200" dirty="0" smtClean="0"/>
              <a:t>Legally </a:t>
            </a:r>
            <a:r>
              <a:rPr lang="en-US" sz="2200" dirty="0"/>
              <a:t>binding right exists if there is enforceable promise even if not vested</a:t>
            </a:r>
          </a:p>
          <a:p>
            <a:pPr>
              <a:spcBef>
                <a:spcPts val="0"/>
              </a:spcBef>
            </a:pPr>
            <a:r>
              <a:rPr lang="en-US" sz="2200" dirty="0" smtClean="0"/>
              <a:t>Definition </a:t>
            </a:r>
            <a:r>
              <a:rPr lang="en-US" sz="2200" dirty="0"/>
              <a:t>includes SERPs, elective deferrals, excess benefit plans, long-term incentive arrangements</a:t>
            </a:r>
          </a:p>
          <a:p>
            <a:pPr>
              <a:spcBef>
                <a:spcPts val="0"/>
              </a:spcBef>
            </a:pPr>
            <a:r>
              <a:rPr lang="en-US" sz="2200" dirty="0" smtClean="0"/>
              <a:t>Excluded </a:t>
            </a:r>
            <a:r>
              <a:rPr lang="en-US" sz="2200" dirty="0"/>
              <a:t>arrangements: stock options and SARS settled with employer stock</a:t>
            </a:r>
          </a:p>
          <a:p>
            <a:pPr>
              <a:spcBef>
                <a:spcPts val="0"/>
              </a:spcBef>
            </a:pPr>
            <a:r>
              <a:rPr lang="en-US" sz="2200" dirty="0" smtClean="0"/>
              <a:t>Short </a:t>
            </a:r>
            <a:r>
              <a:rPr lang="en-US" sz="2200" dirty="0"/>
              <a:t>term deferral exception</a:t>
            </a:r>
          </a:p>
          <a:p>
            <a:pPr lvl="1">
              <a:spcBef>
                <a:spcPts val="0"/>
              </a:spcBef>
            </a:pPr>
            <a:r>
              <a:rPr lang="en-US" sz="2200" dirty="0" smtClean="0"/>
              <a:t>Distribution </a:t>
            </a:r>
            <a:r>
              <a:rPr lang="en-US" sz="2200" dirty="0"/>
              <a:t>within 12 months of last day of employer’s taxable year in which compensation vests</a:t>
            </a:r>
          </a:p>
          <a:p>
            <a:pPr lvl="1">
              <a:spcBef>
                <a:spcPts val="0"/>
              </a:spcBef>
            </a:pPr>
            <a:r>
              <a:rPr lang="en-US" sz="2200" dirty="0" smtClean="0"/>
              <a:t>12 </a:t>
            </a:r>
            <a:r>
              <a:rPr lang="en-US" sz="2200" dirty="0"/>
              <a:t>month distribution deadline is longer than 2½ months under Code §409A </a:t>
            </a:r>
          </a:p>
          <a:p>
            <a:endParaRPr lang="en-US" dirty="0"/>
          </a:p>
        </p:txBody>
      </p:sp>
      <p:sp>
        <p:nvSpPr>
          <p:cNvPr id="4" name="Slide Number Placeholder 3"/>
          <p:cNvSpPr>
            <a:spLocks noGrp="1"/>
          </p:cNvSpPr>
          <p:nvPr>
            <p:ph type="sldNum" sz="quarter" idx="12"/>
          </p:nvPr>
        </p:nvSpPr>
        <p:spPr/>
        <p:txBody>
          <a:bodyPr/>
          <a:lstStyle/>
          <a:p>
            <a:pPr>
              <a:defRPr/>
            </a:pPr>
            <a:fld id="{1CA818CC-217F-4484-AEDF-321D6DD1A1BA}" type="slidenum">
              <a:rPr lang="en-US" smtClean="0"/>
              <a:pPr>
                <a:defRPr/>
              </a:pPr>
              <a:t>25</a:t>
            </a:fld>
            <a:endParaRPr lang="en-US" dirty="0"/>
          </a:p>
        </p:txBody>
      </p:sp>
    </p:spTree>
    <p:extLst>
      <p:ext uri="{BB962C8B-B14F-4D97-AF65-F5344CB8AC3E}">
        <p14:creationId xmlns:p14="http://schemas.microsoft.com/office/powerpoint/2010/main" val="152450005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b="1" dirty="0">
                <a:effectLst/>
              </a:rPr>
              <a:t>Vesting under Section 457A</a:t>
            </a:r>
            <a:endParaRPr lang="en-US" dirty="0"/>
          </a:p>
        </p:txBody>
      </p:sp>
      <p:sp>
        <p:nvSpPr>
          <p:cNvPr id="3" name="Content Placeholder 2"/>
          <p:cNvSpPr>
            <a:spLocks noGrp="1"/>
          </p:cNvSpPr>
          <p:nvPr>
            <p:ph idx="1"/>
          </p:nvPr>
        </p:nvSpPr>
        <p:spPr/>
        <p:txBody>
          <a:bodyPr/>
          <a:lstStyle/>
          <a:p>
            <a:r>
              <a:rPr lang="en-US" sz="2600" dirty="0" smtClean="0"/>
              <a:t>Importance </a:t>
            </a:r>
            <a:r>
              <a:rPr lang="en-US" sz="2600" dirty="0"/>
              <a:t>of vesting</a:t>
            </a:r>
          </a:p>
          <a:p>
            <a:pPr lvl="1"/>
            <a:r>
              <a:rPr lang="en-US" sz="2600" dirty="0" smtClean="0"/>
              <a:t>Trigger </a:t>
            </a:r>
            <a:r>
              <a:rPr lang="en-US" sz="2600" dirty="0"/>
              <a:t>for taxation</a:t>
            </a:r>
          </a:p>
          <a:p>
            <a:pPr lvl="1"/>
            <a:r>
              <a:rPr lang="en-US" sz="2600" dirty="0" smtClean="0"/>
              <a:t>12 </a:t>
            </a:r>
            <a:r>
              <a:rPr lang="en-US" sz="2600" dirty="0"/>
              <a:t>month short-term deferral exception measured from vesting date</a:t>
            </a:r>
          </a:p>
          <a:p>
            <a:r>
              <a:rPr lang="en-US" sz="2600" dirty="0" smtClean="0"/>
              <a:t>Under </a:t>
            </a:r>
            <a:r>
              <a:rPr lang="en-US" sz="2600" dirty="0"/>
              <a:t>Code §457A, vesting is based solely on performance of substantial future services</a:t>
            </a:r>
          </a:p>
          <a:p>
            <a:r>
              <a:rPr lang="en-US" sz="2600" dirty="0" smtClean="0"/>
              <a:t>Code </a:t>
            </a:r>
            <a:r>
              <a:rPr lang="en-US" sz="2600" dirty="0"/>
              <a:t>§457A disregards performance based vesting and vesting conditioned on noncompete agreement</a:t>
            </a:r>
          </a:p>
          <a:p>
            <a:r>
              <a:rPr lang="en-US" sz="2600" dirty="0" smtClean="0"/>
              <a:t>Vesting </a:t>
            </a:r>
            <a:r>
              <a:rPr lang="en-US" sz="2600" dirty="0"/>
              <a:t>period cannot be lengthened once legally binding right arises</a:t>
            </a:r>
          </a:p>
          <a:p>
            <a:endParaRPr lang="en-US" dirty="0"/>
          </a:p>
        </p:txBody>
      </p:sp>
      <p:sp>
        <p:nvSpPr>
          <p:cNvPr id="4" name="Slide Number Placeholder 3"/>
          <p:cNvSpPr>
            <a:spLocks noGrp="1"/>
          </p:cNvSpPr>
          <p:nvPr>
            <p:ph type="sldNum" sz="quarter" idx="12"/>
          </p:nvPr>
        </p:nvSpPr>
        <p:spPr/>
        <p:txBody>
          <a:bodyPr/>
          <a:lstStyle/>
          <a:p>
            <a:pPr>
              <a:defRPr/>
            </a:pPr>
            <a:fld id="{1CA818CC-217F-4484-AEDF-321D6DD1A1BA}" type="slidenum">
              <a:rPr lang="en-US" smtClean="0"/>
              <a:pPr>
                <a:defRPr/>
              </a:pPr>
              <a:t>26</a:t>
            </a:fld>
            <a:endParaRPr lang="en-US" dirty="0"/>
          </a:p>
        </p:txBody>
      </p:sp>
    </p:spTree>
    <p:extLst>
      <p:ext uri="{BB962C8B-B14F-4D97-AF65-F5344CB8AC3E}">
        <p14:creationId xmlns:p14="http://schemas.microsoft.com/office/powerpoint/2010/main" val="3436531298"/>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US" b="1" dirty="0">
                <a:effectLst/>
              </a:rPr>
              <a:t>Amount and Timing of Income under Section 457A</a:t>
            </a:r>
            <a:endParaRPr lang="en-US" dirty="0"/>
          </a:p>
        </p:txBody>
      </p:sp>
      <p:sp>
        <p:nvSpPr>
          <p:cNvPr id="3" name="Content Placeholder 2"/>
          <p:cNvSpPr>
            <a:spLocks noGrp="1"/>
          </p:cNvSpPr>
          <p:nvPr>
            <p:ph idx="1"/>
          </p:nvPr>
        </p:nvSpPr>
        <p:spPr/>
        <p:txBody>
          <a:bodyPr/>
          <a:lstStyle/>
          <a:p>
            <a:pPr>
              <a:spcBef>
                <a:spcPts val="0"/>
              </a:spcBef>
            </a:pPr>
            <a:r>
              <a:rPr lang="en-US" sz="2800" dirty="0" smtClean="0"/>
              <a:t>Timing </a:t>
            </a:r>
            <a:r>
              <a:rPr lang="en-US" sz="2800" dirty="0"/>
              <a:t>and amount of taxation follows proposed regulations under Code §409A</a:t>
            </a:r>
          </a:p>
          <a:p>
            <a:pPr>
              <a:spcBef>
                <a:spcPts val="0"/>
              </a:spcBef>
            </a:pPr>
            <a:r>
              <a:rPr lang="en-US" sz="2800" dirty="0" smtClean="0"/>
              <a:t>Taxable </a:t>
            </a:r>
            <a:r>
              <a:rPr lang="en-US" sz="2800" dirty="0"/>
              <a:t>income for year in which vesting occurs</a:t>
            </a:r>
          </a:p>
          <a:p>
            <a:pPr lvl="1">
              <a:spcBef>
                <a:spcPts val="0"/>
              </a:spcBef>
            </a:pPr>
            <a:r>
              <a:rPr lang="en-US" dirty="0" smtClean="0"/>
              <a:t>Total </a:t>
            </a:r>
            <a:r>
              <a:rPr lang="en-US" dirty="0"/>
              <a:t>amount deferred as of December 31 plus</a:t>
            </a:r>
          </a:p>
          <a:p>
            <a:pPr lvl="1">
              <a:spcBef>
                <a:spcPts val="0"/>
              </a:spcBef>
            </a:pPr>
            <a:r>
              <a:rPr lang="en-US" dirty="0" smtClean="0"/>
              <a:t>Deferred </a:t>
            </a:r>
            <a:r>
              <a:rPr lang="en-US" dirty="0"/>
              <a:t>compensation actually paid during year</a:t>
            </a:r>
          </a:p>
          <a:p>
            <a:pPr>
              <a:spcBef>
                <a:spcPts val="0"/>
              </a:spcBef>
            </a:pPr>
            <a:r>
              <a:rPr lang="en-US" sz="2800" dirty="0" smtClean="0"/>
              <a:t>Year </a:t>
            </a:r>
            <a:r>
              <a:rPr lang="en-US" sz="2800" dirty="0"/>
              <a:t>by year taxation of earnings on vested amounts</a:t>
            </a:r>
          </a:p>
          <a:p>
            <a:pPr lvl="1">
              <a:spcBef>
                <a:spcPts val="0"/>
              </a:spcBef>
            </a:pPr>
            <a:r>
              <a:rPr lang="en-US" dirty="0" smtClean="0"/>
              <a:t>Different </a:t>
            </a:r>
            <a:r>
              <a:rPr lang="en-US" dirty="0"/>
              <a:t>treatment than Code §457(f) under which earnings not taxed until distributed</a:t>
            </a:r>
          </a:p>
          <a:p>
            <a:endParaRPr lang="en-US" dirty="0"/>
          </a:p>
        </p:txBody>
      </p:sp>
      <p:sp>
        <p:nvSpPr>
          <p:cNvPr id="4" name="Slide Number Placeholder 3"/>
          <p:cNvSpPr>
            <a:spLocks noGrp="1"/>
          </p:cNvSpPr>
          <p:nvPr>
            <p:ph type="sldNum" sz="quarter" idx="12"/>
          </p:nvPr>
        </p:nvSpPr>
        <p:spPr/>
        <p:txBody>
          <a:bodyPr/>
          <a:lstStyle/>
          <a:p>
            <a:pPr>
              <a:defRPr/>
            </a:pPr>
            <a:fld id="{1CA818CC-217F-4484-AEDF-321D6DD1A1BA}" type="slidenum">
              <a:rPr lang="en-US" smtClean="0"/>
              <a:pPr>
                <a:defRPr/>
              </a:pPr>
              <a:t>27</a:t>
            </a:fld>
            <a:endParaRPr lang="en-US" dirty="0"/>
          </a:p>
        </p:txBody>
      </p:sp>
    </p:spTree>
    <p:extLst>
      <p:ext uri="{BB962C8B-B14F-4D97-AF65-F5344CB8AC3E}">
        <p14:creationId xmlns:p14="http://schemas.microsoft.com/office/powerpoint/2010/main" val="1663975651"/>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US" b="1" dirty="0" smtClean="0">
                <a:effectLst/>
              </a:rPr>
              <a:t/>
            </a:r>
            <a:br>
              <a:rPr lang="en-US" b="1" dirty="0" smtClean="0">
                <a:effectLst/>
              </a:rPr>
            </a:br>
            <a:r>
              <a:rPr lang="en-US" b="1" dirty="0" smtClean="0">
                <a:effectLst/>
              </a:rPr>
              <a:t>Section </a:t>
            </a:r>
            <a:r>
              <a:rPr lang="en-US" b="1" dirty="0">
                <a:effectLst/>
              </a:rPr>
              <a:t>457A Treatment of Indeterminable Amounts</a:t>
            </a:r>
            <a:r>
              <a:rPr lang="en-US" dirty="0">
                <a:effectLst/>
              </a:rPr>
              <a:t/>
            </a:r>
            <a:br>
              <a:rPr lang="en-US" dirty="0">
                <a:effectLst/>
              </a:rPr>
            </a:br>
            <a:endParaRPr lang="en-US" dirty="0"/>
          </a:p>
        </p:txBody>
      </p:sp>
      <p:sp>
        <p:nvSpPr>
          <p:cNvPr id="3" name="Content Placeholder 2"/>
          <p:cNvSpPr>
            <a:spLocks noGrp="1"/>
          </p:cNvSpPr>
          <p:nvPr>
            <p:ph idx="1"/>
          </p:nvPr>
        </p:nvSpPr>
        <p:spPr/>
        <p:txBody>
          <a:bodyPr/>
          <a:lstStyle/>
          <a:p>
            <a:pPr>
              <a:spcBef>
                <a:spcPts val="0"/>
              </a:spcBef>
            </a:pPr>
            <a:r>
              <a:rPr lang="en-US" sz="2400" dirty="0" smtClean="0"/>
              <a:t>Taxation deferred on vested deferred compensation if amount is indeterminable</a:t>
            </a:r>
          </a:p>
          <a:p>
            <a:pPr lvl="1">
              <a:spcBef>
                <a:spcPts val="0"/>
              </a:spcBef>
            </a:pPr>
            <a:r>
              <a:rPr lang="en-US" sz="2400" dirty="0" smtClean="0"/>
              <a:t>Applies to benefits based on a formula using variable factors that remain unknown </a:t>
            </a:r>
          </a:p>
          <a:p>
            <a:pPr lvl="2">
              <a:spcBef>
                <a:spcPts val="0"/>
              </a:spcBef>
            </a:pPr>
            <a:r>
              <a:rPr lang="en-US" dirty="0" smtClean="0"/>
              <a:t>Bonus based on profits as of specified date is indeterminable until date specified</a:t>
            </a:r>
          </a:p>
          <a:p>
            <a:pPr lvl="2">
              <a:spcBef>
                <a:spcPts val="0"/>
              </a:spcBef>
            </a:pPr>
            <a:r>
              <a:rPr lang="en-US" dirty="0" smtClean="0"/>
              <a:t>Benefits that can be calculated using reasonable actuarial assumptions not affected</a:t>
            </a:r>
          </a:p>
          <a:p>
            <a:pPr>
              <a:spcBef>
                <a:spcPts val="0"/>
              </a:spcBef>
            </a:pPr>
            <a:r>
              <a:rPr lang="en-US" sz="2400" dirty="0" smtClean="0"/>
              <a:t>On vesting, indeterminable amounts subject to additional tax liability</a:t>
            </a:r>
          </a:p>
          <a:p>
            <a:pPr lvl="1">
              <a:spcBef>
                <a:spcPts val="0"/>
              </a:spcBef>
            </a:pPr>
            <a:r>
              <a:rPr lang="en-US" sz="2400" dirty="0" smtClean="0"/>
              <a:t>Regular income tax</a:t>
            </a:r>
          </a:p>
          <a:p>
            <a:pPr lvl="1">
              <a:spcBef>
                <a:spcPts val="0"/>
              </a:spcBef>
            </a:pPr>
            <a:r>
              <a:rPr lang="en-US" sz="2400" dirty="0" smtClean="0"/>
              <a:t>20% additional tax</a:t>
            </a:r>
          </a:p>
          <a:p>
            <a:pPr lvl="1">
              <a:spcBef>
                <a:spcPts val="0"/>
              </a:spcBef>
            </a:pPr>
            <a:r>
              <a:rPr lang="en-US" sz="2400" dirty="0" smtClean="0"/>
              <a:t>Penalty interest charge</a:t>
            </a:r>
          </a:p>
          <a:p>
            <a:endParaRPr lang="en-US" dirty="0"/>
          </a:p>
        </p:txBody>
      </p:sp>
      <p:sp>
        <p:nvSpPr>
          <p:cNvPr id="4" name="Slide Number Placeholder 3"/>
          <p:cNvSpPr>
            <a:spLocks noGrp="1"/>
          </p:cNvSpPr>
          <p:nvPr>
            <p:ph type="sldNum" sz="quarter" idx="12"/>
          </p:nvPr>
        </p:nvSpPr>
        <p:spPr/>
        <p:txBody>
          <a:bodyPr/>
          <a:lstStyle/>
          <a:p>
            <a:pPr>
              <a:defRPr/>
            </a:pPr>
            <a:fld id="{1CA818CC-217F-4484-AEDF-321D6DD1A1BA}" type="slidenum">
              <a:rPr lang="en-US" smtClean="0"/>
              <a:pPr>
                <a:defRPr/>
              </a:pPr>
              <a:t>28</a:t>
            </a:fld>
            <a:endParaRPr lang="en-US" dirty="0"/>
          </a:p>
        </p:txBody>
      </p:sp>
    </p:spTree>
    <p:extLst>
      <p:ext uri="{BB962C8B-B14F-4D97-AF65-F5344CB8AC3E}">
        <p14:creationId xmlns:p14="http://schemas.microsoft.com/office/powerpoint/2010/main" val="1476364788"/>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US" b="1" dirty="0">
                <a:effectLst/>
              </a:rPr>
              <a:t>Treatment of Inbound Workers – Overview</a:t>
            </a:r>
            <a:endParaRPr lang="en-US" b="1" dirty="0"/>
          </a:p>
        </p:txBody>
      </p:sp>
      <p:sp>
        <p:nvSpPr>
          <p:cNvPr id="3" name="Content Placeholder 2"/>
          <p:cNvSpPr>
            <a:spLocks noGrp="1"/>
          </p:cNvSpPr>
          <p:nvPr>
            <p:ph idx="1"/>
          </p:nvPr>
        </p:nvSpPr>
        <p:spPr/>
        <p:txBody>
          <a:bodyPr/>
          <a:lstStyle/>
          <a:p>
            <a:pPr>
              <a:spcBef>
                <a:spcPts val="0"/>
              </a:spcBef>
            </a:pPr>
            <a:r>
              <a:rPr lang="en-US" sz="2300" dirty="0" smtClean="0"/>
              <a:t>No </a:t>
            </a:r>
            <a:r>
              <a:rPr lang="en-US" sz="2300" dirty="0"/>
              <a:t>question regarding exclusive benefit rule or ability to deduct contributions for foreign nationals who are employees of U.S. plan sponsor</a:t>
            </a:r>
          </a:p>
          <a:p>
            <a:pPr>
              <a:spcBef>
                <a:spcPts val="0"/>
              </a:spcBef>
            </a:pPr>
            <a:r>
              <a:rPr lang="en-US" sz="2300" dirty="0" smtClean="0"/>
              <a:t>U.S</a:t>
            </a:r>
            <a:r>
              <a:rPr lang="en-US" sz="2300" dirty="0"/>
              <a:t>. nondiscrimination rules</a:t>
            </a:r>
          </a:p>
          <a:p>
            <a:pPr lvl="1">
              <a:spcBef>
                <a:spcPts val="0"/>
              </a:spcBef>
            </a:pPr>
            <a:r>
              <a:rPr lang="en-US" sz="2300" dirty="0" smtClean="0"/>
              <a:t>Inapplicable </a:t>
            </a:r>
            <a:r>
              <a:rPr lang="en-US" sz="2300" dirty="0"/>
              <a:t>to nonresident aliens working outside U.S.</a:t>
            </a:r>
          </a:p>
          <a:p>
            <a:pPr lvl="1">
              <a:spcBef>
                <a:spcPts val="0"/>
              </a:spcBef>
            </a:pPr>
            <a:r>
              <a:rPr lang="en-US" sz="2300" dirty="0" smtClean="0"/>
              <a:t>Receipt </a:t>
            </a:r>
            <a:r>
              <a:rPr lang="en-US" sz="2300" dirty="0"/>
              <a:t>of U.S source income would require foreign nationals to be included in nondiscrimination testing</a:t>
            </a:r>
          </a:p>
          <a:p>
            <a:pPr>
              <a:spcBef>
                <a:spcPts val="0"/>
              </a:spcBef>
            </a:pPr>
            <a:r>
              <a:rPr lang="en-US" sz="2300" dirty="0" smtClean="0"/>
              <a:t>Tax </a:t>
            </a:r>
            <a:r>
              <a:rPr lang="en-US" sz="2300" dirty="0"/>
              <a:t>treaty relief generally available with respect to foreign income taxes imposed on accruals or contributions for foreign nationals under U.S. retirement plan</a:t>
            </a:r>
          </a:p>
          <a:p>
            <a:pPr>
              <a:spcBef>
                <a:spcPts val="0"/>
              </a:spcBef>
            </a:pPr>
            <a:r>
              <a:rPr lang="en-US" sz="2300" dirty="0" smtClean="0"/>
              <a:t>Treaties </a:t>
            </a:r>
            <a:r>
              <a:rPr lang="en-US" sz="2300" dirty="0"/>
              <a:t>may provide that foreign nationals returning home are taxed on distributions from U.S. plan only by home county </a:t>
            </a:r>
          </a:p>
          <a:p>
            <a:endParaRPr lang="en-US" dirty="0"/>
          </a:p>
        </p:txBody>
      </p:sp>
      <p:sp>
        <p:nvSpPr>
          <p:cNvPr id="4" name="Slide Number Placeholder 3"/>
          <p:cNvSpPr>
            <a:spLocks noGrp="1"/>
          </p:cNvSpPr>
          <p:nvPr>
            <p:ph type="sldNum" sz="quarter" idx="12"/>
          </p:nvPr>
        </p:nvSpPr>
        <p:spPr/>
        <p:txBody>
          <a:bodyPr/>
          <a:lstStyle/>
          <a:p>
            <a:pPr>
              <a:defRPr/>
            </a:pPr>
            <a:fld id="{1CA818CC-217F-4484-AEDF-321D6DD1A1BA}" type="slidenum">
              <a:rPr lang="en-US" smtClean="0"/>
              <a:pPr>
                <a:defRPr/>
              </a:pPr>
              <a:t>29</a:t>
            </a:fld>
            <a:endParaRPr lang="en-US" dirty="0"/>
          </a:p>
        </p:txBody>
      </p:sp>
    </p:spTree>
    <p:extLst>
      <p:ext uri="{BB962C8B-B14F-4D97-AF65-F5344CB8AC3E}">
        <p14:creationId xmlns:p14="http://schemas.microsoft.com/office/powerpoint/2010/main" val="1415724632"/>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US" b="1" dirty="0">
                <a:effectLst/>
              </a:rPr>
              <a:t>Taxation of Plan Distributions to Nonresident Aliens</a:t>
            </a:r>
            <a:endParaRPr lang="en-US" dirty="0"/>
          </a:p>
        </p:txBody>
      </p:sp>
      <p:sp>
        <p:nvSpPr>
          <p:cNvPr id="3" name="Content Placeholder 2"/>
          <p:cNvSpPr>
            <a:spLocks noGrp="1"/>
          </p:cNvSpPr>
          <p:nvPr>
            <p:ph idx="1"/>
          </p:nvPr>
        </p:nvSpPr>
        <p:spPr/>
        <p:txBody>
          <a:bodyPr/>
          <a:lstStyle/>
          <a:p>
            <a:pPr>
              <a:spcBef>
                <a:spcPts val="0"/>
              </a:spcBef>
            </a:pPr>
            <a:r>
              <a:rPr lang="en-US" sz="2200" dirty="0" smtClean="0"/>
              <a:t>Complex </a:t>
            </a:r>
            <a:r>
              <a:rPr lang="en-US" sz="2200" dirty="0"/>
              <a:t>U.S. sourcing and characterization rules apply to U.S. plan distributions to foreign nationals</a:t>
            </a:r>
          </a:p>
          <a:p>
            <a:pPr>
              <a:spcBef>
                <a:spcPts val="0"/>
              </a:spcBef>
            </a:pPr>
            <a:r>
              <a:rPr lang="en-US" sz="2200" dirty="0" smtClean="0"/>
              <a:t>U.S</a:t>
            </a:r>
            <a:r>
              <a:rPr lang="en-US" sz="2200" dirty="0"/>
              <a:t>. source </a:t>
            </a:r>
            <a:r>
              <a:rPr lang="en-US" sz="2200" dirty="0" smtClean="0"/>
              <a:t>income:</a:t>
            </a:r>
            <a:endParaRPr lang="en-US" sz="2200" dirty="0"/>
          </a:p>
          <a:p>
            <a:pPr lvl="1">
              <a:spcBef>
                <a:spcPts val="0"/>
              </a:spcBef>
            </a:pPr>
            <a:r>
              <a:rPr lang="en-US" sz="2200" dirty="0" smtClean="0"/>
              <a:t>Portion </a:t>
            </a:r>
            <a:r>
              <a:rPr lang="en-US" sz="2200" dirty="0"/>
              <a:t>of plan distribution attributable to employer </a:t>
            </a:r>
            <a:r>
              <a:rPr lang="en-US" sz="2200" dirty="0" smtClean="0"/>
              <a:t>contributions </a:t>
            </a:r>
            <a:r>
              <a:rPr lang="en-US" sz="2200" dirty="0"/>
              <a:t>while foreign national worked in U.S.</a:t>
            </a:r>
          </a:p>
          <a:p>
            <a:pPr lvl="1">
              <a:spcBef>
                <a:spcPts val="0"/>
              </a:spcBef>
            </a:pPr>
            <a:r>
              <a:rPr lang="en-US" sz="2200" dirty="0" smtClean="0"/>
              <a:t>Distribution </a:t>
            </a:r>
            <a:r>
              <a:rPr lang="en-US" sz="2200" dirty="0"/>
              <a:t>of investment earnings on plan contributions regardless of work location</a:t>
            </a:r>
          </a:p>
          <a:p>
            <a:pPr>
              <a:spcBef>
                <a:spcPts val="0"/>
              </a:spcBef>
            </a:pPr>
            <a:r>
              <a:rPr lang="en-US" sz="2200" dirty="0" smtClean="0"/>
              <a:t>U.S</a:t>
            </a:r>
            <a:r>
              <a:rPr lang="en-US" sz="2200" dirty="0"/>
              <a:t>. source income generally subject to graduated tax rates, because effectively connected with U.S. trade or business </a:t>
            </a:r>
          </a:p>
          <a:p>
            <a:pPr>
              <a:spcBef>
                <a:spcPts val="0"/>
              </a:spcBef>
            </a:pPr>
            <a:r>
              <a:rPr lang="en-US" sz="2200" dirty="0" smtClean="0"/>
              <a:t>Distributions </a:t>
            </a:r>
            <a:r>
              <a:rPr lang="en-US" sz="2200" u="sng" dirty="0"/>
              <a:t>not</a:t>
            </a:r>
            <a:r>
              <a:rPr lang="en-US" sz="2200" dirty="0"/>
              <a:t> effectively connected with U.S., even if they constitute U.S. source income</a:t>
            </a:r>
          </a:p>
          <a:p>
            <a:pPr lvl="1">
              <a:spcBef>
                <a:spcPts val="0"/>
              </a:spcBef>
            </a:pPr>
            <a:r>
              <a:rPr lang="en-US" sz="2200" dirty="0" smtClean="0"/>
              <a:t>Investment </a:t>
            </a:r>
            <a:r>
              <a:rPr lang="en-US" sz="2200" dirty="0"/>
              <a:t>earnings on plan contributions</a:t>
            </a:r>
          </a:p>
          <a:p>
            <a:pPr lvl="1">
              <a:spcBef>
                <a:spcPts val="0"/>
              </a:spcBef>
            </a:pPr>
            <a:r>
              <a:rPr lang="en-US" sz="2200" dirty="0" smtClean="0"/>
              <a:t>Distributions </a:t>
            </a:r>
            <a:r>
              <a:rPr lang="en-US" sz="2200" dirty="0"/>
              <a:t>subject to 30% flat rate tax</a:t>
            </a:r>
          </a:p>
          <a:p>
            <a:endParaRPr lang="en-US" dirty="0"/>
          </a:p>
        </p:txBody>
      </p:sp>
      <p:sp>
        <p:nvSpPr>
          <p:cNvPr id="4" name="Slide Number Placeholder 3"/>
          <p:cNvSpPr>
            <a:spLocks noGrp="1"/>
          </p:cNvSpPr>
          <p:nvPr>
            <p:ph type="sldNum" sz="quarter" idx="12"/>
          </p:nvPr>
        </p:nvSpPr>
        <p:spPr/>
        <p:txBody>
          <a:bodyPr/>
          <a:lstStyle/>
          <a:p>
            <a:pPr>
              <a:defRPr/>
            </a:pPr>
            <a:fld id="{1CA818CC-217F-4484-AEDF-321D6DD1A1BA}" type="slidenum">
              <a:rPr lang="en-US" smtClean="0"/>
              <a:pPr>
                <a:defRPr/>
              </a:pPr>
              <a:t>30</a:t>
            </a:fld>
            <a:endParaRPr lang="en-US" dirty="0"/>
          </a:p>
        </p:txBody>
      </p:sp>
    </p:spTree>
    <p:extLst>
      <p:ext uri="{BB962C8B-B14F-4D97-AF65-F5344CB8AC3E}">
        <p14:creationId xmlns:p14="http://schemas.microsoft.com/office/powerpoint/2010/main" val="803061019"/>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US" b="1" dirty="0">
                <a:effectLst/>
              </a:rPr>
              <a:t>Special Sourcing Rule for Defined Benefit Plan Distributions</a:t>
            </a:r>
            <a:endParaRPr lang="en-US" dirty="0"/>
          </a:p>
        </p:txBody>
      </p:sp>
      <p:sp>
        <p:nvSpPr>
          <p:cNvPr id="3" name="Content Placeholder 2"/>
          <p:cNvSpPr>
            <a:spLocks noGrp="1"/>
          </p:cNvSpPr>
          <p:nvPr>
            <p:ph idx="1"/>
          </p:nvPr>
        </p:nvSpPr>
        <p:spPr/>
        <p:txBody>
          <a:bodyPr/>
          <a:lstStyle/>
          <a:p>
            <a:pPr>
              <a:spcBef>
                <a:spcPts val="0"/>
              </a:spcBef>
            </a:pPr>
            <a:r>
              <a:rPr lang="en-US" sz="2200" dirty="0" smtClean="0"/>
              <a:t>Determine </a:t>
            </a:r>
            <a:r>
              <a:rPr lang="en-US" sz="2200" dirty="0"/>
              <a:t>total of employer contributions for foreign national participating in U.S. plan</a:t>
            </a:r>
          </a:p>
          <a:p>
            <a:pPr lvl="1">
              <a:spcBef>
                <a:spcPts val="0"/>
              </a:spcBef>
            </a:pPr>
            <a:r>
              <a:rPr lang="en-US" sz="2200" dirty="0" smtClean="0"/>
              <a:t>Number </a:t>
            </a:r>
            <a:r>
              <a:rPr lang="en-US" sz="2200" dirty="0"/>
              <a:t>of years of participation</a:t>
            </a:r>
          </a:p>
          <a:p>
            <a:pPr lvl="1">
              <a:spcBef>
                <a:spcPts val="0"/>
              </a:spcBef>
            </a:pPr>
            <a:r>
              <a:rPr lang="en-US" sz="2200" dirty="0" smtClean="0"/>
              <a:t>Present </a:t>
            </a:r>
            <a:r>
              <a:rPr lang="en-US" sz="2200" dirty="0"/>
              <a:t>value of foreign national’s pension on annuity starting date</a:t>
            </a:r>
          </a:p>
          <a:p>
            <a:pPr>
              <a:spcBef>
                <a:spcPts val="0"/>
              </a:spcBef>
            </a:pPr>
            <a:r>
              <a:rPr lang="en-US" sz="2200" dirty="0" smtClean="0"/>
              <a:t>Apportionment </a:t>
            </a:r>
            <a:r>
              <a:rPr lang="en-US" sz="2200" dirty="0"/>
              <a:t>of contributions to non-U.S.-source income based on ratio</a:t>
            </a:r>
          </a:p>
          <a:p>
            <a:pPr lvl="1">
              <a:spcBef>
                <a:spcPts val="0"/>
              </a:spcBef>
            </a:pPr>
            <a:r>
              <a:rPr lang="en-US" sz="2200" dirty="0" smtClean="0"/>
              <a:t>Numerator</a:t>
            </a:r>
            <a:r>
              <a:rPr lang="en-US" sz="2200" dirty="0"/>
              <a:t>: number of months credited for service performed outside U.S.</a:t>
            </a:r>
          </a:p>
          <a:p>
            <a:pPr lvl="1">
              <a:spcBef>
                <a:spcPts val="0"/>
              </a:spcBef>
            </a:pPr>
            <a:r>
              <a:rPr lang="en-US" sz="2200" dirty="0" smtClean="0"/>
              <a:t>Denominator</a:t>
            </a:r>
            <a:r>
              <a:rPr lang="en-US" sz="2200" dirty="0"/>
              <a:t>: total months of credited service</a:t>
            </a:r>
          </a:p>
          <a:p>
            <a:pPr>
              <a:spcBef>
                <a:spcPts val="0"/>
              </a:spcBef>
            </a:pPr>
            <a:r>
              <a:rPr lang="en-US" sz="2200" dirty="0" smtClean="0"/>
              <a:t>Remaining </a:t>
            </a:r>
            <a:r>
              <a:rPr lang="en-US" sz="2200" dirty="0"/>
              <a:t>U.S.-source portion of distribution subject to 30% withholding, including</a:t>
            </a:r>
          </a:p>
          <a:p>
            <a:pPr lvl="1">
              <a:spcBef>
                <a:spcPts val="0"/>
              </a:spcBef>
            </a:pPr>
            <a:r>
              <a:rPr lang="en-US" sz="2200" dirty="0" smtClean="0"/>
              <a:t>Services </a:t>
            </a:r>
            <a:r>
              <a:rPr lang="en-US" sz="2200" dirty="0"/>
              <a:t>generated contributions and</a:t>
            </a:r>
          </a:p>
          <a:p>
            <a:pPr lvl="1">
              <a:spcBef>
                <a:spcPts val="0"/>
              </a:spcBef>
            </a:pPr>
            <a:r>
              <a:rPr lang="en-US" sz="2200" dirty="0" smtClean="0"/>
              <a:t>Investment </a:t>
            </a:r>
            <a:r>
              <a:rPr lang="en-US" sz="2200" dirty="0"/>
              <a:t>earnings on contributions</a:t>
            </a:r>
          </a:p>
          <a:p>
            <a:endParaRPr lang="en-US" dirty="0"/>
          </a:p>
        </p:txBody>
      </p:sp>
      <p:sp>
        <p:nvSpPr>
          <p:cNvPr id="4" name="Slide Number Placeholder 3"/>
          <p:cNvSpPr>
            <a:spLocks noGrp="1"/>
          </p:cNvSpPr>
          <p:nvPr>
            <p:ph type="sldNum" sz="quarter" idx="12"/>
          </p:nvPr>
        </p:nvSpPr>
        <p:spPr/>
        <p:txBody>
          <a:bodyPr/>
          <a:lstStyle/>
          <a:p>
            <a:pPr>
              <a:defRPr/>
            </a:pPr>
            <a:fld id="{1CA818CC-217F-4484-AEDF-321D6DD1A1BA}" type="slidenum">
              <a:rPr lang="en-US" smtClean="0"/>
              <a:pPr>
                <a:defRPr/>
              </a:pPr>
              <a:t>31</a:t>
            </a:fld>
            <a:endParaRPr lang="en-US" dirty="0"/>
          </a:p>
        </p:txBody>
      </p:sp>
    </p:spTree>
    <p:extLst>
      <p:ext uri="{BB962C8B-B14F-4D97-AF65-F5344CB8AC3E}">
        <p14:creationId xmlns:p14="http://schemas.microsoft.com/office/powerpoint/2010/main" val="399941595"/>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US" b="1" dirty="0">
                <a:effectLst/>
              </a:rPr>
              <a:t>Special Exemption for Certain Annuity Distributions</a:t>
            </a:r>
            <a:endParaRPr lang="en-US" dirty="0"/>
          </a:p>
        </p:txBody>
      </p:sp>
      <p:sp>
        <p:nvSpPr>
          <p:cNvPr id="3" name="Content Placeholder 2"/>
          <p:cNvSpPr>
            <a:spLocks noGrp="1"/>
          </p:cNvSpPr>
          <p:nvPr>
            <p:ph idx="1"/>
          </p:nvPr>
        </p:nvSpPr>
        <p:spPr>
          <a:xfrm>
            <a:off x="1447800" y="1524000"/>
            <a:ext cx="7499350" cy="4800600"/>
          </a:xfrm>
        </p:spPr>
        <p:txBody>
          <a:bodyPr/>
          <a:lstStyle/>
          <a:p>
            <a:r>
              <a:rPr lang="en-US" sz="2600" dirty="0" smtClean="0"/>
              <a:t>Annuity </a:t>
            </a:r>
            <a:r>
              <a:rPr lang="en-US" sz="2600" dirty="0"/>
              <a:t>distributions to nonresident alien from U.S. qualified plan exempt from gross income under Code §871(f)</a:t>
            </a:r>
          </a:p>
          <a:p>
            <a:pPr lvl="1"/>
            <a:r>
              <a:rPr lang="en-US" sz="2600" dirty="0" smtClean="0"/>
              <a:t>At </a:t>
            </a:r>
            <a:r>
              <a:rPr lang="en-US" sz="2600" dirty="0"/>
              <a:t>least 90% of plan participants are U.S. citizens or U.S. resident aliens and</a:t>
            </a:r>
          </a:p>
          <a:p>
            <a:pPr lvl="1"/>
            <a:r>
              <a:rPr lang="en-US" sz="2600" dirty="0" smtClean="0"/>
              <a:t>Services requirement:</a:t>
            </a:r>
            <a:endParaRPr lang="en-US" sz="2600" dirty="0"/>
          </a:p>
          <a:p>
            <a:pPr lvl="2"/>
            <a:r>
              <a:rPr lang="en-US" sz="2600" dirty="0" smtClean="0"/>
              <a:t>Services </a:t>
            </a:r>
            <a:r>
              <a:rPr lang="en-US" sz="2600" dirty="0"/>
              <a:t>that earned benefits were performed outside U.S. or</a:t>
            </a:r>
          </a:p>
          <a:p>
            <a:pPr lvl="2"/>
            <a:r>
              <a:rPr lang="en-US" sz="2600" dirty="0" smtClean="0"/>
              <a:t>Foreign </a:t>
            </a:r>
            <a:r>
              <a:rPr lang="en-US" sz="2600" dirty="0"/>
              <a:t>national works in U.S. for not more than 90 days and compensation did not exceed $3000     </a:t>
            </a:r>
          </a:p>
          <a:p>
            <a:endParaRPr lang="en-US" dirty="0"/>
          </a:p>
        </p:txBody>
      </p:sp>
      <p:sp>
        <p:nvSpPr>
          <p:cNvPr id="4" name="Slide Number Placeholder 3"/>
          <p:cNvSpPr>
            <a:spLocks noGrp="1"/>
          </p:cNvSpPr>
          <p:nvPr>
            <p:ph type="sldNum" sz="quarter" idx="12"/>
          </p:nvPr>
        </p:nvSpPr>
        <p:spPr/>
        <p:txBody>
          <a:bodyPr/>
          <a:lstStyle/>
          <a:p>
            <a:pPr>
              <a:defRPr/>
            </a:pPr>
            <a:fld id="{1CA818CC-217F-4484-AEDF-321D6DD1A1BA}" type="slidenum">
              <a:rPr lang="en-US" smtClean="0"/>
              <a:pPr>
                <a:defRPr/>
              </a:pPr>
              <a:t>32</a:t>
            </a:fld>
            <a:endParaRPr lang="en-US" dirty="0"/>
          </a:p>
        </p:txBody>
      </p:sp>
    </p:spTree>
    <p:extLst>
      <p:ext uri="{BB962C8B-B14F-4D97-AF65-F5344CB8AC3E}">
        <p14:creationId xmlns:p14="http://schemas.microsoft.com/office/powerpoint/2010/main" val="3077654476"/>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b="1" dirty="0" smtClean="0">
                <a:effectLst/>
              </a:rPr>
              <a:t>Withholding on Distributions</a:t>
            </a:r>
            <a:endParaRPr lang="en-US" b="1" dirty="0">
              <a:effectLst/>
            </a:endParaRPr>
          </a:p>
        </p:txBody>
      </p:sp>
      <p:sp>
        <p:nvSpPr>
          <p:cNvPr id="3" name="Content Placeholder 2"/>
          <p:cNvSpPr>
            <a:spLocks noGrp="1"/>
          </p:cNvSpPr>
          <p:nvPr>
            <p:ph idx="1"/>
          </p:nvPr>
        </p:nvSpPr>
        <p:spPr>
          <a:xfrm>
            <a:off x="1219200" y="1219200"/>
            <a:ext cx="7543800" cy="5257800"/>
          </a:xfrm>
        </p:spPr>
        <p:txBody>
          <a:bodyPr/>
          <a:lstStyle/>
          <a:p>
            <a:pPr>
              <a:spcBef>
                <a:spcPts val="0"/>
              </a:spcBef>
            </a:pPr>
            <a:r>
              <a:rPr lang="en-US" sz="2100" dirty="0" smtClean="0"/>
              <a:t>General </a:t>
            </a:r>
            <a:r>
              <a:rPr lang="en-US" sz="2100" dirty="0"/>
              <a:t>rule on pension distributions requires </a:t>
            </a:r>
            <a:r>
              <a:rPr lang="en-US" sz="2100" dirty="0" smtClean="0"/>
              <a:t>flat 30% withholding </a:t>
            </a:r>
            <a:endParaRPr lang="en-US" sz="2100" dirty="0"/>
          </a:p>
          <a:p>
            <a:pPr lvl="1">
              <a:spcBef>
                <a:spcPts val="0"/>
              </a:spcBef>
            </a:pPr>
            <a:r>
              <a:rPr lang="en-US" sz="2100" dirty="0" smtClean="0"/>
              <a:t>Applies </a:t>
            </a:r>
            <a:r>
              <a:rPr lang="en-US" sz="2100" dirty="0"/>
              <a:t>even if a portion of the pension was earned by service performed within U.S.</a:t>
            </a:r>
          </a:p>
          <a:p>
            <a:pPr lvl="1">
              <a:spcBef>
                <a:spcPts val="0"/>
              </a:spcBef>
            </a:pPr>
            <a:r>
              <a:rPr lang="en-US" sz="2100" dirty="0" smtClean="0"/>
              <a:t>No </a:t>
            </a:r>
            <a:r>
              <a:rPr lang="en-US" sz="2100" dirty="0"/>
              <a:t>exceptions if foreign national recipient does not have U.S. Social Security number</a:t>
            </a:r>
          </a:p>
          <a:p>
            <a:pPr lvl="1">
              <a:spcBef>
                <a:spcPts val="0"/>
              </a:spcBef>
            </a:pPr>
            <a:r>
              <a:rPr lang="en-US" sz="2100" dirty="0" smtClean="0"/>
              <a:t>No </a:t>
            </a:r>
            <a:r>
              <a:rPr lang="en-US" sz="2100" dirty="0"/>
              <a:t>exception if recipient has address in foreign country without U.S. tax treaty</a:t>
            </a:r>
          </a:p>
          <a:p>
            <a:pPr lvl="1">
              <a:spcBef>
                <a:spcPts val="0"/>
              </a:spcBef>
            </a:pPr>
            <a:r>
              <a:rPr lang="en-US" sz="2100" dirty="0" smtClean="0"/>
              <a:t>Lower </a:t>
            </a:r>
            <a:r>
              <a:rPr lang="en-US" sz="2100" dirty="0"/>
              <a:t>graduated tax rates apply if pension earned by services in U.S.</a:t>
            </a:r>
          </a:p>
          <a:p>
            <a:pPr lvl="2">
              <a:spcBef>
                <a:spcPts val="0"/>
              </a:spcBef>
            </a:pPr>
            <a:r>
              <a:rPr lang="en-US" sz="2100" dirty="0" smtClean="0"/>
              <a:t>Nonresident </a:t>
            </a:r>
            <a:r>
              <a:rPr lang="en-US" sz="2100" dirty="0"/>
              <a:t>alien pensioner may need to file for refund on IRS Form 1040NR</a:t>
            </a:r>
          </a:p>
          <a:p>
            <a:pPr>
              <a:spcBef>
                <a:spcPts val="0"/>
              </a:spcBef>
            </a:pPr>
            <a:r>
              <a:rPr lang="en-US" sz="2100" dirty="0" smtClean="0"/>
              <a:t>Claiming </a:t>
            </a:r>
            <a:r>
              <a:rPr lang="en-US" sz="2100" dirty="0"/>
              <a:t>income tax relief under tax treaty</a:t>
            </a:r>
          </a:p>
          <a:p>
            <a:pPr lvl="1">
              <a:spcBef>
                <a:spcPts val="0"/>
              </a:spcBef>
            </a:pPr>
            <a:r>
              <a:rPr lang="en-US" sz="2100" dirty="0" smtClean="0"/>
              <a:t>Nonresident </a:t>
            </a:r>
            <a:r>
              <a:rPr lang="en-US" sz="2100" dirty="0"/>
              <a:t>alien files IRS Form 8233 with plan administrator </a:t>
            </a:r>
          </a:p>
          <a:p>
            <a:pPr>
              <a:spcBef>
                <a:spcPts val="0"/>
              </a:spcBef>
            </a:pPr>
            <a:r>
              <a:rPr lang="en-US" sz="2100" dirty="0" smtClean="0"/>
              <a:t>Claiming </a:t>
            </a:r>
            <a:r>
              <a:rPr lang="en-US" sz="2100" dirty="0"/>
              <a:t>exemption under Code §871(f)</a:t>
            </a:r>
          </a:p>
          <a:p>
            <a:pPr lvl="1">
              <a:spcBef>
                <a:spcPts val="0"/>
              </a:spcBef>
            </a:pPr>
            <a:r>
              <a:rPr lang="en-US" sz="2100" dirty="0" smtClean="0"/>
              <a:t>Nonresident </a:t>
            </a:r>
            <a:r>
              <a:rPr lang="en-US" sz="2100" dirty="0"/>
              <a:t>alien files </a:t>
            </a:r>
            <a:r>
              <a:rPr lang="en-US" sz="2100" dirty="0" smtClean="0"/>
              <a:t>Form </a:t>
            </a:r>
            <a:r>
              <a:rPr lang="en-US" sz="2100" dirty="0"/>
              <a:t>W-8BEN with plan administrator</a:t>
            </a:r>
          </a:p>
          <a:p>
            <a:endParaRPr lang="en-US" dirty="0"/>
          </a:p>
        </p:txBody>
      </p:sp>
      <p:sp>
        <p:nvSpPr>
          <p:cNvPr id="4" name="Slide Number Placeholder 3"/>
          <p:cNvSpPr>
            <a:spLocks noGrp="1"/>
          </p:cNvSpPr>
          <p:nvPr>
            <p:ph type="sldNum" sz="quarter" idx="12"/>
          </p:nvPr>
        </p:nvSpPr>
        <p:spPr/>
        <p:txBody>
          <a:bodyPr/>
          <a:lstStyle/>
          <a:p>
            <a:pPr>
              <a:defRPr/>
            </a:pPr>
            <a:fld id="{1CA818CC-217F-4484-AEDF-321D6DD1A1BA}" type="slidenum">
              <a:rPr lang="en-US" smtClean="0"/>
              <a:pPr>
                <a:defRPr/>
              </a:pPr>
              <a:t>33</a:t>
            </a:fld>
            <a:endParaRPr lang="en-US" dirty="0"/>
          </a:p>
        </p:txBody>
      </p:sp>
    </p:spTree>
    <p:extLst>
      <p:ext uri="{BB962C8B-B14F-4D97-AF65-F5344CB8AC3E}">
        <p14:creationId xmlns:p14="http://schemas.microsoft.com/office/powerpoint/2010/main" val="2180039896"/>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z="3200" b="1" dirty="0">
                <a:effectLst/>
              </a:rPr>
              <a:t>Overview of Employer Deductions for Foreign Plans under Section 404A</a:t>
            </a:r>
            <a:endParaRPr lang="en-US" sz="3200" dirty="0"/>
          </a:p>
        </p:txBody>
      </p:sp>
      <p:sp>
        <p:nvSpPr>
          <p:cNvPr id="3" name="Content Placeholder 2"/>
          <p:cNvSpPr>
            <a:spLocks noGrp="1"/>
          </p:cNvSpPr>
          <p:nvPr>
            <p:ph idx="1"/>
          </p:nvPr>
        </p:nvSpPr>
        <p:spPr/>
        <p:txBody>
          <a:bodyPr/>
          <a:lstStyle/>
          <a:p>
            <a:r>
              <a:rPr lang="en-US" sz="2100" dirty="0" smtClean="0"/>
              <a:t>Long-term </a:t>
            </a:r>
            <a:r>
              <a:rPr lang="en-US" sz="2100" dirty="0"/>
              <a:t>transfers abroad create need for host-country retirement plan or </a:t>
            </a:r>
            <a:r>
              <a:rPr lang="en-US" sz="2100" dirty="0" smtClean="0"/>
              <a:t>for </a:t>
            </a:r>
            <a:r>
              <a:rPr lang="en-US" sz="2100" dirty="0"/>
              <a:t>international plan </a:t>
            </a:r>
          </a:p>
          <a:p>
            <a:pPr lvl="1"/>
            <a:r>
              <a:rPr lang="en-US" sz="2100" dirty="0" smtClean="0"/>
              <a:t>Foreign </a:t>
            </a:r>
            <a:r>
              <a:rPr lang="en-US" sz="2100" dirty="0"/>
              <a:t>and international plans seldom meet U.S. rules for tax qualification</a:t>
            </a:r>
          </a:p>
          <a:p>
            <a:pPr lvl="1"/>
            <a:r>
              <a:rPr lang="en-US" sz="2100" dirty="0" smtClean="0"/>
              <a:t>If </a:t>
            </a:r>
            <a:r>
              <a:rPr lang="en-US" sz="2100" dirty="0"/>
              <a:t>plan is not tax-qualified, deductions for employer contributions become problematic</a:t>
            </a:r>
          </a:p>
          <a:p>
            <a:r>
              <a:rPr lang="en-US" sz="2100" dirty="0" smtClean="0"/>
              <a:t>Code </a:t>
            </a:r>
            <a:r>
              <a:rPr lang="en-US" sz="2100" dirty="0"/>
              <a:t>§404(a)(5) limitation applies to deductions for contributions to nonqualified plans</a:t>
            </a:r>
          </a:p>
          <a:p>
            <a:pPr lvl="1"/>
            <a:r>
              <a:rPr lang="en-US" sz="2100" dirty="0" smtClean="0"/>
              <a:t>Deduction </a:t>
            </a:r>
            <a:r>
              <a:rPr lang="en-US" sz="2100" dirty="0"/>
              <a:t>allowed only when participant includes benefit in taxable income</a:t>
            </a:r>
          </a:p>
          <a:p>
            <a:pPr lvl="1"/>
            <a:r>
              <a:rPr lang="en-US" sz="2100" dirty="0" smtClean="0"/>
              <a:t>Deduction </a:t>
            </a:r>
            <a:r>
              <a:rPr lang="en-US" sz="2100" dirty="0"/>
              <a:t>for contributions to foreign </a:t>
            </a:r>
            <a:r>
              <a:rPr lang="en-US" sz="2100" dirty="0" smtClean="0"/>
              <a:t>plans </a:t>
            </a:r>
            <a:r>
              <a:rPr lang="en-US" sz="2100" dirty="0"/>
              <a:t>lost forever</a:t>
            </a:r>
          </a:p>
          <a:p>
            <a:r>
              <a:rPr lang="en-US" sz="2100" dirty="0" smtClean="0"/>
              <a:t>Code </a:t>
            </a:r>
            <a:r>
              <a:rPr lang="en-US" sz="2100" dirty="0"/>
              <a:t>§404A enacted to enable deductions of expenses associated with foreign plans</a:t>
            </a:r>
          </a:p>
          <a:p>
            <a:endParaRPr lang="en-US" sz="2200" dirty="0"/>
          </a:p>
        </p:txBody>
      </p:sp>
      <p:sp>
        <p:nvSpPr>
          <p:cNvPr id="4" name="Slide Number Placeholder 3"/>
          <p:cNvSpPr>
            <a:spLocks noGrp="1"/>
          </p:cNvSpPr>
          <p:nvPr>
            <p:ph type="sldNum" sz="quarter" idx="12"/>
          </p:nvPr>
        </p:nvSpPr>
        <p:spPr/>
        <p:txBody>
          <a:bodyPr/>
          <a:lstStyle/>
          <a:p>
            <a:pPr>
              <a:defRPr/>
            </a:pPr>
            <a:fld id="{1CA818CC-217F-4484-AEDF-321D6DD1A1BA}" type="slidenum">
              <a:rPr lang="en-US" smtClean="0"/>
              <a:pPr>
                <a:defRPr/>
              </a:pPr>
              <a:t>34</a:t>
            </a:fld>
            <a:endParaRPr lang="en-US" dirty="0"/>
          </a:p>
        </p:txBody>
      </p:sp>
    </p:spTree>
    <p:extLst>
      <p:ext uri="{BB962C8B-B14F-4D97-AF65-F5344CB8AC3E}">
        <p14:creationId xmlns:p14="http://schemas.microsoft.com/office/powerpoint/2010/main" val="2596909769"/>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b="1" dirty="0">
                <a:effectLst/>
              </a:rPr>
              <a:t>Section </a:t>
            </a:r>
            <a:r>
              <a:rPr lang="en-US" b="1" dirty="0" smtClean="0">
                <a:effectLst/>
              </a:rPr>
              <a:t>404A </a:t>
            </a:r>
            <a:r>
              <a:rPr lang="en-US" b="1" dirty="0">
                <a:effectLst/>
              </a:rPr>
              <a:t>Mechanics</a:t>
            </a:r>
            <a:endParaRPr lang="en-US" dirty="0"/>
          </a:p>
        </p:txBody>
      </p:sp>
      <p:sp>
        <p:nvSpPr>
          <p:cNvPr id="3" name="Content Placeholder 2"/>
          <p:cNvSpPr>
            <a:spLocks noGrp="1"/>
          </p:cNvSpPr>
          <p:nvPr>
            <p:ph idx="1"/>
          </p:nvPr>
        </p:nvSpPr>
        <p:spPr/>
        <p:txBody>
          <a:bodyPr/>
          <a:lstStyle/>
          <a:p>
            <a:pPr>
              <a:spcBef>
                <a:spcPts val="0"/>
              </a:spcBef>
            </a:pPr>
            <a:r>
              <a:rPr lang="en-US" sz="2300" dirty="0" smtClean="0"/>
              <a:t>Code </a:t>
            </a:r>
            <a:r>
              <a:rPr lang="en-US" sz="2300" dirty="0"/>
              <a:t>§404A allows deduction for contributions to foreign funded plan subject to </a:t>
            </a:r>
            <a:r>
              <a:rPr lang="en-US" sz="2300" dirty="0" smtClean="0"/>
              <a:t>conditions:</a:t>
            </a:r>
            <a:endParaRPr lang="en-US" sz="2300" dirty="0"/>
          </a:p>
          <a:p>
            <a:pPr lvl="1">
              <a:spcBef>
                <a:spcPts val="0"/>
              </a:spcBef>
            </a:pPr>
            <a:r>
              <a:rPr lang="en-US" sz="2300" dirty="0" smtClean="0"/>
              <a:t>Contribution </a:t>
            </a:r>
            <a:r>
              <a:rPr lang="en-US" sz="2300" dirty="0"/>
              <a:t>paid directly to participant of beneficiary</a:t>
            </a:r>
          </a:p>
          <a:p>
            <a:pPr lvl="1">
              <a:spcBef>
                <a:spcPts val="0"/>
              </a:spcBef>
            </a:pPr>
            <a:r>
              <a:rPr lang="en-US" sz="2300" dirty="0" smtClean="0"/>
              <a:t>Contribution </a:t>
            </a:r>
            <a:r>
              <a:rPr lang="en-US" sz="2300" dirty="0"/>
              <a:t>paid to insurance company to buy annuity</a:t>
            </a:r>
          </a:p>
          <a:p>
            <a:pPr lvl="1">
              <a:spcBef>
                <a:spcPts val="0"/>
              </a:spcBef>
            </a:pPr>
            <a:r>
              <a:rPr lang="en-US" sz="2300" dirty="0" smtClean="0"/>
              <a:t>  </a:t>
            </a:r>
            <a:r>
              <a:rPr lang="en-US" sz="2300" dirty="0"/>
              <a:t>Contribution to trust or foreign law trust equivalent</a:t>
            </a:r>
          </a:p>
          <a:p>
            <a:pPr lvl="2">
              <a:spcBef>
                <a:spcPts val="0"/>
              </a:spcBef>
            </a:pPr>
            <a:r>
              <a:rPr lang="en-US" sz="2300" dirty="0" smtClean="0"/>
              <a:t>Trust </a:t>
            </a:r>
            <a:r>
              <a:rPr lang="en-US" sz="2300" dirty="0"/>
              <a:t>must contain must restrict use of assets to exclusive benefit of participants</a:t>
            </a:r>
          </a:p>
          <a:p>
            <a:pPr>
              <a:spcBef>
                <a:spcPts val="0"/>
              </a:spcBef>
            </a:pPr>
            <a:r>
              <a:rPr lang="en-US" sz="2300" dirty="0" smtClean="0"/>
              <a:t>Code </a:t>
            </a:r>
            <a:r>
              <a:rPr lang="en-US" sz="2300" dirty="0"/>
              <a:t>§404A also grants reductions in e&amp;p for unfunded reserve plans</a:t>
            </a:r>
          </a:p>
          <a:p>
            <a:pPr lvl="1">
              <a:spcBef>
                <a:spcPts val="0"/>
              </a:spcBef>
            </a:pPr>
            <a:r>
              <a:rPr lang="en-US" sz="2300" dirty="0" smtClean="0"/>
              <a:t>Reserve </a:t>
            </a:r>
            <a:r>
              <a:rPr lang="en-US" sz="2300" dirty="0"/>
              <a:t>plan is unfunded and e&amp;p offset equals annual increase in a bookkeeping reserve credited with the present value of vested benefits</a:t>
            </a:r>
          </a:p>
          <a:p>
            <a:pPr>
              <a:spcBef>
                <a:spcPts val="0"/>
              </a:spcBef>
            </a:pPr>
            <a:r>
              <a:rPr lang="en-US" sz="2300" dirty="0" smtClean="0"/>
              <a:t>Two methods for electing coverage under </a:t>
            </a:r>
            <a:r>
              <a:rPr lang="en-US" sz="2300" dirty="0"/>
              <a:t>Code §404A</a:t>
            </a:r>
          </a:p>
          <a:p>
            <a:pPr marL="82550" indent="0">
              <a:spcBef>
                <a:spcPts val="0"/>
              </a:spcBef>
              <a:buNone/>
            </a:pPr>
            <a:endParaRPr lang="en-US" sz="2200" dirty="0"/>
          </a:p>
        </p:txBody>
      </p:sp>
      <p:sp>
        <p:nvSpPr>
          <p:cNvPr id="4" name="Slide Number Placeholder 3"/>
          <p:cNvSpPr>
            <a:spLocks noGrp="1"/>
          </p:cNvSpPr>
          <p:nvPr>
            <p:ph type="sldNum" sz="quarter" idx="12"/>
          </p:nvPr>
        </p:nvSpPr>
        <p:spPr/>
        <p:txBody>
          <a:bodyPr/>
          <a:lstStyle/>
          <a:p>
            <a:pPr>
              <a:defRPr/>
            </a:pPr>
            <a:fld id="{1CA818CC-217F-4484-AEDF-321D6DD1A1BA}" type="slidenum">
              <a:rPr lang="en-US" smtClean="0"/>
              <a:pPr>
                <a:defRPr/>
              </a:pPr>
              <a:t>35</a:t>
            </a:fld>
            <a:endParaRPr lang="en-US" dirty="0"/>
          </a:p>
        </p:txBody>
      </p:sp>
    </p:spTree>
    <p:extLst>
      <p:ext uri="{BB962C8B-B14F-4D97-AF65-F5344CB8AC3E}">
        <p14:creationId xmlns:p14="http://schemas.microsoft.com/office/powerpoint/2010/main" val="1069061078"/>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z="3600" b="1" dirty="0">
                <a:effectLst/>
              </a:rPr>
              <a:t>Qualifying Plans under Section 404A</a:t>
            </a:r>
            <a:endParaRPr lang="en-US" sz="3600" dirty="0"/>
          </a:p>
        </p:txBody>
      </p:sp>
      <p:sp>
        <p:nvSpPr>
          <p:cNvPr id="3" name="Content Placeholder 2"/>
          <p:cNvSpPr>
            <a:spLocks noGrp="1"/>
          </p:cNvSpPr>
          <p:nvPr>
            <p:ph idx="1"/>
          </p:nvPr>
        </p:nvSpPr>
        <p:spPr>
          <a:xfrm>
            <a:off x="1219200" y="1447800"/>
            <a:ext cx="7620000" cy="5105400"/>
          </a:xfrm>
        </p:spPr>
        <p:txBody>
          <a:bodyPr/>
          <a:lstStyle/>
          <a:p>
            <a:pPr>
              <a:spcBef>
                <a:spcPts val="0"/>
              </a:spcBef>
            </a:pPr>
            <a:r>
              <a:rPr lang="en-US" sz="1900" dirty="0" smtClean="0">
                <a:latin typeface="Arial" panose="020B0604020202020204" pitchFamily="34" charset="0"/>
                <a:cs typeface="Arial" panose="020B0604020202020204" pitchFamily="34" charset="0"/>
              </a:rPr>
              <a:t>Foreign </a:t>
            </a:r>
            <a:r>
              <a:rPr lang="en-US" sz="1900" dirty="0">
                <a:latin typeface="Arial" panose="020B0604020202020204" pitchFamily="34" charset="0"/>
                <a:cs typeface="Arial" panose="020B0604020202020204" pitchFamily="34" charset="0"/>
              </a:rPr>
              <a:t>plan must provide deferred compensation</a:t>
            </a:r>
          </a:p>
          <a:p>
            <a:pPr lvl="1">
              <a:spcBef>
                <a:spcPts val="0"/>
              </a:spcBef>
            </a:pPr>
            <a:r>
              <a:rPr lang="en-US" sz="1900" dirty="0" smtClean="0">
                <a:latin typeface="Arial" panose="020B0604020202020204" pitchFamily="34" charset="0"/>
                <a:cs typeface="Arial" panose="020B0604020202020204" pitchFamily="34" charset="0"/>
              </a:rPr>
              <a:t>Foreign </a:t>
            </a:r>
            <a:r>
              <a:rPr lang="en-US" sz="1900" dirty="0">
                <a:latin typeface="Arial" panose="020B0604020202020204" pitchFamily="34" charset="0"/>
                <a:cs typeface="Arial" panose="020B0604020202020204" pitchFamily="34" charset="0"/>
              </a:rPr>
              <a:t>social security systems and welfare benefit plans do not qualify</a:t>
            </a:r>
          </a:p>
          <a:p>
            <a:pPr lvl="1">
              <a:spcBef>
                <a:spcPts val="0"/>
              </a:spcBef>
            </a:pPr>
            <a:r>
              <a:rPr lang="en-US" sz="1900" dirty="0" smtClean="0">
                <a:latin typeface="Arial" panose="020B0604020202020204" pitchFamily="34" charset="0"/>
                <a:cs typeface="Arial" panose="020B0604020202020204" pitchFamily="34" charset="0"/>
              </a:rPr>
              <a:t>Plan </a:t>
            </a:r>
            <a:r>
              <a:rPr lang="en-US" sz="1900" dirty="0">
                <a:latin typeface="Arial" panose="020B0604020202020204" pitchFamily="34" charset="0"/>
                <a:cs typeface="Arial" panose="020B0604020202020204" pitchFamily="34" charset="0"/>
              </a:rPr>
              <a:t>must be in writing</a:t>
            </a:r>
          </a:p>
          <a:p>
            <a:pPr lvl="2">
              <a:spcBef>
                <a:spcPts val="0"/>
              </a:spcBef>
            </a:pPr>
            <a:r>
              <a:rPr lang="en-US" sz="1900" dirty="0" smtClean="0">
                <a:latin typeface="Arial" panose="020B0604020202020204" pitchFamily="34" charset="0"/>
                <a:cs typeface="Arial" panose="020B0604020202020204" pitchFamily="34" charset="0"/>
              </a:rPr>
              <a:t>Writing </a:t>
            </a:r>
            <a:r>
              <a:rPr lang="en-US" sz="1900" dirty="0">
                <a:latin typeface="Arial" panose="020B0604020202020204" pitchFamily="34" charset="0"/>
                <a:cs typeface="Arial" panose="020B0604020202020204" pitchFamily="34" charset="0"/>
              </a:rPr>
              <a:t>must prohibit diversion of assets for purposes other than benefit of participants</a:t>
            </a:r>
          </a:p>
          <a:p>
            <a:pPr lvl="2">
              <a:spcBef>
                <a:spcPts val="0"/>
              </a:spcBef>
            </a:pPr>
            <a:r>
              <a:rPr lang="en-US" sz="1900" dirty="0" smtClean="0">
                <a:latin typeface="Arial" panose="020B0604020202020204" pitchFamily="34" charset="0"/>
                <a:cs typeface="Arial" panose="020B0604020202020204" pitchFamily="34" charset="0"/>
              </a:rPr>
              <a:t>Exclusive </a:t>
            </a:r>
            <a:r>
              <a:rPr lang="en-US" sz="1900" dirty="0">
                <a:latin typeface="Arial" panose="020B0604020202020204" pitchFamily="34" charset="0"/>
                <a:cs typeface="Arial" panose="020B0604020202020204" pitchFamily="34" charset="0"/>
              </a:rPr>
              <a:t>benefit rule also applies to unfunded reserve plans with no assets</a:t>
            </a:r>
          </a:p>
          <a:p>
            <a:pPr lvl="1">
              <a:spcBef>
                <a:spcPts val="0"/>
              </a:spcBef>
            </a:pPr>
            <a:r>
              <a:rPr lang="en-US" sz="1900" dirty="0" smtClean="0">
                <a:latin typeface="Arial" panose="020B0604020202020204" pitchFamily="34" charset="0"/>
                <a:cs typeface="Arial" panose="020B0604020202020204" pitchFamily="34" charset="0"/>
              </a:rPr>
              <a:t>At </a:t>
            </a:r>
            <a:r>
              <a:rPr lang="en-US" sz="1900" dirty="0">
                <a:latin typeface="Arial" panose="020B0604020202020204" pitchFamily="34" charset="0"/>
                <a:cs typeface="Arial" panose="020B0604020202020204" pitchFamily="34" charset="0"/>
              </a:rPr>
              <a:t>least 90% of plan contributions must be attributable to services performed by nonresident aliens exempt from U.S. taxation</a:t>
            </a:r>
          </a:p>
          <a:p>
            <a:pPr lvl="2">
              <a:spcBef>
                <a:spcPts val="0"/>
              </a:spcBef>
            </a:pPr>
            <a:r>
              <a:rPr lang="en-US" sz="1900" dirty="0" smtClean="0">
                <a:latin typeface="Arial" panose="020B0604020202020204" pitchFamily="34" charset="0"/>
                <a:cs typeface="Arial" panose="020B0604020202020204" pitchFamily="34" charset="0"/>
              </a:rPr>
              <a:t>Defined </a:t>
            </a:r>
            <a:r>
              <a:rPr lang="en-US" sz="1900" dirty="0">
                <a:latin typeface="Arial" panose="020B0604020202020204" pitchFamily="34" charset="0"/>
                <a:cs typeface="Arial" panose="020B0604020202020204" pitchFamily="34" charset="0"/>
              </a:rPr>
              <a:t>contribution plans tested on account balances</a:t>
            </a:r>
          </a:p>
          <a:p>
            <a:pPr lvl="2">
              <a:spcBef>
                <a:spcPts val="0"/>
              </a:spcBef>
            </a:pPr>
            <a:r>
              <a:rPr lang="en-US" sz="1900" dirty="0" smtClean="0">
                <a:latin typeface="Arial" panose="020B0604020202020204" pitchFamily="34" charset="0"/>
                <a:cs typeface="Arial" panose="020B0604020202020204" pitchFamily="34" charset="0"/>
              </a:rPr>
              <a:t>Defined </a:t>
            </a:r>
            <a:r>
              <a:rPr lang="en-US" sz="1900" dirty="0">
                <a:latin typeface="Arial" panose="020B0604020202020204" pitchFamily="34" charset="0"/>
                <a:cs typeface="Arial" panose="020B0604020202020204" pitchFamily="34" charset="0"/>
              </a:rPr>
              <a:t>Benefit plans tested on the actuarial present value of benefits</a:t>
            </a:r>
          </a:p>
          <a:p>
            <a:pPr lvl="2">
              <a:spcBef>
                <a:spcPts val="0"/>
              </a:spcBef>
            </a:pPr>
            <a:r>
              <a:rPr lang="en-US" sz="1900" dirty="0" smtClean="0">
                <a:latin typeface="Arial" panose="020B0604020202020204" pitchFamily="34" charset="0"/>
                <a:cs typeface="Arial" panose="020B0604020202020204" pitchFamily="34" charset="0"/>
              </a:rPr>
              <a:t>Safe </a:t>
            </a:r>
            <a:r>
              <a:rPr lang="en-US" sz="1900" dirty="0">
                <a:latin typeface="Arial" panose="020B0604020202020204" pitchFamily="34" charset="0"/>
                <a:cs typeface="Arial" panose="020B0604020202020204" pitchFamily="34" charset="0"/>
              </a:rPr>
              <a:t>harbor simplifies test by referring to relative amounts of current compensation of U.S. taxpayers and nonresident aliens but increases 90% requirement to 95%</a:t>
            </a:r>
          </a:p>
          <a:p>
            <a:endParaRPr lang="en-US" dirty="0"/>
          </a:p>
        </p:txBody>
      </p:sp>
      <p:sp>
        <p:nvSpPr>
          <p:cNvPr id="4" name="Slide Number Placeholder 3"/>
          <p:cNvSpPr>
            <a:spLocks noGrp="1"/>
          </p:cNvSpPr>
          <p:nvPr>
            <p:ph type="sldNum" sz="quarter" idx="12"/>
          </p:nvPr>
        </p:nvSpPr>
        <p:spPr/>
        <p:txBody>
          <a:bodyPr/>
          <a:lstStyle/>
          <a:p>
            <a:pPr>
              <a:defRPr/>
            </a:pPr>
            <a:fld id="{1CA818CC-217F-4484-AEDF-321D6DD1A1BA}" type="slidenum">
              <a:rPr lang="en-US" smtClean="0"/>
              <a:pPr>
                <a:defRPr/>
              </a:pPr>
              <a:t>36</a:t>
            </a:fld>
            <a:endParaRPr lang="en-US" dirty="0"/>
          </a:p>
        </p:txBody>
      </p:sp>
    </p:spTree>
    <p:extLst>
      <p:ext uri="{BB962C8B-B14F-4D97-AF65-F5344CB8AC3E}">
        <p14:creationId xmlns:p14="http://schemas.microsoft.com/office/powerpoint/2010/main" val="4092542639"/>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pPr algn="ctr"/>
            <a:r>
              <a:rPr lang="en-US" sz="3500" b="1" dirty="0">
                <a:effectLst/>
              </a:rPr>
              <a:t>Trust Requirement under Section 404A</a:t>
            </a:r>
            <a:endParaRPr lang="en-US" sz="3500" dirty="0"/>
          </a:p>
        </p:txBody>
      </p:sp>
      <p:sp>
        <p:nvSpPr>
          <p:cNvPr id="3" name="Content Placeholder 2"/>
          <p:cNvSpPr>
            <a:spLocks noGrp="1"/>
          </p:cNvSpPr>
          <p:nvPr>
            <p:ph idx="1"/>
          </p:nvPr>
        </p:nvSpPr>
        <p:spPr/>
        <p:txBody>
          <a:bodyPr/>
          <a:lstStyle/>
          <a:p>
            <a:pPr>
              <a:spcBef>
                <a:spcPts val="0"/>
              </a:spcBef>
            </a:pPr>
            <a:r>
              <a:rPr lang="en-US" sz="2500" dirty="0" smtClean="0"/>
              <a:t>Criteria </a:t>
            </a:r>
            <a:r>
              <a:rPr lang="en-US" sz="2500" dirty="0"/>
              <a:t>for foreign trust equivalent</a:t>
            </a:r>
          </a:p>
          <a:p>
            <a:pPr lvl="1">
              <a:spcBef>
                <a:spcPts val="0"/>
              </a:spcBef>
            </a:pPr>
            <a:r>
              <a:rPr lang="en-US" sz="2500" dirty="0" smtClean="0"/>
              <a:t>Segregation </a:t>
            </a:r>
            <a:r>
              <a:rPr lang="en-US" sz="2500" dirty="0"/>
              <a:t>of corpus and income from sponsor’s </a:t>
            </a:r>
            <a:r>
              <a:rPr lang="en-US" sz="2500" dirty="0" smtClean="0"/>
              <a:t>assets</a:t>
            </a:r>
            <a:endParaRPr lang="en-US" sz="2500" dirty="0"/>
          </a:p>
          <a:p>
            <a:pPr lvl="1">
              <a:spcBef>
                <a:spcPts val="0"/>
              </a:spcBef>
            </a:pPr>
            <a:r>
              <a:rPr lang="en-US" sz="2500" dirty="0" smtClean="0"/>
              <a:t>Not </a:t>
            </a:r>
            <a:r>
              <a:rPr lang="en-US" sz="2500" dirty="0"/>
              <a:t>subject to claims of employer’s creditors</a:t>
            </a:r>
          </a:p>
          <a:p>
            <a:pPr lvl="1">
              <a:spcBef>
                <a:spcPts val="0"/>
              </a:spcBef>
            </a:pPr>
            <a:r>
              <a:rPr lang="en-US" sz="2500" dirty="0" smtClean="0"/>
              <a:t>Exclusive </a:t>
            </a:r>
            <a:r>
              <a:rPr lang="en-US" sz="2500" dirty="0"/>
              <a:t>benefit of participants until all plan liabilities met</a:t>
            </a:r>
          </a:p>
          <a:p>
            <a:pPr lvl="1">
              <a:spcBef>
                <a:spcPts val="0"/>
              </a:spcBef>
            </a:pPr>
            <a:r>
              <a:rPr lang="en-US" sz="2500" dirty="0" smtClean="0"/>
              <a:t>Corpus </a:t>
            </a:r>
            <a:r>
              <a:rPr lang="en-US" sz="2500" dirty="0"/>
              <a:t>and income held by a person with a legally enforceable duty to operate the fund prudently</a:t>
            </a:r>
          </a:p>
          <a:p>
            <a:pPr>
              <a:spcBef>
                <a:spcPts val="0"/>
              </a:spcBef>
            </a:pPr>
            <a:r>
              <a:rPr lang="en-US" sz="2500" dirty="0" smtClean="0"/>
              <a:t>Foreign </a:t>
            </a:r>
            <a:r>
              <a:rPr lang="en-US" sz="2500" dirty="0"/>
              <a:t>law may not be consistent with Section 404A principles</a:t>
            </a:r>
          </a:p>
          <a:p>
            <a:pPr lvl="1">
              <a:spcBef>
                <a:spcPts val="0"/>
              </a:spcBef>
            </a:pPr>
            <a:r>
              <a:rPr lang="en-US" sz="2500" dirty="0" smtClean="0"/>
              <a:t>Example</a:t>
            </a:r>
            <a:r>
              <a:rPr lang="en-US" sz="2500" dirty="0"/>
              <a:t>: the law in some countries may require reversions to employer of overfunded plan </a:t>
            </a:r>
          </a:p>
          <a:p>
            <a:endParaRPr lang="en-US" dirty="0"/>
          </a:p>
        </p:txBody>
      </p:sp>
      <p:sp>
        <p:nvSpPr>
          <p:cNvPr id="4" name="Slide Number Placeholder 3"/>
          <p:cNvSpPr>
            <a:spLocks noGrp="1"/>
          </p:cNvSpPr>
          <p:nvPr>
            <p:ph type="sldNum" sz="quarter" idx="12"/>
          </p:nvPr>
        </p:nvSpPr>
        <p:spPr/>
        <p:txBody>
          <a:bodyPr/>
          <a:lstStyle/>
          <a:p>
            <a:pPr>
              <a:defRPr/>
            </a:pPr>
            <a:fld id="{1CA818CC-217F-4484-AEDF-321D6DD1A1BA}" type="slidenum">
              <a:rPr lang="en-US" smtClean="0"/>
              <a:pPr>
                <a:defRPr/>
              </a:pPr>
              <a:t>37</a:t>
            </a:fld>
            <a:endParaRPr lang="en-US" dirty="0"/>
          </a:p>
        </p:txBody>
      </p:sp>
    </p:spTree>
    <p:extLst>
      <p:ext uri="{BB962C8B-B14F-4D97-AF65-F5344CB8AC3E}">
        <p14:creationId xmlns:p14="http://schemas.microsoft.com/office/powerpoint/2010/main" val="757432844"/>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US" b="1" dirty="0">
                <a:effectLst/>
              </a:rPr>
              <a:t>FACTA </a:t>
            </a:r>
            <a:r>
              <a:rPr lang="en-US" b="1" dirty="0" smtClean="0">
                <a:effectLst/>
              </a:rPr>
              <a:t/>
            </a:r>
            <a:br>
              <a:rPr lang="en-US" b="1" dirty="0" smtClean="0">
                <a:effectLst/>
              </a:rPr>
            </a:br>
            <a:r>
              <a:rPr lang="en-US" sz="4000" b="1" dirty="0" smtClean="0">
                <a:effectLst/>
              </a:rPr>
              <a:t>(Foreign </a:t>
            </a:r>
            <a:r>
              <a:rPr lang="en-US" sz="4000" b="1" dirty="0">
                <a:effectLst/>
              </a:rPr>
              <a:t>Account Tax Compliance </a:t>
            </a:r>
            <a:r>
              <a:rPr lang="en-US" sz="4000" b="1" dirty="0" smtClean="0">
                <a:effectLst/>
              </a:rPr>
              <a:t>Act</a:t>
            </a:r>
            <a:r>
              <a:rPr lang="en-US" sz="4000" b="1" dirty="0">
                <a:effectLst/>
              </a:rPr>
              <a:t>)</a:t>
            </a:r>
            <a:endParaRPr lang="en-US" sz="4000" dirty="0"/>
          </a:p>
        </p:txBody>
      </p:sp>
      <p:sp>
        <p:nvSpPr>
          <p:cNvPr id="3" name="Content Placeholder 2"/>
          <p:cNvSpPr>
            <a:spLocks noGrp="1"/>
          </p:cNvSpPr>
          <p:nvPr>
            <p:ph idx="1"/>
          </p:nvPr>
        </p:nvSpPr>
        <p:spPr/>
        <p:txBody>
          <a:bodyPr/>
          <a:lstStyle/>
          <a:p>
            <a:pPr>
              <a:spcBef>
                <a:spcPts val="0"/>
              </a:spcBef>
            </a:pPr>
            <a:r>
              <a:rPr lang="en-US" sz="2200" dirty="0" smtClean="0"/>
              <a:t>Foreign </a:t>
            </a:r>
            <a:r>
              <a:rPr lang="en-US" sz="2200" dirty="0"/>
              <a:t>financial institutions (“FFIs”) required to report and/or withhold on off-shore holdings of U.S. taxpayers</a:t>
            </a:r>
          </a:p>
          <a:p>
            <a:pPr lvl="1">
              <a:spcBef>
                <a:spcPts val="0"/>
              </a:spcBef>
            </a:pPr>
            <a:r>
              <a:rPr lang="en-US" sz="2200" dirty="0" smtClean="0"/>
              <a:t>Regulations hold non-U.S</a:t>
            </a:r>
            <a:r>
              <a:rPr lang="en-US" sz="2200" dirty="0"/>
              <a:t>. retirement fund can be an FFI</a:t>
            </a:r>
          </a:p>
          <a:p>
            <a:pPr lvl="1">
              <a:spcBef>
                <a:spcPts val="0"/>
              </a:spcBef>
            </a:pPr>
            <a:r>
              <a:rPr lang="en-US" sz="2200" dirty="0" smtClean="0"/>
              <a:t>Withholding </a:t>
            </a:r>
            <a:r>
              <a:rPr lang="en-US" sz="2200" dirty="0"/>
              <a:t>agents required to impose 30% withholding on U.S.-source income (</a:t>
            </a:r>
            <a:r>
              <a:rPr lang="en-US" sz="2200" i="1" u="sng" dirty="0"/>
              <a:t>e.g.</a:t>
            </a:r>
            <a:r>
              <a:rPr lang="en-US" sz="2200" dirty="0"/>
              <a:t> investments in U.S. securities)  </a:t>
            </a:r>
          </a:p>
          <a:p>
            <a:pPr lvl="2">
              <a:spcBef>
                <a:spcPts val="0"/>
              </a:spcBef>
            </a:pPr>
            <a:r>
              <a:rPr lang="en-US" sz="2200" dirty="0" smtClean="0"/>
              <a:t>To </a:t>
            </a:r>
            <a:r>
              <a:rPr lang="en-US" sz="2200" dirty="0"/>
              <a:t>avoid withholding, plan must qualify for exception or cooperate in reporting pension benefits owed to U.S. taxpayers</a:t>
            </a:r>
          </a:p>
          <a:p>
            <a:pPr>
              <a:spcBef>
                <a:spcPts val="0"/>
              </a:spcBef>
            </a:pPr>
            <a:r>
              <a:rPr lang="en-US" sz="2200" dirty="0" smtClean="0"/>
              <a:t>FACTA </a:t>
            </a:r>
            <a:r>
              <a:rPr lang="en-US" sz="2200" dirty="0"/>
              <a:t>withholding not applicable if country in which plan is located has intergovernmental agreement (“IGA”) with U.S.</a:t>
            </a:r>
          </a:p>
          <a:p>
            <a:pPr lvl="1">
              <a:spcBef>
                <a:spcPts val="0"/>
              </a:spcBef>
            </a:pPr>
            <a:r>
              <a:rPr lang="en-US" sz="2200" dirty="0" smtClean="0"/>
              <a:t>Plan </a:t>
            </a:r>
            <a:r>
              <a:rPr lang="en-US" sz="2200" dirty="0"/>
              <a:t>registers with IRS and reports tax information about U.S. participants to home </a:t>
            </a:r>
            <a:r>
              <a:rPr lang="en-US" sz="2200" dirty="0" smtClean="0"/>
              <a:t>country tax authorities</a:t>
            </a:r>
            <a:endParaRPr lang="en-US" sz="2200" dirty="0"/>
          </a:p>
          <a:p>
            <a:pPr lvl="1">
              <a:spcBef>
                <a:spcPts val="0"/>
              </a:spcBef>
            </a:pPr>
            <a:r>
              <a:rPr lang="en-US" sz="2200" dirty="0" smtClean="0"/>
              <a:t>Home </a:t>
            </a:r>
            <a:r>
              <a:rPr lang="en-US" sz="2200" dirty="0"/>
              <a:t>country </a:t>
            </a:r>
            <a:r>
              <a:rPr lang="en-US" sz="2200" dirty="0" smtClean="0"/>
              <a:t>reports to </a:t>
            </a:r>
            <a:r>
              <a:rPr lang="en-US" sz="2200" dirty="0"/>
              <a:t>IRS regarding plan’s U.S. participants</a:t>
            </a:r>
          </a:p>
          <a:p>
            <a:endParaRPr lang="en-US" dirty="0"/>
          </a:p>
        </p:txBody>
      </p:sp>
      <p:sp>
        <p:nvSpPr>
          <p:cNvPr id="4" name="Slide Number Placeholder 3"/>
          <p:cNvSpPr>
            <a:spLocks noGrp="1"/>
          </p:cNvSpPr>
          <p:nvPr>
            <p:ph type="sldNum" sz="quarter" idx="12"/>
          </p:nvPr>
        </p:nvSpPr>
        <p:spPr/>
        <p:txBody>
          <a:bodyPr/>
          <a:lstStyle/>
          <a:p>
            <a:pPr>
              <a:defRPr/>
            </a:pPr>
            <a:fld id="{1CA818CC-217F-4484-AEDF-321D6DD1A1BA}" type="slidenum">
              <a:rPr lang="en-US" smtClean="0"/>
              <a:pPr>
                <a:defRPr/>
              </a:pPr>
              <a:t>38</a:t>
            </a:fld>
            <a:endParaRPr lang="en-US" dirty="0"/>
          </a:p>
        </p:txBody>
      </p:sp>
    </p:spTree>
    <p:extLst>
      <p:ext uri="{BB962C8B-B14F-4D97-AF65-F5344CB8AC3E}">
        <p14:creationId xmlns:p14="http://schemas.microsoft.com/office/powerpoint/2010/main" val="3159445429"/>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1986" name="Rectangle 3"/>
          <p:cNvSpPr>
            <a:spLocks noGrp="1" noChangeArrowheads="1"/>
          </p:cNvSpPr>
          <p:nvPr>
            <p:ph type="subTitle" idx="1"/>
          </p:nvPr>
        </p:nvSpPr>
        <p:spPr>
          <a:xfrm>
            <a:off x="1905000" y="4724400"/>
            <a:ext cx="6400800" cy="609600"/>
          </a:xfrm>
        </p:spPr>
        <p:txBody>
          <a:bodyPr/>
          <a:lstStyle/>
          <a:p>
            <a:pPr marL="26988" eaLnBrk="1" hangingPunct="1">
              <a:lnSpc>
                <a:spcPct val="80000"/>
              </a:lnSpc>
            </a:pPr>
            <a:endParaRPr lang="en-US" sz="2200" b="1" dirty="0" smtClean="0">
              <a:solidFill>
                <a:srgbClr val="320E04"/>
              </a:solidFill>
              <a:latin typeface="Times New Roman" pitchFamily="18" charset="0"/>
            </a:endParaRPr>
          </a:p>
          <a:p>
            <a:pPr marL="26988" eaLnBrk="1" hangingPunct="1">
              <a:lnSpc>
                <a:spcPct val="80000"/>
              </a:lnSpc>
            </a:pPr>
            <a:endParaRPr lang="en-US" sz="2200" b="1" dirty="0" smtClean="0">
              <a:solidFill>
                <a:srgbClr val="320E04"/>
              </a:solidFill>
              <a:latin typeface="Times New Roman" pitchFamily="18" charset="0"/>
            </a:endParaRPr>
          </a:p>
          <a:p>
            <a:pPr marL="26988" eaLnBrk="1" hangingPunct="1">
              <a:lnSpc>
                <a:spcPct val="80000"/>
              </a:lnSpc>
            </a:pPr>
            <a:endParaRPr lang="en-US" sz="2200" b="1" dirty="0" smtClean="0">
              <a:solidFill>
                <a:srgbClr val="320E04"/>
              </a:solidFill>
              <a:latin typeface="Times New Roman" pitchFamily="18" charset="0"/>
            </a:endParaRPr>
          </a:p>
          <a:p>
            <a:pPr marL="26988" eaLnBrk="1" hangingPunct="1">
              <a:lnSpc>
                <a:spcPct val="80000"/>
              </a:lnSpc>
            </a:pPr>
            <a:endParaRPr lang="en-US" sz="2200" b="1" dirty="0" smtClean="0">
              <a:solidFill>
                <a:srgbClr val="320E04"/>
              </a:solidFill>
              <a:latin typeface="Times New Roman" pitchFamily="18" charset="0"/>
            </a:endParaRPr>
          </a:p>
        </p:txBody>
      </p:sp>
      <p:sp>
        <p:nvSpPr>
          <p:cNvPr id="26627" name="Rectangle 3"/>
          <p:cNvSpPr>
            <a:spLocks noChangeArrowheads="1"/>
          </p:cNvSpPr>
          <p:nvPr/>
        </p:nvSpPr>
        <p:spPr bwMode="auto">
          <a:xfrm>
            <a:off x="1447800" y="3276600"/>
            <a:ext cx="6858000" cy="2971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tIns="0"/>
          <a:lstStyle/>
          <a:p>
            <a:pPr marL="26988" algn="ctr">
              <a:lnSpc>
                <a:spcPct val="80000"/>
              </a:lnSpc>
              <a:spcBef>
                <a:spcPts val="600"/>
              </a:spcBef>
              <a:buClr>
                <a:schemeClr val="accent1"/>
              </a:buClr>
              <a:buSzPct val="80000"/>
              <a:buFont typeface="Wingdings 2" pitchFamily="18" charset="2"/>
              <a:buNone/>
              <a:defRPr/>
            </a:pPr>
            <a:r>
              <a:rPr lang="en-US" sz="2200" dirty="0">
                <a:solidFill>
                  <a:srgbClr val="320E04"/>
                </a:solidFill>
                <a:latin typeface="Arial" pitchFamily="34" charset="0"/>
                <a:cs typeface="Arial" pitchFamily="34" charset="0"/>
              </a:rPr>
              <a:t>Marcia S. Wagner, Esq.</a:t>
            </a:r>
            <a:endParaRPr lang="en-US" sz="2200" dirty="0">
              <a:solidFill>
                <a:schemeClr val="tx2"/>
              </a:solidFill>
              <a:latin typeface="Arial" charset="0"/>
            </a:endParaRPr>
          </a:p>
          <a:p>
            <a:pPr algn="ctr" eaLnBrk="0" hangingPunct="0">
              <a:defRPr/>
            </a:pPr>
            <a:endParaRPr lang="en-US" sz="2000" dirty="0">
              <a:solidFill>
                <a:schemeClr val="tx2"/>
              </a:solidFill>
              <a:latin typeface="Arial" charset="0"/>
            </a:endParaRPr>
          </a:p>
          <a:p>
            <a:pPr algn="ctr" eaLnBrk="0" hangingPunct="0">
              <a:defRPr/>
            </a:pPr>
            <a:endParaRPr lang="en-US" sz="2000" dirty="0">
              <a:solidFill>
                <a:schemeClr val="tx2"/>
              </a:solidFill>
              <a:latin typeface="Arial" charset="0"/>
            </a:endParaRPr>
          </a:p>
          <a:p>
            <a:pPr algn="ctr" eaLnBrk="0" hangingPunct="0">
              <a:defRPr/>
            </a:pPr>
            <a:endParaRPr lang="en-US" sz="2000" dirty="0">
              <a:solidFill>
                <a:schemeClr val="tx2"/>
              </a:solidFill>
              <a:latin typeface="Arial" charset="0"/>
            </a:endParaRPr>
          </a:p>
          <a:p>
            <a:pPr algn="ctr" eaLnBrk="0" hangingPunct="0">
              <a:defRPr/>
            </a:pPr>
            <a:r>
              <a:rPr lang="en-US" sz="2000" dirty="0">
                <a:solidFill>
                  <a:schemeClr val="tx2"/>
                </a:solidFill>
                <a:latin typeface="Arial" charset="0"/>
              </a:rPr>
              <a:t>99 Summer Street, 13</a:t>
            </a:r>
            <a:r>
              <a:rPr lang="en-US" sz="2000" baseline="30000" dirty="0">
                <a:solidFill>
                  <a:schemeClr val="tx2"/>
                </a:solidFill>
                <a:latin typeface="Arial" charset="0"/>
              </a:rPr>
              <a:t>th</a:t>
            </a:r>
            <a:r>
              <a:rPr lang="en-US" sz="2000" dirty="0">
                <a:solidFill>
                  <a:schemeClr val="tx2"/>
                </a:solidFill>
                <a:latin typeface="Arial" charset="0"/>
              </a:rPr>
              <a:t> Floor</a:t>
            </a:r>
          </a:p>
          <a:p>
            <a:pPr algn="ctr" eaLnBrk="0" hangingPunct="0">
              <a:defRPr/>
            </a:pPr>
            <a:r>
              <a:rPr lang="en-US" sz="2000" dirty="0">
                <a:solidFill>
                  <a:schemeClr val="tx2"/>
                </a:solidFill>
                <a:latin typeface="Arial" charset="0"/>
              </a:rPr>
              <a:t>Boston, Massachusetts 02110</a:t>
            </a:r>
          </a:p>
          <a:p>
            <a:pPr algn="ctr" eaLnBrk="0" hangingPunct="0">
              <a:defRPr/>
            </a:pPr>
            <a:r>
              <a:rPr lang="en-US" sz="2000" dirty="0">
                <a:solidFill>
                  <a:schemeClr val="tx2"/>
                </a:solidFill>
                <a:latin typeface="Arial" charset="0"/>
              </a:rPr>
              <a:t>Tel: (617) 357-5200 Fax: (617) 357-5250</a:t>
            </a:r>
          </a:p>
          <a:p>
            <a:pPr algn="ctr" eaLnBrk="0" hangingPunct="0">
              <a:defRPr/>
            </a:pPr>
            <a:r>
              <a:rPr lang="en-US" sz="2000" dirty="0">
                <a:solidFill>
                  <a:schemeClr val="tx2"/>
                </a:solidFill>
                <a:latin typeface="Arial" charset="0"/>
              </a:rPr>
              <a:t>    Website: www.wagnerlawgroup.com</a:t>
            </a:r>
          </a:p>
          <a:p>
            <a:pPr algn="ctr" eaLnBrk="0" hangingPunct="0">
              <a:defRPr/>
            </a:pPr>
            <a:r>
              <a:rPr lang="en-US" sz="1000" dirty="0">
                <a:solidFill>
                  <a:schemeClr val="tx2"/>
                </a:solidFill>
                <a:latin typeface="Arial" charset="0"/>
              </a:rPr>
              <a:t>marcia@wagnerlawgroup.com </a:t>
            </a:r>
          </a:p>
          <a:p>
            <a:pPr marL="26988">
              <a:lnSpc>
                <a:spcPct val="80000"/>
              </a:lnSpc>
              <a:spcBef>
                <a:spcPts val="600"/>
              </a:spcBef>
              <a:buClr>
                <a:schemeClr val="accent1"/>
              </a:buClr>
              <a:buSzPct val="80000"/>
              <a:buFont typeface="Wingdings 2" pitchFamily="18" charset="2"/>
              <a:buNone/>
              <a:defRPr/>
            </a:pPr>
            <a:r>
              <a:rPr lang="en-US" sz="1200" dirty="0" smtClean="0">
                <a:solidFill>
                  <a:srgbClr val="320E04"/>
                </a:solidFill>
                <a:latin typeface="Times New Roman" pitchFamily="18" charset="0"/>
                <a:cs typeface="+mn-cs"/>
              </a:rPr>
              <a:t>A0186812.PPTX</a:t>
            </a:r>
            <a:r>
              <a:rPr lang="en-US" sz="2200" dirty="0" smtClean="0">
                <a:solidFill>
                  <a:srgbClr val="320E04"/>
                </a:solidFill>
                <a:latin typeface="Times New Roman" pitchFamily="18" charset="0"/>
                <a:cs typeface="+mn-cs"/>
              </a:rPr>
              <a:t>                  </a:t>
            </a:r>
            <a:endParaRPr lang="en-US" sz="2200" dirty="0">
              <a:solidFill>
                <a:srgbClr val="320E04"/>
              </a:solidFill>
              <a:latin typeface="Times New Roman" pitchFamily="18" charset="0"/>
              <a:cs typeface="+mn-cs"/>
            </a:endParaRPr>
          </a:p>
          <a:p>
            <a:pPr marL="26988">
              <a:lnSpc>
                <a:spcPct val="80000"/>
              </a:lnSpc>
              <a:spcBef>
                <a:spcPts val="600"/>
              </a:spcBef>
              <a:buClr>
                <a:schemeClr val="accent1"/>
              </a:buClr>
              <a:buSzPct val="80000"/>
              <a:buFont typeface="Wingdings 2" pitchFamily="18" charset="2"/>
              <a:buNone/>
              <a:defRPr/>
            </a:pPr>
            <a:endParaRPr lang="en-US" sz="2200" b="1" dirty="0">
              <a:solidFill>
                <a:srgbClr val="320E04"/>
              </a:solidFill>
              <a:latin typeface="Times New Roman" pitchFamily="18" charset="0"/>
              <a:cs typeface="+mn-cs"/>
            </a:endParaRPr>
          </a:p>
          <a:p>
            <a:pPr marL="26988">
              <a:lnSpc>
                <a:spcPct val="80000"/>
              </a:lnSpc>
              <a:spcBef>
                <a:spcPts val="600"/>
              </a:spcBef>
              <a:buClr>
                <a:schemeClr val="accent1"/>
              </a:buClr>
              <a:buSzPct val="80000"/>
              <a:buFont typeface="Wingdings 2" pitchFamily="18" charset="2"/>
              <a:buNone/>
              <a:defRPr/>
            </a:pPr>
            <a:endParaRPr lang="en-US" sz="2200" b="1" dirty="0">
              <a:solidFill>
                <a:srgbClr val="320E04"/>
              </a:solidFill>
              <a:latin typeface="Times New Roman" pitchFamily="18" charset="0"/>
              <a:cs typeface="+mn-cs"/>
            </a:endParaRPr>
          </a:p>
          <a:p>
            <a:pPr marL="26988">
              <a:lnSpc>
                <a:spcPct val="80000"/>
              </a:lnSpc>
              <a:spcBef>
                <a:spcPts val="600"/>
              </a:spcBef>
              <a:buClr>
                <a:schemeClr val="accent1"/>
              </a:buClr>
              <a:buSzPct val="80000"/>
              <a:buFont typeface="Wingdings 2" pitchFamily="18" charset="2"/>
              <a:buNone/>
              <a:defRPr/>
            </a:pPr>
            <a:endParaRPr lang="en-US" sz="2200" b="1" dirty="0">
              <a:solidFill>
                <a:srgbClr val="320E04"/>
              </a:solidFill>
              <a:latin typeface="Times New Roman" pitchFamily="18" charset="0"/>
              <a:cs typeface="+mn-cs"/>
            </a:endParaRPr>
          </a:p>
        </p:txBody>
      </p:sp>
      <p:sp>
        <p:nvSpPr>
          <p:cNvPr id="8196" name="Rectangle 2"/>
          <p:cNvSpPr>
            <a:spLocks noGrp="1" noChangeArrowheads="1"/>
          </p:cNvSpPr>
          <p:nvPr>
            <p:ph type="ctrTitle"/>
          </p:nvPr>
        </p:nvSpPr>
        <p:spPr bwMode="auto">
          <a:xfrm>
            <a:off x="1421267" y="762000"/>
            <a:ext cx="7113133" cy="2743200"/>
          </a:xfrm>
        </p:spPr>
        <p:txBody>
          <a:bodyPr vert="horz" wrap="square" lIns="91440" tIns="45720" rIns="91440" bIns="45720" numCol="1" anchorCtr="0" compatLnSpc="1">
            <a:prstTxWarp prst="textNoShape">
              <a:avLst/>
            </a:prstTxWarp>
            <a:normAutofit fontScale="90000"/>
          </a:bodyPr>
          <a:lstStyle/>
          <a:p>
            <a:pPr algn="ctr"/>
            <a:r>
              <a:rPr lang="en-US" sz="4400" b="1" dirty="0" smtClean="0">
                <a:solidFill>
                  <a:srgbClr val="320E04"/>
                </a:solidFill>
                <a:latin typeface="Times New Roman" pitchFamily="18" charset="0"/>
              </a:rPr>
              <a:t/>
            </a:r>
            <a:br>
              <a:rPr lang="en-US" sz="4400" b="1" dirty="0" smtClean="0">
                <a:solidFill>
                  <a:srgbClr val="320E04"/>
                </a:solidFill>
                <a:latin typeface="Times New Roman" pitchFamily="18" charset="0"/>
              </a:rPr>
            </a:br>
            <a:r>
              <a:rPr lang="en-US" sz="4400" b="1" dirty="0" smtClean="0">
                <a:effectLst/>
              </a:rPr>
              <a:t/>
            </a:r>
            <a:br>
              <a:rPr lang="en-US" sz="4400" b="1" dirty="0" smtClean="0">
                <a:effectLst/>
              </a:rPr>
            </a:br>
            <a:r>
              <a:rPr lang="en-US" sz="4400" b="1" dirty="0" smtClean="0">
                <a:effectLst/>
              </a:rPr>
              <a:t/>
            </a:r>
            <a:br>
              <a:rPr lang="en-US" sz="4400" b="1" dirty="0" smtClean="0">
                <a:effectLst/>
              </a:rPr>
            </a:br>
            <a:r>
              <a:rPr lang="en-US" sz="3300" b="1" dirty="0" smtClean="0">
                <a:solidFill>
                  <a:srgbClr val="320E04"/>
                </a:solidFill>
                <a:effectLst/>
                <a:latin typeface="Arial" pitchFamily="34" charset="0"/>
                <a:cs typeface="Arial" pitchFamily="34" charset="0"/>
              </a:rPr>
              <a:t/>
            </a:r>
            <a:br>
              <a:rPr lang="en-US" sz="3300" b="1" dirty="0" smtClean="0">
                <a:solidFill>
                  <a:srgbClr val="320E04"/>
                </a:solidFill>
                <a:effectLst/>
                <a:latin typeface="Arial" pitchFamily="34" charset="0"/>
                <a:cs typeface="Arial" pitchFamily="34" charset="0"/>
              </a:rPr>
            </a:br>
            <a:r>
              <a:rPr lang="en-US" sz="3300" b="1" dirty="0" smtClean="0">
                <a:solidFill>
                  <a:srgbClr val="320E04"/>
                </a:solidFill>
                <a:effectLst/>
                <a:latin typeface="Arial" pitchFamily="34" charset="0"/>
                <a:cs typeface="Arial" pitchFamily="34" charset="0"/>
              </a:rPr>
              <a:t/>
            </a:r>
            <a:br>
              <a:rPr lang="en-US" sz="3300" b="1" dirty="0" smtClean="0">
                <a:solidFill>
                  <a:srgbClr val="320E04"/>
                </a:solidFill>
                <a:effectLst/>
                <a:latin typeface="Arial" pitchFamily="34" charset="0"/>
                <a:cs typeface="Arial" pitchFamily="34" charset="0"/>
              </a:rPr>
            </a:br>
            <a:r>
              <a:rPr lang="en-US" sz="3300" b="1" dirty="0" smtClean="0">
                <a:solidFill>
                  <a:srgbClr val="320E04"/>
                </a:solidFill>
                <a:effectLst/>
                <a:latin typeface="Arial" pitchFamily="34" charset="0"/>
                <a:cs typeface="Arial" pitchFamily="34" charset="0"/>
              </a:rPr>
              <a:t/>
            </a:r>
            <a:br>
              <a:rPr lang="en-US" sz="3300" b="1" dirty="0" smtClean="0">
                <a:solidFill>
                  <a:srgbClr val="320E04"/>
                </a:solidFill>
                <a:effectLst/>
                <a:latin typeface="Arial" pitchFamily="34" charset="0"/>
                <a:cs typeface="Arial" pitchFamily="34" charset="0"/>
              </a:rPr>
            </a:br>
            <a:r>
              <a:rPr lang="en-US" sz="3300" b="1" dirty="0" smtClean="0">
                <a:solidFill>
                  <a:srgbClr val="320E04"/>
                </a:solidFill>
                <a:effectLst/>
                <a:latin typeface="Arial" pitchFamily="34" charset="0"/>
                <a:cs typeface="Arial" pitchFamily="34" charset="0"/>
              </a:rPr>
              <a:t/>
            </a:r>
            <a:br>
              <a:rPr lang="en-US" sz="3300" b="1" dirty="0" smtClean="0">
                <a:solidFill>
                  <a:srgbClr val="320E04"/>
                </a:solidFill>
                <a:effectLst/>
                <a:latin typeface="Arial" pitchFamily="34" charset="0"/>
                <a:cs typeface="Arial" pitchFamily="34" charset="0"/>
              </a:rPr>
            </a:br>
            <a:r>
              <a:rPr lang="en-US" sz="3300" b="1" dirty="0" smtClean="0">
                <a:solidFill>
                  <a:srgbClr val="320E04"/>
                </a:solidFill>
                <a:effectLst/>
                <a:latin typeface="Arial" pitchFamily="34" charset="0"/>
                <a:cs typeface="Arial" pitchFamily="34" charset="0"/>
              </a:rPr>
              <a:t/>
            </a:r>
            <a:br>
              <a:rPr lang="en-US" sz="3300" b="1" dirty="0" smtClean="0">
                <a:solidFill>
                  <a:srgbClr val="320E04"/>
                </a:solidFill>
                <a:effectLst/>
                <a:latin typeface="Arial" pitchFamily="34" charset="0"/>
                <a:cs typeface="Arial" pitchFamily="34" charset="0"/>
              </a:rPr>
            </a:br>
            <a:r>
              <a:rPr lang="en-US" sz="3300" b="1" dirty="0" smtClean="0">
                <a:solidFill>
                  <a:srgbClr val="320E04"/>
                </a:solidFill>
                <a:effectLst/>
                <a:latin typeface="Arial" pitchFamily="34" charset="0"/>
                <a:cs typeface="Arial" pitchFamily="34" charset="0"/>
              </a:rPr>
              <a:t/>
            </a:r>
            <a:br>
              <a:rPr lang="en-US" sz="3300" b="1" dirty="0" smtClean="0">
                <a:solidFill>
                  <a:srgbClr val="320E04"/>
                </a:solidFill>
                <a:effectLst/>
                <a:latin typeface="Arial" pitchFamily="34" charset="0"/>
                <a:cs typeface="Arial" pitchFamily="34" charset="0"/>
              </a:rPr>
            </a:br>
            <a:r>
              <a:rPr lang="en-US" sz="3300" b="1" dirty="0" smtClean="0">
                <a:solidFill>
                  <a:srgbClr val="320E04"/>
                </a:solidFill>
                <a:effectLst/>
                <a:latin typeface="Arial" pitchFamily="34" charset="0"/>
                <a:cs typeface="Arial" pitchFamily="34" charset="0"/>
              </a:rPr>
              <a:t/>
            </a:r>
            <a:br>
              <a:rPr lang="en-US" sz="3300" b="1" dirty="0" smtClean="0">
                <a:solidFill>
                  <a:srgbClr val="320E04"/>
                </a:solidFill>
                <a:effectLst/>
                <a:latin typeface="Arial" pitchFamily="34" charset="0"/>
                <a:cs typeface="Arial" pitchFamily="34" charset="0"/>
              </a:rPr>
            </a:br>
            <a:r>
              <a:rPr lang="en-US" sz="3300" b="1" dirty="0" smtClean="0">
                <a:solidFill>
                  <a:srgbClr val="320E04"/>
                </a:solidFill>
                <a:effectLst/>
                <a:latin typeface="Arial" pitchFamily="34" charset="0"/>
                <a:cs typeface="Arial" pitchFamily="34" charset="0"/>
              </a:rPr>
              <a:t/>
            </a:r>
            <a:br>
              <a:rPr lang="en-US" sz="3300" b="1" dirty="0" smtClean="0">
                <a:solidFill>
                  <a:srgbClr val="320E04"/>
                </a:solidFill>
                <a:effectLst/>
                <a:latin typeface="Arial" pitchFamily="34" charset="0"/>
                <a:cs typeface="Arial" pitchFamily="34" charset="0"/>
              </a:rPr>
            </a:br>
            <a:r>
              <a:rPr lang="en-US" sz="3300" b="1" dirty="0" smtClean="0">
                <a:solidFill>
                  <a:srgbClr val="320E04"/>
                </a:solidFill>
                <a:effectLst/>
                <a:latin typeface="Arial" pitchFamily="34" charset="0"/>
                <a:cs typeface="Arial" pitchFamily="34" charset="0"/>
              </a:rPr>
              <a:t/>
            </a:r>
            <a:br>
              <a:rPr lang="en-US" sz="3300" b="1" dirty="0" smtClean="0">
                <a:solidFill>
                  <a:srgbClr val="320E04"/>
                </a:solidFill>
                <a:effectLst/>
                <a:latin typeface="Arial" pitchFamily="34" charset="0"/>
                <a:cs typeface="Arial" pitchFamily="34" charset="0"/>
              </a:rPr>
            </a:br>
            <a:r>
              <a:rPr lang="en-US" sz="3300" b="1" dirty="0" smtClean="0">
                <a:solidFill>
                  <a:srgbClr val="320E04"/>
                </a:solidFill>
                <a:effectLst/>
                <a:latin typeface="Arial" pitchFamily="34" charset="0"/>
                <a:cs typeface="Arial" pitchFamily="34" charset="0"/>
              </a:rPr>
              <a:t/>
            </a:r>
            <a:br>
              <a:rPr lang="en-US" sz="3300" b="1" dirty="0" smtClean="0">
                <a:solidFill>
                  <a:srgbClr val="320E04"/>
                </a:solidFill>
                <a:effectLst/>
                <a:latin typeface="Arial" pitchFamily="34" charset="0"/>
                <a:cs typeface="Arial" pitchFamily="34" charset="0"/>
              </a:rPr>
            </a:br>
            <a:r>
              <a:rPr lang="en-US" sz="3300" b="1" dirty="0" smtClean="0">
                <a:solidFill>
                  <a:srgbClr val="320E04"/>
                </a:solidFill>
                <a:effectLst/>
                <a:latin typeface="Arial" pitchFamily="34" charset="0"/>
                <a:cs typeface="Arial" pitchFamily="34" charset="0"/>
              </a:rPr>
              <a:t/>
            </a:r>
            <a:br>
              <a:rPr lang="en-US" sz="3300" b="1" dirty="0" smtClean="0">
                <a:solidFill>
                  <a:srgbClr val="320E04"/>
                </a:solidFill>
                <a:effectLst/>
                <a:latin typeface="Arial" pitchFamily="34" charset="0"/>
                <a:cs typeface="Arial" pitchFamily="34" charset="0"/>
              </a:rPr>
            </a:br>
            <a:r>
              <a:rPr lang="en-US" sz="3300" b="1" dirty="0" smtClean="0">
                <a:solidFill>
                  <a:srgbClr val="320E04"/>
                </a:solidFill>
                <a:effectLst/>
                <a:latin typeface="Arial" pitchFamily="34" charset="0"/>
                <a:cs typeface="Arial" pitchFamily="34" charset="0"/>
              </a:rPr>
              <a:t/>
            </a:r>
            <a:br>
              <a:rPr lang="en-US" sz="3300" b="1" dirty="0" smtClean="0">
                <a:solidFill>
                  <a:srgbClr val="320E04"/>
                </a:solidFill>
                <a:effectLst/>
                <a:latin typeface="Arial" pitchFamily="34" charset="0"/>
                <a:cs typeface="Arial" pitchFamily="34" charset="0"/>
              </a:rPr>
            </a:br>
            <a:r>
              <a:rPr lang="en-US" sz="3300" b="1" dirty="0" smtClean="0">
                <a:solidFill>
                  <a:srgbClr val="320E04"/>
                </a:solidFill>
                <a:effectLst/>
                <a:latin typeface="Arial" pitchFamily="34" charset="0"/>
                <a:cs typeface="Arial" pitchFamily="34" charset="0"/>
              </a:rPr>
              <a:t/>
            </a:r>
            <a:br>
              <a:rPr lang="en-US" sz="3300" b="1" dirty="0" smtClean="0">
                <a:solidFill>
                  <a:srgbClr val="320E04"/>
                </a:solidFill>
                <a:effectLst/>
                <a:latin typeface="Arial" pitchFamily="34" charset="0"/>
                <a:cs typeface="Arial" pitchFamily="34" charset="0"/>
              </a:rPr>
            </a:br>
            <a:r>
              <a:rPr lang="en-US" sz="3100" b="1" dirty="0" smtClean="0">
                <a:solidFill>
                  <a:srgbClr val="320E04"/>
                </a:solidFill>
                <a:latin typeface="Arial" panose="020B0604020202020204" pitchFamily="34" charset="0"/>
                <a:cs typeface="Arial" panose="020B0604020202020204" pitchFamily="34" charset="0"/>
              </a:rPr>
              <a:t/>
            </a:r>
            <a:br>
              <a:rPr lang="en-US" sz="3100" b="1" dirty="0" smtClean="0">
                <a:solidFill>
                  <a:srgbClr val="320E04"/>
                </a:solidFill>
                <a:latin typeface="Arial" panose="020B0604020202020204" pitchFamily="34" charset="0"/>
                <a:cs typeface="Arial" panose="020B0604020202020204" pitchFamily="34" charset="0"/>
              </a:rPr>
            </a:br>
            <a:r>
              <a:rPr lang="en-US" sz="2900" b="1" dirty="0">
                <a:effectLst/>
                <a:latin typeface="Arial" panose="020B0604020202020204" pitchFamily="34" charset="0"/>
                <a:cs typeface="Arial" panose="020B0604020202020204" pitchFamily="34" charset="0"/>
              </a:rPr>
              <a:t>PENSION BENEFITS CONSIDERATIONS </a:t>
            </a:r>
            <a:r>
              <a:rPr lang="en-US" sz="2900" b="1" dirty="0" smtClean="0">
                <a:effectLst/>
                <a:latin typeface="Arial" panose="020B0604020202020204" pitchFamily="34" charset="0"/>
                <a:cs typeface="Arial" panose="020B0604020202020204" pitchFamily="34" charset="0"/>
              </a:rPr>
              <a:t/>
            </a:r>
            <a:br>
              <a:rPr lang="en-US" sz="2900" b="1" dirty="0" smtClean="0">
                <a:effectLst/>
                <a:latin typeface="Arial" panose="020B0604020202020204" pitchFamily="34" charset="0"/>
                <a:cs typeface="Arial" panose="020B0604020202020204" pitchFamily="34" charset="0"/>
              </a:rPr>
            </a:br>
            <a:r>
              <a:rPr lang="en-US" sz="2900" b="1" dirty="0" smtClean="0">
                <a:effectLst/>
                <a:latin typeface="Arial" panose="020B0604020202020204" pitchFamily="34" charset="0"/>
                <a:cs typeface="Arial" panose="020B0604020202020204" pitchFamily="34" charset="0"/>
              </a:rPr>
              <a:t>FOR </a:t>
            </a:r>
            <a:r>
              <a:rPr lang="en-US" sz="2900" b="1" dirty="0">
                <a:effectLst/>
                <a:latin typeface="Arial" panose="020B0604020202020204" pitchFamily="34" charset="0"/>
                <a:cs typeface="Arial" panose="020B0604020202020204" pitchFamily="34" charset="0"/>
              </a:rPr>
              <a:t>MULTINATIONAL COMPANIES:</a:t>
            </a:r>
            <a:br>
              <a:rPr lang="en-US" sz="2900" b="1" dirty="0">
                <a:effectLst/>
                <a:latin typeface="Arial" panose="020B0604020202020204" pitchFamily="34" charset="0"/>
                <a:cs typeface="Arial" panose="020B0604020202020204" pitchFamily="34" charset="0"/>
              </a:rPr>
            </a:br>
            <a:r>
              <a:rPr lang="en-US" sz="2900" b="1" dirty="0">
                <a:effectLst/>
                <a:latin typeface="Arial" panose="020B0604020202020204" pitchFamily="34" charset="0"/>
                <a:cs typeface="Arial" panose="020B0604020202020204" pitchFamily="34" charset="0"/>
              </a:rPr>
              <a:t>CROSS-BORDER ISSUES IN THE GLOBAL ECONOMY</a:t>
            </a:r>
            <a:r>
              <a:rPr lang="en-US" sz="3100" b="1" dirty="0" smtClean="0">
                <a:solidFill>
                  <a:srgbClr val="320E04"/>
                </a:solidFill>
                <a:latin typeface="Arial" panose="020B0604020202020204" pitchFamily="34" charset="0"/>
                <a:cs typeface="Arial" panose="020B0604020202020204" pitchFamily="34" charset="0"/>
              </a:rPr>
              <a:t/>
            </a:r>
            <a:br>
              <a:rPr lang="en-US" sz="3100" b="1" dirty="0" smtClean="0">
                <a:solidFill>
                  <a:srgbClr val="320E04"/>
                </a:solidFill>
                <a:latin typeface="Arial" panose="020B0604020202020204" pitchFamily="34" charset="0"/>
                <a:cs typeface="Arial" panose="020B0604020202020204" pitchFamily="34" charset="0"/>
              </a:rPr>
            </a:br>
            <a:endParaRPr lang="en-US" sz="3100" b="1" dirty="0" smtClean="0">
              <a:effectLst/>
              <a:latin typeface="Arial" panose="020B0604020202020204" pitchFamily="34" charset="0"/>
              <a:cs typeface="Arial" panose="020B0604020202020204" pitchFamily="34" charset="0"/>
            </a:endParaRPr>
          </a:p>
        </p:txBody>
      </p:sp>
      <p:pic>
        <p:nvPicPr>
          <p:cNvPr id="41989" name="Picture 5" descr="C:\Documents and Settings\Barbara Lewis\Local Settings\Temporary Internet Files\OLK2EB\Wagner-Logo.bmp"/>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971800" y="3657600"/>
            <a:ext cx="3505200" cy="609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23372</TotalTime>
  <Words>6553</Words>
  <Application>Microsoft Office PowerPoint</Application>
  <PresentationFormat>On-screen Show (4:3)</PresentationFormat>
  <Paragraphs>531</Paragraphs>
  <Slides>39</Slides>
  <Notes>39</Notes>
  <HiddenSlides>0</HiddenSlides>
  <MMClips>0</MMClips>
  <ScaleCrop>false</ScaleCrop>
  <HeadingPairs>
    <vt:vector size="4" baseType="variant">
      <vt:variant>
        <vt:lpstr>Theme</vt:lpstr>
      </vt:variant>
      <vt:variant>
        <vt:i4>1</vt:i4>
      </vt:variant>
      <vt:variant>
        <vt:lpstr>Slide Titles</vt:lpstr>
      </vt:variant>
      <vt:variant>
        <vt:i4>39</vt:i4>
      </vt:variant>
    </vt:vector>
  </HeadingPairs>
  <TitlesOfParts>
    <vt:vector size="40" baseType="lpstr">
      <vt:lpstr>Solstice</vt:lpstr>
      <vt:lpstr> </vt:lpstr>
      <vt:lpstr>Introduction</vt:lpstr>
      <vt:lpstr>Eligibility to Participate of  Outbound Workers</vt:lpstr>
      <vt:lpstr>Definition of Controlled Group</vt:lpstr>
      <vt:lpstr>Code Section 406 - Eligibility of Foreign Affiliate Employees </vt:lpstr>
      <vt:lpstr>Code Section 407 - Eligibility of Domestic Subsidiary Employees</vt:lpstr>
      <vt:lpstr>Other Techniques for Complying with Exclusive Benefit Rule</vt:lpstr>
      <vt:lpstr>Credited Pay of the  Outbound Worker</vt:lpstr>
      <vt:lpstr>Outbound Worker’s Imputed Service and/or Pay</vt:lpstr>
      <vt:lpstr>Employer Deduction</vt:lpstr>
      <vt:lpstr>Deduction of Contributions on Behalf of Another Employer </vt:lpstr>
      <vt:lpstr>U.S. &amp; Foreign Taxation of Accruals for Employees Working Abroad –  Tax Qualified Plans</vt:lpstr>
      <vt:lpstr> U.S. Taxation of Accruals for Employees Working Abroad – Non Qualified Plans </vt:lpstr>
      <vt:lpstr>U.S. Taxation of Plan Distributions to Employees Working Abroad</vt:lpstr>
      <vt:lpstr>U.S. Withholding on Plan Distributions</vt:lpstr>
      <vt:lpstr>Tax Treatment of Trust Earnings</vt:lpstr>
      <vt:lpstr>ERISA’s Domestic Trust Requirement</vt:lpstr>
      <vt:lpstr>Reporting by Foreign Trusts – Form 5500</vt:lpstr>
      <vt:lpstr>Other Reporting Requirements Applicable to Foreign Trusts</vt:lpstr>
      <vt:lpstr>FBAR Reporting</vt:lpstr>
      <vt:lpstr>Tax on Vesting under Code Section 457A - Overview</vt:lpstr>
      <vt:lpstr>Entities Subject to Section 457A</vt:lpstr>
      <vt:lpstr>Foreign Corporations under Section 457A</vt:lpstr>
      <vt:lpstr>Partnerships under Section 457A</vt:lpstr>
      <vt:lpstr>Compensation Arrangements Subject to Section 457A</vt:lpstr>
      <vt:lpstr>Vesting under Section 457A</vt:lpstr>
      <vt:lpstr>Amount and Timing of Income under Section 457A</vt:lpstr>
      <vt:lpstr> Section 457A Treatment of Indeterminable Amounts </vt:lpstr>
      <vt:lpstr>Treatment of Inbound Workers – Overview</vt:lpstr>
      <vt:lpstr>Taxation of Plan Distributions to Nonresident Aliens</vt:lpstr>
      <vt:lpstr>Special Sourcing Rule for Defined Benefit Plan Distributions</vt:lpstr>
      <vt:lpstr>Special Exemption for Certain Annuity Distributions</vt:lpstr>
      <vt:lpstr>Withholding on Distributions</vt:lpstr>
      <vt:lpstr>Overview of Employer Deductions for Foreign Plans under Section 404A</vt:lpstr>
      <vt:lpstr>Section 404A Mechanics</vt:lpstr>
      <vt:lpstr>Qualifying Plans under Section 404A</vt:lpstr>
      <vt:lpstr>Trust Requirement under Section 404A</vt:lpstr>
      <vt:lpstr>FACTA  (Foreign Account Tax Compliance Act)</vt:lpstr>
      <vt:lpstr>                 PENSION BENEFITS CONSIDERATIONS  FOR MULTINATIONAL COMPANIES: CROSS-BORDER ISSUES IN THE GLOBAL ECONOMY </vt:lpstr>
    </vt:vector>
  </TitlesOfParts>
  <Company>MNA</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ERISA Section 408(b)(2) Fee Disclosures: Impact on Broker-Dealers</dc:title>
  <dc:creator>mcnealsa</dc:creator>
  <cp:lastModifiedBy>Stephen Migausky</cp:lastModifiedBy>
  <cp:revision>510</cp:revision>
  <cp:lastPrinted>2015-11-29T01:46:13Z</cp:lastPrinted>
  <dcterms:created xsi:type="dcterms:W3CDTF">2008-04-29T20:53:18Z</dcterms:created>
  <dcterms:modified xsi:type="dcterms:W3CDTF">2015-11-29T01:47:53Z</dcterms:modified>
</cp:coreProperties>
</file>