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14"/>
  </p:notesMasterIdLst>
  <p:handoutMasterIdLst>
    <p:handoutMasterId r:id="rId15"/>
  </p:handoutMasterIdLst>
  <p:sldIdLst>
    <p:sldId id="467" r:id="rId2"/>
    <p:sldId id="512" r:id="rId3"/>
    <p:sldId id="502" r:id="rId4"/>
    <p:sldId id="503" r:id="rId5"/>
    <p:sldId id="513" r:id="rId6"/>
    <p:sldId id="508" r:id="rId7"/>
    <p:sldId id="514" r:id="rId8"/>
    <p:sldId id="509" r:id="rId9"/>
    <p:sldId id="510" r:id="rId10"/>
    <p:sldId id="511" r:id="rId11"/>
    <p:sldId id="515" r:id="rId12"/>
    <p:sldId id="449" r:id="rId13"/>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914" autoAdjust="0"/>
    <p:restoredTop sz="97138" autoAdjust="0"/>
  </p:normalViewPr>
  <p:slideViewPr>
    <p:cSldViewPr>
      <p:cViewPr>
        <p:scale>
          <a:sx n="66" d="100"/>
          <a:sy n="66" d="100"/>
        </p:scale>
        <p:origin x="-546" y="-12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732" y="1224"/>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9/11/2014</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267201"/>
            <a:ext cx="5791199" cy="4332288"/>
          </a:xfrm>
        </p:spPr>
        <p:txBody>
          <a:bodyPr/>
          <a:lstStyle/>
          <a:p>
            <a:r>
              <a:rPr lang="en-US" sz="1100" dirty="0"/>
              <a:t>Widespread attention was first drawn to brokerage windows, self-directed brokerage accounts and similar arrangements (collectively, “SBA”s) in </a:t>
            </a:r>
            <a:r>
              <a:rPr lang="en-US" sz="1100" i="1" dirty="0"/>
              <a:t>Hecker v. Deere</a:t>
            </a:r>
            <a:r>
              <a:rPr lang="en-US" sz="1100" dirty="0"/>
              <a:t>, the 7</a:t>
            </a:r>
            <a:r>
              <a:rPr lang="en-US" sz="1100" baseline="30000" dirty="0"/>
              <a:t>th</a:t>
            </a:r>
            <a:r>
              <a:rPr lang="en-US" sz="1100" dirty="0"/>
              <a:t> Circuit’s seminal 2009 excess fee decision where the plan’s investment menu consisted of 20 mutual funds plus an SBA with access to over 2,500 additional funds.  The 7</a:t>
            </a:r>
            <a:r>
              <a:rPr lang="en-US" sz="1100" baseline="30000" dirty="0"/>
              <a:t>th</a:t>
            </a:r>
            <a:r>
              <a:rPr lang="en-US" sz="1100" dirty="0"/>
              <a:t> Circuit concluded that Deere’s plan offered a sufficient mix of investments and seemed to signal that with that number of investment options, if a participant in fact paid high fees, it was because of his own choice.  A close reading of </a:t>
            </a:r>
            <a:r>
              <a:rPr lang="en-US" sz="1100" i="1" dirty="0"/>
              <a:t>Deere</a:t>
            </a:r>
            <a:r>
              <a:rPr lang="en-US" sz="1100" dirty="0"/>
              <a:t> and its progeny shows that the tipping point is not so much the number of funds as the fact that participants had a wide range of fees from which to choose, but SBAs began to be looked at as a way to reduce the risk of fiduciary liability with respect to a plan’s investment menu.</a:t>
            </a:r>
          </a:p>
          <a:p>
            <a:r>
              <a:rPr lang="en-US" sz="1100" dirty="0"/>
              <a:t> </a:t>
            </a:r>
          </a:p>
          <a:p>
            <a:r>
              <a:rPr lang="en-US" sz="1100" dirty="0" smtClean="0"/>
              <a:t>Interest </a:t>
            </a:r>
            <a:r>
              <a:rPr lang="en-US" sz="1100" dirty="0"/>
              <a:t>in SBAs stirred again in 2012 with the DOL’s original publication of Field Assistance Bulletin 2012-03 in which it suggested that certain investments purchased through an SBA might be treated as designated investment alternatives (“DIA”s), thereby subjecting them to ERISA’s participant-level disclosure regulations, as well as its fiduciary requirements.  This controversy subsided when the DOL confirmed in a revised version of the FAB that, unless it issues more guidance, investments purchased through an SBA won’t be treated as DIAs. </a:t>
            </a:r>
          </a:p>
          <a:p>
            <a:r>
              <a:rPr lang="en-US" sz="1100" dirty="0"/>
              <a:t> </a:t>
            </a:r>
          </a:p>
          <a:p>
            <a:r>
              <a:rPr lang="en-US" sz="1100" dirty="0" smtClean="0"/>
              <a:t>Now</a:t>
            </a:r>
            <a:r>
              <a:rPr lang="en-US" sz="1100" dirty="0"/>
              <a:t>, SBAs are back in the spotlight, because last </a:t>
            </a:r>
            <a:r>
              <a:rPr lang="en-US" sz="1100" dirty="0" smtClean="0"/>
              <a:t>August </a:t>
            </a:r>
            <a:r>
              <a:rPr lang="en-US" sz="1100" dirty="0"/>
              <a:t>the DOL issued a request for information (“RFI”) containing 39 questions relating to the use of SBAs.  The answers to these questions will enable the DOL to determine whether and to what extent new rules in the form of regulations or other guidance are necessary to protect plan participants who utilize SBAs.</a:t>
            </a:r>
          </a:p>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1654251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smtClean="0"/>
              <a:t>     A </a:t>
            </a:r>
            <a:r>
              <a:rPr lang="en-US" sz="1100" dirty="0"/>
              <a:t>defined contribution plan with self-directed investments typically allows participants to choose investments for their individual accounts from a limited set of specific investment options which are selected and monitored by a plan fiduciary.  In contrast, an SBA lets participants pick investment options beyond those specifically designated by the plan fiduciary.  Some SBAs allow participants access to a virtually unlimited number of individual stocks, ETFs and other securities, while others consist of mutual fund windows.  A mutual fund window may permit investment in hundreds or thousands of funds (called an “open” window), whereas, a “limited” window restricts participants to the funds on a particular vendor’s platform.</a:t>
            </a:r>
          </a:p>
          <a:p>
            <a:r>
              <a:rPr lang="en-US" sz="1100" dirty="0"/>
              <a:t> </a:t>
            </a:r>
            <a:r>
              <a:rPr lang="en-US" sz="1100" dirty="0" smtClean="0"/>
              <a:t>     There </a:t>
            </a:r>
            <a:r>
              <a:rPr lang="en-US" sz="1100" dirty="0"/>
              <a:t>may be various reasons for instituting an SBA.  Sometimes, the push comes from a handful of </a:t>
            </a:r>
            <a:r>
              <a:rPr lang="en-US" sz="1100" dirty="0" smtClean="0"/>
              <a:t>plan participants </a:t>
            </a:r>
            <a:r>
              <a:rPr lang="en-US" sz="1100" dirty="0"/>
              <a:t>who are dissatisfied with the plan’s core investment options. </a:t>
            </a:r>
            <a:r>
              <a:rPr lang="en-US" sz="1100" dirty="0" smtClean="0"/>
              <a:t>  Sometimes, these individuals are sophisticated investors, but frequently, they are not and for this group SBAs are very risky.  In </a:t>
            </a:r>
            <a:r>
              <a:rPr lang="en-US" sz="1100" dirty="0"/>
              <a:t>other cases, </a:t>
            </a:r>
            <a:r>
              <a:rPr lang="en-US" sz="1100" dirty="0" smtClean="0"/>
              <a:t>the </a:t>
            </a:r>
            <a:r>
              <a:rPr lang="en-US" sz="1100" dirty="0"/>
              <a:t>employer may, as a matter of </a:t>
            </a:r>
            <a:r>
              <a:rPr lang="en-US" sz="1100" dirty="0" smtClean="0"/>
              <a:t>policy, </a:t>
            </a:r>
            <a:r>
              <a:rPr lang="en-US" sz="1100" dirty="0"/>
              <a:t>wish to provide access to an asset class or classes not otherwise available under the plan. </a:t>
            </a:r>
          </a:p>
          <a:p>
            <a:r>
              <a:rPr lang="en-US" sz="1100" dirty="0"/>
              <a:t> </a:t>
            </a:r>
            <a:r>
              <a:rPr lang="en-US" sz="1100" dirty="0" smtClean="0"/>
              <a:t>     Also</a:t>
            </a:r>
            <a:r>
              <a:rPr lang="en-US" sz="1100" dirty="0"/>
              <a:t>, in some cases, the plan sponsor may see an SBA as a way to avoid offering any designated investment options under the plan and thereby eliminate disclosure and fiduciary responsibilities.  Although the DOL’s 2012 FAB admitted that there is no regulatory requirement for a plan to have a particular number of DIAs, the new RFI probably signals that the DOL will ultimately narrow this exception and modify its rules by applying fiduciary standards to investments purchased through an SBA in the situation where there are no DIAs.</a:t>
            </a:r>
          </a:p>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r>
              <a:rPr lang="en-US" dirty="0"/>
              <a:t>The participant-level disclosure regulations provide that an SBA is not a </a:t>
            </a:r>
            <a:r>
              <a:rPr lang="en-US" dirty="0" smtClean="0"/>
              <a:t>DIA, and </a:t>
            </a:r>
            <a:r>
              <a:rPr lang="en-US" dirty="0"/>
              <a:t>therefore, plan administrators are not required to disclose detailed performance, benchmarking, fee and other investment-related information </a:t>
            </a:r>
            <a:r>
              <a:rPr lang="en-US" dirty="0" smtClean="0"/>
              <a:t>for investment alternatives acquired through </a:t>
            </a:r>
            <a:r>
              <a:rPr lang="en-US" dirty="0"/>
              <a:t>an SBA as would otherwise be required for any DIA on a plan’s investment menu.  However, this exemption from the specific DIA disclosure requirements (such as, benchmarking or performance data) does not cover the need to disclose certain other plan-related information pertaining to the SBA.</a:t>
            </a:r>
          </a:p>
          <a:p>
            <a:r>
              <a:rPr lang="en-US" dirty="0"/>
              <a:t> </a:t>
            </a:r>
          </a:p>
          <a:p>
            <a:r>
              <a:rPr lang="en-US" dirty="0"/>
              <a:t>Accordingly, plan sponsors that have opted to make an SBA available must disclose the following information:</a:t>
            </a:r>
          </a:p>
          <a:p>
            <a:r>
              <a:rPr lang="en-US" dirty="0"/>
              <a:t> </a:t>
            </a:r>
            <a:r>
              <a:rPr lang="en-US" dirty="0" smtClean="0"/>
              <a:t>First</a:t>
            </a:r>
            <a:r>
              <a:rPr lang="en-US" dirty="0"/>
              <a:t>, the plan administrator must provide a description of </a:t>
            </a:r>
            <a:r>
              <a:rPr lang="en-US" dirty="0" smtClean="0"/>
              <a:t> the SBA </a:t>
            </a:r>
            <a:r>
              <a:rPr lang="en-US" dirty="0"/>
              <a:t>and how it works, including details regarding investment instructions, any account balance requirements, restrictions or limitations on trading, how the SBA differs from the plan’s DIAs and the person participants may contact with </a:t>
            </a:r>
            <a:r>
              <a:rPr lang="en-US" dirty="0" smtClean="0"/>
              <a:t>questions about the SBA.</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90856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 sponsors that have opted to make an SBA available must also give all participants (not just those who utilize the SBA) a general explanation of the fees and expenses that may be charged against a participant’s account on an individual rather than a plan-wide basis for the SBA’s use.  This disclosure must be made annually and cover start-up fees, maintenance and inactivity fees and commissions or other trading fees. If these amounts are not known, a general statement must be given that such fees exist and that they may be charged against the account of participant engaged in buying and/or selling.  This statement must advise the participant to ask the SBA provider about any fees (including undisclosed fees) before buying or selling a particular security</a:t>
            </a:r>
            <a:r>
              <a:rPr lang="en-US" dirty="0" smtClean="0"/>
              <a:t>.</a:t>
            </a:r>
          </a:p>
          <a:p>
            <a:endParaRPr lang="en-US" dirty="0"/>
          </a:p>
          <a:p>
            <a:r>
              <a:rPr lang="en-US" dirty="0"/>
              <a:t>These disclosures related to fees would </a:t>
            </a:r>
            <a:r>
              <a:rPr lang="en-US" u="sng" dirty="0"/>
              <a:t>not</a:t>
            </a:r>
            <a:r>
              <a:rPr lang="en-US" dirty="0"/>
              <a:t>, however, include 12b-1 fees or other amounts reflected in an investment’s total annual operating expenses</a:t>
            </a:r>
            <a:r>
              <a:rPr lang="en-US" dirty="0" smtClean="0"/>
              <a:t>.</a:t>
            </a:r>
          </a:p>
          <a:p>
            <a:endParaRPr lang="en-US" dirty="0"/>
          </a:p>
          <a:p>
            <a:r>
              <a:rPr lang="en-US" dirty="0"/>
              <a:t>If a plan includes an SBA option, the plan must also furnish participants with a quarterly fee statement that includes the dollar amount of fees and expenses actually charged to an account during the preceding </a:t>
            </a:r>
            <a:r>
              <a:rPr lang="en-US" dirty="0" smtClean="0"/>
              <a:t>quarter, as well as </a:t>
            </a:r>
            <a:r>
              <a:rPr lang="en-US" dirty="0"/>
              <a:t>a description of the related services.</a:t>
            </a:r>
          </a:p>
          <a:p>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1676689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Schedule </a:t>
            </a:r>
            <a:r>
              <a:rPr lang="en-US" dirty="0"/>
              <a:t>H of Form 5500 requires annual reporting of certain plan financial information, including </a:t>
            </a:r>
            <a:r>
              <a:rPr lang="en-US" dirty="0" smtClean="0"/>
              <a:t>a balance sheet showing assets </a:t>
            </a:r>
            <a:r>
              <a:rPr lang="en-US" dirty="0"/>
              <a:t>and </a:t>
            </a:r>
            <a:r>
              <a:rPr lang="en-US" dirty="0" smtClean="0"/>
              <a:t>liabilities, an </a:t>
            </a:r>
            <a:r>
              <a:rPr lang="en-US" dirty="0"/>
              <a:t>income and expense statement and schedules showing assets held for investment. </a:t>
            </a:r>
            <a:r>
              <a:rPr lang="en-US" dirty="0" smtClean="0"/>
              <a:t>Plans </a:t>
            </a:r>
            <a:r>
              <a:rPr lang="en-US" dirty="0"/>
              <a:t>with assets held in an SBA have a choice as to how assets made through the SBA should be reported</a:t>
            </a:r>
            <a:r>
              <a:rPr lang="en-US" dirty="0" smtClean="0"/>
              <a:t>.  The </a:t>
            </a:r>
            <a:r>
              <a:rPr lang="en-US" dirty="0"/>
              <a:t>first option is to report them as individual investments for each asset category listed </a:t>
            </a:r>
            <a:r>
              <a:rPr lang="en-US" dirty="0" smtClean="0"/>
              <a:t>in the </a:t>
            </a:r>
            <a:r>
              <a:rPr lang="en-US" dirty="0"/>
              <a:t>statements required by Schedule H. </a:t>
            </a:r>
            <a:endParaRPr lang="en-US" dirty="0" smtClean="0"/>
          </a:p>
          <a:p>
            <a:r>
              <a:rPr lang="en-US" dirty="0" smtClean="0"/>
              <a:t>      Alternatively</a:t>
            </a:r>
            <a:r>
              <a:rPr lang="en-US" dirty="0"/>
              <a:t>, the total aggregate value and total aggregate investment income before expenses of the SBA assets can be included on the line for other assets and other income respectively.  SBA assets can be reported as one asset for purposes of the schedule of assets held for investment.  </a:t>
            </a:r>
          </a:p>
          <a:p>
            <a:r>
              <a:rPr lang="en-US" dirty="0" smtClean="0"/>
              <a:t>     However</a:t>
            </a:r>
            <a:r>
              <a:rPr lang="en-US" dirty="0"/>
              <a:t>, if investments made through an SBA are loans, partnership or joint venture interests, real property, employer securities or </a:t>
            </a:r>
            <a:r>
              <a:rPr lang="en-US" dirty="0" smtClean="0"/>
              <a:t>investments </a:t>
            </a:r>
            <a:r>
              <a:rPr lang="en-US" dirty="0"/>
              <a:t>that could result in a loss greater than the account balance of the participant who directed the transaction, some of the second alternative’s simplification is lost.  These assets cannot be reported under the “other” category and must be broken out and treated as separate assets on the lines for specific asset and liability categories.</a:t>
            </a:r>
          </a:p>
          <a:p>
            <a:r>
              <a:rPr lang="en-US" dirty="0" smtClean="0"/>
              <a:t>     The DOL RFI asks whether these special reporting provisions should be changed to require more detail.</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1677651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Question </a:t>
            </a:r>
            <a:r>
              <a:rPr lang="en-US" dirty="0"/>
              <a:t>39 of </a:t>
            </a:r>
            <a:r>
              <a:rPr lang="en-US" dirty="0" smtClean="0"/>
              <a:t>DOL FAB </a:t>
            </a:r>
            <a:r>
              <a:rPr lang="en-US" dirty="0"/>
              <a:t>2012-03R stated that fiduciaries of plans with SBAs owe a duty of prudence and loyalty to the participants directing their accounts into such investments.  While there isn’t much guidance as to the practical application of this concept, if the plan sponsor follows a prudent decision-making process (which would include considering all relevant information and documenting this process), there should be minimal risk for the sponsor in deciding to offer an SBA. </a:t>
            </a:r>
            <a:endParaRPr lang="en-US" dirty="0" smtClean="0"/>
          </a:p>
          <a:p>
            <a:r>
              <a:rPr lang="en-US" dirty="0" smtClean="0"/>
              <a:t>    On </a:t>
            </a:r>
            <a:r>
              <a:rPr lang="en-US" dirty="0"/>
              <a:t>the other hand, the DOL has made it clear that the plan sponsor’s selection of a broker-dealer for its brokerage window is subject to fiduciary scrutiny.  In terms of due diligence, the plan sponsor must prudently consider the nature and quality of the broker-dealer’s services, and it must also confirm that the broker-dealer will receive no more than reasonable compensation in light of the quality of the services to be provided under the brokerage window.  The recent RFI confirmed the DOL’s interest in ensuring that SBA costs are reasonable by asking about their most common costs and assuming that brokerage commissions are a major factor.</a:t>
            </a:r>
          </a:p>
          <a:p>
            <a:r>
              <a:rPr lang="en-US" dirty="0" smtClean="0"/>
              <a:t>     The </a:t>
            </a:r>
            <a:r>
              <a:rPr lang="en-US" dirty="0"/>
              <a:t>manner in which a participant utilizes the SBA </a:t>
            </a:r>
            <a:r>
              <a:rPr lang="en-US" dirty="0" smtClean="0"/>
              <a:t>should not be </a:t>
            </a:r>
            <a:r>
              <a:rPr lang="en-US" dirty="0"/>
              <a:t>an </a:t>
            </a:r>
            <a:r>
              <a:rPr lang="en-US" dirty="0" smtClean="0"/>
              <a:t>issue, </a:t>
            </a:r>
            <a:r>
              <a:rPr lang="en-US" dirty="0"/>
              <a:t>and to my knowledge, neither the DOL nor the courts have ever ruled that a Plan sponsor had to discontinue its brokerage window or had to restrict an unsophisticated participant who wanted to utilize the brokerage window.</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1221753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In the DOL’s view (as expressed in  Field Assistance Bulletin 2003-3.) unless the plan document says something to the contrary, the responsible plan fiduciary may exercise its discretion with regard to the allocation of plan expenses, provided that the allocation method (</a:t>
            </a:r>
            <a:r>
              <a:rPr lang="en-US" i="1" dirty="0"/>
              <a:t>e.g</a:t>
            </a:r>
            <a:r>
              <a:rPr lang="en-US" dirty="0"/>
              <a:t>., pro rata or per capita) has a reasonable relationship to the services being furnished.  </a:t>
            </a:r>
          </a:p>
          <a:p>
            <a:r>
              <a:rPr lang="en-US" dirty="0"/>
              <a:t>In its recent RFI, the DOL asked whether SBAs are effectively subsidized by plan participants other than those actually using the SBA.  The fee charged for an SBA will generally be allocated to the participants that actually use the window, so that I would like to say that the answer to this question is no.  However, complications might be created by removing such a participant’s </a:t>
            </a:r>
            <a:r>
              <a:rPr lang="en-US" dirty="0" smtClean="0"/>
              <a:t>SBA account </a:t>
            </a:r>
            <a:r>
              <a:rPr lang="en-US" dirty="0"/>
              <a:t>from application of the typical per capita or </a:t>
            </a:r>
            <a:r>
              <a:rPr lang="en-US" dirty="0" smtClean="0"/>
              <a:t>pro-rata </a:t>
            </a:r>
            <a:r>
              <a:rPr lang="en-US" dirty="0"/>
              <a:t>methods in the allocation of recordkeeping or other service fees.   This is a particular risk where such service fees are paid with revenue sharing, because revenue sharing will not be applicable to investments within an SBA. Since the DOL is likely to view this as unreasonable, care should be taken to ensure that it does not occur.</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1680885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762000"/>
            <a:ext cx="4648200" cy="3486150"/>
          </a:xfrm>
        </p:spPr>
      </p:sp>
      <p:sp>
        <p:nvSpPr>
          <p:cNvPr id="3" name="Notes Placeholder 2"/>
          <p:cNvSpPr>
            <a:spLocks noGrp="1"/>
          </p:cNvSpPr>
          <p:nvPr>
            <p:ph type="body" idx="1"/>
          </p:nvPr>
        </p:nvSpPr>
        <p:spPr>
          <a:xfrm>
            <a:off x="533400" y="4343401"/>
            <a:ext cx="5867400" cy="4256088"/>
          </a:xfrm>
        </p:spPr>
        <p:txBody>
          <a:bodyPr/>
          <a:lstStyle/>
          <a:p>
            <a:r>
              <a:rPr lang="en-US" dirty="0"/>
              <a:t>As most of you are aware, a plan fiduciary must discharge </a:t>
            </a:r>
            <a:r>
              <a:rPr lang="en-US" dirty="0" smtClean="0"/>
              <a:t>its </a:t>
            </a:r>
            <a:r>
              <a:rPr lang="en-US" dirty="0"/>
              <a:t>duties in a prudent manner and with loyalty to participants and beneficiaries.  What is sometimes </a:t>
            </a:r>
            <a:r>
              <a:rPr lang="en-US"/>
              <a:t>overlooked </a:t>
            </a:r>
            <a:r>
              <a:rPr lang="en-US" smtClean="0"/>
              <a:t>is </a:t>
            </a:r>
            <a:r>
              <a:rPr lang="en-US" dirty="0"/>
              <a:t>that these duties must also be performed in accordance </a:t>
            </a:r>
            <a:r>
              <a:rPr lang="en-US" dirty="0" smtClean="0"/>
              <a:t>with </a:t>
            </a:r>
            <a:r>
              <a:rPr lang="en-US" dirty="0"/>
              <a:t>plan documents and </a:t>
            </a:r>
            <a:r>
              <a:rPr lang="en-US" dirty="0" smtClean="0"/>
              <a:t>the instruments </a:t>
            </a:r>
            <a:r>
              <a:rPr lang="en-US" dirty="0"/>
              <a:t>governing the plan.  For </a:t>
            </a:r>
            <a:r>
              <a:rPr lang="en-US" dirty="0" smtClean="0"/>
              <a:t>example, </a:t>
            </a:r>
            <a:r>
              <a:rPr lang="en-US" dirty="0"/>
              <a:t>when a plan allows participant direction of investments, this feature must be consistent with the plan document.  Typically, authorization of participants’ control over how their accounts are invested is explicitly stated in the plan document or the document gives a </a:t>
            </a:r>
            <a:r>
              <a:rPr lang="en-US" dirty="0" smtClean="0"/>
              <a:t>plan fiduciary the </a:t>
            </a:r>
            <a:r>
              <a:rPr lang="en-US" dirty="0"/>
              <a:t>authority to make this decision.  </a:t>
            </a:r>
          </a:p>
          <a:p>
            <a:r>
              <a:rPr lang="en-US" dirty="0"/>
              <a:t>Authorization to allow participants to invest through an SBA is no different and should either be permitted by the plan or the plan should delegate the power to authorize SBAs.  Unfortunately, in many </a:t>
            </a:r>
            <a:r>
              <a:rPr lang="en-US" dirty="0" smtClean="0"/>
              <a:t>cases </a:t>
            </a:r>
            <a:r>
              <a:rPr lang="en-US" dirty="0"/>
              <a:t>when a Plan uses an IRS pre-approved plan document (</a:t>
            </a:r>
            <a:r>
              <a:rPr lang="en-US" i="1" u="sng" dirty="0"/>
              <a:t>e.g</a:t>
            </a:r>
            <a:r>
              <a:rPr lang="en-US" i="1" dirty="0"/>
              <a:t>.</a:t>
            </a:r>
            <a:r>
              <a:rPr lang="en-US" dirty="0"/>
              <a:t>, a prototype or volume submitter document), the adoption agreement merely indicates the extent to which the Plan allows for participant-directed investments and does not go into whether a brokerage window will be offered</a:t>
            </a:r>
            <a:r>
              <a:rPr lang="en-US" dirty="0" smtClean="0"/>
              <a:t>.</a:t>
            </a:r>
            <a:endParaRPr lang="en-US" dirty="0"/>
          </a:p>
          <a:p>
            <a:r>
              <a:rPr lang="en-US" dirty="0"/>
              <a:t>Plan sponsors should document their fiduciary decision to establish an SBA, preferably in the plan itself, but if this is not possible, in the plan’s investment policy statement and/or fiduciary meeting minutes.  They should also communicate this plan feature in writing to the participants. </a:t>
            </a:r>
          </a:p>
          <a:p>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328091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r>
              <a:rPr lang="en-US" sz="1050" dirty="0" smtClean="0"/>
              <a:t>      Plan </a:t>
            </a:r>
            <a:r>
              <a:rPr lang="en-US" sz="1050" dirty="0"/>
              <a:t>sponsors offering SBAs sometimes fail to make them available to all plan participants.  This has the potential to violate tax rules that prohibit discrimination with respect to the benefits, rights and features of a plan.  These rights and features include the right to direct investments and the right to a particular form of investment, so we can be sure that this test would apply </a:t>
            </a:r>
            <a:r>
              <a:rPr lang="en-US" sz="1050" dirty="0" smtClean="0"/>
              <a:t>also to </a:t>
            </a:r>
            <a:r>
              <a:rPr lang="en-US" sz="1050" dirty="0"/>
              <a:t>the availability of SBAs.  Generally speaking, the nonhighly compensated participants these rules are intended to protect are those earning less than $115,000.</a:t>
            </a:r>
          </a:p>
          <a:p>
            <a:r>
              <a:rPr lang="en-US" sz="1050" dirty="0"/>
              <a:t> </a:t>
            </a:r>
            <a:r>
              <a:rPr lang="en-US" sz="1050" dirty="0" smtClean="0"/>
              <a:t>     IRS </a:t>
            </a:r>
            <a:r>
              <a:rPr lang="en-US" sz="1050" dirty="0"/>
              <a:t>regulations impose two tests to determine whether a plan feature, such as the right to invest through an SBA, is nondiscriminatory.  The first </a:t>
            </a:r>
            <a:r>
              <a:rPr lang="en-US" sz="1050" dirty="0" smtClean="0"/>
              <a:t>test (known as the “current availability” test) </a:t>
            </a:r>
            <a:r>
              <a:rPr lang="en-US" sz="1050" dirty="0"/>
              <a:t>looks to whether at least 70% of all nonhighly compensated employees have the right to invest plan funds in the SBA or, alternatively, whether the percentage of nonhighly compensated employees who have this right  is at least 70% of the percentage of highly compensated employees who have it.</a:t>
            </a:r>
          </a:p>
          <a:p>
            <a:r>
              <a:rPr lang="en-US" sz="1050" dirty="0" smtClean="0"/>
              <a:t>     </a:t>
            </a:r>
            <a:r>
              <a:rPr lang="en-US" sz="1050" dirty="0"/>
              <a:t> </a:t>
            </a:r>
            <a:r>
              <a:rPr lang="en-US" sz="1050" dirty="0" smtClean="0"/>
              <a:t>The </a:t>
            </a:r>
            <a:r>
              <a:rPr lang="en-US" sz="1050" dirty="0"/>
              <a:t>second part of the nondiscrimination test considers whether the right to invest in an SBA through the Plan is “effectively available” only to highly compensated employees based on all the relevant facts and circumstances.  For example, if there is a minimum investment requirement of, say $100,000, the IRS could assert that the investment is effectively available only to highly compensated employees, because it is unlikely that nonhighly compensated participants will have plan accounts large enough to qualify for the SBA.  I am not saying that a minimum investment is prohibited per se, but you need to be very careful about where the limit is set.  </a:t>
            </a:r>
          </a:p>
          <a:p>
            <a:r>
              <a:rPr lang="en-US" sz="1050" dirty="0" smtClean="0"/>
              <a:t>     </a:t>
            </a:r>
            <a:r>
              <a:rPr lang="en-US" sz="1050" dirty="0"/>
              <a:t> </a:t>
            </a:r>
            <a:r>
              <a:rPr lang="en-US" sz="1050" dirty="0" smtClean="0"/>
              <a:t>I </a:t>
            </a:r>
            <a:r>
              <a:rPr lang="en-US" sz="1050" dirty="0"/>
              <a:t>should point out that it would not be necessary for nonhighly compensated participants to actually invest in the SBA in order to meet the nondiscrimination requirement, but they must be given the right to do so</a:t>
            </a:r>
            <a:r>
              <a:rPr lang="en-US" sz="1100" dirty="0"/>
              <a:t>.</a:t>
            </a:r>
          </a:p>
          <a:p>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2259707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343401"/>
            <a:ext cx="5867399" cy="4256088"/>
          </a:xfrm>
        </p:spPr>
        <p:txBody>
          <a:bodyPr/>
          <a:lstStyle/>
          <a:p>
            <a:r>
              <a:rPr lang="en-US" sz="1050" dirty="0" smtClean="0"/>
              <a:t>     Plan </a:t>
            </a:r>
            <a:r>
              <a:rPr lang="en-US" sz="1050" dirty="0"/>
              <a:t>sponsors do not typically require a participant to sign a “hold harmless” liability waiver before giving such participant access to a plan’s SBA.  A liability waiver could be viewed as violating ERISA’s prohibition against relieving a Plan sponsor from liability for fiduciary breaches.  However, many plans utilize an election form that a participant must complete before opening an SBA, and protective language indicating that the participant will be responsible for all investment decisions made for the self-directed brokerage account could be included in the participant election form.  </a:t>
            </a:r>
          </a:p>
          <a:p>
            <a:r>
              <a:rPr lang="en-US" sz="1050" dirty="0" smtClean="0"/>
              <a:t>     As </a:t>
            </a:r>
            <a:r>
              <a:rPr lang="en-US" sz="1050" dirty="0"/>
              <a:t>I have already noted, the availability of </a:t>
            </a:r>
            <a:r>
              <a:rPr lang="en-US" sz="1050" dirty="0" smtClean="0"/>
              <a:t>an SBA </a:t>
            </a:r>
            <a:r>
              <a:rPr lang="en-US" sz="1050" dirty="0"/>
              <a:t>entails significant disclosure obligations so that participants will understand the SBA.  Financial advisors should be careful to provide accurate brokerage account information requested by their plan sponsor clients.  Although the plan sponsor is ultimately responsible for compliance with the participant </a:t>
            </a:r>
            <a:r>
              <a:rPr lang="en-US" sz="1050" dirty="0" smtClean="0"/>
              <a:t>disclosure rules, </a:t>
            </a:r>
            <a:r>
              <a:rPr lang="en-US" sz="1050" dirty="0"/>
              <a:t>the plan sponsor is not liable where there has been reasonable and good faith reliance on information provided by service providers.  </a:t>
            </a:r>
          </a:p>
          <a:p>
            <a:r>
              <a:rPr lang="en-US" sz="1050" dirty="0"/>
              <a:t> </a:t>
            </a:r>
            <a:r>
              <a:rPr lang="en-US" sz="1050" dirty="0" smtClean="0"/>
              <a:t>     When </a:t>
            </a:r>
            <a:r>
              <a:rPr lang="en-US" sz="1050" dirty="0"/>
              <a:t>it comes to SBAs, plan sponsors should not be caught asleep at the switch.  That is to say, they should have an awareness of the commissions, account fees and other costs of the SBA and whether they are competitive in light of the services and other benefits provided by the window.  If a better deal can be found, sponsors have an obligation to consider it.  Plan advisers will be a key resource in meeting this duty to monitor the SBA  </a:t>
            </a:r>
          </a:p>
          <a:p>
            <a:r>
              <a:rPr lang="en-US" sz="1050" dirty="0" smtClean="0"/>
              <a:t>     Plan </a:t>
            </a:r>
            <a:r>
              <a:rPr lang="en-US" sz="1050" dirty="0"/>
              <a:t>advisers should have well-drafted service agreements with their plan sponsor clients, and as a best practice, the agreement should clearly define the scope of the adviser’s fiduciary services.  Without clear language, the </a:t>
            </a:r>
            <a:r>
              <a:rPr lang="en-US" sz="1050" dirty="0" smtClean="0"/>
              <a:t>adviser </a:t>
            </a:r>
            <a:r>
              <a:rPr lang="en-US" sz="1050" dirty="0"/>
              <a:t>could potentially be liable for failing to act, even if the adviser in good faith did not think it was responsible for a particular area.  For example, if an adviser is not going to be responsible for investments made through an SBA, the agreement should expressly provide that the adviser will not have this responsibility.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2284129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416EBB2E-CAF8-4DA9-9B0C-398D86151FBE}" type="slidenum">
              <a:rPr lang="en-US" sz="1200" smtClean="0">
                <a:latin typeface="Arial" charset="0"/>
              </a:rPr>
              <a:pPr eaLnBrk="1" hangingPunct="1"/>
              <a:t>12</a:t>
            </a:fld>
            <a:endParaRPr lang="en-US" sz="1200" dirty="0" smtClean="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9/11/2014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9/11/2014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9/11/2014</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9/11/2014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9/11/2014</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9/11/2014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9/11/2014</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9/11/2014</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9/11/2014</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9/11/2014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9/11/2014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9/11/2014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9/11/2014</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31925" y="1849438"/>
            <a:ext cx="7407275" cy="1752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b="1" dirty="0" smtClean="0">
                <a:solidFill>
                  <a:srgbClr val="320E04"/>
                </a:solidFill>
                <a:latin typeface="Arial" charset="0"/>
                <a:cs typeface="Arial" charset="0"/>
              </a:rPr>
              <a:t>Marcia S. Wagner, Esq.</a:t>
            </a:r>
          </a:p>
        </p:txBody>
      </p:sp>
      <p:sp>
        <p:nvSpPr>
          <p:cNvPr id="7172"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gn="ctr">
              <a:lnSpc>
                <a:spcPct val="80000"/>
              </a:lnSpc>
              <a:spcBef>
                <a:spcPts val="600"/>
              </a:spcBef>
              <a:buClr>
                <a:schemeClr val="accent1"/>
              </a:buClr>
              <a:buSzPct val="80000"/>
            </a:pPr>
            <a:r>
              <a:rPr lang="en-US" sz="4400" b="1" dirty="0" smtClean="0">
                <a:solidFill>
                  <a:srgbClr val="320E04"/>
                </a:solidFill>
                <a:latin typeface="Arial" pitchFamily="34" charset="0"/>
                <a:cs typeface="Arial" pitchFamily="34" charset="0"/>
              </a:rPr>
              <a:t>PARTICIPANT ADVICE &amp; THE BROKERAGE WINDOW</a:t>
            </a:r>
            <a:endParaRPr lang="en-US" sz="4400" b="1" dirty="0">
              <a:solidFill>
                <a:srgbClr val="320E04"/>
              </a:solidFill>
              <a:latin typeface="Arial" pitchFamily="34" charset="0"/>
              <a:cs typeface="Arial" pitchFamily="34"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solidFill>
                  <a:schemeClr val="accent5">
                    <a:lumMod val="50000"/>
                  </a:schemeClr>
                </a:solidFill>
                <a:effectLst/>
                <a:latin typeface="Arial" pitchFamily="34" charset="0"/>
                <a:cs typeface="Arial" pitchFamily="34" charset="0"/>
              </a:rPr>
              <a:t>Introduction</a:t>
            </a:r>
            <a:endParaRPr lang="en-US" dirty="0"/>
          </a:p>
        </p:txBody>
      </p:sp>
      <p:sp>
        <p:nvSpPr>
          <p:cNvPr id="3" name="Content Placeholder 2"/>
          <p:cNvSpPr>
            <a:spLocks noGrp="1"/>
          </p:cNvSpPr>
          <p:nvPr>
            <p:ph idx="1"/>
          </p:nvPr>
        </p:nvSpPr>
        <p:spPr>
          <a:xfrm>
            <a:off x="1435100" y="1066800"/>
            <a:ext cx="7499350" cy="5181600"/>
          </a:xfrm>
        </p:spPr>
        <p:txBody>
          <a:bodyPr/>
          <a:lstStyle/>
          <a:p>
            <a:pPr>
              <a:spcBef>
                <a:spcPts val="0"/>
              </a:spcBef>
            </a:pPr>
            <a:r>
              <a:rPr lang="en-US" sz="2600" i="1" dirty="0" smtClean="0">
                <a:latin typeface="Arial" pitchFamily="34" charset="0"/>
                <a:cs typeface="Arial" pitchFamily="34" charset="0"/>
              </a:rPr>
              <a:t>Hecker v. Deere</a:t>
            </a:r>
          </a:p>
          <a:p>
            <a:pPr lvl="1">
              <a:spcBef>
                <a:spcPts val="0"/>
              </a:spcBef>
            </a:pPr>
            <a:r>
              <a:rPr lang="en-US" sz="2300" dirty="0">
                <a:latin typeface="Arial" pitchFamily="34" charset="0"/>
                <a:cs typeface="Arial" pitchFamily="34" charset="0"/>
              </a:rPr>
              <a:t>2,500 funds available through </a:t>
            </a:r>
            <a:r>
              <a:rPr lang="en-US" sz="2300" dirty="0" smtClean="0">
                <a:latin typeface="Arial" pitchFamily="34" charset="0"/>
                <a:cs typeface="Arial" pitchFamily="34" charset="0"/>
              </a:rPr>
              <a:t>SBAs </a:t>
            </a:r>
            <a:r>
              <a:rPr lang="en-US" sz="2300" dirty="0">
                <a:latin typeface="Arial" pitchFamily="34" charset="0"/>
                <a:cs typeface="Arial" pitchFamily="34" charset="0"/>
              </a:rPr>
              <a:t>contribute to dismissal of excess fee </a:t>
            </a:r>
            <a:r>
              <a:rPr lang="en-US" sz="2300" dirty="0" smtClean="0">
                <a:latin typeface="Arial" pitchFamily="34" charset="0"/>
                <a:cs typeface="Arial" pitchFamily="34" charset="0"/>
              </a:rPr>
              <a:t>lawsuits</a:t>
            </a:r>
            <a:endParaRPr lang="en-US" sz="2300" dirty="0">
              <a:latin typeface="Arial" pitchFamily="34" charset="0"/>
              <a:cs typeface="Arial" pitchFamily="34" charset="0"/>
            </a:endParaRPr>
          </a:p>
          <a:p>
            <a:pPr lvl="1">
              <a:spcBef>
                <a:spcPts val="0"/>
              </a:spcBef>
            </a:pPr>
            <a:r>
              <a:rPr lang="en-US" sz="2300" dirty="0">
                <a:latin typeface="Arial" pitchFamily="34" charset="0"/>
                <a:cs typeface="Arial" pitchFamily="34" charset="0"/>
              </a:rPr>
              <a:t>Window enabled choice of wide range of </a:t>
            </a:r>
            <a:r>
              <a:rPr lang="en-US" sz="2300" dirty="0" smtClean="0">
                <a:latin typeface="Arial" pitchFamily="34" charset="0"/>
                <a:cs typeface="Arial" pitchFamily="34" charset="0"/>
              </a:rPr>
              <a:t>fees</a:t>
            </a:r>
          </a:p>
          <a:p>
            <a:pPr lvl="1">
              <a:spcBef>
                <a:spcPts val="0"/>
              </a:spcBef>
            </a:pPr>
            <a:endParaRPr lang="en-US" sz="2400" dirty="0">
              <a:latin typeface="Arial" pitchFamily="34" charset="0"/>
              <a:cs typeface="Arial" pitchFamily="34" charset="0"/>
            </a:endParaRPr>
          </a:p>
          <a:p>
            <a:pPr>
              <a:spcBef>
                <a:spcPts val="0"/>
              </a:spcBef>
            </a:pPr>
            <a:r>
              <a:rPr lang="en-US" sz="2600" dirty="0" smtClean="0">
                <a:latin typeface="Arial" pitchFamily="34" charset="0"/>
                <a:cs typeface="Arial" pitchFamily="34" charset="0"/>
              </a:rPr>
              <a:t>2012 FAB</a:t>
            </a:r>
          </a:p>
          <a:p>
            <a:pPr lvl="1">
              <a:spcBef>
                <a:spcPts val="0"/>
              </a:spcBef>
            </a:pPr>
            <a:r>
              <a:rPr lang="en-US" sz="2300" dirty="0" smtClean="0">
                <a:latin typeface="Arial" pitchFamily="34" charset="0"/>
                <a:cs typeface="Arial" pitchFamily="34" charset="0"/>
              </a:rPr>
              <a:t>Confirms that SBA investments are not DIAs</a:t>
            </a:r>
          </a:p>
          <a:p>
            <a:pPr lvl="1">
              <a:spcBef>
                <a:spcPts val="0"/>
              </a:spcBef>
            </a:pPr>
            <a:r>
              <a:rPr lang="en-US" sz="2300" dirty="0" smtClean="0">
                <a:latin typeface="Arial" pitchFamily="34" charset="0"/>
                <a:cs typeface="Arial" pitchFamily="34" charset="0"/>
              </a:rPr>
              <a:t>SBA investments exempt form participant-level disclosure</a:t>
            </a:r>
          </a:p>
          <a:p>
            <a:pPr lvl="1">
              <a:spcBef>
                <a:spcPts val="0"/>
              </a:spcBef>
            </a:pPr>
            <a:endParaRPr lang="en-US" sz="2400" dirty="0" smtClean="0">
              <a:latin typeface="Arial" pitchFamily="34" charset="0"/>
              <a:cs typeface="Arial" pitchFamily="34" charset="0"/>
            </a:endParaRPr>
          </a:p>
          <a:p>
            <a:pPr>
              <a:spcBef>
                <a:spcPts val="0"/>
              </a:spcBef>
            </a:pPr>
            <a:r>
              <a:rPr lang="en-US" sz="2600" dirty="0" smtClean="0">
                <a:latin typeface="Arial" pitchFamily="34" charset="0"/>
                <a:cs typeface="Arial" pitchFamily="34" charset="0"/>
              </a:rPr>
              <a:t>2014 RFI</a:t>
            </a:r>
            <a:endParaRPr lang="en-US" sz="2600" dirty="0">
              <a:latin typeface="Arial" pitchFamily="34" charset="0"/>
              <a:cs typeface="Arial" pitchFamily="34" charset="0"/>
            </a:endParaRPr>
          </a:p>
          <a:p>
            <a:pPr lvl="1">
              <a:spcBef>
                <a:spcPts val="0"/>
              </a:spcBef>
            </a:pPr>
            <a:r>
              <a:rPr lang="en-US" sz="2300" dirty="0" smtClean="0">
                <a:latin typeface="Arial" pitchFamily="34" charset="0"/>
                <a:cs typeface="Arial" pitchFamily="34" charset="0"/>
              </a:rPr>
              <a:t>Signal that new regulations in the offing requiring more fiduciary oversight</a:t>
            </a:r>
          </a:p>
          <a:p>
            <a:pPr lvl="1">
              <a:spcBef>
                <a:spcPts val="0"/>
              </a:spcBef>
            </a:pPr>
            <a:r>
              <a:rPr lang="en-US" sz="2300" dirty="0" smtClean="0">
                <a:latin typeface="Arial" pitchFamily="34" charset="0"/>
                <a:cs typeface="Arial" pitchFamily="34" charset="0"/>
              </a:rPr>
              <a:t>Goal: protect participants using SBAs</a:t>
            </a:r>
          </a:p>
          <a:p>
            <a:pPr lvl="2">
              <a:spcBef>
                <a:spcPts val="0"/>
              </a:spcBef>
            </a:pPr>
            <a:endParaRPr lang="en-US" sz="2000" dirty="0" smtClean="0">
              <a:latin typeface="Arial" pitchFamily="34" charset="0"/>
              <a:cs typeface="Arial" pitchFamily="34" charset="0"/>
            </a:endParaRPr>
          </a:p>
          <a:p>
            <a:pPr lvl="1">
              <a:spcBef>
                <a:spcPts val="0"/>
              </a:spcBef>
            </a:pPr>
            <a:endParaRPr 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1357102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700" b="1" dirty="0" smtClean="0">
                <a:effectLst/>
                <a:latin typeface="Arial" pitchFamily="34" charset="0"/>
                <a:cs typeface="Arial" pitchFamily="34" charset="0"/>
              </a:rPr>
              <a:t>Definition - Self Directed Brokerage Account</a:t>
            </a:r>
            <a:endParaRPr lang="en-US" sz="27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81600"/>
          </a:xfrm>
        </p:spPr>
        <p:txBody>
          <a:bodyPr/>
          <a:lstStyle/>
          <a:p>
            <a:r>
              <a:rPr lang="en-US" sz="2400" dirty="0" smtClean="0">
                <a:latin typeface="Arial" pitchFamily="34" charset="0"/>
                <a:cs typeface="Arial" pitchFamily="34" charset="0"/>
              </a:rPr>
              <a:t>SBA lets participants pick investments not on plan menu</a:t>
            </a:r>
          </a:p>
          <a:p>
            <a:pPr lvl="1"/>
            <a:r>
              <a:rPr lang="en-US" sz="2300" dirty="0" smtClean="0">
                <a:latin typeface="Arial" pitchFamily="34" charset="0"/>
                <a:cs typeface="Arial" pitchFamily="34" charset="0"/>
              </a:rPr>
              <a:t>Unlimited stocks, ETFs and other securities, or</a:t>
            </a:r>
          </a:p>
          <a:p>
            <a:pPr lvl="1"/>
            <a:r>
              <a:rPr lang="en-US" sz="2300" dirty="0" smtClean="0">
                <a:latin typeface="Arial" pitchFamily="34" charset="0"/>
                <a:cs typeface="Arial" pitchFamily="34" charset="0"/>
              </a:rPr>
              <a:t>Open mutual fund window, or</a:t>
            </a:r>
          </a:p>
          <a:p>
            <a:pPr lvl="1"/>
            <a:r>
              <a:rPr lang="en-US" sz="2300" dirty="0" smtClean="0">
                <a:latin typeface="Arial" pitchFamily="34" charset="0"/>
                <a:cs typeface="Arial" pitchFamily="34" charset="0"/>
              </a:rPr>
              <a:t>Limited mutual fund window geared to particular vendor’s platform </a:t>
            </a:r>
          </a:p>
          <a:p>
            <a:r>
              <a:rPr lang="en-US" sz="2400" dirty="0" smtClean="0">
                <a:latin typeface="Arial" pitchFamily="34" charset="0"/>
                <a:cs typeface="Arial" pitchFamily="34" charset="0"/>
              </a:rPr>
              <a:t>Motivation to offer SBA</a:t>
            </a:r>
          </a:p>
          <a:p>
            <a:pPr lvl="1"/>
            <a:r>
              <a:rPr lang="en-US" sz="2300" dirty="0" smtClean="0">
                <a:latin typeface="Arial" pitchFamily="34" charset="0"/>
                <a:cs typeface="Arial" pitchFamily="34" charset="0"/>
              </a:rPr>
              <a:t>Employee pressure</a:t>
            </a:r>
          </a:p>
          <a:p>
            <a:pPr lvl="1"/>
            <a:r>
              <a:rPr lang="en-US" sz="2300" dirty="0" smtClean="0">
                <a:latin typeface="Arial" pitchFamily="34" charset="0"/>
                <a:cs typeface="Arial" pitchFamily="34" charset="0"/>
              </a:rPr>
              <a:t>Employer policy</a:t>
            </a:r>
          </a:p>
          <a:p>
            <a:pPr lvl="1"/>
            <a:r>
              <a:rPr lang="en-US" sz="2300" dirty="0" smtClean="0">
                <a:latin typeface="Arial" pitchFamily="34" charset="0"/>
                <a:cs typeface="Arial" pitchFamily="34" charset="0"/>
              </a:rPr>
              <a:t>Desire to avoid identifying core DIAs</a:t>
            </a:r>
          </a:p>
          <a:p>
            <a:pPr lvl="2"/>
            <a:r>
              <a:rPr lang="en-US" sz="2200" dirty="0" smtClean="0">
                <a:latin typeface="Arial" pitchFamily="34" charset="0"/>
                <a:cs typeface="Arial" pitchFamily="34" charset="0"/>
              </a:rPr>
              <a:t>For now, this avoids participant-level disclosure</a:t>
            </a:r>
          </a:p>
          <a:p>
            <a:pPr lvl="2"/>
            <a:r>
              <a:rPr lang="en-US" sz="2200" dirty="0" smtClean="0">
                <a:latin typeface="Arial" pitchFamily="34" charset="0"/>
                <a:cs typeface="Arial" pitchFamily="34" charset="0"/>
              </a:rPr>
              <a:t>DOL likely to close loophole</a:t>
            </a:r>
            <a:endParaRPr lang="en-US" sz="22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39364699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effectLst/>
                <a:latin typeface="Arial" pitchFamily="34" charset="0"/>
                <a:cs typeface="Arial" pitchFamily="34" charset="0"/>
              </a:rPr>
              <a:t>Disclosure Requirements - General</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47800" y="1219200"/>
            <a:ext cx="7499350" cy="4953000"/>
          </a:xfrm>
        </p:spPr>
        <p:txBody>
          <a:bodyPr/>
          <a:lstStyle/>
          <a:p>
            <a:pPr marL="0" indent="0">
              <a:spcBef>
                <a:spcPts val="0"/>
              </a:spcBef>
              <a:buNone/>
              <a:defRPr/>
            </a:pP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400" dirty="0" smtClean="0">
                <a:latin typeface="Arial" pitchFamily="34" charset="0"/>
                <a:cs typeface="Arial" pitchFamily="34" charset="0"/>
              </a:rPr>
              <a:t>SBA investments exempt from disclosure </a:t>
            </a: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as DIAs</a:t>
            </a:r>
          </a:p>
          <a:p>
            <a:pPr marL="0" indent="0">
              <a:spcBef>
                <a:spcPts val="0"/>
              </a:spcBef>
              <a:buNone/>
              <a:defRPr/>
            </a:pPr>
            <a:r>
              <a:rPr lang="en-US" sz="28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200" dirty="0" smtClean="0">
                <a:latin typeface="Arial" pitchFamily="34" charset="0"/>
                <a:cs typeface="Arial" pitchFamily="34" charset="0"/>
              </a:rPr>
              <a:t>No performance / benchmarking</a:t>
            </a:r>
          </a:p>
          <a:p>
            <a:pPr marL="0" indent="0">
              <a:spcBef>
                <a:spcPts val="0"/>
              </a:spcBef>
              <a:buNone/>
              <a:defRPr/>
            </a:pPr>
            <a:r>
              <a:rPr lang="en-US" sz="2200" dirty="0">
                <a:latin typeface="Arial" pitchFamily="34" charset="0"/>
                <a:cs typeface="Arial" pitchFamily="34" charset="0"/>
              </a:rPr>
              <a:t> </a:t>
            </a:r>
            <a:r>
              <a:rPr lang="en-US" sz="22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200" dirty="0" smtClean="0">
                <a:latin typeface="Arial" pitchFamily="34" charset="0"/>
                <a:cs typeface="Arial" pitchFamily="34" charset="0"/>
              </a:rPr>
              <a:t>   No fee information</a:t>
            </a:r>
          </a:p>
          <a:p>
            <a:pPr marL="0" indent="0">
              <a:spcBef>
                <a:spcPts val="0"/>
              </a:spcBef>
              <a:buNone/>
              <a:defRPr/>
            </a:pPr>
            <a:endParaRPr lang="en-US" sz="2100" dirty="0">
              <a:latin typeface="Arial" pitchFamily="34" charset="0"/>
              <a:cs typeface="Arial" pitchFamily="34" charset="0"/>
            </a:endParaRPr>
          </a:p>
          <a:p>
            <a:pPr marL="0" indent="0">
              <a:spcBef>
                <a:spcPts val="0"/>
              </a:spcBef>
              <a:buNone/>
              <a:defRPr/>
            </a:pPr>
            <a:r>
              <a:rPr lang="en-US" sz="2800" dirty="0" smtClean="0">
                <a:solidFill>
                  <a:srgbClr val="0070C0"/>
                </a:solidFill>
                <a:latin typeface="Arial" pitchFamily="34" charset="0"/>
                <a:cs typeface="Arial" pitchFamily="34" charset="0"/>
              </a:rPr>
              <a:t>• </a:t>
            </a:r>
            <a:r>
              <a:rPr lang="en-US" sz="2800" dirty="0" smtClean="0">
                <a:latin typeface="Arial" pitchFamily="34" charset="0"/>
                <a:cs typeface="Arial" pitchFamily="34" charset="0"/>
              </a:rPr>
              <a:t> </a:t>
            </a:r>
            <a:r>
              <a:rPr lang="en-US" sz="2400" dirty="0" smtClean="0">
                <a:latin typeface="Arial" pitchFamily="34" charset="0"/>
                <a:cs typeface="Arial" pitchFamily="34" charset="0"/>
              </a:rPr>
              <a:t>Disclosure required with respect to SBAs</a:t>
            </a:r>
          </a:p>
          <a:p>
            <a:pPr marL="0" indent="0">
              <a:spcBef>
                <a:spcPts val="0"/>
              </a:spcBef>
              <a:buNone/>
              <a:defRPr/>
            </a:pPr>
            <a:r>
              <a:rPr lang="en-US" sz="2800" dirty="0">
                <a:latin typeface="Arial" pitchFamily="34" charset="0"/>
                <a:cs typeface="Arial" pitchFamily="34" charset="0"/>
              </a:rPr>
              <a:t> </a:t>
            </a:r>
            <a:r>
              <a:rPr lang="en-US" sz="28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200" dirty="0" smtClean="0">
                <a:latin typeface="Arial" pitchFamily="34" charset="0"/>
                <a:cs typeface="Arial" pitchFamily="34" charset="0"/>
              </a:rPr>
              <a:t>Description of how SBA works</a:t>
            </a:r>
          </a:p>
          <a:p>
            <a:pPr marL="0" indent="0">
              <a:spcBef>
                <a:spcPts val="0"/>
              </a:spcBef>
              <a:buNone/>
              <a:defRPr/>
            </a:pPr>
            <a:r>
              <a:rPr lang="en-US" sz="2800" dirty="0">
                <a:latin typeface="Arial" pitchFamily="34" charset="0"/>
                <a:cs typeface="Arial" pitchFamily="34" charset="0"/>
              </a:rPr>
              <a:t> </a:t>
            </a:r>
            <a:r>
              <a:rPr lang="en-US" sz="28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200" dirty="0" smtClean="0">
                <a:latin typeface="Arial" pitchFamily="34" charset="0"/>
                <a:cs typeface="Arial" pitchFamily="34" charset="0"/>
              </a:rPr>
              <a:t>Investment instructions</a:t>
            </a:r>
          </a:p>
          <a:p>
            <a:pPr marL="0" indent="0">
              <a:spcBef>
                <a:spcPts val="0"/>
              </a:spcBef>
              <a:buNone/>
              <a:defRPr/>
            </a:pPr>
            <a:r>
              <a:rPr lang="en-US" sz="2800" dirty="0">
                <a:latin typeface="Arial" pitchFamily="34" charset="0"/>
                <a:cs typeface="Arial" pitchFamily="34" charset="0"/>
              </a:rPr>
              <a:t> </a:t>
            </a:r>
            <a:r>
              <a:rPr lang="en-US" sz="28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200" dirty="0" smtClean="0">
                <a:latin typeface="Arial" pitchFamily="34" charset="0"/>
                <a:cs typeface="Arial" pitchFamily="34" charset="0"/>
              </a:rPr>
              <a:t>Account balance requirements</a:t>
            </a:r>
          </a:p>
          <a:p>
            <a:pPr marL="0" indent="0">
              <a:spcBef>
                <a:spcPts val="0"/>
              </a:spcBef>
              <a:buNone/>
              <a:defRPr/>
            </a:pPr>
            <a:r>
              <a:rPr lang="en-US" sz="2800" dirty="0">
                <a:solidFill>
                  <a:srgbClr val="0070C0"/>
                </a:solidFill>
                <a:latin typeface="Arial" pitchFamily="34" charset="0"/>
                <a:cs typeface="Arial" pitchFamily="34" charset="0"/>
              </a:rPr>
              <a:t> </a:t>
            </a:r>
            <a:r>
              <a:rPr lang="en-US" sz="2800" dirty="0" smtClean="0">
                <a:solidFill>
                  <a:srgbClr val="0070C0"/>
                </a:solidFill>
                <a:latin typeface="Arial" pitchFamily="34" charset="0"/>
                <a:cs typeface="Arial" pitchFamily="34" charset="0"/>
              </a:rPr>
              <a:t>  ◦</a:t>
            </a:r>
            <a:r>
              <a:rPr lang="en-US" sz="2800" dirty="0" smtClean="0">
                <a:latin typeface="Arial" pitchFamily="34" charset="0"/>
                <a:cs typeface="Arial" pitchFamily="34" charset="0"/>
              </a:rPr>
              <a:t>   </a:t>
            </a:r>
            <a:r>
              <a:rPr lang="en-US" sz="2200" dirty="0" smtClean="0">
                <a:latin typeface="Arial" pitchFamily="34" charset="0"/>
                <a:cs typeface="Arial" pitchFamily="34" charset="0"/>
              </a:rPr>
              <a:t>Trading restrictions</a:t>
            </a:r>
          </a:p>
          <a:p>
            <a:pPr marL="0" indent="0">
              <a:spcBef>
                <a:spcPts val="0"/>
              </a:spcBef>
              <a:buNone/>
              <a:defRPr/>
            </a:pPr>
            <a:r>
              <a:rPr lang="en-US" sz="2200" dirty="0">
                <a:latin typeface="Arial" pitchFamily="34" charset="0"/>
                <a:cs typeface="Arial" pitchFamily="34" charset="0"/>
              </a:rPr>
              <a:t> </a:t>
            </a:r>
            <a:r>
              <a:rPr lang="en-US" sz="22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800" dirty="0" smtClean="0">
                <a:latin typeface="Arial" pitchFamily="34" charset="0"/>
                <a:cs typeface="Arial" pitchFamily="34" charset="0"/>
              </a:rPr>
              <a:t>   </a:t>
            </a:r>
            <a:r>
              <a:rPr lang="en-US" sz="2200" dirty="0" smtClean="0">
                <a:latin typeface="Arial" pitchFamily="34" charset="0"/>
                <a:cs typeface="Arial" pitchFamily="34" charset="0"/>
              </a:rPr>
              <a:t>How SBA investments differ from DIAs</a:t>
            </a:r>
          </a:p>
          <a:p>
            <a:pPr marL="0" indent="0">
              <a:spcBef>
                <a:spcPts val="0"/>
              </a:spcBef>
              <a:buNone/>
              <a:defRPr/>
            </a:pPr>
            <a:r>
              <a:rPr lang="en-US" sz="2200" dirty="0">
                <a:latin typeface="Arial" pitchFamily="34" charset="0"/>
                <a:cs typeface="Arial" pitchFamily="34" charset="0"/>
              </a:rPr>
              <a:t> </a:t>
            </a:r>
            <a:r>
              <a:rPr lang="en-US" sz="2200" dirty="0" smtClean="0">
                <a:latin typeface="Arial" pitchFamily="34" charset="0"/>
                <a:cs typeface="Arial" pitchFamily="34" charset="0"/>
              </a:rPr>
              <a:t>   </a:t>
            </a:r>
            <a:r>
              <a:rPr lang="en-US" sz="2800" dirty="0" smtClean="0">
                <a:solidFill>
                  <a:srgbClr val="0070C0"/>
                </a:solidFill>
                <a:latin typeface="Arial" pitchFamily="34" charset="0"/>
                <a:cs typeface="Arial" pitchFamily="34" charset="0"/>
              </a:rPr>
              <a:t>◦</a:t>
            </a:r>
            <a:r>
              <a:rPr lang="en-US" sz="2200" dirty="0" smtClean="0">
                <a:solidFill>
                  <a:srgbClr val="0070C0"/>
                </a:solidFill>
                <a:latin typeface="Arial" pitchFamily="34" charset="0"/>
                <a:cs typeface="Arial" pitchFamily="34" charset="0"/>
              </a:rPr>
              <a:t> </a:t>
            </a:r>
            <a:r>
              <a:rPr lang="en-US" sz="2200" dirty="0" smtClean="0">
                <a:latin typeface="Arial" pitchFamily="34" charset="0"/>
                <a:cs typeface="Arial" pitchFamily="34" charset="0"/>
              </a:rPr>
              <a:t>   Contact Information</a:t>
            </a:r>
          </a:p>
          <a:p>
            <a:pPr marL="0" indent="0">
              <a:buNone/>
              <a:defRPr/>
            </a:pPr>
            <a:endParaRPr lang="en-US" sz="2800" dirty="0" smtClean="0">
              <a:latin typeface="Arial" pitchFamily="34" charset="0"/>
              <a:cs typeface="Arial" pitchFamily="34" charset="0"/>
            </a:endParaRPr>
          </a:p>
          <a:p>
            <a:pPr marL="0" indent="0">
              <a:buNone/>
              <a:defRPr/>
            </a:pPr>
            <a:r>
              <a:rPr lang="en-US" sz="2100" dirty="0">
                <a:latin typeface="Arial" pitchFamily="34" charset="0"/>
                <a:cs typeface="Arial" pitchFamily="34" charset="0"/>
              </a:rPr>
              <a:t>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3399643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020762"/>
          </a:xfrm>
        </p:spPr>
        <p:txBody>
          <a:bodyPr/>
          <a:lstStyle/>
          <a:p>
            <a:r>
              <a:rPr lang="en-US" b="1" dirty="0" smtClean="0">
                <a:effectLst/>
                <a:latin typeface="Arial" pitchFamily="34" charset="0"/>
                <a:cs typeface="Arial" pitchFamily="34" charset="0"/>
              </a:rPr>
              <a:t>Fee Disclosures</a:t>
            </a:r>
            <a:endParaRPr lang="en-US" b="1" dirty="0">
              <a:effectLst/>
              <a:latin typeface="Arial" pitchFamily="34" charset="0"/>
              <a:cs typeface="Arial" pitchFamily="34" charset="0"/>
            </a:endParaRPr>
          </a:p>
        </p:txBody>
      </p:sp>
      <p:sp>
        <p:nvSpPr>
          <p:cNvPr id="3" name="Content Placeholder 2"/>
          <p:cNvSpPr>
            <a:spLocks noGrp="1"/>
          </p:cNvSpPr>
          <p:nvPr>
            <p:ph idx="1"/>
          </p:nvPr>
        </p:nvSpPr>
        <p:spPr>
          <a:xfrm>
            <a:off x="1435100" y="1219200"/>
            <a:ext cx="7499350" cy="5029200"/>
          </a:xfrm>
        </p:spPr>
        <p:txBody>
          <a:bodyPr/>
          <a:lstStyle/>
          <a:p>
            <a:r>
              <a:rPr lang="en-US" sz="2600" dirty="0" smtClean="0">
                <a:latin typeface="Arial" pitchFamily="34" charset="0"/>
                <a:cs typeface="Arial" pitchFamily="34" charset="0"/>
              </a:rPr>
              <a:t>General explanation to all participants</a:t>
            </a:r>
          </a:p>
          <a:p>
            <a:pPr lvl="1"/>
            <a:r>
              <a:rPr lang="en-US" sz="2200" dirty="0" smtClean="0">
                <a:latin typeface="Arial" pitchFamily="34" charset="0"/>
                <a:cs typeface="Arial" pitchFamily="34" charset="0"/>
              </a:rPr>
              <a:t>Fees that may be charged against participant accounts on an individual basis for SBA use</a:t>
            </a:r>
          </a:p>
          <a:p>
            <a:pPr lvl="2">
              <a:spcBef>
                <a:spcPts val="0"/>
              </a:spcBef>
            </a:pPr>
            <a:r>
              <a:rPr lang="en-US" sz="2200" dirty="0">
                <a:latin typeface="Arial" pitchFamily="34" charset="0"/>
                <a:cs typeface="Arial" pitchFamily="34" charset="0"/>
              </a:rPr>
              <a:t>Start-up fees</a:t>
            </a:r>
          </a:p>
          <a:p>
            <a:pPr lvl="2">
              <a:spcBef>
                <a:spcPts val="0"/>
              </a:spcBef>
            </a:pPr>
            <a:r>
              <a:rPr lang="en-US" sz="2200" dirty="0">
                <a:latin typeface="Arial" pitchFamily="34" charset="0"/>
                <a:cs typeface="Arial" pitchFamily="34" charset="0"/>
              </a:rPr>
              <a:t>Maintenance / inactivity fees</a:t>
            </a:r>
          </a:p>
          <a:p>
            <a:pPr lvl="2">
              <a:spcBef>
                <a:spcPts val="0"/>
              </a:spcBef>
            </a:pPr>
            <a:r>
              <a:rPr lang="en-US" sz="2200" dirty="0">
                <a:latin typeface="Arial" pitchFamily="34" charset="0"/>
                <a:cs typeface="Arial" pitchFamily="34" charset="0"/>
              </a:rPr>
              <a:t>Trading fees / commissions</a:t>
            </a:r>
          </a:p>
          <a:p>
            <a:pPr lvl="1"/>
            <a:r>
              <a:rPr lang="en-US" sz="2200" dirty="0" smtClean="0">
                <a:latin typeface="Arial" pitchFamily="34" charset="0"/>
                <a:cs typeface="Arial" pitchFamily="34" charset="0"/>
              </a:rPr>
              <a:t>If fees unknown, notice must be provided of their existence</a:t>
            </a:r>
          </a:p>
          <a:p>
            <a:pPr lvl="1"/>
            <a:r>
              <a:rPr lang="en-US" sz="2200" dirty="0" smtClean="0">
                <a:latin typeface="Arial" pitchFamily="34" charset="0"/>
                <a:cs typeface="Arial" pitchFamily="34" charset="0"/>
              </a:rPr>
              <a:t>Annual operating expenses of investment not covered by disclosure requirement </a:t>
            </a:r>
            <a:r>
              <a:rPr lang="en-US" sz="2000" dirty="0" smtClean="0">
                <a:latin typeface="Arial" pitchFamily="34" charset="0"/>
                <a:cs typeface="Arial" pitchFamily="34" charset="0"/>
              </a:rPr>
              <a:t>(e.g.,12b-1 fees)</a:t>
            </a:r>
          </a:p>
          <a:p>
            <a:r>
              <a:rPr lang="en-US" sz="2600" dirty="0" smtClean="0">
                <a:latin typeface="Arial" pitchFamily="34" charset="0"/>
                <a:cs typeface="Arial" pitchFamily="34" charset="0"/>
              </a:rPr>
              <a:t>Quarterly fee statement</a:t>
            </a:r>
          </a:p>
          <a:p>
            <a:pPr lvl="1"/>
            <a:r>
              <a:rPr lang="en-US" sz="2200" dirty="0" smtClean="0">
                <a:latin typeface="Arial" pitchFamily="34" charset="0"/>
                <a:cs typeface="Arial" pitchFamily="34" charset="0"/>
              </a:rPr>
              <a:t>Dollar amounts charged to participant accounts</a:t>
            </a:r>
          </a:p>
          <a:p>
            <a:pPr lvl="1"/>
            <a:r>
              <a:rPr lang="en-US" sz="2200" dirty="0" smtClean="0">
                <a:latin typeface="Arial" pitchFamily="34" charset="0"/>
                <a:cs typeface="Arial" pitchFamily="34" charset="0"/>
              </a:rPr>
              <a:t>Description of related services</a:t>
            </a:r>
            <a:endParaRPr lang="en-US" sz="22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3706979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effectLst/>
                <a:latin typeface="Arial" pitchFamily="34" charset="0"/>
                <a:cs typeface="Arial" pitchFamily="34" charset="0"/>
              </a:rPr>
              <a:t>Reporting Requirements</a:t>
            </a:r>
            <a:endParaRPr lang="en-US" sz="4000" b="1" dirty="0">
              <a:effectLst/>
              <a:latin typeface="Arial" pitchFamily="34" charset="0"/>
              <a:cs typeface="Arial" pitchFamily="34" charset="0"/>
            </a:endParaRPr>
          </a:p>
        </p:txBody>
      </p:sp>
      <p:sp>
        <p:nvSpPr>
          <p:cNvPr id="3" name="Content Placeholder 2"/>
          <p:cNvSpPr>
            <a:spLocks noGrp="1"/>
          </p:cNvSpPr>
          <p:nvPr>
            <p:ph idx="1"/>
          </p:nvPr>
        </p:nvSpPr>
        <p:spPr>
          <a:xfrm>
            <a:off x="1295400" y="1143000"/>
            <a:ext cx="7639050" cy="5105400"/>
          </a:xfrm>
        </p:spPr>
        <p:txBody>
          <a:bodyPr/>
          <a:lstStyle/>
          <a:p>
            <a:r>
              <a:rPr lang="en-US" sz="2600" dirty="0" smtClean="0">
                <a:latin typeface="Arial" pitchFamily="34" charset="0"/>
                <a:cs typeface="Arial" pitchFamily="34" charset="0"/>
              </a:rPr>
              <a:t>Schedule H of Form 5500 allows optional reporting for SBA investments</a:t>
            </a:r>
          </a:p>
          <a:p>
            <a:pPr lvl="1">
              <a:spcBef>
                <a:spcPts val="0"/>
              </a:spcBef>
            </a:pPr>
            <a:r>
              <a:rPr lang="en-US" sz="2400" dirty="0">
                <a:latin typeface="Arial" pitchFamily="34" charset="0"/>
                <a:cs typeface="Arial" pitchFamily="34" charset="0"/>
              </a:rPr>
              <a:t>1	</a:t>
            </a:r>
            <a:r>
              <a:rPr lang="en-US" sz="2400" dirty="0" smtClean="0">
                <a:latin typeface="Arial" pitchFamily="34" charset="0"/>
                <a:cs typeface="Arial" pitchFamily="34" charset="0"/>
              </a:rPr>
              <a:t> Report </a:t>
            </a:r>
            <a:r>
              <a:rPr lang="en-US" sz="2400" dirty="0">
                <a:latin typeface="Arial" pitchFamily="34" charset="0"/>
                <a:cs typeface="Arial" pitchFamily="34" charset="0"/>
              </a:rPr>
              <a:t>individual SBA assets separately under </a:t>
            </a:r>
            <a:endParaRPr lang="en-US" sz="2400" dirty="0" smtClean="0">
              <a:latin typeface="Arial" pitchFamily="34" charset="0"/>
              <a:cs typeface="Arial" pitchFamily="34" charset="0"/>
            </a:endParaRPr>
          </a:p>
          <a:p>
            <a:pPr marL="403225" lvl="1" indent="0">
              <a:spcBef>
                <a:spcPts val="0"/>
              </a:spcBef>
              <a:buNone/>
            </a:pPr>
            <a:r>
              <a:rPr lang="en-US" sz="2400" dirty="0" smtClean="0">
                <a:latin typeface="Arial" pitchFamily="34" charset="0"/>
                <a:cs typeface="Arial" pitchFamily="34" charset="0"/>
              </a:rPr>
              <a:t>       each asset </a:t>
            </a:r>
            <a:r>
              <a:rPr lang="en-US" sz="2400" dirty="0">
                <a:latin typeface="Arial" pitchFamily="34" charset="0"/>
                <a:cs typeface="Arial" pitchFamily="34" charset="0"/>
              </a:rPr>
              <a:t>category listed on balance sheet  </a:t>
            </a:r>
            <a:r>
              <a:rPr lang="en-US" sz="2400" dirty="0" smtClean="0">
                <a:latin typeface="Arial" pitchFamily="34" charset="0"/>
                <a:cs typeface="Arial" pitchFamily="34" charset="0"/>
              </a:rPr>
              <a:t>  </a:t>
            </a:r>
          </a:p>
          <a:p>
            <a:pPr marL="403225" lvl="1" indent="0">
              <a:spcBef>
                <a:spcPts val="0"/>
              </a:spcBef>
              <a:buNone/>
            </a:pPr>
            <a:r>
              <a:rPr lang="en-US" sz="2400" dirty="0">
                <a:latin typeface="Arial" pitchFamily="34" charset="0"/>
                <a:cs typeface="Arial" pitchFamily="34" charset="0"/>
              </a:rPr>
              <a:t> </a:t>
            </a:r>
            <a:r>
              <a:rPr lang="en-US" sz="2400" dirty="0" smtClean="0">
                <a:latin typeface="Arial" pitchFamily="34" charset="0"/>
                <a:cs typeface="Arial" pitchFamily="34" charset="0"/>
              </a:rPr>
              <a:t>      and </a:t>
            </a:r>
            <a:r>
              <a:rPr lang="en-US" sz="2400" dirty="0">
                <a:latin typeface="Arial" pitchFamily="34" charset="0"/>
                <a:cs typeface="Arial" pitchFamily="34" charset="0"/>
              </a:rPr>
              <a:t>income </a:t>
            </a:r>
            <a:r>
              <a:rPr lang="en-US" sz="2400" dirty="0" smtClean="0">
                <a:latin typeface="Arial" pitchFamily="34" charset="0"/>
                <a:cs typeface="Arial" pitchFamily="34" charset="0"/>
              </a:rPr>
              <a:t>statement, or</a:t>
            </a:r>
            <a:endParaRPr lang="en-US" sz="2400" dirty="0">
              <a:latin typeface="Arial" pitchFamily="34" charset="0"/>
              <a:cs typeface="Arial" pitchFamily="34" charset="0"/>
            </a:endParaRPr>
          </a:p>
          <a:p>
            <a:pPr lvl="1">
              <a:spcBef>
                <a:spcPts val="0"/>
              </a:spcBef>
            </a:pPr>
            <a:r>
              <a:rPr lang="en-US" sz="2400" dirty="0" smtClean="0">
                <a:latin typeface="Arial" pitchFamily="34" charset="0"/>
                <a:cs typeface="Arial" pitchFamily="34" charset="0"/>
              </a:rPr>
              <a:t>2   Report </a:t>
            </a:r>
            <a:r>
              <a:rPr lang="en-US" sz="2400" dirty="0">
                <a:latin typeface="Arial" pitchFamily="34" charset="0"/>
                <a:cs typeface="Arial" pitchFamily="34" charset="0"/>
              </a:rPr>
              <a:t>SBA assets as an aggregate amount </a:t>
            </a:r>
            <a:endParaRPr lang="en-US" sz="2400" dirty="0" smtClean="0">
              <a:latin typeface="Arial" pitchFamily="34" charset="0"/>
              <a:cs typeface="Arial" pitchFamily="34" charset="0"/>
            </a:endParaRPr>
          </a:p>
          <a:p>
            <a:pPr marL="403225" lvl="1" indent="0">
              <a:spcBef>
                <a:spcPts val="0"/>
              </a:spcBef>
              <a:buNone/>
            </a:pPr>
            <a:r>
              <a:rPr lang="en-US" sz="2400" dirty="0" smtClean="0">
                <a:latin typeface="Arial" pitchFamily="34" charset="0"/>
                <a:cs typeface="Arial" pitchFamily="34" charset="0"/>
              </a:rPr>
              <a:t>        under </a:t>
            </a:r>
            <a:r>
              <a:rPr lang="en-US" sz="2400" dirty="0">
                <a:latin typeface="Arial" pitchFamily="34" charset="0"/>
                <a:cs typeface="Arial" pitchFamily="34" charset="0"/>
              </a:rPr>
              <a:t>catch-all </a:t>
            </a:r>
            <a:r>
              <a:rPr lang="en-US" sz="2400" dirty="0" smtClean="0">
                <a:latin typeface="Arial" pitchFamily="34" charset="0"/>
                <a:cs typeface="Arial" pitchFamily="34" charset="0"/>
              </a:rPr>
              <a:t>category</a:t>
            </a:r>
          </a:p>
          <a:p>
            <a:pPr>
              <a:spcBef>
                <a:spcPts val="0"/>
              </a:spcBef>
            </a:pPr>
            <a:r>
              <a:rPr lang="en-US" sz="2600" dirty="0" smtClean="0">
                <a:latin typeface="Arial" pitchFamily="34" charset="0"/>
                <a:cs typeface="Arial" pitchFamily="34" charset="0"/>
              </a:rPr>
              <a:t>Separate breakout required for certain SBA assets</a:t>
            </a:r>
          </a:p>
          <a:p>
            <a:pPr lvl="1">
              <a:spcBef>
                <a:spcPts val="0"/>
              </a:spcBef>
            </a:pPr>
            <a:r>
              <a:rPr lang="en-US" sz="2400" dirty="0">
                <a:latin typeface="Arial" pitchFamily="34" charset="0"/>
                <a:cs typeface="Arial" pitchFamily="34" charset="0"/>
              </a:rPr>
              <a:t>Loans, partnership interests, joint ventures, real property, employer securities, investments that can result in losses greater than account balance</a:t>
            </a:r>
          </a:p>
          <a:p>
            <a:r>
              <a:rPr lang="en-US" sz="2600" dirty="0" smtClean="0">
                <a:latin typeface="Arial" pitchFamily="34" charset="0"/>
                <a:cs typeface="Arial" pitchFamily="34" charset="0"/>
              </a:rPr>
              <a:t>DOL RFI signals more detailed reporting likely</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180807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Fiduciary Duties</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600" dirty="0" smtClean="0">
                <a:latin typeface="Arial" pitchFamily="34" charset="0"/>
                <a:cs typeface="Arial" pitchFamily="34" charset="0"/>
              </a:rPr>
              <a:t>Prudence standard applies to SBA selection</a:t>
            </a:r>
          </a:p>
          <a:p>
            <a:pPr lvl="1"/>
            <a:r>
              <a:rPr lang="en-US" sz="2400" dirty="0">
                <a:latin typeface="Arial" pitchFamily="34" charset="0"/>
                <a:cs typeface="Arial" pitchFamily="34" charset="0"/>
              </a:rPr>
              <a:t>Gather all relevant information</a:t>
            </a:r>
          </a:p>
          <a:p>
            <a:pPr lvl="1"/>
            <a:r>
              <a:rPr lang="en-US" sz="2400" dirty="0">
                <a:latin typeface="Arial" pitchFamily="34" charset="0"/>
                <a:cs typeface="Arial" pitchFamily="34" charset="0"/>
              </a:rPr>
              <a:t>Evaluate services, costs, etc.</a:t>
            </a:r>
          </a:p>
          <a:p>
            <a:pPr lvl="1"/>
            <a:r>
              <a:rPr lang="en-US" sz="2400" dirty="0">
                <a:latin typeface="Arial" pitchFamily="34" charset="0"/>
                <a:cs typeface="Arial" pitchFamily="34" charset="0"/>
              </a:rPr>
              <a:t>Document decision-making </a:t>
            </a:r>
            <a:r>
              <a:rPr lang="en-US" sz="2400" dirty="0" smtClean="0">
                <a:latin typeface="Arial" pitchFamily="34" charset="0"/>
                <a:cs typeface="Arial" pitchFamily="34" charset="0"/>
              </a:rPr>
              <a:t>process</a:t>
            </a:r>
            <a:endParaRPr lang="en-US" sz="2400" dirty="0">
              <a:latin typeface="Arial" pitchFamily="34" charset="0"/>
              <a:cs typeface="Arial" pitchFamily="34" charset="0"/>
            </a:endParaRPr>
          </a:p>
          <a:p>
            <a:r>
              <a:rPr lang="en-US" sz="2600" dirty="0" smtClean="0">
                <a:latin typeface="Arial" pitchFamily="34" charset="0"/>
                <a:cs typeface="Arial" pitchFamily="34" charset="0"/>
              </a:rPr>
              <a:t>Broker-dealer selection also subject to due diligence</a:t>
            </a:r>
          </a:p>
          <a:p>
            <a:pPr lvl="1"/>
            <a:r>
              <a:rPr lang="en-US" sz="2400" dirty="0" smtClean="0">
                <a:latin typeface="Arial" pitchFamily="34" charset="0"/>
                <a:cs typeface="Arial" pitchFamily="34" charset="0"/>
              </a:rPr>
              <a:t>Confirm </a:t>
            </a:r>
            <a:r>
              <a:rPr lang="en-US" sz="2400" dirty="0">
                <a:latin typeface="Arial" pitchFamily="34" charset="0"/>
                <a:cs typeface="Arial" pitchFamily="34" charset="0"/>
              </a:rPr>
              <a:t>reasonableness of broker’s </a:t>
            </a:r>
            <a:r>
              <a:rPr lang="en-US" sz="2400" dirty="0" smtClean="0">
                <a:latin typeface="Arial" pitchFamily="34" charset="0"/>
                <a:cs typeface="Arial" pitchFamily="34" charset="0"/>
              </a:rPr>
              <a:t>compensation</a:t>
            </a:r>
          </a:p>
          <a:p>
            <a:r>
              <a:rPr lang="en-US" sz="2600" dirty="0" smtClean="0">
                <a:latin typeface="Arial" pitchFamily="34" charset="0"/>
                <a:cs typeface="Arial" pitchFamily="34" charset="0"/>
              </a:rPr>
              <a:t>No duty to monitor or supervise use of SBA by unsophisticated participants</a:t>
            </a:r>
          </a:p>
          <a:p>
            <a:pPr lvl="1"/>
            <a:endParaRPr lang="en-US"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3450404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800" b="1" dirty="0" smtClean="0">
                <a:solidFill>
                  <a:schemeClr val="accent3">
                    <a:lumMod val="50000"/>
                  </a:schemeClr>
                </a:solidFill>
                <a:effectLst/>
                <a:latin typeface="Arial" pitchFamily="34" charset="0"/>
                <a:cs typeface="Arial" pitchFamily="34" charset="0"/>
              </a:rPr>
              <a:t>Allocation of Expenses</a:t>
            </a:r>
            <a:endParaRPr lang="en-US" sz="3800" b="1" dirty="0">
              <a:solidFill>
                <a:schemeClr val="accent3">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600" dirty="0" smtClean="0">
                <a:latin typeface="Arial" pitchFamily="34" charset="0"/>
                <a:cs typeface="Arial" pitchFamily="34" charset="0"/>
              </a:rPr>
              <a:t>General rule: fiduciary has discretion to allocate plan expenses</a:t>
            </a:r>
          </a:p>
          <a:p>
            <a:pPr lvl="1">
              <a:spcBef>
                <a:spcPts val="0"/>
              </a:spcBef>
            </a:pPr>
            <a:r>
              <a:rPr lang="en-US" sz="2400" dirty="0" smtClean="0">
                <a:latin typeface="Arial" pitchFamily="34" charset="0"/>
                <a:cs typeface="Arial" pitchFamily="34" charset="0"/>
              </a:rPr>
              <a:t>Pro-rata</a:t>
            </a:r>
            <a:endParaRPr lang="en-US" sz="2400" dirty="0">
              <a:latin typeface="Arial" pitchFamily="34" charset="0"/>
              <a:cs typeface="Arial" pitchFamily="34" charset="0"/>
            </a:endParaRPr>
          </a:p>
          <a:p>
            <a:pPr lvl="1">
              <a:spcBef>
                <a:spcPts val="0"/>
              </a:spcBef>
            </a:pPr>
            <a:r>
              <a:rPr lang="en-US" sz="2400" dirty="0">
                <a:latin typeface="Arial" pitchFamily="34" charset="0"/>
                <a:cs typeface="Arial" pitchFamily="34" charset="0"/>
              </a:rPr>
              <a:t>Per </a:t>
            </a:r>
            <a:r>
              <a:rPr lang="en-US" sz="2400" dirty="0" smtClean="0">
                <a:latin typeface="Arial" pitchFamily="34" charset="0"/>
                <a:cs typeface="Arial" pitchFamily="34" charset="0"/>
              </a:rPr>
              <a:t>capita</a:t>
            </a:r>
          </a:p>
          <a:p>
            <a:pPr>
              <a:spcBef>
                <a:spcPts val="0"/>
              </a:spcBef>
            </a:pPr>
            <a:r>
              <a:rPr lang="en-US" sz="2600" dirty="0" smtClean="0">
                <a:latin typeface="Arial" pitchFamily="34" charset="0"/>
                <a:cs typeface="Arial" pitchFamily="34" charset="0"/>
              </a:rPr>
              <a:t>SBA expenses are generally allocated to the accounts of participants who use the SBA</a:t>
            </a:r>
          </a:p>
          <a:p>
            <a:pPr lvl="1">
              <a:spcBef>
                <a:spcPts val="0"/>
              </a:spcBef>
            </a:pPr>
            <a:r>
              <a:rPr lang="en-US" sz="2400" dirty="0" smtClean="0">
                <a:latin typeface="Arial" pitchFamily="34" charset="0"/>
                <a:cs typeface="Arial" pitchFamily="34" charset="0"/>
              </a:rPr>
              <a:t>Danger of SBA subsidization by core plan investments</a:t>
            </a:r>
          </a:p>
          <a:p>
            <a:pPr lvl="1">
              <a:spcBef>
                <a:spcPts val="0"/>
              </a:spcBef>
            </a:pPr>
            <a:r>
              <a:rPr lang="en-US" sz="2400" dirty="0" smtClean="0">
                <a:latin typeface="Arial" pitchFamily="34" charset="0"/>
                <a:cs typeface="Arial" pitchFamily="34" charset="0"/>
              </a:rPr>
              <a:t>Avoid removing SBA accounts from the general expense allocation process</a:t>
            </a:r>
          </a:p>
          <a:p>
            <a:pPr lvl="1">
              <a:spcBef>
                <a:spcPts val="0"/>
              </a:spcBef>
            </a:pPr>
            <a:r>
              <a:rPr lang="en-US" sz="2400" dirty="0" smtClean="0">
                <a:latin typeface="Arial" pitchFamily="34" charset="0"/>
                <a:cs typeface="Arial" pitchFamily="34" charset="0"/>
              </a:rPr>
              <a:t>Paying service fees through revenue sharing skews allocation of expenses</a:t>
            </a:r>
          </a:p>
          <a:p>
            <a:pPr lvl="1"/>
            <a:endParaRPr lang="en-US"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2872340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04800"/>
            <a:ext cx="7499350" cy="1143000"/>
          </a:xfrm>
        </p:spPr>
        <p:txBody>
          <a:bodyPr>
            <a:normAutofit/>
          </a:bodyPr>
          <a:lstStyle/>
          <a:p>
            <a:r>
              <a:rPr lang="en-US" sz="3800" b="1" dirty="0" smtClean="0">
                <a:solidFill>
                  <a:schemeClr val="accent3">
                    <a:lumMod val="50000"/>
                  </a:schemeClr>
                </a:solidFill>
                <a:effectLst/>
                <a:latin typeface="Arial" pitchFamily="34" charset="0"/>
                <a:cs typeface="Arial" pitchFamily="34" charset="0"/>
              </a:rPr>
              <a:t>Plan Document Authorization</a:t>
            </a:r>
            <a:endParaRPr lang="en-US" sz="3800" b="1" dirty="0">
              <a:solidFill>
                <a:schemeClr val="accent3">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700" dirty="0" smtClean="0">
                <a:latin typeface="Arial" pitchFamily="34" charset="0"/>
                <a:cs typeface="Arial" pitchFamily="34" charset="0"/>
              </a:rPr>
              <a:t>Plan fiduciaries must discharge duties in accordance with plan documents</a:t>
            </a:r>
          </a:p>
          <a:p>
            <a:r>
              <a:rPr lang="en-US" sz="2700" dirty="0" smtClean="0">
                <a:latin typeface="Arial" pitchFamily="34" charset="0"/>
                <a:cs typeface="Arial" pitchFamily="34" charset="0"/>
              </a:rPr>
              <a:t>Authorization allowing participants to invest through SBA</a:t>
            </a:r>
          </a:p>
          <a:p>
            <a:pPr lvl="1"/>
            <a:r>
              <a:rPr lang="en-US" sz="2700" dirty="0">
                <a:latin typeface="Arial" pitchFamily="34" charset="0"/>
                <a:cs typeface="Arial" pitchFamily="34" charset="0"/>
              </a:rPr>
              <a:t>Explicit authorization in plan </a:t>
            </a:r>
            <a:r>
              <a:rPr lang="en-US" sz="2700" dirty="0" smtClean="0">
                <a:latin typeface="Arial" pitchFamily="34" charset="0"/>
                <a:cs typeface="Arial" pitchFamily="34" charset="0"/>
              </a:rPr>
              <a:t>document, or</a:t>
            </a:r>
            <a:endParaRPr lang="en-US" sz="2700" dirty="0">
              <a:latin typeface="Arial" pitchFamily="34" charset="0"/>
              <a:cs typeface="Arial" pitchFamily="34" charset="0"/>
            </a:endParaRPr>
          </a:p>
          <a:p>
            <a:pPr lvl="1"/>
            <a:r>
              <a:rPr lang="en-US" sz="2700" dirty="0">
                <a:latin typeface="Arial" pitchFamily="34" charset="0"/>
                <a:cs typeface="Arial" pitchFamily="34" charset="0"/>
              </a:rPr>
              <a:t>Delegation of power to specified person or body to authorize </a:t>
            </a:r>
            <a:r>
              <a:rPr lang="en-US" sz="2700" dirty="0" smtClean="0">
                <a:latin typeface="Arial" pitchFamily="34" charset="0"/>
                <a:cs typeface="Arial" pitchFamily="34" charset="0"/>
              </a:rPr>
              <a:t>the SBA</a:t>
            </a:r>
            <a:endParaRPr lang="en-US" sz="2700" dirty="0">
              <a:latin typeface="Arial" pitchFamily="34" charset="0"/>
              <a:cs typeface="Arial" pitchFamily="34" charset="0"/>
            </a:endParaRPr>
          </a:p>
          <a:p>
            <a:r>
              <a:rPr lang="en-US" sz="2700" dirty="0" smtClean="0">
                <a:latin typeface="Arial" pitchFamily="34" charset="0"/>
                <a:cs typeface="Arial" pitchFamily="34" charset="0"/>
              </a:rPr>
              <a:t>Prototype adoption agreements frequently fail to address SBAs</a:t>
            </a:r>
          </a:p>
          <a:p>
            <a:r>
              <a:rPr lang="en-US" sz="2700" dirty="0" smtClean="0">
                <a:latin typeface="Arial" pitchFamily="34" charset="0"/>
                <a:cs typeface="Arial" pitchFamily="34" charset="0"/>
              </a:rPr>
              <a:t>Communicate SBA to participants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4200127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Avoiding Discrimination</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dirty="0" smtClean="0">
                <a:latin typeface="Arial" pitchFamily="34" charset="0"/>
                <a:cs typeface="Arial" pitchFamily="34" charset="0"/>
              </a:rPr>
              <a:t>SBAs must be available on a non-discriminatory basis</a:t>
            </a:r>
          </a:p>
          <a:p>
            <a:pPr lvl="1">
              <a:spcBef>
                <a:spcPts val="0"/>
              </a:spcBef>
            </a:pPr>
            <a:r>
              <a:rPr lang="en-US" dirty="0" smtClean="0">
                <a:latin typeface="Arial" pitchFamily="34" charset="0"/>
                <a:cs typeface="Arial" pitchFamily="34" charset="0"/>
              </a:rPr>
              <a:t>Right to invest through an SBA is a plan benefit, right or feature</a:t>
            </a:r>
          </a:p>
          <a:p>
            <a:pPr lvl="1">
              <a:spcBef>
                <a:spcPts val="0"/>
              </a:spcBef>
            </a:pPr>
            <a:r>
              <a:rPr lang="en-US" dirty="0" smtClean="0">
                <a:latin typeface="Arial" pitchFamily="34" charset="0"/>
                <a:cs typeface="Arial" pitchFamily="34" charset="0"/>
              </a:rPr>
              <a:t>Current availability – mathematical tests</a:t>
            </a:r>
          </a:p>
          <a:p>
            <a:pPr lvl="1">
              <a:spcBef>
                <a:spcPts val="0"/>
              </a:spcBef>
            </a:pPr>
            <a:r>
              <a:rPr lang="en-US" dirty="0" smtClean="0">
                <a:latin typeface="Arial" pitchFamily="34" charset="0"/>
                <a:cs typeface="Arial" pitchFamily="34" charset="0"/>
              </a:rPr>
              <a:t>Effective availability – test looks at facts and circumstances</a:t>
            </a:r>
          </a:p>
          <a:p>
            <a:pPr lvl="2">
              <a:spcBef>
                <a:spcPts val="0"/>
              </a:spcBef>
            </a:pPr>
            <a:r>
              <a:rPr lang="en-US" dirty="0" smtClean="0">
                <a:latin typeface="Arial" pitchFamily="34" charset="0"/>
                <a:cs typeface="Arial" pitchFamily="34" charset="0"/>
              </a:rPr>
              <a:t>Example: Requirement of a minimum investment of $100,000  likely to be discriminatory, because low-paid participants will not qualify to invest through SBA </a:t>
            </a:r>
            <a:endParaRPr lang="en-US"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3008746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Best Practices</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400" dirty="0" smtClean="0">
                <a:latin typeface="Arial" pitchFamily="34" charset="0"/>
                <a:cs typeface="Arial" pitchFamily="34" charset="0"/>
              </a:rPr>
              <a:t>SBA election form may contain protective language stating participant responsibility for investment results</a:t>
            </a:r>
          </a:p>
          <a:p>
            <a:r>
              <a:rPr lang="en-US" sz="2400" dirty="0" smtClean="0">
                <a:latin typeface="Arial" pitchFamily="34" charset="0"/>
                <a:cs typeface="Arial" pitchFamily="34" charset="0"/>
              </a:rPr>
              <a:t>Plan sponsors should provide accurate SBA disclosures</a:t>
            </a:r>
          </a:p>
          <a:p>
            <a:pPr lvl="1"/>
            <a:r>
              <a:rPr lang="en-US" sz="2400" dirty="0">
                <a:latin typeface="Arial" pitchFamily="34" charset="0"/>
                <a:cs typeface="Arial" pitchFamily="34" charset="0"/>
              </a:rPr>
              <a:t>Advisers who assist sponsors should perform due diligence regarding information to be disclosed</a:t>
            </a:r>
          </a:p>
          <a:p>
            <a:pPr lvl="1"/>
            <a:r>
              <a:rPr lang="en-US" sz="2400" dirty="0">
                <a:latin typeface="Arial" pitchFamily="34" charset="0"/>
                <a:cs typeface="Arial" pitchFamily="34" charset="0"/>
              </a:rPr>
              <a:t>Adviser agreements should clearly state whether  or not </a:t>
            </a:r>
            <a:r>
              <a:rPr lang="en-US" sz="2400" dirty="0" smtClean="0">
                <a:latin typeface="Arial" pitchFamily="34" charset="0"/>
                <a:cs typeface="Arial" pitchFamily="34" charset="0"/>
              </a:rPr>
              <a:t>adviser has </a:t>
            </a:r>
            <a:r>
              <a:rPr lang="en-US" sz="2400" dirty="0">
                <a:latin typeface="Arial" pitchFamily="34" charset="0"/>
                <a:cs typeface="Arial" pitchFamily="34" charset="0"/>
              </a:rPr>
              <a:t>SBA responsibilities </a:t>
            </a:r>
          </a:p>
          <a:p>
            <a:r>
              <a:rPr lang="en-US" sz="2400" dirty="0" smtClean="0">
                <a:latin typeface="Arial" pitchFamily="34" charset="0"/>
                <a:cs typeface="Arial" pitchFamily="34" charset="0"/>
              </a:rPr>
              <a:t>Plan sponsors responsible for monitoring SBA costs</a:t>
            </a:r>
          </a:p>
          <a:p>
            <a:endParaRPr lang="en-US"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3003185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3276600"/>
            <a:ext cx="6858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a:lnSpc>
                <a:spcPct val="80000"/>
              </a:lnSpc>
              <a:spcBef>
                <a:spcPts val="600"/>
              </a:spcBef>
              <a:buClr>
                <a:schemeClr val="accent1"/>
              </a:buClr>
              <a:buSzPct val="80000"/>
              <a:buFont typeface="Wingdings 2" pitchFamily="18" charset="2"/>
              <a:buNone/>
              <a:defRPr/>
            </a:pPr>
            <a:r>
              <a:rPr lang="en-US" sz="2200" dirty="0">
                <a:solidFill>
                  <a:srgbClr val="320E04"/>
                </a:solidFill>
                <a:latin typeface="Arial" pitchFamily="34" charset="0"/>
                <a:cs typeface="Arial" pitchFamily="34" charset="0"/>
              </a:rPr>
              <a:t>Marcia S. Wagner, Esq.</a:t>
            </a:r>
            <a:endParaRPr lang="en-US" sz="22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r>
              <a:rPr lang="en-US" sz="2000" dirty="0">
                <a:solidFill>
                  <a:schemeClr val="tx2"/>
                </a:solidFill>
                <a:latin typeface="Arial" charset="0"/>
              </a:rPr>
              <a:t>99 Summer Street, 13</a:t>
            </a:r>
            <a:r>
              <a:rPr lang="en-US" sz="2000" baseline="30000" dirty="0">
                <a:solidFill>
                  <a:schemeClr val="tx2"/>
                </a:solidFill>
                <a:latin typeface="Arial" charset="0"/>
              </a:rPr>
              <a:t>th</a:t>
            </a:r>
            <a:r>
              <a:rPr lang="en-US" sz="2000" dirty="0">
                <a:solidFill>
                  <a:schemeClr val="tx2"/>
                </a:solidFill>
                <a:latin typeface="Arial" charset="0"/>
              </a:rPr>
              <a:t> Floor</a:t>
            </a:r>
          </a:p>
          <a:p>
            <a:pPr algn="ctr" eaLnBrk="0" hangingPunct="0">
              <a:defRPr/>
            </a:pPr>
            <a:r>
              <a:rPr lang="en-US" sz="2000" dirty="0">
                <a:solidFill>
                  <a:schemeClr val="tx2"/>
                </a:solidFill>
                <a:latin typeface="Arial" charset="0"/>
              </a:rPr>
              <a:t>Boston, Massachusetts 02110</a:t>
            </a:r>
          </a:p>
          <a:p>
            <a:pPr algn="ctr" eaLnBrk="0" hangingPunct="0">
              <a:defRPr/>
            </a:pPr>
            <a:r>
              <a:rPr lang="en-US" sz="2000" dirty="0">
                <a:solidFill>
                  <a:schemeClr val="tx2"/>
                </a:solidFill>
                <a:latin typeface="Arial" charset="0"/>
              </a:rPr>
              <a:t>Tel: (617) 357-5200 Fax: (617) 357-5250</a:t>
            </a:r>
          </a:p>
          <a:p>
            <a:pPr algn="ctr" eaLnBrk="0" hangingPunct="0">
              <a:defRPr/>
            </a:pPr>
            <a:r>
              <a:rPr lang="en-US" sz="2000" dirty="0">
                <a:solidFill>
                  <a:schemeClr val="tx2"/>
                </a:solidFill>
                <a:latin typeface="Arial" charset="0"/>
              </a:rPr>
              <a:t>    Website: www.wagnerlawgroup.com</a:t>
            </a:r>
          </a:p>
          <a:p>
            <a:pPr algn="ctr" eaLnBrk="0" hangingPunct="0">
              <a:defRPr/>
            </a:pPr>
            <a:r>
              <a:rPr lang="en-US" sz="1000" dirty="0">
                <a:solidFill>
                  <a:schemeClr val="tx2"/>
                </a:solidFill>
                <a:latin typeface="Arial" charset="0"/>
              </a:rPr>
              <a:t>marcia@wagnerlawgroup.com </a:t>
            </a:r>
          </a:p>
          <a:p>
            <a:pPr marL="26988">
              <a:lnSpc>
                <a:spcPct val="80000"/>
              </a:lnSpc>
              <a:spcBef>
                <a:spcPts val="600"/>
              </a:spcBef>
              <a:buClr>
                <a:schemeClr val="accent1"/>
              </a:buClr>
              <a:buSzPct val="80000"/>
              <a:buFont typeface="Wingdings 2" pitchFamily="18" charset="2"/>
              <a:buNone/>
              <a:defRPr/>
            </a:pPr>
            <a:r>
              <a:rPr lang="en-US" sz="1200" dirty="0" smtClean="0">
                <a:solidFill>
                  <a:srgbClr val="320E04"/>
                </a:solidFill>
                <a:latin typeface="Times New Roman" pitchFamily="18" charset="0"/>
                <a:cs typeface="+mn-cs"/>
              </a:rPr>
              <a:t>A0129804.PPTX</a:t>
            </a:r>
            <a:r>
              <a:rPr lang="en-US" sz="2200" dirty="0" smtClean="0">
                <a:solidFill>
                  <a:srgbClr val="320E04"/>
                </a:solidFill>
                <a:latin typeface="Times New Roman" pitchFamily="18" charset="0"/>
                <a:cs typeface="+mn-cs"/>
              </a:rPr>
              <a:t>                  </a:t>
            </a:r>
            <a:endParaRPr lang="en-US" sz="2200"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p:txBody>
      </p:sp>
      <p:sp>
        <p:nvSpPr>
          <p:cNvPr id="8196" name="Rectangle 2"/>
          <p:cNvSpPr>
            <a:spLocks noGrp="1" noChangeArrowheads="1"/>
          </p:cNvSpPr>
          <p:nvPr>
            <p:ph type="ctrTitle"/>
          </p:nvPr>
        </p:nvSpPr>
        <p:spPr bwMode="auto">
          <a:xfrm>
            <a:off x="1421267" y="762000"/>
            <a:ext cx="6884533" cy="3657600"/>
          </a:xfrm>
        </p:spPr>
        <p:txBody>
          <a:bodyPr vert="horz" wrap="square" lIns="91440" tIns="45720" rIns="91440" bIns="45720" numCol="1" anchorCtr="0" compatLnSpc="1">
            <a:prstTxWarp prst="textNoShape">
              <a:avLst/>
            </a:prstTxWarp>
            <a:normAutofit fontScale="90000"/>
          </a:bodyPr>
          <a:lstStyle/>
          <a:p>
            <a:pPr marL="26988" algn="ctr">
              <a:spcBef>
                <a:spcPts val="0"/>
              </a:spcBef>
            </a:pPr>
            <a:r>
              <a:rPr lang="en-US" sz="4400" b="1" dirty="0" smtClean="0">
                <a:solidFill>
                  <a:srgbClr val="320E04"/>
                </a:solidFill>
                <a:latin typeface="Times New Roman" pitchFamily="18" charset="0"/>
              </a:rPr>
              <a:t/>
            </a:r>
            <a:br>
              <a:rPr lang="en-US" sz="4400" b="1" dirty="0" smtClean="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a:solidFill>
                  <a:srgbClr val="320E04"/>
                </a:solidFill>
                <a:effectLst/>
                <a:latin typeface="Arial" pitchFamily="34" charset="0"/>
                <a:cs typeface="Arial" pitchFamily="34" charset="0"/>
              </a:rPr>
              <a:t/>
            </a:r>
            <a:br>
              <a:rPr lang="en-US" sz="3300" b="1" dirty="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600" b="1" dirty="0" smtClean="0">
                <a:solidFill>
                  <a:srgbClr val="320E04"/>
                </a:solidFill>
                <a:effectLst/>
                <a:latin typeface="Arial" pitchFamily="34" charset="0"/>
                <a:cs typeface="Arial" pitchFamily="34" charset="0"/>
              </a:rPr>
              <a:t>PARTICIPANT </a:t>
            </a:r>
            <a:r>
              <a:rPr lang="en-US" sz="3600" b="1" dirty="0">
                <a:solidFill>
                  <a:srgbClr val="320E04"/>
                </a:solidFill>
                <a:effectLst/>
                <a:latin typeface="Arial" pitchFamily="34" charset="0"/>
                <a:cs typeface="Arial" pitchFamily="34" charset="0"/>
              </a:rPr>
              <a:t>ADVICE &amp; </a:t>
            </a:r>
            <a:r>
              <a:rPr lang="en-US" sz="3600" b="1" dirty="0" smtClean="0">
                <a:solidFill>
                  <a:srgbClr val="320E04"/>
                </a:solidFill>
                <a:effectLst/>
                <a:latin typeface="Arial" pitchFamily="34" charset="0"/>
                <a:cs typeface="Arial" pitchFamily="34" charset="0"/>
              </a:rPr>
              <a:t/>
            </a:r>
            <a:br>
              <a:rPr lang="en-US" sz="3600" b="1" dirty="0" smtClean="0">
                <a:solidFill>
                  <a:srgbClr val="320E04"/>
                </a:solidFill>
                <a:effectLst/>
                <a:latin typeface="Arial" pitchFamily="34" charset="0"/>
                <a:cs typeface="Arial" pitchFamily="34" charset="0"/>
              </a:rPr>
            </a:br>
            <a:r>
              <a:rPr lang="en-US" sz="3600" b="1" dirty="0" smtClean="0">
                <a:solidFill>
                  <a:srgbClr val="320E04"/>
                </a:solidFill>
                <a:effectLst/>
                <a:latin typeface="Arial" pitchFamily="34" charset="0"/>
                <a:cs typeface="Arial" pitchFamily="34" charset="0"/>
              </a:rPr>
              <a:t>THE </a:t>
            </a:r>
            <a:r>
              <a:rPr lang="en-US" sz="3600" b="1" dirty="0">
                <a:solidFill>
                  <a:srgbClr val="320E04"/>
                </a:solidFill>
                <a:effectLst/>
                <a:latin typeface="Arial" pitchFamily="34" charset="0"/>
                <a:cs typeface="Arial" pitchFamily="34" charset="0"/>
              </a:rPr>
              <a:t>BROKERAGE WINDOW</a:t>
            </a:r>
            <a:r>
              <a:rPr lang="en-US" sz="3600" b="1" dirty="0">
                <a:solidFill>
                  <a:srgbClr val="320E04"/>
                </a:solidFill>
                <a:latin typeface="Arial" pitchFamily="34" charset="0"/>
                <a:cs typeface="Arial" pitchFamily="34" charset="0"/>
              </a:rPr>
              <a:t/>
            </a:r>
            <a:br>
              <a:rPr lang="en-US" sz="3600" b="1" dirty="0">
                <a:solidFill>
                  <a:srgbClr val="320E04"/>
                </a:solidFill>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600" b="1" dirty="0">
                <a:solidFill>
                  <a:srgbClr val="320E04"/>
                </a:solidFill>
                <a:latin typeface="Arial" charset="0"/>
              </a:rPr>
              <a:t/>
            </a:r>
            <a:br>
              <a:rPr lang="en-US" sz="3600" b="1" dirty="0">
                <a:solidFill>
                  <a:srgbClr val="320E04"/>
                </a:solidFill>
                <a:latin typeface="Arial" charset="0"/>
              </a:rPr>
            </a:br>
            <a:r>
              <a:rPr lang="en-US" sz="3600" b="1" dirty="0" smtClean="0">
                <a:solidFill>
                  <a:srgbClr val="320E04"/>
                </a:solidFill>
                <a:latin typeface="Times New Roman" pitchFamily="18" charset="0"/>
              </a:rPr>
              <a:t/>
            </a:r>
            <a:br>
              <a:rPr lang="en-US" sz="3600" b="1" dirty="0" smtClean="0">
                <a:solidFill>
                  <a:srgbClr val="320E04"/>
                </a:solidFill>
                <a:latin typeface="Times New Roman" pitchFamily="18" charset="0"/>
              </a:rPr>
            </a:br>
            <a:endParaRPr lang="en-US" sz="4000" b="1" dirty="0" smtClean="0">
              <a:effectLst/>
            </a:endParaRPr>
          </a:p>
        </p:txBody>
      </p:sp>
      <p:pic>
        <p:nvPicPr>
          <p:cNvPr id="41989"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657600"/>
            <a:ext cx="39433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23741</TotalTime>
  <Words>2492</Words>
  <Application>Microsoft Office PowerPoint</Application>
  <PresentationFormat>On-screen Show (4:3)</PresentationFormat>
  <Paragraphs>177</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 </vt:lpstr>
      <vt:lpstr>Introduction</vt:lpstr>
      <vt:lpstr>Definition - Self Directed Brokerage Account</vt:lpstr>
      <vt:lpstr>Disclosure Requirements - General</vt:lpstr>
      <vt:lpstr>Fee Disclosures</vt:lpstr>
      <vt:lpstr>Reporting Requirements</vt:lpstr>
      <vt:lpstr>Fiduciary Duties</vt:lpstr>
      <vt:lpstr>Allocation of Expenses</vt:lpstr>
      <vt:lpstr>Plan Document Authorization</vt:lpstr>
      <vt:lpstr>Avoiding Discrimination</vt:lpstr>
      <vt:lpstr>Best Practices</vt:lpstr>
      <vt:lpstr>            PARTICIPANT ADVICE &amp;  THE BROKERAGE WINDOW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Steven Migausky</cp:lastModifiedBy>
  <cp:revision>458</cp:revision>
  <cp:lastPrinted>2014-09-11T15:54:02Z</cp:lastPrinted>
  <dcterms:created xsi:type="dcterms:W3CDTF">2008-04-29T20:53:18Z</dcterms:created>
  <dcterms:modified xsi:type="dcterms:W3CDTF">2014-09-11T18:51:55Z</dcterms:modified>
</cp:coreProperties>
</file>