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051" r:id="rId1"/>
  </p:sldMasterIdLst>
  <p:notesMasterIdLst>
    <p:notesMasterId r:id="rId43"/>
  </p:notesMasterIdLst>
  <p:handoutMasterIdLst>
    <p:handoutMasterId r:id="rId44"/>
  </p:handoutMasterIdLst>
  <p:sldIdLst>
    <p:sldId id="630" r:id="rId2"/>
    <p:sldId id="502" r:id="rId3"/>
    <p:sldId id="595" r:id="rId4"/>
    <p:sldId id="597" r:id="rId5"/>
    <p:sldId id="560" r:id="rId6"/>
    <p:sldId id="562" r:id="rId7"/>
    <p:sldId id="620" r:id="rId8"/>
    <p:sldId id="567" r:id="rId9"/>
    <p:sldId id="632" r:id="rId10"/>
    <p:sldId id="621" r:id="rId11"/>
    <p:sldId id="568" r:id="rId12"/>
    <p:sldId id="572" r:id="rId13"/>
    <p:sldId id="633" r:id="rId14"/>
    <p:sldId id="574" r:id="rId15"/>
    <p:sldId id="573" r:id="rId16"/>
    <p:sldId id="569" r:id="rId17"/>
    <p:sldId id="570" r:id="rId18"/>
    <p:sldId id="571" r:id="rId19"/>
    <p:sldId id="623" r:id="rId20"/>
    <p:sldId id="576" r:id="rId21"/>
    <p:sldId id="575" r:id="rId22"/>
    <p:sldId id="578" r:id="rId23"/>
    <p:sldId id="577" r:id="rId24"/>
    <p:sldId id="622" r:id="rId25"/>
    <p:sldId id="625" r:id="rId26"/>
    <p:sldId id="628" r:id="rId27"/>
    <p:sldId id="624" r:id="rId28"/>
    <p:sldId id="626" r:id="rId29"/>
    <p:sldId id="627" r:id="rId30"/>
    <p:sldId id="629" r:id="rId31"/>
    <p:sldId id="583" r:id="rId32"/>
    <p:sldId id="600" r:id="rId33"/>
    <p:sldId id="601" r:id="rId34"/>
    <p:sldId id="599" r:id="rId35"/>
    <p:sldId id="602" r:id="rId36"/>
    <p:sldId id="603" r:id="rId37"/>
    <p:sldId id="616" r:id="rId38"/>
    <p:sldId id="615" r:id="rId39"/>
    <p:sldId id="587" r:id="rId40"/>
    <p:sldId id="594" r:id="rId41"/>
    <p:sldId id="634" r:id="rId42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04C6E"/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82" autoAdjust="0"/>
    <p:restoredTop sz="99284" autoAdjust="0"/>
  </p:normalViewPr>
  <p:slideViewPr>
    <p:cSldViewPr>
      <p:cViewPr varScale="1">
        <p:scale>
          <a:sx n="98" d="100"/>
          <a:sy n="98" d="100"/>
        </p:scale>
        <p:origin x="-7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792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5/9/2016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946" y="4422459"/>
            <a:ext cx="5618799" cy="418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400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5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6883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5772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050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41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722" y="0"/>
            <a:ext cx="9325732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419601" y="2971800"/>
            <a:ext cx="4495799" cy="1204306"/>
          </a:xfrm>
        </p:spPr>
        <p:txBody>
          <a:bodyPr bIns="9144" anchor="b"/>
          <a:lstStyle>
            <a:lvl1pPr>
              <a:defRPr sz="540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495800" y="4267200"/>
            <a:ext cx="4419600" cy="685800"/>
          </a:xfrm>
        </p:spPr>
        <p:txBody>
          <a:bodyPr tIns="9144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 kumimoji="0" lang="en-US" sz="1400" b="0" i="0" u="none" strike="noStrike" kern="1200" cap="all" spc="400" normalizeH="0" baseline="0" noProof="0">
                <a:ln>
                  <a:noFill/>
                </a:ln>
                <a:solidFill>
                  <a:srgbClr val="304C6E"/>
                </a:solidFill>
                <a:effectLst/>
                <a:uLnTx/>
                <a:uFillTx/>
                <a:latin typeface="Garamond" panose="02020404030301010803" pitchFamily="18" charset="0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dirty="0" smtClean="0"/>
              <a:t>Subtitle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6170822"/>
            <a:ext cx="685800" cy="502920"/>
          </a:xfrm>
          <a:prstGeom prst="flowChartDecision">
            <a:avLst/>
          </a:prstGeom>
        </p:spPr>
        <p:txBody>
          <a:bodyPr/>
          <a:lstStyle/>
          <a:p>
            <a:pPr>
              <a:defRPr/>
            </a:pPr>
            <a:fld id="{A004721B-BEC6-4790-98F7-B9E7F1FDDCE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26" name="Picture 2" descr="L:\nipa\MARCOM\Branding\Logos\New - Oct 2014\NIPA_Logo_RG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07428"/>
            <a:ext cx="3175000" cy="98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cap="none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285122"/>
            <a:ext cx="5105400" cy="191878"/>
          </a:xfrm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0" y="6170822"/>
            <a:ext cx="666762" cy="502920"/>
          </a:xfrm>
          <a:ln>
            <a:noFill/>
          </a:ln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" t="1550" b="1550"/>
          <a:stretch/>
        </p:blipFill>
        <p:spPr bwMode="auto">
          <a:xfrm>
            <a:off x="0" y="4852737"/>
            <a:ext cx="3124200" cy="200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L:\nipa\MARCOM\Branding\Logos\New - Oct 2014\NIPA_Logo_RG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4" y="319391"/>
            <a:ext cx="18848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0" t="42340" r="-1" b="28715"/>
          <a:stretch/>
        </p:blipFill>
        <p:spPr bwMode="auto">
          <a:xfrm>
            <a:off x="0" y="15411"/>
            <a:ext cx="2247900" cy="10222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87" t="42341" b="28279"/>
          <a:stretch/>
        </p:blipFill>
        <p:spPr bwMode="auto">
          <a:xfrm>
            <a:off x="5695950" y="1"/>
            <a:ext cx="3448050" cy="1037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87" t="42341" b="28279"/>
          <a:stretch/>
        </p:blipFill>
        <p:spPr bwMode="auto">
          <a:xfrm flipH="1">
            <a:off x="2247900" y="1"/>
            <a:ext cx="3448050" cy="1037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cap="none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614372"/>
          </a:xfrm>
        </p:spPr>
        <p:txBody>
          <a:bodyPr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29600" y="6170822"/>
            <a:ext cx="666762" cy="502920"/>
          </a:xfrm>
          <a:ln>
            <a:noFill/>
          </a:ln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fld id="{22882F58-2D88-4991-A3CB-92A7D7EEEF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4" name="Picture 2" descr="L:\nipa\MARCOM\Branding\Logos\New - Oct 2014\NIPA_Logo_RG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3" y="319390"/>
            <a:ext cx="1884849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285122"/>
            <a:ext cx="5105400" cy="191878"/>
          </a:xfrm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611946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9" b="1"/>
          <a:stretch/>
        </p:blipFill>
        <p:spPr bwMode="auto">
          <a:xfrm rot="5400000">
            <a:off x="700884" y="5140177"/>
            <a:ext cx="1044335" cy="2430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"/>
          <a:stretch/>
        </p:blipFill>
        <p:spPr bwMode="auto">
          <a:xfrm rot="16200000" flipH="1">
            <a:off x="3130530" y="5141226"/>
            <a:ext cx="1044337" cy="242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" t="980"/>
          <a:stretch/>
        </p:blipFill>
        <p:spPr bwMode="auto">
          <a:xfrm rot="5400000">
            <a:off x="5553388" y="5115885"/>
            <a:ext cx="1059823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cap="none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" t="980" b="25520"/>
          <a:stretch/>
        </p:blipFill>
        <p:spPr bwMode="auto">
          <a:xfrm rot="16200000" flipH="1">
            <a:off x="7699689" y="5433383"/>
            <a:ext cx="1059823" cy="1828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6600" y="6170822"/>
            <a:ext cx="393700" cy="50292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fld id="{22882F58-2D88-4991-A3CB-92A7D7EEEF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000"/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2" descr="L:\nipa\MARCOM\Branding\Logos\New - Oct 2014\NIPA_Logo_RGB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4" y="319391"/>
            <a:ext cx="18848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285122"/>
            <a:ext cx="5105400" cy="191878"/>
          </a:xfrm>
          <a:solidFill>
            <a:schemeClr val="bg1"/>
          </a:solidFill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83621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46177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0" t="42340" r="-1" b="28715"/>
          <a:stretch/>
        </p:blipFill>
        <p:spPr bwMode="auto">
          <a:xfrm>
            <a:off x="0" y="15411"/>
            <a:ext cx="2247900" cy="10222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87" t="42341" b="28279"/>
          <a:stretch/>
        </p:blipFill>
        <p:spPr bwMode="auto">
          <a:xfrm>
            <a:off x="5695950" y="1"/>
            <a:ext cx="3448050" cy="1037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87" t="42341" b="28279"/>
          <a:stretch/>
        </p:blipFill>
        <p:spPr bwMode="auto">
          <a:xfrm flipH="1">
            <a:off x="2247900" y="1"/>
            <a:ext cx="3448050" cy="10376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2" descr="L:\nipa\MARCOM\Branding\Logos\New - Oct 2014\NIPA_Logo_RG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93" y="319390"/>
            <a:ext cx="1884849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fld id="{22882F58-2D88-4991-A3CB-92A7D7EEEF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95800" y="1981445"/>
            <a:ext cx="4047006" cy="283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285122"/>
            <a:ext cx="5105400" cy="191878"/>
          </a:xfrm>
        </p:spPr>
        <p:txBody>
          <a:bodyPr/>
          <a:lstStyle>
            <a:lvl1pPr>
              <a:defRPr>
                <a:solidFill>
                  <a:srgbClr val="304C6E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76803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33600" y="365760"/>
            <a:ext cx="621030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 cap="all" spc="200" baseline="0"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666762" cy="502920"/>
          </a:xfrm>
          <a:prstGeom prst="flowChartDecision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2882F58-2D88-4991-A3CB-92A7D7EEEF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2" r:id="rId1"/>
    <p:sldLayoutId id="2147484053" r:id="rId2"/>
    <p:sldLayoutId id="2147484054" r:id="rId3"/>
    <p:sldLayoutId id="2147484055" r:id="rId4"/>
    <p:sldLayoutId id="2147484056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none" baseline="0">
          <a:solidFill>
            <a:srgbClr val="0073B7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800" b="1" kern="1200">
          <a:solidFill>
            <a:srgbClr val="304C6E"/>
          </a:solidFill>
          <a:latin typeface="Garamond" panose="02020404030301010803" pitchFamily="18" charset="0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rgbClr val="304C6E"/>
        </a:buClr>
        <a:buFontTx/>
        <a:buBlip>
          <a:blip r:embed="rId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rgbClr val="304C6E"/>
        </a:buClr>
        <a:buFontTx/>
        <a:buBlip>
          <a:blip r:embed="rId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rgbClr val="304C6E"/>
        </a:buClr>
        <a:buFontTx/>
        <a:buBlip>
          <a:blip r:embed="rId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rgbClr val="304C6E"/>
        </a:buClr>
        <a:buFontTx/>
        <a:buBlip>
          <a:blip r:embed="rId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45506" y="35052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Marcia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S. Wagner, Esq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2857500" y="16002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3000" b="1" dirty="0">
              <a:solidFill>
                <a:schemeClr val="accent6">
                  <a:lumMod val="75000"/>
                </a:schemeClr>
              </a:solidFill>
              <a:latin typeface="Garamond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The New Fiduciary Rules</a:t>
            </a:r>
            <a:r>
              <a:rPr lang="en-US" sz="3000" b="1" dirty="0" smtClean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:</a:t>
            </a:r>
            <a:endParaRPr lang="en-US" sz="3000" b="1" i="1" dirty="0" smtClean="0">
              <a:solidFill>
                <a:schemeClr val="accent6">
                  <a:lumMod val="75000"/>
                </a:schemeClr>
              </a:solidFill>
              <a:latin typeface="Garamond" pitchFamily="18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sz="3000" b="1" i="1" dirty="0" smtClean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What </a:t>
            </a:r>
            <a:r>
              <a:rPr lang="en-US" sz="30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Do </a:t>
            </a:r>
            <a:r>
              <a:rPr lang="en-US" sz="3000" b="1" i="1" dirty="0" smtClean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TPAs </a:t>
            </a:r>
            <a:r>
              <a:rPr lang="en-US" sz="30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sz="30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and Do Now?</a:t>
            </a: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6482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Agenda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Rollout of New Rule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New Fiduciary Advice Definition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Fiduciary Advice Definition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Fee Levelization</a:t>
            </a:r>
          </a:p>
          <a:p>
            <a:pPr marL="457200" indent="-457200">
              <a:buFont typeface="Arial" pitchFamily="34" charset="0"/>
              <a:buChar char="•"/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Practical Considerations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46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Introduction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Broadening of Fiduciary Definition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DOL’s new rule would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broaden scope of advisors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deemed to be IRA/plan fiduciaries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Targets broker-dealers (BDs) and registered reps (RRs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earning commission-based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Would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change IRA marketplace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cover certain communications by recordkeepers and TPAs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Would impact registered investment advisers (RIAs)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(1) Offering rollover advice and                  </a:t>
            </a:r>
          </a:p>
          <a:p>
            <a:pPr marL="403225" lvl="1" indent="0">
              <a:buNone/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(2) Managed account programs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Rollout of DOL’s New Fiduciary Rule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Rulemaking Process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proposal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published on April 20, 2015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was finalized on April 8, 2016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new “investment advice” definition and related prohibited transaction exemptions (PTEs)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Phase-in of New Requirements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fiduciary rule becomes effective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on April 10, 2017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Certain PTE condition are phased in on this date, and other conditions go into effect on Jan 1, 2018</a:t>
            </a:r>
          </a:p>
          <a:p>
            <a:pPr lvl="1"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191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Existing Fiduciary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Fiduciary Status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person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who provides “investment advice” relating to plan assets for compensation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Not a fiduciary if no investment advice 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given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5-Prong Definition for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Making investment recommendations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Mutual understanding</a:t>
            </a:r>
          </a:p>
          <a:p>
            <a:pPr lvl="1">
              <a:defRPr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for plan’s decisions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Individualized to plan’s needs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657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New “Investment Advice” Definition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Context for Investment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acknowledges it is acting as a fiduciary under ERISA or IRC,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Written or unwritten understanding that advice is based on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needs of client, or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is directed to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specific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person(s) regarding advisability of a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particular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investment decision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Nature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Investment Advice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Advisor makes a “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recommendation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” for a fee or other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direct or indirect compensation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653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“Recommendation” Defined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Recommendations to Plan/IRA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 advisability of investing in property, or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Relating to management of property including:</a:t>
            </a:r>
          </a:p>
          <a:p>
            <a:pPr marL="682625" lvl="1" indent="0"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- IPS, strategies, portfolio composition</a:t>
            </a:r>
          </a:p>
          <a:p>
            <a:pPr marL="682625" lvl="1" indent="0"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- Selection of </a:t>
            </a:r>
            <a:r>
              <a:rPr lang="en-US" sz="20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to provide advice</a:t>
            </a:r>
          </a:p>
          <a:p>
            <a:pPr marL="682625" lvl="1" indent="0"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- Selection of account (brokerage vs. advisory)</a:t>
            </a:r>
          </a:p>
          <a:p>
            <a:pPr marL="1025525" lvl="1" indent="-342900">
              <a:spcBef>
                <a:spcPts val="0"/>
              </a:spcBef>
              <a:buFontTx/>
              <a:buChar char="-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Transfers or </a:t>
            </a:r>
            <a:r>
              <a:rPr lang="en-US" sz="2000" u="sng" dirty="0" smtClean="0">
                <a:latin typeface="Arial" pitchFamily="34" charset="0"/>
                <a:cs typeface="Arial" pitchFamily="34" charset="0"/>
              </a:rPr>
              <a:t>rollovers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from Plan/IRA</a:t>
            </a:r>
          </a:p>
          <a:p>
            <a:pPr marL="1025525" lvl="1" indent="-342900">
              <a:spcBef>
                <a:spcPts val="0"/>
              </a:spcBef>
              <a:buFontTx/>
              <a:buChar char="-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Providing selective list of securities on investment platform as “appropriate”</a:t>
            </a:r>
          </a:p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“Recommendation”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Reasonably viewed as suggestion to engage in particular course of action (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i.e.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call to action)</a:t>
            </a:r>
          </a:p>
          <a:p>
            <a:pPr marL="403225" lvl="1" indent="0">
              <a:spcBef>
                <a:spcPts val="0"/>
              </a:spcBef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759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Observations on New Definition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Changes to “Investment Advice”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Includes one-time advice (without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regular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condition)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need for "mutual understanding” of 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Advice may address particular investment needs or a particular investment decision (and does not necessarily need to be individualized)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Client only needs to receive advice (which does not need to be “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primary basis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” for decisions)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Expressly revises definition to cover investment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management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recommendations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09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Incidental Advice by Platforms</a:t>
            </a:r>
            <a:endParaRPr lang="en-US" sz="32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spcBef>
                <a:spcPts val="0"/>
              </a:spcBef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Potential inadvertent fiduciary status from responding to client question about investment advisers</a:t>
            </a:r>
          </a:p>
          <a:p>
            <a:pPr marL="457200" indent="-457200">
              <a:spcBef>
                <a:spcPts val="0"/>
              </a:spcBef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status requires receipt of fee</a:t>
            </a:r>
          </a:p>
          <a:p>
            <a:pPr marL="457200" indent="-457200">
              <a:spcBef>
                <a:spcPts val="0"/>
              </a:spcBef>
              <a:buFont typeface="Arial" pitchFamily="34" charset="0"/>
              <a:buChar char="•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Final rule changes definition of a fee that triggers fiduciary status:</a:t>
            </a:r>
          </a:p>
          <a:p>
            <a:pPr lvl="3">
              <a:spcBef>
                <a:spcPts val="0"/>
              </a:spcBef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Explicitly received for particular advice, or</a:t>
            </a:r>
          </a:p>
          <a:p>
            <a:pPr lvl="3">
              <a:spcBef>
                <a:spcPts val="0"/>
              </a:spcBef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Would not have been paid but for the advice, or</a:t>
            </a:r>
          </a:p>
          <a:p>
            <a:pPr lvl="3">
              <a:spcBef>
                <a:spcPts val="0"/>
              </a:spcBef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Amount of fee is based on the advice</a:t>
            </a:r>
            <a:endParaRPr lang="en-US" sz="13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9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Observations on “Recommendation”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“Hire Me” Recommendations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advice only covers recommendations for selection of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other persons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to provide advice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Advisor’s “Hire Me” recommendation is not conflicted fiduciary advice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Rollover Advice 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Recommending a rollover distribution is fiduciary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Covers rollover advice that does not include any actual investment recommendation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946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2600" b="1" dirty="0" smtClean="0">
                <a:effectLst/>
                <a:latin typeface="Arial" pitchFamily="34" charset="0"/>
                <a:cs typeface="Arial" pitchFamily="34" charset="0"/>
              </a:rPr>
              <a:t>6 Exclusions from “Investment Advice”</a:t>
            </a:r>
            <a:endParaRPr lang="en-US" sz="2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“Recommendations”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Platform Providers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Investment Education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Communications</a:t>
            </a:r>
          </a:p>
          <a:p>
            <a:pPr marL="403225" lvl="1" indent="0">
              <a:buNone/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Exclusions from “Fiduciary” Definition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Sellers to Institutional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Swap Counterparties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Sponsor Employees</a:t>
            </a:r>
          </a:p>
          <a:p>
            <a:pPr marL="1663700" lvl="1" indent="-1031875">
              <a:buNone/>
              <a:defRPr/>
            </a:pPr>
            <a:r>
              <a:rPr lang="en-US" sz="2400" b="1" i="1" dirty="0" smtClean="0">
                <a:latin typeface="Arial" pitchFamily="34" charset="0"/>
                <a:cs typeface="Arial" pitchFamily="34" charset="0"/>
              </a:rPr>
              <a:t>NOTE:	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Exclusion not apply if the advisor acknowledges its fiduciary status</a:t>
            </a:r>
            <a:endParaRPr lang="en-US" sz="2100" i="1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9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pPr algn="ctr"/>
            <a:r>
              <a:rPr lang="en-US" sz="3000" b="1" dirty="0" smtClean="0">
                <a:effectLst/>
                <a:latin typeface="Arial" pitchFamily="34" charset="0"/>
                <a:cs typeface="Arial" pitchFamily="34" charset="0"/>
              </a:rPr>
              <a:t>Exclusion #1: Platform Providers</a:t>
            </a:r>
            <a:endParaRPr lang="en-US" sz="30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1430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DC Plan recordkeepers may market investment options available through their 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platforms (without 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regard to individualized needs)</a:t>
            </a:r>
          </a:p>
          <a:p>
            <a:pPr lvl="1">
              <a:defRPr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Must disclose that platform does not provide impartial fiduciary advice </a:t>
            </a:r>
          </a:p>
          <a:p>
            <a:pPr lvl="1">
              <a:defRPr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Can identify options that meet objective criteria (where financial interests are disclosed)</a:t>
            </a:r>
          </a:p>
          <a:p>
            <a:pPr lvl="1">
              <a:defRPr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Can identify sample list of options based on plan size or current options in response to RFP 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1900" dirty="0" smtClean="0">
                <a:latin typeface="Arial" pitchFamily="34" charset="0"/>
                <a:cs typeface="Arial" pitchFamily="34" charset="0"/>
              </a:rPr>
              <a:t>where financial interests are disclosed)</a:t>
            </a:r>
          </a:p>
          <a:p>
            <a:pPr lvl="1">
              <a:defRPr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Can provide objective financial data and benchmark comparisons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00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Customized Platforms &amp;</a:t>
            </a:r>
            <a:b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undled Services</a:t>
            </a: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371600"/>
            <a:ext cx="7499350" cy="50292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status will not result from offering:</a:t>
            </a:r>
          </a:p>
          <a:p>
            <a:pPr lvl="1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Customized bundles of investment options to different plans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Use objective criteria to differentiate plans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Never say platform is “appropriate “ for particular plan</a:t>
            </a:r>
            <a:br>
              <a:rPr lang="en-US" sz="2000" dirty="0" smtClean="0">
                <a:latin typeface="Arial" pitchFamily="34" charset="0"/>
                <a:cs typeface="Arial" pitchFamily="34" charset="0"/>
              </a:rPr>
            </a:b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Information regarding additional platform services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Non-affiliated RIA services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Investment manager options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QDIA alternatives 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Managed account programs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24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6200"/>
            <a:ext cx="770890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Exclusion #2: Investment Education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816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Similar to Current Safe Harbor (IB 96-1)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Plan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General Financial/Retirement Information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Interactive Investment Materials</a:t>
            </a:r>
          </a:p>
          <a:p>
            <a:pPr marL="403225" lvl="1" indent="0">
              <a:buNone/>
              <a:defRPr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Exclusion applies to both Plans and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Asset allocation models and interactive materials cannot reference specific options unless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They are subject to oversight of plan sponsor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Options with similar risk/return are identified</a:t>
            </a:r>
          </a:p>
          <a:p>
            <a:pPr marL="635000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Statement on how more info may be obtained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64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848600" cy="944562"/>
          </a:xfrm>
        </p:spPr>
        <p:txBody>
          <a:bodyPr>
            <a:noAutofit/>
          </a:bodyPr>
          <a:lstStyle/>
          <a:p>
            <a:pPr algn="ctr"/>
            <a:r>
              <a:rPr lang="en-US" sz="2500" b="1" dirty="0" smtClean="0">
                <a:effectLst/>
                <a:latin typeface="Arial" pitchFamily="34" charset="0"/>
                <a:cs typeface="Arial" pitchFamily="34" charset="0"/>
              </a:rPr>
              <a:t>Exclusion #3: General Communications</a:t>
            </a:r>
            <a:endParaRPr lang="en-US" sz="25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Definition of “General Communications”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Reasonable person must not view as investment recommendation</a:t>
            </a: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Newsletters, talk shows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Speeches and conferences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Research or news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Market data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Performance reports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Prospectuses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361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70890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Exclusion #4: </a:t>
            </a:r>
            <a:br>
              <a:rPr lang="en-US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Sellers to Institutional Fiduciaries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4478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Scope of Exclusion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Covers advice provided by seller of investment product to Institutional Fiduciary of a Plan/IRA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Institutional Fiduciary has over $50mm in AUM or is a bank, insurer, RIA or BD</a:t>
            </a:r>
          </a:p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Requirements for Exclusion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Seller informs that it is not providing impartial fiduciary advice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Seller does not receive any direct compensation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Seller reasonably believes that Institutional Fiduciary is capable and independent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35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Exclusion #5: Swap Counterparty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Conditions for Fiduciary Exclusion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Counterparty is swap dealer (or security-based swap dealer) or major swap participant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 acting as “advisor” to plan under Commodity Exchange Act or Securities Exchange Act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Does not receive any direct compensation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Written representation from plan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that it understands: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Advice is not impartial fiduciary advice</a:t>
            </a:r>
          </a:p>
          <a:p>
            <a:pPr marL="631825" lvl="1" indent="0">
              <a:buNone/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- It is exercising independent judgment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34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2600" b="1" dirty="0" smtClean="0">
                <a:effectLst/>
                <a:latin typeface="Arial" pitchFamily="34" charset="0"/>
                <a:cs typeface="Arial" pitchFamily="34" charset="0"/>
              </a:rPr>
              <a:t>Exclusion #6: Plan Sponsor Employees</a:t>
            </a:r>
            <a:endParaRPr lang="en-US" sz="2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Employee to Plan Sponsor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Exclusion applies if employee does not receive compensation beyond employee’s normal pay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Carve-out is designed to protect employees from potential fiduciary liability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Advice from HR Employee to Co-Worker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HR employee’s duties do not include providing advice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HR employee is not licensed (or required to be licensed) under securities or insurance law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 compensation beyond normal pay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57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Comparison to Proposed Rule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Final rule follows structure of DOL’s proposal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Appraisals are not fiduciary advice and will be addressed in future (including ESOP appraisals)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New fiduciary rule is effective April 10, 2017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Fiduciary Definition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Fiduciary advice may be limited to one-time advice (subject to Best Interest standards)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“Hire Me” recommendation is not fiduciary advice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Asset allocation “Investment Education” for IRAs must not refer to specific investments</a:t>
            </a: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47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Fiduciary Rule and Exemptions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Need for “ERISA 406(b)” Exemptive Relief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New “investment advice” definition confers fiduciary status on all types of advisors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Prohibited transaction rules ban advisors from earning variable compensation (commissions)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Exemption required for brokers and insurance agents,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including advisors to IRAs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created Best Interest Class Exemption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56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pPr algn="ctr"/>
            <a:r>
              <a:rPr lang="en-US" sz="2600" b="1" dirty="0" smtClean="0">
                <a:effectLst/>
                <a:latin typeface="Arial" pitchFamily="34" charset="0"/>
                <a:cs typeface="Arial" pitchFamily="34" charset="0"/>
              </a:rPr>
              <a:t>Best Interest Contract (BIC) Exemption</a:t>
            </a:r>
            <a:endParaRPr lang="en-US" sz="2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Scope of BIC Exemption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Advisor can earn variable compensation (such as commissions) for non-discretionary advice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Covered “retail” clients include:</a:t>
            </a:r>
          </a:p>
          <a:p>
            <a:pPr lvl="2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Participants</a:t>
            </a:r>
          </a:p>
          <a:p>
            <a:pPr lvl="2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IRAs (and HSAs, Archer MSAs and Coverdell)</a:t>
            </a:r>
          </a:p>
          <a:p>
            <a:pPr lvl="2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Non-ERISA Plans (</a:t>
            </a:r>
            <a:r>
              <a:rPr lang="en-US" sz="18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 Keogh, Solo Plans)</a:t>
            </a:r>
          </a:p>
          <a:p>
            <a:pPr lvl="2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ERISA Plans (with less than $50 million)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 relief for variable compensation arising from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discretionary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advice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152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Framework of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4 Alternative Versions of BIC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“Full Blown”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IRAs and Non-ERISA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“Disclosure”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“Streamlined” BIC for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Level Fee Fiduciaries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“Transition” BIC for 2017 Transition Period</a:t>
            </a:r>
            <a:endParaRPr lang="en-US" sz="15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Observations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Firms could potentially rely on “Full Blown” BIC for all retirement clients as of April 10, 2017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feasible, it may be beneficial to use less onerous BIC versions for different client types</a:t>
            </a: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3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“Full Blown” BIC: </a:t>
            </a:r>
            <a:b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  IRAs and Non-ERISA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Required Terms for Contract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Fiduciary standard of care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 disclosures for compensation and conflicts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Giving specific compensation figures upon request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Mandatory arbitration with reasonable venue is permitted (but must not limit class action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rights)</a:t>
            </a:r>
          </a:p>
          <a:p>
            <a:pPr>
              <a:spcBef>
                <a:spcPts val="240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Other Requirements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Focusing on fiduciary standards and conflicts</a:t>
            </a:r>
          </a:p>
          <a:p>
            <a:pPr lvl="2">
              <a:spcBef>
                <a:spcPts val="0"/>
              </a:spcBef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1-year relief if advising purchase of same product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78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“Disclosure” BIC: ERISA Plans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Requirements mirror those for “Full Blown” BIC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 no written contract is required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Must give written statement of fiduciary status and general disclosures on compensation and conflicts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1" indent="0">
              <a:buNone/>
              <a:defRPr/>
            </a:pP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List of Requirements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Written statement and general disclosures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Giving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specific compensation figures upon request</a:t>
            </a: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Compliance policies mitigating conflicts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Transaction disclosures for each investment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Webpage focusing on business model and conflicts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97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7152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BIC Compliance Policies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General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Differential compensation paid from firm to individual must be based on </a:t>
            </a:r>
            <a:r>
              <a:rPr lang="en-US" sz="2000" u="sng" dirty="0" smtClean="0">
                <a:latin typeface="Arial" pitchFamily="34" charset="0"/>
                <a:cs typeface="Arial" pitchFamily="34" charset="0"/>
              </a:rPr>
              <a:t>neutral factors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tied to services (like time or expertise needed to sell investment)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1" indent="0">
              <a:buNone/>
              <a:defRPr/>
            </a:pP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Expectations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DOL appears to be expecting BD firms to change their payout grid for reps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example, payouts to rep may vary for different investment categories, but not for similar investments in same category (such as VAs)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66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52400"/>
            <a:ext cx="77152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DOL Notice for BIC Exemption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914400"/>
            <a:ext cx="7848600" cy="5105400"/>
          </a:xfrm>
        </p:spPr>
        <p:txBody>
          <a:bodyPr/>
          <a:lstStyle/>
          <a:p>
            <a:pPr>
              <a:defRPr/>
            </a:pP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Required Notice to DOL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Required for “Full Blown” BIC for Non-ERISA Plans and IRAs and “Disclosure” BIC for ERISA Plans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One-time notice must be filed with DOL before firm can rely on BIC Exemption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Notice does not need to identify plan or IRA client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approval is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not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required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57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2600" b="1" dirty="0" smtClean="0">
                <a:effectLst/>
                <a:latin typeface="Arial" pitchFamily="34" charset="0"/>
                <a:cs typeface="Arial" pitchFamily="34" charset="0"/>
              </a:rPr>
              <a:t>“Streamlined” BIC: Level Fee Fiduciary</a:t>
            </a:r>
            <a:endParaRPr lang="en-US" sz="2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When Does a Level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Fee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Fiduciary Need BIC?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Offering rollover advice to participants when plan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sponsor is existing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client, resulting in higher fees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Offering rollover advice to “off the street” participants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Moving from commission- to fee-based services</a:t>
            </a:r>
          </a:p>
          <a:p>
            <a:pPr marL="914400" lvl="1" indent="-511175">
              <a:buNone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	(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e.g.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moving from A share with 25 bps to advisory services for 100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bps)</a:t>
            </a:r>
          </a:p>
          <a:p>
            <a:pPr marL="0" lvl="1" indent="0">
              <a:buNone/>
              <a:defRPr/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Streamlined BIC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Requirements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Advisor gives written statement of fiduciary status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Advisor documents (internally) reason for rollover recommendation being in client’s best interest</a:t>
            </a: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 need for compliance policies or other disclosures</a:t>
            </a: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49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“Transition” BIC: All Plan/IRA Clients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9248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Relief from April 10, 2017 to January 1, 2018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Beneficial for firms who cannot comply with Full Blown, Disclosure of Streamlined BIC by Apr 10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Numerous BIC requirements are waived for transition period (until Jan. 1, 2018)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lvl="1" indent="0">
              <a:buNone/>
              <a:defRPr/>
            </a:pP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Simplified BIC Requirements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Advisor provides written statement of fiduciary status and conflict disclosures (electronic or mail)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Designation of person(s) responsible for monitoring compliance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(“BICE Officer”)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need for compliance policies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other disclosures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40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2600" b="1" dirty="0" smtClean="0">
                <a:effectLst/>
                <a:latin typeface="Arial" pitchFamily="34" charset="0"/>
                <a:cs typeface="Arial" pitchFamily="34" charset="0"/>
              </a:rPr>
              <a:t>Grandfathered Brokerage Transactions</a:t>
            </a:r>
            <a:endParaRPr lang="en-US" sz="2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219200"/>
            <a:ext cx="8001000" cy="5257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For Transactions Prior to April 10, 2017</a:t>
            </a:r>
          </a:p>
          <a:p>
            <a:pPr lvl="1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BD firms and reps may continue to earn commissions (variable compensation)</a:t>
            </a:r>
          </a:p>
          <a:p>
            <a:pPr lvl="1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Grandfathered transaction must not have violated prohibited transaction rules when initially executed</a:t>
            </a:r>
          </a:p>
          <a:p>
            <a:pPr lvl="1">
              <a:defRPr/>
            </a:pPr>
            <a:r>
              <a:rPr lang="en-US" sz="1800" dirty="0">
                <a:latin typeface="Arial" pitchFamily="34" charset="0"/>
                <a:cs typeface="Arial" pitchFamily="34" charset="0"/>
              </a:rPr>
              <a:t>Compensation must be reasonable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No grandfathering for new investments sold on or after Apr 10, 2017 in connection with fiduciary advice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  <a:p>
            <a:pPr marL="0" lvl="1" indent="0">
              <a:buNone/>
              <a:defRPr/>
            </a:pPr>
            <a:r>
              <a:rPr lang="en-US" sz="2800" b="1" dirty="0" smtClean="0">
                <a:solidFill>
                  <a:srgbClr val="304C6E"/>
                </a:solidFill>
                <a:latin typeface="Arial" pitchFamily="34" charset="0"/>
                <a:cs typeface="Arial" pitchFamily="34" charset="0"/>
              </a:rPr>
              <a:t>Observations</a:t>
            </a:r>
            <a:endParaRPr lang="en-US" sz="2800" b="1" dirty="0" smtClean="0">
              <a:solidFill>
                <a:srgbClr val="304C6E"/>
              </a:solidFill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Grandfathering rule is part of BIC Exemption rules</a:t>
            </a:r>
          </a:p>
          <a:p>
            <a:pPr lvl="1">
              <a:defRPr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Unclear if ongoing commissions are “reasonable compensation” if no future advice is ever provided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4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74638"/>
            <a:ext cx="8153400" cy="944562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smtClean="0">
                <a:effectLst/>
                <a:latin typeface="Arial" pitchFamily="34" charset="0"/>
                <a:cs typeface="Arial" pitchFamily="34" charset="0"/>
              </a:rPr>
              <a:t>Comparison to Proposed BIC Exemption</a:t>
            </a:r>
            <a:endParaRPr lang="en-US" sz="24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708900" cy="5181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Improving Administrative Feasibility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Contracts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no longer required for ERISA Plans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Projected cost charts and annual fee activity statements are no longer required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Specific compensation figures  only required upon request (and not required in webpage disclosures)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BIC relief required when soliciting rollovers from “off the street” participants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Differential compensation for reps is permitted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if based on neutral factors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99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Observations on BIC Exemption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Regulatory Jurisdiction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has no enforcement authority over IRAs, but required contract gives authority to clients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Violation of Best Interest fiduciary standard will result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 contract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breach</a:t>
            </a:r>
            <a:endParaRPr lang="en-US" sz="1400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Impact on Brokers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Will regulate advisors without any plan clients (who merely have personal clients with IRAs)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May be difficult for firms to eliminate incentives that encourage improper advice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440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2600" b="1" dirty="0" smtClean="0">
                <a:effectLst/>
                <a:latin typeface="Arial" pitchFamily="34" charset="0"/>
                <a:cs typeface="Arial" pitchFamily="34" charset="0"/>
              </a:rPr>
              <a:t>Annuity Products and DOL Final Rule</a:t>
            </a:r>
            <a:endParaRPr lang="en-US" sz="26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Treatment of Annuity Sales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Customary to earn commissions </a:t>
            </a:r>
          </a:p>
          <a:p>
            <a:pPr marL="631825" lvl="1" indent="0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- Fixed annuities</a:t>
            </a:r>
          </a:p>
          <a:p>
            <a:pPr marL="631825" lvl="1" indent="0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- Fixed indexed annuities (FIAs)</a:t>
            </a:r>
          </a:p>
          <a:p>
            <a:pPr marL="631825" lvl="1" indent="0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- Variable annuities (VAs)</a:t>
            </a:r>
          </a:p>
          <a:p>
            <a:pPr marL="631825" lvl="1" indent="-239713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Commission-based advisors will be deemed to be fiduciaries under new DOL rule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Exemption needed for variable compensation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Available Exemptions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BICE covers commissions from </a:t>
            </a:r>
            <a:r>
              <a:rPr lang="en-US" sz="2000" u="sng" dirty="0" smtClean="0">
                <a:latin typeface="Arial" pitchFamily="34" charset="0"/>
                <a:cs typeface="Arial" pitchFamily="34" charset="0"/>
              </a:rPr>
              <a:t>all annuity types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PTE 84-24 has less onerous conditions, but provides limited relief for </a:t>
            </a:r>
            <a:r>
              <a:rPr lang="en-US" sz="2000" u="sng" dirty="0" smtClean="0">
                <a:latin typeface="Arial" pitchFamily="34" charset="0"/>
                <a:cs typeface="Arial" pitchFamily="34" charset="0"/>
              </a:rPr>
              <a:t>fixed annuities only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3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PTE 84-24 and Annuity Sales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6388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Benefits and Advantages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Upside is that it is much easier to comply with than BIC Exemption</a:t>
            </a: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 written contract or compliance policies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But does not cover VA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FIA sales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Plans/IRAs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No relief for revenue sharing</a:t>
            </a:r>
          </a:p>
          <a:p>
            <a:pPr marL="142875" indent="-342900"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Requirements for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Conflicts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disclosures 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Disclosure of commission (repeated annually for ongoing deposits)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Client must provide written authorization of annuity purchase and acknowledge disclosures</a:t>
            </a:r>
          </a:p>
          <a:p>
            <a:pPr marL="403225" lvl="1" indent="0">
              <a:buNone/>
              <a:defRPr/>
            </a:pP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84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effectLst/>
                <a:latin typeface="Arial" pitchFamily="34" charset="0"/>
                <a:cs typeface="Arial" pitchFamily="34" charset="0"/>
              </a:rPr>
              <a:t>Comparison to PTE 84-24 Proposal</a:t>
            </a:r>
            <a:endParaRPr lang="en-US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2015 DOL Proposal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While final version only covers fixed annuities,  the proposed version of PTE 84-24 also covered:</a:t>
            </a:r>
          </a:p>
          <a:p>
            <a:pPr marL="622300" lvl="1" indent="0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(1) FIA sales to Plans/IRAs</a:t>
            </a:r>
          </a:p>
          <a:p>
            <a:pPr marL="622300" lvl="1" indent="0"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(2) VA sales to Plans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Instead of annual disclosures (for ongoing deposits), proposal required them every 3 years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Clarifications in Final Version of PTE 84-24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Commission disclosure must break out amounts paid to individual advisor and to firm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Commission must be expressed as flat dollar figure if feasible (and as percentage otherwise)</a:t>
            </a:r>
            <a:endParaRPr lang="en-US" sz="20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179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906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De Facto Exemption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Fiduciary advisor is permitted to earn transaction-based compensation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it must not vary based on investments selected by plan or IRA client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 need for exemption because fee levelization eliminates prohibited transaction to begin with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Example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Change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compensation formula so that it is fixed (e.g.,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asset-based commission of 50 bps)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Eliminate any remaining variable compensation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6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Implementing Fee Levelization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Potential Areas of Variable Compensation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Commissions and Ticket Charges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Revenue Sharing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Payments from Funds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sub-TA payments)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Proprietary Products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sweep vehicle)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How To Levelize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Need appropriate universe of investment products that pay levelized amount (</a:t>
            </a:r>
            <a:r>
              <a:rPr lang="en-US" sz="2400" i="1" dirty="0" smtClean="0">
                <a:latin typeface="Arial" pitchFamily="34" charset="0"/>
                <a:cs typeface="Arial" pitchFamily="34" charset="0"/>
              </a:rPr>
              <a:t>e.g.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50 bps)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Restructure revenue sharing as flat dollar payments</a:t>
            </a: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Replace proprietary products (or fee credit)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96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ERISA Compliance Planning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What You Should Be Doing Right Now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Identify all products/services sold to Plans/IRAs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Confirm firm has adequate supervisory control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Identify all instances of variable compensation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Develop compliance strategies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BICE, PTE 84-24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Fee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Levelization) with ERISA counsel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Platform providers to prepare objectively constructed sample platforms and disclosures</a:t>
            </a:r>
          </a:p>
          <a:p>
            <a:pPr>
              <a:spcBef>
                <a:spcPts val="0"/>
              </a:spcBef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Timing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“Transition” BIC will require disclosures and BICE Officer designation as of April 10, 2017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“Full Blown” BIC will require contracts for IRA and Non-ERISA Plan clients as of Jan. 1, 2018 (negative consent is permitted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9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52400"/>
            <a:ext cx="792480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Implementation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050" y="990600"/>
            <a:ext cx="7499350" cy="55626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BIC Exemption Toolkit</a:t>
            </a:r>
          </a:p>
          <a:p>
            <a:pPr lvl="1"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Create model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contracts for “Full Blown” BIC and model disclosures for “Disclosure” BIC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Adopt model Transaction and Webpage Disclosures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Adopt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compliance policies to mitigate conflicts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 changes to payout grid for individual advisors to limit differential compensation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Develop system to ensure specific compensation figures will be available upon demand</a:t>
            </a:r>
          </a:p>
          <a:p>
            <a:pPr lvl="1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Provide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training for advisors with regard to new fiduciary standard, BIC Exemption and firm’s compliance policies</a:t>
            </a:r>
          </a:p>
          <a:p>
            <a:pPr lvl="1">
              <a:defRPr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6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effectLst/>
                <a:latin typeface="Arial" pitchFamily="34" charset="0"/>
                <a:cs typeface="Arial" pitchFamily="34" charset="0"/>
              </a:rPr>
              <a:t>Conclusions</a:t>
            </a:r>
            <a:endParaRPr lang="en-US" sz="32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66800"/>
            <a:ext cx="7499350" cy="5105400"/>
          </a:xfrm>
        </p:spPr>
        <p:txBody>
          <a:bodyPr/>
          <a:lstStyle/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Moving to Universal Fiduciary Standard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DOL is seeking to impose “best interest” fiduciary standard on all types of advisors to plans/IRAs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Irony of Policy Goals</a:t>
            </a:r>
            <a:endParaRPr lang="en-US" sz="2800" dirty="0"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New regime would effectively create 2 classes of fiduciaries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(with or w/o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variable compensation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defRPr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Expected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Impact on Advisors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DOL Fiduciary Rule will affect substantially all advisors because of reach to IRA assets</a:t>
            </a:r>
          </a:p>
          <a:p>
            <a:pPr lvl="1"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Costly for broker-dealers and insurance agencies </a:t>
            </a: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45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122238"/>
            <a:ext cx="7499350" cy="79216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effectLst/>
                <a:latin typeface="Arial" pitchFamily="34" charset="0"/>
                <a:cs typeface="Arial" pitchFamily="34" charset="0"/>
              </a:rPr>
              <a:t>Important Information</a:t>
            </a:r>
            <a:endParaRPr lang="en-US" sz="3200" b="1" i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914400"/>
            <a:ext cx="7499350" cy="510540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from The Wagner Law Group. Financial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advisors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and other plan service providers should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consult with their own legal counsel to understand the nature and scope of their responsibilities under ERISA and other applicable law.</a:t>
            </a:r>
          </a:p>
          <a:p>
            <a:pPr marL="403225" lvl="1" indent="0">
              <a:buNone/>
              <a:defRPr/>
            </a:pPr>
            <a:endParaRPr lang="en-US" sz="2100" dirty="0" smtClean="0">
              <a:latin typeface="Arial" pitchFamily="34" charset="0"/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45506" y="3505200"/>
            <a:ext cx="7407275" cy="21336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Marcia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S. Wagner, Esq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.</a:t>
            </a:r>
          </a:p>
          <a:p>
            <a:pPr marL="26988" algn="ctr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6988" eaLnBrk="1" hangingPunct="1">
              <a:lnSpc>
                <a:spcPct val="80000"/>
              </a:lnSpc>
            </a:pPr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2857500" y="1600200"/>
            <a:ext cx="73914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3000" b="1" dirty="0">
              <a:solidFill>
                <a:schemeClr val="accent6">
                  <a:lumMod val="75000"/>
                </a:schemeClr>
              </a:solidFill>
              <a:latin typeface="Garamond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000" b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The New Fiduciary Rules</a:t>
            </a:r>
            <a:r>
              <a:rPr lang="en-US" sz="3000" b="1" dirty="0" smtClean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:</a:t>
            </a:r>
            <a:endParaRPr lang="en-US" sz="3000" b="1" i="1" dirty="0" smtClean="0">
              <a:solidFill>
                <a:schemeClr val="accent6">
                  <a:lumMod val="75000"/>
                </a:schemeClr>
              </a:solidFill>
              <a:latin typeface="Garamond" pitchFamily="18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sz="3000" b="1" i="1" dirty="0" smtClean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What </a:t>
            </a:r>
            <a:r>
              <a:rPr lang="en-US" sz="30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Do </a:t>
            </a:r>
            <a:r>
              <a:rPr lang="en-US" sz="3000" b="1" i="1" dirty="0" smtClean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TPAs </a:t>
            </a:r>
            <a:r>
              <a:rPr lang="en-US" sz="30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Need to Know </a:t>
            </a:r>
          </a:p>
          <a:p>
            <a:pPr marL="26988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sz="3000" b="1" i="1" dirty="0">
                <a:solidFill>
                  <a:schemeClr val="accent6">
                    <a:lumMod val="75000"/>
                  </a:schemeClr>
                </a:solidFill>
                <a:latin typeface="Garamond" pitchFamily="18" charset="0"/>
              </a:rPr>
              <a:t>and Do Now?</a:t>
            </a: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648200"/>
            <a:ext cx="3505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56685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Corporate Template 2015_resize</Template>
  <TotalTime>38048</TotalTime>
  <Words>2742</Words>
  <Application>Microsoft Office PowerPoint</Application>
  <PresentationFormat>On-screen Show (4:3)</PresentationFormat>
  <Paragraphs>499</Paragraphs>
  <Slides>41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Angles</vt:lpstr>
      <vt:lpstr> </vt:lpstr>
      <vt:lpstr>Agenda</vt:lpstr>
      <vt:lpstr>Introduction</vt:lpstr>
      <vt:lpstr>Rollout of DOL’s New Fiduciary Rule</vt:lpstr>
      <vt:lpstr>Existing Fiduciary Definition</vt:lpstr>
      <vt:lpstr>New “Investment Advice” Definition</vt:lpstr>
      <vt:lpstr>“Recommendation” Defined</vt:lpstr>
      <vt:lpstr>Observations on New Definition</vt:lpstr>
      <vt:lpstr>Incidental Advice by Platforms</vt:lpstr>
      <vt:lpstr>Observations on “Recommendation”</vt:lpstr>
      <vt:lpstr>6 Exclusions from “Investment Advice”</vt:lpstr>
      <vt:lpstr>Exclusion #1: Platform Providers</vt:lpstr>
      <vt:lpstr>Customized Platforms &amp;  Bundled Services</vt:lpstr>
      <vt:lpstr>Exclusion #2: Investment Education</vt:lpstr>
      <vt:lpstr>Exclusion #3: General Communications</vt:lpstr>
      <vt:lpstr>Exclusion #4:  Sellers to Institutional Fiduciaries</vt:lpstr>
      <vt:lpstr>Exclusion #5: Swap Counterparty</vt:lpstr>
      <vt:lpstr>Exclusion #6: Plan Sponsor Employees</vt:lpstr>
      <vt:lpstr>Comparison to Proposed Rule</vt:lpstr>
      <vt:lpstr>Fiduciary Rule and Exemptions</vt:lpstr>
      <vt:lpstr>Best Interest Contract (BIC) Exemption</vt:lpstr>
      <vt:lpstr>Framework of BIC Exemption</vt:lpstr>
      <vt:lpstr>“Full Blown” BIC:    IRAs and Non-ERISA Plans</vt:lpstr>
      <vt:lpstr>“Disclosure” BIC: ERISA Plans</vt:lpstr>
      <vt:lpstr>BIC Compliance Policies</vt:lpstr>
      <vt:lpstr>DOL Notice for BIC Exemption</vt:lpstr>
      <vt:lpstr>“Streamlined” BIC: Level Fee Fiduciary</vt:lpstr>
      <vt:lpstr>“Transition” BIC: All Plan/IRA Clients</vt:lpstr>
      <vt:lpstr>Grandfathered Brokerage Transactions</vt:lpstr>
      <vt:lpstr>Comparison to Proposed BIC Exemption</vt:lpstr>
      <vt:lpstr>Observations on BIC Exemption</vt:lpstr>
      <vt:lpstr>Annuity Products and DOL Final Rule</vt:lpstr>
      <vt:lpstr>PTE 84-24 and Annuity Sales</vt:lpstr>
      <vt:lpstr>Comparison to PTE 84-24 Proposal</vt:lpstr>
      <vt:lpstr>Fee Levelization</vt:lpstr>
      <vt:lpstr>Implementing Fee Levelization</vt:lpstr>
      <vt:lpstr>ERISA Compliance Planning</vt:lpstr>
      <vt:lpstr>Implementation</vt:lpstr>
      <vt:lpstr>Conclusions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testpc2</cp:lastModifiedBy>
  <cp:revision>1070</cp:revision>
  <cp:lastPrinted>2016-05-05T00:31:26Z</cp:lastPrinted>
  <dcterms:created xsi:type="dcterms:W3CDTF">2008-04-29T20:53:18Z</dcterms:created>
  <dcterms:modified xsi:type="dcterms:W3CDTF">2016-05-09T14:45:28Z</dcterms:modified>
</cp:coreProperties>
</file>