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 id="2147483684" r:id="rId3"/>
    <p:sldMasterId id="2147483686" r:id="rId4"/>
    <p:sldMasterId id="2147483698" r:id="rId5"/>
  </p:sldMasterIdLst>
  <p:notesMasterIdLst>
    <p:notesMasterId r:id="rId34"/>
  </p:notesMasterIdLst>
  <p:handoutMasterIdLst>
    <p:handoutMasterId r:id="rId35"/>
  </p:handoutMasterIdLst>
  <p:sldIdLst>
    <p:sldId id="256" r:id="rId6"/>
    <p:sldId id="293" r:id="rId7"/>
    <p:sldId id="258" r:id="rId8"/>
    <p:sldId id="295" r:id="rId9"/>
    <p:sldId id="296" r:id="rId10"/>
    <p:sldId id="297" r:id="rId11"/>
    <p:sldId id="298" r:id="rId12"/>
    <p:sldId id="299" r:id="rId13"/>
    <p:sldId id="300" r:id="rId14"/>
    <p:sldId id="301" r:id="rId15"/>
    <p:sldId id="302" r:id="rId16"/>
    <p:sldId id="303" r:id="rId17"/>
    <p:sldId id="304" r:id="rId18"/>
    <p:sldId id="305" r:id="rId19"/>
    <p:sldId id="306" r:id="rId20"/>
    <p:sldId id="307" r:id="rId21"/>
    <p:sldId id="308" r:id="rId22"/>
    <p:sldId id="310" r:id="rId23"/>
    <p:sldId id="311" r:id="rId24"/>
    <p:sldId id="312" r:id="rId25"/>
    <p:sldId id="313" r:id="rId26"/>
    <p:sldId id="314" r:id="rId27"/>
    <p:sldId id="315" r:id="rId28"/>
    <p:sldId id="316" r:id="rId29"/>
    <p:sldId id="257" r:id="rId30"/>
    <p:sldId id="290" r:id="rId31"/>
    <p:sldId id="294" r:id="rId32"/>
    <p:sldId id="309" r:id="rId33"/>
  </p:sldIdLst>
  <p:sldSz cx="9144000" cy="6858000" type="screen4x3"/>
  <p:notesSz cx="6881813"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64A2"/>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128" d="100"/>
          <a:sy n="128" d="100"/>
        </p:scale>
        <p:origin x="-72" y="33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898102" y="0"/>
            <a:ext cx="2982119" cy="464820"/>
          </a:xfrm>
          <a:prstGeom prst="rect">
            <a:avLst/>
          </a:prstGeom>
        </p:spPr>
        <p:txBody>
          <a:bodyPr vert="horz" lIns="93177" tIns="46589" rIns="93177" bIns="46589" rtlCol="0"/>
          <a:lstStyle>
            <a:lvl1pPr algn="r">
              <a:defRPr sz="1200"/>
            </a:lvl1pPr>
          </a:lstStyle>
          <a:p>
            <a:fld id="{05A25F48-C68B-4FBD-B3DB-D44B189BFC32}" type="datetimeFigureOut">
              <a:rPr lang="en-US" smtClean="0"/>
              <a:t>3/24/2014</a:t>
            </a:fld>
            <a:endParaRPr lang="en-US" dirty="0"/>
          </a:p>
        </p:txBody>
      </p:sp>
      <p:sp>
        <p:nvSpPr>
          <p:cNvPr id="4" name="Footer Placeholder 3"/>
          <p:cNvSpPr>
            <a:spLocks noGrp="1"/>
          </p:cNvSpPr>
          <p:nvPr>
            <p:ph type="ftr" sz="quarter" idx="2"/>
          </p:nvPr>
        </p:nvSpPr>
        <p:spPr>
          <a:xfrm>
            <a:off x="0" y="8829967"/>
            <a:ext cx="2982119" cy="464820"/>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98102" y="8829967"/>
            <a:ext cx="2982119" cy="464820"/>
          </a:xfrm>
          <a:prstGeom prst="rect">
            <a:avLst/>
          </a:prstGeom>
        </p:spPr>
        <p:txBody>
          <a:bodyPr vert="horz" lIns="93177" tIns="46589" rIns="93177" bIns="46589" rtlCol="0" anchor="b"/>
          <a:lstStyle>
            <a:lvl1pPr algn="r">
              <a:defRPr sz="1200"/>
            </a:lvl1pPr>
          </a:lstStyle>
          <a:p>
            <a:fld id="{2869DA02-8990-4B63-82CA-AE82A5C2A169}" type="slidenum">
              <a:rPr lang="en-US" smtClean="0"/>
              <a:t>‹#›</a:t>
            </a:fld>
            <a:endParaRPr lang="en-US" dirty="0"/>
          </a:p>
        </p:txBody>
      </p:sp>
    </p:spTree>
    <p:extLst>
      <p:ext uri="{BB962C8B-B14F-4D97-AF65-F5344CB8AC3E}">
        <p14:creationId xmlns:p14="http://schemas.microsoft.com/office/powerpoint/2010/main" val="31623355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898102" y="0"/>
            <a:ext cx="2982119" cy="464820"/>
          </a:xfrm>
          <a:prstGeom prst="rect">
            <a:avLst/>
          </a:prstGeom>
        </p:spPr>
        <p:txBody>
          <a:bodyPr vert="horz" lIns="93177" tIns="46589" rIns="93177" bIns="46589" rtlCol="0"/>
          <a:lstStyle>
            <a:lvl1pPr algn="r">
              <a:defRPr sz="1200"/>
            </a:lvl1pPr>
          </a:lstStyle>
          <a:p>
            <a:fld id="{0A9D9634-3567-42F9-A9EC-2F6ACC8B3656}" type="datetimeFigureOut">
              <a:rPr lang="en-US" smtClean="0"/>
              <a:t>3/24/2014</a:t>
            </a:fld>
            <a:endParaRPr lang="en-US" dirty="0"/>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82119"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98102" y="8829967"/>
            <a:ext cx="2982119" cy="464820"/>
          </a:xfrm>
          <a:prstGeom prst="rect">
            <a:avLst/>
          </a:prstGeom>
        </p:spPr>
        <p:txBody>
          <a:bodyPr vert="horz" lIns="93177" tIns="46589" rIns="93177" bIns="46589" rtlCol="0" anchor="b"/>
          <a:lstStyle>
            <a:lvl1pPr algn="r">
              <a:defRPr sz="1200"/>
            </a:lvl1pPr>
          </a:lstStyle>
          <a:p>
            <a:fld id="{4ABAA9C2-19C0-4EA5-A3F3-3C941A1A35F6}" type="slidenum">
              <a:rPr lang="en-US" smtClean="0"/>
              <a:t>‹#›</a:t>
            </a:fld>
            <a:endParaRPr lang="en-US" dirty="0"/>
          </a:p>
        </p:txBody>
      </p:sp>
    </p:spTree>
    <p:extLst>
      <p:ext uri="{BB962C8B-B14F-4D97-AF65-F5344CB8AC3E}">
        <p14:creationId xmlns:p14="http://schemas.microsoft.com/office/powerpoint/2010/main" val="41712820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p:spPr>
        <p:txBody>
          <a:bodyPr/>
          <a:lstStyle/>
          <a:p>
            <a:pPr eaLnBrk="1" hangingPunct="1"/>
            <a:endParaRPr lang="en-US" altLang="en-US" smtClean="0"/>
          </a:p>
        </p:txBody>
      </p:sp>
      <p:sp>
        <p:nvSpPr>
          <p:cNvPr id="10244" name="Slide Number Placeholder 3"/>
          <p:cNvSpPr>
            <a:spLocks noGrp="1"/>
          </p:cNvSpPr>
          <p:nvPr>
            <p:ph type="sldNum" sz="quarter" idx="5"/>
          </p:nvPr>
        </p:nvSpPr>
        <p:spPr>
          <a:noFill/>
        </p:spPr>
        <p:txBody>
          <a:bodyPr/>
          <a:lstStyle>
            <a:lvl1pPr defTabSz="925671" eaLnBrk="0" hangingPunct="0">
              <a:spcBef>
                <a:spcPct val="30000"/>
              </a:spcBef>
              <a:defRPr sz="1200">
                <a:solidFill>
                  <a:schemeClr val="tx1"/>
                </a:solidFill>
                <a:latin typeface="Arial" charset="0"/>
              </a:defRPr>
            </a:lvl1pPr>
            <a:lvl2pPr marL="745634" indent="-286782" defTabSz="925671" eaLnBrk="0" hangingPunct="0">
              <a:spcBef>
                <a:spcPct val="30000"/>
              </a:spcBef>
              <a:defRPr sz="1200">
                <a:solidFill>
                  <a:schemeClr val="tx1"/>
                </a:solidFill>
                <a:latin typeface="Arial" charset="0"/>
              </a:defRPr>
            </a:lvl2pPr>
            <a:lvl3pPr marL="1147130" indent="-229426" defTabSz="925671" eaLnBrk="0" hangingPunct="0">
              <a:spcBef>
                <a:spcPct val="30000"/>
              </a:spcBef>
              <a:defRPr sz="1200">
                <a:solidFill>
                  <a:schemeClr val="tx1"/>
                </a:solidFill>
                <a:latin typeface="Arial" charset="0"/>
              </a:defRPr>
            </a:lvl3pPr>
            <a:lvl4pPr marL="1605982" indent="-229426" defTabSz="925671" eaLnBrk="0" hangingPunct="0">
              <a:spcBef>
                <a:spcPct val="30000"/>
              </a:spcBef>
              <a:defRPr sz="1200">
                <a:solidFill>
                  <a:schemeClr val="tx1"/>
                </a:solidFill>
                <a:latin typeface="Arial" charset="0"/>
              </a:defRPr>
            </a:lvl4pPr>
            <a:lvl5pPr marL="2064833" indent="-229426" defTabSz="925671" eaLnBrk="0" hangingPunct="0">
              <a:spcBef>
                <a:spcPct val="30000"/>
              </a:spcBef>
              <a:defRPr sz="1200">
                <a:solidFill>
                  <a:schemeClr val="tx1"/>
                </a:solidFill>
                <a:latin typeface="Arial" charset="0"/>
              </a:defRPr>
            </a:lvl5pPr>
            <a:lvl6pPr marL="2523686" indent="-229426" defTabSz="925671" eaLnBrk="0" fontAlgn="base" hangingPunct="0">
              <a:spcBef>
                <a:spcPct val="30000"/>
              </a:spcBef>
              <a:spcAft>
                <a:spcPct val="0"/>
              </a:spcAft>
              <a:defRPr sz="1200">
                <a:solidFill>
                  <a:schemeClr val="tx1"/>
                </a:solidFill>
                <a:latin typeface="Arial" charset="0"/>
              </a:defRPr>
            </a:lvl6pPr>
            <a:lvl7pPr marL="2982538" indent="-229426" defTabSz="925671" eaLnBrk="0" fontAlgn="base" hangingPunct="0">
              <a:spcBef>
                <a:spcPct val="30000"/>
              </a:spcBef>
              <a:spcAft>
                <a:spcPct val="0"/>
              </a:spcAft>
              <a:defRPr sz="1200">
                <a:solidFill>
                  <a:schemeClr val="tx1"/>
                </a:solidFill>
                <a:latin typeface="Arial" charset="0"/>
              </a:defRPr>
            </a:lvl7pPr>
            <a:lvl8pPr marL="3441389" indent="-229426" defTabSz="925671" eaLnBrk="0" fontAlgn="base" hangingPunct="0">
              <a:spcBef>
                <a:spcPct val="30000"/>
              </a:spcBef>
              <a:spcAft>
                <a:spcPct val="0"/>
              </a:spcAft>
              <a:defRPr sz="1200">
                <a:solidFill>
                  <a:schemeClr val="tx1"/>
                </a:solidFill>
                <a:latin typeface="Arial" charset="0"/>
              </a:defRPr>
            </a:lvl8pPr>
            <a:lvl9pPr marL="3900241" indent="-229426" defTabSz="92567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BC9BDB9-A2DC-4864-9B5C-F21522D9D9B4}" type="slidenum">
              <a:rPr lang="en-US" altLang="en-US" smtClean="0"/>
              <a:pPr eaLnBrk="1" hangingPunct="1">
                <a:spcBef>
                  <a:spcPct val="0"/>
                </a:spcBef>
              </a:pPr>
              <a:t>20</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26F9864-10CD-4C39-94C4-EDC549DAA5A7}"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2152305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6324600" cy="762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228600" y="1295400"/>
            <a:ext cx="8229600" cy="44497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endParaRPr lang="en-US" altLang="en-US"/>
          </a:p>
        </p:txBody>
      </p:sp>
      <p:sp>
        <p:nvSpPr>
          <p:cNvPr id="5" name="Rectangle 31"/>
          <p:cNvSpPr>
            <a:spLocks noGrp="1" noChangeArrowheads="1"/>
          </p:cNvSpPr>
          <p:nvPr>
            <p:ph type="sldNum" sz="quarter" idx="11"/>
          </p:nvPr>
        </p:nvSpPr>
        <p:spPr>
          <a:ln/>
        </p:spPr>
        <p:txBody>
          <a:bodyPr/>
          <a:lstStyle>
            <a:lvl1pPr>
              <a:defRPr/>
            </a:lvl1pPr>
          </a:lstStyle>
          <a:p>
            <a:pPr>
              <a:defRPr/>
            </a:pPr>
            <a:fld id="{8CE36F70-4FC4-48B5-8F22-5A2AFEA9D071}" type="slidenum">
              <a:rPr lang="en-US" altLang="en-US"/>
              <a:pPr>
                <a:defRPr/>
              </a:pPr>
              <a:t>‹#›</a:t>
            </a:fld>
            <a:r>
              <a:rPr lang="en-US" altLang="en-US">
                <a:latin typeface="Tahoma" pitchFamily="34" charset="0"/>
              </a:rPr>
              <a:t> </a:t>
            </a:r>
          </a:p>
        </p:txBody>
      </p:sp>
    </p:spTree>
    <p:extLst>
      <p:ext uri="{BB962C8B-B14F-4D97-AF65-F5344CB8AC3E}">
        <p14:creationId xmlns:p14="http://schemas.microsoft.com/office/powerpoint/2010/main" val="2633003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93B208-9B2A-4F8C-9C52-5162C0022402}"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5E54BCA-1269-784C-8FBE-BCFDBC40B9E8}" type="slidenum">
              <a:rPr lang="en-US" smtClean="0"/>
              <a:t>‹#›</a:t>
            </a:fld>
            <a:endParaRPr lang="en-US" dirty="0"/>
          </a:p>
        </p:txBody>
      </p:sp>
    </p:spTree>
    <p:extLst>
      <p:ext uri="{BB962C8B-B14F-4D97-AF65-F5344CB8AC3E}">
        <p14:creationId xmlns:p14="http://schemas.microsoft.com/office/powerpoint/2010/main" val="583600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55084E-0D72-4A85-9A13-346046FC3D7D}"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A9616A4-98CF-5F4A-9A80-362B8A127991}" type="slidenum">
              <a:rPr lang="en-US" smtClean="0"/>
              <a:t>‹#›</a:t>
            </a:fld>
            <a:endParaRPr lang="en-US" dirty="0"/>
          </a:p>
        </p:txBody>
      </p:sp>
    </p:spTree>
    <p:extLst>
      <p:ext uri="{BB962C8B-B14F-4D97-AF65-F5344CB8AC3E}">
        <p14:creationId xmlns:p14="http://schemas.microsoft.com/office/powerpoint/2010/main" val="2427406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08D1F8-5722-4243-8DF8-4514897CE1D6}"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2702019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13517E-3EB8-41EE-8448-06570CF8F0E1}"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2275933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3DB6AA-9D74-484E-A0C4-61C474FA0626}"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179895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E70B45B-604D-47E3-9747-7308B1660685}" type="datetime1">
              <a:rPr lang="en-US" smtClean="0"/>
              <a:t>3/24/2014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1034301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17F6E63-6630-4DC7-B488-8E5F50F37247}" type="datetime1">
              <a:rPr lang="en-US" smtClean="0"/>
              <a:t>3/24/2014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1417940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39E8124-0A76-491B-A874-942FEFE30738}" type="datetime1">
              <a:rPr lang="en-US" smtClean="0"/>
              <a:t>3/24/2014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656067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46682D-D276-4E48-A5CB-527C81424D23}" type="datetime1">
              <a:rPr lang="en-US" smtClean="0"/>
              <a:t>3/24/2014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12491287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D535DB-304E-4F08-9080-3C13E39E9F56}" type="datetime1">
              <a:rPr lang="en-US" smtClean="0"/>
              <a:t>3/24/2014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2730116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Drag picture to placeholder or click icon to add</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6B4186-FC08-48E5-995A-452465E21A4F}" type="datetime1">
              <a:rPr lang="en-US" smtClean="0"/>
              <a:t>3/24/2014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5065745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DE7EEC-B259-4172-9629-B55AB3FBF336}"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2949498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CC6E88-99EF-4F1C-B9F0-CA339AC96340}"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extLst>
      <p:ext uri="{BB962C8B-B14F-4D97-AF65-F5344CB8AC3E}">
        <p14:creationId xmlns:p14="http://schemas.microsoft.com/office/powerpoint/2010/main" val="14279412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DAA8DF9-3DE4-4A1F-8C2F-1B52A55A90F7}"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89CFE0-BB15-41A6-A425-DB665BC59D48}"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408DE5-7887-4583-91C2-42BACB34029B}"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A5FF8A-7A52-44CF-8C3C-D460565D4101}" type="datetime1">
              <a:rPr lang="en-US" smtClean="0"/>
              <a:t>3/24/2014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5F93FD5-988E-4C5C-9659-2F7572AD0605}" type="datetime1">
              <a:rPr lang="en-US" smtClean="0"/>
              <a:t>3/24/2014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41394BA-C020-4FC6-8F87-2A93AF20DAE5}" type="datetime1">
              <a:rPr lang="en-US" smtClean="0"/>
              <a:t>3/24/2014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7329A-FE5C-4A94-99EC-E544AA4C5CBB}" type="datetime1">
              <a:rPr lang="en-US" smtClean="0"/>
              <a:t>3/24/2014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6671D8-1884-4B2E-95DB-18368BFFC7B0}" type="datetime1">
              <a:rPr lang="en-US" smtClean="0"/>
              <a:t>3/24/2014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3A3C5E-F007-934E-BBE7-0863ED4EC8E8}" type="slidenum">
              <a:rPr lang="en-US" smtClean="0"/>
              <a:t>‹#›</a:t>
            </a:fld>
            <a:endParaRPr lang="en-US" dirty="0"/>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Drag picture to placeholder or click icon to add</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EC3B1F76-AD52-4409-ACB3-F9B93D4A5B7C}" type="datetime1">
              <a:rPr lang="en-US" smtClean="0"/>
              <a:t>3/24/2014</a:t>
            </a:fld>
            <a:endParaRPr lang="en-US" dirty="0"/>
          </a:p>
        </p:txBody>
      </p:sp>
      <p:sp>
        <p:nvSpPr>
          <p:cNvPr id="9" name="Slide Number Placeholder 8"/>
          <p:cNvSpPr>
            <a:spLocks noGrp="1"/>
          </p:cNvSpPr>
          <p:nvPr>
            <p:ph type="sldNum" sz="quarter" idx="11"/>
          </p:nvPr>
        </p:nvSpPr>
        <p:spPr/>
        <p:txBody>
          <a:bodyPr/>
          <a:lstStyle/>
          <a:p>
            <a:fld id="{F53A3C5E-F007-934E-BBE7-0863ED4EC8E8}" type="slidenum">
              <a:rPr lang="en-US" smtClean="0"/>
              <a:t>‹#›</a:t>
            </a:fld>
            <a:endParaRPr lang="en-US" dirty="0"/>
          </a:p>
        </p:txBody>
      </p:sp>
      <p:sp>
        <p:nvSpPr>
          <p:cNvPr id="10" name="Footer Placeholder 9"/>
          <p:cNvSpPr>
            <a:spLocks noGrp="1"/>
          </p:cNvSpPr>
          <p:nvPr>
            <p:ph type="ftr" sz="quarter" idx="12"/>
          </p:nvPr>
        </p:nvSpPr>
        <p:spPr/>
        <p:txBody>
          <a:bodyPr/>
          <a:lstStyle/>
          <a:p>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21E82E-1560-486E-A1C4-2EAE832FBE0C}"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6EF04B-BB66-4DFC-93F2-31E02DBEC214}" type="datetime1">
              <a:rPr lang="en-US" smtClean="0"/>
              <a:t>3/24/2014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3A3C5E-F007-934E-BBE7-0863ED4EC8E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5.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43DEC3-C18E-455E-9719-22ADA947B8FE}" type="datetime1">
              <a:rPr lang="en-US" smtClean="0"/>
              <a:t>3/24/2014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3A3C5E-F007-934E-BBE7-0863ED4EC8E8}" type="slidenum">
              <a:rPr lang="en-US" smtClean="0"/>
              <a:t>‹#›</a:t>
            </a:fld>
            <a:endParaRPr lang="en-US" dirty="0"/>
          </a:p>
        </p:txBody>
      </p:sp>
    </p:spTree>
    <p:extLst>
      <p:ext uri="{BB962C8B-B14F-4D97-AF65-F5344CB8AC3E}">
        <p14:creationId xmlns:p14="http://schemas.microsoft.com/office/powerpoint/2010/main" val="1002645779"/>
      </p:ext>
    </p:extLst>
  </p:cSld>
  <p:clrMap bg1="lt1" tx1="dk1" bg2="lt2" tx2="dk2" accent1="accent1" accent2="accent2" accent3="accent3" accent4="accent4" accent5="accent5" accent6="accent6" hlink="hlink" folHlink="folHlink"/>
  <p:sldLayoutIdLst>
    <p:sldLayoutId id="2147483661" r:id="rId1"/>
    <p:sldLayoutId id="2147483710" r:id="rId2"/>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0C3FEE-16FB-409F-9CCE-A5E01D4EF48B}" type="datetime1">
              <a:rPr lang="en-US" smtClean="0"/>
              <a:t>3/24/2014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54BCA-1269-784C-8FBE-BCFDBC40B9E8}" type="slidenum">
              <a:rPr lang="en-US" smtClean="0"/>
              <a:t>‹#›</a:t>
            </a:fld>
            <a:endParaRPr lang="en-US" dirty="0"/>
          </a:p>
        </p:txBody>
      </p:sp>
    </p:spTree>
    <p:extLst>
      <p:ext uri="{BB962C8B-B14F-4D97-AF65-F5344CB8AC3E}">
        <p14:creationId xmlns:p14="http://schemas.microsoft.com/office/powerpoint/2010/main" val="3989894844"/>
      </p:ext>
    </p:extLst>
  </p:cSld>
  <p:clrMap bg1="lt1" tx1="dk1" bg2="lt2" tx2="dk2" accent1="accent1" accent2="accent2" accent3="accent3" accent4="accent4" accent5="accent5" accent6="accent6" hlink="hlink" folHlink="folHlink"/>
  <p:sldLayoutIdLst>
    <p:sldLayoutId id="2147483683" r:id="rId1"/>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58662-9AA3-4C11-8D07-BA33AC38B5DD}" type="datetime1">
              <a:rPr lang="en-US" smtClean="0"/>
              <a:t>3/24/2014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9616A4-98CF-5F4A-9A80-362B8A127991}" type="slidenum">
              <a:rPr lang="en-US" smtClean="0"/>
              <a:t>‹#›</a:t>
            </a:fld>
            <a:endParaRPr lang="en-US" dirty="0"/>
          </a:p>
        </p:txBody>
      </p:sp>
    </p:spTree>
    <p:extLst>
      <p:ext uri="{BB962C8B-B14F-4D97-AF65-F5344CB8AC3E}">
        <p14:creationId xmlns:p14="http://schemas.microsoft.com/office/powerpoint/2010/main" val="1226968896"/>
      </p:ext>
    </p:extLst>
  </p:cSld>
  <p:clrMap bg1="lt1" tx1="dk1" bg2="lt2" tx2="dk2" accent1="accent1" accent2="accent2" accent3="accent3" accent4="accent4" accent5="accent5" accent6="accent6" hlink="hlink" folHlink="folHlink"/>
  <p:sldLayoutIdLst>
    <p:sldLayoutId id="2147483685" r:id="rId1"/>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D7C083-9421-471A-B1BC-9F60EA93F868}" type="datetime1">
              <a:rPr lang="en-US" smtClean="0"/>
              <a:t>3/24/2014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3A3C5E-F007-934E-BBE7-0863ED4EC8E8}" type="slidenum">
              <a:rPr lang="en-US" smtClean="0"/>
              <a:t>‹#›</a:t>
            </a:fld>
            <a:endParaRPr lang="en-US" dirty="0"/>
          </a:p>
        </p:txBody>
      </p:sp>
    </p:spTree>
    <p:extLst>
      <p:ext uri="{BB962C8B-B14F-4D97-AF65-F5344CB8AC3E}">
        <p14:creationId xmlns:p14="http://schemas.microsoft.com/office/powerpoint/2010/main" val="2557711237"/>
      </p:ext>
    </p:extLst>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F53A3C5E-F007-934E-BBE7-0863ED4EC8E8}" type="slidenum">
              <a:rPr lang="en-US" smtClean="0"/>
              <a:t>‹#›</a:t>
            </a:fld>
            <a:endParaRPr lang="en-U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31C69433-9163-446D-9ECE-D7DF85FD977B}" type="datetime1">
              <a:rPr lang="en-US" smtClean="0"/>
              <a:t>3/24/2014</a:t>
            </a:fld>
            <a:endParaRPr lang="en-US" dirty="0"/>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sldNum="0"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99389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Longevity Planning in</a:t>
            </a:r>
            <a:br>
              <a:rPr lang="en-US" b="1" dirty="0" smtClean="0"/>
            </a:br>
            <a:r>
              <a:rPr lang="en-US" b="1" dirty="0" smtClean="0"/>
              <a:t>Retirement Plans</a:t>
            </a:r>
            <a:r>
              <a:rPr lang="en-US" dirty="0" smtClean="0"/>
              <a:t/>
            </a:r>
            <a:br>
              <a:rPr lang="en-US" dirty="0" smtClean="0"/>
            </a:br>
            <a:endParaRPr lang="en-US" dirty="0"/>
          </a:p>
        </p:txBody>
      </p:sp>
      <p:sp>
        <p:nvSpPr>
          <p:cNvPr id="3" name="Subtitle 2"/>
          <p:cNvSpPr>
            <a:spLocks noGrp="1"/>
          </p:cNvSpPr>
          <p:nvPr>
            <p:ph type="subTitle" idx="1"/>
          </p:nvPr>
        </p:nvSpPr>
        <p:spPr/>
        <p:txBody>
          <a:bodyPr/>
          <a:lstStyle/>
          <a:p>
            <a:r>
              <a:rPr lang="en-US" dirty="0" smtClean="0"/>
              <a:t>March 23, 2014</a:t>
            </a:r>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2</a:t>
            </a:fld>
            <a:endParaRPr lang="en-US" dirty="0">
              <a:solidFill>
                <a:schemeClr val="bg1"/>
              </a:solidFill>
            </a:endParaRPr>
          </a:p>
        </p:txBody>
      </p:sp>
    </p:spTree>
    <p:extLst>
      <p:ext uri="{BB962C8B-B14F-4D97-AF65-F5344CB8AC3E}">
        <p14:creationId xmlns:p14="http://schemas.microsoft.com/office/powerpoint/2010/main" val="2545851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1520" y="182880"/>
            <a:ext cx="7895492" cy="5655213"/>
          </a:xfrm>
        </p:spPr>
        <p:txBody>
          <a:bodyPr/>
          <a:lstStyle/>
          <a:p>
            <a:pPr algn="l"/>
            <a:r>
              <a:rPr lang="en-US" dirty="0" smtClean="0"/>
              <a:t>  </a:t>
            </a:r>
            <a:endParaRPr lang="en-US" dirty="0"/>
          </a:p>
        </p:txBody>
      </p:sp>
      <p:sp>
        <p:nvSpPr>
          <p:cNvPr id="3" name="Subtitle 2"/>
          <p:cNvSpPr>
            <a:spLocks noGrp="1"/>
          </p:cNvSpPr>
          <p:nvPr>
            <p:ph type="subTitle" idx="1"/>
          </p:nvPr>
        </p:nvSpPr>
        <p:spPr>
          <a:xfrm>
            <a:off x="731520" y="601133"/>
            <a:ext cx="7625079" cy="5236959"/>
          </a:xfrm>
        </p:spPr>
        <p:txBody>
          <a:bodyPr/>
          <a:lstStyle/>
          <a:p>
            <a:pPr marL="82550" algn="l">
              <a:spcBef>
                <a:spcPts val="0"/>
              </a:spcBef>
            </a:pPr>
            <a:r>
              <a:rPr lang="en-US" b="1" dirty="0">
                <a:solidFill>
                  <a:schemeClr val="tx1"/>
                </a:solidFill>
              </a:rPr>
              <a:t>George </a:t>
            </a:r>
            <a:r>
              <a:rPr lang="en-US" b="1" dirty="0" smtClean="0">
                <a:solidFill>
                  <a:schemeClr val="tx1"/>
                </a:solidFill>
              </a:rPr>
              <a:t>Revoir</a:t>
            </a:r>
            <a:endParaRPr lang="en-US" dirty="0">
              <a:solidFill>
                <a:schemeClr val="tx1"/>
              </a:solidFill>
            </a:endParaRPr>
          </a:p>
          <a:p>
            <a:pPr marL="82550" algn="l">
              <a:spcBef>
                <a:spcPts val="0"/>
              </a:spcBef>
            </a:pPr>
            <a:r>
              <a:rPr lang="en-US" dirty="0" smtClean="0"/>
              <a:t>John </a:t>
            </a:r>
            <a:r>
              <a:rPr lang="en-US" dirty="0"/>
              <a:t>Hancock Retirement Plan </a:t>
            </a:r>
            <a:r>
              <a:rPr lang="en-US" dirty="0" smtClean="0"/>
              <a:t>Services</a:t>
            </a:r>
          </a:p>
          <a:p>
            <a:pPr marL="82550" algn="l">
              <a:spcBef>
                <a:spcPts val="0"/>
              </a:spcBef>
            </a:pPr>
            <a:endParaRPr lang="en-US" sz="1200" dirty="0"/>
          </a:p>
          <a:p>
            <a:pPr marL="82550" algn="l">
              <a:spcBef>
                <a:spcPts val="0"/>
              </a:spcBef>
            </a:pPr>
            <a:r>
              <a:rPr lang="en-US" b="1" dirty="0">
                <a:solidFill>
                  <a:schemeClr val="tx1"/>
                </a:solidFill>
              </a:rPr>
              <a:t>Marcia S. </a:t>
            </a:r>
            <a:r>
              <a:rPr lang="en-US" b="1" dirty="0" smtClean="0">
                <a:solidFill>
                  <a:schemeClr val="tx1"/>
                </a:solidFill>
              </a:rPr>
              <a:t>Wagner</a:t>
            </a:r>
            <a:r>
              <a:rPr lang="en-US" dirty="0" smtClean="0"/>
              <a:t/>
            </a:r>
            <a:br>
              <a:rPr lang="en-US" dirty="0" smtClean="0"/>
            </a:br>
            <a:r>
              <a:rPr lang="en-US" dirty="0" smtClean="0"/>
              <a:t>The Wagner </a:t>
            </a:r>
            <a:r>
              <a:rPr lang="en-US" dirty="0"/>
              <a:t>Law </a:t>
            </a:r>
            <a:r>
              <a:rPr lang="en-US" dirty="0" smtClean="0"/>
              <a:t>Group</a:t>
            </a:r>
          </a:p>
          <a:p>
            <a:pPr marL="82550" algn="l">
              <a:spcBef>
                <a:spcPts val="0"/>
              </a:spcBef>
            </a:pPr>
            <a:endParaRPr lang="en-US" sz="1200" dirty="0"/>
          </a:p>
          <a:p>
            <a:pPr marL="82550" algn="l">
              <a:spcBef>
                <a:spcPts val="0"/>
              </a:spcBef>
            </a:pPr>
            <a:r>
              <a:rPr lang="en-US" b="1" dirty="0">
                <a:solidFill>
                  <a:schemeClr val="tx1"/>
                </a:solidFill>
              </a:rPr>
              <a:t>Chuck </a:t>
            </a:r>
            <a:r>
              <a:rPr lang="en-US" b="1" dirty="0" smtClean="0">
                <a:solidFill>
                  <a:schemeClr val="tx1"/>
                </a:solidFill>
              </a:rPr>
              <a:t>Williams</a:t>
            </a:r>
            <a:endParaRPr lang="en-US" dirty="0" smtClean="0">
              <a:solidFill>
                <a:schemeClr val="tx1"/>
              </a:solidFill>
            </a:endParaRPr>
          </a:p>
          <a:p>
            <a:pPr marL="82550" algn="l">
              <a:spcBef>
                <a:spcPts val="0"/>
              </a:spcBef>
            </a:pPr>
            <a:r>
              <a:rPr lang="en-US" dirty="0" smtClean="0"/>
              <a:t>Sheridan Road </a:t>
            </a:r>
            <a:r>
              <a:rPr lang="en-US" dirty="0"/>
              <a:t>Financial 	</a:t>
            </a:r>
            <a:endParaRPr lang="en-US" dirty="0" smtClean="0"/>
          </a:p>
          <a:p>
            <a:pPr marL="82550" algn="l">
              <a:spcBef>
                <a:spcPts val="0"/>
              </a:spcBef>
            </a:pPr>
            <a:endParaRPr lang="en-US" sz="2000" dirty="0" smtClean="0"/>
          </a:p>
          <a:p>
            <a:pPr marL="82550" algn="l">
              <a:spcBef>
                <a:spcPts val="0"/>
              </a:spcBef>
            </a:pPr>
            <a:r>
              <a:rPr lang="en-US" u="sng" dirty="0" smtClean="0"/>
              <a:t>Moderator</a:t>
            </a:r>
          </a:p>
          <a:p>
            <a:pPr marL="82550" algn="l">
              <a:spcBef>
                <a:spcPts val="0"/>
              </a:spcBef>
            </a:pPr>
            <a:r>
              <a:rPr lang="en-US" dirty="0"/>
              <a:t>	</a:t>
            </a:r>
            <a:r>
              <a:rPr lang="en-US" dirty="0" smtClean="0"/>
              <a:t>	</a:t>
            </a:r>
            <a:r>
              <a:rPr lang="en-US" b="1" dirty="0" smtClean="0">
                <a:solidFill>
                  <a:schemeClr val="tx1"/>
                </a:solidFill>
              </a:rPr>
              <a:t>Joan M. Neri</a:t>
            </a:r>
          </a:p>
          <a:p>
            <a:pPr marL="82550" algn="l">
              <a:spcBef>
                <a:spcPts val="0"/>
              </a:spcBef>
            </a:pPr>
            <a:r>
              <a:rPr lang="en-US" dirty="0"/>
              <a:t>	</a:t>
            </a:r>
            <a:r>
              <a:rPr lang="en-US" dirty="0" smtClean="0"/>
              <a:t>	Drinker Biddle &amp; Reath</a:t>
            </a:r>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3</a:t>
            </a:fld>
            <a:endParaRPr lang="en-US" dirty="0">
              <a:solidFill>
                <a:schemeClr val="bg1"/>
              </a:solidFill>
            </a:endParaRPr>
          </a:p>
        </p:txBody>
      </p:sp>
    </p:spTree>
    <p:extLst>
      <p:ext uri="{BB962C8B-B14F-4D97-AF65-F5344CB8AC3E}">
        <p14:creationId xmlns:p14="http://schemas.microsoft.com/office/powerpoint/2010/main" val="14052521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Overview and Legal Considerations</a:t>
            </a:r>
            <a:endParaRPr lang="en-US" sz="3200" b="1" dirty="0"/>
          </a:p>
        </p:txBody>
      </p:sp>
      <p:sp>
        <p:nvSpPr>
          <p:cNvPr id="3" name="Subtitle 2"/>
          <p:cNvSpPr>
            <a:spLocks noGrp="1"/>
          </p:cNvSpPr>
          <p:nvPr>
            <p:ph type="subTitle" idx="1"/>
          </p:nvPr>
        </p:nvSpPr>
        <p:spPr>
          <a:xfrm>
            <a:off x="668867" y="1159933"/>
            <a:ext cx="7848600" cy="3293534"/>
          </a:xfrm>
        </p:spPr>
        <p:txBody>
          <a:bodyPr/>
          <a:lstStyle/>
          <a:p>
            <a:pPr marL="365125" lvl="1" indent="-282575" algn="l">
              <a:spcBef>
                <a:spcPts val="600"/>
              </a:spcBef>
              <a:buSzPct val="80000"/>
              <a:buFont typeface="Wingdings 2" pitchFamily="18" charset="2"/>
              <a:buChar char=""/>
            </a:pPr>
            <a:r>
              <a:rPr lang="en-US" sz="3200" dirty="0" smtClean="0">
                <a:solidFill>
                  <a:schemeClr val="tx1"/>
                </a:solidFill>
              </a:rPr>
              <a:t>Lifetime Income Solutions for DC Plans</a:t>
            </a:r>
          </a:p>
          <a:p>
            <a:pPr marL="365125" lvl="1" indent="-282575" algn="l">
              <a:spcBef>
                <a:spcPts val="1800"/>
              </a:spcBef>
              <a:buSzPct val="80000"/>
              <a:buFont typeface="Wingdings 2" pitchFamily="18" charset="2"/>
              <a:buChar char=""/>
            </a:pPr>
            <a:r>
              <a:rPr lang="en-US" sz="3200" dirty="0" smtClean="0">
                <a:solidFill>
                  <a:schemeClr val="tx1"/>
                </a:solidFill>
              </a:rPr>
              <a:t>Fiduciary Standards</a:t>
            </a:r>
          </a:p>
          <a:p>
            <a:pPr marL="365125" lvl="1" indent="-282575" algn="l">
              <a:spcBef>
                <a:spcPts val="1800"/>
              </a:spcBef>
              <a:buSzPct val="80000"/>
              <a:buFont typeface="Wingdings 2" pitchFamily="18" charset="2"/>
              <a:buChar char=""/>
            </a:pPr>
            <a:r>
              <a:rPr lang="en-US" sz="3200" dirty="0" smtClean="0">
                <a:solidFill>
                  <a:schemeClr val="tx1"/>
                </a:solidFill>
              </a:rPr>
              <a:t>DOL Proposal</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4</a:t>
            </a:fld>
            <a:endParaRPr lang="en-US" dirty="0">
              <a:solidFill>
                <a:schemeClr val="bg1"/>
              </a:solidFill>
            </a:endParaRPr>
          </a:p>
        </p:txBody>
      </p:sp>
    </p:spTree>
    <p:extLst>
      <p:ext uri="{BB962C8B-B14F-4D97-AF65-F5344CB8AC3E}">
        <p14:creationId xmlns:p14="http://schemas.microsoft.com/office/powerpoint/2010/main" val="10082395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a:t>Lifetime Income Solutions and DC Plans</a:t>
            </a:r>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Three Basic Approaches</a:t>
            </a:r>
          </a:p>
          <a:p>
            <a:pPr marL="996950" lvl="2" indent="-457200" algn="l">
              <a:spcBef>
                <a:spcPts val="0"/>
              </a:spcBef>
              <a:buSzPct val="80000"/>
              <a:buFont typeface="+mj-lt"/>
              <a:buAutoNum type="arabicParenR"/>
            </a:pPr>
            <a:r>
              <a:rPr lang="en-US" dirty="0" smtClean="0">
                <a:solidFill>
                  <a:schemeClr val="tx1"/>
                </a:solidFill>
              </a:rPr>
              <a:t>External Solution (Outside of Plan) </a:t>
            </a:r>
          </a:p>
          <a:p>
            <a:pPr marL="996950" lvl="2" indent="-457200" algn="l">
              <a:spcBef>
                <a:spcPts val="0"/>
              </a:spcBef>
              <a:buSzPct val="80000"/>
              <a:buFont typeface="+mj-lt"/>
              <a:buAutoNum type="arabicParenR"/>
            </a:pPr>
            <a:r>
              <a:rPr lang="en-US" dirty="0" smtClean="0">
                <a:solidFill>
                  <a:schemeClr val="tx1"/>
                </a:solidFill>
              </a:rPr>
              <a:t>Distribution Option Within Plan </a:t>
            </a:r>
          </a:p>
          <a:p>
            <a:pPr marL="996950" lvl="2" indent="-457200" algn="l">
              <a:spcBef>
                <a:spcPts val="0"/>
              </a:spcBef>
              <a:buSzPct val="80000"/>
              <a:buFont typeface="+mj-lt"/>
              <a:buAutoNum type="arabicParenR"/>
            </a:pPr>
            <a:r>
              <a:rPr lang="en-US" dirty="0" smtClean="0">
                <a:solidFill>
                  <a:schemeClr val="tx1"/>
                </a:solidFill>
              </a:rPr>
              <a:t>Investment Vehicle Within Plan</a:t>
            </a:r>
          </a:p>
          <a:p>
            <a:pPr marL="365125" lvl="1" indent="-282575" algn="l">
              <a:spcBef>
                <a:spcPts val="1800"/>
              </a:spcBef>
              <a:buSzPct val="80000"/>
              <a:buFont typeface="Wingdings 2" pitchFamily="18" charset="2"/>
              <a:buChar char=""/>
            </a:pPr>
            <a:r>
              <a:rPr lang="en-US" sz="3200" dirty="0" smtClean="0">
                <a:solidFill>
                  <a:schemeClr val="tx1"/>
                </a:solidFill>
              </a:rPr>
              <a:t>External Solution</a:t>
            </a:r>
          </a:p>
          <a:p>
            <a:pPr marL="822325" lvl="2" indent="-282575" algn="l">
              <a:spcBef>
                <a:spcPts val="0"/>
              </a:spcBef>
              <a:buSzPct val="80000"/>
              <a:buFont typeface="Wingdings 2" pitchFamily="18" charset="2"/>
              <a:buChar char=""/>
            </a:pPr>
            <a:r>
              <a:rPr lang="en-US" dirty="0" smtClean="0">
                <a:solidFill>
                  <a:schemeClr val="tx1"/>
                </a:solidFill>
              </a:rPr>
              <a:t>Participants purchase </a:t>
            </a:r>
            <a:r>
              <a:rPr lang="en-US" u="sng" dirty="0" smtClean="0">
                <a:solidFill>
                  <a:schemeClr val="tx1"/>
                </a:solidFill>
              </a:rPr>
              <a:t>IRA Annuities</a:t>
            </a:r>
            <a:r>
              <a:rPr lang="en-US" dirty="0" smtClean="0">
                <a:solidFill>
                  <a:schemeClr val="tx1"/>
                </a:solidFill>
              </a:rPr>
              <a:t>.</a:t>
            </a:r>
          </a:p>
          <a:p>
            <a:pPr marL="822325" lvl="2" indent="-282575" algn="l">
              <a:spcBef>
                <a:spcPts val="0"/>
              </a:spcBef>
              <a:buSzPct val="80000"/>
              <a:buFont typeface="Wingdings 2" pitchFamily="18" charset="2"/>
              <a:buChar char=""/>
            </a:pPr>
            <a:r>
              <a:rPr lang="en-US" dirty="0" smtClean="0">
                <a:solidFill>
                  <a:schemeClr val="tx1"/>
                </a:solidFill>
              </a:rPr>
              <a:t>Annuitization occurs outside of plan through rollovers.</a:t>
            </a:r>
          </a:p>
          <a:p>
            <a:pPr marL="822325" lvl="2" indent="-282575" algn="l">
              <a:spcBef>
                <a:spcPts val="0"/>
              </a:spcBef>
              <a:buSzPct val="80000"/>
              <a:buFont typeface="Wingdings 2" pitchFamily="18" charset="2"/>
              <a:buChar char=""/>
            </a:pPr>
            <a:r>
              <a:rPr lang="en-US" dirty="0" smtClean="0">
                <a:solidFill>
                  <a:schemeClr val="tx1"/>
                </a:solidFill>
              </a:rPr>
              <a:t>Internet portals can improve participant access.</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5</a:t>
            </a:fld>
            <a:endParaRPr lang="en-US" dirty="0">
              <a:solidFill>
                <a:schemeClr val="bg1"/>
              </a:solidFill>
            </a:endParaRPr>
          </a:p>
        </p:txBody>
      </p:sp>
    </p:spTree>
    <p:extLst>
      <p:ext uri="{BB962C8B-B14F-4D97-AF65-F5344CB8AC3E}">
        <p14:creationId xmlns:p14="http://schemas.microsoft.com/office/powerpoint/2010/main" val="29843698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“In Plan” Lifetime Income Solutions</a:t>
            </a:r>
            <a:endParaRPr lang="en-US" sz="3200" b="1" dirty="0"/>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Distribution Option Within Plan</a:t>
            </a:r>
          </a:p>
          <a:p>
            <a:pPr marL="822325" lvl="2" indent="-282575" algn="l">
              <a:spcBef>
                <a:spcPts val="0"/>
              </a:spcBef>
              <a:buSzPct val="80000"/>
              <a:buFont typeface="Wingdings 2" pitchFamily="18" charset="2"/>
              <a:buChar char=""/>
            </a:pPr>
            <a:r>
              <a:rPr lang="en-US" dirty="0" smtClean="0">
                <a:solidFill>
                  <a:schemeClr val="tx1"/>
                </a:solidFill>
              </a:rPr>
              <a:t>Plan purchases </a:t>
            </a:r>
            <a:r>
              <a:rPr lang="en-US" u="sng" dirty="0" smtClean="0">
                <a:solidFill>
                  <a:schemeClr val="tx1"/>
                </a:solidFill>
              </a:rPr>
              <a:t>Distribution Annuities</a:t>
            </a:r>
            <a:r>
              <a:rPr lang="en-US" dirty="0" smtClean="0">
                <a:solidFill>
                  <a:schemeClr val="tx1"/>
                </a:solidFill>
              </a:rPr>
              <a:t>.</a:t>
            </a:r>
          </a:p>
          <a:p>
            <a:pPr marL="822325" lvl="2" indent="-282575" algn="l">
              <a:spcBef>
                <a:spcPts val="0"/>
              </a:spcBef>
              <a:buSzPct val="80000"/>
              <a:buFont typeface="Wingdings 2" pitchFamily="18" charset="2"/>
              <a:buChar char=""/>
            </a:pPr>
            <a:r>
              <a:rPr lang="en-US" dirty="0" smtClean="0">
                <a:solidFill>
                  <a:schemeClr val="tx1"/>
                </a:solidFill>
              </a:rPr>
              <a:t>Immediate annuity purchased at time of distribution.</a:t>
            </a:r>
          </a:p>
          <a:p>
            <a:pPr marL="822325" lvl="2" indent="-282575" algn="l">
              <a:spcBef>
                <a:spcPts val="0"/>
              </a:spcBef>
              <a:buSzPct val="80000"/>
              <a:buFont typeface="Wingdings 2" pitchFamily="18" charset="2"/>
              <a:buChar char=""/>
            </a:pPr>
            <a:r>
              <a:rPr lang="en-US" dirty="0" smtClean="0">
                <a:solidFill>
                  <a:schemeClr val="tx1"/>
                </a:solidFill>
              </a:rPr>
              <a:t>Annuity contract is distributed to participant.</a:t>
            </a:r>
            <a:endParaRPr lang="en-US" dirty="0">
              <a:solidFill>
                <a:schemeClr val="tx1"/>
              </a:solidFill>
            </a:endParaRPr>
          </a:p>
          <a:p>
            <a:pPr marL="365125" lvl="1" indent="-282575" algn="l">
              <a:spcBef>
                <a:spcPts val="1800"/>
              </a:spcBef>
              <a:buSzPct val="80000"/>
              <a:buFont typeface="Wingdings 2" pitchFamily="18" charset="2"/>
              <a:buChar char=""/>
            </a:pPr>
            <a:r>
              <a:rPr lang="en-US" sz="3200" dirty="0" smtClean="0">
                <a:solidFill>
                  <a:schemeClr val="tx1"/>
                </a:solidFill>
              </a:rPr>
              <a:t>Investment Vehicle Within Plan</a:t>
            </a:r>
          </a:p>
          <a:p>
            <a:pPr marL="822325" lvl="2" indent="-282575" algn="l">
              <a:spcBef>
                <a:spcPts val="0"/>
              </a:spcBef>
              <a:buSzPct val="80000"/>
              <a:buFont typeface="Wingdings 2" pitchFamily="18" charset="2"/>
              <a:buChar char=""/>
            </a:pPr>
            <a:r>
              <a:rPr lang="en-US" dirty="0" smtClean="0">
                <a:solidFill>
                  <a:schemeClr val="tx1"/>
                </a:solidFill>
              </a:rPr>
              <a:t>Plan invests in </a:t>
            </a:r>
            <a:r>
              <a:rPr lang="en-US" u="sng" dirty="0" smtClean="0">
                <a:solidFill>
                  <a:schemeClr val="tx1"/>
                </a:solidFill>
              </a:rPr>
              <a:t>Group Annuity</a:t>
            </a:r>
            <a:r>
              <a:rPr lang="en-US" dirty="0" smtClean="0">
                <a:solidFill>
                  <a:schemeClr val="tx1"/>
                </a:solidFill>
              </a:rPr>
              <a:t>. </a:t>
            </a:r>
          </a:p>
          <a:p>
            <a:pPr marL="822325" lvl="2" indent="-282575" algn="l">
              <a:spcBef>
                <a:spcPts val="0"/>
              </a:spcBef>
              <a:buSzPct val="80000"/>
              <a:buFont typeface="Wingdings 2" pitchFamily="18" charset="2"/>
              <a:buChar char=""/>
            </a:pPr>
            <a:r>
              <a:rPr lang="en-US" dirty="0" smtClean="0">
                <a:solidFill>
                  <a:schemeClr val="tx1"/>
                </a:solidFill>
              </a:rPr>
              <a:t>Offers various investment and distribution options.</a:t>
            </a:r>
          </a:p>
          <a:p>
            <a:pPr marL="822325" lvl="2" indent="-282575" algn="l">
              <a:spcBef>
                <a:spcPts val="0"/>
              </a:spcBef>
              <a:buSzPct val="80000"/>
              <a:buFont typeface="Wingdings 2" pitchFamily="18" charset="2"/>
              <a:buChar char=""/>
            </a:pPr>
            <a:r>
              <a:rPr lang="en-US" dirty="0" smtClean="0">
                <a:solidFill>
                  <a:schemeClr val="tx1"/>
                </a:solidFill>
              </a:rPr>
              <a:t>Participant’s account converted to lifetime income.</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6</a:t>
            </a:fld>
            <a:endParaRPr lang="en-US" dirty="0">
              <a:solidFill>
                <a:schemeClr val="bg1"/>
              </a:solidFill>
            </a:endParaRPr>
          </a:p>
        </p:txBody>
      </p:sp>
    </p:spTree>
    <p:extLst>
      <p:ext uri="{BB962C8B-B14F-4D97-AF65-F5344CB8AC3E}">
        <p14:creationId xmlns:p14="http://schemas.microsoft.com/office/powerpoint/2010/main" val="33368517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20635"/>
            <a:ext cx="8415879" cy="695364"/>
          </a:xfrm>
        </p:spPr>
        <p:txBody>
          <a:bodyPr/>
          <a:lstStyle/>
          <a:p>
            <a:r>
              <a:rPr lang="en-US" sz="3200" b="1" dirty="0" smtClean="0"/>
              <a:t>Comparison of Retirement Income Strategies</a:t>
            </a:r>
            <a:endParaRPr lang="en-US" sz="3200" b="1" dirty="0"/>
          </a:p>
        </p:txBody>
      </p:sp>
      <p:sp>
        <p:nvSpPr>
          <p:cNvPr id="3" name="Subtitle 2"/>
          <p:cNvSpPr>
            <a:spLocks noGrp="1"/>
          </p:cNvSpPr>
          <p:nvPr>
            <p:ph type="subTitle" idx="1"/>
          </p:nvPr>
        </p:nvSpPr>
        <p:spPr>
          <a:xfrm>
            <a:off x="524934" y="1032928"/>
            <a:ext cx="8254998" cy="3649134"/>
          </a:xfrm>
        </p:spPr>
        <p:txBody>
          <a:bodyPr/>
          <a:lstStyle/>
          <a:p>
            <a:pPr marL="539750" lvl="2" algn="l">
              <a:spcBef>
                <a:spcPts val="0"/>
              </a:spcBef>
              <a:buSzPct val="80000"/>
            </a:pPr>
            <a:r>
              <a:rPr lang="en-US" dirty="0" smtClean="0">
                <a:solidFill>
                  <a:schemeClr val="tx1"/>
                </a:solidFill>
              </a:rPr>
              <a:t>							 	</a:t>
            </a:r>
            <a:r>
              <a:rPr lang="en-US" b="1" dirty="0" smtClean="0">
                <a:solidFill>
                  <a:schemeClr val="tx1"/>
                </a:solidFill>
              </a:rPr>
              <a:t>Guaranteed	Access to Cash</a:t>
            </a:r>
          </a:p>
          <a:p>
            <a:pPr marL="539750" lvl="2" algn="l">
              <a:spcBef>
                <a:spcPts val="0"/>
              </a:spcBef>
              <a:buSzPct val="80000"/>
            </a:pPr>
            <a:r>
              <a:rPr lang="en-US" b="1" dirty="0">
                <a:solidFill>
                  <a:schemeClr val="tx1"/>
                </a:solidFill>
              </a:rPr>
              <a:t>	</a:t>
            </a:r>
            <a:r>
              <a:rPr lang="en-US" b="1" dirty="0" smtClean="0">
                <a:solidFill>
                  <a:schemeClr val="tx1"/>
                </a:solidFill>
              </a:rPr>
              <a:t>							</a:t>
            </a:r>
            <a:r>
              <a:rPr lang="en-US" b="1" u="sng" dirty="0" smtClean="0">
                <a:solidFill>
                  <a:schemeClr val="tx1"/>
                </a:solidFill>
              </a:rPr>
              <a:t>    Income?  </a:t>
            </a:r>
            <a:r>
              <a:rPr lang="en-US" b="1" dirty="0" smtClean="0">
                <a:solidFill>
                  <a:schemeClr val="tx1"/>
                </a:solidFill>
              </a:rPr>
              <a:t>	</a:t>
            </a:r>
            <a:r>
              <a:rPr lang="en-US" b="1" u="sng" dirty="0" smtClean="0">
                <a:solidFill>
                  <a:schemeClr val="tx1"/>
                </a:solidFill>
              </a:rPr>
              <a:t>In Retirement?</a:t>
            </a:r>
          </a:p>
          <a:p>
            <a:pPr marL="82550" lvl="1" algn="l">
              <a:spcBef>
                <a:spcPts val="0"/>
              </a:spcBef>
              <a:spcAft>
                <a:spcPts val="600"/>
              </a:spcAft>
              <a:buSzPct val="80000"/>
            </a:pPr>
            <a:r>
              <a:rPr lang="en-US" dirty="0" smtClean="0">
                <a:solidFill>
                  <a:schemeClr val="tx1"/>
                </a:solidFill>
              </a:rPr>
              <a:t>Systematic Withdrawals	</a:t>
            </a:r>
            <a:r>
              <a:rPr lang="en-US" b="1" dirty="0" smtClean="0">
                <a:solidFill>
                  <a:schemeClr val="tx1"/>
                </a:solidFill>
              </a:rPr>
              <a:t>	  	 </a:t>
            </a:r>
            <a:r>
              <a:rPr lang="en-US" b="1" dirty="0" smtClean="0">
                <a:solidFill>
                  <a:srgbClr val="FF0000"/>
                </a:solidFill>
              </a:rPr>
              <a:t>No</a:t>
            </a:r>
            <a:r>
              <a:rPr lang="en-US" b="1" dirty="0" smtClean="0">
                <a:solidFill>
                  <a:schemeClr val="tx1"/>
                </a:solidFill>
              </a:rPr>
              <a:t>			  </a:t>
            </a:r>
            <a:r>
              <a:rPr lang="en-US" b="1" dirty="0" smtClean="0">
                <a:solidFill>
                  <a:srgbClr val="00B050"/>
                </a:solidFill>
              </a:rPr>
              <a:t>Yes</a:t>
            </a:r>
            <a:endParaRPr lang="en-US" b="1" dirty="0" smtClean="0">
              <a:solidFill>
                <a:schemeClr val="tx1"/>
              </a:solidFill>
            </a:endParaRPr>
          </a:p>
          <a:p>
            <a:pPr marL="82550" lvl="1" algn="l">
              <a:spcBef>
                <a:spcPts val="0"/>
              </a:spcBef>
              <a:spcAft>
                <a:spcPts val="600"/>
              </a:spcAft>
              <a:buSzPct val="80000"/>
            </a:pPr>
            <a:r>
              <a:rPr lang="en-US" dirty="0" smtClean="0">
                <a:solidFill>
                  <a:schemeClr val="tx1"/>
                </a:solidFill>
              </a:rPr>
              <a:t>Managed Payout	</a:t>
            </a:r>
            <a:r>
              <a:rPr lang="en-US" b="1" dirty="0" smtClean="0">
                <a:solidFill>
                  <a:schemeClr val="tx1"/>
                </a:solidFill>
              </a:rPr>
              <a:t>			  </a:t>
            </a:r>
            <a:r>
              <a:rPr lang="en-US" b="1" dirty="0">
                <a:solidFill>
                  <a:schemeClr val="tx1"/>
                </a:solidFill>
              </a:rPr>
              <a:t>	</a:t>
            </a:r>
            <a:r>
              <a:rPr lang="en-US" b="1" dirty="0" smtClean="0">
                <a:solidFill>
                  <a:schemeClr val="tx1"/>
                </a:solidFill>
              </a:rPr>
              <a:t> </a:t>
            </a:r>
            <a:r>
              <a:rPr lang="en-US" b="1" dirty="0" smtClean="0">
                <a:solidFill>
                  <a:srgbClr val="FF0000"/>
                </a:solidFill>
              </a:rPr>
              <a:t>No</a:t>
            </a:r>
            <a:r>
              <a:rPr lang="en-US" b="1" dirty="0" smtClean="0">
                <a:solidFill>
                  <a:schemeClr val="tx1"/>
                </a:solidFill>
              </a:rPr>
              <a:t>			  </a:t>
            </a:r>
            <a:r>
              <a:rPr lang="en-US" b="1" dirty="0" smtClean="0">
                <a:solidFill>
                  <a:srgbClr val="00B050"/>
                </a:solidFill>
              </a:rPr>
              <a:t>Yes</a:t>
            </a:r>
          </a:p>
          <a:p>
            <a:pPr marL="82550" lvl="1" algn="l">
              <a:spcBef>
                <a:spcPts val="0"/>
              </a:spcBef>
              <a:spcAft>
                <a:spcPts val="600"/>
              </a:spcAft>
              <a:buSzPct val="80000"/>
            </a:pPr>
            <a:r>
              <a:rPr lang="en-US" dirty="0" smtClean="0">
                <a:solidFill>
                  <a:schemeClr val="tx1"/>
                </a:solidFill>
              </a:rPr>
              <a:t>Distribution Annuities</a:t>
            </a:r>
            <a:r>
              <a:rPr lang="en-US" b="1" dirty="0">
                <a:solidFill>
                  <a:schemeClr val="tx1"/>
                </a:solidFill>
              </a:rPr>
              <a:t>		 	</a:t>
            </a:r>
            <a:r>
              <a:rPr lang="en-US" b="1" dirty="0">
                <a:solidFill>
                  <a:srgbClr val="00B050"/>
                </a:solidFill>
              </a:rPr>
              <a:t>Yes</a:t>
            </a:r>
            <a:r>
              <a:rPr lang="en-US" b="1" dirty="0">
                <a:solidFill>
                  <a:schemeClr val="tx1"/>
                </a:solidFill>
              </a:rPr>
              <a:t>			   </a:t>
            </a:r>
            <a:r>
              <a:rPr lang="en-US" b="1" dirty="0">
                <a:solidFill>
                  <a:srgbClr val="FF0000"/>
                </a:solidFill>
              </a:rPr>
              <a:t>No</a:t>
            </a:r>
          </a:p>
          <a:p>
            <a:pPr marL="82550" lvl="1" algn="l">
              <a:spcBef>
                <a:spcPts val="0"/>
              </a:spcBef>
              <a:spcAft>
                <a:spcPts val="600"/>
              </a:spcAft>
              <a:buSzPct val="80000"/>
            </a:pPr>
            <a:r>
              <a:rPr lang="en-US" dirty="0">
                <a:solidFill>
                  <a:schemeClr val="tx1"/>
                </a:solidFill>
              </a:rPr>
              <a:t>Group Annuity (</a:t>
            </a:r>
            <a:r>
              <a:rPr lang="en-US" dirty="0" smtClean="0">
                <a:solidFill>
                  <a:schemeClr val="tx1"/>
                </a:solidFill>
              </a:rPr>
              <a:t>Traditional)</a:t>
            </a:r>
            <a:r>
              <a:rPr lang="en-US" b="1" dirty="0">
                <a:solidFill>
                  <a:schemeClr val="tx1"/>
                </a:solidFill>
              </a:rPr>
              <a:t>	 	</a:t>
            </a:r>
            <a:r>
              <a:rPr lang="en-US" b="1" dirty="0">
                <a:solidFill>
                  <a:srgbClr val="00B050"/>
                </a:solidFill>
              </a:rPr>
              <a:t>Yes </a:t>
            </a:r>
            <a:r>
              <a:rPr lang="en-US" b="1" dirty="0">
                <a:solidFill>
                  <a:schemeClr val="tx1"/>
                </a:solidFill>
              </a:rPr>
              <a:t>			   </a:t>
            </a:r>
            <a:r>
              <a:rPr lang="en-US" b="1" dirty="0">
                <a:solidFill>
                  <a:srgbClr val="FF0000"/>
                </a:solidFill>
              </a:rPr>
              <a:t>No</a:t>
            </a:r>
          </a:p>
          <a:p>
            <a:pPr marL="82550" lvl="1" algn="l">
              <a:spcBef>
                <a:spcPts val="0"/>
              </a:spcBef>
              <a:spcAft>
                <a:spcPts val="600"/>
              </a:spcAft>
              <a:buSzPct val="80000"/>
            </a:pPr>
            <a:r>
              <a:rPr lang="en-US" dirty="0" smtClean="0">
                <a:solidFill>
                  <a:schemeClr val="tx1"/>
                </a:solidFill>
              </a:rPr>
              <a:t>Longevity Insurance	</a:t>
            </a:r>
            <a:r>
              <a:rPr lang="en-US" b="1" dirty="0" smtClean="0">
                <a:solidFill>
                  <a:schemeClr val="tx1"/>
                </a:solidFill>
              </a:rPr>
              <a:t>		   </a:t>
            </a:r>
            <a:r>
              <a:rPr lang="en-US" b="1" dirty="0" smtClean="0">
                <a:solidFill>
                  <a:srgbClr val="0070C0"/>
                </a:solidFill>
              </a:rPr>
              <a:t>Partial</a:t>
            </a:r>
            <a:r>
              <a:rPr lang="en-US" b="1" dirty="0" smtClean="0">
                <a:solidFill>
                  <a:schemeClr val="tx1"/>
                </a:solidFill>
              </a:rPr>
              <a:t>			</a:t>
            </a:r>
            <a:r>
              <a:rPr lang="en-US" b="1" dirty="0" smtClean="0">
                <a:solidFill>
                  <a:srgbClr val="0070C0"/>
                </a:solidFill>
              </a:rPr>
              <a:t>Partial</a:t>
            </a:r>
          </a:p>
          <a:p>
            <a:pPr marL="82550" lvl="1" algn="l">
              <a:spcBef>
                <a:spcPts val="0"/>
              </a:spcBef>
              <a:spcAft>
                <a:spcPts val="600"/>
              </a:spcAft>
              <a:buSzPct val="80000"/>
            </a:pPr>
            <a:r>
              <a:rPr lang="en-US" dirty="0" smtClean="0">
                <a:solidFill>
                  <a:schemeClr val="tx1"/>
                </a:solidFill>
              </a:rPr>
              <a:t>GLWB (Group Annuity)</a:t>
            </a:r>
            <a:r>
              <a:rPr lang="en-US" b="1" dirty="0" smtClean="0">
                <a:solidFill>
                  <a:schemeClr val="tx1"/>
                </a:solidFill>
              </a:rPr>
              <a:t>		 	</a:t>
            </a:r>
            <a:r>
              <a:rPr lang="en-US" b="1" dirty="0" smtClean="0">
                <a:solidFill>
                  <a:srgbClr val="00B050"/>
                </a:solidFill>
              </a:rPr>
              <a:t>Yes </a:t>
            </a:r>
            <a:r>
              <a:rPr lang="en-US" b="1" dirty="0" smtClean="0">
                <a:solidFill>
                  <a:schemeClr val="tx1"/>
                </a:solidFill>
              </a:rPr>
              <a:t>			  </a:t>
            </a:r>
            <a:r>
              <a:rPr lang="en-US" b="1" dirty="0" smtClean="0">
                <a:solidFill>
                  <a:srgbClr val="00B050"/>
                </a:solidFill>
              </a:rPr>
              <a:t>Yes</a:t>
            </a:r>
            <a:endParaRPr lang="en-US" b="1" dirty="0" smtClean="0">
              <a:solidFill>
                <a:schemeClr val="tx1"/>
              </a:solidFill>
            </a:endParaRP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7</a:t>
            </a:fld>
            <a:endParaRPr lang="en-US" dirty="0">
              <a:solidFill>
                <a:schemeClr val="bg1"/>
              </a:solidFill>
            </a:endParaRPr>
          </a:p>
        </p:txBody>
      </p:sp>
    </p:spTree>
    <p:extLst>
      <p:ext uri="{BB962C8B-B14F-4D97-AF65-F5344CB8AC3E}">
        <p14:creationId xmlns:p14="http://schemas.microsoft.com/office/powerpoint/2010/main" val="35026542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Guaranteed Living Withdrawal Benefit (GLWB)</a:t>
            </a:r>
            <a:endParaRPr lang="en-US" sz="3200" b="1" dirty="0"/>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Guaranteed Withdrawal</a:t>
            </a:r>
          </a:p>
          <a:p>
            <a:pPr marL="822325" lvl="2" indent="-282575" algn="l">
              <a:spcBef>
                <a:spcPts val="0"/>
              </a:spcBef>
              <a:buSzPct val="80000"/>
              <a:buFont typeface="Wingdings 2" pitchFamily="18" charset="2"/>
              <a:buChar char=""/>
            </a:pPr>
            <a:r>
              <a:rPr lang="en-US" dirty="0" smtClean="0">
                <a:solidFill>
                  <a:schemeClr val="tx1"/>
                </a:solidFill>
              </a:rPr>
              <a:t>Guaranteed percentage of “</a:t>
            </a:r>
            <a:r>
              <a:rPr lang="en-US" u="sng" dirty="0" smtClean="0">
                <a:solidFill>
                  <a:schemeClr val="tx1"/>
                </a:solidFill>
              </a:rPr>
              <a:t>Benefit Base</a:t>
            </a:r>
            <a:r>
              <a:rPr lang="en-US" dirty="0" smtClean="0">
                <a:solidFill>
                  <a:schemeClr val="tx1"/>
                </a:solidFill>
              </a:rPr>
              <a:t>” may be withdrawn annually during retirement years.</a:t>
            </a:r>
          </a:p>
          <a:p>
            <a:pPr marL="822325" lvl="2" indent="-282575" algn="l">
              <a:spcBef>
                <a:spcPts val="0"/>
              </a:spcBef>
              <a:buSzPct val="80000"/>
              <a:buFont typeface="Wingdings 2" pitchFamily="18" charset="2"/>
              <a:buChar char=""/>
            </a:pPr>
            <a:r>
              <a:rPr lang="en-US" dirty="0" smtClean="0">
                <a:solidFill>
                  <a:schemeClr val="tx1"/>
                </a:solidFill>
              </a:rPr>
              <a:t>Guarantee takes effect when account’s investment value is insufficient to cover guaranteed withdrawals.</a:t>
            </a:r>
          </a:p>
          <a:p>
            <a:pPr marL="365125" lvl="1" indent="-282575" algn="l">
              <a:spcBef>
                <a:spcPts val="1800"/>
              </a:spcBef>
              <a:buSzPct val="80000"/>
              <a:buFont typeface="Wingdings 2" pitchFamily="18" charset="2"/>
              <a:buChar char=""/>
            </a:pPr>
            <a:r>
              <a:rPr lang="en-US" sz="3200" dirty="0" smtClean="0">
                <a:solidFill>
                  <a:schemeClr val="tx1"/>
                </a:solidFill>
              </a:rPr>
              <a:t>Benefit Base</a:t>
            </a:r>
          </a:p>
          <a:p>
            <a:pPr marL="822325" lvl="2" indent="-282575" algn="l">
              <a:spcBef>
                <a:spcPts val="0"/>
              </a:spcBef>
              <a:buSzPct val="80000"/>
              <a:buFont typeface="Wingdings 2" pitchFamily="18" charset="2"/>
              <a:buChar char=""/>
            </a:pPr>
            <a:r>
              <a:rPr lang="en-US" dirty="0">
                <a:solidFill>
                  <a:schemeClr val="tx1"/>
                </a:solidFill>
              </a:rPr>
              <a:t>Initial value </a:t>
            </a:r>
            <a:r>
              <a:rPr lang="en-US" dirty="0" smtClean="0">
                <a:solidFill>
                  <a:schemeClr val="tx1"/>
                </a:solidFill>
              </a:rPr>
              <a:t>is </a:t>
            </a:r>
            <a:r>
              <a:rPr lang="en-US" dirty="0">
                <a:solidFill>
                  <a:schemeClr val="tx1"/>
                </a:solidFill>
              </a:rPr>
              <a:t>based on contributions.</a:t>
            </a:r>
          </a:p>
          <a:p>
            <a:pPr marL="822325" lvl="2" indent="-282575" algn="l">
              <a:spcBef>
                <a:spcPts val="0"/>
              </a:spcBef>
              <a:buSzPct val="80000"/>
              <a:buFont typeface="Wingdings 2" pitchFamily="18" charset="2"/>
              <a:buChar char=""/>
            </a:pPr>
            <a:r>
              <a:rPr lang="en-US" dirty="0">
                <a:solidFill>
                  <a:schemeClr val="tx1"/>
                </a:solidFill>
              </a:rPr>
              <a:t>Future value may “roll up” by fixed percentage each year, or “step up” based on anniversary value of account.</a:t>
            </a:r>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8</a:t>
            </a:fld>
            <a:endParaRPr lang="en-US" dirty="0">
              <a:solidFill>
                <a:schemeClr val="bg1"/>
              </a:solidFill>
            </a:endParaRPr>
          </a:p>
        </p:txBody>
      </p:sp>
    </p:spTree>
    <p:extLst>
      <p:ext uri="{BB962C8B-B14F-4D97-AF65-F5344CB8AC3E}">
        <p14:creationId xmlns:p14="http://schemas.microsoft.com/office/powerpoint/2010/main" val="19177524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Need for Additional Fiduciary Guidance</a:t>
            </a:r>
            <a:endParaRPr lang="en-US" sz="3200" b="1" dirty="0"/>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Selection of Annuity Provider and Annuities</a:t>
            </a:r>
          </a:p>
          <a:p>
            <a:pPr marL="822325" lvl="2" indent="-282575" algn="l">
              <a:spcBef>
                <a:spcPts val="0"/>
              </a:spcBef>
              <a:buSzPct val="80000"/>
              <a:buFont typeface="Wingdings 2" pitchFamily="18" charset="2"/>
              <a:buChar char=""/>
            </a:pPr>
            <a:r>
              <a:rPr lang="en-US" dirty="0" smtClean="0">
                <a:solidFill>
                  <a:schemeClr val="tx1"/>
                </a:solidFill>
              </a:rPr>
              <a:t>Subject to ERISA fiduciary standards.</a:t>
            </a:r>
          </a:p>
          <a:p>
            <a:pPr marL="822325" lvl="2" indent="-282575" algn="l">
              <a:spcBef>
                <a:spcPts val="0"/>
              </a:spcBef>
              <a:buSzPct val="80000"/>
              <a:buFont typeface="Wingdings 2" pitchFamily="18" charset="2"/>
              <a:buChar char=""/>
            </a:pPr>
            <a:r>
              <a:rPr lang="en-US" dirty="0" smtClean="0">
                <a:solidFill>
                  <a:schemeClr val="tx1"/>
                </a:solidFill>
              </a:rPr>
              <a:t>Must act in accordance with duty of prudence and loyalty.</a:t>
            </a:r>
            <a:endParaRPr lang="en-US" dirty="0">
              <a:solidFill>
                <a:schemeClr val="tx1"/>
              </a:solidFill>
            </a:endParaRPr>
          </a:p>
          <a:p>
            <a:pPr marL="365125" lvl="1" indent="-282575" algn="l">
              <a:spcBef>
                <a:spcPts val="1800"/>
              </a:spcBef>
              <a:buSzPct val="80000"/>
              <a:buFont typeface="Wingdings 2" pitchFamily="18" charset="2"/>
              <a:buChar char=""/>
            </a:pPr>
            <a:r>
              <a:rPr lang="en-US" sz="3200" dirty="0" smtClean="0">
                <a:solidFill>
                  <a:schemeClr val="tx1"/>
                </a:solidFill>
              </a:rPr>
              <a:t>Existing DOL Guidance</a:t>
            </a:r>
          </a:p>
          <a:p>
            <a:pPr marL="822325" lvl="2" indent="-282575" algn="l">
              <a:spcBef>
                <a:spcPts val="0"/>
              </a:spcBef>
              <a:buSzPct val="80000"/>
              <a:buFont typeface="Wingdings 2" pitchFamily="18" charset="2"/>
              <a:buChar char=""/>
            </a:pPr>
            <a:r>
              <a:rPr lang="en-US" dirty="0" smtClean="0">
                <a:solidFill>
                  <a:schemeClr val="tx1"/>
                </a:solidFill>
              </a:rPr>
              <a:t>1995 guidance on Distribution Annuities for DB plans.</a:t>
            </a:r>
          </a:p>
          <a:p>
            <a:pPr marL="822325" lvl="2" indent="-282575" algn="l">
              <a:spcBef>
                <a:spcPts val="0"/>
              </a:spcBef>
              <a:buSzPct val="80000"/>
              <a:buFont typeface="Wingdings 2" pitchFamily="18" charset="2"/>
              <a:buChar char=""/>
            </a:pPr>
            <a:r>
              <a:rPr lang="en-US" dirty="0" smtClean="0">
                <a:solidFill>
                  <a:schemeClr val="tx1"/>
                </a:solidFill>
              </a:rPr>
              <a:t>2008 safe harbor on Distribution Annuities for DC plans.</a:t>
            </a:r>
          </a:p>
          <a:p>
            <a:pPr marL="822325" lvl="2" indent="-282575" algn="l">
              <a:spcBef>
                <a:spcPts val="0"/>
              </a:spcBef>
              <a:buSzPct val="80000"/>
              <a:buFont typeface="Wingdings 2" pitchFamily="18" charset="2"/>
              <a:buChar char=""/>
            </a:pPr>
            <a:r>
              <a:rPr lang="en-US" dirty="0" smtClean="0">
                <a:solidFill>
                  <a:schemeClr val="tx1"/>
                </a:solidFill>
              </a:rPr>
              <a:t>No clear guidance on other annuities for DC plans.</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9</a:t>
            </a:fld>
            <a:endParaRPr lang="en-US" dirty="0">
              <a:solidFill>
                <a:schemeClr val="bg1"/>
              </a:solidFill>
            </a:endParaRPr>
          </a:p>
        </p:txBody>
      </p:sp>
    </p:spTree>
    <p:extLst>
      <p:ext uri="{BB962C8B-B14F-4D97-AF65-F5344CB8AC3E}">
        <p14:creationId xmlns:p14="http://schemas.microsoft.com/office/powerpoint/2010/main" val="16540032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Current Fiduciary Standard for Annuities</a:t>
            </a:r>
            <a:endParaRPr lang="en-US" sz="3200" b="1" dirty="0"/>
          </a:p>
        </p:txBody>
      </p:sp>
      <p:sp>
        <p:nvSpPr>
          <p:cNvPr id="3" name="Subtitle 2"/>
          <p:cNvSpPr>
            <a:spLocks noGrp="1"/>
          </p:cNvSpPr>
          <p:nvPr>
            <p:ph type="subTitle" idx="1"/>
          </p:nvPr>
        </p:nvSpPr>
        <p:spPr>
          <a:xfrm>
            <a:off x="448733" y="1159933"/>
            <a:ext cx="8331199"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DC Plans and Lifetime Income</a:t>
            </a:r>
            <a:endParaRPr lang="en-US" dirty="0" smtClean="0">
              <a:solidFill>
                <a:schemeClr val="tx1"/>
              </a:solidFill>
            </a:endParaRPr>
          </a:p>
          <a:p>
            <a:pPr marL="822325" lvl="2" indent="-282575" algn="l">
              <a:spcBef>
                <a:spcPts val="0"/>
              </a:spcBef>
              <a:buSzPct val="80000"/>
              <a:buFont typeface="Wingdings 2" pitchFamily="18" charset="2"/>
              <a:buChar char=""/>
            </a:pPr>
            <a:r>
              <a:rPr lang="en-US" dirty="0" smtClean="0">
                <a:solidFill>
                  <a:schemeClr val="tx1"/>
                </a:solidFill>
              </a:rPr>
              <a:t>Lack of clear guidance has not stopped DC plan sponsors</a:t>
            </a:r>
          </a:p>
          <a:p>
            <a:pPr marL="539750" lvl="2" algn="l">
              <a:spcBef>
                <a:spcPts val="0"/>
              </a:spcBef>
              <a:buSzPct val="80000"/>
            </a:pPr>
            <a:r>
              <a:rPr lang="en-US" dirty="0">
                <a:solidFill>
                  <a:schemeClr val="tx1"/>
                </a:solidFill>
              </a:rPr>
              <a:t>	</a:t>
            </a:r>
            <a:r>
              <a:rPr lang="en-US" dirty="0" smtClean="0">
                <a:solidFill>
                  <a:schemeClr val="tx1"/>
                </a:solidFill>
              </a:rPr>
              <a:t>(</a:t>
            </a:r>
            <a:r>
              <a:rPr lang="en-US" u="sng" dirty="0" smtClean="0">
                <a:solidFill>
                  <a:schemeClr val="tx1"/>
                </a:solidFill>
              </a:rPr>
              <a:t>e.g.</a:t>
            </a:r>
            <a:r>
              <a:rPr lang="en-US" dirty="0" smtClean="0">
                <a:solidFill>
                  <a:schemeClr val="tx1"/>
                </a:solidFill>
              </a:rPr>
              <a:t>, United Technologies adds GLWB annuity option).</a:t>
            </a:r>
            <a:endParaRPr lang="en-US" dirty="0">
              <a:solidFill>
                <a:schemeClr val="tx1"/>
              </a:solidFill>
            </a:endParaRPr>
          </a:p>
          <a:p>
            <a:pPr marL="365125" lvl="1" indent="-282575" algn="l">
              <a:spcBef>
                <a:spcPts val="1800"/>
              </a:spcBef>
              <a:buSzPct val="80000"/>
              <a:buFont typeface="Wingdings 2" pitchFamily="18" charset="2"/>
              <a:buChar char=""/>
            </a:pPr>
            <a:r>
              <a:rPr lang="en-US" sz="3200" dirty="0" smtClean="0">
                <a:solidFill>
                  <a:schemeClr val="tx1"/>
                </a:solidFill>
              </a:rPr>
              <a:t>DOL’s 2008 Safe Harbor</a:t>
            </a:r>
          </a:p>
          <a:p>
            <a:pPr marL="822325" lvl="2" indent="-282575" algn="l">
              <a:spcBef>
                <a:spcPts val="0"/>
              </a:spcBef>
              <a:buSzPct val="80000"/>
              <a:buFont typeface="Wingdings 2" pitchFamily="18" charset="2"/>
              <a:buChar char=""/>
            </a:pPr>
            <a:r>
              <a:rPr lang="en-US" dirty="0" smtClean="0">
                <a:solidFill>
                  <a:schemeClr val="tx1"/>
                </a:solidFill>
              </a:rPr>
              <a:t>Provides useful framework for plan fiduciaries in general.</a:t>
            </a:r>
            <a:endParaRPr lang="en-US" dirty="0">
              <a:solidFill>
                <a:schemeClr val="tx1"/>
              </a:solidFill>
            </a:endParaRPr>
          </a:p>
          <a:p>
            <a:pPr marL="539750" lvl="2" algn="l">
              <a:spcBef>
                <a:spcPts val="0"/>
              </a:spcBef>
              <a:buSzPct val="80000"/>
            </a:pPr>
            <a:endParaRPr lang="en-US" sz="600" dirty="0" smtClean="0">
              <a:solidFill>
                <a:schemeClr val="tx1"/>
              </a:solidFill>
            </a:endParaRPr>
          </a:p>
          <a:p>
            <a:pPr marL="996950" lvl="3" algn="l">
              <a:spcBef>
                <a:spcPts val="0"/>
              </a:spcBef>
              <a:buSzPct val="80000"/>
            </a:pPr>
            <a:r>
              <a:rPr lang="en-US" sz="2400" dirty="0" smtClean="0">
                <a:solidFill>
                  <a:schemeClr val="tx1"/>
                </a:solidFill>
              </a:rPr>
              <a:t>1) Procedural Prudence		2) Insurer’s Payment Ability </a:t>
            </a:r>
          </a:p>
          <a:p>
            <a:pPr marL="996950" lvl="3" algn="l">
              <a:spcBef>
                <a:spcPts val="0"/>
              </a:spcBef>
              <a:buSzPct val="80000"/>
            </a:pPr>
            <a:r>
              <a:rPr lang="en-US" sz="2400" dirty="0" smtClean="0">
                <a:solidFill>
                  <a:schemeClr val="tx1"/>
                </a:solidFill>
              </a:rPr>
              <a:t>3) Cost						4) Conclusions 			</a:t>
            </a:r>
          </a:p>
          <a:p>
            <a:pPr marL="996950" lvl="3" algn="l">
              <a:spcBef>
                <a:spcPts val="0"/>
              </a:spcBef>
              <a:buSzPct val="80000"/>
            </a:pPr>
            <a:r>
              <a:rPr lang="en-US" sz="2400" dirty="0" smtClean="0">
                <a:solidFill>
                  <a:schemeClr val="tx1"/>
                </a:solidFill>
              </a:rPr>
              <a:t>5) Seeking Expert Advice</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364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10</a:t>
            </a:fld>
            <a:endParaRPr lang="en-US" dirty="0">
              <a:solidFill>
                <a:schemeClr val="bg1"/>
              </a:solidFill>
            </a:endParaRPr>
          </a:p>
        </p:txBody>
      </p:sp>
    </p:spTree>
    <p:extLst>
      <p:ext uri="{BB962C8B-B14F-4D97-AF65-F5344CB8AC3E}">
        <p14:creationId xmlns:p14="http://schemas.microsoft.com/office/powerpoint/2010/main" val="27794078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1st Step (Procedural Prudence)</a:t>
            </a:r>
            <a:endParaRPr lang="en-US" sz="3200" b="1" dirty="0"/>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Engaging in Objective, Analytical Process</a:t>
            </a:r>
          </a:p>
          <a:p>
            <a:pPr marL="822325" lvl="2" indent="-282575" algn="l">
              <a:spcBef>
                <a:spcPts val="0"/>
              </a:spcBef>
              <a:buSzPct val="80000"/>
              <a:buFont typeface="Wingdings 2" pitchFamily="18" charset="2"/>
              <a:buChar char=""/>
            </a:pPr>
            <a:r>
              <a:rPr lang="en-US" dirty="0" smtClean="0">
                <a:solidFill>
                  <a:schemeClr val="tx1"/>
                </a:solidFill>
              </a:rPr>
              <a:t>Prudence of fiduciary act is based on process.</a:t>
            </a:r>
          </a:p>
          <a:p>
            <a:pPr marL="822325" lvl="2" indent="-282575" algn="l">
              <a:spcBef>
                <a:spcPts val="0"/>
              </a:spcBef>
              <a:buSzPct val="80000"/>
              <a:buFont typeface="Wingdings 2" pitchFamily="18" charset="2"/>
              <a:buChar char=""/>
            </a:pPr>
            <a:r>
              <a:rPr lang="en-US" dirty="0" smtClean="0">
                <a:solidFill>
                  <a:schemeClr val="tx1"/>
                </a:solidFill>
              </a:rPr>
              <a:t>Must conduct appropriate investigation of annuity investment.</a:t>
            </a:r>
            <a:endParaRPr lang="en-US" dirty="0">
              <a:solidFill>
                <a:schemeClr val="tx1"/>
              </a:solidFill>
            </a:endParaRPr>
          </a:p>
          <a:p>
            <a:pPr marL="365125" lvl="1" indent="-282575" algn="l">
              <a:spcBef>
                <a:spcPts val="1800"/>
              </a:spcBef>
              <a:buSzPct val="80000"/>
              <a:buFont typeface="Wingdings 2" pitchFamily="18" charset="2"/>
              <a:buChar char=""/>
            </a:pPr>
            <a:r>
              <a:rPr lang="en-US" sz="3200" dirty="0" smtClean="0">
                <a:solidFill>
                  <a:schemeClr val="tx1"/>
                </a:solidFill>
              </a:rPr>
              <a:t>Documentation of Selection Process</a:t>
            </a:r>
          </a:p>
          <a:p>
            <a:pPr marL="822325" lvl="2" indent="-282575" algn="l">
              <a:spcBef>
                <a:spcPts val="0"/>
              </a:spcBef>
              <a:buSzPct val="80000"/>
              <a:buFont typeface="Wingdings 2" pitchFamily="18" charset="2"/>
              <a:buChar char=""/>
            </a:pPr>
            <a:r>
              <a:rPr lang="en-US" dirty="0" smtClean="0">
                <a:solidFill>
                  <a:schemeClr val="tx1"/>
                </a:solidFill>
              </a:rPr>
              <a:t>Maintain minutes of fiduciary reviews.</a:t>
            </a:r>
          </a:p>
          <a:p>
            <a:pPr marL="822325" lvl="2" indent="-282575" algn="l">
              <a:spcBef>
                <a:spcPts val="0"/>
              </a:spcBef>
              <a:buSzPct val="80000"/>
              <a:buFont typeface="Wingdings 2" pitchFamily="18" charset="2"/>
              <a:buChar char=""/>
            </a:pPr>
            <a:r>
              <a:rPr lang="en-US" dirty="0" smtClean="0">
                <a:solidFill>
                  <a:schemeClr val="tx1"/>
                </a:solidFill>
              </a:rPr>
              <a:t>Records for ongoing monitoring.</a:t>
            </a: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364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11</a:t>
            </a:fld>
            <a:endParaRPr lang="en-US" dirty="0">
              <a:solidFill>
                <a:schemeClr val="bg1"/>
              </a:solidFill>
            </a:endParaRPr>
          </a:p>
        </p:txBody>
      </p:sp>
    </p:spTree>
    <p:extLst>
      <p:ext uri="{BB962C8B-B14F-4D97-AF65-F5344CB8AC3E}">
        <p14:creationId xmlns:p14="http://schemas.microsoft.com/office/powerpoint/2010/main" val="28863526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2nd Step (Insurer’s Payment Ability)</a:t>
            </a:r>
            <a:endParaRPr lang="en-US" sz="3200" b="1" dirty="0"/>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Obtaining Sufficient Information</a:t>
            </a:r>
          </a:p>
          <a:p>
            <a:pPr marL="822325" lvl="2" indent="-282575" algn="l">
              <a:spcBef>
                <a:spcPts val="0"/>
              </a:spcBef>
              <a:buSzPct val="80000"/>
              <a:buFont typeface="Wingdings 2" pitchFamily="18" charset="2"/>
              <a:buChar char=""/>
            </a:pPr>
            <a:r>
              <a:rPr lang="en-US" dirty="0" smtClean="0">
                <a:solidFill>
                  <a:schemeClr val="tx1"/>
                </a:solidFill>
              </a:rPr>
              <a:t>Insurer’s experience and expertise</a:t>
            </a:r>
          </a:p>
          <a:p>
            <a:pPr marL="822325" lvl="2" indent="-282575" algn="l">
              <a:spcBef>
                <a:spcPts val="0"/>
              </a:spcBef>
              <a:buSzPct val="80000"/>
              <a:buFont typeface="Wingdings 2" pitchFamily="18" charset="2"/>
              <a:buChar char=""/>
            </a:pPr>
            <a:r>
              <a:rPr lang="en-US" dirty="0" smtClean="0">
                <a:solidFill>
                  <a:schemeClr val="tx1"/>
                </a:solidFill>
              </a:rPr>
              <a:t>Level of capital</a:t>
            </a:r>
          </a:p>
          <a:p>
            <a:pPr marL="822325" lvl="2" indent="-282575" algn="l">
              <a:spcBef>
                <a:spcPts val="0"/>
              </a:spcBef>
              <a:buSzPct val="80000"/>
              <a:buFont typeface="Wingdings 2" pitchFamily="18" charset="2"/>
              <a:buChar char=""/>
            </a:pPr>
            <a:r>
              <a:rPr lang="en-US" dirty="0" smtClean="0">
                <a:solidFill>
                  <a:schemeClr val="tx1"/>
                </a:solidFill>
              </a:rPr>
              <a:t>Ratings</a:t>
            </a:r>
          </a:p>
          <a:p>
            <a:pPr marL="822325" lvl="2" indent="-282575" algn="l">
              <a:spcBef>
                <a:spcPts val="0"/>
              </a:spcBef>
              <a:buSzPct val="80000"/>
              <a:buFont typeface="Wingdings 2" pitchFamily="18" charset="2"/>
              <a:buChar char=""/>
            </a:pPr>
            <a:r>
              <a:rPr lang="en-US" dirty="0" smtClean="0">
                <a:solidFill>
                  <a:schemeClr val="tx1"/>
                </a:solidFill>
              </a:rPr>
              <a:t>Contract’s structure and benefit guarantees</a:t>
            </a:r>
          </a:p>
          <a:p>
            <a:pPr marL="822325" lvl="2" indent="-282575" algn="l">
              <a:spcBef>
                <a:spcPts val="0"/>
              </a:spcBef>
              <a:buSzPct val="80000"/>
              <a:buFont typeface="Wingdings 2" pitchFamily="18" charset="2"/>
              <a:buChar char=""/>
            </a:pPr>
            <a:r>
              <a:rPr lang="en-US" dirty="0" smtClean="0">
                <a:solidFill>
                  <a:schemeClr val="tx1"/>
                </a:solidFill>
              </a:rPr>
              <a:t>Protection through state guaranty associations</a:t>
            </a:r>
          </a:p>
          <a:p>
            <a:pPr marL="365125" lvl="1" indent="-282575" algn="l">
              <a:spcBef>
                <a:spcPts val="1800"/>
              </a:spcBef>
              <a:buSzPct val="80000"/>
              <a:buFont typeface="Wingdings 2" pitchFamily="18" charset="2"/>
              <a:buChar char=""/>
            </a:pPr>
            <a:r>
              <a:rPr lang="en-US" sz="3200" dirty="0" smtClean="0">
                <a:solidFill>
                  <a:schemeClr val="tx1"/>
                </a:solidFill>
              </a:rPr>
              <a:t>DOL Proposal</a:t>
            </a:r>
          </a:p>
          <a:p>
            <a:pPr marL="822325" lvl="2" indent="-282575" algn="l">
              <a:spcBef>
                <a:spcPts val="0"/>
              </a:spcBef>
              <a:buSzPct val="80000"/>
              <a:buFont typeface="Wingdings 2" pitchFamily="18" charset="2"/>
              <a:buChar char=""/>
            </a:pPr>
            <a:r>
              <a:rPr lang="en-US" dirty="0" smtClean="0">
                <a:solidFill>
                  <a:schemeClr val="tx1"/>
                </a:solidFill>
              </a:rPr>
              <a:t>Proposed amendment to DOL safe harbor (Oct. 2014)</a:t>
            </a: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364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12</a:t>
            </a:fld>
            <a:endParaRPr lang="en-US" dirty="0">
              <a:solidFill>
                <a:schemeClr val="bg1"/>
              </a:solidFill>
            </a:endParaRPr>
          </a:p>
        </p:txBody>
      </p:sp>
    </p:spTree>
    <p:extLst>
      <p:ext uri="{BB962C8B-B14F-4D97-AF65-F5344CB8AC3E}">
        <p14:creationId xmlns:p14="http://schemas.microsoft.com/office/powerpoint/2010/main" val="14233691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3rd Step (Cost) and 4th Step (Conclusions)</a:t>
            </a:r>
            <a:endParaRPr lang="en-US" sz="3200" b="1" dirty="0"/>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Considering Annuity’s Cost</a:t>
            </a:r>
          </a:p>
          <a:p>
            <a:pPr marL="822325" lvl="2" indent="-282575" algn="l">
              <a:spcBef>
                <a:spcPts val="0"/>
              </a:spcBef>
              <a:buSzPct val="80000"/>
              <a:buFont typeface="Wingdings 2" pitchFamily="18" charset="2"/>
              <a:buChar char=""/>
            </a:pPr>
            <a:r>
              <a:rPr lang="en-US" dirty="0" smtClean="0">
                <a:solidFill>
                  <a:schemeClr val="tx1"/>
                </a:solidFill>
              </a:rPr>
              <a:t>Cost considered in relation to benefits and services.</a:t>
            </a:r>
          </a:p>
          <a:p>
            <a:pPr marL="822325" lvl="2" indent="-282575" algn="l">
              <a:spcBef>
                <a:spcPts val="0"/>
              </a:spcBef>
              <a:buSzPct val="80000"/>
              <a:buFont typeface="Wingdings 2" pitchFamily="18" charset="2"/>
              <a:buChar char=""/>
            </a:pPr>
            <a:r>
              <a:rPr lang="en-US" dirty="0" smtClean="0">
                <a:solidFill>
                  <a:schemeClr val="tx1"/>
                </a:solidFill>
              </a:rPr>
              <a:t>Evaluate fees, commissions and other charges.</a:t>
            </a:r>
          </a:p>
          <a:p>
            <a:pPr marL="822325" lvl="2" indent="-282575" algn="l">
              <a:spcBef>
                <a:spcPts val="0"/>
              </a:spcBef>
              <a:buSzPct val="80000"/>
              <a:buFont typeface="Wingdings 2" pitchFamily="18" charset="2"/>
              <a:buChar char=""/>
            </a:pPr>
            <a:r>
              <a:rPr lang="en-US" dirty="0" smtClean="0">
                <a:solidFill>
                  <a:schemeClr val="tx1"/>
                </a:solidFill>
              </a:rPr>
              <a:t>No requirement to select cheapest annuity.</a:t>
            </a:r>
            <a:endParaRPr lang="en-US" dirty="0">
              <a:solidFill>
                <a:schemeClr val="tx1"/>
              </a:solidFill>
            </a:endParaRPr>
          </a:p>
          <a:p>
            <a:pPr marL="365125" lvl="1" indent="-282575" algn="l">
              <a:spcBef>
                <a:spcPts val="1800"/>
              </a:spcBef>
              <a:buSzPct val="80000"/>
              <a:buFont typeface="Wingdings 2" pitchFamily="18" charset="2"/>
              <a:buChar char=""/>
            </a:pPr>
            <a:r>
              <a:rPr lang="en-US" sz="3200" dirty="0" smtClean="0">
                <a:solidFill>
                  <a:schemeClr val="tx1"/>
                </a:solidFill>
              </a:rPr>
              <a:t>Drawing Informed Conclusions</a:t>
            </a:r>
          </a:p>
          <a:p>
            <a:pPr marL="822325" lvl="2" indent="-282575" algn="l">
              <a:spcBef>
                <a:spcPts val="0"/>
              </a:spcBef>
              <a:buSzPct val="80000"/>
              <a:buFont typeface="Wingdings 2" pitchFamily="18" charset="2"/>
              <a:buChar char=""/>
            </a:pPr>
            <a:r>
              <a:rPr lang="en-US" dirty="0" smtClean="0">
                <a:solidFill>
                  <a:schemeClr val="tx1"/>
                </a:solidFill>
              </a:rPr>
              <a:t>Conclude insurer will be able to make future payments.</a:t>
            </a:r>
          </a:p>
          <a:p>
            <a:pPr marL="822325" lvl="2" indent="-282575" algn="l">
              <a:spcBef>
                <a:spcPts val="0"/>
              </a:spcBef>
              <a:buSzPct val="80000"/>
              <a:buFont typeface="Wingdings 2" pitchFamily="18" charset="2"/>
              <a:buChar char=""/>
            </a:pPr>
            <a:r>
              <a:rPr lang="en-US" dirty="0" smtClean="0">
                <a:solidFill>
                  <a:schemeClr val="tx1"/>
                </a:solidFill>
              </a:rPr>
              <a:t>Conclude annuity’s cost is reasonable.</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364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13</a:t>
            </a:fld>
            <a:endParaRPr lang="en-US" dirty="0">
              <a:solidFill>
                <a:schemeClr val="bg1"/>
              </a:solidFill>
            </a:endParaRPr>
          </a:p>
        </p:txBody>
      </p:sp>
    </p:spTree>
    <p:extLst>
      <p:ext uri="{BB962C8B-B14F-4D97-AF65-F5344CB8AC3E}">
        <p14:creationId xmlns:p14="http://schemas.microsoft.com/office/powerpoint/2010/main" val="31374009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5th Step (Seeking Expert Advice)</a:t>
            </a:r>
            <a:endParaRPr lang="en-US" sz="3200" b="1" dirty="0"/>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Necessity of Hiring Expert</a:t>
            </a:r>
          </a:p>
          <a:p>
            <a:pPr marL="822325" lvl="2" indent="-282575" algn="l">
              <a:spcBef>
                <a:spcPts val="0"/>
              </a:spcBef>
              <a:buSzPct val="80000"/>
              <a:buFont typeface="Wingdings 2" pitchFamily="18" charset="2"/>
              <a:buChar char=""/>
            </a:pPr>
            <a:r>
              <a:rPr lang="en-US" dirty="0" smtClean="0">
                <a:solidFill>
                  <a:schemeClr val="tx1"/>
                </a:solidFill>
              </a:rPr>
              <a:t>Must hire expert if plan fiduciary cannot properly evaluate annuity providers, contracts and costs.</a:t>
            </a:r>
            <a:endParaRPr lang="en-US" dirty="0">
              <a:solidFill>
                <a:schemeClr val="tx1"/>
              </a:solidFill>
            </a:endParaRPr>
          </a:p>
          <a:p>
            <a:pPr marL="365125" lvl="1" indent="-282575" algn="l">
              <a:spcBef>
                <a:spcPts val="1800"/>
              </a:spcBef>
              <a:buSzPct val="80000"/>
              <a:buFont typeface="Wingdings 2" pitchFamily="18" charset="2"/>
              <a:buChar char=""/>
            </a:pPr>
            <a:r>
              <a:rPr lang="en-US" sz="3200" dirty="0" smtClean="0">
                <a:solidFill>
                  <a:schemeClr val="tx1"/>
                </a:solidFill>
              </a:rPr>
              <a:t>Best Practices</a:t>
            </a:r>
          </a:p>
          <a:p>
            <a:pPr marL="822325" lvl="2" indent="-282575" algn="l">
              <a:spcBef>
                <a:spcPts val="0"/>
              </a:spcBef>
              <a:buSzPct val="80000"/>
              <a:buFont typeface="Wingdings 2" pitchFamily="18" charset="2"/>
              <a:buChar char=""/>
            </a:pPr>
            <a:r>
              <a:rPr lang="en-US" dirty="0" smtClean="0">
                <a:solidFill>
                  <a:schemeClr val="tx1"/>
                </a:solidFill>
              </a:rPr>
              <a:t>Investigate advisor’s qualifications.</a:t>
            </a:r>
          </a:p>
          <a:p>
            <a:pPr marL="822325" lvl="2" indent="-282575" algn="l">
              <a:spcBef>
                <a:spcPts val="0"/>
              </a:spcBef>
              <a:buSzPct val="80000"/>
              <a:buFont typeface="Wingdings 2" pitchFamily="18" charset="2"/>
              <a:buChar char=""/>
            </a:pPr>
            <a:r>
              <a:rPr lang="en-US" dirty="0" smtClean="0">
                <a:solidFill>
                  <a:schemeClr val="tx1"/>
                </a:solidFill>
              </a:rPr>
              <a:t>Identify advisor’s compensation.</a:t>
            </a:r>
          </a:p>
          <a:p>
            <a:pPr marL="822325" lvl="2" indent="-282575" algn="l">
              <a:spcBef>
                <a:spcPts val="0"/>
              </a:spcBef>
              <a:buSzPct val="80000"/>
              <a:buFont typeface="Wingdings 2" pitchFamily="18" charset="2"/>
              <a:buChar char=""/>
            </a:pPr>
            <a:r>
              <a:rPr lang="en-US" dirty="0" smtClean="0">
                <a:solidFill>
                  <a:schemeClr val="tx1"/>
                </a:solidFill>
              </a:rPr>
              <a:t>Provide complete information to advisor.</a:t>
            </a:r>
          </a:p>
          <a:p>
            <a:pPr marL="822325" lvl="2" indent="-282575" algn="l">
              <a:spcBef>
                <a:spcPts val="0"/>
              </a:spcBef>
              <a:buSzPct val="80000"/>
              <a:buFont typeface="Wingdings 2" pitchFamily="18" charset="2"/>
              <a:buChar char=""/>
            </a:pPr>
            <a:r>
              <a:rPr lang="en-US" dirty="0" smtClean="0">
                <a:solidFill>
                  <a:schemeClr val="tx1"/>
                </a:solidFill>
              </a:rPr>
              <a:t>Ensure reliance on advisor’s advice is reasonable.</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364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14</a:t>
            </a:fld>
            <a:endParaRPr lang="en-US" dirty="0">
              <a:solidFill>
                <a:schemeClr val="bg1"/>
              </a:solidFill>
            </a:endParaRPr>
          </a:p>
        </p:txBody>
      </p:sp>
    </p:spTree>
    <p:extLst>
      <p:ext uri="{BB962C8B-B14F-4D97-AF65-F5344CB8AC3E}">
        <p14:creationId xmlns:p14="http://schemas.microsoft.com/office/powerpoint/2010/main" val="36776154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QDIA Considerations and Group Annuities</a:t>
            </a:r>
            <a:endParaRPr lang="en-US" sz="3200" b="1" dirty="0"/>
          </a:p>
        </p:txBody>
      </p:sp>
      <p:sp>
        <p:nvSpPr>
          <p:cNvPr id="3" name="Subtitle 2"/>
          <p:cNvSpPr>
            <a:spLocks noGrp="1"/>
          </p:cNvSpPr>
          <p:nvPr>
            <p:ph type="subTitle" idx="1"/>
          </p:nvPr>
        </p:nvSpPr>
        <p:spPr>
          <a:xfrm>
            <a:off x="524934" y="1159933"/>
            <a:ext cx="8187266"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Investment Requirement for QDIA</a:t>
            </a:r>
          </a:p>
          <a:p>
            <a:pPr marL="822325" lvl="2" indent="-282575" algn="l">
              <a:spcBef>
                <a:spcPts val="0"/>
              </a:spcBef>
              <a:buSzPct val="80000"/>
              <a:buFont typeface="Wingdings 2" pitchFamily="18" charset="2"/>
              <a:buChar char=""/>
            </a:pPr>
            <a:r>
              <a:rPr lang="en-US" dirty="0" smtClean="0">
                <a:solidFill>
                  <a:schemeClr val="tx1"/>
                </a:solidFill>
              </a:rPr>
              <a:t>Must be balanced or target date strategy.</a:t>
            </a:r>
            <a:endParaRPr lang="en-US" dirty="0">
              <a:solidFill>
                <a:schemeClr val="tx1"/>
              </a:solidFill>
            </a:endParaRPr>
          </a:p>
          <a:p>
            <a:pPr marL="365125" lvl="1" indent="-282575" algn="l">
              <a:spcBef>
                <a:spcPts val="1800"/>
              </a:spcBef>
              <a:buSzPct val="80000"/>
              <a:buFont typeface="Wingdings 2" pitchFamily="18" charset="2"/>
              <a:buChar char=""/>
            </a:pPr>
            <a:r>
              <a:rPr lang="en-US" sz="3200" dirty="0" smtClean="0">
                <a:solidFill>
                  <a:schemeClr val="tx1"/>
                </a:solidFill>
              </a:rPr>
              <a:t>Special Rule for Group Annuity</a:t>
            </a:r>
          </a:p>
          <a:p>
            <a:pPr marL="822325" lvl="2" indent="-282575" algn="l">
              <a:spcBef>
                <a:spcPts val="0"/>
              </a:spcBef>
              <a:buSzPct val="80000"/>
              <a:buFont typeface="Wingdings 2" pitchFamily="18" charset="2"/>
              <a:buChar char=""/>
            </a:pPr>
            <a:r>
              <a:rPr lang="en-US" dirty="0" smtClean="0">
                <a:solidFill>
                  <a:schemeClr val="tx1"/>
                </a:solidFill>
              </a:rPr>
              <a:t>QDIA may be offered through group annuity.</a:t>
            </a:r>
          </a:p>
          <a:p>
            <a:pPr marL="822325" lvl="2" indent="-282575" algn="l">
              <a:spcBef>
                <a:spcPts val="0"/>
              </a:spcBef>
              <a:buSzPct val="80000"/>
              <a:buFont typeface="Wingdings 2" pitchFamily="18" charset="2"/>
              <a:buChar char=""/>
            </a:pPr>
            <a:r>
              <a:rPr lang="en-US" dirty="0" smtClean="0">
                <a:solidFill>
                  <a:schemeClr val="tx1"/>
                </a:solidFill>
              </a:rPr>
              <a:t>Investment guarantees (such as GLWB) are permissible.</a:t>
            </a:r>
          </a:p>
          <a:p>
            <a:pPr marL="822325" lvl="2" indent="-282575" algn="l">
              <a:spcBef>
                <a:spcPts val="0"/>
              </a:spcBef>
              <a:buSzPct val="80000"/>
              <a:buFont typeface="Wingdings 2" pitchFamily="18" charset="2"/>
              <a:buChar char=""/>
            </a:pPr>
            <a:r>
              <a:rPr lang="en-US" dirty="0" smtClean="0">
                <a:solidFill>
                  <a:schemeClr val="tx1"/>
                </a:solidFill>
              </a:rPr>
              <a:t>GLWB option must meet QDIA investment requirement.</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364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15</a:t>
            </a:fld>
            <a:endParaRPr lang="en-US" dirty="0">
              <a:solidFill>
                <a:schemeClr val="bg1"/>
              </a:solidFill>
            </a:endParaRPr>
          </a:p>
        </p:txBody>
      </p:sp>
    </p:spTree>
    <p:extLst>
      <p:ext uri="{BB962C8B-B14F-4D97-AF65-F5344CB8AC3E}">
        <p14:creationId xmlns:p14="http://schemas.microsoft.com/office/powerpoint/2010/main" val="630105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362970"/>
            <a:ext cx="8415879" cy="695364"/>
          </a:xfrm>
        </p:spPr>
        <p:txBody>
          <a:bodyPr/>
          <a:lstStyle/>
          <a:p>
            <a:r>
              <a:rPr lang="en-US" sz="3200" b="1" dirty="0" smtClean="0"/>
              <a:t>DOL Proposal for Lifetime Income Disclosures</a:t>
            </a:r>
            <a:endParaRPr lang="en-US" sz="3200" b="1" dirty="0"/>
          </a:p>
        </p:txBody>
      </p:sp>
      <p:sp>
        <p:nvSpPr>
          <p:cNvPr id="3" name="Subtitle 2"/>
          <p:cNvSpPr>
            <a:spLocks noGrp="1"/>
          </p:cNvSpPr>
          <p:nvPr>
            <p:ph type="subTitle" idx="1"/>
          </p:nvPr>
        </p:nvSpPr>
        <p:spPr>
          <a:xfrm>
            <a:off x="457199" y="1159933"/>
            <a:ext cx="8322733" cy="3293534"/>
          </a:xfrm>
        </p:spPr>
        <p:txBody>
          <a:bodyPr/>
          <a:lstStyle/>
          <a:p>
            <a:pPr marL="365125" lvl="1" indent="-282575" algn="l">
              <a:spcBef>
                <a:spcPts val="0"/>
              </a:spcBef>
              <a:buSzPct val="80000"/>
              <a:buFont typeface="Wingdings 2" pitchFamily="18" charset="2"/>
              <a:buChar char=""/>
            </a:pPr>
            <a:r>
              <a:rPr lang="en-US" sz="3200" dirty="0" smtClean="0">
                <a:solidFill>
                  <a:schemeClr val="tx1"/>
                </a:solidFill>
              </a:rPr>
              <a:t>Advance Notice of Proposed Rulemaking</a:t>
            </a:r>
          </a:p>
          <a:p>
            <a:pPr marL="822325" lvl="2" indent="-282575" algn="l">
              <a:spcBef>
                <a:spcPts val="0"/>
              </a:spcBef>
              <a:buSzPct val="80000"/>
              <a:buFont typeface="Wingdings 2" pitchFamily="18" charset="2"/>
              <a:buChar char=""/>
            </a:pPr>
            <a:r>
              <a:rPr lang="en-US" dirty="0">
                <a:solidFill>
                  <a:schemeClr val="tx1"/>
                </a:solidFill>
              </a:rPr>
              <a:t>Lifetime income illustration in </a:t>
            </a:r>
            <a:r>
              <a:rPr lang="en-US" dirty="0" smtClean="0">
                <a:solidFill>
                  <a:schemeClr val="tx1"/>
                </a:solidFill>
              </a:rPr>
              <a:t>participant </a:t>
            </a:r>
            <a:r>
              <a:rPr lang="en-US" dirty="0">
                <a:solidFill>
                  <a:schemeClr val="tx1"/>
                </a:solidFill>
              </a:rPr>
              <a:t>statements .</a:t>
            </a:r>
            <a:endParaRPr lang="en-US" dirty="0" smtClean="0">
              <a:solidFill>
                <a:schemeClr val="tx1"/>
              </a:solidFill>
            </a:endParaRPr>
          </a:p>
          <a:p>
            <a:pPr marL="822325" lvl="2" indent="-282575" algn="l">
              <a:spcBef>
                <a:spcPts val="0"/>
              </a:spcBef>
              <a:buSzPct val="80000"/>
              <a:buFont typeface="Wingdings 2" pitchFamily="18" charset="2"/>
              <a:buChar char=""/>
            </a:pPr>
            <a:r>
              <a:rPr lang="en-US" dirty="0" smtClean="0">
                <a:solidFill>
                  <a:schemeClr val="tx1"/>
                </a:solidFill>
              </a:rPr>
              <a:t>Must provide estimated income streams based on 			(1) current account and (2) projected account at NRA.</a:t>
            </a:r>
          </a:p>
          <a:p>
            <a:pPr marL="365125" lvl="1" indent="-282575" algn="l">
              <a:spcBef>
                <a:spcPts val="1800"/>
              </a:spcBef>
              <a:buSzPct val="80000"/>
              <a:buFont typeface="Wingdings 2" pitchFamily="18" charset="2"/>
              <a:buChar char=""/>
            </a:pPr>
            <a:r>
              <a:rPr lang="en-US" sz="3200" dirty="0" smtClean="0">
                <a:solidFill>
                  <a:schemeClr val="tx1"/>
                </a:solidFill>
              </a:rPr>
              <a:t>Safe Harbor for Projected Account</a:t>
            </a:r>
          </a:p>
          <a:p>
            <a:pPr marL="822325" lvl="2" indent="-282575" algn="l">
              <a:spcBef>
                <a:spcPts val="0"/>
              </a:spcBef>
              <a:buSzPct val="80000"/>
              <a:buFont typeface="Wingdings 2" pitchFamily="18" charset="2"/>
              <a:buChar char=""/>
            </a:pPr>
            <a:r>
              <a:rPr lang="en-US" dirty="0" smtClean="0">
                <a:solidFill>
                  <a:schemeClr val="tx1"/>
                </a:solidFill>
              </a:rPr>
              <a:t>Assume 7% investment return.</a:t>
            </a:r>
          </a:p>
          <a:p>
            <a:pPr marL="822325" lvl="2" indent="-282575" algn="l">
              <a:spcBef>
                <a:spcPts val="0"/>
              </a:spcBef>
              <a:buSzPct val="80000"/>
              <a:buFont typeface="Wingdings 2" pitchFamily="18" charset="2"/>
              <a:buChar char=""/>
            </a:pPr>
            <a:r>
              <a:rPr lang="en-US" dirty="0" smtClean="0">
                <a:solidFill>
                  <a:schemeClr val="tx1"/>
                </a:solidFill>
              </a:rPr>
              <a:t>Assume current contribution level, with 3% increase.</a:t>
            </a:r>
          </a:p>
          <a:p>
            <a:pPr marL="822325" lvl="2" indent="-282575" algn="l">
              <a:spcBef>
                <a:spcPts val="0"/>
              </a:spcBef>
              <a:buSzPct val="80000"/>
              <a:buFont typeface="Wingdings 2" pitchFamily="18" charset="2"/>
              <a:buChar char=""/>
            </a:pPr>
            <a:r>
              <a:rPr lang="en-US" dirty="0" smtClean="0">
                <a:solidFill>
                  <a:schemeClr val="tx1"/>
                </a:solidFill>
              </a:rPr>
              <a:t>Use 3% discount rate to convert to current dollars.</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364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16</a:t>
            </a:fld>
            <a:endParaRPr lang="en-US" dirty="0">
              <a:solidFill>
                <a:schemeClr val="bg1"/>
              </a:solidFill>
            </a:endParaRPr>
          </a:p>
        </p:txBody>
      </p:sp>
    </p:spTree>
    <p:extLst>
      <p:ext uri="{BB962C8B-B14F-4D97-AF65-F5344CB8AC3E}">
        <p14:creationId xmlns:p14="http://schemas.microsoft.com/office/powerpoint/2010/main" val="25914740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4053" y="286767"/>
            <a:ext cx="8415879" cy="695364"/>
          </a:xfrm>
        </p:spPr>
        <p:txBody>
          <a:bodyPr/>
          <a:lstStyle/>
          <a:p>
            <a:r>
              <a:rPr lang="en-US" sz="3200" b="1" dirty="0" smtClean="0"/>
              <a:t>Lifetime Income Illustration</a:t>
            </a:r>
            <a:endParaRPr lang="en-US" sz="3200" b="1" dirty="0"/>
          </a:p>
        </p:txBody>
      </p:sp>
      <p:sp>
        <p:nvSpPr>
          <p:cNvPr id="3" name="Subtitle 2"/>
          <p:cNvSpPr>
            <a:spLocks noGrp="1"/>
          </p:cNvSpPr>
          <p:nvPr>
            <p:ph type="subTitle" idx="1"/>
          </p:nvPr>
        </p:nvSpPr>
        <p:spPr>
          <a:xfrm>
            <a:off x="524934" y="1066796"/>
            <a:ext cx="8187266" cy="3293534"/>
          </a:xfrm>
          <a:ln w="12700">
            <a:noFill/>
          </a:ln>
        </p:spPr>
        <p:txBody>
          <a:bodyPr/>
          <a:lstStyle/>
          <a:p>
            <a:pPr marL="365125" lvl="1" indent="-282575" algn="l">
              <a:spcBef>
                <a:spcPts val="0"/>
              </a:spcBef>
              <a:spcAft>
                <a:spcPts val="1800"/>
              </a:spcAft>
              <a:buSzPct val="80000"/>
              <a:buFont typeface="Wingdings 2" pitchFamily="18" charset="2"/>
              <a:buChar char=""/>
            </a:pPr>
            <a:r>
              <a:rPr lang="en-US" sz="3200" dirty="0" smtClean="0">
                <a:solidFill>
                  <a:schemeClr val="tx1"/>
                </a:solidFill>
              </a:rPr>
              <a:t>Illustration for 50-Year Old Participant</a:t>
            </a:r>
          </a:p>
          <a:p>
            <a:pPr marL="539750" lvl="2" algn="l">
              <a:spcBef>
                <a:spcPts val="0"/>
              </a:spcBef>
              <a:buSzPct val="80000"/>
            </a:pPr>
            <a:r>
              <a:rPr lang="en-US" sz="2000" dirty="0" smtClean="0">
                <a:solidFill>
                  <a:srgbClr val="00B050"/>
                </a:solidFill>
              </a:rPr>
              <a:t>			</a:t>
            </a:r>
            <a:r>
              <a:rPr lang="en-US" sz="2000" dirty="0">
                <a:solidFill>
                  <a:srgbClr val="00B050"/>
                </a:solidFill>
              </a:rPr>
              <a:t>	</a:t>
            </a:r>
            <a:r>
              <a:rPr lang="en-US" sz="2000" dirty="0" smtClean="0">
                <a:solidFill>
                  <a:srgbClr val="00B050"/>
                </a:solidFill>
              </a:rPr>
              <a:t>	</a:t>
            </a:r>
            <a:r>
              <a:rPr lang="en-US" sz="2000" b="1" dirty="0" smtClean="0">
                <a:solidFill>
                  <a:schemeClr val="tx1"/>
                </a:solidFill>
              </a:rPr>
              <a:t>				Account		Estimated Monthly </a:t>
            </a:r>
          </a:p>
          <a:p>
            <a:pPr marL="539750" lvl="2" algn="l">
              <a:spcBef>
                <a:spcPts val="0"/>
              </a:spcBef>
              <a:buSzPct val="80000"/>
            </a:pPr>
            <a:r>
              <a:rPr lang="en-US" sz="2000" b="1" dirty="0">
                <a:solidFill>
                  <a:schemeClr val="tx1"/>
                </a:solidFill>
              </a:rPr>
              <a:t>	</a:t>
            </a:r>
            <a:r>
              <a:rPr lang="en-US" sz="2000" b="1" dirty="0" smtClean="0">
                <a:solidFill>
                  <a:schemeClr val="tx1"/>
                </a:solidFill>
              </a:rPr>
              <a:t>								Balance		 Lifetime Payment</a:t>
            </a:r>
          </a:p>
          <a:p>
            <a:pPr marL="539750" lvl="2" algn="l">
              <a:spcBef>
                <a:spcPts val="0"/>
              </a:spcBef>
              <a:buSzPct val="80000"/>
            </a:pPr>
            <a:r>
              <a:rPr lang="en-US" sz="2000" b="1" dirty="0" smtClean="0">
                <a:solidFill>
                  <a:schemeClr val="accent6">
                    <a:lumMod val="75000"/>
                  </a:schemeClr>
                </a:solidFill>
              </a:rPr>
              <a:t>Current Account (2014)				$125,000		   $700	</a:t>
            </a:r>
          </a:p>
          <a:p>
            <a:pPr marL="539750" lvl="2" algn="l">
              <a:spcBef>
                <a:spcPts val="0"/>
              </a:spcBef>
              <a:buSzPct val="80000"/>
            </a:pPr>
            <a:r>
              <a:rPr lang="en-US" sz="2000" dirty="0" smtClean="0">
                <a:solidFill>
                  <a:schemeClr val="tx1"/>
                </a:solidFill>
              </a:rPr>
              <a:t>Projected Account  (2029)			$500,000</a:t>
            </a:r>
          </a:p>
          <a:p>
            <a:pPr marL="539750" lvl="2" algn="l">
              <a:spcBef>
                <a:spcPts val="0"/>
              </a:spcBef>
              <a:buSzPct val="80000"/>
            </a:pPr>
            <a:r>
              <a:rPr lang="en-US" sz="2000" b="1" dirty="0" smtClean="0">
                <a:solidFill>
                  <a:schemeClr val="accent6">
                    <a:lumMod val="75000"/>
                  </a:schemeClr>
                </a:solidFill>
              </a:rPr>
              <a:t>Projected Account (Current Dollars)	$321,000		$1,800</a:t>
            </a:r>
            <a:endParaRPr lang="en-US" dirty="0">
              <a:solidFill>
                <a:schemeClr val="accent6">
                  <a:lumMod val="75000"/>
                </a:schemeClr>
              </a:solidFill>
            </a:endParaRPr>
          </a:p>
          <a:p>
            <a:pPr marL="365125" lvl="1" indent="-282575" algn="l">
              <a:spcBef>
                <a:spcPts val="1800"/>
              </a:spcBef>
              <a:buSzPct val="80000"/>
              <a:buFont typeface="Wingdings 2" pitchFamily="18" charset="2"/>
              <a:buChar char=""/>
            </a:pPr>
            <a:r>
              <a:rPr lang="en-US" sz="3200" dirty="0" smtClean="0">
                <a:solidFill>
                  <a:schemeClr val="tx1"/>
                </a:solidFill>
              </a:rPr>
              <a:t>Required Disclosures / Disclaimers</a:t>
            </a:r>
          </a:p>
          <a:p>
            <a:pPr marL="822325" lvl="2" indent="-282575" algn="l">
              <a:spcBef>
                <a:spcPts val="0"/>
              </a:spcBef>
              <a:buSzPct val="80000"/>
              <a:buFont typeface="Wingdings 2" pitchFamily="18" charset="2"/>
              <a:buChar char=""/>
            </a:pPr>
            <a:r>
              <a:rPr lang="en-US" dirty="0" smtClean="0">
                <a:solidFill>
                  <a:schemeClr val="tx1"/>
                </a:solidFill>
              </a:rPr>
              <a:t>Explanation of assumptions</a:t>
            </a:r>
          </a:p>
          <a:p>
            <a:pPr marL="822325" lvl="2" indent="-282575" algn="l">
              <a:spcBef>
                <a:spcPts val="0"/>
              </a:spcBef>
              <a:buSzPct val="80000"/>
              <a:buFont typeface="Wingdings 2" pitchFamily="18" charset="2"/>
              <a:buChar char=""/>
            </a:pPr>
            <a:r>
              <a:rPr lang="en-US" dirty="0" smtClean="0">
                <a:solidFill>
                  <a:schemeClr val="tx1"/>
                </a:solidFill>
              </a:rPr>
              <a:t>Estimates are not benefit guarantees.</a:t>
            </a:r>
          </a:p>
          <a:p>
            <a:pPr marL="82550" lvl="1" algn="l">
              <a:spcBef>
                <a:spcPts val="600"/>
              </a:spcBef>
              <a:buSzPct val="80000"/>
            </a:pPr>
            <a:endParaRPr lang="en-US" dirty="0" smtClean="0"/>
          </a:p>
          <a:p>
            <a:pPr marL="365125" lvl="1" indent="-282575" algn="l">
              <a:spcBef>
                <a:spcPts val="600"/>
              </a:spcBef>
              <a:buSzPct val="80000"/>
              <a:buFont typeface="Wingdings 2" pitchFamily="18" charset="2"/>
              <a:buChar char=""/>
            </a:pPr>
            <a:endParaRPr lang="en-US" sz="2800" dirty="0"/>
          </a:p>
          <a:p>
            <a:pPr algn="l"/>
            <a:r>
              <a:rPr lang="en-US" sz="2800" dirty="0" smtClean="0"/>
              <a:t>	</a:t>
            </a:r>
            <a:endParaRPr lang="en-US" sz="2800" dirty="0"/>
          </a:p>
          <a:p>
            <a:pPr algn="l"/>
            <a:endParaRPr lang="en-US" dirty="0"/>
          </a:p>
        </p:txBody>
      </p:sp>
      <p:sp>
        <p:nvSpPr>
          <p:cNvPr id="5" name="Slide Number Placeholder 3"/>
          <p:cNvSpPr txBox="1">
            <a:spLocks/>
          </p:cNvSpPr>
          <p:nvPr/>
        </p:nvSpPr>
        <p:spPr>
          <a:xfrm>
            <a:off x="8779933" y="6285767"/>
            <a:ext cx="364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17</a:t>
            </a:fld>
            <a:endParaRPr lang="en-US" dirty="0">
              <a:solidFill>
                <a:schemeClr val="bg1"/>
              </a:solidFill>
            </a:endParaRPr>
          </a:p>
        </p:txBody>
      </p:sp>
      <p:sp>
        <p:nvSpPr>
          <p:cNvPr id="4" name="Rectangle 3"/>
          <p:cNvSpPr/>
          <p:nvPr/>
        </p:nvSpPr>
        <p:spPr>
          <a:xfrm>
            <a:off x="4910667" y="1803401"/>
            <a:ext cx="1371600" cy="635000"/>
          </a:xfrm>
          <a:prstGeom prst="rect">
            <a:avLst/>
          </a:prstGeom>
          <a:no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6485467" y="1803401"/>
            <a:ext cx="2116665" cy="635000"/>
          </a:xfrm>
          <a:prstGeom prst="rect">
            <a:avLst/>
          </a:prstGeom>
          <a:no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36758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228600" y="228600"/>
            <a:ext cx="7680960" cy="762000"/>
          </a:xfrm>
        </p:spPr>
        <p:txBody>
          <a:bodyPr/>
          <a:lstStyle/>
          <a:p>
            <a:r>
              <a:rPr lang="en-US" altLang="en-US" sz="3200" b="1" dirty="0" smtClean="0"/>
              <a:t>Comparing Retirement Income Products</a:t>
            </a:r>
          </a:p>
        </p:txBody>
      </p:sp>
      <p:sp>
        <p:nvSpPr>
          <p:cNvPr id="3075" name="TextBox 50"/>
          <p:cNvSpPr txBox="1">
            <a:spLocks noChangeArrowheads="1"/>
          </p:cNvSpPr>
          <p:nvPr/>
        </p:nvSpPr>
        <p:spPr bwMode="auto">
          <a:xfrm>
            <a:off x="215900" y="1028700"/>
            <a:ext cx="1649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rgbClr val="11568B"/>
              </a:buClr>
              <a:buSzPct val="85000"/>
              <a:buChar char="•"/>
              <a:defRPr sz="2400">
                <a:solidFill>
                  <a:srgbClr val="115688"/>
                </a:solidFill>
                <a:latin typeface="Verdana" pitchFamily="34" charset="0"/>
              </a:defRPr>
            </a:lvl1pPr>
            <a:lvl2pPr marL="742950" indent="-285750" eaLnBrk="0" hangingPunct="0">
              <a:spcBef>
                <a:spcPct val="20000"/>
              </a:spcBef>
              <a:buClr>
                <a:srgbClr val="11568B"/>
              </a:buClr>
              <a:buSzPct val="85000"/>
              <a:buChar char="–"/>
              <a:defRPr sz="2000">
                <a:solidFill>
                  <a:srgbClr val="115688"/>
                </a:solidFill>
                <a:latin typeface="Verdana" pitchFamily="34" charset="0"/>
              </a:defRPr>
            </a:lvl2pPr>
            <a:lvl3pPr marL="1143000" indent="-228600" eaLnBrk="0" hangingPunct="0">
              <a:spcBef>
                <a:spcPct val="20000"/>
              </a:spcBef>
              <a:buClr>
                <a:srgbClr val="11568B"/>
              </a:buClr>
              <a:buSzPct val="85000"/>
              <a:buChar char="•"/>
              <a:defRPr>
                <a:solidFill>
                  <a:srgbClr val="115688"/>
                </a:solidFill>
                <a:latin typeface="Verdana" pitchFamily="34" charset="0"/>
              </a:defRPr>
            </a:lvl3pPr>
            <a:lvl4pPr marL="1600200" indent="-228600" eaLnBrk="0" hangingPunct="0">
              <a:spcBef>
                <a:spcPct val="20000"/>
              </a:spcBef>
              <a:buClr>
                <a:srgbClr val="11568B"/>
              </a:buClr>
              <a:buSzPct val="85000"/>
              <a:buChar char="–"/>
              <a:defRPr sz="1600">
                <a:solidFill>
                  <a:srgbClr val="115688"/>
                </a:solidFill>
                <a:latin typeface="Verdana" pitchFamily="34" charset="0"/>
              </a:defRPr>
            </a:lvl4pPr>
            <a:lvl5pPr marL="2057400" indent="-228600" eaLnBrk="0" hangingPunct="0">
              <a:spcBef>
                <a:spcPct val="20000"/>
              </a:spcBef>
              <a:buClr>
                <a:srgbClr val="11568B"/>
              </a:buClr>
              <a:buSzPct val="85000"/>
              <a:buChar char="»"/>
              <a:defRPr sz="1400">
                <a:solidFill>
                  <a:srgbClr val="115688"/>
                </a:solidFill>
                <a:latin typeface="Verdana" pitchFamily="34" charset="0"/>
              </a:defRPr>
            </a:lvl5pPr>
            <a:lvl6pPr marL="2514600" indent="-228600" eaLnBrk="0" fontAlgn="base" hangingPunct="0">
              <a:spcBef>
                <a:spcPct val="20000"/>
              </a:spcBef>
              <a:spcAft>
                <a:spcPct val="0"/>
              </a:spcAft>
              <a:buClr>
                <a:srgbClr val="11568B"/>
              </a:buClr>
              <a:buSzPct val="85000"/>
              <a:buChar char="»"/>
              <a:defRPr sz="1400">
                <a:solidFill>
                  <a:srgbClr val="115688"/>
                </a:solidFill>
                <a:latin typeface="Verdana" pitchFamily="34" charset="0"/>
              </a:defRPr>
            </a:lvl6pPr>
            <a:lvl7pPr marL="2971800" indent="-228600" eaLnBrk="0" fontAlgn="base" hangingPunct="0">
              <a:spcBef>
                <a:spcPct val="20000"/>
              </a:spcBef>
              <a:spcAft>
                <a:spcPct val="0"/>
              </a:spcAft>
              <a:buClr>
                <a:srgbClr val="11568B"/>
              </a:buClr>
              <a:buSzPct val="85000"/>
              <a:buChar char="»"/>
              <a:defRPr sz="1400">
                <a:solidFill>
                  <a:srgbClr val="115688"/>
                </a:solidFill>
                <a:latin typeface="Verdana" pitchFamily="34" charset="0"/>
              </a:defRPr>
            </a:lvl7pPr>
            <a:lvl8pPr marL="3429000" indent="-228600" eaLnBrk="0" fontAlgn="base" hangingPunct="0">
              <a:spcBef>
                <a:spcPct val="20000"/>
              </a:spcBef>
              <a:spcAft>
                <a:spcPct val="0"/>
              </a:spcAft>
              <a:buClr>
                <a:srgbClr val="11568B"/>
              </a:buClr>
              <a:buSzPct val="85000"/>
              <a:buChar char="»"/>
              <a:defRPr sz="1400">
                <a:solidFill>
                  <a:srgbClr val="115688"/>
                </a:solidFill>
                <a:latin typeface="Verdana" pitchFamily="34" charset="0"/>
              </a:defRPr>
            </a:lvl8pPr>
            <a:lvl9pPr marL="3886200" indent="-228600" eaLnBrk="0" fontAlgn="base" hangingPunct="0">
              <a:spcBef>
                <a:spcPct val="20000"/>
              </a:spcBef>
              <a:spcAft>
                <a:spcPct val="0"/>
              </a:spcAft>
              <a:buClr>
                <a:srgbClr val="11568B"/>
              </a:buClr>
              <a:buSzPct val="85000"/>
              <a:buChar char="»"/>
              <a:defRPr sz="1400">
                <a:solidFill>
                  <a:srgbClr val="115688"/>
                </a:solidFill>
                <a:latin typeface="Verdana" pitchFamily="34" charset="0"/>
              </a:defRPr>
            </a:lvl9pPr>
          </a:lstStyle>
          <a:p>
            <a:pPr eaLnBrk="1" hangingPunct="1">
              <a:spcBef>
                <a:spcPct val="0"/>
              </a:spcBef>
              <a:buClrTx/>
              <a:buSzTx/>
              <a:buFontTx/>
              <a:buNone/>
              <a:defRPr/>
            </a:pPr>
            <a:r>
              <a:rPr lang="en-US" altLang="en-US" sz="2800" b="1" dirty="0" smtClean="0">
                <a:solidFill>
                  <a:schemeClr val="tx1"/>
                </a:solidFill>
                <a:latin typeface="+mj-lt"/>
                <a:cs typeface="Estrangelo Edessa" pitchFamily="66" charset="0"/>
              </a:rPr>
              <a:t>Features :</a:t>
            </a:r>
          </a:p>
        </p:txBody>
      </p:sp>
      <p:sp>
        <p:nvSpPr>
          <p:cNvPr id="3076" name="TextBox 54"/>
          <p:cNvSpPr txBox="1">
            <a:spLocks noChangeArrowheads="1"/>
          </p:cNvSpPr>
          <p:nvPr/>
        </p:nvSpPr>
        <p:spPr bwMode="auto">
          <a:xfrm>
            <a:off x="285750" y="4038600"/>
            <a:ext cx="9488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rgbClr val="11568B"/>
              </a:buClr>
              <a:buSzPct val="85000"/>
              <a:buChar char="•"/>
              <a:defRPr sz="2400">
                <a:solidFill>
                  <a:srgbClr val="115688"/>
                </a:solidFill>
                <a:latin typeface="Verdana" pitchFamily="34" charset="0"/>
              </a:defRPr>
            </a:lvl1pPr>
            <a:lvl2pPr marL="742950" indent="-285750" eaLnBrk="0" hangingPunct="0">
              <a:spcBef>
                <a:spcPct val="20000"/>
              </a:spcBef>
              <a:buClr>
                <a:srgbClr val="11568B"/>
              </a:buClr>
              <a:buSzPct val="85000"/>
              <a:buChar char="–"/>
              <a:defRPr sz="2000">
                <a:solidFill>
                  <a:srgbClr val="115688"/>
                </a:solidFill>
                <a:latin typeface="Verdana" pitchFamily="34" charset="0"/>
              </a:defRPr>
            </a:lvl2pPr>
            <a:lvl3pPr marL="1143000" indent="-228600" eaLnBrk="0" hangingPunct="0">
              <a:spcBef>
                <a:spcPct val="20000"/>
              </a:spcBef>
              <a:buClr>
                <a:srgbClr val="11568B"/>
              </a:buClr>
              <a:buSzPct val="85000"/>
              <a:buChar char="•"/>
              <a:defRPr>
                <a:solidFill>
                  <a:srgbClr val="115688"/>
                </a:solidFill>
                <a:latin typeface="Verdana" pitchFamily="34" charset="0"/>
              </a:defRPr>
            </a:lvl3pPr>
            <a:lvl4pPr marL="1600200" indent="-228600" eaLnBrk="0" hangingPunct="0">
              <a:spcBef>
                <a:spcPct val="20000"/>
              </a:spcBef>
              <a:buClr>
                <a:srgbClr val="11568B"/>
              </a:buClr>
              <a:buSzPct val="85000"/>
              <a:buChar char="–"/>
              <a:defRPr sz="1600">
                <a:solidFill>
                  <a:srgbClr val="115688"/>
                </a:solidFill>
                <a:latin typeface="Verdana" pitchFamily="34" charset="0"/>
              </a:defRPr>
            </a:lvl4pPr>
            <a:lvl5pPr marL="2057400" indent="-228600" eaLnBrk="0" hangingPunct="0">
              <a:spcBef>
                <a:spcPct val="20000"/>
              </a:spcBef>
              <a:buClr>
                <a:srgbClr val="11568B"/>
              </a:buClr>
              <a:buSzPct val="85000"/>
              <a:buChar char="»"/>
              <a:defRPr sz="1400">
                <a:solidFill>
                  <a:srgbClr val="115688"/>
                </a:solidFill>
                <a:latin typeface="Verdana" pitchFamily="34" charset="0"/>
              </a:defRPr>
            </a:lvl5pPr>
            <a:lvl6pPr marL="2514600" indent="-228600" eaLnBrk="0" fontAlgn="base" hangingPunct="0">
              <a:spcBef>
                <a:spcPct val="20000"/>
              </a:spcBef>
              <a:spcAft>
                <a:spcPct val="0"/>
              </a:spcAft>
              <a:buClr>
                <a:srgbClr val="11568B"/>
              </a:buClr>
              <a:buSzPct val="85000"/>
              <a:buChar char="»"/>
              <a:defRPr sz="1400">
                <a:solidFill>
                  <a:srgbClr val="115688"/>
                </a:solidFill>
                <a:latin typeface="Verdana" pitchFamily="34" charset="0"/>
              </a:defRPr>
            </a:lvl6pPr>
            <a:lvl7pPr marL="2971800" indent="-228600" eaLnBrk="0" fontAlgn="base" hangingPunct="0">
              <a:spcBef>
                <a:spcPct val="20000"/>
              </a:spcBef>
              <a:spcAft>
                <a:spcPct val="0"/>
              </a:spcAft>
              <a:buClr>
                <a:srgbClr val="11568B"/>
              </a:buClr>
              <a:buSzPct val="85000"/>
              <a:buChar char="»"/>
              <a:defRPr sz="1400">
                <a:solidFill>
                  <a:srgbClr val="115688"/>
                </a:solidFill>
                <a:latin typeface="Verdana" pitchFamily="34" charset="0"/>
              </a:defRPr>
            </a:lvl7pPr>
            <a:lvl8pPr marL="3429000" indent="-228600" eaLnBrk="0" fontAlgn="base" hangingPunct="0">
              <a:spcBef>
                <a:spcPct val="20000"/>
              </a:spcBef>
              <a:spcAft>
                <a:spcPct val="0"/>
              </a:spcAft>
              <a:buClr>
                <a:srgbClr val="11568B"/>
              </a:buClr>
              <a:buSzPct val="85000"/>
              <a:buChar char="»"/>
              <a:defRPr sz="1400">
                <a:solidFill>
                  <a:srgbClr val="115688"/>
                </a:solidFill>
                <a:latin typeface="Verdana" pitchFamily="34" charset="0"/>
              </a:defRPr>
            </a:lvl8pPr>
            <a:lvl9pPr marL="3886200" indent="-228600" eaLnBrk="0" fontAlgn="base" hangingPunct="0">
              <a:spcBef>
                <a:spcPct val="20000"/>
              </a:spcBef>
              <a:spcAft>
                <a:spcPct val="0"/>
              </a:spcAft>
              <a:buClr>
                <a:srgbClr val="11568B"/>
              </a:buClr>
              <a:buSzPct val="85000"/>
              <a:buChar char="»"/>
              <a:defRPr sz="1400">
                <a:solidFill>
                  <a:srgbClr val="115688"/>
                </a:solidFill>
                <a:latin typeface="Verdana" pitchFamily="34" charset="0"/>
              </a:defRPr>
            </a:lvl9pPr>
          </a:lstStyle>
          <a:p>
            <a:pPr eaLnBrk="1" hangingPunct="1">
              <a:spcBef>
                <a:spcPct val="0"/>
              </a:spcBef>
              <a:buClrTx/>
              <a:buSzTx/>
              <a:buFontTx/>
              <a:buNone/>
              <a:defRPr/>
            </a:pPr>
            <a:r>
              <a:rPr lang="en-US" altLang="en-US" sz="2800" b="1" dirty="0" smtClean="0">
                <a:solidFill>
                  <a:schemeClr val="tx1"/>
                </a:solidFill>
                <a:latin typeface="+mj-lt"/>
                <a:cs typeface="Estrangelo Edessa" pitchFamily="66" charset="0"/>
              </a:rPr>
              <a:t>Fees:</a:t>
            </a:r>
          </a:p>
        </p:txBody>
      </p:sp>
      <p:pic>
        <p:nvPicPr>
          <p:cNvPr id="3077" name="Picture 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4694238"/>
            <a:ext cx="8448675" cy="88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1984001" y="6654790"/>
            <a:ext cx="4281941" cy="338554"/>
          </a:xfrm>
          <a:prstGeom prst="rect">
            <a:avLst/>
          </a:prstGeom>
          <a:noFill/>
        </p:spPr>
        <p:txBody>
          <a:bodyPr wrap="none" rtlCol="0">
            <a:spAutoFit/>
          </a:bodyPr>
          <a:lstStyle/>
          <a:p>
            <a:r>
              <a:rPr lang="en-US" sz="800" dirty="0" smtClean="0">
                <a:solidFill>
                  <a:schemeClr val="bg1"/>
                </a:solidFill>
              </a:rPr>
              <a:t>For Intermediary use only.  Not for distribution with Plan sponsors or the public. </a:t>
            </a:r>
            <a:r>
              <a:rPr lang="en-US" sz="800" dirty="0">
                <a:solidFill>
                  <a:schemeClr val="bg1"/>
                </a:solidFill>
              </a:rPr>
              <a:t>GA022814176668</a:t>
            </a:r>
          </a:p>
          <a:p>
            <a:endParaRPr lang="en-US" sz="800" dirty="0">
              <a:solidFill>
                <a:schemeClr val="bg1"/>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475" y="1704335"/>
            <a:ext cx="8401050" cy="207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65167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pPr>
              <a:defRPr/>
            </a:pPr>
            <a:fld id="{F04D5046-45B2-440D-A258-0737F957D862}" type="slidenum">
              <a:rPr lang="en-US" altLang="en-US"/>
              <a:pPr>
                <a:defRPr/>
              </a:pPr>
              <a:t>19</a:t>
            </a:fld>
            <a:r>
              <a:rPr lang="en-US" altLang="en-US">
                <a:latin typeface="Tahoma" pitchFamily="34" charset="0"/>
              </a:rPr>
              <a:t> </a:t>
            </a:r>
          </a:p>
        </p:txBody>
      </p:sp>
      <p:sp>
        <p:nvSpPr>
          <p:cNvPr id="4099" name="Rectangle 3"/>
          <p:cNvSpPr>
            <a:spLocks noGrp="1" noChangeArrowheads="1"/>
          </p:cNvSpPr>
          <p:nvPr>
            <p:ph type="title"/>
          </p:nvPr>
        </p:nvSpPr>
        <p:spPr>
          <a:xfrm>
            <a:off x="228600" y="228600"/>
            <a:ext cx="8778240" cy="762000"/>
          </a:xfrm>
          <a:noFill/>
        </p:spPr>
        <p:txBody>
          <a:bodyPr/>
          <a:lstStyle/>
          <a:p>
            <a:pPr eaLnBrk="1" hangingPunct="1"/>
            <a:r>
              <a:rPr lang="en-US" altLang="en-US" sz="3200" b="1" dirty="0" smtClean="0"/>
              <a:t>In-plan Retirement Income Products by Provider</a:t>
            </a:r>
          </a:p>
        </p:txBody>
      </p:sp>
      <p:pic>
        <p:nvPicPr>
          <p:cNvPr id="410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9240" y="1143000"/>
            <a:ext cx="5715000" cy="4457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1984001" y="6654790"/>
            <a:ext cx="4281941" cy="338554"/>
          </a:xfrm>
          <a:prstGeom prst="rect">
            <a:avLst/>
          </a:prstGeom>
          <a:noFill/>
        </p:spPr>
        <p:txBody>
          <a:bodyPr wrap="none" rtlCol="0">
            <a:spAutoFit/>
          </a:bodyPr>
          <a:lstStyle/>
          <a:p>
            <a:r>
              <a:rPr lang="en-US" sz="800" dirty="0" smtClean="0">
                <a:solidFill>
                  <a:schemeClr val="bg1"/>
                </a:solidFill>
              </a:rPr>
              <a:t>For Intermediary use only.  Not for distribution with Plan sponsors or the public. </a:t>
            </a:r>
            <a:r>
              <a:rPr lang="en-US" sz="800" dirty="0">
                <a:solidFill>
                  <a:schemeClr val="bg1"/>
                </a:solidFill>
              </a:rPr>
              <a:t>GA022814176668</a:t>
            </a:r>
          </a:p>
          <a:p>
            <a:endParaRPr lang="en-US" sz="800" dirty="0">
              <a:solidFill>
                <a:schemeClr val="bg1"/>
              </a:solidFill>
            </a:endParaRPr>
          </a:p>
        </p:txBody>
      </p:sp>
    </p:spTree>
    <p:extLst>
      <p:ext uri="{BB962C8B-B14F-4D97-AF65-F5344CB8AC3E}">
        <p14:creationId xmlns:p14="http://schemas.microsoft.com/office/powerpoint/2010/main" val="10542530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121920" y="228600"/>
            <a:ext cx="9128760" cy="762000"/>
          </a:xfrm>
        </p:spPr>
        <p:txBody>
          <a:bodyPr/>
          <a:lstStyle/>
          <a:p>
            <a:pPr algn="l" eaLnBrk="1" hangingPunct="1"/>
            <a:r>
              <a:rPr lang="en-US" altLang="en-US" sz="3200" b="1" dirty="0" smtClean="0"/>
              <a:t>Guaranteed Minimum Withdrawal Benefit (GMWB)</a:t>
            </a:r>
          </a:p>
        </p:txBody>
      </p:sp>
      <p:sp>
        <p:nvSpPr>
          <p:cNvPr id="3" name="Content Placeholder 2"/>
          <p:cNvSpPr>
            <a:spLocks noGrp="1"/>
          </p:cNvSpPr>
          <p:nvPr>
            <p:ph idx="1"/>
          </p:nvPr>
        </p:nvSpPr>
        <p:spPr>
          <a:xfrm>
            <a:off x="0" y="883920"/>
            <a:ext cx="9144000" cy="5181600"/>
          </a:xfrm>
        </p:spPr>
        <p:txBody>
          <a:bodyPr/>
          <a:lstStyle/>
          <a:p>
            <a:pPr marL="0" indent="0" eaLnBrk="1" hangingPunct="1">
              <a:buFontTx/>
              <a:buNone/>
              <a:defRPr/>
            </a:pPr>
            <a:r>
              <a:rPr lang="en-US" sz="2000" b="1" dirty="0" smtClean="0"/>
              <a:t>Description:</a:t>
            </a:r>
          </a:p>
          <a:p>
            <a:pPr marL="0" indent="0" eaLnBrk="1" hangingPunct="1">
              <a:buFontTx/>
              <a:buNone/>
              <a:defRPr/>
            </a:pPr>
            <a:endParaRPr lang="en-US" sz="1100" b="1" i="1" u="sng" dirty="0" smtClean="0"/>
          </a:p>
          <a:p>
            <a:pPr>
              <a:buFont typeface="Arial" panose="020B0604020202020204" pitchFamily="34" charset="0"/>
              <a:buChar char="•"/>
              <a:defRPr/>
            </a:pPr>
            <a:r>
              <a:rPr lang="en-US" sz="2000" b="1" dirty="0" smtClean="0"/>
              <a:t>Guarantee: </a:t>
            </a:r>
            <a:r>
              <a:rPr lang="en-US" sz="2000" dirty="0"/>
              <a:t>C</a:t>
            </a:r>
            <a:r>
              <a:rPr lang="en-US" sz="2000" dirty="0" smtClean="0"/>
              <a:t>ontributions create benefit base, which is used to determine future income stream while providing investment liquidity at market value</a:t>
            </a:r>
          </a:p>
          <a:p>
            <a:pPr lvl="1">
              <a:buFont typeface="Arial" panose="020B0604020202020204" pitchFamily="34" charset="0"/>
              <a:buChar char="•"/>
              <a:defRPr/>
            </a:pPr>
            <a:r>
              <a:rPr lang="en-US" sz="2000" dirty="0" smtClean="0"/>
              <a:t>Participants may receive COLA (i.e., stated or variable credited interest rate)</a:t>
            </a:r>
          </a:p>
          <a:p>
            <a:pPr lvl="1">
              <a:buFont typeface="Arial" panose="020B0604020202020204" pitchFamily="34" charset="0"/>
              <a:buChar char="•"/>
              <a:defRPr/>
            </a:pPr>
            <a:r>
              <a:rPr lang="en-US" sz="2000" dirty="0" smtClean="0"/>
              <a:t>Choice of either fixed or variable guaranteed income percentage</a:t>
            </a:r>
          </a:p>
          <a:p>
            <a:pPr lvl="1">
              <a:buFont typeface="Arial" panose="020B0604020202020204" pitchFamily="34" charset="0"/>
              <a:buChar char="•"/>
              <a:defRPr/>
            </a:pPr>
            <a:r>
              <a:rPr lang="en-US" sz="2000" dirty="0" smtClean="0"/>
              <a:t>Guarantee may start after first contribution or at stated age</a:t>
            </a:r>
          </a:p>
          <a:p>
            <a:pPr lvl="1">
              <a:buFont typeface="Arial" panose="020B0604020202020204" pitchFamily="34" charset="0"/>
              <a:buChar char="•"/>
              <a:defRPr/>
            </a:pPr>
            <a:r>
              <a:rPr lang="en-US" sz="2000" dirty="0" smtClean="0"/>
              <a:t>Age minimum may apply</a:t>
            </a:r>
          </a:p>
          <a:p>
            <a:pPr>
              <a:buFont typeface="Arial" panose="020B0604020202020204" pitchFamily="34" charset="0"/>
              <a:buChar char="•"/>
              <a:defRPr/>
            </a:pPr>
            <a:r>
              <a:rPr lang="en-US" sz="2000" b="1" dirty="0" smtClean="0"/>
              <a:t>Benefit base:  </a:t>
            </a:r>
            <a:r>
              <a:rPr lang="en-US" sz="2000" dirty="0"/>
              <a:t>R</a:t>
            </a:r>
            <a:r>
              <a:rPr lang="en-US" sz="2000" dirty="0" smtClean="0"/>
              <a:t>ises with market – protected from downside</a:t>
            </a:r>
          </a:p>
          <a:p>
            <a:pPr>
              <a:buFont typeface="Arial" panose="020B0604020202020204" pitchFamily="34" charset="0"/>
              <a:buChar char="•"/>
              <a:defRPr/>
            </a:pPr>
            <a:endParaRPr lang="en-US" sz="800" dirty="0" smtClean="0"/>
          </a:p>
          <a:p>
            <a:pPr lvl="1">
              <a:buFont typeface="Arial" panose="020B0604020202020204" pitchFamily="34" charset="0"/>
              <a:buChar char="•"/>
              <a:defRPr/>
            </a:pPr>
            <a:r>
              <a:rPr lang="en-US" sz="2000" dirty="0" smtClean="0"/>
              <a:t>May offer one-time step-up to market value at retirement</a:t>
            </a:r>
            <a:endParaRPr lang="en-US" sz="2000" dirty="0"/>
          </a:p>
          <a:p>
            <a:pPr lvl="1">
              <a:buFont typeface="Arial" panose="020B0604020202020204" pitchFamily="34" charset="0"/>
              <a:buChar char="•"/>
              <a:defRPr/>
            </a:pPr>
            <a:r>
              <a:rPr lang="en-US" sz="2000" dirty="0" smtClean="0"/>
              <a:t>Benefit base may continue to rise with market during accumulation phase</a:t>
            </a:r>
          </a:p>
        </p:txBody>
      </p:sp>
      <p:sp>
        <p:nvSpPr>
          <p:cNvPr id="6" name="TextBox 5"/>
          <p:cNvSpPr txBox="1"/>
          <p:nvPr/>
        </p:nvSpPr>
        <p:spPr>
          <a:xfrm>
            <a:off x="1984001" y="6654790"/>
            <a:ext cx="4281941" cy="338554"/>
          </a:xfrm>
          <a:prstGeom prst="rect">
            <a:avLst/>
          </a:prstGeom>
          <a:noFill/>
        </p:spPr>
        <p:txBody>
          <a:bodyPr wrap="none" rtlCol="0">
            <a:spAutoFit/>
          </a:bodyPr>
          <a:lstStyle/>
          <a:p>
            <a:r>
              <a:rPr lang="en-US" sz="800" dirty="0" smtClean="0">
                <a:solidFill>
                  <a:schemeClr val="bg1"/>
                </a:solidFill>
              </a:rPr>
              <a:t>For Intermediary use only.  Not for distribution with Plan sponsors or the public. </a:t>
            </a:r>
            <a:r>
              <a:rPr lang="en-US" sz="800" dirty="0">
                <a:solidFill>
                  <a:schemeClr val="bg1"/>
                </a:solidFill>
              </a:rPr>
              <a:t>GA022814176668</a:t>
            </a:r>
          </a:p>
          <a:p>
            <a:endParaRPr lang="en-US" sz="800" dirty="0">
              <a:solidFill>
                <a:schemeClr val="bg1"/>
              </a:solidFill>
            </a:endParaRPr>
          </a:p>
        </p:txBody>
      </p:sp>
    </p:spTree>
    <p:extLst>
      <p:ext uri="{BB962C8B-B14F-4D97-AF65-F5344CB8AC3E}">
        <p14:creationId xmlns:p14="http://schemas.microsoft.com/office/powerpoint/2010/main" val="3074699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76200" y="228600"/>
            <a:ext cx="9738360" cy="762000"/>
          </a:xfrm>
        </p:spPr>
        <p:txBody>
          <a:bodyPr/>
          <a:lstStyle/>
          <a:p>
            <a:pPr algn="l" eaLnBrk="1" hangingPunct="1"/>
            <a:r>
              <a:rPr lang="en-US" altLang="en-US" sz="3200" b="1" dirty="0" smtClean="0"/>
              <a:t>Guaranteed Minimum Withdrawal Benefit (GMWB</a:t>
            </a:r>
            <a:r>
              <a:rPr lang="en-US" altLang="en-US" sz="3200" b="1" i="1" dirty="0" smtClean="0"/>
              <a:t>)</a:t>
            </a:r>
          </a:p>
        </p:txBody>
      </p:sp>
      <p:sp>
        <p:nvSpPr>
          <p:cNvPr id="3" name="Content Placeholder 2"/>
          <p:cNvSpPr>
            <a:spLocks noGrp="1"/>
          </p:cNvSpPr>
          <p:nvPr>
            <p:ph idx="1"/>
          </p:nvPr>
        </p:nvSpPr>
        <p:spPr>
          <a:xfrm>
            <a:off x="0" y="944880"/>
            <a:ext cx="9067800" cy="4449763"/>
          </a:xfrm>
        </p:spPr>
        <p:txBody>
          <a:bodyPr/>
          <a:lstStyle/>
          <a:p>
            <a:pPr marL="0" indent="0" eaLnBrk="1" hangingPunct="1">
              <a:buFontTx/>
              <a:buNone/>
              <a:defRPr/>
            </a:pPr>
            <a:r>
              <a:rPr lang="en-US" sz="2000" b="1" dirty="0" smtClean="0"/>
              <a:t>GMWB Continued:</a:t>
            </a:r>
          </a:p>
          <a:p>
            <a:pPr marL="0" indent="0" eaLnBrk="1" hangingPunct="1">
              <a:buFontTx/>
              <a:buNone/>
              <a:defRPr/>
            </a:pPr>
            <a:endParaRPr lang="en-US" sz="1100" b="1" i="1" u="sng" dirty="0" smtClean="0"/>
          </a:p>
          <a:p>
            <a:pPr eaLnBrk="1" hangingPunct="1">
              <a:defRPr/>
            </a:pPr>
            <a:r>
              <a:rPr lang="en-US" sz="2000" b="1" dirty="0" smtClean="0"/>
              <a:t>Liquidity: </a:t>
            </a:r>
            <a:r>
              <a:rPr lang="en-US" sz="2000" dirty="0" smtClean="0"/>
              <a:t>Market value during both accumulation and distribution phase – withdrawals reduce future income payments</a:t>
            </a:r>
          </a:p>
          <a:p>
            <a:pPr eaLnBrk="1" hangingPunct="1">
              <a:defRPr/>
            </a:pPr>
            <a:r>
              <a:rPr lang="en-US" sz="2000" b="1" dirty="0" smtClean="0"/>
              <a:t>Underlying investments: </a:t>
            </a:r>
            <a:r>
              <a:rPr lang="en-US" sz="2000" dirty="0" smtClean="0"/>
              <a:t>Held in separate account – may include asset allocation funds with either passive or actively managed funds</a:t>
            </a:r>
          </a:p>
          <a:p>
            <a:pPr eaLnBrk="1" hangingPunct="1">
              <a:defRPr/>
            </a:pPr>
            <a:r>
              <a:rPr lang="en-US" sz="2000" b="1" dirty="0" smtClean="0"/>
              <a:t>Portability: </a:t>
            </a:r>
            <a:r>
              <a:rPr lang="en-US" sz="2000" dirty="0"/>
              <a:t>IRA rollover option</a:t>
            </a:r>
            <a:endParaRPr lang="en-US" sz="2000" dirty="0" smtClean="0"/>
          </a:p>
          <a:p>
            <a:pPr eaLnBrk="1" hangingPunct="1">
              <a:defRPr/>
            </a:pPr>
            <a:r>
              <a:rPr lang="en-US" sz="2000" b="1" dirty="0" smtClean="0"/>
              <a:t>Fees:</a:t>
            </a:r>
          </a:p>
          <a:p>
            <a:pPr lvl="1" eaLnBrk="1" hangingPunct="1">
              <a:buFont typeface="Arial" panose="020B0604020202020204" pitchFamily="34" charset="0"/>
              <a:buChar char="•"/>
              <a:defRPr/>
            </a:pPr>
            <a:r>
              <a:rPr lang="en-US" sz="2000" dirty="0" smtClean="0"/>
              <a:t>Fee range for guarantee: 0.75%-1.0%</a:t>
            </a:r>
          </a:p>
          <a:p>
            <a:pPr lvl="1" eaLnBrk="1" hangingPunct="1">
              <a:buFont typeface="Arial" panose="020B0604020202020204" pitchFamily="34" charset="0"/>
              <a:buChar char="•"/>
              <a:defRPr/>
            </a:pPr>
            <a:r>
              <a:rPr lang="en-US" sz="2000" dirty="0" smtClean="0"/>
              <a:t>Investment fee range: 0.15%-1.05%</a:t>
            </a:r>
          </a:p>
          <a:p>
            <a:pPr lvl="1" eaLnBrk="1" hangingPunct="1">
              <a:buFont typeface="Arial" panose="020B0604020202020204" pitchFamily="34" charset="0"/>
              <a:buChar char="•"/>
              <a:defRPr/>
            </a:pPr>
            <a:r>
              <a:rPr lang="en-US" sz="2000" dirty="0" smtClean="0"/>
              <a:t>Fees may be calculated using either benefit base or market value</a:t>
            </a:r>
          </a:p>
          <a:p>
            <a:pPr eaLnBrk="1" hangingPunct="1">
              <a:defRPr/>
            </a:pPr>
            <a:r>
              <a:rPr lang="en-US" sz="2000" b="1" dirty="0" smtClean="0"/>
              <a:t>Spousal provision: </a:t>
            </a:r>
            <a:r>
              <a:rPr lang="en-US" sz="2000" dirty="0" smtClean="0"/>
              <a:t>May </a:t>
            </a:r>
            <a:r>
              <a:rPr lang="en-US" sz="2000" dirty="0"/>
              <a:t>reduce guaranteed income amounts by 5-20%</a:t>
            </a:r>
            <a:endParaRPr lang="en-US" sz="2000" u="sng" dirty="0"/>
          </a:p>
          <a:p>
            <a:pPr marL="0" indent="0" eaLnBrk="1" hangingPunct="1">
              <a:buFontTx/>
              <a:buNone/>
              <a:defRPr/>
            </a:pPr>
            <a:endParaRPr lang="en-US" sz="2000" b="1" dirty="0" smtClean="0"/>
          </a:p>
          <a:p>
            <a:pPr eaLnBrk="1" hangingPunct="1">
              <a:defRPr/>
            </a:pPr>
            <a:endParaRPr lang="en-US" sz="2000" b="1" dirty="0" smtClean="0"/>
          </a:p>
          <a:p>
            <a:pPr eaLnBrk="1" hangingPunct="1">
              <a:defRPr/>
            </a:pPr>
            <a:endParaRPr lang="en-US" sz="3600" b="1" dirty="0" smtClean="0"/>
          </a:p>
        </p:txBody>
      </p:sp>
      <p:sp>
        <p:nvSpPr>
          <p:cNvPr id="6" name="TextBox 5"/>
          <p:cNvSpPr txBox="1"/>
          <p:nvPr/>
        </p:nvSpPr>
        <p:spPr>
          <a:xfrm>
            <a:off x="1984001" y="6654790"/>
            <a:ext cx="4281941" cy="338554"/>
          </a:xfrm>
          <a:prstGeom prst="rect">
            <a:avLst/>
          </a:prstGeom>
          <a:noFill/>
        </p:spPr>
        <p:txBody>
          <a:bodyPr wrap="none" rtlCol="0">
            <a:spAutoFit/>
          </a:bodyPr>
          <a:lstStyle/>
          <a:p>
            <a:r>
              <a:rPr lang="en-US" sz="800" dirty="0" smtClean="0">
                <a:solidFill>
                  <a:schemeClr val="bg1"/>
                </a:solidFill>
              </a:rPr>
              <a:t>For Intermediary use only.  Not for distribution with Plan sponsors or the public. </a:t>
            </a:r>
            <a:r>
              <a:rPr lang="en-US" sz="800" dirty="0">
                <a:solidFill>
                  <a:schemeClr val="bg1"/>
                </a:solidFill>
              </a:rPr>
              <a:t>GA022814176668</a:t>
            </a:r>
          </a:p>
          <a:p>
            <a:endParaRPr lang="en-US" sz="800" dirty="0">
              <a:solidFill>
                <a:schemeClr val="bg1"/>
              </a:solidFill>
            </a:endParaRPr>
          </a:p>
        </p:txBody>
      </p:sp>
    </p:spTree>
    <p:extLst>
      <p:ext uri="{BB962C8B-B14F-4D97-AF65-F5344CB8AC3E}">
        <p14:creationId xmlns:p14="http://schemas.microsoft.com/office/powerpoint/2010/main" val="21558035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325880" y="228600"/>
            <a:ext cx="6324600" cy="762000"/>
          </a:xfrm>
        </p:spPr>
        <p:txBody>
          <a:bodyPr/>
          <a:lstStyle/>
          <a:p>
            <a:pPr eaLnBrk="1" hangingPunct="1"/>
            <a:r>
              <a:rPr lang="en-US" altLang="en-US" sz="3200" b="1" dirty="0" smtClean="0"/>
              <a:t>Deferred Fixed Annuity</a:t>
            </a:r>
          </a:p>
        </p:txBody>
      </p:sp>
      <p:sp>
        <p:nvSpPr>
          <p:cNvPr id="3" name="Content Placeholder 2"/>
          <p:cNvSpPr>
            <a:spLocks noGrp="1"/>
          </p:cNvSpPr>
          <p:nvPr>
            <p:ph idx="1"/>
          </p:nvPr>
        </p:nvSpPr>
        <p:spPr>
          <a:xfrm>
            <a:off x="19050" y="685800"/>
            <a:ext cx="9124950" cy="4449763"/>
          </a:xfrm>
        </p:spPr>
        <p:txBody>
          <a:bodyPr/>
          <a:lstStyle/>
          <a:p>
            <a:pPr marL="0" indent="0" eaLnBrk="1" hangingPunct="1">
              <a:buNone/>
              <a:defRPr/>
            </a:pPr>
            <a:r>
              <a:rPr lang="en-US" sz="2000" b="1" dirty="0" smtClean="0"/>
              <a:t>Description:</a:t>
            </a:r>
          </a:p>
          <a:p>
            <a:pPr eaLnBrk="1" hangingPunct="1">
              <a:buFont typeface="Arial" panose="020B0604020202020204" pitchFamily="34" charset="0"/>
              <a:buChar char="•"/>
              <a:defRPr/>
            </a:pPr>
            <a:endParaRPr lang="en-US" sz="1100" b="1" i="1" u="sng" dirty="0" smtClean="0"/>
          </a:p>
          <a:p>
            <a:pPr eaLnBrk="1" hangingPunct="1">
              <a:buFont typeface="Arial" panose="020B0604020202020204" pitchFamily="34" charset="0"/>
              <a:buChar char="•"/>
              <a:defRPr/>
            </a:pPr>
            <a:r>
              <a:rPr lang="en-US" sz="2000" b="1" dirty="0" smtClean="0"/>
              <a:t>Guarantee: </a:t>
            </a:r>
            <a:r>
              <a:rPr lang="en-US" sz="2000" dirty="0" smtClean="0"/>
              <a:t>Participant purchases units/shares, which are converted into income during retirement</a:t>
            </a:r>
          </a:p>
          <a:p>
            <a:pPr eaLnBrk="1" hangingPunct="1">
              <a:buFont typeface="Arial" panose="020B0604020202020204" pitchFamily="34" charset="0"/>
              <a:buChar char="•"/>
              <a:defRPr/>
            </a:pPr>
            <a:r>
              <a:rPr lang="en-US" sz="2000" b="1" dirty="0" smtClean="0"/>
              <a:t>Investments: </a:t>
            </a:r>
            <a:r>
              <a:rPr lang="en-US" sz="2000" dirty="0" smtClean="0"/>
              <a:t>Held in insurance companies general account </a:t>
            </a:r>
          </a:p>
          <a:p>
            <a:pPr lvl="1" eaLnBrk="1" hangingPunct="1">
              <a:buFont typeface="Arial" panose="020B0604020202020204" pitchFamily="34" charset="0"/>
              <a:buChar char="•"/>
              <a:defRPr/>
            </a:pPr>
            <a:r>
              <a:rPr lang="en-US" sz="2000" dirty="0" smtClean="0"/>
              <a:t>Accounts  credited fixed interest rate</a:t>
            </a:r>
          </a:p>
          <a:p>
            <a:pPr lvl="1" eaLnBrk="1" hangingPunct="1">
              <a:buFont typeface="Arial" panose="020B0604020202020204" pitchFamily="34" charset="0"/>
              <a:buChar char="•"/>
              <a:defRPr/>
            </a:pPr>
            <a:r>
              <a:rPr lang="en-US" sz="2000" dirty="0" smtClean="0"/>
              <a:t>Do not offer market upside</a:t>
            </a:r>
          </a:p>
          <a:p>
            <a:pPr eaLnBrk="1" hangingPunct="1">
              <a:buFont typeface="Arial" panose="020B0604020202020204" pitchFamily="34" charset="0"/>
              <a:buChar char="•"/>
              <a:defRPr/>
            </a:pPr>
            <a:r>
              <a:rPr lang="en-US" sz="2000" b="1" dirty="0" smtClean="0"/>
              <a:t>Liquidity: </a:t>
            </a:r>
            <a:r>
              <a:rPr lang="en-US" sz="2000" dirty="0" smtClean="0"/>
              <a:t>Market value during accumulation phase, but not during the distribution phase – withdrawals reduce future income payments and may be subject to additional fees</a:t>
            </a:r>
            <a:endParaRPr lang="en-US" sz="2000" u="sng" dirty="0" smtClean="0"/>
          </a:p>
          <a:p>
            <a:pPr eaLnBrk="1" hangingPunct="1">
              <a:buFont typeface="Arial" panose="020B0604020202020204" pitchFamily="34" charset="0"/>
              <a:buChar char="•"/>
              <a:defRPr/>
            </a:pPr>
            <a:r>
              <a:rPr lang="en-US" sz="2000" b="1" dirty="0" smtClean="0"/>
              <a:t>Fees: </a:t>
            </a:r>
            <a:r>
              <a:rPr lang="en-US" sz="2000" dirty="0" smtClean="0"/>
              <a:t>Based on actuarial assumptions, such as age, life expectancy, plan costs and prevailing interest rates</a:t>
            </a:r>
          </a:p>
          <a:p>
            <a:pPr eaLnBrk="1" hangingPunct="1">
              <a:buFont typeface="Arial" panose="020B0604020202020204" pitchFamily="34" charset="0"/>
              <a:buChar char="•"/>
              <a:defRPr/>
            </a:pPr>
            <a:r>
              <a:rPr lang="en-US" sz="2000" b="1" dirty="0" smtClean="0"/>
              <a:t>Portability:  </a:t>
            </a:r>
            <a:r>
              <a:rPr lang="en-US" sz="2000" dirty="0" smtClean="0"/>
              <a:t>IRA rollover option - providers may offer to hold frozen </a:t>
            </a:r>
          </a:p>
          <a:p>
            <a:pPr marL="0" indent="0" eaLnBrk="1" hangingPunct="1">
              <a:buNone/>
              <a:defRPr/>
            </a:pPr>
            <a:r>
              <a:rPr lang="en-US" sz="2000" dirty="0"/>
              <a:t> </a:t>
            </a:r>
            <a:r>
              <a:rPr lang="en-US" sz="2000" dirty="0" smtClean="0"/>
              <a:t>      assets so long as outside provider will record keep</a:t>
            </a:r>
          </a:p>
          <a:p>
            <a:pPr eaLnBrk="1" hangingPunct="1">
              <a:buFont typeface="Arial" panose="020B0604020202020204" pitchFamily="34" charset="0"/>
              <a:buChar char="•"/>
              <a:defRPr/>
            </a:pPr>
            <a:r>
              <a:rPr lang="en-US" sz="2000" b="1" dirty="0" smtClean="0"/>
              <a:t>Spousal Provision:  </a:t>
            </a:r>
            <a:r>
              <a:rPr lang="en-US" sz="2000" dirty="0" smtClean="0"/>
              <a:t>May </a:t>
            </a:r>
            <a:r>
              <a:rPr lang="en-US" sz="2000" dirty="0"/>
              <a:t>reduce guaranteed income amounts by 5-20%</a:t>
            </a:r>
            <a:endParaRPr lang="en-US" sz="2000" u="sng" dirty="0"/>
          </a:p>
          <a:p>
            <a:pPr lvl="1" eaLnBrk="1" hangingPunct="1">
              <a:buFont typeface="Arial" panose="020B0604020202020204" pitchFamily="34" charset="0"/>
              <a:buChar char="•"/>
              <a:defRPr/>
            </a:pPr>
            <a:endParaRPr lang="en-US" sz="3200" b="1" dirty="0" smtClean="0"/>
          </a:p>
          <a:p>
            <a:pPr lvl="1" eaLnBrk="1" hangingPunct="1">
              <a:buFont typeface="Arial" panose="020B0604020202020204" pitchFamily="34" charset="0"/>
              <a:buChar char="•"/>
              <a:defRPr/>
            </a:pPr>
            <a:endParaRPr lang="en-US" sz="3200" b="1" dirty="0" smtClean="0"/>
          </a:p>
        </p:txBody>
      </p:sp>
      <p:sp>
        <p:nvSpPr>
          <p:cNvPr id="6" name="TextBox 5"/>
          <p:cNvSpPr txBox="1"/>
          <p:nvPr/>
        </p:nvSpPr>
        <p:spPr>
          <a:xfrm>
            <a:off x="1984001" y="6645737"/>
            <a:ext cx="4281941" cy="338554"/>
          </a:xfrm>
          <a:prstGeom prst="rect">
            <a:avLst/>
          </a:prstGeom>
          <a:noFill/>
        </p:spPr>
        <p:txBody>
          <a:bodyPr wrap="none" rtlCol="0">
            <a:spAutoFit/>
          </a:bodyPr>
          <a:lstStyle/>
          <a:p>
            <a:r>
              <a:rPr lang="en-US" sz="800" dirty="0" smtClean="0">
                <a:solidFill>
                  <a:schemeClr val="bg1"/>
                </a:solidFill>
              </a:rPr>
              <a:t>For Intermediary use only.  Not for distribution with Plan sponsors or the public. </a:t>
            </a:r>
            <a:r>
              <a:rPr lang="en-US" sz="800" dirty="0">
                <a:solidFill>
                  <a:schemeClr val="bg1"/>
                </a:solidFill>
              </a:rPr>
              <a:t>GA022814176668</a:t>
            </a:r>
          </a:p>
          <a:p>
            <a:endParaRPr lang="en-US" sz="800" dirty="0">
              <a:solidFill>
                <a:schemeClr val="bg1"/>
              </a:solidFill>
            </a:endParaRPr>
          </a:p>
        </p:txBody>
      </p:sp>
    </p:spTree>
    <p:extLst>
      <p:ext uri="{BB962C8B-B14F-4D97-AF65-F5344CB8AC3E}">
        <p14:creationId xmlns:p14="http://schemas.microsoft.com/office/powerpoint/2010/main" val="1417460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228600" y="228600"/>
            <a:ext cx="7452360" cy="762000"/>
          </a:xfrm>
        </p:spPr>
        <p:txBody>
          <a:bodyPr/>
          <a:lstStyle/>
          <a:p>
            <a:pPr eaLnBrk="1" hangingPunct="1"/>
            <a:r>
              <a:rPr lang="en-US" altLang="en-US" sz="3200" b="1" dirty="0" smtClean="0"/>
              <a:t>Target Date Fund with Guarantee</a:t>
            </a:r>
          </a:p>
        </p:txBody>
      </p:sp>
      <p:sp>
        <p:nvSpPr>
          <p:cNvPr id="3" name="Content Placeholder 2"/>
          <p:cNvSpPr>
            <a:spLocks noGrp="1"/>
          </p:cNvSpPr>
          <p:nvPr>
            <p:ph idx="1"/>
          </p:nvPr>
        </p:nvSpPr>
        <p:spPr>
          <a:xfrm>
            <a:off x="-45720" y="944880"/>
            <a:ext cx="9144000" cy="4724400"/>
          </a:xfrm>
        </p:spPr>
        <p:txBody>
          <a:bodyPr/>
          <a:lstStyle/>
          <a:p>
            <a:pPr marL="0" indent="0">
              <a:buNone/>
              <a:defRPr/>
            </a:pPr>
            <a:r>
              <a:rPr lang="en-US" sz="2000" b="1" dirty="0" smtClean="0"/>
              <a:t>Description: </a:t>
            </a:r>
          </a:p>
          <a:p>
            <a:pPr marL="0" indent="0">
              <a:buNone/>
              <a:defRPr/>
            </a:pPr>
            <a:endParaRPr lang="en-US" sz="1100" b="1" dirty="0" smtClean="0"/>
          </a:p>
          <a:p>
            <a:pPr>
              <a:buFont typeface="Arial" panose="020B0604020202020204" pitchFamily="34" charset="0"/>
              <a:buChar char="•"/>
              <a:defRPr/>
            </a:pPr>
            <a:r>
              <a:rPr lang="en-US" sz="2000" b="1" dirty="0" smtClean="0"/>
              <a:t>Guarantee:  </a:t>
            </a:r>
            <a:r>
              <a:rPr lang="en-US" sz="2000" dirty="0" smtClean="0"/>
              <a:t>Guarantee imbedded within target date fund</a:t>
            </a:r>
          </a:p>
          <a:p>
            <a:pPr lvl="1">
              <a:buFont typeface="Arial" panose="020B0604020202020204" pitchFamily="34" charset="0"/>
              <a:buChar char="•"/>
              <a:defRPr/>
            </a:pPr>
            <a:r>
              <a:rPr lang="en-US" sz="2000" dirty="0" smtClean="0"/>
              <a:t>Glide path replaces fixed income with annuity contracts</a:t>
            </a:r>
          </a:p>
          <a:p>
            <a:pPr lvl="1">
              <a:buFont typeface="Arial" panose="020B0604020202020204" pitchFamily="34" charset="0"/>
              <a:buChar char="•"/>
              <a:defRPr/>
            </a:pPr>
            <a:r>
              <a:rPr lang="en-US" sz="2000" dirty="0" smtClean="0"/>
              <a:t>May offer COLA to protect against inflation and longevity risk</a:t>
            </a:r>
            <a:endParaRPr lang="en-US" sz="2000" u="sng" dirty="0" smtClean="0"/>
          </a:p>
          <a:p>
            <a:pPr>
              <a:buFont typeface="Arial" panose="020B0604020202020204" pitchFamily="34" charset="0"/>
              <a:buChar char="•"/>
              <a:defRPr/>
            </a:pPr>
            <a:r>
              <a:rPr lang="en-US" sz="2000" b="1" dirty="0" smtClean="0"/>
              <a:t>Investments: </a:t>
            </a:r>
            <a:r>
              <a:rPr lang="en-US" sz="2000" dirty="0" smtClean="0"/>
              <a:t>Separate account holding equities, fixed income that converts to fixed deferred annuities </a:t>
            </a:r>
          </a:p>
          <a:p>
            <a:pPr lvl="1">
              <a:buFont typeface="Arial" panose="020B0604020202020204" pitchFamily="34" charset="0"/>
              <a:buChar char="•"/>
              <a:defRPr/>
            </a:pPr>
            <a:r>
              <a:rPr lang="en-US" sz="2000" dirty="0" smtClean="0"/>
              <a:t>Automatically invests participant in age appropriate fund</a:t>
            </a:r>
          </a:p>
          <a:p>
            <a:pPr lvl="1">
              <a:buFont typeface="Arial" panose="020B0604020202020204" pitchFamily="34" charset="0"/>
              <a:buChar char="•"/>
              <a:defRPr/>
            </a:pPr>
            <a:r>
              <a:rPr lang="en-US" sz="2000" dirty="0" smtClean="0"/>
              <a:t>Offers market upside potential </a:t>
            </a:r>
          </a:p>
          <a:p>
            <a:pPr>
              <a:defRPr/>
            </a:pPr>
            <a:r>
              <a:rPr lang="en-US" sz="2000" b="1" dirty="0" smtClean="0"/>
              <a:t>Fees:  </a:t>
            </a:r>
            <a:r>
              <a:rPr lang="en-US" sz="2000" dirty="0" smtClean="0"/>
              <a:t>Combines cost for guarantee with investment expenses</a:t>
            </a:r>
          </a:p>
          <a:p>
            <a:pPr>
              <a:defRPr/>
            </a:pPr>
            <a:r>
              <a:rPr lang="en-US" sz="2000" b="1" dirty="0" smtClean="0"/>
              <a:t>Portability: </a:t>
            </a:r>
            <a:r>
              <a:rPr lang="en-US" sz="2000" dirty="0" smtClean="0"/>
              <a:t>IRA rollover option</a:t>
            </a:r>
          </a:p>
          <a:p>
            <a:pPr>
              <a:defRPr/>
            </a:pPr>
            <a:r>
              <a:rPr lang="en-US" sz="2000" b="1" dirty="0" smtClean="0"/>
              <a:t>Liquidity: </a:t>
            </a:r>
            <a:r>
              <a:rPr lang="en-US" sz="2000" dirty="0" smtClean="0"/>
              <a:t>Market value </a:t>
            </a:r>
            <a:r>
              <a:rPr lang="en-US" sz="2000" dirty="0"/>
              <a:t>during both accumulation and distribution </a:t>
            </a:r>
            <a:endParaRPr lang="en-US" sz="2000" dirty="0" smtClean="0"/>
          </a:p>
          <a:p>
            <a:pPr marL="0" indent="0">
              <a:buNone/>
              <a:defRPr/>
            </a:pPr>
            <a:r>
              <a:rPr lang="en-US" sz="2000" dirty="0"/>
              <a:t> </a:t>
            </a:r>
            <a:r>
              <a:rPr lang="en-US" sz="2000" dirty="0" smtClean="0"/>
              <a:t>      phase </a:t>
            </a:r>
            <a:r>
              <a:rPr lang="en-US" sz="2000" dirty="0"/>
              <a:t>– withdrawals reduce future income payments</a:t>
            </a:r>
            <a:endParaRPr lang="en-US" sz="2000" u="sng" dirty="0" smtClean="0"/>
          </a:p>
          <a:p>
            <a:pPr>
              <a:defRPr/>
            </a:pPr>
            <a:r>
              <a:rPr lang="en-US" sz="2000" b="1" dirty="0" smtClean="0"/>
              <a:t>Spousal Provision:  </a:t>
            </a:r>
            <a:r>
              <a:rPr lang="en-US" sz="2000" dirty="0" smtClean="0"/>
              <a:t>May reduce guaranteed income amounts by 5-20%</a:t>
            </a:r>
            <a:endParaRPr lang="en-US" sz="2000" u="sng" dirty="0" smtClean="0"/>
          </a:p>
        </p:txBody>
      </p:sp>
      <p:sp>
        <p:nvSpPr>
          <p:cNvPr id="6" name="TextBox 5"/>
          <p:cNvSpPr txBox="1"/>
          <p:nvPr/>
        </p:nvSpPr>
        <p:spPr>
          <a:xfrm>
            <a:off x="1984001" y="6654790"/>
            <a:ext cx="4281941" cy="338554"/>
          </a:xfrm>
          <a:prstGeom prst="rect">
            <a:avLst/>
          </a:prstGeom>
          <a:noFill/>
        </p:spPr>
        <p:txBody>
          <a:bodyPr wrap="none" rtlCol="0">
            <a:spAutoFit/>
          </a:bodyPr>
          <a:lstStyle/>
          <a:p>
            <a:r>
              <a:rPr lang="en-US" sz="800" dirty="0" smtClean="0">
                <a:solidFill>
                  <a:schemeClr val="bg1"/>
                </a:solidFill>
              </a:rPr>
              <a:t>For Intermediary use only.  Not for distribution with Plan sponsors or the public. </a:t>
            </a:r>
            <a:r>
              <a:rPr lang="en-US" sz="800" dirty="0">
                <a:solidFill>
                  <a:schemeClr val="bg1"/>
                </a:solidFill>
              </a:rPr>
              <a:t>GA022814176668</a:t>
            </a:r>
          </a:p>
          <a:p>
            <a:endParaRPr lang="en-US" sz="800" dirty="0">
              <a:solidFill>
                <a:schemeClr val="bg1"/>
              </a:solidFill>
            </a:endParaRPr>
          </a:p>
        </p:txBody>
      </p:sp>
    </p:spTree>
    <p:extLst>
      <p:ext uri="{BB962C8B-B14F-4D97-AF65-F5344CB8AC3E}">
        <p14:creationId xmlns:p14="http://schemas.microsoft.com/office/powerpoint/2010/main" val="4178744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200" b="1" dirty="0" smtClean="0"/>
              <a:t>Disclosure</a:t>
            </a:r>
            <a:endParaRPr lang="en-US" sz="3600" b="1" dirty="0"/>
          </a:p>
        </p:txBody>
      </p:sp>
      <p:sp>
        <p:nvSpPr>
          <p:cNvPr id="3" name="Content Placeholder 2"/>
          <p:cNvSpPr>
            <a:spLocks noGrp="1"/>
          </p:cNvSpPr>
          <p:nvPr>
            <p:ph idx="1"/>
          </p:nvPr>
        </p:nvSpPr>
        <p:spPr>
          <a:xfrm>
            <a:off x="228600" y="1078128"/>
            <a:ext cx="8229600" cy="4449763"/>
          </a:xfrm>
        </p:spPr>
        <p:txBody>
          <a:bodyPr/>
          <a:lstStyle/>
          <a:p>
            <a:pPr marL="0" indent="0">
              <a:buNone/>
            </a:pPr>
            <a:r>
              <a:rPr lang="en-US" sz="1400" dirty="0" smtClean="0"/>
              <a:t>This </a:t>
            </a:r>
            <a:r>
              <a:rPr lang="en-US" sz="1400" dirty="0"/>
              <a:t>document is provided by John Hancock USA and John Hancock New York for informational purposes only, and while every effort is made to ensure the accuracy of its contents, it should not be relied upon as being tax, legal or financial advice. Neither John Hancock USA nor John Hancock New York, or any of its affiliates, representatives, employees, or agents provides tax, financial or legal advice.  </a:t>
            </a:r>
            <a:endParaRPr lang="en-US" sz="1400" dirty="0" smtClean="0"/>
          </a:p>
          <a:p>
            <a:pPr marL="0" indent="0">
              <a:buNone/>
            </a:pPr>
            <a:endParaRPr lang="en-US" sz="1400" dirty="0"/>
          </a:p>
          <a:p>
            <a:pPr marL="0" indent="0">
              <a:buNone/>
            </a:pPr>
            <a:r>
              <a:rPr lang="en-US" sz="1400" dirty="0" smtClean="0"/>
              <a:t>Both </a:t>
            </a:r>
            <a:r>
              <a:rPr lang="en-US" sz="1400" dirty="0"/>
              <a:t>John Hancock Life Insurance Company (U.S.A.) and John Hancock Life Insurance Company of New York do business under certain instances using the John Hancock Retirement Plan Services name. Group annuity contracts and recordkeeping agreements are issued by: John Hancock Life Insurance Company (U.S.A.), Boston, MA 02210 (not licensed in New York) and John Hancock Life Insurance Company of New York, Valhalla, NY 10595.  Product features and availability may differ by state.  John Hancock Investment Management Services, LLC, a registered investment adviser, provides investment information relating to the contracts.   Plan administrative services may be provided by John Hancock Retirement Plan Services LLC or a plan consultant selected by the Plan.   </a:t>
            </a:r>
          </a:p>
          <a:p>
            <a:pPr marL="0" indent="0">
              <a:buNone/>
            </a:pPr>
            <a:r>
              <a:rPr lang="en-US" sz="1400" dirty="0"/>
              <a:t> </a:t>
            </a:r>
          </a:p>
          <a:p>
            <a:pPr marL="0" indent="0">
              <a:buNone/>
            </a:pPr>
            <a:r>
              <a:rPr lang="en-US" sz="1400" dirty="0"/>
              <a:t>NOT FDIC INSURED | MAY LOSE VALUE | NOT BANK GUARANTEED | NOT INSURED BY ANY GOVERNMENT AGENCY   </a:t>
            </a:r>
          </a:p>
          <a:p>
            <a:pPr marL="0" indent="0">
              <a:buNone/>
            </a:pPr>
            <a:r>
              <a:rPr lang="en-US" sz="1400" dirty="0"/>
              <a:t> </a:t>
            </a:r>
          </a:p>
          <a:p>
            <a:pPr marL="0" indent="0">
              <a:buNone/>
            </a:pPr>
            <a:r>
              <a:rPr lang="en-US" sz="1400" dirty="0"/>
              <a:t>© 2014  All rights reserved.</a:t>
            </a:r>
          </a:p>
          <a:p>
            <a:pPr marL="0" indent="0">
              <a:buNone/>
            </a:pPr>
            <a:r>
              <a:rPr lang="en-US" sz="1400" dirty="0"/>
              <a:t> </a:t>
            </a:r>
          </a:p>
          <a:p>
            <a:pPr marL="0" indent="0">
              <a:buNone/>
            </a:pPr>
            <a:r>
              <a:rPr lang="en-US" sz="1400" dirty="0"/>
              <a:t>GA</a:t>
            </a:r>
          </a:p>
          <a:p>
            <a:pPr marL="0" indent="0">
              <a:buNone/>
            </a:pPr>
            <a:endParaRPr lang="en-US" sz="1400" dirty="0"/>
          </a:p>
        </p:txBody>
      </p:sp>
      <p:sp>
        <p:nvSpPr>
          <p:cNvPr id="6" name="TextBox 5"/>
          <p:cNvSpPr txBox="1"/>
          <p:nvPr/>
        </p:nvSpPr>
        <p:spPr>
          <a:xfrm>
            <a:off x="1984001" y="6654790"/>
            <a:ext cx="4281941" cy="338554"/>
          </a:xfrm>
          <a:prstGeom prst="rect">
            <a:avLst/>
          </a:prstGeom>
          <a:noFill/>
        </p:spPr>
        <p:txBody>
          <a:bodyPr wrap="none" rtlCol="0">
            <a:spAutoFit/>
          </a:bodyPr>
          <a:lstStyle/>
          <a:p>
            <a:r>
              <a:rPr lang="en-US" sz="800" dirty="0" smtClean="0">
                <a:solidFill>
                  <a:schemeClr val="bg1"/>
                </a:solidFill>
              </a:rPr>
              <a:t>For Intermediary use only.  Not for distribution with Plan sponsors or the public. </a:t>
            </a:r>
            <a:r>
              <a:rPr lang="en-US" sz="800" dirty="0">
                <a:solidFill>
                  <a:schemeClr val="bg1"/>
                </a:solidFill>
              </a:rPr>
              <a:t>GA022814176668</a:t>
            </a:r>
          </a:p>
          <a:p>
            <a:endParaRPr lang="en-US" sz="800" dirty="0">
              <a:solidFill>
                <a:schemeClr val="bg1"/>
              </a:solidFill>
            </a:endParaRPr>
          </a:p>
        </p:txBody>
      </p:sp>
    </p:spTree>
    <p:extLst>
      <p:ext uri="{BB962C8B-B14F-4D97-AF65-F5344CB8AC3E}">
        <p14:creationId xmlns:p14="http://schemas.microsoft.com/office/powerpoint/2010/main" val="17709968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Discussing Longevity Planning Options with Plan Sponsors</a:t>
            </a:r>
            <a:r>
              <a:rPr lang="en-US" dirty="0" smtClean="0"/>
              <a:t/>
            </a:r>
            <a:br>
              <a:rPr lang="en-US" dirty="0" smtClean="0"/>
            </a:br>
            <a:endParaRPr lang="en-US" dirty="0"/>
          </a:p>
        </p:txBody>
      </p:sp>
      <p:sp>
        <p:nvSpPr>
          <p:cNvPr id="3" name="Subtitle 2"/>
          <p:cNvSpPr>
            <a:spLocks noGrp="1"/>
          </p:cNvSpPr>
          <p:nvPr>
            <p:ph type="subTitle" idx="1"/>
          </p:nvPr>
        </p:nvSpPr>
        <p:spPr/>
        <p:txBody>
          <a:bodyPr/>
          <a:lstStyle/>
          <a:p>
            <a:endParaRPr lang="en-US" dirty="0"/>
          </a:p>
        </p:txBody>
      </p:sp>
      <p:sp>
        <p:nvSpPr>
          <p:cNvPr id="5" name="Slide Number Placeholder 3"/>
          <p:cNvSpPr txBox="1">
            <a:spLocks/>
          </p:cNvSpPr>
          <p:nvPr/>
        </p:nvSpPr>
        <p:spPr>
          <a:xfrm>
            <a:off x="8779933" y="6285767"/>
            <a:ext cx="2624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3A3C5E-F007-934E-BBE7-0863ED4EC8E8}" type="slidenum">
              <a:rPr lang="en-US" smtClean="0">
                <a:solidFill>
                  <a:schemeClr val="bg1"/>
                </a:solidFill>
              </a:rPr>
              <a:pPr/>
              <a:t>25</a:t>
            </a:fld>
            <a:endParaRPr lang="en-US" dirty="0">
              <a:solidFill>
                <a:schemeClr val="bg1"/>
              </a:solidFill>
            </a:endParaRPr>
          </a:p>
        </p:txBody>
      </p:sp>
    </p:spTree>
    <p:extLst>
      <p:ext uri="{BB962C8B-B14F-4D97-AF65-F5344CB8AC3E}">
        <p14:creationId xmlns:p14="http://schemas.microsoft.com/office/powerpoint/2010/main" val="707031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599" y="228600"/>
            <a:ext cx="8655205" cy="762000"/>
          </a:xfrm>
        </p:spPr>
        <p:txBody>
          <a:bodyPr/>
          <a:lstStyle/>
          <a:p>
            <a:r>
              <a:rPr lang="en-US" sz="3800" dirty="0" smtClean="0"/>
              <a:t>Challenges</a:t>
            </a:r>
            <a:r>
              <a:rPr lang="en-US" dirty="0" smtClean="0"/>
              <a:t> for Plan Sponsors/Advisors</a:t>
            </a:r>
            <a:endParaRPr lang="en-US" dirty="0"/>
          </a:p>
        </p:txBody>
      </p:sp>
      <p:sp>
        <p:nvSpPr>
          <p:cNvPr id="3" name="Content Placeholder 2"/>
          <p:cNvSpPr>
            <a:spLocks noGrp="1"/>
          </p:cNvSpPr>
          <p:nvPr>
            <p:ph idx="1"/>
          </p:nvPr>
        </p:nvSpPr>
        <p:spPr/>
        <p:txBody>
          <a:bodyPr/>
          <a:lstStyle/>
          <a:p>
            <a:r>
              <a:rPr lang="en-US" dirty="0" smtClean="0"/>
              <a:t>Choosing Product/Provider</a:t>
            </a:r>
          </a:p>
          <a:p>
            <a:r>
              <a:rPr lang="en-US" dirty="0" smtClean="0"/>
              <a:t>Education</a:t>
            </a:r>
          </a:p>
          <a:p>
            <a:r>
              <a:rPr lang="en-US" dirty="0" smtClean="0"/>
              <a:t>Fiduciary Concerns</a:t>
            </a:r>
          </a:p>
          <a:p>
            <a:r>
              <a:rPr lang="en-US" dirty="0" smtClean="0"/>
              <a:t>Benchmarking Services/Costs</a:t>
            </a:r>
          </a:p>
          <a:p>
            <a:r>
              <a:rPr lang="en-US" dirty="0" smtClean="0"/>
              <a:t>Determining Participant Demand</a:t>
            </a:r>
          </a:p>
          <a:p>
            <a:r>
              <a:rPr lang="en-US" dirty="0" smtClean="0"/>
              <a:t>Not Broadly Accepted</a:t>
            </a:r>
          </a:p>
          <a:p>
            <a:r>
              <a:rPr lang="en-US" dirty="0" smtClean="0"/>
              <a:t>Timing of Implementation</a:t>
            </a:r>
          </a:p>
          <a:p>
            <a:pPr marL="0" indent="0">
              <a:buNone/>
            </a:pPr>
            <a:endParaRPr lang="en-US" dirty="0"/>
          </a:p>
        </p:txBody>
      </p:sp>
    </p:spTree>
    <p:extLst>
      <p:ext uri="{BB962C8B-B14F-4D97-AF65-F5344CB8AC3E}">
        <p14:creationId xmlns:p14="http://schemas.microsoft.com/office/powerpoint/2010/main" val="15318572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599" y="228600"/>
            <a:ext cx="8655205" cy="762000"/>
          </a:xfrm>
        </p:spPr>
        <p:txBody>
          <a:bodyPr/>
          <a:lstStyle/>
          <a:p>
            <a:r>
              <a:rPr lang="en-US" sz="3800" dirty="0" smtClean="0"/>
              <a:t>Qualifying Factors</a:t>
            </a:r>
            <a:endParaRPr lang="en-US" dirty="0"/>
          </a:p>
        </p:txBody>
      </p:sp>
      <p:sp>
        <p:nvSpPr>
          <p:cNvPr id="3" name="Content Placeholder 2"/>
          <p:cNvSpPr>
            <a:spLocks noGrp="1"/>
          </p:cNvSpPr>
          <p:nvPr>
            <p:ph idx="1"/>
          </p:nvPr>
        </p:nvSpPr>
        <p:spPr/>
        <p:txBody>
          <a:bodyPr/>
          <a:lstStyle/>
          <a:p>
            <a:r>
              <a:rPr lang="en-US" sz="2000" b="1" dirty="0" smtClean="0"/>
              <a:t>Company Profile</a:t>
            </a:r>
          </a:p>
          <a:p>
            <a:pPr lvl="1"/>
            <a:r>
              <a:rPr lang="en-US" sz="2000" dirty="0" smtClean="0"/>
              <a:t>Size of Company</a:t>
            </a:r>
          </a:p>
          <a:p>
            <a:pPr lvl="1"/>
            <a:r>
              <a:rPr lang="en-US" sz="2000" dirty="0" smtClean="0"/>
              <a:t>Locations</a:t>
            </a:r>
          </a:p>
          <a:p>
            <a:pPr lvl="1"/>
            <a:r>
              <a:rPr lang="en-US" sz="2000" dirty="0" smtClean="0"/>
              <a:t>Age of Employees</a:t>
            </a:r>
          </a:p>
          <a:p>
            <a:pPr lvl="1"/>
            <a:r>
              <a:rPr lang="en-US" sz="2000" dirty="0" smtClean="0"/>
              <a:t>Turnover Rate</a:t>
            </a:r>
          </a:p>
          <a:p>
            <a:pPr lvl="1"/>
            <a:r>
              <a:rPr lang="en-US" sz="2000" dirty="0" smtClean="0"/>
              <a:t>Business Plan</a:t>
            </a:r>
          </a:p>
          <a:p>
            <a:r>
              <a:rPr lang="en-US" sz="2000" b="1" dirty="0" smtClean="0"/>
              <a:t>Retirement Plan Profile</a:t>
            </a:r>
          </a:p>
          <a:p>
            <a:pPr lvl="1"/>
            <a:r>
              <a:rPr lang="en-US" sz="2000" dirty="0" smtClean="0"/>
              <a:t>Plan Design</a:t>
            </a:r>
          </a:p>
          <a:p>
            <a:pPr lvl="1"/>
            <a:r>
              <a:rPr lang="en-US" sz="2000" dirty="0" smtClean="0"/>
              <a:t>Plan Health</a:t>
            </a:r>
          </a:p>
          <a:p>
            <a:pPr lvl="1"/>
            <a:r>
              <a:rPr lang="en-US" sz="2000" dirty="0" smtClean="0"/>
              <a:t>Asset Allocation</a:t>
            </a:r>
          </a:p>
          <a:p>
            <a:pPr lvl="1"/>
            <a:r>
              <a:rPr lang="en-US" sz="2000" dirty="0" smtClean="0"/>
              <a:t>Current Provider</a:t>
            </a:r>
          </a:p>
          <a:p>
            <a:endParaRPr lang="en-US" sz="2400" dirty="0"/>
          </a:p>
        </p:txBody>
      </p:sp>
    </p:spTree>
    <p:extLst>
      <p:ext uri="{BB962C8B-B14F-4D97-AF65-F5344CB8AC3E}">
        <p14:creationId xmlns:p14="http://schemas.microsoft.com/office/powerpoint/2010/main" val="2979130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a:p>
          <a:p>
            <a:pPr marL="0" indent="0" algn="ctr">
              <a:buNone/>
            </a:pPr>
            <a:r>
              <a:rPr lang="en-US" sz="3600" dirty="0" smtClean="0"/>
              <a:t>QUESTIONS?</a:t>
            </a:r>
            <a:endParaRPr lang="en-US" sz="3600" dirty="0"/>
          </a:p>
        </p:txBody>
      </p:sp>
    </p:spTree>
    <p:extLst>
      <p:ext uri="{BB962C8B-B14F-4D97-AF65-F5344CB8AC3E}">
        <p14:creationId xmlns:p14="http://schemas.microsoft.com/office/powerpoint/2010/main" val="2508110560"/>
      </p:ext>
    </p:extLst>
  </p:cSld>
  <p:clrMapOvr>
    <a:masterClrMapping/>
  </p:clrMapOvr>
</p:sld>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Blac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Adjacency">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Default Theme.thmx</Template>
  <TotalTime>18866</TotalTime>
  <Words>1378</Words>
  <Application>Microsoft Office PowerPoint</Application>
  <PresentationFormat>On-screen Show (4:3)</PresentationFormat>
  <Paragraphs>280</Paragraphs>
  <Slides>28</Slides>
  <Notes>1</Notes>
  <HiddenSlides>0</HiddenSlides>
  <MMClips>0</MMClips>
  <ScaleCrop>false</ScaleCrop>
  <HeadingPairs>
    <vt:vector size="4" baseType="variant">
      <vt:variant>
        <vt:lpstr>Theme</vt:lpstr>
      </vt:variant>
      <vt:variant>
        <vt:i4>5</vt:i4>
      </vt:variant>
      <vt:variant>
        <vt:lpstr>Slide Titles</vt:lpstr>
      </vt:variant>
      <vt:variant>
        <vt:i4>28</vt:i4>
      </vt:variant>
    </vt:vector>
  </HeadingPairs>
  <TitlesOfParts>
    <vt:vector size="33" baseType="lpstr">
      <vt:lpstr>Default Theme</vt:lpstr>
      <vt:lpstr>1_Custom Design</vt:lpstr>
      <vt:lpstr>2_Custom Design</vt:lpstr>
      <vt:lpstr>Black</vt:lpstr>
      <vt:lpstr>Adjacency</vt:lpstr>
      <vt:lpstr>PowerPoint Presentation</vt:lpstr>
      <vt:lpstr>Longevity Planning in Retirement Plans </vt:lpstr>
      <vt:lpstr>  </vt:lpstr>
      <vt:lpstr>Overview and Legal Considerations</vt:lpstr>
      <vt:lpstr>Lifetime Income Solutions and DC Plans</vt:lpstr>
      <vt:lpstr>“In Plan” Lifetime Income Solutions</vt:lpstr>
      <vt:lpstr>Comparison of Retirement Income Strategies</vt:lpstr>
      <vt:lpstr>Guaranteed Living Withdrawal Benefit (GLWB)</vt:lpstr>
      <vt:lpstr>Need for Additional Fiduciary Guidance</vt:lpstr>
      <vt:lpstr>Current Fiduciary Standard for Annuities</vt:lpstr>
      <vt:lpstr>1st Step (Procedural Prudence)</vt:lpstr>
      <vt:lpstr>2nd Step (Insurer’s Payment Ability)</vt:lpstr>
      <vt:lpstr>3rd Step (Cost) and 4th Step (Conclusions)</vt:lpstr>
      <vt:lpstr>5th Step (Seeking Expert Advice)</vt:lpstr>
      <vt:lpstr>QDIA Considerations and Group Annuities</vt:lpstr>
      <vt:lpstr>DOL Proposal for Lifetime Income Disclosures</vt:lpstr>
      <vt:lpstr>Lifetime Income Illustration</vt:lpstr>
      <vt:lpstr>Comparing Retirement Income Products</vt:lpstr>
      <vt:lpstr>In-plan Retirement Income Products by Provider</vt:lpstr>
      <vt:lpstr>Guaranteed Minimum Withdrawal Benefit (GMWB)</vt:lpstr>
      <vt:lpstr>Guaranteed Minimum Withdrawal Benefit (GMWB)</vt:lpstr>
      <vt:lpstr>Deferred Fixed Annuity</vt:lpstr>
      <vt:lpstr>Target Date Fund with Guarantee</vt:lpstr>
      <vt:lpstr>Disclosure</vt:lpstr>
      <vt:lpstr>Discussing Longevity Planning Options with Plan Sponsors </vt:lpstr>
      <vt:lpstr>Challenges for Plan Sponsors/Advisors</vt:lpstr>
      <vt:lpstr>Qualifying Factors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Katharine Keane</cp:lastModifiedBy>
  <cp:revision>72</cp:revision>
  <cp:lastPrinted>2014-03-03T19:20:04Z</cp:lastPrinted>
  <dcterms:created xsi:type="dcterms:W3CDTF">2013-12-05T17:51:58Z</dcterms:created>
  <dcterms:modified xsi:type="dcterms:W3CDTF">2014-03-24T19:40:13Z</dcterms:modified>
</cp:coreProperties>
</file>