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slideLayouts/slideLayout9.xml" ContentType="application/vnd.openxmlformats-officedocument.presentationml.slideLayout+xml"/>
  <Override PartName="/ppt/theme/theme3.xml" ContentType="application/vnd.openxmlformats-officedocument.theme+xml"/>
  <Override PartName="/ppt/tags/tag2.xml" ContentType="application/vnd.openxmlformats-officedocument.presentationml.tags+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4.xml" ContentType="application/vnd.openxmlformats-officedocument.theme+xml"/>
  <Override PartName="/ppt/tags/tag3.xml" ContentType="application/vnd.openxmlformats-officedocument.presentationml.tags+xml"/>
  <Override PartName="/ppt/slideLayouts/slideLayout16.xml" ContentType="application/vnd.openxmlformats-officedocument.presentationml.slideLayout+xml"/>
  <Override PartName="/ppt/theme/theme5.xml" ContentType="application/vnd.openxmlformats-officedocument.theme+xml"/>
  <Override PartName="/ppt/tags/tag4.xml" ContentType="application/vnd.openxmlformats-officedocument.presentationml.tags+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6.xml" ContentType="application/vnd.openxmlformats-officedocument.theme+xml"/>
  <Override PartName="/ppt/tags/tag5.xml" ContentType="application/vnd.openxmlformats-officedocument.presentationml.tags+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7.xml" ContentType="application/vnd.openxmlformats-officedocument.theme+xml"/>
  <Override PartName="/ppt/tags/tag6.xml" ContentType="application/vnd.openxmlformats-officedocument.presentationml.tags+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8.xml" ContentType="application/vnd.openxmlformats-officedocument.theme+xml"/>
  <Override PartName="/ppt/tags/tag7.xml" ContentType="application/vnd.openxmlformats-officedocument.presentationml.tags+xml"/>
  <Override PartName="/ppt/slideLayouts/slideLayout34.xml" ContentType="application/vnd.openxmlformats-officedocument.presentationml.slideLayout+xml"/>
  <Override PartName="/ppt/theme/theme9.xml" ContentType="application/vnd.openxmlformats-officedocument.theme+xml"/>
  <Override PartName="/ppt/tags/tag8.xml" ContentType="application/vnd.openxmlformats-officedocument.presentationml.tags+xml"/>
  <Override PartName="/ppt/theme/theme10.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4" r:id="rId2"/>
    <p:sldMasterId id="2147483672" r:id="rId3"/>
    <p:sldMasterId id="2147483674" r:id="rId4"/>
    <p:sldMasterId id="2147483681" r:id="rId5"/>
    <p:sldMasterId id="2147483685" r:id="rId6"/>
    <p:sldMasterId id="2147483694" r:id="rId7"/>
    <p:sldMasterId id="2147483702" r:id="rId8"/>
    <p:sldMasterId id="2147483709" r:id="rId9"/>
  </p:sldMasterIdLst>
  <p:notesMasterIdLst>
    <p:notesMasterId r:id="rId38"/>
  </p:notesMasterIdLst>
  <p:sldIdLst>
    <p:sldId id="256" r:id="rId10"/>
    <p:sldId id="270" r:id="rId11"/>
    <p:sldId id="329" r:id="rId12"/>
    <p:sldId id="282" r:id="rId13"/>
    <p:sldId id="291" r:id="rId14"/>
    <p:sldId id="277" r:id="rId15"/>
    <p:sldId id="283" r:id="rId16"/>
    <p:sldId id="278" r:id="rId17"/>
    <p:sldId id="323" r:id="rId18"/>
    <p:sldId id="322" r:id="rId19"/>
    <p:sldId id="321" r:id="rId20"/>
    <p:sldId id="332" r:id="rId21"/>
    <p:sldId id="331" r:id="rId22"/>
    <p:sldId id="324" r:id="rId23"/>
    <p:sldId id="325" r:id="rId24"/>
    <p:sldId id="326" r:id="rId25"/>
    <p:sldId id="327" r:id="rId26"/>
    <p:sldId id="284" r:id="rId27"/>
    <p:sldId id="328" r:id="rId28"/>
    <p:sldId id="274" r:id="rId29"/>
    <p:sldId id="287" r:id="rId30"/>
    <p:sldId id="288" r:id="rId31"/>
    <p:sldId id="289" r:id="rId32"/>
    <p:sldId id="286" r:id="rId33"/>
    <p:sldId id="293" r:id="rId34"/>
    <p:sldId id="333" r:id="rId35"/>
    <p:sldId id="330" r:id="rId36"/>
    <p:sldId id="334" r:id="rId37"/>
  </p:sldIdLst>
  <p:sldSz cx="9144000" cy="6858000" type="screen4x3"/>
  <p:notesSz cx="6858000" cy="9144000"/>
  <p:defaultTextStyle>
    <a:defPPr>
      <a:defRPr lang="es-EC"/>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15">
          <p15:clr>
            <a:srgbClr val="A4A3A4"/>
          </p15:clr>
        </p15:guide>
        <p15:guide id="2" pos="20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7B3"/>
    <a:srgbClr val="49A942"/>
    <a:srgbClr val="377C29"/>
    <a:srgbClr val="00A4E4"/>
    <a:srgbClr val="8AD2F2"/>
    <a:srgbClr val="B9E0F7"/>
    <a:srgbClr val="B6B8BA"/>
    <a:srgbClr val="004B8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66370" autoAdjust="0"/>
  </p:normalViewPr>
  <p:slideViewPr>
    <p:cSldViewPr>
      <p:cViewPr varScale="1">
        <p:scale>
          <a:sx n="74" d="100"/>
          <a:sy n="74" d="100"/>
        </p:scale>
        <p:origin x="-1266" y="-90"/>
      </p:cViewPr>
      <p:guideLst>
        <p:guide orient="horz" pos="2115"/>
        <p:guide pos="204"/>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sclc-main\company\Clients\Corporate\_tracking%20data%20for%20Corp%20Clients\2012%20Industry%20Update%20March%208\Charts%20for%20webinar.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sclc-main\company\Clients\Corporate\_tracking%20data%20for%20Corp%20Clients\Target%20Date%20Funds%20Update%20Oct%202012\Webinar%20Graph%201.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Relative Frequency of Use, Different Investment Categories</a:t>
            </a:r>
          </a:p>
        </c:rich>
      </c:tx>
      <c:layout/>
      <c:overlay val="1"/>
    </c:title>
    <c:autoTitleDeleted val="0"/>
    <c:plotArea>
      <c:layout>
        <c:manualLayout>
          <c:layoutTarget val="inner"/>
          <c:xMode val="edge"/>
          <c:yMode val="edge"/>
          <c:x val="8.2473642065928193E-2"/>
          <c:y val="2.2385569291879882E-2"/>
          <c:w val="0.88931947595533611"/>
          <c:h val="0.62736894374689656"/>
        </c:manualLayout>
      </c:layout>
      <c:barChart>
        <c:barDir val="col"/>
        <c:grouping val="stacked"/>
        <c:varyColors val="0"/>
        <c:ser>
          <c:idx val="0"/>
          <c:order val="0"/>
          <c:tx>
            <c:strRef>
              <c:f>Sheet5!$B$1</c:f>
              <c:strCache>
                <c:ptCount val="1"/>
                <c:pt idx="0">
                  <c:v>Added more than a year ago</c:v>
                </c:pt>
              </c:strCache>
            </c:strRef>
          </c:tx>
          <c:spPr>
            <a:solidFill>
              <a:srgbClr val="0077B3"/>
            </a:solidFill>
          </c:spPr>
          <c:invertIfNegative val="0"/>
          <c:cat>
            <c:strRef>
              <c:f>Sheet5!$A$2:$A$23</c:f>
              <c:strCache>
                <c:ptCount val="22"/>
                <c:pt idx="0">
                  <c:v>Active Domestic Equity</c:v>
                </c:pt>
                <c:pt idx="1">
                  <c:v>Active Int'l Equity</c:v>
                </c:pt>
                <c:pt idx="2">
                  <c:v>General/Core Bond</c:v>
                </c:pt>
                <c:pt idx="3">
                  <c:v>Lifecycle/Time Based Allocation</c:v>
                </c:pt>
                <c:pt idx="4">
                  <c:v>Stable Value/GIC</c:v>
                </c:pt>
                <c:pt idx="5">
                  <c:v>Indexed Domestic Equity</c:v>
                </c:pt>
                <c:pt idx="6">
                  <c:v>Money Market</c:v>
                </c:pt>
                <c:pt idx="7">
                  <c:v>High Yield Bond/Treasury Bond</c:v>
                </c:pt>
                <c:pt idx="8">
                  <c:v>Emerging Markets</c:v>
                </c:pt>
                <c:pt idx="9">
                  <c:v>Indexed Int'l Equity</c:v>
                </c:pt>
                <c:pt idx="10">
                  <c:v>Employer Stock</c:v>
                </c:pt>
                <c:pt idx="11">
                  <c:v>Self Directed Brokerage</c:v>
                </c:pt>
                <c:pt idx="12">
                  <c:v>Real Estate</c:v>
                </c:pt>
                <c:pt idx="13">
                  <c:v>Lifestyle/Risk Based Allocation</c:v>
                </c:pt>
                <c:pt idx="14">
                  <c:v>Inflation Protected Bond (TIPS)</c:v>
                </c:pt>
                <c:pt idx="15">
                  <c:v>Other Sector</c:v>
                </c:pt>
                <c:pt idx="16">
                  <c:v>Mutual Fund Window</c:v>
                </c:pt>
                <c:pt idx="17">
                  <c:v>Custom/Hybrid Fund</c:v>
                </c:pt>
                <c:pt idx="18">
                  <c:v>Socially Responsible</c:v>
                </c:pt>
                <c:pt idx="19">
                  <c:v>Retirement Income/Annuity</c:v>
                </c:pt>
                <c:pt idx="20">
                  <c:v>Exchange Traded Funds (ETF)</c:v>
                </c:pt>
                <c:pt idx="21">
                  <c:v>Hedge Funds</c:v>
                </c:pt>
              </c:strCache>
            </c:strRef>
          </c:cat>
          <c:val>
            <c:numRef>
              <c:f>Sheet5!$B$2:$B$23</c:f>
              <c:numCache>
                <c:formatCode>0%</c:formatCode>
                <c:ptCount val="22"/>
                <c:pt idx="0">
                  <c:v>0.84000000000000064</c:v>
                </c:pt>
                <c:pt idx="1">
                  <c:v>0.84000000000000064</c:v>
                </c:pt>
                <c:pt idx="2">
                  <c:v>0.79</c:v>
                </c:pt>
                <c:pt idx="3">
                  <c:v>0.74000000000000143</c:v>
                </c:pt>
                <c:pt idx="4">
                  <c:v>0.71000000000000063</c:v>
                </c:pt>
                <c:pt idx="5">
                  <c:v>0.66000000000000192</c:v>
                </c:pt>
                <c:pt idx="6">
                  <c:v>0.51</c:v>
                </c:pt>
                <c:pt idx="7">
                  <c:v>0.38000000000000084</c:v>
                </c:pt>
                <c:pt idx="8">
                  <c:v>0.36000000000000032</c:v>
                </c:pt>
                <c:pt idx="9">
                  <c:v>0.3400000000000003</c:v>
                </c:pt>
                <c:pt idx="10">
                  <c:v>0.28000000000000008</c:v>
                </c:pt>
                <c:pt idx="11">
                  <c:v>0.25</c:v>
                </c:pt>
                <c:pt idx="12">
                  <c:v>0.24000000000000021</c:v>
                </c:pt>
                <c:pt idx="13">
                  <c:v>0.23</c:v>
                </c:pt>
                <c:pt idx="14">
                  <c:v>0.12000000000000002</c:v>
                </c:pt>
                <c:pt idx="15">
                  <c:v>0.11000000000000004</c:v>
                </c:pt>
                <c:pt idx="16">
                  <c:v>0.1</c:v>
                </c:pt>
                <c:pt idx="17">
                  <c:v>0.1</c:v>
                </c:pt>
                <c:pt idx="18">
                  <c:v>6.0000000000000095E-2</c:v>
                </c:pt>
                <c:pt idx="19">
                  <c:v>5.0000000000000031E-2</c:v>
                </c:pt>
                <c:pt idx="20">
                  <c:v>3.0000000000000016E-2</c:v>
                </c:pt>
                <c:pt idx="21">
                  <c:v>2.0000000000000032E-2</c:v>
                </c:pt>
              </c:numCache>
            </c:numRef>
          </c:val>
        </c:ser>
        <c:ser>
          <c:idx val="1"/>
          <c:order val="1"/>
          <c:tx>
            <c:strRef>
              <c:f>Sheet5!$C$1</c:f>
              <c:strCache>
                <c:ptCount val="1"/>
                <c:pt idx="0">
                  <c:v>Added in the past year </c:v>
                </c:pt>
              </c:strCache>
            </c:strRef>
          </c:tx>
          <c:spPr>
            <a:solidFill>
              <a:srgbClr val="49A942"/>
            </a:solidFill>
          </c:spPr>
          <c:invertIfNegative val="0"/>
          <c:cat>
            <c:strRef>
              <c:f>Sheet5!$A$2:$A$23</c:f>
              <c:strCache>
                <c:ptCount val="22"/>
                <c:pt idx="0">
                  <c:v>Active Domestic Equity</c:v>
                </c:pt>
                <c:pt idx="1">
                  <c:v>Active Int'l Equity</c:v>
                </c:pt>
                <c:pt idx="2">
                  <c:v>General/Core Bond</c:v>
                </c:pt>
                <c:pt idx="3">
                  <c:v>Lifecycle/Time Based Allocation</c:v>
                </c:pt>
                <c:pt idx="4">
                  <c:v>Stable Value/GIC</c:v>
                </c:pt>
                <c:pt idx="5">
                  <c:v>Indexed Domestic Equity</c:v>
                </c:pt>
                <c:pt idx="6">
                  <c:v>Money Market</c:v>
                </c:pt>
                <c:pt idx="7">
                  <c:v>High Yield Bond/Treasury Bond</c:v>
                </c:pt>
                <c:pt idx="8">
                  <c:v>Emerging Markets</c:v>
                </c:pt>
                <c:pt idx="9">
                  <c:v>Indexed Int'l Equity</c:v>
                </c:pt>
                <c:pt idx="10">
                  <c:v>Employer Stock</c:v>
                </c:pt>
                <c:pt idx="11">
                  <c:v>Self Directed Brokerage</c:v>
                </c:pt>
                <c:pt idx="12">
                  <c:v>Real Estate</c:v>
                </c:pt>
                <c:pt idx="13">
                  <c:v>Lifestyle/Risk Based Allocation</c:v>
                </c:pt>
                <c:pt idx="14">
                  <c:v>Inflation Protected Bond (TIPS)</c:v>
                </c:pt>
                <c:pt idx="15">
                  <c:v>Other Sector</c:v>
                </c:pt>
                <c:pt idx="16">
                  <c:v>Mutual Fund Window</c:v>
                </c:pt>
                <c:pt idx="17">
                  <c:v>Custom/Hybrid Fund</c:v>
                </c:pt>
                <c:pt idx="18">
                  <c:v>Socially Responsible</c:v>
                </c:pt>
                <c:pt idx="19">
                  <c:v>Retirement Income/Annuity</c:v>
                </c:pt>
                <c:pt idx="20">
                  <c:v>Exchange Traded Funds (ETF)</c:v>
                </c:pt>
                <c:pt idx="21">
                  <c:v>Hedge Funds</c:v>
                </c:pt>
              </c:strCache>
            </c:strRef>
          </c:cat>
          <c:val>
            <c:numRef>
              <c:f>Sheet5!$C$2:$C$23</c:f>
              <c:numCache>
                <c:formatCode>0%</c:formatCode>
                <c:ptCount val="22"/>
                <c:pt idx="0">
                  <c:v>2.0000000000000032E-2</c:v>
                </c:pt>
                <c:pt idx="1">
                  <c:v>3.0000000000000016E-2</c:v>
                </c:pt>
                <c:pt idx="2">
                  <c:v>2.0000000000000032E-2</c:v>
                </c:pt>
                <c:pt idx="3">
                  <c:v>2.0000000000000032E-2</c:v>
                </c:pt>
                <c:pt idx="4">
                  <c:v>2.0000000000000032E-2</c:v>
                </c:pt>
                <c:pt idx="5">
                  <c:v>2.0000000000000032E-2</c:v>
                </c:pt>
                <c:pt idx="6">
                  <c:v>2.0000000000000032E-2</c:v>
                </c:pt>
                <c:pt idx="7">
                  <c:v>2.0000000000000032E-2</c:v>
                </c:pt>
                <c:pt idx="8">
                  <c:v>5.0000000000000031E-2</c:v>
                </c:pt>
                <c:pt idx="9">
                  <c:v>3.0000000000000016E-2</c:v>
                </c:pt>
                <c:pt idx="10">
                  <c:v>1.0000000000000016E-2</c:v>
                </c:pt>
                <c:pt idx="11">
                  <c:v>2.0000000000000032E-2</c:v>
                </c:pt>
                <c:pt idx="12">
                  <c:v>3.0000000000000016E-2</c:v>
                </c:pt>
                <c:pt idx="13">
                  <c:v>1.0000000000000016E-2</c:v>
                </c:pt>
                <c:pt idx="14">
                  <c:v>6.0000000000000095E-2</c:v>
                </c:pt>
                <c:pt idx="15">
                  <c:v>1.0000000000000016E-2</c:v>
                </c:pt>
                <c:pt idx="16">
                  <c:v>1.0000000000000016E-2</c:v>
                </c:pt>
                <c:pt idx="17">
                  <c:v>1.0000000000000016E-2</c:v>
                </c:pt>
                <c:pt idx="18">
                  <c:v>1.0000000000000016E-2</c:v>
                </c:pt>
                <c:pt idx="19">
                  <c:v>1.0000000000000016E-2</c:v>
                </c:pt>
                <c:pt idx="20">
                  <c:v>1.0000000000000016E-2</c:v>
                </c:pt>
                <c:pt idx="21">
                  <c:v>2.0000000000000032E-2</c:v>
                </c:pt>
              </c:numCache>
            </c:numRef>
          </c:val>
        </c:ser>
        <c:ser>
          <c:idx val="2"/>
          <c:order val="2"/>
          <c:tx>
            <c:strRef>
              <c:f>Sheet5!$D$1</c:f>
              <c:strCache>
                <c:ptCount val="1"/>
                <c:pt idx="0">
                  <c:v>Considering adding</c:v>
                </c:pt>
              </c:strCache>
            </c:strRef>
          </c:tx>
          <c:spPr>
            <a:solidFill>
              <a:srgbClr val="00A4E4"/>
            </a:solidFill>
          </c:spPr>
          <c:invertIfNegative val="0"/>
          <c:cat>
            <c:strRef>
              <c:f>Sheet5!$A$2:$A$23</c:f>
              <c:strCache>
                <c:ptCount val="22"/>
                <c:pt idx="0">
                  <c:v>Active Domestic Equity</c:v>
                </c:pt>
                <c:pt idx="1">
                  <c:v>Active Int'l Equity</c:v>
                </c:pt>
                <c:pt idx="2">
                  <c:v>General/Core Bond</c:v>
                </c:pt>
                <c:pt idx="3">
                  <c:v>Lifecycle/Time Based Allocation</c:v>
                </c:pt>
                <c:pt idx="4">
                  <c:v>Stable Value/GIC</c:v>
                </c:pt>
                <c:pt idx="5">
                  <c:v>Indexed Domestic Equity</c:v>
                </c:pt>
                <c:pt idx="6">
                  <c:v>Money Market</c:v>
                </c:pt>
                <c:pt idx="7">
                  <c:v>High Yield Bond/Treasury Bond</c:v>
                </c:pt>
                <c:pt idx="8">
                  <c:v>Emerging Markets</c:v>
                </c:pt>
                <c:pt idx="9">
                  <c:v>Indexed Int'l Equity</c:v>
                </c:pt>
                <c:pt idx="10">
                  <c:v>Employer Stock</c:v>
                </c:pt>
                <c:pt idx="11">
                  <c:v>Self Directed Brokerage</c:v>
                </c:pt>
                <c:pt idx="12">
                  <c:v>Real Estate</c:v>
                </c:pt>
                <c:pt idx="13">
                  <c:v>Lifestyle/Risk Based Allocation</c:v>
                </c:pt>
                <c:pt idx="14">
                  <c:v>Inflation Protected Bond (TIPS)</c:v>
                </c:pt>
                <c:pt idx="15">
                  <c:v>Other Sector</c:v>
                </c:pt>
                <c:pt idx="16">
                  <c:v>Mutual Fund Window</c:v>
                </c:pt>
                <c:pt idx="17">
                  <c:v>Custom/Hybrid Fund</c:v>
                </c:pt>
                <c:pt idx="18">
                  <c:v>Socially Responsible</c:v>
                </c:pt>
                <c:pt idx="19">
                  <c:v>Retirement Income/Annuity</c:v>
                </c:pt>
                <c:pt idx="20">
                  <c:v>Exchange Traded Funds (ETF)</c:v>
                </c:pt>
                <c:pt idx="21">
                  <c:v>Hedge Funds</c:v>
                </c:pt>
              </c:strCache>
            </c:strRef>
          </c:cat>
          <c:val>
            <c:numRef>
              <c:f>Sheet5!$D$2:$D$23</c:f>
              <c:numCache>
                <c:formatCode>0%</c:formatCode>
                <c:ptCount val="22"/>
                <c:pt idx="0">
                  <c:v>0</c:v>
                </c:pt>
                <c:pt idx="1">
                  <c:v>1.0000000000000016E-2</c:v>
                </c:pt>
                <c:pt idx="2">
                  <c:v>2.0000000000000032E-2</c:v>
                </c:pt>
                <c:pt idx="3">
                  <c:v>4.0000000000000063E-2</c:v>
                </c:pt>
                <c:pt idx="4">
                  <c:v>3.0000000000000016E-2</c:v>
                </c:pt>
                <c:pt idx="5">
                  <c:v>4.0000000000000063E-2</c:v>
                </c:pt>
                <c:pt idx="6">
                  <c:v>4.0000000000000063E-2</c:v>
                </c:pt>
                <c:pt idx="7">
                  <c:v>7.0000000000000034E-2</c:v>
                </c:pt>
                <c:pt idx="8">
                  <c:v>9.0000000000000066E-2</c:v>
                </c:pt>
                <c:pt idx="9">
                  <c:v>8.0000000000000127E-2</c:v>
                </c:pt>
                <c:pt idx="10">
                  <c:v>5.0000000000000031E-2</c:v>
                </c:pt>
                <c:pt idx="11">
                  <c:v>8.0000000000000127E-2</c:v>
                </c:pt>
                <c:pt idx="12">
                  <c:v>7.0000000000000034E-2</c:v>
                </c:pt>
                <c:pt idx="13">
                  <c:v>7.0000000000000034E-2</c:v>
                </c:pt>
                <c:pt idx="14">
                  <c:v>0.11000000000000004</c:v>
                </c:pt>
                <c:pt idx="15">
                  <c:v>7.0000000000000034E-2</c:v>
                </c:pt>
                <c:pt idx="16">
                  <c:v>7.0000000000000034E-2</c:v>
                </c:pt>
                <c:pt idx="17">
                  <c:v>6.0000000000000095E-2</c:v>
                </c:pt>
                <c:pt idx="18">
                  <c:v>9.0000000000000066E-2</c:v>
                </c:pt>
                <c:pt idx="19">
                  <c:v>0.11000000000000004</c:v>
                </c:pt>
                <c:pt idx="20">
                  <c:v>8.0000000000000127E-2</c:v>
                </c:pt>
                <c:pt idx="21">
                  <c:v>6.0000000000000095E-2</c:v>
                </c:pt>
              </c:numCache>
            </c:numRef>
          </c:val>
        </c:ser>
        <c:dLbls>
          <c:showLegendKey val="0"/>
          <c:showVal val="0"/>
          <c:showCatName val="0"/>
          <c:showSerName val="0"/>
          <c:showPercent val="0"/>
          <c:showBubbleSize val="0"/>
        </c:dLbls>
        <c:gapWidth val="150"/>
        <c:overlap val="100"/>
        <c:axId val="41265408"/>
        <c:axId val="41279488"/>
      </c:barChart>
      <c:catAx>
        <c:axId val="41265408"/>
        <c:scaling>
          <c:orientation val="minMax"/>
        </c:scaling>
        <c:delete val="0"/>
        <c:axPos val="b"/>
        <c:numFmt formatCode="General" sourceLinked="0"/>
        <c:majorTickMark val="out"/>
        <c:minorTickMark val="none"/>
        <c:tickLblPos val="nextTo"/>
        <c:crossAx val="41279488"/>
        <c:crosses val="autoZero"/>
        <c:auto val="1"/>
        <c:lblAlgn val="ctr"/>
        <c:lblOffset val="100"/>
        <c:noMultiLvlLbl val="0"/>
      </c:catAx>
      <c:valAx>
        <c:axId val="41279488"/>
        <c:scaling>
          <c:orientation val="minMax"/>
        </c:scaling>
        <c:delete val="0"/>
        <c:axPos val="l"/>
        <c:numFmt formatCode="0%" sourceLinked="1"/>
        <c:majorTickMark val="out"/>
        <c:minorTickMark val="none"/>
        <c:tickLblPos val="nextTo"/>
        <c:txPr>
          <a:bodyPr/>
          <a:lstStyle/>
          <a:p>
            <a:pPr>
              <a:defRPr sz="1400"/>
            </a:pPr>
            <a:endParaRPr lang="en-US"/>
          </a:p>
        </c:txPr>
        <c:crossAx val="41265408"/>
        <c:crosses val="autoZero"/>
        <c:crossBetween val="between"/>
      </c:valAx>
    </c:plotArea>
    <c:legend>
      <c:legendPos val="r"/>
      <c:layout>
        <c:manualLayout>
          <c:xMode val="edge"/>
          <c:yMode val="edge"/>
          <c:x val="0.53208832798549954"/>
          <c:y val="0.11355840658263568"/>
          <c:w val="0.21226207879634842"/>
          <c:h val="0.12618687029517769"/>
        </c:manualLayout>
      </c:layout>
      <c:overlay val="0"/>
    </c:legend>
    <c:plotVisOnly val="1"/>
    <c:dispBlanksAs val="gap"/>
    <c:showDLblsOverMax val="0"/>
  </c:chart>
  <c:txPr>
    <a:bodyPr/>
    <a:lstStyle/>
    <a:p>
      <a:pPr>
        <a:defRPr>
          <a:solidFill>
            <a:schemeClr val="accent6">
              <a:lumMod val="50000"/>
            </a:schemeClr>
          </a:solidFill>
        </a:defRPr>
      </a:pPr>
      <a:endParaRPr lang="en-US"/>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332749766155016"/>
          <c:y val="5.1038403214173557E-2"/>
          <c:w val="0.74049926352269113"/>
          <c:h val="0.73814194947142397"/>
        </c:manualLayout>
      </c:layout>
      <c:barChart>
        <c:barDir val="col"/>
        <c:grouping val="clustered"/>
        <c:varyColors val="0"/>
        <c:ser>
          <c:idx val="5"/>
          <c:order val="4"/>
          <c:tx>
            <c:strRef>
              <c:f>Sheet1!$F$2</c:f>
              <c:strCache>
                <c:ptCount val="1"/>
                <c:pt idx="0">
                  <c:v># Funds Target Date</c:v>
                </c:pt>
              </c:strCache>
            </c:strRef>
          </c:tx>
          <c:spPr>
            <a:solidFill>
              <a:srgbClr val="00A4E4"/>
            </a:solidFill>
            <a:ln>
              <a:noFill/>
            </a:ln>
          </c:spPr>
          <c:invertIfNegative val="0"/>
          <c:val>
            <c:numRef>
              <c:f>Sheet1!$F$3:$F$19</c:f>
              <c:numCache>
                <c:formatCode>General</c:formatCode>
                <c:ptCount val="17"/>
                <c:pt idx="0">
                  <c:v>6</c:v>
                </c:pt>
                <c:pt idx="1">
                  <c:v>9</c:v>
                </c:pt>
                <c:pt idx="2">
                  <c:v>12</c:v>
                </c:pt>
                <c:pt idx="3">
                  <c:v>17</c:v>
                </c:pt>
                <c:pt idx="4">
                  <c:v>19</c:v>
                </c:pt>
                <c:pt idx="5">
                  <c:v>24</c:v>
                </c:pt>
                <c:pt idx="6">
                  <c:v>25</c:v>
                </c:pt>
                <c:pt idx="7">
                  <c:v>25</c:v>
                </c:pt>
                <c:pt idx="8">
                  <c:v>45</c:v>
                </c:pt>
                <c:pt idx="9">
                  <c:v>84</c:v>
                </c:pt>
                <c:pt idx="10">
                  <c:v>127</c:v>
                </c:pt>
                <c:pt idx="11">
                  <c:v>184</c:v>
                </c:pt>
                <c:pt idx="12">
                  <c:v>245</c:v>
                </c:pt>
                <c:pt idx="13">
                  <c:v>338</c:v>
                </c:pt>
                <c:pt idx="14">
                  <c:v>379</c:v>
                </c:pt>
                <c:pt idx="15">
                  <c:v>377</c:v>
                </c:pt>
                <c:pt idx="16">
                  <c:v>412</c:v>
                </c:pt>
              </c:numCache>
            </c:numRef>
          </c:val>
        </c:ser>
        <c:ser>
          <c:idx val="6"/>
          <c:order val="5"/>
          <c:tx>
            <c:strRef>
              <c:f>Sheet1!$G$2</c:f>
              <c:strCache>
                <c:ptCount val="1"/>
                <c:pt idx="0">
                  <c:v># Funds Target Risk</c:v>
                </c:pt>
              </c:strCache>
            </c:strRef>
          </c:tx>
          <c:spPr>
            <a:solidFill>
              <a:srgbClr val="49A942"/>
            </a:solidFill>
            <a:ln>
              <a:noFill/>
            </a:ln>
          </c:spPr>
          <c:invertIfNegative val="0"/>
          <c:val>
            <c:numRef>
              <c:f>Sheet1!$G$3:$G$19</c:f>
              <c:numCache>
                <c:formatCode>General</c:formatCode>
                <c:ptCount val="17"/>
                <c:pt idx="0">
                  <c:v>20</c:v>
                </c:pt>
                <c:pt idx="1">
                  <c:v>35</c:v>
                </c:pt>
                <c:pt idx="2">
                  <c:v>65</c:v>
                </c:pt>
                <c:pt idx="3">
                  <c:v>93</c:v>
                </c:pt>
                <c:pt idx="4">
                  <c:v>111</c:v>
                </c:pt>
                <c:pt idx="5">
                  <c:v>122</c:v>
                </c:pt>
                <c:pt idx="6">
                  <c:v>122</c:v>
                </c:pt>
                <c:pt idx="7">
                  <c:v>146</c:v>
                </c:pt>
                <c:pt idx="8">
                  <c:v>147</c:v>
                </c:pt>
                <c:pt idx="9">
                  <c:v>157</c:v>
                </c:pt>
                <c:pt idx="10">
                  <c:v>197</c:v>
                </c:pt>
                <c:pt idx="11">
                  <c:v>238</c:v>
                </c:pt>
                <c:pt idx="12">
                  <c:v>249</c:v>
                </c:pt>
                <c:pt idx="13">
                  <c:v>275</c:v>
                </c:pt>
                <c:pt idx="14">
                  <c:v>264</c:v>
                </c:pt>
                <c:pt idx="15">
                  <c:v>261</c:v>
                </c:pt>
                <c:pt idx="16">
                  <c:v>262</c:v>
                </c:pt>
              </c:numCache>
            </c:numRef>
          </c:val>
        </c:ser>
        <c:dLbls>
          <c:showLegendKey val="0"/>
          <c:showVal val="0"/>
          <c:showCatName val="0"/>
          <c:showSerName val="0"/>
          <c:showPercent val="0"/>
          <c:showBubbleSize val="0"/>
        </c:dLbls>
        <c:gapWidth val="150"/>
        <c:axId val="46377984"/>
        <c:axId val="46376064"/>
      </c:barChart>
      <c:lineChart>
        <c:grouping val="standard"/>
        <c:varyColors val="0"/>
        <c:ser>
          <c:idx val="1"/>
          <c:order val="0"/>
          <c:tx>
            <c:strRef>
              <c:f>Sheet1!$B$2</c:f>
              <c:strCache>
                <c:ptCount val="1"/>
                <c:pt idx="0">
                  <c:v>Assets Target Date</c:v>
                </c:pt>
              </c:strCache>
            </c:strRef>
          </c:tx>
          <c:spPr>
            <a:ln>
              <a:solidFill>
                <a:srgbClr val="0077B3"/>
              </a:solidFill>
              <a:prstDash val="solid"/>
            </a:ln>
          </c:spPr>
          <c:marker>
            <c:symbol val="none"/>
          </c:marker>
          <c:cat>
            <c:numRef>
              <c:f>Sheet1!$A$3:$A$19</c:f>
              <c:numCache>
                <c:formatCode>General</c:formatCode>
                <c:ptCount val="17"/>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numCache>
            </c:numRef>
          </c:cat>
          <c:val>
            <c:numRef>
              <c:f>Sheet1!$B$3:$B$19</c:f>
              <c:numCache>
                <c:formatCode>_("$"* #,##0_);_("$"* \(#,##0\);_("$"* "-"??_);_(@_)</c:formatCode>
                <c:ptCount val="17"/>
                <c:pt idx="0">
                  <c:v>487</c:v>
                </c:pt>
                <c:pt idx="1">
                  <c:v>805</c:v>
                </c:pt>
                <c:pt idx="2">
                  <c:v>1408</c:v>
                </c:pt>
                <c:pt idx="3">
                  <c:v>4508</c:v>
                </c:pt>
                <c:pt idx="4">
                  <c:v>7014</c:v>
                </c:pt>
                <c:pt idx="5">
                  <c:v>8788</c:v>
                </c:pt>
                <c:pt idx="6">
                  <c:v>12372</c:v>
                </c:pt>
                <c:pt idx="7">
                  <c:v>14902</c:v>
                </c:pt>
                <c:pt idx="8">
                  <c:v>25901</c:v>
                </c:pt>
                <c:pt idx="9">
                  <c:v>43756</c:v>
                </c:pt>
                <c:pt idx="10">
                  <c:v>71223</c:v>
                </c:pt>
                <c:pt idx="11">
                  <c:v>114560</c:v>
                </c:pt>
                <c:pt idx="12">
                  <c:v>182905</c:v>
                </c:pt>
                <c:pt idx="13">
                  <c:v>159830</c:v>
                </c:pt>
                <c:pt idx="14">
                  <c:v>255590</c:v>
                </c:pt>
                <c:pt idx="15">
                  <c:v>339772</c:v>
                </c:pt>
                <c:pt idx="16">
                  <c:v>375810</c:v>
                </c:pt>
              </c:numCache>
            </c:numRef>
          </c:val>
          <c:smooth val="0"/>
        </c:ser>
        <c:ser>
          <c:idx val="2"/>
          <c:order val="1"/>
          <c:tx>
            <c:strRef>
              <c:f>Sheet1!$C$2</c:f>
              <c:strCache>
                <c:ptCount val="1"/>
                <c:pt idx="0">
                  <c:v>Assets Target Risk</c:v>
                </c:pt>
              </c:strCache>
            </c:strRef>
          </c:tx>
          <c:spPr>
            <a:ln>
              <a:solidFill>
                <a:srgbClr val="FFC000"/>
              </a:solidFill>
              <a:prstDash val="solid"/>
            </a:ln>
          </c:spPr>
          <c:marker>
            <c:symbol val="none"/>
          </c:marker>
          <c:cat>
            <c:numRef>
              <c:f>Sheet1!$A$3:$A$19</c:f>
              <c:numCache>
                <c:formatCode>General</c:formatCode>
                <c:ptCount val="17"/>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numCache>
            </c:numRef>
          </c:cat>
          <c:val>
            <c:numRef>
              <c:f>Sheet1!$C$3:$C$19</c:f>
              <c:numCache>
                <c:formatCode>_("$"* #,##0_);_("$"* \(#,##0\);_("$"* "-"??_);_(@_)</c:formatCode>
                <c:ptCount val="17"/>
                <c:pt idx="0">
                  <c:v>2259</c:v>
                </c:pt>
                <c:pt idx="1">
                  <c:v>5693</c:v>
                </c:pt>
                <c:pt idx="2">
                  <c:v>12906</c:v>
                </c:pt>
                <c:pt idx="3">
                  <c:v>20905</c:v>
                </c:pt>
                <c:pt idx="4">
                  <c:v>27835</c:v>
                </c:pt>
                <c:pt idx="5">
                  <c:v>30928</c:v>
                </c:pt>
                <c:pt idx="6">
                  <c:v>33095</c:v>
                </c:pt>
                <c:pt idx="7">
                  <c:v>34523</c:v>
                </c:pt>
                <c:pt idx="8">
                  <c:v>55832</c:v>
                </c:pt>
                <c:pt idx="9">
                  <c:v>85414</c:v>
                </c:pt>
                <c:pt idx="10">
                  <c:v>130794</c:v>
                </c:pt>
                <c:pt idx="11">
                  <c:v>189034</c:v>
                </c:pt>
                <c:pt idx="12">
                  <c:v>237958</c:v>
                </c:pt>
                <c:pt idx="13">
                  <c:v>175591</c:v>
                </c:pt>
                <c:pt idx="14">
                  <c:v>230950</c:v>
                </c:pt>
                <c:pt idx="15">
                  <c:v>264155</c:v>
                </c:pt>
                <c:pt idx="16">
                  <c:v>261932</c:v>
                </c:pt>
              </c:numCache>
            </c:numRef>
          </c:val>
          <c:smooth val="0"/>
        </c:ser>
        <c:ser>
          <c:idx val="3"/>
          <c:order val="2"/>
          <c:tx>
            <c:strRef>
              <c:f>Sheet1!$D$2</c:f>
              <c:strCache>
                <c:ptCount val="1"/>
                <c:pt idx="0">
                  <c:v>Cash Flow Target Date</c:v>
                </c:pt>
              </c:strCache>
            </c:strRef>
          </c:tx>
          <c:spPr>
            <a:ln>
              <a:solidFill>
                <a:srgbClr val="8AD2F2"/>
              </a:solidFill>
              <a:prstDash val="sysDash"/>
            </a:ln>
          </c:spPr>
          <c:marker>
            <c:symbol val="none"/>
          </c:marker>
          <c:cat>
            <c:numRef>
              <c:f>Sheet1!$A$3:$A$19</c:f>
              <c:numCache>
                <c:formatCode>General</c:formatCode>
                <c:ptCount val="17"/>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numCache>
            </c:numRef>
          </c:cat>
          <c:val>
            <c:numRef>
              <c:f>Sheet1!$D$3:$D$19</c:f>
              <c:numCache>
                <c:formatCode>_("$"* #,##0_);_("$"* \(#,##0\);_("$"* "-"??_);_(@_)</c:formatCode>
                <c:ptCount val="17"/>
                <c:pt idx="0">
                  <c:v>185</c:v>
                </c:pt>
                <c:pt idx="1">
                  <c:v>216</c:v>
                </c:pt>
                <c:pt idx="2">
                  <c:v>193</c:v>
                </c:pt>
                <c:pt idx="3">
                  <c:v>1153</c:v>
                </c:pt>
                <c:pt idx="4">
                  <c:v>1311</c:v>
                </c:pt>
                <c:pt idx="5">
                  <c:v>3598</c:v>
                </c:pt>
                <c:pt idx="6">
                  <c:v>3795</c:v>
                </c:pt>
                <c:pt idx="7">
                  <c:v>3708</c:v>
                </c:pt>
                <c:pt idx="8">
                  <c:v>7221</c:v>
                </c:pt>
                <c:pt idx="9">
                  <c:v>12903</c:v>
                </c:pt>
                <c:pt idx="10">
                  <c:v>22256</c:v>
                </c:pt>
                <c:pt idx="11">
                  <c:v>33023</c:v>
                </c:pt>
                <c:pt idx="12">
                  <c:v>56200</c:v>
                </c:pt>
                <c:pt idx="13">
                  <c:v>41897</c:v>
                </c:pt>
                <c:pt idx="14">
                  <c:v>43442</c:v>
                </c:pt>
                <c:pt idx="15">
                  <c:v>44431</c:v>
                </c:pt>
                <c:pt idx="16">
                  <c:v>41558</c:v>
                </c:pt>
              </c:numCache>
            </c:numRef>
          </c:val>
          <c:smooth val="0"/>
        </c:ser>
        <c:ser>
          <c:idx val="4"/>
          <c:order val="3"/>
          <c:tx>
            <c:strRef>
              <c:f>Sheet1!$E$2</c:f>
              <c:strCache>
                <c:ptCount val="1"/>
                <c:pt idx="0">
                  <c:v>Cash Flow Target Risk</c:v>
                </c:pt>
              </c:strCache>
            </c:strRef>
          </c:tx>
          <c:spPr>
            <a:ln>
              <a:solidFill>
                <a:srgbClr val="377C29"/>
              </a:solidFill>
              <a:prstDash val="sysDash"/>
            </a:ln>
          </c:spPr>
          <c:marker>
            <c:symbol val="none"/>
          </c:marker>
          <c:cat>
            <c:numRef>
              <c:f>Sheet1!$A$3:$A$19</c:f>
              <c:numCache>
                <c:formatCode>General</c:formatCode>
                <c:ptCount val="17"/>
                <c:pt idx="0">
                  <c:v>1995</c:v>
                </c:pt>
                <c:pt idx="1">
                  <c:v>1996</c:v>
                </c:pt>
                <c:pt idx="2">
                  <c:v>1997</c:v>
                </c:pt>
                <c:pt idx="3">
                  <c:v>1998</c:v>
                </c:pt>
                <c:pt idx="4">
                  <c:v>1999</c:v>
                </c:pt>
                <c:pt idx="5">
                  <c:v>2000</c:v>
                </c:pt>
                <c:pt idx="6">
                  <c:v>2001</c:v>
                </c:pt>
                <c:pt idx="7">
                  <c:v>2002</c:v>
                </c:pt>
                <c:pt idx="8">
                  <c:v>2003</c:v>
                </c:pt>
                <c:pt idx="9">
                  <c:v>2004</c:v>
                </c:pt>
                <c:pt idx="10">
                  <c:v>2005</c:v>
                </c:pt>
                <c:pt idx="11">
                  <c:v>2006</c:v>
                </c:pt>
                <c:pt idx="12">
                  <c:v>2007</c:v>
                </c:pt>
                <c:pt idx="13">
                  <c:v>2008</c:v>
                </c:pt>
                <c:pt idx="14">
                  <c:v>2009</c:v>
                </c:pt>
                <c:pt idx="15">
                  <c:v>2010</c:v>
                </c:pt>
                <c:pt idx="16">
                  <c:v>2011</c:v>
                </c:pt>
              </c:numCache>
            </c:numRef>
          </c:cat>
          <c:val>
            <c:numRef>
              <c:f>Sheet1!$E$3:$E$19</c:f>
              <c:numCache>
                <c:formatCode>_("$"* #,##0_);_("$"* \(#,##0\);_("$"* "-"??_);_(@_)</c:formatCode>
                <c:ptCount val="17"/>
                <c:pt idx="0">
                  <c:v>1009</c:v>
                </c:pt>
                <c:pt idx="1">
                  <c:v>2367</c:v>
                </c:pt>
                <c:pt idx="2">
                  <c:v>3945</c:v>
                </c:pt>
                <c:pt idx="3">
                  <c:v>4862</c:v>
                </c:pt>
                <c:pt idx="4">
                  <c:v>3618</c:v>
                </c:pt>
                <c:pt idx="5">
                  <c:v>3983</c:v>
                </c:pt>
                <c:pt idx="6">
                  <c:v>3902</c:v>
                </c:pt>
                <c:pt idx="7">
                  <c:v>4386</c:v>
                </c:pt>
                <c:pt idx="8">
                  <c:v>11819</c:v>
                </c:pt>
                <c:pt idx="9">
                  <c:v>15432</c:v>
                </c:pt>
                <c:pt idx="10">
                  <c:v>34910</c:v>
                </c:pt>
                <c:pt idx="11">
                  <c:v>33769</c:v>
                </c:pt>
                <c:pt idx="12">
                  <c:v>35720</c:v>
                </c:pt>
                <c:pt idx="13">
                  <c:v>12527</c:v>
                </c:pt>
                <c:pt idx="14">
                  <c:v>8674</c:v>
                </c:pt>
                <c:pt idx="15">
                  <c:v>4181</c:v>
                </c:pt>
                <c:pt idx="16">
                  <c:v>-1189</c:v>
                </c:pt>
              </c:numCache>
            </c:numRef>
          </c:val>
          <c:smooth val="0"/>
        </c:ser>
        <c:dLbls>
          <c:showLegendKey val="0"/>
          <c:showVal val="0"/>
          <c:showCatName val="0"/>
          <c:showSerName val="0"/>
          <c:showPercent val="0"/>
          <c:showBubbleSize val="0"/>
        </c:dLbls>
        <c:marker val="1"/>
        <c:smooth val="0"/>
        <c:axId val="41395712"/>
        <c:axId val="41397248"/>
      </c:lineChart>
      <c:catAx>
        <c:axId val="41395712"/>
        <c:scaling>
          <c:orientation val="minMax"/>
        </c:scaling>
        <c:delete val="0"/>
        <c:axPos val="b"/>
        <c:numFmt formatCode="General" sourceLinked="1"/>
        <c:majorTickMark val="out"/>
        <c:minorTickMark val="none"/>
        <c:tickLblPos val="low"/>
        <c:txPr>
          <a:bodyPr rot="0"/>
          <a:lstStyle/>
          <a:p>
            <a:pPr>
              <a:defRPr sz="1200"/>
            </a:pPr>
            <a:endParaRPr lang="en-US"/>
          </a:p>
        </c:txPr>
        <c:crossAx val="41397248"/>
        <c:crosses val="autoZero"/>
        <c:auto val="1"/>
        <c:lblAlgn val="ctr"/>
        <c:lblOffset val="100"/>
        <c:tickMarkSkip val="1"/>
        <c:noMultiLvlLbl val="0"/>
      </c:catAx>
      <c:valAx>
        <c:axId val="41397248"/>
        <c:scaling>
          <c:orientation val="minMax"/>
          <c:min val="0"/>
        </c:scaling>
        <c:delete val="0"/>
        <c:axPos val="l"/>
        <c:title>
          <c:tx>
            <c:rich>
              <a:bodyPr rot="-5400000" vert="horz"/>
              <a:lstStyle/>
              <a:p>
                <a:pPr>
                  <a:defRPr/>
                </a:pPr>
                <a:r>
                  <a:rPr lang="en-US" dirty="0" smtClean="0"/>
                  <a:t>AUM/Cash</a:t>
                </a:r>
                <a:r>
                  <a:rPr lang="en-US" baseline="0" dirty="0" smtClean="0"/>
                  <a:t> Flows ($,M)</a:t>
                </a:r>
                <a:endParaRPr lang="en-US" dirty="0"/>
              </a:p>
            </c:rich>
          </c:tx>
          <c:layout>
            <c:manualLayout>
              <c:xMode val="edge"/>
              <c:yMode val="edge"/>
              <c:x val="5.3072060093681357E-3"/>
              <c:y val="0.26726082708591981"/>
            </c:manualLayout>
          </c:layout>
          <c:overlay val="0"/>
        </c:title>
        <c:numFmt formatCode="_(&quot;$&quot;* #,##0_);_(&quot;$&quot;* \(#,##0\);_(&quot;$&quot;* &quot;-&quot;??_);_(@_)" sourceLinked="1"/>
        <c:majorTickMark val="out"/>
        <c:minorTickMark val="none"/>
        <c:tickLblPos val="nextTo"/>
        <c:crossAx val="41395712"/>
        <c:crosses val="autoZero"/>
        <c:crossBetween val="between"/>
      </c:valAx>
      <c:valAx>
        <c:axId val="46376064"/>
        <c:scaling>
          <c:orientation val="minMax"/>
        </c:scaling>
        <c:delete val="0"/>
        <c:axPos val="r"/>
        <c:title>
          <c:tx>
            <c:rich>
              <a:bodyPr rot="-5400000" vert="horz"/>
              <a:lstStyle/>
              <a:p>
                <a:pPr>
                  <a:defRPr/>
                </a:pPr>
                <a:r>
                  <a:rPr lang="en-US" dirty="0" smtClean="0"/>
                  <a:t>Number of Funds</a:t>
                </a:r>
                <a:endParaRPr lang="en-US" dirty="0"/>
              </a:p>
            </c:rich>
          </c:tx>
          <c:layout/>
          <c:overlay val="0"/>
        </c:title>
        <c:numFmt formatCode="General" sourceLinked="1"/>
        <c:majorTickMark val="out"/>
        <c:minorTickMark val="none"/>
        <c:tickLblPos val="nextTo"/>
        <c:crossAx val="46377984"/>
        <c:crosses val="max"/>
        <c:crossBetween val="between"/>
      </c:valAx>
      <c:catAx>
        <c:axId val="46377984"/>
        <c:scaling>
          <c:orientation val="minMax"/>
        </c:scaling>
        <c:delete val="1"/>
        <c:axPos val="b"/>
        <c:majorTickMark val="out"/>
        <c:minorTickMark val="none"/>
        <c:tickLblPos val="none"/>
        <c:crossAx val="46376064"/>
        <c:crosses val="autoZero"/>
        <c:auto val="1"/>
        <c:lblAlgn val="ctr"/>
        <c:lblOffset val="100"/>
        <c:noMultiLvlLbl val="0"/>
      </c:catAx>
    </c:plotArea>
    <c:legend>
      <c:legendPos val="r"/>
      <c:layout>
        <c:manualLayout>
          <c:xMode val="edge"/>
          <c:yMode val="edge"/>
          <c:x val="0.20231935056790468"/>
          <c:y val="8.8689404728865009E-2"/>
          <c:w val="0.32513657584837291"/>
          <c:h val="0.35975427371805857"/>
        </c:manualLayout>
      </c:layout>
      <c:overlay val="0"/>
    </c:legend>
    <c:plotVisOnly val="1"/>
    <c:dispBlanksAs val="gap"/>
    <c:showDLblsOverMax val="0"/>
  </c:chart>
  <c:txPr>
    <a:bodyPr/>
    <a:lstStyle/>
    <a:p>
      <a:pPr>
        <a:defRPr sz="1400"/>
      </a:pPr>
      <a:endParaRPr lang="en-US"/>
    </a:p>
  </c:txPr>
  <c:externalData r:id="rId1">
    <c:autoUpdate val="0"/>
  </c:externalData>
</c:chartSpace>
</file>

<file path=ppt/drawings/_rels/drawing1.x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emf"/></Relationships>
</file>

<file path=ppt/drawings/drawing1.xml><?xml version="1.0" encoding="utf-8"?>
<c:userShapes xmlns:c="http://schemas.openxmlformats.org/drawingml/2006/chart">
  <cdr:relSizeAnchor xmlns:cdr="http://schemas.openxmlformats.org/drawingml/2006/chartDrawing">
    <cdr:from>
      <cdr:x>0.76616</cdr:x>
      <cdr:y>0.12683</cdr:y>
    </cdr:from>
    <cdr:to>
      <cdr:x>0.99291</cdr:x>
      <cdr:y>0.23293</cdr:y>
    </cdr:to>
    <cdr:sp macro="" textlink="">
      <cdr:nvSpPr>
        <cdr:cNvPr id="2" name="TextBox 1"/>
        <cdr:cNvSpPr txBox="1"/>
      </cdr:nvSpPr>
      <cdr:spPr>
        <a:xfrm xmlns:a="http://schemas.openxmlformats.org/drawingml/2006/main">
          <a:off x="6644456" y="798871"/>
          <a:ext cx="1966451" cy="668286"/>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cdr:x>
      <cdr:y>0</cdr:y>
    </cdr:from>
    <cdr:to>
      <cdr:x>0.00281</cdr:x>
      <cdr:y>0.00387</cdr:y>
    </cdr:to>
    <cdr:pic>
      <cdr:nvPicPr>
        <cdr:cNvPr id="3" name="chart"/>
        <cdr:cNvPicPr>
          <a:picLocks xmlns:a="http://schemas.openxmlformats.org/drawingml/2006/main" noChangeAspect="1"/>
        </cdr:cNvPicPr>
      </cdr:nvPicPr>
      <cdr:blipFill>
        <a:blip xmlns:a="http://schemas.openxmlformats.org/drawingml/2006/main" xmlns:r="http://schemas.openxmlformats.org/officeDocument/2006/relationships" r:embed="rId1"/>
        <a:stretch xmlns:a="http://schemas.openxmlformats.org/drawingml/2006/main">
          <a:fillRect/>
        </a:stretch>
      </cdr:blipFill>
      <cdr:spPr>
        <a:xfrm xmlns:a="http://schemas.openxmlformats.org/drawingml/2006/main">
          <a:off x="0" y="0"/>
          <a:ext cx="24386" cy="24386"/>
        </a:xfrm>
        <a:prstGeom xmlns:a="http://schemas.openxmlformats.org/drawingml/2006/main" prst="rect">
          <a:avLst/>
        </a:prstGeom>
      </cdr:spPr>
    </cdr:pic>
  </cdr:relSizeAnchor>
  <cdr:relSizeAnchor xmlns:cdr="http://schemas.openxmlformats.org/drawingml/2006/chartDrawing">
    <cdr:from>
      <cdr:x>0.54622</cdr:x>
      <cdr:y>0.89161</cdr:y>
    </cdr:from>
    <cdr:to>
      <cdr:x>1</cdr:x>
      <cdr:y>0.94324</cdr:y>
    </cdr:to>
    <cdr:sp macro="" textlink="">
      <cdr:nvSpPr>
        <cdr:cNvPr id="4" name="TextBox 1"/>
        <cdr:cNvSpPr txBox="1"/>
      </cdr:nvSpPr>
      <cdr:spPr>
        <a:xfrm xmlns:a="http://schemas.openxmlformats.org/drawingml/2006/main">
          <a:off x="4896544" y="4738464"/>
          <a:ext cx="4067944" cy="274437"/>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Calibri"/>
            </a:defRPr>
          </a:lvl1pPr>
          <a:lvl2pPr marL="457200" indent="0">
            <a:defRPr sz="1100">
              <a:latin typeface="Calibri"/>
            </a:defRPr>
          </a:lvl2pPr>
          <a:lvl3pPr marL="914400" indent="0">
            <a:defRPr sz="1100">
              <a:latin typeface="Calibri"/>
            </a:defRPr>
          </a:lvl3pPr>
          <a:lvl4pPr marL="1371600" indent="0">
            <a:defRPr sz="1100">
              <a:latin typeface="Calibri"/>
            </a:defRPr>
          </a:lvl4pPr>
          <a:lvl5pPr marL="1828800" indent="0">
            <a:defRPr sz="1100">
              <a:latin typeface="Calibri"/>
            </a:defRPr>
          </a:lvl5pPr>
          <a:lvl6pPr marL="2286000" indent="0">
            <a:defRPr sz="1100">
              <a:latin typeface="Calibri"/>
            </a:defRPr>
          </a:lvl6pPr>
          <a:lvl7pPr marL="2743200" indent="0">
            <a:defRPr sz="1100">
              <a:latin typeface="Calibri"/>
            </a:defRPr>
          </a:lvl7pPr>
          <a:lvl8pPr marL="3200400" indent="0">
            <a:defRPr sz="1100">
              <a:latin typeface="Calibri"/>
            </a:defRPr>
          </a:lvl8pPr>
          <a:lvl9pPr marL="3657600" indent="0">
            <a:defRPr sz="1100">
              <a:latin typeface="Calibri"/>
            </a:defRPr>
          </a:lvl9pPr>
        </a:lstStyle>
        <a:p xmlns:a="http://schemas.openxmlformats.org/drawingml/2006/main">
          <a:pPr algn="r"/>
          <a:r>
            <a:rPr lang="en-US" sz="1000" i="1" dirty="0">
              <a:solidFill>
                <a:schemeClr val="accent6">
                  <a:lumMod val="50000"/>
                </a:schemeClr>
              </a:solidFill>
            </a:rPr>
            <a:t>Source: </a:t>
          </a:r>
          <a:r>
            <a:rPr lang="en-US" sz="1000" i="1" dirty="0" smtClean="0">
              <a:solidFill>
                <a:schemeClr val="accent6">
                  <a:lumMod val="50000"/>
                </a:schemeClr>
              </a:solidFill>
            </a:rPr>
            <a:t>Deloitte/ISCEBS </a:t>
          </a:r>
          <a:r>
            <a:rPr lang="en-US" sz="1000" i="1" dirty="0">
              <a:solidFill>
                <a:schemeClr val="accent6">
                  <a:lumMod val="50000"/>
                </a:schemeClr>
              </a:solidFill>
            </a:rPr>
            <a:t>2011 Annual 401(k) Benchmarking</a:t>
          </a:r>
          <a:r>
            <a:rPr lang="en-US" sz="1000" i="1" baseline="0" dirty="0">
              <a:solidFill>
                <a:schemeClr val="accent6">
                  <a:lumMod val="50000"/>
                </a:schemeClr>
              </a:solidFill>
            </a:rPr>
            <a:t> Survey</a:t>
          </a:r>
          <a:endParaRPr lang="en-US" sz="1000" i="1" dirty="0">
            <a:solidFill>
              <a:schemeClr val="accent6">
                <a:lumMod val="50000"/>
              </a:schemeClr>
            </a:solidFill>
          </a:endParaRP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D6E5CC4-1F47-4367-894B-880E9490598C}" type="datetimeFigureOut">
              <a:rPr lang="en-US" smtClean="0"/>
              <a:t>6/10/2013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C5B5FD-40F3-487A-9D96-E698E5947956}" type="slidenum">
              <a:rPr lang="en-US" smtClean="0"/>
              <a:t>‹#›</a:t>
            </a:fld>
            <a:endParaRPr lang="en-US"/>
          </a:p>
        </p:txBody>
      </p:sp>
    </p:spTree>
    <p:extLst>
      <p:ext uri="{BB962C8B-B14F-4D97-AF65-F5344CB8AC3E}">
        <p14:creationId xmlns:p14="http://schemas.microsoft.com/office/powerpoint/2010/main" val="935942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EC5B5FD-40F3-487A-9D96-E698E5947956}" type="slidenum">
              <a:rPr lang="en-US" smtClean="0"/>
              <a:t>2</a:t>
            </a:fld>
            <a:endParaRPr lang="en-US"/>
          </a:p>
        </p:txBody>
      </p:sp>
    </p:spTree>
    <p:extLst>
      <p:ext uri="{BB962C8B-B14F-4D97-AF65-F5344CB8AC3E}">
        <p14:creationId xmlns:p14="http://schemas.microsoft.com/office/powerpoint/2010/main" val="20734815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323528" y="2782800"/>
            <a:ext cx="3650344" cy="1438288"/>
          </a:xfrm>
          <a:prstGeom prst="rect">
            <a:avLst/>
          </a:prstGeom>
        </p:spPr>
        <p:txBody>
          <a:bodyPr/>
          <a:lstStyle>
            <a:lvl1pPr marL="0" indent="0">
              <a:buNone/>
              <a:defRPr sz="4000">
                <a:solidFill>
                  <a:srgbClr val="49A942"/>
                </a:solidFill>
              </a:defRPr>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Title</a:t>
            </a:r>
          </a:p>
        </p:txBody>
      </p:sp>
      <p:cxnSp>
        <p:nvCxnSpPr>
          <p:cNvPr id="8" name="7 Conector recto"/>
          <p:cNvCxnSpPr/>
          <p:nvPr userDrawn="1"/>
        </p:nvCxnSpPr>
        <p:spPr>
          <a:xfrm>
            <a:off x="4324350" y="1963738"/>
            <a:ext cx="0" cy="3370262"/>
          </a:xfrm>
          <a:prstGeom prst="line">
            <a:avLst/>
          </a:prstGeom>
          <a:ln>
            <a:solidFill>
              <a:srgbClr val="49A942"/>
            </a:solidFill>
          </a:ln>
        </p:spPr>
        <p:style>
          <a:lnRef idx="1">
            <a:schemeClr val="accent5"/>
          </a:lnRef>
          <a:fillRef idx="0">
            <a:schemeClr val="accent5"/>
          </a:fillRef>
          <a:effectRef idx="0">
            <a:schemeClr val="accent5"/>
          </a:effectRef>
          <a:fontRef idx="minor">
            <a:schemeClr val="tx1"/>
          </a:fontRef>
        </p:style>
      </p:cxnSp>
      <p:sp>
        <p:nvSpPr>
          <p:cNvPr id="7" name="Text Placeholder 6"/>
          <p:cNvSpPr>
            <a:spLocks noGrp="1"/>
          </p:cNvSpPr>
          <p:nvPr>
            <p:ph type="body" sz="quarter" idx="11" hasCustomPrompt="1"/>
          </p:nvPr>
        </p:nvSpPr>
        <p:spPr>
          <a:xfrm>
            <a:off x="4708800" y="1980000"/>
            <a:ext cx="4140000" cy="3538800"/>
          </a:xfrm>
          <a:prstGeom prst="rect">
            <a:avLst/>
          </a:prstGeom>
        </p:spPr>
        <p:txBody>
          <a:bodyPr/>
          <a:lstStyle>
            <a:lvl1pPr marL="0" indent="0">
              <a:buNone/>
              <a:defRPr sz="2000">
                <a:solidFill>
                  <a:srgbClr val="7E8083"/>
                </a:solidFill>
                <a:latin typeface="+mj-lt"/>
              </a:defRPr>
            </a:lvl1pPr>
            <a:lvl2pPr>
              <a:defRPr sz="1600">
                <a:solidFill>
                  <a:srgbClr val="7E8083"/>
                </a:solidFill>
                <a:latin typeface="+mj-lt"/>
              </a:defRPr>
            </a:lvl2pPr>
            <a:lvl3pPr>
              <a:defRPr sz="1600">
                <a:solidFill>
                  <a:srgbClr val="7E8083"/>
                </a:solidFill>
                <a:latin typeface="+mj-lt"/>
              </a:defRPr>
            </a:lvl3pPr>
            <a:lvl4pPr>
              <a:defRPr sz="1600">
                <a:solidFill>
                  <a:srgbClr val="7E8083"/>
                </a:solidFill>
                <a:latin typeface="+mj-lt"/>
              </a:defRPr>
            </a:lvl4pPr>
            <a:lvl5pPr>
              <a:defRPr sz="1600">
                <a:solidFill>
                  <a:srgbClr val="7E8083"/>
                </a:solidFill>
                <a:latin typeface="+mj-lt"/>
              </a:defRPr>
            </a:lvl5pPr>
          </a:lstStyle>
          <a:p>
            <a:pPr lvl="0"/>
            <a:r>
              <a:rPr lang="en-US" dirty="0" smtClean="0"/>
              <a:t>Text</a:t>
            </a:r>
            <a:endParaRPr lang="es-EC" dirty="0"/>
          </a:p>
        </p:txBody>
      </p:sp>
    </p:spTree>
    <p:extLst>
      <p:ext uri="{BB962C8B-B14F-4D97-AF65-F5344CB8AC3E}">
        <p14:creationId xmlns:p14="http://schemas.microsoft.com/office/powerpoint/2010/main" val="41671529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Presenter with picture">
    <p:spTree>
      <p:nvGrpSpPr>
        <p:cNvPr id="1" name=""/>
        <p:cNvGrpSpPr/>
        <p:nvPr/>
      </p:nvGrpSpPr>
      <p:grpSpPr>
        <a:xfrm>
          <a:off x="0" y="0"/>
          <a:ext cx="0" cy="0"/>
          <a:chOff x="0" y="0"/>
          <a:chExt cx="0" cy="0"/>
        </a:xfrm>
      </p:grpSpPr>
      <p:cxnSp>
        <p:nvCxnSpPr>
          <p:cNvPr id="8" name="7 Conector recto"/>
          <p:cNvCxnSpPr/>
          <p:nvPr userDrawn="1"/>
        </p:nvCxnSpPr>
        <p:spPr>
          <a:xfrm>
            <a:off x="4324350" y="1963738"/>
            <a:ext cx="0" cy="3370262"/>
          </a:xfrm>
          <a:prstGeom prst="line">
            <a:avLst/>
          </a:prstGeom>
          <a:ln>
            <a:solidFill>
              <a:srgbClr val="49A942"/>
            </a:solidFill>
          </a:ln>
        </p:spPr>
        <p:style>
          <a:lnRef idx="1">
            <a:schemeClr val="accent5"/>
          </a:lnRef>
          <a:fillRef idx="0">
            <a:schemeClr val="accent5"/>
          </a:fillRef>
          <a:effectRef idx="0">
            <a:schemeClr val="accent5"/>
          </a:effectRef>
          <a:fontRef idx="minor">
            <a:schemeClr val="tx1"/>
          </a:fontRef>
        </p:style>
      </p:cxnSp>
      <p:sp>
        <p:nvSpPr>
          <p:cNvPr id="5" name="Picture Placeholder 4"/>
          <p:cNvSpPr>
            <a:spLocks noGrp="1"/>
          </p:cNvSpPr>
          <p:nvPr>
            <p:ph type="pic" sz="quarter" idx="10" hasCustomPrompt="1"/>
          </p:nvPr>
        </p:nvSpPr>
        <p:spPr>
          <a:xfrm>
            <a:off x="4827600" y="2689200"/>
            <a:ext cx="1270800" cy="1587600"/>
          </a:xfrm>
          <a:prstGeom prst="rect">
            <a:avLst/>
          </a:prstGeom>
        </p:spPr>
        <p:txBody>
          <a:bodyPr/>
          <a:lstStyle>
            <a:lvl1pPr marL="0" indent="0">
              <a:buNone/>
              <a:defRPr lang="es-EC" sz="2000" kern="1200" dirty="0">
                <a:solidFill>
                  <a:srgbClr val="7E8083"/>
                </a:solidFill>
                <a:latin typeface="+mj-lt"/>
                <a:ea typeface="+mn-ea"/>
                <a:cs typeface="+mn-cs"/>
              </a:defRPr>
            </a:lvl1pPr>
          </a:lstStyle>
          <a:p>
            <a:r>
              <a:rPr lang="en-US" sz="2000" kern="1200" dirty="0" smtClean="0">
                <a:solidFill>
                  <a:srgbClr val="7E8083"/>
                </a:solidFill>
                <a:latin typeface="+mj-lt"/>
                <a:ea typeface="+mn-ea"/>
                <a:cs typeface="+mn-cs"/>
              </a:rPr>
              <a:t>Picture</a:t>
            </a:r>
            <a:endParaRPr lang="es-EC" dirty="0"/>
          </a:p>
        </p:txBody>
      </p:sp>
      <p:sp>
        <p:nvSpPr>
          <p:cNvPr id="7" name="Text Placeholder 6"/>
          <p:cNvSpPr>
            <a:spLocks noGrp="1"/>
          </p:cNvSpPr>
          <p:nvPr>
            <p:ph type="body" sz="quarter" idx="11" hasCustomPrompt="1"/>
          </p:nvPr>
        </p:nvSpPr>
        <p:spPr>
          <a:xfrm>
            <a:off x="6469200" y="2914200"/>
            <a:ext cx="2376000" cy="1137600"/>
          </a:xfrm>
          <a:prstGeom prst="rect">
            <a:avLst/>
          </a:prstGeom>
        </p:spPr>
        <p:txBody>
          <a:bodyPr/>
          <a:lstStyle>
            <a:lvl1pPr marL="0" indent="0">
              <a:buNone/>
              <a:defRPr sz="2000">
                <a:solidFill>
                  <a:srgbClr val="7E8083"/>
                </a:solidFill>
                <a:latin typeface="+mj-lt"/>
              </a:defRPr>
            </a:lvl1pPr>
            <a:lvl2pPr>
              <a:defRPr sz="1600">
                <a:solidFill>
                  <a:srgbClr val="7E8083"/>
                </a:solidFill>
                <a:latin typeface="+mj-lt"/>
              </a:defRPr>
            </a:lvl2pPr>
            <a:lvl3pPr>
              <a:defRPr sz="1600">
                <a:solidFill>
                  <a:srgbClr val="7E8083"/>
                </a:solidFill>
                <a:latin typeface="+mj-lt"/>
              </a:defRPr>
            </a:lvl3pPr>
            <a:lvl4pPr>
              <a:defRPr sz="1600">
                <a:solidFill>
                  <a:srgbClr val="7E8083"/>
                </a:solidFill>
                <a:latin typeface="+mj-lt"/>
              </a:defRPr>
            </a:lvl4pPr>
            <a:lvl5pPr>
              <a:defRPr sz="1600">
                <a:solidFill>
                  <a:srgbClr val="7E8083"/>
                </a:solidFill>
                <a:latin typeface="+mj-lt"/>
              </a:defRPr>
            </a:lvl5pPr>
          </a:lstStyle>
          <a:p>
            <a:pPr lvl="0"/>
            <a:r>
              <a:rPr lang="en-US" dirty="0" smtClean="0"/>
              <a:t>Text</a:t>
            </a:r>
            <a:endParaRPr lang="es-EC" dirty="0"/>
          </a:p>
        </p:txBody>
      </p:sp>
      <p:sp>
        <p:nvSpPr>
          <p:cNvPr id="6" name="Content Placeholder 2"/>
          <p:cNvSpPr>
            <a:spLocks noGrp="1"/>
          </p:cNvSpPr>
          <p:nvPr>
            <p:ph sz="half" idx="1" hasCustomPrompt="1"/>
          </p:nvPr>
        </p:nvSpPr>
        <p:spPr>
          <a:xfrm>
            <a:off x="323528" y="2780928"/>
            <a:ext cx="3722352" cy="1438288"/>
          </a:xfrm>
          <a:prstGeom prst="rect">
            <a:avLst/>
          </a:prstGeom>
        </p:spPr>
        <p:txBody>
          <a:bodyPr/>
          <a:lstStyle>
            <a:lvl1pPr marL="0" indent="0">
              <a:buNone/>
              <a:defRPr sz="4000">
                <a:solidFill>
                  <a:srgbClr val="49A942"/>
                </a:solidFill>
              </a:defRPr>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Title</a:t>
            </a:r>
          </a:p>
        </p:txBody>
      </p:sp>
    </p:spTree>
    <p:extLst>
      <p:ext uri="{BB962C8B-B14F-4D97-AF65-F5344CB8AC3E}">
        <p14:creationId xmlns:p14="http://schemas.microsoft.com/office/powerpoint/2010/main" val="20184036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Q&amp;A">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467544" y="2492896"/>
            <a:ext cx="8305648" cy="822640"/>
          </a:xfrm>
          <a:prstGeom prst="rect">
            <a:avLst/>
          </a:prstGeom>
        </p:spPr>
        <p:txBody>
          <a:bodyPr/>
          <a:lstStyle>
            <a:lvl1pPr marL="0" indent="0" algn="ctr">
              <a:buNone/>
              <a:defRPr sz="4000">
                <a:solidFill>
                  <a:srgbClr val="49A942"/>
                </a:solidFill>
                <a:latin typeface="+mj-lt"/>
              </a:defRPr>
            </a:lvl1pPr>
            <a:lvl2pPr>
              <a:defRPr sz="1600">
                <a:solidFill>
                  <a:srgbClr val="7E8083"/>
                </a:solidFill>
                <a:latin typeface="+mj-lt"/>
              </a:defRPr>
            </a:lvl2pPr>
            <a:lvl3pPr>
              <a:defRPr sz="1600">
                <a:solidFill>
                  <a:srgbClr val="7E8083"/>
                </a:solidFill>
                <a:latin typeface="+mj-lt"/>
              </a:defRPr>
            </a:lvl3pPr>
            <a:lvl4pPr>
              <a:defRPr sz="1600">
                <a:solidFill>
                  <a:srgbClr val="7E8083"/>
                </a:solidFill>
                <a:latin typeface="+mj-lt"/>
              </a:defRPr>
            </a:lvl4pPr>
            <a:lvl5pPr>
              <a:defRPr sz="1600">
                <a:solidFill>
                  <a:srgbClr val="7E8083"/>
                </a:solidFill>
                <a:latin typeface="+mj-lt"/>
              </a:defRPr>
            </a:lvl5pPr>
          </a:lstStyle>
          <a:p>
            <a:pPr lvl="0"/>
            <a:r>
              <a:rPr lang="en-US" dirty="0" smtClean="0"/>
              <a:t>Text</a:t>
            </a:r>
            <a:endParaRPr lang="es-EC" dirty="0"/>
          </a:p>
        </p:txBody>
      </p:sp>
      <p:sp>
        <p:nvSpPr>
          <p:cNvPr id="8" name="Text Placeholder 6"/>
          <p:cNvSpPr>
            <a:spLocks noGrp="1"/>
          </p:cNvSpPr>
          <p:nvPr>
            <p:ph type="body" sz="quarter" idx="12" hasCustomPrompt="1"/>
          </p:nvPr>
        </p:nvSpPr>
        <p:spPr>
          <a:xfrm>
            <a:off x="467544" y="3429000"/>
            <a:ext cx="8305648" cy="1224136"/>
          </a:xfrm>
          <a:prstGeom prst="rect">
            <a:avLst/>
          </a:prstGeom>
        </p:spPr>
        <p:txBody>
          <a:bodyPr/>
          <a:lstStyle>
            <a:lvl1pPr marL="0" indent="0" algn="ctr">
              <a:buNone/>
              <a:defRPr sz="4000">
                <a:solidFill>
                  <a:srgbClr val="7E8083"/>
                </a:solidFill>
                <a:latin typeface="+mj-lt"/>
              </a:defRPr>
            </a:lvl1pPr>
            <a:lvl2pPr>
              <a:defRPr sz="1600">
                <a:solidFill>
                  <a:srgbClr val="7E8083"/>
                </a:solidFill>
                <a:latin typeface="+mj-lt"/>
              </a:defRPr>
            </a:lvl2pPr>
            <a:lvl3pPr>
              <a:defRPr sz="1600">
                <a:solidFill>
                  <a:srgbClr val="7E8083"/>
                </a:solidFill>
                <a:latin typeface="+mj-lt"/>
              </a:defRPr>
            </a:lvl3pPr>
            <a:lvl4pPr>
              <a:defRPr sz="1600">
                <a:solidFill>
                  <a:srgbClr val="7E8083"/>
                </a:solidFill>
                <a:latin typeface="+mj-lt"/>
              </a:defRPr>
            </a:lvl4pPr>
            <a:lvl5pPr>
              <a:defRPr sz="1600">
                <a:solidFill>
                  <a:srgbClr val="7E8083"/>
                </a:solidFill>
                <a:latin typeface="+mj-lt"/>
              </a:defRPr>
            </a:lvl5pPr>
          </a:lstStyle>
          <a:p>
            <a:pPr lvl="0"/>
            <a:r>
              <a:rPr lang="en-US" dirty="0" smtClean="0"/>
              <a:t>Text</a:t>
            </a:r>
            <a:endParaRPr lang="es-EC" dirty="0"/>
          </a:p>
        </p:txBody>
      </p:sp>
    </p:spTree>
    <p:extLst>
      <p:ext uri="{BB962C8B-B14F-4D97-AF65-F5344CB8AC3E}">
        <p14:creationId xmlns:p14="http://schemas.microsoft.com/office/powerpoint/2010/main" val="4254032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
        <p:nvSpPr>
          <p:cNvPr id="7" name="Text Placeholder 6"/>
          <p:cNvSpPr>
            <a:spLocks noGrp="1"/>
          </p:cNvSpPr>
          <p:nvPr>
            <p:ph type="body" sz="quarter" idx="11" hasCustomPrompt="1"/>
          </p:nvPr>
        </p:nvSpPr>
        <p:spPr>
          <a:xfrm>
            <a:off x="432000" y="1159200"/>
            <a:ext cx="8244456" cy="4579200"/>
          </a:xfrm>
          <a:prstGeom prst="rect">
            <a:avLst/>
          </a:prstGeom>
        </p:spPr>
        <p:txBody>
          <a:bodyPr/>
          <a:lstStyle>
            <a:lvl1pPr marL="342900" marR="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800">
                <a:solidFill>
                  <a:srgbClr val="7E8083"/>
                </a:solidFill>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800">
                <a:solidFill>
                  <a:srgbClr val="7E8083"/>
                </a:solidFill>
              </a:defRPr>
            </a:lvl2pPr>
          </a:lstStyle>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Lorem</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ipsum</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dolor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sit</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amet</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consectetur</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adipiscing</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a:t>
            </a:r>
          </a:p>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Curabitur</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ultricies</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tellus</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augue</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porta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sollicitudin</a:t>
            </a:r>
            <a:endPar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endParaRPr>
          </a:p>
          <a:p>
            <a:pPr marL="742950" marR="0" lvl="1"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Donec</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auctor</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ipsum</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turpis</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tincidunt</a:t>
            </a:r>
            <a:endPar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endParaRPr>
          </a:p>
          <a:p>
            <a:pPr marL="742950" marR="0" lvl="1"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Aliquam</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aliquet</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tincidunt</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tellus</a:t>
            </a:r>
            <a:endPar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endParaRPr>
          </a:p>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it-IT" sz="2800" b="0" i="0" u="none" strike="noStrike" kern="1200" cap="none" spc="0" normalizeH="0" baseline="0" noProof="0" dirty="0" smtClean="0">
                <a:ln>
                  <a:noFill/>
                </a:ln>
                <a:solidFill>
                  <a:srgbClr val="7E8083"/>
                </a:solidFill>
                <a:effectLst/>
                <a:uLnTx/>
                <a:uFillTx/>
                <a:latin typeface="+mn-lt"/>
                <a:ea typeface="MS PGothic" pitchFamily="34" charset="-128"/>
              </a:rPr>
              <a:t>Morbi faucibus nunc in nisi lacinia tempus.22,12		</a:t>
            </a:r>
            <a:endPar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endParaRPr>
          </a:p>
        </p:txBody>
      </p:sp>
    </p:spTree>
    <p:extLst>
      <p:ext uri="{BB962C8B-B14F-4D97-AF65-F5344CB8AC3E}">
        <p14:creationId xmlns:p14="http://schemas.microsoft.com/office/powerpoint/2010/main" val="211845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able 1">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
        <p:nvSpPr>
          <p:cNvPr id="7" name="Text Placeholder 6"/>
          <p:cNvSpPr>
            <a:spLocks noGrp="1"/>
          </p:cNvSpPr>
          <p:nvPr>
            <p:ph type="body" sz="quarter" idx="11" hasCustomPrompt="1"/>
          </p:nvPr>
        </p:nvSpPr>
        <p:spPr>
          <a:xfrm>
            <a:off x="432000" y="1159200"/>
            <a:ext cx="2984400" cy="4579200"/>
          </a:xfrm>
          <a:prstGeom prst="rect">
            <a:avLst/>
          </a:prstGeom>
        </p:spPr>
        <p:txBody>
          <a:bodyPr/>
          <a:lstStyle>
            <a:lvl1pPr marL="342900" marR="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solidFill>
                  <a:srgbClr val="7E8083"/>
                </a:solidFill>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solidFill>
                  <a:srgbClr val="7E8083"/>
                </a:solidFill>
              </a:defRPr>
            </a:lvl2pPr>
          </a:lstStyle>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Lorem</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ipsum</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dolor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sit</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amet</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consectetur</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adipiscing</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a:t>
            </a:r>
          </a:p>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Curabitur</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ultricies</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tellus</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augue</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porta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sollicitudin</a:t>
            </a:r>
            <a:endPar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endParaRPr>
          </a:p>
          <a:p>
            <a:pPr marL="742950" marR="0" lvl="1"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Donec</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auctor</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ipsum</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turpis</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tincidunt</a:t>
            </a:r>
            <a:endPar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endParaRPr>
          </a:p>
          <a:p>
            <a:pPr marL="742950" marR="0" lvl="1"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Aliquam</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aliquet</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tincidunt</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tellus</a:t>
            </a:r>
            <a:endPar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endParaRPr>
          </a:p>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it-IT" sz="2000" b="0" i="0" u="none" strike="noStrike" kern="1200" cap="none" spc="0" normalizeH="0" baseline="0" noProof="0" dirty="0" smtClean="0">
                <a:ln>
                  <a:noFill/>
                </a:ln>
                <a:solidFill>
                  <a:srgbClr val="7E8083"/>
                </a:solidFill>
                <a:effectLst/>
                <a:uLnTx/>
                <a:uFillTx/>
                <a:latin typeface="+mn-lt"/>
                <a:ea typeface="MS PGothic" pitchFamily="34" charset="-128"/>
              </a:rPr>
              <a:t>Morbi faucibus nunc in nisi lacinia tempus.</a:t>
            </a:r>
            <a:endPar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endParaRPr>
          </a:p>
        </p:txBody>
      </p:sp>
    </p:spTree>
    <p:extLst>
      <p:ext uri="{BB962C8B-B14F-4D97-AF65-F5344CB8AC3E}">
        <p14:creationId xmlns:p14="http://schemas.microsoft.com/office/powerpoint/2010/main" val="2680666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ble 2">
    <p:bg>
      <p:bgRef idx="1001">
        <a:schemeClr val="bg2"/>
      </p:bgRef>
    </p:bg>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
        <p:nvSpPr>
          <p:cNvPr id="7" name="Text Placeholder 6"/>
          <p:cNvSpPr>
            <a:spLocks noGrp="1"/>
          </p:cNvSpPr>
          <p:nvPr>
            <p:ph type="body" sz="quarter" idx="11" hasCustomPrompt="1"/>
          </p:nvPr>
        </p:nvSpPr>
        <p:spPr>
          <a:xfrm>
            <a:off x="432000" y="1159200"/>
            <a:ext cx="8172448" cy="914400"/>
          </a:xfrm>
          <a:prstGeom prst="rect">
            <a:avLst/>
          </a:prstGeom>
        </p:spPr>
        <p:txBody>
          <a:bodyPr/>
          <a:lstStyle>
            <a:lvl1pPr marL="342900" marR="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solidFill>
                  <a:srgbClr val="7E8083"/>
                </a:solidFill>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lvl2pPr>
          </a:lstStyle>
          <a:p>
            <a:pPr eaLnBrk="1" hangingPunct="1">
              <a:buClr>
                <a:srgbClr val="0096D6"/>
              </a:buClr>
              <a:buFont typeface="Wingdings" pitchFamily="2" charset="2"/>
              <a:buChar char="§"/>
            </a:pPr>
            <a:r>
              <a:rPr lang="es-EC" sz="2000" dirty="0" err="1" smtClean="0">
                <a:solidFill>
                  <a:srgbClr val="7E8083"/>
                </a:solidFill>
              </a:rPr>
              <a:t>Lorem</a:t>
            </a:r>
            <a:r>
              <a:rPr lang="es-EC" sz="2000" dirty="0" smtClean="0">
                <a:solidFill>
                  <a:srgbClr val="7E8083"/>
                </a:solidFill>
              </a:rPr>
              <a:t> </a:t>
            </a:r>
            <a:r>
              <a:rPr lang="es-EC" sz="2000" dirty="0" err="1" smtClean="0">
                <a:solidFill>
                  <a:srgbClr val="7E8083"/>
                </a:solidFill>
              </a:rPr>
              <a:t>ipsum</a:t>
            </a:r>
            <a:r>
              <a:rPr lang="es-EC" sz="2000" dirty="0" smtClean="0">
                <a:solidFill>
                  <a:srgbClr val="7E8083"/>
                </a:solidFill>
              </a:rPr>
              <a:t> dolor </a:t>
            </a:r>
            <a:r>
              <a:rPr lang="es-EC" sz="2000" dirty="0" err="1" smtClean="0">
                <a:solidFill>
                  <a:srgbClr val="7E8083"/>
                </a:solidFill>
              </a:rPr>
              <a:t>sit</a:t>
            </a:r>
            <a:r>
              <a:rPr lang="es-EC" sz="2000" dirty="0" smtClean="0">
                <a:solidFill>
                  <a:srgbClr val="7E8083"/>
                </a:solidFill>
              </a:rPr>
              <a:t> </a:t>
            </a:r>
            <a:r>
              <a:rPr lang="es-EC" sz="2000" dirty="0" err="1" smtClean="0">
                <a:solidFill>
                  <a:srgbClr val="7E8083"/>
                </a:solidFill>
              </a:rPr>
              <a:t>amet</a:t>
            </a:r>
            <a:r>
              <a:rPr lang="es-EC" sz="2000" dirty="0" smtClean="0">
                <a:solidFill>
                  <a:srgbClr val="7E8083"/>
                </a:solidFill>
              </a:rPr>
              <a:t>, </a:t>
            </a:r>
            <a:r>
              <a:rPr lang="es-EC" sz="2000" dirty="0" err="1" smtClean="0">
                <a:solidFill>
                  <a:srgbClr val="7E8083"/>
                </a:solidFill>
              </a:rPr>
              <a:t>consectetur</a:t>
            </a:r>
            <a:r>
              <a:rPr lang="es-EC" sz="2000" dirty="0" smtClean="0">
                <a:solidFill>
                  <a:srgbClr val="7E8083"/>
                </a:solidFill>
              </a:rPr>
              <a:t> </a:t>
            </a:r>
            <a:r>
              <a:rPr lang="es-EC" sz="2000" dirty="0" err="1" smtClean="0">
                <a:solidFill>
                  <a:srgbClr val="7E8083"/>
                </a:solidFill>
              </a:rPr>
              <a:t>adipiscing</a:t>
            </a:r>
            <a:r>
              <a:rPr lang="es-EC" sz="2000" dirty="0" smtClean="0">
                <a:solidFill>
                  <a:srgbClr val="7E8083"/>
                </a:solidFill>
              </a:rPr>
              <a:t>.</a:t>
            </a:r>
          </a:p>
          <a:p>
            <a:pPr eaLnBrk="1" hangingPunct="1">
              <a:buClr>
                <a:srgbClr val="0096D6"/>
              </a:buClr>
              <a:buFont typeface="Wingdings" pitchFamily="2" charset="2"/>
              <a:buChar char="§"/>
            </a:pPr>
            <a:r>
              <a:rPr lang="es-EC" sz="2000" dirty="0" err="1" smtClean="0">
                <a:solidFill>
                  <a:srgbClr val="7E8083"/>
                </a:solidFill>
              </a:rPr>
              <a:t>Curabitur</a:t>
            </a:r>
            <a:r>
              <a:rPr lang="es-EC" sz="2000" dirty="0" smtClean="0">
                <a:solidFill>
                  <a:srgbClr val="7E8083"/>
                </a:solidFill>
              </a:rPr>
              <a:t> </a:t>
            </a:r>
            <a:r>
              <a:rPr lang="es-EC" sz="2000" dirty="0" err="1" smtClean="0">
                <a:solidFill>
                  <a:srgbClr val="7E8083"/>
                </a:solidFill>
              </a:rPr>
              <a:t>ultricies</a:t>
            </a:r>
            <a:r>
              <a:rPr lang="es-EC" sz="2000" dirty="0" smtClean="0">
                <a:solidFill>
                  <a:srgbClr val="7E8083"/>
                </a:solidFill>
              </a:rPr>
              <a:t> </a:t>
            </a:r>
            <a:r>
              <a:rPr lang="es-EC" sz="2000" dirty="0" err="1" smtClean="0">
                <a:solidFill>
                  <a:srgbClr val="7E8083"/>
                </a:solidFill>
              </a:rPr>
              <a:t>tellus</a:t>
            </a:r>
            <a:r>
              <a:rPr lang="es-EC" sz="2000" dirty="0" smtClean="0">
                <a:solidFill>
                  <a:srgbClr val="7E8083"/>
                </a:solidFill>
              </a:rPr>
              <a:t> at </a:t>
            </a:r>
            <a:r>
              <a:rPr lang="es-EC" sz="2000" dirty="0" err="1" smtClean="0">
                <a:solidFill>
                  <a:srgbClr val="7E8083"/>
                </a:solidFill>
              </a:rPr>
              <a:t>augue</a:t>
            </a:r>
            <a:r>
              <a:rPr lang="es-EC" sz="2000" dirty="0" smtClean="0">
                <a:solidFill>
                  <a:srgbClr val="7E8083"/>
                </a:solidFill>
              </a:rPr>
              <a:t> porta </a:t>
            </a:r>
            <a:r>
              <a:rPr lang="es-EC" sz="2000" dirty="0" err="1" smtClean="0">
                <a:solidFill>
                  <a:srgbClr val="7E8083"/>
                </a:solidFill>
              </a:rPr>
              <a:t>sollicitudin</a:t>
            </a:r>
            <a:endParaRPr lang="es-EC" sz="2000" dirty="0" smtClean="0">
              <a:solidFill>
                <a:srgbClr val="7E8083"/>
              </a:solidFill>
            </a:endParaRPr>
          </a:p>
        </p:txBody>
      </p:sp>
    </p:spTree>
    <p:extLst>
      <p:ext uri="{BB962C8B-B14F-4D97-AF65-F5344CB8AC3E}">
        <p14:creationId xmlns:p14="http://schemas.microsoft.com/office/powerpoint/2010/main" val="3516395990"/>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
        <p:nvSpPr>
          <p:cNvPr id="7" name="Text Placeholder 6"/>
          <p:cNvSpPr>
            <a:spLocks noGrp="1"/>
          </p:cNvSpPr>
          <p:nvPr>
            <p:ph type="body" sz="quarter" idx="11" hasCustomPrompt="1"/>
          </p:nvPr>
        </p:nvSpPr>
        <p:spPr>
          <a:xfrm>
            <a:off x="432000" y="1123200"/>
            <a:ext cx="2070000" cy="309600"/>
          </a:xfrm>
          <a:prstGeom prst="rect">
            <a:avLst/>
          </a:prstGeom>
        </p:spPr>
        <p:txBody>
          <a:bodyPr/>
          <a:lstStyle>
            <a:lvl1pPr marL="0" marR="0" indent="0" algn="l" defTabSz="457200" rtl="0" eaLnBrk="1" fontAlgn="base" latinLnBrk="0" hangingPunct="1">
              <a:lnSpc>
                <a:spcPct val="100000"/>
              </a:lnSpc>
              <a:spcBef>
                <a:spcPct val="20000"/>
              </a:spcBef>
              <a:spcAft>
                <a:spcPct val="0"/>
              </a:spcAft>
              <a:buClr>
                <a:srgbClr val="0096D6"/>
              </a:buClr>
              <a:buSzTx/>
              <a:buFont typeface="Wingdings" pitchFamily="2" charset="2"/>
              <a:buNone/>
              <a:tabLst/>
              <a:defRPr sz="1400" baseline="0">
                <a:solidFill>
                  <a:srgbClr val="7E8083"/>
                </a:solidFill>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lvl2pPr>
          </a:lstStyle>
          <a:p>
            <a:pPr eaLnBrk="1" hangingPunct="1"/>
            <a:r>
              <a:rPr lang="en-US" sz="1400" dirty="0" smtClean="0">
                <a:solidFill>
                  <a:srgbClr val="7E8083"/>
                </a:solidFill>
              </a:rPr>
              <a:t>Label </a:t>
            </a:r>
            <a:endParaRPr lang="es-EC" sz="2000" dirty="0" smtClean="0">
              <a:solidFill>
                <a:srgbClr val="7E8083"/>
              </a:solidFill>
            </a:endParaRPr>
          </a:p>
        </p:txBody>
      </p:sp>
    </p:spTree>
    <p:extLst>
      <p:ext uri="{BB962C8B-B14F-4D97-AF65-F5344CB8AC3E}">
        <p14:creationId xmlns:p14="http://schemas.microsoft.com/office/powerpoint/2010/main" val="102559781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hart 2">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Tree>
    <p:extLst>
      <p:ext uri="{BB962C8B-B14F-4D97-AF65-F5344CB8AC3E}">
        <p14:creationId xmlns:p14="http://schemas.microsoft.com/office/powerpoint/2010/main" val="9378930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ubtitle">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7200" y="2206800"/>
            <a:ext cx="8229600" cy="1180800"/>
          </a:xfrm>
          <a:prstGeom prst="rect">
            <a:avLst/>
          </a:prstGeom>
        </p:spPr>
        <p:txBody>
          <a:bodyPr/>
          <a:lstStyle>
            <a:lvl1pPr marL="0" indent="0" algn="ctr">
              <a:buNone/>
              <a:defRPr lang="es-EC" sz="4000" kern="1200" dirty="0">
                <a:solidFill>
                  <a:srgbClr val="FFFFFF"/>
                </a:solidFill>
                <a:latin typeface="+mj-lt"/>
                <a:ea typeface="ＭＳ Ｐゴシック" charset="0"/>
                <a:cs typeface="ＭＳ Ｐゴシック" charset="0"/>
              </a:defRPr>
            </a:lvl1pPr>
            <a:lvl2pPr algn="ctr">
              <a:defRPr sz="4000">
                <a:solidFill>
                  <a:schemeClr val="bg1"/>
                </a:solidFill>
              </a:defRPr>
            </a:lvl2pPr>
            <a:lvl3pPr algn="ctr">
              <a:defRPr sz="4000">
                <a:solidFill>
                  <a:schemeClr val="bg1"/>
                </a:solidFill>
              </a:defRPr>
            </a:lvl3pPr>
            <a:lvl4pPr algn="ctr">
              <a:defRPr sz="4000">
                <a:solidFill>
                  <a:schemeClr val="bg1"/>
                </a:solidFill>
              </a:defRPr>
            </a:lvl4pPr>
            <a:lvl5pPr algn="ctr">
              <a:defRPr sz="4000">
                <a:solidFill>
                  <a:schemeClr val="bg1"/>
                </a:solidFill>
              </a:defRPr>
            </a:lvl5pPr>
          </a:lstStyle>
          <a:p>
            <a:pPr lvl="0"/>
            <a:r>
              <a:rPr lang="en-US" dirty="0" smtClean="0">
                <a:solidFill>
                  <a:srgbClr val="FFFFFF"/>
                </a:solidFill>
                <a:ea typeface="ＭＳ Ｐゴシック" charset="0"/>
              </a:rPr>
              <a:t>Subtitle</a:t>
            </a:r>
            <a:br>
              <a:rPr lang="en-US" dirty="0" smtClean="0">
                <a:solidFill>
                  <a:srgbClr val="FFFFFF"/>
                </a:solidFill>
                <a:ea typeface="ＭＳ Ｐゴシック" charset="0"/>
              </a:rPr>
            </a:br>
            <a:r>
              <a:rPr lang="en-US" dirty="0" err="1" smtClean="0">
                <a:solidFill>
                  <a:srgbClr val="FFFFFF"/>
                </a:solidFill>
                <a:ea typeface="ＭＳ Ｐゴシック" charset="0"/>
              </a:rPr>
              <a:t>Pellentesque</a:t>
            </a:r>
            <a:r>
              <a:rPr lang="en-US" dirty="0" smtClean="0">
                <a:solidFill>
                  <a:srgbClr val="FFFFFF"/>
                </a:solidFill>
                <a:ea typeface="ＭＳ Ｐゴシック" charset="0"/>
              </a:rPr>
              <a:t> </a:t>
            </a:r>
            <a:r>
              <a:rPr lang="en-US" dirty="0" err="1" smtClean="0">
                <a:solidFill>
                  <a:srgbClr val="FFFFFF"/>
                </a:solidFill>
                <a:ea typeface="ＭＳ Ｐゴシック" charset="0"/>
              </a:rPr>
              <a:t>Dapibus</a:t>
            </a:r>
            <a:r>
              <a:rPr lang="en-US" dirty="0" smtClean="0">
                <a:solidFill>
                  <a:srgbClr val="FFFFFF"/>
                </a:solidFill>
                <a:ea typeface="ＭＳ Ｐゴシック" charset="0"/>
              </a:rPr>
              <a:t> </a:t>
            </a:r>
            <a:r>
              <a:rPr lang="en-US" dirty="0" err="1" smtClean="0">
                <a:solidFill>
                  <a:srgbClr val="FFFFFF"/>
                </a:solidFill>
                <a:ea typeface="ＭＳ Ｐゴシック" charset="0"/>
              </a:rPr>
              <a:t>Sodales</a:t>
            </a:r>
            <a:endParaRPr lang="es-EC" dirty="0"/>
          </a:p>
        </p:txBody>
      </p:sp>
    </p:spTree>
    <p:extLst>
      <p:ext uri="{BB962C8B-B14F-4D97-AF65-F5344CB8AC3E}">
        <p14:creationId xmlns:p14="http://schemas.microsoft.com/office/powerpoint/2010/main" val="27364647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
        <p:nvSpPr>
          <p:cNvPr id="7" name="Text Placeholder 6"/>
          <p:cNvSpPr>
            <a:spLocks noGrp="1"/>
          </p:cNvSpPr>
          <p:nvPr>
            <p:ph type="body" sz="quarter" idx="11" hasCustomPrompt="1"/>
          </p:nvPr>
        </p:nvSpPr>
        <p:spPr>
          <a:xfrm>
            <a:off x="432000" y="1159200"/>
            <a:ext cx="8244456" cy="4579200"/>
          </a:xfrm>
          <a:prstGeom prst="rect">
            <a:avLst/>
          </a:prstGeom>
        </p:spPr>
        <p:txBody>
          <a:bodyPr/>
          <a:lstStyle>
            <a:lvl1pPr marL="342900" marR="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800">
                <a:solidFill>
                  <a:srgbClr val="7E8083"/>
                </a:solidFill>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800">
                <a:solidFill>
                  <a:srgbClr val="7E8083"/>
                </a:solidFill>
              </a:defRPr>
            </a:lvl2pPr>
          </a:lstStyle>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Lorem</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ipsum</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dolor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sit</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amet</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consectetur</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adipiscing</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a:t>
            </a:r>
          </a:p>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Curabitur</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ultricies</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tellus</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augue</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porta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sollicitudin</a:t>
            </a:r>
            <a:endPar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endParaRPr>
          </a:p>
          <a:p>
            <a:pPr marL="742950" marR="0" lvl="1"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Donec</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auctor</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ipsum</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turpis</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tincidunt</a:t>
            </a:r>
            <a:endPar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endParaRPr>
          </a:p>
          <a:p>
            <a:pPr marL="742950" marR="0" lvl="1"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Aliquam</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aliquet</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tincidunt</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tellus</a:t>
            </a:r>
            <a:endPar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endParaRPr>
          </a:p>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it-IT" sz="2800" b="0" i="0" u="none" strike="noStrike" kern="1200" cap="none" spc="0" normalizeH="0" baseline="0" noProof="0" dirty="0" smtClean="0">
                <a:ln>
                  <a:noFill/>
                </a:ln>
                <a:solidFill>
                  <a:srgbClr val="7E8083"/>
                </a:solidFill>
                <a:effectLst/>
                <a:uLnTx/>
                <a:uFillTx/>
                <a:latin typeface="+mn-lt"/>
                <a:ea typeface="MS PGothic" pitchFamily="34" charset="-128"/>
              </a:rPr>
              <a:t>Morbi faucibus nunc in nisi lacinia tempus.22,12		</a:t>
            </a:r>
            <a:endPar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endParaRPr>
          </a:p>
        </p:txBody>
      </p:sp>
    </p:spTree>
    <p:extLst>
      <p:ext uri="{BB962C8B-B14F-4D97-AF65-F5344CB8AC3E}">
        <p14:creationId xmlns:p14="http://schemas.microsoft.com/office/powerpoint/2010/main" val="9824312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able 1">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
        <p:nvSpPr>
          <p:cNvPr id="7" name="Text Placeholder 6"/>
          <p:cNvSpPr>
            <a:spLocks noGrp="1"/>
          </p:cNvSpPr>
          <p:nvPr>
            <p:ph type="body" sz="quarter" idx="11" hasCustomPrompt="1"/>
          </p:nvPr>
        </p:nvSpPr>
        <p:spPr>
          <a:xfrm>
            <a:off x="432000" y="1159200"/>
            <a:ext cx="2984400" cy="4579200"/>
          </a:xfrm>
          <a:prstGeom prst="rect">
            <a:avLst/>
          </a:prstGeom>
        </p:spPr>
        <p:txBody>
          <a:bodyPr/>
          <a:lstStyle>
            <a:lvl1pPr marL="342900" marR="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solidFill>
                  <a:srgbClr val="7E8083"/>
                </a:solidFill>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solidFill>
                  <a:srgbClr val="7E8083"/>
                </a:solidFill>
              </a:defRPr>
            </a:lvl2pPr>
          </a:lstStyle>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Lorem</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ipsum</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dolor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sit</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amet</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consectetur</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adipiscing</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a:t>
            </a:r>
          </a:p>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Curabitur</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ultricies</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tellus</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augue</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porta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sollicitudin</a:t>
            </a:r>
            <a:endPar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endParaRPr>
          </a:p>
          <a:p>
            <a:pPr marL="742950" marR="0" lvl="1"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Donec</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auctor</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ipsum</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turpis</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tincidunt</a:t>
            </a:r>
            <a:endPar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endParaRPr>
          </a:p>
          <a:p>
            <a:pPr marL="742950" marR="0" lvl="1"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Aliquam</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aliquet</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tincidunt</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tellus</a:t>
            </a:r>
            <a:endPar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endParaRPr>
          </a:p>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it-IT" sz="2000" b="0" i="0" u="none" strike="noStrike" kern="1200" cap="none" spc="0" normalizeH="0" baseline="0" noProof="0" dirty="0" smtClean="0">
                <a:ln>
                  <a:noFill/>
                </a:ln>
                <a:solidFill>
                  <a:srgbClr val="7E8083"/>
                </a:solidFill>
                <a:effectLst/>
                <a:uLnTx/>
                <a:uFillTx/>
                <a:latin typeface="+mn-lt"/>
                <a:ea typeface="MS PGothic" pitchFamily="34" charset="-128"/>
              </a:rPr>
              <a:t>Morbi faucibus nunc in nisi lacinia tempus.</a:t>
            </a:r>
            <a:endPar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endParaRPr>
          </a:p>
        </p:txBody>
      </p:sp>
    </p:spTree>
    <p:extLst>
      <p:ext uri="{BB962C8B-B14F-4D97-AF65-F5344CB8AC3E}">
        <p14:creationId xmlns:p14="http://schemas.microsoft.com/office/powerpoint/2010/main" val="21901574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able 2">
    <p:bg>
      <p:bgRef idx="1001">
        <a:schemeClr val="bg2"/>
      </p:bgRef>
    </p:bg>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
        <p:nvSpPr>
          <p:cNvPr id="7" name="Text Placeholder 6"/>
          <p:cNvSpPr>
            <a:spLocks noGrp="1"/>
          </p:cNvSpPr>
          <p:nvPr>
            <p:ph type="body" sz="quarter" idx="11" hasCustomPrompt="1"/>
          </p:nvPr>
        </p:nvSpPr>
        <p:spPr>
          <a:xfrm>
            <a:off x="432000" y="1159200"/>
            <a:ext cx="8172448" cy="914400"/>
          </a:xfrm>
          <a:prstGeom prst="rect">
            <a:avLst/>
          </a:prstGeom>
        </p:spPr>
        <p:txBody>
          <a:bodyPr/>
          <a:lstStyle>
            <a:lvl1pPr marL="342900" marR="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solidFill>
                  <a:srgbClr val="7E8083"/>
                </a:solidFill>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lvl2pPr>
          </a:lstStyle>
          <a:p>
            <a:pPr eaLnBrk="1" hangingPunct="1">
              <a:buClr>
                <a:srgbClr val="0096D6"/>
              </a:buClr>
              <a:buFont typeface="Wingdings" pitchFamily="2" charset="2"/>
              <a:buChar char="§"/>
            </a:pPr>
            <a:r>
              <a:rPr lang="es-EC" sz="2000" dirty="0" err="1" smtClean="0">
                <a:solidFill>
                  <a:srgbClr val="7E8083"/>
                </a:solidFill>
              </a:rPr>
              <a:t>Lorem</a:t>
            </a:r>
            <a:r>
              <a:rPr lang="es-EC" sz="2000" dirty="0" smtClean="0">
                <a:solidFill>
                  <a:srgbClr val="7E8083"/>
                </a:solidFill>
              </a:rPr>
              <a:t> </a:t>
            </a:r>
            <a:r>
              <a:rPr lang="es-EC" sz="2000" dirty="0" err="1" smtClean="0">
                <a:solidFill>
                  <a:srgbClr val="7E8083"/>
                </a:solidFill>
              </a:rPr>
              <a:t>ipsum</a:t>
            </a:r>
            <a:r>
              <a:rPr lang="es-EC" sz="2000" dirty="0" smtClean="0">
                <a:solidFill>
                  <a:srgbClr val="7E8083"/>
                </a:solidFill>
              </a:rPr>
              <a:t> dolor </a:t>
            </a:r>
            <a:r>
              <a:rPr lang="es-EC" sz="2000" dirty="0" err="1" smtClean="0">
                <a:solidFill>
                  <a:srgbClr val="7E8083"/>
                </a:solidFill>
              </a:rPr>
              <a:t>sit</a:t>
            </a:r>
            <a:r>
              <a:rPr lang="es-EC" sz="2000" dirty="0" smtClean="0">
                <a:solidFill>
                  <a:srgbClr val="7E8083"/>
                </a:solidFill>
              </a:rPr>
              <a:t> </a:t>
            </a:r>
            <a:r>
              <a:rPr lang="es-EC" sz="2000" dirty="0" err="1" smtClean="0">
                <a:solidFill>
                  <a:srgbClr val="7E8083"/>
                </a:solidFill>
              </a:rPr>
              <a:t>amet</a:t>
            </a:r>
            <a:r>
              <a:rPr lang="es-EC" sz="2000" dirty="0" smtClean="0">
                <a:solidFill>
                  <a:srgbClr val="7E8083"/>
                </a:solidFill>
              </a:rPr>
              <a:t>, </a:t>
            </a:r>
            <a:r>
              <a:rPr lang="es-EC" sz="2000" dirty="0" err="1" smtClean="0">
                <a:solidFill>
                  <a:srgbClr val="7E8083"/>
                </a:solidFill>
              </a:rPr>
              <a:t>consectetur</a:t>
            </a:r>
            <a:r>
              <a:rPr lang="es-EC" sz="2000" dirty="0" smtClean="0">
                <a:solidFill>
                  <a:srgbClr val="7E8083"/>
                </a:solidFill>
              </a:rPr>
              <a:t> </a:t>
            </a:r>
            <a:r>
              <a:rPr lang="es-EC" sz="2000" dirty="0" err="1" smtClean="0">
                <a:solidFill>
                  <a:srgbClr val="7E8083"/>
                </a:solidFill>
              </a:rPr>
              <a:t>adipiscing</a:t>
            </a:r>
            <a:r>
              <a:rPr lang="es-EC" sz="2000" dirty="0" smtClean="0">
                <a:solidFill>
                  <a:srgbClr val="7E8083"/>
                </a:solidFill>
              </a:rPr>
              <a:t>.</a:t>
            </a:r>
          </a:p>
          <a:p>
            <a:pPr eaLnBrk="1" hangingPunct="1">
              <a:buClr>
                <a:srgbClr val="0096D6"/>
              </a:buClr>
              <a:buFont typeface="Wingdings" pitchFamily="2" charset="2"/>
              <a:buChar char="§"/>
            </a:pPr>
            <a:r>
              <a:rPr lang="es-EC" sz="2000" dirty="0" err="1" smtClean="0">
                <a:solidFill>
                  <a:srgbClr val="7E8083"/>
                </a:solidFill>
              </a:rPr>
              <a:t>Curabitur</a:t>
            </a:r>
            <a:r>
              <a:rPr lang="es-EC" sz="2000" dirty="0" smtClean="0">
                <a:solidFill>
                  <a:srgbClr val="7E8083"/>
                </a:solidFill>
              </a:rPr>
              <a:t> </a:t>
            </a:r>
            <a:r>
              <a:rPr lang="es-EC" sz="2000" dirty="0" err="1" smtClean="0">
                <a:solidFill>
                  <a:srgbClr val="7E8083"/>
                </a:solidFill>
              </a:rPr>
              <a:t>ultricies</a:t>
            </a:r>
            <a:r>
              <a:rPr lang="es-EC" sz="2000" dirty="0" smtClean="0">
                <a:solidFill>
                  <a:srgbClr val="7E8083"/>
                </a:solidFill>
              </a:rPr>
              <a:t> </a:t>
            </a:r>
            <a:r>
              <a:rPr lang="es-EC" sz="2000" dirty="0" err="1" smtClean="0">
                <a:solidFill>
                  <a:srgbClr val="7E8083"/>
                </a:solidFill>
              </a:rPr>
              <a:t>tellus</a:t>
            </a:r>
            <a:r>
              <a:rPr lang="es-EC" sz="2000" dirty="0" smtClean="0">
                <a:solidFill>
                  <a:srgbClr val="7E8083"/>
                </a:solidFill>
              </a:rPr>
              <a:t> at </a:t>
            </a:r>
            <a:r>
              <a:rPr lang="es-EC" sz="2000" dirty="0" err="1" smtClean="0">
                <a:solidFill>
                  <a:srgbClr val="7E8083"/>
                </a:solidFill>
              </a:rPr>
              <a:t>augue</a:t>
            </a:r>
            <a:r>
              <a:rPr lang="es-EC" sz="2000" dirty="0" smtClean="0">
                <a:solidFill>
                  <a:srgbClr val="7E8083"/>
                </a:solidFill>
              </a:rPr>
              <a:t> porta </a:t>
            </a:r>
            <a:r>
              <a:rPr lang="es-EC" sz="2000" dirty="0" err="1" smtClean="0">
                <a:solidFill>
                  <a:srgbClr val="7E8083"/>
                </a:solidFill>
              </a:rPr>
              <a:t>sollicitudin</a:t>
            </a:r>
            <a:endParaRPr lang="es-EC" sz="2000" dirty="0" smtClean="0">
              <a:solidFill>
                <a:srgbClr val="7E8083"/>
              </a:solidFill>
            </a:endParaRPr>
          </a:p>
        </p:txBody>
      </p:sp>
    </p:spTree>
    <p:extLst>
      <p:ext uri="{BB962C8B-B14F-4D97-AF65-F5344CB8AC3E}">
        <p14:creationId xmlns:p14="http://schemas.microsoft.com/office/powerpoint/2010/main" val="4289560392"/>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
        <p:nvSpPr>
          <p:cNvPr id="7" name="Text Placeholder 6"/>
          <p:cNvSpPr>
            <a:spLocks noGrp="1"/>
          </p:cNvSpPr>
          <p:nvPr>
            <p:ph type="body" sz="quarter" idx="11" hasCustomPrompt="1"/>
          </p:nvPr>
        </p:nvSpPr>
        <p:spPr>
          <a:xfrm>
            <a:off x="432000" y="1123200"/>
            <a:ext cx="2070000" cy="309600"/>
          </a:xfrm>
          <a:prstGeom prst="rect">
            <a:avLst/>
          </a:prstGeom>
        </p:spPr>
        <p:txBody>
          <a:bodyPr/>
          <a:lstStyle>
            <a:lvl1pPr marL="0" marR="0" indent="0" algn="l" defTabSz="457200" rtl="0" eaLnBrk="1" fontAlgn="base" latinLnBrk="0" hangingPunct="1">
              <a:lnSpc>
                <a:spcPct val="100000"/>
              </a:lnSpc>
              <a:spcBef>
                <a:spcPct val="20000"/>
              </a:spcBef>
              <a:spcAft>
                <a:spcPct val="0"/>
              </a:spcAft>
              <a:buClr>
                <a:srgbClr val="0096D6"/>
              </a:buClr>
              <a:buSzTx/>
              <a:buFont typeface="Wingdings" pitchFamily="2" charset="2"/>
              <a:buNone/>
              <a:tabLst/>
              <a:defRPr sz="1400" baseline="0">
                <a:solidFill>
                  <a:srgbClr val="7E8083"/>
                </a:solidFill>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lvl2pPr>
          </a:lstStyle>
          <a:p>
            <a:pPr eaLnBrk="1" hangingPunct="1"/>
            <a:r>
              <a:rPr lang="en-US" sz="1400" dirty="0" smtClean="0">
                <a:solidFill>
                  <a:srgbClr val="7E8083"/>
                </a:solidFill>
              </a:rPr>
              <a:t>Label </a:t>
            </a:r>
            <a:endParaRPr lang="es-EC" sz="2000" dirty="0" smtClean="0">
              <a:solidFill>
                <a:srgbClr val="7E8083"/>
              </a:solidFill>
            </a:endParaRPr>
          </a:p>
        </p:txBody>
      </p:sp>
    </p:spTree>
    <p:extLst>
      <p:ext uri="{BB962C8B-B14F-4D97-AF65-F5344CB8AC3E}">
        <p14:creationId xmlns:p14="http://schemas.microsoft.com/office/powerpoint/2010/main" val="804517410"/>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hart 2">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Tree>
    <p:extLst>
      <p:ext uri="{BB962C8B-B14F-4D97-AF65-F5344CB8AC3E}">
        <p14:creationId xmlns:p14="http://schemas.microsoft.com/office/powerpoint/2010/main" val="17487525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Subtitle">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7200" y="2206800"/>
            <a:ext cx="8229600" cy="1180800"/>
          </a:xfrm>
          <a:prstGeom prst="rect">
            <a:avLst/>
          </a:prstGeom>
        </p:spPr>
        <p:txBody>
          <a:bodyPr/>
          <a:lstStyle>
            <a:lvl1pPr marL="0" indent="0" algn="ctr">
              <a:buNone/>
              <a:defRPr lang="es-EC" sz="4000" kern="1200" dirty="0">
                <a:solidFill>
                  <a:srgbClr val="FFFFFF"/>
                </a:solidFill>
                <a:latin typeface="+mj-lt"/>
                <a:ea typeface="ＭＳ Ｐゴシック" charset="0"/>
                <a:cs typeface="ＭＳ Ｐゴシック" charset="0"/>
              </a:defRPr>
            </a:lvl1pPr>
            <a:lvl2pPr algn="ctr">
              <a:defRPr sz="4000">
                <a:solidFill>
                  <a:schemeClr val="bg1"/>
                </a:solidFill>
              </a:defRPr>
            </a:lvl2pPr>
            <a:lvl3pPr algn="ctr">
              <a:defRPr sz="4000">
                <a:solidFill>
                  <a:schemeClr val="bg1"/>
                </a:solidFill>
              </a:defRPr>
            </a:lvl3pPr>
            <a:lvl4pPr algn="ctr">
              <a:defRPr sz="4000">
                <a:solidFill>
                  <a:schemeClr val="bg1"/>
                </a:solidFill>
              </a:defRPr>
            </a:lvl4pPr>
            <a:lvl5pPr algn="ctr">
              <a:defRPr sz="4000">
                <a:solidFill>
                  <a:schemeClr val="bg1"/>
                </a:solidFill>
              </a:defRPr>
            </a:lvl5pPr>
          </a:lstStyle>
          <a:p>
            <a:pPr lvl="0"/>
            <a:r>
              <a:rPr lang="en-US" dirty="0" smtClean="0">
                <a:solidFill>
                  <a:srgbClr val="FFFFFF"/>
                </a:solidFill>
                <a:ea typeface="ＭＳ Ｐゴシック" charset="0"/>
              </a:rPr>
              <a:t>Subtitle</a:t>
            </a:r>
            <a:br>
              <a:rPr lang="en-US" dirty="0" smtClean="0">
                <a:solidFill>
                  <a:srgbClr val="FFFFFF"/>
                </a:solidFill>
                <a:ea typeface="ＭＳ Ｐゴシック" charset="0"/>
              </a:rPr>
            </a:br>
            <a:r>
              <a:rPr lang="en-US" dirty="0" err="1" smtClean="0">
                <a:solidFill>
                  <a:srgbClr val="FFFFFF"/>
                </a:solidFill>
                <a:ea typeface="ＭＳ Ｐゴシック" charset="0"/>
              </a:rPr>
              <a:t>Pellentesque</a:t>
            </a:r>
            <a:r>
              <a:rPr lang="en-US" dirty="0" smtClean="0">
                <a:solidFill>
                  <a:srgbClr val="FFFFFF"/>
                </a:solidFill>
                <a:ea typeface="ＭＳ Ｐゴシック" charset="0"/>
              </a:rPr>
              <a:t> </a:t>
            </a:r>
            <a:r>
              <a:rPr lang="en-US" dirty="0" err="1" smtClean="0">
                <a:solidFill>
                  <a:srgbClr val="FFFFFF"/>
                </a:solidFill>
                <a:ea typeface="ＭＳ Ｐゴシック" charset="0"/>
              </a:rPr>
              <a:t>Dapibus</a:t>
            </a:r>
            <a:r>
              <a:rPr lang="en-US" dirty="0" smtClean="0">
                <a:solidFill>
                  <a:srgbClr val="FFFFFF"/>
                </a:solidFill>
                <a:ea typeface="ＭＳ Ｐゴシック" charset="0"/>
              </a:rPr>
              <a:t> </a:t>
            </a:r>
            <a:r>
              <a:rPr lang="en-US" dirty="0" err="1" smtClean="0">
                <a:solidFill>
                  <a:srgbClr val="FFFFFF"/>
                </a:solidFill>
                <a:ea typeface="ＭＳ Ｐゴシック" charset="0"/>
              </a:rPr>
              <a:t>Sodales</a:t>
            </a:r>
            <a:endParaRPr lang="es-EC" dirty="0"/>
          </a:p>
        </p:txBody>
      </p:sp>
    </p:spTree>
    <p:extLst>
      <p:ext uri="{BB962C8B-B14F-4D97-AF65-F5344CB8AC3E}">
        <p14:creationId xmlns:p14="http://schemas.microsoft.com/office/powerpoint/2010/main" val="34288395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ubtitle">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7200" y="2206800"/>
            <a:ext cx="8229600" cy="1180800"/>
          </a:xfrm>
          <a:prstGeom prst="rect">
            <a:avLst/>
          </a:prstGeom>
        </p:spPr>
        <p:txBody>
          <a:bodyPr/>
          <a:lstStyle>
            <a:lvl1pPr marL="0" indent="0" algn="ctr">
              <a:buNone/>
              <a:defRPr lang="es-EC" sz="4000" kern="1200" dirty="0">
                <a:solidFill>
                  <a:srgbClr val="FFFFFF"/>
                </a:solidFill>
                <a:latin typeface="+mj-lt"/>
                <a:ea typeface="ＭＳ Ｐゴシック" charset="0"/>
                <a:cs typeface="ＭＳ Ｐゴシック" charset="0"/>
              </a:defRPr>
            </a:lvl1pPr>
            <a:lvl2pPr algn="ctr">
              <a:defRPr sz="4000">
                <a:solidFill>
                  <a:schemeClr val="bg1"/>
                </a:solidFill>
              </a:defRPr>
            </a:lvl2pPr>
            <a:lvl3pPr algn="ctr">
              <a:defRPr sz="4000">
                <a:solidFill>
                  <a:schemeClr val="bg1"/>
                </a:solidFill>
              </a:defRPr>
            </a:lvl3pPr>
            <a:lvl4pPr algn="ctr">
              <a:defRPr sz="4000">
                <a:solidFill>
                  <a:schemeClr val="bg1"/>
                </a:solidFill>
              </a:defRPr>
            </a:lvl4pPr>
            <a:lvl5pPr algn="ctr">
              <a:defRPr sz="4000">
                <a:solidFill>
                  <a:schemeClr val="bg1"/>
                </a:solidFill>
              </a:defRPr>
            </a:lvl5pPr>
          </a:lstStyle>
          <a:p>
            <a:pPr lvl="0"/>
            <a:r>
              <a:rPr lang="en-US" dirty="0" smtClean="0">
                <a:solidFill>
                  <a:srgbClr val="FFFFFF"/>
                </a:solidFill>
                <a:ea typeface="ＭＳ Ｐゴシック" charset="0"/>
              </a:rPr>
              <a:t>Subtitle</a:t>
            </a:r>
            <a:br>
              <a:rPr lang="en-US" dirty="0" smtClean="0">
                <a:solidFill>
                  <a:srgbClr val="FFFFFF"/>
                </a:solidFill>
                <a:ea typeface="ＭＳ Ｐゴシック" charset="0"/>
              </a:rPr>
            </a:br>
            <a:r>
              <a:rPr lang="en-US" dirty="0" err="1" smtClean="0">
                <a:solidFill>
                  <a:srgbClr val="FFFFFF"/>
                </a:solidFill>
                <a:ea typeface="ＭＳ Ｐゴシック" charset="0"/>
              </a:rPr>
              <a:t>Pellentesque</a:t>
            </a:r>
            <a:r>
              <a:rPr lang="en-US" dirty="0" smtClean="0">
                <a:solidFill>
                  <a:srgbClr val="FFFFFF"/>
                </a:solidFill>
                <a:ea typeface="ＭＳ Ｐゴシック" charset="0"/>
              </a:rPr>
              <a:t> </a:t>
            </a:r>
            <a:r>
              <a:rPr lang="en-US" dirty="0" err="1" smtClean="0">
                <a:solidFill>
                  <a:srgbClr val="FFFFFF"/>
                </a:solidFill>
                <a:ea typeface="ＭＳ Ｐゴシック" charset="0"/>
              </a:rPr>
              <a:t>Dapibus</a:t>
            </a:r>
            <a:r>
              <a:rPr lang="en-US" dirty="0" smtClean="0">
                <a:solidFill>
                  <a:srgbClr val="FFFFFF"/>
                </a:solidFill>
                <a:ea typeface="ＭＳ Ｐゴシック" charset="0"/>
              </a:rPr>
              <a:t> </a:t>
            </a:r>
            <a:r>
              <a:rPr lang="en-US" dirty="0" err="1" smtClean="0">
                <a:solidFill>
                  <a:srgbClr val="FFFFFF"/>
                </a:solidFill>
                <a:ea typeface="ＭＳ Ｐゴシック" charset="0"/>
              </a:rPr>
              <a:t>Sodales</a:t>
            </a:r>
            <a:endParaRPr lang="es-EC" dirty="0"/>
          </a:p>
        </p:txBody>
      </p:sp>
    </p:spTree>
    <p:extLst>
      <p:ext uri="{BB962C8B-B14F-4D97-AF65-F5344CB8AC3E}">
        <p14:creationId xmlns:p14="http://schemas.microsoft.com/office/powerpoint/2010/main" val="25485432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
        <p:nvSpPr>
          <p:cNvPr id="7" name="Text Placeholder 6"/>
          <p:cNvSpPr>
            <a:spLocks noGrp="1"/>
          </p:cNvSpPr>
          <p:nvPr>
            <p:ph type="body" sz="quarter" idx="11" hasCustomPrompt="1"/>
          </p:nvPr>
        </p:nvSpPr>
        <p:spPr>
          <a:xfrm>
            <a:off x="432000" y="1159200"/>
            <a:ext cx="8244456" cy="4579200"/>
          </a:xfrm>
          <a:prstGeom prst="rect">
            <a:avLst/>
          </a:prstGeom>
        </p:spPr>
        <p:txBody>
          <a:bodyPr/>
          <a:lstStyle>
            <a:lvl1pPr marL="342900" marR="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800">
                <a:solidFill>
                  <a:srgbClr val="7E8083"/>
                </a:solidFill>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800">
                <a:solidFill>
                  <a:srgbClr val="7E8083"/>
                </a:solidFill>
              </a:defRPr>
            </a:lvl2pPr>
          </a:lstStyle>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Lorem</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ipsum</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dolor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sit</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amet</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consectetur</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adipiscing</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a:t>
            </a:r>
          </a:p>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Curabitur</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ultricies</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tellus</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augue</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porta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sollicitudin</a:t>
            </a:r>
            <a:endPar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endParaRPr>
          </a:p>
          <a:p>
            <a:pPr marL="742950" marR="0" lvl="1"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Donec</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auctor</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ipsum</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turpis</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tincidunt</a:t>
            </a:r>
            <a:endPar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endParaRPr>
          </a:p>
          <a:p>
            <a:pPr marL="742950" marR="0" lvl="1"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Aliquam</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aliquet</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tincidunt</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tellus</a:t>
            </a:r>
            <a:endPar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endParaRPr>
          </a:p>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it-IT" sz="2800" b="0" i="0" u="none" strike="noStrike" kern="1200" cap="none" spc="0" normalizeH="0" baseline="0" noProof="0" dirty="0" smtClean="0">
                <a:ln>
                  <a:noFill/>
                </a:ln>
                <a:solidFill>
                  <a:srgbClr val="7E8083"/>
                </a:solidFill>
                <a:effectLst/>
                <a:uLnTx/>
                <a:uFillTx/>
                <a:latin typeface="+mn-lt"/>
                <a:ea typeface="MS PGothic" pitchFamily="34" charset="-128"/>
              </a:rPr>
              <a:t>Morbi faucibus nunc in nisi lacinia tempus.22,12		</a:t>
            </a:r>
            <a:endPar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endParaRPr>
          </a:p>
        </p:txBody>
      </p:sp>
    </p:spTree>
    <p:extLst>
      <p:ext uri="{BB962C8B-B14F-4D97-AF65-F5344CB8AC3E}">
        <p14:creationId xmlns:p14="http://schemas.microsoft.com/office/powerpoint/2010/main" val="24573675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able 1">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
        <p:nvSpPr>
          <p:cNvPr id="7" name="Text Placeholder 6"/>
          <p:cNvSpPr>
            <a:spLocks noGrp="1"/>
          </p:cNvSpPr>
          <p:nvPr>
            <p:ph type="body" sz="quarter" idx="11" hasCustomPrompt="1"/>
          </p:nvPr>
        </p:nvSpPr>
        <p:spPr>
          <a:xfrm>
            <a:off x="432000" y="1159200"/>
            <a:ext cx="2984400" cy="4579200"/>
          </a:xfrm>
          <a:prstGeom prst="rect">
            <a:avLst/>
          </a:prstGeom>
        </p:spPr>
        <p:txBody>
          <a:bodyPr/>
          <a:lstStyle>
            <a:lvl1pPr marL="342900" marR="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solidFill>
                  <a:srgbClr val="7E8083"/>
                </a:solidFill>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solidFill>
                  <a:srgbClr val="7E8083"/>
                </a:solidFill>
              </a:defRPr>
            </a:lvl2pPr>
          </a:lstStyle>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Lorem</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ipsum</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dolor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sit</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amet</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consectetur</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adipiscing</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a:t>
            </a:r>
          </a:p>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Curabitur</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ultricies</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tellus</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augue</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porta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sollicitudin</a:t>
            </a:r>
            <a:endPar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endParaRPr>
          </a:p>
          <a:p>
            <a:pPr marL="742950" marR="0" lvl="1"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Donec</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auctor</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ipsum</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turpis</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tincidunt</a:t>
            </a:r>
            <a:endPar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endParaRPr>
          </a:p>
          <a:p>
            <a:pPr marL="742950" marR="0" lvl="1"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Aliquam</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aliquet</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tincidunt</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tellus</a:t>
            </a:r>
            <a:endPar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endParaRPr>
          </a:p>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it-IT" sz="2000" b="0" i="0" u="none" strike="noStrike" kern="1200" cap="none" spc="0" normalizeH="0" baseline="0" noProof="0" dirty="0" smtClean="0">
                <a:ln>
                  <a:noFill/>
                </a:ln>
                <a:solidFill>
                  <a:srgbClr val="7E8083"/>
                </a:solidFill>
                <a:effectLst/>
                <a:uLnTx/>
                <a:uFillTx/>
                <a:latin typeface="+mn-lt"/>
                <a:ea typeface="MS PGothic" pitchFamily="34" charset="-128"/>
              </a:rPr>
              <a:t>Morbi faucibus nunc in nisi lacinia tempus.</a:t>
            </a:r>
            <a:endPar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endParaRPr>
          </a:p>
        </p:txBody>
      </p:sp>
    </p:spTree>
    <p:extLst>
      <p:ext uri="{BB962C8B-B14F-4D97-AF65-F5344CB8AC3E}">
        <p14:creationId xmlns:p14="http://schemas.microsoft.com/office/powerpoint/2010/main" val="22325214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able 2">
    <p:bg>
      <p:bgRef idx="1001">
        <a:schemeClr val="bg2"/>
      </p:bgRef>
    </p:bg>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
        <p:nvSpPr>
          <p:cNvPr id="7" name="Text Placeholder 6"/>
          <p:cNvSpPr>
            <a:spLocks noGrp="1"/>
          </p:cNvSpPr>
          <p:nvPr>
            <p:ph type="body" sz="quarter" idx="11" hasCustomPrompt="1"/>
          </p:nvPr>
        </p:nvSpPr>
        <p:spPr>
          <a:xfrm>
            <a:off x="432000" y="1159200"/>
            <a:ext cx="8172448" cy="914400"/>
          </a:xfrm>
          <a:prstGeom prst="rect">
            <a:avLst/>
          </a:prstGeom>
        </p:spPr>
        <p:txBody>
          <a:bodyPr/>
          <a:lstStyle>
            <a:lvl1pPr marL="342900" marR="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solidFill>
                  <a:srgbClr val="7E8083"/>
                </a:solidFill>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lvl2pPr>
          </a:lstStyle>
          <a:p>
            <a:pPr eaLnBrk="1" hangingPunct="1">
              <a:buClr>
                <a:srgbClr val="0096D6"/>
              </a:buClr>
              <a:buFont typeface="Wingdings" pitchFamily="2" charset="2"/>
              <a:buChar char="§"/>
            </a:pPr>
            <a:r>
              <a:rPr lang="es-EC" sz="2000" dirty="0" err="1" smtClean="0">
                <a:solidFill>
                  <a:srgbClr val="7E8083"/>
                </a:solidFill>
              </a:rPr>
              <a:t>Lorem</a:t>
            </a:r>
            <a:r>
              <a:rPr lang="es-EC" sz="2000" dirty="0" smtClean="0">
                <a:solidFill>
                  <a:srgbClr val="7E8083"/>
                </a:solidFill>
              </a:rPr>
              <a:t> </a:t>
            </a:r>
            <a:r>
              <a:rPr lang="es-EC" sz="2000" dirty="0" err="1" smtClean="0">
                <a:solidFill>
                  <a:srgbClr val="7E8083"/>
                </a:solidFill>
              </a:rPr>
              <a:t>ipsum</a:t>
            </a:r>
            <a:r>
              <a:rPr lang="es-EC" sz="2000" dirty="0" smtClean="0">
                <a:solidFill>
                  <a:srgbClr val="7E8083"/>
                </a:solidFill>
              </a:rPr>
              <a:t> dolor </a:t>
            </a:r>
            <a:r>
              <a:rPr lang="es-EC" sz="2000" dirty="0" err="1" smtClean="0">
                <a:solidFill>
                  <a:srgbClr val="7E8083"/>
                </a:solidFill>
              </a:rPr>
              <a:t>sit</a:t>
            </a:r>
            <a:r>
              <a:rPr lang="es-EC" sz="2000" dirty="0" smtClean="0">
                <a:solidFill>
                  <a:srgbClr val="7E8083"/>
                </a:solidFill>
              </a:rPr>
              <a:t> </a:t>
            </a:r>
            <a:r>
              <a:rPr lang="es-EC" sz="2000" dirty="0" err="1" smtClean="0">
                <a:solidFill>
                  <a:srgbClr val="7E8083"/>
                </a:solidFill>
              </a:rPr>
              <a:t>amet</a:t>
            </a:r>
            <a:r>
              <a:rPr lang="es-EC" sz="2000" dirty="0" smtClean="0">
                <a:solidFill>
                  <a:srgbClr val="7E8083"/>
                </a:solidFill>
              </a:rPr>
              <a:t>, </a:t>
            </a:r>
            <a:r>
              <a:rPr lang="es-EC" sz="2000" dirty="0" err="1" smtClean="0">
                <a:solidFill>
                  <a:srgbClr val="7E8083"/>
                </a:solidFill>
              </a:rPr>
              <a:t>consectetur</a:t>
            </a:r>
            <a:r>
              <a:rPr lang="es-EC" sz="2000" dirty="0" smtClean="0">
                <a:solidFill>
                  <a:srgbClr val="7E8083"/>
                </a:solidFill>
              </a:rPr>
              <a:t> </a:t>
            </a:r>
            <a:r>
              <a:rPr lang="es-EC" sz="2000" dirty="0" err="1" smtClean="0">
                <a:solidFill>
                  <a:srgbClr val="7E8083"/>
                </a:solidFill>
              </a:rPr>
              <a:t>adipiscing</a:t>
            </a:r>
            <a:r>
              <a:rPr lang="es-EC" sz="2000" dirty="0" smtClean="0">
                <a:solidFill>
                  <a:srgbClr val="7E8083"/>
                </a:solidFill>
              </a:rPr>
              <a:t>.</a:t>
            </a:r>
          </a:p>
          <a:p>
            <a:pPr eaLnBrk="1" hangingPunct="1">
              <a:buClr>
                <a:srgbClr val="0096D6"/>
              </a:buClr>
              <a:buFont typeface="Wingdings" pitchFamily="2" charset="2"/>
              <a:buChar char="§"/>
            </a:pPr>
            <a:r>
              <a:rPr lang="es-EC" sz="2000" dirty="0" err="1" smtClean="0">
                <a:solidFill>
                  <a:srgbClr val="7E8083"/>
                </a:solidFill>
              </a:rPr>
              <a:t>Curabitur</a:t>
            </a:r>
            <a:r>
              <a:rPr lang="es-EC" sz="2000" dirty="0" smtClean="0">
                <a:solidFill>
                  <a:srgbClr val="7E8083"/>
                </a:solidFill>
              </a:rPr>
              <a:t> </a:t>
            </a:r>
            <a:r>
              <a:rPr lang="es-EC" sz="2000" dirty="0" err="1" smtClean="0">
                <a:solidFill>
                  <a:srgbClr val="7E8083"/>
                </a:solidFill>
              </a:rPr>
              <a:t>ultricies</a:t>
            </a:r>
            <a:r>
              <a:rPr lang="es-EC" sz="2000" dirty="0" smtClean="0">
                <a:solidFill>
                  <a:srgbClr val="7E8083"/>
                </a:solidFill>
              </a:rPr>
              <a:t> </a:t>
            </a:r>
            <a:r>
              <a:rPr lang="es-EC" sz="2000" dirty="0" err="1" smtClean="0">
                <a:solidFill>
                  <a:srgbClr val="7E8083"/>
                </a:solidFill>
              </a:rPr>
              <a:t>tellus</a:t>
            </a:r>
            <a:r>
              <a:rPr lang="es-EC" sz="2000" dirty="0" smtClean="0">
                <a:solidFill>
                  <a:srgbClr val="7E8083"/>
                </a:solidFill>
              </a:rPr>
              <a:t> at </a:t>
            </a:r>
            <a:r>
              <a:rPr lang="es-EC" sz="2000" dirty="0" err="1" smtClean="0">
                <a:solidFill>
                  <a:srgbClr val="7E8083"/>
                </a:solidFill>
              </a:rPr>
              <a:t>augue</a:t>
            </a:r>
            <a:r>
              <a:rPr lang="es-EC" sz="2000" dirty="0" smtClean="0">
                <a:solidFill>
                  <a:srgbClr val="7E8083"/>
                </a:solidFill>
              </a:rPr>
              <a:t> porta </a:t>
            </a:r>
            <a:r>
              <a:rPr lang="es-EC" sz="2000" dirty="0" err="1" smtClean="0">
                <a:solidFill>
                  <a:srgbClr val="7E8083"/>
                </a:solidFill>
              </a:rPr>
              <a:t>sollicitudin</a:t>
            </a:r>
            <a:endParaRPr lang="es-EC" sz="2000" dirty="0" smtClean="0">
              <a:solidFill>
                <a:srgbClr val="7E8083"/>
              </a:solidFill>
            </a:endParaRPr>
          </a:p>
        </p:txBody>
      </p:sp>
    </p:spTree>
    <p:extLst>
      <p:ext uri="{BB962C8B-B14F-4D97-AF65-F5344CB8AC3E}">
        <p14:creationId xmlns:p14="http://schemas.microsoft.com/office/powerpoint/2010/main" val="452992772"/>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
        <p:nvSpPr>
          <p:cNvPr id="7" name="Text Placeholder 6"/>
          <p:cNvSpPr>
            <a:spLocks noGrp="1"/>
          </p:cNvSpPr>
          <p:nvPr>
            <p:ph type="body" sz="quarter" idx="11" hasCustomPrompt="1"/>
          </p:nvPr>
        </p:nvSpPr>
        <p:spPr>
          <a:xfrm>
            <a:off x="432000" y="1123200"/>
            <a:ext cx="2070000" cy="309600"/>
          </a:xfrm>
          <a:prstGeom prst="rect">
            <a:avLst/>
          </a:prstGeom>
        </p:spPr>
        <p:txBody>
          <a:bodyPr/>
          <a:lstStyle>
            <a:lvl1pPr marL="0" marR="0" indent="0" algn="l" defTabSz="457200" rtl="0" eaLnBrk="1" fontAlgn="base" latinLnBrk="0" hangingPunct="1">
              <a:lnSpc>
                <a:spcPct val="100000"/>
              </a:lnSpc>
              <a:spcBef>
                <a:spcPct val="20000"/>
              </a:spcBef>
              <a:spcAft>
                <a:spcPct val="0"/>
              </a:spcAft>
              <a:buClr>
                <a:srgbClr val="0096D6"/>
              </a:buClr>
              <a:buSzTx/>
              <a:buFont typeface="Wingdings" pitchFamily="2" charset="2"/>
              <a:buNone/>
              <a:tabLst/>
              <a:defRPr sz="1400" baseline="0">
                <a:solidFill>
                  <a:srgbClr val="7E8083"/>
                </a:solidFill>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lvl2pPr>
          </a:lstStyle>
          <a:p>
            <a:pPr eaLnBrk="1" hangingPunct="1"/>
            <a:r>
              <a:rPr lang="en-US" sz="1400" dirty="0" smtClean="0">
                <a:solidFill>
                  <a:srgbClr val="7E8083"/>
                </a:solidFill>
              </a:rPr>
              <a:t>Label </a:t>
            </a:r>
            <a:endParaRPr lang="es-EC" sz="2000" dirty="0" smtClean="0">
              <a:solidFill>
                <a:srgbClr val="7E8083"/>
              </a:solidFill>
            </a:endParaRPr>
          </a:p>
        </p:txBody>
      </p:sp>
    </p:spTree>
    <p:extLst>
      <p:ext uri="{BB962C8B-B14F-4D97-AF65-F5344CB8AC3E}">
        <p14:creationId xmlns:p14="http://schemas.microsoft.com/office/powerpoint/2010/main" val="426067289"/>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hart 2">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Tree>
    <p:extLst>
      <p:ext uri="{BB962C8B-B14F-4D97-AF65-F5344CB8AC3E}">
        <p14:creationId xmlns:p14="http://schemas.microsoft.com/office/powerpoint/2010/main" val="33376249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
        <p:nvSpPr>
          <p:cNvPr id="7" name="Text Placeholder 6"/>
          <p:cNvSpPr>
            <a:spLocks noGrp="1"/>
          </p:cNvSpPr>
          <p:nvPr>
            <p:ph type="body" sz="quarter" idx="11" hasCustomPrompt="1"/>
          </p:nvPr>
        </p:nvSpPr>
        <p:spPr>
          <a:xfrm>
            <a:off x="432000" y="1159200"/>
            <a:ext cx="8244456" cy="4579200"/>
          </a:xfrm>
          <a:prstGeom prst="rect">
            <a:avLst/>
          </a:prstGeom>
        </p:spPr>
        <p:txBody>
          <a:bodyPr/>
          <a:lstStyle>
            <a:lvl1pPr marL="342900" marR="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800">
                <a:solidFill>
                  <a:srgbClr val="7E8083"/>
                </a:solidFill>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800">
                <a:solidFill>
                  <a:srgbClr val="7E8083"/>
                </a:solidFill>
              </a:defRPr>
            </a:lvl2pPr>
          </a:lstStyle>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Lorem</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ipsum</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dolor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sit</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amet</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consectetur</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adipiscing</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a:t>
            </a:r>
          </a:p>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Curabitur</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ultricies</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tellus</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augue</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porta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sollicitudin</a:t>
            </a:r>
            <a:endPar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endParaRPr>
          </a:p>
          <a:p>
            <a:pPr marL="742950" marR="0" lvl="1"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Donec</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auctor</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ipsum</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turpis</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tincidunt</a:t>
            </a:r>
            <a:endPar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endParaRPr>
          </a:p>
          <a:p>
            <a:pPr marL="742950" marR="0" lvl="1"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Aliquam</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aliquet</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tincidunt</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tellus</a:t>
            </a:r>
            <a:endPar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endParaRPr>
          </a:p>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it-IT" sz="2800" b="0" i="0" u="none" strike="noStrike" kern="1200" cap="none" spc="0" normalizeH="0" baseline="0" noProof="0" dirty="0" smtClean="0">
                <a:ln>
                  <a:noFill/>
                </a:ln>
                <a:solidFill>
                  <a:srgbClr val="7E8083"/>
                </a:solidFill>
                <a:effectLst/>
                <a:uLnTx/>
                <a:uFillTx/>
                <a:latin typeface="+mn-lt"/>
                <a:ea typeface="MS PGothic" pitchFamily="34" charset="-128"/>
              </a:rPr>
              <a:t>Morbi faucibus nunc in nisi lacinia tempus.22,12		</a:t>
            </a:r>
            <a:endPar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endParaRPr>
          </a:p>
        </p:txBody>
      </p:sp>
    </p:spTree>
    <p:extLst>
      <p:ext uri="{BB962C8B-B14F-4D97-AF65-F5344CB8AC3E}">
        <p14:creationId xmlns:p14="http://schemas.microsoft.com/office/powerpoint/2010/main" val="148733072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able 1">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
        <p:nvSpPr>
          <p:cNvPr id="7" name="Text Placeholder 6"/>
          <p:cNvSpPr>
            <a:spLocks noGrp="1"/>
          </p:cNvSpPr>
          <p:nvPr>
            <p:ph type="body" sz="quarter" idx="11" hasCustomPrompt="1"/>
          </p:nvPr>
        </p:nvSpPr>
        <p:spPr>
          <a:xfrm>
            <a:off x="432000" y="1159200"/>
            <a:ext cx="2984400" cy="4579200"/>
          </a:xfrm>
          <a:prstGeom prst="rect">
            <a:avLst/>
          </a:prstGeom>
        </p:spPr>
        <p:txBody>
          <a:bodyPr/>
          <a:lstStyle>
            <a:lvl1pPr marL="342900" marR="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solidFill>
                  <a:srgbClr val="7E8083"/>
                </a:solidFill>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solidFill>
                  <a:srgbClr val="7E8083"/>
                </a:solidFill>
              </a:defRPr>
            </a:lvl2pPr>
          </a:lstStyle>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Lorem</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ipsum</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dolor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sit</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amet</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consectetur</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adipiscing</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a:t>
            </a:r>
          </a:p>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Curabitur</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ultricies</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tellus</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augue</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porta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sollicitudin</a:t>
            </a:r>
            <a:endPar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endParaRPr>
          </a:p>
          <a:p>
            <a:pPr marL="742950" marR="0" lvl="1"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Donec</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auctor</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ipsum</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turpis</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tincidunt</a:t>
            </a:r>
            <a:endPar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endParaRPr>
          </a:p>
          <a:p>
            <a:pPr marL="742950" marR="0" lvl="1"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Aliquam</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aliquet</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tincidunt</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tellus</a:t>
            </a:r>
            <a:endPar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endParaRPr>
          </a:p>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it-IT" sz="2000" b="0" i="0" u="none" strike="noStrike" kern="1200" cap="none" spc="0" normalizeH="0" baseline="0" noProof="0" dirty="0" smtClean="0">
                <a:ln>
                  <a:noFill/>
                </a:ln>
                <a:solidFill>
                  <a:srgbClr val="7E8083"/>
                </a:solidFill>
                <a:effectLst/>
                <a:uLnTx/>
                <a:uFillTx/>
                <a:latin typeface="+mn-lt"/>
                <a:ea typeface="MS PGothic" pitchFamily="34" charset="-128"/>
              </a:rPr>
              <a:t>Morbi faucibus nunc in nisi lacinia tempus.</a:t>
            </a:r>
            <a:endPar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endParaRPr>
          </a:p>
        </p:txBody>
      </p:sp>
    </p:spTree>
    <p:extLst>
      <p:ext uri="{BB962C8B-B14F-4D97-AF65-F5344CB8AC3E}">
        <p14:creationId xmlns:p14="http://schemas.microsoft.com/office/powerpoint/2010/main" val="30550911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able 2">
    <p:bg>
      <p:bgRef idx="1001">
        <a:schemeClr val="bg2"/>
      </p:bgRef>
    </p:bg>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
        <p:nvSpPr>
          <p:cNvPr id="7" name="Text Placeholder 6"/>
          <p:cNvSpPr>
            <a:spLocks noGrp="1"/>
          </p:cNvSpPr>
          <p:nvPr>
            <p:ph type="body" sz="quarter" idx="11" hasCustomPrompt="1"/>
          </p:nvPr>
        </p:nvSpPr>
        <p:spPr>
          <a:xfrm>
            <a:off x="432000" y="1159200"/>
            <a:ext cx="8172448" cy="914400"/>
          </a:xfrm>
          <a:prstGeom prst="rect">
            <a:avLst/>
          </a:prstGeom>
        </p:spPr>
        <p:txBody>
          <a:bodyPr/>
          <a:lstStyle>
            <a:lvl1pPr marL="342900" marR="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solidFill>
                  <a:srgbClr val="7E8083"/>
                </a:solidFill>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lvl2pPr>
          </a:lstStyle>
          <a:p>
            <a:pPr eaLnBrk="1" hangingPunct="1">
              <a:buClr>
                <a:srgbClr val="0096D6"/>
              </a:buClr>
              <a:buFont typeface="Wingdings" pitchFamily="2" charset="2"/>
              <a:buChar char="§"/>
            </a:pPr>
            <a:r>
              <a:rPr lang="es-EC" sz="2000" dirty="0" err="1" smtClean="0">
                <a:solidFill>
                  <a:srgbClr val="7E8083"/>
                </a:solidFill>
              </a:rPr>
              <a:t>Lorem</a:t>
            </a:r>
            <a:r>
              <a:rPr lang="es-EC" sz="2000" dirty="0" smtClean="0">
                <a:solidFill>
                  <a:srgbClr val="7E8083"/>
                </a:solidFill>
              </a:rPr>
              <a:t> </a:t>
            </a:r>
            <a:r>
              <a:rPr lang="es-EC" sz="2000" dirty="0" err="1" smtClean="0">
                <a:solidFill>
                  <a:srgbClr val="7E8083"/>
                </a:solidFill>
              </a:rPr>
              <a:t>ipsum</a:t>
            </a:r>
            <a:r>
              <a:rPr lang="es-EC" sz="2000" dirty="0" smtClean="0">
                <a:solidFill>
                  <a:srgbClr val="7E8083"/>
                </a:solidFill>
              </a:rPr>
              <a:t> dolor </a:t>
            </a:r>
            <a:r>
              <a:rPr lang="es-EC" sz="2000" dirty="0" err="1" smtClean="0">
                <a:solidFill>
                  <a:srgbClr val="7E8083"/>
                </a:solidFill>
              </a:rPr>
              <a:t>sit</a:t>
            </a:r>
            <a:r>
              <a:rPr lang="es-EC" sz="2000" dirty="0" smtClean="0">
                <a:solidFill>
                  <a:srgbClr val="7E8083"/>
                </a:solidFill>
              </a:rPr>
              <a:t> </a:t>
            </a:r>
            <a:r>
              <a:rPr lang="es-EC" sz="2000" dirty="0" err="1" smtClean="0">
                <a:solidFill>
                  <a:srgbClr val="7E8083"/>
                </a:solidFill>
              </a:rPr>
              <a:t>amet</a:t>
            </a:r>
            <a:r>
              <a:rPr lang="es-EC" sz="2000" dirty="0" smtClean="0">
                <a:solidFill>
                  <a:srgbClr val="7E8083"/>
                </a:solidFill>
              </a:rPr>
              <a:t>, </a:t>
            </a:r>
            <a:r>
              <a:rPr lang="es-EC" sz="2000" dirty="0" err="1" smtClean="0">
                <a:solidFill>
                  <a:srgbClr val="7E8083"/>
                </a:solidFill>
              </a:rPr>
              <a:t>consectetur</a:t>
            </a:r>
            <a:r>
              <a:rPr lang="es-EC" sz="2000" dirty="0" smtClean="0">
                <a:solidFill>
                  <a:srgbClr val="7E8083"/>
                </a:solidFill>
              </a:rPr>
              <a:t> </a:t>
            </a:r>
            <a:r>
              <a:rPr lang="es-EC" sz="2000" dirty="0" err="1" smtClean="0">
                <a:solidFill>
                  <a:srgbClr val="7E8083"/>
                </a:solidFill>
              </a:rPr>
              <a:t>adipiscing</a:t>
            </a:r>
            <a:r>
              <a:rPr lang="es-EC" sz="2000" dirty="0" smtClean="0">
                <a:solidFill>
                  <a:srgbClr val="7E8083"/>
                </a:solidFill>
              </a:rPr>
              <a:t>.</a:t>
            </a:r>
          </a:p>
          <a:p>
            <a:pPr eaLnBrk="1" hangingPunct="1">
              <a:buClr>
                <a:srgbClr val="0096D6"/>
              </a:buClr>
              <a:buFont typeface="Wingdings" pitchFamily="2" charset="2"/>
              <a:buChar char="§"/>
            </a:pPr>
            <a:r>
              <a:rPr lang="es-EC" sz="2000" dirty="0" err="1" smtClean="0">
                <a:solidFill>
                  <a:srgbClr val="7E8083"/>
                </a:solidFill>
              </a:rPr>
              <a:t>Curabitur</a:t>
            </a:r>
            <a:r>
              <a:rPr lang="es-EC" sz="2000" dirty="0" smtClean="0">
                <a:solidFill>
                  <a:srgbClr val="7E8083"/>
                </a:solidFill>
              </a:rPr>
              <a:t> </a:t>
            </a:r>
            <a:r>
              <a:rPr lang="es-EC" sz="2000" dirty="0" err="1" smtClean="0">
                <a:solidFill>
                  <a:srgbClr val="7E8083"/>
                </a:solidFill>
              </a:rPr>
              <a:t>ultricies</a:t>
            </a:r>
            <a:r>
              <a:rPr lang="es-EC" sz="2000" dirty="0" smtClean="0">
                <a:solidFill>
                  <a:srgbClr val="7E8083"/>
                </a:solidFill>
              </a:rPr>
              <a:t> </a:t>
            </a:r>
            <a:r>
              <a:rPr lang="es-EC" sz="2000" dirty="0" err="1" smtClean="0">
                <a:solidFill>
                  <a:srgbClr val="7E8083"/>
                </a:solidFill>
              </a:rPr>
              <a:t>tellus</a:t>
            </a:r>
            <a:r>
              <a:rPr lang="es-EC" sz="2000" dirty="0" smtClean="0">
                <a:solidFill>
                  <a:srgbClr val="7E8083"/>
                </a:solidFill>
              </a:rPr>
              <a:t> at </a:t>
            </a:r>
            <a:r>
              <a:rPr lang="es-EC" sz="2000" dirty="0" err="1" smtClean="0">
                <a:solidFill>
                  <a:srgbClr val="7E8083"/>
                </a:solidFill>
              </a:rPr>
              <a:t>augue</a:t>
            </a:r>
            <a:r>
              <a:rPr lang="es-EC" sz="2000" dirty="0" smtClean="0">
                <a:solidFill>
                  <a:srgbClr val="7E8083"/>
                </a:solidFill>
              </a:rPr>
              <a:t> porta </a:t>
            </a:r>
            <a:r>
              <a:rPr lang="es-EC" sz="2000" dirty="0" err="1" smtClean="0">
                <a:solidFill>
                  <a:srgbClr val="7E8083"/>
                </a:solidFill>
              </a:rPr>
              <a:t>sollicitudin</a:t>
            </a:r>
            <a:endParaRPr lang="es-EC" sz="2000" dirty="0" smtClean="0">
              <a:solidFill>
                <a:srgbClr val="7E8083"/>
              </a:solidFill>
            </a:endParaRPr>
          </a:p>
        </p:txBody>
      </p:sp>
    </p:spTree>
    <p:extLst>
      <p:ext uri="{BB962C8B-B14F-4D97-AF65-F5344CB8AC3E}">
        <p14:creationId xmlns:p14="http://schemas.microsoft.com/office/powerpoint/2010/main" val="2930850986"/>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
        <p:nvSpPr>
          <p:cNvPr id="7" name="Text Placeholder 6"/>
          <p:cNvSpPr>
            <a:spLocks noGrp="1"/>
          </p:cNvSpPr>
          <p:nvPr>
            <p:ph type="body" sz="quarter" idx="11" hasCustomPrompt="1"/>
          </p:nvPr>
        </p:nvSpPr>
        <p:spPr>
          <a:xfrm>
            <a:off x="432000" y="1123200"/>
            <a:ext cx="2070000" cy="309600"/>
          </a:xfrm>
          <a:prstGeom prst="rect">
            <a:avLst/>
          </a:prstGeom>
        </p:spPr>
        <p:txBody>
          <a:bodyPr/>
          <a:lstStyle>
            <a:lvl1pPr marL="0" marR="0" indent="0" algn="l" defTabSz="457200" rtl="0" eaLnBrk="1" fontAlgn="base" latinLnBrk="0" hangingPunct="1">
              <a:lnSpc>
                <a:spcPct val="100000"/>
              </a:lnSpc>
              <a:spcBef>
                <a:spcPct val="20000"/>
              </a:spcBef>
              <a:spcAft>
                <a:spcPct val="0"/>
              </a:spcAft>
              <a:buClr>
                <a:srgbClr val="0096D6"/>
              </a:buClr>
              <a:buSzTx/>
              <a:buFont typeface="Wingdings" pitchFamily="2" charset="2"/>
              <a:buNone/>
              <a:tabLst/>
              <a:defRPr sz="1400" baseline="0">
                <a:solidFill>
                  <a:srgbClr val="7E8083"/>
                </a:solidFill>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lvl2pPr>
          </a:lstStyle>
          <a:p>
            <a:pPr eaLnBrk="1" hangingPunct="1"/>
            <a:r>
              <a:rPr lang="en-US" sz="1400" dirty="0" smtClean="0">
                <a:solidFill>
                  <a:srgbClr val="7E8083"/>
                </a:solidFill>
              </a:rPr>
              <a:t>Label </a:t>
            </a:r>
            <a:endParaRPr lang="es-EC" sz="2000" dirty="0" smtClean="0">
              <a:solidFill>
                <a:srgbClr val="7E8083"/>
              </a:solidFill>
            </a:endParaRPr>
          </a:p>
        </p:txBody>
      </p:sp>
    </p:spTree>
    <p:extLst>
      <p:ext uri="{BB962C8B-B14F-4D97-AF65-F5344CB8AC3E}">
        <p14:creationId xmlns:p14="http://schemas.microsoft.com/office/powerpoint/2010/main" val="3400399162"/>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hart 2">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Tree>
    <p:extLst>
      <p:ext uri="{BB962C8B-B14F-4D97-AF65-F5344CB8AC3E}">
        <p14:creationId xmlns:p14="http://schemas.microsoft.com/office/powerpoint/2010/main" val="324671942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88B5A80-ABEA-480B-B31A-23668C45C493}" type="datetimeFigureOut">
              <a:rPr lang="en-US" smtClean="0">
                <a:solidFill>
                  <a:srgbClr val="424342"/>
                </a:solidFill>
              </a:rPr>
              <a:pPr/>
              <a:t>6/10/2013</a:t>
            </a:fld>
            <a:endParaRPr lang="en-US">
              <a:solidFill>
                <a:srgbClr val="424342"/>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solidFill>
                <a:srgbClr val="424342"/>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FFA23108-A0A4-4CA9-B604-45CBB07C5615}" type="slidenum">
              <a:rPr lang="en-US" smtClean="0">
                <a:solidFill>
                  <a:srgbClr val="424342"/>
                </a:solidFill>
              </a:rPr>
              <a:pPr/>
              <a:t>‹#›</a:t>
            </a:fld>
            <a:endParaRPr lang="en-US">
              <a:solidFill>
                <a:srgbClr val="424342"/>
              </a:solidFill>
            </a:endParaRPr>
          </a:p>
        </p:txBody>
      </p:sp>
    </p:spTree>
    <p:extLst>
      <p:ext uri="{BB962C8B-B14F-4D97-AF65-F5344CB8AC3E}">
        <p14:creationId xmlns:p14="http://schemas.microsoft.com/office/powerpoint/2010/main" val="76863702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
        <p:nvSpPr>
          <p:cNvPr id="7" name="Text Placeholder 6"/>
          <p:cNvSpPr>
            <a:spLocks noGrp="1"/>
          </p:cNvSpPr>
          <p:nvPr>
            <p:ph type="body" sz="quarter" idx="11" hasCustomPrompt="1"/>
          </p:nvPr>
        </p:nvSpPr>
        <p:spPr>
          <a:xfrm>
            <a:off x="432000" y="1159200"/>
            <a:ext cx="8244456" cy="4579200"/>
          </a:xfrm>
          <a:prstGeom prst="rect">
            <a:avLst/>
          </a:prstGeom>
        </p:spPr>
        <p:txBody>
          <a:bodyPr/>
          <a:lstStyle>
            <a:lvl1pPr marL="342900" marR="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800">
                <a:solidFill>
                  <a:srgbClr val="7E8083"/>
                </a:solidFill>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800">
                <a:solidFill>
                  <a:srgbClr val="7E8083"/>
                </a:solidFill>
              </a:defRPr>
            </a:lvl2pPr>
          </a:lstStyle>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Lorem</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ipsum</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dolor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sit</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amet</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consectetur</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adipiscing</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a:t>
            </a:r>
          </a:p>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Curabitur</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ultricies</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tellus</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at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augue</a:t>
            </a:r>
            <a:r>
              <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rPr>
              <a:t> porta </a:t>
            </a:r>
            <a:r>
              <a:rPr kumimoji="0" lang="es-EC" sz="2800" b="0" i="0" u="none" strike="noStrike" kern="1200" cap="none" spc="0" normalizeH="0" baseline="0" noProof="0" dirty="0" err="1" smtClean="0">
                <a:ln>
                  <a:noFill/>
                </a:ln>
                <a:solidFill>
                  <a:srgbClr val="7E8083"/>
                </a:solidFill>
                <a:effectLst/>
                <a:uLnTx/>
                <a:uFillTx/>
                <a:latin typeface="+mn-lt"/>
                <a:ea typeface="MS PGothic" pitchFamily="34" charset="-128"/>
              </a:rPr>
              <a:t>sollicitudin</a:t>
            </a:r>
            <a:endPar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endParaRPr>
          </a:p>
          <a:p>
            <a:pPr marL="742950" marR="0" lvl="1"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Donec</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auctor</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ipsum</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turpis</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tincidunt</a:t>
            </a:r>
            <a:endPar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endParaRPr>
          </a:p>
          <a:p>
            <a:pPr marL="742950" marR="0" lvl="1"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Aliquam</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aliquet</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tincidunt</a:t>
            </a:r>
            <a:r>
              <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4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tellus</a:t>
            </a:r>
            <a:endParaRPr kumimoji="0" lang="es-EC" sz="2400" b="0" i="0" u="none" strike="noStrike" kern="1200" cap="none" spc="0" normalizeH="0" baseline="0" noProof="0" dirty="0" smtClean="0">
              <a:ln>
                <a:noFill/>
              </a:ln>
              <a:solidFill>
                <a:srgbClr val="7E8083"/>
              </a:solidFill>
              <a:effectLst/>
              <a:uLnTx/>
              <a:uFillTx/>
              <a:latin typeface="+mn-lt"/>
              <a:ea typeface="MS PGothic" pitchFamily="34" charset="-128"/>
              <a:cs typeface="+mn-cs"/>
            </a:endParaRPr>
          </a:p>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it-IT" sz="2800" b="0" i="0" u="none" strike="noStrike" kern="1200" cap="none" spc="0" normalizeH="0" baseline="0" noProof="0" dirty="0" smtClean="0">
                <a:ln>
                  <a:noFill/>
                </a:ln>
                <a:solidFill>
                  <a:srgbClr val="7E8083"/>
                </a:solidFill>
                <a:effectLst/>
                <a:uLnTx/>
                <a:uFillTx/>
                <a:latin typeface="+mn-lt"/>
                <a:ea typeface="MS PGothic" pitchFamily="34" charset="-128"/>
              </a:rPr>
              <a:t>Morbi faucibus nunc in nisi lacinia tempus.22,12		</a:t>
            </a:r>
            <a:endParaRPr kumimoji="0" lang="es-EC" sz="2800" b="0" i="0" u="none" strike="noStrike" kern="1200" cap="none" spc="0" normalizeH="0" baseline="0" noProof="0" dirty="0" smtClean="0">
              <a:ln>
                <a:noFill/>
              </a:ln>
              <a:solidFill>
                <a:srgbClr val="7E8083"/>
              </a:solidFill>
              <a:effectLst/>
              <a:uLnTx/>
              <a:uFillTx/>
              <a:latin typeface="+mn-lt"/>
              <a:ea typeface="MS PGothic" pitchFamily="34" charset="-128"/>
            </a:endParaRPr>
          </a:p>
        </p:txBody>
      </p:sp>
    </p:spTree>
    <p:extLst>
      <p:ext uri="{BB962C8B-B14F-4D97-AF65-F5344CB8AC3E}">
        <p14:creationId xmlns:p14="http://schemas.microsoft.com/office/powerpoint/2010/main" val="348749661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able 1">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
        <p:nvSpPr>
          <p:cNvPr id="7" name="Text Placeholder 6"/>
          <p:cNvSpPr>
            <a:spLocks noGrp="1"/>
          </p:cNvSpPr>
          <p:nvPr>
            <p:ph type="body" sz="quarter" idx="11" hasCustomPrompt="1"/>
          </p:nvPr>
        </p:nvSpPr>
        <p:spPr>
          <a:xfrm>
            <a:off x="432000" y="1159200"/>
            <a:ext cx="2984400" cy="4579200"/>
          </a:xfrm>
          <a:prstGeom prst="rect">
            <a:avLst/>
          </a:prstGeom>
        </p:spPr>
        <p:txBody>
          <a:bodyPr/>
          <a:lstStyle>
            <a:lvl1pPr marL="342900" marR="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solidFill>
                  <a:srgbClr val="7E8083"/>
                </a:solidFill>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solidFill>
                  <a:srgbClr val="7E8083"/>
                </a:solidFill>
              </a:defRPr>
            </a:lvl2pPr>
          </a:lstStyle>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Lorem</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ipsum</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dolor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sit</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amet</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consectetur</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adipiscing</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a:t>
            </a:r>
          </a:p>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Curabitur</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ultricies</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tellus</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augue</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rPr>
              <a:t> porta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rPr>
              <a:t>sollicitudin</a:t>
            </a:r>
            <a:endPar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endParaRPr>
          </a:p>
          <a:p>
            <a:pPr marL="742950" marR="0" lvl="1"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Donec</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auctor</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ipsum</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turpis</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tincidunt</a:t>
            </a:r>
            <a:endPar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endParaRPr>
          </a:p>
          <a:p>
            <a:pPr marL="742950" marR="0" lvl="1"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Aliquam</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aliquet</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tincidunt</a:t>
            </a:r>
            <a:r>
              <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rPr>
              <a:t> </a:t>
            </a:r>
            <a:r>
              <a:rPr kumimoji="0" lang="es-EC" sz="2000" b="0" i="0" u="none" strike="noStrike" kern="1200" cap="none" spc="0" normalizeH="0" baseline="0" noProof="0" dirty="0" err="1" smtClean="0">
                <a:ln>
                  <a:noFill/>
                </a:ln>
                <a:solidFill>
                  <a:srgbClr val="7E8083"/>
                </a:solidFill>
                <a:effectLst/>
                <a:uLnTx/>
                <a:uFillTx/>
                <a:latin typeface="+mn-lt"/>
                <a:ea typeface="MS PGothic" pitchFamily="34" charset="-128"/>
                <a:cs typeface="+mn-cs"/>
              </a:rPr>
              <a:t>tellus</a:t>
            </a:r>
            <a:endPar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cs typeface="+mn-cs"/>
            </a:endParaRPr>
          </a:p>
          <a:p>
            <a:pPr marL="342900" marR="0" lvl="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a:pPr>
            <a:r>
              <a:rPr kumimoji="0" lang="it-IT" sz="2000" b="0" i="0" u="none" strike="noStrike" kern="1200" cap="none" spc="0" normalizeH="0" baseline="0" noProof="0" dirty="0" smtClean="0">
                <a:ln>
                  <a:noFill/>
                </a:ln>
                <a:solidFill>
                  <a:srgbClr val="7E8083"/>
                </a:solidFill>
                <a:effectLst/>
                <a:uLnTx/>
                <a:uFillTx/>
                <a:latin typeface="+mn-lt"/>
                <a:ea typeface="MS PGothic" pitchFamily="34" charset="-128"/>
              </a:rPr>
              <a:t>Morbi faucibus nunc in nisi lacinia tempus.</a:t>
            </a:r>
            <a:endParaRPr kumimoji="0" lang="es-EC" sz="2000" b="0" i="0" u="none" strike="noStrike" kern="1200" cap="none" spc="0" normalizeH="0" baseline="0" noProof="0" dirty="0" smtClean="0">
              <a:ln>
                <a:noFill/>
              </a:ln>
              <a:solidFill>
                <a:srgbClr val="7E8083"/>
              </a:solidFill>
              <a:effectLst/>
              <a:uLnTx/>
              <a:uFillTx/>
              <a:latin typeface="+mn-lt"/>
              <a:ea typeface="MS PGothic" pitchFamily="34" charset="-128"/>
            </a:endParaRPr>
          </a:p>
        </p:txBody>
      </p:sp>
    </p:spTree>
    <p:extLst>
      <p:ext uri="{BB962C8B-B14F-4D97-AF65-F5344CB8AC3E}">
        <p14:creationId xmlns:p14="http://schemas.microsoft.com/office/powerpoint/2010/main" val="21391277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able 2">
    <p:bg>
      <p:bgRef idx="1001">
        <a:schemeClr val="bg2"/>
      </p:bgRef>
    </p:bg>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
        <p:nvSpPr>
          <p:cNvPr id="7" name="Text Placeholder 6"/>
          <p:cNvSpPr>
            <a:spLocks noGrp="1"/>
          </p:cNvSpPr>
          <p:nvPr>
            <p:ph type="body" sz="quarter" idx="11" hasCustomPrompt="1"/>
          </p:nvPr>
        </p:nvSpPr>
        <p:spPr>
          <a:xfrm>
            <a:off x="432000" y="1159200"/>
            <a:ext cx="8172448" cy="914400"/>
          </a:xfrm>
          <a:prstGeom prst="rect">
            <a:avLst/>
          </a:prstGeom>
        </p:spPr>
        <p:txBody>
          <a:bodyPr/>
          <a:lstStyle>
            <a:lvl1pPr marL="342900" marR="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solidFill>
                  <a:srgbClr val="7E8083"/>
                </a:solidFill>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lvl2pPr>
          </a:lstStyle>
          <a:p>
            <a:pPr eaLnBrk="1" hangingPunct="1">
              <a:buClr>
                <a:srgbClr val="0096D6"/>
              </a:buClr>
              <a:buFont typeface="Wingdings" pitchFamily="2" charset="2"/>
              <a:buChar char="§"/>
            </a:pPr>
            <a:r>
              <a:rPr lang="es-EC" sz="2000" dirty="0" err="1" smtClean="0">
                <a:solidFill>
                  <a:srgbClr val="7E8083"/>
                </a:solidFill>
              </a:rPr>
              <a:t>Lorem</a:t>
            </a:r>
            <a:r>
              <a:rPr lang="es-EC" sz="2000" dirty="0" smtClean="0">
                <a:solidFill>
                  <a:srgbClr val="7E8083"/>
                </a:solidFill>
              </a:rPr>
              <a:t> </a:t>
            </a:r>
            <a:r>
              <a:rPr lang="es-EC" sz="2000" dirty="0" err="1" smtClean="0">
                <a:solidFill>
                  <a:srgbClr val="7E8083"/>
                </a:solidFill>
              </a:rPr>
              <a:t>ipsum</a:t>
            </a:r>
            <a:r>
              <a:rPr lang="es-EC" sz="2000" dirty="0" smtClean="0">
                <a:solidFill>
                  <a:srgbClr val="7E8083"/>
                </a:solidFill>
              </a:rPr>
              <a:t> dolor </a:t>
            </a:r>
            <a:r>
              <a:rPr lang="es-EC" sz="2000" dirty="0" err="1" smtClean="0">
                <a:solidFill>
                  <a:srgbClr val="7E8083"/>
                </a:solidFill>
              </a:rPr>
              <a:t>sit</a:t>
            </a:r>
            <a:r>
              <a:rPr lang="es-EC" sz="2000" dirty="0" smtClean="0">
                <a:solidFill>
                  <a:srgbClr val="7E8083"/>
                </a:solidFill>
              </a:rPr>
              <a:t> </a:t>
            </a:r>
            <a:r>
              <a:rPr lang="es-EC" sz="2000" dirty="0" err="1" smtClean="0">
                <a:solidFill>
                  <a:srgbClr val="7E8083"/>
                </a:solidFill>
              </a:rPr>
              <a:t>amet</a:t>
            </a:r>
            <a:r>
              <a:rPr lang="es-EC" sz="2000" dirty="0" smtClean="0">
                <a:solidFill>
                  <a:srgbClr val="7E8083"/>
                </a:solidFill>
              </a:rPr>
              <a:t>, </a:t>
            </a:r>
            <a:r>
              <a:rPr lang="es-EC" sz="2000" dirty="0" err="1" smtClean="0">
                <a:solidFill>
                  <a:srgbClr val="7E8083"/>
                </a:solidFill>
              </a:rPr>
              <a:t>consectetur</a:t>
            </a:r>
            <a:r>
              <a:rPr lang="es-EC" sz="2000" dirty="0" smtClean="0">
                <a:solidFill>
                  <a:srgbClr val="7E8083"/>
                </a:solidFill>
              </a:rPr>
              <a:t> </a:t>
            </a:r>
            <a:r>
              <a:rPr lang="es-EC" sz="2000" dirty="0" err="1" smtClean="0">
                <a:solidFill>
                  <a:srgbClr val="7E8083"/>
                </a:solidFill>
              </a:rPr>
              <a:t>adipiscing</a:t>
            </a:r>
            <a:r>
              <a:rPr lang="es-EC" sz="2000" dirty="0" smtClean="0">
                <a:solidFill>
                  <a:srgbClr val="7E8083"/>
                </a:solidFill>
              </a:rPr>
              <a:t>.</a:t>
            </a:r>
          </a:p>
          <a:p>
            <a:pPr eaLnBrk="1" hangingPunct="1">
              <a:buClr>
                <a:srgbClr val="0096D6"/>
              </a:buClr>
              <a:buFont typeface="Wingdings" pitchFamily="2" charset="2"/>
              <a:buChar char="§"/>
            </a:pPr>
            <a:r>
              <a:rPr lang="es-EC" sz="2000" dirty="0" err="1" smtClean="0">
                <a:solidFill>
                  <a:srgbClr val="7E8083"/>
                </a:solidFill>
              </a:rPr>
              <a:t>Curabitur</a:t>
            </a:r>
            <a:r>
              <a:rPr lang="es-EC" sz="2000" dirty="0" smtClean="0">
                <a:solidFill>
                  <a:srgbClr val="7E8083"/>
                </a:solidFill>
              </a:rPr>
              <a:t> </a:t>
            </a:r>
            <a:r>
              <a:rPr lang="es-EC" sz="2000" dirty="0" err="1" smtClean="0">
                <a:solidFill>
                  <a:srgbClr val="7E8083"/>
                </a:solidFill>
              </a:rPr>
              <a:t>ultricies</a:t>
            </a:r>
            <a:r>
              <a:rPr lang="es-EC" sz="2000" dirty="0" smtClean="0">
                <a:solidFill>
                  <a:srgbClr val="7E8083"/>
                </a:solidFill>
              </a:rPr>
              <a:t> </a:t>
            </a:r>
            <a:r>
              <a:rPr lang="es-EC" sz="2000" dirty="0" err="1" smtClean="0">
                <a:solidFill>
                  <a:srgbClr val="7E8083"/>
                </a:solidFill>
              </a:rPr>
              <a:t>tellus</a:t>
            </a:r>
            <a:r>
              <a:rPr lang="es-EC" sz="2000" dirty="0" smtClean="0">
                <a:solidFill>
                  <a:srgbClr val="7E8083"/>
                </a:solidFill>
              </a:rPr>
              <a:t> at </a:t>
            </a:r>
            <a:r>
              <a:rPr lang="es-EC" sz="2000" dirty="0" err="1" smtClean="0">
                <a:solidFill>
                  <a:srgbClr val="7E8083"/>
                </a:solidFill>
              </a:rPr>
              <a:t>augue</a:t>
            </a:r>
            <a:r>
              <a:rPr lang="es-EC" sz="2000" dirty="0" smtClean="0">
                <a:solidFill>
                  <a:srgbClr val="7E8083"/>
                </a:solidFill>
              </a:rPr>
              <a:t> porta </a:t>
            </a:r>
            <a:r>
              <a:rPr lang="es-EC" sz="2000" dirty="0" err="1" smtClean="0">
                <a:solidFill>
                  <a:srgbClr val="7E8083"/>
                </a:solidFill>
              </a:rPr>
              <a:t>sollicitudin</a:t>
            </a:r>
            <a:endParaRPr lang="es-EC" sz="2000" dirty="0" smtClean="0">
              <a:solidFill>
                <a:srgbClr val="7E8083"/>
              </a:solidFill>
            </a:endParaRPr>
          </a:p>
        </p:txBody>
      </p:sp>
    </p:spTree>
    <p:extLst>
      <p:ext uri="{BB962C8B-B14F-4D97-AF65-F5344CB8AC3E}">
        <p14:creationId xmlns:p14="http://schemas.microsoft.com/office/powerpoint/2010/main" val="4017017804"/>
      </p:ext>
    </p:extLst>
  </p:cSld>
  <p:clrMapOvr>
    <a:overrideClrMapping bg1="lt1" tx1="dk1" bg2="lt2" tx2="dk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
        <p:nvSpPr>
          <p:cNvPr id="7" name="Text Placeholder 6"/>
          <p:cNvSpPr>
            <a:spLocks noGrp="1"/>
          </p:cNvSpPr>
          <p:nvPr>
            <p:ph type="body" sz="quarter" idx="11" hasCustomPrompt="1"/>
          </p:nvPr>
        </p:nvSpPr>
        <p:spPr>
          <a:xfrm>
            <a:off x="432000" y="1123200"/>
            <a:ext cx="2070000" cy="309600"/>
          </a:xfrm>
          <a:prstGeom prst="rect">
            <a:avLst/>
          </a:prstGeom>
        </p:spPr>
        <p:txBody>
          <a:bodyPr/>
          <a:lstStyle>
            <a:lvl1pPr marL="0" marR="0" indent="0" algn="l" defTabSz="457200" rtl="0" eaLnBrk="1" fontAlgn="base" latinLnBrk="0" hangingPunct="1">
              <a:lnSpc>
                <a:spcPct val="100000"/>
              </a:lnSpc>
              <a:spcBef>
                <a:spcPct val="20000"/>
              </a:spcBef>
              <a:spcAft>
                <a:spcPct val="0"/>
              </a:spcAft>
              <a:buClr>
                <a:srgbClr val="0096D6"/>
              </a:buClr>
              <a:buSzTx/>
              <a:buFont typeface="Wingdings" pitchFamily="2" charset="2"/>
              <a:buNone/>
              <a:tabLst/>
              <a:defRPr sz="1400" baseline="0">
                <a:solidFill>
                  <a:srgbClr val="7E8083"/>
                </a:solidFill>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a:lvl2pPr>
          </a:lstStyle>
          <a:p>
            <a:pPr eaLnBrk="1" hangingPunct="1"/>
            <a:r>
              <a:rPr lang="en-US" sz="1400" dirty="0" smtClean="0">
                <a:solidFill>
                  <a:srgbClr val="7E8083"/>
                </a:solidFill>
              </a:rPr>
              <a:t>Label </a:t>
            </a:r>
            <a:endParaRPr lang="es-EC" sz="2000" dirty="0" smtClean="0">
              <a:solidFill>
                <a:srgbClr val="7E8083"/>
              </a:solidFill>
            </a:endParaRPr>
          </a:p>
        </p:txBody>
      </p:sp>
    </p:spTree>
    <p:extLst>
      <p:ext uri="{BB962C8B-B14F-4D97-AF65-F5344CB8AC3E}">
        <p14:creationId xmlns:p14="http://schemas.microsoft.com/office/powerpoint/2010/main" val="23757157"/>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hart 2">
    <p:spTree>
      <p:nvGrpSpPr>
        <p:cNvPr id="1" name=""/>
        <p:cNvGrpSpPr/>
        <p:nvPr/>
      </p:nvGrpSpPr>
      <p:grpSpPr>
        <a:xfrm>
          <a:off x="0" y="0"/>
          <a:ext cx="0" cy="0"/>
          <a:chOff x="0" y="0"/>
          <a:chExt cx="0" cy="0"/>
        </a:xfrm>
      </p:grpSpPr>
      <p:sp>
        <p:nvSpPr>
          <p:cNvPr id="5" name="Text Placeholder 4"/>
          <p:cNvSpPr>
            <a:spLocks noGrp="1"/>
          </p:cNvSpPr>
          <p:nvPr>
            <p:ph type="body" sz="quarter" idx="10" hasCustomPrompt="1"/>
          </p:nvPr>
        </p:nvSpPr>
        <p:spPr>
          <a:xfrm>
            <a:off x="432000" y="259200"/>
            <a:ext cx="5180400" cy="612000"/>
          </a:xfrm>
          <a:prstGeom prst="rect">
            <a:avLst/>
          </a:prstGeom>
        </p:spPr>
        <p:txBody>
          <a:bodyPr/>
          <a:lstStyle>
            <a:lvl1pPr marL="0" indent="0">
              <a:buNone/>
              <a:defRPr sz="4400">
                <a:solidFill>
                  <a:srgbClr val="49A942"/>
                </a:solidFill>
              </a:defRPr>
            </a:lvl1pPr>
            <a:lvl2pPr>
              <a:defRPr sz="4400">
                <a:solidFill>
                  <a:srgbClr val="E7A614"/>
                </a:solidFill>
              </a:defRPr>
            </a:lvl2pPr>
            <a:lvl3pPr>
              <a:defRPr sz="4400">
                <a:solidFill>
                  <a:srgbClr val="E7A614"/>
                </a:solidFill>
              </a:defRPr>
            </a:lvl3pPr>
            <a:lvl4pPr>
              <a:defRPr sz="4400">
                <a:solidFill>
                  <a:srgbClr val="E7A614"/>
                </a:solidFill>
              </a:defRPr>
            </a:lvl4pPr>
            <a:lvl5pPr>
              <a:defRPr sz="4400">
                <a:solidFill>
                  <a:srgbClr val="E7A614"/>
                </a:solidFill>
              </a:defRPr>
            </a:lvl5pPr>
          </a:lstStyle>
          <a:p>
            <a:pPr lvl="0"/>
            <a:r>
              <a:rPr lang="en-US" dirty="0" smtClean="0"/>
              <a:t>Title</a:t>
            </a:r>
          </a:p>
        </p:txBody>
      </p:sp>
    </p:spTree>
    <p:extLst>
      <p:ext uri="{BB962C8B-B14F-4D97-AF65-F5344CB8AC3E}">
        <p14:creationId xmlns:p14="http://schemas.microsoft.com/office/powerpoint/2010/main" val="114565289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Subtitle">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7200" y="2206800"/>
            <a:ext cx="8229600" cy="1180800"/>
          </a:xfrm>
          <a:prstGeom prst="rect">
            <a:avLst/>
          </a:prstGeom>
        </p:spPr>
        <p:txBody>
          <a:bodyPr/>
          <a:lstStyle>
            <a:lvl1pPr marL="0" indent="0" algn="ctr">
              <a:buNone/>
              <a:defRPr lang="es-EC" sz="4000" kern="1200" dirty="0">
                <a:solidFill>
                  <a:srgbClr val="FFFFFF"/>
                </a:solidFill>
                <a:latin typeface="+mj-lt"/>
                <a:ea typeface="ＭＳ Ｐゴシック" charset="0"/>
                <a:cs typeface="ＭＳ Ｐゴシック" charset="0"/>
              </a:defRPr>
            </a:lvl1pPr>
            <a:lvl2pPr algn="ctr">
              <a:defRPr sz="4000">
                <a:solidFill>
                  <a:schemeClr val="bg1"/>
                </a:solidFill>
              </a:defRPr>
            </a:lvl2pPr>
            <a:lvl3pPr algn="ctr">
              <a:defRPr sz="4000">
                <a:solidFill>
                  <a:schemeClr val="bg1"/>
                </a:solidFill>
              </a:defRPr>
            </a:lvl3pPr>
            <a:lvl4pPr algn="ctr">
              <a:defRPr sz="4000">
                <a:solidFill>
                  <a:schemeClr val="bg1"/>
                </a:solidFill>
              </a:defRPr>
            </a:lvl4pPr>
            <a:lvl5pPr algn="ctr">
              <a:defRPr sz="4000">
                <a:solidFill>
                  <a:schemeClr val="bg1"/>
                </a:solidFill>
              </a:defRPr>
            </a:lvl5pPr>
          </a:lstStyle>
          <a:p>
            <a:pPr lvl="0"/>
            <a:r>
              <a:rPr lang="en-US" dirty="0" smtClean="0">
                <a:solidFill>
                  <a:srgbClr val="FFFFFF"/>
                </a:solidFill>
                <a:ea typeface="ＭＳ Ｐゴシック" charset="0"/>
              </a:rPr>
              <a:t>Subtitle</a:t>
            </a:r>
            <a:br>
              <a:rPr lang="en-US" dirty="0" smtClean="0">
                <a:solidFill>
                  <a:srgbClr val="FFFFFF"/>
                </a:solidFill>
                <a:ea typeface="ＭＳ Ｐゴシック" charset="0"/>
              </a:rPr>
            </a:br>
            <a:r>
              <a:rPr lang="en-US" dirty="0" err="1" smtClean="0">
                <a:solidFill>
                  <a:srgbClr val="FFFFFF"/>
                </a:solidFill>
                <a:ea typeface="ＭＳ Ｐゴシック" charset="0"/>
              </a:rPr>
              <a:t>Pellentesque</a:t>
            </a:r>
            <a:r>
              <a:rPr lang="en-US" dirty="0" smtClean="0">
                <a:solidFill>
                  <a:srgbClr val="FFFFFF"/>
                </a:solidFill>
                <a:ea typeface="ＭＳ Ｐゴシック" charset="0"/>
              </a:rPr>
              <a:t> </a:t>
            </a:r>
            <a:r>
              <a:rPr lang="en-US" dirty="0" err="1" smtClean="0">
                <a:solidFill>
                  <a:srgbClr val="FFFFFF"/>
                </a:solidFill>
                <a:ea typeface="ＭＳ Ｐゴシック" charset="0"/>
              </a:rPr>
              <a:t>Dapibus</a:t>
            </a:r>
            <a:r>
              <a:rPr lang="en-US" dirty="0" smtClean="0">
                <a:solidFill>
                  <a:srgbClr val="FFFFFF"/>
                </a:solidFill>
                <a:ea typeface="ＭＳ Ｐゴシック" charset="0"/>
              </a:rPr>
              <a:t> </a:t>
            </a:r>
            <a:r>
              <a:rPr lang="en-US" dirty="0" err="1" smtClean="0">
                <a:solidFill>
                  <a:srgbClr val="FFFFFF"/>
                </a:solidFill>
                <a:ea typeface="ＭＳ Ｐゴシック" charset="0"/>
              </a:rPr>
              <a:t>Sodales</a:t>
            </a:r>
            <a:endParaRPr lang="es-EC" dirty="0"/>
          </a:p>
        </p:txBody>
      </p:sp>
    </p:spTree>
    <p:extLst>
      <p:ext uri="{BB962C8B-B14F-4D97-AF65-F5344CB8AC3E}">
        <p14:creationId xmlns:p14="http://schemas.microsoft.com/office/powerpoint/2010/main" val="284567985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ubtitle">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7200" y="2206800"/>
            <a:ext cx="8229600" cy="1180800"/>
          </a:xfrm>
          <a:prstGeom prst="rect">
            <a:avLst/>
          </a:prstGeom>
        </p:spPr>
        <p:txBody>
          <a:bodyPr/>
          <a:lstStyle>
            <a:lvl1pPr marL="0" indent="0" algn="ctr">
              <a:buNone/>
              <a:defRPr lang="es-EC" sz="4000" kern="1200" dirty="0">
                <a:solidFill>
                  <a:srgbClr val="FFFFFF"/>
                </a:solidFill>
                <a:latin typeface="+mj-lt"/>
                <a:ea typeface="ＭＳ Ｐゴシック" charset="0"/>
                <a:cs typeface="ＭＳ Ｐゴシック" charset="0"/>
              </a:defRPr>
            </a:lvl1pPr>
            <a:lvl2pPr algn="ctr">
              <a:defRPr sz="4000">
                <a:solidFill>
                  <a:schemeClr val="bg1"/>
                </a:solidFill>
              </a:defRPr>
            </a:lvl2pPr>
            <a:lvl3pPr algn="ctr">
              <a:defRPr sz="4000">
                <a:solidFill>
                  <a:schemeClr val="bg1"/>
                </a:solidFill>
              </a:defRPr>
            </a:lvl3pPr>
            <a:lvl4pPr algn="ctr">
              <a:defRPr sz="4000">
                <a:solidFill>
                  <a:schemeClr val="bg1"/>
                </a:solidFill>
              </a:defRPr>
            </a:lvl4pPr>
            <a:lvl5pPr algn="ctr">
              <a:defRPr sz="4000">
                <a:solidFill>
                  <a:schemeClr val="bg1"/>
                </a:solidFill>
              </a:defRPr>
            </a:lvl5pPr>
          </a:lstStyle>
          <a:p>
            <a:pPr lvl="0"/>
            <a:r>
              <a:rPr lang="en-US" dirty="0" smtClean="0">
                <a:solidFill>
                  <a:srgbClr val="FFFFFF"/>
                </a:solidFill>
                <a:ea typeface="ＭＳ Ｐゴシック" charset="0"/>
              </a:rPr>
              <a:t>Subtitle</a:t>
            </a:r>
            <a:br>
              <a:rPr lang="en-US" dirty="0" smtClean="0">
                <a:solidFill>
                  <a:srgbClr val="FFFFFF"/>
                </a:solidFill>
                <a:ea typeface="ＭＳ Ｐゴシック" charset="0"/>
              </a:rPr>
            </a:br>
            <a:r>
              <a:rPr lang="en-US" dirty="0" err="1" smtClean="0">
                <a:solidFill>
                  <a:srgbClr val="FFFFFF"/>
                </a:solidFill>
                <a:ea typeface="ＭＳ Ｐゴシック" charset="0"/>
              </a:rPr>
              <a:t>Pellentesque</a:t>
            </a:r>
            <a:r>
              <a:rPr lang="en-US" dirty="0" smtClean="0">
                <a:solidFill>
                  <a:srgbClr val="FFFFFF"/>
                </a:solidFill>
                <a:ea typeface="ＭＳ Ｐゴシック" charset="0"/>
              </a:rPr>
              <a:t> </a:t>
            </a:r>
            <a:r>
              <a:rPr lang="en-US" dirty="0" err="1" smtClean="0">
                <a:solidFill>
                  <a:srgbClr val="FFFFFF"/>
                </a:solidFill>
                <a:ea typeface="ＭＳ Ｐゴシック" charset="0"/>
              </a:rPr>
              <a:t>Dapibus</a:t>
            </a:r>
            <a:r>
              <a:rPr lang="en-US" dirty="0" smtClean="0">
                <a:solidFill>
                  <a:srgbClr val="FFFFFF"/>
                </a:solidFill>
                <a:ea typeface="ＭＳ Ｐゴシック" charset="0"/>
              </a:rPr>
              <a:t> </a:t>
            </a:r>
            <a:r>
              <a:rPr lang="en-US" dirty="0" err="1" smtClean="0">
                <a:solidFill>
                  <a:srgbClr val="FFFFFF"/>
                </a:solidFill>
                <a:ea typeface="ＭＳ Ｐゴシック" charset="0"/>
              </a:rPr>
              <a:t>Sodales</a:t>
            </a:r>
            <a:endParaRPr lang="es-EC" dirty="0"/>
          </a:p>
        </p:txBody>
      </p:sp>
    </p:spTree>
    <p:extLst>
      <p:ext uri="{BB962C8B-B14F-4D97-AF65-F5344CB8AC3E}">
        <p14:creationId xmlns:p14="http://schemas.microsoft.com/office/powerpoint/2010/main" val="120277371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tags" Target="../tags/tag1.xml"/><Relationship Id="rId3" Type="http://schemas.openxmlformats.org/officeDocument/2006/relationships/slideLayout" Target="../slideLayouts/slideLayout6.xml"/><Relationship Id="rId7" Type="http://schemas.openxmlformats.org/officeDocument/2006/relationships/vmlDrawing" Target="../drawings/vmlDrawing1.v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theme" Target="../theme/theme2.xml"/><Relationship Id="rId11" Type="http://schemas.openxmlformats.org/officeDocument/2006/relationships/image" Target="../media/image3.jpg"/><Relationship Id="rId5" Type="http://schemas.openxmlformats.org/officeDocument/2006/relationships/slideLayout" Target="../slideLayouts/slideLayout8.xml"/><Relationship Id="rId10" Type="http://schemas.openxmlformats.org/officeDocument/2006/relationships/image" Target="../media/image2.emf"/><Relationship Id="rId4" Type="http://schemas.openxmlformats.org/officeDocument/2006/relationships/slideLayout" Target="../slideLayouts/slideLayout7.xml"/><Relationship Id="rId9" Type="http://schemas.openxmlformats.org/officeDocument/2006/relationships/oleObject" Target="../embeddings/oleObject1.bin"/></Relationships>
</file>

<file path=ppt/slideMasters/_rels/slideMaster3.xml.rels><?xml version="1.0" encoding="UTF-8" standalone="yes"?>
<Relationships xmlns="http://schemas.openxmlformats.org/package/2006/relationships"><Relationship Id="rId3" Type="http://schemas.openxmlformats.org/officeDocument/2006/relationships/vmlDrawing" Target="../drawings/vmlDrawing2.vml"/><Relationship Id="rId7" Type="http://schemas.openxmlformats.org/officeDocument/2006/relationships/image" Target="../media/image4.jpeg"/><Relationship Id="rId2" Type="http://schemas.openxmlformats.org/officeDocument/2006/relationships/theme" Target="../theme/theme3.xml"/><Relationship Id="rId1" Type="http://schemas.openxmlformats.org/officeDocument/2006/relationships/slideLayout" Target="../slideLayouts/slideLayout9.xml"/><Relationship Id="rId6" Type="http://schemas.openxmlformats.org/officeDocument/2006/relationships/image" Target="../media/image2.emf"/><Relationship Id="rId5" Type="http://schemas.openxmlformats.org/officeDocument/2006/relationships/oleObject" Target="../embeddings/oleObject2.bin"/><Relationship Id="rId4" Type="http://schemas.openxmlformats.org/officeDocument/2006/relationships/tags" Target="../tags/tag2.xml"/></Relationships>
</file>

<file path=ppt/slideMasters/_rels/slideMaster4.xml.rels><?xml version="1.0" encoding="UTF-8" standalone="yes"?>
<Relationships xmlns="http://schemas.openxmlformats.org/package/2006/relationships"><Relationship Id="rId8" Type="http://schemas.openxmlformats.org/officeDocument/2006/relationships/vmlDrawing" Target="../drawings/vmlDrawing3.vml"/><Relationship Id="rId3" Type="http://schemas.openxmlformats.org/officeDocument/2006/relationships/slideLayout" Target="../slideLayouts/slideLayout12.xml"/><Relationship Id="rId7" Type="http://schemas.openxmlformats.org/officeDocument/2006/relationships/theme" Target="../theme/theme4.xml"/><Relationship Id="rId12" Type="http://schemas.openxmlformats.org/officeDocument/2006/relationships/image" Target="../media/image3.jp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image" Target="../media/image2.emf"/><Relationship Id="rId5" Type="http://schemas.openxmlformats.org/officeDocument/2006/relationships/slideLayout" Target="../slideLayouts/slideLayout14.xml"/><Relationship Id="rId10" Type="http://schemas.openxmlformats.org/officeDocument/2006/relationships/oleObject" Target="../embeddings/oleObject3.bin"/><Relationship Id="rId4" Type="http://schemas.openxmlformats.org/officeDocument/2006/relationships/slideLayout" Target="../slideLayouts/slideLayout13.xml"/><Relationship Id="rId9" Type="http://schemas.openxmlformats.org/officeDocument/2006/relationships/tags" Target="../tags/tag3.xml"/></Relationships>
</file>

<file path=ppt/slideMasters/_rels/slideMaster5.xml.rels><?xml version="1.0" encoding="UTF-8" standalone="yes"?>
<Relationships xmlns="http://schemas.openxmlformats.org/package/2006/relationships"><Relationship Id="rId3" Type="http://schemas.openxmlformats.org/officeDocument/2006/relationships/vmlDrawing" Target="../drawings/vmlDrawing4.vml"/><Relationship Id="rId7" Type="http://schemas.openxmlformats.org/officeDocument/2006/relationships/image" Target="../media/image4.jpeg"/><Relationship Id="rId2" Type="http://schemas.openxmlformats.org/officeDocument/2006/relationships/theme" Target="../theme/theme5.xml"/><Relationship Id="rId1" Type="http://schemas.openxmlformats.org/officeDocument/2006/relationships/slideLayout" Target="../slideLayouts/slideLayout16.xml"/><Relationship Id="rId6" Type="http://schemas.openxmlformats.org/officeDocument/2006/relationships/image" Target="../media/image2.emf"/><Relationship Id="rId5" Type="http://schemas.openxmlformats.org/officeDocument/2006/relationships/oleObject" Target="../embeddings/oleObject4.bin"/><Relationship Id="rId4" Type="http://schemas.openxmlformats.org/officeDocument/2006/relationships/tags" Target="../tags/tag4.xml"/></Relationships>
</file>

<file path=ppt/slideMasters/_rels/slideMaster6.xml.rels><?xml version="1.0" encoding="UTF-8" standalone="yes"?>
<Relationships xmlns="http://schemas.openxmlformats.org/package/2006/relationships"><Relationship Id="rId8" Type="http://schemas.openxmlformats.org/officeDocument/2006/relationships/tags" Target="../tags/tag5.xml"/><Relationship Id="rId3" Type="http://schemas.openxmlformats.org/officeDocument/2006/relationships/slideLayout" Target="../slideLayouts/slideLayout19.xml"/><Relationship Id="rId7" Type="http://schemas.openxmlformats.org/officeDocument/2006/relationships/vmlDrawing" Target="../drawings/vmlDrawing5.v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theme" Target="../theme/theme6.xml"/><Relationship Id="rId11" Type="http://schemas.openxmlformats.org/officeDocument/2006/relationships/image" Target="../media/image3.jpg"/><Relationship Id="rId5" Type="http://schemas.openxmlformats.org/officeDocument/2006/relationships/slideLayout" Target="../slideLayouts/slideLayout21.xml"/><Relationship Id="rId10" Type="http://schemas.openxmlformats.org/officeDocument/2006/relationships/image" Target="../media/image2.emf"/><Relationship Id="rId4" Type="http://schemas.openxmlformats.org/officeDocument/2006/relationships/slideLayout" Target="../slideLayouts/slideLayout20.xml"/><Relationship Id="rId9" Type="http://schemas.openxmlformats.org/officeDocument/2006/relationships/oleObject" Target="../embeddings/oleObject5.bin"/></Relationships>
</file>

<file path=ppt/slideMasters/_rels/slideMaster7.xml.rels><?xml version="1.0" encoding="UTF-8" standalone="yes"?>
<Relationships xmlns="http://schemas.openxmlformats.org/package/2006/relationships"><Relationship Id="rId8" Type="http://schemas.openxmlformats.org/officeDocument/2006/relationships/vmlDrawing" Target="../drawings/vmlDrawing6.vml"/><Relationship Id="rId3" Type="http://schemas.openxmlformats.org/officeDocument/2006/relationships/slideLayout" Target="../slideLayouts/slideLayout24.xml"/><Relationship Id="rId7" Type="http://schemas.openxmlformats.org/officeDocument/2006/relationships/theme" Target="../theme/theme7.xml"/><Relationship Id="rId12" Type="http://schemas.openxmlformats.org/officeDocument/2006/relationships/image" Target="../media/image3.jpg"/><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image" Target="../media/image2.emf"/><Relationship Id="rId5" Type="http://schemas.openxmlformats.org/officeDocument/2006/relationships/slideLayout" Target="../slideLayouts/slideLayout26.xml"/><Relationship Id="rId10" Type="http://schemas.openxmlformats.org/officeDocument/2006/relationships/oleObject" Target="../embeddings/oleObject6.bin"/><Relationship Id="rId4" Type="http://schemas.openxmlformats.org/officeDocument/2006/relationships/slideLayout" Target="../slideLayouts/slideLayout25.xml"/><Relationship Id="rId9" Type="http://schemas.openxmlformats.org/officeDocument/2006/relationships/tags" Target="../tags/tag6.xml"/></Relationships>
</file>

<file path=ppt/slideMasters/_rels/slideMaster8.xml.rels><?xml version="1.0" encoding="UTF-8" standalone="yes"?>
<Relationships xmlns="http://schemas.openxmlformats.org/package/2006/relationships"><Relationship Id="rId8" Type="http://schemas.openxmlformats.org/officeDocument/2006/relationships/vmlDrawing" Target="../drawings/vmlDrawing7.vml"/><Relationship Id="rId3" Type="http://schemas.openxmlformats.org/officeDocument/2006/relationships/slideLayout" Target="../slideLayouts/slideLayout30.xml"/><Relationship Id="rId7" Type="http://schemas.openxmlformats.org/officeDocument/2006/relationships/theme" Target="../theme/theme8.xml"/><Relationship Id="rId12" Type="http://schemas.openxmlformats.org/officeDocument/2006/relationships/image" Target="../media/image3.jpg"/><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image" Target="../media/image2.emf"/><Relationship Id="rId5" Type="http://schemas.openxmlformats.org/officeDocument/2006/relationships/slideLayout" Target="../slideLayouts/slideLayout32.xml"/><Relationship Id="rId10" Type="http://schemas.openxmlformats.org/officeDocument/2006/relationships/oleObject" Target="../embeddings/oleObject7.bin"/><Relationship Id="rId4" Type="http://schemas.openxmlformats.org/officeDocument/2006/relationships/slideLayout" Target="../slideLayouts/slideLayout31.xml"/><Relationship Id="rId9" Type="http://schemas.openxmlformats.org/officeDocument/2006/relationships/tags" Target="../tags/tag7.xml"/></Relationships>
</file>

<file path=ppt/slideMasters/_rels/slideMaster9.xml.rels><?xml version="1.0" encoding="UTF-8" standalone="yes"?>
<Relationships xmlns="http://schemas.openxmlformats.org/package/2006/relationships"><Relationship Id="rId3" Type="http://schemas.openxmlformats.org/officeDocument/2006/relationships/vmlDrawing" Target="../drawings/vmlDrawing8.vml"/><Relationship Id="rId7" Type="http://schemas.openxmlformats.org/officeDocument/2006/relationships/image" Target="../media/image4.jpeg"/><Relationship Id="rId2" Type="http://schemas.openxmlformats.org/officeDocument/2006/relationships/theme" Target="../theme/theme9.xml"/><Relationship Id="rId1" Type="http://schemas.openxmlformats.org/officeDocument/2006/relationships/slideLayout" Target="../slideLayouts/slideLayout34.xml"/><Relationship Id="rId6" Type="http://schemas.openxmlformats.org/officeDocument/2006/relationships/image" Target="../media/image2.emf"/><Relationship Id="rId5" Type="http://schemas.openxmlformats.org/officeDocument/2006/relationships/oleObject" Target="../embeddings/oleObject8.bin"/><Relationship Id="rId4" Type="http://schemas.openxmlformats.org/officeDocument/2006/relationships/tags" Target="../tags/tag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8" y="1072"/>
            <a:ext cx="9141141" cy="6855856"/>
          </a:xfrm>
          <a:prstGeom prst="rect">
            <a:avLst/>
          </a:prstGeom>
        </p:spPr>
      </p:pic>
    </p:spTree>
    <p:extLst>
      <p:ext uri="{BB962C8B-B14F-4D97-AF65-F5344CB8AC3E}">
        <p14:creationId xmlns:p14="http://schemas.microsoft.com/office/powerpoint/2010/main" val="28789962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C"/>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8" name="Object 7" hidden="1"/>
          <p:cNvGraphicFramePr>
            <a:graphicFrameLocks noChangeAspect="1"/>
          </p:cNvGraphicFramePr>
          <p:nvPr>
            <p:custDataLst>
              <p:tags r:id="rId8"/>
            </p:custDataLst>
            <p:extLst>
              <p:ext uri="{D42A27DB-BD31-4B8C-83A1-F6EECF244321}">
                <p14:modId xmlns:p14="http://schemas.microsoft.com/office/powerpoint/2010/main" val="833299400"/>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1111" name="think-cell Slide" r:id="rId9" imgW="360" imgH="360" progId="TCLayout.ActiveDocument.1">
                  <p:embed/>
                </p:oleObj>
              </mc:Choice>
              <mc:Fallback>
                <p:oleObj name="think-cell Slide" r:id="rId9" imgW="360" imgH="360" progId="TCLayout.ActiveDocument.1">
                  <p:embed/>
                  <p:pic>
                    <p:nvPicPr>
                      <p:cNvPr id="0" name=""/>
                      <p:cNvPicPr/>
                      <p:nvPr/>
                    </p:nvPicPr>
                    <p:blipFill>
                      <a:blip r:embed="rId10"/>
                      <a:stretch>
                        <a:fillRect/>
                      </a:stretch>
                    </p:blipFill>
                    <p:spPr>
                      <a:xfrm>
                        <a:off x="0" y="0"/>
                        <a:ext cx="158750" cy="158750"/>
                      </a:xfrm>
                      <a:prstGeom prst="rect">
                        <a:avLst/>
                      </a:prstGeom>
                    </p:spPr>
                  </p:pic>
                </p:oleObj>
              </mc:Fallback>
            </mc:AlternateContent>
          </a:graphicData>
        </a:graphic>
      </p:graphicFrame>
      <p:pic>
        <p:nvPicPr>
          <p:cNvPr id="2" name="Picture 1"/>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222" y="536"/>
            <a:ext cx="9141142" cy="6856928"/>
          </a:xfrm>
          <a:prstGeom prst="rect">
            <a:avLst/>
          </a:prstGeom>
        </p:spPr>
      </p:pic>
      <p:cxnSp>
        <p:nvCxnSpPr>
          <p:cNvPr id="5" name="7 Conector recto"/>
          <p:cNvCxnSpPr/>
          <p:nvPr/>
        </p:nvCxnSpPr>
        <p:spPr>
          <a:xfrm>
            <a:off x="568325" y="954088"/>
            <a:ext cx="8008938" cy="0"/>
          </a:xfrm>
          <a:prstGeom prst="line">
            <a:avLst/>
          </a:prstGeom>
          <a:ln>
            <a:solidFill>
              <a:srgbClr val="49A942"/>
            </a:solidFill>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3567560169"/>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C"/>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8" name="Object 7" hidden="1"/>
          <p:cNvGraphicFramePr>
            <a:graphicFrameLocks noChangeAspect="1"/>
          </p:cNvGraphicFramePr>
          <p:nvPr>
            <p:custDataLst>
              <p:tags r:id="rId4"/>
            </p:custDataLst>
            <p:extLst>
              <p:ext uri="{D42A27DB-BD31-4B8C-83A1-F6EECF244321}">
                <p14:modId xmlns:p14="http://schemas.microsoft.com/office/powerpoint/2010/main" val="4168643038"/>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2131" name="think-cell Slide" r:id="rId5" imgW="360" imgH="360" progId="TCLayout.ActiveDocument.1">
                  <p:embed/>
                </p:oleObj>
              </mc:Choice>
              <mc:Fallback>
                <p:oleObj name="think-cell Slide" r:id="rId5" imgW="360" imgH="360" progId="TCLayout.ActiveDocument.1">
                  <p:embed/>
                  <p:pic>
                    <p:nvPicPr>
                      <p:cNvPr id="0" name=""/>
                      <p:cNvPicPr/>
                      <p:nvPr/>
                    </p:nvPicPr>
                    <p:blipFill>
                      <a:blip r:embed="rId6"/>
                      <a:stretch>
                        <a:fillRect/>
                      </a:stretch>
                    </p:blipFill>
                    <p:spPr>
                      <a:xfrm>
                        <a:off x="0" y="0"/>
                        <a:ext cx="158750" cy="158750"/>
                      </a:xfrm>
                      <a:prstGeom prst="rect">
                        <a:avLst/>
                      </a:prstGeom>
                    </p:spPr>
                  </p:pic>
                </p:oleObj>
              </mc:Fallback>
            </mc:AlternateContent>
          </a:graphicData>
        </a:graphic>
      </p:graphicFrame>
      <p:pic>
        <p:nvPicPr>
          <p:cNvPr id="3" name="Picture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268"/>
            <a:ext cx="9144000" cy="6857464"/>
          </a:xfrm>
          <a:prstGeom prst="rect">
            <a:avLst/>
          </a:prstGeom>
        </p:spPr>
      </p:pic>
    </p:spTree>
    <p:extLst>
      <p:ext uri="{BB962C8B-B14F-4D97-AF65-F5344CB8AC3E}">
        <p14:creationId xmlns:p14="http://schemas.microsoft.com/office/powerpoint/2010/main" val="1415567488"/>
      </p:ext>
    </p:extLst>
  </p:cSld>
  <p:clrMap bg1="lt1" tx1="dk1" bg2="lt2" tx2="dk2" accent1="accent1" accent2="accent2" accent3="accent3" accent4="accent4" accent5="accent5" accent6="accent6" hlink="hlink" folHlink="folHlink"/>
  <p:sldLayoutIdLst>
    <p:sldLayoutId id="2147483673"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C"/>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8" name="Object 7" hidden="1"/>
          <p:cNvGraphicFramePr>
            <a:graphicFrameLocks noChangeAspect="1"/>
          </p:cNvGraphicFramePr>
          <p:nvPr>
            <p:custDataLst>
              <p:tags r:id="rId9"/>
            </p:custDataLst>
            <p:extLst>
              <p:ext uri="{D42A27DB-BD31-4B8C-83A1-F6EECF244321}">
                <p14:modId xmlns:p14="http://schemas.microsoft.com/office/powerpoint/2010/main" val="2226423755"/>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3092" name="think-cell Slide" r:id="rId10" imgW="360" imgH="360" progId="TCLayout.ActiveDocument.1">
                  <p:embed/>
                </p:oleObj>
              </mc:Choice>
              <mc:Fallback>
                <p:oleObj name="think-cell Slide" r:id="rId10" imgW="360" imgH="360" progId="TCLayout.ActiveDocument.1">
                  <p:embed/>
                  <p:pic>
                    <p:nvPicPr>
                      <p:cNvPr id="0" name=""/>
                      <p:cNvPicPr/>
                      <p:nvPr/>
                    </p:nvPicPr>
                    <p:blipFill>
                      <a:blip r:embed="rId11"/>
                      <a:stretch>
                        <a:fillRect/>
                      </a:stretch>
                    </p:blipFill>
                    <p:spPr>
                      <a:xfrm>
                        <a:off x="0" y="0"/>
                        <a:ext cx="158750" cy="158750"/>
                      </a:xfrm>
                      <a:prstGeom prst="rect">
                        <a:avLst/>
                      </a:prstGeom>
                    </p:spPr>
                  </p:pic>
                </p:oleObj>
              </mc:Fallback>
            </mc:AlternateContent>
          </a:graphicData>
        </a:graphic>
      </p:graphicFrame>
      <p:pic>
        <p:nvPicPr>
          <p:cNvPr id="2" name="Picture 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222" y="536"/>
            <a:ext cx="9141142" cy="6856928"/>
          </a:xfrm>
          <a:prstGeom prst="rect">
            <a:avLst/>
          </a:prstGeom>
        </p:spPr>
      </p:pic>
      <p:cxnSp>
        <p:nvCxnSpPr>
          <p:cNvPr id="5" name="7 Conector recto"/>
          <p:cNvCxnSpPr/>
          <p:nvPr/>
        </p:nvCxnSpPr>
        <p:spPr>
          <a:xfrm>
            <a:off x="568325" y="954088"/>
            <a:ext cx="8008938" cy="0"/>
          </a:xfrm>
          <a:prstGeom prst="line">
            <a:avLst/>
          </a:prstGeom>
          <a:ln>
            <a:solidFill>
              <a:srgbClr val="49A942"/>
            </a:solidFill>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2705718165"/>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C"/>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8" name="Object 7" hidden="1"/>
          <p:cNvGraphicFramePr>
            <a:graphicFrameLocks noChangeAspect="1"/>
          </p:cNvGraphicFramePr>
          <p:nvPr>
            <p:custDataLst>
              <p:tags r:id="rId4"/>
            </p:custDataLst>
            <p:extLst>
              <p:ext uri="{D42A27DB-BD31-4B8C-83A1-F6EECF244321}">
                <p14:modId xmlns:p14="http://schemas.microsoft.com/office/powerpoint/2010/main" val="566777215"/>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5136" name="think-cell Slide" r:id="rId5" imgW="360" imgH="360" progId="TCLayout.ActiveDocument.1">
                  <p:embed/>
                </p:oleObj>
              </mc:Choice>
              <mc:Fallback>
                <p:oleObj name="think-cell Slide" r:id="rId5" imgW="360" imgH="360" progId="TCLayout.ActiveDocument.1">
                  <p:embed/>
                  <p:pic>
                    <p:nvPicPr>
                      <p:cNvPr id="0" name=""/>
                      <p:cNvPicPr/>
                      <p:nvPr/>
                    </p:nvPicPr>
                    <p:blipFill>
                      <a:blip r:embed="rId6"/>
                      <a:stretch>
                        <a:fillRect/>
                      </a:stretch>
                    </p:blipFill>
                    <p:spPr>
                      <a:xfrm>
                        <a:off x="0" y="0"/>
                        <a:ext cx="158750" cy="158750"/>
                      </a:xfrm>
                      <a:prstGeom prst="rect">
                        <a:avLst/>
                      </a:prstGeom>
                    </p:spPr>
                  </p:pic>
                </p:oleObj>
              </mc:Fallback>
            </mc:AlternateContent>
          </a:graphicData>
        </a:graphic>
      </p:graphicFrame>
      <p:pic>
        <p:nvPicPr>
          <p:cNvPr id="3" name="Picture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268"/>
            <a:ext cx="9144000" cy="6857464"/>
          </a:xfrm>
          <a:prstGeom prst="rect">
            <a:avLst/>
          </a:prstGeom>
        </p:spPr>
      </p:pic>
    </p:spTree>
    <p:extLst>
      <p:ext uri="{BB962C8B-B14F-4D97-AF65-F5344CB8AC3E}">
        <p14:creationId xmlns:p14="http://schemas.microsoft.com/office/powerpoint/2010/main" val="1540291859"/>
      </p:ext>
    </p:extLst>
  </p:cSld>
  <p:clrMap bg1="lt1" tx1="dk1" bg2="lt2" tx2="dk2" accent1="accent1" accent2="accent2" accent3="accent3" accent4="accent4" accent5="accent5" accent6="accent6" hlink="hlink" folHlink="folHlink"/>
  <p:sldLayoutIdLst>
    <p:sldLayoutId id="2147483682"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C"/>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8" name="Object 7" hidden="1"/>
          <p:cNvGraphicFramePr>
            <a:graphicFrameLocks noChangeAspect="1"/>
          </p:cNvGraphicFramePr>
          <p:nvPr>
            <p:custDataLst>
              <p:tags r:id="rId8"/>
            </p:custDataLst>
            <p:extLst>
              <p:ext uri="{D42A27DB-BD31-4B8C-83A1-F6EECF244321}">
                <p14:modId xmlns:p14="http://schemas.microsoft.com/office/powerpoint/2010/main" val="976647478"/>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6155" name="think-cell Slide" r:id="rId9" imgW="360" imgH="360" progId="TCLayout.ActiveDocument.1">
                  <p:embed/>
                </p:oleObj>
              </mc:Choice>
              <mc:Fallback>
                <p:oleObj name="think-cell Slide" r:id="rId9" imgW="360" imgH="360" progId="TCLayout.ActiveDocument.1">
                  <p:embed/>
                  <p:pic>
                    <p:nvPicPr>
                      <p:cNvPr id="0" name=""/>
                      <p:cNvPicPr/>
                      <p:nvPr/>
                    </p:nvPicPr>
                    <p:blipFill>
                      <a:blip r:embed="rId10"/>
                      <a:stretch>
                        <a:fillRect/>
                      </a:stretch>
                    </p:blipFill>
                    <p:spPr>
                      <a:xfrm>
                        <a:off x="0" y="0"/>
                        <a:ext cx="158750" cy="158750"/>
                      </a:xfrm>
                      <a:prstGeom prst="rect">
                        <a:avLst/>
                      </a:prstGeom>
                    </p:spPr>
                  </p:pic>
                </p:oleObj>
              </mc:Fallback>
            </mc:AlternateContent>
          </a:graphicData>
        </a:graphic>
      </p:graphicFrame>
      <p:pic>
        <p:nvPicPr>
          <p:cNvPr id="2" name="Picture 1"/>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222" y="536"/>
            <a:ext cx="9141142" cy="6856928"/>
          </a:xfrm>
          <a:prstGeom prst="rect">
            <a:avLst/>
          </a:prstGeom>
        </p:spPr>
      </p:pic>
      <p:cxnSp>
        <p:nvCxnSpPr>
          <p:cNvPr id="5" name="7 Conector recto"/>
          <p:cNvCxnSpPr/>
          <p:nvPr/>
        </p:nvCxnSpPr>
        <p:spPr>
          <a:xfrm>
            <a:off x="568325" y="954088"/>
            <a:ext cx="8008938" cy="0"/>
          </a:xfrm>
          <a:prstGeom prst="line">
            <a:avLst/>
          </a:prstGeom>
          <a:ln>
            <a:solidFill>
              <a:srgbClr val="49A942"/>
            </a:solidFill>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941351886"/>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C"/>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8" name="Object 7" hidden="1"/>
          <p:cNvGraphicFramePr>
            <a:graphicFrameLocks noChangeAspect="1"/>
          </p:cNvGraphicFramePr>
          <p:nvPr>
            <p:custDataLst>
              <p:tags r:id="rId9"/>
            </p:custDataLst>
            <p:extLst>
              <p:ext uri="{D42A27DB-BD31-4B8C-83A1-F6EECF244321}">
                <p14:modId xmlns:p14="http://schemas.microsoft.com/office/powerpoint/2010/main" val="1623740522"/>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7179" name="think-cell Slide" r:id="rId10" imgW="360" imgH="360" progId="TCLayout.ActiveDocument.1">
                  <p:embed/>
                </p:oleObj>
              </mc:Choice>
              <mc:Fallback>
                <p:oleObj name="think-cell Slide" r:id="rId10" imgW="360" imgH="360" progId="TCLayout.ActiveDocument.1">
                  <p:embed/>
                  <p:pic>
                    <p:nvPicPr>
                      <p:cNvPr id="0" name=""/>
                      <p:cNvPicPr/>
                      <p:nvPr/>
                    </p:nvPicPr>
                    <p:blipFill>
                      <a:blip r:embed="rId11"/>
                      <a:stretch>
                        <a:fillRect/>
                      </a:stretch>
                    </p:blipFill>
                    <p:spPr>
                      <a:xfrm>
                        <a:off x="0" y="0"/>
                        <a:ext cx="158750" cy="158750"/>
                      </a:xfrm>
                      <a:prstGeom prst="rect">
                        <a:avLst/>
                      </a:prstGeom>
                    </p:spPr>
                  </p:pic>
                </p:oleObj>
              </mc:Fallback>
            </mc:AlternateContent>
          </a:graphicData>
        </a:graphic>
      </p:graphicFrame>
      <p:pic>
        <p:nvPicPr>
          <p:cNvPr id="2" name="Picture 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222" y="536"/>
            <a:ext cx="9141142" cy="6856928"/>
          </a:xfrm>
          <a:prstGeom prst="rect">
            <a:avLst/>
          </a:prstGeom>
        </p:spPr>
      </p:pic>
      <p:cxnSp>
        <p:nvCxnSpPr>
          <p:cNvPr id="5" name="7 Conector recto"/>
          <p:cNvCxnSpPr/>
          <p:nvPr/>
        </p:nvCxnSpPr>
        <p:spPr>
          <a:xfrm>
            <a:off x="568325" y="954088"/>
            <a:ext cx="8008938" cy="0"/>
          </a:xfrm>
          <a:prstGeom prst="line">
            <a:avLst/>
          </a:prstGeom>
          <a:ln>
            <a:solidFill>
              <a:srgbClr val="49A942"/>
            </a:solidFill>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3534118044"/>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C"/>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8" name="Object 7" hidden="1"/>
          <p:cNvGraphicFramePr>
            <a:graphicFrameLocks noChangeAspect="1"/>
          </p:cNvGraphicFramePr>
          <p:nvPr>
            <p:custDataLst>
              <p:tags r:id="rId9"/>
            </p:custDataLst>
            <p:extLst>
              <p:ext uri="{D42A27DB-BD31-4B8C-83A1-F6EECF244321}">
                <p14:modId xmlns:p14="http://schemas.microsoft.com/office/powerpoint/2010/main" val="2053742462"/>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8203" name="think-cell Slide" r:id="rId10" imgW="360" imgH="360" progId="TCLayout.ActiveDocument.1">
                  <p:embed/>
                </p:oleObj>
              </mc:Choice>
              <mc:Fallback>
                <p:oleObj name="think-cell Slide" r:id="rId10" imgW="360" imgH="360" progId="TCLayout.ActiveDocument.1">
                  <p:embed/>
                  <p:pic>
                    <p:nvPicPr>
                      <p:cNvPr id="0" name=""/>
                      <p:cNvPicPr/>
                      <p:nvPr/>
                    </p:nvPicPr>
                    <p:blipFill>
                      <a:blip r:embed="rId11"/>
                      <a:stretch>
                        <a:fillRect/>
                      </a:stretch>
                    </p:blipFill>
                    <p:spPr>
                      <a:xfrm>
                        <a:off x="0" y="0"/>
                        <a:ext cx="158750" cy="158750"/>
                      </a:xfrm>
                      <a:prstGeom prst="rect">
                        <a:avLst/>
                      </a:prstGeom>
                    </p:spPr>
                  </p:pic>
                </p:oleObj>
              </mc:Fallback>
            </mc:AlternateContent>
          </a:graphicData>
        </a:graphic>
      </p:graphicFrame>
      <p:pic>
        <p:nvPicPr>
          <p:cNvPr id="2" name="Picture 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222" y="536"/>
            <a:ext cx="9141142" cy="6856928"/>
          </a:xfrm>
          <a:prstGeom prst="rect">
            <a:avLst/>
          </a:prstGeom>
        </p:spPr>
      </p:pic>
      <p:cxnSp>
        <p:nvCxnSpPr>
          <p:cNvPr id="5" name="7 Conector recto"/>
          <p:cNvCxnSpPr/>
          <p:nvPr/>
        </p:nvCxnSpPr>
        <p:spPr>
          <a:xfrm>
            <a:off x="568325" y="954088"/>
            <a:ext cx="8008938" cy="0"/>
          </a:xfrm>
          <a:prstGeom prst="line">
            <a:avLst/>
          </a:prstGeom>
          <a:ln>
            <a:solidFill>
              <a:srgbClr val="49A942"/>
            </a:solidFill>
          </a:ln>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3499540447"/>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C"/>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8" name="Object 7" hidden="1"/>
          <p:cNvGraphicFramePr>
            <a:graphicFrameLocks noChangeAspect="1"/>
          </p:cNvGraphicFramePr>
          <p:nvPr>
            <p:custDataLst>
              <p:tags r:id="rId4"/>
            </p:custDataLst>
            <p:extLst>
              <p:ext uri="{D42A27DB-BD31-4B8C-83A1-F6EECF244321}">
                <p14:modId xmlns:p14="http://schemas.microsoft.com/office/powerpoint/2010/main" val="1677326457"/>
              </p:ext>
            </p:ext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9224" name="think-cell Slide" r:id="rId5" imgW="360" imgH="360" progId="TCLayout.ActiveDocument.1">
                  <p:embed/>
                </p:oleObj>
              </mc:Choice>
              <mc:Fallback>
                <p:oleObj name="think-cell Slide" r:id="rId5" imgW="360" imgH="360" progId="TCLayout.ActiveDocument.1">
                  <p:embed/>
                  <p:pic>
                    <p:nvPicPr>
                      <p:cNvPr id="0" name=""/>
                      <p:cNvPicPr/>
                      <p:nvPr/>
                    </p:nvPicPr>
                    <p:blipFill>
                      <a:blip r:embed="rId6"/>
                      <a:stretch>
                        <a:fillRect/>
                      </a:stretch>
                    </p:blipFill>
                    <p:spPr>
                      <a:xfrm>
                        <a:off x="0" y="0"/>
                        <a:ext cx="158750" cy="158750"/>
                      </a:xfrm>
                      <a:prstGeom prst="rect">
                        <a:avLst/>
                      </a:prstGeom>
                    </p:spPr>
                  </p:pic>
                </p:oleObj>
              </mc:Fallback>
            </mc:AlternateContent>
          </a:graphicData>
        </a:graphic>
      </p:graphicFrame>
      <p:pic>
        <p:nvPicPr>
          <p:cNvPr id="3" name="Picture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268"/>
            <a:ext cx="9144000" cy="6857464"/>
          </a:xfrm>
          <a:prstGeom prst="rect">
            <a:avLst/>
          </a:prstGeom>
        </p:spPr>
      </p:pic>
    </p:spTree>
    <p:extLst>
      <p:ext uri="{BB962C8B-B14F-4D97-AF65-F5344CB8AC3E}">
        <p14:creationId xmlns:p14="http://schemas.microsoft.com/office/powerpoint/2010/main" val="3581983530"/>
      </p:ext>
    </p:extLst>
  </p:cSld>
  <p:clrMap bg1="lt1" tx1="dk1" bg2="lt2" tx2="dk2" accent1="accent1" accent2="accent2" accent3="accent3" accent4="accent4" accent5="accent5" accent6="accent6" hlink="hlink" folHlink="folHlink"/>
  <p:sldLayoutIdLst>
    <p:sldLayoutId id="2147483710"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C"/>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193464" y="2164694"/>
            <a:ext cx="3960440" cy="2448272"/>
          </a:xfrm>
        </p:spPr>
        <p:txBody>
          <a:bodyPr/>
          <a:lstStyle/>
          <a:p>
            <a:pPr algn="r"/>
            <a:r>
              <a:rPr lang="en-US" dirty="0"/>
              <a:t>The Changing DC Landscape: </a:t>
            </a:r>
            <a:endParaRPr lang="en-US" dirty="0" smtClean="0"/>
          </a:p>
          <a:p>
            <a:pPr algn="r"/>
            <a:r>
              <a:rPr lang="en-US" dirty="0" smtClean="0"/>
              <a:t>How Regulation Is </a:t>
            </a:r>
            <a:r>
              <a:rPr lang="en-US" dirty="0"/>
              <a:t>Changing the Face of the DC Plan</a:t>
            </a:r>
          </a:p>
        </p:txBody>
      </p:sp>
      <p:sp>
        <p:nvSpPr>
          <p:cNvPr id="8" name="TextBox 7"/>
          <p:cNvSpPr txBox="1">
            <a:spLocks noChangeArrowheads="1"/>
          </p:cNvSpPr>
          <p:nvPr/>
        </p:nvSpPr>
        <p:spPr bwMode="auto">
          <a:xfrm>
            <a:off x="4782091" y="2158249"/>
            <a:ext cx="4138612" cy="298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MS PGothic" pitchFamily="34" charset="-128"/>
              </a:defRPr>
            </a:lvl1pPr>
            <a:lvl2pPr marL="742950" indent="-285750" eaLnBrk="0" hangingPunct="0">
              <a:defRPr>
                <a:solidFill>
                  <a:schemeClr val="tx1"/>
                </a:solidFill>
                <a:latin typeface="Calibri" pitchFamily="34" charset="0"/>
                <a:ea typeface="MS PGothic" pitchFamily="34" charset="-128"/>
              </a:defRPr>
            </a:lvl2pPr>
            <a:lvl3pPr marL="1143000" indent="-228600" eaLnBrk="0" hangingPunct="0">
              <a:defRPr>
                <a:solidFill>
                  <a:schemeClr val="tx1"/>
                </a:solidFill>
                <a:latin typeface="Calibri" pitchFamily="34" charset="0"/>
                <a:ea typeface="MS PGothic" pitchFamily="34" charset="-128"/>
              </a:defRPr>
            </a:lvl3pPr>
            <a:lvl4pPr marL="1600200" indent="-228600" eaLnBrk="0" hangingPunct="0">
              <a:defRPr>
                <a:solidFill>
                  <a:schemeClr val="tx1"/>
                </a:solidFill>
                <a:latin typeface="Calibri" pitchFamily="34" charset="0"/>
                <a:ea typeface="MS PGothic" pitchFamily="34" charset="-128"/>
              </a:defRPr>
            </a:lvl4pPr>
            <a:lvl5pPr marL="2057400" indent="-228600" eaLnBrk="0" hangingPunct="0">
              <a:defRPr>
                <a:solidFill>
                  <a:schemeClr val="tx1"/>
                </a:solidFill>
                <a:latin typeface="Calibri" pitchFamily="34" charset="0"/>
                <a:ea typeface="MS PGothic" pitchFamily="34" charset="-128"/>
              </a:defRPr>
            </a:lvl5pPr>
            <a:lvl6pPr marL="2514600" indent="-228600" defTabSz="457200" eaLnBrk="0" fontAlgn="base" hangingPunct="0">
              <a:spcBef>
                <a:spcPct val="0"/>
              </a:spcBef>
              <a:spcAft>
                <a:spcPct val="0"/>
              </a:spcAft>
              <a:defRPr>
                <a:solidFill>
                  <a:schemeClr val="tx1"/>
                </a:solidFill>
                <a:latin typeface="Calibri" pitchFamily="34" charset="0"/>
                <a:ea typeface="MS PGothic" pitchFamily="34" charset="-128"/>
              </a:defRPr>
            </a:lvl6pPr>
            <a:lvl7pPr marL="2971800" indent="-228600" defTabSz="457200" eaLnBrk="0" fontAlgn="base" hangingPunct="0">
              <a:spcBef>
                <a:spcPct val="0"/>
              </a:spcBef>
              <a:spcAft>
                <a:spcPct val="0"/>
              </a:spcAft>
              <a:defRPr>
                <a:solidFill>
                  <a:schemeClr val="tx1"/>
                </a:solidFill>
                <a:latin typeface="Calibri" pitchFamily="34" charset="0"/>
                <a:ea typeface="MS PGothic" pitchFamily="34" charset="-128"/>
              </a:defRPr>
            </a:lvl7pPr>
            <a:lvl8pPr marL="3429000" indent="-228600" defTabSz="457200" eaLnBrk="0" fontAlgn="base" hangingPunct="0">
              <a:spcBef>
                <a:spcPct val="0"/>
              </a:spcBef>
              <a:spcAft>
                <a:spcPct val="0"/>
              </a:spcAft>
              <a:defRPr>
                <a:solidFill>
                  <a:schemeClr val="tx1"/>
                </a:solidFill>
                <a:latin typeface="Calibri" pitchFamily="34" charset="0"/>
                <a:ea typeface="MS PGothic" pitchFamily="34" charset="-128"/>
              </a:defRPr>
            </a:lvl8pPr>
            <a:lvl9pPr marL="3886200" indent="-228600" defTabSz="457200" eaLnBrk="0" fontAlgn="base" hangingPunct="0">
              <a:spcBef>
                <a:spcPct val="0"/>
              </a:spcBef>
              <a:spcAft>
                <a:spcPct val="0"/>
              </a:spcAft>
              <a:defRPr>
                <a:solidFill>
                  <a:schemeClr val="tx1"/>
                </a:solidFill>
                <a:latin typeface="Calibri" pitchFamily="34" charset="0"/>
                <a:ea typeface="MS PGothic" pitchFamily="34" charset="-128"/>
              </a:defRPr>
            </a:lvl9pPr>
          </a:lstStyle>
          <a:p>
            <a:pPr eaLnBrk="1" hangingPunct="1"/>
            <a:r>
              <a:rPr lang="en-US" sz="2000" b="1" dirty="0" smtClean="0">
                <a:solidFill>
                  <a:srgbClr val="646464"/>
                </a:solidFill>
                <a:latin typeface="Calibri"/>
                <a:cs typeface="Calibri" charset="0"/>
              </a:rPr>
              <a:t>Dave </a:t>
            </a:r>
            <a:r>
              <a:rPr lang="en-US" sz="2000" b="1" dirty="0" err="1" smtClean="0">
                <a:solidFill>
                  <a:srgbClr val="646464"/>
                </a:solidFill>
                <a:latin typeface="Calibri"/>
                <a:cs typeface="Calibri" charset="0"/>
              </a:rPr>
              <a:t>Nadig</a:t>
            </a:r>
            <a:r>
              <a:rPr lang="en-US" sz="2000" b="1" dirty="0" smtClean="0">
                <a:solidFill>
                  <a:srgbClr val="646464"/>
                </a:solidFill>
                <a:latin typeface="Calibri"/>
                <a:cs typeface="Calibri" charset="0"/>
              </a:rPr>
              <a:t>, </a:t>
            </a:r>
            <a:r>
              <a:rPr lang="en-US" sz="1600" i="1" dirty="0" smtClean="0">
                <a:solidFill>
                  <a:srgbClr val="646464"/>
                </a:solidFill>
                <a:latin typeface="Calibri"/>
                <a:cs typeface="Calibri" pitchFamily="34" charset="0"/>
              </a:rPr>
              <a:t>Moderator</a:t>
            </a:r>
          </a:p>
          <a:p>
            <a:pPr eaLnBrk="1" hangingPunct="1"/>
            <a:r>
              <a:rPr lang="en-US" sz="1600" dirty="0" smtClean="0">
                <a:solidFill>
                  <a:srgbClr val="646464"/>
                </a:solidFill>
                <a:latin typeface="Calibri"/>
                <a:cs typeface="Calibri" charset="0"/>
              </a:rPr>
              <a:t>President, ETF Analytics</a:t>
            </a:r>
          </a:p>
          <a:p>
            <a:pPr eaLnBrk="1" hangingPunct="1"/>
            <a:r>
              <a:rPr lang="en-US" sz="1600" dirty="0" err="1" smtClean="0">
                <a:solidFill>
                  <a:srgbClr val="646464"/>
                </a:solidFill>
                <a:latin typeface="Calibri"/>
                <a:cs typeface="Calibri" charset="0"/>
              </a:rPr>
              <a:t>IndexUniverse</a:t>
            </a:r>
            <a:endParaRPr lang="en-US" sz="1600" dirty="0" smtClean="0">
              <a:solidFill>
                <a:srgbClr val="646464"/>
              </a:solidFill>
              <a:latin typeface="Calibri"/>
              <a:cs typeface="Calibri" charset="0"/>
            </a:endParaRPr>
          </a:p>
          <a:p>
            <a:pPr eaLnBrk="1" hangingPunct="1"/>
            <a:endParaRPr lang="en-US" sz="1600" dirty="0" smtClean="0">
              <a:solidFill>
                <a:srgbClr val="646464"/>
              </a:solidFill>
              <a:cs typeface="Calibri" pitchFamily="34" charset="0"/>
            </a:endParaRPr>
          </a:p>
          <a:p>
            <a:pPr eaLnBrk="1" hangingPunct="1"/>
            <a:r>
              <a:rPr lang="en-US" sz="2000" b="1" dirty="0" smtClean="0">
                <a:solidFill>
                  <a:srgbClr val="646464"/>
                </a:solidFill>
                <a:latin typeface="Calibri"/>
                <a:cs typeface="Calibri" pitchFamily="34" charset="0"/>
              </a:rPr>
              <a:t>Jimmy </a:t>
            </a:r>
            <a:r>
              <a:rPr lang="en-US" sz="2000" b="1" dirty="0" err="1">
                <a:solidFill>
                  <a:srgbClr val="646464"/>
                </a:solidFill>
                <a:latin typeface="Calibri"/>
                <a:cs typeface="Calibri" pitchFamily="34" charset="0"/>
              </a:rPr>
              <a:t>Veneruso</a:t>
            </a:r>
            <a:r>
              <a:rPr lang="en-US" sz="2000" b="1" dirty="0">
                <a:solidFill>
                  <a:srgbClr val="646464"/>
                </a:solidFill>
                <a:latin typeface="Calibri"/>
                <a:cs typeface="Calibri" pitchFamily="34" charset="0"/>
              </a:rPr>
              <a:t>, CFA, </a:t>
            </a:r>
            <a:r>
              <a:rPr lang="en-US" sz="1600" i="1" dirty="0" smtClean="0">
                <a:solidFill>
                  <a:srgbClr val="646464"/>
                </a:solidFill>
                <a:latin typeface="Calibri"/>
                <a:cs typeface="Calibri" pitchFamily="34" charset="0"/>
              </a:rPr>
              <a:t>Presenter</a:t>
            </a:r>
          </a:p>
          <a:p>
            <a:pPr eaLnBrk="1" hangingPunct="1"/>
            <a:r>
              <a:rPr lang="en-US" sz="1600" dirty="0">
                <a:solidFill>
                  <a:srgbClr val="646464"/>
                </a:solidFill>
                <a:latin typeface="Calibri"/>
                <a:cs typeface="Calibri" pitchFamily="34" charset="0"/>
              </a:rPr>
              <a:t>Vice President</a:t>
            </a:r>
          </a:p>
          <a:p>
            <a:pPr eaLnBrk="1" hangingPunct="1"/>
            <a:r>
              <a:rPr lang="en-US" sz="1600" dirty="0" err="1">
                <a:solidFill>
                  <a:srgbClr val="646464"/>
                </a:solidFill>
                <a:latin typeface="Calibri"/>
                <a:cs typeface="Calibri" pitchFamily="34" charset="0"/>
              </a:rPr>
              <a:t>Callan</a:t>
            </a:r>
            <a:r>
              <a:rPr lang="en-US" sz="1600" dirty="0">
                <a:solidFill>
                  <a:srgbClr val="646464"/>
                </a:solidFill>
                <a:latin typeface="Calibri"/>
                <a:cs typeface="Calibri" pitchFamily="34" charset="0"/>
              </a:rPr>
              <a:t> </a:t>
            </a:r>
            <a:r>
              <a:rPr lang="en-US" sz="1600" dirty="0" smtClean="0">
                <a:solidFill>
                  <a:srgbClr val="646464"/>
                </a:solidFill>
                <a:latin typeface="Calibri"/>
                <a:cs typeface="Calibri" pitchFamily="34" charset="0"/>
              </a:rPr>
              <a:t>Associates</a:t>
            </a:r>
          </a:p>
          <a:p>
            <a:pPr eaLnBrk="1" hangingPunct="1"/>
            <a:endParaRPr lang="en-US" sz="1600" dirty="0" smtClean="0">
              <a:solidFill>
                <a:srgbClr val="646464"/>
              </a:solidFill>
              <a:latin typeface="Calibri"/>
              <a:cs typeface="Calibri" pitchFamily="34" charset="0"/>
            </a:endParaRPr>
          </a:p>
          <a:p>
            <a:pPr eaLnBrk="1" hangingPunct="1"/>
            <a:r>
              <a:rPr lang="en-US" sz="2000" b="1" dirty="0">
                <a:solidFill>
                  <a:srgbClr val="646464"/>
                </a:solidFill>
                <a:latin typeface="Calibri"/>
                <a:cs typeface="Calibri" pitchFamily="34" charset="0"/>
              </a:rPr>
              <a:t>Marcia Wagner, </a:t>
            </a:r>
            <a:r>
              <a:rPr lang="en-US" sz="1600" i="1" dirty="0" smtClean="0">
                <a:solidFill>
                  <a:srgbClr val="646464"/>
                </a:solidFill>
                <a:latin typeface="Calibri"/>
                <a:cs typeface="Calibri" pitchFamily="34" charset="0"/>
              </a:rPr>
              <a:t>Presenter</a:t>
            </a:r>
          </a:p>
          <a:p>
            <a:pPr eaLnBrk="1" hangingPunct="1"/>
            <a:r>
              <a:rPr lang="en-US" sz="1600" dirty="0">
                <a:solidFill>
                  <a:srgbClr val="646464"/>
                </a:solidFill>
                <a:latin typeface="Calibri"/>
                <a:cs typeface="Calibri" pitchFamily="34" charset="0"/>
              </a:rPr>
              <a:t>Principal</a:t>
            </a:r>
          </a:p>
          <a:p>
            <a:pPr eaLnBrk="1" hangingPunct="1"/>
            <a:r>
              <a:rPr lang="en-US" sz="1600" dirty="0">
                <a:solidFill>
                  <a:srgbClr val="646464"/>
                </a:solidFill>
                <a:latin typeface="Calibri"/>
                <a:cs typeface="Calibri" pitchFamily="34" charset="0"/>
              </a:rPr>
              <a:t>The Wagner Law Group</a:t>
            </a:r>
            <a:endParaRPr lang="en-US" sz="1600" dirty="0" smtClean="0">
              <a:solidFill>
                <a:srgbClr val="646464"/>
              </a:solidFill>
              <a:latin typeface="Calibri"/>
              <a:cs typeface="Calibri" pitchFamily="34" charset="0"/>
            </a:endParaRPr>
          </a:p>
        </p:txBody>
      </p:sp>
    </p:spTree>
    <p:extLst>
      <p:ext uri="{BB962C8B-B14F-4D97-AF65-F5344CB8AC3E}">
        <p14:creationId xmlns:p14="http://schemas.microsoft.com/office/powerpoint/2010/main" val="10295437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44568" y="1428437"/>
            <a:ext cx="1270000" cy="1587500"/>
          </a:xfrm>
          <a:prstGeom prst="rect">
            <a:avLst/>
          </a:prstGeom>
          <a:ln>
            <a:solidFill>
              <a:srgbClr val="646464"/>
            </a:solidFill>
          </a:ln>
        </p:spPr>
      </p:pic>
      <p:sp>
        <p:nvSpPr>
          <p:cNvPr id="11" name="TextBox 5"/>
          <p:cNvSpPr txBox="1">
            <a:spLocks noChangeArrowheads="1"/>
          </p:cNvSpPr>
          <p:nvPr/>
        </p:nvSpPr>
        <p:spPr bwMode="auto">
          <a:xfrm>
            <a:off x="5897880" y="1775911"/>
            <a:ext cx="2994600"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lvl="0" eaLnBrk="1" hangingPunct="1"/>
            <a:r>
              <a:rPr lang="en-US" sz="2000" b="1" dirty="0">
                <a:solidFill>
                  <a:srgbClr val="646464"/>
                </a:solidFill>
                <a:latin typeface="Calibri"/>
                <a:ea typeface="+mn-ea"/>
                <a:cs typeface="Calibri" charset="0"/>
              </a:rPr>
              <a:t>Dave </a:t>
            </a:r>
            <a:r>
              <a:rPr lang="en-US" sz="2000" b="1" dirty="0" err="1">
                <a:solidFill>
                  <a:srgbClr val="646464"/>
                </a:solidFill>
                <a:latin typeface="Calibri"/>
                <a:ea typeface="+mn-ea"/>
                <a:cs typeface="Calibri" charset="0"/>
              </a:rPr>
              <a:t>Nadig</a:t>
            </a:r>
            <a:r>
              <a:rPr lang="en-US" sz="2000" b="1" dirty="0">
                <a:solidFill>
                  <a:srgbClr val="646464"/>
                </a:solidFill>
                <a:latin typeface="Calibri"/>
                <a:ea typeface="+mn-ea"/>
                <a:cs typeface="Calibri" charset="0"/>
              </a:rPr>
              <a:t>, </a:t>
            </a:r>
            <a:endParaRPr lang="en-US" sz="2000" b="1" dirty="0" smtClean="0">
              <a:solidFill>
                <a:srgbClr val="646464"/>
              </a:solidFill>
              <a:latin typeface="Calibri"/>
              <a:ea typeface="+mn-ea"/>
              <a:cs typeface="Calibri" charset="0"/>
            </a:endParaRPr>
          </a:p>
          <a:p>
            <a:pPr lvl="0" eaLnBrk="1" hangingPunct="1"/>
            <a:r>
              <a:rPr lang="en-US" sz="1600" dirty="0" smtClean="0">
                <a:solidFill>
                  <a:srgbClr val="646464"/>
                </a:solidFill>
                <a:latin typeface="Calibri"/>
                <a:ea typeface="+mn-ea"/>
                <a:cs typeface="Calibri" charset="0"/>
              </a:rPr>
              <a:t>President, ETF Analytics</a:t>
            </a:r>
            <a:endParaRPr lang="en-US" sz="1600" dirty="0">
              <a:solidFill>
                <a:srgbClr val="646464"/>
              </a:solidFill>
              <a:latin typeface="Calibri"/>
              <a:ea typeface="+mn-ea"/>
              <a:cs typeface="Calibri" charset="0"/>
            </a:endParaRPr>
          </a:p>
          <a:p>
            <a:pPr lvl="0" eaLnBrk="1" hangingPunct="1"/>
            <a:r>
              <a:rPr lang="en-US" sz="1600" dirty="0">
                <a:solidFill>
                  <a:srgbClr val="646464"/>
                </a:solidFill>
                <a:latin typeface="Calibri"/>
                <a:ea typeface="+mn-ea"/>
                <a:cs typeface="Calibri" charset="0"/>
              </a:rPr>
              <a:t>IndexUniverse</a:t>
            </a:r>
          </a:p>
        </p:txBody>
      </p:sp>
      <p:pic>
        <p:nvPicPr>
          <p:cNvPr id="25" name="Picture 24"/>
          <p:cNvPicPr>
            <a:picLocks noChangeAspect="1"/>
          </p:cNvPicPr>
          <p:nvPr/>
        </p:nvPicPr>
        <p:blipFill rotWithShape="1">
          <a:blip r:embed="rId4" cstate="print">
            <a:extLst>
              <a:ext uri="{28A0092B-C50C-407E-A947-70E740481C1C}">
                <a14:useLocalDpi xmlns:a14="http://schemas.microsoft.com/office/drawing/2010/main" val="0"/>
              </a:ext>
            </a:extLst>
          </a:blip>
          <a:srcRect l="2648" t="6666" b="10519"/>
          <a:stretch/>
        </p:blipFill>
        <p:spPr>
          <a:xfrm>
            <a:off x="4522394" y="4944200"/>
            <a:ext cx="1295997" cy="1639289"/>
          </a:xfrm>
          <a:prstGeom prst="rect">
            <a:avLst/>
          </a:prstGeom>
        </p:spPr>
      </p:pic>
      <p:pic>
        <p:nvPicPr>
          <p:cNvPr id="23" name="Picture 2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33935" y="3196090"/>
            <a:ext cx="1278589" cy="1577553"/>
          </a:xfrm>
          <a:prstGeom prst="rect">
            <a:avLst/>
          </a:prstGeom>
        </p:spPr>
      </p:pic>
      <p:sp>
        <p:nvSpPr>
          <p:cNvPr id="14" name="TextBox 5"/>
          <p:cNvSpPr txBox="1">
            <a:spLocks noChangeArrowheads="1"/>
          </p:cNvSpPr>
          <p:nvPr/>
        </p:nvSpPr>
        <p:spPr bwMode="auto">
          <a:xfrm>
            <a:off x="5890785" y="3548677"/>
            <a:ext cx="2994600"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lvl="0" eaLnBrk="1" hangingPunct="1"/>
            <a:r>
              <a:rPr lang="en-US" sz="2000" b="1" dirty="0">
                <a:solidFill>
                  <a:srgbClr val="646464"/>
                </a:solidFill>
                <a:latin typeface="Calibri"/>
                <a:ea typeface="+mn-ea"/>
                <a:cs typeface="Calibri" pitchFamily="34" charset="0"/>
              </a:rPr>
              <a:t>Jimmy </a:t>
            </a:r>
            <a:r>
              <a:rPr lang="en-US" sz="2000" b="1" dirty="0" err="1">
                <a:solidFill>
                  <a:srgbClr val="646464"/>
                </a:solidFill>
                <a:latin typeface="Calibri"/>
                <a:ea typeface="+mn-ea"/>
                <a:cs typeface="Calibri" pitchFamily="34" charset="0"/>
              </a:rPr>
              <a:t>Veneruso</a:t>
            </a:r>
            <a:r>
              <a:rPr lang="en-US" sz="2000" b="1" dirty="0">
                <a:solidFill>
                  <a:srgbClr val="646464"/>
                </a:solidFill>
                <a:latin typeface="Calibri"/>
                <a:ea typeface="+mn-ea"/>
                <a:cs typeface="Calibri" pitchFamily="34" charset="0"/>
              </a:rPr>
              <a:t>, </a:t>
            </a:r>
            <a:r>
              <a:rPr lang="en-US" sz="2000" b="1" dirty="0" smtClean="0">
                <a:solidFill>
                  <a:srgbClr val="646464"/>
                </a:solidFill>
                <a:latin typeface="Calibri"/>
                <a:ea typeface="+mn-ea"/>
                <a:cs typeface="Calibri" pitchFamily="34" charset="0"/>
              </a:rPr>
              <a:t>CFA </a:t>
            </a:r>
          </a:p>
          <a:p>
            <a:pPr lvl="0" eaLnBrk="1" hangingPunct="1"/>
            <a:r>
              <a:rPr lang="en-US" sz="1600" dirty="0" smtClean="0">
                <a:solidFill>
                  <a:srgbClr val="646464"/>
                </a:solidFill>
                <a:latin typeface="Calibri"/>
                <a:ea typeface="+mn-ea"/>
                <a:cs typeface="Calibri" pitchFamily="34" charset="0"/>
              </a:rPr>
              <a:t>Vice </a:t>
            </a:r>
            <a:r>
              <a:rPr lang="en-US" sz="1600" dirty="0">
                <a:solidFill>
                  <a:srgbClr val="646464"/>
                </a:solidFill>
                <a:latin typeface="Calibri"/>
                <a:ea typeface="+mn-ea"/>
                <a:cs typeface="Calibri" pitchFamily="34" charset="0"/>
              </a:rPr>
              <a:t>President</a:t>
            </a:r>
          </a:p>
          <a:p>
            <a:pPr lvl="0" eaLnBrk="1" hangingPunct="1"/>
            <a:r>
              <a:rPr lang="en-US" sz="1600" dirty="0" err="1">
                <a:solidFill>
                  <a:srgbClr val="646464"/>
                </a:solidFill>
                <a:latin typeface="Calibri"/>
                <a:ea typeface="+mn-ea"/>
                <a:cs typeface="Calibri" pitchFamily="34" charset="0"/>
              </a:rPr>
              <a:t>Callan</a:t>
            </a:r>
            <a:r>
              <a:rPr lang="en-US" sz="1600" dirty="0">
                <a:solidFill>
                  <a:srgbClr val="646464"/>
                </a:solidFill>
                <a:latin typeface="Calibri"/>
                <a:ea typeface="+mn-ea"/>
                <a:cs typeface="Calibri" pitchFamily="34" charset="0"/>
              </a:rPr>
              <a:t> Associates</a:t>
            </a:r>
          </a:p>
        </p:txBody>
      </p:sp>
      <p:sp>
        <p:nvSpPr>
          <p:cNvPr id="16" name="TextBox 5"/>
          <p:cNvSpPr txBox="1">
            <a:spLocks noChangeArrowheads="1"/>
          </p:cNvSpPr>
          <p:nvPr/>
        </p:nvSpPr>
        <p:spPr bwMode="auto">
          <a:xfrm>
            <a:off x="5897880" y="5303122"/>
            <a:ext cx="2994600"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lvl="0" eaLnBrk="1" hangingPunct="1"/>
            <a:r>
              <a:rPr lang="en-US" sz="2000" b="1" dirty="0">
                <a:solidFill>
                  <a:srgbClr val="646464"/>
                </a:solidFill>
                <a:latin typeface="Calibri"/>
                <a:ea typeface="+mn-ea"/>
                <a:cs typeface="Calibri" pitchFamily="34" charset="0"/>
              </a:rPr>
              <a:t>Marcia </a:t>
            </a:r>
            <a:r>
              <a:rPr lang="en-US" sz="2000" b="1" dirty="0" smtClean="0">
                <a:solidFill>
                  <a:srgbClr val="646464"/>
                </a:solidFill>
                <a:latin typeface="Calibri"/>
                <a:ea typeface="+mn-ea"/>
                <a:cs typeface="Calibri" pitchFamily="34" charset="0"/>
              </a:rPr>
              <a:t>Wagner</a:t>
            </a:r>
            <a:endParaRPr lang="en-US" sz="1600" i="1" dirty="0">
              <a:solidFill>
                <a:srgbClr val="646464"/>
              </a:solidFill>
              <a:latin typeface="Calibri"/>
              <a:ea typeface="+mn-ea"/>
              <a:cs typeface="Calibri" pitchFamily="34" charset="0"/>
            </a:endParaRPr>
          </a:p>
          <a:p>
            <a:pPr lvl="0" eaLnBrk="1" hangingPunct="1"/>
            <a:r>
              <a:rPr lang="en-US" sz="1600" dirty="0">
                <a:solidFill>
                  <a:srgbClr val="646464"/>
                </a:solidFill>
                <a:latin typeface="Calibri"/>
                <a:ea typeface="+mn-ea"/>
                <a:cs typeface="Calibri" pitchFamily="34" charset="0"/>
              </a:rPr>
              <a:t>Principal</a:t>
            </a:r>
          </a:p>
          <a:p>
            <a:pPr lvl="0" eaLnBrk="1" hangingPunct="1"/>
            <a:r>
              <a:rPr lang="en-US" sz="1600" dirty="0">
                <a:solidFill>
                  <a:srgbClr val="646464"/>
                </a:solidFill>
                <a:latin typeface="Calibri"/>
                <a:ea typeface="+mn-ea"/>
                <a:cs typeface="Calibri" pitchFamily="34" charset="0"/>
              </a:rPr>
              <a:t>The Wagner Law Group</a:t>
            </a:r>
          </a:p>
        </p:txBody>
      </p:sp>
      <p:sp>
        <p:nvSpPr>
          <p:cNvPr id="21" name="Content Placeholder 3"/>
          <p:cNvSpPr txBox="1">
            <a:spLocks/>
          </p:cNvSpPr>
          <p:nvPr/>
        </p:nvSpPr>
        <p:spPr>
          <a:xfrm>
            <a:off x="193464" y="2164694"/>
            <a:ext cx="3960440" cy="2448272"/>
          </a:xfrm>
          <a:prstGeom prst="rect">
            <a:avLst/>
          </a:prstGeom>
        </p:spPr>
        <p:txBody>
          <a:bodyPr/>
          <a:lstStyle>
            <a:lvl1pPr marL="0" indent="0" algn="l" defTabSz="914400" rtl="0" eaLnBrk="1" latinLnBrk="0" hangingPunct="1">
              <a:spcBef>
                <a:spcPct val="20000"/>
              </a:spcBef>
              <a:buFont typeface="Arial" pitchFamily="34" charset="0"/>
              <a:buNone/>
              <a:defRPr sz="4000" kern="1200">
                <a:solidFill>
                  <a:srgbClr val="49A942"/>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algn="r"/>
            <a:r>
              <a:rPr lang="en-US" dirty="0" smtClean="0"/>
              <a:t>The Changing DC Landscape: </a:t>
            </a:r>
          </a:p>
          <a:p>
            <a:pPr algn="r"/>
            <a:r>
              <a:rPr lang="en-US" dirty="0" smtClean="0"/>
              <a:t>How Regulation Is Changing the Face of the DC Plan</a:t>
            </a:r>
            <a:endParaRPr lang="en-US" dirty="0"/>
          </a:p>
        </p:txBody>
      </p:sp>
    </p:spTree>
    <p:extLst>
      <p:ext uri="{BB962C8B-B14F-4D97-AF65-F5344CB8AC3E}">
        <p14:creationId xmlns:p14="http://schemas.microsoft.com/office/powerpoint/2010/main" val="42791061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Curved Right Arrow 16"/>
          <p:cNvSpPr/>
          <p:nvPr/>
        </p:nvSpPr>
        <p:spPr>
          <a:xfrm rot="19630620">
            <a:off x="3945816" y="3846000"/>
            <a:ext cx="998472" cy="1778032"/>
          </a:xfrm>
          <a:prstGeom prst="curvedRightArrow">
            <a:avLst/>
          </a:prstGeom>
          <a:solidFill>
            <a:srgbClr val="49A9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Curved Left Arrow 15"/>
          <p:cNvSpPr/>
          <p:nvPr/>
        </p:nvSpPr>
        <p:spPr>
          <a:xfrm>
            <a:off x="5868143" y="1756895"/>
            <a:ext cx="936104" cy="1709241"/>
          </a:xfrm>
          <a:prstGeom prst="curvedLef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ext Placeholder 1"/>
          <p:cNvSpPr>
            <a:spLocks noGrp="1"/>
          </p:cNvSpPr>
          <p:nvPr>
            <p:ph type="body" sz="quarter" idx="10"/>
          </p:nvPr>
        </p:nvSpPr>
        <p:spPr>
          <a:xfrm>
            <a:off x="432000" y="259200"/>
            <a:ext cx="8460480" cy="612000"/>
          </a:xfrm>
        </p:spPr>
        <p:txBody>
          <a:bodyPr/>
          <a:lstStyle/>
          <a:p>
            <a:r>
              <a:rPr lang="en-US" dirty="0"/>
              <a:t>General 401(k) Investment Trends</a:t>
            </a:r>
          </a:p>
        </p:txBody>
      </p:sp>
      <p:sp>
        <p:nvSpPr>
          <p:cNvPr id="11" name="Rounded Rectangle 10"/>
          <p:cNvSpPr/>
          <p:nvPr/>
        </p:nvSpPr>
        <p:spPr>
          <a:xfrm>
            <a:off x="2411760" y="2342251"/>
            <a:ext cx="3456383" cy="1728192"/>
          </a:xfrm>
          <a:prstGeom prst="roundRect">
            <a:avLst/>
          </a:prstGeom>
          <a:solidFill>
            <a:srgbClr val="00A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ts val="2400"/>
              </a:lnSpc>
              <a:buClr>
                <a:schemeClr val="tx2"/>
              </a:buClr>
              <a:buSzPct val="75000"/>
              <a:buFont typeface="Wingdings" pitchFamily="2" charset="2"/>
              <a:buChar char="§"/>
            </a:pPr>
            <a:r>
              <a:rPr lang="en-US" dirty="0">
                <a:solidFill>
                  <a:schemeClr val="tx2"/>
                </a:solidFill>
              </a:rPr>
              <a:t>Most common QDIA solution</a:t>
            </a:r>
          </a:p>
          <a:p>
            <a:pPr marL="285750" indent="-285750">
              <a:lnSpc>
                <a:spcPts val="2400"/>
              </a:lnSpc>
              <a:buClr>
                <a:schemeClr val="tx2"/>
              </a:buClr>
              <a:buSzPct val="75000"/>
              <a:buFont typeface="Wingdings" pitchFamily="2" charset="2"/>
              <a:buChar char="§"/>
            </a:pPr>
            <a:r>
              <a:rPr lang="en-US" dirty="0">
                <a:solidFill>
                  <a:schemeClr val="tx2"/>
                </a:solidFill>
              </a:rPr>
              <a:t>Useful transition/mapping strategy</a:t>
            </a:r>
          </a:p>
          <a:p>
            <a:pPr marL="285750" indent="-285750">
              <a:lnSpc>
                <a:spcPts val="2400"/>
              </a:lnSpc>
              <a:buClr>
                <a:schemeClr val="tx2"/>
              </a:buClr>
              <a:buSzPct val="75000"/>
              <a:buFont typeface="Wingdings" pitchFamily="2" charset="2"/>
              <a:buChar char="§"/>
            </a:pPr>
            <a:r>
              <a:rPr lang="en-US" dirty="0">
                <a:solidFill>
                  <a:schemeClr val="tx2"/>
                </a:solidFill>
              </a:rPr>
              <a:t>May incorporate more complex underlying strategies</a:t>
            </a:r>
          </a:p>
        </p:txBody>
      </p:sp>
      <p:sp>
        <p:nvSpPr>
          <p:cNvPr id="12" name="Rounded Rectangle 11"/>
          <p:cNvSpPr/>
          <p:nvPr/>
        </p:nvSpPr>
        <p:spPr>
          <a:xfrm>
            <a:off x="5283895" y="4141013"/>
            <a:ext cx="3456383" cy="1872208"/>
          </a:xfrm>
          <a:prstGeom prst="roundRect">
            <a:avLst/>
          </a:prstGeom>
          <a:solidFill>
            <a:srgbClr val="00A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ts val="2400"/>
              </a:lnSpc>
              <a:buClr>
                <a:schemeClr val="tx2"/>
              </a:buClr>
              <a:buSzPct val="75000"/>
              <a:buFont typeface="Wingdings" pitchFamily="2" charset="2"/>
              <a:buChar char="§"/>
            </a:pPr>
            <a:r>
              <a:rPr lang="en-US" dirty="0" smtClean="0">
                <a:solidFill>
                  <a:schemeClr val="tx2"/>
                </a:solidFill>
              </a:rPr>
              <a:t>Improved </a:t>
            </a:r>
            <a:r>
              <a:rPr lang="en-US" dirty="0">
                <a:solidFill>
                  <a:schemeClr val="tx2"/>
                </a:solidFill>
              </a:rPr>
              <a:t>integration/ operational support</a:t>
            </a:r>
          </a:p>
          <a:p>
            <a:pPr marL="285750" indent="-285750">
              <a:lnSpc>
                <a:spcPts val="2400"/>
              </a:lnSpc>
              <a:buClr>
                <a:schemeClr val="tx2"/>
              </a:buClr>
              <a:buSzPct val="75000"/>
              <a:buFont typeface="Wingdings" pitchFamily="2" charset="2"/>
              <a:buChar char="§"/>
            </a:pPr>
            <a:r>
              <a:rPr lang="en-US" dirty="0">
                <a:solidFill>
                  <a:schemeClr val="tx2"/>
                </a:solidFill>
              </a:rPr>
              <a:t>Generally exempt from new disclosure regulations</a:t>
            </a:r>
          </a:p>
          <a:p>
            <a:pPr marL="285750" indent="-285750">
              <a:lnSpc>
                <a:spcPts val="2400"/>
              </a:lnSpc>
              <a:buClr>
                <a:schemeClr val="tx2"/>
              </a:buClr>
              <a:buSzPct val="75000"/>
              <a:buFont typeface="Wingdings" pitchFamily="2" charset="2"/>
              <a:buChar char="§"/>
            </a:pPr>
            <a:r>
              <a:rPr lang="en-US" dirty="0">
                <a:solidFill>
                  <a:schemeClr val="tx2"/>
                </a:solidFill>
              </a:rPr>
              <a:t>Permits fund specialization for interested participants</a:t>
            </a:r>
          </a:p>
        </p:txBody>
      </p:sp>
      <p:sp>
        <p:nvSpPr>
          <p:cNvPr id="13" name="Rounded Rectangle 12"/>
          <p:cNvSpPr/>
          <p:nvPr/>
        </p:nvSpPr>
        <p:spPr>
          <a:xfrm>
            <a:off x="146141" y="1200743"/>
            <a:ext cx="4137827" cy="1004121"/>
          </a:xfrm>
          <a:prstGeom prst="roundRect">
            <a:avLst/>
          </a:prstGeom>
          <a:solidFill>
            <a:srgbClr val="00A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nSpc>
                <a:spcPts val="2400"/>
              </a:lnSpc>
              <a:buClr>
                <a:schemeClr val="tx2"/>
              </a:buClr>
              <a:buSzPct val="75000"/>
              <a:buFont typeface="Wingdings" pitchFamily="2" charset="2"/>
              <a:buChar char="§"/>
            </a:pPr>
            <a:r>
              <a:rPr lang="en-US" dirty="0">
                <a:solidFill>
                  <a:schemeClr val="tx2"/>
                </a:solidFill>
              </a:rPr>
              <a:t>Avoid duplication within categories</a:t>
            </a:r>
          </a:p>
          <a:p>
            <a:pPr marL="285750" indent="-285750">
              <a:lnSpc>
                <a:spcPts val="2400"/>
              </a:lnSpc>
              <a:buClr>
                <a:schemeClr val="tx2"/>
              </a:buClr>
              <a:buSzPct val="75000"/>
              <a:buFont typeface="Wingdings" pitchFamily="2" charset="2"/>
              <a:buChar char="§"/>
            </a:pPr>
            <a:r>
              <a:rPr lang="en-US" dirty="0">
                <a:solidFill>
                  <a:schemeClr val="tx2"/>
                </a:solidFill>
              </a:rPr>
              <a:t>Enhance fund oversight, disclosure</a:t>
            </a:r>
          </a:p>
          <a:p>
            <a:pPr marL="285750" indent="-285750">
              <a:lnSpc>
                <a:spcPts val="2400"/>
              </a:lnSpc>
              <a:buClr>
                <a:schemeClr val="tx2"/>
              </a:buClr>
              <a:buSzPct val="75000"/>
              <a:buFont typeface="Wingdings" pitchFamily="2" charset="2"/>
              <a:buChar char="§"/>
            </a:pPr>
            <a:r>
              <a:rPr lang="en-US" dirty="0">
                <a:solidFill>
                  <a:schemeClr val="tx2"/>
                </a:solidFill>
              </a:rPr>
              <a:t>Simplify investment education</a:t>
            </a:r>
          </a:p>
        </p:txBody>
      </p:sp>
      <p:sp>
        <p:nvSpPr>
          <p:cNvPr id="10" name="Rounded Rectangle 9"/>
          <p:cNvSpPr/>
          <p:nvPr/>
        </p:nvSpPr>
        <p:spPr>
          <a:xfrm>
            <a:off x="4102114" y="1342763"/>
            <a:ext cx="2592288" cy="720080"/>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2"/>
                </a:solidFill>
              </a:rPr>
              <a:t>Smaller Menus</a:t>
            </a:r>
          </a:p>
        </p:txBody>
      </p:sp>
      <p:sp>
        <p:nvSpPr>
          <p:cNvPr id="9" name="Rounded Rectangle 8"/>
          <p:cNvSpPr/>
          <p:nvPr/>
        </p:nvSpPr>
        <p:spPr>
          <a:xfrm>
            <a:off x="1115616" y="3976465"/>
            <a:ext cx="2592288" cy="720080"/>
          </a:xfrm>
          <a:prstGeom prst="roundRect">
            <a:avLst/>
          </a:prstGeom>
          <a:solidFill>
            <a:srgbClr val="377C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2"/>
                </a:solidFill>
              </a:rPr>
              <a:t>Target Date Funds</a:t>
            </a:r>
          </a:p>
        </p:txBody>
      </p:sp>
      <p:sp>
        <p:nvSpPr>
          <p:cNvPr id="8" name="Rounded Rectangle 7"/>
          <p:cNvSpPr/>
          <p:nvPr/>
        </p:nvSpPr>
        <p:spPr>
          <a:xfrm>
            <a:off x="6470953" y="3485328"/>
            <a:ext cx="2592288" cy="720080"/>
          </a:xfrm>
          <a:prstGeom prst="roundRect">
            <a:avLst/>
          </a:prstGeom>
          <a:solidFill>
            <a:srgbClr val="0077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2"/>
                </a:solidFill>
              </a:rPr>
              <a:t>Brokerage Accounts</a:t>
            </a:r>
          </a:p>
        </p:txBody>
      </p:sp>
    </p:spTree>
    <p:extLst>
      <p:ext uri="{BB962C8B-B14F-4D97-AF65-F5344CB8AC3E}">
        <p14:creationId xmlns:p14="http://schemas.microsoft.com/office/powerpoint/2010/main" val="11831495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chor="ctr"/>
          <a:lstStyle/>
          <a:p>
            <a:r>
              <a:rPr lang="en-US" sz="4400" dirty="0" smtClean="0"/>
              <a:t>Who’s a Fiduciary?</a:t>
            </a:r>
            <a:endParaRPr lang="en-US" sz="4400" dirty="0"/>
          </a:p>
        </p:txBody>
      </p:sp>
    </p:spTree>
    <p:extLst>
      <p:ext uri="{BB962C8B-B14F-4D97-AF65-F5344CB8AC3E}">
        <p14:creationId xmlns:p14="http://schemas.microsoft.com/office/powerpoint/2010/main" val="8710384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822811" y="1196752"/>
            <a:ext cx="2402454" cy="4608512"/>
          </a:xfrm>
          <a:prstGeom prst="roundRect">
            <a:avLst/>
          </a:prstGeom>
          <a:solidFill>
            <a:srgbClr val="49A9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2"/>
                </a:solidFill>
              </a:rPr>
              <a:t>In 2011, DOL  proposed removing five-part  </a:t>
            </a:r>
            <a:r>
              <a:rPr lang="en-US" dirty="0" smtClean="0">
                <a:solidFill>
                  <a:schemeClr val="tx2"/>
                </a:solidFill>
              </a:rPr>
              <a:t>test: </a:t>
            </a:r>
          </a:p>
          <a:p>
            <a:endParaRPr lang="en-US" dirty="0">
              <a:solidFill>
                <a:schemeClr val="tx2"/>
              </a:solidFill>
            </a:endParaRPr>
          </a:p>
          <a:p>
            <a:pPr marL="285750" indent="-285750">
              <a:lnSpc>
                <a:spcPts val="2400"/>
              </a:lnSpc>
              <a:buClr>
                <a:schemeClr val="tx2"/>
              </a:buClr>
              <a:buSzPct val="75000"/>
              <a:buFont typeface="Wingdings" pitchFamily="2" charset="2"/>
              <a:buChar char="§"/>
            </a:pPr>
            <a:r>
              <a:rPr lang="en-US" sz="1600" dirty="0" smtClean="0">
                <a:solidFill>
                  <a:schemeClr val="tx2"/>
                </a:solidFill>
              </a:rPr>
              <a:t>Expanded </a:t>
            </a:r>
            <a:r>
              <a:rPr lang="en-US" sz="1600" dirty="0">
                <a:solidFill>
                  <a:schemeClr val="tx2"/>
                </a:solidFill>
              </a:rPr>
              <a:t>definition to cover more advisors, more assets (e.g., IRAs</a:t>
            </a:r>
            <a:r>
              <a:rPr lang="en-US" sz="1600" dirty="0" smtClean="0">
                <a:solidFill>
                  <a:schemeClr val="tx2"/>
                </a:solidFill>
              </a:rPr>
              <a:t>)</a:t>
            </a:r>
          </a:p>
          <a:p>
            <a:pPr marL="285750" indent="-285750">
              <a:lnSpc>
                <a:spcPts val="2400"/>
              </a:lnSpc>
              <a:buClr>
                <a:schemeClr val="tx2"/>
              </a:buClr>
              <a:buSzPct val="75000"/>
              <a:buFont typeface="Wingdings" pitchFamily="2" charset="2"/>
              <a:buChar char="§"/>
            </a:pPr>
            <a:endParaRPr lang="en-US" sz="1600" dirty="0">
              <a:solidFill>
                <a:schemeClr val="tx2"/>
              </a:solidFill>
            </a:endParaRPr>
          </a:p>
          <a:p>
            <a:pPr marL="285750" indent="-285750">
              <a:lnSpc>
                <a:spcPts val="2400"/>
              </a:lnSpc>
              <a:buClr>
                <a:schemeClr val="tx2"/>
              </a:buClr>
              <a:buSzPct val="75000"/>
              <a:buFont typeface="Wingdings" pitchFamily="2" charset="2"/>
              <a:buChar char="§"/>
            </a:pPr>
            <a:r>
              <a:rPr lang="en-US" sz="1600" dirty="0" smtClean="0">
                <a:solidFill>
                  <a:schemeClr val="tx2"/>
                </a:solidFill>
              </a:rPr>
              <a:t>Significant </a:t>
            </a:r>
            <a:r>
              <a:rPr lang="en-US" sz="1600" dirty="0">
                <a:solidFill>
                  <a:schemeClr val="tx2"/>
                </a:solidFill>
              </a:rPr>
              <a:t>push back from </a:t>
            </a:r>
            <a:r>
              <a:rPr lang="en-US" sz="1600" dirty="0" smtClean="0">
                <a:solidFill>
                  <a:schemeClr val="tx2"/>
                </a:solidFill>
              </a:rPr>
              <a:t>industry</a:t>
            </a:r>
          </a:p>
          <a:p>
            <a:pPr marL="285750" indent="-285750">
              <a:lnSpc>
                <a:spcPts val="2400"/>
              </a:lnSpc>
              <a:buClr>
                <a:schemeClr val="tx2"/>
              </a:buClr>
              <a:buSzPct val="75000"/>
              <a:buFont typeface="Wingdings" pitchFamily="2" charset="2"/>
              <a:buChar char="§"/>
            </a:pPr>
            <a:endParaRPr lang="en-US" sz="1600" dirty="0">
              <a:solidFill>
                <a:schemeClr val="tx2"/>
              </a:solidFill>
            </a:endParaRPr>
          </a:p>
          <a:p>
            <a:pPr marL="285750" indent="-285750">
              <a:lnSpc>
                <a:spcPts val="2400"/>
              </a:lnSpc>
              <a:buClr>
                <a:schemeClr val="tx2"/>
              </a:buClr>
              <a:buSzPct val="75000"/>
              <a:buFont typeface="Wingdings" pitchFamily="2" charset="2"/>
              <a:buChar char="§"/>
            </a:pPr>
            <a:r>
              <a:rPr lang="en-US" sz="1600" dirty="0" smtClean="0">
                <a:solidFill>
                  <a:schemeClr val="tx2"/>
                </a:solidFill>
              </a:rPr>
              <a:t>Proposed </a:t>
            </a:r>
            <a:r>
              <a:rPr lang="en-US" sz="1600" dirty="0">
                <a:solidFill>
                  <a:schemeClr val="tx2"/>
                </a:solidFill>
              </a:rPr>
              <a:t>regulation withdrawn</a:t>
            </a:r>
          </a:p>
        </p:txBody>
      </p:sp>
      <p:sp>
        <p:nvSpPr>
          <p:cNvPr id="2" name="Text Placeholder 1"/>
          <p:cNvSpPr>
            <a:spLocks noGrp="1"/>
          </p:cNvSpPr>
          <p:nvPr>
            <p:ph type="body" sz="quarter" idx="10"/>
          </p:nvPr>
        </p:nvSpPr>
        <p:spPr>
          <a:xfrm>
            <a:off x="432000" y="259200"/>
            <a:ext cx="8388472" cy="612000"/>
          </a:xfrm>
        </p:spPr>
        <p:txBody>
          <a:bodyPr/>
          <a:lstStyle/>
          <a:p>
            <a:r>
              <a:rPr lang="en-US" dirty="0" smtClean="0"/>
              <a:t>Redefining Fiduciary</a:t>
            </a:r>
            <a:endParaRPr lang="en-US" dirty="0"/>
          </a:p>
        </p:txBody>
      </p:sp>
      <p:sp>
        <p:nvSpPr>
          <p:cNvPr id="3" name="Rounded Rectangle 2"/>
          <p:cNvSpPr/>
          <p:nvPr/>
        </p:nvSpPr>
        <p:spPr>
          <a:xfrm>
            <a:off x="166060" y="1202246"/>
            <a:ext cx="3269038" cy="4603018"/>
          </a:xfrm>
          <a:prstGeom prst="roundRect">
            <a:avLst/>
          </a:prstGeom>
          <a:solidFill>
            <a:srgbClr val="00A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dirty="0">
                <a:solidFill>
                  <a:schemeClr val="tx2"/>
                </a:solidFill>
              </a:rPr>
              <a:t>Original regulation issued in 1975 used five-part test for "investment advice</a:t>
            </a:r>
            <a:r>
              <a:rPr lang="en-US" dirty="0" smtClean="0">
                <a:solidFill>
                  <a:schemeClr val="tx2"/>
                </a:solidFill>
              </a:rPr>
              <a:t>“:</a:t>
            </a:r>
          </a:p>
          <a:p>
            <a:endParaRPr lang="en-US" dirty="0" smtClean="0">
              <a:solidFill>
                <a:schemeClr val="tx2"/>
              </a:solidFill>
            </a:endParaRPr>
          </a:p>
          <a:p>
            <a:pPr marL="285750" indent="-285750">
              <a:lnSpc>
                <a:spcPts val="2400"/>
              </a:lnSpc>
              <a:buClr>
                <a:schemeClr val="tx2"/>
              </a:buClr>
              <a:buSzPct val="75000"/>
              <a:buFont typeface="Wingdings" pitchFamily="2" charset="2"/>
              <a:buChar char="§"/>
            </a:pPr>
            <a:r>
              <a:rPr lang="en-US" sz="1600" dirty="0" smtClean="0">
                <a:solidFill>
                  <a:schemeClr val="tx2"/>
                </a:solidFill>
              </a:rPr>
              <a:t>Investment </a:t>
            </a:r>
            <a:r>
              <a:rPr lang="en-US" sz="1600" dirty="0">
                <a:solidFill>
                  <a:schemeClr val="tx2"/>
                </a:solidFill>
              </a:rPr>
              <a:t>recommendation/ valuation for securities/other property</a:t>
            </a:r>
          </a:p>
          <a:p>
            <a:pPr marL="285750" indent="-285750">
              <a:lnSpc>
                <a:spcPts val="2400"/>
              </a:lnSpc>
              <a:buClr>
                <a:schemeClr val="tx2"/>
              </a:buClr>
              <a:buSzPct val="75000"/>
              <a:buFont typeface="Wingdings" pitchFamily="2" charset="2"/>
              <a:buChar char="§"/>
            </a:pPr>
            <a:r>
              <a:rPr lang="en-US" sz="1600" dirty="0" smtClean="0">
                <a:solidFill>
                  <a:schemeClr val="tx2"/>
                </a:solidFill>
              </a:rPr>
              <a:t>Provided </a:t>
            </a:r>
            <a:r>
              <a:rPr lang="en-US" sz="1600" dirty="0">
                <a:solidFill>
                  <a:schemeClr val="tx2"/>
                </a:solidFill>
              </a:rPr>
              <a:t>on a regular basis</a:t>
            </a:r>
          </a:p>
          <a:p>
            <a:pPr marL="285750" indent="-285750">
              <a:lnSpc>
                <a:spcPts val="2400"/>
              </a:lnSpc>
              <a:buClr>
                <a:schemeClr val="tx2"/>
              </a:buClr>
              <a:buSzPct val="75000"/>
              <a:buFont typeface="Wingdings" pitchFamily="2" charset="2"/>
              <a:buChar char="§"/>
            </a:pPr>
            <a:r>
              <a:rPr lang="en-US" sz="1600" dirty="0" smtClean="0">
                <a:solidFill>
                  <a:schemeClr val="tx2"/>
                </a:solidFill>
              </a:rPr>
              <a:t>Delivered </a:t>
            </a:r>
            <a:r>
              <a:rPr lang="en-US" sz="1600" dirty="0">
                <a:solidFill>
                  <a:schemeClr val="tx2"/>
                </a:solidFill>
              </a:rPr>
              <a:t>pursuant to a mutual understanding </a:t>
            </a:r>
          </a:p>
          <a:p>
            <a:pPr marL="285750" indent="-285750">
              <a:lnSpc>
                <a:spcPts val="2400"/>
              </a:lnSpc>
              <a:buClr>
                <a:schemeClr val="tx2"/>
              </a:buClr>
              <a:buSzPct val="75000"/>
              <a:buFont typeface="Wingdings" pitchFamily="2" charset="2"/>
              <a:buChar char="§"/>
            </a:pPr>
            <a:r>
              <a:rPr lang="en-US" sz="1600" dirty="0" smtClean="0">
                <a:solidFill>
                  <a:schemeClr val="tx2"/>
                </a:solidFill>
              </a:rPr>
              <a:t>Serves </a:t>
            </a:r>
            <a:r>
              <a:rPr lang="en-US" sz="1600" dirty="0">
                <a:solidFill>
                  <a:schemeClr val="tx2"/>
                </a:solidFill>
              </a:rPr>
              <a:t>as a primary basis for investment decisions, and </a:t>
            </a:r>
          </a:p>
          <a:p>
            <a:pPr marL="285750" indent="-285750">
              <a:lnSpc>
                <a:spcPts val="2400"/>
              </a:lnSpc>
              <a:buClr>
                <a:schemeClr val="tx2"/>
              </a:buClr>
              <a:buSzPct val="75000"/>
              <a:buFont typeface="Wingdings" pitchFamily="2" charset="2"/>
              <a:buChar char="§"/>
            </a:pPr>
            <a:r>
              <a:rPr lang="en-US" sz="1600" dirty="0" smtClean="0">
                <a:solidFill>
                  <a:schemeClr val="tx2"/>
                </a:solidFill>
              </a:rPr>
              <a:t>Individualized </a:t>
            </a:r>
            <a:r>
              <a:rPr lang="en-US" sz="1600" dirty="0">
                <a:solidFill>
                  <a:schemeClr val="tx2"/>
                </a:solidFill>
              </a:rPr>
              <a:t>to the particular needs of the plan </a:t>
            </a:r>
          </a:p>
        </p:txBody>
      </p:sp>
      <p:sp>
        <p:nvSpPr>
          <p:cNvPr id="7" name="Rounded Rectangle 6"/>
          <p:cNvSpPr/>
          <p:nvPr/>
        </p:nvSpPr>
        <p:spPr>
          <a:xfrm>
            <a:off x="6591797" y="1202246"/>
            <a:ext cx="2376696" cy="4608512"/>
          </a:xfrm>
          <a:prstGeom prst="roundRect">
            <a:avLst/>
          </a:prstGeom>
          <a:solidFill>
            <a:srgbClr val="0077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dirty="0">
                <a:solidFill>
                  <a:schemeClr val="tx2"/>
                </a:solidFill>
              </a:rPr>
              <a:t>DOL expected to </a:t>
            </a:r>
            <a:r>
              <a:rPr lang="en-US" sz="2800" dirty="0" smtClean="0">
                <a:solidFill>
                  <a:schemeClr val="tx2"/>
                </a:solidFill>
              </a:rPr>
              <a:t>re-propose </a:t>
            </a:r>
            <a:r>
              <a:rPr lang="en-US" sz="2800" dirty="0">
                <a:solidFill>
                  <a:schemeClr val="tx2"/>
                </a:solidFill>
              </a:rPr>
              <a:t>fiduciary regulation in July 2013</a:t>
            </a:r>
          </a:p>
        </p:txBody>
      </p:sp>
      <p:grpSp>
        <p:nvGrpSpPr>
          <p:cNvPr id="8" name="Group 7"/>
          <p:cNvGrpSpPr/>
          <p:nvPr/>
        </p:nvGrpSpPr>
        <p:grpSpPr>
          <a:xfrm>
            <a:off x="3488517" y="2982638"/>
            <a:ext cx="267097" cy="446362"/>
            <a:chOff x="2545128" y="2045070"/>
            <a:chExt cx="381567" cy="446362"/>
          </a:xfrm>
        </p:grpSpPr>
        <p:sp>
          <p:nvSpPr>
            <p:cNvPr id="9" name="Right Arrow 8"/>
            <p:cNvSpPr/>
            <p:nvPr/>
          </p:nvSpPr>
          <p:spPr>
            <a:xfrm>
              <a:off x="2545128" y="2045070"/>
              <a:ext cx="381567" cy="446362"/>
            </a:xfrm>
            <a:prstGeom prst="rightArrow">
              <a:avLst>
                <a:gd name="adj1" fmla="val 60000"/>
                <a:gd name="adj2" fmla="val 50000"/>
              </a:avLst>
            </a:prstGeom>
            <a:solidFill>
              <a:srgbClr val="FFC000"/>
            </a:solidFill>
          </p:spPr>
          <p:style>
            <a:lnRef idx="0">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sp>
        <p:sp>
          <p:nvSpPr>
            <p:cNvPr id="10" name="Right Arrow 4"/>
            <p:cNvSpPr/>
            <p:nvPr/>
          </p:nvSpPr>
          <p:spPr>
            <a:xfrm>
              <a:off x="2545128" y="2134342"/>
              <a:ext cx="267097" cy="26781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US" sz="1900" kern="1200"/>
            </a:p>
          </p:txBody>
        </p:sp>
      </p:grpSp>
      <p:grpSp>
        <p:nvGrpSpPr>
          <p:cNvPr id="11" name="Group 10"/>
          <p:cNvGrpSpPr/>
          <p:nvPr/>
        </p:nvGrpSpPr>
        <p:grpSpPr>
          <a:xfrm>
            <a:off x="6293991" y="2993369"/>
            <a:ext cx="267097" cy="446362"/>
            <a:chOff x="2545128" y="2045070"/>
            <a:chExt cx="381567" cy="446362"/>
          </a:xfrm>
        </p:grpSpPr>
        <p:sp>
          <p:nvSpPr>
            <p:cNvPr id="12" name="Right Arrow 11"/>
            <p:cNvSpPr/>
            <p:nvPr/>
          </p:nvSpPr>
          <p:spPr>
            <a:xfrm>
              <a:off x="2545128" y="2045070"/>
              <a:ext cx="381567" cy="446362"/>
            </a:xfrm>
            <a:prstGeom prst="rightArrow">
              <a:avLst>
                <a:gd name="adj1" fmla="val 60000"/>
                <a:gd name="adj2" fmla="val 50000"/>
              </a:avLst>
            </a:prstGeom>
            <a:solidFill>
              <a:srgbClr val="FFC000"/>
            </a:solidFill>
          </p:spPr>
          <p:style>
            <a:lnRef idx="0">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sp>
        <p:sp>
          <p:nvSpPr>
            <p:cNvPr id="13" name="Right Arrow 4"/>
            <p:cNvSpPr/>
            <p:nvPr/>
          </p:nvSpPr>
          <p:spPr>
            <a:xfrm>
              <a:off x="2545128" y="2134342"/>
              <a:ext cx="267097" cy="26781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US" sz="1900" kern="1200"/>
            </a:p>
          </p:txBody>
        </p:sp>
      </p:grpSp>
    </p:spTree>
    <p:extLst>
      <p:ext uri="{BB962C8B-B14F-4D97-AF65-F5344CB8AC3E}">
        <p14:creationId xmlns:p14="http://schemas.microsoft.com/office/powerpoint/2010/main" val="36628714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Practical Implications</a:t>
            </a:r>
            <a:endParaRPr lang="en-US" dirty="0"/>
          </a:p>
        </p:txBody>
      </p:sp>
      <p:sp>
        <p:nvSpPr>
          <p:cNvPr id="3" name="Text Placeholder 2"/>
          <p:cNvSpPr>
            <a:spLocks noGrp="1"/>
          </p:cNvSpPr>
          <p:nvPr>
            <p:ph type="body" sz="quarter" idx="11"/>
          </p:nvPr>
        </p:nvSpPr>
        <p:spPr>
          <a:xfrm>
            <a:off x="432000" y="1159200"/>
            <a:ext cx="8244456" cy="4579200"/>
          </a:xfrm>
        </p:spPr>
        <p:txBody>
          <a:bodyPr/>
          <a:lstStyle/>
          <a:p>
            <a:r>
              <a:rPr lang="en-US" sz="2800" dirty="0"/>
              <a:t>Non-Fiduciary Advisors</a:t>
            </a:r>
          </a:p>
          <a:p>
            <a:pPr lvl="1"/>
            <a:r>
              <a:rPr lang="en-US" dirty="0"/>
              <a:t>Would need to change service model.</a:t>
            </a:r>
          </a:p>
          <a:p>
            <a:pPr lvl="1"/>
            <a:r>
              <a:rPr lang="en-US" dirty="0"/>
              <a:t>Must disclose they are not providing impartial advice.</a:t>
            </a:r>
          </a:p>
          <a:p>
            <a:pPr lvl="1"/>
            <a:r>
              <a:rPr lang="en-US" dirty="0"/>
              <a:t>Or they could accept fiduciary status and become subject to ERISA.</a:t>
            </a:r>
          </a:p>
          <a:p>
            <a:endParaRPr lang="en-US" sz="2800" dirty="0" smtClean="0"/>
          </a:p>
          <a:p>
            <a:r>
              <a:rPr lang="en-US" sz="2800" dirty="0" smtClean="0"/>
              <a:t>Re-proposed </a:t>
            </a:r>
            <a:r>
              <a:rPr lang="en-US" sz="2800" dirty="0"/>
              <a:t>Rule in </a:t>
            </a:r>
            <a:r>
              <a:rPr lang="en-US" sz="2800" dirty="0" smtClean="0"/>
              <a:t>2013:</a:t>
            </a:r>
            <a:endParaRPr lang="en-US" sz="2800" dirty="0"/>
          </a:p>
          <a:p>
            <a:pPr lvl="1"/>
            <a:r>
              <a:rPr lang="en-US" dirty="0"/>
              <a:t>New definition to include individualized advice only.</a:t>
            </a:r>
          </a:p>
          <a:p>
            <a:pPr lvl="1"/>
            <a:r>
              <a:rPr lang="en-US" dirty="0"/>
              <a:t>Will be similar in approach to DOL’s initial proposal.</a:t>
            </a:r>
          </a:p>
          <a:p>
            <a:pPr lvl="1"/>
            <a:r>
              <a:rPr lang="en-US" dirty="0"/>
              <a:t>DOL is coordinating with SEC.</a:t>
            </a:r>
          </a:p>
          <a:p>
            <a:endParaRPr lang="en-US" sz="2800" dirty="0"/>
          </a:p>
        </p:txBody>
      </p:sp>
    </p:spTree>
    <p:extLst>
      <p:ext uri="{BB962C8B-B14F-4D97-AF65-F5344CB8AC3E}">
        <p14:creationId xmlns:p14="http://schemas.microsoft.com/office/powerpoint/2010/main" val="24942411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chor="ctr"/>
          <a:lstStyle/>
          <a:p>
            <a:r>
              <a:rPr lang="en-US" sz="4400" dirty="0" smtClean="0"/>
              <a:t>Target Date Funds</a:t>
            </a:r>
            <a:endParaRPr lang="en-US" sz="4400" dirty="0"/>
          </a:p>
        </p:txBody>
      </p:sp>
    </p:spTree>
    <p:extLst>
      <p:ext uri="{BB962C8B-B14F-4D97-AF65-F5344CB8AC3E}">
        <p14:creationId xmlns:p14="http://schemas.microsoft.com/office/powerpoint/2010/main" val="28987269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32000" y="259200"/>
            <a:ext cx="8388472" cy="612000"/>
          </a:xfrm>
        </p:spPr>
        <p:txBody>
          <a:bodyPr/>
          <a:lstStyle/>
          <a:p>
            <a:r>
              <a:rPr lang="en-US" dirty="0" smtClean="0"/>
              <a:t>What Are Target Date Funds?</a:t>
            </a:r>
            <a:endParaRPr lang="en-US" dirty="0"/>
          </a:p>
        </p:txBody>
      </p:sp>
      <p:sp>
        <p:nvSpPr>
          <p:cNvPr id="3" name="Text Placeholder 2"/>
          <p:cNvSpPr>
            <a:spLocks noGrp="1"/>
          </p:cNvSpPr>
          <p:nvPr>
            <p:ph type="body" sz="quarter" idx="11"/>
          </p:nvPr>
        </p:nvSpPr>
        <p:spPr>
          <a:xfrm>
            <a:off x="432000" y="1159200"/>
            <a:ext cx="8316464" cy="4579200"/>
          </a:xfrm>
        </p:spPr>
        <p:txBody>
          <a:bodyPr/>
          <a:lstStyle/>
          <a:p>
            <a:r>
              <a:rPr lang="en-US" sz="2800" dirty="0"/>
              <a:t>Popular default investment vehicle for 401(k) plans. </a:t>
            </a:r>
          </a:p>
          <a:p>
            <a:r>
              <a:rPr lang="en-US" sz="2800" dirty="0"/>
              <a:t>Typically, formed as open-end investment companies registered under the Inv. Co. Act.</a:t>
            </a:r>
          </a:p>
          <a:p>
            <a:r>
              <a:rPr lang="en-US" sz="2800" dirty="0"/>
              <a:t>Defining characteristic – “glide path” which determines the overall asset mix of the fund.</a:t>
            </a:r>
          </a:p>
          <a:p>
            <a:r>
              <a:rPr lang="en-US" sz="2800" dirty="0"/>
              <a:t>Performance issues in 2008 </a:t>
            </a:r>
            <a:r>
              <a:rPr lang="en-US" sz="2800" dirty="0" smtClean="0"/>
              <a:t>raised </a:t>
            </a:r>
            <a:r>
              <a:rPr lang="en-US" sz="2800" dirty="0"/>
              <a:t>concerns, especially for near-term TDFs</a:t>
            </a:r>
            <a:r>
              <a:rPr lang="en-US" sz="2800" dirty="0" smtClean="0"/>
              <a:t>.</a:t>
            </a:r>
          </a:p>
          <a:p>
            <a:pPr lvl="1"/>
            <a:r>
              <a:rPr lang="en-US" dirty="0" smtClean="0"/>
              <a:t>Based on SEC analysis, the average loss for TDFs with a 2010 target date was -25%.</a:t>
            </a:r>
          </a:p>
          <a:p>
            <a:pPr lvl="1"/>
            <a:r>
              <a:rPr lang="en-US" dirty="0" smtClean="0"/>
              <a:t>Individual TDF losses as high as -41%.</a:t>
            </a:r>
            <a:endParaRPr lang="en-US" dirty="0"/>
          </a:p>
        </p:txBody>
      </p:sp>
    </p:spTree>
    <p:extLst>
      <p:ext uri="{BB962C8B-B14F-4D97-AF65-F5344CB8AC3E}">
        <p14:creationId xmlns:p14="http://schemas.microsoft.com/office/powerpoint/2010/main" val="16091138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79512" y="259200"/>
            <a:ext cx="8784976" cy="612000"/>
          </a:xfrm>
        </p:spPr>
        <p:txBody>
          <a:bodyPr/>
          <a:lstStyle/>
          <a:p>
            <a:r>
              <a:rPr lang="en-US" dirty="0" smtClean="0"/>
              <a:t>Average </a:t>
            </a:r>
            <a:r>
              <a:rPr lang="en-US" dirty="0"/>
              <a:t>“To” </a:t>
            </a:r>
            <a:r>
              <a:rPr lang="en-US" dirty="0" smtClean="0"/>
              <a:t>&amp; </a:t>
            </a:r>
            <a:r>
              <a:rPr lang="en-US" dirty="0"/>
              <a:t>“Through” </a:t>
            </a:r>
            <a:r>
              <a:rPr lang="en-US" dirty="0" err="1" smtClean="0"/>
              <a:t>GlidePaths</a:t>
            </a:r>
            <a:endParaRPr lang="en-US" dirty="0"/>
          </a:p>
        </p:txBody>
      </p:sp>
      <p:pic>
        <p:nvPicPr>
          <p:cNvPr id="4" name="Picture 2"/>
          <p:cNvPicPr>
            <a:picLocks noChangeAspect="1" noChangeArrowheads="1"/>
          </p:cNvPicPr>
          <p:nvPr/>
        </p:nvPicPr>
        <p:blipFill>
          <a:blip r:embed="rId2" cstate="print"/>
          <a:srcRect/>
          <a:stretch>
            <a:fillRect/>
          </a:stretch>
        </p:blipFill>
        <p:spPr bwMode="auto">
          <a:xfrm>
            <a:off x="381000" y="1052736"/>
            <a:ext cx="8263296" cy="4890864"/>
          </a:xfrm>
          <a:prstGeom prst="rect">
            <a:avLst/>
          </a:prstGeom>
          <a:noFill/>
          <a:ln w="9525">
            <a:noFill/>
            <a:miter lim="800000"/>
            <a:headEnd/>
            <a:tailEnd/>
          </a:ln>
        </p:spPr>
      </p:pic>
    </p:spTree>
    <p:extLst>
      <p:ext uri="{BB962C8B-B14F-4D97-AF65-F5344CB8AC3E}">
        <p14:creationId xmlns:p14="http://schemas.microsoft.com/office/powerpoint/2010/main" val="26833636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32000" y="259200"/>
            <a:ext cx="8532488" cy="612000"/>
          </a:xfrm>
        </p:spPr>
        <p:txBody>
          <a:bodyPr/>
          <a:lstStyle/>
          <a:p>
            <a:r>
              <a:rPr lang="en-US" dirty="0" smtClean="0"/>
              <a:t>TDFs Now </a:t>
            </a:r>
            <a:r>
              <a:rPr lang="en-US" dirty="0"/>
              <a:t>a Mainstream Option</a:t>
            </a:r>
          </a:p>
        </p:txBody>
      </p:sp>
      <p:graphicFrame>
        <p:nvGraphicFramePr>
          <p:cNvPr id="9" name="Chart 8"/>
          <p:cNvGraphicFramePr>
            <a:graphicFrameLocks noGrp="1"/>
          </p:cNvGraphicFramePr>
          <p:nvPr>
            <p:extLst>
              <p:ext uri="{D42A27DB-BD31-4B8C-83A1-F6EECF244321}">
                <p14:modId xmlns:p14="http://schemas.microsoft.com/office/powerpoint/2010/main" val="2119031313"/>
              </p:ext>
            </p:extLst>
          </p:nvPr>
        </p:nvGraphicFramePr>
        <p:xfrm>
          <a:off x="179512" y="1066800"/>
          <a:ext cx="8964488" cy="531452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8557555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32000" y="259200"/>
            <a:ext cx="8532488" cy="612000"/>
          </a:xfrm>
        </p:spPr>
        <p:txBody>
          <a:bodyPr/>
          <a:lstStyle/>
          <a:p>
            <a:r>
              <a:rPr lang="en-US" dirty="0"/>
              <a:t>Growth of </a:t>
            </a:r>
            <a:r>
              <a:rPr lang="en-US" dirty="0" smtClean="0"/>
              <a:t>TDF &amp; </a:t>
            </a:r>
            <a:r>
              <a:rPr lang="en-US" dirty="0"/>
              <a:t>Target Risk Funds</a:t>
            </a:r>
          </a:p>
        </p:txBody>
      </p:sp>
      <p:graphicFrame>
        <p:nvGraphicFramePr>
          <p:cNvPr id="10" name="Chart 9"/>
          <p:cNvGraphicFramePr>
            <a:graphicFrameLocks noGrp="1"/>
          </p:cNvGraphicFramePr>
          <p:nvPr>
            <p:extLst>
              <p:ext uri="{D42A27DB-BD31-4B8C-83A1-F6EECF244321}">
                <p14:modId xmlns:p14="http://schemas.microsoft.com/office/powerpoint/2010/main" val="1360059110"/>
              </p:ext>
            </p:extLst>
          </p:nvPr>
        </p:nvGraphicFramePr>
        <p:xfrm>
          <a:off x="107504" y="980728"/>
          <a:ext cx="8928992" cy="574704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6979958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32000" y="259200"/>
            <a:ext cx="8100440" cy="612000"/>
          </a:xfrm>
        </p:spPr>
        <p:txBody>
          <a:bodyPr/>
          <a:lstStyle/>
          <a:p>
            <a:r>
              <a:rPr lang="en-US" dirty="0" smtClean="0"/>
              <a:t>Trends In TDF &amp; TRF Usage </a:t>
            </a:r>
            <a:endParaRPr lang="en-US" dirty="0"/>
          </a:p>
        </p:txBody>
      </p:sp>
      <p:sp>
        <p:nvSpPr>
          <p:cNvPr id="3" name="Text Placeholder 2"/>
          <p:cNvSpPr>
            <a:spLocks noGrp="1"/>
          </p:cNvSpPr>
          <p:nvPr>
            <p:ph type="body" sz="quarter" idx="11"/>
          </p:nvPr>
        </p:nvSpPr>
        <p:spPr>
          <a:xfrm>
            <a:off x="467544" y="1340768"/>
            <a:ext cx="8208912" cy="4579200"/>
          </a:xfrm>
        </p:spPr>
        <p:txBody>
          <a:bodyPr/>
          <a:lstStyle/>
          <a:p>
            <a:r>
              <a:rPr lang="en-US" dirty="0"/>
              <a:t>Passively managed target date funds now surpass actively managed target date funds in prevalence (38.1% and 36.5%, respectively). </a:t>
            </a:r>
            <a:endParaRPr lang="en-US" dirty="0" smtClean="0"/>
          </a:p>
          <a:p>
            <a:endParaRPr lang="en-US" dirty="0"/>
          </a:p>
          <a:p>
            <a:r>
              <a:rPr lang="en-US" dirty="0"/>
              <a:t>Nearly two-thirds (63.5%) of plans offer target date funds with some amount of passive management in the underlying fund allocation</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4035" y="3295516"/>
            <a:ext cx="6675931" cy="2511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90678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32000" y="259200"/>
            <a:ext cx="8100440" cy="612000"/>
          </a:xfrm>
        </p:spPr>
        <p:txBody>
          <a:bodyPr/>
          <a:lstStyle/>
          <a:p>
            <a:r>
              <a:rPr lang="en-US" dirty="0" smtClean="0"/>
              <a:t>Trends In TDF &amp; TRF Usage </a:t>
            </a:r>
            <a:endParaRPr lang="en-US" dirty="0"/>
          </a:p>
        </p:txBody>
      </p:sp>
      <p:pic>
        <p:nvPicPr>
          <p:cNvPr id="7"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467544" y="1124744"/>
            <a:ext cx="8397249" cy="4807150"/>
          </a:xfrm>
          <a:prstGeom prst="rect">
            <a:avLst/>
          </a:prstGeom>
          <a:noFill/>
          <a:ln w="9525">
            <a:noFill/>
            <a:miter lim="800000"/>
            <a:headEnd/>
            <a:tailEnd/>
          </a:ln>
        </p:spPr>
      </p:pic>
    </p:spTree>
    <p:extLst>
      <p:ext uri="{BB962C8B-B14F-4D97-AF65-F5344CB8AC3E}">
        <p14:creationId xmlns:p14="http://schemas.microsoft.com/office/powerpoint/2010/main" val="33148069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32000" y="259200"/>
            <a:ext cx="8388472" cy="612000"/>
          </a:xfrm>
        </p:spPr>
        <p:txBody>
          <a:bodyPr/>
          <a:lstStyle/>
          <a:p>
            <a:r>
              <a:rPr lang="en-US" dirty="0" smtClean="0"/>
              <a:t>Potential TDF Conflicts of Interest</a:t>
            </a:r>
            <a:endParaRPr lang="en-US" dirty="0"/>
          </a:p>
        </p:txBody>
      </p:sp>
      <p:sp>
        <p:nvSpPr>
          <p:cNvPr id="3" name="Text Placeholder 2"/>
          <p:cNvSpPr>
            <a:spLocks noGrp="1"/>
          </p:cNvSpPr>
          <p:nvPr>
            <p:ph type="body" sz="quarter" idx="11"/>
          </p:nvPr>
        </p:nvSpPr>
        <p:spPr>
          <a:xfrm>
            <a:off x="432000" y="1159200"/>
            <a:ext cx="8172448" cy="4579200"/>
          </a:xfrm>
        </p:spPr>
        <p:txBody>
          <a:bodyPr/>
          <a:lstStyle/>
          <a:p>
            <a:r>
              <a:rPr lang="en-US" sz="2800" dirty="0"/>
              <a:t>Conflicts arise when a “fund of funds” invests in affiliated underlying funds</a:t>
            </a:r>
            <a:r>
              <a:rPr lang="en-US" sz="2800" dirty="0" smtClean="0"/>
              <a:t>.</a:t>
            </a:r>
          </a:p>
          <a:p>
            <a:endParaRPr lang="en-US" sz="2800" dirty="0"/>
          </a:p>
          <a:p>
            <a:r>
              <a:rPr lang="en-US" sz="2800" dirty="0" smtClean="0"/>
              <a:t>Are </a:t>
            </a:r>
            <a:r>
              <a:rPr lang="en-US" sz="2800" dirty="0"/>
              <a:t>fund managers ever subject to ERISA? </a:t>
            </a:r>
            <a:endParaRPr lang="en-US" sz="2800" dirty="0" smtClean="0"/>
          </a:p>
          <a:p>
            <a:endParaRPr lang="en-US" sz="2800" dirty="0"/>
          </a:p>
          <a:p>
            <a:r>
              <a:rPr lang="en-US" sz="2800" dirty="0" smtClean="0"/>
              <a:t>Implications </a:t>
            </a:r>
            <a:r>
              <a:rPr lang="en-US" sz="2800" dirty="0"/>
              <a:t>of DOL guidance</a:t>
            </a:r>
          </a:p>
          <a:p>
            <a:pPr lvl="1"/>
            <a:r>
              <a:rPr lang="en-US" dirty="0"/>
              <a:t>Plan sponsors are alone in their fiduciary obligation.</a:t>
            </a:r>
          </a:p>
          <a:p>
            <a:pPr lvl="1"/>
            <a:r>
              <a:rPr lang="en-US" dirty="0"/>
              <a:t>Must ensure TDFs (and underlying funds) are appropriate plan investments.</a:t>
            </a:r>
          </a:p>
          <a:p>
            <a:endParaRPr lang="en-US" sz="2800" dirty="0"/>
          </a:p>
          <a:p>
            <a:endParaRPr lang="en-US" sz="2800" dirty="0"/>
          </a:p>
        </p:txBody>
      </p:sp>
    </p:spTree>
    <p:extLst>
      <p:ext uri="{BB962C8B-B14F-4D97-AF65-F5344CB8AC3E}">
        <p14:creationId xmlns:p14="http://schemas.microsoft.com/office/powerpoint/2010/main" val="144859561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32000" y="259200"/>
            <a:ext cx="8532488" cy="612000"/>
          </a:xfrm>
        </p:spPr>
        <p:txBody>
          <a:bodyPr/>
          <a:lstStyle/>
          <a:p>
            <a:r>
              <a:rPr lang="en-US" dirty="0" smtClean="0"/>
              <a:t>Recent Target Date Fund Legislation</a:t>
            </a:r>
            <a:endParaRPr lang="en-US" dirty="0"/>
          </a:p>
        </p:txBody>
      </p:sp>
      <p:sp>
        <p:nvSpPr>
          <p:cNvPr id="3" name="Text Placeholder 2"/>
          <p:cNvSpPr>
            <a:spLocks noGrp="1"/>
          </p:cNvSpPr>
          <p:nvPr>
            <p:ph type="body" sz="quarter" idx="11"/>
          </p:nvPr>
        </p:nvSpPr>
        <p:spPr>
          <a:xfrm>
            <a:off x="432000" y="1159200"/>
            <a:ext cx="8460480" cy="4579200"/>
          </a:xfrm>
        </p:spPr>
        <p:txBody>
          <a:bodyPr/>
          <a:lstStyle/>
          <a:p>
            <a:r>
              <a:rPr lang="en-US" sz="2800" dirty="0"/>
              <a:t>DOL and SEC at Senate Special Committee on Aging hearing on TDFs (Oct. 28, 2009).</a:t>
            </a:r>
          </a:p>
          <a:p>
            <a:pPr lvl="1"/>
            <a:r>
              <a:rPr lang="en-US" dirty="0"/>
              <a:t>Investor Bulletin jointly released by DOL and SEC.</a:t>
            </a:r>
          </a:p>
          <a:p>
            <a:pPr lvl="1"/>
            <a:r>
              <a:rPr lang="en-US" dirty="0"/>
              <a:t>DOL’s fiduciary checklist on TDFs is pending. </a:t>
            </a:r>
          </a:p>
          <a:p>
            <a:r>
              <a:rPr lang="en-US" sz="2800" dirty="0"/>
              <a:t>SEC proposal for TDF advertising materials.</a:t>
            </a:r>
          </a:p>
          <a:p>
            <a:pPr lvl="1"/>
            <a:r>
              <a:rPr lang="en-US" dirty="0"/>
              <a:t>If name has target date, “tag line” disclosure needed.</a:t>
            </a:r>
          </a:p>
          <a:p>
            <a:pPr lvl="1"/>
            <a:r>
              <a:rPr lang="en-US" dirty="0"/>
              <a:t>Advertising must include glide path information.</a:t>
            </a:r>
          </a:p>
          <a:p>
            <a:r>
              <a:rPr lang="en-US" sz="2800" dirty="0"/>
              <a:t> On Nov. 30, 2010, DOL proposes rules on TDF disclosures for participants, amending:</a:t>
            </a:r>
          </a:p>
          <a:p>
            <a:pPr lvl="1"/>
            <a:r>
              <a:rPr lang="en-US" dirty="0"/>
              <a:t>QDIA </a:t>
            </a:r>
            <a:r>
              <a:rPr lang="en-US" dirty="0" err="1"/>
              <a:t>reg’s</a:t>
            </a:r>
            <a:r>
              <a:rPr lang="en-US" dirty="0"/>
              <a:t> issued under PPA of 2006</a:t>
            </a:r>
          </a:p>
          <a:p>
            <a:pPr lvl="1"/>
            <a:r>
              <a:rPr lang="en-US" dirty="0"/>
              <a:t>Participant-level fee disclosure </a:t>
            </a:r>
            <a:r>
              <a:rPr lang="en-US" dirty="0" err="1"/>
              <a:t>reg’s</a:t>
            </a:r>
            <a:r>
              <a:rPr lang="en-US" dirty="0"/>
              <a:t> that were finalized on Oct. 14, 2010 and became effective in 2012.</a:t>
            </a:r>
          </a:p>
          <a:p>
            <a:endParaRPr lang="en-US" sz="2800" dirty="0"/>
          </a:p>
        </p:txBody>
      </p:sp>
    </p:spTree>
    <p:extLst>
      <p:ext uri="{BB962C8B-B14F-4D97-AF65-F5344CB8AC3E}">
        <p14:creationId xmlns:p14="http://schemas.microsoft.com/office/powerpoint/2010/main" val="283885208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1"/>
          </p:nvPr>
        </p:nvSpPr>
        <p:spPr>
          <a:xfrm>
            <a:off x="432000" y="1159200"/>
            <a:ext cx="8244456" cy="2629840"/>
          </a:xfrm>
        </p:spPr>
        <p:txBody>
          <a:bodyPr/>
          <a:lstStyle/>
          <a:p>
            <a:r>
              <a:rPr lang="en-US" sz="2800" dirty="0"/>
              <a:t>Former Senator Kohl announced his intent to introduce new legislation (Dec. 2009).</a:t>
            </a:r>
          </a:p>
          <a:p>
            <a:pPr lvl="1"/>
            <a:r>
              <a:rPr lang="en-US" dirty="0"/>
              <a:t>Concerns over high fees, low performance or excessive risk in many TDFs.</a:t>
            </a:r>
          </a:p>
          <a:p>
            <a:pPr lvl="1"/>
            <a:r>
              <a:rPr lang="en-US" dirty="0"/>
              <a:t>Would impose ERISA fiduciary status on TDF managers when TDF used as QDIA in 401(k) plans</a:t>
            </a:r>
            <a:r>
              <a:rPr lang="en-US" sz="2800" dirty="0"/>
              <a:t>.</a:t>
            </a:r>
          </a:p>
          <a:p>
            <a:endParaRPr lang="en-US" sz="2800" dirty="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83718" y="3750014"/>
            <a:ext cx="1339032" cy="13390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 Placeholder 1"/>
          <p:cNvSpPr>
            <a:spLocks noGrp="1"/>
          </p:cNvSpPr>
          <p:nvPr>
            <p:ph type="body" sz="quarter" idx="10"/>
          </p:nvPr>
        </p:nvSpPr>
        <p:spPr>
          <a:xfrm>
            <a:off x="432000" y="259200"/>
            <a:ext cx="8532488" cy="612000"/>
          </a:xfrm>
        </p:spPr>
        <p:txBody>
          <a:bodyPr/>
          <a:lstStyle/>
          <a:p>
            <a:r>
              <a:rPr lang="en-US" dirty="0" smtClean="0"/>
              <a:t>TDF Proposals In Congress</a:t>
            </a:r>
            <a:endParaRPr lang="en-US" dirty="0"/>
          </a:p>
        </p:txBody>
      </p:sp>
      <p:sp>
        <p:nvSpPr>
          <p:cNvPr id="5" name="Text Placeholder 3"/>
          <p:cNvSpPr txBox="1">
            <a:spLocks/>
          </p:cNvSpPr>
          <p:nvPr/>
        </p:nvSpPr>
        <p:spPr>
          <a:xfrm>
            <a:off x="2693352" y="3880243"/>
            <a:ext cx="6399132" cy="1709543"/>
          </a:xfrm>
          <a:prstGeom prst="rect">
            <a:avLst/>
          </a:prstGeom>
          <a:noFill/>
        </p:spPr>
        <p:txBody>
          <a:bodyPr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defRPr/>
            </a:pPr>
            <a:r>
              <a:rPr lang="en-US" sz="1600" dirty="0" smtClean="0">
                <a:solidFill>
                  <a:srgbClr val="424342">
                    <a:lumMod val="65000"/>
                    <a:lumOff val="35000"/>
                  </a:srgbClr>
                </a:solidFill>
              </a:rPr>
              <a:t>“The discovery that many 2010 target date funds contain junk bonds is troubling, but not surprising. Many target date funds are composed of hidden underlying funds that can have high fees, low performance or excessive risk. With more than 90% of employers choosing off-the-shelf target date funds as their employees' standard option, there is no question that we need greater regulation and transparency of these products.”</a:t>
            </a:r>
            <a:endParaRPr lang="en-US" sz="1600" dirty="0">
              <a:solidFill>
                <a:srgbClr val="424342">
                  <a:lumMod val="65000"/>
                  <a:lumOff val="35000"/>
                </a:srgbClr>
              </a:solidFill>
            </a:endParaRPr>
          </a:p>
        </p:txBody>
      </p:sp>
      <p:sp>
        <p:nvSpPr>
          <p:cNvPr id="6" name="Title 1"/>
          <p:cNvSpPr txBox="1">
            <a:spLocks/>
          </p:cNvSpPr>
          <p:nvPr/>
        </p:nvSpPr>
        <p:spPr>
          <a:xfrm>
            <a:off x="786434" y="5094752"/>
            <a:ext cx="2133600" cy="990600"/>
          </a:xfrm>
          <a:prstGeom prst="rect">
            <a:avLst/>
          </a:prstGeom>
        </p:spPr>
        <p:txBody>
          <a:bodyPr rtlCol="0">
            <a:normAutofit fontScale="4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US" dirty="0" smtClean="0">
                <a:solidFill>
                  <a:srgbClr val="424342"/>
                </a:solidFill>
              </a:rPr>
              <a:t>Senator Kohl </a:t>
            </a:r>
            <a:br>
              <a:rPr lang="en-US" dirty="0" smtClean="0">
                <a:solidFill>
                  <a:srgbClr val="424342"/>
                </a:solidFill>
              </a:rPr>
            </a:br>
            <a:r>
              <a:rPr lang="en-US" dirty="0" smtClean="0">
                <a:solidFill>
                  <a:srgbClr val="424342"/>
                </a:solidFill>
              </a:rPr>
              <a:t>Chair, Senate </a:t>
            </a:r>
            <a:br>
              <a:rPr lang="en-US" dirty="0" smtClean="0">
                <a:solidFill>
                  <a:srgbClr val="424342"/>
                </a:solidFill>
              </a:rPr>
            </a:br>
            <a:r>
              <a:rPr lang="en-US" dirty="0" smtClean="0">
                <a:solidFill>
                  <a:srgbClr val="424342"/>
                </a:solidFill>
              </a:rPr>
              <a:t>Aging Committee</a:t>
            </a:r>
            <a:endParaRPr lang="en-US" dirty="0">
              <a:solidFill>
                <a:srgbClr val="424342"/>
              </a:solidFill>
            </a:endParaRPr>
          </a:p>
        </p:txBody>
      </p:sp>
    </p:spTree>
    <p:extLst>
      <p:ext uri="{BB962C8B-B14F-4D97-AF65-F5344CB8AC3E}">
        <p14:creationId xmlns:p14="http://schemas.microsoft.com/office/powerpoint/2010/main" val="16950353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32000" y="259200"/>
            <a:ext cx="8244456" cy="612000"/>
          </a:xfrm>
        </p:spPr>
        <p:txBody>
          <a:bodyPr/>
          <a:lstStyle/>
          <a:p>
            <a:r>
              <a:rPr lang="en-US" dirty="0"/>
              <a:t>Target Date Fund Redesign Trends</a:t>
            </a:r>
          </a:p>
        </p:txBody>
      </p:sp>
      <p:sp>
        <p:nvSpPr>
          <p:cNvPr id="3" name="Text Placeholder 2"/>
          <p:cNvSpPr>
            <a:spLocks noGrp="1"/>
          </p:cNvSpPr>
          <p:nvPr>
            <p:ph type="body" sz="quarter" idx="11"/>
          </p:nvPr>
        </p:nvSpPr>
        <p:spPr>
          <a:xfrm>
            <a:off x="4244184" y="1133442"/>
            <a:ext cx="2984400" cy="1130119"/>
          </a:xfrm>
        </p:spPr>
        <p:txBody>
          <a:bodyPr/>
          <a:lstStyle/>
          <a:p>
            <a:pPr>
              <a:buClr>
                <a:srgbClr val="00A4E4"/>
              </a:buClr>
            </a:pPr>
            <a:r>
              <a:rPr lang="en-US" sz="1800" dirty="0"/>
              <a:t>Cost control</a:t>
            </a:r>
          </a:p>
          <a:p>
            <a:pPr>
              <a:buClr>
                <a:srgbClr val="00A4E4"/>
              </a:buClr>
            </a:pPr>
            <a:r>
              <a:rPr lang="en-US" sz="1800" dirty="0"/>
              <a:t>Predictability</a:t>
            </a:r>
          </a:p>
          <a:p>
            <a:pPr>
              <a:buClr>
                <a:srgbClr val="00A4E4"/>
              </a:buClr>
            </a:pPr>
            <a:r>
              <a:rPr lang="en-US" sz="1800" dirty="0" smtClean="0"/>
              <a:t>Transparency</a:t>
            </a:r>
            <a:endParaRPr lang="en-US" sz="1800" dirty="0"/>
          </a:p>
        </p:txBody>
      </p:sp>
      <p:sp>
        <p:nvSpPr>
          <p:cNvPr id="4" name="Rounded Rectangle 3"/>
          <p:cNvSpPr/>
          <p:nvPr/>
        </p:nvSpPr>
        <p:spPr>
          <a:xfrm>
            <a:off x="611560" y="1196752"/>
            <a:ext cx="3024336" cy="936104"/>
          </a:xfrm>
          <a:prstGeom prst="roundRect">
            <a:avLst/>
          </a:prstGeom>
          <a:solidFill>
            <a:srgbClr val="00A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tx2"/>
                </a:solidFill>
              </a:rPr>
              <a:t>Greater use of institutional/</a:t>
            </a:r>
          </a:p>
          <a:p>
            <a:pPr algn="ctr"/>
            <a:r>
              <a:rPr lang="en-US" sz="2000" dirty="0">
                <a:solidFill>
                  <a:schemeClr val="tx2"/>
                </a:solidFill>
              </a:rPr>
              <a:t>indexed funds </a:t>
            </a:r>
          </a:p>
        </p:txBody>
      </p:sp>
      <p:sp>
        <p:nvSpPr>
          <p:cNvPr id="5" name="Rounded Rectangle 4"/>
          <p:cNvSpPr/>
          <p:nvPr/>
        </p:nvSpPr>
        <p:spPr>
          <a:xfrm>
            <a:off x="622291" y="2456746"/>
            <a:ext cx="3024336" cy="936104"/>
          </a:xfrm>
          <a:prstGeom prst="roundRect">
            <a:avLst/>
          </a:prstGeom>
          <a:solidFill>
            <a:srgbClr val="49A9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tx2"/>
                </a:solidFill>
              </a:rPr>
              <a:t>More sophisticated asset allocation strategies</a:t>
            </a:r>
          </a:p>
        </p:txBody>
      </p:sp>
      <p:sp>
        <p:nvSpPr>
          <p:cNvPr id="6" name="Rounded Rectangle 5"/>
          <p:cNvSpPr/>
          <p:nvPr/>
        </p:nvSpPr>
        <p:spPr>
          <a:xfrm>
            <a:off x="609412" y="3693130"/>
            <a:ext cx="3024336" cy="936104"/>
          </a:xfrm>
          <a:prstGeom prst="roundRect">
            <a:avLst/>
          </a:prstGeom>
          <a:solidFill>
            <a:srgbClr val="0077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tx2"/>
                </a:solidFill>
              </a:rPr>
              <a:t>Investment horizon/</a:t>
            </a:r>
          </a:p>
          <a:p>
            <a:pPr algn="ctr"/>
            <a:r>
              <a:rPr lang="en-US" sz="2000" dirty="0">
                <a:solidFill>
                  <a:schemeClr val="tx2"/>
                </a:solidFill>
              </a:rPr>
              <a:t>liability management (glide path design)</a:t>
            </a:r>
          </a:p>
        </p:txBody>
      </p:sp>
      <p:sp>
        <p:nvSpPr>
          <p:cNvPr id="7" name="Rounded Rectangle 6"/>
          <p:cNvSpPr/>
          <p:nvPr/>
        </p:nvSpPr>
        <p:spPr>
          <a:xfrm>
            <a:off x="609412" y="4955272"/>
            <a:ext cx="3024336" cy="936104"/>
          </a:xfrm>
          <a:prstGeom prst="roundRect">
            <a:avLst/>
          </a:prstGeom>
          <a:solidFill>
            <a:srgbClr val="377C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tx2"/>
                </a:solidFill>
              </a:rPr>
              <a:t>Annuities/income guarantees</a:t>
            </a:r>
          </a:p>
        </p:txBody>
      </p:sp>
      <p:sp>
        <p:nvSpPr>
          <p:cNvPr id="8" name="TextBox 7"/>
          <p:cNvSpPr txBox="1"/>
          <p:nvPr/>
        </p:nvSpPr>
        <p:spPr>
          <a:xfrm>
            <a:off x="3633748" y="718016"/>
            <a:ext cx="506204" cy="1631216"/>
          </a:xfrm>
          <a:prstGeom prst="rect">
            <a:avLst/>
          </a:prstGeom>
          <a:noFill/>
        </p:spPr>
        <p:txBody>
          <a:bodyPr wrap="square" rtlCol="0" anchor="ctr">
            <a:spAutoFit/>
          </a:bodyPr>
          <a:lstStyle/>
          <a:p>
            <a:r>
              <a:rPr lang="en-US" sz="10000" dirty="0" smtClean="0">
                <a:solidFill>
                  <a:srgbClr val="00A4E4"/>
                </a:solidFill>
              </a:rPr>
              <a:t>{</a:t>
            </a:r>
            <a:endParaRPr lang="en-US" sz="10000" dirty="0">
              <a:solidFill>
                <a:srgbClr val="00A4E4"/>
              </a:solidFill>
            </a:endParaRPr>
          </a:p>
        </p:txBody>
      </p:sp>
      <p:sp>
        <p:nvSpPr>
          <p:cNvPr id="9" name="TextBox 8"/>
          <p:cNvSpPr txBox="1"/>
          <p:nvPr/>
        </p:nvSpPr>
        <p:spPr>
          <a:xfrm>
            <a:off x="3631600" y="1990889"/>
            <a:ext cx="506204" cy="1631216"/>
          </a:xfrm>
          <a:prstGeom prst="rect">
            <a:avLst/>
          </a:prstGeom>
          <a:noFill/>
        </p:spPr>
        <p:txBody>
          <a:bodyPr wrap="square" rtlCol="0" anchor="ctr">
            <a:spAutoFit/>
          </a:bodyPr>
          <a:lstStyle/>
          <a:p>
            <a:r>
              <a:rPr lang="en-US" sz="10000" dirty="0" smtClean="0">
                <a:solidFill>
                  <a:srgbClr val="49A942"/>
                </a:solidFill>
              </a:rPr>
              <a:t>{</a:t>
            </a:r>
            <a:endParaRPr lang="en-US" sz="10000" dirty="0">
              <a:solidFill>
                <a:srgbClr val="49A942"/>
              </a:solidFill>
            </a:endParaRPr>
          </a:p>
        </p:txBody>
      </p:sp>
      <p:sp>
        <p:nvSpPr>
          <p:cNvPr id="11" name="TextBox 10"/>
          <p:cNvSpPr txBox="1"/>
          <p:nvPr/>
        </p:nvSpPr>
        <p:spPr>
          <a:xfrm>
            <a:off x="3631600" y="3253031"/>
            <a:ext cx="506204" cy="1631216"/>
          </a:xfrm>
          <a:prstGeom prst="rect">
            <a:avLst/>
          </a:prstGeom>
          <a:noFill/>
        </p:spPr>
        <p:txBody>
          <a:bodyPr wrap="square" rtlCol="0" anchor="ctr">
            <a:spAutoFit/>
          </a:bodyPr>
          <a:lstStyle/>
          <a:p>
            <a:r>
              <a:rPr lang="en-US" sz="10000" dirty="0" smtClean="0">
                <a:solidFill>
                  <a:srgbClr val="0077B3"/>
                </a:solidFill>
              </a:rPr>
              <a:t>{</a:t>
            </a:r>
            <a:endParaRPr lang="en-US" sz="10000" dirty="0">
              <a:solidFill>
                <a:srgbClr val="0077B3"/>
              </a:solidFill>
            </a:endParaRPr>
          </a:p>
        </p:txBody>
      </p:sp>
      <p:sp>
        <p:nvSpPr>
          <p:cNvPr id="12" name="TextBox 11"/>
          <p:cNvSpPr txBox="1"/>
          <p:nvPr/>
        </p:nvSpPr>
        <p:spPr>
          <a:xfrm>
            <a:off x="3629452" y="4500146"/>
            <a:ext cx="506204" cy="1631216"/>
          </a:xfrm>
          <a:prstGeom prst="rect">
            <a:avLst/>
          </a:prstGeom>
          <a:noFill/>
        </p:spPr>
        <p:txBody>
          <a:bodyPr wrap="square" rtlCol="0" anchor="ctr">
            <a:spAutoFit/>
          </a:bodyPr>
          <a:lstStyle/>
          <a:p>
            <a:r>
              <a:rPr lang="en-US" sz="10000" dirty="0" smtClean="0">
                <a:solidFill>
                  <a:srgbClr val="377C29"/>
                </a:solidFill>
              </a:rPr>
              <a:t>{</a:t>
            </a:r>
            <a:endParaRPr lang="en-US" sz="10000" dirty="0">
              <a:solidFill>
                <a:srgbClr val="377C29"/>
              </a:solidFill>
            </a:endParaRPr>
          </a:p>
        </p:txBody>
      </p:sp>
      <p:sp>
        <p:nvSpPr>
          <p:cNvPr id="13" name="Text Placeholder 2"/>
          <p:cNvSpPr txBox="1">
            <a:spLocks/>
          </p:cNvSpPr>
          <p:nvPr/>
        </p:nvSpPr>
        <p:spPr>
          <a:xfrm>
            <a:off x="4242036" y="2380557"/>
            <a:ext cx="4794460" cy="1130119"/>
          </a:xfrm>
          <a:prstGeom prst="rect">
            <a:avLst/>
          </a:prstGeom>
        </p:spPr>
        <p:txBody>
          <a:bodyPr/>
          <a:lstStyle>
            <a:lvl1pPr marL="342900" marR="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kern="1200">
                <a:solidFill>
                  <a:srgbClr val="7E8083"/>
                </a:solidFill>
                <a:latin typeface="+mn-lt"/>
                <a:ea typeface="+mn-ea"/>
                <a:cs typeface="+mn-cs"/>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kern="1200">
                <a:solidFill>
                  <a:srgbClr val="7E8083"/>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Clr>
                <a:srgbClr val="49A942"/>
              </a:buClr>
            </a:pPr>
            <a:r>
              <a:rPr lang="en-US" sz="1800" dirty="0"/>
              <a:t>Inflation protection strategies</a:t>
            </a:r>
          </a:p>
          <a:p>
            <a:pPr>
              <a:buClr>
                <a:srgbClr val="49A942"/>
              </a:buClr>
            </a:pPr>
            <a:r>
              <a:rPr lang="en-US" sz="1800" dirty="0"/>
              <a:t>Broader equity exposure</a:t>
            </a:r>
          </a:p>
          <a:p>
            <a:pPr>
              <a:buClr>
                <a:srgbClr val="49A942"/>
              </a:buClr>
            </a:pPr>
            <a:r>
              <a:rPr lang="en-US" sz="1800" dirty="0"/>
              <a:t>Revised fixed income approach</a:t>
            </a:r>
          </a:p>
        </p:txBody>
      </p:sp>
      <p:sp>
        <p:nvSpPr>
          <p:cNvPr id="14" name="Text Placeholder 2"/>
          <p:cNvSpPr txBox="1">
            <a:spLocks/>
          </p:cNvSpPr>
          <p:nvPr/>
        </p:nvSpPr>
        <p:spPr>
          <a:xfrm>
            <a:off x="4242036" y="3629820"/>
            <a:ext cx="4901964" cy="1130119"/>
          </a:xfrm>
          <a:prstGeom prst="rect">
            <a:avLst/>
          </a:prstGeom>
        </p:spPr>
        <p:txBody>
          <a:bodyPr/>
          <a:lstStyle>
            <a:lvl1pPr marL="342900" marR="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kern="1200">
                <a:solidFill>
                  <a:srgbClr val="7E8083"/>
                </a:solidFill>
                <a:latin typeface="+mn-lt"/>
                <a:ea typeface="+mn-ea"/>
                <a:cs typeface="+mn-cs"/>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kern="1200">
                <a:solidFill>
                  <a:srgbClr val="7E8083"/>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Clr>
                <a:srgbClr val="0077B3"/>
              </a:buClr>
            </a:pPr>
            <a:r>
              <a:rPr lang="en-US" sz="1800" dirty="0"/>
              <a:t>Greater life expectancies</a:t>
            </a:r>
          </a:p>
          <a:p>
            <a:pPr>
              <a:buClr>
                <a:srgbClr val="0077B3"/>
              </a:buClr>
            </a:pPr>
            <a:r>
              <a:rPr lang="en-US" sz="1800" dirty="0"/>
              <a:t>To retirement or through retirement?</a:t>
            </a:r>
          </a:p>
          <a:p>
            <a:pPr>
              <a:buClr>
                <a:srgbClr val="0077B3"/>
              </a:buClr>
            </a:pPr>
            <a:r>
              <a:rPr lang="en-US" sz="1800" dirty="0"/>
              <a:t>Criticism from Congress, other constituencies</a:t>
            </a:r>
          </a:p>
        </p:txBody>
      </p:sp>
      <p:sp>
        <p:nvSpPr>
          <p:cNvPr id="15" name="Text Placeholder 2"/>
          <p:cNvSpPr txBox="1">
            <a:spLocks/>
          </p:cNvSpPr>
          <p:nvPr/>
        </p:nvSpPr>
        <p:spPr>
          <a:xfrm>
            <a:off x="4239888" y="4851177"/>
            <a:ext cx="4796608" cy="1130119"/>
          </a:xfrm>
          <a:prstGeom prst="rect">
            <a:avLst/>
          </a:prstGeom>
        </p:spPr>
        <p:txBody>
          <a:bodyPr/>
          <a:lstStyle>
            <a:lvl1pPr marL="342900" marR="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kern="1200">
                <a:solidFill>
                  <a:srgbClr val="7E8083"/>
                </a:solidFill>
                <a:latin typeface="+mn-lt"/>
                <a:ea typeface="+mn-ea"/>
                <a:cs typeface="+mn-cs"/>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kern="1200">
                <a:solidFill>
                  <a:srgbClr val="7E8083"/>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Clr>
                <a:srgbClr val="377C29"/>
              </a:buClr>
            </a:pPr>
            <a:r>
              <a:rPr lang="en-US" sz="1800" dirty="0"/>
              <a:t>Emerging trend</a:t>
            </a:r>
          </a:p>
          <a:p>
            <a:pPr>
              <a:buClr>
                <a:srgbClr val="377C29"/>
              </a:buClr>
            </a:pPr>
            <a:r>
              <a:rPr lang="en-US" sz="1800" dirty="0"/>
              <a:t>Initial offerings wrapped around existing funds</a:t>
            </a:r>
          </a:p>
        </p:txBody>
      </p:sp>
    </p:spTree>
    <p:extLst>
      <p:ext uri="{BB962C8B-B14F-4D97-AF65-F5344CB8AC3E}">
        <p14:creationId xmlns:p14="http://schemas.microsoft.com/office/powerpoint/2010/main" val="382916718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chor="ctr"/>
          <a:lstStyle/>
          <a:p>
            <a:r>
              <a:rPr lang="en-US" sz="4400" dirty="0" smtClean="0"/>
              <a:t>Lifetime Income?</a:t>
            </a:r>
            <a:endParaRPr lang="en-US" sz="4400" dirty="0"/>
          </a:p>
        </p:txBody>
      </p:sp>
    </p:spTree>
    <p:extLst>
      <p:ext uri="{BB962C8B-B14F-4D97-AF65-F5344CB8AC3E}">
        <p14:creationId xmlns:p14="http://schemas.microsoft.com/office/powerpoint/2010/main" val="42572837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Lifetime Income</a:t>
            </a:r>
            <a:endParaRPr lang="en-US" dirty="0"/>
          </a:p>
        </p:txBody>
      </p:sp>
      <p:sp>
        <p:nvSpPr>
          <p:cNvPr id="16" name="Text Placeholder 2"/>
          <p:cNvSpPr>
            <a:spLocks noGrp="1"/>
          </p:cNvSpPr>
          <p:nvPr>
            <p:ph type="body" sz="quarter" idx="11"/>
          </p:nvPr>
        </p:nvSpPr>
        <p:spPr>
          <a:xfrm>
            <a:off x="4244184" y="1133442"/>
            <a:ext cx="4899816" cy="1130119"/>
          </a:xfrm>
        </p:spPr>
        <p:txBody>
          <a:bodyPr/>
          <a:lstStyle/>
          <a:p>
            <a:pPr>
              <a:buClr>
                <a:srgbClr val="00A4E4"/>
              </a:buClr>
            </a:pPr>
            <a:r>
              <a:rPr lang="en-US" dirty="0"/>
              <a:t>Traditionally, 401(k)s designed for accumulation/supplemental benefits</a:t>
            </a:r>
          </a:p>
          <a:p>
            <a:pPr>
              <a:buClr>
                <a:srgbClr val="00A4E4"/>
              </a:buClr>
            </a:pPr>
            <a:r>
              <a:rPr lang="en-US" dirty="0"/>
              <a:t>401(k) reporting focused on balances,  </a:t>
            </a:r>
            <a:r>
              <a:rPr lang="en-US" dirty="0" smtClean="0"/>
              <a:t>          not </a:t>
            </a:r>
            <a:r>
              <a:rPr lang="en-US" dirty="0"/>
              <a:t>benefits</a:t>
            </a:r>
          </a:p>
        </p:txBody>
      </p:sp>
      <p:sp>
        <p:nvSpPr>
          <p:cNvPr id="17" name="Rounded Rectangle 16"/>
          <p:cNvSpPr/>
          <p:nvPr/>
        </p:nvSpPr>
        <p:spPr>
          <a:xfrm>
            <a:off x="611560" y="1196752"/>
            <a:ext cx="3024336" cy="936104"/>
          </a:xfrm>
          <a:prstGeom prst="roundRect">
            <a:avLst/>
          </a:prstGeom>
          <a:solidFill>
            <a:srgbClr val="00A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tx2"/>
                </a:solidFill>
              </a:rPr>
              <a:t>401(k)s Displace Pensions as Primary Retirement Plan</a:t>
            </a:r>
          </a:p>
        </p:txBody>
      </p:sp>
      <p:sp>
        <p:nvSpPr>
          <p:cNvPr id="18" name="Rounded Rectangle 17"/>
          <p:cNvSpPr/>
          <p:nvPr/>
        </p:nvSpPr>
        <p:spPr>
          <a:xfrm>
            <a:off x="622291" y="2843116"/>
            <a:ext cx="3024336" cy="936104"/>
          </a:xfrm>
          <a:prstGeom prst="roundRect">
            <a:avLst/>
          </a:prstGeom>
          <a:solidFill>
            <a:srgbClr val="49A9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tx2"/>
                </a:solidFill>
              </a:rPr>
              <a:t>Balance Reporting Impacts Participant Behavior</a:t>
            </a:r>
          </a:p>
        </p:txBody>
      </p:sp>
      <p:sp>
        <p:nvSpPr>
          <p:cNvPr id="19" name="Rounded Rectangle 18"/>
          <p:cNvSpPr/>
          <p:nvPr/>
        </p:nvSpPr>
        <p:spPr>
          <a:xfrm>
            <a:off x="609412" y="4620418"/>
            <a:ext cx="3024336" cy="936104"/>
          </a:xfrm>
          <a:prstGeom prst="roundRect">
            <a:avLst/>
          </a:prstGeom>
          <a:solidFill>
            <a:srgbClr val="0077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tx2"/>
                </a:solidFill>
              </a:rPr>
              <a:t>DOL to Require Reporting of Projected Monthly Benefit</a:t>
            </a:r>
          </a:p>
        </p:txBody>
      </p:sp>
      <p:sp>
        <p:nvSpPr>
          <p:cNvPr id="21" name="TextBox 20"/>
          <p:cNvSpPr txBox="1"/>
          <p:nvPr/>
        </p:nvSpPr>
        <p:spPr>
          <a:xfrm>
            <a:off x="3633748" y="718016"/>
            <a:ext cx="506204" cy="1631216"/>
          </a:xfrm>
          <a:prstGeom prst="rect">
            <a:avLst/>
          </a:prstGeom>
          <a:noFill/>
        </p:spPr>
        <p:txBody>
          <a:bodyPr wrap="square" rtlCol="0" anchor="ctr">
            <a:spAutoFit/>
          </a:bodyPr>
          <a:lstStyle/>
          <a:p>
            <a:r>
              <a:rPr lang="en-US" sz="10000" dirty="0" smtClean="0">
                <a:solidFill>
                  <a:srgbClr val="00A4E4"/>
                </a:solidFill>
              </a:rPr>
              <a:t>{</a:t>
            </a:r>
            <a:endParaRPr lang="en-US" sz="10000" dirty="0">
              <a:solidFill>
                <a:srgbClr val="00A4E4"/>
              </a:solidFill>
            </a:endParaRPr>
          </a:p>
        </p:txBody>
      </p:sp>
      <p:sp>
        <p:nvSpPr>
          <p:cNvPr id="22" name="TextBox 21"/>
          <p:cNvSpPr txBox="1"/>
          <p:nvPr/>
        </p:nvSpPr>
        <p:spPr>
          <a:xfrm>
            <a:off x="3631600" y="2377259"/>
            <a:ext cx="506204" cy="1631216"/>
          </a:xfrm>
          <a:prstGeom prst="rect">
            <a:avLst/>
          </a:prstGeom>
          <a:noFill/>
        </p:spPr>
        <p:txBody>
          <a:bodyPr wrap="square" rtlCol="0" anchor="ctr">
            <a:spAutoFit/>
          </a:bodyPr>
          <a:lstStyle/>
          <a:p>
            <a:r>
              <a:rPr lang="en-US" sz="10000" dirty="0" smtClean="0">
                <a:solidFill>
                  <a:srgbClr val="49A942"/>
                </a:solidFill>
              </a:rPr>
              <a:t>{</a:t>
            </a:r>
            <a:endParaRPr lang="en-US" sz="10000" dirty="0">
              <a:solidFill>
                <a:srgbClr val="49A942"/>
              </a:solidFill>
            </a:endParaRPr>
          </a:p>
        </p:txBody>
      </p:sp>
      <p:sp>
        <p:nvSpPr>
          <p:cNvPr id="23" name="TextBox 22"/>
          <p:cNvSpPr txBox="1"/>
          <p:nvPr/>
        </p:nvSpPr>
        <p:spPr>
          <a:xfrm>
            <a:off x="3631600" y="4180319"/>
            <a:ext cx="506204" cy="1631216"/>
          </a:xfrm>
          <a:prstGeom prst="rect">
            <a:avLst/>
          </a:prstGeom>
          <a:noFill/>
        </p:spPr>
        <p:txBody>
          <a:bodyPr wrap="square" rtlCol="0" anchor="ctr">
            <a:spAutoFit/>
          </a:bodyPr>
          <a:lstStyle/>
          <a:p>
            <a:r>
              <a:rPr lang="en-US" sz="10000" dirty="0" smtClean="0">
                <a:solidFill>
                  <a:srgbClr val="0077B3"/>
                </a:solidFill>
              </a:rPr>
              <a:t>{</a:t>
            </a:r>
            <a:endParaRPr lang="en-US" sz="10000" dirty="0">
              <a:solidFill>
                <a:srgbClr val="0077B3"/>
              </a:solidFill>
            </a:endParaRPr>
          </a:p>
        </p:txBody>
      </p:sp>
      <p:sp>
        <p:nvSpPr>
          <p:cNvPr id="25" name="Text Placeholder 2"/>
          <p:cNvSpPr txBox="1">
            <a:spLocks/>
          </p:cNvSpPr>
          <p:nvPr/>
        </p:nvSpPr>
        <p:spPr>
          <a:xfrm>
            <a:off x="4242036" y="2766927"/>
            <a:ext cx="4290404" cy="1130119"/>
          </a:xfrm>
          <a:prstGeom prst="rect">
            <a:avLst/>
          </a:prstGeom>
        </p:spPr>
        <p:txBody>
          <a:bodyPr/>
          <a:lstStyle>
            <a:lvl1pPr marL="342900" marR="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kern="1200">
                <a:solidFill>
                  <a:srgbClr val="7E8083"/>
                </a:solidFill>
                <a:latin typeface="+mn-lt"/>
                <a:ea typeface="+mn-ea"/>
                <a:cs typeface="+mn-cs"/>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kern="1200">
                <a:solidFill>
                  <a:srgbClr val="7E8083"/>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Clr>
                <a:srgbClr val="49A942"/>
              </a:buClr>
            </a:pPr>
            <a:r>
              <a:rPr lang="en-US" dirty="0"/>
              <a:t>Discourages savings due to size of target amount</a:t>
            </a:r>
          </a:p>
          <a:p>
            <a:pPr>
              <a:buClr>
                <a:srgbClr val="49A942"/>
              </a:buClr>
            </a:pPr>
            <a:r>
              <a:rPr lang="en-US" dirty="0"/>
              <a:t>May lead to overconfidence</a:t>
            </a:r>
          </a:p>
          <a:p>
            <a:pPr>
              <a:buClr>
                <a:srgbClr val="49A942"/>
              </a:buClr>
            </a:pPr>
            <a:r>
              <a:rPr lang="en-US" dirty="0"/>
              <a:t>Encourages lump sum distributions</a:t>
            </a:r>
          </a:p>
        </p:txBody>
      </p:sp>
      <p:sp>
        <p:nvSpPr>
          <p:cNvPr id="26" name="Text Placeholder 2"/>
          <p:cNvSpPr txBox="1">
            <a:spLocks/>
          </p:cNvSpPr>
          <p:nvPr/>
        </p:nvSpPr>
        <p:spPr>
          <a:xfrm>
            <a:off x="4242036" y="4557108"/>
            <a:ext cx="4901964" cy="1130119"/>
          </a:xfrm>
          <a:prstGeom prst="rect">
            <a:avLst/>
          </a:prstGeom>
        </p:spPr>
        <p:txBody>
          <a:bodyPr/>
          <a:lstStyle>
            <a:lvl1pPr marL="342900" marR="0" indent="-34290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kern="1200">
                <a:solidFill>
                  <a:srgbClr val="7E8083"/>
                </a:solidFill>
                <a:latin typeface="+mn-lt"/>
                <a:ea typeface="+mn-ea"/>
                <a:cs typeface="+mn-cs"/>
              </a:defRPr>
            </a:lvl1pPr>
            <a:lvl2pPr marL="742950" marR="0" indent="-285750" algn="l" defTabSz="457200" rtl="0" eaLnBrk="1" fontAlgn="base" latinLnBrk="0" hangingPunct="1">
              <a:lnSpc>
                <a:spcPct val="100000"/>
              </a:lnSpc>
              <a:spcBef>
                <a:spcPct val="20000"/>
              </a:spcBef>
              <a:spcAft>
                <a:spcPct val="0"/>
              </a:spcAft>
              <a:buClr>
                <a:srgbClr val="0096D6"/>
              </a:buClr>
              <a:buSzTx/>
              <a:buFont typeface="Wingdings" pitchFamily="2" charset="2"/>
              <a:buChar char="§"/>
              <a:tabLst/>
              <a:defRPr sz="2000" kern="1200">
                <a:solidFill>
                  <a:srgbClr val="7E8083"/>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Clr>
                <a:srgbClr val="0077B3"/>
              </a:buClr>
            </a:pPr>
            <a:r>
              <a:rPr lang="en-US" dirty="0"/>
              <a:t>Questions about projection method, annuity factor, rate of return</a:t>
            </a:r>
          </a:p>
          <a:p>
            <a:pPr>
              <a:buClr>
                <a:srgbClr val="0077B3"/>
              </a:buClr>
            </a:pPr>
            <a:r>
              <a:rPr lang="en-US" dirty="0"/>
              <a:t>Single number or range of possible outcomes</a:t>
            </a:r>
          </a:p>
        </p:txBody>
      </p:sp>
    </p:spTree>
    <p:extLst>
      <p:ext uri="{BB962C8B-B14F-4D97-AF65-F5344CB8AC3E}">
        <p14:creationId xmlns:p14="http://schemas.microsoft.com/office/powerpoint/2010/main" val="45217823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32000" y="259200"/>
            <a:ext cx="8388472" cy="612000"/>
          </a:xfrm>
        </p:spPr>
        <p:txBody>
          <a:bodyPr/>
          <a:lstStyle/>
          <a:p>
            <a:r>
              <a:rPr lang="en-US" dirty="0" smtClean="0"/>
              <a:t>Defined Contribution &amp; Politics</a:t>
            </a:r>
            <a:endParaRPr lang="en-US" dirty="0"/>
          </a:p>
        </p:txBody>
      </p:sp>
      <p:sp>
        <p:nvSpPr>
          <p:cNvPr id="3" name="Text Placeholder 2"/>
          <p:cNvSpPr>
            <a:spLocks noGrp="1"/>
          </p:cNvSpPr>
          <p:nvPr>
            <p:ph type="body" sz="quarter" idx="11"/>
          </p:nvPr>
        </p:nvSpPr>
        <p:spPr>
          <a:xfrm>
            <a:off x="432000" y="1159200"/>
            <a:ext cx="8100440" cy="4579200"/>
          </a:xfrm>
        </p:spPr>
        <p:txBody>
          <a:bodyPr/>
          <a:lstStyle/>
          <a:p>
            <a:r>
              <a:rPr lang="en-US" sz="2800" dirty="0"/>
              <a:t>Obama Administration believes lifetime income options facilitate retirement security.</a:t>
            </a:r>
          </a:p>
          <a:p>
            <a:pPr lvl="1"/>
            <a:r>
              <a:rPr lang="en-US" dirty="0"/>
              <a:t>Initiative to reduce barriers to annuitization of 401(k) plan assets.</a:t>
            </a:r>
          </a:p>
          <a:p>
            <a:pPr lvl="1"/>
            <a:r>
              <a:rPr lang="en-US" dirty="0"/>
              <a:t>DOL / IRS issue joint release with requests for information on Feb 2, 2010.</a:t>
            </a:r>
          </a:p>
          <a:p>
            <a:pPr lvl="1"/>
            <a:r>
              <a:rPr lang="en-US" dirty="0"/>
              <a:t>RFI addresses education, disclosure, tax rules, selection of annuity providers, 404(c) and QDIAs.</a:t>
            </a:r>
          </a:p>
          <a:p>
            <a:r>
              <a:rPr lang="en-US" sz="2800" dirty="0"/>
              <a:t>The Retirement Security Project</a:t>
            </a:r>
          </a:p>
          <a:p>
            <a:pPr lvl="1"/>
            <a:r>
              <a:rPr lang="en-US" dirty="0"/>
              <a:t>Released 2 white papers on DC plan annuitization.</a:t>
            </a:r>
          </a:p>
          <a:p>
            <a:pPr lvl="1"/>
            <a:r>
              <a:rPr lang="en-US" dirty="0"/>
              <a:t>Proposed use of annuities as default investment.</a:t>
            </a:r>
          </a:p>
          <a:p>
            <a:pPr lvl="1"/>
            <a:r>
              <a:rPr lang="en-US" dirty="0"/>
              <a:t>Utility of default annuities limited because of different needs to retirees and difficulty in reversal</a:t>
            </a:r>
          </a:p>
        </p:txBody>
      </p:sp>
    </p:spTree>
    <p:extLst>
      <p:ext uri="{BB962C8B-B14F-4D97-AF65-F5344CB8AC3E}">
        <p14:creationId xmlns:p14="http://schemas.microsoft.com/office/powerpoint/2010/main" val="337324442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32000" y="259200"/>
            <a:ext cx="8316464" cy="612000"/>
          </a:xfrm>
        </p:spPr>
        <p:txBody>
          <a:bodyPr/>
          <a:lstStyle/>
          <a:p>
            <a:r>
              <a:rPr lang="en-US" dirty="0" smtClean="0"/>
              <a:t>DC </a:t>
            </a:r>
            <a:r>
              <a:rPr lang="en-US" dirty="0"/>
              <a:t>Plan </a:t>
            </a:r>
            <a:r>
              <a:rPr lang="en-US" dirty="0" err="1"/>
              <a:t>Annuitization</a:t>
            </a:r>
            <a:endParaRPr lang="en-US" dirty="0"/>
          </a:p>
        </p:txBody>
      </p:sp>
      <p:sp>
        <p:nvSpPr>
          <p:cNvPr id="3" name="Text Placeholder 2"/>
          <p:cNvSpPr>
            <a:spLocks noGrp="1"/>
          </p:cNvSpPr>
          <p:nvPr>
            <p:ph type="body" sz="quarter" idx="11"/>
          </p:nvPr>
        </p:nvSpPr>
        <p:spPr>
          <a:xfrm>
            <a:off x="432000" y="1159200"/>
            <a:ext cx="8244456" cy="4579200"/>
          </a:xfrm>
        </p:spPr>
        <p:txBody>
          <a:bodyPr/>
          <a:lstStyle/>
          <a:p>
            <a:r>
              <a:rPr lang="en-US" sz="2800" dirty="0" smtClean="0"/>
              <a:t>Recent developments include two </a:t>
            </a:r>
            <a:r>
              <a:rPr lang="en-US" sz="2800" dirty="0"/>
              <a:t>types of legislative </a:t>
            </a:r>
            <a:r>
              <a:rPr lang="en-US" sz="2800" dirty="0" smtClean="0"/>
              <a:t>proposals:</a:t>
            </a:r>
          </a:p>
          <a:p>
            <a:endParaRPr lang="en-US" sz="2800" dirty="0" smtClean="0"/>
          </a:p>
          <a:p>
            <a:pPr lvl="1"/>
            <a:r>
              <a:rPr lang="en-US" dirty="0" smtClean="0"/>
              <a:t>Encourage </a:t>
            </a:r>
            <a:r>
              <a:rPr lang="en-US" dirty="0" err="1" smtClean="0"/>
              <a:t>annuitization</a:t>
            </a:r>
            <a:r>
              <a:rPr lang="en-US" dirty="0" smtClean="0"/>
              <a:t> with tax breaks:  Lifetime Pension Annuity for You Act, Retirement Security for Life Act.</a:t>
            </a:r>
          </a:p>
          <a:p>
            <a:pPr lvl="1"/>
            <a:endParaRPr lang="en-US" dirty="0" smtClean="0"/>
          </a:p>
          <a:p>
            <a:pPr lvl="1"/>
            <a:r>
              <a:rPr lang="en-US" dirty="0" smtClean="0"/>
              <a:t>Annual disclosure of what 401(k) plan balance would be worth as annuity:  Lifetime Income Disclosure Act.</a:t>
            </a:r>
          </a:p>
          <a:p>
            <a:endParaRPr lang="en-US" sz="2800" dirty="0"/>
          </a:p>
        </p:txBody>
      </p:sp>
    </p:spTree>
    <p:extLst>
      <p:ext uri="{BB962C8B-B14F-4D97-AF65-F5344CB8AC3E}">
        <p14:creationId xmlns:p14="http://schemas.microsoft.com/office/powerpoint/2010/main" val="59702117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79512" y="259200"/>
            <a:ext cx="8964488" cy="612000"/>
          </a:xfrm>
        </p:spPr>
        <p:txBody>
          <a:bodyPr/>
          <a:lstStyle/>
          <a:p>
            <a:r>
              <a:rPr lang="en-US" dirty="0" smtClean="0"/>
              <a:t>Tax Relief </a:t>
            </a:r>
            <a:r>
              <a:rPr lang="en-US" dirty="0"/>
              <a:t>for Lifetime </a:t>
            </a:r>
            <a:r>
              <a:rPr lang="en-US" dirty="0" smtClean="0"/>
              <a:t>Income Options</a:t>
            </a:r>
            <a:endParaRPr lang="en-US" dirty="0"/>
          </a:p>
        </p:txBody>
      </p:sp>
      <p:sp>
        <p:nvSpPr>
          <p:cNvPr id="3" name="Text Placeholder 2"/>
          <p:cNvSpPr>
            <a:spLocks noGrp="1"/>
          </p:cNvSpPr>
          <p:nvPr>
            <p:ph type="body" sz="quarter" idx="11"/>
          </p:nvPr>
        </p:nvSpPr>
        <p:spPr>
          <a:xfrm>
            <a:off x="432000" y="1159200"/>
            <a:ext cx="8316464" cy="4579200"/>
          </a:xfrm>
        </p:spPr>
        <p:txBody>
          <a:bodyPr/>
          <a:lstStyle/>
          <a:p>
            <a:r>
              <a:rPr lang="en-US" sz="2800" dirty="0"/>
              <a:t>Proposed </a:t>
            </a:r>
            <a:r>
              <a:rPr lang="en-US" sz="2800" dirty="0" smtClean="0"/>
              <a:t>Regulations &amp; </a:t>
            </a:r>
            <a:r>
              <a:rPr lang="en-US" sz="2800" dirty="0"/>
              <a:t>Rulings on Required Minimum </a:t>
            </a:r>
            <a:r>
              <a:rPr lang="en-US" sz="2800" dirty="0" smtClean="0"/>
              <a:t>Distributions:</a:t>
            </a:r>
            <a:endParaRPr lang="en-US" sz="2800" dirty="0"/>
          </a:p>
          <a:p>
            <a:pPr lvl="1"/>
            <a:r>
              <a:rPr lang="en-US" dirty="0"/>
              <a:t>PLR 200951039:  no surprises as to age 70 ½ interpretations.</a:t>
            </a:r>
          </a:p>
          <a:p>
            <a:pPr lvl="1"/>
            <a:r>
              <a:rPr lang="en-US" dirty="0"/>
              <a:t>Proposed Reg. (Feb. 2012): longevity annuity beginning at age 80 or 85 will not violate required minimum distribution rules.  Annuity premium lesser of $100,000 or 25% of account balance.</a:t>
            </a:r>
          </a:p>
          <a:p>
            <a:pPr lvl="1"/>
            <a:r>
              <a:rPr lang="en-US" dirty="0"/>
              <a:t>Proposed Reg. (Feb. 2012): split distribution options consisting of annuity and lump sum approved.</a:t>
            </a:r>
          </a:p>
          <a:p>
            <a:pPr lvl="1"/>
            <a:r>
              <a:rPr lang="en-US" dirty="0"/>
              <a:t>Rev. Rul. 2012-4: participants can rollover 401(k) balance to same employer DB plan and convert to annuity from DB plan.</a:t>
            </a:r>
          </a:p>
          <a:p>
            <a:pPr lvl="1"/>
            <a:r>
              <a:rPr lang="en-US" dirty="0"/>
              <a:t>Rev. Rul. 2013-3: deferred annuities in 401(k) plan will not trigger IRS death benefits for surviving spouse.</a:t>
            </a:r>
          </a:p>
          <a:p>
            <a:endParaRPr lang="en-US" dirty="0"/>
          </a:p>
          <a:p>
            <a:endParaRPr lang="en-US" dirty="0"/>
          </a:p>
        </p:txBody>
      </p:sp>
    </p:spTree>
    <p:extLst>
      <p:ext uri="{BB962C8B-B14F-4D97-AF65-F5344CB8AC3E}">
        <p14:creationId xmlns:p14="http://schemas.microsoft.com/office/powerpoint/2010/main" val="49807180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79512" y="259200"/>
            <a:ext cx="8964488" cy="612000"/>
          </a:xfrm>
        </p:spPr>
        <p:txBody>
          <a:bodyPr/>
          <a:lstStyle/>
          <a:p>
            <a:r>
              <a:rPr lang="en-US" dirty="0" smtClean="0"/>
              <a:t>Lifetime </a:t>
            </a:r>
            <a:r>
              <a:rPr lang="en-US" dirty="0"/>
              <a:t>Income </a:t>
            </a:r>
            <a:r>
              <a:rPr lang="en-US" dirty="0" smtClean="0"/>
              <a:t>Options: Applications</a:t>
            </a:r>
            <a:endParaRPr lang="en-US" dirty="0"/>
          </a:p>
        </p:txBody>
      </p:sp>
      <p:sp>
        <p:nvSpPr>
          <p:cNvPr id="3" name="Text Placeholder 2"/>
          <p:cNvSpPr>
            <a:spLocks noGrp="1"/>
          </p:cNvSpPr>
          <p:nvPr>
            <p:ph type="body" sz="quarter" idx="11"/>
          </p:nvPr>
        </p:nvSpPr>
        <p:spPr>
          <a:xfrm>
            <a:off x="432000" y="1159200"/>
            <a:ext cx="8460480" cy="4579200"/>
          </a:xfrm>
        </p:spPr>
        <p:txBody>
          <a:bodyPr/>
          <a:lstStyle/>
          <a:p>
            <a:pPr>
              <a:lnSpc>
                <a:spcPct val="150000"/>
              </a:lnSpc>
            </a:pPr>
            <a:r>
              <a:rPr lang="en-US" sz="2800" dirty="0"/>
              <a:t>Anticipate future legislation or regulation.</a:t>
            </a:r>
          </a:p>
          <a:p>
            <a:pPr>
              <a:lnSpc>
                <a:spcPct val="150000"/>
              </a:lnSpc>
            </a:pPr>
            <a:r>
              <a:rPr lang="en-US" sz="2800" dirty="0"/>
              <a:t>Most likely: DC plans must disclose monthly or yearly lifetime income that account balance can provide through annuity purchase.  Possible DOL reg. in 2013</a:t>
            </a:r>
          </a:p>
          <a:p>
            <a:pPr>
              <a:lnSpc>
                <a:spcPct val="150000"/>
              </a:lnSpc>
            </a:pPr>
            <a:r>
              <a:rPr lang="en-US" sz="2800" dirty="0"/>
              <a:t>Also possible: DC plans must offer life annuities as benefit distribution option.</a:t>
            </a:r>
          </a:p>
          <a:p>
            <a:pPr>
              <a:lnSpc>
                <a:spcPct val="150000"/>
              </a:lnSpc>
            </a:pPr>
            <a:r>
              <a:rPr lang="en-US" sz="2800" dirty="0"/>
              <a:t>Be prepared to explain concept of longevity annuities.</a:t>
            </a:r>
          </a:p>
          <a:p>
            <a:pPr>
              <a:lnSpc>
                <a:spcPct val="150000"/>
              </a:lnSpc>
            </a:pPr>
            <a:endParaRPr lang="en-US" sz="2800" dirty="0"/>
          </a:p>
        </p:txBody>
      </p:sp>
    </p:spTree>
    <p:extLst>
      <p:ext uri="{BB962C8B-B14F-4D97-AF65-F5344CB8AC3E}">
        <p14:creationId xmlns:p14="http://schemas.microsoft.com/office/powerpoint/2010/main" val="244919895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chor="ctr"/>
          <a:lstStyle/>
          <a:p>
            <a:r>
              <a:rPr lang="en-US" sz="4400" dirty="0"/>
              <a:t>Benchmarks &amp; Fee Disclosure</a:t>
            </a:r>
          </a:p>
        </p:txBody>
      </p:sp>
    </p:spTree>
    <p:extLst>
      <p:ext uri="{BB962C8B-B14F-4D97-AF65-F5344CB8AC3E}">
        <p14:creationId xmlns:p14="http://schemas.microsoft.com/office/powerpoint/2010/main" val="48376408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32000" y="259200"/>
            <a:ext cx="8244456" cy="612000"/>
          </a:xfrm>
        </p:spPr>
        <p:txBody>
          <a:bodyPr/>
          <a:lstStyle/>
          <a:p>
            <a:r>
              <a:rPr lang="en-US" dirty="0" smtClean="0"/>
              <a:t>Recent Fee Disclosure Regulations</a:t>
            </a:r>
            <a:endParaRPr lang="en-US" dirty="0"/>
          </a:p>
        </p:txBody>
      </p:sp>
      <p:sp>
        <p:nvSpPr>
          <p:cNvPr id="3" name="Text Placeholder 2"/>
          <p:cNvSpPr>
            <a:spLocks noGrp="1"/>
          </p:cNvSpPr>
          <p:nvPr>
            <p:ph type="body" sz="quarter" idx="11"/>
          </p:nvPr>
        </p:nvSpPr>
        <p:spPr>
          <a:xfrm>
            <a:off x="432000" y="1159200"/>
            <a:ext cx="8100440" cy="4579200"/>
          </a:xfrm>
        </p:spPr>
        <p:txBody>
          <a:bodyPr/>
          <a:lstStyle/>
          <a:p>
            <a:r>
              <a:rPr lang="en-US" sz="2800" dirty="0" smtClean="0"/>
              <a:t>Two </a:t>
            </a:r>
            <a:r>
              <a:rPr lang="en-US" sz="2800" dirty="0"/>
              <a:t>fee disclosure regulations implemented in 2012</a:t>
            </a:r>
          </a:p>
          <a:p>
            <a:pPr lvl="1"/>
            <a:r>
              <a:rPr lang="en-US" dirty="0"/>
              <a:t>Section 408(b)(2) disclosures to plan </a:t>
            </a:r>
            <a:r>
              <a:rPr lang="en-US" dirty="0" smtClean="0"/>
              <a:t>sponsors (Effective </a:t>
            </a:r>
            <a:r>
              <a:rPr lang="en-US" dirty="0"/>
              <a:t>July 1, </a:t>
            </a:r>
            <a:r>
              <a:rPr lang="en-US" dirty="0" smtClean="0"/>
              <a:t>2012)</a:t>
            </a:r>
            <a:endParaRPr lang="en-US" dirty="0"/>
          </a:p>
          <a:p>
            <a:pPr lvl="1"/>
            <a:r>
              <a:rPr lang="en-US" dirty="0"/>
              <a:t>Section 404(a)(5) disclosures to </a:t>
            </a:r>
            <a:r>
              <a:rPr lang="en-US" dirty="0" smtClean="0"/>
              <a:t>participants (Effective Aug 30</a:t>
            </a:r>
            <a:r>
              <a:rPr lang="en-US" dirty="0"/>
              <a:t>, </a:t>
            </a:r>
            <a:r>
              <a:rPr lang="en-US" dirty="0" smtClean="0"/>
              <a:t>2012)</a:t>
            </a:r>
          </a:p>
          <a:p>
            <a:pPr lvl="1"/>
            <a:endParaRPr lang="en-US" sz="2800" dirty="0" smtClean="0"/>
          </a:p>
          <a:p>
            <a:pPr lvl="0"/>
            <a:r>
              <a:rPr lang="en-US" sz="2800" dirty="0"/>
              <a:t>DOL  considering guide/tool for 408(b)(2) disclosures </a:t>
            </a:r>
          </a:p>
          <a:p>
            <a:pPr lvl="1"/>
            <a:r>
              <a:rPr lang="en-US" dirty="0"/>
              <a:t>How to read disclosures</a:t>
            </a:r>
          </a:p>
          <a:p>
            <a:pPr lvl="1"/>
            <a:r>
              <a:rPr lang="en-US" dirty="0"/>
              <a:t>Potentially complex, provided through multiple documents</a:t>
            </a:r>
          </a:p>
          <a:p>
            <a:pPr lvl="1"/>
            <a:r>
              <a:rPr lang="en-US" dirty="0"/>
              <a:t>Targeting May 2013 release</a:t>
            </a:r>
          </a:p>
          <a:p>
            <a:pPr marL="457200" lvl="1" indent="0">
              <a:buNone/>
            </a:pPr>
            <a:endParaRPr lang="en-US" dirty="0"/>
          </a:p>
        </p:txBody>
      </p:sp>
    </p:spTree>
    <p:extLst>
      <p:ext uri="{BB962C8B-B14F-4D97-AF65-F5344CB8AC3E}">
        <p14:creationId xmlns:p14="http://schemas.microsoft.com/office/powerpoint/2010/main" val="295263462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32000" y="259200"/>
            <a:ext cx="8100440" cy="612000"/>
          </a:xfrm>
        </p:spPr>
        <p:txBody>
          <a:bodyPr/>
          <a:lstStyle/>
          <a:p>
            <a:r>
              <a:rPr lang="en-US" dirty="0" smtClean="0"/>
              <a:t>TDF Monitoring &amp; </a:t>
            </a:r>
            <a:r>
              <a:rPr lang="en-US" dirty="0"/>
              <a:t>Benchmarking</a:t>
            </a:r>
          </a:p>
        </p:txBody>
      </p:sp>
      <p:sp>
        <p:nvSpPr>
          <p:cNvPr id="3" name="Text Placeholder 2"/>
          <p:cNvSpPr>
            <a:spLocks noGrp="1"/>
          </p:cNvSpPr>
          <p:nvPr>
            <p:ph type="body" sz="quarter" idx="11"/>
          </p:nvPr>
        </p:nvSpPr>
        <p:spPr>
          <a:xfrm>
            <a:off x="432000" y="1159200"/>
            <a:ext cx="8532488" cy="4579200"/>
          </a:xfrm>
        </p:spPr>
        <p:txBody>
          <a:bodyPr anchor="b"/>
          <a:lstStyle/>
          <a:p>
            <a:r>
              <a:rPr lang="en-US" dirty="0"/>
              <a:t>Our survey finds that a wide variety of broad-based securities market benchmarks are being used for participant disclosures, indicating little consensus on what constitutes an appropriate comparative for this </a:t>
            </a:r>
            <a:r>
              <a:rPr lang="en-US" dirty="0" smtClean="0"/>
              <a:t>purpose.</a:t>
            </a:r>
            <a:endParaRPr lang="en-US" dirty="0"/>
          </a:p>
        </p:txBody>
      </p:sp>
      <p:pic>
        <p:nvPicPr>
          <p:cNvPr id="4" name="Content Placeholder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7205" y="1052736"/>
            <a:ext cx="7404004" cy="3636661"/>
          </a:xfrm>
          <a:prstGeom prst="rect">
            <a:avLst/>
          </a:prstGeom>
        </p:spPr>
      </p:pic>
    </p:spTree>
    <p:extLst>
      <p:ext uri="{BB962C8B-B14F-4D97-AF65-F5344CB8AC3E}">
        <p14:creationId xmlns:p14="http://schemas.microsoft.com/office/powerpoint/2010/main" val="33405906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chor="ctr"/>
          <a:lstStyle/>
          <a:p>
            <a:r>
              <a:rPr lang="en-US" sz="4400" dirty="0" smtClean="0"/>
              <a:t>Thank You.</a:t>
            </a:r>
          </a:p>
          <a:p>
            <a:r>
              <a:rPr lang="en-US" sz="4400" dirty="0" smtClean="0"/>
              <a:t>Questions?</a:t>
            </a:r>
            <a:endParaRPr lang="en-US" sz="4400" dirty="0"/>
          </a:p>
        </p:txBody>
      </p:sp>
    </p:spTree>
    <p:extLst>
      <p:ext uri="{BB962C8B-B14F-4D97-AF65-F5344CB8AC3E}">
        <p14:creationId xmlns:p14="http://schemas.microsoft.com/office/powerpoint/2010/main" val="17887123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193464" y="2164694"/>
            <a:ext cx="3960440" cy="2448272"/>
          </a:xfrm>
        </p:spPr>
        <p:txBody>
          <a:bodyPr/>
          <a:lstStyle/>
          <a:p>
            <a:pPr algn="r"/>
            <a:r>
              <a:rPr lang="en-US" dirty="0"/>
              <a:t>The Changing DC Landscape: </a:t>
            </a:r>
            <a:endParaRPr lang="en-US" dirty="0" smtClean="0"/>
          </a:p>
          <a:p>
            <a:pPr algn="r"/>
            <a:r>
              <a:rPr lang="en-US" dirty="0" smtClean="0"/>
              <a:t>How Regulation Is </a:t>
            </a:r>
            <a:r>
              <a:rPr lang="en-US" dirty="0"/>
              <a:t>Changing the Face of the DC Plan</a:t>
            </a:r>
          </a:p>
        </p:txBody>
      </p:sp>
      <p:sp>
        <p:nvSpPr>
          <p:cNvPr id="8" name="TextBox 7"/>
          <p:cNvSpPr txBox="1">
            <a:spLocks noChangeArrowheads="1"/>
          </p:cNvSpPr>
          <p:nvPr/>
        </p:nvSpPr>
        <p:spPr bwMode="auto">
          <a:xfrm>
            <a:off x="4782091" y="2158249"/>
            <a:ext cx="4138612" cy="298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MS PGothic" pitchFamily="34" charset="-128"/>
              </a:defRPr>
            </a:lvl1pPr>
            <a:lvl2pPr marL="742950" indent="-285750" eaLnBrk="0" hangingPunct="0">
              <a:defRPr>
                <a:solidFill>
                  <a:schemeClr val="tx1"/>
                </a:solidFill>
                <a:latin typeface="Calibri" pitchFamily="34" charset="0"/>
                <a:ea typeface="MS PGothic" pitchFamily="34" charset="-128"/>
              </a:defRPr>
            </a:lvl2pPr>
            <a:lvl3pPr marL="1143000" indent="-228600" eaLnBrk="0" hangingPunct="0">
              <a:defRPr>
                <a:solidFill>
                  <a:schemeClr val="tx1"/>
                </a:solidFill>
                <a:latin typeface="Calibri" pitchFamily="34" charset="0"/>
                <a:ea typeface="MS PGothic" pitchFamily="34" charset="-128"/>
              </a:defRPr>
            </a:lvl3pPr>
            <a:lvl4pPr marL="1600200" indent="-228600" eaLnBrk="0" hangingPunct="0">
              <a:defRPr>
                <a:solidFill>
                  <a:schemeClr val="tx1"/>
                </a:solidFill>
                <a:latin typeface="Calibri" pitchFamily="34" charset="0"/>
                <a:ea typeface="MS PGothic" pitchFamily="34" charset="-128"/>
              </a:defRPr>
            </a:lvl4pPr>
            <a:lvl5pPr marL="2057400" indent="-228600" eaLnBrk="0" hangingPunct="0">
              <a:defRPr>
                <a:solidFill>
                  <a:schemeClr val="tx1"/>
                </a:solidFill>
                <a:latin typeface="Calibri" pitchFamily="34" charset="0"/>
                <a:ea typeface="MS PGothic" pitchFamily="34" charset="-128"/>
              </a:defRPr>
            </a:lvl5pPr>
            <a:lvl6pPr marL="2514600" indent="-228600" defTabSz="457200" eaLnBrk="0" fontAlgn="base" hangingPunct="0">
              <a:spcBef>
                <a:spcPct val="0"/>
              </a:spcBef>
              <a:spcAft>
                <a:spcPct val="0"/>
              </a:spcAft>
              <a:defRPr>
                <a:solidFill>
                  <a:schemeClr val="tx1"/>
                </a:solidFill>
                <a:latin typeface="Calibri" pitchFamily="34" charset="0"/>
                <a:ea typeface="MS PGothic" pitchFamily="34" charset="-128"/>
              </a:defRPr>
            </a:lvl6pPr>
            <a:lvl7pPr marL="2971800" indent="-228600" defTabSz="457200" eaLnBrk="0" fontAlgn="base" hangingPunct="0">
              <a:spcBef>
                <a:spcPct val="0"/>
              </a:spcBef>
              <a:spcAft>
                <a:spcPct val="0"/>
              </a:spcAft>
              <a:defRPr>
                <a:solidFill>
                  <a:schemeClr val="tx1"/>
                </a:solidFill>
                <a:latin typeface="Calibri" pitchFamily="34" charset="0"/>
                <a:ea typeface="MS PGothic" pitchFamily="34" charset="-128"/>
              </a:defRPr>
            </a:lvl7pPr>
            <a:lvl8pPr marL="3429000" indent="-228600" defTabSz="457200" eaLnBrk="0" fontAlgn="base" hangingPunct="0">
              <a:spcBef>
                <a:spcPct val="0"/>
              </a:spcBef>
              <a:spcAft>
                <a:spcPct val="0"/>
              </a:spcAft>
              <a:defRPr>
                <a:solidFill>
                  <a:schemeClr val="tx1"/>
                </a:solidFill>
                <a:latin typeface="Calibri" pitchFamily="34" charset="0"/>
                <a:ea typeface="MS PGothic" pitchFamily="34" charset="-128"/>
              </a:defRPr>
            </a:lvl8pPr>
            <a:lvl9pPr marL="3886200" indent="-228600" defTabSz="457200" eaLnBrk="0" fontAlgn="base" hangingPunct="0">
              <a:spcBef>
                <a:spcPct val="0"/>
              </a:spcBef>
              <a:spcAft>
                <a:spcPct val="0"/>
              </a:spcAft>
              <a:defRPr>
                <a:solidFill>
                  <a:schemeClr val="tx1"/>
                </a:solidFill>
                <a:latin typeface="Calibri" pitchFamily="34" charset="0"/>
                <a:ea typeface="MS PGothic" pitchFamily="34" charset="-128"/>
              </a:defRPr>
            </a:lvl9pPr>
          </a:lstStyle>
          <a:p>
            <a:pPr eaLnBrk="1" hangingPunct="1"/>
            <a:r>
              <a:rPr lang="en-US" sz="2000" b="1" dirty="0" smtClean="0">
                <a:solidFill>
                  <a:srgbClr val="646464"/>
                </a:solidFill>
                <a:latin typeface="Calibri"/>
                <a:cs typeface="Calibri" charset="0"/>
              </a:rPr>
              <a:t>Dave </a:t>
            </a:r>
            <a:r>
              <a:rPr lang="en-US" sz="2000" b="1" dirty="0" err="1" smtClean="0">
                <a:solidFill>
                  <a:srgbClr val="646464"/>
                </a:solidFill>
                <a:latin typeface="Calibri"/>
                <a:cs typeface="Calibri" charset="0"/>
              </a:rPr>
              <a:t>Nadig</a:t>
            </a:r>
            <a:r>
              <a:rPr lang="en-US" sz="2000" b="1" dirty="0" smtClean="0">
                <a:solidFill>
                  <a:srgbClr val="646464"/>
                </a:solidFill>
                <a:latin typeface="Calibri"/>
                <a:cs typeface="Calibri" charset="0"/>
              </a:rPr>
              <a:t>, </a:t>
            </a:r>
            <a:r>
              <a:rPr lang="en-US" sz="1600" i="1" dirty="0" smtClean="0">
                <a:solidFill>
                  <a:srgbClr val="646464"/>
                </a:solidFill>
                <a:latin typeface="Calibri"/>
                <a:cs typeface="Calibri" pitchFamily="34" charset="0"/>
              </a:rPr>
              <a:t>Moderator</a:t>
            </a:r>
          </a:p>
          <a:p>
            <a:pPr eaLnBrk="1" hangingPunct="1"/>
            <a:r>
              <a:rPr lang="en-US" sz="1600" dirty="0" smtClean="0">
                <a:solidFill>
                  <a:srgbClr val="646464"/>
                </a:solidFill>
                <a:latin typeface="Calibri"/>
                <a:cs typeface="Calibri" charset="0"/>
              </a:rPr>
              <a:t>President, ETF Analytics</a:t>
            </a:r>
          </a:p>
          <a:p>
            <a:pPr eaLnBrk="1" hangingPunct="1"/>
            <a:r>
              <a:rPr lang="en-US" sz="1600" dirty="0" err="1" smtClean="0">
                <a:solidFill>
                  <a:srgbClr val="646464"/>
                </a:solidFill>
                <a:latin typeface="Calibri"/>
                <a:cs typeface="Calibri" charset="0"/>
              </a:rPr>
              <a:t>IndexUniverse</a:t>
            </a:r>
            <a:endParaRPr lang="en-US" sz="1600" dirty="0" smtClean="0">
              <a:solidFill>
                <a:srgbClr val="646464"/>
              </a:solidFill>
              <a:latin typeface="Calibri"/>
              <a:cs typeface="Calibri" charset="0"/>
            </a:endParaRPr>
          </a:p>
          <a:p>
            <a:pPr eaLnBrk="1" hangingPunct="1"/>
            <a:endParaRPr lang="en-US" sz="1600" dirty="0" smtClean="0">
              <a:solidFill>
                <a:srgbClr val="646464"/>
              </a:solidFill>
              <a:cs typeface="Calibri" pitchFamily="34" charset="0"/>
            </a:endParaRPr>
          </a:p>
          <a:p>
            <a:pPr eaLnBrk="1" hangingPunct="1"/>
            <a:r>
              <a:rPr lang="en-US" sz="2000" b="1" dirty="0" smtClean="0">
                <a:solidFill>
                  <a:srgbClr val="646464"/>
                </a:solidFill>
                <a:latin typeface="Calibri"/>
                <a:cs typeface="Calibri" pitchFamily="34" charset="0"/>
              </a:rPr>
              <a:t>Jimmy </a:t>
            </a:r>
            <a:r>
              <a:rPr lang="en-US" sz="2000" b="1" dirty="0" err="1">
                <a:solidFill>
                  <a:srgbClr val="646464"/>
                </a:solidFill>
                <a:latin typeface="Calibri"/>
                <a:cs typeface="Calibri" pitchFamily="34" charset="0"/>
              </a:rPr>
              <a:t>Veneruso</a:t>
            </a:r>
            <a:r>
              <a:rPr lang="en-US" sz="2000" b="1" dirty="0">
                <a:solidFill>
                  <a:srgbClr val="646464"/>
                </a:solidFill>
                <a:latin typeface="Calibri"/>
                <a:cs typeface="Calibri" pitchFamily="34" charset="0"/>
              </a:rPr>
              <a:t>, CFA, </a:t>
            </a:r>
            <a:r>
              <a:rPr lang="en-US" sz="1600" i="1" dirty="0" smtClean="0">
                <a:solidFill>
                  <a:srgbClr val="646464"/>
                </a:solidFill>
                <a:latin typeface="Calibri"/>
                <a:cs typeface="Calibri" pitchFamily="34" charset="0"/>
              </a:rPr>
              <a:t>Presenter</a:t>
            </a:r>
          </a:p>
          <a:p>
            <a:pPr eaLnBrk="1" hangingPunct="1"/>
            <a:r>
              <a:rPr lang="en-US" sz="1600" dirty="0">
                <a:solidFill>
                  <a:srgbClr val="646464"/>
                </a:solidFill>
                <a:latin typeface="Calibri"/>
                <a:cs typeface="Calibri" pitchFamily="34" charset="0"/>
              </a:rPr>
              <a:t>Vice President</a:t>
            </a:r>
          </a:p>
          <a:p>
            <a:pPr eaLnBrk="1" hangingPunct="1"/>
            <a:r>
              <a:rPr lang="en-US" sz="1600" dirty="0" err="1">
                <a:solidFill>
                  <a:srgbClr val="646464"/>
                </a:solidFill>
                <a:latin typeface="Calibri"/>
                <a:cs typeface="Calibri" pitchFamily="34" charset="0"/>
              </a:rPr>
              <a:t>Callan</a:t>
            </a:r>
            <a:r>
              <a:rPr lang="en-US" sz="1600" dirty="0">
                <a:solidFill>
                  <a:srgbClr val="646464"/>
                </a:solidFill>
                <a:latin typeface="Calibri"/>
                <a:cs typeface="Calibri" pitchFamily="34" charset="0"/>
              </a:rPr>
              <a:t> </a:t>
            </a:r>
            <a:r>
              <a:rPr lang="en-US" sz="1600" dirty="0" smtClean="0">
                <a:solidFill>
                  <a:srgbClr val="646464"/>
                </a:solidFill>
                <a:latin typeface="Calibri"/>
                <a:cs typeface="Calibri" pitchFamily="34" charset="0"/>
              </a:rPr>
              <a:t>Associates</a:t>
            </a:r>
          </a:p>
          <a:p>
            <a:pPr eaLnBrk="1" hangingPunct="1"/>
            <a:endParaRPr lang="en-US" sz="1600" dirty="0" smtClean="0">
              <a:solidFill>
                <a:srgbClr val="646464"/>
              </a:solidFill>
              <a:latin typeface="Calibri"/>
              <a:cs typeface="Calibri" pitchFamily="34" charset="0"/>
            </a:endParaRPr>
          </a:p>
          <a:p>
            <a:pPr eaLnBrk="1" hangingPunct="1"/>
            <a:r>
              <a:rPr lang="en-US" sz="2000" b="1" dirty="0">
                <a:solidFill>
                  <a:srgbClr val="646464"/>
                </a:solidFill>
                <a:latin typeface="Calibri"/>
                <a:cs typeface="Calibri" pitchFamily="34" charset="0"/>
              </a:rPr>
              <a:t>Marcia Wagner, </a:t>
            </a:r>
            <a:r>
              <a:rPr lang="en-US" sz="1600" i="1" dirty="0" smtClean="0">
                <a:solidFill>
                  <a:srgbClr val="646464"/>
                </a:solidFill>
                <a:latin typeface="Calibri"/>
                <a:cs typeface="Calibri" pitchFamily="34" charset="0"/>
              </a:rPr>
              <a:t>Presenter</a:t>
            </a:r>
          </a:p>
          <a:p>
            <a:pPr eaLnBrk="1" hangingPunct="1"/>
            <a:r>
              <a:rPr lang="en-US" sz="1600" dirty="0">
                <a:solidFill>
                  <a:srgbClr val="646464"/>
                </a:solidFill>
                <a:latin typeface="Calibri"/>
                <a:cs typeface="Calibri" pitchFamily="34" charset="0"/>
              </a:rPr>
              <a:t>Principal</a:t>
            </a:r>
          </a:p>
          <a:p>
            <a:pPr eaLnBrk="1" hangingPunct="1"/>
            <a:r>
              <a:rPr lang="en-US" sz="1600" dirty="0">
                <a:solidFill>
                  <a:srgbClr val="646464"/>
                </a:solidFill>
                <a:latin typeface="Calibri"/>
                <a:cs typeface="Calibri" pitchFamily="34" charset="0"/>
              </a:rPr>
              <a:t>The Wagner Law Group</a:t>
            </a:r>
            <a:endParaRPr lang="en-US" sz="1600" dirty="0" smtClean="0">
              <a:solidFill>
                <a:srgbClr val="646464"/>
              </a:solidFill>
              <a:latin typeface="Calibri"/>
              <a:cs typeface="Calibri" pitchFamily="34" charset="0"/>
            </a:endParaRPr>
          </a:p>
        </p:txBody>
      </p:sp>
    </p:spTree>
    <p:extLst>
      <p:ext uri="{BB962C8B-B14F-4D97-AF65-F5344CB8AC3E}">
        <p14:creationId xmlns:p14="http://schemas.microsoft.com/office/powerpoint/2010/main" val="2548368884"/>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Title">
  <a:themeElements>
    <a:clrScheme name="Graphics, Charts and tables">
      <a:dk1>
        <a:srgbClr val="424342"/>
      </a:dk1>
      <a:lt1>
        <a:srgbClr val="424342"/>
      </a:lt1>
      <a:dk2>
        <a:srgbClr val="FFFFFE"/>
      </a:dk2>
      <a:lt2>
        <a:srgbClr val="FFFFFE"/>
      </a:lt2>
      <a:accent1>
        <a:srgbClr val="ACD6E6"/>
      </a:accent1>
      <a:accent2>
        <a:srgbClr val="64BCDF"/>
      </a:accent2>
      <a:accent3>
        <a:srgbClr val="0087C3"/>
      </a:accent3>
      <a:accent4>
        <a:srgbClr val="005799"/>
      </a:accent4>
      <a:accent5>
        <a:srgbClr val="CFD4E2"/>
      </a:accent5>
      <a:accent6>
        <a:srgbClr val="9E9F9D"/>
      </a:accent6>
      <a:hlink>
        <a:srgbClr val="636766"/>
      </a:hlink>
      <a:folHlink>
        <a:srgbClr val="42434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Graphics, Charts and tables">
      <a:dk1>
        <a:srgbClr val="424342"/>
      </a:dk1>
      <a:lt1>
        <a:srgbClr val="424342"/>
      </a:lt1>
      <a:dk2>
        <a:srgbClr val="FFFFFE"/>
      </a:dk2>
      <a:lt2>
        <a:srgbClr val="FFFFFE"/>
      </a:lt2>
      <a:accent1>
        <a:srgbClr val="ACD6E6"/>
      </a:accent1>
      <a:accent2>
        <a:srgbClr val="64BCDF"/>
      </a:accent2>
      <a:accent3>
        <a:srgbClr val="0087C3"/>
      </a:accent3>
      <a:accent4>
        <a:srgbClr val="005799"/>
      </a:accent4>
      <a:accent5>
        <a:srgbClr val="CFD4E2"/>
      </a:accent5>
      <a:accent6>
        <a:srgbClr val="9E9F9D"/>
      </a:accent6>
      <a:hlink>
        <a:srgbClr val="636766"/>
      </a:hlink>
      <a:folHlink>
        <a:srgbClr val="42434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Subtitl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Office Theme">
  <a:themeElements>
    <a:clrScheme name="Graphics, Charts and tables">
      <a:dk1>
        <a:srgbClr val="424342"/>
      </a:dk1>
      <a:lt1>
        <a:srgbClr val="424342"/>
      </a:lt1>
      <a:dk2>
        <a:srgbClr val="FFFFFE"/>
      </a:dk2>
      <a:lt2>
        <a:srgbClr val="FFFFFE"/>
      </a:lt2>
      <a:accent1>
        <a:srgbClr val="ACD6E6"/>
      </a:accent1>
      <a:accent2>
        <a:srgbClr val="64BCDF"/>
      </a:accent2>
      <a:accent3>
        <a:srgbClr val="0087C3"/>
      </a:accent3>
      <a:accent4>
        <a:srgbClr val="005799"/>
      </a:accent4>
      <a:accent5>
        <a:srgbClr val="CFD4E2"/>
      </a:accent5>
      <a:accent6>
        <a:srgbClr val="9E9F9D"/>
      </a:accent6>
      <a:hlink>
        <a:srgbClr val="636766"/>
      </a:hlink>
      <a:folHlink>
        <a:srgbClr val="42434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Subtitl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3_Office Theme">
  <a:themeElements>
    <a:clrScheme name="Graphics, Charts and tables">
      <a:dk1>
        <a:srgbClr val="424342"/>
      </a:dk1>
      <a:lt1>
        <a:srgbClr val="424342"/>
      </a:lt1>
      <a:dk2>
        <a:srgbClr val="FFFFFE"/>
      </a:dk2>
      <a:lt2>
        <a:srgbClr val="FFFFFE"/>
      </a:lt2>
      <a:accent1>
        <a:srgbClr val="ACD6E6"/>
      </a:accent1>
      <a:accent2>
        <a:srgbClr val="64BCDF"/>
      </a:accent2>
      <a:accent3>
        <a:srgbClr val="0087C3"/>
      </a:accent3>
      <a:accent4>
        <a:srgbClr val="005799"/>
      </a:accent4>
      <a:accent5>
        <a:srgbClr val="CFD4E2"/>
      </a:accent5>
      <a:accent6>
        <a:srgbClr val="9E9F9D"/>
      </a:accent6>
      <a:hlink>
        <a:srgbClr val="636766"/>
      </a:hlink>
      <a:folHlink>
        <a:srgbClr val="42434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4_Office Theme">
  <a:themeElements>
    <a:clrScheme name="Graphics, Charts and tables">
      <a:dk1>
        <a:srgbClr val="424342"/>
      </a:dk1>
      <a:lt1>
        <a:srgbClr val="424342"/>
      </a:lt1>
      <a:dk2>
        <a:srgbClr val="FFFFFE"/>
      </a:dk2>
      <a:lt2>
        <a:srgbClr val="FFFFFE"/>
      </a:lt2>
      <a:accent1>
        <a:srgbClr val="ACD6E6"/>
      </a:accent1>
      <a:accent2>
        <a:srgbClr val="64BCDF"/>
      </a:accent2>
      <a:accent3>
        <a:srgbClr val="0087C3"/>
      </a:accent3>
      <a:accent4>
        <a:srgbClr val="005799"/>
      </a:accent4>
      <a:accent5>
        <a:srgbClr val="CFD4E2"/>
      </a:accent5>
      <a:accent6>
        <a:srgbClr val="9E9F9D"/>
      </a:accent6>
      <a:hlink>
        <a:srgbClr val="636766"/>
      </a:hlink>
      <a:folHlink>
        <a:srgbClr val="42434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5_Office Theme">
  <a:themeElements>
    <a:clrScheme name="Graphics, Charts and tables">
      <a:dk1>
        <a:srgbClr val="424342"/>
      </a:dk1>
      <a:lt1>
        <a:srgbClr val="424342"/>
      </a:lt1>
      <a:dk2>
        <a:srgbClr val="FFFFFE"/>
      </a:dk2>
      <a:lt2>
        <a:srgbClr val="FFFFFE"/>
      </a:lt2>
      <a:accent1>
        <a:srgbClr val="ACD6E6"/>
      </a:accent1>
      <a:accent2>
        <a:srgbClr val="64BCDF"/>
      </a:accent2>
      <a:accent3>
        <a:srgbClr val="0087C3"/>
      </a:accent3>
      <a:accent4>
        <a:srgbClr val="005799"/>
      </a:accent4>
      <a:accent5>
        <a:srgbClr val="CFD4E2"/>
      </a:accent5>
      <a:accent6>
        <a:srgbClr val="9E9F9D"/>
      </a:accent6>
      <a:hlink>
        <a:srgbClr val="636766"/>
      </a:hlink>
      <a:folHlink>
        <a:srgbClr val="42434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2_Subtitl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7592</TotalTime>
  <Words>1420</Words>
  <Application>Microsoft Office PowerPoint</Application>
  <PresentationFormat>On-screen Show (4:3)</PresentationFormat>
  <Paragraphs>200</Paragraphs>
  <Slides>28</Slides>
  <Notes>1</Notes>
  <HiddenSlides>0</HiddenSlides>
  <MMClips>0</MMClips>
  <ScaleCrop>false</ScaleCrop>
  <HeadingPairs>
    <vt:vector size="6" baseType="variant">
      <vt:variant>
        <vt:lpstr>Theme</vt:lpstr>
      </vt:variant>
      <vt:variant>
        <vt:i4>9</vt:i4>
      </vt:variant>
      <vt:variant>
        <vt:lpstr>Embedded OLE Servers</vt:lpstr>
      </vt:variant>
      <vt:variant>
        <vt:i4>1</vt:i4>
      </vt:variant>
      <vt:variant>
        <vt:lpstr>Slide Titles</vt:lpstr>
      </vt:variant>
      <vt:variant>
        <vt:i4>28</vt:i4>
      </vt:variant>
    </vt:vector>
  </HeadingPairs>
  <TitlesOfParts>
    <vt:vector size="38" baseType="lpstr">
      <vt:lpstr>Title</vt:lpstr>
      <vt:lpstr>1_Office Theme</vt:lpstr>
      <vt:lpstr>Subtitle</vt:lpstr>
      <vt:lpstr>2_Office Theme</vt:lpstr>
      <vt:lpstr>1_Subtitle</vt:lpstr>
      <vt:lpstr>3_Office Theme</vt:lpstr>
      <vt:lpstr>4_Office Theme</vt:lpstr>
      <vt:lpstr>5_Office Theme</vt:lpstr>
      <vt:lpstr>2_Subtitle</vt:lpstr>
      <vt:lpstr>think-cell Slide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IndexUniverse</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Emiliano</dc:creator>
  <cp:lastModifiedBy>Stacey</cp:lastModifiedBy>
  <cp:revision>64</cp:revision>
  <dcterms:created xsi:type="dcterms:W3CDTF">2011-11-29T02:11:34Z</dcterms:created>
  <dcterms:modified xsi:type="dcterms:W3CDTF">2013-06-10T18:27:50Z</dcterms:modified>
</cp:coreProperties>
</file>