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81" r:id="rId25"/>
    <p:sldId id="279" r:id="rId26"/>
    <p:sldId id="280" r:id="rId27"/>
    <p:sldId id="282" r:id="rId28"/>
    <p:sldId id="283" r:id="rId29"/>
    <p:sldId id="285" r:id="rId30"/>
    <p:sldId id="286" r:id="rId31"/>
    <p:sldId id="287" r:id="rId32"/>
    <p:sldId id="288" r:id="rId33"/>
    <p:sldId id="289" r:id="rId34"/>
    <p:sldId id="290" r:id="rId35"/>
    <p:sldId id="291" r:id="rId36"/>
    <p:sldId id="292" r:id="rId37"/>
    <p:sldId id="293" r:id="rId38"/>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0232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9106" autoAdjust="0"/>
  </p:normalViewPr>
  <p:slideViewPr>
    <p:cSldViewPr>
      <p:cViewPr varScale="1">
        <p:scale>
          <a:sx n="73" d="100"/>
          <a:sy n="73" d="100"/>
        </p:scale>
        <p:origin x="-432" y="-90"/>
      </p:cViewPr>
      <p:guideLst>
        <p:guide orient="horz" pos="2160"/>
        <p:guide pos="2880"/>
      </p:guideLst>
    </p:cSldViewPr>
  </p:slideViewPr>
  <p:notesTextViewPr>
    <p:cViewPr>
      <p:scale>
        <a:sx n="1" d="1"/>
        <a:sy n="1" d="1"/>
      </p:scale>
      <p:origin x="0" y="0"/>
    </p:cViewPr>
  </p:notesTextViewPr>
  <p:notesViewPr>
    <p:cSldViewPr>
      <p:cViewPr varScale="1">
        <p:scale>
          <a:sx n="55" d="100"/>
          <a:sy n="55" d="100"/>
        </p:scale>
        <p:origin x="-1806" y="-78"/>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F111F06A-2A61-4C5B-BB40-337DF7D1C36F}" type="datetimeFigureOut">
              <a:rPr lang="en-US" smtClean="0"/>
              <a:t>9/23/2013</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B9B37A64-1489-4545-8503-ADA2E825C3A8}" type="slidenum">
              <a:rPr lang="en-US" smtClean="0"/>
              <a:t>‹#›</a:t>
            </a:fld>
            <a:endParaRPr lang="en-US"/>
          </a:p>
        </p:txBody>
      </p:sp>
    </p:spTree>
    <p:extLst>
      <p:ext uri="{BB962C8B-B14F-4D97-AF65-F5344CB8AC3E}">
        <p14:creationId xmlns:p14="http://schemas.microsoft.com/office/powerpoint/2010/main" val="34144863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9B37A64-1489-4545-8503-ADA2E825C3A8}" type="slidenum">
              <a:rPr lang="en-US" smtClean="0"/>
              <a:t>1</a:t>
            </a:fld>
            <a:endParaRPr lang="en-US"/>
          </a:p>
        </p:txBody>
      </p:sp>
    </p:spTree>
    <p:extLst>
      <p:ext uri="{BB962C8B-B14F-4D97-AF65-F5344CB8AC3E}">
        <p14:creationId xmlns:p14="http://schemas.microsoft.com/office/powerpoint/2010/main" val="19417776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9B37A64-1489-4545-8503-ADA2E825C3A8}" type="slidenum">
              <a:rPr lang="en-US" smtClean="0"/>
              <a:t>2</a:t>
            </a:fld>
            <a:endParaRPr lang="en-US"/>
          </a:p>
        </p:txBody>
      </p:sp>
    </p:spTree>
    <p:extLst>
      <p:ext uri="{BB962C8B-B14F-4D97-AF65-F5344CB8AC3E}">
        <p14:creationId xmlns:p14="http://schemas.microsoft.com/office/powerpoint/2010/main" val="29417701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9B37A64-1489-4545-8503-ADA2E825C3A8}" type="slidenum">
              <a:rPr lang="en-US" smtClean="0"/>
              <a:t>3</a:t>
            </a:fld>
            <a:endParaRPr lang="en-US"/>
          </a:p>
        </p:txBody>
      </p:sp>
    </p:spTree>
    <p:extLst>
      <p:ext uri="{BB962C8B-B14F-4D97-AF65-F5344CB8AC3E}">
        <p14:creationId xmlns:p14="http://schemas.microsoft.com/office/powerpoint/2010/main" val="17528332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9B37A64-1489-4545-8503-ADA2E825C3A8}" type="slidenum">
              <a:rPr lang="en-US" smtClean="0"/>
              <a:t>4</a:t>
            </a:fld>
            <a:endParaRPr lang="en-US"/>
          </a:p>
        </p:txBody>
      </p:sp>
    </p:spTree>
    <p:extLst>
      <p:ext uri="{BB962C8B-B14F-4D97-AF65-F5344CB8AC3E}">
        <p14:creationId xmlns:p14="http://schemas.microsoft.com/office/powerpoint/2010/main" val="21627760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000" u="sng" dirty="0"/>
              <a:t>DOL Tips for Selecting Target Date Funds</a:t>
            </a:r>
            <a:r>
              <a:rPr lang="en-US" sz="1000" dirty="0"/>
              <a:t>.  On February 28, 2013, the DOL followed up its proposal of target date fund regulations that focus on disclosure to participants by the release of tips on what plan fiduciaries need to remember when choosing a target date fund.  As with any prospective plan investment, ERISA’s prudence standard requires a fiduciary to follow an objective process for obtaining information about a target date fund being considered for a place on a plan investment menu that will enable the fund to be evaluated and periodically reviewed to ensure continuing suitability.  According to the DOL tips, the selection and review process applied to a target date fund should be thoroughly documented, which means that there should be a written record of how the fiduciary reached its decision to make the fund available.</a:t>
            </a:r>
          </a:p>
          <a:p>
            <a:r>
              <a:rPr lang="en-US" sz="1000" dirty="0"/>
              <a:t> </a:t>
            </a:r>
          </a:p>
          <a:p>
            <a:r>
              <a:rPr lang="en-US" sz="1000" dirty="0"/>
              <a:t> </a:t>
            </a:r>
            <a:r>
              <a:rPr lang="en-US" sz="1000" u="sng" dirty="0"/>
              <a:t>Comparison, Evaluation &amp; Review of Fund</a:t>
            </a:r>
            <a:r>
              <a:rPr lang="en-US" sz="1000" dirty="0"/>
              <a:t>.  The DOL suggests that the process for comparing and selecting a target date fund should entail consideration of its prospectus which would include the fund’s historical investment performance as well as fee and expense information.  Other characteristics of a particular fund revealed in its prospectus, including its target date, glide path and landing point, would enable the plan fiduciary to determine how well the investment aligns with the ages and likely retirement dates of participants.  Beyond the prospectus, the DOL recommends that target date fund providers be questioned on the impact that plan demographics, such as defined benefit plan participation, salary levels, turnover rates and withdrawal patterns, will have on the investment.  For example, if participants typically cash out shortly after retirement, it would be important for the fund to have reduced its potential volatility by reaching its landing point at such time.</a:t>
            </a:r>
          </a:p>
          <a:p>
            <a:r>
              <a:rPr lang="en-US" sz="1000" dirty="0"/>
              <a:t> </a:t>
            </a:r>
          </a:p>
          <a:p>
            <a:r>
              <a:rPr lang="en-US" sz="1000" dirty="0"/>
              <a:t> Beyond the prospectus, the DOL recommends that target date fund providers be questioned on the impact that plan demographics, such as defined benefit plan participation, salary levels, turnover rates and withdrawal patterns, will have on the investment.  For example, if participants typically cash out shortly after retirement, it would be important for the fund to have reduced its potential volatility by reaching its landing point at such time.  The glide paths of some target date fund reach their most conservative investment allocation (</a:t>
            </a:r>
            <a:r>
              <a:rPr lang="en-US" sz="1000" i="1" u="sng" dirty="0"/>
              <a:t>i.e</a:t>
            </a:r>
            <a:r>
              <a:rPr lang="en-US" sz="1000" dirty="0"/>
              <a:t>., landing point) earlier than others, and some reach their landing point only a number of years after retirement or the target date.  The latter are more suited for plans in which most participants intend to receive lifetime installments.</a:t>
            </a:r>
          </a:p>
          <a:p>
            <a:r>
              <a:rPr lang="en-US" sz="1000" dirty="0"/>
              <a:t> </a:t>
            </a:r>
          </a:p>
          <a:p>
            <a:r>
              <a:rPr lang="en-US" sz="1000" dirty="0"/>
              <a:t> The DOL also recommends that plan fiduciaries periodically review whether there have been any significant changes to a target date fund’s characteristics or the plan’s objectives since the fund’s original selection.  Fund modifications requiring attention include changes in the management team or a shifting of the fund’s investment strategy, as well as whether or not the original investment strategy has been effectively implemented.  A change to the target date fund or to the plan’s objectives for the fund could require that the fund be replaced.</a:t>
            </a:r>
          </a:p>
          <a:p>
            <a:r>
              <a:rPr lang="en-US" sz="1000" dirty="0"/>
              <a:t> The DOL wants plan fiduciaries to understand the strategies and risks, not only of the target date fund, but also its underlying investments.  It is also critical to understand the fund’s glide path as well when it reaches its landing point and whether that occurs at or after the target date.   If adjustments to the glide path are possible, the likelihood and ramifications of such deviations should be explored. Much of this information can be obtained from the fund’s offering materials.</a:t>
            </a:r>
          </a:p>
          <a:p>
            <a:r>
              <a:rPr lang="en-US" sz="1000" dirty="0"/>
              <a:t> </a:t>
            </a:r>
          </a:p>
          <a:p>
            <a:r>
              <a:rPr lang="en-US" sz="1000" dirty="0"/>
              <a:t> If a target date fund with a “</a:t>
            </a:r>
            <a:r>
              <a:rPr lang="en-US" sz="1000" i="1" dirty="0"/>
              <a:t>to retirement</a:t>
            </a:r>
            <a:r>
              <a:rPr lang="en-US" sz="1000" dirty="0"/>
              <a:t>” investment philosophy has been selected, the fund should place a priority on protecting the value of a plan participant’s retirement savings as he or she nears retirement.  Stability and predictable outcomes are the desired characteristics.  These objectives will be attained by increasingly lower exposure to equities as the participant ages with the fund’s lowest percentage of equity investments to be reached on the target date.  </a:t>
            </a:r>
          </a:p>
          <a:p>
            <a:r>
              <a:rPr lang="en-US" sz="1000" dirty="0"/>
              <a:t> </a:t>
            </a:r>
          </a:p>
          <a:p>
            <a:r>
              <a:rPr lang="en-US" sz="1000" dirty="0"/>
              <a:t>If, on the other hand, a target date fund with a “through retirement” investment philosophy has been selected, the fund should place a priority on maximizing retirement savings through investing, even as the participant nears retirement.  Growth and inflation protection are the desired characteristics.  The fund will have a relatively high equity allocation at the target date which may continue to decline during retirement with the lowest percentage of equity investments to be reached a number of years after the target date.  </a:t>
            </a:r>
          </a:p>
          <a:p>
            <a:r>
              <a:rPr lang="en-US" sz="1000" dirty="0"/>
              <a:t> </a:t>
            </a:r>
          </a:p>
          <a:p>
            <a:r>
              <a:rPr lang="en-US" sz="1000" dirty="0"/>
              <a:t>An essential part of a fiduciary’s duty is to determine whether an investment’s fees and expenses are justified by its performance.  In the case of a target date fund, an understanding of such charges should be acquired not only with respect to the target date fund but also as to its underlying funds.  Thus, the DOL assumes that the plan fiduciary will examine the expense ratios of the underlying funds and if they are substantially less than the overall TDF expense ratio, the reason for the difference will be determined.  Services, such as asset allocation, rebalancing and access to special investments should also be considered when evaluating the reasonableness of fees.</a:t>
            </a:r>
          </a:p>
          <a:p>
            <a:endParaRPr lang="en-US" sz="1000" dirty="0"/>
          </a:p>
        </p:txBody>
      </p:sp>
      <p:sp>
        <p:nvSpPr>
          <p:cNvPr id="4" name="Slide Number Placeholder 3"/>
          <p:cNvSpPr>
            <a:spLocks noGrp="1"/>
          </p:cNvSpPr>
          <p:nvPr>
            <p:ph type="sldNum" sz="quarter" idx="10"/>
          </p:nvPr>
        </p:nvSpPr>
        <p:spPr/>
        <p:txBody>
          <a:bodyPr/>
          <a:lstStyle/>
          <a:p>
            <a:fld id="{B9B37A64-1489-4545-8503-ADA2E825C3A8}" type="slidenum">
              <a:rPr lang="en-US" smtClean="0"/>
              <a:t>25</a:t>
            </a:fld>
            <a:endParaRPr lang="en-US"/>
          </a:p>
        </p:txBody>
      </p:sp>
    </p:spTree>
    <p:extLst>
      <p:ext uri="{BB962C8B-B14F-4D97-AF65-F5344CB8AC3E}">
        <p14:creationId xmlns:p14="http://schemas.microsoft.com/office/powerpoint/2010/main" val="35678214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r>
              <a:rPr lang="en-US" dirty="0"/>
              <a:t>In a May 2013 advance notice of proposed rulemaking, the DOL proposed  </a:t>
            </a:r>
            <a:r>
              <a:rPr lang="en-US" dirty="0" err="1"/>
              <a:t>requir</a:t>
            </a:r>
            <a:r>
              <a:rPr lang="en-US" dirty="0"/>
              <a:t> lifetime income illustrations to be included in pension benefit statements. The DOL proposal would require benefit statements to include: (</a:t>
            </a:r>
            <a:r>
              <a:rPr lang="en-US" dirty="0" err="1"/>
              <a:t>i</a:t>
            </a:r>
            <a:r>
              <a:rPr lang="en-US" dirty="0"/>
              <a:t>) a participant’s current account balance; (ii) the account balance projected to normal retirement age, expressed in current dollars (</a:t>
            </a:r>
            <a:r>
              <a:rPr lang="en-US" i="1" u="sng" dirty="0"/>
              <a:t>i.e</a:t>
            </a:r>
            <a:r>
              <a:rPr lang="en-US" dirty="0"/>
              <a:t>., the projected amount’s present value); (iii) the lifetime income stream derived from the current account balance; and (iv) another lifetime income stream based on the projected account balance.</a:t>
            </a:r>
          </a:p>
          <a:p>
            <a:endParaRPr lang="en-US" dirty="0"/>
          </a:p>
        </p:txBody>
      </p:sp>
      <p:sp>
        <p:nvSpPr>
          <p:cNvPr id="4" name="Slide Number Placeholder 3"/>
          <p:cNvSpPr>
            <a:spLocks noGrp="1"/>
          </p:cNvSpPr>
          <p:nvPr>
            <p:ph type="sldNum" sz="quarter" idx="10"/>
          </p:nvPr>
        </p:nvSpPr>
        <p:spPr/>
        <p:txBody>
          <a:bodyPr/>
          <a:lstStyle/>
          <a:p>
            <a:fld id="{B9B37A64-1489-4545-8503-ADA2E825C3A8}" type="slidenum">
              <a:rPr lang="en-US" smtClean="0"/>
              <a:t>30</a:t>
            </a:fld>
            <a:endParaRPr lang="en-US"/>
          </a:p>
        </p:txBody>
      </p:sp>
    </p:spTree>
    <p:extLst>
      <p:ext uri="{BB962C8B-B14F-4D97-AF65-F5344CB8AC3E}">
        <p14:creationId xmlns:p14="http://schemas.microsoft.com/office/powerpoint/2010/main" val="28507049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C93BAF8A-6DF5-4DE2-8AE3-A70C7E7782DD}" type="datetime1">
              <a:rPr lang="en-US" smtClean="0"/>
              <a:t>9/23/2013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6EC5D9-E25F-435A-95B8-2EFFD68ADCF3}" type="slidenum">
              <a:rPr lang="en-US" smtClean="0"/>
              <a:t>‹#›</a:t>
            </a:fld>
            <a:endParaRPr lang="en-US"/>
          </a:p>
        </p:txBody>
      </p:sp>
    </p:spTree>
    <p:extLst>
      <p:ext uri="{BB962C8B-B14F-4D97-AF65-F5344CB8AC3E}">
        <p14:creationId xmlns:p14="http://schemas.microsoft.com/office/powerpoint/2010/main" val="2910603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2D8B4E5-A6FA-4D07-9042-BCF37D76D1E7}" type="datetime1">
              <a:rPr lang="en-US" smtClean="0"/>
              <a:t>9/23/2013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6EC5D9-E25F-435A-95B8-2EFFD68ADCF3}" type="slidenum">
              <a:rPr lang="en-US" smtClean="0"/>
              <a:t>‹#›</a:t>
            </a:fld>
            <a:endParaRPr lang="en-US"/>
          </a:p>
        </p:txBody>
      </p:sp>
    </p:spTree>
    <p:extLst>
      <p:ext uri="{BB962C8B-B14F-4D97-AF65-F5344CB8AC3E}">
        <p14:creationId xmlns:p14="http://schemas.microsoft.com/office/powerpoint/2010/main" val="14571998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EDA1EE5-D07C-4893-93D7-5E0EF4F26989}" type="datetime1">
              <a:rPr lang="en-US" smtClean="0"/>
              <a:t>9/23/2013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6EC5D9-E25F-435A-95B8-2EFFD68ADCF3}" type="slidenum">
              <a:rPr lang="en-US" smtClean="0"/>
              <a:t>‹#›</a:t>
            </a:fld>
            <a:endParaRPr lang="en-US"/>
          </a:p>
        </p:txBody>
      </p:sp>
    </p:spTree>
    <p:extLst>
      <p:ext uri="{BB962C8B-B14F-4D97-AF65-F5344CB8AC3E}">
        <p14:creationId xmlns:p14="http://schemas.microsoft.com/office/powerpoint/2010/main" val="32438780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92EE61F8-A333-46A8-9A85-B1C71A12638C}" type="datetime1">
              <a:rPr lang="en-US" smtClean="0"/>
              <a:t>9/23/2013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56EC5D9-E25F-435A-95B8-2EFFD68ADCF3}" type="slidenum">
              <a:rPr lang="en-US" smtClean="0"/>
              <a:t>‹#›</a:t>
            </a:fld>
            <a:endParaRPr lang="en-US"/>
          </a:p>
        </p:txBody>
      </p:sp>
    </p:spTree>
    <p:extLst>
      <p:ext uri="{BB962C8B-B14F-4D97-AF65-F5344CB8AC3E}">
        <p14:creationId xmlns:p14="http://schemas.microsoft.com/office/powerpoint/2010/main" val="5164520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85A188F-5450-4962-86BA-5274D31A69B6}" type="datetime1">
              <a:rPr lang="en-US" smtClean="0"/>
              <a:t>9/23/2013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56EC5D9-E25F-435A-95B8-2EFFD68ADCF3}" type="slidenum">
              <a:rPr lang="en-US" smtClean="0"/>
              <a:t>‹#›</a:t>
            </a:fld>
            <a:endParaRPr lang="en-US"/>
          </a:p>
        </p:txBody>
      </p:sp>
    </p:spTree>
    <p:extLst>
      <p:ext uri="{BB962C8B-B14F-4D97-AF65-F5344CB8AC3E}">
        <p14:creationId xmlns:p14="http://schemas.microsoft.com/office/powerpoint/2010/main" val="25383501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B5D22642-3C91-4FEC-BD26-20711895F003}" type="datetime1">
              <a:rPr lang="en-US" smtClean="0"/>
              <a:t>9/23/2013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56EC5D9-E25F-435A-95B8-2EFFD68ADCF3}" type="slidenum">
              <a:rPr lang="en-US" smtClean="0"/>
              <a:t>‹#›</a:t>
            </a:fld>
            <a:endParaRPr lang="en-US"/>
          </a:p>
        </p:txBody>
      </p:sp>
    </p:spTree>
    <p:extLst>
      <p:ext uri="{BB962C8B-B14F-4D97-AF65-F5344CB8AC3E}">
        <p14:creationId xmlns:p14="http://schemas.microsoft.com/office/powerpoint/2010/main" val="5978660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68D1A84-F8B2-4B07-9F72-FC49C2860462}" type="datetime1">
              <a:rPr lang="en-US" smtClean="0"/>
              <a:t>9/23/2013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756EC5D9-E25F-435A-95B8-2EFFD68ADCF3}" type="slidenum">
              <a:rPr lang="en-US" smtClean="0"/>
              <a:t>‹#›</a:t>
            </a:fld>
            <a:endParaRPr lang="en-US"/>
          </a:p>
        </p:txBody>
      </p:sp>
    </p:spTree>
    <p:extLst>
      <p:ext uri="{BB962C8B-B14F-4D97-AF65-F5344CB8AC3E}">
        <p14:creationId xmlns:p14="http://schemas.microsoft.com/office/powerpoint/2010/main" val="15184816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126913C-1A3E-42F0-B358-B56F2466D4E5}" type="datetime1">
              <a:rPr lang="en-US" smtClean="0"/>
              <a:t>9/23/2013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56EC5D9-E25F-435A-95B8-2EFFD68ADCF3}" type="slidenum">
              <a:rPr lang="en-US" smtClean="0"/>
              <a:t>‹#›</a:t>
            </a:fld>
            <a:endParaRPr lang="en-US"/>
          </a:p>
        </p:txBody>
      </p:sp>
    </p:spTree>
    <p:extLst>
      <p:ext uri="{BB962C8B-B14F-4D97-AF65-F5344CB8AC3E}">
        <p14:creationId xmlns:p14="http://schemas.microsoft.com/office/powerpoint/2010/main" val="18203240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46434DB-1F09-4A91-8111-0F13C1060D86}" type="datetime1">
              <a:rPr lang="en-US" smtClean="0"/>
              <a:t>9/23/2013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56EC5D9-E25F-435A-95B8-2EFFD68ADCF3}" type="slidenum">
              <a:rPr lang="en-US" smtClean="0"/>
              <a:t>‹#›</a:t>
            </a:fld>
            <a:endParaRPr lang="en-US"/>
          </a:p>
        </p:txBody>
      </p:sp>
    </p:spTree>
    <p:extLst>
      <p:ext uri="{BB962C8B-B14F-4D97-AF65-F5344CB8AC3E}">
        <p14:creationId xmlns:p14="http://schemas.microsoft.com/office/powerpoint/2010/main" val="17106829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F7C3BF75-53A9-4194-8712-A400D0692F33}" type="datetime1">
              <a:rPr lang="en-US" smtClean="0"/>
              <a:t>9/23/2013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6EC5D9-E25F-435A-95B8-2EFFD68ADCF3}" type="slidenum">
              <a:rPr lang="en-US" smtClean="0"/>
              <a:t>‹#›</a:t>
            </a:fld>
            <a:endParaRPr lang="en-US"/>
          </a:p>
        </p:txBody>
      </p:sp>
    </p:spTree>
    <p:extLst>
      <p:ext uri="{BB962C8B-B14F-4D97-AF65-F5344CB8AC3E}">
        <p14:creationId xmlns:p14="http://schemas.microsoft.com/office/powerpoint/2010/main" val="21166225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610D115F-502B-434C-9041-18E1595BFA39}" type="datetime1">
              <a:rPr lang="en-US" smtClean="0"/>
              <a:t>9/23/2013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56EC5D9-E25F-435A-95B8-2EFFD68ADCF3}" type="slidenum">
              <a:rPr lang="en-US" smtClean="0"/>
              <a:t>‹#›</a:t>
            </a:fld>
            <a:endParaRPr lang="en-US"/>
          </a:p>
        </p:txBody>
      </p:sp>
    </p:spTree>
    <p:extLst>
      <p:ext uri="{BB962C8B-B14F-4D97-AF65-F5344CB8AC3E}">
        <p14:creationId xmlns:p14="http://schemas.microsoft.com/office/powerpoint/2010/main" val="38294233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8F4F8FC-4456-4907-A711-0CA69F868BC0}" type="datetime1">
              <a:rPr lang="en-US" smtClean="0"/>
              <a:t>9/23/2013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56EC5D9-E25F-435A-95B8-2EFFD68ADCF3}" type="slidenum">
              <a:rPr lang="en-US" smtClean="0"/>
              <a:t>‹#›</a:t>
            </a:fld>
            <a:endParaRPr lang="en-US"/>
          </a:p>
        </p:txBody>
      </p:sp>
    </p:spTree>
    <p:extLst>
      <p:ext uri="{BB962C8B-B14F-4D97-AF65-F5344CB8AC3E}">
        <p14:creationId xmlns:p14="http://schemas.microsoft.com/office/powerpoint/2010/main" val="4789379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43000"/>
            <a:ext cx="7772400" cy="1470025"/>
          </a:xfrm>
        </p:spPr>
        <p:txBody>
          <a:bodyPr>
            <a:normAutofit fontScale="90000"/>
          </a:bodyPr>
          <a:lstStyle/>
          <a:p>
            <a:r>
              <a:rPr lang="en-US" sz="4200" b="1" dirty="0" smtClean="0">
                <a:solidFill>
                  <a:srgbClr val="602322"/>
                </a:solidFill>
                <a:effectLst/>
              </a:rPr>
              <a:t>Important Pension Changes From D.C.</a:t>
            </a:r>
            <a:br>
              <a:rPr lang="en-US" sz="4200" b="1" dirty="0" smtClean="0">
                <a:solidFill>
                  <a:srgbClr val="602322"/>
                </a:solidFill>
                <a:effectLst/>
              </a:rPr>
            </a:br>
            <a:r>
              <a:rPr lang="en-US" sz="4200" b="1" dirty="0" smtClean="0">
                <a:solidFill>
                  <a:srgbClr val="602322"/>
                </a:solidFill>
                <a:effectLst/>
              </a:rPr>
              <a:t> - What Do You Need to Know</a:t>
            </a:r>
            <a:r>
              <a:rPr lang="en-US" b="1" dirty="0" smtClean="0">
                <a:solidFill>
                  <a:srgbClr val="602322"/>
                </a:solidFill>
                <a:effectLst/>
              </a:rPr>
              <a:t>?</a:t>
            </a:r>
            <a:endParaRPr lang="en-US" dirty="0">
              <a:solidFill>
                <a:srgbClr val="602322"/>
              </a:solidFill>
            </a:endParaRPr>
          </a:p>
        </p:txBody>
      </p:sp>
      <p:sp>
        <p:nvSpPr>
          <p:cNvPr id="3" name="Subtitle 2"/>
          <p:cNvSpPr>
            <a:spLocks noGrp="1"/>
          </p:cNvSpPr>
          <p:nvPr>
            <p:ph type="subTitle" idx="1"/>
          </p:nvPr>
        </p:nvSpPr>
        <p:spPr/>
        <p:txBody>
          <a:bodyPr/>
          <a:lstStyle/>
          <a:p>
            <a:r>
              <a:rPr lang="en-US" b="1" dirty="0" smtClean="0">
                <a:solidFill>
                  <a:srgbClr val="602322"/>
                </a:solidFill>
                <a:latin typeface="Arial" pitchFamily="34" charset="0"/>
                <a:cs typeface="Arial" pitchFamily="34" charset="0"/>
              </a:rPr>
              <a:t>Marcia S. Wagner, Esq</a:t>
            </a:r>
            <a:r>
              <a:rPr lang="en-US" b="1" dirty="0" smtClean="0">
                <a:latin typeface="Arial" pitchFamily="34" charset="0"/>
                <a:cs typeface="Arial" pitchFamily="34" charset="0"/>
              </a:rPr>
              <a:t>.</a:t>
            </a:r>
          </a:p>
          <a:p>
            <a:endParaRPr lang="en-US" dirty="0"/>
          </a:p>
        </p:txBody>
      </p:sp>
      <p:pic>
        <p:nvPicPr>
          <p:cNvPr id="4" name="Picture 5" descr="C:\Documents and Settings\Barbara Lewis\Local Settings\Temporary Internet Files\OLK2EB\Wagner-Logo.bm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67000" y="4728574"/>
            <a:ext cx="3581400" cy="60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Slide Number Placeholder 4"/>
          <p:cNvSpPr>
            <a:spLocks noGrp="1"/>
          </p:cNvSpPr>
          <p:nvPr>
            <p:ph type="sldNum" sz="quarter" idx="12"/>
          </p:nvPr>
        </p:nvSpPr>
        <p:spPr/>
        <p:txBody>
          <a:bodyPr/>
          <a:lstStyle/>
          <a:p>
            <a:fld id="{756EC5D9-E25F-435A-95B8-2EFFD68ADCF3}" type="slidenum">
              <a:rPr lang="en-US" smtClean="0"/>
              <a:t>1</a:t>
            </a:fld>
            <a:endParaRPr lang="en-US"/>
          </a:p>
        </p:txBody>
      </p:sp>
    </p:spTree>
    <p:extLst>
      <p:ext uri="{BB962C8B-B14F-4D97-AF65-F5344CB8AC3E}">
        <p14:creationId xmlns:p14="http://schemas.microsoft.com/office/powerpoint/2010/main" val="33596989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200" b="1" dirty="0" smtClean="0">
                <a:solidFill>
                  <a:srgbClr val="602322"/>
                </a:solidFill>
                <a:effectLst/>
              </a:rPr>
              <a:t>Transforming the Retirement System</a:t>
            </a:r>
            <a:endParaRPr lang="en-US" sz="3200" dirty="0">
              <a:solidFill>
                <a:srgbClr val="602322"/>
              </a:solidFill>
            </a:endParaRPr>
          </a:p>
        </p:txBody>
      </p:sp>
      <p:sp>
        <p:nvSpPr>
          <p:cNvPr id="3" name="Content Placeholder 2"/>
          <p:cNvSpPr>
            <a:spLocks noGrp="1"/>
          </p:cNvSpPr>
          <p:nvPr>
            <p:ph idx="1"/>
          </p:nvPr>
        </p:nvSpPr>
        <p:spPr/>
        <p:txBody>
          <a:bodyPr>
            <a:normAutofit fontScale="85000" lnSpcReduction="20000"/>
          </a:bodyPr>
          <a:lstStyle/>
          <a:p>
            <a:pPr>
              <a:lnSpc>
                <a:spcPct val="80000"/>
              </a:lnSpc>
              <a:buClr>
                <a:schemeClr val="tx1"/>
              </a:buClr>
            </a:pPr>
            <a:r>
              <a:rPr lang="en-US" sz="2800" dirty="0" smtClean="0"/>
              <a:t>Regulatory landscape is changing</a:t>
            </a:r>
          </a:p>
          <a:p>
            <a:pPr>
              <a:lnSpc>
                <a:spcPct val="80000"/>
              </a:lnSpc>
              <a:spcBef>
                <a:spcPct val="50000"/>
              </a:spcBef>
              <a:buClr>
                <a:schemeClr val="tx1"/>
              </a:buClr>
            </a:pPr>
            <a:r>
              <a:rPr lang="en-US" sz="2800" dirty="0" smtClean="0"/>
              <a:t>DOL rolled out new rules in 2012:</a:t>
            </a:r>
          </a:p>
          <a:p>
            <a:pPr lvl="1">
              <a:lnSpc>
                <a:spcPct val="80000"/>
              </a:lnSpc>
              <a:buClr>
                <a:schemeClr val="tx1"/>
              </a:buClr>
            </a:pPr>
            <a:r>
              <a:rPr lang="en-US" dirty="0" smtClean="0"/>
              <a:t>Fee disclosures for plan sponsors</a:t>
            </a:r>
          </a:p>
          <a:p>
            <a:pPr lvl="1">
              <a:lnSpc>
                <a:spcPct val="80000"/>
              </a:lnSpc>
              <a:buClr>
                <a:schemeClr val="tx1"/>
              </a:buClr>
            </a:pPr>
            <a:r>
              <a:rPr lang="en-US" dirty="0" smtClean="0"/>
              <a:t>Participant-level fee disclosures</a:t>
            </a:r>
          </a:p>
          <a:p>
            <a:pPr lvl="1">
              <a:lnSpc>
                <a:spcPct val="70000"/>
              </a:lnSpc>
              <a:buClr>
                <a:schemeClr val="tx1"/>
              </a:buClr>
            </a:pPr>
            <a:r>
              <a:rPr lang="en-US" dirty="0" smtClean="0"/>
              <a:t>Participant investment advice</a:t>
            </a:r>
          </a:p>
          <a:p>
            <a:pPr marL="457200" lvl="1" indent="0">
              <a:lnSpc>
                <a:spcPct val="70000"/>
              </a:lnSpc>
              <a:buClr>
                <a:schemeClr val="tx1"/>
              </a:buClr>
              <a:buNone/>
            </a:pPr>
            <a:endParaRPr lang="en-US" dirty="0" smtClean="0"/>
          </a:p>
          <a:p>
            <a:pPr>
              <a:spcBef>
                <a:spcPts val="0"/>
              </a:spcBef>
              <a:buClr>
                <a:schemeClr val="tx1"/>
              </a:buClr>
            </a:pPr>
            <a:r>
              <a:rPr lang="en-US" sz="2800" dirty="0" smtClean="0"/>
              <a:t>2013 DOL initiatives include:</a:t>
            </a:r>
          </a:p>
          <a:p>
            <a:pPr marL="0" indent="0">
              <a:spcBef>
                <a:spcPts val="0"/>
              </a:spcBef>
              <a:buClr>
                <a:schemeClr val="tx1"/>
              </a:buClr>
              <a:buNone/>
            </a:pPr>
            <a:r>
              <a:rPr lang="en-US" sz="2800" dirty="0" smtClean="0"/>
              <a:t>      ‒  Tips on selection of target date funds</a:t>
            </a:r>
          </a:p>
          <a:p>
            <a:pPr marL="0" indent="0">
              <a:lnSpc>
                <a:spcPct val="80000"/>
              </a:lnSpc>
              <a:spcBef>
                <a:spcPts val="0"/>
              </a:spcBef>
              <a:buClr>
                <a:schemeClr val="tx1"/>
              </a:buClr>
              <a:buNone/>
            </a:pPr>
            <a:r>
              <a:rPr lang="en-US" sz="2800" dirty="0" smtClean="0"/>
              <a:t>      ‒  Inclusion of lifetime income streams in benefit statements</a:t>
            </a:r>
          </a:p>
          <a:p>
            <a:pPr marL="0" indent="0">
              <a:lnSpc>
                <a:spcPct val="80000"/>
              </a:lnSpc>
              <a:spcBef>
                <a:spcPts val="0"/>
              </a:spcBef>
              <a:buClr>
                <a:schemeClr val="tx1"/>
              </a:buClr>
              <a:buNone/>
            </a:pPr>
            <a:r>
              <a:rPr lang="en-US" sz="2800" dirty="0"/>
              <a:t> </a:t>
            </a:r>
            <a:r>
              <a:rPr lang="en-US" sz="2800" dirty="0" smtClean="0"/>
              <a:t>     ‒  Proposal on conflicts of interest  (</a:t>
            </a:r>
            <a:r>
              <a:rPr lang="en-US" sz="2800" dirty="0" err="1" smtClean="0"/>
              <a:t>reproposed</a:t>
            </a:r>
            <a:r>
              <a:rPr lang="en-US" sz="2800" dirty="0" smtClean="0"/>
              <a:t> definition of </a:t>
            </a:r>
          </a:p>
          <a:p>
            <a:pPr marL="0" indent="0">
              <a:lnSpc>
                <a:spcPct val="80000"/>
              </a:lnSpc>
              <a:spcBef>
                <a:spcPts val="0"/>
              </a:spcBef>
              <a:buClr>
                <a:schemeClr val="tx1"/>
              </a:buClr>
              <a:buNone/>
            </a:pPr>
            <a:r>
              <a:rPr lang="en-US" sz="2800" dirty="0"/>
              <a:t> </a:t>
            </a:r>
            <a:r>
              <a:rPr lang="en-US" sz="2800" dirty="0" smtClean="0"/>
              <a:t>         fiduciary) </a:t>
            </a:r>
          </a:p>
          <a:p>
            <a:pPr>
              <a:lnSpc>
                <a:spcPct val="80000"/>
              </a:lnSpc>
              <a:spcBef>
                <a:spcPct val="50000"/>
              </a:spcBef>
              <a:buClr>
                <a:schemeClr val="tx1"/>
              </a:buClr>
            </a:pPr>
            <a:r>
              <a:rPr lang="en-US" sz="2800" dirty="0" smtClean="0"/>
              <a:t>DOL Interaction with White House</a:t>
            </a:r>
          </a:p>
          <a:p>
            <a:pPr lvl="1">
              <a:lnSpc>
                <a:spcPct val="80000"/>
              </a:lnSpc>
              <a:buClr>
                <a:schemeClr val="tx1"/>
              </a:buClr>
            </a:pPr>
            <a:r>
              <a:rPr lang="en-US" dirty="0" smtClean="0"/>
              <a:t>Working with White House’s Middle Class Task Force</a:t>
            </a:r>
          </a:p>
          <a:p>
            <a:pPr lvl="1">
              <a:lnSpc>
                <a:spcPct val="80000"/>
              </a:lnSpc>
              <a:buClr>
                <a:schemeClr val="tx1"/>
              </a:buClr>
            </a:pPr>
            <a:r>
              <a:rPr lang="en-US" dirty="0" smtClean="0"/>
              <a:t>Coordinated actions to improve retirement security</a:t>
            </a:r>
          </a:p>
          <a:p>
            <a:pPr marL="342900" lvl="1" indent="-342900">
              <a:lnSpc>
                <a:spcPct val="80000"/>
              </a:lnSpc>
              <a:spcBef>
                <a:spcPct val="50000"/>
              </a:spcBef>
              <a:buClr>
                <a:schemeClr val="tx1"/>
              </a:buClr>
              <a:buFont typeface="Arial" pitchFamily="34" charset="0"/>
              <a:buChar char="•"/>
            </a:pPr>
            <a:r>
              <a:rPr lang="en-US" dirty="0" smtClean="0"/>
              <a:t>Judicial change regarding same-sex marriage</a:t>
            </a:r>
          </a:p>
          <a:p>
            <a:pPr>
              <a:lnSpc>
                <a:spcPct val="80000"/>
              </a:lnSpc>
              <a:spcBef>
                <a:spcPct val="50000"/>
              </a:spcBef>
              <a:buClr>
                <a:schemeClr val="tx1"/>
              </a:buClr>
            </a:pPr>
            <a:endParaRPr lang="en-US" sz="2600" dirty="0" smtClean="0"/>
          </a:p>
          <a:p>
            <a:pPr marL="0" indent="0" algn="r">
              <a:lnSpc>
                <a:spcPct val="80000"/>
              </a:lnSpc>
              <a:spcBef>
                <a:spcPct val="50000"/>
              </a:spcBef>
              <a:buClr>
                <a:schemeClr val="tx1"/>
              </a:buClr>
              <a:buNone/>
            </a:pPr>
            <a:endParaRPr lang="en-US" sz="2900" b="1" dirty="0" smtClean="0"/>
          </a:p>
          <a:p>
            <a:pPr marL="457200" lvl="1" indent="0">
              <a:lnSpc>
                <a:spcPct val="80000"/>
              </a:lnSpc>
              <a:buClr>
                <a:schemeClr val="tx1"/>
              </a:buClr>
              <a:buNone/>
            </a:pPr>
            <a:endParaRPr lang="en-US" sz="2600" dirty="0" smtClean="0"/>
          </a:p>
          <a:p>
            <a:endParaRPr lang="en-US" dirty="0"/>
          </a:p>
        </p:txBody>
      </p:sp>
      <p:sp>
        <p:nvSpPr>
          <p:cNvPr id="4" name="Slide Number Placeholder 3"/>
          <p:cNvSpPr>
            <a:spLocks noGrp="1"/>
          </p:cNvSpPr>
          <p:nvPr>
            <p:ph type="sldNum" sz="quarter" idx="12"/>
          </p:nvPr>
        </p:nvSpPr>
        <p:spPr/>
        <p:txBody>
          <a:bodyPr/>
          <a:lstStyle/>
          <a:p>
            <a:fld id="{756EC5D9-E25F-435A-95B8-2EFFD68ADCF3}" type="slidenum">
              <a:rPr lang="en-US" smtClean="0"/>
              <a:t>2</a:t>
            </a:fld>
            <a:endParaRPr lang="en-US"/>
          </a:p>
        </p:txBody>
      </p:sp>
    </p:spTree>
    <p:extLst>
      <p:ext uri="{BB962C8B-B14F-4D97-AF65-F5344CB8AC3E}">
        <p14:creationId xmlns:p14="http://schemas.microsoft.com/office/powerpoint/2010/main" val="36661789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516562"/>
          </a:xfrm>
        </p:spPr>
        <p:txBody>
          <a:bodyPr>
            <a:normAutofit/>
          </a:bodyPr>
          <a:lstStyle/>
          <a:p>
            <a:pPr algn="l"/>
            <a:r>
              <a:rPr lang="en-US" b="1" dirty="0" smtClean="0">
                <a:solidFill>
                  <a:schemeClr val="tx2">
                    <a:lumMod val="60000"/>
                    <a:lumOff val="40000"/>
                  </a:schemeClr>
                </a:solidFill>
              </a:rPr>
              <a:t>1.  Fee Disclosures to Participants</a:t>
            </a:r>
            <a:r>
              <a:rPr lang="en-US" i="1" dirty="0" smtClean="0">
                <a:solidFill>
                  <a:schemeClr val="tx2">
                    <a:lumMod val="60000"/>
                    <a:lumOff val="40000"/>
                  </a:schemeClr>
                </a:solidFill>
                <a:effectLst/>
              </a:rPr>
              <a:t/>
            </a:r>
            <a:br>
              <a:rPr lang="en-US" i="1" dirty="0" smtClean="0">
                <a:solidFill>
                  <a:schemeClr val="tx2">
                    <a:lumMod val="60000"/>
                    <a:lumOff val="40000"/>
                  </a:schemeClr>
                </a:solidFill>
                <a:effectLst/>
              </a:rPr>
            </a:br>
            <a:r>
              <a:rPr lang="en-US" b="1" dirty="0" smtClean="0">
                <a:solidFill>
                  <a:srgbClr val="602322"/>
                </a:solidFill>
                <a:effectLst/>
              </a:rPr>
              <a:t>2. 408(b)(2) Disclosures</a:t>
            </a:r>
            <a:br>
              <a:rPr lang="en-US" b="1" dirty="0" smtClean="0">
                <a:solidFill>
                  <a:srgbClr val="602322"/>
                </a:solidFill>
                <a:effectLst/>
              </a:rPr>
            </a:br>
            <a:r>
              <a:rPr lang="en-US" b="1" dirty="0" smtClean="0">
                <a:solidFill>
                  <a:srgbClr val="602322"/>
                </a:solidFill>
                <a:effectLst/>
              </a:rPr>
              <a:t>3. Broader “Fiduciary” Definition</a:t>
            </a:r>
            <a:br>
              <a:rPr lang="en-US" b="1" dirty="0" smtClean="0">
                <a:solidFill>
                  <a:srgbClr val="602322"/>
                </a:solidFill>
                <a:effectLst/>
              </a:rPr>
            </a:br>
            <a:r>
              <a:rPr lang="en-US" b="1" dirty="0" smtClean="0">
                <a:solidFill>
                  <a:srgbClr val="602322"/>
                </a:solidFill>
                <a:effectLst/>
              </a:rPr>
              <a:t>4. Default Investments - TDFs </a:t>
            </a:r>
            <a:br>
              <a:rPr lang="en-US" b="1" dirty="0" smtClean="0">
                <a:solidFill>
                  <a:srgbClr val="602322"/>
                </a:solidFill>
                <a:effectLst/>
              </a:rPr>
            </a:br>
            <a:r>
              <a:rPr lang="en-US" b="1" dirty="0" smtClean="0">
                <a:solidFill>
                  <a:srgbClr val="602322"/>
                </a:solidFill>
                <a:effectLst/>
              </a:rPr>
              <a:t>5. Lifetime Income Options</a:t>
            </a:r>
            <a:r>
              <a:rPr lang="en-US" dirty="0" smtClean="0">
                <a:solidFill>
                  <a:srgbClr val="602322"/>
                </a:solidFill>
              </a:rPr>
              <a:t/>
            </a:r>
            <a:br>
              <a:rPr lang="en-US" dirty="0" smtClean="0">
                <a:solidFill>
                  <a:srgbClr val="602322"/>
                </a:solidFill>
              </a:rPr>
            </a:br>
            <a:r>
              <a:rPr lang="en-US" b="1" dirty="0" smtClean="0">
                <a:solidFill>
                  <a:srgbClr val="602322"/>
                </a:solidFill>
                <a:effectLst/>
              </a:rPr>
              <a:t>6. Overturn of DOMA</a:t>
            </a:r>
            <a:endParaRPr lang="en-US" dirty="0">
              <a:solidFill>
                <a:srgbClr val="602322"/>
              </a:solidFill>
            </a:endParaRPr>
          </a:p>
        </p:txBody>
      </p:sp>
      <p:sp>
        <p:nvSpPr>
          <p:cNvPr id="3" name="Slide Number Placeholder 2"/>
          <p:cNvSpPr>
            <a:spLocks noGrp="1"/>
          </p:cNvSpPr>
          <p:nvPr>
            <p:ph type="sldNum" sz="quarter" idx="12"/>
          </p:nvPr>
        </p:nvSpPr>
        <p:spPr/>
        <p:txBody>
          <a:bodyPr/>
          <a:lstStyle/>
          <a:p>
            <a:fld id="{756EC5D9-E25F-435A-95B8-2EFFD68ADCF3}" type="slidenum">
              <a:rPr lang="en-US" smtClean="0"/>
              <a:t>3</a:t>
            </a:fld>
            <a:endParaRPr lang="en-US"/>
          </a:p>
        </p:txBody>
      </p:sp>
    </p:spTree>
    <p:extLst>
      <p:ext uri="{BB962C8B-B14F-4D97-AF65-F5344CB8AC3E}">
        <p14:creationId xmlns:p14="http://schemas.microsoft.com/office/powerpoint/2010/main" val="381343819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smtClean="0">
                <a:solidFill>
                  <a:srgbClr val="602322"/>
                </a:solidFill>
                <a:effectLst/>
              </a:rPr>
              <a:t>DOL Finalizes Participant </a:t>
            </a:r>
            <a:br>
              <a:rPr lang="en-US" sz="3600" b="1" dirty="0" smtClean="0">
                <a:solidFill>
                  <a:srgbClr val="602322"/>
                </a:solidFill>
                <a:effectLst/>
              </a:rPr>
            </a:br>
            <a:r>
              <a:rPr lang="en-US" sz="3600" b="1" dirty="0" smtClean="0">
                <a:solidFill>
                  <a:srgbClr val="602322"/>
                </a:solidFill>
                <a:effectLst/>
              </a:rPr>
              <a:t>Fee Disclosure Regulations</a:t>
            </a:r>
            <a:endParaRPr lang="en-US" sz="3600" dirty="0">
              <a:solidFill>
                <a:srgbClr val="602322"/>
              </a:solidFill>
            </a:endParaRPr>
          </a:p>
        </p:txBody>
      </p:sp>
      <p:sp>
        <p:nvSpPr>
          <p:cNvPr id="3" name="Content Placeholder 2"/>
          <p:cNvSpPr>
            <a:spLocks noGrp="1"/>
          </p:cNvSpPr>
          <p:nvPr>
            <p:ph idx="1"/>
          </p:nvPr>
        </p:nvSpPr>
        <p:spPr/>
        <p:txBody>
          <a:bodyPr>
            <a:normAutofit fontScale="92500" lnSpcReduction="10000"/>
          </a:bodyPr>
          <a:lstStyle/>
          <a:p>
            <a:pPr>
              <a:lnSpc>
                <a:spcPct val="90000"/>
              </a:lnSpc>
              <a:buClr>
                <a:schemeClr val="tx1"/>
              </a:buClr>
            </a:pPr>
            <a:r>
              <a:rPr lang="en-US" dirty="0" smtClean="0"/>
              <a:t>DOL issued final </a:t>
            </a:r>
            <a:r>
              <a:rPr lang="en-US" dirty="0" err="1" smtClean="0"/>
              <a:t>regs</a:t>
            </a:r>
            <a:r>
              <a:rPr lang="en-US" dirty="0" smtClean="0"/>
              <a:t> on Oct. 14, 2010.</a:t>
            </a:r>
          </a:p>
          <a:p>
            <a:pPr lvl="1">
              <a:lnSpc>
                <a:spcPct val="90000"/>
              </a:lnSpc>
              <a:buClr>
                <a:schemeClr val="tx1"/>
              </a:buClr>
            </a:pPr>
            <a:r>
              <a:rPr lang="en-US" sz="2600" dirty="0" smtClean="0"/>
              <a:t>DOL press release explained that existing law had not required plans to provide needed information.    </a:t>
            </a:r>
          </a:p>
          <a:p>
            <a:pPr lvl="1">
              <a:lnSpc>
                <a:spcPct val="90000"/>
              </a:lnSpc>
              <a:buClr>
                <a:schemeClr val="tx1"/>
              </a:buClr>
            </a:pPr>
            <a:r>
              <a:rPr lang="en-US" sz="2600" dirty="0" smtClean="0"/>
              <a:t>New rule requires comparison of plan’s investments.                                 </a:t>
            </a:r>
          </a:p>
          <a:p>
            <a:pPr>
              <a:lnSpc>
                <a:spcPct val="90000"/>
              </a:lnSpc>
              <a:spcBef>
                <a:spcPct val="50000"/>
              </a:spcBef>
              <a:buClr>
                <a:schemeClr val="tx1"/>
              </a:buClr>
            </a:pPr>
            <a:r>
              <a:rPr lang="en-US" dirty="0" smtClean="0"/>
              <a:t>Types of plans covered</a:t>
            </a:r>
          </a:p>
          <a:p>
            <a:pPr lvl="1">
              <a:lnSpc>
                <a:spcPct val="90000"/>
              </a:lnSpc>
              <a:buClr>
                <a:schemeClr val="tx1"/>
              </a:buClr>
            </a:pPr>
            <a:r>
              <a:rPr lang="en-US" sz="2600" dirty="0" smtClean="0"/>
              <a:t>New </a:t>
            </a:r>
            <a:r>
              <a:rPr lang="en-US" sz="2600" dirty="0" err="1" smtClean="0"/>
              <a:t>regs</a:t>
            </a:r>
            <a:r>
              <a:rPr lang="en-US" sz="2600" dirty="0" smtClean="0"/>
              <a:t> apply to DC plans with participant-directed investments.</a:t>
            </a:r>
          </a:p>
          <a:p>
            <a:pPr lvl="1">
              <a:lnSpc>
                <a:spcPct val="90000"/>
              </a:lnSpc>
              <a:buClr>
                <a:schemeClr val="tx1"/>
              </a:buClr>
            </a:pPr>
            <a:r>
              <a:rPr lang="en-US" sz="2600" dirty="0" smtClean="0"/>
              <a:t>Covers plan even if </a:t>
            </a:r>
            <a:r>
              <a:rPr lang="en-US" sz="2600" dirty="0" err="1" smtClean="0"/>
              <a:t>plannot</a:t>
            </a:r>
            <a:r>
              <a:rPr lang="en-US" sz="2600" dirty="0" smtClean="0"/>
              <a:t> designed to comply with ERISA Section 404(c).</a:t>
            </a:r>
          </a:p>
          <a:p>
            <a:pPr>
              <a:lnSpc>
                <a:spcPct val="90000"/>
              </a:lnSpc>
              <a:spcBef>
                <a:spcPct val="50000"/>
              </a:spcBef>
              <a:buClr>
                <a:schemeClr val="tx1"/>
              </a:buClr>
            </a:pPr>
            <a:r>
              <a:rPr lang="en-US" dirty="0" smtClean="0"/>
              <a:t>Coverage of participants</a:t>
            </a:r>
          </a:p>
          <a:p>
            <a:pPr lvl="1">
              <a:lnSpc>
                <a:spcPct val="90000"/>
              </a:lnSpc>
              <a:buClr>
                <a:schemeClr val="tx1"/>
              </a:buClr>
            </a:pPr>
            <a:r>
              <a:rPr lang="en-US" sz="2600" dirty="0" smtClean="0"/>
              <a:t>New </a:t>
            </a:r>
            <a:r>
              <a:rPr lang="en-US" sz="2600" dirty="0" err="1" smtClean="0"/>
              <a:t>regs</a:t>
            </a:r>
            <a:r>
              <a:rPr lang="en-US" sz="2600" dirty="0" smtClean="0"/>
              <a:t> apply to all eligible employees.</a:t>
            </a:r>
            <a:endParaRPr lang="en-US" dirty="0"/>
          </a:p>
        </p:txBody>
      </p:sp>
      <p:sp>
        <p:nvSpPr>
          <p:cNvPr id="4" name="Slide Number Placeholder 3"/>
          <p:cNvSpPr>
            <a:spLocks noGrp="1"/>
          </p:cNvSpPr>
          <p:nvPr>
            <p:ph type="sldNum" sz="quarter" idx="12"/>
          </p:nvPr>
        </p:nvSpPr>
        <p:spPr/>
        <p:txBody>
          <a:bodyPr/>
          <a:lstStyle/>
          <a:p>
            <a:fld id="{756EC5D9-E25F-435A-95B8-2EFFD68ADCF3}" type="slidenum">
              <a:rPr lang="en-US" smtClean="0"/>
              <a:t>4</a:t>
            </a:fld>
            <a:endParaRPr lang="en-US"/>
          </a:p>
        </p:txBody>
      </p:sp>
    </p:spTree>
    <p:extLst>
      <p:ext uri="{BB962C8B-B14F-4D97-AF65-F5344CB8AC3E}">
        <p14:creationId xmlns:p14="http://schemas.microsoft.com/office/powerpoint/2010/main" val="3750494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smtClean="0">
                <a:solidFill>
                  <a:srgbClr val="602322"/>
                </a:solidFill>
                <a:effectLst/>
              </a:rPr>
              <a:t>Annual and Quarterly Disclosure </a:t>
            </a:r>
            <a:br>
              <a:rPr lang="en-US" sz="3600" b="1" dirty="0" smtClean="0">
                <a:solidFill>
                  <a:srgbClr val="602322"/>
                </a:solidFill>
                <a:effectLst/>
              </a:rPr>
            </a:br>
            <a:r>
              <a:rPr lang="en-US" sz="3600" b="1" dirty="0" smtClean="0">
                <a:solidFill>
                  <a:srgbClr val="602322"/>
                </a:solidFill>
                <a:effectLst/>
              </a:rPr>
              <a:t>of Plan-Related Information</a:t>
            </a:r>
            <a:endParaRPr lang="en-US" sz="3600" dirty="0">
              <a:solidFill>
                <a:srgbClr val="602322"/>
              </a:solidFill>
            </a:endParaRPr>
          </a:p>
        </p:txBody>
      </p:sp>
      <p:sp>
        <p:nvSpPr>
          <p:cNvPr id="3" name="Content Placeholder 2"/>
          <p:cNvSpPr>
            <a:spLocks noGrp="1"/>
          </p:cNvSpPr>
          <p:nvPr>
            <p:ph idx="1"/>
          </p:nvPr>
        </p:nvSpPr>
        <p:spPr/>
        <p:txBody>
          <a:bodyPr>
            <a:normAutofit fontScale="92500" lnSpcReduction="10000"/>
          </a:bodyPr>
          <a:lstStyle/>
          <a:p>
            <a:pPr>
              <a:lnSpc>
                <a:spcPct val="90000"/>
              </a:lnSpc>
              <a:buClr>
                <a:schemeClr val="tx1"/>
              </a:buClr>
            </a:pPr>
            <a:r>
              <a:rPr lang="en-US" dirty="0" smtClean="0"/>
              <a:t>Must disclose general info about plan.</a:t>
            </a:r>
            <a:endParaRPr lang="en-US" sz="3000" dirty="0" smtClean="0"/>
          </a:p>
          <a:p>
            <a:pPr lvl="1">
              <a:lnSpc>
                <a:spcPct val="90000"/>
              </a:lnSpc>
              <a:buClr>
                <a:schemeClr val="tx1"/>
              </a:buClr>
            </a:pPr>
            <a:r>
              <a:rPr lang="en-US" sz="2600" dirty="0" smtClean="0"/>
              <a:t>Must include explanation of </a:t>
            </a:r>
            <a:r>
              <a:rPr lang="en-US" sz="2600" i="1" dirty="0" smtClean="0"/>
              <a:t>general admin. service fees </a:t>
            </a:r>
            <a:r>
              <a:rPr lang="en-US" sz="2600" dirty="0" smtClean="0"/>
              <a:t>and </a:t>
            </a:r>
            <a:r>
              <a:rPr lang="en-US" sz="2600" i="1" dirty="0" smtClean="0"/>
              <a:t>individual expenses </a:t>
            </a:r>
            <a:r>
              <a:rPr lang="en-US" sz="2600" dirty="0" smtClean="0"/>
              <a:t>on </a:t>
            </a:r>
            <a:r>
              <a:rPr lang="en-US" sz="2600" u="sng" dirty="0" smtClean="0"/>
              <a:t>annual</a:t>
            </a:r>
            <a:r>
              <a:rPr lang="en-US" sz="2600" dirty="0" smtClean="0"/>
              <a:t> basis.</a:t>
            </a:r>
          </a:p>
          <a:p>
            <a:pPr lvl="1">
              <a:lnSpc>
                <a:spcPct val="90000"/>
              </a:lnSpc>
              <a:buClr>
                <a:schemeClr val="tx1"/>
              </a:buClr>
            </a:pPr>
            <a:r>
              <a:rPr lang="en-US" sz="2600" dirty="0" smtClean="0"/>
              <a:t>Must disclose dollar amount of fees/expenses charged to participant accounts on </a:t>
            </a:r>
            <a:r>
              <a:rPr lang="en-US" sz="2600" u="sng" dirty="0" smtClean="0"/>
              <a:t>quarterly</a:t>
            </a:r>
            <a:r>
              <a:rPr lang="en-US" sz="2600" dirty="0" smtClean="0"/>
              <a:t> basis.</a:t>
            </a:r>
          </a:p>
          <a:p>
            <a:pPr>
              <a:lnSpc>
                <a:spcPct val="90000"/>
              </a:lnSpc>
              <a:spcBef>
                <a:spcPct val="50000"/>
              </a:spcBef>
              <a:buClr>
                <a:schemeClr val="tx1"/>
              </a:buClr>
            </a:pPr>
            <a:r>
              <a:rPr lang="en-US" dirty="0" smtClean="0"/>
              <a:t>Disclosure only required for fees/expenses not embedded in expenses of investments.</a:t>
            </a:r>
          </a:p>
          <a:p>
            <a:pPr lvl="1">
              <a:lnSpc>
                <a:spcPct val="90000"/>
              </a:lnSpc>
              <a:buClr>
                <a:schemeClr val="tx1"/>
              </a:buClr>
            </a:pPr>
            <a:r>
              <a:rPr lang="en-US" sz="2600" dirty="0" smtClean="0"/>
              <a:t>If service provider only receives indirect compensation from investments, provider’s fees are not subject to this disclosure requirement.</a:t>
            </a:r>
          </a:p>
          <a:p>
            <a:pPr lvl="1">
              <a:lnSpc>
                <a:spcPct val="90000"/>
              </a:lnSpc>
              <a:buClr>
                <a:schemeClr val="tx1"/>
              </a:buClr>
            </a:pPr>
            <a:r>
              <a:rPr lang="en-US" sz="2600" dirty="0" smtClean="0"/>
              <a:t>But must disclose that a portion of </a:t>
            </a:r>
            <a:r>
              <a:rPr lang="en-US" sz="2600" i="1" dirty="0" smtClean="0"/>
              <a:t>general admin. service fees </a:t>
            </a:r>
            <a:r>
              <a:rPr lang="en-US" sz="2600" dirty="0" smtClean="0"/>
              <a:t>is paid from expenses of investments.</a:t>
            </a:r>
          </a:p>
          <a:p>
            <a:pPr marL="0" indent="0">
              <a:buNone/>
            </a:pPr>
            <a:endParaRPr lang="en-US" dirty="0"/>
          </a:p>
        </p:txBody>
      </p:sp>
      <p:sp>
        <p:nvSpPr>
          <p:cNvPr id="4" name="Slide Number Placeholder 3"/>
          <p:cNvSpPr>
            <a:spLocks noGrp="1"/>
          </p:cNvSpPr>
          <p:nvPr>
            <p:ph type="sldNum" sz="quarter" idx="12"/>
          </p:nvPr>
        </p:nvSpPr>
        <p:spPr/>
        <p:txBody>
          <a:bodyPr/>
          <a:lstStyle/>
          <a:p>
            <a:fld id="{756EC5D9-E25F-435A-95B8-2EFFD68ADCF3}" type="slidenum">
              <a:rPr lang="en-US" smtClean="0"/>
              <a:t>5</a:t>
            </a:fld>
            <a:endParaRPr lang="en-US"/>
          </a:p>
        </p:txBody>
      </p:sp>
    </p:spTree>
    <p:extLst>
      <p:ext uri="{BB962C8B-B14F-4D97-AF65-F5344CB8AC3E}">
        <p14:creationId xmlns:p14="http://schemas.microsoft.com/office/powerpoint/2010/main" val="28465769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smtClean="0">
                <a:solidFill>
                  <a:srgbClr val="602322"/>
                </a:solidFill>
                <a:effectLst/>
              </a:rPr>
              <a:t>Annual Disclosure of </a:t>
            </a:r>
            <a:br>
              <a:rPr lang="en-US" sz="3600" b="1" dirty="0" smtClean="0">
                <a:solidFill>
                  <a:srgbClr val="602322"/>
                </a:solidFill>
                <a:effectLst/>
              </a:rPr>
            </a:br>
            <a:r>
              <a:rPr lang="en-US" sz="3600" b="1" dirty="0" smtClean="0">
                <a:solidFill>
                  <a:srgbClr val="602322"/>
                </a:solidFill>
                <a:effectLst/>
              </a:rPr>
              <a:t>Investment-Related Information</a:t>
            </a:r>
            <a:endParaRPr lang="en-US" sz="3600" dirty="0">
              <a:solidFill>
                <a:srgbClr val="602322"/>
              </a:solidFill>
            </a:endParaRPr>
          </a:p>
        </p:txBody>
      </p:sp>
      <p:sp>
        <p:nvSpPr>
          <p:cNvPr id="3" name="Content Placeholder 2"/>
          <p:cNvSpPr>
            <a:spLocks noGrp="1"/>
          </p:cNvSpPr>
          <p:nvPr>
            <p:ph idx="1"/>
          </p:nvPr>
        </p:nvSpPr>
        <p:spPr/>
        <p:txBody>
          <a:bodyPr>
            <a:normAutofit fontScale="92500" lnSpcReduction="20000"/>
          </a:bodyPr>
          <a:lstStyle/>
          <a:p>
            <a:pPr>
              <a:lnSpc>
                <a:spcPct val="90000"/>
              </a:lnSpc>
              <a:buClr>
                <a:schemeClr val="tx1"/>
              </a:buClr>
            </a:pPr>
            <a:r>
              <a:rPr lang="en-US" dirty="0" smtClean="0"/>
              <a:t>Must disclose fee and performance-related info for plan’s investment alternatives.</a:t>
            </a:r>
            <a:endParaRPr lang="en-US" sz="3000" dirty="0" smtClean="0"/>
          </a:p>
          <a:p>
            <a:pPr lvl="1">
              <a:lnSpc>
                <a:spcPct val="90000"/>
              </a:lnSpc>
              <a:buClr>
                <a:schemeClr val="tx1"/>
              </a:buClr>
            </a:pPr>
            <a:r>
              <a:rPr lang="en-US" sz="2600" dirty="0" smtClean="0"/>
              <a:t>This disclosure must be in comparative format.</a:t>
            </a:r>
          </a:p>
          <a:p>
            <a:pPr lvl="1">
              <a:lnSpc>
                <a:spcPct val="90000"/>
              </a:lnSpc>
              <a:buClr>
                <a:schemeClr val="tx1"/>
              </a:buClr>
            </a:pPr>
            <a:r>
              <a:rPr lang="en-US" sz="2600" dirty="0" smtClean="0"/>
              <a:t>Must be provided on </a:t>
            </a:r>
            <a:r>
              <a:rPr lang="en-US" sz="2600" u="sng" dirty="0" smtClean="0"/>
              <a:t>annual</a:t>
            </a:r>
            <a:r>
              <a:rPr lang="en-US" sz="2600" dirty="0" smtClean="0"/>
              <a:t> basis.</a:t>
            </a:r>
          </a:p>
          <a:p>
            <a:pPr>
              <a:lnSpc>
                <a:spcPct val="90000"/>
              </a:lnSpc>
              <a:spcBef>
                <a:spcPct val="50000"/>
              </a:spcBef>
              <a:buClr>
                <a:schemeClr val="tx1"/>
              </a:buClr>
            </a:pPr>
            <a:r>
              <a:rPr lang="en-US" dirty="0" smtClean="0"/>
              <a:t>Required information for disclosure in comparative format includes:</a:t>
            </a:r>
          </a:p>
          <a:p>
            <a:pPr lvl="1">
              <a:lnSpc>
                <a:spcPct val="90000"/>
              </a:lnSpc>
              <a:buClr>
                <a:schemeClr val="tx1"/>
              </a:buClr>
            </a:pPr>
            <a:r>
              <a:rPr lang="en-US" sz="2600" dirty="0" smtClean="0"/>
              <a:t>Name and type of investment option</a:t>
            </a:r>
          </a:p>
          <a:p>
            <a:pPr lvl="1">
              <a:lnSpc>
                <a:spcPct val="90000"/>
              </a:lnSpc>
              <a:buClr>
                <a:schemeClr val="tx1"/>
              </a:buClr>
            </a:pPr>
            <a:r>
              <a:rPr lang="en-US" sz="2600" dirty="0" smtClean="0"/>
              <a:t>Investment performance data</a:t>
            </a:r>
          </a:p>
          <a:p>
            <a:pPr lvl="1">
              <a:lnSpc>
                <a:spcPct val="90000"/>
              </a:lnSpc>
              <a:buClr>
                <a:schemeClr val="tx1"/>
              </a:buClr>
            </a:pPr>
            <a:r>
              <a:rPr lang="en-US" sz="2600" dirty="0" smtClean="0"/>
              <a:t>Benchmark performance data</a:t>
            </a:r>
          </a:p>
          <a:p>
            <a:pPr lvl="1">
              <a:lnSpc>
                <a:spcPct val="90000"/>
              </a:lnSpc>
              <a:buClr>
                <a:schemeClr val="tx1"/>
              </a:buClr>
            </a:pPr>
            <a:r>
              <a:rPr lang="en-US" sz="2600" i="1" dirty="0" smtClean="0"/>
              <a:t>Total annual operating expenses </a:t>
            </a:r>
            <a:r>
              <a:rPr lang="en-US" sz="2600" dirty="0" smtClean="0"/>
              <a:t>for each investment and any extra </a:t>
            </a:r>
            <a:r>
              <a:rPr lang="en-US" sz="2600" i="1" dirty="0" smtClean="0"/>
              <a:t>shareholder-type fees.</a:t>
            </a:r>
          </a:p>
          <a:p>
            <a:pPr lvl="1">
              <a:lnSpc>
                <a:spcPct val="90000"/>
              </a:lnSpc>
              <a:buClr>
                <a:schemeClr val="tx1"/>
              </a:buClr>
            </a:pPr>
            <a:r>
              <a:rPr lang="en-US" sz="2600" dirty="0" smtClean="0"/>
              <a:t>Internet website address</a:t>
            </a:r>
          </a:p>
          <a:p>
            <a:pPr marL="0" indent="0">
              <a:buNone/>
            </a:pPr>
            <a:endParaRPr lang="en-US" dirty="0"/>
          </a:p>
        </p:txBody>
      </p:sp>
      <p:sp>
        <p:nvSpPr>
          <p:cNvPr id="4" name="Slide Number Placeholder 3"/>
          <p:cNvSpPr>
            <a:spLocks noGrp="1"/>
          </p:cNvSpPr>
          <p:nvPr>
            <p:ph type="sldNum" sz="quarter" idx="12"/>
          </p:nvPr>
        </p:nvSpPr>
        <p:spPr/>
        <p:txBody>
          <a:bodyPr/>
          <a:lstStyle/>
          <a:p>
            <a:fld id="{756EC5D9-E25F-435A-95B8-2EFFD68ADCF3}" type="slidenum">
              <a:rPr lang="en-US" smtClean="0"/>
              <a:t>6</a:t>
            </a:fld>
            <a:endParaRPr lang="en-US"/>
          </a:p>
        </p:txBody>
      </p:sp>
    </p:spTree>
    <p:extLst>
      <p:ext uri="{BB962C8B-B14F-4D97-AF65-F5344CB8AC3E}">
        <p14:creationId xmlns:p14="http://schemas.microsoft.com/office/powerpoint/2010/main" val="311912998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solidFill>
                  <a:srgbClr val="602322"/>
                </a:solidFill>
                <a:effectLst/>
              </a:rPr>
              <a:t>Other Requirements</a:t>
            </a:r>
            <a:endParaRPr lang="en-US" sz="3600" dirty="0">
              <a:solidFill>
                <a:srgbClr val="602322"/>
              </a:solidFill>
            </a:endParaRPr>
          </a:p>
        </p:txBody>
      </p:sp>
      <p:sp>
        <p:nvSpPr>
          <p:cNvPr id="3" name="Content Placeholder 2"/>
          <p:cNvSpPr>
            <a:spLocks noGrp="1"/>
          </p:cNvSpPr>
          <p:nvPr>
            <p:ph idx="1"/>
          </p:nvPr>
        </p:nvSpPr>
        <p:spPr/>
        <p:txBody>
          <a:bodyPr>
            <a:normAutofit fontScale="85000" lnSpcReduction="20000"/>
          </a:bodyPr>
          <a:lstStyle/>
          <a:p>
            <a:pPr>
              <a:lnSpc>
                <a:spcPct val="90000"/>
              </a:lnSpc>
              <a:buClr>
                <a:schemeClr val="tx1"/>
              </a:buClr>
            </a:pPr>
            <a:r>
              <a:rPr lang="en-US" sz="3000" dirty="0" smtClean="0"/>
              <a:t>Info that must be available upon request</a:t>
            </a:r>
          </a:p>
          <a:p>
            <a:pPr lvl="1">
              <a:lnSpc>
                <a:spcPct val="90000"/>
              </a:lnSpc>
              <a:buClr>
                <a:schemeClr val="tx1"/>
              </a:buClr>
            </a:pPr>
            <a:r>
              <a:rPr lang="en-US" sz="2600" dirty="0" smtClean="0"/>
              <a:t>Prospectuses, shareholder reports and financial statements provided to plan.</a:t>
            </a:r>
          </a:p>
          <a:p>
            <a:pPr>
              <a:lnSpc>
                <a:spcPct val="90000"/>
              </a:lnSpc>
              <a:spcBef>
                <a:spcPct val="50000"/>
              </a:spcBef>
              <a:buClr>
                <a:schemeClr val="tx1"/>
              </a:buClr>
            </a:pPr>
            <a:r>
              <a:rPr lang="en-US" sz="3000" dirty="0" smtClean="0"/>
              <a:t>Form of disclosure</a:t>
            </a:r>
          </a:p>
          <a:p>
            <a:pPr lvl="1">
              <a:lnSpc>
                <a:spcPct val="90000"/>
              </a:lnSpc>
              <a:buClr>
                <a:schemeClr val="tx1"/>
              </a:buClr>
            </a:pPr>
            <a:r>
              <a:rPr lang="en-US" sz="2600" dirty="0" smtClean="0"/>
              <a:t>Must be understood by average participant.</a:t>
            </a:r>
          </a:p>
          <a:p>
            <a:pPr>
              <a:lnSpc>
                <a:spcPct val="90000"/>
              </a:lnSpc>
              <a:spcBef>
                <a:spcPct val="50000"/>
              </a:spcBef>
              <a:buClr>
                <a:schemeClr val="tx1"/>
              </a:buClr>
            </a:pPr>
            <a:r>
              <a:rPr lang="en-US" sz="3000" dirty="0" smtClean="0"/>
              <a:t>Impact on sponsor’s other fiduciary duties</a:t>
            </a:r>
          </a:p>
          <a:p>
            <a:pPr lvl="1">
              <a:lnSpc>
                <a:spcPct val="90000"/>
              </a:lnSpc>
              <a:buClr>
                <a:schemeClr val="tx1"/>
              </a:buClr>
            </a:pPr>
            <a:r>
              <a:rPr lang="en-US" sz="2600" dirty="0" smtClean="0"/>
              <a:t>No relief for duty to prudently select/monitor plan’s providers and investments.</a:t>
            </a:r>
          </a:p>
          <a:p>
            <a:pPr lvl="1">
              <a:lnSpc>
                <a:spcPct val="90000"/>
              </a:lnSpc>
              <a:buClr>
                <a:schemeClr val="tx1"/>
              </a:buClr>
            </a:pPr>
            <a:r>
              <a:rPr lang="en-US" sz="2600" dirty="0" smtClean="0"/>
              <a:t>New </a:t>
            </a:r>
            <a:r>
              <a:rPr lang="en-US" sz="2600" dirty="0" err="1" smtClean="0"/>
              <a:t>regs</a:t>
            </a:r>
            <a:r>
              <a:rPr lang="en-US" sz="2600" dirty="0" smtClean="0"/>
              <a:t> modify ERISA 404(c) disclosures.</a:t>
            </a:r>
          </a:p>
          <a:p>
            <a:pPr>
              <a:lnSpc>
                <a:spcPct val="90000"/>
              </a:lnSpc>
              <a:spcBef>
                <a:spcPct val="50000"/>
              </a:spcBef>
              <a:buClr>
                <a:schemeClr val="tx1"/>
              </a:buClr>
            </a:pPr>
            <a:r>
              <a:rPr lang="en-US" sz="3000" dirty="0" smtClean="0"/>
              <a:t>Effective date</a:t>
            </a:r>
          </a:p>
          <a:p>
            <a:pPr lvl="1">
              <a:lnSpc>
                <a:spcPct val="90000"/>
              </a:lnSpc>
              <a:buClr>
                <a:schemeClr val="tx1"/>
              </a:buClr>
            </a:pPr>
            <a:r>
              <a:rPr lang="en-US" sz="2600" dirty="0" smtClean="0"/>
              <a:t>Plan years beginning on or after Nov. 1, 2011.</a:t>
            </a:r>
          </a:p>
          <a:p>
            <a:pPr lvl="1">
              <a:lnSpc>
                <a:spcPct val="90000"/>
              </a:lnSpc>
              <a:buClr>
                <a:schemeClr val="tx1"/>
              </a:buClr>
            </a:pPr>
            <a:r>
              <a:rPr lang="en-US" sz="2600" dirty="0" smtClean="0"/>
              <a:t>Initial disclosures were due August 30, 2012 for calendar year plans.</a:t>
            </a:r>
          </a:p>
          <a:p>
            <a:endParaRPr lang="en-US" dirty="0"/>
          </a:p>
        </p:txBody>
      </p:sp>
      <p:sp>
        <p:nvSpPr>
          <p:cNvPr id="4" name="Slide Number Placeholder 3"/>
          <p:cNvSpPr>
            <a:spLocks noGrp="1"/>
          </p:cNvSpPr>
          <p:nvPr>
            <p:ph type="sldNum" sz="quarter" idx="12"/>
          </p:nvPr>
        </p:nvSpPr>
        <p:spPr/>
        <p:txBody>
          <a:bodyPr/>
          <a:lstStyle/>
          <a:p>
            <a:fld id="{756EC5D9-E25F-435A-95B8-2EFFD68ADCF3}" type="slidenum">
              <a:rPr lang="en-US" smtClean="0"/>
              <a:t>7</a:t>
            </a:fld>
            <a:endParaRPr lang="en-US"/>
          </a:p>
        </p:txBody>
      </p:sp>
    </p:spTree>
    <p:extLst>
      <p:ext uri="{BB962C8B-B14F-4D97-AF65-F5344CB8AC3E}">
        <p14:creationId xmlns:p14="http://schemas.microsoft.com/office/powerpoint/2010/main" val="27564677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smtClean="0">
                <a:solidFill>
                  <a:srgbClr val="602322"/>
                </a:solidFill>
                <a:effectLst/>
              </a:rPr>
              <a:t>Fee Disclosures to Participants</a:t>
            </a:r>
            <a:br>
              <a:rPr lang="en-US" sz="3600" b="1" dirty="0" smtClean="0">
                <a:solidFill>
                  <a:srgbClr val="602322"/>
                </a:solidFill>
                <a:effectLst/>
              </a:rPr>
            </a:br>
            <a:r>
              <a:rPr lang="en-US" sz="3600" b="1" dirty="0" smtClean="0">
                <a:solidFill>
                  <a:srgbClr val="602322"/>
                </a:solidFill>
                <a:effectLst/>
              </a:rPr>
              <a:t>Practical Implications</a:t>
            </a:r>
            <a:endParaRPr lang="en-US" sz="3600" dirty="0">
              <a:solidFill>
                <a:srgbClr val="602322"/>
              </a:solidFill>
            </a:endParaRPr>
          </a:p>
        </p:txBody>
      </p:sp>
      <p:sp>
        <p:nvSpPr>
          <p:cNvPr id="3" name="Content Placeholder 2"/>
          <p:cNvSpPr>
            <a:spLocks noGrp="1"/>
          </p:cNvSpPr>
          <p:nvPr>
            <p:ph idx="1"/>
          </p:nvPr>
        </p:nvSpPr>
        <p:spPr/>
        <p:txBody>
          <a:bodyPr>
            <a:normAutofit lnSpcReduction="10000"/>
          </a:bodyPr>
          <a:lstStyle/>
          <a:p>
            <a:pPr marL="82550" indent="0" algn="ctr">
              <a:buClrTx/>
              <a:buFont typeface="Wingdings 2" pitchFamily="18" charset="2"/>
              <a:buNone/>
              <a:defRPr/>
            </a:pPr>
            <a:r>
              <a:rPr lang="en-US" b="1" u="sng" dirty="0"/>
              <a:t>To-Do List:</a:t>
            </a:r>
          </a:p>
          <a:p>
            <a:pPr>
              <a:buClrTx/>
              <a:defRPr/>
            </a:pPr>
            <a:r>
              <a:rPr lang="en-US" dirty="0"/>
              <a:t>Discuss with plan’s </a:t>
            </a:r>
            <a:r>
              <a:rPr lang="en-US" dirty="0" err="1"/>
              <a:t>recordkeeper</a:t>
            </a:r>
            <a:r>
              <a:rPr lang="en-US" dirty="0"/>
              <a:t> the impact of the new rules on existing fee disclosures.</a:t>
            </a:r>
          </a:p>
          <a:p>
            <a:pPr>
              <a:buClrTx/>
              <a:defRPr/>
            </a:pPr>
            <a:r>
              <a:rPr lang="en-US" dirty="0"/>
              <a:t>Meet with participants and review investment and fee information through educational sessions.</a:t>
            </a:r>
          </a:p>
          <a:p>
            <a:pPr>
              <a:buClrTx/>
              <a:defRPr/>
            </a:pPr>
            <a:r>
              <a:rPr lang="en-US" dirty="0"/>
              <a:t>If plan sponsor has fee-related concerns, remind plan sponsor that its fiduciary review process can be enhanced</a:t>
            </a:r>
          </a:p>
        </p:txBody>
      </p:sp>
      <p:sp>
        <p:nvSpPr>
          <p:cNvPr id="4" name="Slide Number Placeholder 3"/>
          <p:cNvSpPr>
            <a:spLocks noGrp="1"/>
          </p:cNvSpPr>
          <p:nvPr>
            <p:ph type="sldNum" sz="quarter" idx="12"/>
          </p:nvPr>
        </p:nvSpPr>
        <p:spPr/>
        <p:txBody>
          <a:bodyPr/>
          <a:lstStyle/>
          <a:p>
            <a:fld id="{756EC5D9-E25F-435A-95B8-2EFFD68ADCF3}" type="slidenum">
              <a:rPr lang="en-US" smtClean="0"/>
              <a:t>8</a:t>
            </a:fld>
            <a:endParaRPr lang="en-US"/>
          </a:p>
        </p:txBody>
      </p:sp>
    </p:spTree>
    <p:extLst>
      <p:ext uri="{BB962C8B-B14F-4D97-AF65-F5344CB8AC3E}">
        <p14:creationId xmlns:p14="http://schemas.microsoft.com/office/powerpoint/2010/main" val="184162426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745162"/>
          </a:xfrm>
          <a:ln>
            <a:solidFill>
              <a:srgbClr val="FFC000"/>
            </a:solidFill>
          </a:ln>
        </p:spPr>
        <p:txBody>
          <a:bodyPr/>
          <a:lstStyle/>
          <a:p>
            <a:pPr algn="l"/>
            <a:r>
              <a:rPr lang="en-US" b="1" dirty="0" smtClean="0">
                <a:solidFill>
                  <a:srgbClr val="602322"/>
                </a:solidFill>
                <a:effectLst/>
              </a:rPr>
              <a:t>1. Fee Disclosures to Participants</a:t>
            </a:r>
            <a:r>
              <a:rPr lang="en-US" i="1" dirty="0" smtClean="0">
                <a:solidFill>
                  <a:srgbClr val="602322"/>
                </a:solidFill>
                <a:effectLst/>
              </a:rPr>
              <a:t/>
            </a:r>
            <a:br>
              <a:rPr lang="en-US" i="1" dirty="0" smtClean="0">
                <a:solidFill>
                  <a:srgbClr val="602322"/>
                </a:solidFill>
                <a:effectLst/>
              </a:rPr>
            </a:br>
            <a:r>
              <a:rPr lang="en-US" b="1" dirty="0" smtClean="0">
                <a:solidFill>
                  <a:schemeClr val="tx2">
                    <a:lumMod val="60000"/>
                    <a:lumOff val="40000"/>
                  </a:schemeClr>
                </a:solidFill>
              </a:rPr>
              <a:t>2. 408(b)(2) Disclosures</a:t>
            </a:r>
            <a:r>
              <a:rPr lang="en-US" b="1" dirty="0" smtClean="0">
                <a:solidFill>
                  <a:srgbClr val="602322"/>
                </a:solidFill>
                <a:effectLst/>
              </a:rPr>
              <a:t/>
            </a:r>
            <a:br>
              <a:rPr lang="en-US" b="1" dirty="0" smtClean="0">
                <a:solidFill>
                  <a:srgbClr val="602322"/>
                </a:solidFill>
                <a:effectLst/>
              </a:rPr>
            </a:br>
            <a:r>
              <a:rPr lang="en-US" b="1" dirty="0" smtClean="0">
                <a:solidFill>
                  <a:srgbClr val="602322"/>
                </a:solidFill>
                <a:effectLst/>
              </a:rPr>
              <a:t>3. Broader “Fiduciary” Definition</a:t>
            </a:r>
            <a:br>
              <a:rPr lang="en-US" b="1" dirty="0" smtClean="0">
                <a:solidFill>
                  <a:srgbClr val="602322"/>
                </a:solidFill>
                <a:effectLst/>
              </a:rPr>
            </a:br>
            <a:r>
              <a:rPr lang="en-US" b="1" dirty="0" smtClean="0">
                <a:solidFill>
                  <a:srgbClr val="602322"/>
                </a:solidFill>
                <a:effectLst/>
              </a:rPr>
              <a:t>4. Default Investments - TDFs </a:t>
            </a:r>
            <a:br>
              <a:rPr lang="en-US" b="1" dirty="0" smtClean="0">
                <a:solidFill>
                  <a:srgbClr val="602322"/>
                </a:solidFill>
                <a:effectLst/>
              </a:rPr>
            </a:br>
            <a:r>
              <a:rPr lang="en-US" b="1" dirty="0" smtClean="0">
                <a:solidFill>
                  <a:srgbClr val="602322"/>
                </a:solidFill>
                <a:effectLst/>
              </a:rPr>
              <a:t>5. Lifetime Income Options</a:t>
            </a:r>
            <a:r>
              <a:rPr lang="en-US" dirty="0" smtClean="0">
                <a:solidFill>
                  <a:srgbClr val="602322"/>
                </a:solidFill>
              </a:rPr>
              <a:t/>
            </a:r>
            <a:br>
              <a:rPr lang="en-US" dirty="0" smtClean="0">
                <a:solidFill>
                  <a:srgbClr val="602322"/>
                </a:solidFill>
              </a:rPr>
            </a:br>
            <a:r>
              <a:rPr lang="en-US" b="1" dirty="0" smtClean="0">
                <a:solidFill>
                  <a:srgbClr val="602322"/>
                </a:solidFill>
                <a:effectLst/>
              </a:rPr>
              <a:t>6.  Overturn of DOMA</a:t>
            </a:r>
            <a:endParaRPr lang="en-US" dirty="0">
              <a:solidFill>
                <a:srgbClr val="602322"/>
              </a:solidFill>
            </a:endParaRPr>
          </a:p>
        </p:txBody>
      </p:sp>
      <p:sp>
        <p:nvSpPr>
          <p:cNvPr id="3" name="Slide Number Placeholder 2"/>
          <p:cNvSpPr>
            <a:spLocks noGrp="1"/>
          </p:cNvSpPr>
          <p:nvPr>
            <p:ph type="sldNum" sz="quarter" idx="12"/>
          </p:nvPr>
        </p:nvSpPr>
        <p:spPr/>
        <p:txBody>
          <a:bodyPr/>
          <a:lstStyle/>
          <a:p>
            <a:fld id="{756EC5D9-E25F-435A-95B8-2EFFD68ADCF3}" type="slidenum">
              <a:rPr lang="en-US" smtClean="0"/>
              <a:t>9</a:t>
            </a:fld>
            <a:endParaRPr lang="en-US"/>
          </a:p>
        </p:txBody>
      </p:sp>
    </p:spTree>
    <p:extLst>
      <p:ext uri="{BB962C8B-B14F-4D97-AF65-F5344CB8AC3E}">
        <p14:creationId xmlns:p14="http://schemas.microsoft.com/office/powerpoint/2010/main" val="8986831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solidFill>
                  <a:srgbClr val="602322"/>
                </a:solidFill>
                <a:effectLst/>
              </a:rPr>
              <a:t>Timing of 408(b)(2) Disclosures</a:t>
            </a:r>
            <a:endParaRPr lang="en-US" sz="3600" dirty="0">
              <a:solidFill>
                <a:srgbClr val="602322"/>
              </a:solidFill>
            </a:endParaRPr>
          </a:p>
        </p:txBody>
      </p:sp>
      <p:sp>
        <p:nvSpPr>
          <p:cNvPr id="3" name="Content Placeholder 2"/>
          <p:cNvSpPr>
            <a:spLocks noGrp="1"/>
          </p:cNvSpPr>
          <p:nvPr>
            <p:ph idx="1"/>
          </p:nvPr>
        </p:nvSpPr>
        <p:spPr/>
        <p:txBody>
          <a:bodyPr/>
          <a:lstStyle/>
          <a:p>
            <a:pPr marL="0" indent="0">
              <a:lnSpc>
                <a:spcPct val="80000"/>
              </a:lnSpc>
              <a:buClr>
                <a:schemeClr val="tx1"/>
              </a:buClr>
              <a:buNone/>
            </a:pPr>
            <a:r>
              <a:rPr lang="en-US" dirty="0" smtClean="0"/>
              <a:t>Required Deadlines</a:t>
            </a:r>
            <a:endParaRPr lang="en-US" sz="1400" dirty="0" smtClean="0"/>
          </a:p>
          <a:p>
            <a:pPr lvl="1">
              <a:lnSpc>
                <a:spcPct val="80000"/>
              </a:lnSpc>
              <a:buClr>
                <a:schemeClr val="tx1"/>
              </a:buClr>
            </a:pPr>
            <a:r>
              <a:rPr lang="en-US" sz="2600" dirty="0" smtClean="0"/>
              <a:t>Disclosure must be made reasonably in advance of starting or renewing services.</a:t>
            </a:r>
          </a:p>
          <a:p>
            <a:pPr lvl="1">
              <a:lnSpc>
                <a:spcPct val="80000"/>
              </a:lnSpc>
              <a:buClr>
                <a:schemeClr val="tx1"/>
              </a:buClr>
            </a:pPr>
            <a:r>
              <a:rPr lang="en-US" sz="2600" dirty="0" smtClean="0"/>
              <a:t>Changes to info must be made no later than 60 days after provider becomes aware of change.</a:t>
            </a:r>
          </a:p>
          <a:p>
            <a:pPr lvl="1">
              <a:lnSpc>
                <a:spcPct val="80000"/>
              </a:lnSpc>
              <a:buClr>
                <a:schemeClr val="tx1"/>
              </a:buClr>
            </a:pPr>
            <a:r>
              <a:rPr lang="en-US" sz="2600" dirty="0" smtClean="0"/>
              <a:t>Final rule allows recordkeeping platforms and fiduciaries of look-through investments to report changes annually.</a:t>
            </a:r>
          </a:p>
          <a:p>
            <a:pPr lvl="1">
              <a:lnSpc>
                <a:spcPct val="80000"/>
              </a:lnSpc>
              <a:buClr>
                <a:schemeClr val="tx1"/>
              </a:buClr>
            </a:pPr>
            <a:r>
              <a:rPr lang="en-US" sz="2600" dirty="0" smtClean="0"/>
              <a:t>Erroneous info will not result in violation if provider has acted in good faith and with diligence.</a:t>
            </a:r>
          </a:p>
          <a:p>
            <a:pPr lvl="1">
              <a:lnSpc>
                <a:spcPct val="80000"/>
              </a:lnSpc>
              <a:buClr>
                <a:schemeClr val="tx1"/>
              </a:buClr>
            </a:pPr>
            <a:r>
              <a:rPr lang="en-US" sz="2600" dirty="0" smtClean="0"/>
              <a:t>Errors and omissions must be disclosed within 30 days after coming to light.</a:t>
            </a:r>
          </a:p>
          <a:p>
            <a:pPr marL="0" indent="0">
              <a:buNone/>
            </a:pPr>
            <a:endParaRPr lang="en-US" dirty="0"/>
          </a:p>
        </p:txBody>
      </p:sp>
      <p:sp>
        <p:nvSpPr>
          <p:cNvPr id="4" name="Slide Number Placeholder 3"/>
          <p:cNvSpPr>
            <a:spLocks noGrp="1"/>
          </p:cNvSpPr>
          <p:nvPr>
            <p:ph type="sldNum" sz="quarter" idx="12"/>
          </p:nvPr>
        </p:nvSpPr>
        <p:spPr/>
        <p:txBody>
          <a:bodyPr/>
          <a:lstStyle/>
          <a:p>
            <a:fld id="{756EC5D9-E25F-435A-95B8-2EFFD68ADCF3}" type="slidenum">
              <a:rPr lang="en-US" smtClean="0"/>
              <a:t>10</a:t>
            </a:fld>
            <a:endParaRPr lang="en-US"/>
          </a:p>
        </p:txBody>
      </p:sp>
    </p:spTree>
    <p:extLst>
      <p:ext uri="{BB962C8B-B14F-4D97-AF65-F5344CB8AC3E}">
        <p14:creationId xmlns:p14="http://schemas.microsoft.com/office/powerpoint/2010/main" val="15626027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smtClean="0">
                <a:solidFill>
                  <a:srgbClr val="602322"/>
                </a:solidFill>
                <a:effectLst/>
              </a:rPr>
              <a:t>Prohibited Transactions and </a:t>
            </a:r>
            <a:br>
              <a:rPr lang="en-US" sz="3600" b="1" dirty="0" smtClean="0">
                <a:solidFill>
                  <a:srgbClr val="602322"/>
                </a:solidFill>
                <a:effectLst/>
              </a:rPr>
            </a:br>
            <a:r>
              <a:rPr lang="en-US" sz="3600" b="1" dirty="0" smtClean="0">
                <a:solidFill>
                  <a:srgbClr val="602322"/>
                </a:solidFill>
                <a:effectLst/>
              </a:rPr>
              <a:t>408(b)(2) Regulations</a:t>
            </a:r>
            <a:endParaRPr lang="en-US" sz="3600" dirty="0">
              <a:solidFill>
                <a:srgbClr val="602322"/>
              </a:solidFill>
            </a:endParaRPr>
          </a:p>
        </p:txBody>
      </p:sp>
      <p:sp>
        <p:nvSpPr>
          <p:cNvPr id="3" name="Content Placeholder 2"/>
          <p:cNvSpPr>
            <a:spLocks noGrp="1"/>
          </p:cNvSpPr>
          <p:nvPr>
            <p:ph idx="1"/>
          </p:nvPr>
        </p:nvSpPr>
        <p:spPr/>
        <p:txBody>
          <a:bodyPr/>
          <a:lstStyle/>
          <a:p>
            <a:pPr marL="0" indent="0">
              <a:lnSpc>
                <a:spcPct val="80000"/>
              </a:lnSpc>
              <a:buClr>
                <a:schemeClr val="tx1"/>
              </a:buClr>
              <a:buNone/>
              <a:defRPr/>
            </a:pPr>
            <a:r>
              <a:rPr lang="en-US" dirty="0" smtClean="0"/>
              <a:t>If </a:t>
            </a:r>
            <a:r>
              <a:rPr lang="en-US" dirty="0"/>
              <a:t>provider fails to make disclosure, plan’s payment of fees is a prohibited transaction.</a:t>
            </a:r>
          </a:p>
          <a:p>
            <a:pPr lvl="1">
              <a:lnSpc>
                <a:spcPct val="80000"/>
              </a:lnSpc>
              <a:buClr>
                <a:schemeClr val="tx1"/>
              </a:buClr>
              <a:defRPr/>
            </a:pPr>
            <a:r>
              <a:rPr lang="en-US" sz="2600" dirty="0"/>
              <a:t>Disclosure failures can be cured.</a:t>
            </a:r>
          </a:p>
          <a:p>
            <a:pPr lvl="1">
              <a:lnSpc>
                <a:spcPct val="80000"/>
              </a:lnSpc>
              <a:buClr>
                <a:schemeClr val="tx1"/>
              </a:buClr>
              <a:defRPr/>
            </a:pPr>
            <a:r>
              <a:rPr lang="en-US" sz="2600" dirty="0"/>
              <a:t>Plan must make written request for information, and provider must respond within 90 days.</a:t>
            </a:r>
          </a:p>
          <a:p>
            <a:pPr lvl="1">
              <a:lnSpc>
                <a:spcPct val="80000"/>
              </a:lnSpc>
              <a:buClr>
                <a:schemeClr val="tx1"/>
              </a:buClr>
              <a:defRPr/>
            </a:pPr>
            <a:r>
              <a:rPr lang="en-US" sz="2600" dirty="0"/>
              <a:t>Refusal or inability to comply with request requires plan fiduciary to notify DOL, and decide whether to terminate service arrangement, with presumption being termination.</a:t>
            </a:r>
          </a:p>
          <a:p>
            <a:pPr marL="403225" lvl="1" indent="0">
              <a:lnSpc>
                <a:spcPct val="80000"/>
              </a:lnSpc>
              <a:buClr>
                <a:schemeClr val="tx1"/>
              </a:buClr>
              <a:buNone/>
              <a:defRPr/>
            </a:pPr>
            <a:endParaRPr lang="en-US" sz="2600" dirty="0"/>
          </a:p>
          <a:p>
            <a:pPr marL="403225" lvl="1" indent="0">
              <a:lnSpc>
                <a:spcPct val="80000"/>
              </a:lnSpc>
              <a:buClr>
                <a:schemeClr val="tx1"/>
              </a:buClr>
              <a:buNone/>
              <a:defRPr/>
            </a:pPr>
            <a:r>
              <a:rPr lang="en-US" sz="2600" u="sng" dirty="0"/>
              <a:t>Marketing Tip</a:t>
            </a:r>
            <a:r>
              <a:rPr lang="en-US" sz="2600" dirty="0"/>
              <a:t> – if 408(b)(2) notice is incomplete, remind plan sponsors of this vendor termination presumption.</a:t>
            </a:r>
          </a:p>
          <a:p>
            <a:pPr marL="0" indent="0">
              <a:buNone/>
            </a:pPr>
            <a:endParaRPr lang="en-US" dirty="0"/>
          </a:p>
        </p:txBody>
      </p:sp>
      <p:sp>
        <p:nvSpPr>
          <p:cNvPr id="4" name="Slide Number Placeholder 3"/>
          <p:cNvSpPr>
            <a:spLocks noGrp="1"/>
          </p:cNvSpPr>
          <p:nvPr>
            <p:ph type="sldNum" sz="quarter" idx="12"/>
          </p:nvPr>
        </p:nvSpPr>
        <p:spPr/>
        <p:txBody>
          <a:bodyPr/>
          <a:lstStyle/>
          <a:p>
            <a:fld id="{756EC5D9-E25F-435A-95B8-2EFFD68ADCF3}" type="slidenum">
              <a:rPr lang="en-US" smtClean="0"/>
              <a:t>11</a:t>
            </a:fld>
            <a:endParaRPr lang="en-US"/>
          </a:p>
        </p:txBody>
      </p:sp>
    </p:spTree>
    <p:extLst>
      <p:ext uri="{BB962C8B-B14F-4D97-AF65-F5344CB8AC3E}">
        <p14:creationId xmlns:p14="http://schemas.microsoft.com/office/powerpoint/2010/main" val="36421036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smtClean="0">
                <a:solidFill>
                  <a:srgbClr val="602322"/>
                </a:solidFill>
                <a:effectLst/>
              </a:rPr>
              <a:t>Best Practices for </a:t>
            </a:r>
            <a:br>
              <a:rPr lang="en-US" sz="3600" b="1" dirty="0" smtClean="0">
                <a:solidFill>
                  <a:srgbClr val="602322"/>
                </a:solidFill>
                <a:effectLst/>
              </a:rPr>
            </a:br>
            <a:r>
              <a:rPr lang="en-US" sz="3600" b="1" dirty="0" smtClean="0">
                <a:solidFill>
                  <a:srgbClr val="602322"/>
                </a:solidFill>
                <a:effectLst/>
              </a:rPr>
              <a:t>Fiduciary Review of Fees</a:t>
            </a:r>
            <a:endParaRPr lang="en-US" sz="3600" dirty="0">
              <a:solidFill>
                <a:srgbClr val="602322"/>
              </a:solidFill>
            </a:endParaRPr>
          </a:p>
        </p:txBody>
      </p:sp>
      <p:sp>
        <p:nvSpPr>
          <p:cNvPr id="3" name="Content Placeholder 2"/>
          <p:cNvSpPr>
            <a:spLocks noGrp="1"/>
          </p:cNvSpPr>
          <p:nvPr>
            <p:ph idx="1"/>
          </p:nvPr>
        </p:nvSpPr>
        <p:spPr/>
        <p:txBody>
          <a:bodyPr>
            <a:normAutofit fontScale="92500" lnSpcReduction="10000"/>
          </a:bodyPr>
          <a:lstStyle/>
          <a:p>
            <a:pPr>
              <a:lnSpc>
                <a:spcPct val="90000"/>
              </a:lnSpc>
              <a:spcBef>
                <a:spcPct val="50000"/>
              </a:spcBef>
              <a:buClr>
                <a:schemeClr val="tx1"/>
              </a:buClr>
              <a:defRPr/>
            </a:pPr>
            <a:r>
              <a:rPr lang="en-US" dirty="0"/>
              <a:t>ERISA 408(b)(2) effectively “raises the bar” for fiduciary review of plan fees.</a:t>
            </a:r>
          </a:p>
          <a:p>
            <a:pPr lvl="1">
              <a:lnSpc>
                <a:spcPct val="90000"/>
              </a:lnSpc>
              <a:buClr>
                <a:schemeClr val="tx1"/>
              </a:buClr>
              <a:defRPr/>
            </a:pPr>
            <a:r>
              <a:rPr lang="en-US" sz="2600" dirty="0"/>
              <a:t>Consider adopting </a:t>
            </a:r>
            <a:r>
              <a:rPr lang="en-US" sz="2600" b="1" i="1" dirty="0"/>
              <a:t>best practices</a:t>
            </a:r>
            <a:r>
              <a:rPr lang="en-US" sz="2600" dirty="0"/>
              <a:t> for evaluating fee disclosures.</a:t>
            </a:r>
          </a:p>
          <a:p>
            <a:pPr lvl="1">
              <a:lnSpc>
                <a:spcPct val="90000"/>
              </a:lnSpc>
              <a:buClr>
                <a:schemeClr val="tx1"/>
              </a:buClr>
              <a:defRPr/>
            </a:pPr>
            <a:r>
              <a:rPr lang="en-US" sz="2600" dirty="0"/>
              <a:t>Establish prudent review process.</a:t>
            </a:r>
          </a:p>
          <a:p>
            <a:pPr>
              <a:lnSpc>
                <a:spcPct val="90000"/>
              </a:lnSpc>
              <a:buClr>
                <a:schemeClr val="tx1"/>
              </a:buClr>
              <a:defRPr/>
            </a:pPr>
            <a:r>
              <a:rPr lang="en-US" dirty="0"/>
              <a:t>Basic Procedural Steps and Principles</a:t>
            </a:r>
          </a:p>
          <a:p>
            <a:pPr lvl="1">
              <a:lnSpc>
                <a:spcPct val="90000"/>
              </a:lnSpc>
              <a:buClr>
                <a:schemeClr val="tx1"/>
              </a:buClr>
              <a:defRPr/>
            </a:pPr>
            <a:r>
              <a:rPr lang="en-US" sz="2600" dirty="0"/>
              <a:t>Focus on provider’s qualifications and provider’s quality of services (in addition to considering fees).</a:t>
            </a:r>
          </a:p>
          <a:p>
            <a:pPr lvl="1">
              <a:lnSpc>
                <a:spcPct val="90000"/>
              </a:lnSpc>
              <a:buClr>
                <a:schemeClr val="tx1"/>
              </a:buClr>
              <a:defRPr/>
            </a:pPr>
            <a:r>
              <a:rPr lang="en-US" sz="2600" dirty="0"/>
              <a:t>Conduct reviews regularly.</a:t>
            </a:r>
          </a:p>
          <a:p>
            <a:pPr lvl="1">
              <a:lnSpc>
                <a:spcPct val="90000"/>
              </a:lnSpc>
              <a:buClr>
                <a:schemeClr val="tx1"/>
              </a:buClr>
              <a:defRPr/>
            </a:pPr>
            <a:r>
              <a:rPr lang="en-US" sz="2600" dirty="0"/>
              <a:t>Consider provider’s total compensation.</a:t>
            </a:r>
          </a:p>
          <a:p>
            <a:pPr lvl="1">
              <a:lnSpc>
                <a:spcPct val="90000"/>
              </a:lnSpc>
              <a:buClr>
                <a:schemeClr val="tx1"/>
              </a:buClr>
              <a:defRPr/>
            </a:pPr>
            <a:r>
              <a:rPr lang="en-US" sz="2600" dirty="0"/>
              <a:t>Evaluate fees in </a:t>
            </a:r>
            <a:r>
              <a:rPr lang="en-US" sz="2600" b="1" i="1" dirty="0"/>
              <a:t>proper</a:t>
            </a:r>
            <a:r>
              <a:rPr lang="en-US" sz="2600" dirty="0"/>
              <a:t> </a:t>
            </a:r>
            <a:r>
              <a:rPr lang="en-US" sz="2600" b="1" i="1" dirty="0"/>
              <a:t>context</a:t>
            </a:r>
            <a:r>
              <a:rPr lang="en-US" sz="2600" dirty="0"/>
              <a:t>.</a:t>
            </a:r>
          </a:p>
          <a:p>
            <a:pPr lvl="1">
              <a:lnSpc>
                <a:spcPct val="90000"/>
              </a:lnSpc>
              <a:buClr>
                <a:schemeClr val="tx1"/>
              </a:buClr>
              <a:defRPr/>
            </a:pPr>
            <a:r>
              <a:rPr lang="en-US" sz="2600" dirty="0"/>
              <a:t>Document reviews.</a:t>
            </a:r>
          </a:p>
          <a:p>
            <a:pPr marL="0" indent="0">
              <a:buNone/>
            </a:pPr>
            <a:endParaRPr lang="en-US" dirty="0"/>
          </a:p>
        </p:txBody>
      </p:sp>
      <p:sp>
        <p:nvSpPr>
          <p:cNvPr id="4" name="Slide Number Placeholder 3"/>
          <p:cNvSpPr>
            <a:spLocks noGrp="1"/>
          </p:cNvSpPr>
          <p:nvPr>
            <p:ph type="sldNum" sz="quarter" idx="12"/>
          </p:nvPr>
        </p:nvSpPr>
        <p:spPr/>
        <p:txBody>
          <a:bodyPr/>
          <a:lstStyle/>
          <a:p>
            <a:fld id="{756EC5D9-E25F-435A-95B8-2EFFD68ADCF3}" type="slidenum">
              <a:rPr lang="en-US" smtClean="0"/>
              <a:t>12</a:t>
            </a:fld>
            <a:endParaRPr lang="en-US"/>
          </a:p>
        </p:txBody>
      </p:sp>
    </p:spTree>
    <p:extLst>
      <p:ext uri="{BB962C8B-B14F-4D97-AF65-F5344CB8AC3E}">
        <p14:creationId xmlns:p14="http://schemas.microsoft.com/office/powerpoint/2010/main" val="28369647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smtClean="0">
                <a:solidFill>
                  <a:srgbClr val="602322"/>
                </a:solidFill>
                <a:effectLst/>
              </a:rPr>
              <a:t>Best Practices – </a:t>
            </a:r>
            <a:br>
              <a:rPr lang="en-US" sz="3600" b="1" dirty="0" smtClean="0">
                <a:solidFill>
                  <a:srgbClr val="602322"/>
                </a:solidFill>
                <a:effectLst/>
              </a:rPr>
            </a:br>
            <a:r>
              <a:rPr lang="en-US" sz="3600" b="1" dirty="0" smtClean="0">
                <a:solidFill>
                  <a:srgbClr val="602322"/>
                </a:solidFill>
                <a:effectLst/>
              </a:rPr>
              <a:t>Value Proposition and FPS</a:t>
            </a:r>
            <a:endParaRPr lang="en-US" sz="3600" dirty="0">
              <a:solidFill>
                <a:srgbClr val="602322"/>
              </a:solidFill>
            </a:endParaRPr>
          </a:p>
        </p:txBody>
      </p:sp>
      <p:sp>
        <p:nvSpPr>
          <p:cNvPr id="3" name="Content Placeholder 2"/>
          <p:cNvSpPr>
            <a:spLocks noGrp="1"/>
          </p:cNvSpPr>
          <p:nvPr>
            <p:ph idx="1"/>
          </p:nvPr>
        </p:nvSpPr>
        <p:spPr/>
        <p:txBody>
          <a:bodyPr/>
          <a:lstStyle/>
          <a:p>
            <a:pPr>
              <a:lnSpc>
                <a:spcPct val="90000"/>
              </a:lnSpc>
              <a:spcBef>
                <a:spcPct val="50000"/>
              </a:spcBef>
              <a:buClr>
                <a:schemeClr val="tx1"/>
              </a:buClr>
            </a:pPr>
            <a:r>
              <a:rPr lang="en-US" dirty="0" smtClean="0"/>
              <a:t>Consider provider’s value proposition.</a:t>
            </a:r>
          </a:p>
          <a:p>
            <a:pPr lvl="1">
              <a:lnSpc>
                <a:spcPct val="90000"/>
              </a:lnSpc>
              <a:spcBef>
                <a:spcPct val="25000"/>
              </a:spcBef>
              <a:buClr>
                <a:schemeClr val="tx1"/>
              </a:buClr>
            </a:pPr>
            <a:r>
              <a:rPr lang="en-US" sz="2600" dirty="0" smtClean="0"/>
              <a:t>Don’t look for provider with cheapest fees.</a:t>
            </a:r>
          </a:p>
          <a:p>
            <a:pPr lvl="1">
              <a:lnSpc>
                <a:spcPct val="90000"/>
              </a:lnSpc>
              <a:spcBef>
                <a:spcPct val="25000"/>
              </a:spcBef>
              <a:buClr>
                <a:schemeClr val="tx1"/>
              </a:buClr>
            </a:pPr>
            <a:r>
              <a:rPr lang="en-US" sz="2600" dirty="0" smtClean="0"/>
              <a:t>Make inquiries about service offering.</a:t>
            </a:r>
          </a:p>
          <a:p>
            <a:pPr lvl="1">
              <a:lnSpc>
                <a:spcPct val="90000"/>
              </a:lnSpc>
              <a:spcBef>
                <a:spcPct val="25000"/>
              </a:spcBef>
              <a:buClr>
                <a:schemeClr val="tx1"/>
              </a:buClr>
            </a:pPr>
            <a:r>
              <a:rPr lang="en-US" sz="2600" dirty="0" smtClean="0"/>
              <a:t>Evaluate fees in light of services provided.</a:t>
            </a:r>
          </a:p>
          <a:p>
            <a:pPr>
              <a:lnSpc>
                <a:spcPct val="90000"/>
              </a:lnSpc>
              <a:spcBef>
                <a:spcPct val="50000"/>
              </a:spcBef>
              <a:buClr>
                <a:schemeClr val="tx1"/>
              </a:buClr>
            </a:pPr>
            <a:r>
              <a:rPr lang="en-US" dirty="0" smtClean="0"/>
              <a:t>Adopt a fee policy statement (FPS).</a:t>
            </a:r>
          </a:p>
          <a:p>
            <a:pPr lvl="1">
              <a:lnSpc>
                <a:spcPct val="90000"/>
              </a:lnSpc>
              <a:buClr>
                <a:schemeClr val="tx1"/>
              </a:buClr>
            </a:pPr>
            <a:r>
              <a:rPr lang="en-US" sz="2600" dirty="0" smtClean="0"/>
              <a:t>FPS offers procedural discipline for plan fiduciary’s review of fees.</a:t>
            </a:r>
          </a:p>
          <a:p>
            <a:pPr lvl="1">
              <a:lnSpc>
                <a:spcPct val="90000"/>
              </a:lnSpc>
              <a:buClr>
                <a:schemeClr val="tx1"/>
              </a:buClr>
            </a:pPr>
            <a:r>
              <a:rPr lang="en-US" sz="2600" dirty="0" smtClean="0"/>
              <a:t>Reviews under FPS should be coordinated with IPS.</a:t>
            </a:r>
          </a:p>
          <a:p>
            <a:pPr lvl="1">
              <a:lnSpc>
                <a:spcPct val="90000"/>
              </a:lnSpc>
              <a:buClr>
                <a:schemeClr val="tx1"/>
              </a:buClr>
            </a:pPr>
            <a:r>
              <a:rPr lang="en-US" sz="2600" dirty="0" smtClean="0"/>
              <a:t>FPS itself can help demonstrate </a:t>
            </a:r>
            <a:r>
              <a:rPr lang="en-US" sz="2600" b="1" i="1" dirty="0" smtClean="0"/>
              <a:t>procedural prudence</a:t>
            </a:r>
            <a:r>
              <a:rPr lang="en-US" sz="2600" dirty="0" smtClean="0"/>
              <a:t>.</a:t>
            </a:r>
          </a:p>
        </p:txBody>
      </p:sp>
      <p:sp>
        <p:nvSpPr>
          <p:cNvPr id="4" name="Slide Number Placeholder 3"/>
          <p:cNvSpPr>
            <a:spLocks noGrp="1"/>
          </p:cNvSpPr>
          <p:nvPr>
            <p:ph type="sldNum" sz="quarter" idx="12"/>
          </p:nvPr>
        </p:nvSpPr>
        <p:spPr/>
        <p:txBody>
          <a:bodyPr/>
          <a:lstStyle/>
          <a:p>
            <a:fld id="{756EC5D9-E25F-435A-95B8-2EFFD68ADCF3}" type="slidenum">
              <a:rPr lang="en-US" smtClean="0"/>
              <a:t>13</a:t>
            </a:fld>
            <a:endParaRPr lang="en-US"/>
          </a:p>
        </p:txBody>
      </p:sp>
    </p:spTree>
    <p:extLst>
      <p:ext uri="{BB962C8B-B14F-4D97-AF65-F5344CB8AC3E}">
        <p14:creationId xmlns:p14="http://schemas.microsoft.com/office/powerpoint/2010/main" val="11630589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5867400"/>
          </a:xfrm>
        </p:spPr>
        <p:txBody>
          <a:bodyPr/>
          <a:lstStyle/>
          <a:p>
            <a:pPr algn="l"/>
            <a:r>
              <a:rPr lang="en-US" b="1" dirty="0" smtClean="0">
                <a:solidFill>
                  <a:srgbClr val="602322"/>
                </a:solidFill>
                <a:effectLst/>
              </a:rPr>
              <a:t>1. Fee Disclosures to Participants</a:t>
            </a:r>
            <a:r>
              <a:rPr lang="en-US" i="1" dirty="0" smtClean="0">
                <a:solidFill>
                  <a:srgbClr val="602322"/>
                </a:solidFill>
                <a:effectLst/>
              </a:rPr>
              <a:t/>
            </a:r>
            <a:br>
              <a:rPr lang="en-US" i="1" dirty="0" smtClean="0">
                <a:solidFill>
                  <a:srgbClr val="602322"/>
                </a:solidFill>
                <a:effectLst/>
              </a:rPr>
            </a:br>
            <a:r>
              <a:rPr lang="en-US" b="1" dirty="0" smtClean="0">
                <a:solidFill>
                  <a:srgbClr val="602322"/>
                </a:solidFill>
              </a:rPr>
              <a:t>2. 408(b)(2) Disclosures</a:t>
            </a:r>
            <a:r>
              <a:rPr lang="en-US" b="1" dirty="0" smtClean="0">
                <a:solidFill>
                  <a:srgbClr val="602322"/>
                </a:solidFill>
                <a:effectLst/>
              </a:rPr>
              <a:t/>
            </a:r>
            <a:br>
              <a:rPr lang="en-US" b="1" dirty="0" smtClean="0">
                <a:solidFill>
                  <a:srgbClr val="602322"/>
                </a:solidFill>
                <a:effectLst/>
              </a:rPr>
            </a:br>
            <a:r>
              <a:rPr lang="en-US" b="1" dirty="0" smtClean="0">
                <a:solidFill>
                  <a:schemeClr val="tx2">
                    <a:lumMod val="60000"/>
                    <a:lumOff val="40000"/>
                  </a:schemeClr>
                </a:solidFill>
              </a:rPr>
              <a:t>3. Broader “Fiduciary” Definition</a:t>
            </a:r>
            <a:r>
              <a:rPr lang="en-US" b="1" dirty="0" smtClean="0">
                <a:solidFill>
                  <a:srgbClr val="602322"/>
                </a:solidFill>
                <a:effectLst/>
              </a:rPr>
              <a:t/>
            </a:r>
            <a:br>
              <a:rPr lang="en-US" b="1" dirty="0" smtClean="0">
                <a:solidFill>
                  <a:srgbClr val="602322"/>
                </a:solidFill>
                <a:effectLst/>
              </a:rPr>
            </a:br>
            <a:r>
              <a:rPr lang="en-US" b="1" dirty="0" smtClean="0">
                <a:solidFill>
                  <a:srgbClr val="602322"/>
                </a:solidFill>
                <a:effectLst/>
              </a:rPr>
              <a:t>4. Default Investments - TDFs </a:t>
            </a:r>
            <a:br>
              <a:rPr lang="en-US" b="1" dirty="0" smtClean="0">
                <a:solidFill>
                  <a:srgbClr val="602322"/>
                </a:solidFill>
                <a:effectLst/>
              </a:rPr>
            </a:br>
            <a:r>
              <a:rPr lang="en-US" b="1" dirty="0" smtClean="0">
                <a:solidFill>
                  <a:srgbClr val="602322"/>
                </a:solidFill>
                <a:effectLst/>
              </a:rPr>
              <a:t>5. Lifetime Income Options</a:t>
            </a:r>
            <a:r>
              <a:rPr lang="en-US" dirty="0" smtClean="0">
                <a:solidFill>
                  <a:srgbClr val="602322"/>
                </a:solidFill>
              </a:rPr>
              <a:t/>
            </a:r>
            <a:br>
              <a:rPr lang="en-US" dirty="0" smtClean="0">
                <a:solidFill>
                  <a:srgbClr val="602322"/>
                </a:solidFill>
              </a:rPr>
            </a:br>
            <a:r>
              <a:rPr lang="en-US" b="1" dirty="0" smtClean="0">
                <a:solidFill>
                  <a:srgbClr val="602322"/>
                </a:solidFill>
                <a:effectLst/>
              </a:rPr>
              <a:t>6.  Overturn of DOMA</a:t>
            </a:r>
            <a:endParaRPr lang="en-US" dirty="0"/>
          </a:p>
        </p:txBody>
      </p:sp>
      <p:sp>
        <p:nvSpPr>
          <p:cNvPr id="3" name="Slide Number Placeholder 2"/>
          <p:cNvSpPr>
            <a:spLocks noGrp="1"/>
          </p:cNvSpPr>
          <p:nvPr>
            <p:ph type="sldNum" sz="quarter" idx="12"/>
          </p:nvPr>
        </p:nvSpPr>
        <p:spPr/>
        <p:txBody>
          <a:bodyPr/>
          <a:lstStyle/>
          <a:p>
            <a:fld id="{756EC5D9-E25F-435A-95B8-2EFFD68ADCF3}" type="slidenum">
              <a:rPr lang="en-US" smtClean="0"/>
              <a:t>14</a:t>
            </a:fld>
            <a:endParaRPr lang="en-US"/>
          </a:p>
        </p:txBody>
      </p:sp>
    </p:spTree>
    <p:extLst>
      <p:ext uri="{BB962C8B-B14F-4D97-AF65-F5344CB8AC3E}">
        <p14:creationId xmlns:p14="http://schemas.microsoft.com/office/powerpoint/2010/main" val="19164413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solidFill>
                  <a:srgbClr val="602322"/>
                </a:solidFill>
                <a:effectLst/>
              </a:rPr>
              <a:t>DOL Campaign to Expose Conflicts</a:t>
            </a:r>
            <a:endParaRPr lang="en-US" sz="3600" dirty="0">
              <a:solidFill>
                <a:srgbClr val="602322"/>
              </a:solidFill>
            </a:endParaRPr>
          </a:p>
        </p:txBody>
      </p:sp>
      <p:sp>
        <p:nvSpPr>
          <p:cNvPr id="3" name="Content Placeholder 2"/>
          <p:cNvSpPr>
            <a:spLocks noGrp="1"/>
          </p:cNvSpPr>
          <p:nvPr>
            <p:ph idx="1"/>
          </p:nvPr>
        </p:nvSpPr>
        <p:spPr/>
        <p:txBody>
          <a:bodyPr>
            <a:normAutofit fontScale="92500" lnSpcReduction="20000"/>
          </a:bodyPr>
          <a:lstStyle/>
          <a:p>
            <a:pPr marL="282575">
              <a:lnSpc>
                <a:spcPct val="80000"/>
              </a:lnSpc>
              <a:buClr>
                <a:schemeClr val="tx1"/>
              </a:buClr>
              <a:defRPr/>
            </a:pPr>
            <a:r>
              <a:rPr lang="en-US" dirty="0"/>
              <a:t>DOL Strategy</a:t>
            </a:r>
          </a:p>
          <a:p>
            <a:pPr marL="682625" lvl="1">
              <a:lnSpc>
                <a:spcPct val="80000"/>
              </a:lnSpc>
              <a:buClr>
                <a:schemeClr val="tx1"/>
              </a:buClr>
              <a:defRPr/>
            </a:pPr>
            <a:r>
              <a:rPr lang="en-US" sz="2600" dirty="0"/>
              <a:t>Roll out new fee disclosure rules.</a:t>
            </a:r>
          </a:p>
          <a:p>
            <a:pPr marL="682625" lvl="1">
              <a:lnSpc>
                <a:spcPct val="80000"/>
              </a:lnSpc>
              <a:buClr>
                <a:schemeClr val="tx1"/>
              </a:buClr>
              <a:defRPr/>
            </a:pPr>
            <a:r>
              <a:rPr lang="en-US" sz="2600" dirty="0"/>
              <a:t>Impose fiduciary status on more providers.</a:t>
            </a:r>
          </a:p>
          <a:p>
            <a:pPr marL="682625" lvl="1">
              <a:lnSpc>
                <a:spcPct val="80000"/>
              </a:lnSpc>
              <a:buClr>
                <a:schemeClr val="tx1"/>
              </a:buClr>
              <a:defRPr/>
            </a:pPr>
            <a:r>
              <a:rPr lang="en-US" sz="2600" dirty="0"/>
              <a:t>Force non-fiduciary advisors to make disclaimers.</a:t>
            </a:r>
            <a:endParaRPr lang="en-US" dirty="0"/>
          </a:p>
          <a:p>
            <a:pPr marL="282575">
              <a:lnSpc>
                <a:spcPct val="80000"/>
              </a:lnSpc>
              <a:spcBef>
                <a:spcPct val="50000"/>
              </a:spcBef>
              <a:buClr>
                <a:schemeClr val="tx1"/>
              </a:buClr>
              <a:defRPr/>
            </a:pPr>
            <a:r>
              <a:rPr lang="en-US" dirty="0"/>
              <a:t>DOL releases proposed </a:t>
            </a:r>
            <a:r>
              <a:rPr lang="en-US" dirty="0" err="1" smtClean="0"/>
              <a:t>regs</a:t>
            </a:r>
            <a:r>
              <a:rPr lang="en-US" dirty="0" smtClean="0"/>
              <a:t> </a:t>
            </a:r>
            <a:r>
              <a:rPr lang="en-US" dirty="0"/>
              <a:t>on Oct. 21, 2010.</a:t>
            </a:r>
          </a:p>
          <a:p>
            <a:pPr marL="682625" lvl="1">
              <a:lnSpc>
                <a:spcPct val="80000"/>
              </a:lnSpc>
              <a:buClr>
                <a:schemeClr val="tx1"/>
              </a:buClr>
              <a:defRPr/>
            </a:pPr>
            <a:r>
              <a:rPr lang="en-US" sz="2600" dirty="0"/>
              <a:t>Broadens “investment advice fiduciary” definition.</a:t>
            </a:r>
          </a:p>
          <a:p>
            <a:pPr marL="682625" lvl="1">
              <a:lnSpc>
                <a:spcPct val="80000"/>
              </a:lnSpc>
              <a:buClr>
                <a:schemeClr val="tx1"/>
              </a:buClr>
              <a:defRPr/>
            </a:pPr>
            <a:r>
              <a:rPr lang="en-US" sz="2600" dirty="0"/>
              <a:t>Withdrawn on September 19, 2011.</a:t>
            </a:r>
          </a:p>
          <a:p>
            <a:pPr marL="682625" lvl="1">
              <a:lnSpc>
                <a:spcPct val="80000"/>
              </a:lnSpc>
              <a:buClr>
                <a:schemeClr val="tx1"/>
              </a:buClr>
              <a:defRPr/>
            </a:pPr>
            <a:r>
              <a:rPr lang="en-US" sz="2600" dirty="0"/>
              <a:t>To be re-proposed with more input from public.</a:t>
            </a:r>
          </a:p>
          <a:p>
            <a:pPr marL="282575">
              <a:lnSpc>
                <a:spcPct val="80000"/>
              </a:lnSpc>
              <a:spcBef>
                <a:spcPct val="50000"/>
              </a:spcBef>
              <a:buClr>
                <a:schemeClr val="tx1"/>
              </a:buClr>
              <a:defRPr/>
            </a:pPr>
            <a:r>
              <a:rPr lang="en-US" dirty="0"/>
              <a:t>If you provide </a:t>
            </a:r>
            <a:r>
              <a:rPr lang="en-US" i="1" dirty="0"/>
              <a:t>investment advice,</a:t>
            </a:r>
            <a:r>
              <a:rPr lang="en-US" dirty="0"/>
              <a:t> you are automatically deemed a fiduciary.</a:t>
            </a:r>
          </a:p>
          <a:p>
            <a:pPr marL="282575">
              <a:lnSpc>
                <a:spcPct val="80000"/>
              </a:lnSpc>
              <a:spcBef>
                <a:spcPct val="50000"/>
              </a:spcBef>
              <a:buClr>
                <a:schemeClr val="tx1"/>
              </a:buClr>
              <a:defRPr/>
            </a:pPr>
            <a:r>
              <a:rPr lang="en-US" dirty="0" smtClean="0"/>
              <a:t>DOL current </a:t>
            </a:r>
            <a:r>
              <a:rPr lang="en-US" i="1" dirty="0" smtClean="0"/>
              <a:t>investment </a:t>
            </a:r>
            <a:r>
              <a:rPr lang="en-US" i="1" dirty="0"/>
              <a:t>advice</a:t>
            </a:r>
            <a:r>
              <a:rPr lang="en-US" dirty="0"/>
              <a:t> </a:t>
            </a:r>
            <a:r>
              <a:rPr lang="en-US" dirty="0" smtClean="0"/>
              <a:t>definition based </a:t>
            </a:r>
            <a:r>
              <a:rPr lang="en-US" dirty="0"/>
              <a:t>on 5-factor </a:t>
            </a:r>
            <a:r>
              <a:rPr lang="en-US" dirty="0" smtClean="0"/>
              <a:t>test no longer to apply</a:t>
            </a:r>
            <a:endParaRPr lang="en-US" dirty="0"/>
          </a:p>
          <a:p>
            <a:pPr marL="0" indent="0">
              <a:buNone/>
            </a:pPr>
            <a:endParaRPr lang="en-US" dirty="0"/>
          </a:p>
        </p:txBody>
      </p:sp>
      <p:sp>
        <p:nvSpPr>
          <p:cNvPr id="4" name="Slide Number Placeholder 3"/>
          <p:cNvSpPr>
            <a:spLocks noGrp="1"/>
          </p:cNvSpPr>
          <p:nvPr>
            <p:ph type="sldNum" sz="quarter" idx="12"/>
          </p:nvPr>
        </p:nvSpPr>
        <p:spPr/>
        <p:txBody>
          <a:bodyPr/>
          <a:lstStyle/>
          <a:p>
            <a:fld id="{756EC5D9-E25F-435A-95B8-2EFFD68ADCF3}" type="slidenum">
              <a:rPr lang="en-US" smtClean="0"/>
              <a:t>15</a:t>
            </a:fld>
            <a:endParaRPr lang="en-US"/>
          </a:p>
        </p:txBody>
      </p:sp>
    </p:spTree>
    <p:extLst>
      <p:ext uri="{BB962C8B-B14F-4D97-AF65-F5344CB8AC3E}">
        <p14:creationId xmlns:p14="http://schemas.microsoft.com/office/powerpoint/2010/main" val="4807974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solidFill>
                  <a:srgbClr val="602322"/>
                </a:solidFill>
                <a:effectLst/>
              </a:rPr>
              <a:t>Overview of DOL’s Initial Proposal </a:t>
            </a:r>
            <a:endParaRPr lang="en-US" sz="3600" dirty="0">
              <a:solidFill>
                <a:srgbClr val="602322"/>
              </a:solidFill>
            </a:endParaRPr>
          </a:p>
        </p:txBody>
      </p:sp>
      <p:sp>
        <p:nvSpPr>
          <p:cNvPr id="3" name="Content Placeholder 2"/>
          <p:cNvSpPr>
            <a:spLocks noGrp="1"/>
          </p:cNvSpPr>
          <p:nvPr>
            <p:ph idx="1"/>
          </p:nvPr>
        </p:nvSpPr>
        <p:spPr/>
        <p:txBody>
          <a:bodyPr/>
          <a:lstStyle/>
          <a:p>
            <a:pPr marL="282575">
              <a:lnSpc>
                <a:spcPct val="80000"/>
              </a:lnSpc>
              <a:spcBef>
                <a:spcPct val="50000"/>
              </a:spcBef>
              <a:buClr>
                <a:schemeClr val="tx1"/>
              </a:buClr>
              <a:defRPr/>
            </a:pPr>
            <a:r>
              <a:rPr lang="en-US" dirty="0"/>
              <a:t>Existing Definition</a:t>
            </a:r>
          </a:p>
          <a:p>
            <a:pPr marL="682625" lvl="1">
              <a:lnSpc>
                <a:spcPct val="80000"/>
              </a:lnSpc>
              <a:buClr>
                <a:schemeClr val="tx1"/>
              </a:buClr>
              <a:defRPr/>
            </a:pPr>
            <a:r>
              <a:rPr lang="en-US" sz="2600" dirty="0"/>
              <a:t>Advice may be </a:t>
            </a:r>
            <a:r>
              <a:rPr lang="en-US" sz="2600" i="1" dirty="0"/>
              <a:t>investment advice </a:t>
            </a:r>
            <a:r>
              <a:rPr lang="en-US" sz="2600" dirty="0"/>
              <a:t>if it is a </a:t>
            </a:r>
            <a:r>
              <a:rPr lang="en-US" sz="2600" u="sng" dirty="0"/>
              <a:t>primary </a:t>
            </a:r>
            <a:r>
              <a:rPr lang="en-US" sz="2600" dirty="0"/>
              <a:t>basis for plan decisions and given on </a:t>
            </a:r>
            <a:r>
              <a:rPr lang="en-US" sz="2600" u="sng" dirty="0"/>
              <a:t>regular</a:t>
            </a:r>
            <a:r>
              <a:rPr lang="en-US" sz="2600" dirty="0"/>
              <a:t> basis.</a:t>
            </a:r>
          </a:p>
          <a:p>
            <a:pPr marL="282575">
              <a:lnSpc>
                <a:spcPct val="80000"/>
              </a:lnSpc>
              <a:spcBef>
                <a:spcPct val="50000"/>
              </a:spcBef>
              <a:buClr>
                <a:schemeClr val="tx1"/>
              </a:buClr>
              <a:defRPr/>
            </a:pPr>
            <a:r>
              <a:rPr lang="en-US" dirty="0"/>
              <a:t>DOL’s Initial Proposal</a:t>
            </a:r>
          </a:p>
          <a:p>
            <a:pPr marL="682625" lvl="1">
              <a:lnSpc>
                <a:spcPct val="80000"/>
              </a:lnSpc>
              <a:buClr>
                <a:schemeClr val="tx1"/>
              </a:buClr>
              <a:defRPr/>
            </a:pPr>
            <a:r>
              <a:rPr lang="en-US" sz="2600" dirty="0"/>
              <a:t>Include any advice that </a:t>
            </a:r>
            <a:r>
              <a:rPr lang="en-US" sz="2600" u="sng" dirty="0"/>
              <a:t>may</a:t>
            </a:r>
            <a:r>
              <a:rPr lang="en-US" sz="2600" dirty="0"/>
              <a:t> be considered by plan.</a:t>
            </a:r>
          </a:p>
          <a:p>
            <a:pPr marL="682625" lvl="1">
              <a:lnSpc>
                <a:spcPct val="80000"/>
              </a:lnSpc>
              <a:buClr>
                <a:schemeClr val="tx1"/>
              </a:buClr>
              <a:defRPr/>
            </a:pPr>
            <a:r>
              <a:rPr lang="en-US" sz="2600" dirty="0"/>
              <a:t>May include casual advice or one-time advice.</a:t>
            </a:r>
          </a:p>
          <a:p>
            <a:pPr marL="682625" lvl="1">
              <a:lnSpc>
                <a:spcPct val="80000"/>
              </a:lnSpc>
              <a:buClr>
                <a:schemeClr val="tx1"/>
              </a:buClr>
              <a:defRPr/>
            </a:pPr>
            <a:r>
              <a:rPr lang="en-US" sz="2600" dirty="0"/>
              <a:t>Non-fiduciary advisors must make disclaimer:</a:t>
            </a:r>
          </a:p>
          <a:p>
            <a:pPr marL="396875" lvl="1" indent="0">
              <a:lnSpc>
                <a:spcPct val="80000"/>
              </a:lnSpc>
              <a:buClr>
                <a:schemeClr val="tx1"/>
              </a:buClr>
              <a:buNone/>
              <a:defRPr/>
            </a:pPr>
            <a:r>
              <a:rPr lang="en-US" sz="2600" dirty="0"/>
              <a:t>    (1) advisor is acting as seller of securities.</a:t>
            </a:r>
          </a:p>
          <a:p>
            <a:pPr marL="396875" lvl="1" indent="0">
              <a:lnSpc>
                <a:spcPct val="80000"/>
              </a:lnSpc>
              <a:buClr>
                <a:schemeClr val="tx1"/>
              </a:buClr>
              <a:buNone/>
              <a:defRPr/>
            </a:pPr>
            <a:r>
              <a:rPr lang="en-US" sz="2600" dirty="0"/>
              <a:t>    (2) advisor’s interests are adverse to client.</a:t>
            </a:r>
          </a:p>
          <a:p>
            <a:pPr marL="396875" lvl="1" indent="0">
              <a:lnSpc>
                <a:spcPct val="80000"/>
              </a:lnSpc>
              <a:buClr>
                <a:schemeClr val="tx1"/>
              </a:buClr>
              <a:buNone/>
              <a:defRPr/>
            </a:pPr>
            <a:r>
              <a:rPr lang="en-US" sz="2600" dirty="0"/>
              <a:t>    (3) advice is not impartial.</a:t>
            </a:r>
          </a:p>
          <a:p>
            <a:pPr marL="0" indent="0">
              <a:buNone/>
            </a:pPr>
            <a:endParaRPr lang="en-US" dirty="0"/>
          </a:p>
        </p:txBody>
      </p:sp>
      <p:sp>
        <p:nvSpPr>
          <p:cNvPr id="4" name="Slide Number Placeholder 3"/>
          <p:cNvSpPr>
            <a:spLocks noGrp="1"/>
          </p:cNvSpPr>
          <p:nvPr>
            <p:ph type="sldNum" sz="quarter" idx="12"/>
          </p:nvPr>
        </p:nvSpPr>
        <p:spPr/>
        <p:txBody>
          <a:bodyPr/>
          <a:lstStyle/>
          <a:p>
            <a:fld id="{756EC5D9-E25F-435A-95B8-2EFFD68ADCF3}" type="slidenum">
              <a:rPr lang="en-US" smtClean="0"/>
              <a:t>16</a:t>
            </a:fld>
            <a:endParaRPr lang="en-US"/>
          </a:p>
        </p:txBody>
      </p:sp>
    </p:spTree>
    <p:extLst>
      <p:ext uri="{BB962C8B-B14F-4D97-AF65-F5344CB8AC3E}">
        <p14:creationId xmlns:p14="http://schemas.microsoft.com/office/powerpoint/2010/main" val="80785301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smtClean="0">
                <a:solidFill>
                  <a:srgbClr val="602322"/>
                </a:solidFill>
                <a:effectLst/>
              </a:rPr>
              <a:t>Broader “Fiduciary” Definition</a:t>
            </a:r>
            <a:br>
              <a:rPr lang="en-US" sz="3600" b="1" dirty="0" smtClean="0">
                <a:solidFill>
                  <a:srgbClr val="602322"/>
                </a:solidFill>
                <a:effectLst/>
              </a:rPr>
            </a:br>
            <a:r>
              <a:rPr lang="en-US" sz="3600" b="1" dirty="0" smtClean="0">
                <a:solidFill>
                  <a:srgbClr val="602322"/>
                </a:solidFill>
                <a:effectLst/>
              </a:rPr>
              <a:t>Practical Implications</a:t>
            </a:r>
            <a:endParaRPr lang="en-US" sz="3600" dirty="0">
              <a:solidFill>
                <a:srgbClr val="602322"/>
              </a:solidFill>
            </a:endParaRPr>
          </a:p>
        </p:txBody>
      </p:sp>
      <p:sp>
        <p:nvSpPr>
          <p:cNvPr id="3" name="Content Placeholder 2"/>
          <p:cNvSpPr>
            <a:spLocks noGrp="1"/>
          </p:cNvSpPr>
          <p:nvPr>
            <p:ph idx="1"/>
          </p:nvPr>
        </p:nvSpPr>
        <p:spPr/>
        <p:txBody>
          <a:bodyPr>
            <a:normAutofit lnSpcReduction="10000"/>
          </a:bodyPr>
          <a:lstStyle/>
          <a:p>
            <a:pPr marL="282575">
              <a:lnSpc>
                <a:spcPct val="80000"/>
              </a:lnSpc>
              <a:spcBef>
                <a:spcPct val="50000"/>
              </a:spcBef>
              <a:buClr>
                <a:schemeClr val="tx1"/>
              </a:buClr>
            </a:pPr>
            <a:r>
              <a:rPr lang="en-US" dirty="0" smtClean="0"/>
              <a:t>Non-Fiduciary Advisors</a:t>
            </a:r>
          </a:p>
          <a:p>
            <a:pPr marL="682625" lvl="1">
              <a:lnSpc>
                <a:spcPct val="80000"/>
              </a:lnSpc>
              <a:buClr>
                <a:schemeClr val="tx1"/>
              </a:buClr>
            </a:pPr>
            <a:r>
              <a:rPr lang="en-US" sz="2600" dirty="0" smtClean="0"/>
              <a:t>Would need to change service model.</a:t>
            </a:r>
          </a:p>
          <a:p>
            <a:pPr marL="682625" lvl="1">
              <a:lnSpc>
                <a:spcPct val="80000"/>
              </a:lnSpc>
              <a:buClr>
                <a:schemeClr val="tx1"/>
              </a:buClr>
            </a:pPr>
            <a:r>
              <a:rPr lang="en-US" sz="2600" dirty="0" smtClean="0"/>
              <a:t>Must disclose they are not providing impartial advice.</a:t>
            </a:r>
          </a:p>
          <a:p>
            <a:pPr marL="682625" lvl="1">
              <a:lnSpc>
                <a:spcPct val="80000"/>
              </a:lnSpc>
              <a:buClr>
                <a:schemeClr val="tx1"/>
              </a:buClr>
            </a:pPr>
            <a:r>
              <a:rPr lang="en-US" sz="2600" dirty="0" smtClean="0"/>
              <a:t>Or they could accept fiduciary status and become subject to ERISA.</a:t>
            </a:r>
          </a:p>
          <a:p>
            <a:pPr marL="282575">
              <a:lnSpc>
                <a:spcPct val="80000"/>
              </a:lnSpc>
              <a:spcBef>
                <a:spcPct val="50000"/>
              </a:spcBef>
              <a:buClr>
                <a:schemeClr val="tx1"/>
              </a:buClr>
            </a:pPr>
            <a:r>
              <a:rPr lang="en-US" dirty="0" err="1" smtClean="0"/>
              <a:t>Reproposed</a:t>
            </a:r>
            <a:r>
              <a:rPr lang="en-US" dirty="0" smtClean="0"/>
              <a:t> Rule Due in 2013</a:t>
            </a:r>
          </a:p>
          <a:p>
            <a:pPr marL="682625" lvl="1">
              <a:lnSpc>
                <a:spcPct val="80000"/>
              </a:lnSpc>
              <a:buClr>
                <a:schemeClr val="tx1"/>
              </a:buClr>
            </a:pPr>
            <a:r>
              <a:rPr lang="en-US" sz="2600" dirty="0" smtClean="0"/>
              <a:t>Renamed as proposal on conflicts of interest.</a:t>
            </a:r>
          </a:p>
          <a:p>
            <a:pPr marL="682625" lvl="1">
              <a:lnSpc>
                <a:spcPct val="80000"/>
              </a:lnSpc>
              <a:buClr>
                <a:schemeClr val="tx1"/>
              </a:buClr>
            </a:pPr>
            <a:r>
              <a:rPr lang="en-US" sz="2600" dirty="0" smtClean="0"/>
              <a:t>New definition to include </a:t>
            </a:r>
            <a:r>
              <a:rPr lang="en-US" sz="2600" i="1" dirty="0" smtClean="0"/>
              <a:t>individualized </a:t>
            </a:r>
            <a:r>
              <a:rPr lang="en-US" sz="2600" dirty="0" smtClean="0"/>
              <a:t>advice only.</a:t>
            </a:r>
          </a:p>
          <a:p>
            <a:pPr marL="682625" lvl="1">
              <a:lnSpc>
                <a:spcPct val="80000"/>
              </a:lnSpc>
              <a:buClr>
                <a:schemeClr val="tx1"/>
              </a:buClr>
            </a:pPr>
            <a:r>
              <a:rPr lang="en-US" sz="2600" dirty="0" smtClean="0"/>
              <a:t>Will be similar in approach to DOL’s initial proposal.</a:t>
            </a:r>
          </a:p>
          <a:p>
            <a:pPr marL="682625" lvl="1">
              <a:lnSpc>
                <a:spcPct val="80000"/>
              </a:lnSpc>
              <a:buClr>
                <a:schemeClr val="tx1"/>
              </a:buClr>
            </a:pPr>
            <a:r>
              <a:rPr lang="en-US" sz="2600" dirty="0" smtClean="0"/>
              <a:t>DOL is coordinating with SEC regarding prohibited transaction exemptions to accompany expanded fiduciary exposure.</a:t>
            </a:r>
          </a:p>
          <a:p>
            <a:pPr marL="0" indent="0">
              <a:buNone/>
            </a:pPr>
            <a:endParaRPr lang="en-US" dirty="0"/>
          </a:p>
        </p:txBody>
      </p:sp>
      <p:sp>
        <p:nvSpPr>
          <p:cNvPr id="4" name="Slide Number Placeholder 3"/>
          <p:cNvSpPr>
            <a:spLocks noGrp="1"/>
          </p:cNvSpPr>
          <p:nvPr>
            <p:ph type="sldNum" sz="quarter" idx="12"/>
          </p:nvPr>
        </p:nvSpPr>
        <p:spPr/>
        <p:txBody>
          <a:bodyPr/>
          <a:lstStyle/>
          <a:p>
            <a:fld id="{756EC5D9-E25F-435A-95B8-2EFFD68ADCF3}" type="slidenum">
              <a:rPr lang="en-US" smtClean="0"/>
              <a:t>17</a:t>
            </a:fld>
            <a:endParaRPr lang="en-US"/>
          </a:p>
        </p:txBody>
      </p:sp>
    </p:spTree>
    <p:extLst>
      <p:ext uri="{BB962C8B-B14F-4D97-AF65-F5344CB8AC3E}">
        <p14:creationId xmlns:p14="http://schemas.microsoft.com/office/powerpoint/2010/main" val="3378850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smtClean="0">
                <a:solidFill>
                  <a:srgbClr val="602322"/>
                </a:solidFill>
                <a:effectLst/>
              </a:rPr>
              <a:t>Broader “Fiduciary” Definition</a:t>
            </a:r>
            <a:br>
              <a:rPr lang="en-US" sz="3600" b="1" dirty="0" smtClean="0">
                <a:solidFill>
                  <a:srgbClr val="602322"/>
                </a:solidFill>
                <a:effectLst/>
              </a:rPr>
            </a:br>
            <a:r>
              <a:rPr lang="en-US" sz="3600" b="1" dirty="0" smtClean="0">
                <a:solidFill>
                  <a:srgbClr val="602322"/>
                </a:solidFill>
                <a:effectLst/>
              </a:rPr>
              <a:t>Practical Implications</a:t>
            </a:r>
            <a:endParaRPr lang="en-US" sz="3600" dirty="0">
              <a:solidFill>
                <a:srgbClr val="602322"/>
              </a:solidFill>
            </a:endParaRPr>
          </a:p>
        </p:txBody>
      </p:sp>
      <p:sp>
        <p:nvSpPr>
          <p:cNvPr id="3" name="Content Placeholder 2"/>
          <p:cNvSpPr>
            <a:spLocks noGrp="1"/>
          </p:cNvSpPr>
          <p:nvPr>
            <p:ph idx="1"/>
          </p:nvPr>
        </p:nvSpPr>
        <p:spPr/>
        <p:txBody>
          <a:bodyPr>
            <a:normAutofit lnSpcReduction="10000"/>
          </a:bodyPr>
          <a:lstStyle/>
          <a:p>
            <a:pPr>
              <a:lnSpc>
                <a:spcPct val="90000"/>
              </a:lnSpc>
              <a:spcBef>
                <a:spcPct val="50000"/>
              </a:spcBef>
              <a:buClr>
                <a:schemeClr val="tx1"/>
              </a:buClr>
            </a:pPr>
            <a:r>
              <a:rPr lang="en-US" sz="2200" dirty="0" smtClean="0"/>
              <a:t>DOL proposal likely to pressure advisors to provide </a:t>
            </a:r>
            <a:r>
              <a:rPr lang="en-US" sz="2200" u="sng" dirty="0" smtClean="0"/>
              <a:t>fiduciary</a:t>
            </a:r>
            <a:r>
              <a:rPr lang="en-US" sz="2200" dirty="0" smtClean="0"/>
              <a:t> services for </a:t>
            </a:r>
            <a:r>
              <a:rPr lang="en-US" sz="2200" u="sng" dirty="0" smtClean="0"/>
              <a:t>level</a:t>
            </a:r>
            <a:r>
              <a:rPr lang="en-US" sz="2200" dirty="0" smtClean="0"/>
              <a:t> fees.</a:t>
            </a:r>
          </a:p>
          <a:p>
            <a:pPr lvl="1">
              <a:lnSpc>
                <a:spcPct val="90000"/>
              </a:lnSpc>
              <a:buClr>
                <a:schemeClr val="tx1"/>
              </a:buClr>
            </a:pPr>
            <a:r>
              <a:rPr lang="en-US" sz="2200" dirty="0" smtClean="0"/>
              <a:t>Advisors unwilling to serve plan clients on these terms may be forced out of retirement space.</a:t>
            </a:r>
          </a:p>
          <a:p>
            <a:pPr>
              <a:lnSpc>
                <a:spcPct val="90000"/>
              </a:lnSpc>
              <a:spcBef>
                <a:spcPts val="1800"/>
              </a:spcBef>
              <a:buClr>
                <a:schemeClr val="tx1"/>
              </a:buClr>
            </a:pPr>
            <a:r>
              <a:rPr lang="en-US" sz="2200" dirty="0" smtClean="0"/>
              <a:t>Advisors, especially non-fiduciaries, should re-evaluate business model for plan clients.</a:t>
            </a:r>
          </a:p>
          <a:p>
            <a:pPr lvl="1">
              <a:lnSpc>
                <a:spcPct val="90000"/>
              </a:lnSpc>
              <a:buClr>
                <a:schemeClr val="tx1"/>
              </a:buClr>
            </a:pPr>
            <a:r>
              <a:rPr lang="en-US" sz="2200" dirty="0" smtClean="0"/>
              <a:t>Explore working with recordkeeping platforms that have ability to offer level payouts.</a:t>
            </a:r>
          </a:p>
          <a:p>
            <a:pPr lvl="1">
              <a:lnSpc>
                <a:spcPct val="90000"/>
              </a:lnSpc>
              <a:buClr>
                <a:schemeClr val="tx1"/>
              </a:buClr>
            </a:pPr>
            <a:r>
              <a:rPr lang="en-US" sz="2200" dirty="0" smtClean="0"/>
              <a:t>Explore use of ERISA fee recapture accounts to ensure advisor retains level fee only.</a:t>
            </a:r>
          </a:p>
          <a:p>
            <a:pPr lvl="1">
              <a:lnSpc>
                <a:spcPct val="90000"/>
              </a:lnSpc>
              <a:buClr>
                <a:schemeClr val="tx1"/>
              </a:buClr>
            </a:pPr>
            <a:r>
              <a:rPr lang="en-US" sz="2200" dirty="0" smtClean="0"/>
              <a:t>Consider becoming “dual registrant” and charge level asset-based fee as RIA.</a:t>
            </a:r>
          </a:p>
          <a:p>
            <a:pPr lvl="1">
              <a:lnSpc>
                <a:spcPct val="90000"/>
              </a:lnSpc>
              <a:buClr>
                <a:schemeClr val="tx1"/>
              </a:buClr>
            </a:pPr>
            <a:r>
              <a:rPr lang="en-US" sz="2200" dirty="0" smtClean="0"/>
              <a:t>No easy “one size fits all” solution for firms.</a:t>
            </a:r>
          </a:p>
          <a:p>
            <a:pPr marL="0" indent="0">
              <a:buNone/>
            </a:pPr>
            <a:endParaRPr lang="en-US" dirty="0"/>
          </a:p>
        </p:txBody>
      </p:sp>
      <p:sp>
        <p:nvSpPr>
          <p:cNvPr id="4" name="Slide Number Placeholder 3"/>
          <p:cNvSpPr>
            <a:spLocks noGrp="1"/>
          </p:cNvSpPr>
          <p:nvPr>
            <p:ph type="sldNum" sz="quarter" idx="12"/>
          </p:nvPr>
        </p:nvSpPr>
        <p:spPr/>
        <p:txBody>
          <a:bodyPr/>
          <a:lstStyle/>
          <a:p>
            <a:fld id="{756EC5D9-E25F-435A-95B8-2EFFD68ADCF3}" type="slidenum">
              <a:rPr lang="en-US" smtClean="0"/>
              <a:t>18</a:t>
            </a:fld>
            <a:endParaRPr lang="en-US"/>
          </a:p>
        </p:txBody>
      </p:sp>
    </p:spTree>
    <p:extLst>
      <p:ext uri="{BB962C8B-B14F-4D97-AF65-F5344CB8AC3E}">
        <p14:creationId xmlns:p14="http://schemas.microsoft.com/office/powerpoint/2010/main" val="41004399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5943600"/>
          </a:xfrm>
        </p:spPr>
        <p:txBody>
          <a:bodyPr/>
          <a:lstStyle/>
          <a:p>
            <a:pPr algn="l"/>
            <a:r>
              <a:rPr lang="en-US" b="1" dirty="0" smtClean="0">
                <a:solidFill>
                  <a:srgbClr val="602322"/>
                </a:solidFill>
                <a:effectLst/>
              </a:rPr>
              <a:t>1. Fee Disclosures to Participants</a:t>
            </a:r>
            <a:r>
              <a:rPr lang="en-US" i="1" dirty="0" smtClean="0">
                <a:solidFill>
                  <a:srgbClr val="602322"/>
                </a:solidFill>
                <a:effectLst/>
              </a:rPr>
              <a:t/>
            </a:r>
            <a:br>
              <a:rPr lang="en-US" i="1" dirty="0" smtClean="0">
                <a:solidFill>
                  <a:srgbClr val="602322"/>
                </a:solidFill>
                <a:effectLst/>
              </a:rPr>
            </a:br>
            <a:r>
              <a:rPr lang="en-US" b="1" dirty="0" smtClean="0">
                <a:solidFill>
                  <a:srgbClr val="602322"/>
                </a:solidFill>
              </a:rPr>
              <a:t>2. 408(b)(2) Disclosures</a:t>
            </a:r>
            <a:r>
              <a:rPr lang="en-US" b="1" dirty="0" smtClean="0">
                <a:solidFill>
                  <a:srgbClr val="602322"/>
                </a:solidFill>
                <a:effectLst/>
              </a:rPr>
              <a:t/>
            </a:r>
            <a:br>
              <a:rPr lang="en-US" b="1" dirty="0" smtClean="0">
                <a:solidFill>
                  <a:srgbClr val="602322"/>
                </a:solidFill>
                <a:effectLst/>
              </a:rPr>
            </a:br>
            <a:r>
              <a:rPr lang="en-US" b="1" dirty="0" smtClean="0">
                <a:solidFill>
                  <a:srgbClr val="602322"/>
                </a:solidFill>
              </a:rPr>
              <a:t>3. Broader “Fiduciary” Definition</a:t>
            </a:r>
            <a:r>
              <a:rPr lang="en-US" b="1" dirty="0" smtClean="0">
                <a:solidFill>
                  <a:srgbClr val="602322"/>
                </a:solidFill>
                <a:effectLst/>
              </a:rPr>
              <a:t/>
            </a:r>
            <a:br>
              <a:rPr lang="en-US" b="1" dirty="0" smtClean="0">
                <a:solidFill>
                  <a:srgbClr val="602322"/>
                </a:solidFill>
                <a:effectLst/>
              </a:rPr>
            </a:br>
            <a:r>
              <a:rPr lang="en-US" b="1" dirty="0" smtClean="0">
                <a:solidFill>
                  <a:schemeClr val="tx2">
                    <a:lumMod val="60000"/>
                    <a:lumOff val="40000"/>
                  </a:schemeClr>
                </a:solidFill>
              </a:rPr>
              <a:t>4. Default Investments - TDFs </a:t>
            </a:r>
            <a:r>
              <a:rPr lang="en-US" b="1" dirty="0" smtClean="0">
                <a:solidFill>
                  <a:srgbClr val="602322"/>
                </a:solidFill>
                <a:effectLst/>
              </a:rPr>
              <a:t/>
            </a:r>
            <a:br>
              <a:rPr lang="en-US" b="1" dirty="0" smtClean="0">
                <a:solidFill>
                  <a:srgbClr val="602322"/>
                </a:solidFill>
                <a:effectLst/>
              </a:rPr>
            </a:br>
            <a:r>
              <a:rPr lang="en-US" b="1" dirty="0" smtClean="0">
                <a:solidFill>
                  <a:srgbClr val="602322"/>
                </a:solidFill>
                <a:effectLst/>
              </a:rPr>
              <a:t>5. Lifetime Income Options</a:t>
            </a:r>
            <a:r>
              <a:rPr lang="en-US" dirty="0" smtClean="0">
                <a:solidFill>
                  <a:srgbClr val="602322"/>
                </a:solidFill>
              </a:rPr>
              <a:t/>
            </a:r>
            <a:br>
              <a:rPr lang="en-US" dirty="0" smtClean="0">
                <a:solidFill>
                  <a:srgbClr val="602322"/>
                </a:solidFill>
              </a:rPr>
            </a:br>
            <a:r>
              <a:rPr lang="en-US" b="1" dirty="0" smtClean="0">
                <a:solidFill>
                  <a:srgbClr val="602322"/>
                </a:solidFill>
                <a:effectLst/>
              </a:rPr>
              <a:t>6.  Overturn of DOMA</a:t>
            </a:r>
            <a:endParaRPr lang="en-US" dirty="0"/>
          </a:p>
        </p:txBody>
      </p:sp>
      <p:sp>
        <p:nvSpPr>
          <p:cNvPr id="3" name="Slide Number Placeholder 2"/>
          <p:cNvSpPr>
            <a:spLocks noGrp="1"/>
          </p:cNvSpPr>
          <p:nvPr>
            <p:ph type="sldNum" sz="quarter" idx="12"/>
          </p:nvPr>
        </p:nvSpPr>
        <p:spPr/>
        <p:txBody>
          <a:bodyPr/>
          <a:lstStyle/>
          <a:p>
            <a:fld id="{756EC5D9-E25F-435A-95B8-2EFFD68ADCF3}" type="slidenum">
              <a:rPr lang="en-US" smtClean="0"/>
              <a:t>19</a:t>
            </a:fld>
            <a:endParaRPr lang="en-US"/>
          </a:p>
        </p:txBody>
      </p:sp>
    </p:spTree>
    <p:extLst>
      <p:ext uri="{BB962C8B-B14F-4D97-AF65-F5344CB8AC3E}">
        <p14:creationId xmlns:p14="http://schemas.microsoft.com/office/powerpoint/2010/main" val="2942871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solidFill>
                  <a:srgbClr val="602322"/>
                </a:solidFill>
                <a:effectLst/>
              </a:rPr>
              <a:t>Background on Target Date Funds</a:t>
            </a:r>
            <a:endParaRPr lang="en-US" sz="3600" dirty="0">
              <a:solidFill>
                <a:srgbClr val="602322"/>
              </a:solidFill>
            </a:endParaRPr>
          </a:p>
        </p:txBody>
      </p:sp>
      <p:sp>
        <p:nvSpPr>
          <p:cNvPr id="3" name="Content Placeholder 2"/>
          <p:cNvSpPr>
            <a:spLocks noGrp="1"/>
          </p:cNvSpPr>
          <p:nvPr>
            <p:ph idx="1"/>
          </p:nvPr>
        </p:nvSpPr>
        <p:spPr/>
        <p:txBody>
          <a:bodyPr>
            <a:normAutofit fontScale="92500" lnSpcReduction="10000"/>
          </a:bodyPr>
          <a:lstStyle/>
          <a:p>
            <a:pPr>
              <a:lnSpc>
                <a:spcPct val="80000"/>
              </a:lnSpc>
              <a:spcBef>
                <a:spcPct val="50000"/>
              </a:spcBef>
              <a:buClr>
                <a:schemeClr val="tx1"/>
              </a:buClr>
            </a:pPr>
            <a:r>
              <a:rPr lang="en-US" dirty="0" smtClean="0"/>
              <a:t>Popular default investment vehicle for 401(k) plans. </a:t>
            </a:r>
          </a:p>
          <a:p>
            <a:pPr>
              <a:lnSpc>
                <a:spcPct val="80000"/>
              </a:lnSpc>
              <a:spcBef>
                <a:spcPct val="50000"/>
              </a:spcBef>
              <a:buClr>
                <a:schemeClr val="tx1"/>
              </a:buClr>
            </a:pPr>
            <a:r>
              <a:rPr lang="en-US" dirty="0" smtClean="0"/>
              <a:t>Typically, formed as open-end investment companies registered under Investment Co. Act.</a:t>
            </a:r>
          </a:p>
          <a:p>
            <a:pPr>
              <a:lnSpc>
                <a:spcPct val="80000"/>
              </a:lnSpc>
              <a:spcBef>
                <a:spcPct val="50000"/>
              </a:spcBef>
              <a:buClr>
                <a:schemeClr val="tx1"/>
              </a:buClr>
            </a:pPr>
            <a:r>
              <a:rPr lang="en-US" dirty="0" smtClean="0"/>
              <a:t>Defining characteristic – “</a:t>
            </a:r>
            <a:r>
              <a:rPr lang="en-US" dirty="0" err="1" smtClean="0"/>
              <a:t>glidepath</a:t>
            </a:r>
            <a:r>
              <a:rPr lang="en-US" dirty="0" smtClean="0"/>
              <a:t>” which determines overall asset mix of fund.</a:t>
            </a:r>
          </a:p>
          <a:p>
            <a:pPr>
              <a:lnSpc>
                <a:spcPct val="80000"/>
              </a:lnSpc>
              <a:spcBef>
                <a:spcPct val="50000"/>
              </a:spcBef>
              <a:buClr>
                <a:schemeClr val="tx1"/>
              </a:buClr>
            </a:pPr>
            <a:r>
              <a:rPr lang="en-US" dirty="0" smtClean="0"/>
              <a:t>Performance issues in 2008 raise concerns, especially for near-term TDFs.</a:t>
            </a:r>
          </a:p>
          <a:p>
            <a:pPr lvl="1">
              <a:lnSpc>
                <a:spcPct val="80000"/>
              </a:lnSpc>
              <a:spcBef>
                <a:spcPct val="50000"/>
              </a:spcBef>
              <a:buClr>
                <a:schemeClr val="tx1"/>
              </a:buClr>
            </a:pPr>
            <a:r>
              <a:rPr lang="en-US" sz="2600" dirty="0" smtClean="0"/>
              <a:t>Average loss for TDFs with a 2010 target date was </a:t>
            </a:r>
            <a:r>
              <a:rPr lang="en-US" sz="2600" b="1" dirty="0" smtClean="0">
                <a:solidFill>
                  <a:srgbClr val="FF0000"/>
                </a:solidFill>
              </a:rPr>
              <a:t>-</a:t>
            </a:r>
            <a:r>
              <a:rPr lang="en-US" sz="2600" dirty="0" smtClean="0">
                <a:solidFill>
                  <a:srgbClr val="FF0000"/>
                </a:solidFill>
              </a:rPr>
              <a:t>25%.</a:t>
            </a:r>
          </a:p>
          <a:p>
            <a:pPr lvl="1">
              <a:lnSpc>
                <a:spcPct val="80000"/>
              </a:lnSpc>
              <a:spcBef>
                <a:spcPct val="50000"/>
              </a:spcBef>
              <a:buClr>
                <a:schemeClr val="tx1"/>
              </a:buClr>
            </a:pPr>
            <a:r>
              <a:rPr lang="en-US" sz="2600" dirty="0" smtClean="0"/>
              <a:t>Individual TDF losses as high as </a:t>
            </a:r>
            <a:r>
              <a:rPr lang="en-US" sz="2600" b="1" dirty="0" smtClean="0">
                <a:solidFill>
                  <a:srgbClr val="FF0000"/>
                </a:solidFill>
              </a:rPr>
              <a:t>-</a:t>
            </a:r>
            <a:r>
              <a:rPr lang="en-US" sz="2600" dirty="0" smtClean="0">
                <a:solidFill>
                  <a:srgbClr val="FF0000"/>
                </a:solidFill>
              </a:rPr>
              <a:t>41%</a:t>
            </a:r>
            <a:r>
              <a:rPr lang="en-US" sz="2600" dirty="0" smtClean="0"/>
              <a:t>.</a:t>
            </a:r>
          </a:p>
          <a:p>
            <a:pPr marL="0" indent="0">
              <a:buNone/>
            </a:pPr>
            <a:endParaRPr lang="en-US" dirty="0"/>
          </a:p>
        </p:txBody>
      </p:sp>
      <p:sp>
        <p:nvSpPr>
          <p:cNvPr id="4" name="Slide Number Placeholder 3"/>
          <p:cNvSpPr>
            <a:spLocks noGrp="1"/>
          </p:cNvSpPr>
          <p:nvPr>
            <p:ph type="sldNum" sz="quarter" idx="12"/>
          </p:nvPr>
        </p:nvSpPr>
        <p:spPr/>
        <p:txBody>
          <a:bodyPr/>
          <a:lstStyle/>
          <a:p>
            <a:fld id="{756EC5D9-E25F-435A-95B8-2EFFD68ADCF3}" type="slidenum">
              <a:rPr lang="en-US" smtClean="0"/>
              <a:t>20</a:t>
            </a:fld>
            <a:endParaRPr lang="en-US"/>
          </a:p>
        </p:txBody>
      </p:sp>
    </p:spTree>
    <p:extLst>
      <p:ext uri="{BB962C8B-B14F-4D97-AF65-F5344CB8AC3E}">
        <p14:creationId xmlns:p14="http://schemas.microsoft.com/office/powerpoint/2010/main" val="23025229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solidFill>
                  <a:srgbClr val="602322"/>
                </a:solidFill>
                <a:effectLst/>
              </a:rPr>
              <a:t>Recent Developments for TDFs</a:t>
            </a:r>
            <a:endParaRPr lang="en-US" sz="3600" dirty="0">
              <a:solidFill>
                <a:srgbClr val="602322"/>
              </a:solidFill>
            </a:endParaRPr>
          </a:p>
        </p:txBody>
      </p:sp>
      <p:sp>
        <p:nvSpPr>
          <p:cNvPr id="3" name="Content Placeholder 2"/>
          <p:cNvSpPr>
            <a:spLocks noGrp="1"/>
          </p:cNvSpPr>
          <p:nvPr>
            <p:ph idx="1"/>
          </p:nvPr>
        </p:nvSpPr>
        <p:spPr/>
        <p:txBody>
          <a:bodyPr>
            <a:normAutofit lnSpcReduction="10000"/>
          </a:bodyPr>
          <a:lstStyle/>
          <a:p>
            <a:pPr>
              <a:lnSpc>
                <a:spcPct val="90000"/>
              </a:lnSpc>
              <a:spcBef>
                <a:spcPct val="50000"/>
              </a:spcBef>
              <a:buClr>
                <a:schemeClr val="tx1"/>
              </a:buClr>
            </a:pPr>
            <a:r>
              <a:rPr lang="en-US" dirty="0" smtClean="0"/>
              <a:t>SEC proposal for TDF advertising materials issued June 2010:</a:t>
            </a:r>
          </a:p>
          <a:p>
            <a:pPr lvl="1">
              <a:lnSpc>
                <a:spcPct val="90000"/>
              </a:lnSpc>
              <a:buClr>
                <a:schemeClr val="tx1"/>
              </a:buClr>
            </a:pPr>
            <a:r>
              <a:rPr lang="en-US" sz="2600" dirty="0" smtClean="0"/>
              <a:t>If fund name refers to target date, “tag line” disclosure needed.</a:t>
            </a:r>
          </a:p>
          <a:p>
            <a:pPr lvl="1">
              <a:lnSpc>
                <a:spcPct val="90000"/>
              </a:lnSpc>
              <a:buClr>
                <a:schemeClr val="tx1"/>
              </a:buClr>
            </a:pPr>
            <a:r>
              <a:rPr lang="en-US" sz="2600" dirty="0" smtClean="0"/>
              <a:t>Advertising must include </a:t>
            </a:r>
            <a:r>
              <a:rPr lang="en-US" sz="2600" dirty="0" err="1" smtClean="0"/>
              <a:t>glidepath</a:t>
            </a:r>
            <a:r>
              <a:rPr lang="en-US" sz="2600" dirty="0" smtClean="0"/>
              <a:t> information.</a:t>
            </a:r>
          </a:p>
          <a:p>
            <a:pPr>
              <a:lnSpc>
                <a:spcPct val="90000"/>
              </a:lnSpc>
              <a:spcBef>
                <a:spcPct val="50000"/>
              </a:spcBef>
              <a:buClr>
                <a:schemeClr val="tx1"/>
              </a:buClr>
            </a:pPr>
            <a:r>
              <a:rPr lang="en-US" dirty="0"/>
              <a:t>T</a:t>
            </a:r>
            <a:r>
              <a:rPr lang="en-US" dirty="0" smtClean="0"/>
              <a:t>wo part DOL proposal on TDF disclosures for participants issued November 2010:</a:t>
            </a:r>
          </a:p>
          <a:p>
            <a:pPr lvl="1">
              <a:lnSpc>
                <a:spcPct val="90000"/>
              </a:lnSpc>
              <a:buClr>
                <a:schemeClr val="tx1"/>
              </a:buClr>
            </a:pPr>
            <a:r>
              <a:rPr lang="en-US" sz="2600" u="sng" dirty="0" smtClean="0"/>
              <a:t>QDIA </a:t>
            </a:r>
            <a:r>
              <a:rPr lang="en-US" sz="2600" u="sng" dirty="0" err="1" smtClean="0"/>
              <a:t>regs</a:t>
            </a:r>
            <a:r>
              <a:rPr lang="en-US" sz="2600" dirty="0" smtClean="0"/>
              <a:t> issued under PPA of 2006 expanded.</a:t>
            </a:r>
          </a:p>
          <a:p>
            <a:pPr lvl="1">
              <a:lnSpc>
                <a:spcPct val="90000"/>
              </a:lnSpc>
              <a:buClr>
                <a:schemeClr val="tx1"/>
              </a:buClr>
            </a:pPr>
            <a:r>
              <a:rPr lang="en-US" sz="2600" u="sng" dirty="0" smtClean="0"/>
              <a:t>Participant-level fee disclosure </a:t>
            </a:r>
            <a:r>
              <a:rPr lang="en-US" sz="2600" u="sng" dirty="0" err="1" smtClean="0"/>
              <a:t>regs</a:t>
            </a:r>
            <a:r>
              <a:rPr lang="en-US" sz="2600" dirty="0" smtClean="0"/>
              <a:t> that were finalized on Oct. 14, 2010 and became effective in 2012.</a:t>
            </a:r>
          </a:p>
          <a:p>
            <a:pPr marL="0" indent="0">
              <a:buNone/>
            </a:pPr>
            <a:endParaRPr lang="en-US" dirty="0"/>
          </a:p>
        </p:txBody>
      </p:sp>
      <p:sp>
        <p:nvSpPr>
          <p:cNvPr id="4" name="Slide Number Placeholder 3"/>
          <p:cNvSpPr>
            <a:spLocks noGrp="1"/>
          </p:cNvSpPr>
          <p:nvPr>
            <p:ph type="sldNum" sz="quarter" idx="12"/>
          </p:nvPr>
        </p:nvSpPr>
        <p:spPr/>
        <p:txBody>
          <a:bodyPr/>
          <a:lstStyle/>
          <a:p>
            <a:fld id="{756EC5D9-E25F-435A-95B8-2EFFD68ADCF3}" type="slidenum">
              <a:rPr lang="en-US" smtClean="0"/>
              <a:t>21</a:t>
            </a:fld>
            <a:endParaRPr lang="en-US"/>
          </a:p>
        </p:txBody>
      </p:sp>
    </p:spTree>
    <p:extLst>
      <p:ext uri="{BB962C8B-B14F-4D97-AF65-F5344CB8AC3E}">
        <p14:creationId xmlns:p14="http://schemas.microsoft.com/office/powerpoint/2010/main" val="317842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600" b="1" dirty="0" smtClean="0">
                <a:solidFill>
                  <a:srgbClr val="602322"/>
                </a:solidFill>
                <a:effectLst/>
              </a:rPr>
              <a:t>Part I - DOL Proposed Changes to QDIA </a:t>
            </a:r>
            <a:r>
              <a:rPr lang="en-US" sz="3600" b="1" dirty="0" err="1" smtClean="0">
                <a:solidFill>
                  <a:srgbClr val="602322"/>
                </a:solidFill>
                <a:effectLst/>
              </a:rPr>
              <a:t>Regs</a:t>
            </a:r>
            <a:endParaRPr lang="en-US" sz="3600" dirty="0">
              <a:solidFill>
                <a:srgbClr val="602322"/>
              </a:solidFill>
            </a:endParaRPr>
          </a:p>
        </p:txBody>
      </p:sp>
      <p:sp>
        <p:nvSpPr>
          <p:cNvPr id="3" name="Content Placeholder 2"/>
          <p:cNvSpPr>
            <a:spLocks noGrp="1"/>
          </p:cNvSpPr>
          <p:nvPr>
            <p:ph idx="1"/>
          </p:nvPr>
        </p:nvSpPr>
        <p:spPr/>
        <p:txBody>
          <a:bodyPr>
            <a:normAutofit fontScale="92500" lnSpcReduction="10000"/>
          </a:bodyPr>
          <a:lstStyle/>
          <a:p>
            <a:pPr>
              <a:lnSpc>
                <a:spcPct val="90000"/>
              </a:lnSpc>
              <a:spcBef>
                <a:spcPct val="50000"/>
              </a:spcBef>
              <a:buClr>
                <a:schemeClr val="tx1"/>
              </a:buClr>
            </a:pPr>
            <a:r>
              <a:rPr lang="en-US" dirty="0" smtClean="0"/>
              <a:t>Background on QDIA </a:t>
            </a:r>
            <a:r>
              <a:rPr lang="en-US" dirty="0" err="1" smtClean="0"/>
              <a:t>Regs</a:t>
            </a:r>
            <a:endParaRPr lang="en-US" dirty="0" smtClean="0"/>
          </a:p>
          <a:p>
            <a:pPr lvl="1">
              <a:lnSpc>
                <a:spcPct val="90000"/>
              </a:lnSpc>
              <a:spcBef>
                <a:spcPct val="25000"/>
              </a:spcBef>
              <a:buClr>
                <a:schemeClr val="tx1"/>
              </a:buClr>
            </a:pPr>
            <a:r>
              <a:rPr lang="en-US" sz="2600" dirty="0" smtClean="0"/>
              <a:t>Participant, not sponsor, deemed to direct investment to default fund if QDIA requirements are met.</a:t>
            </a:r>
          </a:p>
          <a:p>
            <a:pPr lvl="1">
              <a:lnSpc>
                <a:spcPct val="90000"/>
              </a:lnSpc>
              <a:buClr>
                <a:schemeClr val="tx1"/>
              </a:buClr>
            </a:pPr>
            <a:r>
              <a:rPr lang="en-US" sz="2600" dirty="0" smtClean="0"/>
              <a:t>Default investment must be a QDIA, and </a:t>
            </a:r>
            <a:r>
              <a:rPr lang="en-US" sz="2600" u="sng" dirty="0" smtClean="0"/>
              <a:t>QDIA notices</a:t>
            </a:r>
            <a:r>
              <a:rPr lang="en-US" sz="2600" dirty="0" smtClean="0"/>
              <a:t> must be provided to participants.</a:t>
            </a:r>
          </a:p>
          <a:p>
            <a:pPr>
              <a:lnSpc>
                <a:spcPct val="90000"/>
              </a:lnSpc>
              <a:spcBef>
                <a:spcPct val="50000"/>
              </a:spcBef>
              <a:buClr>
                <a:schemeClr val="tx1"/>
              </a:buClr>
            </a:pPr>
            <a:r>
              <a:rPr lang="en-US" dirty="0" smtClean="0"/>
              <a:t>Proposal would change QDIA notice for TDFs.</a:t>
            </a:r>
          </a:p>
          <a:p>
            <a:pPr lvl="1">
              <a:lnSpc>
                <a:spcPct val="90000"/>
              </a:lnSpc>
              <a:buClr>
                <a:schemeClr val="tx1"/>
              </a:buClr>
            </a:pPr>
            <a:r>
              <a:rPr lang="en-US" sz="2600" dirty="0" smtClean="0"/>
              <a:t>Explanation and illustration of TDF’s glide path.</a:t>
            </a:r>
          </a:p>
          <a:p>
            <a:pPr lvl="1">
              <a:lnSpc>
                <a:spcPct val="90000"/>
              </a:lnSpc>
              <a:buClr>
                <a:schemeClr val="tx1"/>
              </a:buClr>
            </a:pPr>
            <a:r>
              <a:rPr lang="en-US" sz="2600" dirty="0" smtClean="0"/>
              <a:t>Relevance of target date (</a:t>
            </a:r>
            <a:r>
              <a:rPr lang="en-US" sz="2600" i="1" dirty="0" smtClean="0"/>
              <a:t>e.g.</a:t>
            </a:r>
            <a:r>
              <a:rPr lang="en-US" sz="2600" dirty="0" smtClean="0"/>
              <a:t>, 2030) in TDF name.</a:t>
            </a:r>
          </a:p>
          <a:p>
            <a:pPr lvl="1">
              <a:lnSpc>
                <a:spcPct val="90000"/>
              </a:lnSpc>
              <a:buClr>
                <a:schemeClr val="tx1"/>
              </a:buClr>
            </a:pPr>
            <a:r>
              <a:rPr lang="en-US" sz="2600" dirty="0" smtClean="0"/>
              <a:t>Disclaimer that TDF may lose money after retirement.</a:t>
            </a:r>
          </a:p>
          <a:p>
            <a:pPr>
              <a:lnSpc>
                <a:spcPct val="90000"/>
              </a:lnSpc>
              <a:spcBef>
                <a:spcPct val="50000"/>
              </a:spcBef>
              <a:buClr>
                <a:schemeClr val="tx1"/>
              </a:buClr>
            </a:pPr>
            <a:r>
              <a:rPr lang="en-US" dirty="0" smtClean="0"/>
              <a:t>New rule would change QDIA notice even if default investment not a TDF.</a:t>
            </a:r>
            <a:endParaRPr lang="en-US" sz="3000" dirty="0" smtClean="0"/>
          </a:p>
          <a:p>
            <a:pPr marL="0" indent="0">
              <a:buNone/>
            </a:pPr>
            <a:endParaRPr lang="en-US" dirty="0"/>
          </a:p>
        </p:txBody>
      </p:sp>
      <p:sp>
        <p:nvSpPr>
          <p:cNvPr id="4" name="Slide Number Placeholder 3"/>
          <p:cNvSpPr>
            <a:spLocks noGrp="1"/>
          </p:cNvSpPr>
          <p:nvPr>
            <p:ph type="sldNum" sz="quarter" idx="12"/>
          </p:nvPr>
        </p:nvSpPr>
        <p:spPr/>
        <p:txBody>
          <a:bodyPr/>
          <a:lstStyle/>
          <a:p>
            <a:fld id="{756EC5D9-E25F-435A-95B8-2EFFD68ADCF3}" type="slidenum">
              <a:rPr lang="en-US" smtClean="0"/>
              <a:t>22</a:t>
            </a:fld>
            <a:endParaRPr lang="en-US"/>
          </a:p>
        </p:txBody>
      </p:sp>
    </p:spTree>
    <p:extLst>
      <p:ext uri="{BB962C8B-B14F-4D97-AF65-F5344CB8AC3E}">
        <p14:creationId xmlns:p14="http://schemas.microsoft.com/office/powerpoint/2010/main" val="24548818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smtClean="0">
                <a:solidFill>
                  <a:srgbClr val="602322"/>
                </a:solidFill>
                <a:effectLst/>
              </a:rPr>
              <a:t>Part II- DOL Proposed Changes to </a:t>
            </a:r>
            <a:br>
              <a:rPr lang="en-US" sz="3600" b="1" dirty="0" smtClean="0">
                <a:solidFill>
                  <a:srgbClr val="602322"/>
                </a:solidFill>
                <a:effectLst/>
              </a:rPr>
            </a:br>
            <a:r>
              <a:rPr lang="en-US" sz="3600" b="1" dirty="0" smtClean="0">
                <a:solidFill>
                  <a:srgbClr val="602322"/>
                </a:solidFill>
                <a:effectLst/>
              </a:rPr>
              <a:t>Participant-Level Fee Disclosure </a:t>
            </a:r>
            <a:r>
              <a:rPr lang="en-US" sz="3600" b="1" dirty="0" err="1" smtClean="0">
                <a:solidFill>
                  <a:srgbClr val="602322"/>
                </a:solidFill>
                <a:effectLst/>
              </a:rPr>
              <a:t>Regs</a:t>
            </a:r>
            <a:endParaRPr lang="en-US" sz="3600" dirty="0">
              <a:solidFill>
                <a:srgbClr val="602322"/>
              </a:solidFill>
            </a:endParaRPr>
          </a:p>
        </p:txBody>
      </p:sp>
      <p:sp>
        <p:nvSpPr>
          <p:cNvPr id="3" name="Content Placeholder 2"/>
          <p:cNvSpPr>
            <a:spLocks noGrp="1"/>
          </p:cNvSpPr>
          <p:nvPr>
            <p:ph idx="1"/>
          </p:nvPr>
        </p:nvSpPr>
        <p:spPr/>
        <p:txBody>
          <a:bodyPr>
            <a:normAutofit fontScale="92500" lnSpcReduction="20000"/>
          </a:bodyPr>
          <a:lstStyle/>
          <a:p>
            <a:pPr>
              <a:lnSpc>
                <a:spcPct val="90000"/>
              </a:lnSpc>
              <a:spcBef>
                <a:spcPct val="50000"/>
              </a:spcBef>
              <a:buClr>
                <a:schemeClr val="tx1"/>
              </a:buClr>
            </a:pPr>
            <a:r>
              <a:rPr lang="en-US" dirty="0" smtClean="0"/>
              <a:t>Background (recap)</a:t>
            </a:r>
          </a:p>
          <a:p>
            <a:pPr lvl="1">
              <a:lnSpc>
                <a:spcPct val="90000"/>
              </a:lnSpc>
              <a:spcBef>
                <a:spcPct val="25000"/>
              </a:spcBef>
              <a:buClr>
                <a:schemeClr val="tx1"/>
              </a:buClr>
            </a:pPr>
            <a:r>
              <a:rPr lang="en-US" sz="2600" dirty="0" smtClean="0"/>
              <a:t>Effective 2012, new rules require disclosure of plan-related fees and annual comparative chart for plan’s investments.</a:t>
            </a:r>
          </a:p>
          <a:p>
            <a:pPr>
              <a:lnSpc>
                <a:spcPct val="90000"/>
              </a:lnSpc>
              <a:spcBef>
                <a:spcPct val="50000"/>
              </a:spcBef>
              <a:buClr>
                <a:schemeClr val="tx1"/>
              </a:buClr>
            </a:pPr>
            <a:r>
              <a:rPr lang="en-US" dirty="0" smtClean="0"/>
              <a:t>DOL proposes change to annual comparative chart for TDFs (even if not a QDIA)</a:t>
            </a:r>
          </a:p>
          <a:p>
            <a:pPr lvl="1">
              <a:lnSpc>
                <a:spcPct val="90000"/>
              </a:lnSpc>
              <a:buClr>
                <a:schemeClr val="tx1"/>
              </a:buClr>
            </a:pPr>
            <a:r>
              <a:rPr lang="en-US" sz="2600" dirty="0" smtClean="0"/>
              <a:t>Must include appendix with additional TDF info. </a:t>
            </a:r>
          </a:p>
          <a:p>
            <a:pPr lvl="1">
              <a:lnSpc>
                <a:spcPct val="90000"/>
              </a:lnSpc>
              <a:buClr>
                <a:schemeClr val="tx1"/>
              </a:buClr>
            </a:pPr>
            <a:r>
              <a:rPr lang="en-US" sz="2600" dirty="0" smtClean="0"/>
              <a:t>Same info as required for QDIA notice.</a:t>
            </a:r>
          </a:p>
          <a:p>
            <a:pPr lvl="1">
              <a:lnSpc>
                <a:spcPct val="90000"/>
              </a:lnSpc>
              <a:buClr>
                <a:schemeClr val="tx1"/>
              </a:buClr>
            </a:pPr>
            <a:r>
              <a:rPr lang="en-US" sz="2600" dirty="0" smtClean="0"/>
              <a:t>Proposal not finalized.</a:t>
            </a:r>
          </a:p>
          <a:p>
            <a:pPr>
              <a:lnSpc>
                <a:spcPct val="90000"/>
              </a:lnSpc>
              <a:spcBef>
                <a:spcPct val="50000"/>
              </a:spcBef>
              <a:buClr>
                <a:schemeClr val="tx1"/>
              </a:buClr>
            </a:pPr>
            <a:r>
              <a:rPr lang="en-US" dirty="0" smtClean="0"/>
              <a:t>Informal follow-up guidance from DOL</a:t>
            </a:r>
          </a:p>
          <a:p>
            <a:pPr lvl="1">
              <a:lnSpc>
                <a:spcPct val="90000"/>
              </a:lnSpc>
              <a:spcBef>
                <a:spcPct val="25000"/>
              </a:spcBef>
              <a:buClr>
                <a:schemeClr val="tx1"/>
              </a:buClr>
            </a:pPr>
            <a:r>
              <a:rPr lang="en-US" sz="2600" dirty="0" smtClean="0"/>
              <a:t>TDF prospectus is unlikely to satisfy QDIA notice and annual comparative chart requirements, as proposed.</a:t>
            </a:r>
          </a:p>
          <a:p>
            <a:pPr lvl="1">
              <a:lnSpc>
                <a:spcPct val="90000"/>
              </a:lnSpc>
              <a:spcBef>
                <a:spcPct val="50000"/>
              </a:spcBef>
              <a:buClr>
                <a:schemeClr val="tx1"/>
              </a:buClr>
            </a:pPr>
            <a:r>
              <a:rPr lang="en-US" sz="2600" dirty="0" smtClean="0"/>
              <a:t>DOL will not provide “model” target date disclosures. </a:t>
            </a:r>
          </a:p>
          <a:p>
            <a:pPr marL="0" indent="0">
              <a:buNone/>
            </a:pPr>
            <a:endParaRPr lang="en-US" dirty="0"/>
          </a:p>
        </p:txBody>
      </p:sp>
      <p:sp>
        <p:nvSpPr>
          <p:cNvPr id="4" name="Slide Number Placeholder 3"/>
          <p:cNvSpPr>
            <a:spLocks noGrp="1"/>
          </p:cNvSpPr>
          <p:nvPr>
            <p:ph type="sldNum" sz="quarter" idx="12"/>
          </p:nvPr>
        </p:nvSpPr>
        <p:spPr/>
        <p:txBody>
          <a:bodyPr/>
          <a:lstStyle/>
          <a:p>
            <a:fld id="{756EC5D9-E25F-435A-95B8-2EFFD68ADCF3}" type="slidenum">
              <a:rPr lang="en-US" smtClean="0"/>
              <a:t>23</a:t>
            </a:fld>
            <a:endParaRPr lang="en-US"/>
          </a:p>
        </p:txBody>
      </p:sp>
    </p:spTree>
    <p:extLst>
      <p:ext uri="{BB962C8B-B14F-4D97-AF65-F5344CB8AC3E}">
        <p14:creationId xmlns:p14="http://schemas.microsoft.com/office/powerpoint/2010/main" val="10033575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solidFill>
                  <a:srgbClr val="602322"/>
                </a:solidFill>
                <a:effectLst/>
              </a:rPr>
              <a:t>Conflicts of Interest in TDFs</a:t>
            </a:r>
            <a:endParaRPr lang="en-US" sz="3600" dirty="0">
              <a:solidFill>
                <a:srgbClr val="602322"/>
              </a:solidFill>
            </a:endParaRPr>
          </a:p>
        </p:txBody>
      </p:sp>
      <p:sp>
        <p:nvSpPr>
          <p:cNvPr id="3" name="Content Placeholder 2"/>
          <p:cNvSpPr>
            <a:spLocks noGrp="1"/>
          </p:cNvSpPr>
          <p:nvPr>
            <p:ph idx="1"/>
          </p:nvPr>
        </p:nvSpPr>
        <p:spPr/>
        <p:txBody>
          <a:bodyPr>
            <a:normAutofit fontScale="92500" lnSpcReduction="10000"/>
          </a:bodyPr>
          <a:lstStyle/>
          <a:p>
            <a:pPr>
              <a:lnSpc>
                <a:spcPct val="90000"/>
              </a:lnSpc>
              <a:buClr>
                <a:schemeClr val="tx1"/>
              </a:buClr>
            </a:pPr>
            <a:r>
              <a:rPr lang="en-US" dirty="0" smtClean="0"/>
              <a:t>Conflicts arise when a “fund of funds” invests in affiliated underlying funds.</a:t>
            </a:r>
          </a:p>
          <a:p>
            <a:pPr lvl="1">
              <a:lnSpc>
                <a:spcPct val="90000"/>
              </a:lnSpc>
              <a:buClr>
                <a:schemeClr val="tx1"/>
              </a:buClr>
            </a:pPr>
            <a:r>
              <a:rPr lang="en-US" sz="2600" dirty="0" smtClean="0"/>
              <a:t>Conflicts are permitted because fund managers are carved out from ERISA’s fiduciary requirements.</a:t>
            </a:r>
          </a:p>
          <a:p>
            <a:pPr>
              <a:lnSpc>
                <a:spcPct val="90000"/>
              </a:lnSpc>
              <a:buClr>
                <a:schemeClr val="tx1"/>
              </a:buClr>
            </a:pPr>
            <a:r>
              <a:rPr lang="en-US" dirty="0" smtClean="0"/>
              <a:t>Are fund managers ever subject to ERISA? </a:t>
            </a:r>
          </a:p>
          <a:p>
            <a:pPr lvl="1">
              <a:lnSpc>
                <a:spcPct val="90000"/>
              </a:lnSpc>
              <a:buClr>
                <a:schemeClr val="tx1"/>
              </a:buClr>
            </a:pPr>
            <a:r>
              <a:rPr lang="en-US" sz="2600" dirty="0" smtClean="0"/>
              <a:t>Firm requested clarification on scope of carve-out.</a:t>
            </a:r>
          </a:p>
          <a:p>
            <a:pPr lvl="1">
              <a:lnSpc>
                <a:spcPct val="90000"/>
              </a:lnSpc>
              <a:buClr>
                <a:schemeClr val="tx1"/>
              </a:buClr>
            </a:pPr>
            <a:r>
              <a:rPr lang="en-US" sz="2600" dirty="0" smtClean="0"/>
              <a:t>In Adv. Op. 2009-04A (Avatar Associates), DOL declined to rule that the TDF managers are fiduciaries.</a:t>
            </a:r>
          </a:p>
          <a:p>
            <a:pPr>
              <a:lnSpc>
                <a:spcPct val="90000"/>
              </a:lnSpc>
              <a:spcBef>
                <a:spcPct val="25000"/>
              </a:spcBef>
              <a:buClr>
                <a:schemeClr val="tx1"/>
              </a:buClr>
            </a:pPr>
            <a:r>
              <a:rPr lang="en-US" dirty="0" smtClean="0"/>
              <a:t>Implications of DOL guidance</a:t>
            </a:r>
          </a:p>
          <a:p>
            <a:pPr lvl="1">
              <a:lnSpc>
                <a:spcPct val="90000"/>
              </a:lnSpc>
              <a:buClr>
                <a:schemeClr val="tx1"/>
              </a:buClr>
            </a:pPr>
            <a:r>
              <a:rPr lang="en-US" sz="2600" dirty="0" smtClean="0"/>
              <a:t>Plan sponsors are alone in their fiduciary obligation.</a:t>
            </a:r>
          </a:p>
          <a:p>
            <a:pPr lvl="1">
              <a:lnSpc>
                <a:spcPct val="90000"/>
              </a:lnSpc>
              <a:buClr>
                <a:schemeClr val="tx1"/>
              </a:buClr>
            </a:pPr>
            <a:r>
              <a:rPr lang="en-US" sz="2600" dirty="0" smtClean="0"/>
              <a:t>Must ensure TDFs (and underlying funds) are appropriate plan investments.</a:t>
            </a:r>
            <a:endParaRPr lang="en-US" dirty="0" smtClean="0"/>
          </a:p>
        </p:txBody>
      </p:sp>
      <p:sp>
        <p:nvSpPr>
          <p:cNvPr id="4" name="Slide Number Placeholder 3"/>
          <p:cNvSpPr>
            <a:spLocks noGrp="1"/>
          </p:cNvSpPr>
          <p:nvPr>
            <p:ph type="sldNum" sz="quarter" idx="12"/>
          </p:nvPr>
        </p:nvSpPr>
        <p:spPr/>
        <p:txBody>
          <a:bodyPr/>
          <a:lstStyle/>
          <a:p>
            <a:fld id="{756EC5D9-E25F-435A-95B8-2EFFD68ADCF3}" type="slidenum">
              <a:rPr lang="en-US" smtClean="0"/>
              <a:t>24</a:t>
            </a:fld>
            <a:endParaRPr lang="en-US"/>
          </a:p>
        </p:txBody>
      </p:sp>
    </p:spTree>
    <p:extLst>
      <p:ext uri="{BB962C8B-B14F-4D97-AF65-F5344CB8AC3E}">
        <p14:creationId xmlns:p14="http://schemas.microsoft.com/office/powerpoint/2010/main" val="156690028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000" b="1" dirty="0">
                <a:solidFill>
                  <a:srgbClr val="602322"/>
                </a:solidFill>
              </a:rPr>
              <a:t>DOL Tips for Selecting TDF</a:t>
            </a:r>
            <a:r>
              <a:rPr lang="en-US" dirty="0"/>
              <a:t/>
            </a:r>
            <a:br>
              <a:rPr lang="en-US" dirty="0"/>
            </a:br>
            <a:endParaRPr lang="en-US" dirty="0"/>
          </a:p>
        </p:txBody>
      </p:sp>
      <p:sp>
        <p:nvSpPr>
          <p:cNvPr id="3" name="Content Placeholder 2"/>
          <p:cNvSpPr>
            <a:spLocks noGrp="1"/>
          </p:cNvSpPr>
          <p:nvPr>
            <p:ph idx="1"/>
          </p:nvPr>
        </p:nvSpPr>
        <p:spPr>
          <a:xfrm>
            <a:off x="457200" y="1066800"/>
            <a:ext cx="8382000" cy="5334000"/>
          </a:xfrm>
        </p:spPr>
        <p:txBody>
          <a:bodyPr>
            <a:normAutofit fontScale="85000" lnSpcReduction="10000"/>
          </a:bodyPr>
          <a:lstStyle/>
          <a:p>
            <a:pPr marL="0" lvl="0" indent="0">
              <a:buNone/>
            </a:pPr>
            <a:r>
              <a:rPr lang="en-US" sz="3800" dirty="0" smtClean="0"/>
              <a:t>DOL issues tips in February 2013</a:t>
            </a:r>
          </a:p>
          <a:p>
            <a:pPr lvl="0"/>
            <a:r>
              <a:rPr lang="en-US" dirty="0" smtClean="0"/>
              <a:t>Start </a:t>
            </a:r>
            <a:r>
              <a:rPr lang="en-US" dirty="0"/>
              <a:t>evaluation process by examining TDF prospectus</a:t>
            </a:r>
          </a:p>
          <a:p>
            <a:pPr lvl="0"/>
            <a:r>
              <a:rPr lang="en-US" dirty="0"/>
              <a:t>Question TDF providers</a:t>
            </a:r>
          </a:p>
          <a:p>
            <a:pPr lvl="0"/>
            <a:r>
              <a:rPr lang="en-US" dirty="0"/>
              <a:t>Match TDF features (</a:t>
            </a:r>
            <a:r>
              <a:rPr lang="en-US" i="1" u="sng" dirty="0"/>
              <a:t>e.g</a:t>
            </a:r>
            <a:r>
              <a:rPr lang="en-US" dirty="0"/>
              <a:t>. </a:t>
            </a:r>
            <a:r>
              <a:rPr lang="en-US" dirty="0" err="1"/>
              <a:t>glidepath</a:t>
            </a:r>
            <a:r>
              <a:rPr lang="en-US" dirty="0"/>
              <a:t>) to plan objectives / demographics</a:t>
            </a:r>
          </a:p>
          <a:p>
            <a:pPr lvl="0"/>
            <a:r>
              <a:rPr lang="en-US" dirty="0"/>
              <a:t>Check </a:t>
            </a:r>
            <a:r>
              <a:rPr lang="en-US" dirty="0" smtClean="0"/>
              <a:t>time of </a:t>
            </a:r>
            <a:r>
              <a:rPr lang="en-US" dirty="0"/>
              <a:t>most conservative investment allocation </a:t>
            </a:r>
          </a:p>
          <a:p>
            <a:pPr lvl="0"/>
            <a:r>
              <a:rPr lang="en-US" dirty="0"/>
              <a:t>Determine if TDF fees justified (</a:t>
            </a:r>
            <a:r>
              <a:rPr lang="en-US" dirty="0" smtClean="0"/>
              <a:t>overall fee </a:t>
            </a:r>
            <a:r>
              <a:rPr lang="en-US" dirty="0"/>
              <a:t>and underlying fund fees</a:t>
            </a:r>
            <a:r>
              <a:rPr lang="en-US" dirty="0" smtClean="0"/>
              <a:t>)</a:t>
            </a:r>
          </a:p>
          <a:p>
            <a:pPr lvl="0"/>
            <a:r>
              <a:rPr lang="en-US" dirty="0" smtClean="0"/>
              <a:t>Consider suitability of custom TDF</a:t>
            </a:r>
          </a:p>
          <a:p>
            <a:pPr lvl="0"/>
            <a:r>
              <a:rPr lang="en-US" dirty="0" smtClean="0"/>
              <a:t>Communicate TDF investment philosophy to </a:t>
            </a:r>
            <a:r>
              <a:rPr lang="en-US" dirty="0"/>
              <a:t>e</a:t>
            </a:r>
            <a:r>
              <a:rPr lang="en-US" dirty="0" smtClean="0"/>
              <a:t>mployees</a:t>
            </a:r>
            <a:endParaRPr lang="en-US" dirty="0"/>
          </a:p>
          <a:p>
            <a:pPr lvl="0"/>
            <a:r>
              <a:rPr lang="en-US" dirty="0"/>
              <a:t>Periodically check for changes in TDF characteristics</a:t>
            </a:r>
          </a:p>
          <a:p>
            <a:pPr marL="0" indent="0">
              <a:buNone/>
            </a:pPr>
            <a:endParaRPr lang="en-US" dirty="0"/>
          </a:p>
        </p:txBody>
      </p:sp>
      <p:sp>
        <p:nvSpPr>
          <p:cNvPr id="4" name="Slide Number Placeholder 3"/>
          <p:cNvSpPr>
            <a:spLocks noGrp="1"/>
          </p:cNvSpPr>
          <p:nvPr>
            <p:ph type="sldNum" sz="quarter" idx="12"/>
          </p:nvPr>
        </p:nvSpPr>
        <p:spPr/>
        <p:txBody>
          <a:bodyPr/>
          <a:lstStyle/>
          <a:p>
            <a:fld id="{756EC5D9-E25F-435A-95B8-2EFFD68ADCF3}" type="slidenum">
              <a:rPr lang="en-US" smtClean="0"/>
              <a:t>25</a:t>
            </a:fld>
            <a:endParaRPr lang="en-US"/>
          </a:p>
        </p:txBody>
      </p:sp>
    </p:spTree>
    <p:extLst>
      <p:ext uri="{BB962C8B-B14F-4D97-AF65-F5344CB8AC3E}">
        <p14:creationId xmlns:p14="http://schemas.microsoft.com/office/powerpoint/2010/main" val="37277669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smtClean="0">
                <a:solidFill>
                  <a:srgbClr val="602322"/>
                </a:solidFill>
                <a:effectLst/>
              </a:rPr>
              <a:t>TDF as Default Investment  </a:t>
            </a:r>
            <a:br>
              <a:rPr lang="en-US" sz="3600" b="1" dirty="0" smtClean="0">
                <a:solidFill>
                  <a:srgbClr val="602322"/>
                </a:solidFill>
                <a:effectLst/>
              </a:rPr>
            </a:br>
            <a:r>
              <a:rPr lang="en-US" sz="3600" b="1" dirty="0" smtClean="0">
                <a:solidFill>
                  <a:srgbClr val="602322"/>
                </a:solidFill>
                <a:effectLst/>
              </a:rPr>
              <a:t>Practical Implications</a:t>
            </a:r>
            <a:endParaRPr lang="en-US" sz="3600" dirty="0">
              <a:solidFill>
                <a:srgbClr val="602322"/>
              </a:solidFill>
            </a:endParaRPr>
          </a:p>
        </p:txBody>
      </p:sp>
      <p:sp>
        <p:nvSpPr>
          <p:cNvPr id="3" name="Content Placeholder 2"/>
          <p:cNvSpPr>
            <a:spLocks noGrp="1"/>
          </p:cNvSpPr>
          <p:nvPr>
            <p:ph idx="1"/>
          </p:nvPr>
        </p:nvSpPr>
        <p:spPr/>
        <p:txBody>
          <a:bodyPr/>
          <a:lstStyle/>
          <a:p>
            <a:pPr>
              <a:lnSpc>
                <a:spcPct val="90000"/>
              </a:lnSpc>
              <a:spcBef>
                <a:spcPct val="50000"/>
              </a:spcBef>
              <a:buClr>
                <a:schemeClr val="tx1"/>
              </a:buClr>
            </a:pPr>
            <a:r>
              <a:rPr lang="en-US" sz="3000" dirty="0" smtClean="0"/>
              <a:t>Provide meaningful TDF disclosures to participants as a “best practice” right now.</a:t>
            </a:r>
          </a:p>
          <a:p>
            <a:pPr lvl="1">
              <a:lnSpc>
                <a:spcPct val="90000"/>
              </a:lnSpc>
              <a:spcBef>
                <a:spcPct val="50000"/>
              </a:spcBef>
              <a:buClr>
                <a:schemeClr val="tx1"/>
              </a:buClr>
            </a:pPr>
            <a:r>
              <a:rPr lang="en-US" sz="2600" dirty="0" smtClean="0"/>
              <a:t>Provide key information about TDF’s </a:t>
            </a:r>
            <a:r>
              <a:rPr lang="en-US" sz="2600" dirty="0" err="1" smtClean="0"/>
              <a:t>glidepath</a:t>
            </a:r>
            <a:r>
              <a:rPr lang="en-US" sz="2600" dirty="0" smtClean="0"/>
              <a:t>, landing point and potential volatility. </a:t>
            </a:r>
          </a:p>
          <a:p>
            <a:pPr>
              <a:lnSpc>
                <a:spcPct val="90000"/>
              </a:lnSpc>
              <a:spcBef>
                <a:spcPct val="50000"/>
              </a:spcBef>
              <a:buClr>
                <a:schemeClr val="tx1"/>
              </a:buClr>
            </a:pPr>
            <a:r>
              <a:rPr lang="en-US" sz="3000" dirty="0" smtClean="0"/>
              <a:t>Also facilitate sponsor’s prudent review of the plan’s TDF series.</a:t>
            </a:r>
          </a:p>
          <a:p>
            <a:pPr lvl="1">
              <a:lnSpc>
                <a:spcPct val="90000"/>
              </a:lnSpc>
              <a:buClr>
                <a:schemeClr val="tx1"/>
              </a:buClr>
            </a:pPr>
            <a:r>
              <a:rPr lang="en-US" sz="2600" dirty="0" smtClean="0"/>
              <a:t>Assist in the fiduciary review of the “fund of funds” structure, </a:t>
            </a:r>
            <a:r>
              <a:rPr lang="en-US" sz="2600" dirty="0" err="1" smtClean="0"/>
              <a:t>glidepath</a:t>
            </a:r>
            <a:r>
              <a:rPr lang="en-US" sz="2600" dirty="0" smtClean="0"/>
              <a:t>, underlying funds and risk.</a:t>
            </a:r>
          </a:p>
          <a:p>
            <a:pPr lvl="1">
              <a:lnSpc>
                <a:spcPct val="90000"/>
              </a:lnSpc>
              <a:buClr>
                <a:schemeClr val="tx1"/>
              </a:buClr>
            </a:pPr>
            <a:r>
              <a:rPr lang="en-US" sz="2600" dirty="0" smtClean="0"/>
              <a:t>Special review of TDFs for participants in or nearing retirement (</a:t>
            </a:r>
            <a:r>
              <a:rPr lang="en-US" sz="2600" i="1" dirty="0" smtClean="0"/>
              <a:t>e.g.</a:t>
            </a:r>
            <a:r>
              <a:rPr lang="en-US" sz="2600" dirty="0" smtClean="0"/>
              <a:t>, 2015 TDF).</a:t>
            </a:r>
          </a:p>
          <a:p>
            <a:pPr marL="0" indent="0">
              <a:buNone/>
            </a:pPr>
            <a:endParaRPr lang="en-US" dirty="0"/>
          </a:p>
        </p:txBody>
      </p:sp>
      <p:sp>
        <p:nvSpPr>
          <p:cNvPr id="4" name="Slide Number Placeholder 3"/>
          <p:cNvSpPr>
            <a:spLocks noGrp="1"/>
          </p:cNvSpPr>
          <p:nvPr>
            <p:ph type="sldNum" sz="quarter" idx="12"/>
          </p:nvPr>
        </p:nvSpPr>
        <p:spPr/>
        <p:txBody>
          <a:bodyPr/>
          <a:lstStyle/>
          <a:p>
            <a:fld id="{756EC5D9-E25F-435A-95B8-2EFFD68ADCF3}" type="slidenum">
              <a:rPr lang="en-US" smtClean="0"/>
              <a:t>26</a:t>
            </a:fld>
            <a:endParaRPr lang="en-US"/>
          </a:p>
        </p:txBody>
      </p:sp>
    </p:spTree>
    <p:extLst>
      <p:ext uri="{BB962C8B-B14F-4D97-AF65-F5344CB8AC3E}">
        <p14:creationId xmlns:p14="http://schemas.microsoft.com/office/powerpoint/2010/main" val="8924234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516562"/>
          </a:xfrm>
        </p:spPr>
        <p:txBody>
          <a:bodyPr/>
          <a:lstStyle/>
          <a:p>
            <a:pPr algn="l"/>
            <a:r>
              <a:rPr lang="en-US" b="1" dirty="0" smtClean="0">
                <a:solidFill>
                  <a:srgbClr val="602322"/>
                </a:solidFill>
                <a:effectLst/>
              </a:rPr>
              <a:t>1. Fee Disclosures to Participants</a:t>
            </a:r>
            <a:r>
              <a:rPr lang="en-US" i="1" dirty="0" smtClean="0">
                <a:solidFill>
                  <a:srgbClr val="602322"/>
                </a:solidFill>
                <a:effectLst/>
              </a:rPr>
              <a:t/>
            </a:r>
            <a:br>
              <a:rPr lang="en-US" i="1" dirty="0" smtClean="0">
                <a:solidFill>
                  <a:srgbClr val="602322"/>
                </a:solidFill>
                <a:effectLst/>
              </a:rPr>
            </a:br>
            <a:r>
              <a:rPr lang="en-US" b="1" dirty="0" smtClean="0">
                <a:solidFill>
                  <a:srgbClr val="602322"/>
                </a:solidFill>
              </a:rPr>
              <a:t>2. 408(b)(2) Disclosures</a:t>
            </a:r>
            <a:r>
              <a:rPr lang="en-US" b="1" dirty="0" smtClean="0">
                <a:solidFill>
                  <a:srgbClr val="602322"/>
                </a:solidFill>
                <a:effectLst/>
              </a:rPr>
              <a:t/>
            </a:r>
            <a:br>
              <a:rPr lang="en-US" b="1" dirty="0" smtClean="0">
                <a:solidFill>
                  <a:srgbClr val="602322"/>
                </a:solidFill>
                <a:effectLst/>
              </a:rPr>
            </a:br>
            <a:r>
              <a:rPr lang="en-US" b="1" dirty="0" smtClean="0">
                <a:solidFill>
                  <a:srgbClr val="602322"/>
                </a:solidFill>
              </a:rPr>
              <a:t>3. Broader “Fiduciary” Definition</a:t>
            </a:r>
            <a:r>
              <a:rPr lang="en-US" b="1" dirty="0" smtClean="0">
                <a:solidFill>
                  <a:srgbClr val="602322"/>
                </a:solidFill>
                <a:effectLst/>
              </a:rPr>
              <a:t/>
            </a:r>
            <a:br>
              <a:rPr lang="en-US" b="1" dirty="0" smtClean="0">
                <a:solidFill>
                  <a:srgbClr val="602322"/>
                </a:solidFill>
                <a:effectLst/>
              </a:rPr>
            </a:br>
            <a:r>
              <a:rPr lang="en-US" b="1" dirty="0" smtClean="0">
                <a:solidFill>
                  <a:srgbClr val="602322"/>
                </a:solidFill>
              </a:rPr>
              <a:t>4. Default Investments - TDFs </a:t>
            </a:r>
            <a:r>
              <a:rPr lang="en-US" b="1" dirty="0" smtClean="0">
                <a:solidFill>
                  <a:srgbClr val="602322"/>
                </a:solidFill>
                <a:effectLst/>
              </a:rPr>
              <a:t/>
            </a:r>
            <a:br>
              <a:rPr lang="en-US" b="1" dirty="0" smtClean="0">
                <a:solidFill>
                  <a:srgbClr val="602322"/>
                </a:solidFill>
                <a:effectLst/>
              </a:rPr>
            </a:br>
            <a:r>
              <a:rPr lang="en-US" b="1" dirty="0" smtClean="0">
                <a:solidFill>
                  <a:schemeClr val="tx2">
                    <a:lumMod val="60000"/>
                    <a:lumOff val="40000"/>
                  </a:schemeClr>
                </a:solidFill>
              </a:rPr>
              <a:t>5. Lifetime Income Options</a:t>
            </a:r>
            <a:r>
              <a:rPr lang="en-US" dirty="0" smtClean="0">
                <a:solidFill>
                  <a:srgbClr val="602322"/>
                </a:solidFill>
              </a:rPr>
              <a:t/>
            </a:r>
            <a:br>
              <a:rPr lang="en-US" dirty="0" smtClean="0">
                <a:solidFill>
                  <a:srgbClr val="602322"/>
                </a:solidFill>
              </a:rPr>
            </a:br>
            <a:r>
              <a:rPr lang="en-US" b="1" dirty="0" smtClean="0">
                <a:solidFill>
                  <a:srgbClr val="602322"/>
                </a:solidFill>
                <a:effectLst/>
              </a:rPr>
              <a:t>6.  Overturn of DOMA</a:t>
            </a:r>
            <a:endParaRPr lang="en-US" dirty="0"/>
          </a:p>
        </p:txBody>
      </p:sp>
      <p:sp>
        <p:nvSpPr>
          <p:cNvPr id="3" name="Slide Number Placeholder 2"/>
          <p:cNvSpPr>
            <a:spLocks noGrp="1"/>
          </p:cNvSpPr>
          <p:nvPr>
            <p:ph type="sldNum" sz="quarter" idx="12"/>
          </p:nvPr>
        </p:nvSpPr>
        <p:spPr/>
        <p:txBody>
          <a:bodyPr/>
          <a:lstStyle/>
          <a:p>
            <a:fld id="{756EC5D9-E25F-435A-95B8-2EFFD68ADCF3}" type="slidenum">
              <a:rPr lang="en-US" smtClean="0"/>
              <a:t>27</a:t>
            </a:fld>
            <a:endParaRPr lang="en-US"/>
          </a:p>
        </p:txBody>
      </p:sp>
    </p:spTree>
    <p:extLst>
      <p:ext uri="{BB962C8B-B14F-4D97-AF65-F5344CB8AC3E}">
        <p14:creationId xmlns:p14="http://schemas.microsoft.com/office/powerpoint/2010/main" val="25557591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3600" b="1" dirty="0" smtClean="0">
                <a:solidFill>
                  <a:srgbClr val="602322"/>
                </a:solidFill>
                <a:effectLst/>
              </a:rPr>
              <a:t>Retirement Security and </a:t>
            </a:r>
            <a:r>
              <a:rPr lang="en-US" sz="3600" b="1" dirty="0" err="1" smtClean="0">
                <a:solidFill>
                  <a:srgbClr val="602322"/>
                </a:solidFill>
                <a:effectLst/>
              </a:rPr>
              <a:t>Annuitization</a:t>
            </a:r>
            <a:endParaRPr lang="en-US" sz="3600" dirty="0">
              <a:solidFill>
                <a:srgbClr val="602322"/>
              </a:solidFill>
            </a:endParaRPr>
          </a:p>
        </p:txBody>
      </p:sp>
      <p:sp>
        <p:nvSpPr>
          <p:cNvPr id="3" name="Content Placeholder 2"/>
          <p:cNvSpPr>
            <a:spLocks noGrp="1"/>
          </p:cNvSpPr>
          <p:nvPr>
            <p:ph idx="1"/>
          </p:nvPr>
        </p:nvSpPr>
        <p:spPr/>
        <p:txBody>
          <a:bodyPr>
            <a:normAutofit fontScale="92500" lnSpcReduction="20000"/>
          </a:bodyPr>
          <a:lstStyle/>
          <a:p>
            <a:pPr>
              <a:lnSpc>
                <a:spcPct val="90000"/>
              </a:lnSpc>
              <a:buClr>
                <a:schemeClr val="tx1"/>
              </a:buClr>
            </a:pPr>
            <a:r>
              <a:rPr lang="en-US" dirty="0" smtClean="0"/>
              <a:t>Obama Administration believes lifetime income options facilitate retirement security.</a:t>
            </a:r>
          </a:p>
          <a:p>
            <a:pPr lvl="1">
              <a:lnSpc>
                <a:spcPct val="90000"/>
              </a:lnSpc>
              <a:buClr>
                <a:schemeClr val="tx1"/>
              </a:buClr>
            </a:pPr>
            <a:r>
              <a:rPr lang="en-US" sz="2600" dirty="0" smtClean="0"/>
              <a:t>Initiative to reduce barriers to </a:t>
            </a:r>
            <a:r>
              <a:rPr lang="en-US" sz="2600" dirty="0" err="1" smtClean="0"/>
              <a:t>annuitization</a:t>
            </a:r>
            <a:r>
              <a:rPr lang="en-US" sz="2600" dirty="0" smtClean="0"/>
              <a:t> of 401(k) plan assets.</a:t>
            </a:r>
          </a:p>
          <a:p>
            <a:pPr lvl="1">
              <a:lnSpc>
                <a:spcPct val="90000"/>
              </a:lnSpc>
              <a:buClr>
                <a:schemeClr val="tx1"/>
              </a:buClr>
            </a:pPr>
            <a:r>
              <a:rPr lang="en-US" sz="2600" dirty="0" smtClean="0"/>
              <a:t>2010 RFI focuses on these issues:</a:t>
            </a:r>
          </a:p>
          <a:p>
            <a:pPr marL="457200" lvl="1" indent="0">
              <a:lnSpc>
                <a:spcPct val="90000"/>
              </a:lnSpc>
              <a:buClr>
                <a:schemeClr val="tx1"/>
              </a:buClr>
              <a:buNone/>
            </a:pPr>
            <a:r>
              <a:rPr lang="en-US" sz="2600" dirty="0" smtClean="0"/>
              <a:t>    ◦ participant education, </a:t>
            </a:r>
          </a:p>
          <a:p>
            <a:pPr marL="457200" lvl="1" indent="0">
              <a:lnSpc>
                <a:spcPct val="90000"/>
              </a:lnSpc>
              <a:buClr>
                <a:schemeClr val="tx1"/>
              </a:buClr>
              <a:buNone/>
            </a:pPr>
            <a:r>
              <a:rPr lang="en-US" sz="2600" dirty="0" smtClean="0"/>
              <a:t>    ◦	 disclosure, </a:t>
            </a:r>
          </a:p>
          <a:p>
            <a:pPr marL="457200" lvl="1" indent="0">
              <a:lnSpc>
                <a:spcPct val="90000"/>
              </a:lnSpc>
              <a:buClr>
                <a:schemeClr val="tx1"/>
              </a:buClr>
              <a:buNone/>
            </a:pPr>
            <a:r>
              <a:rPr lang="en-US" sz="2600" dirty="0" smtClean="0"/>
              <a:t>    ◦  tax rules,</a:t>
            </a:r>
          </a:p>
          <a:p>
            <a:pPr marL="457200" lvl="1" indent="0">
              <a:lnSpc>
                <a:spcPct val="90000"/>
              </a:lnSpc>
              <a:buClr>
                <a:schemeClr val="tx1"/>
              </a:buClr>
              <a:buNone/>
            </a:pPr>
            <a:r>
              <a:rPr lang="en-US" sz="2600" dirty="0" smtClean="0"/>
              <a:t>    ◦  selection of annuity providers,</a:t>
            </a:r>
          </a:p>
          <a:p>
            <a:pPr marL="457200" lvl="1" indent="0">
              <a:lnSpc>
                <a:spcPct val="90000"/>
              </a:lnSpc>
              <a:buClr>
                <a:schemeClr val="tx1"/>
              </a:buClr>
              <a:buNone/>
            </a:pPr>
            <a:r>
              <a:rPr lang="en-US" sz="2600" dirty="0" smtClean="0"/>
              <a:t>    ◦  404(c) and </a:t>
            </a:r>
          </a:p>
          <a:p>
            <a:pPr marL="457200" lvl="1" indent="0">
              <a:lnSpc>
                <a:spcPct val="90000"/>
              </a:lnSpc>
              <a:buClr>
                <a:schemeClr val="tx1"/>
              </a:buClr>
              <a:buNone/>
            </a:pPr>
            <a:r>
              <a:rPr lang="en-US" sz="2600" dirty="0" smtClean="0"/>
              <a:t>    ◦  QDIAs.</a:t>
            </a:r>
          </a:p>
          <a:p>
            <a:pPr lvl="1">
              <a:lnSpc>
                <a:spcPct val="90000"/>
              </a:lnSpc>
              <a:buClr>
                <a:schemeClr val="tx1"/>
              </a:buClr>
            </a:pPr>
            <a:r>
              <a:rPr lang="en-US" sz="2600" dirty="0" smtClean="0"/>
              <a:t>Recognition that utility of default annuities may be limited because of each retiree’s unique needs and difficulty in reversal once annuitized.</a:t>
            </a:r>
          </a:p>
          <a:p>
            <a:pPr marL="0" indent="0">
              <a:buNone/>
            </a:pPr>
            <a:endParaRPr lang="en-US" dirty="0"/>
          </a:p>
        </p:txBody>
      </p:sp>
      <p:sp>
        <p:nvSpPr>
          <p:cNvPr id="4" name="Slide Number Placeholder 3"/>
          <p:cNvSpPr>
            <a:spLocks noGrp="1"/>
          </p:cNvSpPr>
          <p:nvPr>
            <p:ph type="sldNum" sz="quarter" idx="12"/>
          </p:nvPr>
        </p:nvSpPr>
        <p:spPr/>
        <p:txBody>
          <a:bodyPr/>
          <a:lstStyle/>
          <a:p>
            <a:fld id="{756EC5D9-E25F-435A-95B8-2EFFD68ADCF3}" type="slidenum">
              <a:rPr lang="en-US" smtClean="0"/>
              <a:t>28</a:t>
            </a:fld>
            <a:endParaRPr lang="en-US"/>
          </a:p>
        </p:txBody>
      </p:sp>
    </p:spTree>
    <p:extLst>
      <p:ext uri="{BB962C8B-B14F-4D97-AF65-F5344CB8AC3E}">
        <p14:creationId xmlns:p14="http://schemas.microsoft.com/office/powerpoint/2010/main" val="1540723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Autofit/>
          </a:bodyPr>
          <a:lstStyle/>
          <a:p>
            <a:pPr algn="l"/>
            <a:r>
              <a:rPr lang="en-US" sz="3600" b="1" dirty="0" smtClean="0">
                <a:solidFill>
                  <a:srgbClr val="602322"/>
                </a:solidFill>
                <a:effectLst/>
              </a:rPr>
              <a:t>IRS Tax Relief for Lifetime Income Options</a:t>
            </a:r>
            <a:endParaRPr lang="en-US" sz="3600" dirty="0">
              <a:solidFill>
                <a:srgbClr val="602322"/>
              </a:solidFill>
            </a:endParaRPr>
          </a:p>
        </p:txBody>
      </p:sp>
      <p:sp>
        <p:nvSpPr>
          <p:cNvPr id="3" name="Content Placeholder 2"/>
          <p:cNvSpPr>
            <a:spLocks noGrp="1"/>
          </p:cNvSpPr>
          <p:nvPr>
            <p:ph idx="1"/>
          </p:nvPr>
        </p:nvSpPr>
        <p:spPr>
          <a:xfrm>
            <a:off x="457200" y="1066800"/>
            <a:ext cx="8229600" cy="5059363"/>
          </a:xfrm>
        </p:spPr>
        <p:txBody>
          <a:bodyPr>
            <a:noAutofit/>
          </a:bodyPr>
          <a:lstStyle/>
          <a:p>
            <a:pPr lvl="0"/>
            <a:r>
              <a:rPr lang="en-US" sz="2100" dirty="0"/>
              <a:t>IRS proposal would relax required minimum distribution </a:t>
            </a:r>
            <a:r>
              <a:rPr lang="en-US" sz="2100" dirty="0" smtClean="0"/>
              <a:t>(“RMD”) rules</a:t>
            </a:r>
          </a:p>
          <a:p>
            <a:pPr marL="0" lvl="0" indent="0">
              <a:buNone/>
            </a:pPr>
            <a:r>
              <a:rPr lang="en-US" sz="1600" dirty="0" smtClean="0"/>
              <a:t>          ‒   Longevity </a:t>
            </a:r>
            <a:r>
              <a:rPr lang="en-US" sz="1600" dirty="0"/>
              <a:t>annuities provide income stream for later in </a:t>
            </a:r>
            <a:r>
              <a:rPr lang="en-US" sz="1600" dirty="0" smtClean="0"/>
              <a:t>life.</a:t>
            </a:r>
          </a:p>
          <a:p>
            <a:pPr marL="0" lvl="0" indent="0">
              <a:buNone/>
            </a:pPr>
            <a:r>
              <a:rPr lang="en-US" sz="1600" dirty="0"/>
              <a:t> </a:t>
            </a:r>
            <a:r>
              <a:rPr lang="en-US" sz="1600" dirty="0" smtClean="0"/>
              <a:t>         ‒   But </a:t>
            </a:r>
            <a:r>
              <a:rPr lang="en-US" sz="1600" dirty="0"/>
              <a:t>RMD rules mandate </a:t>
            </a:r>
            <a:r>
              <a:rPr lang="en-US" sz="1600" dirty="0" smtClean="0"/>
              <a:t>benefit commencement at </a:t>
            </a:r>
            <a:r>
              <a:rPr lang="en-US" sz="1600" dirty="0"/>
              <a:t>age 70 </a:t>
            </a:r>
            <a:r>
              <a:rPr lang="en-US" sz="1600" dirty="0" smtClean="0"/>
              <a:t>½.</a:t>
            </a:r>
          </a:p>
          <a:p>
            <a:pPr lvl="0"/>
            <a:r>
              <a:rPr lang="en-US" sz="2100" dirty="0" smtClean="0"/>
              <a:t>2012 </a:t>
            </a:r>
            <a:r>
              <a:rPr lang="en-US" sz="2100" dirty="0"/>
              <a:t>Proposed </a:t>
            </a:r>
            <a:r>
              <a:rPr lang="en-US" sz="2100" dirty="0" smtClean="0"/>
              <a:t>Regulations</a:t>
            </a:r>
            <a:endParaRPr lang="en-US" sz="2100" dirty="0"/>
          </a:p>
          <a:p>
            <a:pPr lvl="1"/>
            <a:r>
              <a:rPr lang="en-US" sz="1600" dirty="0"/>
              <a:t>Exception from RMD rules for longevity annuity investments.</a:t>
            </a:r>
          </a:p>
          <a:p>
            <a:pPr marL="0" indent="0">
              <a:buNone/>
            </a:pPr>
            <a:r>
              <a:rPr lang="en-US" sz="1600" dirty="0" smtClean="0"/>
              <a:t>               ◦  </a:t>
            </a:r>
            <a:r>
              <a:rPr lang="en-US" sz="1600" dirty="0"/>
              <a:t>Investment capped at $100,000 or 25% of account.</a:t>
            </a:r>
          </a:p>
          <a:p>
            <a:pPr marL="0" indent="0">
              <a:buNone/>
            </a:pPr>
            <a:r>
              <a:rPr lang="en-US" sz="1600" dirty="0" smtClean="0"/>
              <a:t>               ◦  Payment must </a:t>
            </a:r>
            <a:r>
              <a:rPr lang="en-US" sz="1600" dirty="0"/>
              <a:t>start no later than age 85.</a:t>
            </a:r>
          </a:p>
          <a:p>
            <a:pPr marL="0" lvl="0" indent="0">
              <a:buNone/>
            </a:pPr>
            <a:r>
              <a:rPr lang="en-US" sz="1600" dirty="0" smtClean="0"/>
              <a:t>          ‒    Split </a:t>
            </a:r>
            <a:r>
              <a:rPr lang="en-US" sz="1600" dirty="0"/>
              <a:t>distribution consisting of annuity and lump sum </a:t>
            </a:r>
            <a:r>
              <a:rPr lang="en-US" sz="1600" dirty="0" smtClean="0"/>
              <a:t>approved.</a:t>
            </a:r>
            <a:endParaRPr lang="en-US" sz="1600" dirty="0"/>
          </a:p>
          <a:p>
            <a:pPr marL="0" indent="0">
              <a:buNone/>
            </a:pPr>
            <a:r>
              <a:rPr lang="en-US" sz="1200" dirty="0"/>
              <a:t> </a:t>
            </a:r>
            <a:r>
              <a:rPr lang="en-US" sz="1200" dirty="0" smtClean="0"/>
              <a:t>•</a:t>
            </a:r>
            <a:r>
              <a:rPr lang="en-US" sz="1600" dirty="0" smtClean="0"/>
              <a:t>    </a:t>
            </a:r>
            <a:r>
              <a:rPr lang="en-US" sz="2100" dirty="0" smtClean="0"/>
              <a:t>Rollovers </a:t>
            </a:r>
            <a:r>
              <a:rPr lang="en-US" sz="2100" dirty="0"/>
              <a:t>to DB Plans - Rev. Rul. </a:t>
            </a:r>
            <a:r>
              <a:rPr lang="en-US" sz="2100" dirty="0" smtClean="0"/>
              <a:t>2012-4</a:t>
            </a:r>
            <a:endParaRPr lang="en-US" sz="2100" dirty="0"/>
          </a:p>
          <a:p>
            <a:pPr lvl="1"/>
            <a:r>
              <a:rPr lang="en-US" sz="1600" dirty="0"/>
              <a:t>401(k) accounts may be rolled over and converted to DB plan annuity benefits.</a:t>
            </a:r>
          </a:p>
          <a:p>
            <a:pPr lvl="1"/>
            <a:r>
              <a:rPr lang="en-US" sz="1600" dirty="0"/>
              <a:t>Provides favorable annuity rates for participants but limited to DB plan of same employer.</a:t>
            </a:r>
          </a:p>
          <a:p>
            <a:pPr lvl="0"/>
            <a:r>
              <a:rPr lang="en-US" sz="2100" dirty="0" smtClean="0"/>
              <a:t>Relief </a:t>
            </a:r>
            <a:r>
              <a:rPr lang="en-US" sz="2100" dirty="0"/>
              <a:t>for DC Plans With Deferred Annuities - Rev. Rul. </a:t>
            </a:r>
            <a:r>
              <a:rPr lang="en-US" sz="2100" dirty="0" smtClean="0"/>
              <a:t>2012-3</a:t>
            </a:r>
            <a:endParaRPr lang="en-US" sz="2100" dirty="0"/>
          </a:p>
          <a:p>
            <a:pPr lvl="1"/>
            <a:r>
              <a:rPr lang="en-US" sz="1600" dirty="0"/>
              <a:t>401(k) plans typically exempt from onerous spousal death benefit rules.</a:t>
            </a:r>
          </a:p>
          <a:p>
            <a:pPr marL="0" indent="0">
              <a:buNone/>
            </a:pPr>
            <a:r>
              <a:rPr lang="en-US" sz="1600" dirty="0" smtClean="0"/>
              <a:t>         ‒   Ruling </a:t>
            </a:r>
            <a:r>
              <a:rPr lang="en-US" sz="1600" dirty="0"/>
              <a:t>confirms that 401(k) plans with deferred annuities can still avoid them</a:t>
            </a:r>
            <a:r>
              <a:rPr lang="en-US" sz="1800" dirty="0"/>
              <a:t>.</a:t>
            </a:r>
          </a:p>
          <a:p>
            <a:pPr marL="0" indent="0">
              <a:buNone/>
            </a:pPr>
            <a:endParaRPr lang="en-US" sz="1800" dirty="0"/>
          </a:p>
        </p:txBody>
      </p:sp>
      <p:sp>
        <p:nvSpPr>
          <p:cNvPr id="4" name="Slide Number Placeholder 3"/>
          <p:cNvSpPr>
            <a:spLocks noGrp="1"/>
          </p:cNvSpPr>
          <p:nvPr>
            <p:ph type="sldNum" sz="quarter" idx="12"/>
          </p:nvPr>
        </p:nvSpPr>
        <p:spPr/>
        <p:txBody>
          <a:bodyPr/>
          <a:lstStyle/>
          <a:p>
            <a:fld id="{756EC5D9-E25F-435A-95B8-2EFFD68ADCF3}" type="slidenum">
              <a:rPr lang="en-US" smtClean="0"/>
              <a:t>29</a:t>
            </a:fld>
            <a:endParaRPr lang="en-US"/>
          </a:p>
        </p:txBody>
      </p:sp>
    </p:spTree>
    <p:extLst>
      <p:ext uri="{BB962C8B-B14F-4D97-AF65-F5344CB8AC3E}">
        <p14:creationId xmlns:p14="http://schemas.microsoft.com/office/powerpoint/2010/main" val="179240470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smtClean="0">
                <a:solidFill>
                  <a:srgbClr val="602322"/>
                </a:solidFill>
              </a:rPr>
              <a:t>DOL Proposal </a:t>
            </a:r>
            <a:r>
              <a:rPr lang="en-US" sz="3600" b="1" dirty="0">
                <a:solidFill>
                  <a:srgbClr val="602322"/>
                </a:solidFill>
              </a:rPr>
              <a:t>for Disclosure of Account’s Annuity Value</a:t>
            </a:r>
            <a:endParaRPr lang="en-US" sz="3600" dirty="0">
              <a:solidFill>
                <a:srgbClr val="602322"/>
              </a:solidFill>
            </a:endParaRPr>
          </a:p>
        </p:txBody>
      </p:sp>
      <p:sp>
        <p:nvSpPr>
          <p:cNvPr id="3" name="Content Placeholder 2"/>
          <p:cNvSpPr>
            <a:spLocks noGrp="1"/>
          </p:cNvSpPr>
          <p:nvPr>
            <p:ph idx="1"/>
          </p:nvPr>
        </p:nvSpPr>
        <p:spPr>
          <a:xfrm>
            <a:off x="457200" y="1524000"/>
            <a:ext cx="8229600" cy="4602163"/>
          </a:xfrm>
        </p:spPr>
        <p:txBody>
          <a:bodyPr>
            <a:normAutofit fontScale="25000" lnSpcReduction="20000"/>
          </a:bodyPr>
          <a:lstStyle/>
          <a:p>
            <a:pPr lvl="0"/>
            <a:r>
              <a:rPr lang="en-US" sz="8000" dirty="0"/>
              <a:t>DOL 2013  Proposed Rulemaking would require benefit statements to include:</a:t>
            </a:r>
          </a:p>
          <a:p>
            <a:pPr marL="0" indent="0">
              <a:buNone/>
            </a:pPr>
            <a:r>
              <a:rPr lang="en-US" sz="8000" dirty="0" smtClean="0"/>
              <a:t>         ◦  </a:t>
            </a:r>
            <a:r>
              <a:rPr lang="en-US" sz="8000" dirty="0"/>
              <a:t>Participant’s current account balance and balance projected to </a:t>
            </a:r>
          </a:p>
          <a:p>
            <a:pPr marL="0" indent="0">
              <a:buNone/>
            </a:pPr>
            <a:r>
              <a:rPr lang="en-US" sz="8000" dirty="0" smtClean="0"/>
              <a:t>             retirement</a:t>
            </a:r>
            <a:r>
              <a:rPr lang="en-US" sz="8000" dirty="0"/>
              <a:t>; </a:t>
            </a:r>
            <a:endParaRPr lang="en-US" sz="8000" dirty="0" smtClean="0"/>
          </a:p>
          <a:p>
            <a:pPr marL="0" indent="0">
              <a:buNone/>
            </a:pPr>
            <a:r>
              <a:rPr lang="en-US" sz="8000" dirty="0"/>
              <a:t> </a:t>
            </a:r>
            <a:r>
              <a:rPr lang="en-US" sz="8000" dirty="0" smtClean="0"/>
              <a:t>        ◦   </a:t>
            </a:r>
            <a:r>
              <a:rPr lang="en-US" sz="8000" dirty="0"/>
              <a:t>Lifetime income streams derived from account balance and </a:t>
            </a:r>
            <a:endParaRPr lang="en-US" sz="8000" dirty="0" smtClean="0"/>
          </a:p>
          <a:p>
            <a:pPr marL="0" indent="0">
              <a:buNone/>
            </a:pPr>
            <a:r>
              <a:rPr lang="en-US" sz="8000" dirty="0"/>
              <a:t> </a:t>
            </a:r>
            <a:r>
              <a:rPr lang="en-US" sz="8000" dirty="0" smtClean="0"/>
              <a:t>             projection</a:t>
            </a:r>
            <a:r>
              <a:rPr lang="en-US" sz="8000" dirty="0"/>
              <a:t>.</a:t>
            </a:r>
          </a:p>
          <a:p>
            <a:pPr marL="0" indent="0">
              <a:buNone/>
            </a:pPr>
            <a:endParaRPr lang="en-US" sz="8000" dirty="0"/>
          </a:p>
          <a:p>
            <a:pPr lvl="0"/>
            <a:r>
              <a:rPr lang="en-US" sz="8000" dirty="0"/>
              <a:t>Critical parts of benefit statement proposal are the methodology and assumptions used to project account balances and convert them to lifetime payments.</a:t>
            </a:r>
          </a:p>
          <a:p>
            <a:pPr marL="0" lvl="0" indent="0">
              <a:buNone/>
            </a:pPr>
            <a:r>
              <a:rPr lang="en-US" sz="8000" dirty="0" smtClean="0"/>
              <a:t>       ‒  General </a:t>
            </a:r>
            <a:r>
              <a:rPr lang="en-US" sz="8000" dirty="0"/>
              <a:t>rule would allow development of best practices.</a:t>
            </a:r>
          </a:p>
          <a:p>
            <a:pPr marL="0" lvl="0" indent="0">
              <a:buNone/>
            </a:pPr>
            <a:r>
              <a:rPr lang="en-US" sz="8000" dirty="0" smtClean="0"/>
              <a:t>       ‒  Safe </a:t>
            </a:r>
            <a:r>
              <a:rPr lang="en-US" sz="8000" dirty="0"/>
              <a:t>harbors may force plans to rely on specific DOL assumptions:</a:t>
            </a:r>
          </a:p>
          <a:p>
            <a:pPr marL="0" indent="0">
              <a:buNone/>
            </a:pPr>
            <a:r>
              <a:rPr lang="en-US" sz="8000" dirty="0"/>
              <a:t>      </a:t>
            </a:r>
            <a:r>
              <a:rPr lang="en-US" sz="8000" dirty="0" smtClean="0"/>
              <a:t>      </a:t>
            </a:r>
            <a:r>
              <a:rPr lang="en-US" sz="8000" dirty="0"/>
              <a:t>◦   Contributions will continue to normal retirement age at current </a:t>
            </a:r>
            <a:endParaRPr lang="en-US" sz="8000" dirty="0" smtClean="0"/>
          </a:p>
          <a:p>
            <a:pPr marL="0" indent="0">
              <a:buNone/>
            </a:pPr>
            <a:r>
              <a:rPr lang="en-US" sz="8000" dirty="0"/>
              <a:t> </a:t>
            </a:r>
            <a:r>
              <a:rPr lang="en-US" sz="8000" dirty="0" smtClean="0"/>
              <a:t>                annual dollar amount </a:t>
            </a:r>
            <a:r>
              <a:rPr lang="en-US" sz="8000" dirty="0"/>
              <a:t>increased by 3% per year; </a:t>
            </a:r>
          </a:p>
          <a:p>
            <a:pPr marL="0" indent="0">
              <a:buNone/>
            </a:pPr>
            <a:r>
              <a:rPr lang="en-US" sz="8000" dirty="0"/>
              <a:t>       </a:t>
            </a:r>
            <a:r>
              <a:rPr lang="en-US" sz="8000" dirty="0" smtClean="0"/>
              <a:t>     </a:t>
            </a:r>
            <a:r>
              <a:rPr lang="en-US" sz="8000" dirty="0"/>
              <a:t>◦   Investment returns of 7% per year; and </a:t>
            </a:r>
          </a:p>
          <a:p>
            <a:pPr marL="0" indent="0">
              <a:buNone/>
            </a:pPr>
            <a:r>
              <a:rPr lang="en-US" sz="8000" dirty="0"/>
              <a:t>       </a:t>
            </a:r>
            <a:r>
              <a:rPr lang="en-US" sz="8000" dirty="0" smtClean="0"/>
              <a:t>     </a:t>
            </a:r>
            <a:r>
              <a:rPr lang="en-US" sz="8000" dirty="0"/>
              <a:t>◦   Discount rate of 3% to bring calculation back to current dollars.</a:t>
            </a:r>
          </a:p>
          <a:p>
            <a:pPr marL="0" indent="0">
              <a:buNone/>
            </a:pPr>
            <a:endParaRPr lang="en-US" dirty="0"/>
          </a:p>
        </p:txBody>
      </p:sp>
      <p:sp>
        <p:nvSpPr>
          <p:cNvPr id="4" name="Slide Number Placeholder 3"/>
          <p:cNvSpPr>
            <a:spLocks noGrp="1"/>
          </p:cNvSpPr>
          <p:nvPr>
            <p:ph type="sldNum" sz="quarter" idx="12"/>
          </p:nvPr>
        </p:nvSpPr>
        <p:spPr/>
        <p:txBody>
          <a:bodyPr/>
          <a:lstStyle/>
          <a:p>
            <a:fld id="{756EC5D9-E25F-435A-95B8-2EFFD68ADCF3}" type="slidenum">
              <a:rPr lang="en-US" smtClean="0"/>
              <a:t>30</a:t>
            </a:fld>
            <a:endParaRPr lang="en-US"/>
          </a:p>
        </p:txBody>
      </p:sp>
    </p:spTree>
    <p:extLst>
      <p:ext uri="{BB962C8B-B14F-4D97-AF65-F5344CB8AC3E}">
        <p14:creationId xmlns:p14="http://schemas.microsoft.com/office/powerpoint/2010/main" val="19075284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516562"/>
          </a:xfrm>
        </p:spPr>
        <p:txBody>
          <a:bodyPr/>
          <a:lstStyle/>
          <a:p>
            <a:pPr algn="l"/>
            <a:r>
              <a:rPr lang="en-US" b="1" dirty="0" smtClean="0">
                <a:solidFill>
                  <a:srgbClr val="602322"/>
                </a:solidFill>
                <a:effectLst/>
              </a:rPr>
              <a:t>1. Fee Disclosures to Participants</a:t>
            </a:r>
            <a:r>
              <a:rPr lang="en-US" i="1" dirty="0" smtClean="0">
                <a:solidFill>
                  <a:srgbClr val="602322"/>
                </a:solidFill>
                <a:effectLst/>
              </a:rPr>
              <a:t/>
            </a:r>
            <a:br>
              <a:rPr lang="en-US" i="1" dirty="0" smtClean="0">
                <a:solidFill>
                  <a:srgbClr val="602322"/>
                </a:solidFill>
                <a:effectLst/>
              </a:rPr>
            </a:br>
            <a:r>
              <a:rPr lang="en-US" b="1" dirty="0" smtClean="0">
                <a:solidFill>
                  <a:srgbClr val="602322"/>
                </a:solidFill>
              </a:rPr>
              <a:t>2. 408(b)(2) Disclosures</a:t>
            </a:r>
            <a:r>
              <a:rPr lang="en-US" b="1" dirty="0" smtClean="0">
                <a:solidFill>
                  <a:srgbClr val="602322"/>
                </a:solidFill>
                <a:effectLst/>
              </a:rPr>
              <a:t/>
            </a:r>
            <a:br>
              <a:rPr lang="en-US" b="1" dirty="0" smtClean="0">
                <a:solidFill>
                  <a:srgbClr val="602322"/>
                </a:solidFill>
                <a:effectLst/>
              </a:rPr>
            </a:br>
            <a:r>
              <a:rPr lang="en-US" b="1" dirty="0" smtClean="0">
                <a:solidFill>
                  <a:srgbClr val="602322"/>
                </a:solidFill>
              </a:rPr>
              <a:t>3. Broader “Fiduciary” Definition</a:t>
            </a:r>
            <a:r>
              <a:rPr lang="en-US" b="1" dirty="0" smtClean="0">
                <a:solidFill>
                  <a:srgbClr val="602322"/>
                </a:solidFill>
                <a:effectLst/>
              </a:rPr>
              <a:t/>
            </a:r>
            <a:br>
              <a:rPr lang="en-US" b="1" dirty="0" smtClean="0">
                <a:solidFill>
                  <a:srgbClr val="602322"/>
                </a:solidFill>
                <a:effectLst/>
              </a:rPr>
            </a:br>
            <a:r>
              <a:rPr lang="en-US" b="1" dirty="0" smtClean="0">
                <a:solidFill>
                  <a:srgbClr val="602322"/>
                </a:solidFill>
              </a:rPr>
              <a:t>4. Default Investments - TDFs </a:t>
            </a:r>
            <a:r>
              <a:rPr lang="en-US" b="1" dirty="0" smtClean="0">
                <a:solidFill>
                  <a:srgbClr val="602322"/>
                </a:solidFill>
                <a:effectLst/>
              </a:rPr>
              <a:t/>
            </a:r>
            <a:br>
              <a:rPr lang="en-US" b="1" dirty="0" smtClean="0">
                <a:solidFill>
                  <a:srgbClr val="602322"/>
                </a:solidFill>
                <a:effectLst/>
              </a:rPr>
            </a:br>
            <a:r>
              <a:rPr lang="en-US" b="1" dirty="0" smtClean="0">
                <a:solidFill>
                  <a:srgbClr val="602322"/>
                </a:solidFill>
              </a:rPr>
              <a:t>5. Lifetime Income Options</a:t>
            </a:r>
            <a:r>
              <a:rPr lang="en-US" dirty="0" smtClean="0">
                <a:solidFill>
                  <a:srgbClr val="602322"/>
                </a:solidFill>
              </a:rPr>
              <a:t/>
            </a:r>
            <a:br>
              <a:rPr lang="en-US" dirty="0" smtClean="0">
                <a:solidFill>
                  <a:srgbClr val="602322"/>
                </a:solidFill>
              </a:rPr>
            </a:br>
            <a:r>
              <a:rPr lang="en-US" b="1" dirty="0" smtClean="0">
                <a:solidFill>
                  <a:schemeClr val="tx2">
                    <a:lumMod val="60000"/>
                    <a:lumOff val="40000"/>
                  </a:schemeClr>
                </a:solidFill>
              </a:rPr>
              <a:t>6.  Overturn of DOMA</a:t>
            </a:r>
            <a:endParaRPr lang="en-US" dirty="0">
              <a:solidFill>
                <a:schemeClr val="tx2">
                  <a:lumMod val="60000"/>
                  <a:lumOff val="40000"/>
                </a:schemeClr>
              </a:solidFill>
            </a:endParaRPr>
          </a:p>
        </p:txBody>
      </p:sp>
      <p:sp>
        <p:nvSpPr>
          <p:cNvPr id="3" name="Slide Number Placeholder 2"/>
          <p:cNvSpPr>
            <a:spLocks noGrp="1"/>
          </p:cNvSpPr>
          <p:nvPr>
            <p:ph type="sldNum" sz="quarter" idx="12"/>
          </p:nvPr>
        </p:nvSpPr>
        <p:spPr/>
        <p:txBody>
          <a:bodyPr/>
          <a:lstStyle/>
          <a:p>
            <a:fld id="{756EC5D9-E25F-435A-95B8-2EFFD68ADCF3}" type="slidenum">
              <a:rPr lang="en-US" smtClean="0"/>
              <a:t>31</a:t>
            </a:fld>
            <a:endParaRPr lang="en-US"/>
          </a:p>
        </p:txBody>
      </p:sp>
    </p:spTree>
    <p:extLst>
      <p:ext uri="{BB962C8B-B14F-4D97-AF65-F5344CB8AC3E}">
        <p14:creationId xmlns:p14="http://schemas.microsoft.com/office/powerpoint/2010/main" val="254531599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a:solidFill>
                  <a:srgbClr val="602322"/>
                </a:solidFill>
              </a:rPr>
              <a:t>DOMA Ruled Unconstitutional</a:t>
            </a:r>
            <a:r>
              <a:rPr lang="en-US" dirty="0"/>
              <a:t/>
            </a:r>
            <a:br>
              <a:rPr lang="en-US" dirty="0"/>
            </a:br>
            <a:endParaRPr lang="en-US" dirty="0"/>
          </a:p>
        </p:txBody>
      </p:sp>
      <p:sp>
        <p:nvSpPr>
          <p:cNvPr id="3" name="Content Placeholder 2"/>
          <p:cNvSpPr>
            <a:spLocks noGrp="1"/>
          </p:cNvSpPr>
          <p:nvPr>
            <p:ph idx="1"/>
          </p:nvPr>
        </p:nvSpPr>
        <p:spPr>
          <a:xfrm>
            <a:off x="457200" y="990600"/>
            <a:ext cx="8229600" cy="5135563"/>
          </a:xfrm>
        </p:spPr>
        <p:txBody>
          <a:bodyPr>
            <a:normAutofit fontScale="25000" lnSpcReduction="20000"/>
          </a:bodyPr>
          <a:lstStyle/>
          <a:p>
            <a:pPr lvl="0"/>
            <a:r>
              <a:rPr lang="en-US" sz="8000" i="1" dirty="0"/>
              <a:t>U.S. v. Windsor </a:t>
            </a:r>
            <a:r>
              <a:rPr lang="en-US" sz="8000" dirty="0" smtClean="0"/>
              <a:t>holds </a:t>
            </a:r>
            <a:r>
              <a:rPr lang="en-US" sz="8000" dirty="0"/>
              <a:t>definition of “marriage” cannot be restricted to legal union between one man and one woman.</a:t>
            </a:r>
          </a:p>
          <a:p>
            <a:pPr marL="0" indent="0">
              <a:buNone/>
            </a:pPr>
            <a:endParaRPr lang="en-US" sz="8000" dirty="0"/>
          </a:p>
          <a:p>
            <a:pPr lvl="0"/>
            <a:r>
              <a:rPr lang="en-US" sz="8000" dirty="0"/>
              <a:t>Same-sex couples residing in states recognizing same-sex marriage gain right to be treated as married for federal tax and ERISA purposes.</a:t>
            </a:r>
          </a:p>
          <a:p>
            <a:pPr marL="0" indent="0">
              <a:buNone/>
            </a:pPr>
            <a:endParaRPr lang="en-US" sz="8000" dirty="0"/>
          </a:p>
          <a:p>
            <a:pPr lvl="0"/>
            <a:r>
              <a:rPr lang="en-US" sz="8000" dirty="0"/>
              <a:t>IRS Revenue Ruling 2013-17 extends </a:t>
            </a:r>
            <a:r>
              <a:rPr lang="en-US" sz="8000" dirty="0" smtClean="0"/>
              <a:t>recognition </a:t>
            </a:r>
            <a:r>
              <a:rPr lang="en-US" sz="8000" dirty="0"/>
              <a:t>to same same-sex married partners residing in a state that does not recognize validity of same-sex marriages</a:t>
            </a:r>
            <a:r>
              <a:rPr lang="en-US" sz="8000" dirty="0" smtClean="0"/>
              <a:t>.</a:t>
            </a:r>
            <a:endParaRPr lang="en-US" sz="8000" dirty="0"/>
          </a:p>
          <a:p>
            <a:pPr marL="0" indent="0">
              <a:buNone/>
            </a:pPr>
            <a:r>
              <a:rPr lang="en-US" sz="8000" dirty="0"/>
              <a:t> </a:t>
            </a:r>
            <a:r>
              <a:rPr lang="en-US" sz="8000" dirty="0" smtClean="0"/>
              <a:t>      ‒   </a:t>
            </a:r>
            <a:r>
              <a:rPr lang="en-US" sz="8000" dirty="0"/>
              <a:t>E</a:t>
            </a:r>
            <a:r>
              <a:rPr lang="en-US" sz="8000" dirty="0" smtClean="0"/>
              <a:t>liminates </a:t>
            </a:r>
            <a:r>
              <a:rPr lang="en-US" sz="8000" dirty="0"/>
              <a:t>need to track same-sex couples from state to state to </a:t>
            </a:r>
            <a:endParaRPr lang="en-US" sz="8000" dirty="0" smtClean="0"/>
          </a:p>
          <a:p>
            <a:pPr marL="0" indent="0">
              <a:buNone/>
            </a:pPr>
            <a:r>
              <a:rPr lang="en-US" sz="8000" dirty="0"/>
              <a:t> </a:t>
            </a:r>
            <a:r>
              <a:rPr lang="en-US" sz="8000" dirty="0" smtClean="0"/>
              <a:t>           determine </a:t>
            </a:r>
            <a:r>
              <a:rPr lang="en-US" sz="8000" dirty="0"/>
              <a:t>if married.</a:t>
            </a:r>
          </a:p>
          <a:p>
            <a:pPr marL="0" indent="0">
              <a:buNone/>
            </a:pPr>
            <a:r>
              <a:rPr lang="en-US" sz="8000" dirty="0" smtClean="0"/>
              <a:t>       ‒   IRS </a:t>
            </a:r>
            <a:r>
              <a:rPr lang="en-US" sz="8000" dirty="0"/>
              <a:t>position not applicable to state taxation or other state laws in state </a:t>
            </a:r>
          </a:p>
          <a:p>
            <a:pPr marL="0" indent="0">
              <a:buNone/>
            </a:pPr>
            <a:r>
              <a:rPr lang="en-US" sz="8000" dirty="0" smtClean="0"/>
              <a:t>            not recognizing </a:t>
            </a:r>
            <a:r>
              <a:rPr lang="en-US" sz="8000" dirty="0"/>
              <a:t>same-sex marriage.</a:t>
            </a:r>
          </a:p>
          <a:p>
            <a:pPr marL="0" indent="0">
              <a:buNone/>
            </a:pPr>
            <a:r>
              <a:rPr lang="en-US" sz="8000" dirty="0" smtClean="0"/>
              <a:t>       ‒   Ruling </a:t>
            </a:r>
            <a:r>
              <a:rPr lang="en-US" sz="8000" dirty="0"/>
              <a:t>not applicable to civil unions or domestic partnerships.</a:t>
            </a:r>
          </a:p>
          <a:p>
            <a:pPr lvl="0"/>
            <a:endParaRPr lang="en-US" sz="8000" dirty="0" smtClean="0"/>
          </a:p>
          <a:p>
            <a:pPr lvl="0"/>
            <a:r>
              <a:rPr lang="en-US" sz="8000" dirty="0" smtClean="0"/>
              <a:t>DOL Technical Release </a:t>
            </a:r>
            <a:r>
              <a:rPr lang="en-US" sz="8000" dirty="0"/>
              <a:t>2013-04 follows IRS uniformity </a:t>
            </a:r>
            <a:r>
              <a:rPr lang="en-US" sz="8000" dirty="0" smtClean="0"/>
              <a:t>rule by </a:t>
            </a:r>
            <a:r>
              <a:rPr lang="en-US" sz="8000" dirty="0"/>
              <a:t>recognizing same-sex marriages that are valid in state where celebrated, regardless of couple’s </a:t>
            </a:r>
            <a:r>
              <a:rPr lang="en-US" sz="8000" dirty="0" smtClean="0"/>
              <a:t>current state </a:t>
            </a:r>
            <a:r>
              <a:rPr lang="en-US" sz="8000" dirty="0"/>
              <a:t>of domicile.</a:t>
            </a:r>
          </a:p>
          <a:p>
            <a:pPr marL="0" indent="0">
              <a:buNone/>
            </a:pPr>
            <a:endParaRPr lang="en-US" dirty="0"/>
          </a:p>
        </p:txBody>
      </p:sp>
      <p:sp>
        <p:nvSpPr>
          <p:cNvPr id="4" name="Slide Number Placeholder 3"/>
          <p:cNvSpPr>
            <a:spLocks noGrp="1"/>
          </p:cNvSpPr>
          <p:nvPr>
            <p:ph type="sldNum" sz="quarter" idx="12"/>
          </p:nvPr>
        </p:nvSpPr>
        <p:spPr/>
        <p:txBody>
          <a:bodyPr/>
          <a:lstStyle/>
          <a:p>
            <a:fld id="{756EC5D9-E25F-435A-95B8-2EFFD68ADCF3}" type="slidenum">
              <a:rPr lang="en-US" smtClean="0"/>
              <a:t>32</a:t>
            </a:fld>
            <a:endParaRPr lang="en-US"/>
          </a:p>
        </p:txBody>
      </p:sp>
    </p:spTree>
    <p:extLst>
      <p:ext uri="{BB962C8B-B14F-4D97-AF65-F5344CB8AC3E}">
        <p14:creationId xmlns:p14="http://schemas.microsoft.com/office/powerpoint/2010/main" val="24800770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a:solidFill>
                  <a:srgbClr val="602322"/>
                </a:solidFill>
              </a:rPr>
              <a:t>Effective  Date of New Same-Sex Rule</a:t>
            </a:r>
            <a:r>
              <a:rPr lang="en-US" sz="3600" dirty="0">
                <a:solidFill>
                  <a:srgbClr val="602322"/>
                </a:solidFill>
              </a:rPr>
              <a:t/>
            </a:r>
            <a:br>
              <a:rPr lang="en-US" sz="3600" dirty="0">
                <a:solidFill>
                  <a:srgbClr val="602322"/>
                </a:solidFill>
              </a:rPr>
            </a:br>
            <a:endParaRPr lang="en-US" sz="3600" dirty="0">
              <a:solidFill>
                <a:srgbClr val="602322"/>
              </a:solidFill>
            </a:endParaRPr>
          </a:p>
        </p:txBody>
      </p:sp>
      <p:sp>
        <p:nvSpPr>
          <p:cNvPr id="3" name="Content Placeholder 2"/>
          <p:cNvSpPr>
            <a:spLocks noGrp="1"/>
          </p:cNvSpPr>
          <p:nvPr>
            <p:ph idx="1"/>
          </p:nvPr>
        </p:nvSpPr>
        <p:spPr/>
        <p:txBody>
          <a:bodyPr>
            <a:normAutofit fontScale="70000" lnSpcReduction="20000"/>
          </a:bodyPr>
          <a:lstStyle/>
          <a:p>
            <a:pPr lvl="0"/>
            <a:r>
              <a:rPr lang="en-US" dirty="0"/>
              <a:t>Uniformity ruling to be applied prospectively as </a:t>
            </a:r>
            <a:r>
              <a:rPr lang="en-US" dirty="0" smtClean="0"/>
              <a:t>of </a:t>
            </a:r>
            <a:r>
              <a:rPr lang="en-US" dirty="0"/>
              <a:t>September 16, 2013.</a:t>
            </a:r>
          </a:p>
          <a:p>
            <a:pPr marL="0" indent="0">
              <a:buNone/>
            </a:pPr>
            <a:r>
              <a:rPr lang="en-US" dirty="0" smtClean="0"/>
              <a:t>       ‒   </a:t>
            </a:r>
            <a:r>
              <a:rPr lang="en-US" dirty="0"/>
              <a:t>I</a:t>
            </a:r>
            <a:r>
              <a:rPr lang="en-US" dirty="0" smtClean="0"/>
              <a:t>f </a:t>
            </a:r>
            <a:r>
              <a:rPr lang="en-US" dirty="0"/>
              <a:t>plan provides for default distribution to spouse of </a:t>
            </a:r>
          </a:p>
          <a:p>
            <a:pPr marL="0" indent="0">
              <a:buNone/>
            </a:pPr>
            <a:r>
              <a:rPr lang="en-US" dirty="0" smtClean="0"/>
              <a:t>            participant</a:t>
            </a:r>
            <a:r>
              <a:rPr lang="en-US" dirty="0"/>
              <a:t>, plan must pay </a:t>
            </a:r>
            <a:r>
              <a:rPr lang="en-US" dirty="0" smtClean="0"/>
              <a:t>benefit </a:t>
            </a:r>
            <a:r>
              <a:rPr lang="en-US" dirty="0"/>
              <a:t>to same-sex spouse if </a:t>
            </a:r>
            <a:endParaRPr lang="en-US" dirty="0" smtClean="0"/>
          </a:p>
          <a:p>
            <a:pPr marL="0" indent="0">
              <a:buNone/>
            </a:pPr>
            <a:r>
              <a:rPr lang="en-US" dirty="0"/>
              <a:t> </a:t>
            </a:r>
            <a:r>
              <a:rPr lang="en-US" dirty="0" smtClean="0"/>
              <a:t>           participant </a:t>
            </a:r>
            <a:r>
              <a:rPr lang="en-US" dirty="0"/>
              <a:t>dies on or after September 16</a:t>
            </a:r>
            <a:r>
              <a:rPr lang="en-US" dirty="0" smtClean="0"/>
              <a:t>.</a:t>
            </a:r>
            <a:endParaRPr lang="en-US" dirty="0"/>
          </a:p>
          <a:p>
            <a:pPr marL="0" indent="0">
              <a:buNone/>
            </a:pPr>
            <a:r>
              <a:rPr lang="en-US" dirty="0" smtClean="0"/>
              <a:t>       ‒   Applicability </a:t>
            </a:r>
            <a:r>
              <a:rPr lang="en-US" dirty="0"/>
              <a:t>of </a:t>
            </a:r>
            <a:r>
              <a:rPr lang="en-US" i="1" dirty="0"/>
              <a:t>Windsor</a:t>
            </a:r>
            <a:r>
              <a:rPr lang="en-US" dirty="0"/>
              <a:t> before September 16, 2013 remains </a:t>
            </a:r>
          </a:p>
          <a:p>
            <a:pPr marL="0" indent="0">
              <a:buNone/>
            </a:pPr>
            <a:r>
              <a:rPr lang="en-US" dirty="0" smtClean="0"/>
              <a:t>            unclear.</a:t>
            </a:r>
          </a:p>
          <a:p>
            <a:pPr marL="0" indent="0">
              <a:buNone/>
            </a:pPr>
            <a:endParaRPr lang="en-US" dirty="0"/>
          </a:p>
          <a:p>
            <a:pPr lvl="0"/>
            <a:r>
              <a:rPr lang="en-US" dirty="0"/>
              <a:t>IRS to provide future guidance on retroactivity.</a:t>
            </a:r>
          </a:p>
          <a:p>
            <a:pPr marL="0" indent="0">
              <a:buNone/>
            </a:pPr>
            <a:r>
              <a:rPr lang="en-US" dirty="0"/>
              <a:t> </a:t>
            </a:r>
          </a:p>
          <a:p>
            <a:pPr lvl="0"/>
            <a:r>
              <a:rPr lang="en-US" dirty="0"/>
              <a:t>Surviving same sex-spouse could sue for benefits even if IRS </a:t>
            </a:r>
            <a:r>
              <a:rPr lang="en-US" dirty="0" smtClean="0"/>
              <a:t>or DOL rule </a:t>
            </a:r>
            <a:r>
              <a:rPr lang="en-US" dirty="0"/>
              <a:t>that </a:t>
            </a:r>
            <a:r>
              <a:rPr lang="en-US" i="1" dirty="0"/>
              <a:t>Windsor</a:t>
            </a:r>
            <a:r>
              <a:rPr lang="en-US" dirty="0"/>
              <a:t> not retroactive.</a:t>
            </a:r>
          </a:p>
          <a:p>
            <a:pPr marL="0" indent="0">
              <a:buNone/>
            </a:pPr>
            <a:endParaRPr lang="en-US" dirty="0"/>
          </a:p>
        </p:txBody>
      </p:sp>
      <p:sp>
        <p:nvSpPr>
          <p:cNvPr id="4" name="Slide Number Placeholder 3"/>
          <p:cNvSpPr>
            <a:spLocks noGrp="1"/>
          </p:cNvSpPr>
          <p:nvPr>
            <p:ph type="sldNum" sz="quarter" idx="12"/>
          </p:nvPr>
        </p:nvSpPr>
        <p:spPr/>
        <p:txBody>
          <a:bodyPr/>
          <a:lstStyle/>
          <a:p>
            <a:fld id="{756EC5D9-E25F-435A-95B8-2EFFD68ADCF3}" type="slidenum">
              <a:rPr lang="en-US" smtClean="0"/>
              <a:t>33</a:t>
            </a:fld>
            <a:endParaRPr lang="en-US"/>
          </a:p>
        </p:txBody>
      </p:sp>
    </p:spTree>
    <p:extLst>
      <p:ext uri="{BB962C8B-B14F-4D97-AF65-F5344CB8AC3E}">
        <p14:creationId xmlns:p14="http://schemas.microsoft.com/office/powerpoint/2010/main" val="18789157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68362"/>
          </a:xfrm>
        </p:spPr>
        <p:txBody>
          <a:bodyPr>
            <a:normAutofit fontScale="90000"/>
          </a:bodyPr>
          <a:lstStyle/>
          <a:p>
            <a:r>
              <a:rPr lang="en-US" sz="4000" b="1" dirty="0">
                <a:solidFill>
                  <a:srgbClr val="602322"/>
                </a:solidFill>
              </a:rPr>
              <a:t>Windsor Effect on Retirement Plans</a:t>
            </a:r>
            <a:r>
              <a:rPr lang="en-US" dirty="0"/>
              <a:t/>
            </a:r>
            <a:br>
              <a:rPr lang="en-US" dirty="0"/>
            </a:br>
            <a:endParaRPr lang="en-US" dirty="0"/>
          </a:p>
        </p:txBody>
      </p:sp>
      <p:sp>
        <p:nvSpPr>
          <p:cNvPr id="3" name="Content Placeholder 2"/>
          <p:cNvSpPr>
            <a:spLocks noGrp="1"/>
          </p:cNvSpPr>
          <p:nvPr>
            <p:ph idx="1"/>
          </p:nvPr>
        </p:nvSpPr>
        <p:spPr>
          <a:xfrm>
            <a:off x="457200" y="838200"/>
            <a:ext cx="8229600" cy="5287963"/>
          </a:xfrm>
        </p:spPr>
        <p:txBody>
          <a:bodyPr>
            <a:normAutofit fontScale="32500" lnSpcReduction="20000"/>
          </a:bodyPr>
          <a:lstStyle/>
          <a:p>
            <a:pPr lvl="0"/>
            <a:r>
              <a:rPr lang="en-US" sz="5800" u="sng" dirty="0"/>
              <a:t>Spousal Death Benefit </a:t>
            </a:r>
            <a:r>
              <a:rPr lang="en-US" sz="5800" dirty="0"/>
              <a:t>– same-sex spouse to receive benefit unless spouse provides written consent as to non-spouse beneficiary.</a:t>
            </a:r>
          </a:p>
          <a:p>
            <a:pPr marL="0" indent="0">
              <a:buNone/>
            </a:pPr>
            <a:endParaRPr lang="en-US" sz="5800" dirty="0"/>
          </a:p>
          <a:p>
            <a:pPr lvl="0"/>
            <a:r>
              <a:rPr lang="en-US" sz="5800" u="sng" dirty="0"/>
              <a:t>Spousal Annuity </a:t>
            </a:r>
            <a:r>
              <a:rPr lang="en-US" sz="5800" dirty="0"/>
              <a:t>- same-sex spouse entitled to 50% or 75% J&amp;S annuity.</a:t>
            </a:r>
          </a:p>
          <a:p>
            <a:pPr marL="0" indent="0">
              <a:buNone/>
            </a:pPr>
            <a:endParaRPr lang="en-US" sz="5800" dirty="0"/>
          </a:p>
          <a:p>
            <a:pPr lvl="0"/>
            <a:r>
              <a:rPr lang="en-US" sz="5800" u="sng" dirty="0"/>
              <a:t>Plan Loans </a:t>
            </a:r>
            <a:r>
              <a:rPr lang="en-US" sz="5800" dirty="0"/>
              <a:t>– same-sex spouse must consent to plan loan unless plan provides </a:t>
            </a:r>
            <a:r>
              <a:rPr lang="en-US" sz="5800" dirty="0" smtClean="0"/>
              <a:t>that same-sex </a:t>
            </a:r>
            <a:r>
              <a:rPr lang="en-US" sz="5800" dirty="0"/>
              <a:t>spouse is participant’s designated </a:t>
            </a:r>
            <a:r>
              <a:rPr lang="en-US" sz="5800" dirty="0" smtClean="0"/>
              <a:t>beneficiary.</a:t>
            </a:r>
          </a:p>
          <a:p>
            <a:pPr marL="0" lvl="0" indent="0">
              <a:buNone/>
            </a:pPr>
            <a:r>
              <a:rPr lang="en-US" sz="5800" dirty="0"/>
              <a:t> </a:t>
            </a:r>
          </a:p>
          <a:p>
            <a:pPr lvl="0"/>
            <a:r>
              <a:rPr lang="en-US" sz="5800" u="sng" dirty="0"/>
              <a:t>QDROs</a:t>
            </a:r>
            <a:r>
              <a:rPr lang="en-US" sz="5800" dirty="0"/>
              <a:t> – domestic relations orders now enforceable by same-sex spouse if state will grant </a:t>
            </a:r>
            <a:r>
              <a:rPr lang="en-US" sz="5800" dirty="0" smtClean="0"/>
              <a:t>order.</a:t>
            </a:r>
            <a:endParaRPr lang="en-US" sz="5800" dirty="0"/>
          </a:p>
          <a:p>
            <a:pPr marL="0" indent="0">
              <a:buNone/>
            </a:pPr>
            <a:endParaRPr lang="en-US" sz="5800" dirty="0"/>
          </a:p>
          <a:p>
            <a:pPr lvl="0"/>
            <a:r>
              <a:rPr lang="en-US" sz="5800" u="sng" dirty="0"/>
              <a:t>Hardship Distributions </a:t>
            </a:r>
            <a:r>
              <a:rPr lang="en-US" sz="5800" dirty="0"/>
              <a:t>– rules allowing distributions for medical expenses, tuition or funeral expenses of spouses will apply to same-sex spouses.</a:t>
            </a:r>
          </a:p>
          <a:p>
            <a:pPr marL="0" indent="0">
              <a:buNone/>
            </a:pPr>
            <a:endParaRPr lang="en-US" sz="5800" dirty="0"/>
          </a:p>
          <a:p>
            <a:pPr lvl="0"/>
            <a:r>
              <a:rPr lang="en-US" sz="5800" u="sng" dirty="0"/>
              <a:t>Required Minimum Distributions </a:t>
            </a:r>
            <a:r>
              <a:rPr lang="en-US" sz="5800" dirty="0"/>
              <a:t>– same-sex spouse of participant in tax-qualified retirement plan may defer payment of death benefits.</a:t>
            </a:r>
          </a:p>
          <a:p>
            <a:pPr marL="0" indent="0">
              <a:buNone/>
            </a:pPr>
            <a:r>
              <a:rPr lang="en-US" sz="5800" dirty="0"/>
              <a:t> </a:t>
            </a:r>
          </a:p>
          <a:p>
            <a:pPr lvl="0"/>
            <a:r>
              <a:rPr lang="en-US" sz="5800" u="sng" dirty="0"/>
              <a:t>Rollovers</a:t>
            </a:r>
            <a:r>
              <a:rPr lang="en-US" sz="5800" dirty="0"/>
              <a:t> – same-sex spouse entitled to receive death benefit no longer limited to rolling over only to inherited IRA.</a:t>
            </a:r>
          </a:p>
          <a:p>
            <a:pPr marL="0" indent="0">
              <a:buNone/>
            </a:pPr>
            <a:endParaRPr lang="en-US" dirty="0"/>
          </a:p>
        </p:txBody>
      </p:sp>
      <p:sp>
        <p:nvSpPr>
          <p:cNvPr id="4" name="Slide Number Placeholder 3"/>
          <p:cNvSpPr>
            <a:spLocks noGrp="1"/>
          </p:cNvSpPr>
          <p:nvPr>
            <p:ph type="sldNum" sz="quarter" idx="12"/>
          </p:nvPr>
        </p:nvSpPr>
        <p:spPr/>
        <p:txBody>
          <a:bodyPr/>
          <a:lstStyle/>
          <a:p>
            <a:fld id="{756EC5D9-E25F-435A-95B8-2EFFD68ADCF3}" type="slidenum">
              <a:rPr lang="en-US" smtClean="0"/>
              <a:t>34</a:t>
            </a:fld>
            <a:endParaRPr lang="en-US"/>
          </a:p>
        </p:txBody>
      </p:sp>
    </p:spTree>
    <p:extLst>
      <p:ext uri="{BB962C8B-B14F-4D97-AF65-F5344CB8AC3E}">
        <p14:creationId xmlns:p14="http://schemas.microsoft.com/office/powerpoint/2010/main" val="328395444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000" b="1" dirty="0">
                <a:solidFill>
                  <a:srgbClr val="602322"/>
                </a:solidFill>
              </a:rPr>
              <a:t>Windsor Effect on Welfare Plans</a:t>
            </a:r>
            <a:r>
              <a:rPr lang="en-US" dirty="0"/>
              <a:t/>
            </a:r>
            <a:br>
              <a:rPr lang="en-US" dirty="0"/>
            </a:br>
            <a:endParaRPr lang="en-US" dirty="0"/>
          </a:p>
        </p:txBody>
      </p:sp>
      <p:sp>
        <p:nvSpPr>
          <p:cNvPr id="3" name="Content Placeholder 2"/>
          <p:cNvSpPr>
            <a:spLocks noGrp="1"/>
          </p:cNvSpPr>
          <p:nvPr>
            <p:ph idx="1"/>
          </p:nvPr>
        </p:nvSpPr>
        <p:spPr/>
        <p:txBody>
          <a:bodyPr>
            <a:normAutofit fontScale="77500" lnSpcReduction="20000"/>
          </a:bodyPr>
          <a:lstStyle/>
          <a:p>
            <a:pPr lvl="0"/>
            <a:r>
              <a:rPr lang="en-US" u="sng" dirty="0"/>
              <a:t>Health Plan Coverage </a:t>
            </a:r>
            <a:r>
              <a:rPr lang="en-US" dirty="0" smtClean="0"/>
              <a:t>– Same-sex </a:t>
            </a:r>
            <a:r>
              <a:rPr lang="en-US" dirty="0"/>
              <a:t>spouse coverage now tax-free.</a:t>
            </a:r>
          </a:p>
          <a:p>
            <a:pPr marL="0" indent="0">
              <a:buNone/>
            </a:pPr>
            <a:endParaRPr lang="en-US" dirty="0"/>
          </a:p>
          <a:p>
            <a:pPr lvl="0"/>
            <a:r>
              <a:rPr lang="en-US" u="sng" dirty="0"/>
              <a:t>Pre-tax Reimbursement Arrangements </a:t>
            </a:r>
            <a:r>
              <a:rPr lang="en-US" dirty="0"/>
              <a:t>- Pre-tax dollars can now be used for health, dental and other medical expenses of a same sex spouse under flexible benefit plans.</a:t>
            </a:r>
          </a:p>
          <a:p>
            <a:pPr marL="0" indent="0">
              <a:buNone/>
            </a:pPr>
            <a:endParaRPr lang="en-US" dirty="0"/>
          </a:p>
          <a:p>
            <a:pPr lvl="0"/>
            <a:r>
              <a:rPr lang="en-US" u="sng" dirty="0"/>
              <a:t>COBRA</a:t>
            </a:r>
            <a:r>
              <a:rPr lang="en-US" dirty="0"/>
              <a:t> – Same-sex spouse will be entitled to up to 36 months of health coverage if participant terminates employment or if there is a divorce or legal separation.</a:t>
            </a:r>
          </a:p>
          <a:p>
            <a:pPr marL="0" indent="0">
              <a:buNone/>
            </a:pPr>
            <a:r>
              <a:rPr lang="en-US" dirty="0"/>
              <a:t> </a:t>
            </a:r>
          </a:p>
          <a:p>
            <a:pPr lvl="0"/>
            <a:r>
              <a:rPr lang="en-US" u="sng" dirty="0"/>
              <a:t>Dependent Care </a:t>
            </a:r>
            <a:r>
              <a:rPr lang="en-US" dirty="0"/>
              <a:t>– Pre-tax dollars can now be used to pay for the care of a same-sex dependent of a same-sex spouse.</a:t>
            </a:r>
          </a:p>
          <a:p>
            <a:pPr marL="0" indent="0">
              <a:buNone/>
            </a:pPr>
            <a:endParaRPr lang="en-US" dirty="0"/>
          </a:p>
        </p:txBody>
      </p:sp>
      <p:sp>
        <p:nvSpPr>
          <p:cNvPr id="4" name="Slide Number Placeholder 3"/>
          <p:cNvSpPr>
            <a:spLocks noGrp="1"/>
          </p:cNvSpPr>
          <p:nvPr>
            <p:ph type="sldNum" sz="quarter" idx="12"/>
          </p:nvPr>
        </p:nvSpPr>
        <p:spPr/>
        <p:txBody>
          <a:bodyPr/>
          <a:lstStyle/>
          <a:p>
            <a:fld id="{756EC5D9-E25F-435A-95B8-2EFFD68ADCF3}" type="slidenum">
              <a:rPr lang="en-US" smtClean="0"/>
              <a:t>35</a:t>
            </a:fld>
            <a:endParaRPr lang="en-US"/>
          </a:p>
        </p:txBody>
      </p:sp>
    </p:spTree>
    <p:extLst>
      <p:ext uri="{BB962C8B-B14F-4D97-AF65-F5344CB8AC3E}">
        <p14:creationId xmlns:p14="http://schemas.microsoft.com/office/powerpoint/2010/main" val="356357149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4000" b="1" dirty="0" smtClean="0">
                <a:solidFill>
                  <a:srgbClr val="602322"/>
                </a:solidFill>
              </a:rPr>
              <a:t>Practical </a:t>
            </a:r>
            <a:r>
              <a:rPr lang="en-US" sz="4000" b="1" dirty="0">
                <a:solidFill>
                  <a:srgbClr val="602322"/>
                </a:solidFill>
              </a:rPr>
              <a:t>Steps Pending Further Guidance</a:t>
            </a:r>
            <a:r>
              <a:rPr lang="en-US" dirty="0"/>
              <a:t/>
            </a:r>
            <a:br>
              <a:rPr lang="en-US" dirty="0"/>
            </a:br>
            <a:endParaRPr lang="en-US" dirty="0"/>
          </a:p>
        </p:txBody>
      </p:sp>
      <p:sp>
        <p:nvSpPr>
          <p:cNvPr id="3" name="Content Placeholder 2"/>
          <p:cNvSpPr>
            <a:spLocks noGrp="1"/>
          </p:cNvSpPr>
          <p:nvPr>
            <p:ph idx="1"/>
          </p:nvPr>
        </p:nvSpPr>
        <p:spPr>
          <a:xfrm>
            <a:off x="457200" y="1143000"/>
            <a:ext cx="8229600" cy="4983163"/>
          </a:xfrm>
        </p:spPr>
        <p:txBody>
          <a:bodyPr>
            <a:normAutofit fontScale="85000" lnSpcReduction="20000"/>
          </a:bodyPr>
          <a:lstStyle/>
          <a:p>
            <a:pPr lvl="0"/>
            <a:r>
              <a:rPr lang="en-US" dirty="0"/>
              <a:t>Communicate the Supreme Court’s decision to </a:t>
            </a:r>
            <a:r>
              <a:rPr lang="en-US" dirty="0" smtClean="0"/>
              <a:t>employees</a:t>
            </a:r>
            <a:r>
              <a:rPr lang="en-US" dirty="0"/>
              <a:t>.</a:t>
            </a:r>
          </a:p>
          <a:p>
            <a:pPr marL="0" indent="0">
              <a:buNone/>
            </a:pPr>
            <a:endParaRPr lang="en-US" dirty="0"/>
          </a:p>
          <a:p>
            <a:pPr lvl="0"/>
            <a:r>
              <a:rPr lang="en-US" dirty="0"/>
              <a:t>Identify all past and present employees who are in a same-sex </a:t>
            </a:r>
            <a:r>
              <a:rPr lang="en-US" dirty="0" smtClean="0"/>
              <a:t>marriage.</a:t>
            </a:r>
            <a:endParaRPr lang="en-US" dirty="0"/>
          </a:p>
          <a:p>
            <a:pPr marL="0" indent="0">
              <a:buNone/>
            </a:pPr>
            <a:endParaRPr lang="en-US" dirty="0"/>
          </a:p>
          <a:p>
            <a:pPr lvl="0"/>
            <a:r>
              <a:rPr lang="en-US" dirty="0"/>
              <a:t>Identify those plan provisions that may be affected by a changed definition of the terms “spouse”, “marriage” and “husband and wife</a:t>
            </a:r>
            <a:r>
              <a:rPr lang="en-US" dirty="0" smtClean="0"/>
              <a:t>”.</a:t>
            </a:r>
            <a:endParaRPr lang="en-US" dirty="0"/>
          </a:p>
          <a:p>
            <a:pPr marL="0" indent="0">
              <a:buNone/>
            </a:pPr>
            <a:endParaRPr lang="en-US" dirty="0"/>
          </a:p>
          <a:p>
            <a:pPr lvl="0"/>
            <a:r>
              <a:rPr lang="en-US" dirty="0"/>
              <a:t>Prepare plan amendments removing any requirement limiting spouse/marriage to members of the opposite sex.</a:t>
            </a:r>
          </a:p>
        </p:txBody>
      </p:sp>
      <p:sp>
        <p:nvSpPr>
          <p:cNvPr id="4" name="Slide Number Placeholder 3"/>
          <p:cNvSpPr>
            <a:spLocks noGrp="1"/>
          </p:cNvSpPr>
          <p:nvPr>
            <p:ph type="sldNum" sz="quarter" idx="12"/>
          </p:nvPr>
        </p:nvSpPr>
        <p:spPr/>
        <p:txBody>
          <a:bodyPr/>
          <a:lstStyle/>
          <a:p>
            <a:fld id="{756EC5D9-E25F-435A-95B8-2EFFD68ADCF3}" type="slidenum">
              <a:rPr lang="en-US" smtClean="0"/>
              <a:t>36</a:t>
            </a:fld>
            <a:endParaRPr lang="en-US"/>
          </a:p>
        </p:txBody>
      </p:sp>
    </p:spTree>
    <p:extLst>
      <p:ext uri="{BB962C8B-B14F-4D97-AF65-F5344CB8AC3E}">
        <p14:creationId xmlns:p14="http://schemas.microsoft.com/office/powerpoint/2010/main" val="222058140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211762"/>
          </a:xfrm>
        </p:spPr>
        <p:txBody>
          <a:bodyPr>
            <a:normAutofit fontScale="90000"/>
          </a:bodyPr>
          <a:lstStyle/>
          <a:p>
            <a:pPr marL="26988">
              <a:spcBef>
                <a:spcPts val="0"/>
              </a:spcBef>
            </a:pPr>
            <a:r>
              <a:rPr lang="en-US" b="1" dirty="0" smtClean="0">
                <a:solidFill>
                  <a:srgbClr val="572314"/>
                </a:solidFill>
              </a:rPr>
              <a:t>Important Pension Changes From D.C.</a:t>
            </a:r>
            <a:br>
              <a:rPr lang="en-US" b="1" dirty="0" smtClean="0">
                <a:solidFill>
                  <a:srgbClr val="572314"/>
                </a:solidFill>
              </a:rPr>
            </a:br>
            <a:r>
              <a:rPr lang="en-US" b="1" dirty="0" smtClean="0">
                <a:solidFill>
                  <a:srgbClr val="572314"/>
                </a:solidFill>
              </a:rPr>
              <a:t> - What Do You Need to Know</a:t>
            </a:r>
            <a:r>
              <a:rPr lang="en-US" b="1" dirty="0" smtClean="0">
                <a:solidFill>
                  <a:srgbClr val="572314"/>
                </a:solidFill>
                <a:latin typeface="Calibri" pitchFamily="34" charset="0"/>
              </a:rPr>
              <a:t>?</a:t>
            </a:r>
            <a:r>
              <a:rPr lang="en-US" sz="4000" b="1" dirty="0" smtClean="0">
                <a:solidFill>
                  <a:srgbClr val="572314"/>
                </a:solidFill>
                <a:latin typeface="Calibri" pitchFamily="34" charset="0"/>
              </a:rPr>
              <a:t/>
            </a:r>
            <a:br>
              <a:rPr lang="en-US" sz="4000" b="1" dirty="0" smtClean="0">
                <a:solidFill>
                  <a:srgbClr val="572314"/>
                </a:solidFill>
                <a:latin typeface="Calibri" pitchFamily="34" charset="0"/>
              </a:rPr>
            </a:br>
            <a:r>
              <a:rPr lang="en-US" b="1" dirty="0" smtClean="0">
                <a:solidFill>
                  <a:srgbClr val="572314"/>
                </a:solidFill>
                <a:latin typeface="Calibri" pitchFamily="34" charset="0"/>
              </a:rPr>
              <a:t/>
            </a:r>
            <a:br>
              <a:rPr lang="en-US" b="1" dirty="0" smtClean="0">
                <a:solidFill>
                  <a:srgbClr val="572314"/>
                </a:solidFill>
                <a:latin typeface="Calibri" pitchFamily="34" charset="0"/>
              </a:rPr>
            </a:br>
            <a:r>
              <a:rPr lang="en-US" sz="3200" b="1" dirty="0" smtClean="0">
                <a:solidFill>
                  <a:srgbClr val="320E04"/>
                </a:solidFill>
                <a:latin typeface="Arial" charset="0"/>
                <a:cs typeface="Arial" charset="0"/>
              </a:rPr>
              <a:t>Marcia S. Wagner, Esq.</a:t>
            </a:r>
            <a:r>
              <a:rPr lang="en-US" sz="2400" b="1" dirty="0" smtClean="0">
                <a:solidFill>
                  <a:srgbClr val="320E04"/>
                </a:solidFill>
                <a:latin typeface="Arial" charset="0"/>
                <a:cs typeface="Arial" charset="0"/>
              </a:rPr>
              <a:t/>
            </a:r>
            <a:br>
              <a:rPr lang="en-US" sz="2400" b="1" dirty="0" smtClean="0">
                <a:solidFill>
                  <a:srgbClr val="320E04"/>
                </a:solidFill>
                <a:latin typeface="Arial" charset="0"/>
                <a:cs typeface="Arial" charset="0"/>
              </a:rPr>
            </a:br>
            <a:r>
              <a:rPr lang="en-US" sz="2000" dirty="0" smtClean="0">
                <a:solidFill>
                  <a:srgbClr val="320E04"/>
                </a:solidFill>
                <a:latin typeface="Arial" charset="0"/>
                <a:cs typeface="Arial" charset="0"/>
              </a:rPr>
              <a:t/>
            </a:r>
            <a:br>
              <a:rPr lang="en-US" sz="2000" dirty="0" smtClean="0">
                <a:solidFill>
                  <a:srgbClr val="320E04"/>
                </a:solidFill>
                <a:latin typeface="Arial" charset="0"/>
                <a:cs typeface="Arial" charset="0"/>
              </a:rPr>
            </a:br>
            <a:r>
              <a:rPr lang="en-US" sz="2000" dirty="0" smtClean="0">
                <a:solidFill>
                  <a:srgbClr val="320E04"/>
                </a:solidFill>
                <a:latin typeface="Arial" charset="0"/>
                <a:cs typeface="Arial" charset="0"/>
              </a:rPr>
              <a:t/>
            </a:r>
            <a:br>
              <a:rPr lang="en-US" sz="2000" dirty="0" smtClean="0">
                <a:solidFill>
                  <a:srgbClr val="320E04"/>
                </a:solidFill>
                <a:latin typeface="Arial" charset="0"/>
                <a:cs typeface="Arial" charset="0"/>
              </a:rPr>
            </a:br>
            <a:r>
              <a:rPr lang="en-US" sz="2000" dirty="0" smtClean="0">
                <a:solidFill>
                  <a:srgbClr val="320E04"/>
                </a:solidFill>
                <a:latin typeface="Arial" charset="0"/>
                <a:cs typeface="Arial" charset="0"/>
              </a:rPr>
              <a:t/>
            </a:r>
            <a:br>
              <a:rPr lang="en-US" sz="2000" dirty="0" smtClean="0">
                <a:solidFill>
                  <a:srgbClr val="320E04"/>
                </a:solidFill>
                <a:latin typeface="Arial" charset="0"/>
                <a:cs typeface="Arial" charset="0"/>
              </a:rPr>
            </a:br>
            <a:r>
              <a:rPr lang="en-US" sz="2000" b="1" dirty="0" smtClean="0">
                <a:solidFill>
                  <a:srgbClr val="320E04"/>
                </a:solidFill>
                <a:latin typeface="Times New Roman" pitchFamily="18" charset="0"/>
              </a:rPr>
              <a:t/>
            </a:r>
            <a:br>
              <a:rPr lang="en-US" sz="2000" b="1" dirty="0" smtClean="0">
                <a:solidFill>
                  <a:srgbClr val="320E04"/>
                </a:solidFill>
                <a:latin typeface="Times New Roman" pitchFamily="18" charset="0"/>
              </a:rPr>
            </a:br>
            <a:r>
              <a:rPr lang="en-US" sz="2000" dirty="0" smtClean="0">
                <a:solidFill>
                  <a:srgbClr val="320E04"/>
                </a:solidFill>
                <a:latin typeface="Calibri" pitchFamily="34" charset="0"/>
              </a:rPr>
              <a:t>99 Summer Street, 13</a:t>
            </a:r>
            <a:r>
              <a:rPr lang="en-US" sz="2000" baseline="30000" dirty="0" smtClean="0">
                <a:solidFill>
                  <a:srgbClr val="320E04"/>
                </a:solidFill>
                <a:latin typeface="Calibri" pitchFamily="34" charset="0"/>
              </a:rPr>
              <a:t>th</a:t>
            </a:r>
            <a:r>
              <a:rPr lang="en-US" sz="2000" dirty="0" smtClean="0">
                <a:solidFill>
                  <a:srgbClr val="320E04"/>
                </a:solidFill>
                <a:latin typeface="Calibri" pitchFamily="34" charset="0"/>
              </a:rPr>
              <a:t> Floor</a:t>
            </a:r>
            <a:br>
              <a:rPr lang="en-US" sz="2000" dirty="0" smtClean="0">
                <a:solidFill>
                  <a:srgbClr val="320E04"/>
                </a:solidFill>
                <a:latin typeface="Calibri" pitchFamily="34" charset="0"/>
              </a:rPr>
            </a:br>
            <a:r>
              <a:rPr lang="en-US" sz="2000" dirty="0" smtClean="0">
                <a:solidFill>
                  <a:srgbClr val="320E04"/>
                </a:solidFill>
                <a:latin typeface="Calibri" pitchFamily="34" charset="0"/>
              </a:rPr>
              <a:t>Boston, MA 02110</a:t>
            </a:r>
            <a:br>
              <a:rPr lang="en-US" sz="2000" dirty="0" smtClean="0">
                <a:solidFill>
                  <a:srgbClr val="320E04"/>
                </a:solidFill>
                <a:latin typeface="Calibri" pitchFamily="34" charset="0"/>
              </a:rPr>
            </a:br>
            <a:r>
              <a:rPr lang="en-US" sz="2000" dirty="0" smtClean="0">
                <a:solidFill>
                  <a:srgbClr val="320E04"/>
                </a:solidFill>
                <a:latin typeface="Calibri" pitchFamily="34" charset="0"/>
              </a:rPr>
              <a:t>Tel: (617) 357-5200 Fax: (617) 357-5250</a:t>
            </a:r>
            <a:br>
              <a:rPr lang="en-US" sz="2000" dirty="0" smtClean="0">
                <a:solidFill>
                  <a:srgbClr val="320E04"/>
                </a:solidFill>
                <a:latin typeface="Calibri" pitchFamily="34" charset="0"/>
              </a:rPr>
            </a:br>
            <a:r>
              <a:rPr lang="en-US" sz="2000" dirty="0" smtClean="0">
                <a:solidFill>
                  <a:srgbClr val="320E04"/>
                </a:solidFill>
                <a:latin typeface="Calibri" pitchFamily="34" charset="0"/>
              </a:rPr>
              <a:t>    Website: www.wagnerlawgroup.com</a:t>
            </a:r>
            <a:br>
              <a:rPr lang="en-US" sz="2000" dirty="0" smtClean="0">
                <a:solidFill>
                  <a:srgbClr val="320E04"/>
                </a:solidFill>
                <a:latin typeface="Calibri" pitchFamily="34" charset="0"/>
              </a:rPr>
            </a:br>
            <a:r>
              <a:rPr lang="en-US" sz="2000" dirty="0" smtClean="0">
                <a:solidFill>
                  <a:srgbClr val="320E04"/>
                </a:solidFill>
                <a:latin typeface="Calibri" pitchFamily="34" charset="0"/>
              </a:rPr>
              <a:t>marcia@wagnerlawgroup.com </a:t>
            </a:r>
            <a:br>
              <a:rPr lang="en-US" sz="2000" dirty="0" smtClean="0">
                <a:solidFill>
                  <a:srgbClr val="320E04"/>
                </a:solidFill>
                <a:latin typeface="Calibri" pitchFamily="34" charset="0"/>
              </a:rPr>
            </a:br>
            <a:endParaRPr lang="en-US" sz="2000" dirty="0"/>
          </a:p>
        </p:txBody>
      </p:sp>
      <p:pic>
        <p:nvPicPr>
          <p:cNvPr id="3" name="Picture 5" descr="C:\Documents and Settings\Barbara Lewis\Local Settings\Temporary Internet Files\OLK2EB\Wagner-Logo.bm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06979" y="3124200"/>
            <a:ext cx="3946221"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Slide Number Placeholder 3"/>
          <p:cNvSpPr>
            <a:spLocks noGrp="1"/>
          </p:cNvSpPr>
          <p:nvPr>
            <p:ph type="sldNum" sz="quarter" idx="12"/>
          </p:nvPr>
        </p:nvSpPr>
        <p:spPr/>
        <p:txBody>
          <a:bodyPr/>
          <a:lstStyle/>
          <a:p>
            <a:fld id="{756EC5D9-E25F-435A-95B8-2EFFD68ADCF3}" type="slidenum">
              <a:rPr lang="en-US" smtClean="0"/>
              <a:t>37</a:t>
            </a:fld>
            <a:endParaRPr lang="en-US"/>
          </a:p>
        </p:txBody>
      </p:sp>
      <p:sp>
        <p:nvSpPr>
          <p:cNvPr id="5" name="TextBox 4"/>
          <p:cNvSpPr txBox="1"/>
          <p:nvPr/>
        </p:nvSpPr>
        <p:spPr>
          <a:xfrm>
            <a:off x="685800" y="5638800"/>
            <a:ext cx="946731" cy="246221"/>
          </a:xfrm>
          <a:prstGeom prst="rect">
            <a:avLst/>
          </a:prstGeom>
          <a:noFill/>
        </p:spPr>
        <p:txBody>
          <a:bodyPr wrap="square" rtlCol="0">
            <a:spAutoFit/>
          </a:bodyPr>
          <a:lstStyle/>
          <a:p>
            <a:r>
              <a:rPr lang="en-US" sz="1000" dirty="0" smtClean="0"/>
              <a:t>A010390</a:t>
            </a:r>
            <a:endParaRPr lang="en-US" sz="1000" dirty="0"/>
          </a:p>
        </p:txBody>
      </p:sp>
    </p:spTree>
    <p:extLst>
      <p:ext uri="{BB962C8B-B14F-4D97-AF65-F5344CB8AC3E}">
        <p14:creationId xmlns:p14="http://schemas.microsoft.com/office/powerpoint/2010/main" val="18694905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970</TotalTime>
  <Words>2769</Words>
  <Application>Microsoft Office PowerPoint</Application>
  <PresentationFormat>On-screen Show (4:3)</PresentationFormat>
  <Paragraphs>352</Paragraphs>
  <Slides>37</Slides>
  <Notes>6</Notes>
  <HiddenSlides>0</HiddenSlides>
  <MMClips>0</MMClips>
  <ScaleCrop>false</ScaleCrop>
  <HeadingPairs>
    <vt:vector size="4" baseType="variant">
      <vt:variant>
        <vt:lpstr>Theme</vt:lpstr>
      </vt:variant>
      <vt:variant>
        <vt:i4>1</vt:i4>
      </vt:variant>
      <vt:variant>
        <vt:lpstr>Slide Titles</vt:lpstr>
      </vt:variant>
      <vt:variant>
        <vt:i4>37</vt:i4>
      </vt:variant>
    </vt:vector>
  </HeadingPairs>
  <TitlesOfParts>
    <vt:vector size="38" baseType="lpstr">
      <vt:lpstr>Office Theme</vt:lpstr>
      <vt:lpstr>Important Pension Changes From D.C.  - What Do You Need to Know?</vt:lpstr>
      <vt:lpstr>Transforming the Retirement System</vt:lpstr>
      <vt:lpstr>1.  Fee Disclosures to Participants 2. 408(b)(2) Disclosures 3. Broader “Fiduciary” Definition 4. Default Investments - TDFs  5. Lifetime Income Options 6. Overturn of DOMA</vt:lpstr>
      <vt:lpstr>DOL Finalizes Participant  Fee Disclosure Regulations</vt:lpstr>
      <vt:lpstr>Annual and Quarterly Disclosure  of Plan-Related Information</vt:lpstr>
      <vt:lpstr>Annual Disclosure of  Investment-Related Information</vt:lpstr>
      <vt:lpstr>Other Requirements</vt:lpstr>
      <vt:lpstr>Fee Disclosures to Participants Practical Implications</vt:lpstr>
      <vt:lpstr>1. Fee Disclosures to Participants 2. 408(b)(2) Disclosures 3. Broader “Fiduciary” Definition 4. Default Investments - TDFs  5. Lifetime Income Options 6.  Overturn of DOMA</vt:lpstr>
      <vt:lpstr>Timing of 408(b)(2) Disclosures</vt:lpstr>
      <vt:lpstr>Prohibited Transactions and  408(b)(2) Regulations</vt:lpstr>
      <vt:lpstr>Best Practices for  Fiduciary Review of Fees</vt:lpstr>
      <vt:lpstr>Best Practices –  Value Proposition and FPS</vt:lpstr>
      <vt:lpstr>1. Fee Disclosures to Participants 2. 408(b)(2) Disclosures 3. Broader “Fiduciary” Definition 4. Default Investments - TDFs  5. Lifetime Income Options 6.  Overturn of DOMA</vt:lpstr>
      <vt:lpstr>DOL Campaign to Expose Conflicts</vt:lpstr>
      <vt:lpstr>Overview of DOL’s Initial Proposal </vt:lpstr>
      <vt:lpstr>Broader “Fiduciary” Definition Practical Implications</vt:lpstr>
      <vt:lpstr>Broader “Fiduciary” Definition Practical Implications</vt:lpstr>
      <vt:lpstr>1. Fee Disclosures to Participants 2. 408(b)(2) Disclosures 3. Broader “Fiduciary” Definition 4. Default Investments - TDFs  5. Lifetime Income Options 6.  Overturn of DOMA</vt:lpstr>
      <vt:lpstr>Background on Target Date Funds</vt:lpstr>
      <vt:lpstr>Recent Developments for TDFs</vt:lpstr>
      <vt:lpstr>Part I - DOL Proposed Changes to QDIA Regs</vt:lpstr>
      <vt:lpstr>Part II- DOL Proposed Changes to  Participant-Level Fee Disclosure Regs</vt:lpstr>
      <vt:lpstr>Conflicts of Interest in TDFs</vt:lpstr>
      <vt:lpstr>DOL Tips for Selecting TDF </vt:lpstr>
      <vt:lpstr>TDF as Default Investment   Practical Implications</vt:lpstr>
      <vt:lpstr>1. Fee Disclosures to Participants 2. 408(b)(2) Disclosures 3. Broader “Fiduciary” Definition 4. Default Investments - TDFs  5. Lifetime Income Options 6.  Overturn of DOMA</vt:lpstr>
      <vt:lpstr>Retirement Security and Annuitization</vt:lpstr>
      <vt:lpstr>IRS Tax Relief for Lifetime Income Options</vt:lpstr>
      <vt:lpstr>DOL Proposal for Disclosure of Account’s Annuity Value</vt:lpstr>
      <vt:lpstr>1. Fee Disclosures to Participants 2. 408(b)(2) Disclosures 3. Broader “Fiduciary” Definition 4. Default Investments - TDFs  5. Lifetime Income Options 6.  Overturn of DOMA</vt:lpstr>
      <vt:lpstr>DOMA Ruled Unconstitutional </vt:lpstr>
      <vt:lpstr>Effective  Date of New Same-Sex Rule </vt:lpstr>
      <vt:lpstr>Windsor Effect on Retirement Plans </vt:lpstr>
      <vt:lpstr>Windsor Effect on Welfare Plans </vt:lpstr>
      <vt:lpstr>Practical Steps Pending Further Guidance </vt:lpstr>
      <vt:lpstr>Important Pension Changes From D.C.  - What Do You Need to Know?  Marcia S. Wagner, Esq.     99 Summer Street, 13th Floor Boston, MA 02110 Tel: (617) 357-5200 Fax: (617) 357-5250     Website: www.wagnerlawgroup.com marcia@wagnerlawgroup.com  </vt:lpstr>
    </vt:vector>
  </TitlesOfParts>
  <Company>Wagner Law Group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Important Pension Changes From D.C.  - What Do You Need to Know?</dc:title>
  <dc:creator>Steven Migausky</dc:creator>
  <cp:lastModifiedBy>Katharine Keane</cp:lastModifiedBy>
  <cp:revision>35</cp:revision>
  <cp:lastPrinted>2013-09-20T16:44:40Z</cp:lastPrinted>
  <dcterms:created xsi:type="dcterms:W3CDTF">2013-09-18T23:23:49Z</dcterms:created>
  <dcterms:modified xsi:type="dcterms:W3CDTF">2013-09-23T19:48:35Z</dcterms:modified>
</cp:coreProperties>
</file>