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45"/>
  </p:notesMasterIdLst>
  <p:handoutMasterIdLst>
    <p:handoutMasterId r:id="rId46"/>
  </p:handoutMasterIdLst>
  <p:sldIdLst>
    <p:sldId id="467" r:id="rId2"/>
    <p:sldId id="500" r:id="rId3"/>
    <p:sldId id="468" r:id="rId4"/>
    <p:sldId id="469" r:id="rId5"/>
    <p:sldId id="470" r:id="rId6"/>
    <p:sldId id="471" r:id="rId7"/>
    <p:sldId id="493" r:id="rId8"/>
    <p:sldId id="472" r:id="rId9"/>
    <p:sldId id="494" r:id="rId10"/>
    <p:sldId id="473" r:id="rId11"/>
    <p:sldId id="474" r:id="rId12"/>
    <p:sldId id="495" r:id="rId13"/>
    <p:sldId id="475" r:id="rId14"/>
    <p:sldId id="477" r:id="rId15"/>
    <p:sldId id="486" r:id="rId16"/>
    <p:sldId id="488" r:id="rId17"/>
    <p:sldId id="497" r:id="rId18"/>
    <p:sldId id="498" r:id="rId19"/>
    <p:sldId id="499" r:id="rId20"/>
    <p:sldId id="496" r:id="rId21"/>
    <p:sldId id="489" r:id="rId22"/>
    <p:sldId id="490" r:id="rId23"/>
    <p:sldId id="491" r:id="rId24"/>
    <p:sldId id="492" r:id="rId25"/>
    <p:sldId id="476" r:id="rId26"/>
    <p:sldId id="487" r:id="rId27"/>
    <p:sldId id="478" r:id="rId28"/>
    <p:sldId id="479" r:id="rId29"/>
    <p:sldId id="480" r:id="rId30"/>
    <p:sldId id="481" r:id="rId31"/>
    <p:sldId id="482" r:id="rId32"/>
    <p:sldId id="501" r:id="rId33"/>
    <p:sldId id="502" r:id="rId34"/>
    <p:sldId id="503" r:id="rId35"/>
    <p:sldId id="504" r:id="rId36"/>
    <p:sldId id="505" r:id="rId37"/>
    <p:sldId id="506" r:id="rId38"/>
    <p:sldId id="509" r:id="rId39"/>
    <p:sldId id="510" r:id="rId40"/>
    <p:sldId id="483" r:id="rId41"/>
    <p:sldId id="484" r:id="rId42"/>
    <p:sldId id="485" r:id="rId43"/>
    <p:sldId id="449" r:id="rId44"/>
  </p:sldIdLst>
  <p:sldSz cx="9144000" cy="6858000" type="screen4x3"/>
  <p:notesSz cx="7010400" cy="9296400"/>
  <p:defaultTextStyle>
    <a:defPPr>
      <a:defRPr lang="en-US"/>
    </a:defPPr>
    <a:lvl1pPr algn="l" rtl="0" fontAlgn="base">
      <a:spcBef>
        <a:spcPct val="0"/>
      </a:spcBef>
      <a:spcAft>
        <a:spcPct val="0"/>
      </a:spcAft>
      <a:defRPr sz="3600" kern="1200">
        <a:solidFill>
          <a:schemeClr val="tx1"/>
        </a:solidFill>
        <a:latin typeface="Arial Narrow" pitchFamily="34" charset="0"/>
        <a:ea typeface="+mn-ea"/>
        <a:cs typeface="Arial" charset="0"/>
      </a:defRPr>
    </a:lvl1pPr>
    <a:lvl2pPr marL="457200" algn="l" rtl="0" fontAlgn="base">
      <a:spcBef>
        <a:spcPct val="0"/>
      </a:spcBef>
      <a:spcAft>
        <a:spcPct val="0"/>
      </a:spcAft>
      <a:defRPr sz="3600" kern="1200">
        <a:solidFill>
          <a:schemeClr val="tx1"/>
        </a:solidFill>
        <a:latin typeface="Arial Narrow" pitchFamily="34" charset="0"/>
        <a:ea typeface="+mn-ea"/>
        <a:cs typeface="Arial" charset="0"/>
      </a:defRPr>
    </a:lvl2pPr>
    <a:lvl3pPr marL="914400" algn="l" rtl="0" fontAlgn="base">
      <a:spcBef>
        <a:spcPct val="0"/>
      </a:spcBef>
      <a:spcAft>
        <a:spcPct val="0"/>
      </a:spcAft>
      <a:defRPr sz="3600" kern="1200">
        <a:solidFill>
          <a:schemeClr val="tx1"/>
        </a:solidFill>
        <a:latin typeface="Arial Narrow" pitchFamily="34" charset="0"/>
        <a:ea typeface="+mn-ea"/>
        <a:cs typeface="Arial" charset="0"/>
      </a:defRPr>
    </a:lvl3pPr>
    <a:lvl4pPr marL="1371600" algn="l" rtl="0" fontAlgn="base">
      <a:spcBef>
        <a:spcPct val="0"/>
      </a:spcBef>
      <a:spcAft>
        <a:spcPct val="0"/>
      </a:spcAft>
      <a:defRPr sz="3600" kern="1200">
        <a:solidFill>
          <a:schemeClr val="tx1"/>
        </a:solidFill>
        <a:latin typeface="Arial Narrow" pitchFamily="34" charset="0"/>
        <a:ea typeface="+mn-ea"/>
        <a:cs typeface="Arial" charset="0"/>
      </a:defRPr>
    </a:lvl4pPr>
    <a:lvl5pPr marL="1828800" algn="l" rtl="0" fontAlgn="base">
      <a:spcBef>
        <a:spcPct val="0"/>
      </a:spcBef>
      <a:spcAft>
        <a:spcPct val="0"/>
      </a:spcAft>
      <a:defRPr sz="3600" kern="1200">
        <a:solidFill>
          <a:schemeClr val="tx1"/>
        </a:solidFill>
        <a:latin typeface="Arial Narrow" pitchFamily="34" charset="0"/>
        <a:ea typeface="+mn-ea"/>
        <a:cs typeface="Arial" charset="0"/>
      </a:defRPr>
    </a:lvl5pPr>
    <a:lvl6pPr marL="2286000" algn="l" defTabSz="914400" rtl="0" eaLnBrk="1" latinLnBrk="0" hangingPunct="1">
      <a:defRPr sz="3600" kern="1200">
        <a:solidFill>
          <a:schemeClr val="tx1"/>
        </a:solidFill>
        <a:latin typeface="Arial Narrow" pitchFamily="34" charset="0"/>
        <a:ea typeface="+mn-ea"/>
        <a:cs typeface="Arial" charset="0"/>
      </a:defRPr>
    </a:lvl6pPr>
    <a:lvl7pPr marL="2743200" algn="l" defTabSz="914400" rtl="0" eaLnBrk="1" latinLnBrk="0" hangingPunct="1">
      <a:defRPr sz="3600" kern="1200">
        <a:solidFill>
          <a:schemeClr val="tx1"/>
        </a:solidFill>
        <a:latin typeface="Arial Narrow" pitchFamily="34" charset="0"/>
        <a:ea typeface="+mn-ea"/>
        <a:cs typeface="Arial" charset="0"/>
      </a:defRPr>
    </a:lvl7pPr>
    <a:lvl8pPr marL="3200400" algn="l" defTabSz="914400" rtl="0" eaLnBrk="1" latinLnBrk="0" hangingPunct="1">
      <a:defRPr sz="3600" kern="1200">
        <a:solidFill>
          <a:schemeClr val="tx1"/>
        </a:solidFill>
        <a:latin typeface="Arial Narrow" pitchFamily="34" charset="0"/>
        <a:ea typeface="+mn-ea"/>
        <a:cs typeface="Arial" charset="0"/>
      </a:defRPr>
    </a:lvl8pPr>
    <a:lvl9pPr marL="3657600" algn="l" defTabSz="914400" rtl="0" eaLnBrk="1" latinLnBrk="0" hangingPunct="1">
      <a:defRPr sz="3600" kern="1200">
        <a:solidFill>
          <a:schemeClr val="tx1"/>
        </a:solidFill>
        <a:latin typeface="Arial Narrow"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DE8B"/>
    <a:srgbClr val="FFCC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19" autoAdjust="0"/>
    <p:restoredTop sz="97138" autoAdjust="0"/>
  </p:normalViewPr>
  <p:slideViewPr>
    <p:cSldViewPr>
      <p:cViewPr>
        <p:scale>
          <a:sx n="66" d="100"/>
          <a:sy n="66" d="100"/>
        </p:scale>
        <p:origin x="-642" y="-21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816" y="648"/>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dirty="0">
                <a:cs typeface="+mn-cs"/>
              </a:defRPr>
            </a:lvl1pPr>
          </a:lstStyle>
          <a:p>
            <a:pPr>
              <a:defRPr/>
            </a:pPr>
            <a:endParaRPr lang="en-US" dirty="0"/>
          </a:p>
        </p:txBody>
      </p:sp>
      <p:sp>
        <p:nvSpPr>
          <p:cNvPr id="112643" name="Rectangle 3"/>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fld id="{7C13C162-FF4A-4D3B-953C-683E06DB2167}" type="datetimeFigureOut">
              <a:rPr lang="en-US"/>
              <a:pPr>
                <a:defRPr/>
              </a:pPr>
              <a:t>9/5/2014</a:t>
            </a:fld>
            <a:endParaRPr lang="en-US" dirty="0"/>
          </a:p>
        </p:txBody>
      </p:sp>
      <p:sp>
        <p:nvSpPr>
          <p:cNvPr id="112644" name="Rectangle 4"/>
          <p:cNvSpPr>
            <a:spLocks noGrp="1" noChangeArrowheads="1"/>
          </p:cNvSpPr>
          <p:nvPr>
            <p:ph type="ftr" sz="quarter" idx="2"/>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dirty="0">
                <a:cs typeface="+mn-cs"/>
              </a:defRPr>
            </a:lvl1pPr>
          </a:lstStyle>
          <a:p>
            <a:pPr>
              <a:defRPr/>
            </a:pPr>
            <a:endParaRPr lang="en-US" dirty="0"/>
          </a:p>
        </p:txBody>
      </p:sp>
      <p:sp>
        <p:nvSpPr>
          <p:cNvPr id="112645" name="Rectangle 5"/>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cs typeface="+mn-cs"/>
              </a:defRPr>
            </a:lvl1pPr>
          </a:lstStyle>
          <a:p>
            <a:pPr>
              <a:defRPr/>
            </a:pPr>
            <a:fld id="{69D44C23-A377-4E26-B1B8-48854E0FEF51}" type="slidenum">
              <a:rPr lang="en-US"/>
              <a:pPr>
                <a:defRPr/>
              </a:pPr>
              <a:t>‹#›</a:t>
            </a:fld>
            <a:endParaRPr lang="en-US" dirty="0"/>
          </a:p>
        </p:txBody>
      </p:sp>
    </p:spTree>
    <p:extLst>
      <p:ext uri="{BB962C8B-B14F-4D97-AF65-F5344CB8AC3E}">
        <p14:creationId xmlns:p14="http://schemas.microsoft.com/office/powerpoint/2010/main" val="1896738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3"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dirty="0">
                <a:latin typeface="Arial" charset="0"/>
                <a:cs typeface="+mn-cs"/>
              </a:defRPr>
            </a:lvl1pPr>
          </a:lstStyle>
          <a:p>
            <a:pPr>
              <a:defRPr/>
            </a:pPr>
            <a:endParaRPr lang="en-US" dirty="0"/>
          </a:p>
        </p:txBody>
      </p:sp>
      <p:sp>
        <p:nvSpPr>
          <p:cNvPr id="43012"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1675" y="4416425"/>
            <a:ext cx="5608638"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7"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BB49C6D9-F17C-45B5-9A7F-C5A98FEF49DD}" type="slidenum">
              <a:rPr lang="en-US"/>
              <a:pPr>
                <a:defRPr/>
              </a:pPr>
              <a:t>‹#›</a:t>
            </a:fld>
            <a:endParaRPr lang="en-US" dirty="0"/>
          </a:p>
        </p:txBody>
      </p:sp>
    </p:spTree>
    <p:extLst>
      <p:ext uri="{BB962C8B-B14F-4D97-AF65-F5344CB8AC3E}">
        <p14:creationId xmlns:p14="http://schemas.microsoft.com/office/powerpoint/2010/main" val="7979321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smtClean="0">
                <a:latin typeface="Arial" charset="0"/>
              </a:rPr>
              <a:pPr eaLnBrk="1" hangingPunct="1"/>
              <a:t>1</a:t>
            </a:fld>
            <a:endParaRPr lang="en-US" sz="1200" dirty="0" smtClean="0">
              <a:latin typeface="Arial" charset="0"/>
            </a:endParaRPr>
          </a:p>
        </p:txBody>
      </p:sp>
      <p:sp>
        <p:nvSpPr>
          <p:cNvPr id="44035" name="Rectangle 2"/>
          <p:cNvSpPr>
            <a:spLocks noGrp="1" noRot="1" noChangeAspect="1" noChangeArrowheads="1" noTextEdit="1"/>
          </p:cNvSpPr>
          <p:nvPr>
            <p:ph type="sldImg"/>
          </p:nvPr>
        </p:nvSpPr>
        <p:spPr>
          <a:xfrm>
            <a:off x="1141413" y="609600"/>
            <a:ext cx="4648200" cy="3486150"/>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a:xfrm>
            <a:off x="609600" y="4416425"/>
            <a:ext cx="5791199" cy="4183063"/>
          </a:xfrm>
        </p:spPr>
        <p:txBody>
          <a:bodyPr/>
          <a:lstStyle/>
          <a:p>
            <a:pPr>
              <a:spcBef>
                <a:spcPts val="0"/>
              </a:spcBef>
              <a:defRPr/>
            </a:pPr>
            <a:r>
              <a:rPr lang="en-US" sz="1150" dirty="0" smtClean="0"/>
              <a:t>          The </a:t>
            </a:r>
            <a:r>
              <a:rPr lang="en-US" sz="1150" dirty="0"/>
              <a:t>background for today’s discussion is the intentional (and sometimes unintentional) transformation of the retirement system through a steady flow of regulatory guidance.  The Obama administration wants to show its solidarity with the middle class and to this end has established a task force that is working with the U.S. Department of Labor to implement a coordinated set of actions designed to improve retirement security.  We have already seen the roll out (in 2012) of new rules regarding participant-level and plan-level disclosures, as well as new rules for participant investment advice which consumed much of our </a:t>
            </a:r>
            <a:r>
              <a:rPr lang="en-US" sz="1150" dirty="0" smtClean="0"/>
              <a:t>attention in recent years.  </a:t>
            </a:r>
            <a:endParaRPr lang="en-US" sz="1150" dirty="0"/>
          </a:p>
          <a:p>
            <a:pPr>
              <a:spcBef>
                <a:spcPts val="0"/>
              </a:spcBef>
              <a:defRPr/>
            </a:pPr>
            <a:r>
              <a:rPr lang="en-US" sz="1150" dirty="0"/>
              <a:t>     </a:t>
            </a:r>
            <a:r>
              <a:rPr lang="en-US" sz="1150" dirty="0" smtClean="0"/>
              <a:t>     We </a:t>
            </a:r>
            <a:r>
              <a:rPr lang="en-US" sz="1150" dirty="0"/>
              <a:t>are still in the process of adjusting to these mandates.  For example last year, the DOL published a Field Assistance Bulletin that permits a one-time 6-month delay of the time for providing annual disclosures of investment information to participants, including the comparative chart for investment alternatives.   However, time waits for no man (or woman) and in 2013 and 2014, the government’s program of change is raising new challenges relating to the criteria for selecting a target date fund as a plan investment option and various initiatives </a:t>
            </a:r>
            <a:r>
              <a:rPr lang="en-US" sz="1150" dirty="0" smtClean="0"/>
              <a:t>promoting lifetime </a:t>
            </a:r>
            <a:r>
              <a:rPr lang="en-US" sz="1150" dirty="0"/>
              <a:t>retirement </a:t>
            </a:r>
            <a:r>
              <a:rPr lang="en-US" sz="1150" dirty="0" smtClean="0"/>
              <a:t>income, including the IRS’s recently finalized regulations relating to longevity annuities. In </a:t>
            </a:r>
            <a:r>
              <a:rPr lang="en-US" sz="1150" dirty="0"/>
              <a:t>the future, the value of plan advisors to their clients will depend on their ability to provide informed and practical guidance on </a:t>
            </a:r>
            <a:r>
              <a:rPr lang="en-US" sz="1150" dirty="0" smtClean="0"/>
              <a:t>these new </a:t>
            </a:r>
            <a:r>
              <a:rPr lang="en-US" sz="1150" dirty="0"/>
              <a:t>matters.  </a:t>
            </a:r>
          </a:p>
          <a:p>
            <a:pPr>
              <a:spcBef>
                <a:spcPts val="0"/>
              </a:spcBef>
              <a:defRPr/>
            </a:pPr>
            <a:r>
              <a:rPr lang="en-US" sz="1150" dirty="0"/>
              <a:t>     </a:t>
            </a:r>
            <a:r>
              <a:rPr lang="en-US" sz="1150" dirty="0" smtClean="0"/>
              <a:t>     Government </a:t>
            </a:r>
            <a:r>
              <a:rPr lang="en-US" sz="1150" dirty="0"/>
              <a:t>influenced changes to the retirement plan system are not limited to these efforts to shore up retirement benefits.  As we shall see, stepping back and taking a global view of the impact of healthcare reform may reveal the dimensions of a retirement system quite different from the one with which we are familiar</a:t>
            </a:r>
            <a:r>
              <a:rPr lang="en-US" sz="1150" dirty="0" smtClean="0"/>
              <a:t>.  And we will talk about that, as well. </a:t>
            </a:r>
            <a:endParaRPr lang="en-US" sz="1150" dirty="0"/>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BE62F2E8-397B-42E9-83F6-44F3B4E7AA4F}" type="slidenum">
              <a:rPr lang="en-US" sz="1200" smtClean="0">
                <a:latin typeface="Arial" charset="0"/>
              </a:rPr>
              <a:pPr eaLnBrk="1" hangingPunct="1"/>
              <a:t>2</a:t>
            </a:fld>
            <a:endParaRPr lang="en-US" sz="1200" dirty="0"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We’ll start with the latest on target date funds. </a:t>
            </a:r>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28B213C4-9679-4F4B-9BCD-A74C661F369C}" type="slidenum">
              <a:rPr lang="en-US" sz="1200" smtClean="0">
                <a:latin typeface="Arial" charset="0"/>
              </a:rPr>
              <a:pPr eaLnBrk="1" hangingPunct="1"/>
              <a:t>3</a:t>
            </a:fld>
            <a:endParaRPr lang="en-US" sz="1200" dirty="0"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a:xfrm>
            <a:off x="838200" y="4343400"/>
            <a:ext cx="5608638" cy="4259263"/>
          </a:xfrm>
        </p:spPr>
        <p:txBody>
          <a:bodyPr/>
          <a:lstStyle/>
          <a:p>
            <a:pPr>
              <a:defRPr/>
            </a:pPr>
            <a:r>
              <a:rPr lang="en-US" dirty="0" smtClean="0"/>
              <a:t>          </a:t>
            </a:r>
            <a:r>
              <a:rPr lang="en-US" sz="1150" dirty="0" smtClean="0"/>
              <a:t>Target date funds, also referred to as “TDF”s, are immensely popular default investment vehicles for 401(k) and other individual account plans.  These investment products are typically structured as mutual funds (</a:t>
            </a:r>
            <a:r>
              <a:rPr lang="en-US" sz="1150" i="1" u="sng" dirty="0" smtClean="0"/>
              <a:t>i.e.</a:t>
            </a:r>
            <a:r>
              <a:rPr lang="en-US" sz="1150" dirty="0" smtClean="0"/>
              <a:t>, open-end investment companies registered under the Investment Company Act of 1940), although they can also be formed as bank collective funds or other pooled investment vehicles.  Target date funds are a type of balanced fund with investments in a mix of asset classes.  They are designed to provide a convenient investment solution for individual investors who do not want to be burdened with the responsibility of finding the right mix of assets for their retirement investments.  The defining characteristic of a target date fund is its “glidepath,” which determines the shifting asset mix of the fund over time.  The fund is automatically rebalanced and its asset allocation becomes more conservative (</a:t>
            </a:r>
            <a:r>
              <a:rPr lang="en-US" sz="1150" i="1" u="sng" dirty="0" smtClean="0"/>
              <a:t>i.e.</a:t>
            </a:r>
            <a:r>
              <a:rPr lang="en-US" sz="1150" dirty="0" smtClean="0"/>
              <a:t>, has a higher allocation to fixed income investments and lower allocation to equity investments) as it gets closer to its target date.  </a:t>
            </a:r>
          </a:p>
          <a:p>
            <a:pPr>
              <a:defRPr/>
            </a:pPr>
            <a:r>
              <a:rPr lang="en-US" sz="1150" dirty="0" smtClean="0"/>
              <a:t>           Despite their popularity, Congress and regulators have voiced deep concerns regarding the design of target date funds, especially those funds with near-term target dates.  It is by now an old story that the average investment loss for funds with a target date of 2010 was roughly -25% due to the market turmoil in 2008, with individual fund losses running as high as -41%, according to an analysis by the SEC.  (Based on SEC staff analysis presented in the October 28, 2009 testimony of Mr. Andrew J. Donohue, Director, SEC Division of Investment Management, before the U.S. Senate.) The moral of this story is that plan investors must remain vigilant.</a:t>
            </a:r>
            <a:endParaRPr lang="en-US" sz="1150" dirty="0"/>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74363665-20B7-48E8-8BF7-B23B5A1452F5}" type="slidenum">
              <a:rPr lang="en-US" sz="1200" smtClean="0">
                <a:latin typeface="Arial" charset="0"/>
              </a:rPr>
              <a:pPr eaLnBrk="1" hangingPunct="1"/>
              <a:t>4</a:t>
            </a:fld>
            <a:endParaRPr lang="en-US" sz="1200" dirty="0"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a:xfrm>
            <a:off x="701675" y="4267200"/>
            <a:ext cx="5608638" cy="4332288"/>
          </a:xfrm>
        </p:spPr>
        <p:txBody>
          <a:bodyPr/>
          <a:lstStyle/>
          <a:p>
            <a:pPr>
              <a:defRPr/>
            </a:pPr>
            <a:r>
              <a:rPr lang="en-US" dirty="0" smtClean="0"/>
              <a:t>     </a:t>
            </a:r>
            <a:r>
              <a:rPr lang="en-US" sz="1050" dirty="0" smtClean="0"/>
              <a:t>On </a:t>
            </a:r>
            <a:r>
              <a:rPr lang="en-US" sz="1050" dirty="0"/>
              <a:t>February 28, 2013, the DOL fulfilled its commitment to assist plan fiduciaries in obtaining and evaluating relevant information when selecting and monitoring target date funds (“TDF”s) by publishing a series of tips on “What to Remember When Choosing Target Date Funds.”  These tips suggest that the starting point for </a:t>
            </a:r>
            <a:r>
              <a:rPr lang="en-US" sz="1050" dirty="0" smtClean="0"/>
              <a:t>a prudent selection process should </a:t>
            </a:r>
            <a:r>
              <a:rPr lang="en-US" sz="1050" dirty="0"/>
              <a:t>be consideration of the </a:t>
            </a:r>
            <a:r>
              <a:rPr lang="en-US" sz="1050" dirty="0" smtClean="0"/>
              <a:t>TDF’s </a:t>
            </a:r>
            <a:r>
              <a:rPr lang="en-US" sz="1050" dirty="0"/>
              <a:t>prospectus which would include </a:t>
            </a:r>
            <a:r>
              <a:rPr lang="en-US" sz="1050" dirty="0" smtClean="0"/>
              <a:t>the fund’s </a:t>
            </a:r>
            <a:r>
              <a:rPr lang="en-US" sz="1050" dirty="0"/>
              <a:t>historical performance as well as fee and expense information.  Other </a:t>
            </a:r>
            <a:r>
              <a:rPr lang="en-US" sz="1050" dirty="0" smtClean="0"/>
              <a:t>key characteristics </a:t>
            </a:r>
            <a:r>
              <a:rPr lang="en-US" sz="1050" dirty="0"/>
              <a:t>of a particular TDF revealed in its </a:t>
            </a:r>
            <a:r>
              <a:rPr lang="en-US" sz="1050" dirty="0" smtClean="0"/>
              <a:t>prospectus would be </a:t>
            </a:r>
            <a:r>
              <a:rPr lang="en-US" sz="1050" dirty="0"/>
              <a:t>its target date, glidepath and the point at which it reaches its most conservative asset allocation </a:t>
            </a:r>
            <a:r>
              <a:rPr lang="en-US" sz="1050" dirty="0" smtClean="0"/>
              <a:t>(also known as the </a:t>
            </a:r>
            <a:r>
              <a:rPr lang="en-US" sz="1050" dirty="0"/>
              <a:t>“landing point</a:t>
            </a:r>
            <a:r>
              <a:rPr lang="en-US" sz="1050" dirty="0" smtClean="0"/>
              <a:t>”).  Obtaining this information enables </a:t>
            </a:r>
            <a:r>
              <a:rPr lang="en-US" sz="1050" dirty="0"/>
              <a:t>the plan fiduciary to determine how well the investment aligns with the </a:t>
            </a:r>
            <a:r>
              <a:rPr lang="en-US" sz="1050" dirty="0" smtClean="0"/>
              <a:t>plan’s objectives. </a:t>
            </a:r>
            <a:r>
              <a:rPr lang="en-US" sz="1050" b="1" dirty="0" smtClean="0"/>
              <a:t> </a:t>
            </a:r>
            <a:endParaRPr lang="en-US" sz="1050" dirty="0"/>
          </a:p>
          <a:p>
            <a:pPr>
              <a:defRPr/>
            </a:pPr>
            <a:r>
              <a:rPr lang="en-US" sz="1050" dirty="0" smtClean="0"/>
              <a:t>     Since </a:t>
            </a:r>
            <a:r>
              <a:rPr lang="en-US" sz="1050" dirty="0"/>
              <a:t>plan sponsors typically lack expertise with TDFs and have exposure to liability for investment losses if they make an imprudent choice, advisors can provide valuable service by helping plan sponsors in </a:t>
            </a:r>
            <a:r>
              <a:rPr lang="en-US" sz="1050" dirty="0" smtClean="0"/>
              <a:t>accessing relevant TDF information and identifying the plan’s </a:t>
            </a:r>
            <a:r>
              <a:rPr lang="en-US" sz="1050" u="sng" dirty="0" smtClean="0"/>
              <a:t>objectives with repect to the TDF</a:t>
            </a:r>
            <a:r>
              <a:rPr lang="en-US" sz="1050" dirty="0" smtClean="0"/>
              <a:t>.  The plan’s goals </a:t>
            </a:r>
            <a:r>
              <a:rPr lang="en-US" sz="1050" dirty="0"/>
              <a:t>may range from preservation of savings to maximizing the </a:t>
            </a:r>
            <a:r>
              <a:rPr lang="en-US" sz="1050" dirty="0" smtClean="0"/>
              <a:t>earnings </a:t>
            </a:r>
            <a:r>
              <a:rPr lang="en-US" sz="1050" dirty="0"/>
              <a:t>potential of every dollar contributed to the </a:t>
            </a:r>
            <a:r>
              <a:rPr lang="en-US" sz="1050" dirty="0" smtClean="0"/>
              <a:t>plan.   Maintaining a plan account’s purchasing power throughout retirement (</a:t>
            </a:r>
            <a:r>
              <a:rPr lang="en-US" sz="1050" i="1" u="sng" dirty="0" smtClean="0"/>
              <a:t>i.e</a:t>
            </a:r>
            <a:r>
              <a:rPr lang="en-US" sz="1050" dirty="0" smtClean="0"/>
              <a:t>., fighting inflation) represents </a:t>
            </a:r>
            <a:r>
              <a:rPr lang="en-US" sz="1050" dirty="0"/>
              <a:t>an intermediate goal.  An advisor should ensure that the TDF’s </a:t>
            </a:r>
            <a:r>
              <a:rPr lang="en-US" sz="1050" u="sng" dirty="0"/>
              <a:t>glidepath</a:t>
            </a:r>
            <a:r>
              <a:rPr lang="en-US" sz="1050" dirty="0"/>
              <a:t> and </a:t>
            </a:r>
            <a:r>
              <a:rPr lang="en-US" sz="1050" u="sng" dirty="0"/>
              <a:t>allocation of assets</a:t>
            </a:r>
            <a:r>
              <a:rPr lang="en-US" sz="1050" dirty="0"/>
              <a:t> across the selected asset classes are consistent with </a:t>
            </a:r>
            <a:r>
              <a:rPr lang="en-US" sz="1050" dirty="0" smtClean="0"/>
              <a:t>the plan’s </a:t>
            </a:r>
            <a:r>
              <a:rPr lang="en-US" sz="1050" dirty="0"/>
              <a:t>objectives and that they are effectively </a:t>
            </a:r>
            <a:r>
              <a:rPr lang="en-US" sz="1050" u="sng" dirty="0"/>
              <a:t>implemented</a:t>
            </a:r>
            <a:r>
              <a:rPr lang="en-US" sz="1050" dirty="0"/>
              <a:t> through appropriate investment styles and forms of investment to achieve the best outcome</a:t>
            </a:r>
            <a:r>
              <a:rPr lang="en-US" sz="1050" dirty="0" smtClean="0"/>
              <a:t>. </a:t>
            </a:r>
          </a:p>
          <a:p>
            <a:pPr>
              <a:defRPr/>
            </a:pPr>
            <a:r>
              <a:rPr lang="en-US" sz="1050" dirty="0"/>
              <a:t> </a:t>
            </a:r>
            <a:r>
              <a:rPr lang="en-US" sz="1050" dirty="0" smtClean="0"/>
              <a:t>    To meet its duties under ERISA, a plan fiduciary must incorporate these elements in its criteria for selecting a TDF.  According to the DOL, the decision-making process should be thoroughly documented which means that a written record needs to be created showing the information relied on and the rationale for selecting a particular TDF as a plan investment.</a:t>
            </a:r>
          </a:p>
          <a:p>
            <a:pPr>
              <a:defRPr/>
            </a:pPr>
            <a:endParaRPr lang="en-US" sz="1050" dirty="0"/>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B59E637-B888-42DC-B5F8-020B5BB33132}" type="slidenum">
              <a:rPr lang="en-US" sz="1200" smtClean="0">
                <a:latin typeface="Arial" charset="0"/>
              </a:rPr>
              <a:pPr eaLnBrk="1" hangingPunct="1"/>
              <a:t>5</a:t>
            </a:fld>
            <a:endParaRPr lang="en-US" sz="1200" dirty="0"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xfrm>
            <a:off x="701675" y="4267200"/>
            <a:ext cx="5608638" cy="43322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US" sz="1100" dirty="0" smtClean="0"/>
              <a:t>   As I have mentioned, a key consideration for plan sponsors and their advisors in reviewing the suitability of a TDF is whether the glidepath and landing point used by the TDF align with plan objectives and the needs of the plan’s participants.  An advisor should know the relative percentages of the TDF’s equity and fixed income holdings at all points along the glidepath, since equity investments have both a greater potential for growth, as well as higher risk and volatility, while fixed income will have lower but more stable returns.  This information will show whether a particular TDF will be a good fit for a plan.</a:t>
            </a:r>
          </a:p>
          <a:p>
            <a:pPr>
              <a:spcBef>
                <a:spcPct val="0"/>
              </a:spcBef>
            </a:pPr>
            <a:r>
              <a:rPr lang="en-US" sz="1100" dirty="0" smtClean="0"/>
              <a:t>     The fund’s investment allocation at its  starting point and at its target date should also be determined, and it should be determined when the fund will reach its most conservative investment allocation with its highest percentage of investments in fixed income.  Moreover, there should be an understanding of the rate of conversion from equities to fixed income embodied by the glidepath so that the relative growth potential, investment risk and inflation fighting capacity of the fund at any stage in a participant’s career can be gaged.  </a:t>
            </a:r>
          </a:p>
          <a:p>
            <a:pPr>
              <a:spcBef>
                <a:spcPct val="0"/>
              </a:spcBef>
            </a:pPr>
            <a:r>
              <a:rPr lang="en-US" sz="1100" dirty="0" smtClean="0"/>
              <a:t>     Many TDFs continue to maintain a significant investment in equities from the landing point and/or target date (generally a date close to retirement) “through” a participant’s death based on the perception that this will be needed to support inflation adjusted spending after retirement.   This “through” retirement philosophy would meet the needs of a plan where participants gradually draw down account balances over a period of years.  On the other hand, if a plan’s participants have shown a pattern of cashing out when they retire, a TDF whose most conservative investment allocation will be attained at or near retirement age (thereby reducing the volatility of account balances at that time) may be a more appropriate choice.  This is known as the “to” retirement approach.</a:t>
            </a:r>
          </a:p>
          <a:p>
            <a:endParaRPr lang="en-US" dirty="0" smtClean="0"/>
          </a:p>
          <a:p>
            <a:endParaRPr lang="en-US" dirty="0" smtClean="0"/>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A66307AB-EFD6-4F0C-A401-D9AA62FB9665}" type="slidenum">
              <a:rPr lang="en-US" sz="1200" smtClean="0">
                <a:latin typeface="Arial" charset="0"/>
              </a:rPr>
              <a:pPr eaLnBrk="1" hangingPunct="1"/>
              <a:t>6</a:t>
            </a:fld>
            <a:endParaRPr lang="en-US" sz="1200" dirty="0"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     I have talked about plans where participants gradually draw down their accounts over time and of other plans where the predominant distribution pattern is a lump sum taken at retirement.  Perhaps the latter group of participants are low-wage workers with an immediate need for income when they retire.  Generally speaking, this will create the need for an investment mix that reduces volatility at such time.  Whatever their effect, these are examples of demographic characteristics that should also be taken into account in matching a plan to a TDF.  </a:t>
            </a:r>
          </a:p>
          <a:p>
            <a:r>
              <a:rPr lang="en-US" dirty="0" smtClean="0"/>
              <a:t>     Other examples of demographic factors are participant ages, salary levels, turnover rates, contribution rates and participation in a traditional defined benefit pension plan.  The DOL recommends that plan fiduciaries discuss these characteristics with TDF providers to determine their significance.</a:t>
            </a:r>
          </a:p>
          <a:p>
            <a:r>
              <a:rPr lang="en-US" dirty="0" smtClean="0"/>
              <a:t>     Thus, a workforce that also participates in a defined benefit plan may be less reliant on an individual account plan which invests in a TDF, so that a fund with a glidepath that maximizes investment performance, even though it entails a higher level of risk, may better accommodate participant needs.  The same may be true of plan whose participants consist primarily of highly compensated individuals who are not dependent on the plan to provide a predictable level of retirement savings.  On the other hand, high turnover may entail an expectation that capital will be preserved, making conservative investment allocations all along the glidepath the appropriate choice.</a:t>
            </a:r>
          </a:p>
          <a:p>
            <a:endParaRPr lang="en-US" dirty="0" smtClean="0"/>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A2A85A6E-79B9-452C-80FC-201AA7706899}" type="slidenum">
              <a:rPr lang="en-US" sz="1200" smtClean="0">
                <a:latin typeface="Arial" charset="0"/>
              </a:rPr>
              <a:pPr eaLnBrk="1" hangingPunct="1"/>
              <a:t>7</a:t>
            </a:fld>
            <a:endParaRPr lang="en-US" sz="1200" dirty="0"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US" sz="1150" dirty="0" smtClean="0"/>
              <a:t>     </a:t>
            </a:r>
            <a:r>
              <a:rPr lang="en-US" sz="1150" u="sng" dirty="0" smtClean="0"/>
              <a:t>Investment </a:t>
            </a:r>
            <a:r>
              <a:rPr lang="en-US" sz="1150" u="sng" dirty="0"/>
              <a:t>Strategy and Other Fund Characteristics</a:t>
            </a:r>
            <a:r>
              <a:rPr lang="en-US" sz="1150" dirty="0"/>
              <a:t>.  The DOL also wants plan </a:t>
            </a:r>
            <a:r>
              <a:rPr lang="en-US" sz="1150" dirty="0" smtClean="0"/>
              <a:t>fiduciaries </a:t>
            </a:r>
            <a:r>
              <a:rPr lang="en-US" sz="1150" dirty="0"/>
              <a:t>to understand the TDF’s investment strategy reflected by, among other things, the asset classes established to achieve diversification.  For example, a sponsor should know if asset classes other than equity and fixed income securities are represented, such as potentially </a:t>
            </a:r>
            <a:r>
              <a:rPr lang="en-US" sz="1150" dirty="0" smtClean="0"/>
              <a:t>inflation-resistant </a:t>
            </a:r>
            <a:r>
              <a:rPr lang="en-US" sz="1150" dirty="0"/>
              <a:t>real estate.  </a:t>
            </a:r>
            <a:endParaRPr lang="en-US" sz="1150" dirty="0" smtClean="0"/>
          </a:p>
          <a:p>
            <a:pPr>
              <a:defRPr/>
            </a:pPr>
            <a:r>
              <a:rPr lang="en-US" sz="1150" dirty="0"/>
              <a:t> </a:t>
            </a:r>
            <a:r>
              <a:rPr lang="en-US" sz="1150" dirty="0" smtClean="0"/>
              <a:t>   Further</a:t>
            </a:r>
            <a:r>
              <a:rPr lang="en-US" sz="1150" dirty="0"/>
              <a:t>, </a:t>
            </a:r>
            <a:r>
              <a:rPr lang="en-US" sz="1150" dirty="0" smtClean="0"/>
              <a:t>an informed decision should be made as to the TDF’s investment </a:t>
            </a:r>
            <a:r>
              <a:rPr lang="en-US" sz="1150" dirty="0"/>
              <a:t>style, such as whether </a:t>
            </a:r>
            <a:r>
              <a:rPr lang="en-US" sz="1150" dirty="0" smtClean="0"/>
              <a:t>its </a:t>
            </a:r>
            <a:r>
              <a:rPr lang="en-US" sz="1150" dirty="0"/>
              <a:t>underlying investments are actively or passively </a:t>
            </a:r>
            <a:r>
              <a:rPr lang="en-US" sz="1150" dirty="0" smtClean="0"/>
              <a:t>managed.  If a plan fiduciary determines that it would be prudent to seek investment performance superior to that of the broad-based market, active investment management would be appropriate.  On the other hand, a plan may find it sufficient to track the market and pay the lower fees of a passively invested fund.  Some TDF providers offer funds in both styles.</a:t>
            </a:r>
          </a:p>
          <a:p>
            <a:pPr>
              <a:defRPr/>
            </a:pPr>
            <a:r>
              <a:rPr lang="en-US" sz="1150" dirty="0" smtClean="0"/>
              <a:t>     The form of  the underlying </a:t>
            </a:r>
            <a:r>
              <a:rPr lang="en-US" sz="1150" dirty="0"/>
              <a:t>investments, </a:t>
            </a:r>
            <a:r>
              <a:rPr lang="en-US" sz="1150" i="1" u="sng" dirty="0"/>
              <a:t>e.g</a:t>
            </a:r>
            <a:r>
              <a:rPr lang="en-US" sz="1150" dirty="0"/>
              <a:t>., mutual funds, ETFs, collective trusts or separately managed accounts, should </a:t>
            </a:r>
            <a:r>
              <a:rPr lang="en-US" sz="1150" dirty="0" smtClean="0"/>
              <a:t>also be </a:t>
            </a:r>
            <a:r>
              <a:rPr lang="en-US" sz="1150" dirty="0"/>
              <a:t>examined for their effect on such critical issues as fees and expenses</a:t>
            </a:r>
            <a:r>
              <a:rPr lang="en-US" sz="1150" dirty="0" smtClean="0"/>
              <a:t>.  In the case of a TDF structured as a tiered series of mutual funds, the DOL assumes that the plan fiduciary will examine the expense ratios of the underlying funds and whether they are, in the aggregate, substantially less than the overall TDF expense ratio.  If there is a significant disparity, the reason for the difference should be identified (</a:t>
            </a:r>
            <a:r>
              <a:rPr lang="en-US" sz="1150" i="1" u="sng" dirty="0" smtClean="0"/>
              <a:t>e.g</a:t>
            </a:r>
            <a:r>
              <a:rPr lang="en-US" sz="1150" dirty="0" smtClean="0"/>
              <a:t>., charges for asset allocation, rebalancing or access to special investments that smooth returns) and evaluated in terms of whether the additional  features are appropriate and the expense reasonable</a:t>
            </a:r>
            <a:r>
              <a:rPr lang="en-US" dirty="0" smtClean="0"/>
              <a:t>.</a:t>
            </a:r>
            <a:endParaRPr lang="en-US" dirty="0"/>
          </a:p>
          <a:p>
            <a:pPr>
              <a:defRPr/>
            </a:pPr>
            <a:endParaRPr lang="en-US" dirty="0"/>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ED1D3772-8129-4DB6-9F37-F889DB09F29D}" type="slidenum">
              <a:rPr lang="en-US" sz="1200" smtClean="0">
                <a:latin typeface="Arial" charset="0"/>
              </a:rPr>
              <a:pPr eaLnBrk="1" hangingPunct="1"/>
              <a:t>8</a:t>
            </a:fld>
            <a:endParaRPr lang="en-US" sz="1200" dirty="0"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xfrm>
            <a:off x="701675" y="4416425"/>
            <a:ext cx="5699125"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    </a:t>
            </a:r>
            <a:r>
              <a:rPr lang="en-US" u="sng" dirty="0" smtClean="0"/>
              <a:t>Customized Target Date Funds</a:t>
            </a:r>
            <a:r>
              <a:rPr lang="en-US" dirty="0" smtClean="0"/>
              <a:t>.  If a standard pre-packaged target date fund will not fully meet the plan’s objectives or the needs of its participants, the DOL recommends that plan fiduciaries investigate the feasibility of creating a custom target date fund for inclusion on the plan’s investment menu. Specific advantages that could potentially be achieved by utilization of a custom target date fund include: (i) control over and flexibility of glidepath design to respond to specific participant demographics or characteristics; (ii) improved investment performance by selecting the best managers for each underlying asset class; (iii) utilization of the plan’s core investment options; (iv) inclusion of specialized asset classes (</a:t>
            </a:r>
            <a:r>
              <a:rPr lang="en-US" i="1" u="sng" dirty="0" smtClean="0"/>
              <a:t>e.g</a:t>
            </a:r>
            <a:r>
              <a:rPr lang="en-US" dirty="0" smtClean="0"/>
              <a:t>., real estate, private equity or hedge funds), and/or exclusion of asset classes not consistent with the values of participants; (v) broader diversification of assets and (vi) potentially lower fees, given control over the underlying funds.   </a:t>
            </a:r>
          </a:p>
          <a:p>
            <a:r>
              <a:rPr lang="en-US" dirty="0" smtClean="0"/>
              <a:t>The DOL notes that a potential disadvantage of selecting a customized TDF as a plan investment would be additional costs and administrative complexity.  A determination should be made that the additional expense and effort of a customized TDF is reasonable in light of the anticipated advantages.  Although not acknowledged by the DOL, the additional cost could be offset by the absence of mutual fund advertising costs and the fact that the target date fund would not be part of a retail distribution chain. Also not mentioned by the DOL is the advantage to be obtained from eliminating excessive fees and other inefficiencies resulting from manipulation of a proprietary TDF’s underlying investments.  </a:t>
            </a:r>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1B080FCF-B54F-4FD8-839E-134D7A29F24E}" type="slidenum">
              <a:rPr lang="en-US" sz="1200" smtClean="0">
                <a:latin typeface="Arial" charset="0"/>
              </a:rPr>
              <a:pPr eaLnBrk="1" hangingPunct="1"/>
              <a:t>9</a:t>
            </a:fld>
            <a:endParaRPr lang="en-US" sz="1200" dirty="0"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u="sng" dirty="0" smtClean="0"/>
              <a:t>TDF Modifications</a:t>
            </a:r>
            <a:r>
              <a:rPr lang="en-US" dirty="0" smtClean="0"/>
              <a:t>.  The DOL also recommends that plan fiduciaries periodically review whether there have been any significant changes to a target date fund’s characteristics or the plan’s objectives since the fund’s original selection.  Fund modifications requiring attention include changes in the management team or a shifting of the fund’s investment strategy, as well as whether or not the original investment strategy has been effectively implemented.  A change to the target date fund or to the plan’s objectives for the fund could require that the fund be replaced.</a:t>
            </a:r>
          </a:p>
          <a:p>
            <a:r>
              <a:rPr lang="en-US" dirty="0" smtClean="0"/>
              <a:t>     It would be a good idea to establish a benchmark to periodically evaluate a TDF’s investment performance, as well as its fees and expenses.  The investment quality, fees and expenses of the TDF’s underlying funds, as well as the level of investment in each of the underlying funds, should also be included in the review.</a:t>
            </a:r>
          </a:p>
          <a:p>
            <a:endParaRPr lang="en-US" dirty="0" smtClean="0"/>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B2B53CAD-1EA0-43B3-ABC7-0D56187054B1}" type="slidenum">
              <a:rPr lang="en-US" sz="1200" smtClean="0">
                <a:latin typeface="Arial" charset="0"/>
              </a:rPr>
              <a:pPr eaLnBrk="1" hangingPunct="1"/>
              <a:t>10</a:t>
            </a:fld>
            <a:endParaRPr lang="en-US" sz="1200" dirty="0"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a:xfrm>
            <a:off x="400050" y="4267200"/>
            <a:ext cx="6210300" cy="4191000"/>
          </a:xfrm>
        </p:spPr>
        <p:txBody>
          <a:bodyPr/>
          <a:lstStyle/>
          <a:p>
            <a:pPr>
              <a:spcBef>
                <a:spcPts val="0"/>
              </a:spcBef>
              <a:defRPr/>
            </a:pPr>
            <a:r>
              <a:rPr lang="en-US" sz="1000" dirty="0" smtClean="0"/>
              <a:t>     In </a:t>
            </a:r>
            <a:r>
              <a:rPr lang="en-US" sz="1000" dirty="0"/>
              <a:t>its tips on TDF selection, the DOL indicates that plan fiduciaries need to communicate TDF information to employees to enable them to determine if the TDF offered by the plan is a good </a:t>
            </a:r>
            <a:r>
              <a:rPr lang="en-US" sz="1000" dirty="0" smtClean="0"/>
              <a:t>fit for the employee.  </a:t>
            </a:r>
            <a:r>
              <a:rPr lang="en-US" sz="1000" dirty="0"/>
              <a:t>This includes general information about </a:t>
            </a:r>
            <a:r>
              <a:rPr lang="en-US" sz="1000" dirty="0" smtClean="0"/>
              <a:t>the nature of TDFs</a:t>
            </a:r>
            <a:r>
              <a:rPr lang="en-US" sz="1000" dirty="0"/>
              <a:t>, as well as the details relating to particular funds.  In addition, TDFs are subject to the participant-level disclosure regulations that went into effect in 2012.  As is the case with any of a plan’s designated invested alternatives, these rules require the plan to include the TDF on an annual comparative chart to be furnished to participants, as well as annual and quarterly disclosures of the TDF’s plan-related fees. </a:t>
            </a:r>
          </a:p>
          <a:p>
            <a:pPr>
              <a:spcBef>
                <a:spcPts val="0"/>
              </a:spcBef>
              <a:defRPr/>
            </a:pPr>
            <a:r>
              <a:rPr lang="en-US" sz="1000" dirty="0" smtClean="0"/>
              <a:t>     Proposed </a:t>
            </a:r>
            <a:r>
              <a:rPr lang="en-US" sz="1000" dirty="0"/>
              <a:t>regulations released in 2010 would expand on these obligations.  The reason the proposal has yet to be finalized apparently has to do with coordinating </a:t>
            </a:r>
            <a:r>
              <a:rPr lang="en-US" sz="1000" dirty="0" smtClean="0"/>
              <a:t>the new rule </a:t>
            </a:r>
            <a:r>
              <a:rPr lang="en-US" sz="1000" dirty="0"/>
              <a:t>with impending SEC disclosure requirements.  Assuming the proposed rules are adopted in their present form, the annual comparative chart would need to include an appendix containing an explanation of the TDF’s glidepath, as well as a graphical illustration of the fund’s shifting asset allocations over time.  The proposed disclosure would also require an explanation of the relevance of the date in a TDF name (</a:t>
            </a:r>
            <a:r>
              <a:rPr lang="en-US" sz="1000" i="1" u="sng" dirty="0"/>
              <a:t>i.e</a:t>
            </a:r>
            <a:r>
              <a:rPr lang="en-US" sz="1000" dirty="0"/>
              <a:t>., the age group for whom the TDF was designed) and a disclaimer that the TDF may lose money even near or after retirement.</a:t>
            </a:r>
          </a:p>
          <a:p>
            <a:pPr>
              <a:spcBef>
                <a:spcPts val="0"/>
              </a:spcBef>
              <a:defRPr/>
            </a:pPr>
            <a:r>
              <a:rPr lang="en-US" sz="1000" dirty="0" smtClean="0"/>
              <a:t>     Other </a:t>
            </a:r>
            <a:r>
              <a:rPr lang="en-US" sz="1000" dirty="0"/>
              <a:t>proposed regulations would require similar disclosures </a:t>
            </a:r>
            <a:r>
              <a:rPr lang="en-US" sz="1000" dirty="0" smtClean="0"/>
              <a:t>(identical </a:t>
            </a:r>
            <a:r>
              <a:rPr lang="en-US" sz="1000" dirty="0"/>
              <a:t>to those I have just discussed) for TDFs used as a qualified default investment alternative or “QDIA”.  The QDIA regulations make this disclosure a condition of fiduciary relief for individual account plans that feature a default investment choice for plan participants.  In addition to the special disclosure rules that apply specifically to TDFs selected as a QDIA, the DOL has proposed more general QDIA disclosures that would apply to all QDIAs, including TDFs used as a QDIA.  Under the general QDIA disclosure, participants would need to be notified of the TDF’s investment objectives and principal strategies, including the types of assets it would hold.  The notice would also need to include historical investment performance and a statement that past performance is not necessarily an indication of how the investment will perform in the future.</a:t>
            </a:r>
          </a:p>
          <a:p>
            <a:pPr>
              <a:spcBef>
                <a:spcPts val="0"/>
              </a:spcBef>
              <a:defRPr/>
            </a:pPr>
            <a:r>
              <a:rPr lang="en-US" sz="1000" dirty="0"/>
              <a:t>     </a:t>
            </a:r>
            <a:r>
              <a:rPr lang="en-US" sz="950" dirty="0"/>
              <a:t>The DOL has informally indicated that it does not intend to develop a model TDF disclosure to meet the QDIA requirements or satisfy the participant-level disclosure </a:t>
            </a:r>
            <a:r>
              <a:rPr lang="en-US" sz="950" dirty="0" smtClean="0"/>
              <a:t>requirement.    Once the TDF disclosure rules are finalized, plan fiduciaries will need to develop customized TDF disclosures which are expected to be about 2 pages in length.</a:t>
            </a:r>
            <a:endParaRPr lang="en-US" sz="950" dirty="0"/>
          </a:p>
          <a:p>
            <a:pPr>
              <a:defRPr/>
            </a:pPr>
            <a:r>
              <a:rPr lang="en-US" dirty="0"/>
              <a:t> </a:t>
            </a:r>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F793D303-47DE-4A0F-BFBE-6486C27330D9}" type="slidenum">
              <a:rPr lang="en-US" sz="1200" smtClean="0">
                <a:latin typeface="Arial" charset="0"/>
              </a:rPr>
              <a:pPr eaLnBrk="1" hangingPunct="1"/>
              <a:t>11</a:t>
            </a:fld>
            <a:endParaRPr lang="en-US" sz="1200" dirty="0"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US" dirty="0" smtClean="0"/>
              <a:t>     </a:t>
            </a:r>
            <a:r>
              <a:rPr lang="en-US" sz="1150" u="sng" dirty="0" smtClean="0"/>
              <a:t>Advice to Participants</a:t>
            </a:r>
            <a:r>
              <a:rPr lang="en-US" sz="1150" dirty="0" smtClean="0"/>
              <a:t>.  Although </a:t>
            </a:r>
            <a:r>
              <a:rPr lang="en-US" sz="1150" dirty="0"/>
              <a:t>the DOL has not yet finalized its proposal concerning the required </a:t>
            </a:r>
            <a:r>
              <a:rPr lang="en-US" sz="1150" dirty="0" smtClean="0"/>
              <a:t>participant disclosures </a:t>
            </a:r>
            <a:r>
              <a:rPr lang="en-US" sz="1150" dirty="0"/>
              <a:t>for target date funds, it is clear that there is a concern that participants are not getting the appropriate information and education.  As a “best practice,” advisors can help provide meaningful information about the plan’s target date funds to participants right now.  Participants need to focus on the key features of a target date investment, such as its glide path, landing point and its potential volatility. </a:t>
            </a:r>
            <a:endParaRPr lang="en-US" sz="1150" dirty="0" smtClean="0"/>
          </a:p>
          <a:p>
            <a:pPr>
              <a:defRPr/>
            </a:pPr>
            <a:r>
              <a:rPr lang="en-US" sz="1150" dirty="0" smtClean="0"/>
              <a:t>     </a:t>
            </a:r>
            <a:r>
              <a:rPr lang="en-US" sz="1150" u="sng" dirty="0" smtClean="0"/>
              <a:t>Advice to Plan Sponsors</a:t>
            </a:r>
            <a:r>
              <a:rPr lang="en-US" sz="1150" dirty="0" smtClean="0"/>
              <a:t>.  As a matter of prudence, if </a:t>
            </a:r>
            <a:r>
              <a:rPr lang="en-US" sz="1150" dirty="0"/>
              <a:t>a plan fiduciary does not possess the necessary expertise to evaluate an investment, the fiduciary must seek outside advice or assistance, as necessary.  The </a:t>
            </a:r>
            <a:r>
              <a:rPr lang="en-US" sz="1150" dirty="0" smtClean="0"/>
              <a:t>DOL’s tips for selecting a TDF encourage utilization of expert advice by noting </a:t>
            </a:r>
            <a:r>
              <a:rPr lang="en-US" sz="1150" dirty="0"/>
              <a:t>that </a:t>
            </a:r>
            <a:r>
              <a:rPr lang="en-US" sz="1150" dirty="0" smtClean="0"/>
              <a:t>TDFs are </a:t>
            </a:r>
            <a:r>
              <a:rPr lang="en-US" sz="1150" dirty="0"/>
              <a:t>a relatively new investment </a:t>
            </a:r>
            <a:r>
              <a:rPr lang="en-US" sz="1150" dirty="0" smtClean="0"/>
              <a:t>option.  The DOL goes on to observe that </a:t>
            </a:r>
            <a:r>
              <a:rPr lang="en-US" sz="1150" dirty="0"/>
              <a:t>there are a number of commercially available sources of information and services relating to </a:t>
            </a:r>
            <a:r>
              <a:rPr lang="en-US" sz="1150" dirty="0" smtClean="0"/>
              <a:t>TDFs </a:t>
            </a:r>
            <a:r>
              <a:rPr lang="en-US" sz="1150" dirty="0"/>
              <a:t>to assist </a:t>
            </a:r>
            <a:r>
              <a:rPr lang="en-US" sz="1150" dirty="0" smtClean="0"/>
              <a:t>plan fiduciaries </a:t>
            </a:r>
            <a:r>
              <a:rPr lang="en-US" sz="1150" dirty="0"/>
              <a:t>in the decision-making and review process</a:t>
            </a:r>
            <a:r>
              <a:rPr lang="en-US" sz="1150" dirty="0" smtClean="0"/>
              <a:t>.</a:t>
            </a:r>
          </a:p>
          <a:p>
            <a:pPr>
              <a:defRPr/>
            </a:pPr>
            <a:r>
              <a:rPr lang="en-US" sz="1150" dirty="0" smtClean="0"/>
              <a:t>     While </a:t>
            </a:r>
            <a:r>
              <a:rPr lang="en-US" sz="1150" dirty="0"/>
              <a:t>educating participants about target date funds, advisors should also work with plan sponsors to ensure that they are prudently evaluating the target date fund series in the plan’s menu, especially if it is being utilized as a QDIA.  In light of the level of investment losses sustained by all types of target date funds in the last economic downturn, plan sponsors should pay particular attention to the expected volatility and equity/fixed income mix of target date funds intended for participants who are already in or nearing retirement (</a:t>
            </a:r>
            <a:r>
              <a:rPr lang="en-US" sz="1150" i="1" u="sng" dirty="0"/>
              <a:t>e.g.</a:t>
            </a:r>
            <a:r>
              <a:rPr lang="en-US" sz="1150" dirty="0"/>
              <a:t>, 2015 Retirement Fund).</a:t>
            </a:r>
          </a:p>
          <a:p>
            <a:pPr>
              <a:defRPr/>
            </a:pPr>
            <a:endParaRPr lang="en-US" dirty="0"/>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F98BF71A-E1E3-46BC-A822-55BEAE43776A}" type="slidenum">
              <a:rPr lang="en-US" sz="1200" smtClean="0">
                <a:latin typeface="Arial" charset="0"/>
              </a:rPr>
              <a:pPr eaLnBrk="1" hangingPunct="1"/>
              <a:t>12</a:t>
            </a:fld>
            <a:endParaRPr lang="en-US" sz="1200" dirty="0"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In this portion of the program, I will discuss lifetime income solutions and the role they can play in ensuring that defined contribution plan participants do not outlive their retirement savings.  I will touch on the relevant legal considerations, including the applicable fiduciary standards under ERISA.  I will also be reviewing the Department of Labor’s recent proposal on the disclosure of retirement plan projections.  </a:t>
            </a:r>
          </a:p>
        </p:txBody>
      </p:sp>
      <p:sp>
        <p:nvSpPr>
          <p:cNvPr id="563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FB6D2C0D-6463-4163-9513-AB57A320498B}" type="slidenum">
              <a:rPr lang="en-US" sz="1200" smtClean="0">
                <a:latin typeface="Arial" charset="0"/>
              </a:rPr>
              <a:pPr eaLnBrk="1" hangingPunct="1"/>
              <a:t>13</a:t>
            </a:fld>
            <a:endParaRPr lang="en-US" sz="1200" dirty="0"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ja-JP" dirty="0" smtClean="0"/>
              <a:t>     The Obama Administration  views how people draw down their savings to be just as important as encouraging them to save in the first place.  For this reason, it is particularly concerned with the risk that retirees will outlive their assets.  To mitigate this risk, the Administration wishes to motivate plan participants to annuitize all or part of their plan accounts.  Some in the government have described these types of plan-related annuities as providing a </a:t>
            </a:r>
            <a:r>
              <a:rPr lang="ja-JP" altLang="en-US" smtClean="0"/>
              <a:t>“</a:t>
            </a:r>
            <a:r>
              <a:rPr lang="en-US" altLang="ja-JP" dirty="0" smtClean="0"/>
              <a:t>retirement paycheck for life.</a:t>
            </a:r>
            <a:r>
              <a:rPr lang="ja-JP" altLang="en-US" smtClean="0"/>
              <a:t>”</a:t>
            </a:r>
            <a:r>
              <a:rPr lang="en-US" altLang="ja-JP" dirty="0" smtClean="0"/>
              <a:t>   But rather than mandating annuity payment forms in retirement plans, policymakers are looking for incentives to encourage plan sponsors to offer lifetime income options voluntarily.  Specifically, they wish to promote the use of longevity annuities, give participants the ability to roll over their 401(k) balances to a pension plan, and remove certain regulatory barriers in other areas to the use of annuities.  They are also looking at disclosure rules to persuade participants to think about their retirement accounts as lifetime income streams and examining techniques that enable plan sponsors to use annuities as default investments.</a:t>
            </a:r>
          </a:p>
          <a:p>
            <a:endParaRPr lang="en-US" dirty="0" smtClean="0"/>
          </a:p>
        </p:txBody>
      </p:sp>
      <p:sp>
        <p:nvSpPr>
          <p:cNvPr id="57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CB3C4F88-3AA3-4458-847C-676713F67670}" type="slidenum">
              <a:rPr lang="en-US" sz="1200" smtClean="0">
                <a:latin typeface="Arial" charset="0"/>
              </a:rPr>
              <a:pPr eaLnBrk="1" hangingPunct="1"/>
              <a:t>14</a:t>
            </a:fld>
            <a:endParaRPr lang="en-US" sz="1200" dirty="0"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u="sng" dirty="0" smtClean="0"/>
              <a:t>Defined benefit</a:t>
            </a:r>
            <a:r>
              <a:rPr lang="en-US" dirty="0" smtClean="0"/>
              <a:t> pension plans are obligated to offer annuity benefits to participants as a matter of law.  But most </a:t>
            </a:r>
            <a:r>
              <a:rPr lang="en-US" u="sng" dirty="0" smtClean="0"/>
              <a:t>defined contribution</a:t>
            </a:r>
            <a:r>
              <a:rPr lang="en-US" dirty="0" smtClean="0"/>
              <a:t> plans are not subject to this requirement.  If a 401(k) plan sponsor is interested in offering lifetime income options, it can always do so on a voluntary basis.  And there are 3 different approaches to doing this.  First, participants can be directed to external lifetime income products outside of the plan.  Second, the plan sponsor can offer an annuity </a:t>
            </a:r>
            <a:r>
              <a:rPr lang="en-US" u="sng" dirty="0" smtClean="0"/>
              <a:t>distribution option</a:t>
            </a:r>
            <a:r>
              <a:rPr lang="en-US" dirty="0" smtClean="0"/>
              <a:t> within the plan.  And third, it can use a lifetime income solution as an </a:t>
            </a:r>
            <a:r>
              <a:rPr lang="en-US" u="sng" dirty="0" smtClean="0"/>
              <a:t>investment vehicle</a:t>
            </a:r>
            <a:r>
              <a:rPr lang="en-US" dirty="0" smtClean="0"/>
              <a:t> within the plan. </a:t>
            </a:r>
          </a:p>
          <a:p>
            <a:r>
              <a:rPr lang="en-US" dirty="0" smtClean="0"/>
              <a:t> </a:t>
            </a:r>
          </a:p>
          <a:p>
            <a:r>
              <a:rPr lang="en-US" dirty="0" smtClean="0"/>
              <a:t>Under the first approach, the external solution, plan sponsors can direct those participants who are interested in lifetime income to IRA annuities.  Just as retirees can roll over their 401(k) plan account balance to an individual retirement </a:t>
            </a:r>
            <a:r>
              <a:rPr lang="en-US" u="sng" dirty="0" smtClean="0"/>
              <a:t>account</a:t>
            </a:r>
            <a:r>
              <a:rPr lang="en-US" dirty="0" smtClean="0"/>
              <a:t>, they may also roll them over to an individual retirement </a:t>
            </a:r>
            <a:r>
              <a:rPr lang="en-US" u="sng" dirty="0" smtClean="0"/>
              <a:t>annuity</a:t>
            </a:r>
            <a:r>
              <a:rPr lang="en-US" dirty="0" smtClean="0"/>
              <a:t>.  Plan sponsors can now implement internet portals that give participants easy access to multiple annuity providers and favorably priced annuities.  Under this approach, the selection of an IRA annuity provider is ultimately left up to the participant and the plan sponsor does not actually endorse the use of any IRA annuity.  If the plan sponsor wants to be more proactive, it will need to consider one of the “in plan” approaches for offering lifetime income solutions. </a:t>
            </a:r>
          </a:p>
          <a:p>
            <a:endParaRPr lang="en-US" dirty="0" smtClean="0"/>
          </a:p>
        </p:txBody>
      </p:sp>
      <p:sp>
        <p:nvSpPr>
          <p:cNvPr id="58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2D9DD21F-2D2A-4A9D-A4A0-100DF1D3C4C4}" type="slidenum">
              <a:rPr lang="en-US" sz="1200" smtClean="0">
                <a:latin typeface="Arial" charset="0"/>
              </a:rPr>
              <a:pPr eaLnBrk="1" hangingPunct="1"/>
              <a:t>15</a:t>
            </a:fld>
            <a:endParaRPr lang="en-US" sz="1200" dirty="0"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     If a 401(k) plan sponsor wants to make lifetime income options available to participants, it can simply amend the plan to add annuity payments as a distribution option.  Under this approach, if a participant elects to receive a distribution in the form of an annuity, the plan sponsor (or another fiduciary) selects an annuity provider and purchases an immediate annuity on behalf of the participant.   For ease of reference, I like to call these types of annuities, “Distribution Annuities.”  When a participant retires, his or her entire account balance is used to pay the full purchase price of the Distribution Annuity, and the annuity contract is distributed to the participant.  </a:t>
            </a:r>
          </a:p>
          <a:p>
            <a:r>
              <a:rPr lang="en-US" dirty="0" smtClean="0"/>
              <a:t>As an alternative “in plan” solution, the 401(k) plan sponsor may select and use a group annuity to provide both investment and distribution options to participants.  The group annuity customarily offers a broad menu of investment options to participants for their accounts.  For example, mutual funds may be offered as underlying investments under the group annuity.  The value of a participant’s account would be based on the ongoing contributions made to purchase interests in the underlying funds, as well as their investment performance.  When a participant retires and is ready to commence benefit payments, the value of the participant’s account would be “annuitized” or converted into an annuity.  </a:t>
            </a:r>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D91673B9-7AA0-401C-BBDF-46FD5ABDD7D3}" type="slidenum">
              <a:rPr lang="en-US" sz="1200" smtClean="0">
                <a:latin typeface="Arial" charset="0"/>
              </a:rPr>
              <a:pPr eaLnBrk="1" hangingPunct="1"/>
              <a:t>16</a:t>
            </a:fld>
            <a:endParaRPr lang="en-US" sz="1200" dirty="0"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spcBef>
                <a:spcPts val="0"/>
              </a:spcBef>
              <a:defRPr/>
            </a:pPr>
            <a:r>
              <a:rPr lang="en-US" sz="1050" u="sng" dirty="0" smtClean="0"/>
              <a:t>Comparison </a:t>
            </a:r>
            <a:r>
              <a:rPr lang="en-US" sz="1050" u="sng" dirty="0"/>
              <a:t>of Retirement Income Strategies</a:t>
            </a:r>
            <a:endParaRPr lang="en-US" sz="1050" dirty="0"/>
          </a:p>
          <a:p>
            <a:pPr>
              <a:spcBef>
                <a:spcPts val="0"/>
              </a:spcBef>
              <a:defRPr/>
            </a:pPr>
            <a:r>
              <a:rPr lang="en-US" sz="1050" dirty="0"/>
              <a:t> </a:t>
            </a:r>
            <a:r>
              <a:rPr lang="en-US" sz="1100" dirty="0" smtClean="0"/>
              <a:t>Now </a:t>
            </a:r>
            <a:r>
              <a:rPr lang="en-US" sz="1100" dirty="0"/>
              <a:t>let’s take a step back and talk about retirement income strategies in general and how they stack up against each other.  The most basic is probably </a:t>
            </a:r>
            <a:r>
              <a:rPr lang="en-US" sz="1100" b="1" dirty="0"/>
              <a:t>Systematic Withdrawals</a:t>
            </a:r>
            <a:r>
              <a:rPr lang="en-US" sz="1100" dirty="0"/>
              <a:t> where a retiree might withdraw a fixed dollar amount or percentage, like 4% of the account value, each year.  </a:t>
            </a:r>
            <a:r>
              <a:rPr lang="en-US" sz="1100" b="1" dirty="0"/>
              <a:t>Managed Payout Funds</a:t>
            </a:r>
            <a:r>
              <a:rPr lang="en-US" sz="1100" dirty="0"/>
              <a:t> do something similar, except that they revise withdrawal amounts to reflect investment performance.  Unfortunately, neither Systematic Withdrawals nor Managed Payouts guarantee a level income stream for life.    </a:t>
            </a:r>
          </a:p>
          <a:p>
            <a:pPr>
              <a:spcBef>
                <a:spcPts val="0"/>
              </a:spcBef>
              <a:defRPr/>
            </a:pPr>
            <a:r>
              <a:rPr lang="en-US" sz="1100" dirty="0"/>
              <a:t> </a:t>
            </a:r>
          </a:p>
          <a:p>
            <a:pPr>
              <a:spcBef>
                <a:spcPts val="0"/>
              </a:spcBef>
              <a:defRPr/>
            </a:pPr>
            <a:r>
              <a:rPr lang="en-US" sz="1100" dirty="0"/>
              <a:t>The only way to obtain guaranteed income under a DC plan is through an annuity.  As we discussed a moment ago, </a:t>
            </a:r>
            <a:r>
              <a:rPr lang="en-US" sz="1100" b="1" dirty="0"/>
              <a:t>Distribution Annuities</a:t>
            </a:r>
            <a:r>
              <a:rPr lang="en-US" sz="1100" dirty="0"/>
              <a:t> and </a:t>
            </a:r>
            <a:r>
              <a:rPr lang="en-US" sz="1100" b="1" dirty="0"/>
              <a:t>Group Annuities</a:t>
            </a:r>
            <a:r>
              <a:rPr lang="en-US" sz="1100" dirty="0"/>
              <a:t> are pretty standard solutions for 401(k) plan sponsors.   But it is important to note that you have restricted access to cash once you retire.  So if an emergency need for cash arises after you have annuitized your benefit, there would be no way to withdraw additional funds in excess of your regular annuity payment.</a:t>
            </a:r>
          </a:p>
          <a:p>
            <a:pPr>
              <a:spcBef>
                <a:spcPts val="0"/>
              </a:spcBef>
              <a:defRPr/>
            </a:pPr>
            <a:r>
              <a:rPr lang="en-US" sz="1100" dirty="0"/>
              <a:t> </a:t>
            </a:r>
          </a:p>
          <a:p>
            <a:pPr>
              <a:spcBef>
                <a:spcPts val="0"/>
              </a:spcBef>
              <a:defRPr/>
            </a:pPr>
            <a:r>
              <a:rPr lang="en-US" sz="1100" b="1" dirty="0" smtClean="0"/>
              <a:t>Longevity </a:t>
            </a:r>
            <a:r>
              <a:rPr lang="en-US" sz="1100" b="1" dirty="0"/>
              <a:t>insurance</a:t>
            </a:r>
            <a:r>
              <a:rPr lang="en-US" sz="1100" dirty="0"/>
              <a:t> tries to address this problem through a partial income guarantee.  Under this strategy, you would only annuitize a portion of your account and purchase a longevity annuity that commences at an advanced age, like age 85.  This strategy allows you to hold on to more of your plan account, but the tradeoff is that you don’t have guaranteed income until age 85.  I also want to mention </a:t>
            </a:r>
            <a:r>
              <a:rPr lang="en-US" sz="1100" b="1" dirty="0"/>
              <a:t>Guaranteed Living Withdrawal Benefit</a:t>
            </a:r>
            <a:r>
              <a:rPr lang="en-US" sz="1100" dirty="0"/>
              <a:t> annuities, which have garnered a lot of attention in recent years, since they are designed to provide both guaranteed income and full access to cash.</a:t>
            </a:r>
          </a:p>
          <a:p>
            <a:pPr>
              <a:defRPr/>
            </a:pPr>
            <a:endParaRPr lang="en-US" dirty="0"/>
          </a:p>
        </p:txBody>
      </p:sp>
      <p:sp>
        <p:nvSpPr>
          <p:cNvPr id="604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3FC2EC7B-227D-49AA-9FBF-3C57AA999AE3}" type="slidenum">
              <a:rPr lang="en-US" sz="1200" smtClean="0">
                <a:latin typeface="Arial" charset="0"/>
              </a:rPr>
              <a:pPr eaLnBrk="1" hangingPunct="1"/>
              <a:t>17</a:t>
            </a:fld>
            <a:endParaRPr lang="en-US" sz="1200" dirty="0"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u="sng" dirty="0" smtClean="0"/>
              <a:t>Guaranteed Living Withdrawal Benefit</a:t>
            </a:r>
            <a:endParaRPr lang="en-US" dirty="0" smtClean="0"/>
          </a:p>
          <a:p>
            <a:r>
              <a:rPr lang="en-US" dirty="0" smtClean="0"/>
              <a:t> A Guaranteed Lifetime Withdrawal Benefit or GLWB is a “living benefit” rider that can be added to a group annuity.  (As an aside, a GLWB can also be referred to as a Guaranteed Minimum Withdrawal Benefit or GMWB for life.)  The guarantee gives participants the ability to withdraw a stated percentage of their "benefit base" after a certain age.  For example, a GLWB rider may give you the ability to withdraw 5% of your benefit base annually from age 65 for life.  The benefit base is different from your account value under the annuity.  The initial value of your benefit base is based on your contributions, but a GLWB rider may provide for a "roll-up" or an automatic percentage increase in your benefit base each year.  A GLWB rider may also (or instead) "step up" the value of your benefit base whenever the value of your underlying investments reach a high watermark on the anniversary date of when you elected the GLWB investment.  Unlike the underlying investments in your account, the benefit base will not decrease as a result of declining markets.  The GLWB’s guarantee will actually kick in and take effect when your account’s investment value is insufficient to cover your guaranteed withdrawals.  An annual charge is incurred for the guarantee, and you are typically required to invest in a lifestyle or target date fund. Participants do not have to annuitize their benefit in order to take advantage of guaranteed withdrawals, meaning that they can access their full account at any time or leave it untouched. Of course, excessive withdrawals would reduce or invalidate the guarantee.  </a:t>
            </a:r>
          </a:p>
          <a:p>
            <a:endParaRPr lang="en-US" dirty="0" smtClean="0"/>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D9C3A63-99E1-4B91-8125-9136312A8F8F}" type="slidenum">
              <a:rPr lang="en-US" sz="1200" smtClean="0">
                <a:latin typeface="Arial" charset="0"/>
              </a:rPr>
              <a:pPr eaLnBrk="1" hangingPunct="1"/>
              <a:t>18</a:t>
            </a:fld>
            <a:endParaRPr lang="en-US" sz="1200" dirty="0" smtClean="0">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US" sz="1150" u="sng" dirty="0"/>
              <a:t>Need for Additional Fiduciary Guidance</a:t>
            </a:r>
            <a:endParaRPr lang="en-US" sz="1150" dirty="0"/>
          </a:p>
          <a:p>
            <a:pPr>
              <a:defRPr/>
            </a:pPr>
            <a:r>
              <a:rPr lang="en-US" sz="1150" dirty="0"/>
              <a:t> </a:t>
            </a:r>
            <a:r>
              <a:rPr lang="en-US" sz="1150" dirty="0" smtClean="0"/>
              <a:t>As </a:t>
            </a:r>
            <a:r>
              <a:rPr lang="en-US" sz="1150" dirty="0"/>
              <a:t>we’ve discussed, the marketplace now offers a number of lifetime income solutions for 401(k) plans, including Distribution Annuities, Longevity Annuities and Group Annuities with or without a GLWB rider.  The U.S. Department of Labor has made it clear that the selection of an annuity provider and annuity products are fiduciary acts governed by ERISA. This includes the duty to act prudently and solely in the interest of the plan's participants.  But the problem is that there is no clear guidance from the DOL that spells out what plan sponsors and other fiduciaries should do when selecting and monitoring the plan’s annuity investments.</a:t>
            </a:r>
          </a:p>
          <a:p>
            <a:pPr>
              <a:defRPr/>
            </a:pPr>
            <a:r>
              <a:rPr lang="en-US" sz="1150" dirty="0"/>
              <a:t> </a:t>
            </a:r>
          </a:p>
          <a:p>
            <a:pPr>
              <a:defRPr/>
            </a:pPr>
            <a:r>
              <a:rPr lang="en-US" sz="1150" dirty="0"/>
              <a:t>In 1995, the DOL issued Interpretive Bulletin 95-1, providing fiduciary guidance on the selection of </a:t>
            </a:r>
            <a:r>
              <a:rPr lang="en-US" sz="1150" u="sng" dirty="0"/>
              <a:t>Distribution Annuities</a:t>
            </a:r>
            <a:r>
              <a:rPr lang="en-US" sz="1150" dirty="0"/>
              <a:t> for </a:t>
            </a:r>
            <a:r>
              <a:rPr lang="en-US" sz="1150" u="sng" dirty="0"/>
              <a:t>defined benefit</a:t>
            </a:r>
            <a:r>
              <a:rPr lang="en-US" sz="1150" dirty="0"/>
              <a:t> pension plans.   Under this standard for DB plans, the plan generally must select the “safest annuity available,” which typically translated into the most expensive annuity available. When the Pension Protection Act of 2006 was enacted, the lawmakers directed the DOL to clarify that the safest annuity standard would not be applicable to defined contribution plans.  And so, in 2008, the DOL released a safe harbor specifically for </a:t>
            </a:r>
            <a:r>
              <a:rPr lang="en-US" sz="1150" u="sng" dirty="0"/>
              <a:t>DC plans</a:t>
            </a:r>
            <a:r>
              <a:rPr lang="en-US" sz="1150" dirty="0"/>
              <a:t>.  Unfortunately, the safe harbor for DC plans was intended for Distribution Annuities only, and not for deferred annuities.  Technically speaking, the safe harbor does not address Group Annuities, or recent innovations such as GLWB riders or Longevity Annuities</a:t>
            </a:r>
            <a:r>
              <a:rPr lang="en-US" dirty="0"/>
              <a:t>.</a:t>
            </a:r>
          </a:p>
          <a:p>
            <a:pPr>
              <a:defRPr/>
            </a:pPr>
            <a:endParaRPr lang="en-US" dirty="0"/>
          </a:p>
        </p:txBody>
      </p:sp>
      <p:sp>
        <p:nvSpPr>
          <p:cNvPr id="624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A0774371-9AA7-4776-892F-BA730753DA64}" type="slidenum">
              <a:rPr lang="en-US" sz="1200" smtClean="0">
                <a:latin typeface="Arial" charset="0"/>
              </a:rPr>
              <a:pPr eaLnBrk="1" hangingPunct="1"/>
              <a:t>19</a:t>
            </a:fld>
            <a:endParaRPr lang="en-US" sz="1200" dirty="0" smtClean="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100" u="sng" dirty="0" smtClean="0"/>
              <a:t>Current Fiduciary Standard for Annuities</a:t>
            </a:r>
            <a:endParaRPr lang="en-US" sz="1100" dirty="0" smtClean="0"/>
          </a:p>
          <a:p>
            <a:r>
              <a:rPr lang="en-US" sz="1100" dirty="0" smtClean="0"/>
              <a:t> Even though there is no specific fiduciary guidance concerning the selection of group annuities, this has not stopped plan sponsors from offering lifetime income solutions to their participants.  Many 401(k) plan sponsors utilize group annuities.  And United Technologies Corporation recently became one of the first major U.S. companies to offer a GLWB option to their 401(k) plan participants.  </a:t>
            </a:r>
          </a:p>
          <a:p>
            <a:r>
              <a:rPr lang="en-US" sz="1100" dirty="0" smtClean="0"/>
              <a:t> </a:t>
            </a:r>
          </a:p>
          <a:p>
            <a:r>
              <a:rPr lang="en-US" sz="1100" dirty="0" smtClean="0"/>
              <a:t>As I just mentioned, the DOL safe harbor for DC plans is designed to provide fiduciary protection when the plan is purchasing Distribution Annuities.  But even though this guidance is intended for Distribution Annuities only, it provides a useful framework for evaluating the other types of annuities available to 401(k) plans.  The safe harbor has 5 components:</a:t>
            </a:r>
          </a:p>
          <a:p>
            <a:r>
              <a:rPr lang="en-US" sz="1100" dirty="0" smtClean="0"/>
              <a:t> </a:t>
            </a:r>
          </a:p>
          <a:p>
            <a:pPr>
              <a:spcBef>
                <a:spcPct val="0"/>
              </a:spcBef>
            </a:pPr>
            <a:r>
              <a:rPr lang="en-US" sz="1100" dirty="0" smtClean="0"/>
              <a:t>	1. The plan sponsor must observe general procedural prudence;</a:t>
            </a:r>
          </a:p>
          <a:p>
            <a:pPr>
              <a:spcBef>
                <a:spcPct val="0"/>
              </a:spcBef>
            </a:pPr>
            <a:r>
              <a:rPr lang="en-US" sz="1100" dirty="0" smtClean="0"/>
              <a:t>	2. It must consider the annuity provider’s ability to make future  </a:t>
            </a:r>
          </a:p>
          <a:p>
            <a:pPr>
              <a:spcBef>
                <a:spcPct val="0"/>
              </a:spcBef>
            </a:pPr>
            <a:r>
              <a:rPr lang="en-US" sz="1100" dirty="0" smtClean="0"/>
              <a:t>                            payments;</a:t>
            </a:r>
          </a:p>
          <a:p>
            <a:pPr>
              <a:spcBef>
                <a:spcPct val="0"/>
              </a:spcBef>
            </a:pPr>
            <a:r>
              <a:rPr lang="en-US" sz="1100" dirty="0" smtClean="0"/>
              <a:t>	3. It must also consider the annuity’s cost to in relation to benefits </a:t>
            </a:r>
          </a:p>
          <a:p>
            <a:pPr>
              <a:spcBef>
                <a:spcPct val="0"/>
              </a:spcBef>
            </a:pPr>
            <a:r>
              <a:rPr lang="en-US" sz="1100" dirty="0" smtClean="0"/>
              <a:t>                             and services; </a:t>
            </a:r>
          </a:p>
          <a:p>
            <a:pPr>
              <a:spcBef>
                <a:spcPct val="0"/>
              </a:spcBef>
            </a:pPr>
            <a:r>
              <a:rPr lang="en-US" sz="1100" dirty="0" smtClean="0"/>
              <a:t>	4. The plan sponsor must then draw appropriate conclusions based on </a:t>
            </a:r>
          </a:p>
          <a:p>
            <a:pPr>
              <a:spcBef>
                <a:spcPct val="0"/>
              </a:spcBef>
            </a:pPr>
            <a:r>
              <a:rPr lang="en-US" sz="1100" dirty="0" smtClean="0"/>
              <a:t>                             this information; and </a:t>
            </a:r>
          </a:p>
          <a:p>
            <a:pPr>
              <a:spcBef>
                <a:spcPct val="0"/>
              </a:spcBef>
            </a:pPr>
            <a:r>
              <a:rPr lang="en-US" sz="1100" dirty="0" smtClean="0"/>
              <a:t>	5. Seek expert advice as necessary.</a:t>
            </a:r>
          </a:p>
          <a:p>
            <a:endParaRPr lang="en-US" dirty="0" smtClean="0"/>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9C37605C-8927-4E0F-9FA6-EB87FDE681AA}" type="slidenum">
              <a:rPr lang="en-US" sz="1200" smtClean="0">
                <a:latin typeface="Arial" charset="0"/>
              </a:rPr>
              <a:pPr eaLnBrk="1" hangingPunct="1"/>
              <a:t>20</a:t>
            </a:fld>
            <a:endParaRPr lang="en-US" sz="1200" dirty="0" smtClean="0">
              <a:latin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The first of these five steps is the well-established general requirement of procedural prudence that applies with respect to the selection and monitoring of all plan investments and service providers.  A fiduciary must engage in an objective, thorough and analytical process to identify and select an annuity provider.  Under ERISA, plan fiduciaries are judged primarily by the process they follow.  Whether a fiduciary acts with prudence is evaluated at the time of the investment without the benefit of hindsight.  This means that a plan fiduciary will generally be deemed to have acted prudently when selecting an investment, such as an annuity, if the fiduciary appropriately investigates the annuity before deciding to select it, even if unexpected losses develop subsequent to investment.  A failure to adequately investigate can lead to a finding that the fiduciary did not act prudently.  </a:t>
            </a:r>
          </a:p>
          <a:p>
            <a:r>
              <a:rPr lang="en-US" dirty="0" smtClean="0"/>
              <a:t>One of the most important ways a fiduciary can demonstrate that it has acted prudently is to document the selection process in detail.  For this purpose, minutes of fiduciary reviews which refer to the information considered, as well as summaries of meetings and conversations with advisers, should be maintained.  Records should also be maintained to show the ongoing monitoring of an annuity provider, including the frequency of regularly scheduled evaluations.</a:t>
            </a:r>
          </a:p>
          <a:p>
            <a:endParaRPr lang="en-US" dirty="0" smtClean="0"/>
          </a:p>
        </p:txBody>
      </p:sp>
      <p:sp>
        <p:nvSpPr>
          <p:cNvPr id="64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B54F082F-151E-4A69-91A1-400738043C63}" type="slidenum">
              <a:rPr lang="en-US" sz="1200" smtClean="0">
                <a:latin typeface="Arial" charset="0"/>
              </a:rPr>
              <a:pPr eaLnBrk="1" hangingPunct="1"/>
              <a:t>21</a:t>
            </a:fld>
            <a:endParaRPr lang="en-US" sz="1200" dirty="0" smtClean="0">
              <a:latin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xfrm>
            <a:off x="1217613" y="685800"/>
            <a:ext cx="4649787" cy="3486150"/>
          </a:xfrm>
          <a:ln/>
        </p:spPr>
      </p:sp>
      <p:sp>
        <p:nvSpPr>
          <p:cNvPr id="3" name="Notes Placeholder 2"/>
          <p:cNvSpPr>
            <a:spLocks noGrp="1"/>
          </p:cNvSpPr>
          <p:nvPr>
            <p:ph type="body" idx="1"/>
          </p:nvPr>
        </p:nvSpPr>
        <p:spPr/>
        <p:txBody>
          <a:bodyPr/>
          <a:lstStyle/>
          <a:p>
            <a:pPr>
              <a:spcBef>
                <a:spcPts val="0"/>
              </a:spcBef>
              <a:defRPr/>
            </a:pPr>
            <a:r>
              <a:rPr lang="en-US" sz="1050" dirty="0" smtClean="0"/>
              <a:t>The second step in the annuity evaluation process </a:t>
            </a:r>
            <a:r>
              <a:rPr lang="en-US" sz="1050" dirty="0"/>
              <a:t>requires the plan sponsor to consider sufficient information to determine whether the annuity provider is financially viable so that it will be able to make future payments.  Although the DOL safe harbor provides little guidance on how to make this determination, an earlier proposed </a:t>
            </a:r>
            <a:r>
              <a:rPr lang="en-US" sz="1050" dirty="0" smtClean="0"/>
              <a:t>version of the safe harbor  </a:t>
            </a:r>
            <a:r>
              <a:rPr lang="en-US" sz="1050" dirty="0"/>
              <a:t>contained helpful suggestions.  For example, when gauging the insurer’s capacity to meet its obligations to make annuity payments, the plan fiduciary should consider:</a:t>
            </a:r>
          </a:p>
          <a:p>
            <a:pPr>
              <a:spcBef>
                <a:spcPts val="0"/>
              </a:spcBef>
              <a:defRPr/>
            </a:pPr>
            <a:r>
              <a:rPr lang="en-US" sz="1050" dirty="0"/>
              <a:t> </a:t>
            </a:r>
          </a:p>
          <a:p>
            <a:pPr>
              <a:spcBef>
                <a:spcPts val="0"/>
              </a:spcBef>
              <a:defRPr/>
            </a:pPr>
            <a:r>
              <a:rPr lang="en-US" sz="1050" b="1" dirty="0" smtClean="0"/>
              <a:t>•</a:t>
            </a:r>
            <a:r>
              <a:rPr lang="en-US" sz="1050" dirty="0" smtClean="0"/>
              <a:t>  the </a:t>
            </a:r>
            <a:r>
              <a:rPr lang="en-US" sz="1050" dirty="0"/>
              <a:t>insurer’s </a:t>
            </a:r>
            <a:r>
              <a:rPr lang="en-US" sz="1050" u="sng" dirty="0"/>
              <a:t>experience and financial expertise </a:t>
            </a:r>
            <a:r>
              <a:rPr lang="en-US" sz="1050" dirty="0"/>
              <a:t>in providing annuities of the type </a:t>
            </a:r>
          </a:p>
          <a:p>
            <a:pPr>
              <a:spcBef>
                <a:spcPts val="0"/>
              </a:spcBef>
              <a:defRPr/>
            </a:pPr>
            <a:r>
              <a:rPr lang="en-US" sz="1050" dirty="0" smtClean="0"/>
              <a:t>   under </a:t>
            </a:r>
            <a:r>
              <a:rPr lang="en-US" sz="1050" dirty="0"/>
              <a:t>consideration;</a:t>
            </a:r>
          </a:p>
          <a:p>
            <a:pPr>
              <a:spcBef>
                <a:spcPts val="0"/>
              </a:spcBef>
              <a:defRPr/>
            </a:pPr>
            <a:r>
              <a:rPr lang="en-US" sz="1050" b="1" dirty="0" smtClean="0"/>
              <a:t>•</a:t>
            </a:r>
            <a:r>
              <a:rPr lang="en-US" sz="1050" dirty="0" smtClean="0"/>
              <a:t> </a:t>
            </a:r>
            <a:r>
              <a:rPr lang="en-US" sz="1050" dirty="0"/>
              <a:t>the insurer’s level of </a:t>
            </a:r>
            <a:r>
              <a:rPr lang="en-US" sz="1050" u="sng" dirty="0"/>
              <a:t>capital, surplus and reserves </a:t>
            </a:r>
            <a:r>
              <a:rPr lang="en-US" sz="1050" dirty="0"/>
              <a:t>available to make the annuity   </a:t>
            </a:r>
          </a:p>
          <a:p>
            <a:pPr>
              <a:spcBef>
                <a:spcPts val="0"/>
              </a:spcBef>
              <a:defRPr/>
            </a:pPr>
            <a:r>
              <a:rPr lang="en-US" sz="1050" dirty="0"/>
              <a:t>  payments</a:t>
            </a:r>
            <a:r>
              <a:rPr lang="en-US" sz="1050" dirty="0" smtClean="0"/>
              <a:t>;</a:t>
            </a:r>
          </a:p>
          <a:p>
            <a:pPr>
              <a:spcBef>
                <a:spcPts val="0"/>
              </a:spcBef>
              <a:defRPr/>
            </a:pPr>
            <a:r>
              <a:rPr lang="en-US" sz="1050" b="1" dirty="0" smtClean="0"/>
              <a:t>•</a:t>
            </a:r>
            <a:r>
              <a:rPr lang="en-US" sz="1050" dirty="0" smtClean="0"/>
              <a:t>· </a:t>
            </a:r>
            <a:r>
              <a:rPr lang="en-US" sz="1050" dirty="0"/>
              <a:t>the insurer’s </a:t>
            </a:r>
            <a:r>
              <a:rPr lang="en-US" sz="1050" u="sng" dirty="0"/>
              <a:t>ratings</a:t>
            </a:r>
            <a:r>
              <a:rPr lang="en-US" sz="1050" dirty="0"/>
              <a:t> by insurance rating services, including consideration of whether </a:t>
            </a:r>
          </a:p>
          <a:p>
            <a:pPr>
              <a:spcBef>
                <a:spcPts val="0"/>
              </a:spcBef>
              <a:defRPr/>
            </a:pPr>
            <a:r>
              <a:rPr lang="en-US" sz="1050" dirty="0"/>
              <a:t>  the ratings cast a view on the insurer’s ability to make future payments.  For example,  </a:t>
            </a:r>
          </a:p>
          <a:p>
            <a:pPr>
              <a:spcBef>
                <a:spcPts val="0"/>
              </a:spcBef>
              <a:defRPr/>
            </a:pPr>
            <a:r>
              <a:rPr lang="en-US" sz="1050" dirty="0"/>
              <a:t>  consistently high ratings over a number of years may indicate strong claims paying </a:t>
            </a:r>
          </a:p>
          <a:p>
            <a:pPr>
              <a:spcBef>
                <a:spcPts val="0"/>
              </a:spcBef>
              <a:defRPr/>
            </a:pPr>
            <a:r>
              <a:rPr lang="en-US" sz="1050" dirty="0"/>
              <a:t>  ability.  Any </a:t>
            </a:r>
            <a:r>
              <a:rPr lang="en-US" sz="1050" u="sng" dirty="0"/>
              <a:t>negative </a:t>
            </a:r>
            <a:r>
              <a:rPr lang="en-US" sz="1050" i="1" u="sng" dirty="0"/>
              <a:t>information</a:t>
            </a:r>
            <a:r>
              <a:rPr lang="en-US" sz="1050" dirty="0"/>
              <a:t> about an insurer contained in the ratings should not  </a:t>
            </a:r>
          </a:p>
          <a:p>
            <a:pPr>
              <a:spcBef>
                <a:spcPts val="0"/>
              </a:spcBef>
              <a:defRPr/>
            </a:pPr>
            <a:r>
              <a:rPr lang="en-US" sz="1050" dirty="0"/>
              <a:t>  be ignored</a:t>
            </a:r>
            <a:r>
              <a:rPr lang="en-US" sz="1050" dirty="0" smtClean="0"/>
              <a:t>;</a:t>
            </a:r>
          </a:p>
          <a:p>
            <a:pPr>
              <a:spcBef>
                <a:spcPts val="0"/>
              </a:spcBef>
              <a:defRPr/>
            </a:pPr>
            <a:r>
              <a:rPr lang="en-US" sz="1050" b="1" dirty="0" smtClean="0"/>
              <a:t>•</a:t>
            </a:r>
            <a:r>
              <a:rPr lang="en-US" sz="1050" dirty="0" smtClean="0"/>
              <a:t>  the </a:t>
            </a:r>
            <a:r>
              <a:rPr lang="en-US" sz="1050" dirty="0"/>
              <a:t>annuity contract’s structure and </a:t>
            </a:r>
            <a:r>
              <a:rPr lang="en-US" sz="1050" u="sng" dirty="0"/>
              <a:t>benefit guarantees</a:t>
            </a:r>
            <a:r>
              <a:rPr lang="en-US" sz="1050" dirty="0" smtClean="0"/>
              <a:t>;</a:t>
            </a:r>
          </a:p>
          <a:p>
            <a:pPr>
              <a:spcBef>
                <a:spcPts val="0"/>
              </a:spcBef>
              <a:defRPr/>
            </a:pPr>
            <a:r>
              <a:rPr lang="en-US" sz="1050" b="1" dirty="0" smtClean="0"/>
              <a:t>•</a:t>
            </a:r>
            <a:r>
              <a:rPr lang="en-US" sz="1050" dirty="0" smtClean="0"/>
              <a:t>  the </a:t>
            </a:r>
            <a:r>
              <a:rPr lang="en-US" sz="1050" dirty="0"/>
              <a:t>availability and extent of additional </a:t>
            </a:r>
            <a:r>
              <a:rPr lang="en-US" sz="1050" u="sng" dirty="0"/>
              <a:t>protections through state guaranty </a:t>
            </a:r>
            <a:r>
              <a:rPr lang="en-US" sz="1050" u="sng" dirty="0" smtClean="0"/>
              <a:t>associations</a:t>
            </a:r>
            <a:r>
              <a:rPr lang="en-US" sz="1050" dirty="0"/>
              <a:t>;  </a:t>
            </a:r>
            <a:r>
              <a:rPr lang="en-US" sz="1050" dirty="0" smtClean="0"/>
              <a:t>   </a:t>
            </a:r>
          </a:p>
          <a:p>
            <a:pPr>
              <a:spcBef>
                <a:spcPts val="0"/>
              </a:spcBef>
              <a:defRPr/>
            </a:pPr>
            <a:r>
              <a:rPr lang="en-US" sz="1050" dirty="0"/>
              <a:t> </a:t>
            </a:r>
            <a:r>
              <a:rPr lang="en-US" sz="1050" dirty="0" smtClean="0"/>
              <a:t>   and</a:t>
            </a:r>
          </a:p>
          <a:p>
            <a:pPr>
              <a:spcBef>
                <a:spcPts val="0"/>
              </a:spcBef>
              <a:defRPr/>
            </a:pPr>
            <a:r>
              <a:rPr lang="en-US" sz="1050" b="1" dirty="0" smtClean="0"/>
              <a:t>•</a:t>
            </a:r>
            <a:r>
              <a:rPr lang="en-US" sz="1050" dirty="0" smtClean="0"/>
              <a:t> any </a:t>
            </a:r>
            <a:r>
              <a:rPr lang="en-US" sz="1050" dirty="0"/>
              <a:t>other information known to be relevant.</a:t>
            </a:r>
          </a:p>
          <a:p>
            <a:pPr>
              <a:spcBef>
                <a:spcPts val="0"/>
              </a:spcBef>
              <a:defRPr/>
            </a:pPr>
            <a:r>
              <a:rPr lang="en-US" sz="1050" dirty="0"/>
              <a:t> </a:t>
            </a:r>
          </a:p>
          <a:p>
            <a:pPr>
              <a:spcBef>
                <a:spcPts val="0"/>
              </a:spcBef>
              <a:defRPr/>
            </a:pPr>
            <a:r>
              <a:rPr lang="en-US" sz="1050" dirty="0"/>
              <a:t>The DOL </a:t>
            </a:r>
            <a:r>
              <a:rPr lang="en-US" sz="1050" dirty="0" smtClean="0"/>
              <a:t>has </a:t>
            </a:r>
            <a:r>
              <a:rPr lang="en-US" sz="1050" dirty="0"/>
              <a:t>announced that it will be amending this section of the safe </a:t>
            </a:r>
            <a:r>
              <a:rPr lang="en-US" sz="1050" dirty="0" smtClean="0"/>
              <a:t>harbor to focus </a:t>
            </a:r>
            <a:r>
              <a:rPr lang="en-US" sz="1050" dirty="0"/>
              <a:t>on how you should evaluate an annuity provider’s ability to make future payments.  </a:t>
            </a:r>
            <a:endParaRPr lang="en-US" dirty="0"/>
          </a:p>
        </p:txBody>
      </p:sp>
      <p:sp>
        <p:nvSpPr>
          <p:cNvPr id="65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C3ACFD18-E337-4CBA-B4BB-786BAD1A23A8}" type="slidenum">
              <a:rPr lang="en-US" sz="1200" smtClean="0">
                <a:latin typeface="Arial" charset="0"/>
              </a:rPr>
              <a:pPr eaLnBrk="1" hangingPunct="1"/>
              <a:t>22</a:t>
            </a:fld>
            <a:endParaRPr lang="en-US" sz="1200" dirty="0" smtClean="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xfrm>
            <a:off x="1217613" y="685800"/>
            <a:ext cx="4649787" cy="3486150"/>
          </a:xfrm>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The third step for evaluating Distribution Annuities requires a fiduciary to consider the annuity’s cost (including fees and any commissions) in relation to its benefits and administrative services.  I would like to point out here that the DOL puts particular emphasis on the importance of fees and brokerage commissions.  Mortality and interest assumptions need to be carefully reviewed, as well as surrender and liquidity charges.  In the end, fees are just one of several factors that a fiduciary must consider in choosing an annuity.  A fiduciary should not automatically pick the cheapest annuity but must evaluate all features and their costs. The DOL has indicated that fiduciaries should not be viewed as having breached their duties simply because they did not select the least expensive annuity provider.</a:t>
            </a:r>
          </a:p>
          <a:p>
            <a:r>
              <a:rPr lang="en-US" dirty="0" smtClean="0"/>
              <a:t> </a:t>
            </a:r>
          </a:p>
          <a:p>
            <a:r>
              <a:rPr lang="en-US" dirty="0" smtClean="0"/>
              <a:t>Under the fourth step, a fiduciary must make an informed and reasoned conclusion that the insurer chosen is financially able to make all future payments and that the cost of the contract is reasonable in relation to the benefits and services.  These conclusions must be made based on the information considered in the 2</a:t>
            </a:r>
            <a:r>
              <a:rPr lang="en-US" baseline="30000" dirty="0" smtClean="0"/>
              <a:t>nd</a:t>
            </a:r>
            <a:r>
              <a:rPr lang="en-US" dirty="0" smtClean="0"/>
              <a:t> and 3</a:t>
            </a:r>
            <a:r>
              <a:rPr lang="en-US" baseline="30000" dirty="0" smtClean="0"/>
              <a:t>rd</a:t>
            </a:r>
            <a:r>
              <a:rPr lang="en-US" dirty="0" smtClean="0"/>
              <a:t> steps.</a:t>
            </a:r>
          </a:p>
          <a:p>
            <a:endParaRPr lang="en-US" dirty="0" smtClean="0"/>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B0F04FF3-B373-40C1-AEE3-246F9C0D95A0}" type="slidenum">
              <a:rPr lang="en-US" sz="1200" smtClean="0">
                <a:latin typeface="Arial" charset="0"/>
              </a:rPr>
              <a:pPr eaLnBrk="1" hangingPunct="1"/>
              <a:t>23</a:t>
            </a:fld>
            <a:endParaRPr lang="en-US" sz="1200" dirty="0" smtClean="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US" dirty="0" smtClean="0"/>
              <a:t>Generally, ERISA provides that hiring an expert is necessary if a fiduciary lacks the education, experience or skills to be able to conduct a reasonable independent investigation and evaluate the risks and other characteristics of a proposed investment.  Many plan sponsors lack the expertise necessary to properly evaluate different annuity providers as well as different annuity contracts and their costs.  If a plan sponsor concludes that advice is necessary in selecting an annuity provider, it should adhere to recommended best practices when selecting an advisor:</a:t>
            </a:r>
          </a:p>
          <a:p>
            <a:pPr>
              <a:spcBef>
                <a:spcPct val="0"/>
              </a:spcBef>
            </a:pPr>
            <a:r>
              <a:rPr lang="en-US" dirty="0" smtClean="0"/>
              <a:t> </a:t>
            </a:r>
          </a:p>
          <a:p>
            <a:pPr>
              <a:spcBef>
                <a:spcPct val="0"/>
              </a:spcBef>
            </a:pPr>
            <a:r>
              <a:rPr lang="en-US" dirty="0" smtClean="0"/>
              <a:t>For example, the fiduciary should act prudently in selecting the advisor, which means that it must (i) investigate the advisor’s qualifications, (ii) identify the source of the advisor’s compensation, (iii) consider any material conflicts of interest, (iv) provide the advisor with complete and accurate information, and (v) </a:t>
            </a:r>
          </a:p>
          <a:p>
            <a:pPr>
              <a:spcBef>
                <a:spcPct val="0"/>
              </a:spcBef>
            </a:pPr>
            <a:r>
              <a:rPr lang="en-US" dirty="0" smtClean="0"/>
              <a:t>make certain that reliance on the advisor’s advice is reasonably justified.</a:t>
            </a:r>
          </a:p>
          <a:p>
            <a:pPr>
              <a:spcBef>
                <a:spcPct val="0"/>
              </a:spcBef>
            </a:pPr>
            <a:r>
              <a:rPr lang="en-US" dirty="0" smtClean="0"/>
              <a:t> </a:t>
            </a:r>
          </a:p>
          <a:p>
            <a:pPr>
              <a:spcBef>
                <a:spcPct val="0"/>
              </a:spcBef>
            </a:pPr>
            <a:r>
              <a:rPr lang="en-US" dirty="0" smtClean="0"/>
              <a:t>A plan sponsor should carefully review the advisor’s advice and thoroughly understand the reasons for the advice.  A plan sponsor may not simply rubberstamp an advisor’s views.</a:t>
            </a:r>
          </a:p>
          <a:p>
            <a:endParaRPr lang="en-US" dirty="0" smtClean="0"/>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30B6B0A8-5D77-4732-8FE7-ED3836421F38}" type="slidenum">
              <a:rPr lang="en-US" sz="1200" smtClean="0">
                <a:latin typeface="Arial" charset="0"/>
              </a:rPr>
              <a:pPr eaLnBrk="1" hangingPunct="1"/>
              <a:t>24</a:t>
            </a:fld>
            <a:endParaRPr lang="en-US" sz="1200" dirty="0" smtClean="0">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xfrm>
            <a:off x="533400" y="4343400"/>
            <a:ext cx="5943600" cy="42560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77900"/>
            <a:r>
              <a:rPr lang="en-US" u="sng" dirty="0" smtClean="0"/>
              <a:t>New Tax Rules Favoring Annuities</a:t>
            </a:r>
            <a:r>
              <a:rPr lang="en-US" dirty="0" smtClean="0"/>
              <a:t>.  The IRS has released a set of Revenue Rulings to further encourage the annuitization of plan benefits.  Revenue Ruling 2012-4 encourages employers to use their defined benefit plans as a way to offer lifetime income options for their employees</a:t>
            </a:r>
            <a:r>
              <a:rPr lang="ja-JP" altLang="en-US" dirty="0" smtClean="0"/>
              <a:t>’</a:t>
            </a:r>
            <a:r>
              <a:rPr lang="en-US" altLang="ja-JP" dirty="0" smtClean="0"/>
              <a:t> 401(k) account balances.  Specifically, if an employer sponsors both defined benefit and a defined contribution plans, participants may be permitted to roll over their 401(k) balance to the defined benefit plan, and convert it into a plan annuity.  The advantage of this arrangement for participants, is that they can easily annuitize their 401(k) benefit at favorable rates (rather than the rates otherwise available in the retail marketplace).  </a:t>
            </a:r>
          </a:p>
          <a:p>
            <a:pPr defTabSz="977900"/>
            <a:endParaRPr lang="en-US" altLang="ja-JP" dirty="0" smtClean="0"/>
          </a:p>
          <a:p>
            <a:pPr defTabSz="977900"/>
            <a:r>
              <a:rPr lang="en-US" altLang="ja-JP" dirty="0" smtClean="0"/>
              <a:t>Revenue Ruling 2012-3 confirmed that offering deferred annuities in a 401(k) plan will not accidentally trigger the IRS death benefit rules applicable to defined benefit plans.</a:t>
            </a:r>
          </a:p>
          <a:p>
            <a:pPr defTabSz="977900"/>
            <a:endParaRPr lang="en-US" dirty="0" smtClean="0"/>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30EA9243-890F-4A12-BF13-D663B6EE691E}" type="slidenum">
              <a:rPr lang="en-US" sz="1200" smtClean="0">
                <a:latin typeface="Arial" charset="0"/>
              </a:rPr>
              <a:pPr eaLnBrk="1" hangingPunct="1"/>
              <a:t>25</a:t>
            </a:fld>
            <a:endParaRPr lang="en-US" sz="1200" dirty="0" smtClean="0">
              <a:latin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xfrm>
            <a:off x="1219200" y="685800"/>
            <a:ext cx="4648200" cy="3486150"/>
          </a:xfrm>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     </a:t>
            </a:r>
            <a:r>
              <a:rPr lang="en-US" u="sng" dirty="0" smtClean="0"/>
              <a:t>Longevity Annuities</a:t>
            </a:r>
            <a:r>
              <a:rPr lang="en-US" dirty="0" smtClean="0"/>
              <a:t>.  The Treasury Department and the IRS have also begun a series of actions to allow longevity annuities in tax-qualified retirement plans.  On July 2, 2014, final regulations were issued relaxing the required minimum distribution (RMD) rules in order to facilitate the use of longevity annuities in defined contribution plans.  </a:t>
            </a:r>
          </a:p>
          <a:p>
            <a:r>
              <a:rPr lang="en-US" dirty="0" smtClean="0"/>
              <a:t>     A longevity annuity is an annuity product with an income stream that begins at an age later than normal retirement, such as age 80.  The Administration would like to expand their use, because they allow retirees to self-manage a significant portion of their retirement assets until a relatively advanced age.  However, the deferred annuity would commence regular monthly payments at the elected age (</a:t>
            </a:r>
            <a:r>
              <a:rPr lang="en-US" i="1" u="sng" dirty="0" smtClean="0"/>
              <a:t>e.g</a:t>
            </a:r>
            <a:r>
              <a:rPr lang="en-US" dirty="0" smtClean="0"/>
              <a:t>., age 80) and provide protection against outliving your retirement assets.</a:t>
            </a:r>
          </a:p>
          <a:p>
            <a:r>
              <a:rPr lang="en-US" dirty="0" smtClean="0"/>
              <a:t>     The RMD rules presented an obstacle to the use of longevity annuities, because they generally require plan distributions to commence at age 70 ½ (rather than a later date consistent with the annuity starting date under a longevity annuity).  Under the final regulation, a plan or IRA investment in a qualifying longevity annuity contract (“QLAC”) would be exempted from the RMD rules.  To be a QLAC, the annuity premium must be limited to the lesser of $125,000 or 25% of a participant</a:t>
            </a:r>
            <a:r>
              <a:rPr lang="ja-JP" altLang="en-US" dirty="0" smtClean="0"/>
              <a:t>’</a:t>
            </a:r>
            <a:r>
              <a:rPr lang="en-US" altLang="ja-JP" dirty="0" smtClean="0"/>
              <a:t>s account balance, and the starting date of the annuity can be no later than age 85.  The new rules are effective for annuity contracts purchased on or after July 2, 2014.</a:t>
            </a:r>
          </a:p>
          <a:p>
            <a:endParaRPr lang="en-US" dirty="0" smtClean="0"/>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F40BDF4E-0C2B-4EB4-99CC-70F43660E4DC}" type="slidenum">
              <a:rPr lang="en-US" sz="1200" smtClean="0">
                <a:latin typeface="Arial" charset="0"/>
              </a:rPr>
              <a:pPr eaLnBrk="1" hangingPunct="1"/>
              <a:t>26</a:t>
            </a:fld>
            <a:endParaRPr lang="en-US" sz="1200" dirty="0" smtClean="0">
              <a:latin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xfrm>
            <a:off x="701675" y="4416425"/>
            <a:ext cx="5753100"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u="sng" dirty="0" smtClean="0"/>
              <a:t>Default Annuities</a:t>
            </a:r>
            <a:r>
              <a:rPr lang="en-US" dirty="0" smtClean="0"/>
              <a:t>.   The debate triggered by the Obama Administration</a:t>
            </a:r>
            <a:r>
              <a:rPr lang="ja-JP" altLang="en-US" dirty="0" smtClean="0"/>
              <a:t>’</a:t>
            </a:r>
            <a:r>
              <a:rPr lang="en-US" altLang="ja-JP" dirty="0" smtClean="0"/>
              <a:t>s lifetime income initiatives has also extended to how annuities may be used as a default investment in 401(k) plans.  Proponents believe that using the power of inertia to help participants who are afraid to take action will achieve better accumulation and decumulation outcomes.  One way to implement this regulatory change would be for the DOL to amend its QDIA regulations, which currently limit the liability of 401(k) plan sponsors who default participants into a qualifying default investment alternative or QDIA.  The tremendous increase in assets for target date funds illustrate how conferring QDIA status onto annuity products could result in a substantial flow of retirement assets into them.  However, some observers have reservations about the appropriateness of using annuities as a default investment, given the fact that the needs of individuals tend to vary considerably during the decumulation phase of retirement.  Some experts have been critical of default annuities, noting their inflexible nature and that default annuitization may not be easily reversed by participants (without significant economic cost).  The Government Accountability Office, the watchdog or investigative arm of Congress, has also noted that, for some participants, default annuities may not be appropriate, given their health or other conditions.  Proponents of default annuities have developed a proposal to offer default annuities over a two-year trial period, during which the retiree would receive monthly income unless the retiree opts out and makes an affirmative decision by the end of the trial period to take a lump sum.  </a:t>
            </a:r>
            <a:endParaRPr lang="en-US" dirty="0" smtClean="0"/>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149EB1A8-9CCE-4650-B326-96E2F43F7A54}" type="slidenum">
              <a:rPr lang="en-US" sz="1200" smtClean="0">
                <a:latin typeface="Arial" charset="0"/>
              </a:rPr>
              <a:pPr eaLnBrk="1" hangingPunct="1"/>
              <a:t>27</a:t>
            </a:fld>
            <a:endParaRPr lang="en-US" sz="1200" dirty="0" smtClean="0">
              <a:latin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xfrm>
            <a:off x="1217613" y="533400"/>
            <a:ext cx="4649787" cy="3486150"/>
          </a:xfrm>
          <a:ln/>
        </p:spPr>
      </p:sp>
      <p:sp>
        <p:nvSpPr>
          <p:cNvPr id="71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30275"/>
            <a:r>
              <a:rPr lang="en-US" dirty="0" smtClean="0">
                <a:cs typeface="Arial" charset="0"/>
              </a:rPr>
              <a:t> </a:t>
            </a:r>
            <a:r>
              <a:rPr lang="en-US" u="sng" dirty="0" smtClean="0">
                <a:cs typeface="Arial" charset="0"/>
              </a:rPr>
              <a:t>Education and Disclosures for Participants</a:t>
            </a:r>
            <a:r>
              <a:rPr lang="en-US" dirty="0" smtClean="0">
                <a:cs typeface="Arial" charset="0"/>
              </a:rPr>
              <a:t>.  The GAO has recommended that the DOL update its guidance on non-fiduciary </a:t>
            </a:r>
            <a:r>
              <a:rPr lang="ja-JP" altLang="en-US" dirty="0" smtClean="0">
                <a:cs typeface="Arial" charset="0"/>
              </a:rPr>
              <a:t>“</a:t>
            </a:r>
            <a:r>
              <a:rPr lang="en-US" altLang="ja-JP" dirty="0" smtClean="0">
                <a:cs typeface="Arial" charset="0"/>
              </a:rPr>
              <a:t>investment education</a:t>
            </a:r>
            <a:r>
              <a:rPr lang="ja-JP" altLang="en-US" dirty="0" smtClean="0">
                <a:cs typeface="Arial" charset="0"/>
              </a:rPr>
              <a:t>”</a:t>
            </a:r>
            <a:r>
              <a:rPr lang="en-US" altLang="ja-JP" dirty="0" smtClean="0">
                <a:cs typeface="Arial" charset="0"/>
              </a:rPr>
              <a:t>.  This guidance would be designed to give employers and providers comfort, as well as relief from fiduciary liability, when providing investment assistance to participants.  The GAO strongly believes that this guidance should be updated to give employers and providers the comfort they need to in order to provide participants assistance with the decumulation phase of their retirement.  The DOL is likely to issue some related guidance in the near future.  However, the DOL is also sensitive to the potential conflicts of interest that may result if providers are given the ability to highlight their annuity products.  Therefore, we can expect that any expansion of the current rules will come with restrictions on making sales pitches.  </a:t>
            </a:r>
          </a:p>
          <a:p>
            <a:pPr defTabSz="930275"/>
            <a:endParaRPr lang="en-US" altLang="ja-JP" dirty="0" smtClean="0">
              <a:cs typeface="Arial" charset="0"/>
            </a:endParaRPr>
          </a:p>
          <a:p>
            <a:pPr defTabSz="930275"/>
            <a:r>
              <a:rPr lang="en-US" altLang="ja-JP" dirty="0" smtClean="0">
                <a:cs typeface="Arial" charset="0"/>
              </a:rPr>
              <a:t>     In addition to regulatory action, we may also see the enactment of legislation, such as the Lifetime Income Disclosure Act, which would require 401(k) plan sponsors to inform participants annually of how their account balances would translate into guaranteed monthly payments.  The goal of this legislation is to give participants an understanding of how much projected retirement income they can expect from their savings.  It is also designed to encourage them to think about their accounts as potential lifetime income streams (or a retirement paycheck for life). </a:t>
            </a:r>
            <a:endParaRPr lang="en-US" dirty="0" smtClean="0"/>
          </a:p>
        </p:txBody>
      </p:sp>
      <p:sp>
        <p:nvSpPr>
          <p:cNvPr id="716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9079CBD3-E86C-444A-BF92-B6AEA1F47F4C}" type="slidenum">
              <a:rPr lang="en-US" sz="1200" smtClean="0">
                <a:latin typeface="Arial" charset="0"/>
              </a:rPr>
              <a:pPr eaLnBrk="1" hangingPunct="1"/>
              <a:t>28</a:t>
            </a:fld>
            <a:endParaRPr lang="en-US" sz="1200" dirty="0" smtClean="0">
              <a:latin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cs typeface="Arial" charset="0"/>
              </a:rPr>
              <a:t>      I would now like to shift my discussion to the DOL proposal for lifetime income disclosures to participants, which was announced through an “ANPRM” or Advance Notice of Proposed Rulemaking in May 2013.  Under the DOL proposal, a participant’s quarterly or annual account statement would need to show estimated streams of lifetime income.  As proposed, the lifetime income illustration would include two lifetime income streams, one based on the participant’s current account balance and another based on the participant’s projected account balance at normal retirement age.  Both lifetime income streams would be presented as estimated monthly payments based on the expected mortality of the participant.</a:t>
            </a:r>
          </a:p>
          <a:p>
            <a:r>
              <a:rPr lang="en-US" dirty="0" smtClean="0">
                <a:cs typeface="Arial" charset="0"/>
              </a:rPr>
              <a:t>      To calculate a participant’s projected account balance, the proposal requires you to make assumptions concerning future contributions as well as future investment earnings.  The projected account balance also has to be expressed in current dollars, so you need to make a discount rate assumption as well.  Fortunately, the DOL proposal includes safe harbor assumptions.  Under the proposal, it would be reasonable for the plan sponsor to assume that the participant will continue to make contributions based on current contribution levels as increased by 3% annually.  It would also be reasonable to assume a 7% investment return for purposes of calculating the projected account balance at normal retirement age.  And to discount inflation and bring the projected account balance back to current dollars, it would be reasonable to apply a 3% discount rate.</a:t>
            </a:r>
            <a:endParaRPr lang="en-US" dirty="0" smtClean="0"/>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E75AF60-4DFF-4B85-ADC3-9F146BD8678D}" type="slidenum">
              <a:rPr lang="en-US" sz="1200" smtClean="0">
                <a:latin typeface="Arial" charset="0"/>
              </a:rPr>
              <a:pPr eaLnBrk="1" hangingPunct="1"/>
              <a:t>29</a:t>
            </a:fld>
            <a:endParaRPr lang="en-US" sz="1200" dirty="0" smtClean="0">
              <a:latin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a:defRPr/>
            </a:pPr>
            <a:r>
              <a:rPr lang="en-US" sz="1150" dirty="0" smtClean="0">
                <a:latin typeface="Arial" pitchFamily="34" charset="0"/>
                <a:cs typeface="Arial" pitchFamily="34" charset="0"/>
              </a:rPr>
              <a:t>     For example, let’s assume we have a participant who is age 50 with a current account balance of $125,000.  When he attains normal retirement age in the year 2029, let’s also say that his projected account balance will be approximately $500,000, assuming a 7% safe harbor investment return and a reasonable assumption for his future contributions through retirement.  The $500,000 figure is in future dollars for the year 2029.  To determine its value in current dollars, we apply the safe harbor discount rate of 3%, resulting in a projected account balance that is </a:t>
            </a:r>
            <a:r>
              <a:rPr lang="en-US" sz="1150" smtClean="0">
                <a:latin typeface="Arial" pitchFamily="34" charset="0"/>
                <a:cs typeface="Arial" pitchFamily="34" charset="0"/>
              </a:rPr>
              <a:t>worth </a:t>
            </a:r>
            <a:r>
              <a:rPr lang="en-US" sz="1150" smtClean="0">
                <a:latin typeface="Arial" pitchFamily="34" charset="0"/>
                <a:cs typeface="Arial" pitchFamily="34" charset="0"/>
              </a:rPr>
              <a:t>$321,000.00.</a:t>
            </a:r>
            <a:endParaRPr lang="en-US" sz="1150" dirty="0" smtClean="0">
              <a:latin typeface="Arial" pitchFamily="34" charset="0"/>
              <a:cs typeface="Arial" pitchFamily="34" charset="0"/>
            </a:endParaRPr>
          </a:p>
          <a:p>
            <a:pPr>
              <a:defRPr/>
            </a:pPr>
            <a:r>
              <a:rPr lang="en-US" sz="1150" dirty="0">
                <a:latin typeface="Arial" pitchFamily="34" charset="0"/>
                <a:cs typeface="Arial" pitchFamily="34" charset="0"/>
              </a:rPr>
              <a:t> </a:t>
            </a:r>
            <a:r>
              <a:rPr lang="en-US" sz="1150" dirty="0" smtClean="0">
                <a:latin typeface="Arial" pitchFamily="34" charset="0"/>
                <a:cs typeface="Arial" pitchFamily="34" charset="0"/>
              </a:rPr>
              <a:t>    Under this lifetime income illustration, you can see that the estimated monthly benefit based on the </a:t>
            </a:r>
            <a:r>
              <a:rPr lang="en-US" sz="1150" u="sng" dirty="0" smtClean="0">
                <a:latin typeface="Arial" pitchFamily="34" charset="0"/>
                <a:cs typeface="Arial" pitchFamily="34" charset="0"/>
              </a:rPr>
              <a:t>current</a:t>
            </a:r>
            <a:r>
              <a:rPr lang="en-US" sz="1150" dirty="0" smtClean="0">
                <a:latin typeface="Arial" pitchFamily="34" charset="0"/>
                <a:cs typeface="Arial" pitchFamily="34" charset="0"/>
              </a:rPr>
              <a:t> account balance would be roughly $700 and the estimated monthly benefit for the </a:t>
            </a:r>
            <a:r>
              <a:rPr lang="en-US" sz="1150" u="sng" dirty="0" smtClean="0">
                <a:latin typeface="Arial" pitchFamily="34" charset="0"/>
                <a:cs typeface="Arial" pitchFamily="34" charset="0"/>
              </a:rPr>
              <a:t>projected</a:t>
            </a:r>
            <a:r>
              <a:rPr lang="en-US" sz="1150" dirty="0" smtClean="0">
                <a:latin typeface="Arial" pitchFamily="34" charset="0"/>
                <a:cs typeface="Arial" pitchFamily="34" charset="0"/>
              </a:rPr>
              <a:t> account balance would be $1,800.  In order to convert the current and projected account balances into monthly lifetime payments, certain actuarial assumptions need to be made.  According to the DOL proposal, it would be reasonable to assume an interest rate based on the 10-year Treasury rate and to use the IRS mortality table for calculating lump sum pension benefits.</a:t>
            </a:r>
          </a:p>
          <a:p>
            <a:pPr>
              <a:defRPr/>
            </a:pPr>
            <a:r>
              <a:rPr lang="en-US" sz="1150" dirty="0" smtClean="0">
                <a:latin typeface="Arial" pitchFamily="34" charset="0"/>
                <a:cs typeface="Arial" pitchFamily="34" charset="0"/>
              </a:rPr>
              <a:t>         The participant account statement would need to provide an explanation of all the assumptions behind the lifetime income illustration as well as a disclaimer that the projections are merely estimates and not a guarantee of benefits.  As a formal matter, the DOL has not issued any proposed regulations yet, but they are expected to be issued later this year.</a:t>
            </a:r>
          </a:p>
          <a:p>
            <a:pPr>
              <a:defRPr/>
            </a:pPr>
            <a:endParaRPr lang="en-US" dirty="0"/>
          </a:p>
        </p:txBody>
      </p:sp>
      <p:sp>
        <p:nvSpPr>
          <p:cNvPr id="737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6472CABE-95B6-4676-82BF-61A0002AFC5D}" type="slidenum">
              <a:rPr lang="en-US" sz="1200" smtClean="0">
                <a:latin typeface="Arial" charset="0"/>
              </a:rPr>
              <a:pPr eaLnBrk="1" hangingPunct="1"/>
              <a:t>30</a:t>
            </a:fld>
            <a:endParaRPr lang="en-US" sz="1200" dirty="0" smtClean="0">
              <a:latin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xfrm>
            <a:off x="788988" y="4419600"/>
            <a:ext cx="5608637" cy="4183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    We will now turn our attention to legislative proposals affecting retirement benefits.  These proposals, many of which focus on tax consequences, must balance the goals of expanding and enhancing the private retirement plan system with the need to limit expenditures. We’ll finish with a look at how the Patient Protection and Affordable Care Act (otherwise known as  </a:t>
            </a:r>
            <a:r>
              <a:rPr lang="en-US" smtClean="0"/>
              <a:t>the “PPACA”) </a:t>
            </a:r>
            <a:r>
              <a:rPr lang="en-US" dirty="0" smtClean="0"/>
              <a:t>could have a big impact on the retirement plan industry.  Let’s see what’s going on.</a:t>
            </a:r>
          </a:p>
          <a:p>
            <a:endParaRPr lang="en-US" dirty="0" smtClean="0"/>
          </a:p>
        </p:txBody>
      </p:sp>
      <p:sp>
        <p:nvSpPr>
          <p:cNvPr id="74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F21D3114-ED5F-405D-9B24-B1E30F5C5DBE}" type="slidenum">
              <a:rPr lang="en-US" sz="1200" smtClean="0">
                <a:latin typeface="Arial" charset="0"/>
              </a:rPr>
              <a:pPr eaLnBrk="1" hangingPunct="1"/>
              <a:t>31</a:t>
            </a:fld>
            <a:endParaRPr lang="en-US" sz="1200" dirty="0" smtClean="0">
              <a:latin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0" y="4267200"/>
            <a:ext cx="5943599" cy="4332289"/>
          </a:xfrm>
        </p:spPr>
        <p:txBody>
          <a:bodyPr/>
          <a:lstStyle/>
          <a:p>
            <a:r>
              <a:rPr lang="en-US" sz="900" dirty="0" smtClean="0">
                <a:latin typeface="Arial" pitchFamily="34" charset="0"/>
                <a:cs typeface="Arial" pitchFamily="34" charset="0"/>
              </a:rPr>
              <a:t>          In order to promote its goal of greater retirement savings across a broader range of employees, we </a:t>
            </a:r>
            <a:r>
              <a:rPr lang="en-US" sz="900" dirty="0">
                <a:latin typeface="Arial" pitchFamily="34" charset="0"/>
                <a:cs typeface="Arial" pitchFamily="34" charset="0"/>
              </a:rPr>
              <a:t>can expect a </a:t>
            </a:r>
            <a:r>
              <a:rPr lang="en-US" sz="900" dirty="0" smtClean="0">
                <a:latin typeface="Arial" pitchFamily="34" charset="0"/>
                <a:cs typeface="Arial" pitchFamily="34" charset="0"/>
              </a:rPr>
              <a:t>push </a:t>
            </a:r>
            <a:r>
              <a:rPr lang="en-US" sz="900" dirty="0">
                <a:latin typeface="Arial" pitchFamily="34" charset="0"/>
                <a:cs typeface="Arial" pitchFamily="34" charset="0"/>
              </a:rPr>
              <a:t>for Automatic IRAs from the </a:t>
            </a:r>
            <a:r>
              <a:rPr lang="en-US" sz="900" dirty="0" smtClean="0">
                <a:latin typeface="Arial" pitchFamily="34" charset="0"/>
                <a:cs typeface="Arial" pitchFamily="34" charset="0"/>
              </a:rPr>
              <a:t>Obama </a:t>
            </a:r>
            <a:r>
              <a:rPr lang="en-US" sz="900" dirty="0">
                <a:latin typeface="Arial" pitchFamily="34" charset="0"/>
                <a:cs typeface="Arial" pitchFamily="34" charset="0"/>
              </a:rPr>
              <a:t>Administration. Auto-IRA would be mandatory for all employers with more than 10 employees if they have been in business for 2 years and do not maintain a pension plan.  Since employees who are at least 18 years old with 3 months of service would be eligible, most employers would need to modify their plans or have an Auto-IRA plan in addition to a 401(k) plan. In its fiscal year 2015 version of the proposal, the Obama Administration</a:t>
            </a:r>
            <a:r>
              <a:rPr lang="ja-JP" altLang="en-US" sz="900" dirty="0">
                <a:latin typeface="Arial" pitchFamily="34" charset="0"/>
                <a:cs typeface="Arial" pitchFamily="34" charset="0"/>
              </a:rPr>
              <a:t>’</a:t>
            </a:r>
            <a:r>
              <a:rPr lang="en-US" altLang="ja-JP" sz="900" dirty="0">
                <a:latin typeface="Arial" pitchFamily="34" charset="0"/>
                <a:cs typeface="Arial" pitchFamily="34" charset="0"/>
              </a:rPr>
              <a:t>s automatic IRA proposal includes three key features.  </a:t>
            </a:r>
            <a:r>
              <a:rPr lang="en-US" altLang="ja-JP" sz="900" u="sng" dirty="0">
                <a:latin typeface="Arial" pitchFamily="34" charset="0"/>
                <a:cs typeface="Arial" pitchFamily="34" charset="0"/>
              </a:rPr>
              <a:t>Firs</a:t>
            </a:r>
            <a:r>
              <a:rPr lang="en-US" altLang="ja-JP" sz="900" dirty="0">
                <a:latin typeface="Arial" pitchFamily="34" charset="0"/>
                <a:cs typeface="Arial" pitchFamily="34" charset="0"/>
              </a:rPr>
              <a:t>t, the bill sets the default contribution at 3% of compensation.  </a:t>
            </a:r>
            <a:r>
              <a:rPr lang="en-US" altLang="ja-JP" sz="900" u="sng" dirty="0">
                <a:latin typeface="Arial" pitchFamily="34" charset="0"/>
                <a:cs typeface="Arial" pitchFamily="34" charset="0"/>
              </a:rPr>
              <a:t>Second</a:t>
            </a:r>
            <a:r>
              <a:rPr lang="en-US" altLang="ja-JP" sz="900" dirty="0">
                <a:latin typeface="Arial" pitchFamily="34" charset="0"/>
                <a:cs typeface="Arial" pitchFamily="34" charset="0"/>
              </a:rPr>
              <a:t>, employees would have the choice of contributing to either a traditional pre-tax IRA or Roth IRA.  If no choice is made, post-tax Roth accounts would be the default vehicle, so that withdrawals would not be taxable.  This default rule addresses the likelihood that lower-income workers would be more likely to withdraw money before age 59½.  </a:t>
            </a:r>
            <a:r>
              <a:rPr lang="en-US" altLang="ja-JP" sz="900" u="sng" dirty="0">
                <a:latin typeface="Arial" pitchFamily="34" charset="0"/>
                <a:cs typeface="Arial" pitchFamily="34" charset="0"/>
              </a:rPr>
              <a:t>Finally</a:t>
            </a:r>
            <a:r>
              <a:rPr lang="en-US" altLang="ja-JP" sz="900" dirty="0">
                <a:latin typeface="Arial" pitchFamily="34" charset="0"/>
                <a:cs typeface="Arial" pitchFamily="34" charset="0"/>
              </a:rPr>
              <a:t>, the Auto IRA provider (a financial services firm) would be selected by the employer or the employer could allow each participating employee to designate the Auto IRA provider. A handful of default investments would be prescribed by statute or regulation.  Despite consensus on the need for greater retirement savings, the Auto IRA has elements that are problematic at either end of the political spectrum (</a:t>
            </a:r>
            <a:r>
              <a:rPr lang="en-US" altLang="ja-JP" sz="900" i="1" u="sng" dirty="0">
                <a:latin typeface="Arial" pitchFamily="34" charset="0"/>
                <a:cs typeface="Arial" pitchFamily="34" charset="0"/>
              </a:rPr>
              <a:t>e.g</a:t>
            </a:r>
            <a:r>
              <a:rPr lang="en-US" altLang="ja-JP" sz="900" dirty="0">
                <a:latin typeface="Arial" pitchFamily="34" charset="0"/>
                <a:cs typeface="Arial" pitchFamily="34" charset="0"/>
              </a:rPr>
              <a:t>., the employer mandate for Republicans and private sector management of IRA assets for Democrats), making the prospects for enactment unclear</a:t>
            </a:r>
            <a:r>
              <a:rPr lang="en-US" altLang="ja-JP" sz="900" dirty="0" smtClean="0">
                <a:latin typeface="Arial" pitchFamily="34" charset="0"/>
                <a:cs typeface="Arial" pitchFamily="34" charset="0"/>
              </a:rPr>
              <a:t>.</a:t>
            </a:r>
          </a:p>
          <a:p>
            <a:endParaRPr lang="en-US" altLang="ja-JP" sz="900" dirty="0">
              <a:latin typeface="Arial" pitchFamily="34" charset="0"/>
              <a:cs typeface="Arial" pitchFamily="34" charset="0"/>
            </a:endParaRPr>
          </a:p>
          <a:p>
            <a:r>
              <a:rPr lang="en-US" sz="900" dirty="0" smtClean="0">
                <a:latin typeface="Arial" pitchFamily="34" charset="0"/>
                <a:cs typeface="Arial" pitchFamily="34" charset="0"/>
              </a:rPr>
              <a:t>          </a:t>
            </a:r>
            <a:r>
              <a:rPr lang="en-US" sz="900" dirty="0">
                <a:latin typeface="Arial" pitchFamily="34" charset="0"/>
                <a:cs typeface="Arial" pitchFamily="34" charset="0"/>
              </a:rPr>
              <a:t>To demonstrate executive action in encouraging the savings habit while the auto-IRA legislation is stalled, the President has ordered the Treasury to create a new “starter” retirement savings program called “myRA”.  These will be Roth accounts for people who do not have employer-sponsored plans initially to be offered through employers who volunteer to participate in the program.  Married couples can invest if they make less than $191,000.  Once the balance of a myRA reaches $15,000 (or after 30 years), however, participants would be required to roll it over to a traditional private-sector IRA</a:t>
            </a:r>
            <a:r>
              <a:rPr lang="en-US" sz="900" dirty="0" smtClean="0">
                <a:latin typeface="Arial" pitchFamily="34" charset="0"/>
                <a:cs typeface="Arial" pitchFamily="34" charset="0"/>
              </a:rPr>
              <a:t>.</a:t>
            </a:r>
            <a:r>
              <a:rPr lang="en-US" sz="900" dirty="0">
                <a:latin typeface="Arial" pitchFamily="34" charset="0"/>
                <a:cs typeface="Arial" pitchFamily="34" charset="0"/>
              </a:rPr>
              <a:t> </a:t>
            </a:r>
          </a:p>
          <a:p>
            <a:r>
              <a:rPr lang="en-US" sz="900" dirty="0">
                <a:latin typeface="Arial" pitchFamily="34" charset="0"/>
                <a:cs typeface="Arial" pitchFamily="34" charset="0"/>
              </a:rPr>
              <a:t> </a:t>
            </a:r>
            <a:r>
              <a:rPr lang="en-US" sz="900" dirty="0" smtClean="0">
                <a:latin typeface="Arial" pitchFamily="34" charset="0"/>
                <a:cs typeface="Arial" pitchFamily="34" charset="0"/>
              </a:rPr>
              <a:t>         </a:t>
            </a:r>
            <a:r>
              <a:rPr lang="en-US" sz="900" dirty="0">
                <a:latin typeface="Arial" pitchFamily="34" charset="0"/>
                <a:cs typeface="Arial" pitchFamily="34" charset="0"/>
              </a:rPr>
              <a:t>MyRA’s will have a single investment option – a Treasury bond that offers the same interest rate return as the federal Thrift Savings Plan.  Historically this rate has ranged from 1½% to 3½% annually.  An initial investment can be as low as $25.00 and subsequent contributions as low as $5.00.  While the overall limits make this a small step in resolving the coverage issue, it is hoped that the low investment thresholds will open up access to tax-advantaged retirement savings vehicles to low-income workers.  On the other hand, the program has been criticized for using worker money to support government bonds when better returns are available from private-sector investments</a:t>
            </a:r>
            <a:r>
              <a:rPr lang="en-US" sz="900" dirty="0" smtClean="0">
                <a:latin typeface="Arial" pitchFamily="34" charset="0"/>
                <a:cs typeface="Arial" pitchFamily="34" charset="0"/>
              </a:rPr>
              <a:t>.  The voluntary nature and small scale of the myRA initiative make it seem like a symbolic gesture</a:t>
            </a:r>
            <a:endParaRPr lang="en-US" sz="900"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32</a:t>
            </a:fld>
            <a:endParaRPr lang="en-US" dirty="0"/>
          </a:p>
        </p:txBody>
      </p:sp>
    </p:spTree>
    <p:extLst>
      <p:ext uri="{BB962C8B-B14F-4D97-AF65-F5344CB8AC3E}">
        <p14:creationId xmlns:p14="http://schemas.microsoft.com/office/powerpoint/2010/main" val="37063898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u="sng" dirty="0">
                <a:latin typeface="Arial" pitchFamily="34" charset="0"/>
              </a:rPr>
              <a:t>How Plans Affect the Deficit</a:t>
            </a:r>
            <a:r>
              <a:rPr lang="en-US" sz="1100" dirty="0">
                <a:latin typeface="Arial" pitchFamily="34" charset="0"/>
              </a:rPr>
              <a:t>.  Legislators and policymakers know that the amount of tax revenue forgone on account of retirement plans is very large and this makes 401(k) plans an easy target for revenue raising initiatives. </a:t>
            </a:r>
            <a:r>
              <a:rPr lang="en-US" sz="1100" dirty="0">
                <a:latin typeface="Arial" pitchFamily="34" charset="0"/>
                <a:cs typeface="Arial" pitchFamily="34" charset="0"/>
              </a:rPr>
              <a:t>In the 2015 Budget of the United States, the U.S. Office of Management and Budget projected that foregone revenue attributable to defined contribution plans (a category including 401(k) and similar plans, such as 403(b) plans) will be $61 billion for 2015 and increase annually thereafter, so that for the period 2015-2019 the aggregate expenditure will be $414 billion.  Defined benefit plans are expected to add $42 billion and $333 billion, respectively, to these amounts. And IRAs would increase the overall retirement savings tax expenditure by an additional $17.5 and $98 billion, respectively.</a:t>
            </a:r>
          </a:p>
          <a:p>
            <a:endParaRPr lang="en-US" sz="1100" dirty="0">
              <a:latin typeface="Arial" pitchFamily="34" charset="0"/>
            </a:endParaRPr>
          </a:p>
          <a:p>
            <a:r>
              <a:rPr lang="en-US" sz="1100" dirty="0">
                <a:latin typeface="Arial" pitchFamily="34" charset="0"/>
              </a:rPr>
              <a:t>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sz="1100" dirty="0">
                <a:latin typeface="Arial" pitchFamily="34" charset="0"/>
              </a:rPr>
              <a:t> </a:t>
            </a:r>
          </a:p>
          <a:p>
            <a:r>
              <a:rPr lang="en-US" sz="1100" dirty="0">
                <a:latin typeface="Arial" pitchFamily="34" charset="0"/>
              </a:rPr>
              <a:t>We will now </a:t>
            </a:r>
            <a:r>
              <a:rPr lang="en-US" sz="1100" dirty="0" smtClean="0">
                <a:latin typeface="Arial" pitchFamily="34" charset="0"/>
              </a:rPr>
              <a:t>review some of the </a:t>
            </a:r>
            <a:r>
              <a:rPr lang="en-US" sz="1100" dirty="0">
                <a:latin typeface="Arial" pitchFamily="34" charset="0"/>
              </a:rPr>
              <a:t>proposals that (i) focus on deficit reduction and tax reform or (ii) make larger systemic changes that will change how we all do business.</a:t>
            </a:r>
          </a:p>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33</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343401"/>
            <a:ext cx="5699125" cy="4256088"/>
          </a:xfrm>
        </p:spPr>
        <p:txBody>
          <a:bodyPr/>
          <a:lstStyle/>
          <a:p>
            <a:pPr defTabSz="949478"/>
            <a:r>
              <a:rPr lang="en-US" sz="1100" u="sng" dirty="0">
                <a:latin typeface="Arial" pitchFamily="34" charset="0"/>
              </a:rPr>
              <a:t>Tax Code Contribution Limits</a:t>
            </a:r>
            <a:r>
              <a:rPr lang="en-US" sz="1100" dirty="0">
                <a:latin typeface="Arial" pitchFamily="34" charset="0"/>
              </a:rPr>
              <a:t>.  The tax code already contains various limitations on plan contributions that could be adjusted from their 2014 levels for the purpose of reducing tax expenditures and raising revenue.  For example, in the case of 401(k) plans, the maximum amount of annual contributions from all sources for any employee is $52,000, and the limit increases to $57,500 if the employee is at least 50 years old.  The limit on annual contributions includes elective deferrals by participants which themselves are capped at $17,500.  Another limitation subject to being reduced by legislation is the cap on the plan sponsor’s deduction for contributions to a 401(k) plan equal to 25% of the compensation otherwise paid during the taxable year to the plan’s participants. Further, compensation in excess of $260,000 cannot be considered in calculating contributions to a participant’s plan account.</a:t>
            </a:r>
          </a:p>
          <a:p>
            <a:pPr defTabSz="949478"/>
            <a:endParaRPr lang="en-US" sz="1100" dirty="0">
              <a:latin typeface="Arial" pitchFamily="34" charset="0"/>
            </a:endParaRPr>
          </a:p>
          <a:p>
            <a:r>
              <a:rPr lang="en-US" sz="1100" dirty="0">
                <a:latin typeface="Arial" pitchFamily="34" charset="0"/>
                <a:cs typeface="Arial" pitchFamily="34" charset="0"/>
              </a:rPr>
              <a:t>     Over the years, Congress has raised or lowered these amounts depending on the needs of the time.  For example, the last major tax reform effort in 1986 reduced elective deferrals from $30,000 to $7,000. The Tax Reform Act of 2014 proposed by  Rep. Dave Camp, retiring chairman of the House Ways and Means Committee, is less drastic and merely freezes the various limits that apply to defined contribution plans until 2024 at which time they would be allowed to rise in accordance with cost of living increases.  It is estimated that this restriction would raise $63.4 billion in revenue over 10 years.  Under the Camp proposal, there would be a further change to the annual $17,500 ceiling on elective deferrals under which only half of the contribution ($8,750) could be made on a pre-tax-basis, with the remainder being deferred as  after-tax Roth contributions.  This would raise an additional $144 billion in revenue over 10 years by forcing some plan participants to pay higher taxes up-front.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34</a:t>
            </a:fld>
            <a:endParaRPr lang="en-US" dirty="0"/>
          </a:p>
        </p:txBody>
      </p:sp>
    </p:spTree>
    <p:extLst>
      <p:ext uri="{BB962C8B-B14F-4D97-AF65-F5344CB8AC3E}">
        <p14:creationId xmlns:p14="http://schemas.microsoft.com/office/powerpoint/2010/main" val="90856322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50" dirty="0" smtClean="0">
                <a:latin typeface="Arial" pitchFamily="34" charset="0"/>
              </a:rPr>
              <a:t>        Somewhat at odds with its Auto-IRA and myRA initiatives which would expand access to tax-favored retirement savings, the Obama administration  would like to reduce tax expenditures related to the private retirement plan system. Therefore, the administration’s </a:t>
            </a:r>
            <a:r>
              <a:rPr lang="en-US" sz="1050" dirty="0">
                <a:latin typeface="Arial" pitchFamily="34" charset="0"/>
              </a:rPr>
              <a:t>FY 2015 revenue proposals put a different spin on the age-old technique of reducing limits by seeking to cap the aggregate accumulation in tax-favored retirement plans benefitting an individual at approximately $3.2 million.  The limit is designed to provide a maximum annual annuity payment of $210,000 for a 62 year old plan participant.  As a result, the limit on annual contributions would vary with age and have to be calculated annually.  Plan sponsors and IRA trustees would be expected to report account balances and contributions so as to keep tabs on those making excess contributions.  Taxpayers would be forced to withdraw any excess contributions or pay income tax on the excess amount both in the year contributed and when later distributed.</a:t>
            </a:r>
          </a:p>
          <a:p>
            <a:endParaRPr lang="en-US" sz="1050" dirty="0"/>
          </a:p>
          <a:p>
            <a:r>
              <a:rPr lang="en-US" sz="1050" dirty="0">
                <a:latin typeface="Arial" pitchFamily="34" charset="0"/>
              </a:rPr>
              <a:t>     The Administration’s FY 2015 budget also takes aim at the 401(k) tax expenditure in another way, although it is cloaked in a more general tax increase.  The Administration proposes to limit the tax value of specified  tax deductions and exclusions to 28% of the item’s amount that would otherwise reduce taxable income subject to the highest tax bracket of 39.6%.  This is not a new concept.  What is new is the inclusion of 401(k) contributions (as well as health care contributions), regardless of who makes them, in the list of affected tax exclusions. Thus, a taxpayer subject to the top statutory rate of 39.6% would pay an 11.6% tax (39.6% - 28%) on the value of any 401(k) contributions.  Under this regime, those receiving the highest contributions to their 401(k) accounts could be subject to an additional $6,554 in tax liability.  When originally proposed in the 2013 budget, critics pointed out that this restriction results in double taxation, because the same plan contributions would be taxed again when withdrawn from the plan.  The FY 2015 version of the proposal addresses this by adjusting a taxpayer’s basis in the retirement plan to reflect the additional tax imposed.</a:t>
            </a:r>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35</a:t>
            </a:fld>
            <a:endParaRPr lang="en-US" dirty="0"/>
          </a:p>
        </p:txBody>
      </p:sp>
    </p:spTree>
    <p:extLst>
      <p:ext uri="{BB962C8B-B14F-4D97-AF65-F5344CB8AC3E}">
        <p14:creationId xmlns:p14="http://schemas.microsoft.com/office/powerpoint/2010/main" val="42177785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0" y="4267200"/>
            <a:ext cx="5867399" cy="4332289"/>
          </a:xfrm>
        </p:spPr>
        <p:txBody>
          <a:bodyPr/>
          <a:lstStyle/>
          <a:p>
            <a:pPr>
              <a:spcBef>
                <a:spcPts val="0"/>
              </a:spcBef>
            </a:pPr>
            <a:r>
              <a:rPr lang="en-US" dirty="0">
                <a:latin typeface="Arial" pitchFamily="34" charset="0"/>
                <a:cs typeface="Arial" pitchFamily="34" charset="0"/>
              </a:rPr>
              <a:t> </a:t>
            </a:r>
            <a:r>
              <a:rPr lang="en-US" sz="950" dirty="0">
                <a:latin typeface="Arial" pitchFamily="34" charset="0"/>
                <a:cs typeface="Arial" pitchFamily="34" charset="0"/>
              </a:rPr>
              <a:t>We turn now from tax reform initiatives to efforts aimed at changing the current  private retirement plan system to achieve broader coverage and other goals  To help prepare workers for retirement, Senator Tom Harkin has proposed the USA Retirement Funds Act establishing a new universal retirement system built around the following principles: (i) automatic enrollment, (ii) a regular stream of income starting at retirement age, (iii) financing through an employer’s payroll system consisting of employee deferrals and voluntary employer contributions, and  (iv) management by privately-run, licensed and regulated entities established pursuant to the legislation. </a:t>
            </a:r>
          </a:p>
          <a:p>
            <a:pPr>
              <a:spcBef>
                <a:spcPts val="0"/>
              </a:spcBef>
            </a:pPr>
            <a:endParaRPr lang="en-US" sz="950" dirty="0">
              <a:latin typeface="Arial" pitchFamily="34" charset="0"/>
              <a:cs typeface="Arial" pitchFamily="34" charset="0"/>
            </a:endParaRPr>
          </a:p>
          <a:p>
            <a:pPr>
              <a:spcBef>
                <a:spcPts val="0"/>
              </a:spcBef>
            </a:pPr>
            <a:r>
              <a:rPr lang="en-US" sz="950" dirty="0">
                <a:latin typeface="Arial" pitchFamily="34" charset="0"/>
                <a:cs typeface="Arial" pitchFamily="34" charset="0"/>
              </a:rPr>
              <a:t>     The lifetime annuities to be paid under the new system would be based on the total contributions to a participant’s account supplemented by investment performance and government credits for low-wage earners.  Up to $10,000 per year of participant contributions would be automatically made at the rate of 3% of compensation in 2015 escalating to 6% by 2017.  While participants would be allowed, at any time, to decrease contributions or to opt out of the system entirely, such an election would be effective for no more than two years, so that unless an employee opts out again, employers would need to resume the maximum level of employee deferrals at the end of such period.  It is not clear whether the expiration date for an opt out would necessarily be different for each employee.</a:t>
            </a:r>
          </a:p>
          <a:p>
            <a:pPr>
              <a:spcBef>
                <a:spcPts val="0"/>
              </a:spcBef>
            </a:pPr>
            <a:endParaRPr lang="en-US" sz="950" dirty="0">
              <a:latin typeface="Arial" pitchFamily="34" charset="0"/>
              <a:cs typeface="Arial" pitchFamily="34" charset="0"/>
            </a:endParaRPr>
          </a:p>
          <a:p>
            <a:pPr>
              <a:spcBef>
                <a:spcPts val="0"/>
              </a:spcBef>
            </a:pPr>
            <a:r>
              <a:rPr lang="en-US" sz="950" dirty="0">
                <a:latin typeface="Arial" pitchFamily="34" charset="0"/>
                <a:cs typeface="Arial" pitchFamily="34" charset="0"/>
              </a:rPr>
              <a:t>     Like the automatic IRA initiative, the Harkin proposal is intended to appeal to employers by relieving them of any fiduciary responsibility, although it does entail administrative burdens, such as annual notification of employees and deadlines for depositing contributions.  Moreover, employer participation would be mandatory if the employer has 10 or more employees and does not already offer a plan with a 6% level of employee contributions and a lifetime income option.  Very few employer-sponsored plans offer both of these features which means that many of these plans would need to be amended if an employer wished to avoid the mandate of the USA Retirement Funds system. </a:t>
            </a:r>
          </a:p>
          <a:p>
            <a:pPr>
              <a:spcBef>
                <a:spcPts val="0"/>
              </a:spcBef>
            </a:pPr>
            <a:endParaRPr lang="en-US" sz="950" dirty="0">
              <a:latin typeface="Arial" pitchFamily="34" charset="0"/>
              <a:cs typeface="Arial" pitchFamily="34" charset="0"/>
            </a:endParaRPr>
          </a:p>
          <a:p>
            <a:pPr>
              <a:spcBef>
                <a:spcPts val="0"/>
              </a:spcBef>
            </a:pPr>
            <a:r>
              <a:rPr lang="en-US" sz="950" dirty="0">
                <a:latin typeface="Arial" pitchFamily="34" charset="0"/>
                <a:cs typeface="Arial" pitchFamily="34" charset="0"/>
              </a:rPr>
              <a:t>     The Harkin initiative bears a similarity to current proposals being considered by state legislatures under which state governments would sponsor hybrid defined benefit-type plans covering private-sector workers, except that the new managing entities, dubbed “USA Retirement Funds”, take on the role of the state government in managing investments.</a:t>
            </a:r>
            <a:endParaRPr lang="en-US" sz="9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36</a:t>
            </a:fld>
            <a:endParaRPr lang="en-US" dirty="0"/>
          </a:p>
        </p:txBody>
      </p:sp>
    </p:spTree>
    <p:extLst>
      <p:ext uri="{BB962C8B-B14F-4D97-AF65-F5344CB8AC3E}">
        <p14:creationId xmlns:p14="http://schemas.microsoft.com/office/powerpoint/2010/main" val="280932123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0" y="4267201"/>
            <a:ext cx="5943599" cy="4332288"/>
          </a:xfrm>
        </p:spPr>
        <p:txBody>
          <a:bodyPr/>
          <a:lstStyle/>
          <a:p>
            <a:r>
              <a:rPr lang="en-US" sz="1000" dirty="0"/>
              <a:t> </a:t>
            </a:r>
            <a:r>
              <a:rPr lang="en-US" sz="1000" dirty="0" smtClean="0"/>
              <a:t>          Critics </a:t>
            </a:r>
            <a:r>
              <a:rPr lang="en-US" sz="1000" dirty="0"/>
              <a:t>of the current private retirement plan system propose supplementing it with various </a:t>
            </a:r>
            <a:r>
              <a:rPr lang="en-US" sz="1000" dirty="0" smtClean="0"/>
              <a:t>government-controlled </a:t>
            </a:r>
            <a:r>
              <a:rPr lang="en-US" sz="1000" dirty="0"/>
              <a:t>retirement programs.  This movement has particular force at the state level where various legislatures are considering state management of retirement plans for </a:t>
            </a:r>
            <a:r>
              <a:rPr lang="en-US" sz="1000" dirty="0" smtClean="0"/>
              <a:t>private-sector </a:t>
            </a:r>
            <a:r>
              <a:rPr lang="en-US" sz="1000" dirty="0"/>
              <a:t>workers.  Their problematic but seductive argument is that many workers do not have access to the current system at their workplace, that those who do are not saving enough and invest unwisely and that converting defined contribution account balances into lifetime annuities is too hard.</a:t>
            </a:r>
          </a:p>
          <a:p>
            <a:r>
              <a:rPr lang="en-US" sz="1000" dirty="0"/>
              <a:t> </a:t>
            </a:r>
            <a:r>
              <a:rPr lang="en-US" sz="1000" dirty="0" smtClean="0"/>
              <a:t>         Notwithstanding </a:t>
            </a:r>
            <a:r>
              <a:rPr lang="en-US" sz="1000" dirty="0"/>
              <a:t>how poorly it has managed pension funds for its own employees, the State of California has taken the first steps to authorize an automatic IRA program to be administered by the state.  Under the California Secure Choice program, private employers with 5 or more employees and no other retirement plan will be required to participate, and their employees will be automatically enrolled and contribute 3% of pay through the employer’s payroll system unless they opt out.  No employer contributions will be permitted, primarily because of the fear that this would create an ERISA plan and subject contributing employers to ERISA responsibilities.  The California program will provide a guaranteed investment return on employee contributions which will be pooled and invested by state-selected managers.  Implementation of this program is conditioned on receiving an IRS ruling that contributions will be pre-tax and DOL approval that the program is not subject ERISA</a:t>
            </a:r>
            <a:r>
              <a:rPr lang="en-US" sz="1000" dirty="0" smtClean="0"/>
              <a:t>.</a:t>
            </a:r>
            <a:r>
              <a:rPr lang="en-US" sz="1000" dirty="0"/>
              <a:t> </a:t>
            </a:r>
          </a:p>
          <a:p>
            <a:r>
              <a:rPr lang="en-US" sz="1000" dirty="0"/>
              <a:t>          A much more ambitious and far-reaching initiative has been proposed by the National Conference on Public Employee Retirement Systems (“NCPERS”), a trade organization for public-sector pension funds.  This group wants to establish state-administered multiple employer cash balance plans covering private-sector workers. The NCPERS proposal being considered by several state legislatures would provide a periodic fixed benefit to be paid for life by applying actuarial conversion factors to the value of a hypothetical account maintained for each participant.  This account would consist of employer and/or employee contributions and guaranteed interest credits.  Plan assets would be pooled and managed by the state so that participants would have no say in directing investments. There is uncertainty as to how such a plan would operate if assets are insufficient to fund the promised lifetime benefit, and there is a possibility that responsibility for these private-sector pensions could be shifted to taxpayers.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37</a:t>
            </a:fld>
            <a:endParaRPr lang="en-US" dirty="0"/>
          </a:p>
        </p:txBody>
      </p:sp>
    </p:spTree>
    <p:extLst>
      <p:ext uri="{BB962C8B-B14F-4D97-AF65-F5344CB8AC3E}">
        <p14:creationId xmlns:p14="http://schemas.microsoft.com/office/powerpoint/2010/main" val="8713848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5" y="4343400"/>
            <a:ext cx="5608638" cy="4419599"/>
          </a:xfrm>
        </p:spPr>
        <p:txBody>
          <a:bodyPr/>
          <a:lstStyle/>
          <a:p>
            <a:pPr>
              <a:spcBef>
                <a:spcPct val="0"/>
              </a:spcBef>
            </a:pPr>
            <a:r>
              <a:rPr lang="en-US" sz="1000" dirty="0">
                <a:latin typeface="Arial" pitchFamily="34" charset="0"/>
              </a:rPr>
              <a:t>The private pension system is under pressure and may be significantly transformed either through tax reform seeking to reduce retirement savings incentives or through more direct efforts to transform the character of the system to a European statist model.  </a:t>
            </a:r>
          </a:p>
          <a:p>
            <a:pPr>
              <a:spcBef>
                <a:spcPct val="0"/>
              </a:spcBef>
            </a:pPr>
            <a:endParaRPr lang="en-US" sz="1000" u="sng" dirty="0">
              <a:latin typeface="Arial" pitchFamily="34" charset="0"/>
            </a:endParaRPr>
          </a:p>
          <a:p>
            <a:pPr>
              <a:spcBef>
                <a:spcPct val="0"/>
              </a:spcBef>
            </a:pPr>
            <a:r>
              <a:rPr lang="en-US" sz="1000" u="sng" dirty="0">
                <a:latin typeface="Arial" pitchFamily="34" charset="0"/>
              </a:rPr>
              <a:t>Reaction to Tax Reform Proposals</a:t>
            </a:r>
            <a:r>
              <a:rPr lang="en-US" sz="1000" dirty="0">
                <a:latin typeface="Arial" pitchFamily="34" charset="0"/>
              </a:rPr>
              <a:t>.  Current tax incentives encourage employers to offer retirement plans on a voluntary basis and encourage individuals to save for retirement.  Analysis by the Employee Benefits Research Institute projects that if this support is cut back under the 20/20 proposal so that maximum deferrals cannot exceed $20,000 or 20% of income, reductions in 401(k) balances at retirement will result at all levels of the income spectrum.  It turns out that tax incentives are important for low-wage earners, as well as higher-paid employees, which may be why there was broad support for last year’s </a:t>
            </a:r>
            <a:r>
              <a:rPr lang="en-US" sz="1000" dirty="0" err="1">
                <a:latin typeface="Arial" pitchFamily="34" charset="0"/>
              </a:rPr>
              <a:t>Gerlach</a:t>
            </a:r>
            <a:r>
              <a:rPr lang="en-US" sz="1000" dirty="0">
                <a:latin typeface="Arial" pitchFamily="34" charset="0"/>
              </a:rPr>
              <a:t>-Neal bipartisan House resolution recognizing the impact of tax-deferral status for retirement savings.  </a:t>
            </a:r>
          </a:p>
          <a:p>
            <a:pPr>
              <a:spcBef>
                <a:spcPct val="0"/>
              </a:spcBef>
            </a:pPr>
            <a:endParaRPr lang="en-US" sz="1000" dirty="0">
              <a:latin typeface="Arial" pitchFamily="34" charset="0"/>
            </a:endParaRPr>
          </a:p>
          <a:p>
            <a:pPr>
              <a:spcBef>
                <a:spcPct val="0"/>
              </a:spcBef>
            </a:pPr>
            <a:r>
              <a:rPr lang="en-US" sz="1000" dirty="0">
                <a:latin typeface="Arial" pitchFamily="34" charset="0"/>
              </a:rPr>
              <a:t>Accordingly, there was, for a time, a sense that the Administration’s proposal to limit tax exclusions (including but not limited to 401(k) contributions) was gaining traction, since it does not specifically identify which deductions would be curbed.  Therefore, politicians could not be attacked for targeting the retirement system.  However, the end-result of a general limitation on exclusions, which has a more potent effect as tax rates approach 40%, will also jeopardize retirement security by reducing the amount employees save each year.  Congressional Democrats are probably more amenable to such a cutback than their Republican peers because of the perception that high wage earners derive a proportionately greater share of the tax expenditure benefit, although the fiscal cliff negotiations indicate that positions can quickly change.  Nevertheless, certain senior Republican officeholders, such as Sen. Orrin Hatch, have expressed skepticism regarding proposals that would reduce existing contribution levels, because the current system is seen as having produced beneficial results.  (Sen. Hatch’s own multi-pronged proposal is noteworthy for its effort to preserve the current system, but contains controversial elements so that it is more likely that some of its features will find their way into other proposals rather than be enacted as a whole.)</a:t>
            </a:r>
          </a:p>
          <a:p>
            <a:endParaRPr lang="en-US" sz="10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38</a:t>
            </a:fld>
            <a:endParaRPr lang="en-US" dirty="0"/>
          </a:p>
        </p:txBody>
      </p:sp>
    </p:spTree>
    <p:extLst>
      <p:ext uri="{BB962C8B-B14F-4D97-AF65-F5344CB8AC3E}">
        <p14:creationId xmlns:p14="http://schemas.microsoft.com/office/powerpoint/2010/main" val="42530352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US" sz="1100" u="sng" dirty="0">
                <a:latin typeface="Arial" pitchFamily="34" charset="0"/>
              </a:rPr>
              <a:t>Reaction to Systemic Reform Proposals</a:t>
            </a:r>
            <a:r>
              <a:rPr lang="en-US" sz="1100" dirty="0">
                <a:latin typeface="Arial" pitchFamily="34" charset="0"/>
              </a:rPr>
              <a:t>.  Advocates of centralization who distrust financial markets recognize the deficit reduction debate as a once-in-a-generation opportunity to enlarge the role of government in the retirement benefits arena with the ultimate goal of eliminating the role of employers, except as a funding source.  The issue is often framed as one of providing access to retirement savings vehicles by low-paid workers of small employers which may be seen as a laudable goal, although these employees have always had the ability to establish IRAs on their own.  Generally speaking, the various state and federal proposals provide for auto-enrollment, mandate employer contributions and either create government responsibility for funding shortfalls or establish a guaranteed minimum return.  Creating such entitlements will result in the formation of interest groups that will lobby for benefit enhancements and extending the scope of these programs.  Government influence in choosing investment managers or its outright control of investments (</a:t>
            </a:r>
            <a:r>
              <a:rPr lang="en-US" sz="1100" i="1" u="sng" dirty="0">
                <a:latin typeface="Arial" pitchFamily="34" charset="0"/>
              </a:rPr>
              <a:t>e.g</a:t>
            </a:r>
            <a:r>
              <a:rPr lang="en-US" sz="1100" dirty="0">
                <a:latin typeface="Arial" pitchFamily="34" charset="0"/>
              </a:rPr>
              <a:t>., by commingling private plan assets with state pension funds) has the potential to drive many investment providers out of the retirement industry.</a:t>
            </a:r>
          </a:p>
          <a:p>
            <a:pPr>
              <a:spcBef>
                <a:spcPct val="0"/>
              </a:spcBef>
            </a:pPr>
            <a:endParaRPr lang="en-US" sz="1100" dirty="0">
              <a:latin typeface="Arial" pitchFamily="34" charset="0"/>
            </a:endParaRPr>
          </a:p>
          <a:p>
            <a:pPr>
              <a:spcBef>
                <a:spcPct val="0"/>
              </a:spcBef>
            </a:pPr>
            <a:r>
              <a:rPr lang="en-US" sz="1100" dirty="0">
                <a:latin typeface="Arial" pitchFamily="34" charset="0"/>
              </a:rPr>
              <a:t>The state-sponsored initiatives raise an additional problem in that a multitude of state-backed retirement programs covering the private-sector workforce, each with its own unique rules, has the potential to break down the nationwide uniformity in pension laws that was achieved by the 1974 enactment of ERISA.  To the extent that they remain subject to ERISA’s fiduciary standards, state programs will need to be careful to avoid engaging in prohibited transactions and will also need to establish the appropriate balance of  how much administration will be performed by the state and how much, if any, responsibility will be allocated to employers.</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39</a:t>
            </a:fld>
            <a:endParaRPr lang="en-US" dirty="0"/>
          </a:p>
        </p:txBody>
      </p:sp>
    </p:spTree>
    <p:extLst>
      <p:ext uri="{BB962C8B-B14F-4D97-AF65-F5344CB8AC3E}">
        <p14:creationId xmlns:p14="http://schemas.microsoft.com/office/powerpoint/2010/main" val="6687667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xfrm>
            <a:off x="457200" y="4267200"/>
            <a:ext cx="5997575" cy="43322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050" dirty="0" smtClean="0"/>
              <a:t>          At first glance, it would not appear that the PPACA would have much of an effect on retirement plans, because it deals with health care. However, a closer examination shows that this new law could indeed have a big impact  on the retirement plan industry. </a:t>
            </a:r>
            <a:endParaRPr lang="en-US" sz="1050" u="sng" dirty="0"/>
          </a:p>
          <a:p>
            <a:r>
              <a:rPr lang="en-US" sz="1050" dirty="0" smtClean="0"/>
              <a:t>          </a:t>
            </a:r>
            <a:r>
              <a:rPr lang="en-US" sz="1050" u="sng" dirty="0" smtClean="0"/>
              <a:t>Effect on Employees</a:t>
            </a:r>
            <a:r>
              <a:rPr lang="en-US" sz="1050" dirty="0" smtClean="0"/>
              <a:t>. First of all, for employees, PPACA guarantees that all individuals have the right to purchase health care, generally through their employer or through a state or federal health insurance marketplace (also called an exchange).  This means that employees will not be tied to their current jobs simply to maintain health care coverage.  Higher paid employees may take advantage of this to establish their own businesses, or simply to retire early.  This could result in earlier retirement plan distributions than were previously anticipated and require appropriate adaptation of investment and liquidity strategies.</a:t>
            </a:r>
          </a:p>
          <a:p>
            <a:r>
              <a:rPr lang="en-US" sz="1050" dirty="0" smtClean="0"/>
              <a:t>          In addition, all those terminating employees will have to be replaced.  While the old workers were likely to have been fully vested in their retirement benefits, the new hires will have several years ahead of them before this happens.  This could save employers money, since not all the new employees will work the required number of years to become fully vested.  Also, these new employees will often have less experience than the employees they replace, which will often mean smaller salaries.  This, in turn, will result in reduced plan contributions and smaller 401(k) matches.  Of course, for certain positions and industries the opposite could be true as some employers may be forced to increase salaries and benefits to attract the desired workers.</a:t>
            </a:r>
          </a:p>
          <a:p>
            <a:r>
              <a:rPr lang="en-US" sz="1050" dirty="0" smtClean="0"/>
              <a:t>          At the other end of the spectrum, lower paid employees who PPACA requires to obtain health care coverage may find that they cannot pay for health care and also make a 401(k) contribution.  Starting this year, there is a penalty for failing to obtain health care insurance which will influence these employees to choose  contributing to their employer’s health plan over contributions to the retirement plan.  Such a reduction in the overall participation and contribution rate of the low-paid would change the demographics of plan participation and make it more difficult to pass 401(k) plan discrimination testing.</a:t>
            </a:r>
          </a:p>
          <a:p>
            <a:endParaRPr lang="en-US" dirty="0" smtClean="0"/>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B167DA9C-E286-4F34-B1D1-265A3B005B1D}" type="slidenum">
              <a:rPr lang="en-US" sz="1200" smtClean="0">
                <a:latin typeface="Arial" charset="0"/>
              </a:rPr>
              <a:pPr eaLnBrk="1" hangingPunct="1"/>
              <a:t>40</a:t>
            </a:fld>
            <a:endParaRPr lang="en-US" sz="1200" dirty="0" smtClean="0">
              <a:latin typeface="Arial"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xfrm>
            <a:off x="533400" y="4267200"/>
            <a:ext cx="6019800" cy="43322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000" u="sng" dirty="0" smtClean="0"/>
              <a:t>Effect on Employers</a:t>
            </a:r>
            <a:r>
              <a:rPr lang="en-US" sz="1000" dirty="0" smtClean="0"/>
              <a:t>.  Beginning in 2015, PPACA  will require employers to provide a certain level of health care benefits or pay penalties.  Some employers that have already established the overall amount they wish to contribute for employee benefits are reacting to this new requirement by cutting back on their 401(k) matching contributions.  This will reduce the incentive for employees to make contributions.  Thus, a seemingly neutral transfer of employer assets from one form of benefits to another could ultimately result in problems with discrimination testing on the retirement plan side.</a:t>
            </a:r>
          </a:p>
          <a:p>
            <a:r>
              <a:rPr lang="en-US" sz="1000" dirty="0" smtClean="0"/>
              <a:t>One of the employer penalties under PPACA will apply in situations where coverage offered by an employer is considered to be “unaffordable”.  In such situations, the employer must pay an annual penalty of $3,000 for each full-time employee who receives a health care premium tax credit.  Coverage is considered to be “unaffordable” if the employee’s share of the premium is more than 9.5% of his or her annual household income.  However, employers generally do not know their employees’ household incomes.  Consequently, as a safe harbor, the IRS says that if the employee’s contribution for single coverage under the employer’s lowest cost health plan option does not exceed 9.5% of the employee’s Box 1, W-2 pay for that year, the affordability test is satisfied.  However, Box 1 on the Form W-2 does not include any contributions made by an employee to a 401(k) plan.  Consequently, PPACA has inadvertently discouraged employers from establishing or maintaining 401(k) plans since any reduction in Box 1 salary due to employee 401(k) contributions makes it more likely that the employer’s group health plan will not pass the affordability test for that employee.</a:t>
            </a:r>
          </a:p>
          <a:p>
            <a:r>
              <a:rPr lang="en-US" sz="1000" dirty="0" smtClean="0"/>
              <a:t>For administrative purposes, many employers prefer to have newly-hired employee become eligible for all employee benefit plans at the same time.  For the employer who provides the opportunity to enroll at the time of hire, there would be no problems.  However, employers who prefer to delay enrollment for a longer period of time are, as of this year, subject to PPACA’s 90-day rule, which, in very general terms, requires group health plans to make health insurance coverage available to an “otherwise eligible” employee no later than 90 days after the employee’s eligibility date.  Consequently, those employers who have had an eligibility date for all of their employee benefit plans that is later than 90 days will have to reconsider their plans’ provisions or change to a policy that allow enrollment in different plans at different times.</a:t>
            </a:r>
          </a:p>
          <a:p>
            <a:endParaRPr lang="en-US" dirty="0" smtClean="0"/>
          </a:p>
        </p:txBody>
      </p:sp>
      <p:sp>
        <p:nvSpPr>
          <p:cNvPr id="768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02DFD44C-4E8B-4864-BABC-3EC67FC59B7A}" type="slidenum">
              <a:rPr lang="en-US" sz="1200" smtClean="0">
                <a:latin typeface="Arial" charset="0"/>
              </a:rPr>
              <a:pPr eaLnBrk="1" hangingPunct="1"/>
              <a:t>41</a:t>
            </a:fld>
            <a:endParaRPr lang="en-US" sz="1200" dirty="0" smtClean="0">
              <a:latin typeface="Arial"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PPACA may also affect the retirement plan community in general if health care brokers find that their commissions are diminishing due to heavy participation in the newly-created federal and state health care marketplaces, and many of these brokers switch over to 401(k) plans. While this may result in reduced administrative costs due to increased competition, employers should be wary of anyone who has recently switched his or her area of expertise.</a:t>
            </a:r>
          </a:p>
          <a:p>
            <a:endParaRPr lang="en-US" dirty="0" smtClean="0"/>
          </a:p>
          <a:p>
            <a:r>
              <a:rPr lang="en-US" dirty="0" smtClean="0"/>
              <a:t>Finally, the success of the state and federal marketplaces could lead to a radically different approach to retirement planning.  Senator Tom Harkin (D-Iowa) has proposed the creation of the USA Retirement Funds which would be similar to the health care marketplaces in that individuals could contribute to this Fund, with or without employer participation, to establish their own retirement coverage.  At this point, it remains to be seen whether the concept of these Retirement Funds will gain acceptance.</a:t>
            </a:r>
          </a:p>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42</a:t>
            </a:fld>
            <a:endParaRPr lang="en-US" sz="1200" dirty="0" smtClean="0">
              <a:latin typeface="Arial"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416EBB2E-CAF8-4DA9-9B0C-398D86151FBE}" type="slidenum">
              <a:rPr lang="en-US" sz="1200" smtClean="0">
                <a:latin typeface="Arial" charset="0"/>
              </a:rPr>
              <a:pPr eaLnBrk="1" hangingPunct="1"/>
              <a:t>43</a:t>
            </a:fld>
            <a:endParaRPr lang="en-US" sz="1200" dirty="0" smtClean="0">
              <a:latin typeface="Arial"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585F109A-F57D-4FB8-9DFD-5E3D9F376472}" type="datetime1">
              <a:rPr lang="en-US"/>
              <a:pPr>
                <a:defRPr/>
              </a:pPr>
              <a:t>9/5/2014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A004721B-BEC6-4790-98F7-B9E7F1FDDCE1}" type="slidenum">
              <a:rPr lang="en-US"/>
              <a:pPr>
                <a:defRPr/>
              </a:pPr>
              <a:t>‹#›</a:t>
            </a:fld>
            <a:endParaRPr lang="en-US" dirty="0"/>
          </a:p>
        </p:txBody>
      </p:sp>
    </p:spTree>
    <p:extLst>
      <p:ext uri="{BB962C8B-B14F-4D97-AF65-F5344CB8AC3E}">
        <p14:creationId xmlns:p14="http://schemas.microsoft.com/office/powerpoint/2010/main" val="276440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84AF0B25-E1DB-487E-99CA-1976194D3012}" type="datetime1">
              <a:rPr lang="en-US"/>
              <a:pPr>
                <a:defRPr/>
              </a:pPr>
              <a:t>9/5/2014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1CA818CC-217F-4484-AEDF-321D6DD1A1BA}" type="slidenum">
              <a:rPr lang="en-US"/>
              <a:pPr>
                <a:defRPr/>
              </a:pPr>
              <a:t>‹#›</a:t>
            </a:fld>
            <a:endParaRPr lang="en-US" dirty="0"/>
          </a:p>
        </p:txBody>
      </p:sp>
    </p:spTree>
    <p:extLst>
      <p:ext uri="{BB962C8B-B14F-4D97-AF65-F5344CB8AC3E}">
        <p14:creationId xmlns:p14="http://schemas.microsoft.com/office/powerpoint/2010/main" val="3781354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3113B555-7A4D-4F38-8077-FA0429B9EF04}" type="datetime1">
              <a:rPr lang="en-US"/>
              <a:pPr>
                <a:defRPr/>
              </a:pPr>
              <a:t>9/5/2014</a:t>
            </a:fld>
            <a:endParaRPr lang="en-US" dirty="0"/>
          </a:p>
        </p:txBody>
      </p:sp>
      <p:sp>
        <p:nvSpPr>
          <p:cNvPr id="9" name="Footer Placeholder 4"/>
          <p:cNvSpPr>
            <a:spLocks noGrp="1"/>
          </p:cNvSpPr>
          <p:nvPr>
            <p:ph type="ftr" sz="quarter" idx="11"/>
          </p:nvPr>
        </p:nvSpPr>
        <p:spPr/>
        <p:txBody>
          <a:bodyPr/>
          <a:lstStyle>
            <a:lvl1pPr>
              <a:defRPr dirty="0"/>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F5100FF0-D116-4247-92A9-31693A0A0E71}" type="slidenum">
              <a:rPr lang="en-US"/>
              <a:pPr>
                <a:defRPr/>
              </a:pPr>
              <a:t>‹#›</a:t>
            </a:fld>
            <a:endParaRPr lang="en-US" dirty="0"/>
          </a:p>
        </p:txBody>
      </p:sp>
    </p:spTree>
    <p:extLst>
      <p:ext uri="{BB962C8B-B14F-4D97-AF65-F5344CB8AC3E}">
        <p14:creationId xmlns:p14="http://schemas.microsoft.com/office/powerpoint/2010/main" val="4147341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A929ADF6-2F2A-4440-9AD2-CF628F2A1EEF}" type="datetime1">
              <a:rPr lang="en-US"/>
              <a:pPr>
                <a:defRPr/>
              </a:pPr>
              <a:t>9/5/2014</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CB2CFAE3-E1F0-425E-ACAF-19A60CBDE4D1}" type="slidenum">
              <a:rPr lang="en-US"/>
              <a:pPr>
                <a:defRPr/>
              </a:pPr>
              <a:t>‹#›</a:t>
            </a:fld>
            <a:endParaRPr lang="en-US" dirty="0"/>
          </a:p>
        </p:txBody>
      </p:sp>
    </p:spTree>
    <p:extLst>
      <p:ext uri="{BB962C8B-B14F-4D97-AF65-F5344CB8AC3E}">
        <p14:creationId xmlns:p14="http://schemas.microsoft.com/office/powerpoint/2010/main" val="627845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4D245F1-EE49-48BF-B85E-FB7532F1FE77}" type="datetime1">
              <a:rPr lang="en-US"/>
              <a:pPr>
                <a:defRPr/>
              </a:pPr>
              <a:t>9/5/2014</a:t>
            </a:fld>
            <a:endParaRPr lang="en-US" dirty="0"/>
          </a:p>
        </p:txBody>
      </p:sp>
      <p:sp>
        <p:nvSpPr>
          <p:cNvPr id="8" name="Footer Placeholder 7"/>
          <p:cNvSpPr>
            <a:spLocks noGrp="1"/>
          </p:cNvSpPr>
          <p:nvPr>
            <p:ph type="ftr" sz="quarter" idx="11"/>
          </p:nvPr>
        </p:nvSpPr>
        <p:spPr/>
        <p:txBody>
          <a:bodyPr/>
          <a:lstStyle>
            <a:lvl1pPr>
              <a:defRPr dirty="0"/>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13EEC25A-DAC0-49B0-9600-4DEA5E92E906}" type="slidenum">
              <a:rPr lang="en-US"/>
              <a:pPr>
                <a:defRPr/>
              </a:pPr>
              <a:t>‹#›</a:t>
            </a:fld>
            <a:endParaRPr lang="en-US" dirty="0"/>
          </a:p>
        </p:txBody>
      </p:sp>
    </p:spTree>
    <p:extLst>
      <p:ext uri="{BB962C8B-B14F-4D97-AF65-F5344CB8AC3E}">
        <p14:creationId xmlns:p14="http://schemas.microsoft.com/office/powerpoint/2010/main" val="3110876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92EC7E35-AF31-447B-B317-14B71D540A6D}" type="datetime1">
              <a:rPr lang="en-US"/>
              <a:pPr>
                <a:defRPr/>
              </a:pPr>
              <a:t>9/5/2014</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7C509D47-CFA2-4FA4-A29F-F1A8AF342846}" type="slidenum">
              <a:rPr lang="en-US"/>
              <a:pPr>
                <a:defRPr/>
              </a:pPr>
              <a:t>‹#›</a:t>
            </a:fld>
            <a:endParaRPr lang="en-US" dirty="0"/>
          </a:p>
        </p:txBody>
      </p:sp>
    </p:spTree>
    <p:extLst>
      <p:ext uri="{BB962C8B-B14F-4D97-AF65-F5344CB8AC3E}">
        <p14:creationId xmlns:p14="http://schemas.microsoft.com/office/powerpoint/2010/main" val="1723022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D5473EE3-A95E-43DD-A499-CF769D25A687}" type="datetime1">
              <a:rPr lang="en-US"/>
              <a:pPr>
                <a:defRPr/>
              </a:pPr>
              <a:t>9/5/2014</a:t>
            </a:fld>
            <a:endParaRPr lang="en-US" dirty="0"/>
          </a:p>
        </p:txBody>
      </p:sp>
      <p:sp>
        <p:nvSpPr>
          <p:cNvPr id="5" name="Footer Placeholder 2"/>
          <p:cNvSpPr>
            <a:spLocks noGrp="1"/>
          </p:cNvSpPr>
          <p:nvPr>
            <p:ph type="ftr" sz="quarter" idx="11"/>
          </p:nvPr>
        </p:nvSpPr>
        <p:spPr/>
        <p:txBody>
          <a:bodyPr/>
          <a:lstStyle>
            <a:lvl1pPr>
              <a:defRPr dirty="0"/>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B9A06611-272E-4764-A52D-ADD197A6A091}" type="slidenum">
              <a:rPr lang="en-US"/>
              <a:pPr>
                <a:defRPr/>
              </a:pPr>
              <a:t>‹#›</a:t>
            </a:fld>
            <a:endParaRPr lang="en-US" dirty="0"/>
          </a:p>
        </p:txBody>
      </p:sp>
    </p:spTree>
    <p:extLst>
      <p:ext uri="{BB962C8B-B14F-4D97-AF65-F5344CB8AC3E}">
        <p14:creationId xmlns:p14="http://schemas.microsoft.com/office/powerpoint/2010/main" val="1160628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C66B2C67-7B85-4AAC-81CA-4B0DA195F892}" type="datetime1">
              <a:rPr lang="en-US"/>
              <a:pPr>
                <a:defRPr/>
              </a:pPr>
              <a:t>9/5/2014</a:t>
            </a:fld>
            <a:endParaRPr lang="en-US" dirty="0"/>
          </a:p>
        </p:txBody>
      </p:sp>
      <p:sp>
        <p:nvSpPr>
          <p:cNvPr id="6" name="Footer Placeholder 5"/>
          <p:cNvSpPr>
            <a:spLocks noGrp="1"/>
          </p:cNvSpPr>
          <p:nvPr>
            <p:ph type="ftr" sz="quarter" idx="11"/>
          </p:nvPr>
        </p:nvSpPr>
        <p:spPr/>
        <p:txBody>
          <a:bodyPr/>
          <a:lstStyle>
            <a:lvl1pPr>
              <a:defRPr dirty="0"/>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6A1FFCC2-FE64-48FE-8CEF-FA918D1CC938}" type="slidenum">
              <a:rPr lang="en-US"/>
              <a:pPr>
                <a:defRPr/>
              </a:pPr>
              <a:t>‹#›</a:t>
            </a:fld>
            <a:endParaRPr lang="en-US" dirty="0"/>
          </a:p>
        </p:txBody>
      </p:sp>
    </p:spTree>
    <p:extLst>
      <p:ext uri="{BB962C8B-B14F-4D97-AF65-F5344CB8AC3E}">
        <p14:creationId xmlns:p14="http://schemas.microsoft.com/office/powerpoint/2010/main" val="92994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dirty="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004C4AC3-ED09-4238-AE90-E71F538E54C0}" type="datetime1">
              <a:rPr lang="en-US"/>
              <a:pPr>
                <a:defRPr/>
              </a:pPr>
              <a:t>9/5/2014</a:t>
            </a:fld>
            <a:endParaRPr lang="en-US" dirty="0"/>
          </a:p>
        </p:txBody>
      </p:sp>
      <p:sp>
        <p:nvSpPr>
          <p:cNvPr id="9" name="Footer Placeholder 5"/>
          <p:cNvSpPr>
            <a:spLocks noGrp="1"/>
          </p:cNvSpPr>
          <p:nvPr>
            <p:ph type="ftr" sz="quarter" idx="11"/>
          </p:nvPr>
        </p:nvSpPr>
        <p:spPr/>
        <p:txBody>
          <a:bodyPr/>
          <a:lstStyle>
            <a:lvl1pPr>
              <a:defRPr dirty="0"/>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23266A1B-3F88-48B9-80A0-EACBEBCBB465}" type="slidenum">
              <a:rPr lang="en-US"/>
              <a:pPr>
                <a:defRPr/>
              </a:pPr>
              <a:t>‹#›</a:t>
            </a:fld>
            <a:endParaRPr lang="en-US" dirty="0"/>
          </a:p>
        </p:txBody>
      </p:sp>
    </p:spTree>
    <p:extLst>
      <p:ext uri="{BB962C8B-B14F-4D97-AF65-F5344CB8AC3E}">
        <p14:creationId xmlns:p14="http://schemas.microsoft.com/office/powerpoint/2010/main" val="3153198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568906D7-D9CD-41AA-98CE-BE089E5E4F19}" type="datetime1">
              <a:rPr lang="en-US"/>
              <a:pPr>
                <a:defRPr/>
              </a:pPr>
              <a:t>9/5/2014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3EC08340-7B5C-4C59-A437-16A6B567D7B6}" type="slidenum">
              <a:rPr lang="en-US"/>
              <a:pPr>
                <a:defRPr/>
              </a:pPr>
              <a:t>‹#›</a:t>
            </a:fld>
            <a:endParaRPr lang="en-US" dirty="0"/>
          </a:p>
        </p:txBody>
      </p:sp>
    </p:spTree>
    <p:extLst>
      <p:ext uri="{BB962C8B-B14F-4D97-AF65-F5344CB8AC3E}">
        <p14:creationId xmlns:p14="http://schemas.microsoft.com/office/powerpoint/2010/main" val="4108515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C2F76411-F605-4341-B46F-350674FDCCE6}" type="datetime1">
              <a:rPr lang="en-US"/>
              <a:pPr>
                <a:defRPr/>
              </a:pPr>
              <a:t>9/5/2014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8FC30F7-33F1-49C4-A384-A240062E847E}" type="slidenum">
              <a:rPr lang="en-US"/>
              <a:pPr>
                <a:defRPr/>
              </a:pPr>
              <a:t>‹#›</a:t>
            </a:fld>
            <a:endParaRPr lang="en-US" dirty="0"/>
          </a:p>
        </p:txBody>
      </p:sp>
    </p:spTree>
    <p:extLst>
      <p:ext uri="{BB962C8B-B14F-4D97-AF65-F5344CB8AC3E}">
        <p14:creationId xmlns:p14="http://schemas.microsoft.com/office/powerpoint/2010/main" val="2322811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5F3D9B50-F796-4400-9E71-75D1DAEEDFF8}" type="datetime1">
              <a:rPr lang="en-US"/>
              <a:pPr>
                <a:defRPr/>
              </a:pPr>
              <a:t>9/5/2014</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7CFD87DF-E0CE-4DC9-8BC7-147ADB47C1B9}" type="slidenum">
              <a:rPr lang="en-US"/>
              <a:pPr>
                <a:defRPr/>
              </a:pPr>
              <a:t>‹#›</a:t>
            </a:fld>
            <a:endParaRPr lang="en-US" dirty="0"/>
          </a:p>
        </p:txBody>
      </p:sp>
    </p:spTree>
    <p:extLst>
      <p:ext uri="{BB962C8B-B14F-4D97-AF65-F5344CB8AC3E}">
        <p14:creationId xmlns:p14="http://schemas.microsoft.com/office/powerpoint/2010/main" val="240335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cs typeface="+mn-cs"/>
              </a:defRPr>
            </a:lvl1pPr>
          </a:lstStyle>
          <a:p>
            <a:pPr>
              <a:defRPr/>
            </a:pPr>
            <a:fld id="{FBF606F7-F2CF-4191-9589-00DEAA84B0A8}" type="datetime1">
              <a:rPr lang="en-US"/>
              <a:pPr>
                <a:defRPr/>
              </a:pPr>
              <a:t>9/5/2014</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dirty="0">
                <a:solidFill>
                  <a:srgbClr val="B5A788"/>
                </a:solidFill>
                <a:cs typeface="+mn-cs"/>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cs typeface="+mn-cs"/>
              </a:defRPr>
            </a:lvl1pPr>
            <a:extLst/>
          </a:lstStyle>
          <a:p>
            <a:pPr>
              <a:defRPr/>
            </a:pPr>
            <a:fld id="{22882F58-2D88-4991-A3CB-92A7D7EEEF98}"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6" r:id="rId3"/>
    <p:sldLayoutId id="2147484041" r:id="rId4"/>
    <p:sldLayoutId id="2147484047" r:id="rId5"/>
    <p:sldLayoutId id="2147484042" r:id="rId6"/>
    <p:sldLayoutId id="2147484048" r:id="rId7"/>
    <p:sldLayoutId id="2147484049" r:id="rId8"/>
    <p:sldLayoutId id="2147484050" r:id="rId9"/>
    <p:sldLayoutId id="2147484043" r:id="rId10"/>
    <p:sldLayoutId id="2147484044" r:id="rId11"/>
    <p:sldLayoutId id="2147484045"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31925" y="1849438"/>
            <a:ext cx="7407275" cy="1752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r>
              <a:rPr lang="en-US" b="1" dirty="0" smtClean="0">
                <a:solidFill>
                  <a:srgbClr val="320E04"/>
                </a:solidFill>
                <a:latin typeface="Arial" charset="0"/>
                <a:cs typeface="Arial" charset="0"/>
              </a:rPr>
              <a:t>Marcia S. Wagner, Esq.</a:t>
            </a:r>
          </a:p>
        </p:txBody>
      </p:sp>
      <p:sp>
        <p:nvSpPr>
          <p:cNvPr id="7172" name="Rectangle 3"/>
          <p:cNvSpPr>
            <a:spLocks noChangeArrowheads="1"/>
          </p:cNvSpPr>
          <p:nvPr/>
        </p:nvSpPr>
        <p:spPr bwMode="auto">
          <a:xfrm>
            <a:off x="1371600" y="152400"/>
            <a:ext cx="73914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a:lnSpc>
                <a:spcPct val="80000"/>
              </a:lnSpc>
              <a:spcBef>
                <a:spcPts val="600"/>
              </a:spcBef>
              <a:buClr>
                <a:schemeClr val="accent1"/>
              </a:buClr>
              <a:buSzPct val="80000"/>
            </a:pPr>
            <a:endParaRPr lang="en-US" sz="2900" b="1" dirty="0">
              <a:solidFill>
                <a:srgbClr val="320E04"/>
              </a:solidFill>
              <a:latin typeface="Times New Roman" pitchFamily="18" charset="0"/>
              <a:cs typeface="Times New Roman" pitchFamily="18" charset="0"/>
            </a:endParaRPr>
          </a:p>
          <a:p>
            <a:pPr marL="26988" algn="ctr">
              <a:lnSpc>
                <a:spcPct val="80000"/>
              </a:lnSpc>
              <a:spcBef>
                <a:spcPts val="600"/>
              </a:spcBef>
              <a:buClr>
                <a:schemeClr val="accent1"/>
              </a:buClr>
              <a:buSzPct val="80000"/>
              <a:buFont typeface="Wingdings 2" pitchFamily="18" charset="2"/>
              <a:buNone/>
            </a:pPr>
            <a:r>
              <a:rPr lang="en-US" sz="3400" b="1" dirty="0" smtClean="0">
                <a:solidFill>
                  <a:srgbClr val="320E04"/>
                </a:solidFill>
                <a:latin typeface="Arial" charset="0"/>
              </a:rPr>
              <a:t>IMPORTANT PENSION CHANGES –</a:t>
            </a:r>
          </a:p>
          <a:p>
            <a:pPr marL="26988" algn="ctr">
              <a:lnSpc>
                <a:spcPct val="80000"/>
              </a:lnSpc>
              <a:spcBef>
                <a:spcPts val="600"/>
              </a:spcBef>
              <a:buClr>
                <a:schemeClr val="accent1"/>
              </a:buClr>
              <a:buSzPct val="80000"/>
              <a:buFont typeface="Wingdings 2" pitchFamily="18" charset="2"/>
              <a:buNone/>
            </a:pPr>
            <a:r>
              <a:rPr lang="en-US" sz="3400" b="1" dirty="0" smtClean="0">
                <a:solidFill>
                  <a:srgbClr val="320E04"/>
                </a:solidFill>
                <a:latin typeface="Arial" charset="0"/>
              </a:rPr>
              <a:t>WASHINGTON &amp; REGULATORY UPDATE</a:t>
            </a: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a:solidFill>
                <a:srgbClr val="320E04"/>
              </a:solidFill>
              <a:latin typeface="Times New Roman" pitchFamily="18" charset="0"/>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4419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Transformation of Retirement System</a:t>
            </a:r>
          </a:p>
        </p:txBody>
      </p:sp>
      <p:sp>
        <p:nvSpPr>
          <p:cNvPr id="3" name="Content Placeholder 2"/>
          <p:cNvSpPr>
            <a:spLocks noGrp="1"/>
          </p:cNvSpPr>
          <p:nvPr>
            <p:ph idx="1"/>
          </p:nvPr>
        </p:nvSpPr>
        <p:spPr/>
        <p:txBody>
          <a:bodyPr/>
          <a:lstStyle/>
          <a:p>
            <a:pPr>
              <a:lnSpc>
                <a:spcPct val="80000"/>
              </a:lnSpc>
              <a:spcBef>
                <a:spcPts val="0"/>
              </a:spcBef>
              <a:buClr>
                <a:schemeClr val="tx1"/>
              </a:buClr>
              <a:defRPr/>
            </a:pPr>
            <a:r>
              <a:rPr lang="en-US" sz="2400" b="1" dirty="0">
                <a:latin typeface="Arial" pitchFamily="34" charset="0"/>
                <a:cs typeface="Arial" pitchFamily="34" charset="0"/>
              </a:rPr>
              <a:t>DOL Interaction with White House</a:t>
            </a:r>
          </a:p>
          <a:p>
            <a:pPr lvl="1">
              <a:lnSpc>
                <a:spcPct val="80000"/>
              </a:lnSpc>
              <a:spcBef>
                <a:spcPts val="0"/>
              </a:spcBef>
              <a:buClr>
                <a:schemeClr val="tx1"/>
              </a:buClr>
              <a:defRPr/>
            </a:pPr>
            <a:r>
              <a:rPr lang="en-US" sz="2000" dirty="0">
                <a:latin typeface="Arial" pitchFamily="34" charset="0"/>
                <a:cs typeface="Arial" pitchFamily="34" charset="0"/>
              </a:rPr>
              <a:t>Working with White House’s Middle Class Task Force</a:t>
            </a:r>
          </a:p>
          <a:p>
            <a:pPr lvl="1">
              <a:lnSpc>
                <a:spcPct val="80000"/>
              </a:lnSpc>
              <a:spcBef>
                <a:spcPts val="0"/>
              </a:spcBef>
              <a:buClr>
                <a:schemeClr val="tx1"/>
              </a:buClr>
              <a:defRPr/>
            </a:pPr>
            <a:r>
              <a:rPr lang="en-US" sz="2000" dirty="0">
                <a:latin typeface="Arial" pitchFamily="34" charset="0"/>
                <a:cs typeface="Arial" pitchFamily="34" charset="0"/>
              </a:rPr>
              <a:t>Coordinated actions to improve retirement </a:t>
            </a:r>
            <a:r>
              <a:rPr lang="en-US" sz="2000" dirty="0" smtClean="0">
                <a:latin typeface="Arial" pitchFamily="34" charset="0"/>
                <a:cs typeface="Arial" pitchFamily="34" charset="0"/>
              </a:rPr>
              <a:t>security</a:t>
            </a:r>
          </a:p>
          <a:p>
            <a:pPr lvl="1">
              <a:lnSpc>
                <a:spcPct val="80000"/>
              </a:lnSpc>
              <a:spcBef>
                <a:spcPts val="0"/>
              </a:spcBef>
              <a:buClr>
                <a:schemeClr val="tx1"/>
              </a:buClr>
              <a:defRPr/>
            </a:pPr>
            <a:endParaRPr lang="en-US" sz="2000" dirty="0" smtClean="0">
              <a:latin typeface="Arial" pitchFamily="34" charset="0"/>
              <a:cs typeface="Arial" pitchFamily="34" charset="0"/>
            </a:endParaRPr>
          </a:p>
          <a:p>
            <a:pPr>
              <a:lnSpc>
                <a:spcPct val="80000"/>
              </a:lnSpc>
              <a:spcBef>
                <a:spcPts val="0"/>
              </a:spcBef>
              <a:buClr>
                <a:schemeClr val="tx1"/>
              </a:buClr>
              <a:defRPr/>
            </a:pPr>
            <a:r>
              <a:rPr lang="en-US" sz="2400" b="1" dirty="0" smtClean="0">
                <a:latin typeface="Arial" pitchFamily="34" charset="0"/>
                <a:cs typeface="Arial" pitchFamily="34" charset="0"/>
              </a:rPr>
              <a:t>DOL rollouts </a:t>
            </a:r>
            <a:r>
              <a:rPr lang="en-US" sz="2400" b="1" dirty="0">
                <a:latin typeface="Arial" pitchFamily="34" charset="0"/>
                <a:cs typeface="Arial" pitchFamily="34" charset="0"/>
              </a:rPr>
              <a:t>in </a:t>
            </a:r>
            <a:r>
              <a:rPr lang="en-US" sz="2400" b="1" dirty="0" smtClean="0">
                <a:latin typeface="Arial" pitchFamily="34" charset="0"/>
                <a:cs typeface="Arial" pitchFamily="34" charset="0"/>
              </a:rPr>
              <a:t>2012 &amp; 2013:</a:t>
            </a:r>
          </a:p>
          <a:p>
            <a:pPr lvl="1">
              <a:lnSpc>
                <a:spcPct val="80000"/>
              </a:lnSpc>
              <a:spcBef>
                <a:spcPts val="0"/>
              </a:spcBef>
              <a:buClr>
                <a:schemeClr val="tx1"/>
              </a:buClr>
              <a:defRPr/>
            </a:pPr>
            <a:r>
              <a:rPr lang="en-US" sz="2200" dirty="0">
                <a:latin typeface="Arial" pitchFamily="34" charset="0"/>
                <a:cs typeface="Arial" pitchFamily="34" charset="0"/>
              </a:rPr>
              <a:t>Fee disclosures for plan </a:t>
            </a:r>
            <a:r>
              <a:rPr lang="en-US" sz="2200" dirty="0" smtClean="0">
                <a:latin typeface="Arial" pitchFamily="34" charset="0"/>
                <a:cs typeface="Arial" pitchFamily="34" charset="0"/>
              </a:rPr>
              <a:t>sponsors</a:t>
            </a:r>
          </a:p>
          <a:p>
            <a:pPr lvl="1">
              <a:lnSpc>
                <a:spcPct val="80000"/>
              </a:lnSpc>
              <a:spcBef>
                <a:spcPts val="0"/>
              </a:spcBef>
              <a:buClr>
                <a:schemeClr val="tx1"/>
              </a:buClr>
              <a:defRPr/>
            </a:pPr>
            <a:r>
              <a:rPr lang="en-US" sz="2200" dirty="0" smtClean="0">
                <a:latin typeface="Arial" pitchFamily="34" charset="0"/>
                <a:cs typeface="Arial" pitchFamily="34" charset="0"/>
              </a:rPr>
              <a:t>Participant-level </a:t>
            </a:r>
            <a:r>
              <a:rPr lang="en-US" sz="2200" dirty="0">
                <a:latin typeface="Arial" pitchFamily="34" charset="0"/>
                <a:cs typeface="Arial" pitchFamily="34" charset="0"/>
              </a:rPr>
              <a:t>fee </a:t>
            </a:r>
            <a:r>
              <a:rPr lang="en-US" sz="2200" dirty="0" smtClean="0">
                <a:latin typeface="Arial" pitchFamily="34" charset="0"/>
                <a:cs typeface="Arial" pitchFamily="34" charset="0"/>
              </a:rPr>
              <a:t>disclosures</a:t>
            </a:r>
          </a:p>
          <a:p>
            <a:pPr lvl="2">
              <a:lnSpc>
                <a:spcPct val="80000"/>
              </a:lnSpc>
              <a:spcBef>
                <a:spcPts val="0"/>
              </a:spcBef>
              <a:buClr>
                <a:schemeClr val="tx1"/>
              </a:buClr>
              <a:defRPr/>
            </a:pPr>
            <a:r>
              <a:rPr lang="en-US" sz="2000" dirty="0" smtClean="0">
                <a:latin typeface="Arial" pitchFamily="34" charset="0"/>
                <a:cs typeface="Arial" pitchFamily="34" charset="0"/>
              </a:rPr>
              <a:t>New </a:t>
            </a:r>
            <a:r>
              <a:rPr lang="en-US" sz="2000" dirty="0">
                <a:latin typeface="Arial" pitchFamily="34" charset="0"/>
                <a:cs typeface="Arial" pitchFamily="34" charset="0"/>
              </a:rPr>
              <a:t>6-month reset of annual disclosure </a:t>
            </a:r>
            <a:r>
              <a:rPr lang="en-US" sz="2000" dirty="0" smtClean="0">
                <a:latin typeface="Arial" pitchFamily="34" charset="0"/>
                <a:cs typeface="Arial" pitchFamily="34" charset="0"/>
              </a:rPr>
              <a:t>date</a:t>
            </a:r>
            <a:endParaRPr lang="en-US" sz="2200" dirty="0">
              <a:latin typeface="Arial" pitchFamily="34" charset="0"/>
              <a:cs typeface="Arial" pitchFamily="34" charset="0"/>
            </a:endParaRPr>
          </a:p>
          <a:p>
            <a:pPr lvl="1">
              <a:lnSpc>
                <a:spcPct val="70000"/>
              </a:lnSpc>
              <a:spcBef>
                <a:spcPts val="0"/>
              </a:spcBef>
              <a:buClr>
                <a:schemeClr val="tx1"/>
              </a:buClr>
              <a:defRPr/>
            </a:pPr>
            <a:r>
              <a:rPr lang="en-US" sz="2200" dirty="0">
                <a:latin typeface="Arial" pitchFamily="34" charset="0"/>
                <a:cs typeface="Arial" pitchFamily="34" charset="0"/>
              </a:rPr>
              <a:t>Participant investment </a:t>
            </a:r>
            <a:r>
              <a:rPr lang="en-US" sz="2200" dirty="0" smtClean="0">
                <a:latin typeface="Arial" pitchFamily="34" charset="0"/>
                <a:cs typeface="Arial" pitchFamily="34" charset="0"/>
              </a:rPr>
              <a:t>advic</a:t>
            </a:r>
            <a:r>
              <a:rPr lang="en-US" sz="2000" dirty="0" smtClean="0">
                <a:latin typeface="Arial" pitchFamily="34" charset="0"/>
                <a:cs typeface="Arial" pitchFamily="34" charset="0"/>
              </a:rPr>
              <a:t>e</a:t>
            </a:r>
          </a:p>
          <a:p>
            <a:pPr marL="82550" indent="0">
              <a:spcBef>
                <a:spcPts val="0"/>
              </a:spcBef>
              <a:buClr>
                <a:schemeClr val="tx1"/>
              </a:buClr>
              <a:buFont typeface="Wingdings 2" pitchFamily="18" charset="2"/>
              <a:buNone/>
              <a:defRPr/>
            </a:pPr>
            <a:endParaRPr lang="en-US" sz="2400" b="1" dirty="0" smtClean="0">
              <a:latin typeface="Arial" pitchFamily="34" charset="0"/>
              <a:cs typeface="Arial" pitchFamily="34" charset="0"/>
            </a:endParaRPr>
          </a:p>
          <a:p>
            <a:pPr>
              <a:spcBef>
                <a:spcPts val="0"/>
              </a:spcBef>
              <a:buClr>
                <a:schemeClr val="tx1"/>
              </a:buClr>
              <a:defRPr/>
            </a:pPr>
            <a:r>
              <a:rPr lang="en-US" sz="2400" b="1" dirty="0" smtClean="0">
                <a:latin typeface="Arial" pitchFamily="34" charset="0"/>
                <a:cs typeface="Arial" pitchFamily="34" charset="0"/>
              </a:rPr>
              <a:t>2014 / 2015 </a:t>
            </a:r>
            <a:r>
              <a:rPr lang="en-US" sz="2400" b="1" dirty="0">
                <a:latin typeface="Arial" pitchFamily="34" charset="0"/>
                <a:cs typeface="Arial" pitchFamily="34" charset="0"/>
              </a:rPr>
              <a:t>DOL </a:t>
            </a:r>
            <a:r>
              <a:rPr lang="en-US" sz="2400" b="1" dirty="0" smtClean="0">
                <a:latin typeface="Arial" pitchFamily="34" charset="0"/>
                <a:cs typeface="Arial" pitchFamily="34" charset="0"/>
              </a:rPr>
              <a:t>regulatory initiatives </a:t>
            </a:r>
            <a:r>
              <a:rPr lang="en-US" sz="2400" b="1" dirty="0">
                <a:latin typeface="Arial" pitchFamily="34" charset="0"/>
                <a:cs typeface="Arial" pitchFamily="34" charset="0"/>
              </a:rPr>
              <a:t>include:</a:t>
            </a:r>
          </a:p>
          <a:p>
            <a:pPr lvl="1">
              <a:spcBef>
                <a:spcPts val="0"/>
              </a:spcBef>
              <a:buClr>
                <a:schemeClr val="tx1"/>
              </a:buClr>
              <a:defRPr/>
            </a:pPr>
            <a:r>
              <a:rPr lang="en-US" sz="2000" dirty="0">
                <a:latin typeface="Arial" pitchFamily="34" charset="0"/>
                <a:cs typeface="Arial" pitchFamily="34" charset="0"/>
              </a:rPr>
              <a:t>Tips on selection of target date funds</a:t>
            </a:r>
          </a:p>
          <a:p>
            <a:pPr lvl="1">
              <a:spcBef>
                <a:spcPts val="0"/>
              </a:spcBef>
              <a:buClr>
                <a:schemeClr val="tx1"/>
              </a:buClr>
              <a:defRPr/>
            </a:pPr>
            <a:r>
              <a:rPr lang="en-US" sz="2000" dirty="0">
                <a:latin typeface="Arial" pitchFamily="34" charset="0"/>
                <a:cs typeface="Arial" pitchFamily="34" charset="0"/>
              </a:rPr>
              <a:t> Inclusion of lifetime income streams in benefit </a:t>
            </a:r>
            <a:r>
              <a:rPr lang="en-US" sz="2000" dirty="0" smtClean="0">
                <a:latin typeface="Arial" pitchFamily="34" charset="0"/>
                <a:cs typeface="Arial" pitchFamily="34" charset="0"/>
              </a:rPr>
              <a:t>statements</a:t>
            </a:r>
          </a:p>
          <a:p>
            <a:pPr lvl="1">
              <a:spcBef>
                <a:spcPts val="0"/>
              </a:spcBef>
              <a:buClr>
                <a:schemeClr val="tx1"/>
              </a:buClr>
              <a:defRPr/>
            </a:pPr>
            <a:endParaRPr lang="en-US" sz="2000" dirty="0" smtClean="0">
              <a:latin typeface="Arial" pitchFamily="34" charset="0"/>
              <a:cs typeface="Arial" pitchFamily="34" charset="0"/>
            </a:endParaRPr>
          </a:p>
          <a:p>
            <a:pPr>
              <a:lnSpc>
                <a:spcPct val="80000"/>
              </a:lnSpc>
              <a:spcBef>
                <a:spcPts val="0"/>
              </a:spcBef>
              <a:buClr>
                <a:schemeClr val="tx1"/>
              </a:buClr>
              <a:defRPr/>
            </a:pPr>
            <a:r>
              <a:rPr lang="en-US" sz="2400" b="1" dirty="0" smtClean="0">
                <a:latin typeface="Arial" pitchFamily="34" charset="0"/>
                <a:cs typeface="Arial" pitchFamily="34" charset="0"/>
              </a:rPr>
              <a:t>Global Impact of ACA &amp; Tax Reform Purposes.</a:t>
            </a:r>
            <a:endParaRPr lang="en-US" sz="2000" dirty="0" smtClean="0">
              <a:latin typeface="Arial" pitchFamily="34" charset="0"/>
              <a:cs typeface="Arial" pitchFamily="34" charset="0"/>
            </a:endParaRPr>
          </a:p>
          <a:p>
            <a:pPr lvl="1">
              <a:lnSpc>
                <a:spcPct val="80000"/>
              </a:lnSpc>
              <a:spcBef>
                <a:spcPts val="0"/>
              </a:spcBef>
              <a:buClr>
                <a:schemeClr val="tx1"/>
              </a:buClr>
              <a:defRPr/>
            </a:pPr>
            <a:r>
              <a:rPr lang="en-US" sz="1600" dirty="0" smtClean="0">
                <a:latin typeface="Arial" pitchFamily="34" charset="0"/>
                <a:cs typeface="Arial" pitchFamily="34" charset="0"/>
              </a:rPr>
              <a:t> </a:t>
            </a:r>
            <a:r>
              <a:rPr lang="en-US" sz="2200" dirty="0" smtClean="0">
                <a:latin typeface="Arial" pitchFamily="34" charset="0"/>
                <a:cs typeface="Arial" pitchFamily="34" charset="0"/>
              </a:rPr>
              <a:t>Unforeseen changes to retirement system</a:t>
            </a:r>
            <a:endParaRPr lang="en-US" sz="2200" dirty="0">
              <a:latin typeface="Arial" pitchFamily="34" charset="0"/>
              <a:cs typeface="Arial" pitchFamily="34" charset="0"/>
            </a:endParaRPr>
          </a:p>
          <a:p>
            <a:pPr marL="403225" lvl="1" indent="0">
              <a:lnSpc>
                <a:spcPct val="70000"/>
              </a:lnSpc>
              <a:buClr>
                <a:schemeClr val="tx1"/>
              </a:buClr>
              <a:buFont typeface="Verdana" pitchFamily="34" charset="0"/>
              <a:buNone/>
              <a:defRPr/>
            </a:pPr>
            <a:endParaRPr lang="en-US" sz="2000" dirty="0">
              <a:latin typeface="Arial" pitchFamily="34" charset="0"/>
              <a:cs typeface="Arial" pitchFamily="34" charset="0"/>
            </a:endParaRPr>
          </a:p>
          <a:p>
            <a:pPr>
              <a:defRPr/>
            </a:pPr>
            <a:endParaRPr lang="en-US" dirty="0"/>
          </a:p>
        </p:txBody>
      </p:sp>
      <p:sp>
        <p:nvSpPr>
          <p:cNvPr id="4" name="Slide Number Placeholder 3"/>
          <p:cNvSpPr>
            <a:spLocks noGrp="1"/>
          </p:cNvSpPr>
          <p:nvPr>
            <p:ph type="sldNum" sz="quarter" idx="12"/>
          </p:nvPr>
        </p:nvSpPr>
        <p:spPr/>
        <p:txBody>
          <a:bodyPr/>
          <a:lstStyle/>
          <a:p>
            <a:pPr>
              <a:defRPr/>
            </a:pPr>
            <a:fld id="{49807F0A-C80B-4046-A572-EBAEF34D6E35}" type="slidenum">
              <a:rPr lang="en-US" smtClean="0"/>
              <a:pPr>
                <a:defRPr/>
              </a:pPr>
              <a:t>2</a:t>
            </a:fld>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bwMode="auto"/>
        <p:txBody>
          <a:bodyPr vert="horz" wrap="square" lIns="91440" tIns="45720" rIns="91440" bIns="45720" numCol="1" anchorCtr="0" compatLnSpc="1">
            <a:prstTxWarp prst="textNoShape">
              <a:avLst/>
            </a:prstTxWarp>
            <a:normAutofit/>
          </a:bodyPr>
          <a:lstStyle/>
          <a:p>
            <a:r>
              <a:rPr lang="en-US" sz="4000" b="1" dirty="0" smtClean="0">
                <a:effectLst/>
                <a:latin typeface="Arial" charset="0"/>
                <a:cs typeface="Arial" charset="0"/>
              </a:rPr>
              <a:t>Introduction</a:t>
            </a:r>
          </a:p>
        </p:txBody>
      </p:sp>
      <p:sp>
        <p:nvSpPr>
          <p:cNvPr id="9219" name="Content Placeholder 2"/>
          <p:cNvSpPr>
            <a:spLocks noGrp="1"/>
          </p:cNvSpPr>
          <p:nvPr>
            <p:ph idx="1"/>
          </p:nvPr>
        </p:nvSpPr>
        <p:spPr/>
        <p:txBody>
          <a:bodyPr/>
          <a:lstStyle/>
          <a:p>
            <a:endParaRPr lang="en-US" dirty="0" smtClean="0"/>
          </a:p>
          <a:p>
            <a:r>
              <a:rPr lang="en-US" sz="4000" dirty="0" smtClean="0">
                <a:solidFill>
                  <a:srgbClr val="0070C0"/>
                </a:solidFill>
                <a:latin typeface="Arial" pitchFamily="34" charset="0"/>
                <a:cs typeface="Arial" pitchFamily="34" charset="0"/>
              </a:rPr>
              <a:t>1.	Target Date Funds</a:t>
            </a:r>
          </a:p>
          <a:p>
            <a:r>
              <a:rPr lang="en-US" sz="4000" dirty="0" smtClean="0">
                <a:latin typeface="Arial" pitchFamily="34" charset="0"/>
                <a:cs typeface="Arial" pitchFamily="34" charset="0"/>
              </a:rPr>
              <a:t>2.	Lifetime Income Initiative</a:t>
            </a:r>
          </a:p>
          <a:p>
            <a:r>
              <a:rPr lang="en-US" sz="4000" dirty="0" smtClean="0">
                <a:latin typeface="Arial" pitchFamily="34" charset="0"/>
                <a:cs typeface="Arial" pitchFamily="34" charset="0"/>
              </a:rPr>
              <a:t>3.	Tax and Healthcare Reform</a:t>
            </a:r>
          </a:p>
        </p:txBody>
      </p:sp>
      <p:sp>
        <p:nvSpPr>
          <p:cNvPr id="4" name="Slide Number Placeholder 3"/>
          <p:cNvSpPr>
            <a:spLocks noGrp="1"/>
          </p:cNvSpPr>
          <p:nvPr>
            <p:ph type="sldNum" sz="quarter" idx="12"/>
          </p:nvPr>
        </p:nvSpPr>
        <p:spPr/>
        <p:txBody>
          <a:bodyPr/>
          <a:lstStyle/>
          <a:p>
            <a:pPr>
              <a:defRPr/>
            </a:pPr>
            <a:fld id="{3BDB8A20-5272-4103-8020-70A448275703}" type="slidenum">
              <a:rPr lang="en-US" smtClean="0"/>
              <a:pPr>
                <a:defRPr/>
              </a:pPr>
              <a:t>3</a:t>
            </a:fld>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Background on Target Date Funds</a:t>
            </a:r>
            <a:endParaRPr lang="en-US" sz="3200" dirty="0" smtClean="0">
              <a:effectLst/>
              <a:latin typeface="Arial" charset="0"/>
              <a:cs typeface="Arial" charset="0"/>
            </a:endParaRPr>
          </a:p>
        </p:txBody>
      </p:sp>
      <p:sp>
        <p:nvSpPr>
          <p:cNvPr id="10243" name="Content Placeholder 2"/>
          <p:cNvSpPr>
            <a:spLocks noGrp="1"/>
          </p:cNvSpPr>
          <p:nvPr>
            <p:ph idx="1"/>
          </p:nvPr>
        </p:nvSpPr>
        <p:spPr/>
        <p:txBody>
          <a:bodyPr/>
          <a:lstStyle/>
          <a:p>
            <a:pPr>
              <a:lnSpc>
                <a:spcPct val="80000"/>
              </a:lnSpc>
              <a:spcBef>
                <a:spcPct val="50000"/>
              </a:spcBef>
              <a:buClr>
                <a:schemeClr val="tx1"/>
              </a:buClr>
            </a:pPr>
            <a:r>
              <a:rPr lang="en-US" sz="2400" dirty="0" smtClean="0">
                <a:latin typeface="Arial" charset="0"/>
                <a:cs typeface="Arial" charset="0"/>
              </a:rPr>
              <a:t>Popular default investment vehicle for 401(k) plans. </a:t>
            </a:r>
          </a:p>
          <a:p>
            <a:pPr>
              <a:lnSpc>
                <a:spcPct val="80000"/>
              </a:lnSpc>
              <a:spcBef>
                <a:spcPct val="50000"/>
              </a:spcBef>
              <a:buClr>
                <a:schemeClr val="tx1"/>
              </a:buClr>
            </a:pPr>
            <a:r>
              <a:rPr lang="en-US" sz="2400" dirty="0" smtClean="0">
                <a:latin typeface="Arial" charset="0"/>
                <a:cs typeface="Arial" charset="0"/>
              </a:rPr>
              <a:t>Typically, formed as open-end investment companies registered under Investment Co. Act.</a:t>
            </a:r>
          </a:p>
          <a:p>
            <a:pPr>
              <a:lnSpc>
                <a:spcPct val="80000"/>
              </a:lnSpc>
              <a:spcBef>
                <a:spcPct val="50000"/>
              </a:spcBef>
              <a:buClr>
                <a:schemeClr val="tx1"/>
              </a:buClr>
            </a:pPr>
            <a:r>
              <a:rPr lang="en-US" sz="2400" dirty="0" smtClean="0">
                <a:latin typeface="Arial" charset="0"/>
                <a:cs typeface="Arial" charset="0"/>
              </a:rPr>
              <a:t>Defining characteristic – “glide path” which determines overall asset mix of fund.</a:t>
            </a:r>
          </a:p>
          <a:p>
            <a:pPr>
              <a:lnSpc>
                <a:spcPct val="80000"/>
              </a:lnSpc>
              <a:spcBef>
                <a:spcPct val="50000"/>
              </a:spcBef>
              <a:buClr>
                <a:schemeClr val="tx1"/>
              </a:buClr>
            </a:pPr>
            <a:r>
              <a:rPr lang="en-US" sz="2400" dirty="0" smtClean="0">
                <a:latin typeface="Arial" charset="0"/>
                <a:cs typeface="Arial" charset="0"/>
              </a:rPr>
              <a:t>Performance issues in 2008 raise concerns, especially for near-term TDFs.</a:t>
            </a:r>
          </a:p>
          <a:p>
            <a:pPr lvl="1">
              <a:lnSpc>
                <a:spcPct val="80000"/>
              </a:lnSpc>
              <a:spcBef>
                <a:spcPct val="50000"/>
              </a:spcBef>
              <a:buClr>
                <a:schemeClr val="tx1"/>
              </a:buClr>
            </a:pPr>
            <a:r>
              <a:rPr lang="en-US" sz="2400" dirty="0" smtClean="0">
                <a:latin typeface="Arial" charset="0"/>
                <a:cs typeface="Arial" charset="0"/>
              </a:rPr>
              <a:t>Based on SEC analysis, average loss for TDFs with 2010 target date: </a:t>
            </a:r>
            <a:r>
              <a:rPr lang="en-US" sz="2400" dirty="0" smtClean="0">
                <a:solidFill>
                  <a:srgbClr val="0070C0"/>
                </a:solidFill>
                <a:latin typeface="Arial" charset="0"/>
                <a:cs typeface="Arial" charset="0"/>
              </a:rPr>
              <a:t>-25%.</a:t>
            </a:r>
          </a:p>
          <a:p>
            <a:pPr lvl="1">
              <a:lnSpc>
                <a:spcPct val="80000"/>
              </a:lnSpc>
              <a:spcBef>
                <a:spcPct val="50000"/>
              </a:spcBef>
              <a:buClr>
                <a:schemeClr val="tx1"/>
              </a:buClr>
            </a:pPr>
            <a:r>
              <a:rPr lang="en-US" sz="2400" dirty="0" smtClean="0">
                <a:latin typeface="Arial" charset="0"/>
                <a:cs typeface="Arial" charset="0"/>
              </a:rPr>
              <a:t>Individual TDF losses as high as: </a:t>
            </a:r>
            <a:r>
              <a:rPr lang="en-US" sz="2400" dirty="0" smtClean="0">
                <a:solidFill>
                  <a:srgbClr val="0070C0"/>
                </a:solidFill>
                <a:latin typeface="Arial" charset="0"/>
                <a:cs typeface="Arial" charset="0"/>
              </a:rPr>
              <a:t>-41%.</a:t>
            </a:r>
          </a:p>
          <a:p>
            <a:endParaRPr lang="en-US" dirty="0" smtClean="0"/>
          </a:p>
        </p:txBody>
      </p:sp>
      <p:sp>
        <p:nvSpPr>
          <p:cNvPr id="4" name="Slide Number Placeholder 3"/>
          <p:cNvSpPr>
            <a:spLocks noGrp="1"/>
          </p:cNvSpPr>
          <p:nvPr>
            <p:ph type="sldNum" sz="quarter" idx="12"/>
          </p:nvPr>
        </p:nvSpPr>
        <p:spPr/>
        <p:txBody>
          <a:bodyPr/>
          <a:lstStyle/>
          <a:p>
            <a:pPr>
              <a:defRPr/>
            </a:pPr>
            <a:fld id="{89ACDC79-634F-4874-98E6-857BFA471C77}" type="slidenum">
              <a:rPr lang="en-US" smtClean="0"/>
              <a:pPr>
                <a:defRPr/>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DOL Tips for Selecting a TDF</a:t>
            </a:r>
          </a:p>
        </p:txBody>
      </p:sp>
      <p:sp>
        <p:nvSpPr>
          <p:cNvPr id="3" name="Content Placeholder 2"/>
          <p:cNvSpPr>
            <a:spLocks noGrp="1"/>
          </p:cNvSpPr>
          <p:nvPr>
            <p:ph idx="1"/>
          </p:nvPr>
        </p:nvSpPr>
        <p:spPr/>
        <p:txBody>
          <a:bodyPr/>
          <a:lstStyle/>
          <a:p>
            <a:pPr>
              <a:spcBef>
                <a:spcPts val="0"/>
              </a:spcBef>
              <a:defRPr/>
            </a:pPr>
            <a:r>
              <a:rPr lang="en-US" sz="2200" dirty="0" smtClean="0">
                <a:latin typeface="Arial" pitchFamily="34" charset="0"/>
                <a:cs typeface="Arial" pitchFamily="34" charset="0"/>
              </a:rPr>
              <a:t>Start process by examining TDF prospectus</a:t>
            </a:r>
          </a:p>
          <a:p>
            <a:pPr marL="82550" indent="0">
              <a:spcBef>
                <a:spcPts val="0"/>
              </a:spcBef>
              <a:buFont typeface="Wingdings 2" pitchFamily="18" charset="2"/>
              <a:buNone/>
              <a:defRPr/>
            </a:pPr>
            <a:endParaRPr lang="en-US" sz="2000" dirty="0" smtClean="0">
              <a:latin typeface="Arial" pitchFamily="34" charset="0"/>
              <a:cs typeface="Arial" pitchFamily="34" charset="0"/>
            </a:endParaRPr>
          </a:p>
          <a:p>
            <a:pPr>
              <a:spcBef>
                <a:spcPts val="0"/>
              </a:spcBef>
              <a:defRPr/>
            </a:pPr>
            <a:r>
              <a:rPr lang="en-US" sz="2200" dirty="0" smtClean="0">
                <a:latin typeface="Arial" pitchFamily="34" charset="0"/>
                <a:cs typeface="Arial" pitchFamily="34" charset="0"/>
              </a:rPr>
              <a:t>Identify Plan objectives</a:t>
            </a:r>
          </a:p>
          <a:p>
            <a:pPr lvl="1">
              <a:spcBef>
                <a:spcPts val="0"/>
              </a:spcBef>
              <a:defRPr/>
            </a:pPr>
            <a:r>
              <a:rPr lang="en-US" sz="2000" dirty="0" smtClean="0">
                <a:latin typeface="Arial" pitchFamily="34" charset="0"/>
                <a:cs typeface="Arial" pitchFamily="34" charset="0"/>
              </a:rPr>
              <a:t>Preservation of savings</a:t>
            </a:r>
          </a:p>
          <a:p>
            <a:pPr lvl="1">
              <a:spcBef>
                <a:spcPts val="0"/>
              </a:spcBef>
              <a:defRPr/>
            </a:pPr>
            <a:r>
              <a:rPr lang="en-US" sz="2000" dirty="0" smtClean="0">
                <a:latin typeface="Arial" pitchFamily="34" charset="0"/>
                <a:cs typeface="Arial" pitchFamily="34" charset="0"/>
              </a:rPr>
              <a:t>Maximizing income</a:t>
            </a:r>
          </a:p>
          <a:p>
            <a:pPr lvl="1">
              <a:spcBef>
                <a:spcPts val="0"/>
              </a:spcBef>
              <a:defRPr/>
            </a:pPr>
            <a:r>
              <a:rPr lang="en-US" sz="2000" dirty="0" smtClean="0">
                <a:latin typeface="Arial" pitchFamily="34" charset="0"/>
                <a:cs typeface="Arial" pitchFamily="34" charset="0"/>
              </a:rPr>
              <a:t>Stable </a:t>
            </a:r>
            <a:r>
              <a:rPr lang="en-US" sz="2000" dirty="0">
                <a:latin typeface="Arial" pitchFamily="34" charset="0"/>
                <a:cs typeface="Arial" pitchFamily="34" charset="0"/>
              </a:rPr>
              <a:t>r</a:t>
            </a:r>
            <a:r>
              <a:rPr lang="en-US" sz="2000" dirty="0" smtClean="0">
                <a:latin typeface="Arial" pitchFamily="34" charset="0"/>
                <a:cs typeface="Arial" pitchFamily="34" charset="0"/>
              </a:rPr>
              <a:t>etirement spending</a:t>
            </a:r>
          </a:p>
          <a:p>
            <a:pPr marL="403225" lvl="1" indent="0">
              <a:spcBef>
                <a:spcPts val="0"/>
              </a:spcBef>
              <a:buFont typeface="Verdana" pitchFamily="34" charset="0"/>
              <a:buNone/>
              <a:defRPr/>
            </a:pPr>
            <a:endParaRPr lang="en-US" sz="1600" dirty="0" smtClean="0">
              <a:latin typeface="Arial" pitchFamily="34" charset="0"/>
              <a:cs typeface="Arial" pitchFamily="34" charset="0"/>
            </a:endParaRPr>
          </a:p>
          <a:p>
            <a:pPr>
              <a:spcBef>
                <a:spcPts val="0"/>
              </a:spcBef>
              <a:defRPr/>
            </a:pPr>
            <a:r>
              <a:rPr lang="en-US" sz="2200" dirty="0" smtClean="0">
                <a:latin typeface="Arial" pitchFamily="34" charset="0"/>
                <a:cs typeface="Arial" pitchFamily="34" charset="0"/>
              </a:rPr>
              <a:t>Relate TDF characteristics to plan objectives</a:t>
            </a:r>
          </a:p>
          <a:p>
            <a:pPr lvl="1">
              <a:spcBef>
                <a:spcPts val="0"/>
              </a:spcBef>
              <a:defRPr/>
            </a:pPr>
            <a:r>
              <a:rPr lang="en-US" sz="2000" dirty="0" smtClean="0">
                <a:latin typeface="Arial" pitchFamily="34" charset="0"/>
                <a:cs typeface="Arial" pitchFamily="34" charset="0"/>
              </a:rPr>
              <a:t>Investment performance</a:t>
            </a:r>
          </a:p>
          <a:p>
            <a:pPr lvl="1">
              <a:spcBef>
                <a:spcPts val="0"/>
              </a:spcBef>
              <a:defRPr/>
            </a:pPr>
            <a:r>
              <a:rPr lang="en-US" sz="2000" dirty="0" smtClean="0">
                <a:latin typeface="Arial" pitchFamily="34" charset="0"/>
                <a:cs typeface="Arial" pitchFamily="34" charset="0"/>
              </a:rPr>
              <a:t>Fees &amp; expenses</a:t>
            </a:r>
          </a:p>
          <a:p>
            <a:pPr lvl="1">
              <a:spcBef>
                <a:spcPts val="0"/>
              </a:spcBef>
              <a:defRPr/>
            </a:pPr>
            <a:r>
              <a:rPr lang="en-US" sz="2000" dirty="0" smtClean="0">
                <a:latin typeface="Arial" pitchFamily="34" charset="0"/>
                <a:cs typeface="Arial" pitchFamily="34" charset="0"/>
              </a:rPr>
              <a:t>Glidepath</a:t>
            </a:r>
          </a:p>
          <a:p>
            <a:pPr lvl="1">
              <a:spcBef>
                <a:spcPts val="0"/>
              </a:spcBef>
              <a:defRPr/>
            </a:pPr>
            <a:r>
              <a:rPr lang="en-US" sz="2000" dirty="0" smtClean="0">
                <a:latin typeface="Arial" pitchFamily="34" charset="0"/>
                <a:cs typeface="Arial" pitchFamily="34" charset="0"/>
              </a:rPr>
              <a:t>Landing point</a:t>
            </a:r>
          </a:p>
          <a:p>
            <a:pPr lvl="1">
              <a:spcBef>
                <a:spcPts val="0"/>
              </a:spcBef>
              <a:defRPr/>
            </a:pPr>
            <a:endParaRPr lang="en-US" sz="1800" dirty="0" smtClean="0">
              <a:latin typeface="Arial" pitchFamily="34" charset="0"/>
              <a:cs typeface="Arial" pitchFamily="34" charset="0"/>
            </a:endParaRPr>
          </a:p>
          <a:p>
            <a:pPr>
              <a:defRPr/>
            </a:pPr>
            <a:r>
              <a:rPr lang="en-US" sz="2200" dirty="0" smtClean="0">
                <a:latin typeface="Arial" pitchFamily="34" charset="0"/>
                <a:cs typeface="Arial" pitchFamily="34" charset="0"/>
              </a:rPr>
              <a:t>Document decision-making process</a:t>
            </a:r>
          </a:p>
          <a:p>
            <a:pPr lvl="1">
              <a:defRPr/>
            </a:pPr>
            <a:endParaRPr lang="en-US" sz="1800" dirty="0" smtClean="0">
              <a:latin typeface="Arial" pitchFamily="34" charset="0"/>
              <a:cs typeface="Arial" pitchFamily="34" charset="0"/>
            </a:endParaRPr>
          </a:p>
          <a:p>
            <a:pPr>
              <a:defRPr/>
            </a:pPr>
            <a:endParaRPr lang="en-US" sz="2000" dirty="0" smtClean="0">
              <a:latin typeface="Arial" pitchFamily="34" charset="0"/>
              <a:cs typeface="Arial" pitchFamily="34" charset="0"/>
            </a:endParaRPr>
          </a:p>
          <a:p>
            <a:pPr>
              <a:defRPr/>
            </a:pPr>
            <a:endParaRPr lang="en-US" dirty="0"/>
          </a:p>
        </p:txBody>
      </p:sp>
      <p:sp>
        <p:nvSpPr>
          <p:cNvPr id="4" name="Slide Number Placeholder 3"/>
          <p:cNvSpPr>
            <a:spLocks noGrp="1"/>
          </p:cNvSpPr>
          <p:nvPr>
            <p:ph type="sldNum" sz="quarter" idx="12"/>
          </p:nvPr>
        </p:nvSpPr>
        <p:spPr/>
        <p:txBody>
          <a:bodyPr/>
          <a:lstStyle/>
          <a:p>
            <a:pPr>
              <a:defRPr/>
            </a:pPr>
            <a:fld id="{CDC8B218-0C86-420C-A454-0BE4F5A8567E}" type="slidenum">
              <a:rPr lang="en-US" smtClean="0"/>
              <a:pPr>
                <a:defRPr/>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Understanding the Glidepath and Landing Point</a:t>
            </a:r>
          </a:p>
        </p:txBody>
      </p:sp>
      <p:sp>
        <p:nvSpPr>
          <p:cNvPr id="12291" name="Content Placeholder 2"/>
          <p:cNvSpPr>
            <a:spLocks noGrp="1"/>
          </p:cNvSpPr>
          <p:nvPr>
            <p:ph idx="1"/>
          </p:nvPr>
        </p:nvSpPr>
        <p:spPr/>
        <p:txBody>
          <a:bodyPr/>
          <a:lstStyle/>
          <a:p>
            <a:pPr>
              <a:spcBef>
                <a:spcPct val="0"/>
              </a:spcBef>
            </a:pPr>
            <a:r>
              <a:rPr lang="en-US" sz="2200" dirty="0" smtClean="0">
                <a:latin typeface="Arial" charset="0"/>
                <a:cs typeface="Arial" charset="0"/>
              </a:rPr>
              <a:t>Determine Fund’s relative allocation to equities and fixed income investments</a:t>
            </a:r>
          </a:p>
          <a:p>
            <a:pPr lvl="1">
              <a:spcBef>
                <a:spcPct val="0"/>
              </a:spcBef>
            </a:pPr>
            <a:r>
              <a:rPr lang="en-US" sz="2200" dirty="0" smtClean="0">
                <a:latin typeface="Arial" charset="0"/>
                <a:cs typeface="Arial" charset="0"/>
              </a:rPr>
              <a:t>Starting point</a:t>
            </a:r>
          </a:p>
          <a:p>
            <a:pPr lvl="1">
              <a:spcBef>
                <a:spcPct val="0"/>
              </a:spcBef>
            </a:pPr>
            <a:r>
              <a:rPr lang="en-US" sz="2200" dirty="0" smtClean="0">
                <a:latin typeface="Arial" charset="0"/>
                <a:cs typeface="Arial" charset="0"/>
              </a:rPr>
              <a:t>Landing Point</a:t>
            </a:r>
          </a:p>
          <a:p>
            <a:pPr lvl="1">
              <a:spcBef>
                <a:spcPct val="0"/>
              </a:spcBef>
            </a:pPr>
            <a:endParaRPr lang="en-US" sz="2200" dirty="0" smtClean="0">
              <a:latin typeface="Arial" charset="0"/>
              <a:cs typeface="Arial" charset="0"/>
            </a:endParaRPr>
          </a:p>
          <a:p>
            <a:pPr>
              <a:spcBef>
                <a:spcPct val="0"/>
              </a:spcBef>
            </a:pPr>
            <a:r>
              <a:rPr lang="en-US" sz="2200" dirty="0" smtClean="0">
                <a:latin typeface="Arial" charset="0"/>
                <a:cs typeface="Arial" charset="0"/>
              </a:rPr>
              <a:t>Determine rate of conversion</a:t>
            </a:r>
          </a:p>
          <a:p>
            <a:pPr>
              <a:spcBef>
                <a:spcPct val="0"/>
              </a:spcBef>
            </a:pPr>
            <a:endParaRPr lang="en-US" sz="2200" dirty="0" smtClean="0">
              <a:latin typeface="Arial" charset="0"/>
              <a:cs typeface="Arial" charset="0"/>
            </a:endParaRPr>
          </a:p>
          <a:p>
            <a:pPr>
              <a:spcBef>
                <a:spcPct val="0"/>
              </a:spcBef>
            </a:pPr>
            <a:r>
              <a:rPr lang="en-US" sz="2200" dirty="0" smtClean="0">
                <a:latin typeface="Arial" charset="0"/>
                <a:cs typeface="Arial" charset="0"/>
              </a:rPr>
              <a:t>“To” or “Through” investment philosophy</a:t>
            </a:r>
          </a:p>
          <a:p>
            <a:pPr lvl="1">
              <a:spcBef>
                <a:spcPct val="0"/>
              </a:spcBef>
            </a:pPr>
            <a:r>
              <a:rPr lang="en-US" sz="2000" dirty="0" smtClean="0">
                <a:latin typeface="Arial" charset="0"/>
                <a:cs typeface="Arial" charset="0"/>
              </a:rPr>
              <a:t>Significant equity allocation through death matches plan with gradual withdrawal pattern</a:t>
            </a:r>
          </a:p>
          <a:p>
            <a:pPr lvl="1">
              <a:spcBef>
                <a:spcPct val="0"/>
              </a:spcBef>
            </a:pPr>
            <a:r>
              <a:rPr lang="en-US" sz="2000" dirty="0" smtClean="0">
                <a:latin typeface="Arial" charset="0"/>
                <a:cs typeface="Arial" charset="0"/>
              </a:rPr>
              <a:t>Most conservative fixed income position at landing point matches plan where most participants cash out at retirement</a:t>
            </a:r>
          </a:p>
        </p:txBody>
      </p:sp>
      <p:sp>
        <p:nvSpPr>
          <p:cNvPr id="4" name="Slide Number Placeholder 3"/>
          <p:cNvSpPr>
            <a:spLocks noGrp="1"/>
          </p:cNvSpPr>
          <p:nvPr>
            <p:ph type="sldNum" sz="quarter" idx="12"/>
          </p:nvPr>
        </p:nvSpPr>
        <p:spPr/>
        <p:txBody>
          <a:bodyPr/>
          <a:lstStyle/>
          <a:p>
            <a:pPr>
              <a:defRPr/>
            </a:pPr>
            <a:fld id="{479113E1-6F8B-4874-AEE1-AE257348FC86}" type="slidenum">
              <a:rPr lang="en-US" smtClean="0"/>
              <a:pPr>
                <a:defRPr/>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3100" b="1" dirty="0" smtClean="0">
                <a:effectLst/>
                <a:latin typeface="Arial" pitchFamily="34" charset="0"/>
                <a:cs typeface="Arial" pitchFamily="34" charset="0"/>
              </a:rPr>
              <a:t>Consideration </a:t>
            </a:r>
            <a:r>
              <a:rPr lang="en-US" sz="3100" b="1" dirty="0">
                <a:effectLst/>
                <a:latin typeface="Arial" pitchFamily="34" charset="0"/>
                <a:cs typeface="Arial" pitchFamily="34" charset="0"/>
              </a:rPr>
              <a:t>of Demographic Factors in Selecting a TDF</a:t>
            </a:r>
            <a:endParaRPr lang="en-US" sz="3100" dirty="0"/>
          </a:p>
        </p:txBody>
      </p:sp>
      <p:sp>
        <p:nvSpPr>
          <p:cNvPr id="3" name="Content Placeholder 2"/>
          <p:cNvSpPr>
            <a:spLocks noGrp="1"/>
          </p:cNvSpPr>
          <p:nvPr>
            <p:ph idx="1"/>
          </p:nvPr>
        </p:nvSpPr>
        <p:spPr/>
        <p:txBody>
          <a:bodyPr/>
          <a:lstStyle/>
          <a:p>
            <a:pPr>
              <a:defRPr/>
            </a:pPr>
            <a:r>
              <a:rPr lang="en-US" sz="2800" dirty="0">
                <a:latin typeface="Arial" pitchFamily="34" charset="0"/>
                <a:cs typeface="Arial" pitchFamily="34" charset="0"/>
              </a:rPr>
              <a:t>Consider alignment of TDF with the following factors:</a:t>
            </a:r>
          </a:p>
          <a:p>
            <a:pPr marL="82550" indent="0">
              <a:buFont typeface="Wingdings 2" pitchFamily="18" charset="2"/>
              <a:buNone/>
              <a:defRPr/>
            </a:pPr>
            <a:r>
              <a:rPr lang="en-US" dirty="0">
                <a:latin typeface="Arial" pitchFamily="34" charset="0"/>
                <a:cs typeface="Arial" pitchFamily="34" charset="0"/>
              </a:rPr>
              <a:t>	</a:t>
            </a:r>
            <a:r>
              <a:rPr lang="en-US" dirty="0" smtClean="0">
                <a:latin typeface="Arial" pitchFamily="34" charset="0"/>
                <a:cs typeface="Arial" pitchFamily="34" charset="0"/>
              </a:rPr>
              <a:t> </a:t>
            </a:r>
            <a:r>
              <a:rPr lang="en-US" sz="2400" dirty="0" smtClean="0">
                <a:latin typeface="Arial" pitchFamily="34" charset="0"/>
                <a:cs typeface="Arial" pitchFamily="34" charset="0"/>
              </a:rPr>
              <a:t>•  Withdrawal </a:t>
            </a:r>
            <a:r>
              <a:rPr lang="en-US" sz="2400" dirty="0">
                <a:latin typeface="Arial" pitchFamily="34" charset="0"/>
                <a:cs typeface="Arial" pitchFamily="34" charset="0"/>
              </a:rPr>
              <a:t>patterns</a:t>
            </a:r>
          </a:p>
          <a:p>
            <a:pPr marL="82550" indent="0">
              <a:buFont typeface="Wingdings 2" pitchFamily="18" charset="2"/>
              <a:buNone/>
              <a:defRPr/>
            </a:pPr>
            <a:r>
              <a:rPr lang="en-US" sz="2400" dirty="0">
                <a:latin typeface="Arial" pitchFamily="34" charset="0"/>
                <a:cs typeface="Arial" pitchFamily="34" charset="0"/>
              </a:rPr>
              <a:t>	 • </a:t>
            </a:r>
            <a:r>
              <a:rPr lang="en-US" sz="2400" dirty="0" smtClean="0">
                <a:latin typeface="Arial" pitchFamily="34" charset="0"/>
                <a:cs typeface="Arial" pitchFamily="34" charset="0"/>
              </a:rPr>
              <a:t>  Participant </a:t>
            </a:r>
            <a:r>
              <a:rPr lang="en-US" sz="2400" dirty="0">
                <a:latin typeface="Arial" pitchFamily="34" charset="0"/>
                <a:cs typeface="Arial" pitchFamily="34" charset="0"/>
              </a:rPr>
              <a:t>ages and likely retirement dates</a:t>
            </a:r>
          </a:p>
          <a:p>
            <a:pPr marL="82550" indent="0">
              <a:buFont typeface="Wingdings 2" pitchFamily="18" charset="2"/>
              <a:buNone/>
              <a:defRPr/>
            </a:pPr>
            <a:r>
              <a:rPr lang="en-US" sz="2400" dirty="0">
                <a:latin typeface="Arial" pitchFamily="34" charset="0"/>
                <a:cs typeface="Arial" pitchFamily="34" charset="0"/>
              </a:rPr>
              <a:t>	 • </a:t>
            </a:r>
            <a:r>
              <a:rPr lang="en-US" sz="2400" dirty="0" smtClean="0">
                <a:latin typeface="Arial" pitchFamily="34" charset="0"/>
                <a:cs typeface="Arial" pitchFamily="34" charset="0"/>
              </a:rPr>
              <a:t>  Participation </a:t>
            </a:r>
            <a:r>
              <a:rPr lang="en-US" sz="2400" dirty="0">
                <a:latin typeface="Arial" pitchFamily="34" charset="0"/>
                <a:cs typeface="Arial" pitchFamily="34" charset="0"/>
              </a:rPr>
              <a:t>in DB plan</a:t>
            </a:r>
          </a:p>
          <a:p>
            <a:pPr marL="82550" indent="0">
              <a:buFont typeface="Wingdings 2" pitchFamily="18" charset="2"/>
              <a:buNone/>
              <a:defRPr/>
            </a:pPr>
            <a:r>
              <a:rPr lang="en-US" sz="2400" dirty="0" smtClean="0">
                <a:latin typeface="Arial" pitchFamily="34" charset="0"/>
                <a:cs typeface="Arial" pitchFamily="34" charset="0"/>
              </a:rPr>
              <a:t>	</a:t>
            </a:r>
            <a:r>
              <a:rPr lang="en-US" sz="2400" dirty="0">
                <a:latin typeface="Arial" pitchFamily="34" charset="0"/>
                <a:cs typeface="Arial" pitchFamily="34" charset="0"/>
              </a:rPr>
              <a:t> • </a:t>
            </a:r>
            <a:r>
              <a:rPr lang="en-US" sz="2400" dirty="0" smtClean="0">
                <a:latin typeface="Arial" pitchFamily="34" charset="0"/>
                <a:cs typeface="Arial" pitchFamily="34" charset="0"/>
              </a:rPr>
              <a:t>  Salary </a:t>
            </a:r>
            <a:r>
              <a:rPr lang="en-US" sz="2400" dirty="0">
                <a:latin typeface="Arial" pitchFamily="34" charset="0"/>
                <a:cs typeface="Arial" pitchFamily="34" charset="0"/>
              </a:rPr>
              <a:t>levels</a:t>
            </a:r>
          </a:p>
          <a:p>
            <a:pPr marL="82550" indent="0">
              <a:buFont typeface="Wingdings 2" pitchFamily="18" charset="2"/>
              <a:buNone/>
              <a:defRPr/>
            </a:pPr>
            <a:r>
              <a:rPr lang="en-US" sz="2400" dirty="0" smtClean="0">
                <a:latin typeface="Arial" pitchFamily="34" charset="0"/>
                <a:cs typeface="Arial" pitchFamily="34" charset="0"/>
              </a:rPr>
              <a:t>	 </a:t>
            </a:r>
            <a:r>
              <a:rPr lang="en-US" sz="2400" dirty="0">
                <a:latin typeface="Arial" pitchFamily="34" charset="0"/>
                <a:cs typeface="Arial" pitchFamily="34" charset="0"/>
              </a:rPr>
              <a:t>• </a:t>
            </a:r>
            <a:r>
              <a:rPr lang="en-US" sz="2400" dirty="0" smtClean="0">
                <a:latin typeface="Arial" pitchFamily="34" charset="0"/>
                <a:cs typeface="Arial" pitchFamily="34" charset="0"/>
              </a:rPr>
              <a:t>  Turnover </a:t>
            </a:r>
            <a:r>
              <a:rPr lang="en-US" sz="2400" dirty="0">
                <a:latin typeface="Arial" pitchFamily="34" charset="0"/>
                <a:cs typeface="Arial" pitchFamily="34" charset="0"/>
              </a:rPr>
              <a:t>rates</a:t>
            </a:r>
          </a:p>
          <a:p>
            <a:pPr marL="82550" indent="0">
              <a:buFont typeface="Wingdings 2" pitchFamily="18" charset="2"/>
              <a:buNone/>
              <a:defRPr/>
            </a:pPr>
            <a:r>
              <a:rPr lang="en-US" sz="2400" dirty="0" smtClean="0">
                <a:latin typeface="Arial" pitchFamily="34" charset="0"/>
                <a:cs typeface="Arial" pitchFamily="34" charset="0"/>
              </a:rPr>
              <a:t>	</a:t>
            </a:r>
            <a:r>
              <a:rPr lang="en-US" sz="2400" dirty="0">
                <a:latin typeface="Arial" pitchFamily="34" charset="0"/>
                <a:cs typeface="Arial" pitchFamily="34" charset="0"/>
              </a:rPr>
              <a:t> • </a:t>
            </a:r>
            <a:r>
              <a:rPr lang="en-US" sz="2400" dirty="0" smtClean="0">
                <a:latin typeface="Arial" pitchFamily="34" charset="0"/>
                <a:cs typeface="Arial" pitchFamily="34" charset="0"/>
              </a:rPr>
              <a:t>  Contribution </a:t>
            </a:r>
            <a:r>
              <a:rPr lang="en-US" sz="2400" dirty="0">
                <a:latin typeface="Arial" pitchFamily="34" charset="0"/>
                <a:cs typeface="Arial" pitchFamily="34" charset="0"/>
              </a:rPr>
              <a:t>rates</a:t>
            </a:r>
          </a:p>
          <a:p>
            <a:pPr>
              <a:defRPr/>
            </a:pPr>
            <a:endParaRPr lang="en-US" dirty="0"/>
          </a:p>
        </p:txBody>
      </p:sp>
      <p:sp>
        <p:nvSpPr>
          <p:cNvPr id="4" name="Slide Number Placeholder 3"/>
          <p:cNvSpPr>
            <a:spLocks noGrp="1"/>
          </p:cNvSpPr>
          <p:nvPr>
            <p:ph type="sldNum" sz="quarter" idx="12"/>
          </p:nvPr>
        </p:nvSpPr>
        <p:spPr/>
        <p:txBody>
          <a:bodyPr/>
          <a:lstStyle/>
          <a:p>
            <a:pPr>
              <a:defRPr/>
            </a:pPr>
            <a:fld id="{6D234D83-FEAA-4F66-96B9-F67AB939E66A}" type="slidenum">
              <a:rPr lang="en-US" smtClean="0"/>
              <a:pPr>
                <a:defRPr/>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TDF Investment Strategy</a:t>
            </a:r>
          </a:p>
        </p:txBody>
      </p:sp>
      <p:sp>
        <p:nvSpPr>
          <p:cNvPr id="14339" name="Content Placeholder 2"/>
          <p:cNvSpPr>
            <a:spLocks noGrp="1"/>
          </p:cNvSpPr>
          <p:nvPr>
            <p:ph idx="1"/>
          </p:nvPr>
        </p:nvSpPr>
        <p:spPr/>
        <p:txBody>
          <a:bodyPr/>
          <a:lstStyle/>
          <a:p>
            <a:pPr>
              <a:spcBef>
                <a:spcPct val="0"/>
              </a:spcBef>
            </a:pPr>
            <a:r>
              <a:rPr lang="en-US" sz="2200" dirty="0" smtClean="0">
                <a:latin typeface="Arial" charset="0"/>
                <a:cs typeface="Arial" charset="0"/>
              </a:rPr>
              <a:t>Identify TDF asset classes other than equity &amp; fixed</a:t>
            </a:r>
          </a:p>
          <a:p>
            <a:pPr lvl="1">
              <a:spcBef>
                <a:spcPct val="0"/>
              </a:spcBef>
            </a:pPr>
            <a:r>
              <a:rPr lang="en-US" sz="2000" dirty="0" smtClean="0">
                <a:latin typeface="Arial" charset="0"/>
                <a:cs typeface="Arial" charset="0"/>
              </a:rPr>
              <a:t>Real estate with capacity to address inflation risk</a:t>
            </a:r>
          </a:p>
          <a:p>
            <a:pPr lvl="1">
              <a:spcBef>
                <a:spcPct val="0"/>
              </a:spcBef>
            </a:pPr>
            <a:r>
              <a:rPr lang="en-US" sz="2000" dirty="0" smtClean="0">
                <a:latin typeface="Arial" charset="0"/>
                <a:cs typeface="Arial" charset="0"/>
              </a:rPr>
              <a:t>Commodities</a:t>
            </a:r>
          </a:p>
          <a:p>
            <a:pPr lvl="1">
              <a:spcBef>
                <a:spcPct val="0"/>
              </a:spcBef>
            </a:pPr>
            <a:r>
              <a:rPr lang="en-US" sz="2000" dirty="0" smtClean="0">
                <a:latin typeface="Arial" charset="0"/>
                <a:cs typeface="Arial" charset="0"/>
              </a:rPr>
              <a:t>Inflation-adjusted bonds (TIPS)</a:t>
            </a:r>
          </a:p>
          <a:p>
            <a:pPr lvl="1">
              <a:spcBef>
                <a:spcPct val="0"/>
              </a:spcBef>
            </a:pPr>
            <a:r>
              <a:rPr lang="en-US" sz="2000" dirty="0" smtClean="0">
                <a:latin typeface="Arial" charset="0"/>
                <a:cs typeface="Arial" charset="0"/>
              </a:rPr>
              <a:t>Cash</a:t>
            </a:r>
          </a:p>
          <a:p>
            <a:pPr lvl="1">
              <a:spcBef>
                <a:spcPct val="0"/>
              </a:spcBef>
            </a:pPr>
            <a:endParaRPr lang="en-US" sz="2000" dirty="0" smtClean="0">
              <a:latin typeface="Arial" charset="0"/>
              <a:cs typeface="Arial" charset="0"/>
            </a:endParaRPr>
          </a:p>
          <a:p>
            <a:pPr>
              <a:spcBef>
                <a:spcPct val="0"/>
              </a:spcBef>
            </a:pPr>
            <a:r>
              <a:rPr lang="en-US" sz="2200" dirty="0" smtClean="0">
                <a:latin typeface="Arial" charset="0"/>
                <a:cs typeface="Arial" charset="0"/>
              </a:rPr>
              <a:t>Know investment style</a:t>
            </a:r>
          </a:p>
          <a:p>
            <a:pPr lvl="1">
              <a:spcBef>
                <a:spcPct val="0"/>
              </a:spcBef>
            </a:pPr>
            <a:r>
              <a:rPr lang="en-US" sz="2000" dirty="0" smtClean="0">
                <a:latin typeface="Arial" charset="0"/>
                <a:cs typeface="Arial" charset="0"/>
              </a:rPr>
              <a:t>Passively vs. actively managed</a:t>
            </a:r>
          </a:p>
          <a:p>
            <a:pPr lvl="1">
              <a:spcBef>
                <a:spcPct val="0"/>
              </a:spcBef>
            </a:pPr>
            <a:r>
              <a:rPr lang="en-US" sz="2000" dirty="0" smtClean="0">
                <a:latin typeface="Arial" charset="0"/>
                <a:cs typeface="Arial" charset="0"/>
              </a:rPr>
              <a:t>Impact on fees</a:t>
            </a:r>
          </a:p>
          <a:p>
            <a:pPr lvl="1">
              <a:spcBef>
                <a:spcPct val="0"/>
              </a:spcBef>
            </a:pPr>
            <a:endParaRPr lang="en-US" sz="2000" dirty="0" smtClean="0">
              <a:latin typeface="Arial" charset="0"/>
              <a:cs typeface="Arial" charset="0"/>
            </a:endParaRPr>
          </a:p>
          <a:p>
            <a:pPr>
              <a:spcBef>
                <a:spcPct val="0"/>
              </a:spcBef>
            </a:pPr>
            <a:r>
              <a:rPr lang="en-US" sz="2200" dirty="0" smtClean="0">
                <a:latin typeface="Arial" charset="0"/>
                <a:cs typeface="Arial" charset="0"/>
              </a:rPr>
              <a:t>Understand investment form</a:t>
            </a:r>
          </a:p>
          <a:p>
            <a:pPr lvl="1">
              <a:spcBef>
                <a:spcPct val="0"/>
              </a:spcBef>
            </a:pPr>
            <a:r>
              <a:rPr lang="en-US" sz="2000" dirty="0" smtClean="0">
                <a:latin typeface="Arial" charset="0"/>
                <a:cs typeface="Arial" charset="0"/>
              </a:rPr>
              <a:t>Mutual funds</a:t>
            </a:r>
          </a:p>
          <a:p>
            <a:pPr lvl="1">
              <a:spcBef>
                <a:spcPct val="0"/>
              </a:spcBef>
            </a:pPr>
            <a:r>
              <a:rPr lang="en-US" sz="2000" dirty="0" smtClean="0">
                <a:latin typeface="Arial" charset="0"/>
                <a:cs typeface="Arial" charset="0"/>
              </a:rPr>
              <a:t>ETFs</a:t>
            </a:r>
          </a:p>
          <a:p>
            <a:pPr lvl="1">
              <a:spcBef>
                <a:spcPct val="0"/>
              </a:spcBef>
            </a:pPr>
            <a:r>
              <a:rPr lang="en-US" sz="2000" dirty="0" smtClean="0">
                <a:latin typeface="Arial" charset="0"/>
                <a:cs typeface="Arial" charset="0"/>
              </a:rPr>
              <a:t>Collective trust</a:t>
            </a:r>
          </a:p>
          <a:p>
            <a:pPr lvl="1">
              <a:spcBef>
                <a:spcPct val="0"/>
              </a:spcBef>
            </a:pPr>
            <a:r>
              <a:rPr lang="en-US" sz="2000" dirty="0" smtClean="0">
                <a:latin typeface="Arial" charset="0"/>
                <a:cs typeface="Arial" charset="0"/>
              </a:rPr>
              <a:t>Separately managed account</a:t>
            </a:r>
          </a:p>
        </p:txBody>
      </p:sp>
      <p:sp>
        <p:nvSpPr>
          <p:cNvPr id="4" name="Slide Number Placeholder 3"/>
          <p:cNvSpPr>
            <a:spLocks noGrp="1"/>
          </p:cNvSpPr>
          <p:nvPr>
            <p:ph type="sldNum" sz="quarter" idx="12"/>
          </p:nvPr>
        </p:nvSpPr>
        <p:spPr/>
        <p:txBody>
          <a:bodyPr/>
          <a:lstStyle/>
          <a:p>
            <a:pPr>
              <a:defRPr/>
            </a:pPr>
            <a:fld id="{E2482457-D837-414C-B7A5-42AC669326B1}" type="slidenum">
              <a:rPr lang="en-US" smtClean="0"/>
              <a:pPr>
                <a:defRPr/>
              </a:pPr>
              <a:t>8</a:t>
            </a:fld>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Customized Target Date Funds</a:t>
            </a:r>
          </a:p>
        </p:txBody>
      </p:sp>
      <p:sp>
        <p:nvSpPr>
          <p:cNvPr id="15363" name="Content Placeholder 2"/>
          <p:cNvSpPr>
            <a:spLocks noGrp="1"/>
          </p:cNvSpPr>
          <p:nvPr>
            <p:ph idx="1"/>
          </p:nvPr>
        </p:nvSpPr>
        <p:spPr/>
        <p:txBody>
          <a:bodyPr/>
          <a:lstStyle/>
          <a:p>
            <a:r>
              <a:rPr lang="en-US" dirty="0" smtClean="0">
                <a:latin typeface="Arial" charset="0"/>
                <a:cs typeface="Arial" charset="0"/>
              </a:rPr>
              <a:t>Advantages of custom TDF</a:t>
            </a:r>
          </a:p>
          <a:p>
            <a:pPr lvl="1"/>
            <a:r>
              <a:rPr lang="en-US" sz="2400" dirty="0" smtClean="0">
                <a:latin typeface="Arial" charset="0"/>
                <a:cs typeface="Arial" charset="0"/>
              </a:rPr>
              <a:t>Incorporation of plan’s core funds</a:t>
            </a:r>
          </a:p>
          <a:p>
            <a:pPr lvl="1"/>
            <a:r>
              <a:rPr lang="en-US" sz="2400" dirty="0" smtClean="0">
                <a:latin typeface="Arial" charset="0"/>
                <a:cs typeface="Arial" charset="0"/>
              </a:rPr>
              <a:t>Inclusion/exclusion of specialized asset classes</a:t>
            </a:r>
          </a:p>
          <a:p>
            <a:pPr lvl="1"/>
            <a:r>
              <a:rPr lang="en-US" sz="2400" dirty="0" smtClean="0">
                <a:latin typeface="Arial" charset="0"/>
                <a:cs typeface="Arial" charset="0"/>
              </a:rPr>
              <a:t>Broader asset diversification</a:t>
            </a:r>
          </a:p>
          <a:p>
            <a:pPr lvl="1"/>
            <a:r>
              <a:rPr lang="en-US" sz="2400" dirty="0" smtClean="0">
                <a:latin typeface="Arial" charset="0"/>
                <a:cs typeface="Arial" charset="0"/>
              </a:rPr>
              <a:t>Diversifying exposure to investment providers</a:t>
            </a:r>
          </a:p>
          <a:p>
            <a:pPr lvl="1"/>
            <a:r>
              <a:rPr lang="en-US" sz="2400" dirty="0" smtClean="0">
                <a:latin typeface="Arial" charset="0"/>
                <a:cs typeface="Arial" charset="0"/>
              </a:rPr>
              <a:t>Improved investment performance</a:t>
            </a:r>
          </a:p>
          <a:p>
            <a:pPr lvl="1"/>
            <a:r>
              <a:rPr lang="en-US" sz="2400" dirty="0" smtClean="0">
                <a:latin typeface="Arial" charset="0"/>
                <a:cs typeface="Arial" charset="0"/>
              </a:rPr>
              <a:t>Flexible glidepath design</a:t>
            </a:r>
          </a:p>
          <a:p>
            <a:pPr lvl="1"/>
            <a:r>
              <a:rPr lang="en-US" sz="2400" dirty="0" smtClean="0">
                <a:latin typeface="Arial" charset="0"/>
                <a:cs typeface="Arial" charset="0"/>
              </a:rPr>
              <a:t>Elimination of tiered mutual fund fees</a:t>
            </a:r>
          </a:p>
          <a:p>
            <a:r>
              <a:rPr lang="en-US" dirty="0" smtClean="0">
                <a:latin typeface="Arial" charset="0"/>
                <a:cs typeface="Arial" charset="0"/>
              </a:rPr>
              <a:t>Disadvantage</a:t>
            </a:r>
          </a:p>
          <a:p>
            <a:pPr lvl="1"/>
            <a:r>
              <a:rPr lang="en-US" sz="2400" dirty="0" smtClean="0">
                <a:latin typeface="Arial" charset="0"/>
                <a:cs typeface="Arial" charset="0"/>
              </a:rPr>
              <a:t>Generally higher fees</a:t>
            </a:r>
          </a:p>
          <a:p>
            <a:pPr lvl="1"/>
            <a:endParaRPr lang="en-US" dirty="0" smtClean="0"/>
          </a:p>
        </p:txBody>
      </p:sp>
      <p:sp>
        <p:nvSpPr>
          <p:cNvPr id="4" name="Slide Number Placeholder 3"/>
          <p:cNvSpPr>
            <a:spLocks noGrp="1"/>
          </p:cNvSpPr>
          <p:nvPr>
            <p:ph type="sldNum" sz="quarter" idx="12"/>
          </p:nvPr>
        </p:nvSpPr>
        <p:spPr/>
        <p:txBody>
          <a:bodyPr/>
          <a:lstStyle/>
          <a:p>
            <a:pPr>
              <a:defRPr/>
            </a:pPr>
            <a:fld id="{0616D7CA-D125-40B1-B26E-20CEA0481BB1}" type="slidenum">
              <a:rPr lang="en-US" smtClean="0"/>
              <a:pPr>
                <a:defRPr/>
              </a:pPr>
              <a:t>9</a:t>
            </a:fld>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US" b="1" dirty="0" smtClean="0">
                <a:effectLst/>
              </a:rPr>
              <a:t>Monitoring TDF Modifications &amp; Performance</a:t>
            </a:r>
            <a:endParaRPr lang="en-US" b="1" dirty="0">
              <a:effectLst/>
            </a:endParaRPr>
          </a:p>
        </p:txBody>
      </p:sp>
      <p:sp>
        <p:nvSpPr>
          <p:cNvPr id="3" name="Content Placeholder 2"/>
          <p:cNvSpPr>
            <a:spLocks noGrp="1"/>
          </p:cNvSpPr>
          <p:nvPr>
            <p:ph idx="1"/>
          </p:nvPr>
        </p:nvSpPr>
        <p:spPr/>
        <p:txBody>
          <a:bodyPr/>
          <a:lstStyle/>
          <a:p>
            <a:pPr>
              <a:spcBef>
                <a:spcPts val="0"/>
              </a:spcBef>
              <a:defRPr/>
            </a:pPr>
            <a:r>
              <a:rPr lang="en-US" sz="2400" dirty="0" smtClean="0">
                <a:latin typeface="Arial" pitchFamily="34" charset="0"/>
                <a:cs typeface="Arial" pitchFamily="34" charset="0"/>
              </a:rPr>
              <a:t>ERISA prudent process requires periodically monitoring TDF characteristics</a:t>
            </a:r>
          </a:p>
          <a:p>
            <a:pPr lvl="1">
              <a:spcBef>
                <a:spcPts val="0"/>
              </a:spcBef>
              <a:defRPr/>
            </a:pPr>
            <a:r>
              <a:rPr lang="en-US" sz="2000" dirty="0" smtClean="0">
                <a:latin typeface="Arial" pitchFamily="34" charset="0"/>
                <a:cs typeface="Arial" pitchFamily="34" charset="0"/>
              </a:rPr>
              <a:t>Management team</a:t>
            </a:r>
          </a:p>
          <a:p>
            <a:pPr lvl="1">
              <a:spcBef>
                <a:spcPts val="0"/>
              </a:spcBef>
              <a:defRPr/>
            </a:pPr>
            <a:r>
              <a:rPr lang="en-US" sz="2000" dirty="0" smtClean="0">
                <a:latin typeface="Arial" pitchFamily="34" charset="0"/>
                <a:cs typeface="Arial" pitchFamily="34" charset="0"/>
              </a:rPr>
              <a:t>Investment strategy</a:t>
            </a:r>
          </a:p>
          <a:p>
            <a:pPr lvl="1">
              <a:spcBef>
                <a:spcPts val="0"/>
              </a:spcBef>
              <a:defRPr/>
            </a:pPr>
            <a:r>
              <a:rPr lang="en-US" sz="2000" dirty="0" smtClean="0">
                <a:latin typeface="Arial" pitchFamily="34" charset="0"/>
                <a:cs typeface="Arial" pitchFamily="34" charset="0"/>
              </a:rPr>
              <a:t>Effective implementation of strategy</a:t>
            </a:r>
          </a:p>
          <a:p>
            <a:pPr lvl="1">
              <a:spcBef>
                <a:spcPts val="0"/>
              </a:spcBef>
              <a:defRPr/>
            </a:pPr>
            <a:endParaRPr lang="en-US" sz="2000" dirty="0" smtClean="0">
              <a:latin typeface="Arial" pitchFamily="34" charset="0"/>
              <a:cs typeface="Arial" pitchFamily="34" charset="0"/>
            </a:endParaRPr>
          </a:p>
          <a:p>
            <a:pPr>
              <a:spcBef>
                <a:spcPts val="0"/>
              </a:spcBef>
              <a:defRPr/>
            </a:pPr>
            <a:r>
              <a:rPr lang="en-US" sz="2400" dirty="0" smtClean="0">
                <a:latin typeface="Arial" pitchFamily="34" charset="0"/>
                <a:cs typeface="Arial" pitchFamily="34" charset="0"/>
              </a:rPr>
              <a:t>Periodically review whether TDF continues to meet plan objectives and demographics</a:t>
            </a:r>
          </a:p>
          <a:p>
            <a:pPr marL="82550" indent="0">
              <a:spcBef>
                <a:spcPts val="0"/>
              </a:spcBef>
              <a:buFont typeface="Wingdings 2" pitchFamily="18" charset="2"/>
              <a:buNone/>
              <a:defRPr/>
            </a:pPr>
            <a:endParaRPr lang="en-US" sz="2400" dirty="0" smtClean="0">
              <a:latin typeface="Arial" pitchFamily="34" charset="0"/>
              <a:cs typeface="Arial" pitchFamily="34" charset="0"/>
            </a:endParaRPr>
          </a:p>
          <a:p>
            <a:pPr>
              <a:spcBef>
                <a:spcPts val="0"/>
              </a:spcBef>
              <a:defRPr/>
            </a:pPr>
            <a:r>
              <a:rPr lang="en-US" sz="2400" dirty="0" smtClean="0">
                <a:latin typeface="Arial" pitchFamily="34" charset="0"/>
                <a:cs typeface="Arial" pitchFamily="34" charset="0"/>
              </a:rPr>
              <a:t>TDF changes or mismatch may require replacing fund</a:t>
            </a:r>
          </a:p>
          <a:p>
            <a:pPr>
              <a:spcBef>
                <a:spcPts val="0"/>
              </a:spcBef>
              <a:defRPr/>
            </a:pPr>
            <a:endParaRPr lang="en-US" sz="2400" dirty="0" smtClean="0">
              <a:latin typeface="Arial" pitchFamily="34" charset="0"/>
              <a:cs typeface="Arial" pitchFamily="34" charset="0"/>
            </a:endParaRPr>
          </a:p>
          <a:p>
            <a:pPr>
              <a:spcBef>
                <a:spcPts val="0"/>
              </a:spcBef>
              <a:defRPr/>
            </a:pPr>
            <a:r>
              <a:rPr lang="en-US" sz="2400" dirty="0" smtClean="0">
                <a:latin typeface="Arial" pitchFamily="34" charset="0"/>
                <a:cs typeface="Arial" pitchFamily="34" charset="0"/>
              </a:rPr>
              <a:t>Check underlying funds/investments</a:t>
            </a:r>
          </a:p>
        </p:txBody>
      </p:sp>
      <p:sp>
        <p:nvSpPr>
          <p:cNvPr id="4" name="Slide Number Placeholder 3"/>
          <p:cNvSpPr>
            <a:spLocks noGrp="1"/>
          </p:cNvSpPr>
          <p:nvPr>
            <p:ph type="sldNum" sz="quarter" idx="12"/>
          </p:nvPr>
        </p:nvSpPr>
        <p:spPr/>
        <p:txBody>
          <a:bodyPr/>
          <a:lstStyle/>
          <a:p>
            <a:pPr>
              <a:defRPr/>
            </a:pPr>
            <a:fld id="{F4B071D0-9C92-4F47-9D90-81CB6AD319E9}" type="slidenum">
              <a:rPr lang="en-US" smtClean="0"/>
              <a:pPr>
                <a:defRPr/>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Employee Communications for TDFs </a:t>
            </a:r>
          </a:p>
        </p:txBody>
      </p:sp>
      <p:sp>
        <p:nvSpPr>
          <p:cNvPr id="17411" name="Content Placeholder 2"/>
          <p:cNvSpPr>
            <a:spLocks noGrp="1"/>
          </p:cNvSpPr>
          <p:nvPr>
            <p:ph idx="1"/>
          </p:nvPr>
        </p:nvSpPr>
        <p:spPr/>
        <p:txBody>
          <a:bodyPr/>
          <a:lstStyle/>
          <a:p>
            <a:r>
              <a:rPr lang="en-US" sz="2100" dirty="0" smtClean="0">
                <a:latin typeface="Arial" charset="0"/>
                <a:cs typeface="Arial" charset="0"/>
              </a:rPr>
              <a:t>Participant-level disclosure requires annual comparative chart and disclosure of plan-related fees</a:t>
            </a:r>
          </a:p>
          <a:p>
            <a:r>
              <a:rPr lang="en-US" sz="2100" dirty="0" smtClean="0">
                <a:latin typeface="Arial" charset="0"/>
                <a:cs typeface="Arial" charset="0"/>
              </a:rPr>
              <a:t>DOL proposed enhancement to comparative chart requires appendix for TDFs</a:t>
            </a:r>
          </a:p>
          <a:p>
            <a:pPr lvl="1"/>
            <a:r>
              <a:rPr lang="en-US" sz="1800" dirty="0" smtClean="0">
                <a:latin typeface="Arial" charset="0"/>
                <a:cs typeface="Arial" charset="0"/>
              </a:rPr>
              <a:t>Explanation &amp; graphic  illustration of TDF glidepath</a:t>
            </a:r>
          </a:p>
          <a:p>
            <a:pPr lvl="1"/>
            <a:r>
              <a:rPr lang="en-US" sz="1800" dirty="0" smtClean="0">
                <a:latin typeface="Arial" charset="0"/>
                <a:cs typeface="Arial" charset="0"/>
              </a:rPr>
              <a:t>Relevance of date in TDF name (</a:t>
            </a:r>
            <a:r>
              <a:rPr lang="en-US" sz="1800" i="1" u="sng" dirty="0" smtClean="0">
                <a:latin typeface="Arial" charset="0"/>
                <a:cs typeface="Arial" charset="0"/>
              </a:rPr>
              <a:t>e.g</a:t>
            </a:r>
            <a:r>
              <a:rPr lang="en-US" sz="1800" dirty="0" smtClean="0">
                <a:latin typeface="Arial" charset="0"/>
                <a:cs typeface="Arial" charset="0"/>
              </a:rPr>
              <a:t>., 2030)</a:t>
            </a:r>
          </a:p>
          <a:p>
            <a:pPr lvl="1"/>
            <a:r>
              <a:rPr lang="en-US" sz="1800" dirty="0" smtClean="0">
                <a:latin typeface="Arial" charset="0"/>
                <a:cs typeface="Arial" charset="0"/>
              </a:rPr>
              <a:t>Statement that TDF may lose money near or after retirement</a:t>
            </a:r>
          </a:p>
          <a:p>
            <a:r>
              <a:rPr lang="en-US" sz="2100" dirty="0" smtClean="0">
                <a:latin typeface="Arial" charset="0"/>
                <a:cs typeface="Arial" charset="0"/>
              </a:rPr>
              <a:t>DOL proposed change to QDIA notice</a:t>
            </a:r>
          </a:p>
          <a:p>
            <a:pPr lvl="1"/>
            <a:r>
              <a:rPr lang="en-US" sz="1800" dirty="0" smtClean="0">
                <a:latin typeface="Arial" charset="0"/>
                <a:cs typeface="Arial" charset="0"/>
              </a:rPr>
              <a:t>Same as required on appendix to comparative chart</a:t>
            </a:r>
          </a:p>
          <a:p>
            <a:pPr lvl="1"/>
            <a:r>
              <a:rPr lang="en-US" sz="1800" dirty="0" smtClean="0">
                <a:latin typeface="Arial" charset="0"/>
                <a:cs typeface="Arial" charset="0"/>
              </a:rPr>
              <a:t>TDF investment objectives and principal strategies</a:t>
            </a:r>
          </a:p>
          <a:p>
            <a:pPr lvl="1"/>
            <a:r>
              <a:rPr lang="en-US" sz="1800" dirty="0" smtClean="0">
                <a:latin typeface="Arial" charset="0"/>
                <a:cs typeface="Arial" charset="0"/>
              </a:rPr>
              <a:t>Assets held by TDF/QDIA and historical investment performance</a:t>
            </a:r>
          </a:p>
          <a:p>
            <a:pPr lvl="1"/>
            <a:r>
              <a:rPr lang="en-US" sz="1800" dirty="0" smtClean="0">
                <a:latin typeface="Arial" charset="0"/>
                <a:cs typeface="Arial" charset="0"/>
              </a:rPr>
              <a:t>Disclaimer as to performance </a:t>
            </a:r>
          </a:p>
          <a:p>
            <a:r>
              <a:rPr lang="en-US" sz="2100" dirty="0" smtClean="0">
                <a:latin typeface="Arial" charset="0"/>
                <a:cs typeface="Arial" charset="0"/>
              </a:rPr>
              <a:t>No DOL model notice</a:t>
            </a:r>
          </a:p>
          <a:p>
            <a:endParaRPr lang="en-US" sz="2100" dirty="0" smtClean="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3F83E0FB-E670-4952-B4C3-040C42C9C434}" type="slidenum">
              <a:rPr lang="en-US" smtClean="0"/>
              <a:pPr>
                <a:defRPr/>
              </a:pPr>
              <a:t>11</a:t>
            </a:fld>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Target Date Fund – Role of Advisors</a:t>
            </a:r>
          </a:p>
        </p:txBody>
      </p:sp>
      <p:sp>
        <p:nvSpPr>
          <p:cNvPr id="18435" name="Content Placeholder 2"/>
          <p:cNvSpPr>
            <a:spLocks noGrp="1"/>
          </p:cNvSpPr>
          <p:nvPr>
            <p:ph idx="1"/>
          </p:nvPr>
        </p:nvSpPr>
        <p:spPr/>
        <p:txBody>
          <a:bodyPr/>
          <a:lstStyle/>
          <a:p>
            <a:r>
              <a:rPr lang="en-US" sz="2800" dirty="0" smtClean="0">
                <a:latin typeface="Arial" charset="0"/>
                <a:cs typeface="Arial" charset="0"/>
              </a:rPr>
              <a:t>Provide meaningful TDF disclosures to participants as “best practice” right now</a:t>
            </a:r>
          </a:p>
          <a:p>
            <a:pPr lvl="1"/>
            <a:r>
              <a:rPr lang="en-US" sz="2400" dirty="0" smtClean="0">
                <a:latin typeface="Arial" charset="0"/>
                <a:cs typeface="Arial" charset="0"/>
              </a:rPr>
              <a:t>Explain key information</a:t>
            </a:r>
          </a:p>
          <a:p>
            <a:pPr lvl="2"/>
            <a:r>
              <a:rPr lang="en-US" sz="2200" dirty="0" smtClean="0">
                <a:latin typeface="Arial" charset="0"/>
                <a:cs typeface="Arial" charset="0"/>
              </a:rPr>
              <a:t>Glidepath</a:t>
            </a:r>
          </a:p>
          <a:p>
            <a:pPr lvl="2"/>
            <a:r>
              <a:rPr lang="en-US" sz="2200" dirty="0" smtClean="0">
                <a:latin typeface="Arial" charset="0"/>
                <a:cs typeface="Arial" charset="0"/>
              </a:rPr>
              <a:t>Landing point</a:t>
            </a:r>
          </a:p>
          <a:p>
            <a:pPr lvl="2"/>
            <a:r>
              <a:rPr lang="en-US" sz="2200" dirty="0" smtClean="0">
                <a:latin typeface="Arial" charset="0"/>
                <a:cs typeface="Arial" charset="0"/>
              </a:rPr>
              <a:t>Potential volatility</a:t>
            </a:r>
          </a:p>
          <a:p>
            <a:pPr lvl="2"/>
            <a:endParaRPr lang="en-US" sz="2200" dirty="0" smtClean="0">
              <a:latin typeface="Arial" charset="0"/>
              <a:cs typeface="Arial" charset="0"/>
            </a:endParaRPr>
          </a:p>
          <a:p>
            <a:r>
              <a:rPr lang="en-US" sz="2800" dirty="0" smtClean="0">
                <a:latin typeface="Arial" charset="0"/>
                <a:cs typeface="Arial" charset="0"/>
              </a:rPr>
              <a:t>Facilitate sponsor’s prudent review of TDF</a:t>
            </a:r>
          </a:p>
          <a:p>
            <a:pPr lvl="1"/>
            <a:r>
              <a:rPr lang="en-US" sz="2400" dirty="0" smtClean="0">
                <a:latin typeface="Arial" charset="0"/>
                <a:cs typeface="Arial" charset="0"/>
              </a:rPr>
              <a:t>Assist in fiduciary review of glidepath, tiered funds structure, underlying funds &amp; risk</a:t>
            </a:r>
          </a:p>
          <a:p>
            <a:pPr lvl="2"/>
            <a:r>
              <a:rPr lang="en-US" sz="2000" dirty="0" smtClean="0">
                <a:latin typeface="Arial" charset="0"/>
                <a:cs typeface="Arial" charset="0"/>
              </a:rPr>
              <a:t>Special review of TDFs with near-term (2015) target date </a:t>
            </a:r>
          </a:p>
        </p:txBody>
      </p:sp>
      <p:sp>
        <p:nvSpPr>
          <p:cNvPr id="4" name="Slide Number Placeholder 3"/>
          <p:cNvSpPr>
            <a:spLocks noGrp="1"/>
          </p:cNvSpPr>
          <p:nvPr>
            <p:ph type="sldNum" sz="quarter" idx="12"/>
          </p:nvPr>
        </p:nvSpPr>
        <p:spPr/>
        <p:txBody>
          <a:bodyPr/>
          <a:lstStyle/>
          <a:p>
            <a:pPr>
              <a:defRPr/>
            </a:pPr>
            <a:fld id="{A7B99CC6-86C3-4C22-B597-49837601E4B8}" type="slidenum">
              <a:rPr lang="en-US" smtClean="0"/>
              <a:pPr>
                <a:defRPr/>
              </a:pPr>
              <a:t>12</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bwMode="auto"/>
        <p:txBody>
          <a:bodyPr vert="horz" wrap="square" lIns="91440" tIns="45720" rIns="91440" bIns="45720" numCol="1" anchorCtr="0" compatLnSpc="1">
            <a:prstTxWarp prst="textNoShape">
              <a:avLst/>
            </a:prstTxWarp>
          </a:bodyPr>
          <a:lstStyle/>
          <a:p>
            <a:endParaRPr lang="en-US" dirty="0" smtClean="0">
              <a:solidFill>
                <a:schemeClr val="bg1"/>
              </a:solidFill>
              <a:effectLst/>
            </a:endParaRPr>
          </a:p>
        </p:txBody>
      </p:sp>
      <p:sp>
        <p:nvSpPr>
          <p:cNvPr id="19459" name="Content Placeholder 2"/>
          <p:cNvSpPr>
            <a:spLocks noGrp="1"/>
          </p:cNvSpPr>
          <p:nvPr>
            <p:ph idx="1"/>
          </p:nvPr>
        </p:nvSpPr>
        <p:spPr/>
        <p:txBody>
          <a:bodyPr/>
          <a:lstStyle/>
          <a:p>
            <a:endParaRPr lang="en-US" dirty="0" smtClean="0"/>
          </a:p>
          <a:p>
            <a:r>
              <a:rPr lang="en-US" sz="4000" dirty="0" smtClean="0">
                <a:latin typeface="Arial" pitchFamily="34" charset="0"/>
                <a:cs typeface="Arial" pitchFamily="34" charset="0"/>
              </a:rPr>
              <a:t>1.	Target Date Funds</a:t>
            </a:r>
          </a:p>
          <a:p>
            <a:r>
              <a:rPr lang="en-US" sz="4000" dirty="0" smtClean="0">
                <a:solidFill>
                  <a:srgbClr val="0070C0"/>
                </a:solidFill>
                <a:latin typeface="Arial" pitchFamily="34" charset="0"/>
                <a:cs typeface="Arial" pitchFamily="34" charset="0"/>
              </a:rPr>
              <a:t>2.	Lifetime Income Initiative</a:t>
            </a:r>
          </a:p>
          <a:p>
            <a:r>
              <a:rPr lang="en-US" sz="4000" dirty="0" smtClean="0">
                <a:latin typeface="Arial" pitchFamily="34" charset="0"/>
                <a:cs typeface="Arial" pitchFamily="34" charset="0"/>
              </a:rPr>
              <a:t>3.	Tax and Healthcare Reform  </a:t>
            </a:r>
          </a:p>
          <a:p>
            <a:endParaRPr lang="en-US" dirty="0" smtClean="0"/>
          </a:p>
        </p:txBody>
      </p:sp>
      <p:sp>
        <p:nvSpPr>
          <p:cNvPr id="4" name="Slide Number Placeholder 3"/>
          <p:cNvSpPr>
            <a:spLocks noGrp="1"/>
          </p:cNvSpPr>
          <p:nvPr>
            <p:ph type="sldNum" sz="quarter" idx="12"/>
          </p:nvPr>
        </p:nvSpPr>
        <p:spPr/>
        <p:txBody>
          <a:bodyPr/>
          <a:lstStyle/>
          <a:p>
            <a:pPr>
              <a:defRPr/>
            </a:pPr>
            <a:fld id="{CCF3C8E0-F598-4E56-BADE-42858D900C49}" type="slidenum">
              <a:rPr lang="en-US" smtClean="0"/>
              <a:pPr>
                <a:defRPr/>
              </a:pPr>
              <a:t>13</a:t>
            </a:fld>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Goals of Policymakers</a:t>
            </a:r>
          </a:p>
        </p:txBody>
      </p:sp>
      <p:sp>
        <p:nvSpPr>
          <p:cNvPr id="3" name="Content Placeholder 2"/>
          <p:cNvSpPr>
            <a:spLocks noGrp="1"/>
          </p:cNvSpPr>
          <p:nvPr>
            <p:ph idx="1"/>
          </p:nvPr>
        </p:nvSpPr>
        <p:spPr/>
        <p:txBody>
          <a:bodyPr/>
          <a:lstStyle/>
          <a:p>
            <a:pPr indent="-182563">
              <a:spcBef>
                <a:spcPts val="1800"/>
              </a:spcBef>
              <a:defRPr/>
            </a:pPr>
            <a:r>
              <a:rPr lang="en-US" sz="2600" dirty="0" smtClean="0">
                <a:latin typeface="Arial" pitchFamily="34" charset="0"/>
                <a:ea typeface="ＭＳ Ｐゴシック" pitchFamily="34" charset="-128"/>
                <a:cs typeface="Arial" pitchFamily="34" charset="0"/>
              </a:rPr>
              <a:t>Help retirees take plan distributions without outliving them</a:t>
            </a:r>
          </a:p>
          <a:p>
            <a:pPr lvl="1">
              <a:defRPr/>
            </a:pPr>
            <a:r>
              <a:rPr lang="en-US" sz="2200" dirty="0" smtClean="0">
                <a:latin typeface="Arial" pitchFamily="34" charset="0"/>
                <a:ea typeface="ＭＳ Ｐゴシック" pitchFamily="34" charset="-128"/>
                <a:cs typeface="Arial" pitchFamily="34" charset="0"/>
              </a:rPr>
              <a:t>Motivate retirees to annuitize accounts</a:t>
            </a:r>
          </a:p>
          <a:p>
            <a:pPr lvl="1">
              <a:defRPr/>
            </a:pPr>
            <a:r>
              <a:rPr lang="en-US" sz="2200" dirty="0" smtClean="0">
                <a:latin typeface="Arial" pitchFamily="34" charset="0"/>
                <a:ea typeface="ＭＳ Ｐゴシック" pitchFamily="34" charset="-128"/>
                <a:cs typeface="Arial" pitchFamily="34" charset="0"/>
              </a:rPr>
              <a:t>Retirement paycheck for life</a:t>
            </a:r>
          </a:p>
          <a:p>
            <a:pPr marL="457200" lvl="1" indent="0">
              <a:buFont typeface="Verdana" pitchFamily="34" charset="0"/>
              <a:buNone/>
              <a:defRPr/>
            </a:pPr>
            <a:endParaRPr lang="en-US" sz="2000" dirty="0" smtClean="0">
              <a:latin typeface="Arial" pitchFamily="34" charset="0"/>
              <a:ea typeface="ＭＳ Ｐゴシック" pitchFamily="34" charset="-128"/>
              <a:cs typeface="Arial" pitchFamily="34" charset="0"/>
            </a:endParaRPr>
          </a:p>
          <a:p>
            <a:pPr indent="-182563">
              <a:spcBef>
                <a:spcPts val="1200"/>
              </a:spcBef>
              <a:defRPr/>
            </a:pPr>
            <a:r>
              <a:rPr lang="en-US" sz="2600" dirty="0" smtClean="0">
                <a:latin typeface="Arial" pitchFamily="34" charset="0"/>
                <a:ea typeface="ＭＳ Ｐゴシック" pitchFamily="34" charset="-128"/>
                <a:cs typeface="Arial" pitchFamily="34" charset="0"/>
              </a:rPr>
              <a:t>Encourage plan sponsors to voluntarily offer annuity options</a:t>
            </a:r>
          </a:p>
          <a:p>
            <a:pPr lvl="1">
              <a:defRPr/>
            </a:pPr>
            <a:r>
              <a:rPr lang="en-US" sz="2200" dirty="0" smtClean="0">
                <a:latin typeface="Arial" pitchFamily="34" charset="0"/>
                <a:ea typeface="ＭＳ Ｐゴシック" pitchFamily="34" charset="-128"/>
                <a:cs typeface="Arial" pitchFamily="34" charset="0"/>
              </a:rPr>
              <a:t>Permit longevity annuities</a:t>
            </a:r>
          </a:p>
          <a:p>
            <a:pPr lvl="1">
              <a:defRPr/>
            </a:pPr>
            <a:r>
              <a:rPr lang="en-US" sz="2200" dirty="0" smtClean="0">
                <a:latin typeface="Arial" pitchFamily="34" charset="0"/>
                <a:ea typeface="ＭＳ Ｐゴシック" pitchFamily="34" charset="-128"/>
                <a:cs typeface="Arial" pitchFamily="34" charset="0"/>
              </a:rPr>
              <a:t>Remove regulatory hurdles</a:t>
            </a:r>
          </a:p>
          <a:p>
            <a:pPr lvl="1">
              <a:defRPr/>
            </a:pPr>
            <a:r>
              <a:rPr lang="en-US" sz="2200" dirty="0" smtClean="0">
                <a:latin typeface="Arial" pitchFamily="34" charset="0"/>
                <a:ea typeface="ＭＳ Ｐゴシック" pitchFamily="34" charset="-128"/>
                <a:cs typeface="Arial" pitchFamily="34" charset="0"/>
              </a:rPr>
              <a:t>Facilitate default annuities</a:t>
            </a:r>
          </a:p>
          <a:p>
            <a:pPr lvl="1">
              <a:defRPr/>
            </a:pPr>
            <a:r>
              <a:rPr lang="en-US" sz="2200" dirty="0" smtClean="0">
                <a:latin typeface="Arial" pitchFamily="34" charset="0"/>
                <a:ea typeface="ＭＳ Ｐゴシック" pitchFamily="34" charset="-128"/>
                <a:cs typeface="Arial" pitchFamily="34" charset="0"/>
              </a:rPr>
              <a:t>Promote education and disclosures </a:t>
            </a:r>
          </a:p>
          <a:p>
            <a:pPr>
              <a:defRPr/>
            </a:pPr>
            <a:endParaRPr lang="en-US" sz="2000" dirty="0"/>
          </a:p>
        </p:txBody>
      </p:sp>
      <p:sp>
        <p:nvSpPr>
          <p:cNvPr id="4" name="Slide Number Placeholder 3"/>
          <p:cNvSpPr>
            <a:spLocks noGrp="1"/>
          </p:cNvSpPr>
          <p:nvPr>
            <p:ph type="sldNum" sz="quarter" idx="12"/>
          </p:nvPr>
        </p:nvSpPr>
        <p:spPr/>
        <p:txBody>
          <a:bodyPr/>
          <a:lstStyle/>
          <a:p>
            <a:pPr>
              <a:defRPr/>
            </a:pPr>
            <a:fld id="{858FF183-BE48-4E0A-86FC-F0B625B223FA}" type="slidenum">
              <a:rPr lang="en-US" smtClean="0"/>
              <a:pPr>
                <a:defRPr/>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US" sz="3600" u="sng" dirty="0" smtClean="0">
                <a:effectLst/>
                <a:latin typeface="Arial" pitchFamily="34" charset="0"/>
                <a:cs typeface="Arial" pitchFamily="34" charset="0"/>
              </a:rPr>
              <a:t/>
            </a:r>
            <a:br>
              <a:rPr lang="en-US" sz="3600" u="sng" dirty="0" smtClean="0">
                <a:effectLst/>
                <a:latin typeface="Arial" pitchFamily="34" charset="0"/>
                <a:cs typeface="Arial" pitchFamily="34" charset="0"/>
              </a:rPr>
            </a:br>
            <a:r>
              <a:rPr lang="en-US" sz="3600" b="1" dirty="0" smtClean="0">
                <a:effectLst/>
                <a:latin typeface="Arial" pitchFamily="34" charset="0"/>
                <a:cs typeface="Arial" pitchFamily="34" charset="0"/>
              </a:rPr>
              <a:t>Lifetime </a:t>
            </a:r>
            <a:r>
              <a:rPr lang="en-US" sz="3600" b="1" dirty="0">
                <a:effectLst/>
                <a:latin typeface="Arial" pitchFamily="34" charset="0"/>
                <a:cs typeface="Arial" pitchFamily="34" charset="0"/>
              </a:rPr>
              <a:t>Income Solutions for DC Plans  </a:t>
            </a:r>
            <a:r>
              <a:rPr lang="en-US" dirty="0">
                <a:effectLst/>
              </a:rPr>
              <a:t/>
            </a:r>
            <a:br>
              <a:rPr lang="en-US" dirty="0">
                <a:effectLst/>
              </a:rPr>
            </a:br>
            <a:endParaRPr lang="en-US" dirty="0"/>
          </a:p>
        </p:txBody>
      </p:sp>
      <p:sp>
        <p:nvSpPr>
          <p:cNvPr id="21507" name="Content Placeholder 2"/>
          <p:cNvSpPr>
            <a:spLocks noGrp="1"/>
          </p:cNvSpPr>
          <p:nvPr>
            <p:ph idx="1"/>
          </p:nvPr>
        </p:nvSpPr>
        <p:spPr/>
        <p:txBody>
          <a:bodyPr/>
          <a:lstStyle/>
          <a:p>
            <a:pPr marL="365125" lvl="1" indent="-282575">
              <a:spcBef>
                <a:spcPct val="0"/>
              </a:spcBef>
              <a:buSzPct val="80000"/>
              <a:buFont typeface="Wingdings 2" pitchFamily="18" charset="2"/>
              <a:buChar char=""/>
            </a:pPr>
            <a:r>
              <a:rPr lang="en-US" dirty="0" smtClean="0"/>
              <a:t> </a:t>
            </a:r>
            <a:r>
              <a:rPr lang="en-US" sz="3200" dirty="0" smtClean="0"/>
              <a:t>Three Basic Approaches</a:t>
            </a:r>
          </a:p>
          <a:p>
            <a:pPr marL="539750" lvl="2" indent="0">
              <a:spcBef>
                <a:spcPct val="0"/>
              </a:spcBef>
              <a:buSzPct val="80000"/>
              <a:buFont typeface="Wingdings 2" pitchFamily="18" charset="2"/>
              <a:buNone/>
            </a:pPr>
            <a:r>
              <a:rPr lang="en-US" dirty="0" smtClean="0"/>
              <a:t>1)   External Solution (Outside of Plan) </a:t>
            </a:r>
          </a:p>
          <a:p>
            <a:pPr marL="539750" lvl="2" indent="0">
              <a:spcBef>
                <a:spcPct val="0"/>
              </a:spcBef>
              <a:buSzPct val="80000"/>
              <a:buFont typeface="Wingdings 2" pitchFamily="18" charset="2"/>
              <a:buNone/>
            </a:pPr>
            <a:r>
              <a:rPr lang="en-US" dirty="0" smtClean="0"/>
              <a:t>2)   Distribution Option Within Plan </a:t>
            </a:r>
          </a:p>
          <a:p>
            <a:pPr marL="539750" lvl="2" indent="0">
              <a:spcBef>
                <a:spcPct val="0"/>
              </a:spcBef>
              <a:buSzPct val="80000"/>
              <a:buFont typeface="Wingdings 2" pitchFamily="18" charset="2"/>
              <a:buNone/>
            </a:pPr>
            <a:r>
              <a:rPr lang="en-US" dirty="0" smtClean="0"/>
              <a:t>3)   Investment Vehicle Within Plan</a:t>
            </a:r>
          </a:p>
          <a:p>
            <a:pPr marL="365125" lvl="1" indent="-282575">
              <a:spcBef>
                <a:spcPts val="1800"/>
              </a:spcBef>
              <a:buSzPct val="80000"/>
              <a:buFont typeface="Wingdings 2" pitchFamily="18" charset="2"/>
              <a:buChar char=""/>
            </a:pPr>
            <a:r>
              <a:rPr lang="en-US" sz="3200" dirty="0" smtClean="0"/>
              <a:t>External Solution</a:t>
            </a:r>
          </a:p>
          <a:p>
            <a:pPr marL="539750" lvl="2" indent="0">
              <a:spcBef>
                <a:spcPct val="0"/>
              </a:spcBef>
              <a:buSzPct val="80000"/>
              <a:buFont typeface="Wingdings 2" pitchFamily="18" charset="2"/>
              <a:buNone/>
            </a:pPr>
            <a:r>
              <a:rPr lang="en-US" dirty="0" smtClean="0"/>
              <a:t>•	Participants purchase </a:t>
            </a:r>
            <a:r>
              <a:rPr lang="en-US" u="sng" dirty="0" smtClean="0"/>
              <a:t>IRA Annuities</a:t>
            </a:r>
            <a:r>
              <a:rPr lang="en-US" dirty="0" smtClean="0"/>
              <a:t>.</a:t>
            </a:r>
          </a:p>
          <a:p>
            <a:pPr marL="539750" lvl="2" indent="0">
              <a:spcBef>
                <a:spcPct val="0"/>
              </a:spcBef>
              <a:buSzPct val="80000"/>
              <a:buFont typeface="Wingdings 2" pitchFamily="18" charset="2"/>
              <a:buNone/>
            </a:pPr>
            <a:r>
              <a:rPr lang="en-US" dirty="0" smtClean="0"/>
              <a:t>•   Annuitization occurs outside of plan through </a:t>
            </a:r>
          </a:p>
          <a:p>
            <a:pPr marL="539750" lvl="2" indent="0">
              <a:spcBef>
                <a:spcPct val="0"/>
              </a:spcBef>
              <a:buSzPct val="80000"/>
              <a:buFont typeface="Wingdings 2" pitchFamily="18" charset="2"/>
              <a:buNone/>
            </a:pPr>
            <a:r>
              <a:rPr lang="en-US" dirty="0" smtClean="0"/>
              <a:t>     rollovers.</a:t>
            </a:r>
          </a:p>
          <a:p>
            <a:pPr marL="539750" lvl="2" indent="0">
              <a:spcBef>
                <a:spcPct val="0"/>
              </a:spcBef>
              <a:buSzPct val="80000"/>
              <a:buFont typeface="Wingdings 2" pitchFamily="18" charset="2"/>
              <a:buNone/>
            </a:pPr>
            <a:r>
              <a:rPr lang="en-US" dirty="0" smtClean="0"/>
              <a:t>•   Internet portals can improve participant access.</a:t>
            </a:r>
          </a:p>
          <a:p>
            <a:endParaRPr lang="en-US" dirty="0" smtClean="0"/>
          </a:p>
        </p:txBody>
      </p:sp>
      <p:sp>
        <p:nvSpPr>
          <p:cNvPr id="4" name="Slide Number Placeholder 3"/>
          <p:cNvSpPr>
            <a:spLocks noGrp="1"/>
          </p:cNvSpPr>
          <p:nvPr>
            <p:ph type="sldNum" sz="quarter" idx="12"/>
          </p:nvPr>
        </p:nvSpPr>
        <p:spPr/>
        <p:txBody>
          <a:bodyPr/>
          <a:lstStyle/>
          <a:p>
            <a:pPr>
              <a:defRPr/>
            </a:pPr>
            <a:fld id="{4567C8AF-82A8-461F-BB0D-A2F5FC69B18D}" type="slidenum">
              <a:rPr lang="en-US" smtClean="0"/>
              <a:pPr>
                <a:defRPr/>
              </a:pPr>
              <a:t>15</a:t>
            </a:fld>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“In Plan” Lifetime Income Solutions</a:t>
            </a:r>
          </a:p>
        </p:txBody>
      </p:sp>
      <p:sp>
        <p:nvSpPr>
          <p:cNvPr id="3" name="Content Placeholder 2"/>
          <p:cNvSpPr>
            <a:spLocks noGrp="1"/>
          </p:cNvSpPr>
          <p:nvPr>
            <p:ph idx="1"/>
          </p:nvPr>
        </p:nvSpPr>
        <p:spPr>
          <a:xfrm>
            <a:off x="1435100" y="1295400"/>
            <a:ext cx="7499350" cy="4953000"/>
          </a:xfrm>
        </p:spPr>
        <p:txBody>
          <a:bodyPr/>
          <a:lstStyle/>
          <a:p>
            <a:pPr marL="365125" lvl="1" indent="-282575">
              <a:spcBef>
                <a:spcPts val="0"/>
              </a:spcBef>
              <a:buSzPct val="80000"/>
              <a:buFont typeface="Wingdings 2" pitchFamily="18" charset="2"/>
              <a:buChar char=""/>
              <a:defRPr/>
            </a:pPr>
            <a:r>
              <a:rPr lang="en-US" sz="2600" dirty="0">
                <a:latin typeface="Arial" pitchFamily="34" charset="0"/>
                <a:cs typeface="Arial" pitchFamily="34" charset="0"/>
              </a:rPr>
              <a:t>Distribution Option Within Plan</a:t>
            </a:r>
          </a:p>
          <a:p>
            <a:pPr marL="539750" lvl="2" indent="0">
              <a:spcBef>
                <a:spcPts val="0"/>
              </a:spcBef>
              <a:buSzPct val="80000"/>
              <a:buFont typeface="Wingdings 2" pitchFamily="18" charset="2"/>
              <a:buNone/>
              <a:defRPr/>
            </a:pPr>
            <a:r>
              <a:rPr lang="en-US" sz="2200" dirty="0" smtClean="0">
                <a:latin typeface="Arial" pitchFamily="34" charset="0"/>
                <a:cs typeface="Arial" pitchFamily="34" charset="0"/>
              </a:rPr>
              <a:t>•  Plan </a:t>
            </a:r>
            <a:r>
              <a:rPr lang="en-US" sz="2200" dirty="0">
                <a:latin typeface="Arial" pitchFamily="34" charset="0"/>
                <a:cs typeface="Arial" pitchFamily="34" charset="0"/>
              </a:rPr>
              <a:t>purchases </a:t>
            </a:r>
            <a:r>
              <a:rPr lang="en-US" sz="2200" u="sng" dirty="0">
                <a:latin typeface="Arial" pitchFamily="34" charset="0"/>
                <a:cs typeface="Arial" pitchFamily="34" charset="0"/>
              </a:rPr>
              <a:t>Distribution </a:t>
            </a:r>
            <a:r>
              <a:rPr lang="en-US" sz="2200" u="sng" dirty="0" smtClean="0">
                <a:latin typeface="Arial" pitchFamily="34" charset="0"/>
                <a:cs typeface="Arial" pitchFamily="34" charset="0"/>
              </a:rPr>
              <a:t>Annuities</a:t>
            </a:r>
            <a:endParaRPr lang="en-US" sz="2200" dirty="0">
              <a:latin typeface="Arial" pitchFamily="34" charset="0"/>
              <a:cs typeface="Arial" pitchFamily="34" charset="0"/>
            </a:endParaRPr>
          </a:p>
          <a:p>
            <a:pPr marL="539750" lvl="2" indent="0">
              <a:spcBef>
                <a:spcPts val="0"/>
              </a:spcBef>
              <a:buSzPct val="80000"/>
              <a:buFont typeface="Wingdings 2" pitchFamily="18" charset="2"/>
              <a:buNone/>
              <a:defRPr/>
            </a:pPr>
            <a:r>
              <a:rPr lang="en-US" sz="2200" dirty="0" smtClean="0">
                <a:latin typeface="Arial" pitchFamily="34" charset="0"/>
                <a:cs typeface="Arial" pitchFamily="34" charset="0"/>
              </a:rPr>
              <a:t>•  Immediate </a:t>
            </a:r>
            <a:r>
              <a:rPr lang="en-US" sz="2200" dirty="0">
                <a:latin typeface="Arial" pitchFamily="34" charset="0"/>
                <a:cs typeface="Arial" pitchFamily="34" charset="0"/>
              </a:rPr>
              <a:t>annuity purchased at time of </a:t>
            </a:r>
            <a:endParaRPr lang="en-US" sz="2200" dirty="0" smtClean="0">
              <a:latin typeface="Arial" pitchFamily="34" charset="0"/>
              <a:cs typeface="Arial" pitchFamily="34" charset="0"/>
            </a:endParaRPr>
          </a:p>
          <a:p>
            <a:pPr marL="539750" lvl="2" indent="0">
              <a:spcBef>
                <a:spcPts val="0"/>
              </a:spcBef>
              <a:buSzPct val="80000"/>
              <a:buFont typeface="Wingdings 2" pitchFamily="18" charset="2"/>
              <a:buNone/>
              <a:defRPr/>
            </a:pPr>
            <a:r>
              <a:rPr lang="en-US" sz="2200" dirty="0">
                <a:latin typeface="Arial" pitchFamily="34" charset="0"/>
                <a:cs typeface="Arial" pitchFamily="34" charset="0"/>
              </a:rPr>
              <a:t> </a:t>
            </a:r>
            <a:r>
              <a:rPr lang="en-US" sz="2200" dirty="0" smtClean="0">
                <a:latin typeface="Arial" pitchFamily="34" charset="0"/>
                <a:cs typeface="Arial" pitchFamily="34" charset="0"/>
              </a:rPr>
              <a:t>    distribution</a:t>
            </a:r>
            <a:endParaRPr lang="en-US" sz="2200" dirty="0">
              <a:latin typeface="Arial" pitchFamily="34" charset="0"/>
              <a:cs typeface="Arial" pitchFamily="34" charset="0"/>
            </a:endParaRPr>
          </a:p>
          <a:p>
            <a:pPr marL="539750" lvl="2" indent="0">
              <a:spcBef>
                <a:spcPts val="0"/>
              </a:spcBef>
              <a:buSzPct val="80000"/>
              <a:buFont typeface="Wingdings 2" pitchFamily="18" charset="2"/>
              <a:buNone/>
              <a:defRPr/>
            </a:pPr>
            <a:r>
              <a:rPr lang="en-US" sz="2200" dirty="0" smtClean="0">
                <a:latin typeface="Arial" pitchFamily="34" charset="0"/>
                <a:cs typeface="Arial" pitchFamily="34" charset="0"/>
              </a:rPr>
              <a:t>•  Annuity </a:t>
            </a:r>
            <a:r>
              <a:rPr lang="en-US" sz="2200" dirty="0">
                <a:latin typeface="Arial" pitchFamily="34" charset="0"/>
                <a:cs typeface="Arial" pitchFamily="34" charset="0"/>
              </a:rPr>
              <a:t>contract is distributed to </a:t>
            </a:r>
            <a:r>
              <a:rPr lang="en-US" sz="2200" dirty="0" smtClean="0">
                <a:latin typeface="Arial" pitchFamily="34" charset="0"/>
                <a:cs typeface="Arial" pitchFamily="34" charset="0"/>
              </a:rPr>
              <a:t>participant</a:t>
            </a:r>
          </a:p>
          <a:p>
            <a:pPr marL="365125" lvl="1" indent="-282575">
              <a:spcBef>
                <a:spcPts val="0"/>
              </a:spcBef>
              <a:buSzPct val="80000"/>
              <a:buFont typeface="Wingdings 2" pitchFamily="18" charset="2"/>
              <a:buChar char=""/>
              <a:defRPr/>
            </a:pPr>
            <a:endParaRPr lang="en-US" sz="2600" dirty="0" smtClean="0">
              <a:latin typeface="Arial" pitchFamily="34" charset="0"/>
              <a:cs typeface="Arial" pitchFamily="34" charset="0"/>
            </a:endParaRPr>
          </a:p>
          <a:p>
            <a:pPr>
              <a:defRPr/>
            </a:pPr>
            <a:r>
              <a:rPr lang="en-US" dirty="0" smtClean="0"/>
              <a:t>Investment Vehicle Within Plan</a:t>
            </a:r>
          </a:p>
          <a:p>
            <a:pPr lvl="1">
              <a:defRPr/>
            </a:pPr>
            <a:r>
              <a:rPr lang="en-US" sz="2200" dirty="0" smtClean="0">
                <a:latin typeface="Arial" pitchFamily="34" charset="0"/>
                <a:cs typeface="Arial" pitchFamily="34" charset="0"/>
              </a:rPr>
              <a:t>Plan invests in </a:t>
            </a:r>
            <a:r>
              <a:rPr lang="en-US" sz="2200" u="sng" dirty="0" smtClean="0">
                <a:latin typeface="Arial" pitchFamily="34" charset="0"/>
                <a:cs typeface="Arial" pitchFamily="34" charset="0"/>
              </a:rPr>
              <a:t>Group Annuity</a:t>
            </a:r>
          </a:p>
          <a:p>
            <a:pPr lvl="1">
              <a:defRPr/>
            </a:pPr>
            <a:r>
              <a:rPr lang="en-US" sz="2200" dirty="0" smtClean="0">
                <a:latin typeface="Arial" pitchFamily="34" charset="0"/>
                <a:cs typeface="Arial" pitchFamily="34" charset="0"/>
              </a:rPr>
              <a:t>Offers various investment and distribution options</a:t>
            </a:r>
          </a:p>
          <a:p>
            <a:pPr lvl="1">
              <a:defRPr/>
            </a:pPr>
            <a:r>
              <a:rPr lang="en-US" sz="2200" dirty="0" smtClean="0">
                <a:latin typeface="Arial" pitchFamily="34" charset="0"/>
                <a:cs typeface="Arial" pitchFamily="34" charset="0"/>
              </a:rPr>
              <a:t>Participant’s account converted to lifetime income</a:t>
            </a:r>
            <a:endParaRPr lang="en-US" sz="22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59DDCB70-ABE8-4881-A945-3128A3652157}" type="slidenum">
              <a:rPr lang="en-US" smtClean="0"/>
              <a:pPr>
                <a:defRPr/>
              </a:pPr>
              <a:t>16</a:t>
            </a:fld>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2800" b="1" dirty="0" smtClean="0">
                <a:effectLst/>
                <a:latin typeface="Arial" charset="0"/>
                <a:cs typeface="Arial" charset="0"/>
              </a:rPr>
              <a:t>Comparison of Retirement Income Strategies</a:t>
            </a:r>
          </a:p>
        </p:txBody>
      </p:sp>
      <p:sp>
        <p:nvSpPr>
          <p:cNvPr id="3" name="Content Placeholder 2"/>
          <p:cNvSpPr>
            <a:spLocks noGrp="1"/>
          </p:cNvSpPr>
          <p:nvPr>
            <p:ph idx="1"/>
          </p:nvPr>
        </p:nvSpPr>
        <p:spPr/>
        <p:txBody>
          <a:bodyPr/>
          <a:lstStyle/>
          <a:p>
            <a:pPr marL="539750" lvl="2" eaLnBrk="1" fontAlgn="auto" hangingPunct="1">
              <a:spcBef>
                <a:spcPts val="0"/>
              </a:spcBef>
              <a:spcAft>
                <a:spcPts val="0"/>
              </a:spcAft>
              <a:buClr>
                <a:schemeClr val="accent3"/>
              </a:buClr>
              <a:buSzPct val="80000"/>
              <a:buFont typeface="Wingdings 2" pitchFamily="18" charset="2"/>
              <a:buNone/>
              <a:defRPr/>
            </a:pPr>
            <a:r>
              <a:rPr lang="en-US" dirty="0"/>
              <a:t>	</a:t>
            </a: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b="1" dirty="0" smtClean="0">
                <a:latin typeface="Arial" pitchFamily="34" charset="0"/>
                <a:cs typeface="Arial" pitchFamily="34" charset="0"/>
              </a:rPr>
              <a:t>Guaranteed</a:t>
            </a:r>
            <a:r>
              <a:rPr lang="en-US" sz="2000" b="1" dirty="0">
                <a:latin typeface="Arial" pitchFamily="34" charset="0"/>
                <a:cs typeface="Arial" pitchFamily="34" charset="0"/>
              </a:rPr>
              <a:t>	Access to Cash</a:t>
            </a:r>
          </a:p>
          <a:p>
            <a:pPr marL="539750" lvl="2" eaLnBrk="1" fontAlgn="auto" hangingPunct="1">
              <a:spcBef>
                <a:spcPts val="0"/>
              </a:spcBef>
              <a:spcAft>
                <a:spcPts val="0"/>
              </a:spcAft>
              <a:buClr>
                <a:schemeClr val="accent3"/>
              </a:buClr>
              <a:buSzPct val="80000"/>
              <a:buFont typeface="Wingdings 2" pitchFamily="18" charset="2"/>
              <a:buNone/>
              <a:defRPr/>
            </a:pPr>
            <a:r>
              <a:rPr lang="en-US" sz="2000" b="1" dirty="0">
                <a:latin typeface="Arial" pitchFamily="34" charset="0"/>
                <a:cs typeface="Arial" pitchFamily="34" charset="0"/>
              </a:rPr>
              <a:t>	   			</a:t>
            </a:r>
            <a:r>
              <a:rPr lang="en-US" sz="2000" b="1" u="sng" dirty="0">
                <a:latin typeface="Arial" pitchFamily="34" charset="0"/>
                <a:cs typeface="Arial" pitchFamily="34" charset="0"/>
              </a:rPr>
              <a:t>Income?</a:t>
            </a:r>
            <a:r>
              <a:rPr lang="en-US" sz="2000" b="1" dirty="0">
                <a:latin typeface="Arial" pitchFamily="34" charset="0"/>
                <a:cs typeface="Arial" pitchFamily="34" charset="0"/>
              </a:rPr>
              <a:t>	</a:t>
            </a:r>
            <a:r>
              <a:rPr lang="en-US" sz="2000" b="1" u="sng" dirty="0">
                <a:latin typeface="Arial" pitchFamily="34" charset="0"/>
                <a:cs typeface="Arial" pitchFamily="34" charset="0"/>
              </a:rPr>
              <a:t>In Retirement?</a:t>
            </a:r>
          </a:p>
          <a:p>
            <a:pPr marL="82550" lvl="1" eaLnBrk="1" fontAlgn="auto" hangingPunct="1">
              <a:spcBef>
                <a:spcPts val="0"/>
              </a:spcBef>
              <a:spcAft>
                <a:spcPts val="600"/>
              </a:spcAft>
              <a:buSzPct val="80000"/>
              <a:buFont typeface="Verdana" pitchFamily="34" charset="0"/>
              <a:buNone/>
              <a:defRPr/>
            </a:pPr>
            <a:endParaRPr lang="en-US" sz="2000" dirty="0">
              <a:latin typeface="Arial" pitchFamily="34" charset="0"/>
              <a:cs typeface="Arial" pitchFamily="34" charset="0"/>
            </a:endParaRPr>
          </a:p>
          <a:p>
            <a:pPr marL="82550" lvl="1" eaLnBrk="1" fontAlgn="auto" hangingPunct="1">
              <a:spcBef>
                <a:spcPts val="0"/>
              </a:spcBef>
              <a:spcAft>
                <a:spcPts val="600"/>
              </a:spcAft>
              <a:buSzPct val="80000"/>
              <a:buFont typeface="Verdana" pitchFamily="34" charset="0"/>
              <a:buNone/>
              <a:defRPr/>
            </a:pPr>
            <a:r>
              <a:rPr lang="en-US" sz="2000" dirty="0">
                <a:latin typeface="Arial" pitchFamily="34" charset="0"/>
                <a:cs typeface="Arial" pitchFamily="34" charset="0"/>
              </a:rPr>
              <a:t>Systematic Withdrawals	</a:t>
            </a:r>
            <a:r>
              <a:rPr lang="en-US" sz="2000" dirty="0" smtClean="0">
                <a:latin typeface="Arial" pitchFamily="34" charset="0"/>
                <a:cs typeface="Arial" pitchFamily="34" charset="0"/>
              </a:rPr>
              <a:t>             </a:t>
            </a:r>
            <a:r>
              <a:rPr lang="en-US" sz="2000" b="1" dirty="0" smtClean="0">
                <a:latin typeface="Arial" pitchFamily="34" charset="0"/>
                <a:cs typeface="Arial" pitchFamily="34" charset="0"/>
              </a:rPr>
              <a:t>No</a:t>
            </a:r>
            <a:r>
              <a:rPr lang="en-US" sz="2000" b="1" dirty="0">
                <a:latin typeface="Arial" pitchFamily="34" charset="0"/>
                <a:cs typeface="Arial" pitchFamily="34" charset="0"/>
              </a:rPr>
              <a:t>		        </a:t>
            </a:r>
            <a:r>
              <a:rPr lang="en-US" sz="2000" b="1" dirty="0" smtClean="0">
                <a:latin typeface="Arial" pitchFamily="34" charset="0"/>
                <a:cs typeface="Arial" pitchFamily="34" charset="0"/>
              </a:rPr>
              <a:t>Yes</a:t>
            </a:r>
            <a:endParaRPr lang="en-US" sz="2000" b="1" dirty="0">
              <a:latin typeface="Arial" pitchFamily="34" charset="0"/>
              <a:cs typeface="Arial" pitchFamily="34" charset="0"/>
            </a:endParaRPr>
          </a:p>
          <a:p>
            <a:pPr marL="82550" lvl="1" eaLnBrk="1" fontAlgn="auto" hangingPunct="1">
              <a:spcBef>
                <a:spcPts val="0"/>
              </a:spcBef>
              <a:spcAft>
                <a:spcPts val="600"/>
              </a:spcAft>
              <a:buSzPct val="80000"/>
              <a:buFont typeface="Verdana" pitchFamily="34" charset="0"/>
              <a:buNone/>
              <a:defRPr/>
            </a:pPr>
            <a:r>
              <a:rPr lang="en-US" sz="2000" dirty="0">
                <a:latin typeface="Arial" pitchFamily="34" charset="0"/>
                <a:cs typeface="Arial" pitchFamily="34" charset="0"/>
              </a:rPr>
              <a:t>Managed Payout	</a:t>
            </a:r>
            <a:r>
              <a:rPr lang="en-US" sz="2000" b="1" dirty="0">
                <a:latin typeface="Arial" pitchFamily="34" charset="0"/>
                <a:cs typeface="Arial" pitchFamily="34" charset="0"/>
              </a:rPr>
              <a:t>	No		        </a:t>
            </a:r>
            <a:r>
              <a:rPr lang="en-US" sz="2000" b="1" dirty="0" smtClean="0">
                <a:latin typeface="Arial" pitchFamily="34" charset="0"/>
                <a:cs typeface="Arial" pitchFamily="34" charset="0"/>
              </a:rPr>
              <a:t>Yes</a:t>
            </a:r>
            <a:endParaRPr lang="en-US" sz="2000" b="1" dirty="0">
              <a:latin typeface="Arial" pitchFamily="34" charset="0"/>
              <a:cs typeface="Arial" pitchFamily="34" charset="0"/>
            </a:endParaRPr>
          </a:p>
          <a:p>
            <a:pPr marL="82550" lvl="1" eaLnBrk="1" fontAlgn="auto" hangingPunct="1">
              <a:spcBef>
                <a:spcPts val="0"/>
              </a:spcBef>
              <a:spcAft>
                <a:spcPts val="600"/>
              </a:spcAft>
              <a:buSzPct val="80000"/>
              <a:buFont typeface="Verdana" pitchFamily="34" charset="0"/>
              <a:buNone/>
              <a:defRPr/>
            </a:pPr>
            <a:r>
              <a:rPr lang="en-US" sz="2000" dirty="0">
                <a:latin typeface="Arial" pitchFamily="34" charset="0"/>
                <a:cs typeface="Arial" pitchFamily="34" charset="0"/>
              </a:rPr>
              <a:t>Distribution Annuities</a:t>
            </a:r>
            <a:r>
              <a:rPr lang="en-US" sz="2000" b="1" dirty="0">
                <a:latin typeface="Arial" pitchFamily="34" charset="0"/>
                <a:cs typeface="Arial" pitchFamily="34" charset="0"/>
              </a:rPr>
              <a:t>		Yes		         No</a:t>
            </a:r>
          </a:p>
          <a:p>
            <a:pPr marL="82550" lvl="1" eaLnBrk="1" fontAlgn="auto" hangingPunct="1">
              <a:spcBef>
                <a:spcPts val="0"/>
              </a:spcBef>
              <a:spcAft>
                <a:spcPts val="600"/>
              </a:spcAft>
              <a:buSzPct val="80000"/>
              <a:buFont typeface="Verdana" pitchFamily="34" charset="0"/>
              <a:buNone/>
              <a:defRPr/>
            </a:pPr>
            <a:r>
              <a:rPr lang="en-US" sz="2000" dirty="0">
                <a:latin typeface="Arial" pitchFamily="34" charset="0"/>
                <a:cs typeface="Arial" pitchFamily="34" charset="0"/>
              </a:rPr>
              <a:t>Group Annuity (Traditional)</a:t>
            </a:r>
            <a:r>
              <a:rPr lang="en-US" sz="2000" b="1" dirty="0">
                <a:latin typeface="Arial" pitchFamily="34" charset="0"/>
                <a:cs typeface="Arial" pitchFamily="34" charset="0"/>
              </a:rPr>
              <a:t>	Yes 		         No</a:t>
            </a:r>
          </a:p>
          <a:p>
            <a:pPr marL="82550" lvl="1" eaLnBrk="1" fontAlgn="auto" hangingPunct="1">
              <a:spcBef>
                <a:spcPts val="0"/>
              </a:spcBef>
              <a:spcAft>
                <a:spcPts val="600"/>
              </a:spcAft>
              <a:buSzPct val="80000"/>
              <a:buFont typeface="Verdana" pitchFamily="34" charset="0"/>
              <a:buNone/>
              <a:defRPr/>
            </a:pPr>
            <a:r>
              <a:rPr lang="en-US" sz="2000" dirty="0">
                <a:latin typeface="Arial" pitchFamily="34" charset="0"/>
                <a:cs typeface="Arial" pitchFamily="34" charset="0"/>
              </a:rPr>
              <a:t>Longevity Insurance	</a:t>
            </a:r>
            <a:r>
              <a:rPr lang="en-US" sz="2000" b="1" dirty="0">
                <a:latin typeface="Arial" pitchFamily="34" charset="0"/>
                <a:cs typeface="Arial" pitchFamily="34" charset="0"/>
              </a:rPr>
              <a:t>   	Partial		     </a:t>
            </a:r>
            <a:r>
              <a:rPr lang="en-US" sz="2000" b="1" dirty="0" smtClean="0">
                <a:latin typeface="Arial" pitchFamily="34" charset="0"/>
                <a:cs typeface="Arial" pitchFamily="34" charset="0"/>
              </a:rPr>
              <a:t> Partial</a:t>
            </a:r>
            <a:endParaRPr lang="en-US" sz="2000" b="1" dirty="0">
              <a:latin typeface="Arial" pitchFamily="34" charset="0"/>
              <a:cs typeface="Arial" pitchFamily="34" charset="0"/>
            </a:endParaRPr>
          </a:p>
          <a:p>
            <a:pPr marL="82550" lvl="1" eaLnBrk="1" fontAlgn="auto" hangingPunct="1">
              <a:spcBef>
                <a:spcPts val="0"/>
              </a:spcBef>
              <a:spcAft>
                <a:spcPts val="600"/>
              </a:spcAft>
              <a:buSzPct val="80000"/>
              <a:buFont typeface="Verdana" pitchFamily="34" charset="0"/>
              <a:buNone/>
              <a:defRPr/>
            </a:pPr>
            <a:r>
              <a:rPr lang="en-US" sz="2000" dirty="0">
                <a:latin typeface="Arial" pitchFamily="34" charset="0"/>
                <a:cs typeface="Arial" pitchFamily="34" charset="0"/>
              </a:rPr>
              <a:t>GLWB (Group Annuity)</a:t>
            </a:r>
            <a:r>
              <a:rPr lang="en-US" sz="2000" b="1" dirty="0">
                <a:latin typeface="Arial" pitchFamily="34" charset="0"/>
                <a:cs typeface="Arial" pitchFamily="34" charset="0"/>
              </a:rPr>
              <a:t>	 	Yes 		         Yes</a:t>
            </a:r>
          </a:p>
          <a:p>
            <a:pPr>
              <a:defRPr/>
            </a:pPr>
            <a:endParaRPr lang="en-US" dirty="0"/>
          </a:p>
        </p:txBody>
      </p:sp>
      <p:sp>
        <p:nvSpPr>
          <p:cNvPr id="4" name="Slide Number Placeholder 3"/>
          <p:cNvSpPr>
            <a:spLocks noGrp="1"/>
          </p:cNvSpPr>
          <p:nvPr>
            <p:ph type="sldNum" sz="quarter" idx="12"/>
          </p:nvPr>
        </p:nvSpPr>
        <p:spPr/>
        <p:txBody>
          <a:bodyPr/>
          <a:lstStyle/>
          <a:p>
            <a:pPr>
              <a:defRPr/>
            </a:pPr>
            <a:fld id="{466A1D29-53B3-4FA4-86F9-4FCDA3347C58}" type="slidenum">
              <a:rPr lang="en-US" smtClean="0"/>
              <a:pPr>
                <a:defRPr/>
              </a:pPr>
              <a:t>17</a:t>
            </a:fld>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US" sz="3600" b="1" dirty="0">
                <a:effectLst/>
                <a:latin typeface="Arial" pitchFamily="34" charset="0"/>
                <a:cs typeface="Arial" pitchFamily="34" charset="0"/>
              </a:rPr>
              <a:t>Guaranteed Living Withdrawal Benefit (</a:t>
            </a:r>
            <a:r>
              <a:rPr lang="en-US" sz="3600" b="1" dirty="0" smtClean="0">
                <a:effectLst/>
                <a:latin typeface="Arial" pitchFamily="34" charset="0"/>
                <a:cs typeface="Arial" pitchFamily="34" charset="0"/>
              </a:rPr>
              <a:t>GLWB)</a:t>
            </a:r>
            <a:endParaRPr lang="en-US" sz="3600"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r>
              <a:rPr lang="en-US" sz="2400" b="1" dirty="0">
                <a:latin typeface="Arial" pitchFamily="34" charset="0"/>
                <a:cs typeface="Arial" pitchFamily="34" charset="0"/>
              </a:rPr>
              <a:t>Guaranteed Withdrawal</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Guaranteed percentage of “</a:t>
            </a:r>
            <a:r>
              <a:rPr lang="en-US" u="sng" dirty="0">
                <a:latin typeface="Arial" pitchFamily="34" charset="0"/>
                <a:cs typeface="Arial" pitchFamily="34" charset="0"/>
              </a:rPr>
              <a:t>Benefit Base</a:t>
            </a:r>
            <a:r>
              <a:rPr lang="en-US" dirty="0">
                <a:latin typeface="Arial" pitchFamily="34" charset="0"/>
                <a:cs typeface="Arial" pitchFamily="34" charset="0"/>
              </a:rPr>
              <a:t>” may be withdrawn annually during retirement years.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Guarantee takes effect when account’s investment value is insufficient to cover guaranteed withdrawals.</a:t>
            </a:r>
          </a:p>
          <a:p>
            <a:pPr marL="365125" lvl="1" indent="-282575" eaLnBrk="1" fontAlgn="auto" hangingPunct="1">
              <a:spcBef>
                <a:spcPts val="1800"/>
              </a:spcBef>
              <a:spcAft>
                <a:spcPts val="0"/>
              </a:spcAft>
              <a:buSzPct val="80000"/>
              <a:buFont typeface="Wingdings 2" pitchFamily="18" charset="2"/>
              <a:buChar char=""/>
              <a:defRPr/>
            </a:pPr>
            <a:r>
              <a:rPr lang="en-US" sz="2400" b="1" dirty="0">
                <a:latin typeface="Arial" pitchFamily="34" charset="0"/>
                <a:cs typeface="Arial" pitchFamily="34" charset="0"/>
              </a:rPr>
              <a:t>Benefit Base</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Initial value is based on contributions.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dirty="0">
                <a:latin typeface="Arial" pitchFamily="34" charset="0"/>
                <a:cs typeface="Arial" pitchFamily="34" charset="0"/>
              </a:rPr>
              <a:t>Future value may “roll up” by fixed percentage each year, or “step up” based on anniversary value of account.</a:t>
            </a:r>
          </a:p>
          <a:p>
            <a:pPr>
              <a:defRPr/>
            </a:pPr>
            <a:endParaRPr lang="en-US" dirty="0"/>
          </a:p>
        </p:txBody>
      </p:sp>
      <p:sp>
        <p:nvSpPr>
          <p:cNvPr id="4" name="Slide Number Placeholder 3"/>
          <p:cNvSpPr>
            <a:spLocks noGrp="1"/>
          </p:cNvSpPr>
          <p:nvPr>
            <p:ph type="sldNum" sz="quarter" idx="12"/>
          </p:nvPr>
        </p:nvSpPr>
        <p:spPr/>
        <p:txBody>
          <a:bodyPr/>
          <a:lstStyle/>
          <a:p>
            <a:pPr>
              <a:defRPr/>
            </a:pPr>
            <a:fld id="{75205666-3CAB-40B1-865F-DAFC89828854}" type="slidenum">
              <a:rPr lang="en-US" smtClean="0"/>
              <a:pPr>
                <a:defRPr/>
              </a:pPr>
              <a:t>18</a:t>
            </a:fld>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Need for Additional Fiduciary Guidance</a:t>
            </a:r>
            <a:endParaRPr lang="en-US" sz="3200" dirty="0" smtClean="0">
              <a:effectLst/>
              <a:latin typeface="Arial" charset="0"/>
              <a:cs typeface="Arial" charset="0"/>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r>
              <a:rPr lang="en-US" sz="3200" dirty="0"/>
              <a:t>Selection of Annuity Provider and Annuities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Subject to ERISA fiduciary standards.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Must act in accordance with duty of prudence and loyalty.</a:t>
            </a:r>
          </a:p>
          <a:p>
            <a:pPr marL="365125" lvl="1" indent="-282575" eaLnBrk="1" fontAlgn="auto" hangingPunct="1">
              <a:spcBef>
                <a:spcPts val="1800"/>
              </a:spcBef>
              <a:spcAft>
                <a:spcPts val="0"/>
              </a:spcAft>
              <a:buSzPct val="80000"/>
              <a:buFont typeface="Wingdings 2" pitchFamily="18" charset="2"/>
              <a:buChar char=""/>
              <a:defRPr/>
            </a:pPr>
            <a:r>
              <a:rPr lang="en-US" sz="3200" dirty="0"/>
              <a:t>Existing DOL Guidance</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1995 guidance on Distribution Annuities for DB plans.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2008 safe harbor on Distribution Annuities for DC plans.</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t>No clear guidance on other annuities for DC plans.</a:t>
            </a:r>
          </a:p>
          <a:p>
            <a:pPr>
              <a:defRPr/>
            </a:pPr>
            <a:endParaRPr lang="en-US" dirty="0"/>
          </a:p>
        </p:txBody>
      </p:sp>
      <p:sp>
        <p:nvSpPr>
          <p:cNvPr id="4" name="Slide Number Placeholder 3"/>
          <p:cNvSpPr>
            <a:spLocks noGrp="1"/>
          </p:cNvSpPr>
          <p:nvPr>
            <p:ph type="sldNum" sz="quarter" idx="12"/>
          </p:nvPr>
        </p:nvSpPr>
        <p:spPr/>
        <p:txBody>
          <a:bodyPr/>
          <a:lstStyle/>
          <a:p>
            <a:pPr>
              <a:defRPr/>
            </a:pPr>
            <a:fld id="{6718BA3D-82A5-4652-8146-3290094A6164}" type="slidenum">
              <a:rPr lang="en-US" smtClean="0"/>
              <a:pPr>
                <a:defRPr/>
              </a:pPr>
              <a:t>19</a:t>
            </a:fld>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Current Fiduciary Standard for Annuities</a:t>
            </a:r>
            <a:endParaRPr lang="en-US" sz="3200" dirty="0" smtClean="0">
              <a:effectLst/>
              <a:latin typeface="Arial" charset="0"/>
              <a:cs typeface="Arial" charset="0"/>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r>
              <a:rPr lang="en-US" sz="2400" dirty="0" smtClean="0">
                <a:latin typeface="Arial" pitchFamily="34" charset="0"/>
                <a:cs typeface="Arial" pitchFamily="34" charset="0"/>
              </a:rPr>
              <a:t>DC </a:t>
            </a:r>
            <a:r>
              <a:rPr lang="en-US" sz="2400" dirty="0">
                <a:latin typeface="Arial" pitchFamily="34" charset="0"/>
                <a:cs typeface="Arial" pitchFamily="34" charset="0"/>
              </a:rPr>
              <a:t>Plans and Lifetime Income</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000" dirty="0">
                <a:latin typeface="Arial" pitchFamily="34" charset="0"/>
                <a:cs typeface="Arial" pitchFamily="34" charset="0"/>
              </a:rPr>
              <a:t>Lack of clear guidance has not stopped DC plan </a:t>
            </a:r>
            <a:r>
              <a:rPr lang="en-US" sz="2000" dirty="0" smtClean="0">
                <a:latin typeface="Arial" pitchFamily="34" charset="0"/>
                <a:cs typeface="Arial" pitchFamily="34" charset="0"/>
              </a:rPr>
              <a:t>sponsors  (</a:t>
            </a:r>
            <a:r>
              <a:rPr lang="en-US" sz="2000" u="sng" dirty="0" smtClean="0">
                <a:latin typeface="Arial" pitchFamily="34" charset="0"/>
                <a:cs typeface="Arial" pitchFamily="34" charset="0"/>
              </a:rPr>
              <a:t>e.g</a:t>
            </a:r>
            <a:r>
              <a:rPr lang="en-US" sz="2000" u="sng" dirty="0">
                <a:latin typeface="Arial" pitchFamily="34" charset="0"/>
                <a:cs typeface="Arial" pitchFamily="34" charset="0"/>
              </a:rPr>
              <a:t>.</a:t>
            </a:r>
            <a:r>
              <a:rPr lang="en-US" sz="2000" dirty="0">
                <a:latin typeface="Arial" pitchFamily="34" charset="0"/>
                <a:cs typeface="Arial" pitchFamily="34" charset="0"/>
              </a:rPr>
              <a:t>, United Technologies adds GLWB annuity option</a:t>
            </a:r>
            <a:r>
              <a:rPr lang="en-US" sz="2000" dirty="0" smtClean="0">
                <a:latin typeface="Arial" pitchFamily="34" charset="0"/>
                <a:cs typeface="Arial" pitchFamily="34" charset="0"/>
              </a:rPr>
              <a:t>)</a:t>
            </a:r>
          </a:p>
          <a:p>
            <a:pPr marL="539750" lvl="2" eaLnBrk="1" fontAlgn="auto" hangingPunct="1">
              <a:spcBef>
                <a:spcPts val="0"/>
              </a:spcBef>
              <a:spcAft>
                <a:spcPts val="0"/>
              </a:spcAft>
              <a:buClr>
                <a:schemeClr val="accent3"/>
              </a:buClr>
              <a:buSzPct val="80000"/>
              <a:buFont typeface="Wingdings 2" pitchFamily="18" charset="2"/>
              <a:buNone/>
              <a:defRPr/>
            </a:pPr>
            <a:endParaRPr lang="en-US" dirty="0" smtClean="0">
              <a:latin typeface="Arial" pitchFamily="34" charset="0"/>
              <a:cs typeface="Arial" pitchFamily="34" charset="0"/>
            </a:endParaRPr>
          </a:p>
          <a:p>
            <a:pPr marL="365125" lvl="1" indent="-282575">
              <a:spcBef>
                <a:spcPts val="0"/>
              </a:spcBef>
              <a:buSzPct val="80000"/>
              <a:buFont typeface="Wingdings 2" pitchFamily="18" charset="2"/>
              <a:buChar char=""/>
              <a:defRPr/>
            </a:pPr>
            <a:r>
              <a:rPr lang="en-US" sz="2400" dirty="0" smtClean="0">
                <a:latin typeface="Arial" pitchFamily="34" charset="0"/>
                <a:cs typeface="Arial" pitchFamily="34" charset="0"/>
              </a:rPr>
              <a:t>Selection </a:t>
            </a:r>
            <a:r>
              <a:rPr lang="en-US" sz="2400" dirty="0">
                <a:latin typeface="Arial" pitchFamily="34" charset="0"/>
                <a:cs typeface="Arial" pitchFamily="34" charset="0"/>
              </a:rPr>
              <a:t>of Annuity Provider and Annuities</a:t>
            </a:r>
          </a:p>
          <a:p>
            <a:pPr marL="539750" lvl="2" indent="0">
              <a:spcBef>
                <a:spcPts val="0"/>
              </a:spcBef>
              <a:buSzPct val="80000"/>
              <a:buFont typeface="Wingdings 2" pitchFamily="18" charset="2"/>
              <a:buNone/>
              <a:defRPr/>
            </a:pPr>
            <a:r>
              <a:rPr lang="en-US" sz="2000" dirty="0">
                <a:latin typeface="Arial" pitchFamily="34" charset="0"/>
                <a:cs typeface="Arial" pitchFamily="34" charset="0"/>
              </a:rPr>
              <a:t>•  Subject to ERISA fiduciary standards.</a:t>
            </a:r>
          </a:p>
          <a:p>
            <a:pPr marL="539750" lvl="2" indent="0">
              <a:spcBef>
                <a:spcPts val="0"/>
              </a:spcBef>
              <a:buSzPct val="80000"/>
              <a:buFont typeface="Wingdings 2" pitchFamily="18" charset="2"/>
              <a:buNone/>
              <a:defRPr/>
            </a:pPr>
            <a:r>
              <a:rPr lang="en-US" sz="2000" dirty="0">
                <a:latin typeface="Arial" pitchFamily="34" charset="0"/>
                <a:cs typeface="Arial" pitchFamily="34" charset="0"/>
              </a:rPr>
              <a:t>•  Act in accordance with duties of prudence and loyalty</a:t>
            </a:r>
          </a:p>
          <a:p>
            <a:pPr marL="539750" lvl="2" indent="0">
              <a:spcBef>
                <a:spcPts val="0"/>
              </a:spcBef>
              <a:buSzPct val="80000"/>
              <a:buFont typeface="Wingdings 2" pitchFamily="18" charset="2"/>
              <a:buNone/>
              <a:defRPr/>
            </a:pPr>
            <a:r>
              <a:rPr lang="en-US" sz="2000" dirty="0">
                <a:latin typeface="Arial" pitchFamily="34" charset="0"/>
                <a:cs typeface="Arial" pitchFamily="34" charset="0"/>
              </a:rPr>
              <a:t>•  2008 DOL safe harbor on Distribution Annuities for </a:t>
            </a:r>
            <a:r>
              <a:rPr lang="en-US" sz="2000" dirty="0" smtClean="0">
                <a:latin typeface="Arial" pitchFamily="34" charset="0"/>
                <a:cs typeface="Arial" pitchFamily="34" charset="0"/>
              </a:rPr>
              <a:t>DC </a:t>
            </a:r>
          </a:p>
          <a:p>
            <a:pPr marL="539750" lvl="2" indent="0">
              <a:spcBef>
                <a:spcPts val="0"/>
              </a:spcBef>
              <a:buSzPct val="80000"/>
              <a:buFont typeface="Wingdings 2" pitchFamily="18" charset="2"/>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plans</a:t>
            </a:r>
            <a:r>
              <a:rPr lang="en-US" sz="2000" dirty="0">
                <a:latin typeface="Arial" pitchFamily="34" charset="0"/>
                <a:cs typeface="Arial" pitchFamily="34" charset="0"/>
              </a:rPr>
              <a:t>:</a:t>
            </a:r>
          </a:p>
          <a:p>
            <a:pPr marL="539750" lvl="2" indent="0">
              <a:spcBef>
                <a:spcPts val="0"/>
              </a:spcBef>
              <a:buSzPct val="80000"/>
              <a:buFont typeface="Wingdings 2" pitchFamily="18" charset="2"/>
              <a:buNone/>
              <a:defRPr/>
            </a:pPr>
            <a:r>
              <a:rPr lang="en-US" sz="2000" dirty="0">
                <a:latin typeface="Arial" pitchFamily="34" charset="0"/>
                <a:cs typeface="Arial" pitchFamily="34" charset="0"/>
              </a:rPr>
              <a:t>	</a:t>
            </a:r>
            <a:r>
              <a:rPr lang="en-US" sz="1800" dirty="0">
                <a:latin typeface="Arial" pitchFamily="34" charset="0"/>
                <a:cs typeface="Arial" pitchFamily="34" charset="0"/>
              </a:rPr>
              <a:t>1.  Procedural prudence	     2. Insurer’s ability to pay</a:t>
            </a:r>
          </a:p>
          <a:p>
            <a:pPr marL="539750" lvl="2" indent="0">
              <a:spcBef>
                <a:spcPts val="0"/>
              </a:spcBef>
              <a:buSzPct val="80000"/>
              <a:buFont typeface="Wingdings 2" pitchFamily="18" charset="2"/>
              <a:buNone/>
              <a:defRPr/>
            </a:pPr>
            <a:r>
              <a:rPr lang="en-US" sz="1800" dirty="0">
                <a:latin typeface="Arial" pitchFamily="34" charset="0"/>
                <a:cs typeface="Arial" pitchFamily="34" charset="0"/>
              </a:rPr>
              <a:t>	2.  Cost                                    4. Draw appropriate conclusions</a:t>
            </a:r>
          </a:p>
          <a:p>
            <a:pPr marL="539750" lvl="2" indent="0">
              <a:spcBef>
                <a:spcPts val="0"/>
              </a:spcBef>
              <a:buSzPct val="80000"/>
              <a:buFont typeface="Wingdings 2" pitchFamily="18" charset="2"/>
              <a:buNone/>
              <a:defRPr/>
            </a:pPr>
            <a:r>
              <a:rPr lang="en-US" sz="1800" dirty="0">
                <a:latin typeface="Arial" pitchFamily="34" charset="0"/>
                <a:cs typeface="Arial" pitchFamily="34" charset="0"/>
              </a:rPr>
              <a:t>      5.  Seek expert advice</a:t>
            </a:r>
          </a:p>
          <a:p>
            <a:pPr>
              <a:defRPr/>
            </a:pPr>
            <a:endParaRPr lang="en-US" dirty="0"/>
          </a:p>
        </p:txBody>
      </p:sp>
      <p:sp>
        <p:nvSpPr>
          <p:cNvPr id="4" name="Slide Number Placeholder 3"/>
          <p:cNvSpPr>
            <a:spLocks noGrp="1"/>
          </p:cNvSpPr>
          <p:nvPr>
            <p:ph type="sldNum" sz="quarter" idx="12"/>
          </p:nvPr>
        </p:nvSpPr>
        <p:spPr/>
        <p:txBody>
          <a:bodyPr/>
          <a:lstStyle/>
          <a:p>
            <a:pPr>
              <a:defRPr/>
            </a:pPr>
            <a:fld id="{8FF39FDA-675F-4A86-A051-82974242CBBE}" type="slidenum">
              <a:rPr lang="en-US" smtClean="0"/>
              <a:pPr>
                <a:defRPr/>
              </a:pPr>
              <a:t>20</a:t>
            </a:fld>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First Step in Annuity Selection</a:t>
            </a:r>
            <a:br>
              <a:rPr lang="en-US" sz="3200" b="1" dirty="0" smtClean="0">
                <a:effectLst/>
                <a:latin typeface="Arial" charset="0"/>
                <a:cs typeface="Arial" charset="0"/>
              </a:rPr>
            </a:br>
            <a:r>
              <a:rPr lang="en-US" sz="3200" b="1" dirty="0" smtClean="0">
                <a:effectLst/>
                <a:latin typeface="Arial" charset="0"/>
                <a:cs typeface="Arial" charset="0"/>
              </a:rPr>
              <a:t>(Procedural Prudence)</a:t>
            </a:r>
          </a:p>
        </p:txBody>
      </p:sp>
      <p:sp>
        <p:nvSpPr>
          <p:cNvPr id="27651" name="Content Placeholder 2"/>
          <p:cNvSpPr>
            <a:spLocks noGrp="1"/>
          </p:cNvSpPr>
          <p:nvPr>
            <p:ph idx="1"/>
          </p:nvPr>
        </p:nvSpPr>
        <p:spPr/>
        <p:txBody>
          <a:bodyPr/>
          <a:lstStyle/>
          <a:p>
            <a:pPr marL="365125" lvl="1" indent="-282575">
              <a:spcBef>
                <a:spcPct val="0"/>
              </a:spcBef>
              <a:buSzPct val="80000"/>
              <a:buFont typeface="Wingdings 2" pitchFamily="18" charset="2"/>
              <a:buChar char=""/>
            </a:pPr>
            <a:r>
              <a:rPr lang="en-US" sz="3200" dirty="0" smtClean="0"/>
              <a:t>Engaging in Objective, Analytical Process</a:t>
            </a:r>
          </a:p>
          <a:p>
            <a:pPr marL="822325" lvl="2" indent="-282575">
              <a:spcBef>
                <a:spcPct val="0"/>
              </a:spcBef>
              <a:buSzPct val="80000"/>
              <a:buFont typeface="Wingdings 2" pitchFamily="18" charset="2"/>
              <a:buChar char=""/>
            </a:pPr>
            <a:r>
              <a:rPr lang="en-US" dirty="0" smtClean="0"/>
              <a:t>Prudence of fiduciary act is based on process</a:t>
            </a:r>
          </a:p>
          <a:p>
            <a:pPr marL="822325" lvl="2" indent="-282575">
              <a:spcBef>
                <a:spcPct val="0"/>
              </a:spcBef>
              <a:buSzPct val="80000"/>
              <a:buFont typeface="Wingdings 2" pitchFamily="18" charset="2"/>
              <a:buChar char=""/>
            </a:pPr>
            <a:r>
              <a:rPr lang="en-US" dirty="0" smtClean="0"/>
              <a:t>Must conduct appropriate investigation of annuity investment</a:t>
            </a:r>
          </a:p>
          <a:p>
            <a:pPr marL="365125" lvl="1" indent="-282575">
              <a:spcBef>
                <a:spcPts val="1800"/>
              </a:spcBef>
              <a:buSzPct val="80000"/>
              <a:buFont typeface="Wingdings 2" pitchFamily="18" charset="2"/>
              <a:buChar char=""/>
            </a:pPr>
            <a:r>
              <a:rPr lang="en-US" sz="3200" dirty="0" smtClean="0"/>
              <a:t>Documentation of Selection Process</a:t>
            </a:r>
          </a:p>
          <a:p>
            <a:pPr marL="822325" lvl="2" indent="-282575">
              <a:spcBef>
                <a:spcPct val="0"/>
              </a:spcBef>
              <a:buSzPct val="80000"/>
              <a:buFont typeface="Wingdings 2" pitchFamily="18" charset="2"/>
              <a:buChar char=""/>
            </a:pPr>
            <a:r>
              <a:rPr lang="en-US" dirty="0" smtClean="0"/>
              <a:t>Maintain minutes of fiduciary reviews</a:t>
            </a:r>
          </a:p>
          <a:p>
            <a:pPr marL="822325" lvl="2" indent="-282575">
              <a:spcBef>
                <a:spcPct val="0"/>
              </a:spcBef>
              <a:buSzPct val="80000"/>
              <a:buFont typeface="Wingdings 2" pitchFamily="18" charset="2"/>
              <a:buChar char=""/>
            </a:pPr>
            <a:r>
              <a:rPr lang="en-US" dirty="0" smtClean="0"/>
              <a:t>Records for ongoing monitoring</a:t>
            </a:r>
          </a:p>
          <a:p>
            <a:endParaRPr lang="en-US" dirty="0" smtClean="0"/>
          </a:p>
        </p:txBody>
      </p:sp>
      <p:sp>
        <p:nvSpPr>
          <p:cNvPr id="4" name="Slide Number Placeholder 3"/>
          <p:cNvSpPr>
            <a:spLocks noGrp="1"/>
          </p:cNvSpPr>
          <p:nvPr>
            <p:ph type="sldNum" sz="quarter" idx="12"/>
          </p:nvPr>
        </p:nvSpPr>
        <p:spPr/>
        <p:txBody>
          <a:bodyPr/>
          <a:lstStyle/>
          <a:p>
            <a:pPr>
              <a:defRPr/>
            </a:pPr>
            <a:fld id="{553471F0-7245-45F1-84D7-0E5045AC9874}" type="slidenum">
              <a:rPr lang="en-US" smtClean="0"/>
              <a:pPr>
                <a:defRPr/>
              </a:pPr>
              <a:t>21</a:t>
            </a:fld>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2</a:t>
            </a:r>
            <a:r>
              <a:rPr lang="en-US" sz="3200" b="1" baseline="30000" dirty="0" smtClean="0">
                <a:effectLst/>
                <a:latin typeface="Arial" charset="0"/>
                <a:cs typeface="Arial" charset="0"/>
              </a:rPr>
              <a:t>nd</a:t>
            </a:r>
            <a:r>
              <a:rPr lang="en-US" sz="3200" b="1" dirty="0" smtClean="0">
                <a:effectLst/>
                <a:latin typeface="Arial" charset="0"/>
                <a:cs typeface="Arial" charset="0"/>
              </a:rPr>
              <a:t> Step for Annuity Selection</a:t>
            </a:r>
            <a:br>
              <a:rPr lang="en-US" sz="3200" b="1" dirty="0" smtClean="0">
                <a:effectLst/>
                <a:latin typeface="Arial" charset="0"/>
                <a:cs typeface="Arial" charset="0"/>
              </a:rPr>
            </a:br>
            <a:r>
              <a:rPr lang="en-US" sz="3200" b="1" dirty="0" smtClean="0">
                <a:effectLst/>
                <a:latin typeface="Arial" charset="0"/>
                <a:cs typeface="Arial" charset="0"/>
              </a:rPr>
              <a:t>(Insurer’s Ability to Pay)</a:t>
            </a:r>
          </a:p>
        </p:txBody>
      </p:sp>
      <p:sp>
        <p:nvSpPr>
          <p:cNvPr id="28675" name="Content Placeholder 2"/>
          <p:cNvSpPr>
            <a:spLocks noGrp="1"/>
          </p:cNvSpPr>
          <p:nvPr>
            <p:ph idx="1"/>
          </p:nvPr>
        </p:nvSpPr>
        <p:spPr/>
        <p:txBody>
          <a:bodyPr/>
          <a:lstStyle/>
          <a:p>
            <a:pPr marL="365125" lvl="1" indent="-282575">
              <a:spcBef>
                <a:spcPct val="0"/>
              </a:spcBef>
              <a:buSzPct val="80000"/>
              <a:buFont typeface="Wingdings 2" pitchFamily="18" charset="2"/>
              <a:buChar char=""/>
            </a:pPr>
            <a:r>
              <a:rPr lang="en-US" sz="3200" dirty="0" smtClean="0"/>
              <a:t>Obtaining Sufficient Information</a:t>
            </a:r>
          </a:p>
          <a:p>
            <a:pPr marL="822325" lvl="2" indent="-282575">
              <a:spcBef>
                <a:spcPct val="0"/>
              </a:spcBef>
              <a:buSzPct val="80000"/>
              <a:buFont typeface="Wingdings 2" pitchFamily="18" charset="2"/>
              <a:buChar char=""/>
            </a:pPr>
            <a:r>
              <a:rPr lang="en-US" dirty="0" smtClean="0"/>
              <a:t>Insurer’s experience and expertise</a:t>
            </a:r>
          </a:p>
          <a:p>
            <a:pPr marL="822325" lvl="2" indent="-282575">
              <a:spcBef>
                <a:spcPct val="0"/>
              </a:spcBef>
              <a:buSzPct val="80000"/>
              <a:buFont typeface="Wingdings 2" pitchFamily="18" charset="2"/>
              <a:buChar char=""/>
            </a:pPr>
            <a:r>
              <a:rPr lang="en-US" dirty="0" smtClean="0"/>
              <a:t>Level of capital</a:t>
            </a:r>
          </a:p>
          <a:p>
            <a:pPr marL="822325" lvl="2" indent="-282575">
              <a:spcBef>
                <a:spcPct val="0"/>
              </a:spcBef>
              <a:buSzPct val="80000"/>
              <a:buFont typeface="Wingdings 2" pitchFamily="18" charset="2"/>
              <a:buChar char=""/>
            </a:pPr>
            <a:r>
              <a:rPr lang="en-US" dirty="0" smtClean="0"/>
              <a:t>Ratings</a:t>
            </a:r>
          </a:p>
          <a:p>
            <a:pPr marL="822325" lvl="2" indent="-282575">
              <a:spcBef>
                <a:spcPct val="0"/>
              </a:spcBef>
              <a:buSzPct val="80000"/>
              <a:buFont typeface="Wingdings 2" pitchFamily="18" charset="2"/>
              <a:buChar char=""/>
            </a:pPr>
            <a:r>
              <a:rPr lang="en-US" dirty="0" smtClean="0"/>
              <a:t>Contract’s structure and benefit guarantees</a:t>
            </a:r>
          </a:p>
          <a:p>
            <a:pPr marL="822325" lvl="2" indent="-282575">
              <a:spcBef>
                <a:spcPct val="0"/>
              </a:spcBef>
              <a:buSzPct val="80000"/>
              <a:buFont typeface="Wingdings 2" pitchFamily="18" charset="2"/>
              <a:buChar char=""/>
            </a:pPr>
            <a:r>
              <a:rPr lang="en-US" dirty="0" smtClean="0"/>
              <a:t>Protection through state guaranty associations</a:t>
            </a:r>
          </a:p>
          <a:p>
            <a:pPr marL="365125" lvl="1" indent="-282575">
              <a:spcBef>
                <a:spcPts val="1800"/>
              </a:spcBef>
              <a:buSzPct val="80000"/>
              <a:buFont typeface="Wingdings 2" pitchFamily="18" charset="2"/>
              <a:buChar char=""/>
            </a:pPr>
            <a:r>
              <a:rPr lang="en-US" sz="3200" dirty="0" smtClean="0"/>
              <a:t>DOL Proposal</a:t>
            </a:r>
          </a:p>
          <a:p>
            <a:pPr marL="822325" lvl="2" indent="-282575">
              <a:spcBef>
                <a:spcPct val="0"/>
              </a:spcBef>
              <a:buSzPct val="80000"/>
              <a:buFont typeface="Wingdings 2" pitchFamily="18" charset="2"/>
              <a:buChar char=""/>
            </a:pPr>
            <a:r>
              <a:rPr lang="en-US" dirty="0" smtClean="0"/>
              <a:t>Proposed amendment to DOL safe harbor</a:t>
            </a:r>
          </a:p>
          <a:p>
            <a:endParaRPr lang="en-US" dirty="0" smtClean="0"/>
          </a:p>
        </p:txBody>
      </p:sp>
      <p:sp>
        <p:nvSpPr>
          <p:cNvPr id="4" name="Slide Number Placeholder 3"/>
          <p:cNvSpPr>
            <a:spLocks noGrp="1"/>
          </p:cNvSpPr>
          <p:nvPr>
            <p:ph type="sldNum" sz="quarter" idx="12"/>
          </p:nvPr>
        </p:nvSpPr>
        <p:spPr/>
        <p:txBody>
          <a:bodyPr/>
          <a:lstStyle/>
          <a:p>
            <a:pPr>
              <a:defRPr/>
            </a:pPr>
            <a:fld id="{07713BED-4530-41F3-A59C-0C8E05426766}" type="slidenum">
              <a:rPr lang="en-US" smtClean="0"/>
              <a:pPr>
                <a:defRPr/>
              </a:pPr>
              <a:t>22</a:t>
            </a:fld>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1066800" y="304800"/>
            <a:ext cx="7499350" cy="1143000"/>
          </a:xfrm>
        </p:spPr>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3</a:t>
            </a:r>
            <a:r>
              <a:rPr lang="en-US" sz="3200" b="1" baseline="30000" dirty="0" smtClean="0">
                <a:effectLst/>
                <a:latin typeface="Arial" charset="0"/>
                <a:cs typeface="Arial" charset="0"/>
              </a:rPr>
              <a:t>rd</a:t>
            </a:r>
            <a:r>
              <a:rPr lang="en-US" sz="3200" b="1" dirty="0" smtClean="0">
                <a:effectLst/>
                <a:latin typeface="Arial" charset="0"/>
                <a:cs typeface="Arial" charset="0"/>
              </a:rPr>
              <a:t> &amp; 4</a:t>
            </a:r>
            <a:r>
              <a:rPr lang="en-US" sz="3200" b="1" baseline="30000" dirty="0" smtClean="0">
                <a:effectLst/>
                <a:latin typeface="Arial" charset="0"/>
                <a:cs typeface="Arial" charset="0"/>
              </a:rPr>
              <a:t>th</a:t>
            </a:r>
            <a:r>
              <a:rPr lang="en-US" sz="3200" b="1" dirty="0" smtClean="0">
                <a:effectLst/>
                <a:latin typeface="Arial" charset="0"/>
                <a:cs typeface="Arial" charset="0"/>
              </a:rPr>
              <a:t> Steps for Annuity Selection</a:t>
            </a:r>
            <a:br>
              <a:rPr lang="en-US" sz="3200" b="1" dirty="0" smtClean="0">
                <a:effectLst/>
                <a:latin typeface="Arial" charset="0"/>
                <a:cs typeface="Arial" charset="0"/>
              </a:rPr>
            </a:br>
            <a:r>
              <a:rPr lang="en-US" sz="3200" b="1" dirty="0" smtClean="0">
                <a:effectLst/>
                <a:latin typeface="Arial" charset="0"/>
                <a:cs typeface="Arial" charset="0"/>
              </a:rPr>
              <a:t>(Cost and Appropriate Conclusions)</a:t>
            </a:r>
          </a:p>
        </p:txBody>
      </p:sp>
      <p:sp>
        <p:nvSpPr>
          <p:cNvPr id="29699" name="Content Placeholder 2"/>
          <p:cNvSpPr>
            <a:spLocks noGrp="1"/>
          </p:cNvSpPr>
          <p:nvPr>
            <p:ph idx="1"/>
          </p:nvPr>
        </p:nvSpPr>
        <p:spPr/>
        <p:txBody>
          <a:bodyPr/>
          <a:lstStyle/>
          <a:p>
            <a:pPr marL="365125" lvl="1" indent="-282575">
              <a:spcBef>
                <a:spcPct val="0"/>
              </a:spcBef>
              <a:buSzPct val="80000"/>
              <a:buFont typeface="Wingdings 2" pitchFamily="18" charset="2"/>
              <a:buChar char=""/>
            </a:pPr>
            <a:r>
              <a:rPr lang="en-US" sz="3200" dirty="0" smtClean="0"/>
              <a:t>Considering Annuity’s Cost</a:t>
            </a:r>
          </a:p>
          <a:p>
            <a:pPr marL="822325" lvl="2" indent="-282575">
              <a:spcBef>
                <a:spcPct val="0"/>
              </a:spcBef>
              <a:buSzPct val="80000"/>
              <a:buFont typeface="Wingdings 2" pitchFamily="18" charset="2"/>
              <a:buChar char=""/>
            </a:pPr>
            <a:r>
              <a:rPr lang="en-US" dirty="0" smtClean="0"/>
              <a:t>Cost considered in relation to benefits and services.</a:t>
            </a:r>
          </a:p>
          <a:p>
            <a:pPr marL="822325" lvl="2" indent="-282575">
              <a:spcBef>
                <a:spcPct val="0"/>
              </a:spcBef>
              <a:buSzPct val="80000"/>
              <a:buFont typeface="Wingdings 2" pitchFamily="18" charset="2"/>
              <a:buChar char=""/>
            </a:pPr>
            <a:r>
              <a:rPr lang="en-US" dirty="0" smtClean="0"/>
              <a:t>Evaluate fees, commissions and other charges.</a:t>
            </a:r>
          </a:p>
          <a:p>
            <a:pPr marL="822325" lvl="2" indent="-282575">
              <a:spcBef>
                <a:spcPct val="0"/>
              </a:spcBef>
              <a:buSzPct val="80000"/>
              <a:buFont typeface="Wingdings 2" pitchFamily="18" charset="2"/>
              <a:buChar char=""/>
            </a:pPr>
            <a:r>
              <a:rPr lang="en-US" dirty="0" smtClean="0"/>
              <a:t>No requirement to select cheapest annuity.</a:t>
            </a:r>
          </a:p>
          <a:p>
            <a:pPr marL="365125" lvl="1" indent="-282575">
              <a:spcBef>
                <a:spcPts val="1800"/>
              </a:spcBef>
              <a:buSzPct val="80000"/>
              <a:buFont typeface="Wingdings 2" pitchFamily="18" charset="2"/>
              <a:buChar char=""/>
            </a:pPr>
            <a:r>
              <a:rPr lang="en-US" sz="3200" dirty="0" smtClean="0"/>
              <a:t>Drawing Informed Conclusions</a:t>
            </a:r>
          </a:p>
          <a:p>
            <a:pPr marL="822325" lvl="2" indent="-282575">
              <a:spcBef>
                <a:spcPct val="0"/>
              </a:spcBef>
              <a:buSzPct val="80000"/>
              <a:buFont typeface="Wingdings 2" pitchFamily="18" charset="2"/>
              <a:buChar char=""/>
            </a:pPr>
            <a:r>
              <a:rPr lang="en-US" dirty="0" smtClean="0"/>
              <a:t>Conclude insurer will be able to make future payments.</a:t>
            </a:r>
          </a:p>
          <a:p>
            <a:pPr marL="822325" lvl="2" indent="-282575">
              <a:spcBef>
                <a:spcPct val="0"/>
              </a:spcBef>
              <a:buSzPct val="80000"/>
              <a:buFont typeface="Wingdings 2" pitchFamily="18" charset="2"/>
              <a:buChar char=""/>
            </a:pPr>
            <a:r>
              <a:rPr lang="en-US" dirty="0" smtClean="0"/>
              <a:t>Conclude annuity’s cost is reasonable.</a:t>
            </a:r>
          </a:p>
          <a:p>
            <a:endParaRPr lang="en-US" dirty="0" smtClean="0"/>
          </a:p>
        </p:txBody>
      </p:sp>
      <p:sp>
        <p:nvSpPr>
          <p:cNvPr id="4" name="Slide Number Placeholder 3"/>
          <p:cNvSpPr>
            <a:spLocks noGrp="1"/>
          </p:cNvSpPr>
          <p:nvPr>
            <p:ph type="sldNum" sz="quarter" idx="12"/>
          </p:nvPr>
        </p:nvSpPr>
        <p:spPr/>
        <p:txBody>
          <a:bodyPr/>
          <a:lstStyle/>
          <a:p>
            <a:pPr>
              <a:defRPr/>
            </a:pPr>
            <a:fld id="{546E5A76-969B-4AAF-83AE-D7731D4F785A}" type="slidenum">
              <a:rPr lang="en-US" smtClean="0"/>
              <a:pPr>
                <a:defRPr/>
              </a:pPr>
              <a:t>23</a:t>
            </a:fld>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5</a:t>
            </a:r>
            <a:r>
              <a:rPr lang="en-US" sz="3200" b="1" baseline="30000" dirty="0" smtClean="0">
                <a:effectLst/>
                <a:latin typeface="Arial" charset="0"/>
                <a:cs typeface="Arial" charset="0"/>
              </a:rPr>
              <a:t>th</a:t>
            </a:r>
            <a:r>
              <a:rPr lang="en-US" sz="3200" b="1" dirty="0" smtClean="0">
                <a:effectLst/>
                <a:latin typeface="Arial" charset="0"/>
                <a:cs typeface="Arial" charset="0"/>
              </a:rPr>
              <a:t> Step for Annuity Selection</a:t>
            </a:r>
            <a:br>
              <a:rPr lang="en-US" sz="3200" b="1" dirty="0" smtClean="0">
                <a:effectLst/>
                <a:latin typeface="Arial" charset="0"/>
                <a:cs typeface="Arial" charset="0"/>
              </a:rPr>
            </a:br>
            <a:r>
              <a:rPr lang="en-US" sz="3200" b="1" dirty="0" smtClean="0">
                <a:effectLst/>
                <a:latin typeface="Arial" charset="0"/>
                <a:cs typeface="Arial" charset="0"/>
              </a:rPr>
              <a:t>(Seeking Expert Advice)</a:t>
            </a:r>
          </a:p>
        </p:txBody>
      </p:sp>
      <p:sp>
        <p:nvSpPr>
          <p:cNvPr id="30723" name="Content Placeholder 2"/>
          <p:cNvSpPr>
            <a:spLocks noGrp="1"/>
          </p:cNvSpPr>
          <p:nvPr>
            <p:ph idx="1"/>
          </p:nvPr>
        </p:nvSpPr>
        <p:spPr/>
        <p:txBody>
          <a:bodyPr/>
          <a:lstStyle/>
          <a:p>
            <a:pPr marL="365125" lvl="1" indent="-282575">
              <a:spcBef>
                <a:spcPct val="0"/>
              </a:spcBef>
              <a:buSzPct val="80000"/>
              <a:buFont typeface="Wingdings 2" pitchFamily="18" charset="2"/>
              <a:buChar char=""/>
            </a:pPr>
            <a:r>
              <a:rPr lang="en-US" sz="3200" dirty="0" smtClean="0"/>
              <a:t>Necessity of Hiring Expert</a:t>
            </a:r>
          </a:p>
          <a:p>
            <a:pPr marL="822325" lvl="2" indent="-282575">
              <a:spcBef>
                <a:spcPct val="0"/>
              </a:spcBef>
              <a:buSzPct val="80000"/>
              <a:buFont typeface="Wingdings 2" pitchFamily="18" charset="2"/>
              <a:buChar char=""/>
            </a:pPr>
            <a:r>
              <a:rPr lang="en-US" dirty="0" smtClean="0"/>
              <a:t>Must hire expert if plan fiduciary cannot properly evaluate annuity providers, contracts and costs.</a:t>
            </a:r>
          </a:p>
          <a:p>
            <a:pPr marL="365125" lvl="1" indent="-282575">
              <a:spcBef>
                <a:spcPts val="1800"/>
              </a:spcBef>
              <a:buSzPct val="80000"/>
              <a:buFont typeface="Wingdings 2" pitchFamily="18" charset="2"/>
              <a:buChar char=""/>
            </a:pPr>
            <a:r>
              <a:rPr lang="en-US" sz="3200" dirty="0" smtClean="0"/>
              <a:t>Procedure for Hiring Insurance Advisor</a:t>
            </a:r>
          </a:p>
          <a:p>
            <a:pPr marL="822325" lvl="2" indent="-282575">
              <a:spcBef>
                <a:spcPct val="0"/>
              </a:spcBef>
              <a:buSzPct val="80000"/>
              <a:buFont typeface="Wingdings 2" pitchFamily="18" charset="2"/>
              <a:buChar char=""/>
            </a:pPr>
            <a:r>
              <a:rPr lang="en-US" dirty="0" smtClean="0"/>
              <a:t>Investigate advisor’s qualifications.</a:t>
            </a:r>
          </a:p>
          <a:p>
            <a:pPr marL="822325" lvl="2" indent="-282575">
              <a:spcBef>
                <a:spcPct val="0"/>
              </a:spcBef>
              <a:buSzPct val="80000"/>
              <a:buFont typeface="Wingdings 2" pitchFamily="18" charset="2"/>
              <a:buChar char=""/>
            </a:pPr>
            <a:r>
              <a:rPr lang="en-US" dirty="0" smtClean="0"/>
              <a:t>Identify advisor’s compensation.</a:t>
            </a:r>
          </a:p>
          <a:p>
            <a:pPr marL="822325" lvl="2" indent="-282575">
              <a:spcBef>
                <a:spcPct val="0"/>
              </a:spcBef>
              <a:buSzPct val="80000"/>
              <a:buFont typeface="Wingdings 2" pitchFamily="18" charset="2"/>
              <a:buChar char=""/>
            </a:pPr>
            <a:r>
              <a:rPr lang="en-US" dirty="0" smtClean="0"/>
              <a:t>Provide complete information to advisor.</a:t>
            </a:r>
          </a:p>
          <a:p>
            <a:pPr marL="822325" lvl="2" indent="-282575">
              <a:spcBef>
                <a:spcPct val="0"/>
              </a:spcBef>
              <a:buSzPct val="80000"/>
              <a:buFont typeface="Wingdings 2" pitchFamily="18" charset="2"/>
              <a:buChar char=""/>
            </a:pPr>
            <a:r>
              <a:rPr lang="en-US" dirty="0" smtClean="0"/>
              <a:t>Ensure reliance on advisor’s advice is reasonable.</a:t>
            </a:r>
          </a:p>
        </p:txBody>
      </p:sp>
      <p:sp>
        <p:nvSpPr>
          <p:cNvPr id="4" name="Slide Number Placeholder 3"/>
          <p:cNvSpPr>
            <a:spLocks noGrp="1"/>
          </p:cNvSpPr>
          <p:nvPr>
            <p:ph type="sldNum" sz="quarter" idx="12"/>
          </p:nvPr>
        </p:nvSpPr>
        <p:spPr/>
        <p:txBody>
          <a:bodyPr/>
          <a:lstStyle/>
          <a:p>
            <a:pPr>
              <a:defRPr/>
            </a:pPr>
            <a:fld id="{B31373C9-7D17-47EB-A3DC-EDADF42CF5BE}" type="slidenum">
              <a:rPr lang="en-US" smtClean="0"/>
              <a:pPr>
                <a:defRPr/>
              </a:pPr>
              <a:t>24</a:t>
            </a:fld>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1096962"/>
          </a:xfrm>
        </p:spPr>
        <p:txBody>
          <a:bodyPr/>
          <a:lstStyle/>
          <a:p>
            <a:pPr>
              <a:defRPr/>
            </a:pPr>
            <a:r>
              <a:rPr lang="en-US" sz="3200" b="1" dirty="0" smtClean="0">
                <a:solidFill>
                  <a:schemeClr val="accent5">
                    <a:lumMod val="75000"/>
                  </a:schemeClr>
                </a:solidFill>
                <a:effectLst/>
                <a:latin typeface="Arial" pitchFamily="34" charset="0"/>
                <a:ea typeface="ＭＳ Ｐゴシック" pitchFamily="34" charset="-128"/>
                <a:cs typeface="Arial" pitchFamily="34" charset="0"/>
              </a:rPr>
              <a:t>Removing Regulatory Obstacles to Annuity Distributions</a:t>
            </a:r>
            <a:endParaRPr lang="en-US" sz="3200" b="1" dirty="0">
              <a:solidFill>
                <a:schemeClr val="accent5">
                  <a:lumMod val="75000"/>
                </a:schemeClr>
              </a:solidFill>
              <a:effectLst/>
            </a:endParaRPr>
          </a:p>
        </p:txBody>
      </p:sp>
      <p:sp>
        <p:nvSpPr>
          <p:cNvPr id="3" name="Content Placeholder 2"/>
          <p:cNvSpPr>
            <a:spLocks noGrp="1"/>
          </p:cNvSpPr>
          <p:nvPr>
            <p:ph idx="1"/>
          </p:nvPr>
        </p:nvSpPr>
        <p:spPr>
          <a:xfrm>
            <a:off x="1435100" y="1295400"/>
            <a:ext cx="7499350" cy="4953000"/>
          </a:xfrm>
        </p:spPr>
        <p:txBody>
          <a:bodyPr/>
          <a:lstStyle/>
          <a:p>
            <a:pPr lvl="1">
              <a:spcBef>
                <a:spcPts val="0"/>
              </a:spcBef>
              <a:defRPr/>
            </a:pPr>
            <a:endParaRPr lang="en-US" sz="2400" dirty="0" smtClean="0">
              <a:latin typeface="Arial" pitchFamily="34" charset="0"/>
              <a:ea typeface="ＭＳ Ｐゴシック" pitchFamily="34" charset="-128"/>
              <a:cs typeface="Arial" pitchFamily="34" charset="0"/>
            </a:endParaRPr>
          </a:p>
          <a:p>
            <a:pPr indent="-182563">
              <a:spcBef>
                <a:spcPts val="0"/>
              </a:spcBef>
              <a:defRPr/>
            </a:pPr>
            <a:r>
              <a:rPr lang="en-US" sz="2400" dirty="0" smtClean="0">
                <a:latin typeface="Arial" pitchFamily="34" charset="0"/>
                <a:ea typeface="ＭＳ Ｐゴシック" pitchFamily="34" charset="-128"/>
                <a:cs typeface="Arial" pitchFamily="34" charset="0"/>
              </a:rPr>
              <a:t>Rollovers to DB Plans</a:t>
            </a:r>
          </a:p>
          <a:p>
            <a:pPr lvl="1" indent="-182563">
              <a:spcBef>
                <a:spcPts val="0"/>
              </a:spcBef>
              <a:defRPr/>
            </a:pPr>
            <a:r>
              <a:rPr lang="en-US" sz="2400" dirty="0" smtClean="0">
                <a:latin typeface="Arial" pitchFamily="34" charset="0"/>
                <a:ea typeface="ＭＳ Ｐゴシック" pitchFamily="34" charset="-128"/>
                <a:cs typeface="Arial" pitchFamily="34" charset="0"/>
              </a:rPr>
              <a:t>Rev. Rul. 2012-4.</a:t>
            </a:r>
          </a:p>
          <a:p>
            <a:pPr lvl="1">
              <a:spcBef>
                <a:spcPts val="0"/>
              </a:spcBef>
              <a:defRPr/>
            </a:pPr>
            <a:r>
              <a:rPr lang="en-US" sz="2400" dirty="0" smtClean="0">
                <a:latin typeface="Arial" pitchFamily="34" charset="0"/>
                <a:ea typeface="ＭＳ Ｐゴシック" pitchFamily="34" charset="-128"/>
                <a:cs typeface="Arial" pitchFamily="34" charset="0"/>
              </a:rPr>
              <a:t>401(k) accounts may be rolled over and converted to DB plan annuity benefits</a:t>
            </a:r>
          </a:p>
          <a:p>
            <a:pPr lvl="1">
              <a:spcBef>
                <a:spcPts val="0"/>
              </a:spcBef>
              <a:defRPr/>
            </a:pPr>
            <a:r>
              <a:rPr lang="en-US" sz="2400" dirty="0" smtClean="0">
                <a:latin typeface="Arial" pitchFamily="34" charset="0"/>
                <a:ea typeface="ＭＳ Ｐゴシック" pitchFamily="34" charset="-128"/>
                <a:cs typeface="Arial" pitchFamily="34" charset="0"/>
              </a:rPr>
              <a:t>Provides favorable annuity rates for participants</a:t>
            </a:r>
          </a:p>
          <a:p>
            <a:pPr indent="-182563">
              <a:spcBef>
                <a:spcPts val="0"/>
              </a:spcBef>
              <a:defRPr/>
            </a:pPr>
            <a:endParaRPr lang="en-US" sz="2400" dirty="0" smtClean="0">
              <a:latin typeface="Arial" pitchFamily="34" charset="0"/>
              <a:ea typeface="ＭＳ Ｐゴシック" pitchFamily="34" charset="-128"/>
              <a:cs typeface="Arial" pitchFamily="34" charset="0"/>
            </a:endParaRPr>
          </a:p>
          <a:p>
            <a:pPr indent="-182563">
              <a:spcBef>
                <a:spcPts val="0"/>
              </a:spcBef>
              <a:defRPr/>
            </a:pPr>
            <a:r>
              <a:rPr lang="en-US" sz="2400" dirty="0" smtClean="0">
                <a:latin typeface="Arial" pitchFamily="34" charset="0"/>
                <a:ea typeface="ＭＳ Ｐゴシック" pitchFamily="34" charset="-128"/>
                <a:cs typeface="Arial" pitchFamily="34" charset="0"/>
              </a:rPr>
              <a:t>Relief for DC Plans With Deferred Annuities</a:t>
            </a:r>
          </a:p>
          <a:p>
            <a:pPr lvl="1" indent="-182563">
              <a:spcBef>
                <a:spcPts val="0"/>
              </a:spcBef>
              <a:defRPr/>
            </a:pPr>
            <a:r>
              <a:rPr lang="en-US" sz="2400" dirty="0" smtClean="0">
                <a:latin typeface="Arial" pitchFamily="34" charset="0"/>
                <a:ea typeface="ＭＳ Ｐゴシック" pitchFamily="34" charset="-128"/>
                <a:cs typeface="Arial" pitchFamily="34" charset="0"/>
              </a:rPr>
              <a:t>Rev. Rul. 2012-3</a:t>
            </a:r>
          </a:p>
          <a:p>
            <a:pPr lvl="1">
              <a:spcBef>
                <a:spcPts val="0"/>
              </a:spcBef>
              <a:defRPr/>
            </a:pPr>
            <a:r>
              <a:rPr lang="en-US" sz="2400" dirty="0" smtClean="0">
                <a:latin typeface="Arial" pitchFamily="34" charset="0"/>
                <a:ea typeface="ＭＳ Ｐゴシック" pitchFamily="34" charset="-128"/>
                <a:cs typeface="Arial" pitchFamily="34" charset="0"/>
              </a:rPr>
              <a:t>Ruling confirms 401(k) plans with deferred annuities can avoid onerous death benefit rules</a:t>
            </a:r>
          </a:p>
          <a:p>
            <a:pPr>
              <a:defRPr/>
            </a:pPr>
            <a:endParaRPr lang="en-US" dirty="0"/>
          </a:p>
        </p:txBody>
      </p:sp>
      <p:sp>
        <p:nvSpPr>
          <p:cNvPr id="4" name="Slide Number Placeholder 3"/>
          <p:cNvSpPr>
            <a:spLocks noGrp="1"/>
          </p:cNvSpPr>
          <p:nvPr>
            <p:ph type="sldNum" sz="quarter" idx="12"/>
          </p:nvPr>
        </p:nvSpPr>
        <p:spPr/>
        <p:txBody>
          <a:bodyPr/>
          <a:lstStyle/>
          <a:p>
            <a:pPr>
              <a:defRPr/>
            </a:pPr>
            <a:fld id="{47B99A6B-2845-4A8E-B51D-473968D0E07C}" type="slidenum">
              <a:rPr lang="en-US" smtClean="0"/>
              <a:pPr>
                <a:defRPr/>
              </a:pPr>
              <a:t>25</a:t>
            </a:fld>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Promoting Longevity Annuities</a:t>
            </a:r>
          </a:p>
        </p:txBody>
      </p:sp>
      <p:sp>
        <p:nvSpPr>
          <p:cNvPr id="3" name="Content Placeholder 2"/>
          <p:cNvSpPr>
            <a:spLocks noGrp="1"/>
          </p:cNvSpPr>
          <p:nvPr>
            <p:ph idx="1"/>
          </p:nvPr>
        </p:nvSpPr>
        <p:spPr/>
        <p:txBody>
          <a:bodyPr/>
          <a:lstStyle/>
          <a:p>
            <a:pPr indent="-182563">
              <a:spcBef>
                <a:spcPts val="0"/>
              </a:spcBef>
              <a:defRPr/>
            </a:pPr>
            <a:r>
              <a:rPr lang="en-US" sz="2400" dirty="0" smtClean="0">
                <a:latin typeface="Arial" pitchFamily="34" charset="0"/>
                <a:ea typeface="ＭＳ Ｐゴシック" pitchFamily="34" charset="-128"/>
                <a:cs typeface="Arial" pitchFamily="34" charset="0"/>
              </a:rPr>
              <a:t>New IRS regulation relaxes </a:t>
            </a:r>
            <a:r>
              <a:rPr lang="en-US" sz="2400" dirty="0">
                <a:latin typeface="Arial" pitchFamily="34" charset="0"/>
                <a:ea typeface="ＭＳ Ｐゴシック" pitchFamily="34" charset="-128"/>
                <a:cs typeface="Arial" pitchFamily="34" charset="0"/>
              </a:rPr>
              <a:t>required minimum distribution rules</a:t>
            </a:r>
          </a:p>
          <a:p>
            <a:pPr lvl="1" indent="-182563">
              <a:spcBef>
                <a:spcPts val="0"/>
              </a:spcBef>
              <a:defRPr/>
            </a:pPr>
            <a:r>
              <a:rPr lang="en-US" sz="2400" dirty="0">
                <a:latin typeface="Arial" pitchFamily="34" charset="0"/>
                <a:ea typeface="ＭＳ Ｐゴシック" pitchFamily="34" charset="-128"/>
                <a:cs typeface="Arial" pitchFamily="34" charset="0"/>
              </a:rPr>
              <a:t>RMD rules mandate start at age 70 ½ but longevity annuities provide income stream for later in life</a:t>
            </a:r>
          </a:p>
          <a:p>
            <a:pPr lvl="1">
              <a:spcBef>
                <a:spcPts val="0"/>
              </a:spcBef>
              <a:defRPr/>
            </a:pPr>
            <a:endParaRPr lang="en-US" sz="2400" dirty="0">
              <a:latin typeface="Arial" pitchFamily="34" charset="0"/>
              <a:ea typeface="ＭＳ Ｐゴシック" pitchFamily="34" charset="-128"/>
              <a:cs typeface="Arial" pitchFamily="34" charset="0"/>
            </a:endParaRPr>
          </a:p>
          <a:p>
            <a:pPr indent="-182563">
              <a:spcBef>
                <a:spcPts val="0"/>
              </a:spcBef>
              <a:defRPr/>
            </a:pPr>
            <a:r>
              <a:rPr lang="en-US" sz="2400" dirty="0" smtClean="0">
                <a:latin typeface="Arial" pitchFamily="34" charset="0"/>
                <a:ea typeface="ＭＳ Ｐゴシック" pitchFamily="34" charset="-128"/>
                <a:cs typeface="Arial" pitchFamily="34" charset="0"/>
              </a:rPr>
              <a:t>Final Regulation provides:</a:t>
            </a:r>
            <a:endParaRPr lang="en-US" sz="2400" dirty="0">
              <a:latin typeface="Arial" pitchFamily="34" charset="0"/>
              <a:ea typeface="ＭＳ Ｐゴシック" pitchFamily="34" charset="-128"/>
              <a:cs typeface="Arial" pitchFamily="34" charset="0"/>
            </a:endParaRPr>
          </a:p>
          <a:p>
            <a:pPr lvl="1">
              <a:spcBef>
                <a:spcPts val="0"/>
              </a:spcBef>
              <a:defRPr/>
            </a:pPr>
            <a:r>
              <a:rPr lang="en-US" sz="2400" dirty="0" smtClean="0">
                <a:latin typeface="Arial" pitchFamily="34" charset="0"/>
                <a:ea typeface="ＭＳ Ｐゴシック" pitchFamily="34" charset="-128"/>
                <a:cs typeface="Arial" pitchFamily="34" charset="0"/>
              </a:rPr>
              <a:t>RMD exception for </a:t>
            </a:r>
            <a:r>
              <a:rPr lang="en-US" sz="2400" dirty="0">
                <a:latin typeface="Arial" pitchFamily="34" charset="0"/>
                <a:ea typeface="ＭＳ Ｐゴシック" pitchFamily="34" charset="-128"/>
                <a:cs typeface="Arial" pitchFamily="34" charset="0"/>
              </a:rPr>
              <a:t>investment in </a:t>
            </a:r>
            <a:r>
              <a:rPr lang="en-US" sz="2400" dirty="0" smtClean="0">
                <a:latin typeface="Arial" pitchFamily="34" charset="0"/>
                <a:ea typeface="ＭＳ Ｐゴシック" pitchFamily="34" charset="-128"/>
                <a:cs typeface="Arial" pitchFamily="34" charset="0"/>
              </a:rPr>
              <a:t>QLAC</a:t>
            </a:r>
            <a:endParaRPr lang="en-US" sz="2400" dirty="0">
              <a:latin typeface="Arial" pitchFamily="34" charset="0"/>
              <a:ea typeface="ＭＳ Ｐゴシック" pitchFamily="34" charset="-128"/>
              <a:cs typeface="Arial" pitchFamily="34" charset="0"/>
            </a:endParaRPr>
          </a:p>
          <a:p>
            <a:pPr lvl="1">
              <a:spcBef>
                <a:spcPts val="0"/>
              </a:spcBef>
              <a:defRPr/>
            </a:pPr>
            <a:r>
              <a:rPr lang="en-US" sz="2400" dirty="0">
                <a:latin typeface="Arial" pitchFamily="34" charset="0"/>
                <a:ea typeface="ＭＳ Ｐゴシック" pitchFamily="34" charset="-128"/>
                <a:cs typeface="Arial" pitchFamily="34" charset="0"/>
              </a:rPr>
              <a:t>Investment </a:t>
            </a:r>
            <a:r>
              <a:rPr lang="en-US" sz="2400" dirty="0" smtClean="0">
                <a:latin typeface="Arial" pitchFamily="34" charset="0"/>
                <a:ea typeface="ＭＳ Ｐゴシック" pitchFamily="34" charset="-128"/>
                <a:cs typeface="Arial" pitchFamily="34" charset="0"/>
              </a:rPr>
              <a:t>in QLAC capped </a:t>
            </a:r>
            <a:r>
              <a:rPr lang="en-US" sz="2400" dirty="0">
                <a:latin typeface="Arial" pitchFamily="34" charset="0"/>
                <a:ea typeface="ＭＳ Ｐゴシック" pitchFamily="34" charset="-128"/>
                <a:cs typeface="Arial" pitchFamily="34" charset="0"/>
              </a:rPr>
              <a:t>at $</a:t>
            </a:r>
            <a:r>
              <a:rPr lang="en-US" sz="2400" dirty="0" smtClean="0">
                <a:latin typeface="Arial" pitchFamily="34" charset="0"/>
                <a:ea typeface="ＭＳ Ｐゴシック" pitchFamily="34" charset="-128"/>
                <a:cs typeface="Arial" pitchFamily="34" charset="0"/>
              </a:rPr>
              <a:t>125,000 or </a:t>
            </a:r>
            <a:r>
              <a:rPr lang="en-US" sz="2400" dirty="0">
                <a:latin typeface="Arial" pitchFamily="34" charset="0"/>
                <a:ea typeface="ＭＳ Ｐゴシック" pitchFamily="34" charset="-128"/>
                <a:cs typeface="Arial" pitchFamily="34" charset="0"/>
              </a:rPr>
              <a:t>25% of account</a:t>
            </a:r>
          </a:p>
          <a:p>
            <a:pPr lvl="1">
              <a:spcBef>
                <a:spcPts val="0"/>
              </a:spcBef>
              <a:defRPr/>
            </a:pPr>
            <a:r>
              <a:rPr lang="en-US" sz="2400" dirty="0" smtClean="0">
                <a:latin typeface="Arial" pitchFamily="34" charset="0"/>
                <a:ea typeface="ＭＳ Ｐゴシック" pitchFamily="34" charset="-128"/>
                <a:cs typeface="Arial" pitchFamily="34" charset="0"/>
              </a:rPr>
              <a:t>QLAC payments to </a:t>
            </a:r>
            <a:r>
              <a:rPr lang="en-US" sz="2400" dirty="0">
                <a:latin typeface="Arial" pitchFamily="34" charset="0"/>
                <a:ea typeface="ＭＳ Ｐゴシック" pitchFamily="34" charset="-128"/>
                <a:cs typeface="Arial" pitchFamily="34" charset="0"/>
              </a:rPr>
              <a:t>start no later than age </a:t>
            </a:r>
            <a:r>
              <a:rPr lang="en-US" sz="2400" dirty="0" smtClean="0">
                <a:latin typeface="Arial" pitchFamily="34" charset="0"/>
                <a:ea typeface="ＭＳ Ｐゴシック" pitchFamily="34" charset="-128"/>
                <a:cs typeface="Arial" pitchFamily="34" charset="0"/>
              </a:rPr>
              <a:t>85</a:t>
            </a:r>
          </a:p>
          <a:p>
            <a:pPr lvl="1">
              <a:spcBef>
                <a:spcPts val="0"/>
              </a:spcBef>
              <a:defRPr/>
            </a:pPr>
            <a:r>
              <a:rPr lang="en-US" sz="2400" dirty="0" smtClean="0">
                <a:latin typeface="Arial" pitchFamily="34" charset="0"/>
                <a:ea typeface="ＭＳ Ｐゴシック" pitchFamily="34" charset="-128"/>
                <a:cs typeface="Arial" pitchFamily="34" charset="0"/>
              </a:rPr>
              <a:t>Applies to annuity purchases on/after July 2, 2014</a:t>
            </a:r>
            <a:endParaRPr lang="en-US" sz="2400" dirty="0">
              <a:latin typeface="Arial" pitchFamily="34" charset="0"/>
              <a:ea typeface="ＭＳ Ｐゴシック" pitchFamily="34" charset="-128"/>
              <a:cs typeface="Arial" pitchFamily="34" charset="0"/>
            </a:endParaRPr>
          </a:p>
        </p:txBody>
      </p:sp>
      <p:sp>
        <p:nvSpPr>
          <p:cNvPr id="4" name="Slide Number Placeholder 3"/>
          <p:cNvSpPr>
            <a:spLocks noGrp="1"/>
          </p:cNvSpPr>
          <p:nvPr>
            <p:ph type="sldNum" sz="quarter" idx="12"/>
          </p:nvPr>
        </p:nvSpPr>
        <p:spPr/>
        <p:txBody>
          <a:bodyPr/>
          <a:lstStyle/>
          <a:p>
            <a:pPr>
              <a:defRPr/>
            </a:pPr>
            <a:fld id="{A57030B5-BEF9-4492-83D1-3286651414F1}" type="slidenum">
              <a:rPr lang="en-US" smtClean="0"/>
              <a:pPr>
                <a:defRPr/>
              </a:pPr>
              <a:t>26</a:t>
            </a:fld>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3200" b="1" dirty="0" smtClean="0">
                <a:solidFill>
                  <a:schemeClr val="accent5">
                    <a:lumMod val="75000"/>
                  </a:schemeClr>
                </a:solidFill>
                <a:effectLst/>
                <a:latin typeface="Arial" pitchFamily="34" charset="0"/>
                <a:cs typeface="Arial" pitchFamily="34" charset="0"/>
              </a:rPr>
              <a:t>Default Annuities</a:t>
            </a:r>
            <a:endParaRPr lang="en-US" sz="3200" b="1" dirty="0">
              <a:solidFill>
                <a:schemeClr val="accent5">
                  <a:lumMod val="75000"/>
                </a:schemeClr>
              </a:solidFill>
              <a:effectLst/>
              <a:latin typeface="Arial" pitchFamily="34" charset="0"/>
              <a:cs typeface="Arial" pitchFamily="34" charset="0"/>
            </a:endParaRPr>
          </a:p>
        </p:txBody>
      </p:sp>
      <p:sp>
        <p:nvSpPr>
          <p:cNvPr id="3" name="Content Placeholder 2"/>
          <p:cNvSpPr>
            <a:spLocks noGrp="1"/>
          </p:cNvSpPr>
          <p:nvPr>
            <p:ph idx="1"/>
          </p:nvPr>
        </p:nvSpPr>
        <p:spPr/>
        <p:txBody>
          <a:bodyPr/>
          <a:lstStyle/>
          <a:p>
            <a:pPr indent="-182563">
              <a:lnSpc>
                <a:spcPts val="1925"/>
              </a:lnSpc>
              <a:defRPr/>
            </a:pPr>
            <a:endParaRPr lang="en-US" sz="2400" dirty="0" smtClean="0">
              <a:latin typeface="Arial" pitchFamily="34" charset="0"/>
              <a:ea typeface="ＭＳ Ｐゴシック" pitchFamily="34" charset="-128"/>
              <a:cs typeface="Arial" pitchFamily="34" charset="0"/>
            </a:endParaRPr>
          </a:p>
          <a:p>
            <a:pPr indent="-182563">
              <a:lnSpc>
                <a:spcPts val="1925"/>
              </a:lnSpc>
              <a:defRPr/>
            </a:pPr>
            <a:r>
              <a:rPr lang="en-US" sz="2400" dirty="0" smtClean="0">
                <a:latin typeface="Arial" pitchFamily="34" charset="0"/>
                <a:ea typeface="ＭＳ Ｐゴシック" pitchFamily="34" charset="-128"/>
                <a:cs typeface="Arial" pitchFamily="34" charset="0"/>
              </a:rPr>
              <a:t>Should annuity option be default for plan?</a:t>
            </a:r>
          </a:p>
          <a:p>
            <a:pPr indent="-182563">
              <a:lnSpc>
                <a:spcPts val="1925"/>
              </a:lnSpc>
              <a:defRPr/>
            </a:pPr>
            <a:endParaRPr lang="en-US" sz="2400" dirty="0" smtClean="0">
              <a:latin typeface="Arial" pitchFamily="34" charset="0"/>
              <a:ea typeface="ＭＳ Ｐゴシック" pitchFamily="34" charset="-128"/>
              <a:cs typeface="Arial" pitchFamily="34" charset="0"/>
            </a:endParaRPr>
          </a:p>
          <a:p>
            <a:pPr indent="-182563">
              <a:lnSpc>
                <a:spcPts val="1925"/>
              </a:lnSpc>
              <a:defRPr/>
            </a:pPr>
            <a:r>
              <a:rPr lang="en-US" sz="2400" dirty="0" smtClean="0">
                <a:latin typeface="Arial" pitchFamily="34" charset="0"/>
                <a:ea typeface="ＭＳ Ｐゴシック" pitchFamily="34" charset="-128"/>
                <a:cs typeface="Arial" pitchFamily="34" charset="0"/>
              </a:rPr>
              <a:t>Possible Approach:  Amend QDIA Rules</a:t>
            </a:r>
          </a:p>
          <a:p>
            <a:pPr lvl="1">
              <a:defRPr/>
            </a:pPr>
            <a:r>
              <a:rPr lang="en-US" sz="2400" dirty="0" smtClean="0">
                <a:latin typeface="Arial" pitchFamily="34" charset="0"/>
                <a:ea typeface="ＭＳ Ｐゴシック" pitchFamily="34" charset="-128"/>
                <a:cs typeface="Arial" pitchFamily="34" charset="0"/>
              </a:rPr>
              <a:t>Permit annuity option to qualify as QDIA.</a:t>
            </a:r>
          </a:p>
          <a:p>
            <a:pPr lvl="1">
              <a:defRPr/>
            </a:pPr>
            <a:r>
              <a:rPr lang="en-US" sz="2400" dirty="0" smtClean="0">
                <a:latin typeface="Arial" pitchFamily="34" charset="0"/>
                <a:ea typeface="ＭＳ Ｐゴシック" pitchFamily="34" charset="-128"/>
                <a:cs typeface="Arial" pitchFamily="34" charset="0"/>
              </a:rPr>
              <a:t>Critics argue annuities not appropriate for all.</a:t>
            </a:r>
          </a:p>
          <a:p>
            <a:pPr lvl="1">
              <a:defRPr/>
            </a:pPr>
            <a:r>
              <a:rPr lang="en-US" sz="2400" dirty="0" smtClean="0">
                <a:latin typeface="Arial" pitchFamily="34" charset="0"/>
                <a:ea typeface="ＭＳ Ｐゴシック" pitchFamily="34" charset="-128"/>
                <a:cs typeface="Arial" pitchFamily="34" charset="0"/>
              </a:rPr>
              <a:t>Default annuity investments not easily reversed.</a:t>
            </a:r>
          </a:p>
          <a:p>
            <a:pPr marL="457200" lvl="1" indent="0">
              <a:buFont typeface="Verdana" pitchFamily="34" charset="0"/>
              <a:buNone/>
              <a:defRPr/>
            </a:pPr>
            <a:endParaRPr lang="en-US" sz="2400" dirty="0" smtClean="0">
              <a:latin typeface="Arial" pitchFamily="34" charset="0"/>
              <a:ea typeface="ＭＳ Ｐゴシック" pitchFamily="34" charset="-128"/>
              <a:cs typeface="Arial" pitchFamily="34" charset="0"/>
            </a:endParaRPr>
          </a:p>
          <a:p>
            <a:pPr indent="-182563">
              <a:lnSpc>
                <a:spcPts val="1925"/>
              </a:lnSpc>
              <a:defRPr/>
            </a:pPr>
            <a:r>
              <a:rPr lang="en-US" sz="2400" dirty="0" smtClean="0">
                <a:latin typeface="Arial" pitchFamily="34" charset="0"/>
                <a:ea typeface="ＭＳ Ｐゴシック" pitchFamily="34" charset="-128"/>
                <a:cs typeface="Arial" pitchFamily="34" charset="0"/>
              </a:rPr>
              <a:t>Possible Approach:  2-Year Trial Period</a:t>
            </a:r>
          </a:p>
          <a:p>
            <a:pPr lvl="1">
              <a:defRPr/>
            </a:pPr>
            <a:r>
              <a:rPr lang="en-US" sz="2400" dirty="0" smtClean="0">
                <a:latin typeface="Arial" pitchFamily="34" charset="0"/>
                <a:ea typeface="ＭＳ Ｐゴシック" pitchFamily="34" charset="-128"/>
                <a:cs typeface="Arial" pitchFamily="34" charset="0"/>
              </a:rPr>
              <a:t>Retirees receive annuity during trial period (unless opt out).</a:t>
            </a:r>
            <a:endParaRPr lang="en-US" sz="2400" dirty="0">
              <a:latin typeface="Arial" pitchFamily="34" charset="0"/>
              <a:ea typeface="ＭＳ Ｐゴシック" pitchFamily="34" charset="-128"/>
              <a:cs typeface="Arial" pitchFamily="34" charset="0"/>
            </a:endParaRPr>
          </a:p>
        </p:txBody>
      </p:sp>
      <p:sp>
        <p:nvSpPr>
          <p:cNvPr id="4" name="Slide Number Placeholder 3"/>
          <p:cNvSpPr>
            <a:spLocks noGrp="1"/>
          </p:cNvSpPr>
          <p:nvPr>
            <p:ph type="sldNum" sz="quarter" idx="12"/>
          </p:nvPr>
        </p:nvSpPr>
        <p:spPr/>
        <p:txBody>
          <a:bodyPr/>
          <a:lstStyle/>
          <a:p>
            <a:pPr>
              <a:defRPr/>
            </a:pPr>
            <a:fld id="{267FFDDD-B0E5-4FC3-93BB-E6B92124F216}" type="slidenum">
              <a:rPr lang="en-US" smtClean="0"/>
              <a:pPr>
                <a:defRPr/>
              </a:pPr>
              <a:t>27</a:t>
            </a:fld>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3200" b="1" dirty="0" smtClean="0">
                <a:solidFill>
                  <a:schemeClr val="accent5">
                    <a:lumMod val="75000"/>
                  </a:schemeClr>
                </a:solidFill>
                <a:effectLst/>
                <a:latin typeface="Arial" pitchFamily="34" charset="0"/>
                <a:ea typeface="ＭＳ Ｐゴシック" pitchFamily="34" charset="-128"/>
                <a:cs typeface="Arial" pitchFamily="34" charset="0"/>
              </a:rPr>
              <a:t>Education and Disclosures for Participants</a:t>
            </a:r>
            <a:endParaRPr lang="en-US" sz="3200" b="1" dirty="0">
              <a:solidFill>
                <a:schemeClr val="accent5">
                  <a:lumMod val="75000"/>
                </a:schemeClr>
              </a:solidFill>
              <a:effectLst/>
            </a:endParaRPr>
          </a:p>
        </p:txBody>
      </p:sp>
      <p:sp>
        <p:nvSpPr>
          <p:cNvPr id="3" name="Content Placeholder 2"/>
          <p:cNvSpPr>
            <a:spLocks noGrp="1"/>
          </p:cNvSpPr>
          <p:nvPr>
            <p:ph idx="1"/>
          </p:nvPr>
        </p:nvSpPr>
        <p:spPr/>
        <p:txBody>
          <a:bodyPr/>
          <a:lstStyle/>
          <a:p>
            <a:pPr indent="-182563">
              <a:lnSpc>
                <a:spcPts val="1925"/>
              </a:lnSpc>
              <a:defRPr/>
            </a:pPr>
            <a:endParaRPr lang="en-US" sz="2000" dirty="0" smtClean="0">
              <a:latin typeface="Arial" pitchFamily="34" charset="0"/>
              <a:ea typeface="ＭＳ Ｐゴシック" pitchFamily="34" charset="-128"/>
              <a:cs typeface="Arial" pitchFamily="34" charset="0"/>
            </a:endParaRPr>
          </a:p>
          <a:p>
            <a:pPr indent="-182563">
              <a:lnSpc>
                <a:spcPts val="1925"/>
              </a:lnSpc>
              <a:defRPr/>
            </a:pPr>
            <a:r>
              <a:rPr lang="en-US" sz="2400" dirty="0" smtClean="0">
                <a:latin typeface="Arial" pitchFamily="34" charset="0"/>
                <a:ea typeface="ＭＳ Ｐゴシック" pitchFamily="34" charset="-128"/>
                <a:cs typeface="Arial" pitchFamily="34" charset="0"/>
              </a:rPr>
              <a:t>GAO Recommendations</a:t>
            </a:r>
          </a:p>
          <a:p>
            <a:pPr lvl="1">
              <a:defRPr/>
            </a:pPr>
            <a:r>
              <a:rPr lang="en-US" sz="2400" dirty="0" smtClean="0">
                <a:latin typeface="Arial" pitchFamily="34" charset="0"/>
                <a:ea typeface="ＭＳ Ｐゴシック" pitchFamily="34" charset="-128"/>
                <a:cs typeface="Arial" pitchFamily="34" charset="0"/>
              </a:rPr>
              <a:t>Update DOL’s “investment education” guidance to cover decumulation</a:t>
            </a:r>
          </a:p>
          <a:p>
            <a:pPr lvl="1">
              <a:defRPr/>
            </a:pPr>
            <a:r>
              <a:rPr lang="en-US" sz="2400" dirty="0" smtClean="0">
                <a:latin typeface="Arial" pitchFamily="34" charset="0"/>
                <a:ea typeface="ＭＳ Ｐゴシック" pitchFamily="34" charset="-128"/>
                <a:cs typeface="Arial" pitchFamily="34" charset="0"/>
              </a:rPr>
              <a:t>But DOL is concerned about conflicts</a:t>
            </a:r>
          </a:p>
          <a:p>
            <a:pPr lvl="1">
              <a:defRPr/>
            </a:pPr>
            <a:r>
              <a:rPr lang="en-US" sz="2400" dirty="0" smtClean="0">
                <a:latin typeface="Arial" pitchFamily="34" charset="0"/>
                <a:ea typeface="ＭＳ Ｐゴシック" pitchFamily="34" charset="-128"/>
                <a:cs typeface="Arial" pitchFamily="34" charset="0"/>
              </a:rPr>
              <a:t>Guidance likely to restrict sales pitches</a:t>
            </a:r>
          </a:p>
          <a:p>
            <a:pPr marL="457200" lvl="1" indent="0">
              <a:buFont typeface="Verdana" pitchFamily="34" charset="0"/>
              <a:buNone/>
              <a:defRPr/>
            </a:pPr>
            <a:endParaRPr lang="en-US" sz="2400" dirty="0" smtClean="0">
              <a:latin typeface="Arial" pitchFamily="34" charset="0"/>
              <a:ea typeface="ＭＳ Ｐゴシック" pitchFamily="34" charset="-128"/>
              <a:cs typeface="Arial" pitchFamily="34" charset="0"/>
            </a:endParaRPr>
          </a:p>
          <a:p>
            <a:pPr indent="-182563">
              <a:lnSpc>
                <a:spcPts val="1925"/>
              </a:lnSpc>
              <a:defRPr/>
            </a:pPr>
            <a:r>
              <a:rPr lang="en-US" sz="2400" dirty="0" smtClean="0">
                <a:latin typeface="Arial" pitchFamily="34" charset="0"/>
                <a:ea typeface="ＭＳ Ｐゴシック" pitchFamily="34" charset="-128"/>
                <a:cs typeface="Arial" pitchFamily="34" charset="0"/>
              </a:rPr>
              <a:t>Lifetime Income Disclosure Act</a:t>
            </a:r>
          </a:p>
          <a:p>
            <a:pPr lvl="1">
              <a:defRPr/>
            </a:pPr>
            <a:r>
              <a:rPr lang="en-US" sz="2400" dirty="0" smtClean="0">
                <a:latin typeface="Arial" pitchFamily="34" charset="0"/>
                <a:ea typeface="ＭＳ Ｐゴシック" pitchFamily="34" charset="-128"/>
                <a:cs typeface="Arial" pitchFamily="34" charset="0"/>
              </a:rPr>
              <a:t>Plan to show account balances converted into guaranteed monthly amount</a:t>
            </a:r>
          </a:p>
          <a:p>
            <a:pPr lvl="1">
              <a:defRPr/>
            </a:pPr>
            <a:r>
              <a:rPr lang="en-US" sz="2400" dirty="0" smtClean="0">
                <a:latin typeface="Arial" pitchFamily="34" charset="0"/>
                <a:ea typeface="ＭＳ Ｐゴシック" pitchFamily="34" charset="-128"/>
                <a:cs typeface="Arial" pitchFamily="34" charset="0"/>
              </a:rPr>
              <a:t>Encourages participants to think about retirement paycheck for life</a:t>
            </a:r>
          </a:p>
          <a:p>
            <a:pPr>
              <a:defRPr/>
            </a:pPr>
            <a:endParaRPr lang="en-US" dirty="0"/>
          </a:p>
        </p:txBody>
      </p:sp>
      <p:sp>
        <p:nvSpPr>
          <p:cNvPr id="4" name="Slide Number Placeholder 3"/>
          <p:cNvSpPr>
            <a:spLocks noGrp="1"/>
          </p:cNvSpPr>
          <p:nvPr>
            <p:ph type="sldNum" sz="quarter" idx="12"/>
          </p:nvPr>
        </p:nvSpPr>
        <p:spPr/>
        <p:txBody>
          <a:bodyPr/>
          <a:lstStyle/>
          <a:p>
            <a:pPr>
              <a:defRPr/>
            </a:pPr>
            <a:fld id="{1E094A62-4F32-4E1E-9A2F-D7C948C70745}" type="slidenum">
              <a:rPr lang="en-US" smtClean="0"/>
              <a:pPr>
                <a:defRPr/>
              </a:pPr>
              <a:t>28</a:t>
            </a:fld>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3200" b="1" dirty="0" smtClean="0">
                <a:solidFill>
                  <a:schemeClr val="accent5">
                    <a:lumMod val="75000"/>
                  </a:schemeClr>
                </a:solidFill>
                <a:effectLst/>
                <a:latin typeface="Arial" pitchFamily="34" charset="0"/>
                <a:cs typeface="Arial" pitchFamily="34" charset="0"/>
              </a:rPr>
              <a:t>DOL Proposal for Lifetime Income Disclosures</a:t>
            </a:r>
            <a:endParaRPr lang="en-US" sz="3200" b="1" dirty="0">
              <a:solidFill>
                <a:schemeClr val="accent5">
                  <a:lumMod val="75000"/>
                </a:schemeClr>
              </a:solidFill>
              <a:effectLst/>
            </a:endParaRPr>
          </a:p>
        </p:txBody>
      </p:sp>
      <p:sp>
        <p:nvSpPr>
          <p:cNvPr id="3" name="Content Placeholder 2"/>
          <p:cNvSpPr>
            <a:spLocks noGrp="1"/>
          </p:cNvSpPr>
          <p:nvPr>
            <p:ph idx="1"/>
          </p:nvPr>
        </p:nvSpPr>
        <p:spPr/>
        <p:txBody>
          <a:bodyPr/>
          <a:lstStyle/>
          <a:p>
            <a:pPr marL="365125" lvl="1" indent="-282575" eaLnBrk="1" fontAlgn="auto" hangingPunct="1">
              <a:spcBef>
                <a:spcPts val="0"/>
              </a:spcBef>
              <a:spcAft>
                <a:spcPts val="0"/>
              </a:spcAft>
              <a:buSzPct val="80000"/>
              <a:buFont typeface="Wingdings 2" pitchFamily="18" charset="2"/>
              <a:buChar char=""/>
              <a:defRPr/>
            </a:pPr>
            <a:endParaRPr lang="en-US" sz="2000" b="1" dirty="0" smtClean="0">
              <a:latin typeface="Arial" pitchFamily="34" charset="0"/>
              <a:cs typeface="Arial" pitchFamily="34" charset="0"/>
            </a:endParaRPr>
          </a:p>
          <a:p>
            <a:pPr marL="365125" lvl="1" indent="-282575" eaLnBrk="1" fontAlgn="auto" hangingPunct="1">
              <a:spcBef>
                <a:spcPts val="0"/>
              </a:spcBef>
              <a:spcAft>
                <a:spcPts val="0"/>
              </a:spcAft>
              <a:buSzPct val="80000"/>
              <a:buFont typeface="Wingdings 2" pitchFamily="18" charset="2"/>
              <a:buChar char=""/>
              <a:defRPr/>
            </a:pPr>
            <a:r>
              <a:rPr lang="en-US" sz="2200" b="1" dirty="0" smtClean="0">
                <a:latin typeface="Arial" pitchFamily="34" charset="0"/>
                <a:cs typeface="Arial" pitchFamily="34" charset="0"/>
              </a:rPr>
              <a:t>Advance </a:t>
            </a:r>
            <a:r>
              <a:rPr lang="en-US" sz="2200" b="1" dirty="0">
                <a:latin typeface="Arial" pitchFamily="34" charset="0"/>
                <a:cs typeface="Arial" pitchFamily="34" charset="0"/>
              </a:rPr>
              <a:t>Notice of Proposed Rulemaking</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Lifetime income illustration in participant statements </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Must provide estimated income streams based on 	</a:t>
            </a:r>
          </a:p>
          <a:p>
            <a:pPr marL="311150" lvl="2" indent="0" eaLnBrk="1" fontAlgn="auto" hangingPunct="1">
              <a:spcBef>
                <a:spcPts val="0"/>
              </a:spcBef>
              <a:spcAft>
                <a:spcPts val="0"/>
              </a:spcAft>
              <a:buClr>
                <a:schemeClr val="accent3"/>
              </a:buClr>
              <a:buSzPct val="80000"/>
              <a:buFont typeface="Wingdings 2" pitchFamily="18" charset="2"/>
              <a:buNone/>
              <a:defRPr/>
            </a:pPr>
            <a:r>
              <a:rPr lang="en-US" sz="2200" dirty="0">
                <a:latin typeface="Arial" pitchFamily="34" charset="0"/>
                <a:cs typeface="Arial" pitchFamily="34" charset="0"/>
              </a:rPr>
              <a:t>       (1) current account and (2) projected account at </a:t>
            </a:r>
          </a:p>
          <a:p>
            <a:pPr marL="311150" lvl="2" indent="0" eaLnBrk="1" fontAlgn="auto" hangingPunct="1">
              <a:spcBef>
                <a:spcPts val="0"/>
              </a:spcBef>
              <a:spcAft>
                <a:spcPts val="0"/>
              </a:spcAft>
              <a:buClr>
                <a:schemeClr val="accent3"/>
              </a:buClr>
              <a:buSzPct val="80000"/>
              <a:buFont typeface="Wingdings 2" pitchFamily="18" charset="2"/>
              <a:buNone/>
              <a:defRPr/>
            </a:pPr>
            <a:r>
              <a:rPr lang="en-US" sz="2200" dirty="0" smtClean="0">
                <a:latin typeface="Arial" pitchFamily="34" charset="0"/>
                <a:cs typeface="Arial" pitchFamily="34" charset="0"/>
              </a:rPr>
              <a:t>       NRA</a:t>
            </a:r>
            <a:endParaRPr lang="en-US" sz="2200" dirty="0">
              <a:latin typeface="Arial" pitchFamily="34" charset="0"/>
              <a:cs typeface="Arial" pitchFamily="34" charset="0"/>
            </a:endParaRPr>
          </a:p>
          <a:p>
            <a:pPr marL="365125" lvl="1" indent="-282575" eaLnBrk="1" fontAlgn="auto" hangingPunct="1">
              <a:spcBef>
                <a:spcPts val="1800"/>
              </a:spcBef>
              <a:spcAft>
                <a:spcPts val="0"/>
              </a:spcAft>
              <a:buSzPct val="80000"/>
              <a:buFont typeface="Wingdings 2" pitchFamily="18" charset="2"/>
              <a:buChar char=""/>
              <a:defRPr/>
            </a:pPr>
            <a:r>
              <a:rPr lang="en-US" sz="2200" b="1" dirty="0">
                <a:latin typeface="Arial" pitchFamily="34" charset="0"/>
                <a:cs typeface="Arial" pitchFamily="34" charset="0"/>
              </a:rPr>
              <a:t>Safe Harbor for Projected Account</a:t>
            </a: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Assume 7% investment </a:t>
            </a:r>
            <a:r>
              <a:rPr lang="en-US" sz="2200" dirty="0" smtClean="0">
                <a:latin typeface="Arial" pitchFamily="34" charset="0"/>
                <a:cs typeface="Arial" pitchFamily="34" charset="0"/>
              </a:rPr>
              <a:t>return</a:t>
            </a:r>
            <a:endParaRPr lang="en-US" sz="2200" dirty="0">
              <a:latin typeface="Arial" pitchFamily="34" charset="0"/>
              <a:cs typeface="Arial" pitchFamily="34" charset="0"/>
            </a:endParaRP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Assume current contribution level, with 3% </a:t>
            </a:r>
            <a:r>
              <a:rPr lang="en-US" sz="2200" dirty="0" smtClean="0">
                <a:latin typeface="Arial" pitchFamily="34" charset="0"/>
                <a:cs typeface="Arial" pitchFamily="34" charset="0"/>
              </a:rPr>
              <a:t>increase</a:t>
            </a:r>
            <a:endParaRPr lang="en-US" sz="2200" dirty="0">
              <a:latin typeface="Arial" pitchFamily="34" charset="0"/>
              <a:cs typeface="Arial" pitchFamily="34" charset="0"/>
            </a:endParaRPr>
          </a:p>
          <a:p>
            <a:pPr marL="822325" lvl="2" indent="-282575" eaLnBrk="1" fontAlgn="auto" hangingPunct="1">
              <a:spcBef>
                <a:spcPts val="0"/>
              </a:spcBef>
              <a:spcAft>
                <a:spcPts val="0"/>
              </a:spcAft>
              <a:buClr>
                <a:schemeClr val="accent3"/>
              </a:buClr>
              <a:buSzPct val="80000"/>
              <a:buFont typeface="Wingdings 2" pitchFamily="18" charset="2"/>
              <a:buChar char=""/>
              <a:defRPr/>
            </a:pPr>
            <a:r>
              <a:rPr lang="en-US" sz="2200" dirty="0">
                <a:latin typeface="Arial" pitchFamily="34" charset="0"/>
                <a:cs typeface="Arial" pitchFamily="34" charset="0"/>
              </a:rPr>
              <a:t>Use 3% discount rate to convert to current </a:t>
            </a:r>
            <a:r>
              <a:rPr lang="en-US" sz="2200" dirty="0" smtClean="0">
                <a:latin typeface="Arial" pitchFamily="34" charset="0"/>
                <a:cs typeface="Arial" pitchFamily="34" charset="0"/>
              </a:rPr>
              <a:t>dollars</a:t>
            </a:r>
            <a:endParaRPr lang="en-US" sz="2200" dirty="0">
              <a:latin typeface="Arial" pitchFamily="34" charset="0"/>
              <a:cs typeface="Arial" pitchFamily="34" charset="0"/>
            </a:endParaRPr>
          </a:p>
          <a:p>
            <a:pPr>
              <a:defRPr/>
            </a:pPr>
            <a:endParaRPr lang="en-US" dirty="0"/>
          </a:p>
        </p:txBody>
      </p:sp>
      <p:sp>
        <p:nvSpPr>
          <p:cNvPr id="4" name="Slide Number Placeholder 3"/>
          <p:cNvSpPr>
            <a:spLocks noGrp="1"/>
          </p:cNvSpPr>
          <p:nvPr>
            <p:ph type="sldNum" sz="quarter" idx="12"/>
          </p:nvPr>
        </p:nvSpPr>
        <p:spPr/>
        <p:txBody>
          <a:bodyPr/>
          <a:lstStyle/>
          <a:p>
            <a:pPr>
              <a:defRPr/>
            </a:pPr>
            <a:fld id="{58C12124-AB17-460D-88C1-FB571523A10C}" type="slidenum">
              <a:rPr lang="en-US" smtClean="0"/>
              <a:pPr>
                <a:defRPr/>
              </a:pPr>
              <a:t>29</a:t>
            </a:fld>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228600"/>
            <a:ext cx="7499350" cy="914400"/>
          </a:xfrm>
        </p:spPr>
        <p:txBody>
          <a:bodyPr/>
          <a:lstStyle/>
          <a:p>
            <a:pPr>
              <a:defRPr/>
            </a:pPr>
            <a:r>
              <a:rPr lang="en-US" sz="3600" b="1" dirty="0" smtClean="0">
                <a:solidFill>
                  <a:schemeClr val="accent5">
                    <a:lumMod val="50000"/>
                  </a:schemeClr>
                </a:solidFill>
                <a:effectLst/>
                <a:latin typeface="Arial" pitchFamily="34" charset="0"/>
                <a:cs typeface="Arial" pitchFamily="34" charset="0"/>
              </a:rPr>
              <a:t>Lifetime Income Illustration</a:t>
            </a:r>
            <a:endParaRPr lang="en-US" sz="3600" b="1" dirty="0">
              <a:solidFill>
                <a:schemeClr val="accent5">
                  <a:lumMod val="50000"/>
                </a:schemeClr>
              </a:solidFill>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0" lvl="1" indent="0" eaLnBrk="1" fontAlgn="auto" hangingPunct="1">
              <a:spcBef>
                <a:spcPts val="0"/>
              </a:spcBef>
              <a:spcAft>
                <a:spcPts val="1800"/>
              </a:spcAft>
              <a:buSzPct val="80000"/>
              <a:buFont typeface="Verdana" pitchFamily="34" charset="0"/>
              <a:buNone/>
              <a:defRPr/>
            </a:pPr>
            <a:r>
              <a:rPr lang="en-US" sz="1800" b="1" dirty="0"/>
              <a:t>•   </a:t>
            </a:r>
            <a:r>
              <a:rPr lang="en-US" sz="1800" b="1" u="sng" dirty="0">
                <a:latin typeface="Arial" pitchFamily="34" charset="0"/>
                <a:cs typeface="Arial" pitchFamily="34" charset="0"/>
              </a:rPr>
              <a:t>Illustration for 50-Year Old Participant</a:t>
            </a:r>
          </a:p>
          <a:p>
            <a:pPr marL="311150" lvl="2" indent="0" eaLnBrk="1" fontAlgn="auto" hangingPunct="1">
              <a:spcBef>
                <a:spcPts val="0"/>
              </a:spcBef>
              <a:spcAft>
                <a:spcPts val="0"/>
              </a:spcAft>
              <a:buClr>
                <a:schemeClr val="accent3"/>
              </a:buClr>
              <a:buSzPct val="80000"/>
              <a:buFont typeface="Wingdings 2" pitchFamily="18" charset="2"/>
              <a:buNone/>
              <a:defRPr/>
            </a:pPr>
            <a:r>
              <a:rPr lang="en-US" sz="1800" dirty="0">
                <a:solidFill>
                  <a:srgbClr val="00B050"/>
                </a:solidFill>
              </a:rPr>
              <a:t>		  </a:t>
            </a:r>
            <a:r>
              <a:rPr lang="en-US" sz="1800" b="1" dirty="0"/>
              <a:t>	            	     </a:t>
            </a:r>
            <a:r>
              <a:rPr lang="en-US" sz="1800" b="1" dirty="0" smtClean="0"/>
              <a:t>         Account    </a:t>
            </a:r>
            <a:r>
              <a:rPr lang="en-US" sz="1800" b="1" dirty="0"/>
              <a:t>Estimated </a:t>
            </a:r>
            <a:r>
              <a:rPr lang="en-US" sz="1800" b="1" dirty="0" smtClean="0"/>
              <a:t> Monthly                </a:t>
            </a:r>
            <a:endParaRPr lang="en-US" sz="1800" b="1" dirty="0"/>
          </a:p>
          <a:p>
            <a:pPr marL="311150" lvl="2" indent="0" eaLnBrk="1" fontAlgn="auto" hangingPunct="1">
              <a:spcBef>
                <a:spcPts val="0"/>
              </a:spcBef>
              <a:spcAft>
                <a:spcPts val="0"/>
              </a:spcAft>
              <a:buClr>
                <a:schemeClr val="accent3"/>
              </a:buClr>
              <a:buSzPct val="80000"/>
              <a:buFont typeface="Wingdings 2" pitchFamily="18" charset="2"/>
              <a:buNone/>
              <a:defRPr/>
            </a:pPr>
            <a:r>
              <a:rPr lang="en-US" sz="1800" b="1" dirty="0"/>
              <a:t>				        </a:t>
            </a:r>
            <a:r>
              <a:rPr lang="en-US" sz="1800" b="1" dirty="0" smtClean="0"/>
              <a:t>       Balance      Lifetime Payment</a:t>
            </a:r>
            <a:endParaRPr lang="en-US" sz="1800" b="1" dirty="0"/>
          </a:p>
          <a:p>
            <a:pPr marL="539750" lvl="2" eaLnBrk="1" fontAlgn="auto" hangingPunct="1">
              <a:spcBef>
                <a:spcPts val="0"/>
              </a:spcBef>
              <a:spcAft>
                <a:spcPts val="0"/>
              </a:spcAft>
              <a:buClr>
                <a:schemeClr val="accent3"/>
              </a:buClr>
              <a:buSzPct val="80000"/>
              <a:defRPr/>
            </a:pPr>
            <a:endParaRPr lang="en-US" sz="1800" b="1" dirty="0"/>
          </a:p>
          <a:p>
            <a:pPr marL="0" lvl="2" indent="0" eaLnBrk="1" fontAlgn="auto" hangingPunct="1">
              <a:spcBef>
                <a:spcPts val="0"/>
              </a:spcBef>
              <a:spcAft>
                <a:spcPts val="0"/>
              </a:spcAft>
              <a:buClr>
                <a:schemeClr val="accent3"/>
              </a:buClr>
              <a:buSzPct val="80000"/>
              <a:buFont typeface="Wingdings 2" pitchFamily="18" charset="2"/>
              <a:buNone/>
              <a:defRPr/>
            </a:pPr>
            <a:r>
              <a:rPr lang="en-US" sz="1800" b="1" dirty="0">
                <a:latin typeface="Arial" pitchFamily="34" charset="0"/>
                <a:cs typeface="Arial" pitchFamily="34" charset="0"/>
              </a:rPr>
              <a:t>    </a:t>
            </a:r>
            <a:r>
              <a:rPr lang="en-US" sz="1800" b="1" dirty="0">
                <a:solidFill>
                  <a:srgbClr val="0070C0"/>
                </a:solidFill>
                <a:latin typeface="Arial" pitchFamily="34" charset="0"/>
                <a:cs typeface="Arial" pitchFamily="34" charset="0"/>
              </a:rPr>
              <a:t>Current Account (2014)	      </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125,000.00      </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700.00</a:t>
            </a:r>
          </a:p>
          <a:p>
            <a:pPr marL="0" lvl="2" indent="0" eaLnBrk="1" fontAlgn="auto" hangingPunct="1">
              <a:lnSpc>
                <a:spcPct val="120000"/>
              </a:lnSpc>
              <a:spcBef>
                <a:spcPts val="0"/>
              </a:spcBef>
              <a:spcAft>
                <a:spcPts val="0"/>
              </a:spcAft>
              <a:buClr>
                <a:schemeClr val="accent3"/>
              </a:buClr>
              <a:buSzPct val="80000"/>
              <a:buFont typeface="Wingdings 2" pitchFamily="18" charset="2"/>
              <a:buNone/>
              <a:defRPr/>
            </a:pPr>
            <a:r>
              <a:rPr lang="en-US" sz="1800" b="1" dirty="0">
                <a:latin typeface="Arial" pitchFamily="34" charset="0"/>
                <a:cs typeface="Arial" pitchFamily="34" charset="0"/>
              </a:rPr>
              <a:t>    Projected Amount (2029)	     </a:t>
            </a:r>
            <a:r>
              <a:rPr lang="en-US" sz="1800" b="1" dirty="0" smtClean="0">
                <a:latin typeface="Arial" pitchFamily="34" charset="0"/>
                <a:cs typeface="Arial" pitchFamily="34" charset="0"/>
              </a:rPr>
              <a:t>      $</a:t>
            </a:r>
            <a:r>
              <a:rPr lang="en-US" sz="1800" b="1" dirty="0">
                <a:latin typeface="Arial" pitchFamily="34" charset="0"/>
                <a:cs typeface="Arial" pitchFamily="34" charset="0"/>
              </a:rPr>
              <a:t>500,000.00</a:t>
            </a:r>
          </a:p>
          <a:p>
            <a:pPr marL="0" lvl="1" indent="0" eaLnBrk="1" fontAlgn="auto" hangingPunct="1">
              <a:lnSpc>
                <a:spcPct val="120000"/>
              </a:lnSpc>
              <a:spcBef>
                <a:spcPts val="0"/>
              </a:spcBef>
              <a:spcAft>
                <a:spcPts val="0"/>
              </a:spcAft>
              <a:buSzPct val="80000"/>
              <a:buFont typeface="Verdana" pitchFamily="34" charset="0"/>
              <a:buNone/>
              <a:defRPr/>
            </a:pPr>
            <a:r>
              <a:rPr lang="en-US" sz="1800" b="1" dirty="0">
                <a:latin typeface="Arial" pitchFamily="34" charset="0"/>
                <a:cs typeface="Arial" pitchFamily="34" charset="0"/>
              </a:rPr>
              <a:t>    </a:t>
            </a:r>
            <a:r>
              <a:rPr lang="en-US" sz="1800" b="1" dirty="0">
                <a:solidFill>
                  <a:srgbClr val="0070C0"/>
                </a:solidFill>
                <a:latin typeface="Arial" pitchFamily="34" charset="0"/>
                <a:cs typeface="Arial" pitchFamily="34" charset="0"/>
              </a:rPr>
              <a:t>Projected Account (Current Dollars</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321,000.00    </a:t>
            </a:r>
            <a:r>
              <a:rPr lang="en-US" sz="1800" b="1" dirty="0" smtClean="0">
                <a:solidFill>
                  <a:srgbClr val="0070C0"/>
                </a:solidFill>
                <a:latin typeface="Arial" pitchFamily="34" charset="0"/>
                <a:cs typeface="Arial" pitchFamily="34" charset="0"/>
              </a:rPr>
              <a:t> $</a:t>
            </a:r>
            <a:r>
              <a:rPr lang="en-US" sz="1800" b="1" dirty="0">
                <a:solidFill>
                  <a:srgbClr val="0070C0"/>
                </a:solidFill>
                <a:latin typeface="Arial" pitchFamily="34" charset="0"/>
                <a:cs typeface="Arial" pitchFamily="34" charset="0"/>
              </a:rPr>
              <a:t>1,800.00</a:t>
            </a:r>
          </a:p>
          <a:p>
            <a:pPr marL="0" lvl="1" eaLnBrk="1" fontAlgn="auto" hangingPunct="1">
              <a:spcBef>
                <a:spcPts val="0"/>
              </a:spcBef>
              <a:spcAft>
                <a:spcPts val="0"/>
              </a:spcAft>
              <a:defRPr/>
            </a:pPr>
            <a:endParaRPr lang="en-US" sz="1800" b="1" u="sng" dirty="0" smtClean="0">
              <a:latin typeface="Arial" pitchFamily="34" charset="0"/>
              <a:cs typeface="Arial" pitchFamily="34" charset="0"/>
            </a:endParaRPr>
          </a:p>
          <a:p>
            <a:pPr marL="0" lvl="1" eaLnBrk="1" fontAlgn="auto" hangingPunct="1">
              <a:spcBef>
                <a:spcPts val="0"/>
              </a:spcBef>
              <a:spcAft>
                <a:spcPts val="0"/>
              </a:spcAft>
              <a:defRPr/>
            </a:pPr>
            <a:endParaRPr lang="en-US" sz="1800" b="1" u="sng" dirty="0">
              <a:latin typeface="Arial" pitchFamily="34" charset="0"/>
              <a:cs typeface="Arial" pitchFamily="34" charset="0"/>
            </a:endParaRPr>
          </a:p>
          <a:p>
            <a:pPr marL="0" lvl="1" eaLnBrk="1" fontAlgn="auto" hangingPunct="1">
              <a:spcBef>
                <a:spcPts val="0"/>
              </a:spcBef>
              <a:spcAft>
                <a:spcPts val="0"/>
              </a:spcAft>
              <a:defRPr/>
            </a:pPr>
            <a:endParaRPr lang="en-US" sz="1800" b="1" u="sng" dirty="0">
              <a:latin typeface="Arial" pitchFamily="34" charset="0"/>
              <a:cs typeface="Arial" pitchFamily="34" charset="0"/>
            </a:endParaRPr>
          </a:p>
          <a:p>
            <a:pPr marL="0" lvl="1" indent="0" eaLnBrk="1" fontAlgn="auto" hangingPunct="1">
              <a:lnSpc>
                <a:spcPct val="110000"/>
              </a:lnSpc>
              <a:spcBef>
                <a:spcPts val="0"/>
              </a:spcBef>
              <a:spcAft>
                <a:spcPts val="0"/>
              </a:spcAft>
              <a:buFont typeface="Verdana" pitchFamily="34" charset="0"/>
              <a:buNone/>
              <a:defRPr/>
            </a:pPr>
            <a:r>
              <a:rPr lang="en-US" sz="1800" dirty="0">
                <a:latin typeface="Arial" pitchFamily="34" charset="0"/>
                <a:cs typeface="Arial" pitchFamily="34" charset="0"/>
              </a:rPr>
              <a:t>●  </a:t>
            </a:r>
            <a:r>
              <a:rPr lang="en-US" sz="1800" b="1" dirty="0">
                <a:latin typeface="Arial" pitchFamily="34" charset="0"/>
                <a:cs typeface="Arial" pitchFamily="34" charset="0"/>
              </a:rPr>
              <a:t> </a:t>
            </a:r>
            <a:r>
              <a:rPr lang="en-US" sz="1800" b="1" u="sng" dirty="0">
                <a:latin typeface="Arial" pitchFamily="34" charset="0"/>
                <a:cs typeface="Arial" pitchFamily="34" charset="0"/>
              </a:rPr>
              <a:t>Required Disclosures/Disclaimers</a:t>
            </a:r>
          </a:p>
          <a:p>
            <a:pPr marL="0" indent="0" eaLnBrk="1" fontAlgn="auto" hangingPunct="1">
              <a:lnSpc>
                <a:spcPct val="110000"/>
              </a:lnSpc>
              <a:spcBef>
                <a:spcPts val="0"/>
              </a:spcBef>
              <a:spcAft>
                <a:spcPts val="0"/>
              </a:spcAft>
              <a:buFont typeface="Wingdings 2" pitchFamily="18" charset="2"/>
              <a:buNone/>
              <a:defRPr/>
            </a:pPr>
            <a:r>
              <a:rPr lang="en-US" sz="1800" dirty="0">
                <a:latin typeface="Arial" pitchFamily="34" charset="0"/>
                <a:cs typeface="Arial" pitchFamily="34" charset="0"/>
              </a:rPr>
              <a:t>     -   Explanation of assumptions</a:t>
            </a:r>
          </a:p>
          <a:p>
            <a:pPr marL="0" indent="0" eaLnBrk="1" fontAlgn="auto" hangingPunct="1">
              <a:lnSpc>
                <a:spcPct val="110000"/>
              </a:lnSpc>
              <a:spcBef>
                <a:spcPts val="0"/>
              </a:spcBef>
              <a:spcAft>
                <a:spcPts val="0"/>
              </a:spcAft>
              <a:buFont typeface="Wingdings 2" pitchFamily="18" charset="2"/>
              <a:buNone/>
              <a:defRPr/>
            </a:pPr>
            <a:r>
              <a:rPr lang="en-US" sz="1800" dirty="0">
                <a:latin typeface="Arial" pitchFamily="34" charset="0"/>
                <a:cs typeface="Arial" pitchFamily="34" charset="0"/>
              </a:rPr>
              <a:t>     -   Estimates are not benefit guarantees</a:t>
            </a:r>
          </a:p>
          <a:p>
            <a:pPr>
              <a:defRPr/>
            </a:pPr>
            <a:endParaRPr lang="en-US" dirty="0"/>
          </a:p>
        </p:txBody>
      </p:sp>
      <p:sp>
        <p:nvSpPr>
          <p:cNvPr id="4" name="Slide Number Placeholder 3"/>
          <p:cNvSpPr>
            <a:spLocks noGrp="1"/>
          </p:cNvSpPr>
          <p:nvPr>
            <p:ph type="sldNum" sz="quarter" idx="12"/>
          </p:nvPr>
        </p:nvSpPr>
        <p:spPr/>
        <p:txBody>
          <a:bodyPr/>
          <a:lstStyle/>
          <a:p>
            <a:pPr>
              <a:defRPr/>
            </a:pPr>
            <a:fld id="{54BB7D60-E7A5-4DC9-84EC-976667E38449}" type="slidenum">
              <a:rPr lang="en-US" smtClean="0"/>
              <a:pPr>
                <a:defRPr/>
              </a:pPr>
              <a:t>30</a:t>
            </a:fld>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 </a:t>
            </a:r>
            <a:endParaRPr lang="en-US" dirty="0"/>
          </a:p>
        </p:txBody>
      </p:sp>
      <p:sp>
        <p:nvSpPr>
          <p:cNvPr id="37891" name="Content Placeholder 2"/>
          <p:cNvSpPr>
            <a:spLocks noGrp="1"/>
          </p:cNvSpPr>
          <p:nvPr>
            <p:ph idx="1"/>
          </p:nvPr>
        </p:nvSpPr>
        <p:spPr/>
        <p:txBody>
          <a:bodyPr/>
          <a:lstStyle/>
          <a:p>
            <a:endParaRPr lang="en-US" sz="4000" dirty="0" smtClean="0">
              <a:latin typeface="Arial" pitchFamily="34" charset="0"/>
              <a:cs typeface="Arial" pitchFamily="34" charset="0"/>
            </a:endParaRPr>
          </a:p>
          <a:p>
            <a:r>
              <a:rPr lang="en-US" sz="4000" dirty="0" smtClean="0">
                <a:latin typeface="Arial" pitchFamily="34" charset="0"/>
                <a:cs typeface="Arial" pitchFamily="34" charset="0"/>
              </a:rPr>
              <a:t>1.	Target Date Funds</a:t>
            </a:r>
          </a:p>
          <a:p>
            <a:r>
              <a:rPr lang="en-US" sz="4000" dirty="0" smtClean="0">
                <a:latin typeface="Arial" pitchFamily="34" charset="0"/>
                <a:cs typeface="Arial" pitchFamily="34" charset="0"/>
              </a:rPr>
              <a:t>2.	Lifetime Income Initiative</a:t>
            </a:r>
          </a:p>
          <a:p>
            <a:r>
              <a:rPr lang="en-US" sz="4000" dirty="0" smtClean="0">
                <a:solidFill>
                  <a:srgbClr val="0070C0"/>
                </a:solidFill>
                <a:latin typeface="Arial" pitchFamily="34" charset="0"/>
                <a:cs typeface="Arial" pitchFamily="34" charset="0"/>
              </a:rPr>
              <a:t>3.	Tax and Healthcare Reform  </a:t>
            </a:r>
          </a:p>
          <a:p>
            <a:endParaRPr lang="en-US" dirty="0" smtClean="0"/>
          </a:p>
        </p:txBody>
      </p:sp>
      <p:sp>
        <p:nvSpPr>
          <p:cNvPr id="4" name="Slide Number Placeholder 3"/>
          <p:cNvSpPr>
            <a:spLocks noGrp="1"/>
          </p:cNvSpPr>
          <p:nvPr>
            <p:ph type="sldNum" sz="quarter" idx="12"/>
          </p:nvPr>
        </p:nvSpPr>
        <p:spPr/>
        <p:txBody>
          <a:bodyPr/>
          <a:lstStyle/>
          <a:p>
            <a:pPr>
              <a:defRPr/>
            </a:pPr>
            <a:fld id="{EC67F330-9D10-4B21-8374-631651B8BC72}" type="slidenum">
              <a:rPr lang="en-US" smtClean="0"/>
              <a:pPr>
                <a:defRPr/>
              </a:pPr>
              <a:t>31</a:t>
            </a:fld>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solidFill>
                  <a:schemeClr val="accent5">
                    <a:lumMod val="50000"/>
                  </a:schemeClr>
                </a:solidFill>
                <a:effectLst/>
                <a:latin typeface="Arial" pitchFamily="34" charset="0"/>
                <a:cs typeface="Arial" pitchFamily="34" charset="0"/>
              </a:rPr>
              <a:t>Administration Initiatives to Increase Retirement Savings Through IRAs</a:t>
            </a:r>
            <a:endParaRPr lang="en-US" sz="3200" b="1" dirty="0">
              <a:solidFill>
                <a:schemeClr val="accent5">
                  <a:lumMod val="50000"/>
                </a:schemeClr>
              </a:solidFill>
              <a:effectLst/>
            </a:endParaRPr>
          </a:p>
        </p:txBody>
      </p:sp>
      <p:sp>
        <p:nvSpPr>
          <p:cNvPr id="3" name="Content Placeholder 2"/>
          <p:cNvSpPr>
            <a:spLocks noGrp="1"/>
          </p:cNvSpPr>
          <p:nvPr>
            <p:ph idx="1"/>
          </p:nvPr>
        </p:nvSpPr>
        <p:spPr>
          <a:xfrm>
            <a:off x="1435100" y="1371600"/>
            <a:ext cx="7499350" cy="4953000"/>
          </a:xfrm>
        </p:spPr>
        <p:txBody>
          <a:bodyPr/>
          <a:lstStyle/>
          <a:p>
            <a:pPr>
              <a:defRPr/>
            </a:pPr>
            <a:r>
              <a:rPr lang="en-US" sz="2400" dirty="0">
                <a:latin typeface="Arial" pitchFamily="34" charset="0"/>
                <a:cs typeface="Arial" pitchFamily="34" charset="0"/>
              </a:rPr>
              <a:t>Administration pushing automatic IRAs featuring:</a:t>
            </a:r>
          </a:p>
          <a:p>
            <a:pPr lvl="1">
              <a:defRPr/>
            </a:pPr>
            <a:r>
              <a:rPr lang="en-US" sz="2200" dirty="0">
                <a:latin typeface="Arial" pitchFamily="34" charset="0"/>
                <a:cs typeface="Arial" pitchFamily="34" charset="0"/>
              </a:rPr>
              <a:t>3% default contribution rate</a:t>
            </a:r>
          </a:p>
          <a:p>
            <a:pPr lvl="1">
              <a:defRPr/>
            </a:pPr>
            <a:r>
              <a:rPr lang="en-US" sz="2200" dirty="0">
                <a:latin typeface="Arial" pitchFamily="34" charset="0"/>
                <a:cs typeface="Arial" pitchFamily="34" charset="0"/>
              </a:rPr>
              <a:t>Choice of traditional pre-tax IRA or after-tax Roth</a:t>
            </a:r>
          </a:p>
          <a:p>
            <a:pPr lvl="1">
              <a:defRPr/>
            </a:pPr>
            <a:r>
              <a:rPr lang="en-US" sz="2200" dirty="0">
                <a:latin typeface="Arial" pitchFamily="34" charset="0"/>
                <a:cs typeface="Arial" pitchFamily="34" charset="0"/>
              </a:rPr>
              <a:t>Multiple alternatives for selecting IRA provider</a:t>
            </a:r>
          </a:p>
          <a:p>
            <a:pPr lvl="1">
              <a:defRPr/>
            </a:pPr>
            <a:r>
              <a:rPr lang="en-US" sz="2200" dirty="0">
                <a:latin typeface="Arial" pitchFamily="34" charset="0"/>
                <a:cs typeface="Arial" pitchFamily="34" charset="0"/>
              </a:rPr>
              <a:t>Government designated default investments</a:t>
            </a:r>
          </a:p>
          <a:p>
            <a:pPr>
              <a:defRPr/>
            </a:pPr>
            <a:r>
              <a:rPr lang="en-US" sz="2400" dirty="0">
                <a:latin typeface="Arial" pitchFamily="34" charset="0"/>
                <a:cs typeface="Arial" pitchFamily="34" charset="0"/>
              </a:rPr>
              <a:t>MyRA Initiative</a:t>
            </a:r>
          </a:p>
          <a:p>
            <a:pPr lvl="1">
              <a:defRPr/>
            </a:pPr>
            <a:r>
              <a:rPr lang="en-US" sz="2200" dirty="0">
                <a:latin typeface="Arial" pitchFamily="34" charset="0"/>
                <a:cs typeface="Arial" pitchFamily="34" charset="0"/>
              </a:rPr>
              <a:t>Starter program does not require legislative authorization</a:t>
            </a:r>
          </a:p>
          <a:p>
            <a:pPr lvl="1">
              <a:defRPr/>
            </a:pPr>
            <a:r>
              <a:rPr lang="en-US" sz="2200" dirty="0">
                <a:latin typeface="Arial" pitchFamily="34" charset="0"/>
                <a:cs typeface="Arial" pitchFamily="34" charset="0"/>
              </a:rPr>
              <a:t>Contributions to Roth accounts</a:t>
            </a:r>
          </a:p>
          <a:p>
            <a:pPr lvl="1">
              <a:defRPr/>
            </a:pPr>
            <a:r>
              <a:rPr lang="en-US" sz="2200" dirty="0">
                <a:latin typeface="Arial" pitchFamily="34" charset="0"/>
                <a:cs typeface="Arial" pitchFamily="34" charset="0"/>
              </a:rPr>
              <a:t>Permits small investments ($25 / $5)</a:t>
            </a:r>
          </a:p>
          <a:p>
            <a:pPr lvl="1">
              <a:defRPr/>
            </a:pPr>
            <a:r>
              <a:rPr lang="en-US" sz="2200" dirty="0">
                <a:latin typeface="Arial" pitchFamily="34" charset="0"/>
                <a:cs typeface="Arial" pitchFamily="34" charset="0"/>
              </a:rPr>
              <a:t>Low rate of return from Treasury bonds</a:t>
            </a:r>
          </a:p>
          <a:p>
            <a:pPr lvl="1">
              <a:defRPr/>
            </a:pPr>
            <a:r>
              <a:rPr lang="en-US" sz="2200" dirty="0">
                <a:latin typeface="Arial" pitchFamily="34" charset="0"/>
                <a:cs typeface="Arial" pitchFamily="34" charset="0"/>
              </a:rPr>
              <a:t>Maximum $15,000 balance</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32</a:t>
            </a:fld>
            <a:endParaRPr lang="en-US" dirty="0"/>
          </a:p>
        </p:txBody>
      </p:sp>
    </p:spTree>
    <p:extLst>
      <p:ext uri="{BB962C8B-B14F-4D97-AF65-F5344CB8AC3E}">
        <p14:creationId xmlns:p14="http://schemas.microsoft.com/office/powerpoint/2010/main" val="32168302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itchFamily="34" charset="0"/>
                <a:cs typeface="Arial" pitchFamily="34" charset="0"/>
              </a:rPr>
              <a:t>Limiting Tax Cost of Retirement Plans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a:latin typeface="Arial" pitchFamily="34" charset="0"/>
                <a:cs typeface="Arial" pitchFamily="34" charset="0"/>
              </a:rPr>
              <a:t>Impact of retirement plans on federal deficit</a:t>
            </a:r>
          </a:p>
          <a:p>
            <a:pPr lvl="1">
              <a:defRPr/>
            </a:pPr>
            <a:r>
              <a:rPr lang="en-US" dirty="0">
                <a:latin typeface="Arial" pitchFamily="34" charset="0"/>
                <a:cs typeface="Arial" pitchFamily="34" charset="0"/>
              </a:rPr>
              <a:t>DC / 401(k</a:t>
            </a:r>
            <a:r>
              <a:rPr lang="en-US" dirty="0" smtClean="0">
                <a:latin typeface="Arial" pitchFamily="34" charset="0"/>
                <a:cs typeface="Arial" pitchFamily="34" charset="0"/>
              </a:rPr>
              <a:t>)</a:t>
            </a:r>
            <a:endParaRPr lang="en-US" dirty="0">
              <a:latin typeface="Arial" pitchFamily="34" charset="0"/>
              <a:cs typeface="Arial" pitchFamily="34" charset="0"/>
            </a:endParaRPr>
          </a:p>
          <a:p>
            <a:pPr marL="457200" lvl="1" indent="0">
              <a:buNone/>
              <a:defRPr/>
            </a:pPr>
            <a:r>
              <a:rPr lang="en-US" dirty="0">
                <a:latin typeface="Arial" pitchFamily="34" charset="0"/>
                <a:cs typeface="Arial" pitchFamily="34" charset="0"/>
              </a:rPr>
              <a:t>	•  $61 billion (2015)</a:t>
            </a:r>
          </a:p>
          <a:p>
            <a:pPr marL="457200" lvl="1" indent="0">
              <a:buNone/>
              <a:defRPr/>
            </a:pPr>
            <a:r>
              <a:rPr lang="en-US" dirty="0">
                <a:latin typeface="Arial" pitchFamily="34" charset="0"/>
                <a:cs typeface="Arial" pitchFamily="34" charset="0"/>
              </a:rPr>
              <a:t>	•  $414 billion (2015 – 2019)</a:t>
            </a:r>
          </a:p>
          <a:p>
            <a:pPr marL="457200" lvl="1" indent="0">
              <a:buNone/>
              <a:defRPr/>
            </a:pPr>
            <a:r>
              <a:rPr lang="en-US" dirty="0" smtClean="0">
                <a:solidFill>
                  <a:srgbClr val="0070C0"/>
                </a:solidFill>
                <a:latin typeface="Arial" pitchFamily="34" charset="0"/>
                <a:cs typeface="Arial" pitchFamily="34" charset="0"/>
              </a:rPr>
              <a:t>◦</a:t>
            </a:r>
            <a:r>
              <a:rPr lang="en-US" dirty="0" smtClean="0">
                <a:latin typeface="Arial" pitchFamily="34" charset="0"/>
                <a:cs typeface="Arial" pitchFamily="34" charset="0"/>
              </a:rPr>
              <a:t>  DB</a:t>
            </a:r>
            <a:endParaRPr lang="en-US" dirty="0">
              <a:latin typeface="Arial" pitchFamily="34" charset="0"/>
              <a:cs typeface="Arial" pitchFamily="34" charset="0"/>
            </a:endParaRPr>
          </a:p>
          <a:p>
            <a:pPr marL="560387" lvl="1" indent="0">
              <a:buNone/>
              <a:defRPr/>
            </a:pPr>
            <a:r>
              <a:rPr lang="en-US" dirty="0">
                <a:latin typeface="Arial" pitchFamily="34" charset="0"/>
                <a:cs typeface="Arial" pitchFamily="34" charset="0"/>
              </a:rPr>
              <a:t>     •  $42 billion (2015)</a:t>
            </a:r>
          </a:p>
          <a:p>
            <a:pPr marL="560387" lvl="1" indent="0">
              <a:spcBef>
                <a:spcPts val="0"/>
              </a:spcBef>
              <a:buNone/>
              <a:defRPr/>
            </a:pPr>
            <a:r>
              <a:rPr lang="en-US" dirty="0">
                <a:latin typeface="Arial" pitchFamily="34" charset="0"/>
                <a:cs typeface="Arial" pitchFamily="34" charset="0"/>
              </a:rPr>
              <a:t>     •  235 billion (2015 – 2019</a:t>
            </a:r>
            <a:r>
              <a:rPr lang="en-US" dirty="0" smtClean="0">
                <a:latin typeface="Arial" pitchFamily="34" charset="0"/>
                <a:cs typeface="Arial" pitchFamily="34" charset="0"/>
              </a:rPr>
              <a:t>)</a:t>
            </a:r>
          </a:p>
          <a:p>
            <a:pPr marL="560387" lvl="1" indent="0">
              <a:spcBef>
                <a:spcPts val="0"/>
              </a:spcBef>
              <a:buNone/>
              <a:defRPr/>
            </a:pPr>
            <a:endParaRPr lang="en-US" sz="2600" dirty="0">
              <a:latin typeface="Arial" pitchFamily="34" charset="0"/>
              <a:cs typeface="Arial" pitchFamily="34" charset="0"/>
            </a:endParaRPr>
          </a:p>
          <a:p>
            <a:pPr>
              <a:spcBef>
                <a:spcPts val="0"/>
              </a:spcBef>
              <a:defRPr/>
            </a:pPr>
            <a:r>
              <a:rPr lang="en-US" sz="2400" dirty="0">
                <a:latin typeface="Arial" pitchFamily="34" charset="0"/>
                <a:cs typeface="Arial" pitchFamily="34" charset="0"/>
              </a:rPr>
              <a:t> </a:t>
            </a:r>
            <a:r>
              <a:rPr lang="en-US" sz="3000" dirty="0">
                <a:latin typeface="Arial" pitchFamily="34" charset="0"/>
                <a:cs typeface="Arial" pitchFamily="34" charset="0"/>
              </a:rPr>
              <a:t>Tax reform</a:t>
            </a:r>
          </a:p>
          <a:p>
            <a:pPr>
              <a:defRPr/>
            </a:pPr>
            <a:r>
              <a:rPr lang="en-US" sz="3000" dirty="0" smtClean="0">
                <a:latin typeface="Arial" pitchFamily="34" charset="0"/>
                <a:cs typeface="Arial" pitchFamily="34" charset="0"/>
              </a:rPr>
              <a:t> </a:t>
            </a:r>
            <a:r>
              <a:rPr lang="en-US" sz="3000" dirty="0">
                <a:latin typeface="Arial" pitchFamily="34" charset="0"/>
                <a:cs typeface="Arial" pitchFamily="34" charset="0"/>
              </a:rPr>
              <a:t>Pension system reform</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33</a:t>
            </a:fld>
            <a:endParaRPr lang="en-US" dirty="0"/>
          </a:p>
        </p:txBody>
      </p:sp>
    </p:spTree>
    <p:extLst>
      <p:ext uri="{BB962C8B-B14F-4D97-AF65-F5344CB8AC3E}">
        <p14:creationId xmlns:p14="http://schemas.microsoft.com/office/powerpoint/2010/main" val="39364699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effectLst/>
                <a:latin typeface="Arial" pitchFamily="34" charset="0"/>
                <a:cs typeface="Arial" pitchFamily="34" charset="0"/>
              </a:rPr>
              <a:t>Limiting Contributions &amp; Benefits</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a:xfrm>
            <a:off x="1447800" y="1371600"/>
            <a:ext cx="7499350" cy="4800600"/>
          </a:xfrm>
        </p:spPr>
        <p:txBody>
          <a:bodyPr/>
          <a:lstStyle/>
          <a:p>
            <a:pPr marL="0" indent="0">
              <a:buNone/>
              <a:defRPr/>
            </a:pPr>
            <a:r>
              <a:rPr lang="en-US" sz="2100" dirty="0">
                <a:latin typeface="Arial" pitchFamily="34" charset="0"/>
                <a:cs typeface="Arial" pitchFamily="34" charset="0"/>
              </a:rPr>
              <a:t>•     2014 Plan limitations that can be reduced to limit deficit:</a:t>
            </a:r>
          </a:p>
          <a:p>
            <a:pPr marL="685800" lvl="1" indent="-228600">
              <a:defRPr/>
            </a:pPr>
            <a:r>
              <a:rPr lang="en-US" sz="2100" dirty="0">
                <a:latin typeface="Arial" pitchFamily="34" charset="0"/>
                <a:cs typeface="Arial" pitchFamily="34" charset="0"/>
              </a:rPr>
              <a:t>Annual additions from all sources - $52,000</a:t>
            </a:r>
          </a:p>
          <a:p>
            <a:pPr lvl="1">
              <a:defRPr/>
            </a:pPr>
            <a:r>
              <a:rPr lang="en-US" sz="2100" dirty="0">
                <a:latin typeface="Arial" pitchFamily="34" charset="0"/>
                <a:cs typeface="Arial" pitchFamily="34" charset="0"/>
              </a:rPr>
              <a:t>Elective deferrals  - $17,500</a:t>
            </a:r>
          </a:p>
          <a:p>
            <a:pPr lvl="1">
              <a:defRPr/>
            </a:pPr>
            <a:r>
              <a:rPr lang="en-US" sz="2100" dirty="0">
                <a:latin typeface="Arial" pitchFamily="34" charset="0"/>
                <a:cs typeface="Arial" pitchFamily="34" charset="0"/>
              </a:rPr>
              <a:t>Plan sponsor deduction - 25% participant compensation</a:t>
            </a:r>
          </a:p>
          <a:p>
            <a:pPr lvl="1">
              <a:defRPr/>
            </a:pPr>
            <a:r>
              <a:rPr lang="en-US" sz="2100" dirty="0">
                <a:latin typeface="Arial" pitchFamily="34" charset="0"/>
                <a:cs typeface="Arial" pitchFamily="34" charset="0"/>
              </a:rPr>
              <a:t>Compensation limit to determine benefits/contributions - $260,000</a:t>
            </a:r>
          </a:p>
          <a:p>
            <a:pPr marL="457200" lvl="1" indent="0">
              <a:buNone/>
              <a:defRPr/>
            </a:pPr>
            <a:endParaRPr lang="en-US" sz="2100" dirty="0">
              <a:latin typeface="Arial" pitchFamily="34" charset="0"/>
              <a:cs typeface="Arial" pitchFamily="34" charset="0"/>
            </a:endParaRPr>
          </a:p>
          <a:p>
            <a:pPr marL="0" indent="0">
              <a:buNone/>
              <a:defRPr/>
            </a:pPr>
            <a:r>
              <a:rPr lang="en-US" sz="2100" dirty="0">
                <a:latin typeface="Arial" pitchFamily="34" charset="0"/>
                <a:cs typeface="Arial" pitchFamily="34" charset="0"/>
              </a:rPr>
              <a:t>•     Proposed Tax Reform Act of 2014</a:t>
            </a:r>
          </a:p>
          <a:p>
            <a:pPr marL="0" indent="0">
              <a:buNone/>
              <a:defRPr/>
            </a:pPr>
            <a:r>
              <a:rPr lang="en-US" sz="2100" dirty="0">
                <a:latin typeface="Arial" pitchFamily="34" charset="0"/>
                <a:cs typeface="Arial" pitchFamily="34" charset="0"/>
              </a:rPr>
              <a:t>       −   Freezes DC limits until 2024</a:t>
            </a:r>
          </a:p>
          <a:p>
            <a:pPr marL="0" indent="0">
              <a:spcBef>
                <a:spcPts val="0"/>
              </a:spcBef>
              <a:buNone/>
              <a:defRPr/>
            </a:pPr>
            <a:r>
              <a:rPr lang="en-US" sz="2100" dirty="0">
                <a:latin typeface="Arial" pitchFamily="34" charset="0"/>
                <a:cs typeface="Arial" pitchFamily="34" charset="0"/>
              </a:rPr>
              <a:t>       ‒   $63.4 billion revenue gain over 10 </a:t>
            </a:r>
            <a:r>
              <a:rPr lang="en-US" sz="2100" dirty="0" smtClean="0">
                <a:latin typeface="Arial" pitchFamily="34" charset="0"/>
                <a:cs typeface="Arial" pitchFamily="34" charset="0"/>
              </a:rPr>
              <a:t>years</a:t>
            </a:r>
          </a:p>
          <a:p>
            <a:pPr marL="0" indent="0">
              <a:spcBef>
                <a:spcPts val="0"/>
              </a:spcBef>
              <a:buNone/>
              <a:defRPr/>
            </a:pPr>
            <a:r>
              <a:rPr lang="en-US" sz="2100" dirty="0" smtClean="0">
                <a:latin typeface="Arial" pitchFamily="34" charset="0"/>
                <a:cs typeface="Arial" pitchFamily="34" charset="0"/>
              </a:rPr>
              <a:t>       </a:t>
            </a:r>
            <a:r>
              <a:rPr lang="en-US" sz="2100" dirty="0">
                <a:latin typeface="Arial" pitchFamily="34" charset="0"/>
                <a:cs typeface="Arial" pitchFamily="34" charset="0"/>
              </a:rPr>
              <a:t>‒   Additional $144 billion from treating half of 401(k) </a:t>
            </a:r>
          </a:p>
          <a:p>
            <a:pPr marL="0" indent="0">
              <a:spcBef>
                <a:spcPts val="0"/>
              </a:spcBef>
              <a:buNone/>
              <a:defRPr/>
            </a:pPr>
            <a:r>
              <a:rPr lang="en-US" sz="2100" dirty="0" smtClean="0">
                <a:latin typeface="Arial" pitchFamily="34" charset="0"/>
                <a:cs typeface="Arial" pitchFamily="34" charset="0"/>
              </a:rPr>
              <a:t>            deferrals </a:t>
            </a:r>
            <a:r>
              <a:rPr lang="en-US" sz="2100" dirty="0">
                <a:latin typeface="Arial" pitchFamily="34" charset="0"/>
                <a:cs typeface="Arial" pitchFamily="34" charset="0"/>
              </a:rPr>
              <a:t>as Roth</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34</a:t>
            </a:fld>
            <a:endParaRPr lang="en-US" dirty="0"/>
          </a:p>
        </p:txBody>
      </p:sp>
    </p:spTree>
    <p:extLst>
      <p:ext uri="{BB962C8B-B14F-4D97-AF65-F5344CB8AC3E}">
        <p14:creationId xmlns:p14="http://schemas.microsoft.com/office/powerpoint/2010/main" val="33996431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effectLst/>
                <a:latin typeface="Arial" pitchFamily="34" charset="0"/>
                <a:cs typeface="Arial" pitchFamily="34" charset="0"/>
              </a:rPr>
              <a:t>Administration Tax Proposals</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defRPr/>
            </a:pPr>
            <a:r>
              <a:rPr lang="en-US" sz="2600" dirty="0" smtClean="0">
                <a:latin typeface="Arial" pitchFamily="34" charset="0"/>
                <a:cs typeface="Arial" pitchFamily="34" charset="0"/>
              </a:rPr>
              <a:t>Obama </a:t>
            </a:r>
            <a:r>
              <a:rPr lang="en-US" sz="2600" dirty="0">
                <a:latin typeface="Arial" pitchFamily="34" charset="0"/>
                <a:cs typeface="Arial" pitchFamily="34" charset="0"/>
              </a:rPr>
              <a:t>FY 2015 proposed $3.2 million cap on aggregate lifetime contributions</a:t>
            </a:r>
          </a:p>
          <a:p>
            <a:pPr marL="0" lvl="1" indent="0">
              <a:spcBef>
                <a:spcPts val="0"/>
              </a:spcBef>
              <a:buNone/>
              <a:defRPr/>
            </a:pPr>
            <a:r>
              <a:rPr lang="en-US" sz="2600" dirty="0">
                <a:latin typeface="Arial" pitchFamily="34" charset="0"/>
                <a:cs typeface="Arial" pitchFamily="34" charset="0"/>
              </a:rPr>
              <a:t> </a:t>
            </a:r>
            <a:r>
              <a:rPr lang="en-US" sz="2600" dirty="0" smtClean="0">
                <a:latin typeface="Arial" pitchFamily="34" charset="0"/>
                <a:cs typeface="Arial" pitchFamily="34" charset="0"/>
              </a:rPr>
              <a:t>   •   Cap </a:t>
            </a:r>
            <a:r>
              <a:rPr lang="en-US" sz="2600" dirty="0">
                <a:latin typeface="Arial" pitchFamily="34" charset="0"/>
                <a:cs typeface="Arial" pitchFamily="34" charset="0"/>
              </a:rPr>
              <a:t>to vary based on age.</a:t>
            </a:r>
          </a:p>
          <a:p>
            <a:pPr marL="0" lvl="1" indent="0">
              <a:spcBef>
                <a:spcPts val="0"/>
              </a:spcBef>
              <a:buNone/>
              <a:defRPr/>
            </a:pPr>
            <a:r>
              <a:rPr lang="en-US" sz="2600" dirty="0">
                <a:latin typeface="Arial" pitchFamily="34" charset="0"/>
                <a:cs typeface="Arial" pitchFamily="34" charset="0"/>
              </a:rPr>
              <a:t>    </a:t>
            </a:r>
            <a:r>
              <a:rPr lang="en-US" sz="2600" dirty="0" smtClean="0">
                <a:latin typeface="Arial" pitchFamily="34" charset="0"/>
                <a:cs typeface="Arial" pitchFamily="34" charset="0"/>
              </a:rPr>
              <a:t>•   Double </a:t>
            </a:r>
            <a:r>
              <a:rPr lang="en-US" sz="2600" dirty="0">
                <a:latin typeface="Arial" pitchFamily="34" charset="0"/>
                <a:cs typeface="Arial" pitchFamily="34" charset="0"/>
              </a:rPr>
              <a:t>tax if prohibited amount not </a:t>
            </a:r>
            <a:endParaRPr lang="en-US" sz="2600" dirty="0" smtClean="0">
              <a:latin typeface="Arial" pitchFamily="34" charset="0"/>
              <a:cs typeface="Arial" pitchFamily="34" charset="0"/>
            </a:endParaRPr>
          </a:p>
          <a:p>
            <a:pPr marL="0" lvl="1" indent="0">
              <a:spcBef>
                <a:spcPts val="0"/>
              </a:spcBef>
              <a:buNone/>
              <a:defRPr/>
            </a:pPr>
            <a:r>
              <a:rPr lang="en-US" sz="2600" dirty="0">
                <a:latin typeface="Arial" pitchFamily="34" charset="0"/>
                <a:cs typeface="Arial" pitchFamily="34" charset="0"/>
              </a:rPr>
              <a:t> </a:t>
            </a:r>
            <a:r>
              <a:rPr lang="en-US" sz="2600" dirty="0" smtClean="0">
                <a:latin typeface="Arial" pitchFamily="34" charset="0"/>
                <a:cs typeface="Arial" pitchFamily="34" charset="0"/>
              </a:rPr>
              <a:t>       withdrawn</a:t>
            </a:r>
          </a:p>
          <a:p>
            <a:pPr marL="0" lvl="1" indent="0">
              <a:spcBef>
                <a:spcPts val="0"/>
              </a:spcBef>
              <a:buNone/>
              <a:defRPr/>
            </a:pPr>
            <a:endParaRPr lang="en-US" sz="2600" dirty="0" smtClean="0">
              <a:latin typeface="Arial" pitchFamily="34" charset="0"/>
              <a:cs typeface="Arial" pitchFamily="34" charset="0"/>
            </a:endParaRPr>
          </a:p>
          <a:p>
            <a:pPr>
              <a:spcBef>
                <a:spcPts val="0"/>
              </a:spcBef>
              <a:defRPr/>
            </a:pPr>
            <a:r>
              <a:rPr lang="en-US" sz="2600" dirty="0">
                <a:latin typeface="Arial" pitchFamily="34" charset="0"/>
                <a:cs typeface="Arial" pitchFamily="34" charset="0"/>
              </a:rPr>
              <a:t>Obama proposal limiting tax deductions for plan </a:t>
            </a:r>
            <a:r>
              <a:rPr lang="en-US" sz="2600" dirty="0" smtClean="0">
                <a:latin typeface="Arial" pitchFamily="34" charset="0"/>
                <a:cs typeface="Arial" pitchFamily="34" charset="0"/>
              </a:rPr>
              <a:t>contributions</a:t>
            </a:r>
          </a:p>
          <a:p>
            <a:pPr marL="82550" indent="0">
              <a:spcBef>
                <a:spcPts val="0"/>
              </a:spcBef>
              <a:buNone/>
              <a:defRPr/>
            </a:pPr>
            <a:r>
              <a:rPr lang="en-US" sz="2600" dirty="0">
                <a:latin typeface="Arial" pitchFamily="34" charset="0"/>
                <a:cs typeface="Arial" pitchFamily="34" charset="0"/>
              </a:rPr>
              <a:t> </a:t>
            </a:r>
            <a:r>
              <a:rPr lang="en-US" sz="2600" dirty="0" smtClean="0">
                <a:latin typeface="Arial" pitchFamily="34" charset="0"/>
                <a:cs typeface="Arial" pitchFamily="34" charset="0"/>
              </a:rPr>
              <a:t>  •   11.6</a:t>
            </a:r>
            <a:r>
              <a:rPr lang="en-US" sz="2600" dirty="0">
                <a:latin typeface="Arial" pitchFamily="34" charset="0"/>
                <a:cs typeface="Arial" pitchFamily="34" charset="0"/>
              </a:rPr>
              <a:t>% tax on employer &amp; employee plan </a:t>
            </a:r>
            <a:endParaRPr lang="en-US" sz="2600" dirty="0" smtClean="0">
              <a:latin typeface="Arial" pitchFamily="34" charset="0"/>
              <a:cs typeface="Arial" pitchFamily="34" charset="0"/>
            </a:endParaRPr>
          </a:p>
          <a:p>
            <a:pPr marL="82550" indent="0">
              <a:spcBef>
                <a:spcPts val="0"/>
              </a:spcBef>
              <a:buNone/>
              <a:defRPr/>
            </a:pPr>
            <a:r>
              <a:rPr lang="en-US" sz="2600" dirty="0">
                <a:latin typeface="Arial" pitchFamily="34" charset="0"/>
                <a:cs typeface="Arial" pitchFamily="34" charset="0"/>
              </a:rPr>
              <a:t> </a:t>
            </a:r>
            <a:r>
              <a:rPr lang="en-US" sz="2600" dirty="0" smtClean="0">
                <a:latin typeface="Arial" pitchFamily="34" charset="0"/>
                <a:cs typeface="Arial" pitchFamily="34" charset="0"/>
              </a:rPr>
              <a:t>      contributions</a:t>
            </a:r>
          </a:p>
          <a:p>
            <a:pPr marL="82550" indent="0">
              <a:spcBef>
                <a:spcPts val="0"/>
              </a:spcBef>
              <a:buNone/>
              <a:defRPr/>
            </a:pPr>
            <a:r>
              <a:rPr lang="en-US" sz="2600" dirty="0">
                <a:latin typeface="Arial" pitchFamily="34" charset="0"/>
                <a:cs typeface="Arial" pitchFamily="34" charset="0"/>
              </a:rPr>
              <a:t> </a:t>
            </a:r>
            <a:r>
              <a:rPr lang="en-US" sz="2600" dirty="0" smtClean="0">
                <a:latin typeface="Arial" pitchFamily="34" charset="0"/>
                <a:cs typeface="Arial" pitchFamily="34" charset="0"/>
              </a:rPr>
              <a:t>      -   High </a:t>
            </a:r>
            <a:r>
              <a:rPr lang="en-US" sz="2600" dirty="0">
                <a:latin typeface="Arial" pitchFamily="34" charset="0"/>
                <a:cs typeface="Arial" pitchFamily="34" charset="0"/>
              </a:rPr>
              <a:t>earners </a:t>
            </a:r>
            <a:r>
              <a:rPr lang="en-US" sz="2600" dirty="0" smtClean="0">
                <a:latin typeface="Arial" pitchFamily="34" charset="0"/>
                <a:cs typeface="Arial" pitchFamily="34" charset="0"/>
              </a:rPr>
              <a:t>only</a:t>
            </a:r>
          </a:p>
          <a:p>
            <a:pPr marL="82550" indent="0">
              <a:spcBef>
                <a:spcPts val="0"/>
              </a:spcBef>
              <a:buNone/>
              <a:defRPr/>
            </a:pPr>
            <a:r>
              <a:rPr lang="en-US" sz="2600" dirty="0">
                <a:latin typeface="Arial" pitchFamily="34" charset="0"/>
                <a:cs typeface="Arial" pitchFamily="34" charset="0"/>
              </a:rPr>
              <a:t> </a:t>
            </a:r>
            <a:r>
              <a:rPr lang="en-US" sz="2600" dirty="0" smtClean="0">
                <a:latin typeface="Arial" pitchFamily="34" charset="0"/>
                <a:cs typeface="Arial" pitchFamily="34" charset="0"/>
              </a:rPr>
              <a:t>      -   Basis </a:t>
            </a:r>
            <a:r>
              <a:rPr lang="en-US" sz="2600" dirty="0">
                <a:latin typeface="Arial" pitchFamily="34" charset="0"/>
                <a:cs typeface="Arial" pitchFamily="34" charset="0"/>
              </a:rPr>
              <a:t>adjustment for extra tax</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35</a:t>
            </a:fld>
            <a:endParaRPr lang="en-US" dirty="0"/>
          </a:p>
        </p:txBody>
      </p:sp>
    </p:spTree>
    <p:extLst>
      <p:ext uri="{BB962C8B-B14F-4D97-AF65-F5344CB8AC3E}">
        <p14:creationId xmlns:p14="http://schemas.microsoft.com/office/powerpoint/2010/main" val="15358513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000" b="1" dirty="0">
                <a:solidFill>
                  <a:schemeClr val="accent3">
                    <a:lumMod val="50000"/>
                  </a:schemeClr>
                </a:solidFill>
                <a:effectLst/>
                <a:latin typeface="Arial" pitchFamily="34" charset="0"/>
                <a:cs typeface="Arial" pitchFamily="34" charset="0"/>
              </a:rPr>
              <a:t>Pension System Reform </a:t>
            </a:r>
            <a:r>
              <a:rPr lang="en-US" sz="3000" b="1" dirty="0" smtClean="0">
                <a:solidFill>
                  <a:schemeClr val="accent3">
                    <a:lumMod val="50000"/>
                  </a:schemeClr>
                </a:solidFill>
                <a:effectLst/>
                <a:latin typeface="Arial" pitchFamily="34" charset="0"/>
                <a:cs typeface="Arial" pitchFamily="34" charset="0"/>
              </a:rPr>
              <a:t>- Federal Level</a:t>
            </a:r>
            <a:br>
              <a:rPr lang="en-US" sz="3000" b="1" dirty="0" smtClean="0">
                <a:solidFill>
                  <a:schemeClr val="accent3">
                    <a:lumMod val="50000"/>
                  </a:schemeClr>
                </a:solidFill>
                <a:effectLst/>
                <a:latin typeface="Arial" pitchFamily="34" charset="0"/>
                <a:cs typeface="Arial" pitchFamily="34" charset="0"/>
              </a:rPr>
            </a:br>
            <a:r>
              <a:rPr lang="en-US" sz="3000" b="1" dirty="0" smtClean="0">
                <a:solidFill>
                  <a:schemeClr val="accent3">
                    <a:lumMod val="50000"/>
                  </a:schemeClr>
                </a:solidFill>
                <a:effectLst/>
                <a:latin typeface="Arial" pitchFamily="34" charset="0"/>
                <a:cs typeface="Arial" pitchFamily="34" charset="0"/>
              </a:rPr>
              <a:t>USA </a:t>
            </a:r>
            <a:r>
              <a:rPr lang="en-US" sz="3000" b="1" dirty="0">
                <a:solidFill>
                  <a:schemeClr val="accent3">
                    <a:lumMod val="50000"/>
                  </a:schemeClr>
                </a:solidFill>
                <a:effectLst/>
                <a:latin typeface="Arial" pitchFamily="34" charset="0"/>
                <a:cs typeface="Arial" pitchFamily="34" charset="0"/>
              </a:rPr>
              <a:t>Retirement Funds </a:t>
            </a:r>
            <a:endParaRPr lang="en-US" sz="3000" b="1" dirty="0">
              <a:solidFill>
                <a:schemeClr val="accent3">
                  <a:lumMod val="50000"/>
                </a:schemeClr>
              </a:solidFill>
              <a:effectLst/>
            </a:endParaRPr>
          </a:p>
        </p:txBody>
      </p:sp>
      <p:sp>
        <p:nvSpPr>
          <p:cNvPr id="3" name="Content Placeholder 2"/>
          <p:cNvSpPr>
            <a:spLocks noGrp="1"/>
          </p:cNvSpPr>
          <p:nvPr>
            <p:ph idx="1"/>
          </p:nvPr>
        </p:nvSpPr>
        <p:spPr/>
        <p:txBody>
          <a:bodyPr/>
          <a:lstStyle/>
          <a:p>
            <a:pPr marL="0" indent="0">
              <a:spcBef>
                <a:spcPts val="0"/>
              </a:spcBef>
              <a:buNone/>
              <a:defRPr/>
            </a:pPr>
            <a:r>
              <a:rPr lang="en-US" sz="2400" dirty="0" smtClean="0">
                <a:solidFill>
                  <a:srgbClr val="0070C0"/>
                </a:solidFill>
                <a:latin typeface="Arial" pitchFamily="34" charset="0"/>
                <a:cs typeface="Arial" pitchFamily="34" charset="0"/>
              </a:rPr>
              <a:t> •</a:t>
            </a:r>
            <a:r>
              <a:rPr lang="en-US" sz="2400" dirty="0" smtClean="0">
                <a:latin typeface="Arial" pitchFamily="34" charset="0"/>
                <a:cs typeface="Arial" pitchFamily="34" charset="0"/>
              </a:rPr>
              <a:t> </a:t>
            </a:r>
            <a:r>
              <a:rPr lang="en-US" sz="2000" dirty="0" smtClean="0">
                <a:latin typeface="Arial" pitchFamily="34" charset="0"/>
                <a:cs typeface="Arial" pitchFamily="34" charset="0"/>
              </a:rPr>
              <a:t>  USA </a:t>
            </a:r>
            <a:r>
              <a:rPr lang="en-US" sz="2000" dirty="0">
                <a:latin typeface="Arial" pitchFamily="34" charset="0"/>
                <a:cs typeface="Arial" pitchFamily="34" charset="0"/>
              </a:rPr>
              <a:t>Retirement Funds proposed by Sen. Tom Harkin </a:t>
            </a:r>
            <a:r>
              <a:rPr lang="en-US" sz="2000" dirty="0" smtClean="0">
                <a:latin typeface="Arial" pitchFamily="34" charset="0"/>
                <a:cs typeface="Arial" pitchFamily="34" charset="0"/>
              </a:rPr>
              <a:t>in </a:t>
            </a:r>
            <a:r>
              <a:rPr lang="en-US" sz="1800" b="1" dirty="0" smtClean="0">
                <a:latin typeface="Arial" pitchFamily="34" charset="0"/>
                <a:cs typeface="Arial" pitchFamily="34" charset="0"/>
              </a:rPr>
              <a:t>2014</a:t>
            </a:r>
          </a:p>
          <a:p>
            <a:pPr marL="0" indent="0">
              <a:spcBef>
                <a:spcPts val="0"/>
              </a:spcBef>
              <a:buNone/>
              <a:defRPr/>
            </a:pPr>
            <a:endParaRPr lang="en-US" sz="2000" dirty="0">
              <a:latin typeface="Arial" pitchFamily="34" charset="0"/>
              <a:cs typeface="Arial" pitchFamily="34" charset="0"/>
            </a:endParaRPr>
          </a:p>
          <a:p>
            <a:pPr>
              <a:spcBef>
                <a:spcPts val="0"/>
              </a:spcBef>
              <a:defRPr/>
            </a:pPr>
            <a:r>
              <a:rPr lang="en-US" sz="2000" dirty="0">
                <a:latin typeface="Arial" pitchFamily="34" charset="0"/>
                <a:cs typeface="Arial" pitchFamily="34" charset="0"/>
              </a:rPr>
              <a:t> </a:t>
            </a:r>
            <a:r>
              <a:rPr lang="en-US" sz="2000" dirty="0" smtClean="0">
                <a:latin typeface="Arial" pitchFamily="34" charset="0"/>
                <a:cs typeface="Arial" pitchFamily="34" charset="0"/>
              </a:rPr>
              <a:t>Harkin </a:t>
            </a:r>
            <a:r>
              <a:rPr lang="en-US" sz="2000" dirty="0">
                <a:latin typeface="Arial" pitchFamily="34" charset="0"/>
                <a:cs typeface="Arial" pitchFamily="34" charset="0"/>
              </a:rPr>
              <a:t>“report” in July 2012 proposes new retirement system</a:t>
            </a:r>
          </a:p>
          <a:p>
            <a:pPr marL="457200" lvl="1" indent="0">
              <a:spcBef>
                <a:spcPts val="0"/>
              </a:spcBef>
              <a:buNone/>
              <a:defRPr/>
            </a:pPr>
            <a:r>
              <a:rPr lang="en-US" sz="2000" dirty="0">
                <a:latin typeface="Arial" pitchFamily="34" charset="0"/>
                <a:cs typeface="Arial" pitchFamily="34" charset="0"/>
              </a:rPr>
              <a:t>  -	Automatic/universal enrollment required by employers </a:t>
            </a:r>
          </a:p>
          <a:p>
            <a:pPr marL="457200" lvl="1" indent="0">
              <a:spcBef>
                <a:spcPts val="0"/>
              </a:spcBef>
              <a:buNone/>
              <a:defRPr/>
            </a:pPr>
            <a:r>
              <a:rPr lang="en-US" sz="2000" dirty="0" smtClean="0">
                <a:latin typeface="Arial" pitchFamily="34" charset="0"/>
                <a:cs typeface="Arial" pitchFamily="34" charset="0"/>
              </a:rPr>
              <a:t>      with </a:t>
            </a:r>
            <a:r>
              <a:rPr lang="en-US" sz="2000" dirty="0">
                <a:latin typeface="Arial" pitchFamily="34" charset="0"/>
                <a:cs typeface="Arial" pitchFamily="34" charset="0"/>
              </a:rPr>
              <a:t>no plan</a:t>
            </a:r>
          </a:p>
          <a:p>
            <a:pPr marL="574675" lvl="1" indent="0">
              <a:spcBef>
                <a:spcPts val="0"/>
              </a:spcBef>
              <a:buNone/>
              <a:defRPr/>
            </a:pPr>
            <a:r>
              <a:rPr lang="en-US" sz="2000" dirty="0">
                <a:latin typeface="Arial" pitchFamily="34" charset="0"/>
                <a:cs typeface="Arial" pitchFamily="34" charset="0"/>
              </a:rPr>
              <a:t>-	Regular stream of income starting at retirement age</a:t>
            </a:r>
          </a:p>
          <a:p>
            <a:pPr marL="574675" lvl="1" indent="0">
              <a:spcBef>
                <a:spcPts val="0"/>
              </a:spcBef>
              <a:buNone/>
              <a:defRPr/>
            </a:pPr>
            <a:r>
              <a:rPr lang="en-US" sz="2000" dirty="0">
                <a:latin typeface="Arial" pitchFamily="34" charset="0"/>
                <a:cs typeface="Arial" pitchFamily="34" charset="0"/>
              </a:rPr>
              <a:t>-	No lump sum withdrawals</a:t>
            </a:r>
          </a:p>
          <a:p>
            <a:pPr marL="917575" lvl="1" indent="-342900">
              <a:spcBef>
                <a:spcPts val="0"/>
              </a:spcBef>
              <a:buFontTx/>
              <a:buChar char="-"/>
              <a:defRPr/>
            </a:pPr>
            <a:r>
              <a:rPr lang="en-US" sz="2000" dirty="0" smtClean="0">
                <a:latin typeface="Arial" pitchFamily="34" charset="0"/>
                <a:cs typeface="Arial" pitchFamily="34" charset="0"/>
              </a:rPr>
              <a:t>Financed </a:t>
            </a:r>
            <a:r>
              <a:rPr lang="en-US" sz="2000" dirty="0">
                <a:latin typeface="Arial" pitchFamily="34" charset="0"/>
                <a:cs typeface="Arial" pitchFamily="34" charset="0"/>
              </a:rPr>
              <a:t>by employee payroll contributions &amp; </a:t>
            </a:r>
          </a:p>
          <a:p>
            <a:pPr marL="574675" lvl="1" indent="0">
              <a:spcBef>
                <a:spcPts val="0"/>
              </a:spcBef>
              <a:buNone/>
              <a:defRPr/>
            </a:pPr>
            <a:r>
              <a:rPr lang="en-US" sz="2000" dirty="0" smtClean="0">
                <a:latin typeface="Arial" pitchFamily="34" charset="0"/>
                <a:cs typeface="Arial" pitchFamily="34" charset="0"/>
              </a:rPr>
              <a:t>     government </a:t>
            </a:r>
            <a:r>
              <a:rPr lang="en-US" sz="2000" dirty="0">
                <a:latin typeface="Arial" pitchFamily="34" charset="0"/>
                <a:cs typeface="Arial" pitchFamily="34" charset="0"/>
              </a:rPr>
              <a:t>credits</a:t>
            </a:r>
          </a:p>
          <a:p>
            <a:pPr marL="860425" lvl="1">
              <a:spcBef>
                <a:spcPts val="0"/>
              </a:spcBef>
              <a:buFontTx/>
              <a:buChar char="-"/>
              <a:defRPr/>
            </a:pPr>
            <a:r>
              <a:rPr lang="en-US" sz="2000" dirty="0">
                <a:latin typeface="Arial" pitchFamily="34" charset="0"/>
                <a:cs typeface="Arial" pitchFamily="34" charset="0"/>
              </a:rPr>
              <a:t> Privately managed investment by new entities: </a:t>
            </a:r>
          </a:p>
          <a:p>
            <a:pPr marL="623887" lvl="1"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USA </a:t>
            </a:r>
            <a:r>
              <a:rPr lang="en-US" sz="2000" dirty="0">
                <a:latin typeface="Arial" pitchFamily="34" charset="0"/>
                <a:cs typeface="Arial" pitchFamily="34" charset="0"/>
              </a:rPr>
              <a:t>Retirement Funds</a:t>
            </a:r>
          </a:p>
          <a:p>
            <a:pPr marL="574675" lvl="1" indent="0">
              <a:spcBef>
                <a:spcPts val="0"/>
              </a:spcBef>
              <a:buNone/>
              <a:defRPr/>
            </a:pPr>
            <a:r>
              <a:rPr lang="en-US" sz="2000" dirty="0">
                <a:latin typeface="Arial" pitchFamily="34" charset="0"/>
                <a:cs typeface="Arial" pitchFamily="34" charset="0"/>
              </a:rPr>
              <a:t>-	Limited employer </a:t>
            </a:r>
            <a:r>
              <a:rPr lang="en-US" sz="2000" dirty="0" smtClean="0">
                <a:latin typeface="Arial" pitchFamily="34" charset="0"/>
                <a:cs typeface="Arial" pitchFamily="34" charset="0"/>
              </a:rPr>
              <a:t>involvement; </a:t>
            </a:r>
            <a:r>
              <a:rPr lang="en-US" sz="2000" dirty="0">
                <a:latin typeface="Arial" pitchFamily="34" charset="0"/>
                <a:cs typeface="Arial" pitchFamily="34" charset="0"/>
              </a:rPr>
              <a:t>no fiduciary responsibility</a:t>
            </a:r>
          </a:p>
          <a:p>
            <a:pPr marL="0"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a:t>
            </a:r>
            <a:r>
              <a:rPr lang="en-US" sz="2000" dirty="0">
                <a:latin typeface="Arial" pitchFamily="34" charset="0"/>
                <a:cs typeface="Arial" pitchFamily="34" charset="0"/>
              </a:rPr>
              <a:t>	Unspecified level of required employer contributions.                 </a:t>
            </a:r>
          </a:p>
          <a:p>
            <a:pPr marL="0"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	Employees can increase/decrease contributions or opt </a:t>
            </a:r>
            <a:endParaRPr lang="en-US" sz="2000" dirty="0" smtClean="0">
              <a:latin typeface="Arial" pitchFamily="34" charset="0"/>
              <a:cs typeface="Arial" pitchFamily="34" charset="0"/>
            </a:endParaRPr>
          </a:p>
          <a:p>
            <a:pPr marL="0"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out</a:t>
            </a:r>
            <a:r>
              <a:rPr lang="en-US" sz="2000" dirty="0">
                <a:latin typeface="Arial" pitchFamily="34" charset="0"/>
                <a:cs typeface="Arial" pitchFamily="34" charset="0"/>
              </a:rPr>
              <a:t>.</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36</a:t>
            </a:fld>
            <a:endParaRPr lang="en-US" dirty="0"/>
          </a:p>
        </p:txBody>
      </p:sp>
    </p:spTree>
    <p:extLst>
      <p:ext uri="{BB962C8B-B14F-4D97-AF65-F5344CB8AC3E}">
        <p14:creationId xmlns:p14="http://schemas.microsoft.com/office/powerpoint/2010/main" val="3766263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solidFill>
                  <a:schemeClr val="accent3">
                    <a:lumMod val="50000"/>
                  </a:schemeClr>
                </a:solidFill>
                <a:effectLst/>
                <a:latin typeface="Arial" pitchFamily="34" charset="0"/>
                <a:cs typeface="Arial" pitchFamily="34" charset="0"/>
              </a:rPr>
              <a:t>Pension System Reform </a:t>
            </a:r>
            <a:r>
              <a:rPr lang="en-US" sz="3600" b="1" dirty="0" smtClean="0">
                <a:solidFill>
                  <a:schemeClr val="accent3">
                    <a:lumMod val="50000"/>
                  </a:schemeClr>
                </a:solidFill>
                <a:effectLst/>
                <a:latin typeface="Arial" pitchFamily="34" charset="0"/>
                <a:cs typeface="Arial" pitchFamily="34" charset="0"/>
              </a:rPr>
              <a:t>– </a:t>
            </a:r>
            <a:br>
              <a:rPr lang="en-US" sz="3600" b="1" dirty="0" smtClean="0">
                <a:solidFill>
                  <a:schemeClr val="accent3">
                    <a:lumMod val="50000"/>
                  </a:schemeClr>
                </a:solidFill>
                <a:effectLst/>
                <a:latin typeface="Arial" pitchFamily="34" charset="0"/>
                <a:cs typeface="Arial" pitchFamily="34" charset="0"/>
              </a:rPr>
            </a:br>
            <a:r>
              <a:rPr lang="en-US" sz="3600" b="1" dirty="0" smtClean="0">
                <a:solidFill>
                  <a:schemeClr val="accent3">
                    <a:lumMod val="50000"/>
                  </a:schemeClr>
                </a:solidFill>
                <a:effectLst/>
                <a:latin typeface="Arial" pitchFamily="34" charset="0"/>
                <a:cs typeface="Arial" pitchFamily="34" charset="0"/>
              </a:rPr>
              <a:t>State Proposals </a:t>
            </a:r>
            <a:endParaRPr lang="en-US" sz="3600" b="1" dirty="0"/>
          </a:p>
        </p:txBody>
      </p:sp>
      <p:sp>
        <p:nvSpPr>
          <p:cNvPr id="3" name="Content Placeholder 2"/>
          <p:cNvSpPr>
            <a:spLocks noGrp="1"/>
          </p:cNvSpPr>
          <p:nvPr>
            <p:ph idx="1"/>
          </p:nvPr>
        </p:nvSpPr>
        <p:spPr/>
        <p:txBody>
          <a:bodyPr/>
          <a:lstStyle/>
          <a:p>
            <a:r>
              <a:rPr lang="en-US" sz="2500" dirty="0">
                <a:latin typeface="Arial" pitchFamily="34" charset="0"/>
                <a:cs typeface="Arial" pitchFamily="34" charset="0"/>
              </a:rPr>
              <a:t>S</a:t>
            </a:r>
            <a:r>
              <a:rPr lang="en-US" sz="2500" dirty="0" smtClean="0">
                <a:latin typeface="Arial" pitchFamily="34" charset="0"/>
                <a:cs typeface="Arial" pitchFamily="34" charset="0"/>
              </a:rPr>
              <a:t>tate-managed plans for private-sector workers</a:t>
            </a:r>
          </a:p>
          <a:p>
            <a:pPr lvl="1"/>
            <a:r>
              <a:rPr lang="en-US" sz="2200" dirty="0">
                <a:latin typeface="Arial" pitchFamily="34" charset="0"/>
                <a:cs typeface="Arial" pitchFamily="34" charset="0"/>
              </a:rPr>
              <a:t>Intended to expand access to retirement saving</a:t>
            </a:r>
          </a:p>
          <a:p>
            <a:pPr lvl="1"/>
            <a:r>
              <a:rPr lang="en-US" sz="2200" dirty="0">
                <a:latin typeface="Arial" pitchFamily="34" charset="0"/>
                <a:cs typeface="Arial" pitchFamily="34" charset="0"/>
              </a:rPr>
              <a:t>States would mange </a:t>
            </a:r>
            <a:r>
              <a:rPr lang="en-US" sz="2200" dirty="0" smtClean="0">
                <a:latin typeface="Arial" pitchFamily="34" charset="0"/>
                <a:cs typeface="Arial" pitchFamily="34" charset="0"/>
              </a:rPr>
              <a:t>investments</a:t>
            </a:r>
          </a:p>
          <a:p>
            <a:r>
              <a:rPr lang="en-US" sz="2500" dirty="0" smtClean="0">
                <a:latin typeface="Arial" pitchFamily="34" charset="0"/>
                <a:cs typeface="Arial" pitchFamily="34" charset="0"/>
              </a:rPr>
              <a:t>California Secure Choice</a:t>
            </a:r>
          </a:p>
          <a:p>
            <a:pPr lvl="1"/>
            <a:r>
              <a:rPr lang="en-US" sz="2200" dirty="0">
                <a:latin typeface="Arial" pitchFamily="34" charset="0"/>
                <a:cs typeface="Arial" pitchFamily="34" charset="0"/>
              </a:rPr>
              <a:t>Mandatory auto-IRA</a:t>
            </a:r>
          </a:p>
          <a:p>
            <a:pPr lvl="1"/>
            <a:r>
              <a:rPr lang="en-US" sz="2200" dirty="0">
                <a:latin typeface="Arial" pitchFamily="34" charset="0"/>
                <a:cs typeface="Arial" pitchFamily="34" charset="0"/>
              </a:rPr>
              <a:t>Pooled investments managed by state and guaranteed </a:t>
            </a:r>
            <a:r>
              <a:rPr lang="en-US" sz="2200" dirty="0" smtClean="0">
                <a:latin typeface="Arial" pitchFamily="34" charset="0"/>
                <a:cs typeface="Arial" pitchFamily="34" charset="0"/>
              </a:rPr>
              <a:t>returns</a:t>
            </a:r>
          </a:p>
          <a:p>
            <a:r>
              <a:rPr lang="en-US" sz="2500" dirty="0" smtClean="0">
                <a:latin typeface="Arial" pitchFamily="34" charset="0"/>
                <a:cs typeface="Arial" pitchFamily="34" charset="0"/>
              </a:rPr>
              <a:t>NCPERS Proposal</a:t>
            </a:r>
          </a:p>
          <a:p>
            <a:pPr lvl="1"/>
            <a:r>
              <a:rPr lang="en-US" sz="2200" dirty="0" smtClean="0">
                <a:latin typeface="Arial" pitchFamily="34" charset="0"/>
                <a:cs typeface="Arial" pitchFamily="34" charset="0"/>
              </a:rPr>
              <a:t>State managed investment and guaranteed returns</a:t>
            </a:r>
          </a:p>
          <a:p>
            <a:pPr lvl="1"/>
            <a:r>
              <a:rPr lang="en-US" sz="2200" dirty="0" smtClean="0">
                <a:latin typeface="Arial" pitchFamily="34" charset="0"/>
                <a:cs typeface="Arial" pitchFamily="34" charset="0"/>
              </a:rPr>
              <a:t>Exposure to lifetime benefit obligation</a:t>
            </a:r>
          </a:p>
          <a:p>
            <a:pPr lvl="2"/>
            <a:r>
              <a:rPr lang="en-US" sz="2200" dirty="0" smtClean="0">
                <a:latin typeface="Arial" pitchFamily="34" charset="0"/>
                <a:cs typeface="Arial" pitchFamily="34" charset="0"/>
              </a:rPr>
              <a:t>Backstopped by taxpayers</a:t>
            </a:r>
          </a:p>
          <a:p>
            <a:pPr lvl="1"/>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37</a:t>
            </a:fld>
            <a:endParaRPr lang="en-US" dirty="0"/>
          </a:p>
        </p:txBody>
      </p:sp>
    </p:spTree>
    <p:extLst>
      <p:ext uri="{BB962C8B-B14F-4D97-AF65-F5344CB8AC3E}">
        <p14:creationId xmlns:p14="http://schemas.microsoft.com/office/powerpoint/2010/main" val="17927749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accent3">
                    <a:lumMod val="50000"/>
                  </a:schemeClr>
                </a:solidFill>
                <a:effectLst/>
                <a:latin typeface="Arial" pitchFamily="34" charset="0"/>
                <a:cs typeface="Arial" pitchFamily="34" charset="0"/>
              </a:rPr>
              <a:t>Summing Up</a:t>
            </a:r>
            <a:endParaRPr lang="en-US" dirty="0">
              <a:solidFill>
                <a:schemeClr val="accent3">
                  <a:lumMod val="50000"/>
                </a:schemeClr>
              </a:solidFill>
              <a:effectLst/>
            </a:endParaRPr>
          </a:p>
        </p:txBody>
      </p:sp>
      <p:sp>
        <p:nvSpPr>
          <p:cNvPr id="3" name="Content Placeholder 2"/>
          <p:cNvSpPr>
            <a:spLocks noGrp="1"/>
          </p:cNvSpPr>
          <p:nvPr>
            <p:ph idx="1"/>
          </p:nvPr>
        </p:nvSpPr>
        <p:spPr>
          <a:xfrm>
            <a:off x="1447800" y="1371600"/>
            <a:ext cx="7499350" cy="4953000"/>
          </a:xfrm>
        </p:spPr>
        <p:txBody>
          <a:bodyPr/>
          <a:lstStyle/>
          <a:p>
            <a:pPr>
              <a:defRPr/>
            </a:pPr>
            <a:r>
              <a:rPr lang="en-US" sz="2000" dirty="0">
                <a:latin typeface="Arial" pitchFamily="34" charset="0"/>
                <a:cs typeface="Arial" pitchFamily="34" charset="0"/>
              </a:rPr>
              <a:t>Significant Transformation of Private Retirement System Possible.</a:t>
            </a:r>
          </a:p>
          <a:p>
            <a:pPr marL="82550" indent="0">
              <a:buNone/>
              <a:defRPr/>
            </a:pPr>
            <a:endParaRPr lang="en-US" sz="2000" dirty="0" smtClean="0">
              <a:latin typeface="Arial" pitchFamily="34" charset="0"/>
              <a:cs typeface="Arial" pitchFamily="34" charset="0"/>
            </a:endParaRPr>
          </a:p>
          <a:p>
            <a:pPr>
              <a:defRPr/>
            </a:pPr>
            <a:r>
              <a:rPr lang="en-US" sz="2000" dirty="0" smtClean="0">
                <a:latin typeface="Arial" pitchFamily="34" charset="0"/>
                <a:cs typeface="Arial" pitchFamily="34" charset="0"/>
              </a:rPr>
              <a:t>Tax </a:t>
            </a:r>
            <a:r>
              <a:rPr lang="en-US" sz="2000" dirty="0">
                <a:latin typeface="Arial" pitchFamily="34" charset="0"/>
                <a:cs typeface="Arial" pitchFamily="34" charset="0"/>
              </a:rPr>
              <a:t>Reform.</a:t>
            </a:r>
          </a:p>
          <a:p>
            <a:pPr marL="0" indent="0">
              <a:buNone/>
              <a:defRPr/>
            </a:pPr>
            <a:r>
              <a:rPr lang="en-US" sz="2000" dirty="0">
                <a:latin typeface="Arial" pitchFamily="34" charset="0"/>
                <a:cs typeface="Arial" pitchFamily="34" charset="0"/>
              </a:rPr>
              <a:t>       •  Reducing tax incentives will shrink system.</a:t>
            </a:r>
          </a:p>
          <a:p>
            <a:pPr marL="574675" lvl="1" indent="0">
              <a:buNone/>
              <a:defRPr/>
            </a:pPr>
            <a:r>
              <a:rPr lang="en-US" sz="2000" dirty="0">
                <a:latin typeface="Arial" pitchFamily="34" charset="0"/>
                <a:cs typeface="Arial" pitchFamily="34" charset="0"/>
              </a:rPr>
              <a:t>    ° Lower contributions at all income levels result if </a:t>
            </a:r>
            <a:r>
              <a:rPr lang="en-US" sz="2000" dirty="0" smtClean="0">
                <a:latin typeface="Arial" pitchFamily="34" charset="0"/>
                <a:cs typeface="Arial" pitchFamily="34" charset="0"/>
              </a:rPr>
              <a:t>tax</a:t>
            </a:r>
          </a:p>
          <a:p>
            <a:pPr marL="574675" lvl="1"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exclusions </a:t>
            </a:r>
            <a:r>
              <a:rPr lang="en-US" sz="2000" dirty="0">
                <a:latin typeface="Arial" pitchFamily="34" charset="0"/>
                <a:cs typeface="Arial" pitchFamily="34" charset="0"/>
              </a:rPr>
              <a:t>cut back.</a:t>
            </a:r>
          </a:p>
          <a:p>
            <a:pPr marL="0" indent="0">
              <a:buNone/>
              <a:defRPr/>
            </a:pPr>
            <a:endParaRPr lang="en-US" sz="2000" dirty="0" smtClean="0">
              <a:latin typeface="Arial" pitchFamily="34" charset="0"/>
              <a:cs typeface="Arial" pitchFamily="34" charset="0"/>
            </a:endParaRPr>
          </a:p>
          <a:p>
            <a:pPr marL="0" indent="0">
              <a:buNone/>
              <a:defRPr/>
            </a:pPr>
            <a:r>
              <a:rPr lang="en-US" sz="2000" dirty="0" smtClean="0">
                <a:latin typeface="Arial" pitchFamily="34" charset="0"/>
                <a:cs typeface="Arial" pitchFamily="34" charset="0"/>
              </a:rPr>
              <a:t> </a:t>
            </a:r>
            <a:r>
              <a:rPr lang="en-US" sz="2000" dirty="0">
                <a:latin typeface="Arial" pitchFamily="34" charset="0"/>
                <a:cs typeface="Arial" pitchFamily="34" charset="0"/>
              </a:rPr>
              <a:t>•  Obama proposal for general limit on benefit from </a:t>
            </a:r>
            <a:r>
              <a:rPr lang="en-US" sz="2000" dirty="0" smtClean="0">
                <a:latin typeface="Arial" pitchFamily="34" charset="0"/>
                <a:cs typeface="Arial" pitchFamily="34" charset="0"/>
              </a:rPr>
              <a:t>tax</a:t>
            </a:r>
          </a:p>
          <a:p>
            <a:pPr marL="0" indent="0">
              <a:spcBef>
                <a:spcPts val="0"/>
              </a:spcBef>
              <a:buNone/>
              <a:defRPr/>
            </a:pPr>
            <a:r>
              <a:rPr lang="en-US" sz="2000" dirty="0" smtClean="0">
                <a:latin typeface="Arial" pitchFamily="34" charset="0"/>
                <a:cs typeface="Arial" pitchFamily="34" charset="0"/>
              </a:rPr>
              <a:t>     exclusions</a:t>
            </a:r>
            <a:r>
              <a:rPr lang="en-US" sz="2000" dirty="0">
                <a:latin typeface="Arial" pitchFamily="34" charset="0"/>
                <a:cs typeface="Arial" pitchFamily="34" charset="0"/>
              </a:rPr>
              <a:t>.</a:t>
            </a:r>
          </a:p>
          <a:p>
            <a:pPr marL="574675" lvl="1" indent="0">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Does </a:t>
            </a:r>
            <a:r>
              <a:rPr lang="en-US" sz="2000" dirty="0">
                <a:latin typeface="Arial" pitchFamily="34" charset="0"/>
                <a:cs typeface="Arial" pitchFamily="34" charset="0"/>
              </a:rPr>
              <a:t>not focus directly on 401(k) contributions.</a:t>
            </a:r>
          </a:p>
          <a:p>
            <a:pPr marL="574675" lvl="1" indent="0">
              <a:buNone/>
              <a:defRPr/>
            </a:pPr>
            <a:r>
              <a:rPr lang="en-US" sz="2000" dirty="0">
                <a:latin typeface="Arial" pitchFamily="34" charset="0"/>
                <a:cs typeface="Arial" pitchFamily="34" charset="0"/>
              </a:rPr>
              <a:t>    ° Provides political cover.</a:t>
            </a:r>
          </a:p>
          <a:p>
            <a:pPr marL="574675" lvl="1" indent="0">
              <a:buNone/>
              <a:defRPr/>
            </a:pPr>
            <a:r>
              <a:rPr lang="en-US" sz="2000" dirty="0">
                <a:latin typeface="Arial" pitchFamily="34" charset="0"/>
                <a:cs typeface="Arial" pitchFamily="34" charset="0"/>
              </a:rPr>
              <a:t>    ° Same effect on contributions as direct cutback </a:t>
            </a:r>
            <a:r>
              <a:rPr lang="en-US" sz="2000" dirty="0" smtClean="0">
                <a:latin typeface="Arial" pitchFamily="34" charset="0"/>
                <a:cs typeface="Arial" pitchFamily="34" charset="0"/>
              </a:rPr>
              <a:t>on</a:t>
            </a:r>
          </a:p>
          <a:p>
            <a:pPr marL="574675" lvl="1" indent="0">
              <a:spcBef>
                <a:spcPts val="0"/>
              </a:spcBef>
              <a:buNone/>
              <a:defRPr/>
            </a:pPr>
            <a:r>
              <a:rPr lang="en-US" sz="2000" dirty="0" smtClean="0">
                <a:latin typeface="Arial" pitchFamily="34" charset="0"/>
                <a:cs typeface="Arial" pitchFamily="34" charset="0"/>
              </a:rPr>
              <a:t>      excludible amount</a:t>
            </a:r>
            <a:endParaRPr lang="en-US" sz="2000" dirty="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38</a:t>
            </a:fld>
            <a:endParaRPr lang="en-US" dirty="0"/>
          </a:p>
        </p:txBody>
      </p:sp>
    </p:spTree>
    <p:extLst>
      <p:ext uri="{BB962C8B-B14F-4D97-AF65-F5344CB8AC3E}">
        <p14:creationId xmlns:p14="http://schemas.microsoft.com/office/powerpoint/2010/main" val="26562117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accent3">
                    <a:lumMod val="50000"/>
                  </a:schemeClr>
                </a:solidFill>
                <a:effectLst/>
                <a:ea typeface="ＭＳ Ｐゴシック" pitchFamily="34" charset="-128"/>
              </a:rPr>
              <a:t>Summing Up (cont’d)</a:t>
            </a:r>
            <a:endParaRPr lang="en-US" dirty="0">
              <a:solidFill>
                <a:schemeClr val="accent3">
                  <a:lumMod val="50000"/>
                </a:schemeClr>
              </a:solidFill>
              <a:effectLst/>
            </a:endParaRPr>
          </a:p>
        </p:txBody>
      </p:sp>
      <p:sp>
        <p:nvSpPr>
          <p:cNvPr id="3" name="Content Placeholder 2"/>
          <p:cNvSpPr>
            <a:spLocks noGrp="1"/>
          </p:cNvSpPr>
          <p:nvPr>
            <p:ph idx="1"/>
          </p:nvPr>
        </p:nvSpPr>
        <p:spPr/>
        <p:txBody>
          <a:bodyPr/>
          <a:lstStyle/>
          <a:p>
            <a:pPr marL="0" indent="0">
              <a:spcBef>
                <a:spcPts val="0"/>
              </a:spcBef>
              <a:buNone/>
              <a:defRPr/>
            </a:pPr>
            <a:r>
              <a:rPr lang="en-US" sz="1600" dirty="0" smtClean="0">
                <a:latin typeface="Arial" pitchFamily="34" charset="0"/>
                <a:cs typeface="Arial" pitchFamily="34" charset="0"/>
              </a:rPr>
              <a:t>−  </a:t>
            </a:r>
            <a:r>
              <a:rPr lang="en-US" sz="1600" dirty="0">
                <a:latin typeface="Arial" pitchFamily="34" charset="0"/>
                <a:cs typeface="Arial" pitchFamily="34" charset="0"/>
              </a:rPr>
              <a:t>Systemic Changes</a:t>
            </a:r>
          </a:p>
          <a:p>
            <a:pPr marL="0" indent="0">
              <a:spcBef>
                <a:spcPts val="0"/>
              </a:spcBef>
              <a:buNone/>
              <a:defRPr/>
            </a:pPr>
            <a:r>
              <a:rPr lang="en-US" sz="1600" dirty="0">
                <a:latin typeface="Arial" pitchFamily="34" charset="0"/>
                <a:cs typeface="Arial" pitchFamily="34" charset="0"/>
              </a:rPr>
              <a:t>    •  Intended to create access for low-wage employees</a:t>
            </a:r>
          </a:p>
          <a:p>
            <a:pPr marL="0"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  Government will replace private employers in system</a:t>
            </a:r>
          </a:p>
          <a:p>
            <a:pPr marL="0" indent="0">
              <a:spcBef>
                <a:spcPts val="0"/>
              </a:spcBef>
              <a:buNone/>
              <a:defRPr/>
            </a:pPr>
            <a:r>
              <a:rPr lang="en-US" sz="1600" dirty="0">
                <a:latin typeface="Arial" pitchFamily="34" charset="0"/>
                <a:cs typeface="Arial" pitchFamily="34" charset="0"/>
              </a:rPr>
              <a:t>                °Mandated benefits</a:t>
            </a:r>
          </a:p>
          <a:p>
            <a:pPr marL="0" indent="0">
              <a:spcBef>
                <a:spcPts val="0"/>
              </a:spcBef>
              <a:buNone/>
              <a:defRPr/>
            </a:pPr>
            <a:r>
              <a:rPr lang="en-US" sz="1600" dirty="0">
                <a:latin typeface="Arial" pitchFamily="34" charset="0"/>
                <a:cs typeface="Arial" pitchFamily="34" charset="0"/>
              </a:rPr>
              <a:t>                °Guaranteed benefits and/or investment results</a:t>
            </a:r>
          </a:p>
          <a:p>
            <a:pPr marL="0" indent="0">
              <a:spcBef>
                <a:spcPts val="0"/>
              </a:spcBef>
              <a:buNone/>
              <a:defRPr/>
            </a:pPr>
            <a:r>
              <a:rPr lang="en-US" sz="1600" dirty="0">
                <a:latin typeface="Arial" pitchFamily="34" charset="0"/>
                <a:cs typeface="Arial" pitchFamily="34" charset="0"/>
              </a:rPr>
              <a:t>                °Creation of new interest group to lobby for expansion of benefits</a:t>
            </a:r>
          </a:p>
          <a:p>
            <a:pPr marL="892175" lvl="2" indent="0">
              <a:spcBef>
                <a:spcPts val="0"/>
              </a:spcBef>
              <a:spcAft>
                <a:spcPts val="0"/>
              </a:spcAft>
              <a:buNone/>
              <a:defRPr/>
            </a:pPr>
            <a:r>
              <a:rPr lang="en-US" sz="1600" dirty="0">
                <a:latin typeface="Arial" pitchFamily="34" charset="0"/>
                <a:cs typeface="Arial" pitchFamily="34" charset="0"/>
              </a:rPr>
              <a:t>°Government influence in choosing investment managers or control of </a:t>
            </a:r>
          </a:p>
          <a:p>
            <a:pPr marL="892175" lvl="2" indent="0">
              <a:spcBef>
                <a:spcPts val="0"/>
              </a:spcBef>
              <a:spcAft>
                <a:spcPts val="0"/>
              </a:spcAft>
              <a:buNone/>
              <a:defRPr/>
            </a:pPr>
            <a:r>
              <a:rPr lang="en-US" sz="1600" dirty="0">
                <a:latin typeface="Arial" pitchFamily="34" charset="0"/>
                <a:cs typeface="Arial" pitchFamily="34" charset="0"/>
              </a:rPr>
              <a:t>   investments could drive many out of the retirement industry.</a:t>
            </a:r>
          </a:p>
          <a:p>
            <a:pPr marL="0"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  State-level programs may cause breakdown in uniformity of pension laws,</a:t>
            </a:r>
          </a:p>
          <a:p>
            <a:pPr marL="0" indent="0">
              <a:spcBef>
                <a:spcPts val="0"/>
              </a:spcBef>
              <a:buNone/>
              <a:defRPr/>
            </a:pPr>
            <a:r>
              <a:rPr lang="en-US" sz="1600" dirty="0">
                <a:latin typeface="Arial" pitchFamily="34" charset="0"/>
                <a:cs typeface="Arial" pitchFamily="34" charset="0"/>
              </a:rPr>
              <a:t>       effective since enactment of ERISA</a:t>
            </a:r>
          </a:p>
          <a:p>
            <a:pPr marL="0"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  </a:t>
            </a:r>
            <a:r>
              <a:rPr lang="en-US" sz="1600" u="sng" dirty="0">
                <a:latin typeface="Arial" pitchFamily="34" charset="0"/>
                <a:cs typeface="Arial" pitchFamily="34" charset="0"/>
              </a:rPr>
              <a:t>Inflection Point</a:t>
            </a:r>
            <a:r>
              <a:rPr lang="en-US" sz="1600" dirty="0">
                <a:latin typeface="Arial" pitchFamily="34" charset="0"/>
                <a:cs typeface="Arial" pitchFamily="34" charset="0"/>
              </a:rPr>
              <a:t> regarding the types of Retirement Schemes Nation wants </a:t>
            </a:r>
          </a:p>
          <a:p>
            <a:pPr marL="0" indent="0">
              <a:spcBef>
                <a:spcPts val="0"/>
              </a:spcBef>
              <a:buNone/>
              <a:defRPr/>
            </a:pPr>
            <a:r>
              <a:rPr lang="en-US" sz="1600" dirty="0">
                <a:latin typeface="Arial" pitchFamily="34" charset="0"/>
                <a:cs typeface="Arial" pitchFamily="34" charset="0"/>
              </a:rPr>
              <a:t>       and needs</a:t>
            </a:r>
          </a:p>
          <a:p>
            <a:pPr marL="0" indent="0">
              <a:spcBef>
                <a:spcPts val="0"/>
              </a:spcBef>
              <a:buNone/>
              <a:defRPr/>
            </a:pPr>
            <a:endParaRPr lang="en-US" sz="1600" dirty="0">
              <a:latin typeface="Arial" pitchFamily="34" charset="0"/>
              <a:cs typeface="Arial" pitchFamily="34" charset="0"/>
            </a:endParaRPr>
          </a:p>
          <a:p>
            <a:pPr marL="0" indent="0">
              <a:spcBef>
                <a:spcPts val="0"/>
              </a:spcBef>
              <a:buNone/>
              <a:defRPr/>
            </a:pPr>
            <a:r>
              <a:rPr lang="en-US" sz="1600" dirty="0">
                <a:latin typeface="Arial" pitchFamily="34" charset="0"/>
                <a:cs typeface="Arial" pitchFamily="34" charset="0"/>
              </a:rPr>
              <a:t>    •  Interesting Times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39</a:t>
            </a:fld>
            <a:endParaRPr lang="en-US" dirty="0"/>
          </a:p>
        </p:txBody>
      </p:sp>
    </p:spTree>
    <p:extLst>
      <p:ext uri="{BB962C8B-B14F-4D97-AF65-F5344CB8AC3E}">
        <p14:creationId xmlns:p14="http://schemas.microsoft.com/office/powerpoint/2010/main" val="23005865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Effect of PPACA on Employees</a:t>
            </a:r>
          </a:p>
        </p:txBody>
      </p:sp>
      <p:sp>
        <p:nvSpPr>
          <p:cNvPr id="38915" name="Content Placeholder 2"/>
          <p:cNvSpPr>
            <a:spLocks noGrp="1"/>
          </p:cNvSpPr>
          <p:nvPr>
            <p:ph idx="1"/>
          </p:nvPr>
        </p:nvSpPr>
        <p:spPr>
          <a:xfrm>
            <a:off x="1435100" y="1295400"/>
            <a:ext cx="7499350" cy="5105400"/>
          </a:xfrm>
        </p:spPr>
        <p:txBody>
          <a:bodyPr/>
          <a:lstStyle/>
          <a:p>
            <a:r>
              <a:rPr lang="en-US" sz="2200" dirty="0" smtClean="0">
                <a:latin typeface="Arial" charset="0"/>
                <a:cs typeface="Arial" charset="0"/>
              </a:rPr>
              <a:t>Earlier plan distributions, because employees will not be tied to their jobs in order to maintain health insurance</a:t>
            </a:r>
          </a:p>
          <a:p>
            <a:pPr lvl="1"/>
            <a:r>
              <a:rPr lang="en-US" sz="1800" dirty="0" smtClean="0">
                <a:latin typeface="Arial" charset="0"/>
                <a:cs typeface="Arial" charset="0"/>
              </a:rPr>
              <a:t>New investment and liquidity strategies needed </a:t>
            </a:r>
          </a:p>
          <a:p>
            <a:pPr lvl="1"/>
            <a:endParaRPr lang="en-US" sz="1800" dirty="0" smtClean="0">
              <a:latin typeface="Arial" charset="0"/>
              <a:cs typeface="Arial" charset="0"/>
            </a:endParaRPr>
          </a:p>
          <a:p>
            <a:r>
              <a:rPr lang="en-US" sz="2000" dirty="0" smtClean="0">
                <a:latin typeface="Arial" charset="0"/>
                <a:cs typeface="Arial" charset="0"/>
              </a:rPr>
              <a:t>Older generation of workers to be replaced more quickly by younger less experienced employees</a:t>
            </a:r>
          </a:p>
          <a:p>
            <a:pPr lvl="1"/>
            <a:r>
              <a:rPr lang="en-US" sz="1800" dirty="0" smtClean="0">
                <a:latin typeface="Arial" charset="0"/>
                <a:cs typeface="Arial" charset="0"/>
              </a:rPr>
              <a:t>Lower salaries will result in smaller plan contributions</a:t>
            </a:r>
          </a:p>
          <a:p>
            <a:pPr lvl="1"/>
            <a:r>
              <a:rPr lang="en-US" sz="1800" dirty="0" smtClean="0">
                <a:latin typeface="Arial" charset="0"/>
                <a:cs typeface="Arial" charset="0"/>
              </a:rPr>
              <a:t>Some industries could experience higher pay and larger contributions</a:t>
            </a:r>
          </a:p>
          <a:p>
            <a:pPr lvl="1"/>
            <a:r>
              <a:rPr lang="en-US" sz="1800" dirty="0" smtClean="0">
                <a:latin typeface="Arial" charset="0"/>
                <a:cs typeface="Arial" charset="0"/>
              </a:rPr>
              <a:t>New generation will be less vested making plans less expensive</a:t>
            </a:r>
          </a:p>
          <a:p>
            <a:endParaRPr lang="en-US" sz="2000" dirty="0" smtClean="0">
              <a:latin typeface="Arial" charset="0"/>
              <a:cs typeface="Arial" charset="0"/>
            </a:endParaRPr>
          </a:p>
          <a:p>
            <a:r>
              <a:rPr lang="en-US" sz="2000" dirty="0" smtClean="0">
                <a:latin typeface="Arial" charset="0"/>
                <a:cs typeface="Arial" charset="0"/>
              </a:rPr>
              <a:t>Low-paid workers will choose health insurance over 401(k) contributions</a:t>
            </a:r>
          </a:p>
          <a:p>
            <a:pPr lvl="1"/>
            <a:r>
              <a:rPr lang="en-US" sz="1800" dirty="0" smtClean="0">
                <a:latin typeface="Arial" charset="0"/>
                <a:cs typeface="Arial" charset="0"/>
              </a:rPr>
              <a:t>ADP/ACP problems and issues with discrimination testing may result</a:t>
            </a:r>
          </a:p>
        </p:txBody>
      </p:sp>
      <p:sp>
        <p:nvSpPr>
          <p:cNvPr id="4" name="Slide Number Placeholder 3"/>
          <p:cNvSpPr>
            <a:spLocks noGrp="1"/>
          </p:cNvSpPr>
          <p:nvPr>
            <p:ph type="sldNum" sz="quarter" idx="12"/>
          </p:nvPr>
        </p:nvSpPr>
        <p:spPr/>
        <p:txBody>
          <a:bodyPr/>
          <a:lstStyle/>
          <a:p>
            <a:pPr>
              <a:defRPr/>
            </a:pPr>
            <a:fld id="{2E5AD1CD-6F92-4D8D-8CF1-6507ADACA7A4}" type="slidenum">
              <a:rPr lang="en-US" smtClean="0"/>
              <a:pPr>
                <a:defRPr/>
              </a:pPr>
              <a:t>40</a:t>
            </a:fld>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Effect of PPACA on Employers</a:t>
            </a:r>
          </a:p>
        </p:txBody>
      </p:sp>
      <p:sp>
        <p:nvSpPr>
          <p:cNvPr id="39939" name="Content Placeholder 2"/>
          <p:cNvSpPr>
            <a:spLocks noGrp="1"/>
          </p:cNvSpPr>
          <p:nvPr>
            <p:ph idx="1"/>
          </p:nvPr>
        </p:nvSpPr>
        <p:spPr/>
        <p:txBody>
          <a:bodyPr/>
          <a:lstStyle/>
          <a:p>
            <a:pPr>
              <a:spcBef>
                <a:spcPct val="0"/>
              </a:spcBef>
            </a:pPr>
            <a:r>
              <a:rPr lang="en-US" sz="2200" dirty="0" smtClean="0">
                <a:latin typeface="Arial" charset="0"/>
                <a:cs typeface="Arial" charset="0"/>
              </a:rPr>
              <a:t>PPACA-mandated healthcare benefits likely to reduce level of employer support for 401(k) plans</a:t>
            </a:r>
          </a:p>
          <a:p>
            <a:pPr lvl="1">
              <a:spcBef>
                <a:spcPct val="0"/>
              </a:spcBef>
            </a:pPr>
            <a:r>
              <a:rPr lang="en-US" sz="1800" dirty="0" smtClean="0">
                <a:latin typeface="Arial" charset="0"/>
                <a:cs typeface="Arial" charset="0"/>
              </a:rPr>
              <a:t>Knock on effect of smaller match; smaller employee contributions</a:t>
            </a:r>
          </a:p>
          <a:p>
            <a:pPr lvl="1">
              <a:spcBef>
                <a:spcPct val="0"/>
              </a:spcBef>
            </a:pPr>
            <a:r>
              <a:rPr lang="en-US" sz="1800" dirty="0" smtClean="0">
                <a:latin typeface="Arial" charset="0"/>
                <a:cs typeface="Arial" charset="0"/>
              </a:rPr>
              <a:t>Shrinking employee contributions exacerbates discrimination issues</a:t>
            </a:r>
          </a:p>
          <a:p>
            <a:pPr lvl="1">
              <a:spcBef>
                <a:spcPct val="0"/>
              </a:spcBef>
            </a:pPr>
            <a:endParaRPr lang="en-US" sz="1700" dirty="0" smtClean="0">
              <a:latin typeface="Arial" charset="0"/>
              <a:cs typeface="Arial" charset="0"/>
            </a:endParaRPr>
          </a:p>
          <a:p>
            <a:pPr>
              <a:spcBef>
                <a:spcPct val="0"/>
              </a:spcBef>
            </a:pPr>
            <a:r>
              <a:rPr lang="en-US" sz="2200" dirty="0" smtClean="0">
                <a:latin typeface="Arial" charset="0"/>
                <a:cs typeface="Arial" charset="0"/>
              </a:rPr>
              <a:t>PPACA disincentive to maintain 401(k) plan</a:t>
            </a:r>
          </a:p>
          <a:p>
            <a:pPr lvl="1">
              <a:spcBef>
                <a:spcPct val="0"/>
              </a:spcBef>
            </a:pPr>
            <a:r>
              <a:rPr lang="en-US" sz="1800" dirty="0" smtClean="0">
                <a:latin typeface="Arial" charset="0"/>
                <a:cs typeface="Arial" charset="0"/>
              </a:rPr>
              <a:t>$</a:t>
            </a:r>
            <a:r>
              <a:rPr lang="en-US" sz="1700" dirty="0" smtClean="0">
                <a:latin typeface="Arial" charset="0"/>
                <a:cs typeface="Arial" charset="0"/>
              </a:rPr>
              <a:t>3000 per head penalty for unaffordable health insurance avoided if </a:t>
            </a:r>
            <a:r>
              <a:rPr lang="en-US" sz="1800" dirty="0" smtClean="0">
                <a:latin typeface="Arial" charset="0"/>
                <a:cs typeface="Arial" charset="0"/>
              </a:rPr>
              <a:t>cost of single-person coverage not in excess of 9.5% W-2 wages</a:t>
            </a:r>
          </a:p>
          <a:p>
            <a:pPr lvl="1">
              <a:spcBef>
                <a:spcPct val="0"/>
              </a:spcBef>
            </a:pPr>
            <a:r>
              <a:rPr lang="en-US" sz="1800" dirty="0" smtClean="0">
                <a:latin typeface="Arial" charset="0"/>
                <a:cs typeface="Arial" charset="0"/>
              </a:rPr>
              <a:t>401(k) reduction of wages makes avoiding penalty harder</a:t>
            </a:r>
          </a:p>
          <a:p>
            <a:pPr>
              <a:spcBef>
                <a:spcPct val="0"/>
              </a:spcBef>
            </a:pPr>
            <a:endParaRPr lang="en-US" sz="1800" dirty="0" smtClean="0">
              <a:latin typeface="Arial" charset="0"/>
              <a:cs typeface="Arial" charset="0"/>
            </a:endParaRPr>
          </a:p>
          <a:p>
            <a:pPr>
              <a:spcBef>
                <a:spcPct val="0"/>
              </a:spcBef>
            </a:pPr>
            <a:r>
              <a:rPr lang="en-US" sz="2200" dirty="0" smtClean="0">
                <a:latin typeface="Arial" charset="0"/>
                <a:cs typeface="Arial" charset="0"/>
              </a:rPr>
              <a:t>PPA 90-day rule for health plan availability can compromise overall plan administration</a:t>
            </a:r>
          </a:p>
          <a:p>
            <a:pPr lvl="1">
              <a:spcBef>
                <a:spcPct val="0"/>
              </a:spcBef>
            </a:pPr>
            <a:r>
              <a:rPr lang="en-US" sz="1800" dirty="0" smtClean="0">
                <a:latin typeface="Arial" charset="0"/>
                <a:cs typeface="Arial" charset="0"/>
              </a:rPr>
              <a:t>Delay greater than 90 days for entry into </a:t>
            </a:r>
            <a:r>
              <a:rPr lang="en-US" sz="1800" u="sng" dirty="0" smtClean="0">
                <a:latin typeface="Arial" charset="0"/>
                <a:cs typeface="Arial" charset="0"/>
              </a:rPr>
              <a:t>al</a:t>
            </a:r>
            <a:r>
              <a:rPr lang="en-US" sz="1800" dirty="0" smtClean="0">
                <a:latin typeface="Arial" charset="0"/>
                <a:cs typeface="Arial" charset="0"/>
              </a:rPr>
              <a:t>l benefit plans no longer possible</a:t>
            </a:r>
          </a:p>
          <a:p>
            <a:pPr lvl="1">
              <a:spcBef>
                <a:spcPct val="0"/>
              </a:spcBef>
            </a:pPr>
            <a:r>
              <a:rPr lang="en-US" sz="1800" dirty="0" smtClean="0">
                <a:latin typeface="Arial" charset="0"/>
                <a:cs typeface="Arial" charset="0"/>
              </a:rPr>
              <a:t>May necessitate enrollment at different times</a:t>
            </a:r>
          </a:p>
          <a:p>
            <a:pPr lvl="1"/>
            <a:endParaRPr lang="en-US" sz="1700" dirty="0" smtClean="0">
              <a:latin typeface="Arial" charset="0"/>
              <a:cs typeface="Arial" charset="0"/>
            </a:endParaRPr>
          </a:p>
          <a:p>
            <a:endParaRPr lang="en-US" sz="2200" dirty="0" smtClean="0">
              <a:latin typeface="Arial" charset="0"/>
              <a:cs typeface="Arial" charset="0"/>
            </a:endParaRPr>
          </a:p>
          <a:p>
            <a:pPr lvl="1"/>
            <a:endParaRPr lang="en-US" sz="1800" dirty="0" smtClean="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CCEE07C9-254E-4F59-A246-B839203C324F}" type="slidenum">
              <a:rPr lang="en-US" smtClean="0"/>
              <a:pPr>
                <a:defRPr/>
              </a:pPr>
              <a:t>41</a:t>
            </a:fld>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PPACA Effect on Retirement Industry</a:t>
            </a:r>
          </a:p>
        </p:txBody>
      </p:sp>
      <p:sp>
        <p:nvSpPr>
          <p:cNvPr id="40963" name="Content Placeholder 2"/>
          <p:cNvSpPr>
            <a:spLocks noGrp="1"/>
          </p:cNvSpPr>
          <p:nvPr>
            <p:ph idx="1"/>
          </p:nvPr>
        </p:nvSpPr>
        <p:spPr/>
        <p:txBody>
          <a:bodyPr/>
          <a:lstStyle/>
          <a:p>
            <a:r>
              <a:rPr lang="en-US" sz="2400" dirty="0" smtClean="0">
                <a:latin typeface="Arial" charset="0"/>
                <a:cs typeface="Arial" charset="0"/>
              </a:rPr>
              <a:t>Increased competition in healthcare marketplace</a:t>
            </a:r>
          </a:p>
          <a:p>
            <a:pPr lvl="1"/>
            <a:r>
              <a:rPr lang="en-US" sz="2000" dirty="0" smtClean="0">
                <a:latin typeface="Arial" charset="0"/>
                <a:cs typeface="Arial" charset="0"/>
              </a:rPr>
              <a:t>Government-regulated exchanges</a:t>
            </a:r>
          </a:p>
          <a:p>
            <a:pPr lvl="1"/>
            <a:r>
              <a:rPr lang="en-US" sz="2000" dirty="0" smtClean="0">
                <a:latin typeface="Arial" charset="0"/>
                <a:cs typeface="Arial" charset="0"/>
              </a:rPr>
              <a:t>Reduced brokers’ commissions</a:t>
            </a:r>
          </a:p>
          <a:p>
            <a:pPr lvl="1"/>
            <a:r>
              <a:rPr lang="en-US" sz="2000" dirty="0" smtClean="0">
                <a:latin typeface="Arial" charset="0"/>
                <a:cs typeface="Arial" charset="0"/>
              </a:rPr>
              <a:t>Potential expansion of healthcare brokers into retirement plan industry</a:t>
            </a:r>
          </a:p>
          <a:p>
            <a:endParaRPr lang="en-US" sz="2400" dirty="0" smtClean="0">
              <a:latin typeface="Arial" charset="0"/>
              <a:cs typeface="Arial" charset="0"/>
            </a:endParaRPr>
          </a:p>
          <a:p>
            <a:r>
              <a:rPr lang="en-US" sz="2400" dirty="0" smtClean="0">
                <a:latin typeface="Arial" charset="0"/>
                <a:cs typeface="Arial" charset="0"/>
              </a:rPr>
              <a:t>New legislatively-mandated retirement plan models</a:t>
            </a:r>
          </a:p>
          <a:p>
            <a:pPr lvl="1"/>
            <a:r>
              <a:rPr lang="en-US" sz="2000" dirty="0" smtClean="0">
                <a:latin typeface="Arial" charset="0"/>
                <a:cs typeface="Arial" charset="0"/>
              </a:rPr>
              <a:t>Reduces/eliminates role of employer</a:t>
            </a:r>
          </a:p>
          <a:p>
            <a:pPr lvl="1"/>
            <a:r>
              <a:rPr lang="en-US" sz="2000" dirty="0" smtClean="0">
                <a:latin typeface="Arial" charset="0"/>
                <a:cs typeface="Arial" charset="0"/>
              </a:rPr>
              <a:t>Marketing focus redirected to employees</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42</a:t>
            </a:fld>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3"/>
          <p:cNvSpPr>
            <a:spLocks noGrp="1" noChangeArrowheads="1"/>
          </p:cNvSpPr>
          <p:nvPr>
            <p:ph type="subTitle" idx="1"/>
          </p:nvPr>
        </p:nvSpPr>
        <p:spPr>
          <a:xfrm>
            <a:off x="1905000" y="4724400"/>
            <a:ext cx="6400800" cy="609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p:txBody>
      </p:sp>
      <p:sp>
        <p:nvSpPr>
          <p:cNvPr id="26627" name="Rectangle 3"/>
          <p:cNvSpPr>
            <a:spLocks noChangeArrowheads="1"/>
          </p:cNvSpPr>
          <p:nvPr/>
        </p:nvSpPr>
        <p:spPr bwMode="auto">
          <a:xfrm>
            <a:off x="1447800" y="3276600"/>
            <a:ext cx="6858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gn="ctr">
              <a:lnSpc>
                <a:spcPct val="80000"/>
              </a:lnSpc>
              <a:spcBef>
                <a:spcPts val="600"/>
              </a:spcBef>
              <a:buClr>
                <a:schemeClr val="accent1"/>
              </a:buClr>
              <a:buSzPct val="80000"/>
              <a:buFont typeface="Wingdings 2" pitchFamily="18" charset="2"/>
              <a:buNone/>
              <a:defRPr/>
            </a:pPr>
            <a:r>
              <a:rPr lang="en-US" sz="2200" dirty="0">
                <a:solidFill>
                  <a:srgbClr val="320E04"/>
                </a:solidFill>
                <a:latin typeface="Arial" pitchFamily="34" charset="0"/>
                <a:cs typeface="Arial" pitchFamily="34" charset="0"/>
              </a:rPr>
              <a:t>Marcia S. Wagner, Esq.</a:t>
            </a:r>
            <a:endParaRPr lang="en-US" sz="22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r>
              <a:rPr lang="en-US" sz="2000" dirty="0">
                <a:solidFill>
                  <a:schemeClr val="tx2"/>
                </a:solidFill>
                <a:latin typeface="Arial" charset="0"/>
              </a:rPr>
              <a:t>99 Summer Street, 13</a:t>
            </a:r>
            <a:r>
              <a:rPr lang="en-US" sz="2000" baseline="30000" dirty="0">
                <a:solidFill>
                  <a:schemeClr val="tx2"/>
                </a:solidFill>
                <a:latin typeface="Arial" charset="0"/>
              </a:rPr>
              <a:t>th</a:t>
            </a:r>
            <a:r>
              <a:rPr lang="en-US" sz="2000" dirty="0">
                <a:solidFill>
                  <a:schemeClr val="tx2"/>
                </a:solidFill>
                <a:latin typeface="Arial" charset="0"/>
              </a:rPr>
              <a:t> Floor</a:t>
            </a:r>
          </a:p>
          <a:p>
            <a:pPr algn="ctr" eaLnBrk="0" hangingPunct="0">
              <a:defRPr/>
            </a:pPr>
            <a:r>
              <a:rPr lang="en-US" sz="2000" dirty="0">
                <a:solidFill>
                  <a:schemeClr val="tx2"/>
                </a:solidFill>
                <a:latin typeface="Arial" charset="0"/>
              </a:rPr>
              <a:t>Boston, Massachusetts 02110</a:t>
            </a:r>
          </a:p>
          <a:p>
            <a:pPr algn="ctr" eaLnBrk="0" hangingPunct="0">
              <a:defRPr/>
            </a:pPr>
            <a:r>
              <a:rPr lang="en-US" sz="2000" dirty="0">
                <a:solidFill>
                  <a:schemeClr val="tx2"/>
                </a:solidFill>
                <a:latin typeface="Arial" charset="0"/>
              </a:rPr>
              <a:t>Tel: (617) 357-5200 Fax: (617) 357-5250</a:t>
            </a:r>
          </a:p>
          <a:p>
            <a:pPr algn="ctr" eaLnBrk="0" hangingPunct="0">
              <a:defRPr/>
            </a:pPr>
            <a:r>
              <a:rPr lang="en-US" sz="2000" dirty="0">
                <a:solidFill>
                  <a:schemeClr val="tx2"/>
                </a:solidFill>
                <a:latin typeface="Arial" charset="0"/>
              </a:rPr>
              <a:t>    Website: www.wagnerlawgroup.com</a:t>
            </a:r>
          </a:p>
          <a:p>
            <a:pPr algn="ctr" eaLnBrk="0" hangingPunct="0">
              <a:defRPr/>
            </a:pPr>
            <a:r>
              <a:rPr lang="en-US" sz="1000" dirty="0">
                <a:solidFill>
                  <a:schemeClr val="tx2"/>
                </a:solidFill>
                <a:latin typeface="Arial" charset="0"/>
              </a:rPr>
              <a:t>marcia@wagnerlawgroup.com </a:t>
            </a:r>
          </a:p>
          <a:p>
            <a:pPr marL="26988">
              <a:lnSpc>
                <a:spcPct val="80000"/>
              </a:lnSpc>
              <a:spcBef>
                <a:spcPts val="600"/>
              </a:spcBef>
              <a:buClr>
                <a:schemeClr val="accent1"/>
              </a:buClr>
              <a:buSzPct val="80000"/>
              <a:buFont typeface="Wingdings 2" pitchFamily="18" charset="2"/>
              <a:buNone/>
              <a:defRPr/>
            </a:pPr>
            <a:r>
              <a:rPr lang="en-US" sz="1000" dirty="0" smtClean="0">
                <a:solidFill>
                  <a:srgbClr val="320E04"/>
                </a:solidFill>
                <a:latin typeface="Arial" charset="0"/>
              </a:rPr>
              <a:t>A0128703.PPTX</a:t>
            </a:r>
            <a:endParaRPr lang="en-US" sz="1000" dirty="0">
              <a:solidFill>
                <a:srgbClr val="320E04"/>
              </a:solidFill>
              <a:latin typeface="Arial" charset="0"/>
            </a:endParaRPr>
          </a:p>
          <a:p>
            <a:pPr marL="26988">
              <a:lnSpc>
                <a:spcPct val="80000"/>
              </a:lnSpc>
              <a:spcBef>
                <a:spcPts val="600"/>
              </a:spcBef>
              <a:buClr>
                <a:schemeClr val="accent1"/>
              </a:buClr>
              <a:buSzPct val="80000"/>
              <a:buFont typeface="Wingdings 2" pitchFamily="18" charset="2"/>
              <a:buNone/>
              <a:defRPr/>
            </a:pPr>
            <a:endParaRPr lang="en-US" sz="800" dirty="0">
              <a:solidFill>
                <a:srgbClr val="320E04"/>
              </a:solidFill>
              <a:latin typeface="Arial" charset="0"/>
            </a:endParaRPr>
          </a:p>
          <a:p>
            <a:pPr marL="26988">
              <a:lnSpc>
                <a:spcPct val="80000"/>
              </a:lnSpc>
              <a:spcBef>
                <a:spcPts val="600"/>
              </a:spcBef>
              <a:buClr>
                <a:schemeClr val="accent1"/>
              </a:buClr>
              <a:buSzPct val="80000"/>
              <a:buFont typeface="Wingdings 2" pitchFamily="18" charset="2"/>
              <a:buNone/>
              <a:defRPr/>
            </a:pPr>
            <a:r>
              <a:rPr lang="en-US" sz="2200" dirty="0">
                <a:solidFill>
                  <a:srgbClr val="320E04"/>
                </a:solidFill>
                <a:latin typeface="Times New Roman" pitchFamily="18" charset="0"/>
                <a:cs typeface="+mn-cs"/>
              </a:rPr>
              <a:t>                    </a:t>
            </a: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p:txBody>
      </p:sp>
      <p:sp>
        <p:nvSpPr>
          <p:cNvPr id="8196" name="Rectangle 2"/>
          <p:cNvSpPr>
            <a:spLocks noGrp="1" noChangeArrowheads="1"/>
          </p:cNvSpPr>
          <p:nvPr>
            <p:ph type="ctrTitle"/>
          </p:nvPr>
        </p:nvSpPr>
        <p:spPr bwMode="auto">
          <a:xfrm>
            <a:off x="1421267" y="762000"/>
            <a:ext cx="7113133" cy="2743200"/>
          </a:xfrm>
        </p:spPr>
        <p:txBody>
          <a:bodyPr vert="horz" wrap="square" lIns="91440" tIns="45720" rIns="91440" bIns="45720" numCol="1" anchorCtr="0" compatLnSpc="1">
            <a:prstTxWarp prst="textNoShape">
              <a:avLst/>
            </a:prstTxWarp>
            <a:normAutofit fontScale="90000"/>
          </a:bodyPr>
          <a:lstStyle/>
          <a:p>
            <a:pPr marL="26988" algn="ctr">
              <a:spcBef>
                <a:spcPts val="0"/>
              </a:spcBef>
            </a:pPr>
            <a:r>
              <a:rPr lang="en-US" sz="4400" b="1" dirty="0" smtClean="0">
                <a:solidFill>
                  <a:srgbClr val="320E04"/>
                </a:solidFill>
                <a:latin typeface="Times New Roman" pitchFamily="18" charset="0"/>
              </a:rPr>
              <a:t/>
            </a:r>
            <a:br>
              <a:rPr lang="en-US" sz="4400" b="1" dirty="0" smtClean="0">
                <a:solidFill>
                  <a:srgbClr val="320E04"/>
                </a:solidFill>
                <a:latin typeface="Times New Roman" pitchFamily="18" charset="0"/>
              </a:rPr>
            </a:br>
            <a:r>
              <a:rPr lang="en-US" sz="4400" b="1" dirty="0" smtClean="0">
                <a:effectLst/>
              </a:rPr>
              <a:t/>
            </a:r>
            <a:br>
              <a:rPr lang="en-US" sz="4400" b="1" dirty="0" smtClean="0">
                <a:effectLst/>
              </a:rPr>
            </a:br>
            <a:r>
              <a:rPr lang="en-US" sz="4400" b="1" dirty="0" smtClean="0">
                <a:effectLst/>
              </a:rPr>
              <a:t/>
            </a:r>
            <a:br>
              <a:rPr lang="en-US" sz="4400" b="1" dirty="0" smtClean="0">
                <a:effectLst/>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a:solidFill>
                  <a:srgbClr val="320E04"/>
                </a:solidFill>
                <a:effectLst/>
                <a:latin typeface="Arial" pitchFamily="34" charset="0"/>
                <a:cs typeface="Arial" pitchFamily="34" charset="0"/>
              </a:rPr>
              <a:t/>
            </a:r>
            <a:br>
              <a:rPr lang="en-US" sz="3300" b="1" dirty="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a:solidFill>
                  <a:srgbClr val="320E04"/>
                </a:solidFill>
                <a:effectLst/>
                <a:latin typeface="Arial" pitchFamily="34" charset="0"/>
                <a:cs typeface="Arial" pitchFamily="34" charset="0"/>
              </a:rPr>
              <a:t/>
            </a:r>
            <a:br>
              <a:rPr lang="en-US" sz="3300" b="1" dirty="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600" b="1" dirty="0" smtClean="0">
                <a:solidFill>
                  <a:srgbClr val="320E04"/>
                </a:solidFill>
                <a:effectLst/>
                <a:latin typeface="Arial" charset="0"/>
              </a:rPr>
              <a:t>IMPORTANT </a:t>
            </a:r>
            <a:r>
              <a:rPr lang="en-US" sz="3600" b="1" dirty="0">
                <a:solidFill>
                  <a:srgbClr val="320E04"/>
                </a:solidFill>
                <a:effectLst/>
                <a:latin typeface="Arial" charset="0"/>
              </a:rPr>
              <a:t>PENSION </a:t>
            </a:r>
            <a:r>
              <a:rPr lang="en-US" sz="3600" b="1" dirty="0" smtClean="0">
                <a:solidFill>
                  <a:srgbClr val="320E04"/>
                </a:solidFill>
                <a:effectLst/>
                <a:latin typeface="Arial" charset="0"/>
              </a:rPr>
              <a:t>CHANGES</a:t>
            </a:r>
            <a:br>
              <a:rPr lang="en-US" sz="3600" b="1" dirty="0" smtClean="0">
                <a:solidFill>
                  <a:srgbClr val="320E04"/>
                </a:solidFill>
                <a:effectLst/>
                <a:latin typeface="Arial" charset="0"/>
              </a:rPr>
            </a:br>
            <a:r>
              <a:rPr lang="en-US" sz="3600" b="1" dirty="0" smtClean="0">
                <a:solidFill>
                  <a:srgbClr val="320E04"/>
                </a:solidFill>
                <a:effectLst/>
                <a:latin typeface="Arial" charset="0"/>
              </a:rPr>
              <a:t>−</a:t>
            </a:r>
            <a:br>
              <a:rPr lang="en-US" sz="3600" b="1" dirty="0" smtClean="0">
                <a:solidFill>
                  <a:srgbClr val="320E04"/>
                </a:solidFill>
                <a:effectLst/>
                <a:latin typeface="Arial" charset="0"/>
              </a:rPr>
            </a:br>
            <a:r>
              <a:rPr lang="en-US" sz="3600" b="1" dirty="0" smtClean="0">
                <a:solidFill>
                  <a:srgbClr val="320E04"/>
                </a:solidFill>
                <a:effectLst/>
                <a:latin typeface="Arial" charset="0"/>
              </a:rPr>
              <a:t> </a:t>
            </a:r>
            <a:r>
              <a:rPr lang="en-US" sz="3600" b="1" dirty="0">
                <a:solidFill>
                  <a:srgbClr val="320E04"/>
                </a:solidFill>
                <a:effectLst/>
                <a:latin typeface="Arial" charset="0"/>
              </a:rPr>
              <a:t>WASHINGTON &amp; REGULATORY UPDATE</a:t>
            </a:r>
            <a:r>
              <a:rPr lang="en-US" sz="3600" b="1" dirty="0">
                <a:solidFill>
                  <a:srgbClr val="320E04"/>
                </a:solidFill>
                <a:latin typeface="Times New Roman" pitchFamily="18" charset="0"/>
              </a:rPr>
              <a:t/>
            </a:r>
            <a:br>
              <a:rPr lang="en-US" sz="3600" b="1" dirty="0">
                <a:solidFill>
                  <a:srgbClr val="320E04"/>
                </a:solidFill>
                <a:latin typeface="Times New Roman" pitchFamily="18" charset="0"/>
              </a:rPr>
            </a:br>
            <a:endParaRPr lang="en-US" sz="4000" b="1" dirty="0" smtClean="0">
              <a:effectLst/>
            </a:endParaRPr>
          </a:p>
        </p:txBody>
      </p:sp>
      <p:pic>
        <p:nvPicPr>
          <p:cNvPr id="41989"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3657600"/>
            <a:ext cx="3505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20101</TotalTime>
  <Words>8843</Words>
  <Application>Microsoft Office PowerPoint</Application>
  <PresentationFormat>On-screen Show (4:3)</PresentationFormat>
  <Paragraphs>695</Paragraphs>
  <Slides>43</Slides>
  <Notes>43</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Solstice</vt:lpstr>
      <vt:lpstr> </vt:lpstr>
      <vt:lpstr>Transformation of Retirement System</vt:lpstr>
      <vt:lpstr>Introduction</vt:lpstr>
      <vt:lpstr>Background on Target Date Funds</vt:lpstr>
      <vt:lpstr>DOL Tips for Selecting a TDF</vt:lpstr>
      <vt:lpstr>Understanding the Glidepath and Landing Point</vt:lpstr>
      <vt:lpstr>Consideration of Demographic Factors in Selecting a TDF</vt:lpstr>
      <vt:lpstr>TDF Investment Strategy</vt:lpstr>
      <vt:lpstr>Customized Target Date Funds</vt:lpstr>
      <vt:lpstr>Monitoring TDF Modifications &amp; Performance</vt:lpstr>
      <vt:lpstr>Employee Communications for TDFs </vt:lpstr>
      <vt:lpstr>Target Date Fund – Role of Advisors</vt:lpstr>
      <vt:lpstr>PowerPoint Presentation</vt:lpstr>
      <vt:lpstr>Goals of Policymakers</vt:lpstr>
      <vt:lpstr> Lifetime Income Solutions for DC Plans   </vt:lpstr>
      <vt:lpstr>“In Plan” Lifetime Income Solutions</vt:lpstr>
      <vt:lpstr>Comparison of Retirement Income Strategies</vt:lpstr>
      <vt:lpstr>Guaranteed Living Withdrawal Benefit (GLWB)</vt:lpstr>
      <vt:lpstr>Need for Additional Fiduciary Guidance</vt:lpstr>
      <vt:lpstr>Current Fiduciary Standard for Annuities</vt:lpstr>
      <vt:lpstr>First Step in Annuity Selection (Procedural Prudence)</vt:lpstr>
      <vt:lpstr>2nd Step for Annuity Selection (Insurer’s Ability to Pay)</vt:lpstr>
      <vt:lpstr>3rd &amp; 4th Steps for Annuity Selection (Cost and Appropriate Conclusions)</vt:lpstr>
      <vt:lpstr>5th Step for Annuity Selection (Seeking Expert Advice)</vt:lpstr>
      <vt:lpstr>Removing Regulatory Obstacles to Annuity Distributions</vt:lpstr>
      <vt:lpstr>Promoting Longevity Annuities</vt:lpstr>
      <vt:lpstr>Default Annuities</vt:lpstr>
      <vt:lpstr>Education and Disclosures for Participants</vt:lpstr>
      <vt:lpstr>DOL Proposal for Lifetime Income Disclosures</vt:lpstr>
      <vt:lpstr>Lifetime Income Illustration</vt:lpstr>
      <vt:lpstr> </vt:lpstr>
      <vt:lpstr>Administration Initiatives to Increase Retirement Savings Through IRAs</vt:lpstr>
      <vt:lpstr>Limiting Tax Cost of Retirement Plans</vt:lpstr>
      <vt:lpstr>Limiting Contributions &amp; Benefits</vt:lpstr>
      <vt:lpstr>Administration Tax Proposals</vt:lpstr>
      <vt:lpstr>Pension System Reform - Federal Level USA Retirement Funds </vt:lpstr>
      <vt:lpstr>Pension System Reform –  State Proposals </vt:lpstr>
      <vt:lpstr>Summing Up</vt:lpstr>
      <vt:lpstr>Summing Up (cont’d)</vt:lpstr>
      <vt:lpstr>Effect of PPACA on Employees</vt:lpstr>
      <vt:lpstr>Effect of PPACA on Employers</vt:lpstr>
      <vt:lpstr>PPACA Effect on Retirement Industry</vt:lpstr>
      <vt:lpstr>         IMPORTANT PENSION CHANGES −  WASHINGTON &amp; REGULATORY UPDATE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Katharine Keane</cp:lastModifiedBy>
  <cp:revision>426</cp:revision>
  <cp:lastPrinted>2014-09-05T13:26:03Z</cp:lastPrinted>
  <dcterms:created xsi:type="dcterms:W3CDTF">2008-04-29T20:53:18Z</dcterms:created>
  <dcterms:modified xsi:type="dcterms:W3CDTF">2014-09-05T15:49:27Z</dcterms:modified>
</cp:coreProperties>
</file>