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9" r:id="rId1"/>
  </p:sldMasterIdLst>
  <p:notesMasterIdLst>
    <p:notesMasterId r:id="rId22"/>
  </p:notesMasterIdLst>
  <p:handoutMasterIdLst>
    <p:handoutMasterId r:id="rId23"/>
  </p:handoutMasterIdLst>
  <p:sldIdLst>
    <p:sldId id="630" r:id="rId2"/>
    <p:sldId id="595" r:id="rId3"/>
    <p:sldId id="632" r:id="rId4"/>
    <p:sldId id="633" r:id="rId5"/>
    <p:sldId id="634" r:id="rId6"/>
    <p:sldId id="635" r:id="rId7"/>
    <p:sldId id="636" r:id="rId8"/>
    <p:sldId id="637" r:id="rId9"/>
    <p:sldId id="638" r:id="rId10"/>
    <p:sldId id="639" r:id="rId11"/>
    <p:sldId id="640" r:id="rId12"/>
    <p:sldId id="641" r:id="rId13"/>
    <p:sldId id="642" r:id="rId14"/>
    <p:sldId id="643" r:id="rId15"/>
    <p:sldId id="644" r:id="rId16"/>
    <p:sldId id="645" r:id="rId17"/>
    <p:sldId id="646" r:id="rId18"/>
    <p:sldId id="647" r:id="rId19"/>
    <p:sldId id="648" r:id="rId20"/>
    <p:sldId id="631" r:id="rId21"/>
  </p:sldIdLst>
  <p:sldSz cx="9144000" cy="6858000" type="screen4x3"/>
  <p:notesSz cx="7023100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E8B"/>
    <a:srgbClr val="FFCC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00" autoAdjust="0"/>
    <p:restoredTop sz="99821" autoAdjust="0"/>
  </p:normalViewPr>
  <p:slideViewPr>
    <p:cSldViewPr>
      <p:cViewPr varScale="1">
        <p:scale>
          <a:sx n="73" d="100"/>
          <a:sy n="73" d="100"/>
        </p:scale>
        <p:origin x="-420" y="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816" y="72"/>
      </p:cViewPr>
      <p:guideLst>
        <p:guide orient="horz" pos="2932"/>
        <p:guide pos="2213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7531" y="0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7C13C162-FF4A-4D3B-953C-683E06DB2167}" type="datetimeFigureOut">
              <a:rPr lang="en-US"/>
              <a:pPr>
                <a:defRPr/>
              </a:pPr>
              <a:t>9/13/2016</a:t>
            </a:fld>
            <a:endParaRPr lang="en-US" dirty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841738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7531" y="8841738"/>
            <a:ext cx="3043979" cy="465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69D44C23-A377-4E26-B1B8-48854E0FEF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73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7531" y="0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5863" y="698500"/>
            <a:ext cx="4654550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2946" y="4422459"/>
            <a:ext cx="5618799" cy="4188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841738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7531" y="8841738"/>
            <a:ext cx="3043979" cy="465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B49C6D9-F17C-45B5-9A7F-C5A98FEF49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9321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4064" indent="-286179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4715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2600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60486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8372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6258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34144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92029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>
                <a:latin typeface="Arial" charset="0"/>
              </a:rPr>
              <a:pPr eaLnBrk="1" hangingPunct="1"/>
              <a:t>1</a:t>
            </a:fld>
            <a:endParaRPr lang="en-US" sz="1200" dirty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11188"/>
            <a:ext cx="4654550" cy="3490912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sz="800" dirty="0" smtClean="0">
                <a:solidFill>
                  <a:schemeClr val="bg1"/>
                </a:solidFill>
              </a:rPr>
              <a:t>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25550" y="692150"/>
            <a:ext cx="4654550" cy="3490913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9230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5090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7378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3910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90770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4016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14211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5823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0933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2687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6549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166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6652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14519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9812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3093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8857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4064" indent="-286179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4715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2600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60486" indent="-228943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8372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6258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34144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92029" indent="-228943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>
                <a:latin typeface="Arial" charset="0"/>
              </a:rPr>
              <a:pPr eaLnBrk="1" hangingPunct="1"/>
              <a:t>20</a:t>
            </a:fld>
            <a:endParaRPr lang="en-US" sz="1200" dirty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11188"/>
            <a:ext cx="4654550" cy="3490912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dirty="0" smtClean="0"/>
              <a:t>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F109A-F57D-4FB8-9DFD-5E3D9F376472}" type="datetime1">
              <a:rPr lang="en-US"/>
              <a:pPr>
                <a:defRPr/>
              </a:pPr>
              <a:t>9/13/2016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721B-BEC6-4790-98F7-B9E7F1FDDC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4401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F0B25-E1DB-487E-99CA-1976194D3012}" type="datetime1">
              <a:rPr lang="en-US"/>
              <a:pPr>
                <a:defRPr/>
              </a:pPr>
              <a:t>9/13/2016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818CC-217F-4484-AEDF-321D6DD1A1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354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6" name="Oval 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Oval 6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3B555-7A4D-4F38-8077-FA0429B9EF04}" type="datetime1">
              <a:rPr lang="en-US"/>
              <a:pPr>
                <a:defRPr/>
              </a:pPr>
              <a:t>9/13/2016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100FF0-D116-4247-92A9-31693A0A0E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34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9ADF6-2F2A-4440-9AD2-CF628F2A1EEF}" type="datetime1">
              <a:rPr lang="en-US"/>
              <a:pPr>
                <a:defRPr/>
              </a:pPr>
              <a:t>9/13/2016</a:t>
            </a:fld>
            <a:endParaRPr lang="en-US" dirty="0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CFAE3-E1F0-425E-ACAF-19A60CBDE4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845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245F1-EE49-48BF-B85E-FB7532F1FE77}" type="datetime1">
              <a:rPr lang="en-US"/>
              <a:pPr>
                <a:defRPr/>
              </a:pPr>
              <a:t>9/13/2016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3EEC25A-DAC0-49B0-9600-4DEA5E92E9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876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C7E35-AF31-447B-B317-14B71D540A6D}" type="datetime1">
              <a:rPr lang="en-US"/>
              <a:pPr>
                <a:defRPr/>
              </a:pPr>
              <a:t>9/13/2016</a:t>
            </a:fld>
            <a:endParaRPr lang="en-US" dirty="0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09D47-CFA2-4FA4-A29F-F1A8AF3428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022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73EE3-A95E-43DD-A499-CF769D25A687}" type="datetime1">
              <a:rPr lang="en-US"/>
              <a:pPr>
                <a:defRPr/>
              </a:pPr>
              <a:t>9/13/2016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9A06611-272E-4764-A52D-ADD197A6A0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628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B2C67-7B85-4AAC-81CA-4B0DA195F892}" type="datetime1">
              <a:rPr lang="en-US"/>
              <a:pPr>
                <a:defRPr/>
              </a:pPr>
              <a:t>9/13/2016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1FFCC2-FE64-48FE-8CEF-FA918D1CC9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942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C4AC3-ED09-4238-AE90-E71F538E54C0}" type="datetime1">
              <a:rPr lang="en-US"/>
              <a:pPr>
                <a:defRPr/>
              </a:pPr>
              <a:t>9/13/2016</a:t>
            </a:fld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266A1B-3F88-48B9-80A0-EACBEBCBB46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198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906D7-D9CD-41AA-98CE-BE089E5E4F19}" type="datetime1">
              <a:rPr lang="en-US"/>
              <a:pPr>
                <a:defRPr/>
              </a:pPr>
              <a:t>9/13/2016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08340-7B5C-4C59-A437-16A6B567D7B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515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76411-F605-4341-B46F-350674FDCCE6}" type="datetime1">
              <a:rPr lang="en-US"/>
              <a:pPr>
                <a:defRPr/>
              </a:pPr>
              <a:t>9/13/2016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C30F7-33F1-49C4-A384-A240062E847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811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D9B50-F796-4400-9E71-75D1DAEEDFF8}" type="datetime1">
              <a:rPr lang="en-US"/>
              <a:pPr>
                <a:defRPr/>
              </a:pPr>
              <a:t>9/13/2016</a:t>
            </a:fld>
            <a:endParaRPr lang="en-US" dirty="0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D87DF-E0CE-4DC9-8BC7-147ADB47C1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356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8" name="Oval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fld id="{FBF606F7-F2CF-4191-9589-00DEAA84B0A8}" type="datetime1">
              <a:rPr lang="en-US"/>
              <a:pPr>
                <a:defRPr/>
              </a:pPr>
              <a:t>9/13/2016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+mn-cs"/>
              </a:defRPr>
            </a:lvl1pPr>
            <a:extLst/>
          </a:lstStyle>
          <a:p>
            <a:pPr>
              <a:defRPr/>
            </a:pPr>
            <a:fld id="{22882F58-2D88-4991-A3CB-92A7D7EEEF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6" r:id="rId3"/>
    <p:sldLayoutId id="2147484041" r:id="rId4"/>
    <p:sldLayoutId id="2147484047" r:id="rId5"/>
    <p:sldLayoutId id="2147484042" r:id="rId6"/>
    <p:sldLayoutId id="2147484048" r:id="rId7"/>
    <p:sldLayoutId id="2147484049" r:id="rId8"/>
    <p:sldLayoutId id="2147484050" r:id="rId9"/>
    <p:sldLayoutId id="2147484043" r:id="rId10"/>
    <p:sldLayoutId id="2147484044" r:id="rId11"/>
    <p:sldLayoutId id="2147484045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667000"/>
            <a:ext cx="7407275" cy="121920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5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8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8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36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Marcia S. Wagner, Esq.</a:t>
            </a:r>
            <a:endParaRPr lang="en-US" sz="36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457200"/>
            <a:ext cx="7391400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 smtClean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4400" b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 </a:t>
            </a:r>
            <a:r>
              <a:rPr lang="en-US" sz="4000" b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Fiduciary </a:t>
            </a:r>
            <a:r>
              <a:rPr lang="en-US" sz="4000" b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Developments Affecting 403(b) Plans</a:t>
            </a:r>
            <a:endParaRPr lang="en-US" sz="4000" b="1" dirty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26988" lvl="0" algn="ctr">
              <a:spcBef>
                <a:spcPts val="0"/>
              </a:spcBef>
              <a:spcAft>
                <a:spcPts val="1200"/>
              </a:spcAft>
              <a:buClr>
                <a:srgbClr val="3891A7"/>
              </a:buClr>
              <a:buSzPct val="80000"/>
            </a:pPr>
            <a:endParaRPr lang="en-US" sz="800" i="1" dirty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4763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What Do You Need to Know?</a:t>
            </a:r>
            <a:endParaRPr lang="en-US" i="1" dirty="0">
              <a:solidFill>
                <a:srgbClr val="320E04"/>
              </a:solidFill>
              <a:latin typeface="Arial" charset="0"/>
            </a:endParaRPr>
          </a:p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44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3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5334000"/>
            <a:ext cx="3505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18881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944562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effectLst/>
                <a:latin typeface="Arial" pitchFamily="34" charset="0"/>
                <a:cs typeface="Arial" pitchFamily="34" charset="0"/>
              </a:rPr>
              <a:t>Introduction and Agenda</a:t>
            </a:r>
            <a:endParaRPr lang="en-US" sz="4000" b="1" dirty="0"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295400"/>
            <a:ext cx="7499350" cy="4953000"/>
          </a:xfrm>
        </p:spPr>
        <p:txBody>
          <a:bodyPr/>
          <a:lstStyle/>
          <a:p>
            <a:pPr>
              <a:defRPr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403(b) plan responsibilities</a:t>
            </a:r>
          </a:p>
          <a:p>
            <a:pPr>
              <a:defRPr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Key 403(b) plan features</a:t>
            </a:r>
          </a:p>
          <a:p>
            <a:pPr>
              <a:defRPr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ERISA coverage</a:t>
            </a:r>
          </a:p>
          <a:p>
            <a:pPr>
              <a:defRPr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Investment duties</a:t>
            </a:r>
          </a:p>
          <a:p>
            <a:pPr>
              <a:defRPr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Fiduciary lawsuits</a:t>
            </a:r>
          </a:p>
          <a:p>
            <a:pPr>
              <a:defRPr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Recommended changes</a:t>
            </a:r>
          </a:p>
          <a:p>
            <a:pPr marL="403225" lvl="1" indent="0">
              <a:buNone/>
              <a:defRPr/>
            </a:pPr>
            <a:r>
              <a:rPr lang="en-US" dirty="0" smtClean="0">
                <a:latin typeface="Arial" pitchFamily="34" charset="0"/>
                <a:cs typeface="Arial" pitchFamily="34" charset="0"/>
              </a:rPr>
              <a:t>	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560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403(b) Overview</a:t>
            </a:r>
            <a:endParaRPr lang="en-US" sz="36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Regulation of 403(b) plans</a:t>
            </a:r>
          </a:p>
          <a:p>
            <a:pPr lvl="1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Internal Revenue Code</a:t>
            </a:r>
          </a:p>
          <a:p>
            <a:pPr lvl="1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ERISA</a:t>
            </a:r>
          </a:p>
          <a:p>
            <a:pPr lvl="1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State Law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Meaning for plan sponsors</a:t>
            </a:r>
          </a:p>
          <a:p>
            <a:pPr lvl="1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403(b) plan to be operated in accordance with plan document and IRS requirements</a:t>
            </a:r>
          </a:p>
          <a:p>
            <a:pPr lvl="1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Plan sponsors required to manage investment menu in accordance with fiduciary rules</a:t>
            </a:r>
          </a:p>
          <a:p>
            <a:pPr lvl="1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Fiduciaries potentially liable for fiduciary breaches</a:t>
            </a:r>
          </a:p>
          <a:p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84960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Key Tax Rules for 403(b) Plans</a:t>
            </a:r>
            <a:endParaRPr lang="en-US" sz="36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IRS Restrictions</a:t>
            </a:r>
          </a:p>
          <a:p>
            <a:pPr lvl="1">
              <a:spcBef>
                <a:spcPts val="0"/>
              </a:spcBef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403(b) plans can only be sponsored by non-profits or public educational organizations</a:t>
            </a:r>
          </a:p>
          <a:p>
            <a:pPr lvl="1">
              <a:spcBef>
                <a:spcPts val="0"/>
              </a:spcBef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Funding media restricted to annuity contracts or custodial accounts investing in mutual funds</a:t>
            </a:r>
          </a:p>
          <a:p>
            <a:pPr lvl="1">
              <a:spcBef>
                <a:spcPts val="0"/>
              </a:spcBef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Universal availability rule: all full-timers earning more than $200 must be eligible to defer</a:t>
            </a:r>
          </a:p>
          <a:p>
            <a:pPr lvl="1">
              <a:spcBef>
                <a:spcPts val="0"/>
              </a:spcBef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Subject to annual deferral limits ($18,000 in 2016)</a:t>
            </a:r>
          </a:p>
          <a:p>
            <a:pPr lvl="1">
              <a:spcBef>
                <a:spcPts val="0"/>
              </a:spcBef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Annual deferral catch-ups may be available 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88407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When a 403(b) </a:t>
            </a:r>
            <a: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 </a:t>
            </a:r>
            <a:r>
              <a:rPr lang="en-US" sz="3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Covered </a:t>
            </a:r>
            <a:r>
              <a:rPr lang="en-US" sz="3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by ERISA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ERISA Exemptions</a:t>
            </a:r>
          </a:p>
          <a:p>
            <a:pPr lvl="1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Governmental and church employers</a:t>
            </a:r>
          </a:p>
          <a:p>
            <a:pPr lvl="1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Non-profits if their plan involvement is limited under safe harbor</a:t>
            </a:r>
          </a:p>
          <a:p>
            <a:pPr lvl="1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Conditions for safe harbor</a:t>
            </a:r>
          </a:p>
          <a:p>
            <a:pPr lvl="2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Employee participation completely voluntary</a:t>
            </a:r>
          </a:p>
          <a:p>
            <a:pPr lvl="2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Employer involvement limited to</a:t>
            </a:r>
          </a:p>
          <a:p>
            <a:pPr lvl="3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Remitting payroll contributions</a:t>
            </a:r>
          </a:p>
          <a:p>
            <a:pPr lvl="3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Limiting vendors</a:t>
            </a:r>
          </a:p>
          <a:p>
            <a:pPr lvl="3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Permitting vendors to promote products</a:t>
            </a:r>
          </a:p>
          <a:p>
            <a:pPr lvl="3"/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Holding group annuity contract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03914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ERISA Safe </a:t>
            </a:r>
            <a: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Harbor Issues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Acts disqualifying sponsor from safe harbor reliance</a:t>
            </a:r>
          </a:p>
          <a:p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Consequence of disqualification: imposition of ERISA and its fiduciary rules</a:t>
            </a:r>
          </a:p>
          <a:p>
            <a:pPr lvl="1"/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Promoting the 403(b) plan</a:t>
            </a:r>
          </a:p>
          <a:p>
            <a:pPr lvl="1"/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Auto-enrollment</a:t>
            </a:r>
          </a:p>
          <a:p>
            <a:pPr lvl="1"/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Matching contributions</a:t>
            </a:r>
          </a:p>
          <a:p>
            <a:pPr lvl="1"/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Exercising authority over vendors or investments</a:t>
            </a:r>
          </a:p>
          <a:p>
            <a:pPr lvl="1"/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Endorsing vendors</a:t>
            </a:r>
          </a:p>
          <a:p>
            <a:pPr lvl="1"/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Reliance on single vendo</a:t>
            </a:r>
            <a:r>
              <a:rPr lang="en-US" dirty="0" smtClean="0"/>
              <a:t>r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5505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>
                <a:effectLst/>
              </a:rPr>
              <a:t>Investment Duties of 403(b) </a:t>
            </a:r>
            <a:r>
              <a:rPr lang="en-US" b="1" dirty="0" smtClean="0">
                <a:effectLst/>
              </a:rPr>
              <a:t/>
            </a:r>
            <a:br>
              <a:rPr lang="en-US" b="1" dirty="0" smtClean="0">
                <a:effectLst/>
              </a:rPr>
            </a:br>
            <a:r>
              <a:rPr lang="en-US" b="1" dirty="0" smtClean="0">
                <a:effectLst/>
              </a:rPr>
              <a:t>Plan Sponsors under ERISA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403(b) sponsors must prudently manage investment menu</a:t>
            </a:r>
          </a:p>
          <a:p>
            <a:pPr lvl="1">
              <a:spcBef>
                <a:spcPts val="0"/>
              </a:spcBef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Develop investment policy statement</a:t>
            </a:r>
          </a:p>
          <a:p>
            <a:pPr lvl="1">
              <a:spcBef>
                <a:spcPts val="0"/>
              </a:spcBef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Offer broad and diversified range of asset classes</a:t>
            </a:r>
          </a:p>
          <a:p>
            <a:pPr lvl="1">
              <a:spcBef>
                <a:spcPts val="0"/>
              </a:spcBef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Gather &amp; evaluate all relevant information before selecting an investment</a:t>
            </a:r>
          </a:p>
          <a:p>
            <a:pPr lvl="1">
              <a:spcBef>
                <a:spcPts val="0"/>
              </a:spcBef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Additional consideration to target date fund</a:t>
            </a:r>
          </a:p>
          <a:p>
            <a:pPr lvl="1">
              <a:spcBef>
                <a:spcPts val="0"/>
              </a:spcBef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Monitor funds</a:t>
            </a:r>
          </a:p>
          <a:p>
            <a:pPr lvl="1">
              <a:spcBef>
                <a:spcPts val="0"/>
              </a:spcBef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Review fees and expenses </a:t>
            </a:r>
          </a:p>
          <a:p>
            <a:pPr>
              <a:spcBef>
                <a:spcPts val="0"/>
              </a:spcBef>
            </a:pPr>
            <a:r>
              <a:rPr lang="en-US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Consult plan advisor when necessary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5829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5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Overview of Recent Developments</a:t>
            </a:r>
            <a:endParaRPr lang="en-US" sz="35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DOL </a:t>
            </a:r>
            <a:r>
              <a:rPr lang="en-US" dirty="0"/>
              <a:t>F</a:t>
            </a:r>
            <a:r>
              <a:rPr lang="en-US" dirty="0" smtClean="0"/>
              <a:t>iduciary Rule</a:t>
            </a:r>
          </a:p>
          <a:p>
            <a:r>
              <a:rPr lang="en-US" dirty="0" smtClean="0"/>
              <a:t>Excess Fee Lawsuits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7889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5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Impact of New DOL Fiduciary Rule</a:t>
            </a:r>
            <a:endParaRPr lang="en-US" sz="35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Affected plans</a:t>
            </a:r>
          </a:p>
          <a:p>
            <a:pPr lvl="1">
              <a:spcBef>
                <a:spcPts val="0"/>
              </a:spcBef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403(b) plans sponsored by private non-proifits</a:t>
            </a:r>
          </a:p>
          <a:p>
            <a:pPr lvl="1">
              <a:spcBef>
                <a:spcPts val="0"/>
              </a:spcBef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Governmental plans, church plans &amp; safe harbor plans not </a:t>
            </a: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covered</a:t>
            </a:r>
          </a:p>
          <a:p>
            <a:pPr lvl="1">
              <a:spcBef>
                <a:spcPts val="0"/>
              </a:spcBef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Effective April 2017</a:t>
            </a:r>
            <a:endParaRPr lang="en-US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What the new rules does</a:t>
            </a:r>
          </a:p>
          <a:p>
            <a:pPr lvl="1">
              <a:spcBef>
                <a:spcPts val="0"/>
              </a:spcBef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Expands range of persons treated as fiduciary</a:t>
            </a:r>
          </a:p>
          <a:p>
            <a:pPr lvl="1">
              <a:spcBef>
                <a:spcPts val="0"/>
              </a:spcBef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Encourages vendor compensation that is flat dollar amount or percent of assets</a:t>
            </a:r>
          </a:p>
          <a:p>
            <a:pPr lvl="1">
              <a:spcBef>
                <a:spcPts val="0"/>
              </a:spcBef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Allows commissions and other variable compensation subject to disclosures &amp; vendor’s adherence to best interest standard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2379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effectLst/>
              </a:rPr>
              <a:t/>
            </a:r>
            <a:br>
              <a:rPr lang="en-US" sz="3600" b="1" dirty="0" smtClean="0">
                <a:effectLst/>
              </a:rPr>
            </a:br>
            <a:r>
              <a:rPr lang="en-US" sz="40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403(b</a:t>
            </a:r>
            <a:r>
              <a:rPr lang="en-US" sz="4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40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Litigation</a:t>
            </a:r>
            <a:br>
              <a:rPr lang="en-US" sz="40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Overview of New Cases</a:t>
            </a:r>
            <a:r>
              <a:rPr lang="en-US" sz="3600" dirty="0">
                <a:effectLst/>
              </a:rPr>
              <a:t/>
            </a:r>
            <a:br>
              <a:rPr lang="en-US" sz="3600" dirty="0">
                <a:effectLst/>
              </a:rPr>
            </a:br>
            <a:endParaRPr lang="en-US" sz="360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New lawsuits against 12 jumbo 403(b) plans claim excess fees are fiduciary breach</a:t>
            </a:r>
          </a:p>
          <a:p>
            <a:pPr lvl="1">
              <a:spcBef>
                <a:spcPts val="0"/>
              </a:spcBef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Targeted plans:</a:t>
            </a:r>
          </a:p>
          <a:p>
            <a:pPr lvl="2">
              <a:spcBef>
                <a:spcPts val="0"/>
              </a:spcBef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$1- 4 billion in assets</a:t>
            </a:r>
          </a:p>
          <a:p>
            <a:pPr lvl="2">
              <a:spcBef>
                <a:spcPts val="0"/>
              </a:spcBef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20,000 -30, 000 participants</a:t>
            </a:r>
          </a:p>
          <a:p>
            <a:pPr>
              <a:spcBef>
                <a:spcPts val="0"/>
              </a:spcBef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Elements of complaints</a:t>
            </a:r>
          </a:p>
          <a:p>
            <a:pPr lvl="1">
              <a:spcBef>
                <a:spcPts val="0"/>
              </a:spcBef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Recordkeeping &amp; investment costs too high</a:t>
            </a:r>
          </a:p>
          <a:p>
            <a:pPr lvl="1">
              <a:spcBef>
                <a:spcPts val="0"/>
              </a:spcBef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Expensive funds have underperformed</a:t>
            </a:r>
          </a:p>
          <a:p>
            <a:pPr lvl="1">
              <a:spcBef>
                <a:spcPts val="0"/>
              </a:spcBef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Large investment menus (100 to 440 options) dilute bargaining power</a:t>
            </a:r>
          </a:p>
          <a:p>
            <a:pPr lvl="1">
              <a:spcBef>
                <a:spcPts val="0"/>
              </a:spcBef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Duplicative investments included on menu</a:t>
            </a:r>
          </a:p>
          <a:p>
            <a:pPr lvl="1">
              <a:spcBef>
                <a:spcPts val="0"/>
              </a:spcBef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85722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403(b) Litigation </a:t>
            </a:r>
            <a: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3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Prior Cases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2007 NEA case involving California school teachers makes fiduciary claims based on high fees and plan promoter’s receipt of revenue sharing</a:t>
            </a:r>
          </a:p>
          <a:p>
            <a:pPr marL="611187" lvl="2" indent="-282575">
              <a:spcBef>
                <a:spcPts val="0"/>
              </a:spcBef>
              <a:buSzPct val="80000"/>
              <a:buFont typeface="Wingdings 2" pitchFamily="18" charset="2"/>
              <a:buChar char=""/>
            </a:pPr>
            <a:r>
              <a:rPr lang="en-US" sz="2500" dirty="0">
                <a:latin typeface="Arial" panose="020B0604020202020204" pitchFamily="34" charset="0"/>
                <a:cs typeface="Arial" panose="020B0604020202020204" pitchFamily="34" charset="0"/>
              </a:rPr>
              <a:t>Dismissed because plans maintained by </a:t>
            </a: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governmental entities exempt from ERISA</a:t>
            </a:r>
          </a:p>
          <a:p>
            <a:pPr>
              <a:spcBef>
                <a:spcPts val="0"/>
              </a:spcBef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Novant case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asserted that 403(b) plan of nonprofit hospital paid excess recordkeeping and investment costs</a:t>
            </a:r>
          </a:p>
          <a:p>
            <a:pPr lvl="1">
              <a:spcBef>
                <a:spcPts val="0"/>
              </a:spcBef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Asserts that ceiling on recordkeeping fee is $35 per participant</a:t>
            </a:r>
          </a:p>
          <a:p>
            <a:pPr lvl="1">
              <a:spcBef>
                <a:spcPts val="0"/>
              </a:spcBef>
            </a:pPr>
            <a:r>
              <a:rPr lang="en-US" sz="2500" dirty="0" smtClean="0">
                <a:latin typeface="Arial" panose="020B0604020202020204" pitchFamily="34" charset="0"/>
                <a:cs typeface="Arial" panose="020B0604020202020204" pitchFamily="34" charset="0"/>
              </a:rPr>
              <a:t>Settled in 2015 for $32 million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16202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403(b) </a:t>
            </a:r>
            <a:r>
              <a:rPr lang="en-US" sz="28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Litigation - Excess Recordkeeping </a:t>
            </a:r>
            <a:r>
              <a:rPr lang="en-US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Fees </a:t>
            </a:r>
            <a:r>
              <a:rPr lang="en-US" sz="28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 University </a:t>
            </a:r>
            <a:r>
              <a:rPr lang="en-US" sz="28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Each complaint asserts $35 per participant limit on recorkdkeeping fee</a:t>
            </a:r>
          </a:p>
          <a:p>
            <a:pPr marL="611187" lvl="2" indent="-282575">
              <a:spcBef>
                <a:spcPts val="0"/>
              </a:spcBef>
              <a:buSzPct val="80000"/>
              <a:buFont typeface="Wingdings 2" pitchFamily="18" charset="2"/>
              <a:buChar char="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If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claim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is successful, plan sponsors would be required to monitor revenue sharing received by recordkeeper and demand rebates to plan of amounts exceeding $35</a:t>
            </a:r>
          </a:p>
          <a:p>
            <a:pPr>
              <a:spcBef>
                <a:spcPts val="0"/>
              </a:spcBef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Other asserted fiduciary violations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611187" lvl="2" indent="-282575">
              <a:spcBef>
                <a:spcPts val="0"/>
              </a:spcBef>
              <a:buSzPct val="80000"/>
              <a:buFont typeface="Wingdings 2" pitchFamily="18" charset="2"/>
              <a:buChar char="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Engaging multiple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recordkeepers</a:t>
            </a:r>
          </a:p>
          <a:p>
            <a:pPr marL="822325" lvl="3" indent="-282575">
              <a:spcBef>
                <a:spcPts val="0"/>
              </a:spcBef>
              <a:buSzPct val="80000"/>
              <a:buFont typeface="Wingdings 2" pitchFamily="18" charset="2"/>
              <a:buChar char="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Rationale is dilution of bargaining power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11187" lvl="2" indent="-282575">
              <a:spcBef>
                <a:spcPts val="0"/>
              </a:spcBef>
              <a:buSzPct val="80000"/>
              <a:buFont typeface="Wingdings 2" pitchFamily="18" charset="2"/>
              <a:buChar char="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Failure to solicit bids for recordkeeping services</a:t>
            </a:r>
          </a:p>
          <a:p>
            <a:pPr marL="611187" lvl="2" indent="-282575">
              <a:spcBef>
                <a:spcPts val="0"/>
              </a:spcBef>
              <a:buSzPct val="80000"/>
              <a:buFont typeface="Wingdings 2" pitchFamily="18" charset="2"/>
              <a:buChar char=""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Failure to engage in prudent process for reviewing fees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3293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403(b) </a:t>
            </a:r>
            <a: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Litigation </a:t>
            </a:r>
            <a:b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Investment Costs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Factors diluting 403(b) plan’s bargaining power and ability to obtain low fees cited as fiduciary breach</a:t>
            </a:r>
          </a:p>
          <a:p>
            <a:pPr lvl="1"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Large number of investment options (100 – 440)</a:t>
            </a:r>
          </a:p>
          <a:p>
            <a:pPr lvl="1"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Multiple investment in same asset class</a:t>
            </a:r>
          </a:p>
          <a:p>
            <a:pPr lvl="1">
              <a:spcBef>
                <a:spcPts val="0"/>
              </a:spcBef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Multiple share classes for same mutual fund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investment</a:t>
            </a:r>
          </a:p>
          <a:p>
            <a:pPr>
              <a:spcBef>
                <a:spcPts val="0"/>
              </a:spcBef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Other asserted fiduciary violations: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Retail class mutual fund shares on menu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Actively managed mutual funds on menu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Duplicative investments that confuse participants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86076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4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403(b) Litigation </a:t>
            </a:r>
            <a:br>
              <a:rPr lang="en-US" sz="44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4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Investment Costs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2600" dirty="0" smtClean="0">
                <a:latin typeface="Arial" panose="020B0604020202020204" pitchFamily="34" charset="0"/>
                <a:cs typeface="Arial" panose="020B0604020202020204" pitchFamily="34" charset="0"/>
              </a:rPr>
              <a:t>New 403(b) complaints assert that plan fiduciaries failed to take steps to review certain investments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Focus on CREF Stock Account and TIAA Real Estate Account</a:t>
            </a:r>
          </a:p>
          <a:p>
            <a:pPr lvl="1">
              <a:spcBef>
                <a:spcPts val="0"/>
              </a:spcBef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Failure to remove these investments alleged to exemplify failure to monitor performance and expense of investment options</a:t>
            </a:r>
          </a:p>
          <a:p>
            <a:pPr lvl="2">
              <a:spcBef>
                <a:spcPts val="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Underperformed for long period</a:t>
            </a:r>
          </a:p>
          <a:p>
            <a:pPr lvl="2">
              <a:spcBef>
                <a:spcPts val="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Higher costs</a:t>
            </a:r>
          </a:p>
          <a:p>
            <a:pPr lvl="2">
              <a:spcBef>
                <a:spcPts val="0"/>
              </a:spcBef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Complaints ignore possibility that it may have been impossible to withdraw without significant penalty</a:t>
            </a:r>
          </a:p>
          <a:p>
            <a:pPr marL="657225" lvl="2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22652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b="1" dirty="0" smtClean="0">
                <a:effectLst/>
              </a:rPr>
              <a:t/>
            </a:r>
            <a:br>
              <a:rPr lang="en-US" sz="3600" b="1" dirty="0" smtClean="0">
                <a:effectLst/>
              </a:rPr>
            </a:br>
            <a:r>
              <a:rPr lang="en-US" sz="40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Best </a:t>
            </a:r>
            <a:r>
              <a:rPr lang="en-US" sz="4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Practices  in Selecting </a:t>
            </a:r>
            <a:r>
              <a:rPr lang="en-US" sz="40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40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0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r>
              <a:rPr lang="en-US" sz="4000" b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Monitoring Investments</a:t>
            </a:r>
            <a:r>
              <a:rPr lang="en-US" sz="3600" dirty="0">
                <a:effectLst/>
              </a:rPr>
              <a:t/>
            </a:r>
            <a:br>
              <a:rPr lang="en-US" sz="3600" dirty="0">
                <a:effectLst/>
              </a:rPr>
            </a:br>
            <a:endParaRPr lang="en-US" sz="36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Prudent steps in reviewing investment options include gathering and evaluating the following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Option’s investment objective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Investment style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Performance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Risk &amp; return characteristics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Qualifications of investment manager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Fees and expenses</a:t>
            </a:r>
          </a:p>
          <a:p>
            <a:pPr lvl="1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Miscellaneous /breaking news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85127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effectLst/>
              </a:rPr>
              <a:t>Downsizing Investment Menu</a:t>
            </a:r>
            <a:endParaRPr lang="en-US" b="1" dirty="0"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Optimal number of funds on menu is 20 to 30</a:t>
            </a:r>
          </a:p>
          <a:p>
            <a:r>
              <a:rPr lang="en-US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Remove higher cost retail class mutual funds</a:t>
            </a:r>
          </a:p>
          <a:p>
            <a:r>
              <a:rPr lang="en-US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Select only one investment from each asset class</a:t>
            </a:r>
          </a:p>
          <a:p>
            <a:pPr lvl="1"/>
            <a:r>
              <a:rPr lang="en-US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Pick best performer and most cost efficient fund</a:t>
            </a:r>
          </a:p>
          <a:p>
            <a:r>
              <a:rPr lang="en-US" sz="2700" dirty="0" smtClean="0">
                <a:latin typeface="Arial" panose="020B0604020202020204" pitchFamily="34" charset="0"/>
                <a:cs typeface="Arial" panose="020B0604020202020204" pitchFamily="34" charset="0"/>
              </a:rPr>
              <a:t>Make sure asset classes cover broad range of investments along risk/return spectrum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A818CC-217F-4484-AEDF-321D6DD1A1BA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9344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Eliminating Multiple Vendors</a:t>
            </a:r>
            <a:endParaRPr lang="en-US" sz="36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Easier to manage one investment menu rather than multiple menus</a:t>
            </a:r>
          </a:p>
          <a:p>
            <a:pPr>
              <a:spcBef>
                <a:spcPts val="0"/>
              </a:spcBef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Participants may be overwhelmed by multiple vendors</a:t>
            </a:r>
          </a:p>
          <a:p>
            <a:pPr>
              <a:spcBef>
                <a:spcPts val="0"/>
              </a:spcBef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Economies of scale and enhanced bargaining power may generate cost savings for plan</a:t>
            </a:r>
          </a:p>
          <a:p>
            <a:pPr>
              <a:spcBef>
                <a:spcPts val="0"/>
              </a:spcBef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If surrender charges apply, consider freezing old investment options and mapping assets after surrender period expires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31119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Orphan Accounts</a:t>
            </a:r>
            <a:endParaRPr lang="en-US" sz="36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Certain 403(b) vendors can no longer accept new deposits</a:t>
            </a:r>
          </a:p>
          <a:p>
            <a:r>
              <a:rPr lang="en-US" dirty="0" smtClean="0"/>
              <a:t>Educate participants with orphan accounts about transition options to new investment options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41680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b="1" dirty="0" smtClean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  <a:endParaRPr lang="en-US" sz="3600" b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Operate 403(b) plan in compliance with IRS rules and terms of plan document</a:t>
            </a:r>
          </a:p>
          <a:p>
            <a:pPr>
              <a:spcBef>
                <a:spcPts val="0"/>
              </a:spcBef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Comply with ERISA fiduciary rules</a:t>
            </a:r>
          </a:p>
          <a:p>
            <a:pPr>
              <a:spcBef>
                <a:spcPts val="0"/>
              </a:spcBef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Follow prudent practices for plan investment menu</a:t>
            </a:r>
          </a:p>
          <a:p>
            <a:pPr marL="611187" lvl="2" indent="-282575">
              <a:spcBef>
                <a:spcPts val="0"/>
              </a:spcBef>
              <a:buSzPct val="80000"/>
              <a:buFont typeface="Wingdings 2" pitchFamily="18" charset="2"/>
              <a:buChar char=""/>
            </a:pP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Consider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reducing excessively large 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menus, eliminating duplication and limiting vendor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arrangements</a:t>
            </a:r>
          </a:p>
          <a:p>
            <a:pPr marL="611187" lvl="2" indent="-282575">
              <a:spcBef>
                <a:spcPts val="0"/>
              </a:spcBef>
              <a:buSzPct val="80000"/>
              <a:buFont typeface="Wingdings 2" pitchFamily="18" charset="2"/>
              <a:buChar char="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Investigate options before selection and monitor performance and fees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Consult plan advisor for practical guidance</a:t>
            </a:r>
          </a:p>
          <a:p>
            <a:pPr marL="403225" lvl="1" indent="0">
              <a:buNone/>
            </a:pPr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69474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0" y="304800"/>
            <a:ext cx="7407275" cy="35052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7" y="2743200"/>
            <a:ext cx="7407275" cy="3657600"/>
          </a:xfrm>
        </p:spPr>
        <p:txBody>
          <a:bodyPr/>
          <a:lstStyle/>
          <a:p>
            <a:pPr marL="0" algn="ctr"/>
            <a:r>
              <a:rPr lang="en-US" sz="3600" b="1" dirty="0" smtClean="0"/>
              <a:t>Marcia </a:t>
            </a:r>
            <a:r>
              <a:rPr lang="en-US" sz="3600" b="1" dirty="0"/>
              <a:t>S. Wagner, Esq</a:t>
            </a:r>
            <a:r>
              <a:rPr lang="en-US" sz="3600" b="1" dirty="0" smtClean="0"/>
              <a:t>.</a:t>
            </a:r>
          </a:p>
          <a:p>
            <a:pPr marL="0" algn="ctr"/>
            <a:endParaRPr lang="en-US" sz="3200" b="1" dirty="0"/>
          </a:p>
          <a:p>
            <a:pPr marL="0" algn="ctr">
              <a:spcBef>
                <a:spcPts val="0"/>
              </a:spcBef>
            </a:pPr>
            <a:r>
              <a:rPr lang="en-US" sz="3200" b="1" dirty="0"/>
              <a:t>99 Summer Street, 13</a:t>
            </a:r>
            <a:r>
              <a:rPr lang="en-US" sz="3200" b="1" baseline="30000" dirty="0"/>
              <a:t>th</a:t>
            </a:r>
            <a:r>
              <a:rPr lang="en-US" sz="3200" b="1" dirty="0"/>
              <a:t> Floor</a:t>
            </a:r>
          </a:p>
          <a:p>
            <a:pPr marL="0" algn="ctr">
              <a:spcBef>
                <a:spcPts val="0"/>
              </a:spcBef>
            </a:pPr>
            <a:r>
              <a:rPr lang="en-US" sz="3200" b="1" dirty="0"/>
              <a:t>Boston, MA  02110</a:t>
            </a:r>
          </a:p>
          <a:p>
            <a:pPr marL="0" algn="ctr">
              <a:spcBef>
                <a:spcPts val="0"/>
              </a:spcBef>
            </a:pPr>
            <a:r>
              <a:rPr lang="en-US" sz="3200" b="1" dirty="0"/>
              <a:t>(617) </a:t>
            </a:r>
            <a:r>
              <a:rPr lang="en-US" sz="3200" b="1" dirty="0" smtClean="0"/>
              <a:t>357-5200</a:t>
            </a:r>
          </a:p>
          <a:p>
            <a:pPr marL="0" algn="ctr">
              <a:spcBef>
                <a:spcPts val="0"/>
              </a:spcBef>
            </a:pPr>
            <a:r>
              <a:rPr lang="en-US" sz="3200" b="1" dirty="0" smtClean="0"/>
              <a:t>www.wagnerlawgroup.com</a:t>
            </a:r>
          </a:p>
          <a:p>
            <a:pPr marL="0" algn="ctr">
              <a:spcBef>
                <a:spcPts val="0"/>
              </a:spcBef>
            </a:pPr>
            <a:r>
              <a:rPr lang="en-US" sz="3200" b="1" dirty="0" smtClean="0"/>
              <a:t>marcia@wagnerlawgroup.com</a:t>
            </a:r>
            <a:endParaRPr lang="en-US" sz="3200" b="1" dirty="0"/>
          </a:p>
          <a:p>
            <a:pPr marL="0" algn="ctr"/>
            <a:endParaRPr lang="en-US" sz="3600" b="1" dirty="0"/>
          </a:p>
          <a:p>
            <a:pPr marL="0" algn="ctr"/>
            <a:endParaRPr lang="en-US" sz="8800" dirty="0"/>
          </a:p>
          <a:p>
            <a:pPr marL="0">
              <a:spcBef>
                <a:spcPts val="0"/>
              </a:spcBef>
            </a:pPr>
            <a:r>
              <a:rPr lang="en-US" sz="5400" dirty="0"/>
              <a:t>                                                                                                         </a:t>
            </a:r>
          </a:p>
          <a:p>
            <a:pPr marL="0" algn="ctr">
              <a:spcBef>
                <a:spcPts val="0"/>
              </a:spcBef>
            </a:pPr>
            <a:endParaRPr lang="en-US" sz="9600" dirty="0"/>
          </a:p>
          <a:p>
            <a:pPr marL="26988" algn="ctr" eaLnBrk="1" hangingPunct="1"/>
            <a:endParaRPr lang="en-US" sz="2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algn="ctr" eaLnBrk="1" hangingPunct="1">
              <a:lnSpc>
                <a:spcPct val="80000"/>
              </a:lnSpc>
            </a:pPr>
            <a:endParaRPr lang="en-US" sz="2400" b="1" dirty="0" smtClean="0">
              <a:solidFill>
                <a:srgbClr val="320E04"/>
              </a:solidFill>
              <a:latin typeface="Arial" charset="0"/>
              <a:cs typeface="Arial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4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400" b="1" dirty="0">
              <a:solidFill>
                <a:srgbClr val="320E04"/>
              </a:solidFill>
              <a:latin typeface="Times New Roman" pitchFamily="18" charset="0"/>
            </a:endParaRPr>
          </a:p>
          <a:p>
            <a:pPr marL="26988" eaLnBrk="1" hangingPunct="1">
              <a:lnSpc>
                <a:spcPct val="80000"/>
              </a:lnSpc>
            </a:pPr>
            <a:endParaRPr lang="en-US" sz="24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r" eaLnBrk="1" hangingPunct="1">
              <a:lnSpc>
                <a:spcPct val="80000"/>
              </a:lnSpc>
            </a:pPr>
            <a:r>
              <a:rPr lang="en-US" sz="1100" dirty="0" smtClean="0">
                <a:solidFill>
                  <a:srgbClr val="320E04"/>
                </a:solidFill>
                <a:latin typeface="Times New Roman" pitchFamily="18" charset="0"/>
              </a:rPr>
              <a:t>A0225210.PPTX</a:t>
            </a:r>
            <a:endParaRPr lang="en-US" sz="1100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228600"/>
            <a:ext cx="73914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4800" b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 </a:t>
            </a:r>
            <a:r>
              <a:rPr lang="en-US" sz="4000" b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Fiduciary Developments Affecting 403(b) Plans</a:t>
            </a:r>
          </a:p>
          <a:p>
            <a:pPr marL="26988" lvl="0" algn="ctr">
              <a:spcBef>
                <a:spcPts val="0"/>
              </a:spcBef>
              <a:spcAft>
                <a:spcPts val="1200"/>
              </a:spcAft>
              <a:buClr>
                <a:srgbClr val="3891A7"/>
              </a:buClr>
              <a:buSzPct val="80000"/>
            </a:pPr>
            <a:endParaRPr lang="en-US" sz="600" i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4763" lvl="0" algn="ctr">
              <a:spcBef>
                <a:spcPts val="0"/>
              </a:spcBef>
              <a:spcAft>
                <a:spcPts val="600"/>
              </a:spcAft>
              <a:buClr>
                <a:srgbClr val="3891A7"/>
              </a:buClr>
              <a:buSzPct val="80000"/>
            </a:pPr>
            <a:r>
              <a:rPr lang="en-US" i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What </a:t>
            </a:r>
            <a:r>
              <a:rPr lang="en-US" i="1" dirty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Do You Need to </a:t>
            </a:r>
            <a:r>
              <a:rPr lang="en-US" i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Know?</a:t>
            </a:r>
            <a:endParaRPr lang="en-US" i="1" dirty="0">
              <a:solidFill>
                <a:srgbClr val="320E04"/>
              </a:solidFill>
              <a:latin typeface="Arial" charset="0"/>
            </a:endParaRPr>
          </a:p>
        </p:txBody>
      </p:sp>
      <p:pic>
        <p:nvPicPr>
          <p:cNvPr id="6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3352800"/>
            <a:ext cx="3505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78689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39450</TotalTime>
  <Words>1010</Words>
  <Application>Microsoft Office PowerPoint</Application>
  <PresentationFormat>On-screen Show (4:3)</PresentationFormat>
  <Paragraphs>209</Paragraphs>
  <Slides>20</Slides>
  <Notes>20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Solstice</vt:lpstr>
      <vt:lpstr> </vt:lpstr>
      <vt:lpstr>Introduction and Agenda</vt:lpstr>
      <vt:lpstr>403(b) Overview</vt:lpstr>
      <vt:lpstr>Key Tax Rules for 403(b) Plans</vt:lpstr>
      <vt:lpstr>When a 403(b) Plan is  Covered by ERISA</vt:lpstr>
      <vt:lpstr>ERISA Safe Harbor Issues</vt:lpstr>
      <vt:lpstr>Investment Duties of 403(b)  Plan Sponsors under ERISA</vt:lpstr>
      <vt:lpstr>Overview of Recent Developments</vt:lpstr>
      <vt:lpstr>Impact of New DOL Fiduciary Rule</vt:lpstr>
      <vt:lpstr> 403(b) Litigation  Overview of New Cases </vt:lpstr>
      <vt:lpstr>403(b) Litigation - Prior Cases</vt:lpstr>
      <vt:lpstr>403(b) Litigation - Excess Recordkeeping Fees in University Cases</vt:lpstr>
      <vt:lpstr>403(b) Litigation  Investment Costs</vt:lpstr>
      <vt:lpstr>403(b) Litigation  Investment Costs</vt:lpstr>
      <vt:lpstr> Best Practices  in Selecting  &amp; Monitoring Investments </vt:lpstr>
      <vt:lpstr>Downsizing Investment Menu</vt:lpstr>
      <vt:lpstr>Eliminating Multiple Vendors</vt:lpstr>
      <vt:lpstr>Orphan Accounts</vt:lpstr>
      <vt:lpstr>Summary</vt:lpstr>
      <vt:lpstr> </vt:lpstr>
    </vt:vector>
  </TitlesOfParts>
  <Company>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ERISA Section 408(b)(2) Fee Disclosures: Impact on Broker-Dealers</dc:title>
  <dc:creator>mcnealsa</dc:creator>
  <cp:lastModifiedBy>Diane Gilardetti</cp:lastModifiedBy>
  <cp:revision>1211</cp:revision>
  <cp:lastPrinted>2016-09-08T20:43:36Z</cp:lastPrinted>
  <dcterms:created xsi:type="dcterms:W3CDTF">2008-04-29T20:53:18Z</dcterms:created>
  <dcterms:modified xsi:type="dcterms:W3CDTF">2016-09-13T19:19:42Z</dcterms:modified>
</cp:coreProperties>
</file>