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72" r:id="rId1"/>
  </p:sldMasterIdLst>
  <p:notesMasterIdLst>
    <p:notesMasterId r:id="rId24"/>
  </p:notesMasterIdLst>
  <p:sldIdLst>
    <p:sldId id="256" r:id="rId2"/>
    <p:sldId id="257" r:id="rId3"/>
    <p:sldId id="303" r:id="rId4"/>
    <p:sldId id="312" r:id="rId5"/>
    <p:sldId id="260" r:id="rId6"/>
    <p:sldId id="261" r:id="rId7"/>
    <p:sldId id="262" r:id="rId8"/>
    <p:sldId id="304" r:id="rId9"/>
    <p:sldId id="297" r:id="rId10"/>
    <p:sldId id="299" r:id="rId11"/>
    <p:sldId id="300" r:id="rId12"/>
    <p:sldId id="302" r:id="rId13"/>
    <p:sldId id="301" r:id="rId14"/>
    <p:sldId id="305" r:id="rId15"/>
    <p:sldId id="310" r:id="rId16"/>
    <p:sldId id="311" r:id="rId17"/>
    <p:sldId id="306" r:id="rId18"/>
    <p:sldId id="307" r:id="rId19"/>
    <p:sldId id="308" r:id="rId20"/>
    <p:sldId id="309" r:id="rId21"/>
    <p:sldId id="295" r:id="rId22"/>
    <p:sldId id="296" r:id="rId23"/>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619" autoAdjust="0"/>
    <p:restoredTop sz="94633" autoAdjust="0"/>
  </p:normalViewPr>
  <p:slideViewPr>
    <p:cSldViewPr>
      <p:cViewPr>
        <p:scale>
          <a:sx n="72" d="100"/>
          <a:sy n="72" d="100"/>
        </p:scale>
        <p:origin x="-462" y="6"/>
      </p:cViewPr>
      <p:guideLst>
        <p:guide orient="horz" pos="2160"/>
        <p:guide pos="2880"/>
      </p:guideLst>
    </p:cSldViewPr>
  </p:slideViewPr>
  <p:notesTextViewPr>
    <p:cViewPr>
      <p:scale>
        <a:sx n="1" d="1"/>
        <a:sy n="1" d="1"/>
      </p:scale>
      <p:origin x="0" y="0"/>
    </p:cViewPr>
  </p:notesTextViewPr>
  <p:notesViewPr>
    <p:cSldViewPr>
      <p:cViewPr>
        <p:scale>
          <a:sx n="100" d="100"/>
          <a:sy n="100" d="100"/>
        </p:scale>
        <p:origin x="-816" y="792"/>
      </p:cViewPr>
      <p:guideLst>
        <p:guide orient="horz" pos="2928"/>
        <p:guide pos="2209"/>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41" y="0"/>
            <a:ext cx="3037840" cy="464820"/>
          </a:xfrm>
          <a:prstGeom prst="rect">
            <a:avLst/>
          </a:prstGeom>
        </p:spPr>
        <p:txBody>
          <a:bodyPr vert="horz" lIns="93177" tIns="46589" rIns="93177" bIns="46589" rtlCol="0"/>
          <a:lstStyle>
            <a:lvl1pPr algn="r">
              <a:defRPr sz="1200"/>
            </a:lvl1pPr>
          </a:lstStyle>
          <a:p>
            <a:fld id="{B2719748-9399-428C-82D3-7A43DC60051D}" type="datetimeFigureOut">
              <a:rPr lang="en-US" smtClean="0"/>
              <a:t>7/31/2014</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1"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3"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41" y="8829967"/>
            <a:ext cx="3037840" cy="464820"/>
          </a:xfrm>
          <a:prstGeom prst="rect">
            <a:avLst/>
          </a:prstGeom>
        </p:spPr>
        <p:txBody>
          <a:bodyPr vert="horz" lIns="93177" tIns="46589" rIns="93177" bIns="46589" rtlCol="0" anchor="b"/>
          <a:lstStyle>
            <a:lvl1pPr algn="r">
              <a:defRPr sz="1200"/>
            </a:lvl1pPr>
          </a:lstStyle>
          <a:p>
            <a:fld id="{4E038142-7A71-4B53-BBD7-E3C6E280EA22}" type="slidenum">
              <a:rPr lang="en-US" smtClean="0"/>
              <a:t>‹#›</a:t>
            </a:fld>
            <a:endParaRPr lang="en-US" dirty="0"/>
          </a:p>
        </p:txBody>
      </p:sp>
    </p:spTree>
    <p:extLst>
      <p:ext uri="{BB962C8B-B14F-4D97-AF65-F5344CB8AC3E}">
        <p14:creationId xmlns:p14="http://schemas.microsoft.com/office/powerpoint/2010/main" val="33149008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038142-7A71-4B53-BBD7-E3C6E280EA22}" type="slidenum">
              <a:rPr lang="en-US" smtClean="0"/>
              <a:t>1</a:t>
            </a:fld>
            <a:endParaRPr lang="en-US" dirty="0"/>
          </a:p>
        </p:txBody>
      </p:sp>
    </p:spTree>
    <p:extLst>
      <p:ext uri="{BB962C8B-B14F-4D97-AF65-F5344CB8AC3E}">
        <p14:creationId xmlns:p14="http://schemas.microsoft.com/office/powerpoint/2010/main" val="41957237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038142-7A71-4B53-BBD7-E3C6E280EA22}" type="slidenum">
              <a:rPr lang="en-US" smtClean="0"/>
              <a:t>2</a:t>
            </a:fld>
            <a:endParaRPr lang="en-US" dirty="0"/>
          </a:p>
        </p:txBody>
      </p:sp>
    </p:spTree>
    <p:extLst>
      <p:ext uri="{BB962C8B-B14F-4D97-AF65-F5344CB8AC3E}">
        <p14:creationId xmlns:p14="http://schemas.microsoft.com/office/powerpoint/2010/main" val="2996883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smtClean="0">
                <a:latin typeface="Arial" pitchFamily="34" charset="0"/>
                <a:cs typeface="Arial" pitchFamily="34" charset="0"/>
              </a:rPr>
              <a:t>The Department of Labor and the Internal Revenue Service, the primary regulators of employee benefit plans are currently in a “gotcha” mode in which their enforcement staff  are looking to raise revenue from plan violations.  Plan sponsors have a fiduciary responsibility to keep their plans in compliance at all times and face increased regulatory  review by DOL examiners (said to be 875 strong) who have sharply increased their monetary enforcement results in recent years. </a:t>
            </a:r>
            <a:r>
              <a:rPr lang="en-US" sz="1000" dirty="0">
                <a:latin typeface="Arial" pitchFamily="34" charset="0"/>
                <a:cs typeface="Arial" pitchFamily="34" charset="0"/>
              </a:rPr>
              <a:t>For fiscal year 2013, the DOL’s enforcement efforts resulted in the collection of over $1.69 billion through plan restorations, fines and penalties.   This represented a 33% increase from the prior fiscal year.  At the same time, the DOL’s current budget indicates that it has a staff of 875 devoted to enforcement efforts. </a:t>
            </a:r>
            <a:r>
              <a:rPr lang="en-US" sz="1000" dirty="0" smtClean="0">
                <a:latin typeface="Arial" pitchFamily="34" charset="0"/>
                <a:cs typeface="Arial" pitchFamily="34" charset="0"/>
              </a:rPr>
              <a:t>Most of the mistakes leading to these results were due not to bad actors, but to errors and omissions</a:t>
            </a:r>
            <a:r>
              <a:rPr lang="en-US" sz="1000" dirty="0">
                <a:latin typeface="Arial" pitchFamily="34" charset="0"/>
                <a:cs typeface="Arial" pitchFamily="34" charset="0"/>
              </a:rPr>
              <a:t> </a:t>
            </a:r>
            <a:r>
              <a:rPr lang="en-US" sz="1000" dirty="0" smtClean="0">
                <a:latin typeface="Arial" pitchFamily="34" charset="0"/>
                <a:cs typeface="Arial" pitchFamily="34" charset="0"/>
              </a:rPr>
              <a:t>of plan sponsors and sometimes their untrained or over-extended advisers in institutions, such as brokerage firms .</a:t>
            </a:r>
          </a:p>
          <a:p>
            <a:endParaRPr lang="en-US" sz="1000" dirty="0">
              <a:latin typeface="Arial" pitchFamily="34" charset="0"/>
              <a:cs typeface="Arial" pitchFamily="34" charset="0"/>
            </a:endParaRPr>
          </a:p>
          <a:p>
            <a:r>
              <a:rPr lang="en-US" sz="1000" dirty="0" smtClean="0">
                <a:latin typeface="Arial" pitchFamily="34" charset="0"/>
                <a:cs typeface="Arial" pitchFamily="34" charset="0"/>
              </a:rPr>
              <a:t>The Internal Revenue Service is also giving harder scrutiny to benefit plans.  For example, it was recently revealed that the </a:t>
            </a:r>
            <a:r>
              <a:rPr lang="en-US" sz="1000" dirty="0">
                <a:latin typeface="Arial" pitchFamily="34" charset="0"/>
                <a:cs typeface="Arial" pitchFamily="34" charset="0"/>
              </a:rPr>
              <a:t>IRS Employee Plans Compliance Unit </a:t>
            </a:r>
            <a:r>
              <a:rPr lang="en-US" sz="1000" dirty="0" smtClean="0">
                <a:latin typeface="Arial" pitchFamily="34" charset="0"/>
                <a:cs typeface="Arial" pitchFamily="34" charset="0"/>
              </a:rPr>
              <a:t>is </a:t>
            </a:r>
            <a:r>
              <a:rPr lang="en-US" sz="1000" dirty="0">
                <a:latin typeface="Arial" pitchFamily="34" charset="0"/>
                <a:cs typeface="Arial" pitchFamily="34" charset="0"/>
              </a:rPr>
              <a:t>looking for improper corporate tax </a:t>
            </a:r>
            <a:r>
              <a:rPr lang="en-US" sz="1000" dirty="0" smtClean="0">
                <a:latin typeface="Arial" pitchFamily="34" charset="0"/>
                <a:cs typeface="Arial" pitchFamily="34" charset="0"/>
              </a:rPr>
              <a:t>deductions by seeking out </a:t>
            </a:r>
            <a:r>
              <a:rPr lang="en-US" sz="1000" dirty="0">
                <a:latin typeface="Arial" pitchFamily="34" charset="0"/>
                <a:cs typeface="Arial" pitchFamily="34" charset="0"/>
              </a:rPr>
              <a:t>discrepancies </a:t>
            </a:r>
            <a:r>
              <a:rPr lang="en-US" sz="1000" dirty="0" smtClean="0">
                <a:latin typeface="Arial" pitchFamily="34" charset="0"/>
                <a:cs typeface="Arial" pitchFamily="34" charset="0"/>
              </a:rPr>
              <a:t>between </a:t>
            </a:r>
            <a:r>
              <a:rPr lang="en-US" sz="1000" dirty="0">
                <a:latin typeface="Arial" pitchFamily="34" charset="0"/>
                <a:cs typeface="Arial" pitchFamily="34" charset="0"/>
              </a:rPr>
              <a:t>amounts recorded on Forms 1120, the Corporate Income Tax Return, and </a:t>
            </a:r>
            <a:r>
              <a:rPr lang="en-US" sz="1000" dirty="0" smtClean="0">
                <a:latin typeface="Arial" pitchFamily="34" charset="0"/>
                <a:cs typeface="Arial" pitchFamily="34" charset="0"/>
              </a:rPr>
              <a:t>Form 5500</a:t>
            </a:r>
            <a:r>
              <a:rPr lang="en-US" sz="1000" dirty="0">
                <a:latin typeface="Arial" pitchFamily="34" charset="0"/>
                <a:cs typeface="Arial" pitchFamily="34" charset="0"/>
              </a:rPr>
              <a:t>, the Annual Return/Report of </a:t>
            </a:r>
            <a:r>
              <a:rPr lang="en-US" sz="1000" dirty="0" smtClean="0">
                <a:latin typeface="Arial" pitchFamily="34" charset="0"/>
                <a:cs typeface="Arial" pitchFamily="34" charset="0"/>
              </a:rPr>
              <a:t>employee benefit plans.  The IRS is using such discrepancies (even though in many cases they can be explained) in </a:t>
            </a:r>
            <a:r>
              <a:rPr lang="en-US" sz="1000" dirty="0">
                <a:latin typeface="Arial" pitchFamily="34" charset="0"/>
                <a:cs typeface="Arial" pitchFamily="34" charset="0"/>
              </a:rPr>
              <a:t>selecting plans for </a:t>
            </a:r>
            <a:r>
              <a:rPr lang="en-US" sz="1000" dirty="0" smtClean="0">
                <a:latin typeface="Arial" pitchFamily="34" charset="0"/>
                <a:cs typeface="Arial" pitchFamily="34" charset="0"/>
              </a:rPr>
              <a:t>audit. It is important, therefore to ensure that forms used for different purposes are in agreement to the extent permitted.</a:t>
            </a:r>
          </a:p>
          <a:p>
            <a:endParaRPr lang="en-US" sz="1000" dirty="0">
              <a:latin typeface="Arial" pitchFamily="34" charset="0"/>
              <a:cs typeface="Arial" pitchFamily="34" charset="0"/>
            </a:endParaRPr>
          </a:p>
          <a:p>
            <a:r>
              <a:rPr lang="en-US" sz="1000" dirty="0" smtClean="0">
                <a:latin typeface="Arial" pitchFamily="34" charset="0"/>
                <a:cs typeface="Arial" pitchFamily="34" charset="0"/>
              </a:rPr>
              <a:t>Plan administrators who fail to file a timely and complete Form 5500 are subject to penalties under both Title I of ERISA and the Internal Revenue Code.  The DOL has the authority to assess civil penalties of up to $1,100 per day against plan administrators who fail to meet this duty.  In addition, the IRS may impose further penalties of $25 per day up to a maximum of $15,000 per return against administrators that fail to file complete and timely returns.</a:t>
            </a:r>
            <a:endParaRPr lang="en-US" sz="1000" dirty="0">
              <a:latin typeface="Arial" pitchFamily="34" charset="0"/>
              <a:cs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4E038142-7A71-4B53-BBD7-E3C6E280EA22}" type="slidenum">
              <a:rPr lang="en-US" smtClean="0"/>
              <a:t>3</a:t>
            </a:fld>
            <a:endParaRPr lang="en-US" dirty="0"/>
          </a:p>
        </p:txBody>
      </p:sp>
    </p:spTree>
    <p:extLst>
      <p:ext uri="{BB962C8B-B14F-4D97-AF65-F5344CB8AC3E}">
        <p14:creationId xmlns:p14="http://schemas.microsoft.com/office/powerpoint/2010/main" val="32452505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ERISA requires the disclosure of certain key information about a plan  and its operation to plan participants and their beneficiaries and imposes certain penalties (generally on plan administrators) for failure to do so.</a:t>
            </a:r>
          </a:p>
          <a:p>
            <a:endParaRPr lang="en-US" dirty="0"/>
          </a:p>
          <a:p>
            <a:r>
              <a:rPr lang="en-US" dirty="0" smtClean="0"/>
              <a:t>Specifically, the following documents must be delivered to plan participants and beneficiaries: (1) summary annual report; (2) summary plan description; (3) summary of material modifications to the plan; (4) statement of benefits to terminated vested employees; and (5) notice of failure to meet minimum funding standards in a defined benefit plan.  In addition other items must be furnished to participants and beneficiaries upon request or made available for examination.</a:t>
            </a:r>
          </a:p>
          <a:p>
            <a:endParaRPr lang="en-US" dirty="0"/>
          </a:p>
          <a:p>
            <a:r>
              <a:rPr lang="en-US" dirty="0"/>
              <a:t>T</a:t>
            </a:r>
            <a:r>
              <a:rPr lang="en-US" dirty="0" smtClean="0"/>
              <a:t>he </a:t>
            </a:r>
            <a:r>
              <a:rPr lang="en-US" dirty="0"/>
              <a:t>plan administrator has a duty to provide certain plan documents, including the SPD, to participants and beneficiaries on written request.  The administrator must respond to such a request by mailing the materials to the last known address of the person requesting the document within 30 days of the request.  If the administrator refuses or fails to comply with the request in a timely manner, it could be liable to the participant or beneficiary in an amount up to $110 a day to the extent a court deems such relief to </a:t>
            </a:r>
            <a:r>
              <a:rPr lang="en-US" dirty="0" smtClean="0"/>
              <a:t>be proper.  </a:t>
            </a:r>
            <a:endParaRPr lang="en-US" dirty="0"/>
          </a:p>
          <a:p>
            <a:endParaRPr lang="en-US" dirty="0"/>
          </a:p>
        </p:txBody>
      </p:sp>
      <p:sp>
        <p:nvSpPr>
          <p:cNvPr id="4" name="Slide Number Placeholder 3"/>
          <p:cNvSpPr>
            <a:spLocks noGrp="1"/>
          </p:cNvSpPr>
          <p:nvPr>
            <p:ph type="sldNum" sz="quarter" idx="10"/>
          </p:nvPr>
        </p:nvSpPr>
        <p:spPr/>
        <p:txBody>
          <a:bodyPr/>
          <a:lstStyle/>
          <a:p>
            <a:fld id="{4E038142-7A71-4B53-BBD7-E3C6E280EA22}" type="slidenum">
              <a:rPr lang="en-US" smtClean="0"/>
              <a:t>4</a:t>
            </a:fld>
            <a:endParaRPr lang="en-US" dirty="0"/>
          </a:p>
        </p:txBody>
      </p:sp>
    </p:spTree>
    <p:extLst>
      <p:ext uri="{BB962C8B-B14F-4D97-AF65-F5344CB8AC3E}">
        <p14:creationId xmlns:p14="http://schemas.microsoft.com/office/powerpoint/2010/main" val="10134361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33400" y="4191000"/>
            <a:ext cx="6096000" cy="4800600"/>
          </a:xfrm>
        </p:spPr>
        <p:txBody>
          <a:bodyPr/>
          <a:lstStyle/>
          <a:p>
            <a:r>
              <a:rPr lang="en-US" sz="950" dirty="0">
                <a:latin typeface="Arial" pitchFamily="34" charset="0"/>
                <a:cs typeface="Arial" pitchFamily="34" charset="0"/>
              </a:rPr>
              <a:t>ERISA sets forth the </a:t>
            </a:r>
            <a:r>
              <a:rPr lang="en-US" sz="950" dirty="0" smtClean="0">
                <a:latin typeface="Arial" pitchFamily="34" charset="0"/>
                <a:cs typeface="Arial" pitchFamily="34" charset="0"/>
              </a:rPr>
              <a:t>following standards </a:t>
            </a:r>
            <a:r>
              <a:rPr lang="en-US" sz="950" dirty="0">
                <a:latin typeface="Arial" pitchFamily="34" charset="0"/>
                <a:cs typeface="Arial" pitchFamily="34" charset="0"/>
              </a:rPr>
              <a:t>of conduct that persons coming within its definition of a “fiduciary” must follow in dealing </a:t>
            </a:r>
            <a:r>
              <a:rPr lang="en-US" sz="950" dirty="0" smtClean="0">
                <a:latin typeface="Arial" pitchFamily="34" charset="0"/>
                <a:cs typeface="Arial" pitchFamily="34" charset="0"/>
              </a:rPr>
              <a:t>with benefit plans:</a:t>
            </a:r>
            <a:endParaRPr lang="en-US" sz="950" dirty="0">
              <a:latin typeface="Arial" pitchFamily="34" charset="0"/>
              <a:cs typeface="Arial" pitchFamily="34" charset="0"/>
            </a:endParaRPr>
          </a:p>
          <a:p>
            <a:r>
              <a:rPr lang="en-US" sz="950" dirty="0">
                <a:latin typeface="Arial" pitchFamily="34" charset="0"/>
                <a:cs typeface="Arial" pitchFamily="34" charset="0"/>
              </a:rPr>
              <a:t> </a:t>
            </a:r>
          </a:p>
          <a:p>
            <a:pPr lvl="0"/>
            <a:r>
              <a:rPr lang="en-US" sz="950" dirty="0">
                <a:latin typeface="Arial" pitchFamily="34" charset="0"/>
                <a:cs typeface="Arial" pitchFamily="34" charset="0"/>
              </a:rPr>
              <a:t> •   D</a:t>
            </a:r>
            <a:r>
              <a:rPr lang="en-US" sz="950" dirty="0" smtClean="0">
                <a:latin typeface="Arial" pitchFamily="34" charset="0"/>
                <a:cs typeface="Arial" pitchFamily="34" charset="0"/>
              </a:rPr>
              <a:t>uty </a:t>
            </a:r>
            <a:r>
              <a:rPr lang="en-US" sz="950" dirty="0">
                <a:latin typeface="Arial" pitchFamily="34" charset="0"/>
                <a:cs typeface="Arial" pitchFamily="34" charset="0"/>
              </a:rPr>
              <a:t>of </a:t>
            </a:r>
            <a:r>
              <a:rPr lang="en-US" sz="950" dirty="0" smtClean="0">
                <a:latin typeface="Arial" pitchFamily="34" charset="0"/>
                <a:cs typeface="Arial" pitchFamily="34" charset="0"/>
              </a:rPr>
              <a:t>loyalty; </a:t>
            </a:r>
            <a:endParaRPr lang="en-US" sz="950" dirty="0">
              <a:latin typeface="Arial" pitchFamily="34" charset="0"/>
              <a:cs typeface="Arial" pitchFamily="34" charset="0"/>
            </a:endParaRPr>
          </a:p>
          <a:p>
            <a:r>
              <a:rPr lang="en-US" sz="950" dirty="0">
                <a:latin typeface="Arial" pitchFamily="34" charset="0"/>
                <a:cs typeface="Arial" pitchFamily="34" charset="0"/>
              </a:rPr>
              <a:t> •   </a:t>
            </a:r>
            <a:r>
              <a:rPr lang="en-US" sz="950" dirty="0" smtClean="0">
                <a:latin typeface="Arial" pitchFamily="34" charset="0"/>
                <a:cs typeface="Arial" pitchFamily="34" charset="0"/>
              </a:rPr>
              <a:t>Duty </a:t>
            </a:r>
            <a:r>
              <a:rPr lang="en-US" sz="950" dirty="0">
                <a:latin typeface="Arial" pitchFamily="34" charset="0"/>
                <a:cs typeface="Arial" pitchFamily="34" charset="0"/>
              </a:rPr>
              <a:t>of prudence;</a:t>
            </a:r>
          </a:p>
          <a:p>
            <a:r>
              <a:rPr lang="en-US" sz="950" dirty="0">
                <a:latin typeface="Arial" pitchFamily="34" charset="0"/>
                <a:cs typeface="Arial" pitchFamily="34" charset="0"/>
              </a:rPr>
              <a:t> •   D</a:t>
            </a:r>
            <a:r>
              <a:rPr lang="en-US" sz="950" dirty="0" smtClean="0">
                <a:latin typeface="Arial" pitchFamily="34" charset="0"/>
                <a:cs typeface="Arial" pitchFamily="34" charset="0"/>
              </a:rPr>
              <a:t>uty </a:t>
            </a:r>
            <a:r>
              <a:rPr lang="en-US" sz="950" dirty="0">
                <a:latin typeface="Arial" pitchFamily="34" charset="0"/>
                <a:cs typeface="Arial" pitchFamily="34" charset="0"/>
              </a:rPr>
              <a:t>to diversify investments; and</a:t>
            </a:r>
          </a:p>
          <a:p>
            <a:r>
              <a:rPr lang="en-US" sz="950" dirty="0">
                <a:latin typeface="Arial" pitchFamily="34" charset="0"/>
                <a:cs typeface="Arial" pitchFamily="34" charset="0"/>
              </a:rPr>
              <a:t> •   D</a:t>
            </a:r>
            <a:r>
              <a:rPr lang="en-US" sz="950" dirty="0" smtClean="0">
                <a:latin typeface="Arial" pitchFamily="34" charset="0"/>
                <a:cs typeface="Arial" pitchFamily="34" charset="0"/>
              </a:rPr>
              <a:t>uty </a:t>
            </a:r>
            <a:r>
              <a:rPr lang="en-US" sz="950" dirty="0">
                <a:latin typeface="Arial" pitchFamily="34" charset="0"/>
                <a:cs typeface="Arial" pitchFamily="34" charset="0"/>
              </a:rPr>
              <a:t>to follow </a:t>
            </a:r>
            <a:r>
              <a:rPr lang="en-US" sz="950" dirty="0" smtClean="0">
                <a:latin typeface="Arial" pitchFamily="34" charset="0"/>
                <a:cs typeface="Arial" pitchFamily="34" charset="0"/>
              </a:rPr>
              <a:t>plan terms to </a:t>
            </a:r>
            <a:r>
              <a:rPr lang="en-US" sz="950" dirty="0">
                <a:latin typeface="Arial" pitchFamily="34" charset="0"/>
                <a:cs typeface="Arial" pitchFamily="34" charset="0"/>
              </a:rPr>
              <a:t>the extent that such terms comply with </a:t>
            </a:r>
            <a:r>
              <a:rPr lang="en-US" sz="950" dirty="0" smtClean="0">
                <a:latin typeface="Arial" pitchFamily="34" charset="0"/>
                <a:cs typeface="Arial" pitchFamily="34" charset="0"/>
              </a:rPr>
              <a:t>ERISA</a:t>
            </a:r>
            <a:r>
              <a:rPr lang="en-US" sz="950" dirty="0">
                <a:latin typeface="Arial" pitchFamily="34" charset="0"/>
                <a:cs typeface="Arial" pitchFamily="34" charset="0"/>
              </a:rPr>
              <a:t>.</a:t>
            </a:r>
          </a:p>
          <a:p>
            <a:r>
              <a:rPr lang="en-US" sz="950" dirty="0">
                <a:latin typeface="Arial" pitchFamily="34" charset="0"/>
                <a:cs typeface="Arial" pitchFamily="34" charset="0"/>
              </a:rPr>
              <a:t> </a:t>
            </a:r>
          </a:p>
          <a:p>
            <a:r>
              <a:rPr lang="en-US" sz="950" dirty="0">
                <a:latin typeface="Arial" pitchFamily="34" charset="0"/>
                <a:cs typeface="Arial" pitchFamily="34" charset="0"/>
              </a:rPr>
              <a:t>To be an ERISA fiduciary, a person must generally possess or exercise some form of </a:t>
            </a:r>
            <a:r>
              <a:rPr lang="en-US" sz="950" u="sng" dirty="0">
                <a:latin typeface="Arial" pitchFamily="34" charset="0"/>
                <a:cs typeface="Arial" pitchFamily="34" charset="0"/>
              </a:rPr>
              <a:t>discretionary</a:t>
            </a:r>
            <a:r>
              <a:rPr lang="en-US" sz="950" dirty="0">
                <a:latin typeface="Arial" pitchFamily="34" charset="0"/>
                <a:cs typeface="Arial" pitchFamily="34" charset="0"/>
              </a:rPr>
              <a:t> authority or control over the management or administration of a benefit plan </a:t>
            </a:r>
            <a:r>
              <a:rPr lang="en-US" sz="950" dirty="0" smtClean="0">
                <a:latin typeface="Arial" pitchFamily="34" charset="0"/>
                <a:cs typeface="Arial" pitchFamily="34" charset="0"/>
              </a:rPr>
              <a:t>or </a:t>
            </a:r>
            <a:r>
              <a:rPr lang="en-US" sz="950" u="sng" dirty="0">
                <a:latin typeface="Arial" pitchFamily="34" charset="0"/>
                <a:cs typeface="Arial" pitchFamily="34" charset="0"/>
              </a:rPr>
              <a:t>any</a:t>
            </a:r>
            <a:r>
              <a:rPr lang="en-US" sz="950" dirty="0">
                <a:latin typeface="Arial" pitchFamily="34" charset="0"/>
                <a:cs typeface="Arial" pitchFamily="34" charset="0"/>
              </a:rPr>
              <a:t> authority control over its assets.  </a:t>
            </a:r>
            <a:r>
              <a:rPr lang="en-US" sz="950" dirty="0" smtClean="0">
                <a:latin typeface="Arial" pitchFamily="34" charset="0"/>
                <a:cs typeface="Arial" pitchFamily="34" charset="0"/>
              </a:rPr>
              <a:t>CPAs  engaged solely in performing plan audits have traditionally not played </a:t>
            </a:r>
            <a:r>
              <a:rPr lang="en-US" sz="950" dirty="0">
                <a:latin typeface="Arial" pitchFamily="34" charset="0"/>
                <a:cs typeface="Arial" pitchFamily="34" charset="0"/>
              </a:rPr>
              <a:t>this kind of role and </a:t>
            </a:r>
            <a:r>
              <a:rPr lang="en-US" sz="950" dirty="0" smtClean="0">
                <a:latin typeface="Arial" pitchFamily="34" charset="0"/>
                <a:cs typeface="Arial" pitchFamily="34" charset="0"/>
              </a:rPr>
              <a:t>have not been treated </a:t>
            </a:r>
            <a:r>
              <a:rPr lang="en-US" sz="950" dirty="0">
                <a:latin typeface="Arial" pitchFamily="34" charset="0"/>
                <a:cs typeface="Arial" pitchFamily="34" charset="0"/>
              </a:rPr>
              <a:t>as a fiduciary </a:t>
            </a:r>
            <a:r>
              <a:rPr lang="en-US" sz="950" dirty="0" smtClean="0">
                <a:latin typeface="Arial" pitchFamily="34" charset="0"/>
                <a:cs typeface="Arial" pitchFamily="34" charset="0"/>
              </a:rPr>
              <a:t>unless </a:t>
            </a:r>
            <a:r>
              <a:rPr lang="en-US" sz="950" dirty="0">
                <a:latin typeface="Arial" pitchFamily="34" charset="0"/>
                <a:cs typeface="Arial" pitchFamily="34" charset="0"/>
              </a:rPr>
              <a:t>they </a:t>
            </a:r>
            <a:r>
              <a:rPr lang="en-US" sz="950" dirty="0" smtClean="0">
                <a:latin typeface="Arial" pitchFamily="34" charset="0"/>
                <a:cs typeface="Arial" pitchFamily="34" charset="0"/>
              </a:rPr>
              <a:t>became </a:t>
            </a:r>
            <a:r>
              <a:rPr lang="en-US" sz="950" dirty="0">
                <a:latin typeface="Arial" pitchFamily="34" charset="0"/>
                <a:cs typeface="Arial" pitchFamily="34" charset="0"/>
              </a:rPr>
              <a:t>involved in plan </a:t>
            </a:r>
            <a:r>
              <a:rPr lang="en-US" sz="950" dirty="0" smtClean="0">
                <a:latin typeface="Arial" pitchFamily="34" charset="0"/>
                <a:cs typeface="Arial" pitchFamily="34" charset="0"/>
              </a:rPr>
              <a:t>administration or rendered plan investment </a:t>
            </a:r>
            <a:r>
              <a:rPr lang="en-US" sz="950" dirty="0">
                <a:latin typeface="Arial" pitchFamily="34" charset="0"/>
                <a:cs typeface="Arial" pitchFamily="34" charset="0"/>
              </a:rPr>
              <a:t>advice for a fee.  </a:t>
            </a:r>
          </a:p>
          <a:p>
            <a:r>
              <a:rPr lang="en-US" sz="950" dirty="0">
                <a:latin typeface="Arial" pitchFamily="34" charset="0"/>
                <a:cs typeface="Arial" pitchFamily="34" charset="0"/>
              </a:rPr>
              <a:t> </a:t>
            </a:r>
          </a:p>
          <a:p>
            <a:r>
              <a:rPr lang="en-US" sz="950" dirty="0">
                <a:latin typeface="Arial" pitchFamily="34" charset="0"/>
                <a:cs typeface="Arial" pitchFamily="34" charset="0"/>
              </a:rPr>
              <a:t>P</a:t>
            </a:r>
            <a:r>
              <a:rPr lang="en-US" sz="950" dirty="0" smtClean="0">
                <a:latin typeface="Arial" pitchFamily="34" charset="0"/>
                <a:cs typeface="Arial" pitchFamily="34" charset="0"/>
              </a:rPr>
              <a:t>lan sponsors, on the other hand, are subject to new and still developing standards with respect to the administration of their plans which have evolved from increased regulation and the threat of litigation.  ERISA is a process driven statute that, while it does not seek to guarantee outcomes, is intended to ensure that a prudent decision-making process has been applied to such fiduciary matters as (i) the selection of plan investments and (ii) the reasonableness of  fees the plan pays for investments and plan services and (iii) disclosures to participants.  Each of these responsibilities gives rise to potential fiduciary liability under ERISA if not correctly performed. Impending additions to this list of responsibilities  include the pressure to offer life-time annuities as a plan distribution option which will entail the plan sponsor’s choice of an annuity provider.</a:t>
            </a:r>
          </a:p>
          <a:p>
            <a:endParaRPr lang="en-US" sz="950" dirty="0">
              <a:latin typeface="Arial" pitchFamily="34" charset="0"/>
              <a:cs typeface="Arial" pitchFamily="34" charset="0"/>
            </a:endParaRPr>
          </a:p>
          <a:p>
            <a:r>
              <a:rPr lang="en-US" sz="900" dirty="0" smtClean="0">
                <a:latin typeface="Arial" pitchFamily="34" charset="0"/>
                <a:cs typeface="Arial" pitchFamily="34" charset="0"/>
              </a:rPr>
              <a:t>Liability for breaches of fiduciary duty can be steep and may entail making the plan whole for any losses or restoring lost profits, as well as interest charges and attorneys fees.  A court may also award equitable relief in appropriate situations, such as removing a fiduciary.  Settlements relating to large class actions involving the reasonableness of plan fees have ranged from $15 million to $35 million, and some have speculated that it may only be a matter of time before plaintiffs’ lawyers focus on smaller plan sponsors.</a:t>
            </a:r>
          </a:p>
          <a:p>
            <a:endParaRPr lang="en-US" sz="950" dirty="0" smtClean="0">
              <a:latin typeface="Arial" pitchFamily="34" charset="0"/>
              <a:cs typeface="Arial" pitchFamily="34" charset="0"/>
            </a:endParaRPr>
          </a:p>
          <a:p>
            <a:r>
              <a:rPr lang="en-US" sz="900" dirty="0" smtClean="0">
                <a:latin typeface="Arial" pitchFamily="34" charset="0"/>
                <a:cs typeface="Arial" pitchFamily="34" charset="0"/>
              </a:rPr>
              <a:t>Employers who do not have the time or desire to oversee the day-to day operation of their plans are looking for ways to lessen these burdens leading to a demand for enhanced fiduciary services that can be offered by the accounting profession.</a:t>
            </a:r>
          </a:p>
          <a:p>
            <a:endParaRPr lang="en-US" sz="950" dirty="0">
              <a:latin typeface="Arial" pitchFamily="34" charset="0"/>
              <a:cs typeface="Arial" pitchFamily="34" charset="0"/>
            </a:endParaRPr>
          </a:p>
          <a:p>
            <a:endParaRPr lang="en-US" sz="950" dirty="0">
              <a:latin typeface="Arial" pitchFamily="34" charset="0"/>
              <a:cs typeface="Arial" pitchFamily="34" charset="0"/>
            </a:endParaRPr>
          </a:p>
          <a:p>
            <a:endParaRPr lang="en-US" sz="950" dirty="0"/>
          </a:p>
        </p:txBody>
      </p:sp>
      <p:sp>
        <p:nvSpPr>
          <p:cNvPr id="4" name="Slide Number Placeholder 3"/>
          <p:cNvSpPr>
            <a:spLocks noGrp="1"/>
          </p:cNvSpPr>
          <p:nvPr>
            <p:ph type="sldNum" sz="quarter" idx="10"/>
          </p:nvPr>
        </p:nvSpPr>
        <p:spPr/>
        <p:txBody>
          <a:bodyPr/>
          <a:lstStyle/>
          <a:p>
            <a:fld id="{4E038142-7A71-4B53-BBD7-E3C6E280EA22}" type="slidenum">
              <a:rPr lang="en-US" smtClean="0"/>
              <a:t>5</a:t>
            </a:fld>
            <a:endParaRPr lang="en-US" dirty="0"/>
          </a:p>
        </p:txBody>
      </p:sp>
    </p:spTree>
    <p:extLst>
      <p:ext uri="{BB962C8B-B14F-4D97-AF65-F5344CB8AC3E}">
        <p14:creationId xmlns:p14="http://schemas.microsoft.com/office/powerpoint/2010/main" val="19176626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45254" y="4260850"/>
            <a:ext cx="5919893" cy="4725670"/>
          </a:xfrm>
        </p:spPr>
        <p:txBody>
          <a:bodyPr/>
          <a:lstStyle/>
          <a:p>
            <a:r>
              <a:rPr lang="en-US" sz="1100" u="sng" dirty="0"/>
              <a:t>FIDUCIARY LIABILITIES AND PENALTIES</a:t>
            </a:r>
            <a:endParaRPr lang="en-US" sz="1100" dirty="0"/>
          </a:p>
          <a:p>
            <a:r>
              <a:rPr lang="en-US" sz="1100" dirty="0"/>
              <a:t>I just wanted to mention the fiduciary liability provisions under ERISA, which are relevant for all fiduciaries.  I am referring to employers serving as named fiduciaries </a:t>
            </a:r>
            <a:r>
              <a:rPr lang="en-US" sz="1100" dirty="0" smtClean="0"/>
              <a:t>and their </a:t>
            </a:r>
            <a:r>
              <a:rPr lang="en-US" sz="1100" dirty="0"/>
              <a:t>appointed 3(21</a:t>
            </a:r>
            <a:r>
              <a:rPr lang="en-US" sz="1100" dirty="0" smtClean="0"/>
              <a:t>) investment advisers  </a:t>
            </a:r>
            <a:r>
              <a:rPr lang="en-US" sz="1100" dirty="0"/>
              <a:t>and </a:t>
            </a:r>
            <a:r>
              <a:rPr lang="en-US" sz="1100" dirty="0" smtClean="0"/>
              <a:t>3(38) investment manager s, as </a:t>
            </a:r>
            <a:r>
              <a:rPr lang="en-US" sz="1100" dirty="0"/>
              <a:t>well as TPA firms offering </a:t>
            </a:r>
            <a:r>
              <a:rPr lang="en-US" sz="1100" dirty="0" smtClean="0"/>
              <a:t>administrative services in a </a:t>
            </a:r>
            <a:r>
              <a:rPr lang="en-US" sz="1100" dirty="0"/>
              <a:t>fiduciary </a:t>
            </a:r>
            <a:r>
              <a:rPr lang="en-US" sz="1100" dirty="0" smtClean="0"/>
              <a:t>capacity.  </a:t>
            </a:r>
            <a:r>
              <a:rPr lang="en-US" sz="1100" dirty="0"/>
              <a:t>ERISA permits the DOL, participants and co-fiduciaries to bring civil actions against any fiduciary that breaches its duties of loyalty and prudence under ERISA.  The fiduciary is </a:t>
            </a:r>
            <a:r>
              <a:rPr lang="en-US" sz="1100" u="sng" dirty="0"/>
              <a:t>personally liable</a:t>
            </a:r>
            <a:r>
              <a:rPr lang="en-US" sz="1100" dirty="0"/>
              <a:t> for any losses to the plan resulting from his or her breach(es) and any profits that the fiduciary obtains through the use of plan assets must be restored to the plan.  Furthermore, the fiduciary is also subject to such other equitable or remedial relief as the court may deem appropriate, including removal of such fiduciary. </a:t>
            </a:r>
          </a:p>
          <a:p>
            <a:r>
              <a:rPr lang="en-US" sz="1100" dirty="0"/>
              <a:t> </a:t>
            </a:r>
          </a:p>
          <a:p>
            <a:r>
              <a:rPr lang="en-US" sz="1100" dirty="0"/>
              <a:t>In addition, the DOL must assess a civil penalty equal to 20% of the applicable recovery amount in the event of any breach of fiduciary responsibility or violation by a fiduciary or knowing participation in such breach or violation by any other person.  There is also a separate set of excise tax penalties for prohibited transactions.  The excise tax is 15% per year and a “second tier” excise tax of 100% is imposed if the prohibited transaction is not timely corrected.  </a:t>
            </a:r>
            <a:r>
              <a:rPr lang="en-US" sz="1100" dirty="0">
                <a:latin typeface="Arial" pitchFamily="34" charset="0"/>
                <a:ea typeface="Calibri"/>
                <a:cs typeface="Arial" pitchFamily="34" charset="0"/>
              </a:rPr>
              <a:t>ERISA Section 405(a) also provides that a fiduciary that has knowledge of a co-fiduciary’s breach may be held liable, unless he makes reasonable efforts to remedy the co-fiduciary’s breach.  Thus, a fiduciary who becomes aware of other co-fiduciaries’ actions that might violate the standards for a fiduciary must take all reasonable and legal steps to prevent such actions</a:t>
            </a:r>
            <a:r>
              <a:rPr lang="en-US" sz="1100" dirty="0" smtClean="0">
                <a:latin typeface="Arial" pitchFamily="34" charset="0"/>
                <a:ea typeface="Calibri"/>
                <a:cs typeface="Arial" pitchFamily="34" charset="0"/>
              </a:rPr>
              <a:t>.</a:t>
            </a:r>
          </a:p>
          <a:p>
            <a:endParaRPr lang="en-US" sz="1100" dirty="0">
              <a:latin typeface="Arial" pitchFamily="34" charset="0"/>
              <a:cs typeface="Arial" pitchFamily="34" charset="0"/>
            </a:endParaRPr>
          </a:p>
          <a:p>
            <a:r>
              <a:rPr lang="en-US" sz="1100" dirty="0" smtClean="0">
                <a:latin typeface="Arial" pitchFamily="34" charset="0"/>
                <a:cs typeface="Arial" pitchFamily="34" charset="0"/>
              </a:rPr>
              <a:t>As previously noted, the DOL’s enforcement efforts are on the rise.   Most of the monetary recoveries resulting from these efforts were attributable to oversight, errors and omissions by plan sponsors and their existing advisers</a:t>
            </a:r>
            <a:endParaRPr lang="en-US" sz="1100" dirty="0"/>
          </a:p>
        </p:txBody>
      </p:sp>
      <p:sp>
        <p:nvSpPr>
          <p:cNvPr id="4" name="Slide Number Placeholder 3"/>
          <p:cNvSpPr>
            <a:spLocks noGrp="1"/>
          </p:cNvSpPr>
          <p:nvPr>
            <p:ph type="sldNum" sz="quarter" idx="10"/>
          </p:nvPr>
        </p:nvSpPr>
        <p:spPr/>
        <p:txBody>
          <a:bodyPr/>
          <a:lstStyle/>
          <a:p>
            <a:fld id="{4E038142-7A71-4B53-BBD7-E3C6E280EA22}" type="slidenum">
              <a:rPr lang="en-US" smtClean="0"/>
              <a:t>6</a:t>
            </a:fld>
            <a:endParaRPr lang="en-US" dirty="0"/>
          </a:p>
        </p:txBody>
      </p:sp>
    </p:spTree>
    <p:extLst>
      <p:ext uri="{BB962C8B-B14F-4D97-AF65-F5344CB8AC3E}">
        <p14:creationId xmlns:p14="http://schemas.microsoft.com/office/powerpoint/2010/main" val="9843344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09600" y="4343400"/>
            <a:ext cx="5791200" cy="3962400"/>
          </a:xfrm>
        </p:spPr>
        <p:txBody>
          <a:bodyPr/>
          <a:lstStyle/>
          <a:p>
            <a:r>
              <a:rPr lang="en-US" sz="950" dirty="0">
                <a:latin typeface="Arial" pitchFamily="34" charset="0"/>
                <a:cs typeface="Arial" pitchFamily="34" charset="0"/>
              </a:rPr>
              <a:t>Over the course of the life of a retirement plan, an auditor may discover defects either as to form (</a:t>
            </a:r>
            <a:r>
              <a:rPr lang="en-US" sz="950" i="1" u="sng" dirty="0">
                <a:latin typeface="Arial" pitchFamily="34" charset="0"/>
                <a:cs typeface="Arial" pitchFamily="34" charset="0"/>
              </a:rPr>
              <a:t>i.e</a:t>
            </a:r>
            <a:r>
              <a:rPr lang="en-US" sz="950" dirty="0">
                <a:latin typeface="Arial" pitchFamily="34" charset="0"/>
                <a:cs typeface="Arial" pitchFamily="34" charset="0"/>
              </a:rPr>
              <a:t>., a document failure) or in the operation of the plan.  Document failures usually arise when there is a new law or regulation and the plan is not timely or properly amended.  An operational failure means a failure arising from the failure to follow plan provisions.  These defects can result in the loss of tax qualification and/or personal liability on the part of plan fiduciaries. Therefore, it is important to find and correct them before the IRS does</a:t>
            </a:r>
            <a:r>
              <a:rPr lang="en-US" sz="950" dirty="0" smtClean="0">
                <a:latin typeface="Arial" pitchFamily="34" charset="0"/>
                <a:cs typeface="Arial" pitchFamily="34" charset="0"/>
              </a:rPr>
              <a:t>. Better still would be preventing them in the first place through  the review of a TPA or financial adviser.</a:t>
            </a:r>
            <a:endParaRPr lang="en-US" sz="950" dirty="0">
              <a:latin typeface="Arial" pitchFamily="34" charset="0"/>
              <a:cs typeface="Arial" pitchFamily="34" charset="0"/>
            </a:endParaRPr>
          </a:p>
          <a:p>
            <a:r>
              <a:rPr lang="en-US" sz="950" dirty="0">
                <a:latin typeface="Arial" pitchFamily="34" charset="0"/>
                <a:cs typeface="Arial" pitchFamily="34" charset="0"/>
              </a:rPr>
              <a:t> </a:t>
            </a:r>
          </a:p>
          <a:p>
            <a:r>
              <a:rPr lang="en-US" sz="950" dirty="0">
                <a:latin typeface="Arial" pitchFamily="34" charset="0"/>
                <a:cs typeface="Arial" pitchFamily="34" charset="0"/>
              </a:rPr>
              <a:t>Other types of </a:t>
            </a:r>
            <a:r>
              <a:rPr lang="en-US" sz="950" dirty="0" smtClean="0">
                <a:latin typeface="Arial" pitchFamily="34" charset="0"/>
                <a:cs typeface="Arial" pitchFamily="34" charset="0"/>
              </a:rPr>
              <a:t>preventable failures </a:t>
            </a:r>
            <a:r>
              <a:rPr lang="en-US" sz="950" dirty="0">
                <a:latin typeface="Arial" pitchFamily="34" charset="0"/>
                <a:cs typeface="Arial" pitchFamily="34" charset="0"/>
              </a:rPr>
              <a:t>that can lead to disqualification are demographic failures and employer eligibility failures.  In the case of a demographic failure, </a:t>
            </a:r>
            <a:r>
              <a:rPr lang="en-US" sz="950" dirty="0" smtClean="0">
                <a:latin typeface="Arial" pitchFamily="34" charset="0"/>
                <a:cs typeface="Arial" pitchFamily="34" charset="0"/>
              </a:rPr>
              <a:t>this </a:t>
            </a:r>
            <a:r>
              <a:rPr lang="en-US" sz="950" dirty="0">
                <a:latin typeface="Arial" pitchFamily="34" charset="0"/>
                <a:cs typeface="Arial" pitchFamily="34" charset="0"/>
              </a:rPr>
              <a:t>usually means that the plan has failed to pass nondiscrimination rules, such as the minimum participation requirement or the minimum coverage rule.  Employer eligibility refers to situations where an employer has adopted a plan that it was to entitled to adopt.  For example, a governmental entity cannot adopt a 401(k) </a:t>
            </a:r>
            <a:r>
              <a:rPr lang="en-US" sz="950" dirty="0" smtClean="0">
                <a:latin typeface="Arial" pitchFamily="34" charset="0"/>
                <a:cs typeface="Arial" pitchFamily="34" charset="0"/>
              </a:rPr>
              <a:t>plan.   </a:t>
            </a:r>
          </a:p>
          <a:p>
            <a:endParaRPr lang="en-US" sz="950" dirty="0">
              <a:latin typeface="Arial" pitchFamily="34" charset="0"/>
              <a:cs typeface="Arial" pitchFamily="34" charset="0"/>
            </a:endParaRPr>
          </a:p>
          <a:p>
            <a:r>
              <a:rPr lang="en-US" sz="950" dirty="0" smtClean="0">
                <a:latin typeface="Arial" pitchFamily="34" charset="0"/>
                <a:cs typeface="Arial" pitchFamily="34" charset="0"/>
              </a:rPr>
              <a:t>The </a:t>
            </a:r>
            <a:r>
              <a:rPr lang="en-US" sz="950" dirty="0">
                <a:latin typeface="Arial" pitchFamily="34" charset="0"/>
                <a:cs typeface="Arial" pitchFamily="34" charset="0"/>
              </a:rPr>
              <a:t>loss of tax-qualification as a result of one of these failures would have the following consequences:</a:t>
            </a:r>
          </a:p>
          <a:p>
            <a:r>
              <a:rPr lang="en-US" sz="950" dirty="0">
                <a:latin typeface="Arial" pitchFamily="34" charset="0"/>
                <a:cs typeface="Arial" pitchFamily="34" charset="0"/>
              </a:rPr>
              <a:t> </a:t>
            </a:r>
          </a:p>
          <a:p>
            <a:pPr lvl="0"/>
            <a:r>
              <a:rPr lang="en-US" sz="950" dirty="0">
                <a:latin typeface="Arial" pitchFamily="34" charset="0"/>
                <a:cs typeface="Arial" pitchFamily="34" charset="0"/>
              </a:rPr>
              <a:t>   •  The plan trust must pay taxes on its earnings due to the revocation of tax-exempt status;</a:t>
            </a:r>
          </a:p>
          <a:p>
            <a:pPr lvl="0"/>
            <a:r>
              <a:rPr lang="en-US" sz="950" dirty="0">
                <a:latin typeface="Arial" pitchFamily="34" charset="0"/>
                <a:cs typeface="Arial" pitchFamily="34" charset="0"/>
              </a:rPr>
              <a:t>   •   Employees will be taxed on their vested plan interests; and </a:t>
            </a:r>
          </a:p>
          <a:p>
            <a:pPr lvl="0"/>
            <a:r>
              <a:rPr lang="en-US" sz="950" dirty="0">
                <a:latin typeface="Arial" pitchFamily="34" charset="0"/>
                <a:cs typeface="Arial" pitchFamily="34" charset="0"/>
              </a:rPr>
              <a:t>   •   Deductions for contributions by the employer for any open years will be lost.</a:t>
            </a:r>
          </a:p>
          <a:p>
            <a:r>
              <a:rPr lang="en-US" sz="950" dirty="0">
                <a:latin typeface="Arial" pitchFamily="34" charset="0"/>
                <a:cs typeface="Arial" pitchFamily="34" charset="0"/>
              </a:rPr>
              <a:t> </a:t>
            </a:r>
          </a:p>
          <a:p>
            <a:r>
              <a:rPr lang="en-US" sz="950" dirty="0">
                <a:latin typeface="Arial" pitchFamily="34" charset="0"/>
                <a:cs typeface="Arial" pitchFamily="34" charset="0"/>
              </a:rPr>
              <a:t>If such a failure is discovered in an IRS audit, the plan sponsor can either acquiesce in total disqualification of the plan or agree to a significant monetary sanction in order to re-qualify the plan.  </a:t>
            </a:r>
            <a:r>
              <a:rPr lang="en-US" sz="950" dirty="0" smtClean="0">
                <a:latin typeface="Arial" pitchFamily="34" charset="0"/>
                <a:cs typeface="Arial" pitchFamily="34" charset="0"/>
              </a:rPr>
              <a:t>On the other hand, If </a:t>
            </a:r>
            <a:r>
              <a:rPr lang="en-US" sz="950" dirty="0">
                <a:latin typeface="Arial" pitchFamily="34" charset="0"/>
                <a:cs typeface="Arial" pitchFamily="34" charset="0"/>
              </a:rPr>
              <a:t>a plan is corrected before the IRS becomes aware of the problem, a lesser sanction or even no sanction may be available under the Voluntary Correction Program component of the IRS’s Employee Plans Compliance Resolution System.  </a:t>
            </a:r>
            <a:endParaRPr lang="en-US" sz="950" dirty="0" smtClean="0">
              <a:latin typeface="Arial" pitchFamily="34" charset="0"/>
              <a:cs typeface="Arial" pitchFamily="34" charset="0"/>
            </a:endParaRPr>
          </a:p>
          <a:p>
            <a:endParaRPr lang="en-US" sz="1050" dirty="0">
              <a:latin typeface="Arial" pitchFamily="34" charset="0"/>
              <a:cs typeface="Arial" pitchFamily="34" charset="0"/>
            </a:endParaRPr>
          </a:p>
          <a:p>
            <a:r>
              <a:rPr lang="en-US" sz="1050" dirty="0" smtClean="0">
                <a:latin typeface="Arial" pitchFamily="34" charset="0"/>
                <a:cs typeface="Arial" pitchFamily="34" charset="0"/>
              </a:rPr>
              <a:t> </a:t>
            </a:r>
            <a:endParaRPr lang="en-US" sz="1050" dirty="0">
              <a:latin typeface="Arial" pitchFamily="34" charset="0"/>
              <a:cs typeface="Arial" pitchFamily="34" charset="0"/>
            </a:endParaRPr>
          </a:p>
          <a:p>
            <a:r>
              <a:rPr lang="en-US" sz="1000" dirty="0">
                <a:latin typeface="Arial" pitchFamily="34" charset="0"/>
                <a:cs typeface="Arial" pitchFamily="34" charset="0"/>
              </a:rPr>
              <a:t> </a:t>
            </a:r>
          </a:p>
          <a:p>
            <a:endParaRPr lang="en-US" sz="1000" dirty="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4E038142-7A71-4B53-BBD7-E3C6E280EA22}" type="slidenum">
              <a:rPr lang="en-US" smtClean="0"/>
              <a:t>7</a:t>
            </a:fld>
            <a:endParaRPr lang="en-US" dirty="0"/>
          </a:p>
        </p:txBody>
      </p:sp>
    </p:spTree>
    <p:extLst>
      <p:ext uri="{BB962C8B-B14F-4D97-AF65-F5344CB8AC3E}">
        <p14:creationId xmlns:p14="http://schemas.microsoft.com/office/powerpoint/2010/main" val="9052711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2" y="4267200"/>
            <a:ext cx="5852159" cy="4572000"/>
          </a:xfrm>
        </p:spPr>
        <p:txBody>
          <a:bodyPr/>
          <a:lstStyle/>
          <a:p>
            <a:r>
              <a:rPr lang="en-US" sz="1000" dirty="0" smtClean="0">
                <a:latin typeface="Arial" pitchFamily="34" charset="0"/>
                <a:cs typeface="Arial" pitchFamily="34" charset="0"/>
              </a:rPr>
              <a:t>Plan document failures typically arise in one of two situations: (i) a new law passes or a regulation is issued and the plan is not timely amended to meet the new rules or (ii) the plan is not timely amended during a remedial amendment period.  In addition, interim amendments are frequently required during a plan’s five-year remedial amendment cycle.  Examples of recent law changes requiring amendment of the plan document include the following mundane matters: </a:t>
            </a:r>
          </a:p>
          <a:p>
            <a:endParaRPr lang="en-US" sz="1000" dirty="0" smtClean="0">
              <a:latin typeface="Arial" pitchFamily="34" charset="0"/>
              <a:cs typeface="Arial" pitchFamily="34" charset="0"/>
            </a:endParaRPr>
          </a:p>
          <a:p>
            <a:r>
              <a:rPr lang="en-US" sz="1000" dirty="0">
                <a:latin typeface="Arial" pitchFamily="34" charset="0"/>
                <a:cs typeface="Arial" pitchFamily="34" charset="0"/>
              </a:rPr>
              <a:t> </a:t>
            </a:r>
            <a:r>
              <a:rPr lang="en-US" sz="1000" dirty="0" smtClean="0">
                <a:latin typeface="Arial" pitchFamily="34" charset="0"/>
                <a:cs typeface="Arial" pitchFamily="34" charset="0"/>
              </a:rPr>
              <a:t>• Conversion of pre-tax 401(k) accounts to Roth accounts without necessitating a plan distribution</a:t>
            </a:r>
          </a:p>
          <a:p>
            <a:r>
              <a:rPr lang="en-US" sz="1000" dirty="0" smtClean="0">
                <a:latin typeface="Arial" pitchFamily="34" charset="0"/>
                <a:cs typeface="Arial" pitchFamily="34" charset="0"/>
              </a:rPr>
              <a:t> • Allowing a nonspouse beneficiary to roll over a distribution;</a:t>
            </a:r>
          </a:p>
          <a:p>
            <a:r>
              <a:rPr lang="en-US" sz="1000" dirty="0" smtClean="0">
                <a:latin typeface="Arial" pitchFamily="34" charset="0"/>
                <a:cs typeface="Arial" pitchFamily="34" charset="0"/>
              </a:rPr>
              <a:t> • Allowing a suspension of required minimum distributions in 2009;</a:t>
            </a:r>
          </a:p>
          <a:p>
            <a:r>
              <a:rPr lang="en-US" sz="1000" dirty="0" smtClean="0">
                <a:latin typeface="Arial" pitchFamily="34" charset="0"/>
                <a:cs typeface="Arial" pitchFamily="34" charset="0"/>
              </a:rPr>
              <a:t> • Special benefits for participants with qualified military service.</a:t>
            </a:r>
          </a:p>
          <a:p>
            <a:endParaRPr lang="en-US" sz="1000" dirty="0">
              <a:latin typeface="Arial" pitchFamily="34" charset="0"/>
              <a:cs typeface="Arial" pitchFamily="34" charset="0"/>
            </a:endParaRPr>
          </a:p>
          <a:p>
            <a:r>
              <a:rPr lang="en-US" sz="1000" dirty="0" smtClean="0">
                <a:latin typeface="Arial" pitchFamily="34" charset="0"/>
                <a:cs typeface="Arial" pitchFamily="34" charset="0"/>
              </a:rPr>
              <a:t>While seemingly inconsequential, the absence of “magic” language, even though it has no real-world effect can cause the plan to be threatened with disqualification.  To avoid this result, the plan sponsor may need to pay the IRS a significant fee as a non-amender.  I was recently involved in a case where three missing words having no effect on plan participants generated an IRS demand for a $3,000 compliance fee to correct the plan by adding those three words to the document.</a:t>
            </a:r>
          </a:p>
          <a:p>
            <a:endParaRPr lang="en-US" sz="1000" dirty="0">
              <a:latin typeface="Arial" pitchFamily="34" charset="0"/>
              <a:cs typeface="Arial" pitchFamily="34" charset="0"/>
            </a:endParaRPr>
          </a:p>
          <a:p>
            <a:r>
              <a:rPr lang="en-US" sz="1000" dirty="0" smtClean="0">
                <a:latin typeface="Arial" pitchFamily="34" charset="0"/>
                <a:cs typeface="Arial" pitchFamily="34" charset="0"/>
              </a:rPr>
              <a:t>A TPA can ensure that document failures will not occur by, among other things, performing an annual review of the plan document; designating a person responsible for identifying time-sensitive amendments and using cumulative lists published by the IRS as the basis for revising the plan  document. </a:t>
            </a:r>
          </a:p>
          <a:p>
            <a:r>
              <a:rPr lang="en-US" sz="1000" dirty="0" smtClean="0">
                <a:latin typeface="Arial" pitchFamily="34" charset="0"/>
                <a:cs typeface="Arial" pitchFamily="34" charset="0"/>
              </a:rPr>
              <a:t> </a:t>
            </a:r>
            <a:endParaRPr lang="en-US" sz="1000" dirty="0">
              <a:latin typeface="Arial" pitchFamily="34" charset="0"/>
              <a:cs typeface="Arial" pitchFamily="34" charset="0"/>
            </a:endParaRPr>
          </a:p>
          <a:p>
            <a:r>
              <a:rPr lang="en-US" sz="1000" dirty="0">
                <a:latin typeface="Arial" pitchFamily="34" charset="0"/>
                <a:cs typeface="Arial" pitchFamily="34" charset="0"/>
              </a:rPr>
              <a:t>The personnel of brokerage houses and other financial institutions are poorly trained in matters of documentation.  Financial advisers and TPAs working in concert with experienced counsel can ensure not only that documents are up to date but that they are tailored to the specific needs of the plan sponsor. These needs will vary significantly depending on the type of plan and the nature of the sponsor.  For example, a 401(k) plan with broad coverage may require finely tuned rules regarding eligibility and testing, whereas a defined benefit pension plan for a sole practitioner will be more </a:t>
            </a:r>
            <a:r>
              <a:rPr lang="en-US" sz="1000" dirty="0" smtClean="0">
                <a:latin typeface="Arial" pitchFamily="34" charset="0"/>
                <a:cs typeface="Arial" pitchFamily="34" charset="0"/>
              </a:rPr>
              <a:t>focused on </a:t>
            </a:r>
            <a:r>
              <a:rPr lang="en-US" sz="1000" dirty="0">
                <a:latin typeface="Arial" pitchFamily="34" charset="0"/>
                <a:cs typeface="Arial" pitchFamily="34" charset="0"/>
              </a:rPr>
              <a:t>actuarial specifications that generate large annual contributions and </a:t>
            </a:r>
            <a:r>
              <a:rPr lang="en-US" sz="1000" dirty="0" smtClean="0">
                <a:latin typeface="Arial" pitchFamily="34" charset="0"/>
                <a:cs typeface="Arial" pitchFamily="34" charset="0"/>
              </a:rPr>
              <a:t>deductions.</a:t>
            </a:r>
            <a:endParaRPr lang="en-US" sz="1000" dirty="0"/>
          </a:p>
        </p:txBody>
      </p:sp>
      <p:sp>
        <p:nvSpPr>
          <p:cNvPr id="4" name="Slide Number Placeholder 3"/>
          <p:cNvSpPr>
            <a:spLocks noGrp="1"/>
          </p:cNvSpPr>
          <p:nvPr>
            <p:ph type="sldNum" sz="quarter" idx="10"/>
          </p:nvPr>
        </p:nvSpPr>
        <p:spPr/>
        <p:txBody>
          <a:bodyPr/>
          <a:lstStyle/>
          <a:p>
            <a:fld id="{4E038142-7A71-4B53-BBD7-E3C6E280EA22}" type="slidenum">
              <a:rPr lang="en-US" smtClean="0"/>
              <a:t>8</a:t>
            </a:fld>
            <a:endParaRPr lang="en-US" dirty="0"/>
          </a:p>
        </p:txBody>
      </p:sp>
    </p:spTree>
    <p:extLst>
      <p:ext uri="{BB962C8B-B14F-4D97-AF65-F5344CB8AC3E}">
        <p14:creationId xmlns:p14="http://schemas.microsoft.com/office/powerpoint/2010/main" val="8010038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1" y="4415790"/>
            <a:ext cx="5608320" cy="4042410"/>
          </a:xfrm>
        </p:spPr>
        <p:txBody>
          <a:bodyPr/>
          <a:lstStyle/>
          <a:p>
            <a:r>
              <a:rPr lang="en-US" sz="1050" dirty="0" smtClean="0">
                <a:latin typeface="Arial" charset="0"/>
              </a:rPr>
              <a:t>Let’s now shift </a:t>
            </a:r>
            <a:r>
              <a:rPr lang="en-US" sz="1050" dirty="0">
                <a:latin typeface="Arial" charset="0"/>
              </a:rPr>
              <a:t>topics and talk about financial </a:t>
            </a:r>
            <a:r>
              <a:rPr lang="en-US" sz="1050" dirty="0" smtClean="0">
                <a:latin typeface="Arial" charset="0"/>
              </a:rPr>
              <a:t>advisers, specifically the fiduciary </a:t>
            </a:r>
            <a:r>
              <a:rPr lang="en-US" sz="1050" dirty="0">
                <a:latin typeface="Arial" charset="0"/>
              </a:rPr>
              <a:t>service </a:t>
            </a:r>
            <a:r>
              <a:rPr lang="en-US" sz="1050" dirty="0" smtClean="0">
                <a:latin typeface="Arial" charset="0"/>
              </a:rPr>
              <a:t>model </a:t>
            </a:r>
            <a:r>
              <a:rPr lang="en-US" sz="1050" dirty="0">
                <a:latin typeface="Arial" charset="0"/>
              </a:rPr>
              <a:t>available to financial </a:t>
            </a:r>
            <a:r>
              <a:rPr lang="en-US" sz="1050" dirty="0" smtClean="0">
                <a:latin typeface="Arial" charset="0"/>
              </a:rPr>
              <a:t>advisors as investment advice fiduciaries under section 3(21) of ERISA.  This model can, when properly staffed, complement the traditional business model of the accounting profession.</a:t>
            </a:r>
          </a:p>
          <a:p>
            <a:endParaRPr lang="en-US" sz="1050" dirty="0">
              <a:latin typeface="Arial" charset="0"/>
            </a:endParaRPr>
          </a:p>
          <a:p>
            <a:r>
              <a:rPr lang="en-US" sz="1050" dirty="0" smtClean="0">
                <a:latin typeface="Arial" charset="0"/>
              </a:rPr>
              <a:t>Under the investment advice fiduciary model, </a:t>
            </a:r>
            <a:r>
              <a:rPr lang="en-US" sz="1050" dirty="0">
                <a:latin typeface="Arial" charset="0"/>
              </a:rPr>
              <a:t>the financial </a:t>
            </a:r>
            <a:r>
              <a:rPr lang="en-US" sz="1050" dirty="0" smtClean="0">
                <a:latin typeface="Arial" charset="0"/>
              </a:rPr>
              <a:t>adviser </a:t>
            </a:r>
            <a:r>
              <a:rPr lang="en-US" sz="1050" dirty="0">
                <a:latin typeface="Arial" charset="0"/>
              </a:rPr>
              <a:t>serves as a </a:t>
            </a:r>
            <a:r>
              <a:rPr lang="en-US" sz="1050" dirty="0" smtClean="0">
                <a:latin typeface="Arial" charset="0"/>
              </a:rPr>
              <a:t>fiduciary </a:t>
            </a:r>
            <a:r>
              <a:rPr lang="en-US" sz="1050" dirty="0">
                <a:latin typeface="Arial" charset="0"/>
              </a:rPr>
              <a:t>to the </a:t>
            </a:r>
            <a:r>
              <a:rPr lang="en-US" sz="1050" dirty="0" smtClean="0">
                <a:latin typeface="Arial" charset="0"/>
              </a:rPr>
              <a:t>plan under Section 3(21) of ERISA, </a:t>
            </a:r>
            <a:r>
              <a:rPr lang="en-US" sz="1050" dirty="0">
                <a:latin typeface="Arial" charset="0"/>
              </a:rPr>
              <a:t>and its core service </a:t>
            </a:r>
            <a:r>
              <a:rPr lang="en-US" sz="1050" dirty="0" smtClean="0">
                <a:latin typeface="Arial" charset="0"/>
              </a:rPr>
              <a:t>typically entails helping </a:t>
            </a:r>
            <a:r>
              <a:rPr lang="en-US" sz="1050" dirty="0">
                <a:latin typeface="Arial" charset="0"/>
              </a:rPr>
              <a:t>the plan sponsor manage </a:t>
            </a:r>
            <a:r>
              <a:rPr lang="en-US" sz="1050" dirty="0" smtClean="0">
                <a:latin typeface="Arial" charset="0"/>
              </a:rPr>
              <a:t>an individual account </a:t>
            </a:r>
            <a:r>
              <a:rPr lang="en-US" sz="1050" dirty="0">
                <a:latin typeface="Arial" charset="0"/>
              </a:rPr>
              <a:t>plan’s menu of investment options.  All investment decisions are ultimately made by the plan sponsor, so the plan sponsor retains full control over the plan’s </a:t>
            </a:r>
            <a:r>
              <a:rPr lang="en-US" sz="1050" dirty="0" smtClean="0">
                <a:latin typeface="Arial" charset="0"/>
              </a:rPr>
              <a:t>investments.  A 3(21) fiduciary </a:t>
            </a:r>
            <a:r>
              <a:rPr lang="en-US" sz="1050" dirty="0">
                <a:latin typeface="Arial" charset="0"/>
              </a:rPr>
              <a:t>provides investment recommendations and other </a:t>
            </a:r>
            <a:r>
              <a:rPr lang="en-US" sz="1050" u="sng" dirty="0">
                <a:latin typeface="Arial" charset="0"/>
              </a:rPr>
              <a:t>non-discretionary</a:t>
            </a:r>
            <a:r>
              <a:rPr lang="en-US" sz="1050" dirty="0">
                <a:latin typeface="Arial" charset="0"/>
              </a:rPr>
              <a:t> investment advice only.  The financial </a:t>
            </a:r>
            <a:r>
              <a:rPr lang="en-US" sz="1050" dirty="0" smtClean="0">
                <a:latin typeface="Arial" charset="0"/>
              </a:rPr>
              <a:t>adviser’s </a:t>
            </a:r>
            <a:r>
              <a:rPr lang="en-US" sz="1050" dirty="0">
                <a:latin typeface="Arial" charset="0"/>
              </a:rPr>
              <a:t>primary responsibility is to advise the plan sponsor on the selection of investment options for the plan’s menu, and to assist in the monitoring of the selected investment options on an ongoing basis.  </a:t>
            </a:r>
          </a:p>
          <a:p>
            <a:endParaRPr lang="en-US" sz="1050" dirty="0">
              <a:latin typeface="Arial" charset="0"/>
            </a:endParaRPr>
          </a:p>
          <a:p>
            <a:r>
              <a:rPr lang="en-US" sz="1050" dirty="0" smtClean="0">
                <a:latin typeface="Arial" charset="0"/>
              </a:rPr>
              <a:t>Typically</a:t>
            </a:r>
            <a:r>
              <a:rPr lang="en-US" sz="1050" dirty="0">
                <a:latin typeface="Arial" charset="0"/>
              </a:rPr>
              <a:t>, the 3(21) </a:t>
            </a:r>
            <a:r>
              <a:rPr lang="en-US" sz="1050" dirty="0" smtClean="0">
                <a:latin typeface="Arial" charset="0"/>
              </a:rPr>
              <a:t>fiduciary </a:t>
            </a:r>
            <a:r>
              <a:rPr lang="en-US" sz="1050" dirty="0">
                <a:latin typeface="Arial" charset="0"/>
              </a:rPr>
              <a:t>provides quarterly performance reports and meets with the plan sponsor annually or at other reasonable intervals.  The 3(21) Fiduciary may offer ancillary non-fiduciary services, such as preparing benchmarking reports to help the plan sponsor evaluate the plan’s operational fees and expenses.  If the plan sponsor is interested in selecting a new recordkeeper, these ancillary services may also include assisting the plan sponsor with soliciting RFP’s from prospective recordkeepers. </a:t>
            </a:r>
          </a:p>
          <a:p>
            <a:endParaRPr lang="en-US" dirty="0"/>
          </a:p>
        </p:txBody>
      </p:sp>
      <p:sp>
        <p:nvSpPr>
          <p:cNvPr id="4" name="Slide Number Placeholder 3"/>
          <p:cNvSpPr>
            <a:spLocks noGrp="1"/>
          </p:cNvSpPr>
          <p:nvPr>
            <p:ph type="sldNum" sz="quarter" idx="10"/>
          </p:nvPr>
        </p:nvSpPr>
        <p:spPr/>
        <p:txBody>
          <a:bodyPr/>
          <a:lstStyle/>
          <a:p>
            <a:fld id="{4E038142-7A71-4B53-BBD7-E3C6E280EA22}" type="slidenum">
              <a:rPr lang="en-US" smtClean="0"/>
              <a:t>9</a:t>
            </a:fld>
            <a:endParaRPr lang="en-US" dirty="0"/>
          </a:p>
        </p:txBody>
      </p:sp>
    </p:spTree>
    <p:extLst>
      <p:ext uri="{BB962C8B-B14F-4D97-AF65-F5344CB8AC3E}">
        <p14:creationId xmlns:p14="http://schemas.microsoft.com/office/powerpoint/2010/main" val="27624137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2" y="4343400"/>
            <a:ext cx="5699759" cy="4255770"/>
          </a:xfrm>
        </p:spPr>
        <p:txBody>
          <a:bodyPr/>
          <a:lstStyle/>
          <a:p>
            <a:r>
              <a:rPr lang="en-US" sz="1000" dirty="0" smtClean="0">
                <a:latin typeface="Arial" charset="0"/>
              </a:rPr>
              <a:t>The </a:t>
            </a:r>
            <a:r>
              <a:rPr lang="en-US" sz="1000" dirty="0">
                <a:latin typeface="Arial" charset="0"/>
              </a:rPr>
              <a:t>3(21) Fiduciary customarily helps the plan sponsor </a:t>
            </a:r>
            <a:r>
              <a:rPr lang="en-US" sz="1000" dirty="0" smtClean="0">
                <a:latin typeface="Arial" charset="0"/>
              </a:rPr>
              <a:t>in establishing </a:t>
            </a:r>
            <a:r>
              <a:rPr lang="en-US" sz="1000" dirty="0">
                <a:latin typeface="Arial" charset="0"/>
              </a:rPr>
              <a:t>the plan’s investment policy statement or IPS.  For example, the 3(21) Fiduciary may provide a model IPS document, but it will be up to the plan sponsor to customize it or adopt it as is.</a:t>
            </a:r>
            <a:endParaRPr lang="en-US" sz="1000" dirty="0">
              <a:latin typeface="Arial" pitchFamily="34" charset="0"/>
              <a:cs typeface="Arial" pitchFamily="34" charset="0"/>
            </a:endParaRPr>
          </a:p>
          <a:p>
            <a:endParaRPr lang="en-US" sz="1000" dirty="0">
              <a:latin typeface="Arial" pitchFamily="34" charset="0"/>
              <a:cs typeface="Arial" pitchFamily="34" charset="0"/>
            </a:endParaRPr>
          </a:p>
          <a:p>
            <a:r>
              <a:rPr lang="en-US" sz="1000" dirty="0">
                <a:latin typeface="Arial" pitchFamily="34" charset="0"/>
                <a:cs typeface="Arial" pitchFamily="34" charset="0"/>
              </a:rPr>
              <a:t>An </a:t>
            </a:r>
            <a:r>
              <a:rPr lang="en-US" sz="1000" dirty="0" smtClean="0">
                <a:latin typeface="Arial" pitchFamily="34" charset="0"/>
                <a:cs typeface="Arial" pitchFamily="34" charset="0"/>
              </a:rPr>
              <a:t>IPS </a:t>
            </a:r>
            <a:r>
              <a:rPr lang="en-US" sz="1000" dirty="0">
                <a:latin typeface="Arial" pitchFamily="34" charset="0"/>
                <a:cs typeface="Arial" pitchFamily="34" charset="0"/>
              </a:rPr>
              <a:t>is a written statement designed to provide guidelines for the plan’s investment fiduciaries in </a:t>
            </a:r>
            <a:r>
              <a:rPr lang="en-US" sz="1000" dirty="0" smtClean="0">
                <a:latin typeface="Arial" pitchFamily="34" charset="0"/>
                <a:cs typeface="Arial" pitchFamily="34" charset="0"/>
              </a:rPr>
              <a:t>managing plan </a:t>
            </a:r>
            <a:r>
              <a:rPr lang="en-US" sz="1000" dirty="0">
                <a:latin typeface="Arial" pitchFamily="34" charset="0"/>
                <a:cs typeface="Arial" pitchFamily="34" charset="0"/>
              </a:rPr>
              <a:t>investments and investment-related courses of action.  According to the DOL, the maintenance of an IPS is consistent with a plan sponsor’s fiduciary obligations under ERISA, including the </a:t>
            </a:r>
            <a:r>
              <a:rPr lang="en-US" sz="1000" dirty="0" smtClean="0">
                <a:latin typeface="Arial" pitchFamily="34" charset="0"/>
                <a:cs typeface="Arial" pitchFamily="34" charset="0"/>
              </a:rPr>
              <a:t>duty </a:t>
            </a:r>
            <a:r>
              <a:rPr lang="en-US" sz="1000" dirty="0">
                <a:latin typeface="Arial" pitchFamily="34" charset="0"/>
                <a:cs typeface="Arial" pitchFamily="34" charset="0"/>
              </a:rPr>
              <a:t>of </a:t>
            </a:r>
            <a:r>
              <a:rPr lang="en-US" sz="1000" dirty="0" smtClean="0">
                <a:latin typeface="Arial" pitchFamily="34" charset="0"/>
                <a:cs typeface="Arial" pitchFamily="34" charset="0"/>
              </a:rPr>
              <a:t>loyalty </a:t>
            </a:r>
            <a:r>
              <a:rPr lang="en-US" sz="1000" dirty="0">
                <a:latin typeface="Arial" pitchFamily="34" charset="0"/>
                <a:cs typeface="Arial" pitchFamily="34" charset="0"/>
              </a:rPr>
              <a:t>and the </a:t>
            </a:r>
            <a:r>
              <a:rPr lang="en-US" sz="1000" dirty="0" smtClean="0">
                <a:latin typeface="Arial" pitchFamily="34" charset="0"/>
                <a:cs typeface="Arial" pitchFamily="34" charset="0"/>
              </a:rPr>
              <a:t>duty </a:t>
            </a:r>
            <a:r>
              <a:rPr lang="en-US" sz="1000" dirty="0">
                <a:latin typeface="Arial" pitchFamily="34" charset="0"/>
                <a:cs typeface="Arial" pitchFamily="34" charset="0"/>
              </a:rPr>
              <a:t>of </a:t>
            </a:r>
            <a:r>
              <a:rPr lang="en-US" sz="1000" dirty="0" smtClean="0">
                <a:latin typeface="Arial" pitchFamily="34" charset="0"/>
                <a:cs typeface="Arial" pitchFamily="34" charset="0"/>
              </a:rPr>
              <a:t>prudence.  </a:t>
            </a:r>
            <a:r>
              <a:rPr lang="en-US" sz="1000" dirty="0">
                <a:latin typeface="Arial" pitchFamily="34" charset="0"/>
                <a:cs typeface="Arial" pitchFamily="34" charset="0"/>
              </a:rPr>
              <a:t>It is highly recommended that a plan sponsor maintain an IPS, and </a:t>
            </a:r>
            <a:r>
              <a:rPr lang="en-US" sz="1000" dirty="0" smtClean="0">
                <a:latin typeface="Arial" pitchFamily="34" charset="0"/>
                <a:cs typeface="Arial" pitchFamily="34" charset="0"/>
              </a:rPr>
              <a:t>financial advisers </a:t>
            </a:r>
            <a:r>
              <a:rPr lang="en-US" sz="1000" dirty="0">
                <a:latin typeface="Arial" pitchFamily="34" charset="0"/>
                <a:cs typeface="Arial" pitchFamily="34" charset="0"/>
              </a:rPr>
              <a:t>who work with plan sponsors should strongly recommend that they do so.  If the plan does not have an IPS or if the existing IPS is inconsistent with the plan’s investment needs and objectives, </a:t>
            </a:r>
            <a:r>
              <a:rPr lang="en-US" sz="1000" dirty="0" smtClean="0">
                <a:latin typeface="Arial" pitchFamily="34" charset="0"/>
                <a:cs typeface="Arial" pitchFamily="34" charset="0"/>
              </a:rPr>
              <a:t>the  </a:t>
            </a:r>
            <a:r>
              <a:rPr lang="en-US" sz="1000" dirty="0">
                <a:latin typeface="Arial" pitchFamily="34" charset="0"/>
                <a:cs typeface="Arial" pitchFamily="34" charset="0"/>
              </a:rPr>
              <a:t>adviser should work with the plan sponsor on establishing a new IPS.  </a:t>
            </a:r>
            <a:endParaRPr lang="en-US" sz="1000" dirty="0" smtClean="0">
              <a:latin typeface="Arial" pitchFamily="34" charset="0"/>
              <a:cs typeface="Arial" pitchFamily="34" charset="0"/>
            </a:endParaRPr>
          </a:p>
          <a:p>
            <a:endParaRPr lang="en-US" sz="1000" dirty="0">
              <a:latin typeface="Arial" pitchFamily="34" charset="0"/>
              <a:cs typeface="Arial" pitchFamily="34" charset="0"/>
            </a:endParaRPr>
          </a:p>
          <a:p>
            <a:r>
              <a:rPr lang="en-US" sz="1000" dirty="0">
                <a:latin typeface="Arial" pitchFamily="34" charset="0"/>
                <a:cs typeface="Arial" pitchFamily="34" charset="0"/>
              </a:rPr>
              <a:t>Although there are no “hard and fast” rules with regard to its content, a plan’s IPS customarily addresses:  (1) the plan’s investment objectives, (2) the roles and responsibilities of particular plan fiduciaries, (3) guidelines for selecting, monitoring and changing investment options, and (4) participant </a:t>
            </a:r>
            <a:r>
              <a:rPr lang="en-US" sz="1000" dirty="0" smtClean="0">
                <a:latin typeface="Arial" pitchFamily="34" charset="0"/>
                <a:cs typeface="Arial" pitchFamily="34" charset="0"/>
              </a:rPr>
              <a:t>communications.  </a:t>
            </a:r>
            <a:r>
              <a:rPr lang="en-US" sz="1000" dirty="0">
                <a:latin typeface="Arial" pitchFamily="34" charset="0"/>
                <a:cs typeface="Arial" pitchFamily="34" charset="0"/>
              </a:rPr>
              <a:t>Generally </a:t>
            </a:r>
            <a:r>
              <a:rPr lang="en-US" sz="1000" dirty="0" smtClean="0">
                <a:latin typeface="Arial" pitchFamily="34" charset="0"/>
                <a:cs typeface="Arial" pitchFamily="34" charset="0"/>
              </a:rPr>
              <a:t>speaking, the </a:t>
            </a:r>
            <a:r>
              <a:rPr lang="en-US" sz="1000" dirty="0">
                <a:latin typeface="Arial" pitchFamily="34" charset="0"/>
                <a:cs typeface="Arial" pitchFamily="34" charset="0"/>
              </a:rPr>
              <a:t>IPS should contemplate a broad range of investment categories with respect to the asset classes covered by a</a:t>
            </a:r>
            <a:r>
              <a:rPr lang="en-US" sz="1000" dirty="0" smtClean="0">
                <a:latin typeface="Arial" pitchFamily="34" charset="0"/>
                <a:cs typeface="Arial" pitchFamily="34" charset="0"/>
              </a:rPr>
              <a:t> </a:t>
            </a:r>
            <a:r>
              <a:rPr lang="en-US" sz="1000" dirty="0">
                <a:latin typeface="Arial" pitchFamily="34" charset="0"/>
                <a:cs typeface="Arial" pitchFamily="34" charset="0"/>
              </a:rPr>
              <a:t>plan’s investment menu</a:t>
            </a:r>
            <a:r>
              <a:rPr lang="en-US" sz="1000" dirty="0" smtClean="0">
                <a:latin typeface="Arial" pitchFamily="34" charset="0"/>
                <a:cs typeface="Arial" pitchFamily="34" charset="0"/>
              </a:rPr>
              <a:t>.</a:t>
            </a:r>
          </a:p>
          <a:p>
            <a:endParaRPr lang="en-US" sz="1000" dirty="0">
              <a:latin typeface="Arial" pitchFamily="34" charset="0"/>
              <a:cs typeface="Arial" pitchFamily="34" charset="0"/>
            </a:endParaRPr>
          </a:p>
          <a:p>
            <a:r>
              <a:rPr lang="en-US" sz="1000" dirty="0">
                <a:latin typeface="Arial" pitchFamily="34" charset="0"/>
                <a:cs typeface="Arial" pitchFamily="34" charset="0"/>
              </a:rPr>
              <a:t>In creating an IPS, a fiduciary should consider only those factors that relate to the economic interest of plan participants.  A plan fiduciary’s determination of the terms of an IPS is itself an exercise of fiduciary responsibility and, as such, the IPS should take into account the duty of prudence and other fiduciary requirements under ERISA.</a:t>
            </a:r>
            <a:r>
              <a:rPr lang="en-US" sz="1000" baseline="30000" dirty="0">
                <a:latin typeface="Arial" pitchFamily="34" charset="0"/>
                <a:cs typeface="Arial" pitchFamily="34" charset="0"/>
              </a:rPr>
              <a:t> </a:t>
            </a:r>
            <a:r>
              <a:rPr lang="en-US" sz="1000" dirty="0">
                <a:latin typeface="Arial" pitchFamily="34" charset="0"/>
                <a:cs typeface="Arial" pitchFamily="34" charset="0"/>
              </a:rPr>
              <a:t>Since an IPS is part of the </a:t>
            </a:r>
            <a:r>
              <a:rPr lang="en-US" sz="1000" dirty="0" smtClean="0">
                <a:latin typeface="Arial" pitchFamily="34" charset="0"/>
                <a:cs typeface="Arial" pitchFamily="34" charset="0"/>
              </a:rPr>
              <a:t>documents </a:t>
            </a:r>
            <a:r>
              <a:rPr lang="en-US" sz="1000" dirty="0">
                <a:latin typeface="Arial" pitchFamily="34" charset="0"/>
                <a:cs typeface="Arial" pitchFamily="34" charset="0"/>
              </a:rPr>
              <a:t>and instruments governing the </a:t>
            </a:r>
            <a:r>
              <a:rPr lang="en-US" sz="1000" dirty="0" smtClean="0">
                <a:latin typeface="Arial" pitchFamily="34" charset="0"/>
                <a:cs typeface="Arial" pitchFamily="34" charset="0"/>
              </a:rPr>
              <a:t>plan, </a:t>
            </a:r>
            <a:r>
              <a:rPr lang="en-US" sz="1000" dirty="0">
                <a:latin typeface="Arial" pitchFamily="34" charset="0"/>
                <a:cs typeface="Arial" pitchFamily="34" charset="0"/>
              </a:rPr>
              <a:t>plan fiduciaries are obligated to follow the terms of the IPS in accordance with their duty to comply with the plan documents.    </a:t>
            </a:r>
          </a:p>
          <a:p>
            <a:endParaRPr lang="en-US" dirty="0"/>
          </a:p>
        </p:txBody>
      </p:sp>
      <p:sp>
        <p:nvSpPr>
          <p:cNvPr id="4" name="Slide Number Placeholder 3"/>
          <p:cNvSpPr>
            <a:spLocks noGrp="1"/>
          </p:cNvSpPr>
          <p:nvPr>
            <p:ph type="sldNum" sz="quarter" idx="10"/>
          </p:nvPr>
        </p:nvSpPr>
        <p:spPr/>
        <p:txBody>
          <a:bodyPr/>
          <a:lstStyle/>
          <a:p>
            <a:fld id="{4E038142-7A71-4B53-BBD7-E3C6E280EA22}" type="slidenum">
              <a:rPr lang="en-US" smtClean="0"/>
              <a:t>10</a:t>
            </a:fld>
            <a:endParaRPr lang="en-US" dirty="0"/>
          </a:p>
        </p:txBody>
      </p:sp>
    </p:spTree>
    <p:extLst>
      <p:ext uri="{BB962C8B-B14F-4D97-AF65-F5344CB8AC3E}">
        <p14:creationId xmlns:p14="http://schemas.microsoft.com/office/powerpoint/2010/main" val="41512253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2" y="4267200"/>
            <a:ext cx="5699759" cy="4331970"/>
          </a:xfrm>
        </p:spPr>
        <p:txBody>
          <a:bodyPr/>
          <a:lstStyle/>
          <a:p>
            <a:r>
              <a:rPr lang="en-US" sz="950" dirty="0">
                <a:latin typeface="Arial" pitchFamily="34" charset="0"/>
                <a:cs typeface="Arial" pitchFamily="34" charset="0"/>
              </a:rPr>
              <a:t>ERISA has always included fee-related fiduciary duties, but </a:t>
            </a:r>
            <a:r>
              <a:rPr lang="en-US" sz="950" dirty="0" smtClean="0">
                <a:latin typeface="Arial" pitchFamily="34" charset="0"/>
                <a:cs typeface="Arial" pitchFamily="34" charset="0"/>
              </a:rPr>
              <a:t>the </a:t>
            </a:r>
            <a:r>
              <a:rPr lang="en-US" sz="950" dirty="0">
                <a:latin typeface="Arial" pitchFamily="34" charset="0"/>
                <a:cs typeface="Arial" pitchFamily="34" charset="0"/>
              </a:rPr>
              <a:t>bar has been raised in recent </a:t>
            </a:r>
            <a:r>
              <a:rPr lang="en-US" sz="950" dirty="0" smtClean="0">
                <a:latin typeface="Arial" pitchFamily="34" charset="0"/>
                <a:cs typeface="Arial" pitchFamily="34" charset="0"/>
              </a:rPr>
              <a:t>years due to an increase </a:t>
            </a:r>
            <a:r>
              <a:rPr lang="en-US" sz="950" dirty="0">
                <a:latin typeface="Arial" pitchFamily="34" charset="0"/>
                <a:cs typeface="Arial" pitchFamily="34" charset="0"/>
              </a:rPr>
              <a:t>in the level of </a:t>
            </a:r>
            <a:r>
              <a:rPr lang="en-US" sz="950" dirty="0" smtClean="0">
                <a:latin typeface="Arial" pitchFamily="34" charset="0"/>
                <a:cs typeface="Arial" pitchFamily="34" charset="0"/>
              </a:rPr>
              <a:t>scrutiny given to </a:t>
            </a:r>
            <a:r>
              <a:rPr lang="en-US" sz="950" dirty="0">
                <a:latin typeface="Arial" pitchFamily="34" charset="0"/>
                <a:cs typeface="Arial" pitchFamily="34" charset="0"/>
              </a:rPr>
              <a:t>plan </a:t>
            </a:r>
            <a:r>
              <a:rPr lang="en-US" sz="950" dirty="0" smtClean="0">
                <a:latin typeface="Arial" pitchFamily="34" charset="0"/>
                <a:cs typeface="Arial" pitchFamily="34" charset="0"/>
              </a:rPr>
              <a:t>fees caused by new regulations and numerous call actions challenging the reasonableness of plan fees.  As a result,  </a:t>
            </a:r>
            <a:r>
              <a:rPr lang="en-US" sz="950" dirty="0">
                <a:latin typeface="Arial" pitchFamily="34" charset="0"/>
                <a:cs typeface="Arial" pitchFamily="34" charset="0"/>
              </a:rPr>
              <a:t>many plan fiduciaries are now interested in adopting the “best practices” that will help them satisfy their fee-related duties under ERISA.  One of the most effective best practices that we can recommend to our plan sponsor clients is the adoption of a </a:t>
            </a:r>
            <a:r>
              <a:rPr lang="en-US" sz="950" dirty="0" smtClean="0">
                <a:latin typeface="Arial" pitchFamily="34" charset="0"/>
                <a:cs typeface="Arial" pitchFamily="34" charset="0"/>
              </a:rPr>
              <a:t>fee </a:t>
            </a:r>
            <a:r>
              <a:rPr lang="en-US" sz="950" dirty="0">
                <a:latin typeface="Arial" pitchFamily="34" charset="0"/>
                <a:cs typeface="Arial" pitchFamily="34" charset="0"/>
              </a:rPr>
              <a:t>policy </a:t>
            </a:r>
            <a:r>
              <a:rPr lang="en-US" sz="950" dirty="0" smtClean="0">
                <a:latin typeface="Arial" pitchFamily="34" charset="0"/>
                <a:cs typeface="Arial" pitchFamily="34" charset="0"/>
              </a:rPr>
              <a:t>statement </a:t>
            </a:r>
            <a:r>
              <a:rPr lang="en-US" sz="950" dirty="0">
                <a:latin typeface="Arial" pitchFamily="34" charset="0"/>
                <a:cs typeface="Arial" pitchFamily="34" charset="0"/>
              </a:rPr>
              <a:t>or FPS</a:t>
            </a:r>
            <a:r>
              <a:rPr lang="en-US" sz="950" dirty="0" smtClean="0">
                <a:latin typeface="Arial" pitchFamily="34" charset="0"/>
                <a:cs typeface="Arial" pitchFamily="34" charset="0"/>
              </a:rPr>
              <a:t>.  Financial advisers associated with a CPA firm are in a good position to structure and implement the guidelines that would be required.</a:t>
            </a:r>
          </a:p>
          <a:p>
            <a:endParaRPr lang="en-US" sz="950" dirty="0" smtClean="0">
              <a:latin typeface="Arial" pitchFamily="34" charset="0"/>
              <a:cs typeface="Arial" pitchFamily="34" charset="0"/>
            </a:endParaRPr>
          </a:p>
          <a:p>
            <a:r>
              <a:rPr lang="en-US" sz="950" dirty="0" smtClean="0">
                <a:latin typeface="Arial" pitchFamily="34" charset="0"/>
                <a:cs typeface="Arial" pitchFamily="34" charset="0"/>
              </a:rPr>
              <a:t>A well crafted Fee </a:t>
            </a:r>
            <a:r>
              <a:rPr lang="en-US" sz="950" dirty="0">
                <a:latin typeface="Arial" pitchFamily="34" charset="0"/>
                <a:cs typeface="Arial" pitchFamily="34" charset="0"/>
              </a:rPr>
              <a:t>Policy Statement or FPS provides guidelines for the plan sponsor and other fiduciaries to follow when conducting a review of the plan’s administrative fees.  </a:t>
            </a:r>
            <a:r>
              <a:rPr lang="en-US" sz="950" dirty="0" smtClean="0">
                <a:latin typeface="Arial" pitchFamily="34" charset="0"/>
                <a:cs typeface="Arial" pitchFamily="34" charset="0"/>
              </a:rPr>
              <a:t>With the help of a financial adviser, the </a:t>
            </a:r>
            <a:r>
              <a:rPr lang="en-US" sz="950" dirty="0">
                <a:latin typeface="Arial" pitchFamily="34" charset="0"/>
                <a:cs typeface="Arial" pitchFamily="34" charset="0"/>
              </a:rPr>
              <a:t>FPS should be designed to supplement </a:t>
            </a:r>
            <a:r>
              <a:rPr lang="en-US" sz="950" dirty="0" smtClean="0">
                <a:latin typeface="Arial" pitchFamily="34" charset="0"/>
                <a:cs typeface="Arial" pitchFamily="34" charset="0"/>
              </a:rPr>
              <a:t>the plan’s investment policy statement  (“IPS”) and </a:t>
            </a:r>
            <a:r>
              <a:rPr lang="en-US" sz="950" dirty="0">
                <a:latin typeface="Arial" pitchFamily="34" charset="0"/>
                <a:cs typeface="Arial" pitchFamily="34" charset="0"/>
              </a:rPr>
              <a:t>not replace </a:t>
            </a:r>
            <a:r>
              <a:rPr lang="en-US" sz="950" dirty="0" smtClean="0">
                <a:latin typeface="Arial" pitchFamily="34" charset="0"/>
                <a:cs typeface="Arial" pitchFamily="34" charset="0"/>
              </a:rPr>
              <a:t>it.  If the financial adviser is associated with an accounting professional who has gained the employer’s trust, the usefulness of the FPS as a tool to evaluate fees is likely to be enhanced.  Moreover, the accountant may also be familiar with the plan’s cost structure. Similar </a:t>
            </a:r>
            <a:r>
              <a:rPr lang="en-US" sz="950" dirty="0">
                <a:latin typeface="Arial" pitchFamily="34" charset="0"/>
                <a:cs typeface="Arial" pitchFamily="34" charset="0"/>
              </a:rPr>
              <a:t>to an IPS, a FPS  can help demonstrate that the plan’s fiduciaries are acting prudently in accordance with their duty of care under ERISA.</a:t>
            </a:r>
          </a:p>
          <a:p>
            <a:endParaRPr lang="en-US" sz="950" dirty="0">
              <a:latin typeface="Arial" pitchFamily="34" charset="0"/>
              <a:cs typeface="Arial" pitchFamily="34" charset="0"/>
            </a:endParaRPr>
          </a:p>
          <a:p>
            <a:r>
              <a:rPr lang="en-US" sz="950" dirty="0" smtClean="0">
                <a:latin typeface="Arial" pitchFamily="34" charset="0"/>
                <a:cs typeface="Arial" pitchFamily="34" charset="0"/>
              </a:rPr>
              <a:t>The </a:t>
            </a:r>
            <a:r>
              <a:rPr lang="en-US" sz="950" dirty="0">
                <a:latin typeface="Arial" pitchFamily="34" charset="0"/>
                <a:cs typeface="Arial" pitchFamily="34" charset="0"/>
              </a:rPr>
              <a:t>FPS should focus on the </a:t>
            </a:r>
            <a:r>
              <a:rPr lang="en-US" sz="950" dirty="0" smtClean="0">
                <a:latin typeface="Arial" pitchFamily="34" charset="0"/>
                <a:cs typeface="Arial" pitchFamily="34" charset="0"/>
              </a:rPr>
              <a:t>process </a:t>
            </a:r>
            <a:r>
              <a:rPr lang="en-US" sz="950" dirty="0">
                <a:latin typeface="Arial" pitchFamily="34" charset="0"/>
                <a:cs typeface="Arial" pitchFamily="34" charset="0"/>
              </a:rPr>
              <a:t>fiduciaries should follow for purposes of gathering all relevant information.  Of course, once this information has been obtained, the reasonableness of a provider’s fees should be evaluated in light of the services provided.  A plan should never try to hire the provider with the cheapest fees, and </a:t>
            </a:r>
            <a:r>
              <a:rPr lang="en-US" sz="950" dirty="0" smtClean="0">
                <a:latin typeface="Arial" pitchFamily="34" charset="0"/>
                <a:cs typeface="Arial" pitchFamily="34" charset="0"/>
              </a:rPr>
              <a:t>a financial adviser can make </a:t>
            </a:r>
            <a:r>
              <a:rPr lang="en-US" sz="950" dirty="0">
                <a:latin typeface="Arial" pitchFamily="34" charset="0"/>
                <a:cs typeface="Arial" pitchFamily="34" charset="0"/>
              </a:rPr>
              <a:t>sure the FPS does not improperly steer the plan toward the cheapest providers.  The purpose of a FPS is to offer procedural guidance and discipline for the plan fiduciaries as they conduct their review of the plan’s administrative service providers and their fees.  </a:t>
            </a:r>
            <a:r>
              <a:rPr lang="en-US" sz="950" dirty="0" smtClean="0">
                <a:latin typeface="Arial" pitchFamily="34" charset="0"/>
                <a:cs typeface="Arial" pitchFamily="34" charset="0"/>
              </a:rPr>
              <a:t>With the help of the financial adviser, the </a:t>
            </a:r>
            <a:r>
              <a:rPr lang="en-US" sz="950" dirty="0">
                <a:latin typeface="Arial" pitchFamily="34" charset="0"/>
                <a:cs typeface="Arial" pitchFamily="34" charset="0"/>
              </a:rPr>
              <a:t>review of administrative fees under the FPS should be coordinated with the review of investment fees and expenses under the IPS. </a:t>
            </a:r>
          </a:p>
          <a:p>
            <a:endParaRPr lang="en-US" dirty="0"/>
          </a:p>
        </p:txBody>
      </p:sp>
      <p:sp>
        <p:nvSpPr>
          <p:cNvPr id="4" name="Slide Number Placeholder 3"/>
          <p:cNvSpPr>
            <a:spLocks noGrp="1"/>
          </p:cNvSpPr>
          <p:nvPr>
            <p:ph type="sldNum" sz="quarter" idx="10"/>
          </p:nvPr>
        </p:nvSpPr>
        <p:spPr/>
        <p:txBody>
          <a:bodyPr/>
          <a:lstStyle/>
          <a:p>
            <a:fld id="{4E038142-7A71-4B53-BBD7-E3C6E280EA22}" type="slidenum">
              <a:rPr lang="en-US" smtClean="0"/>
              <a:t>11</a:t>
            </a:fld>
            <a:endParaRPr lang="en-US" dirty="0"/>
          </a:p>
        </p:txBody>
      </p:sp>
    </p:spTree>
    <p:extLst>
      <p:ext uri="{BB962C8B-B14F-4D97-AF65-F5344CB8AC3E}">
        <p14:creationId xmlns:p14="http://schemas.microsoft.com/office/powerpoint/2010/main" val="20309374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2" y="4343400"/>
            <a:ext cx="5699759" cy="4255770"/>
          </a:xfrm>
        </p:spPr>
        <p:txBody>
          <a:bodyPr/>
          <a:lstStyle/>
          <a:p>
            <a:pPr>
              <a:spcBef>
                <a:spcPct val="50000"/>
              </a:spcBef>
            </a:pPr>
            <a:r>
              <a:rPr lang="en-US" sz="1000" dirty="0" smtClean="0">
                <a:latin typeface="Arial" pitchFamily="34" charset="0"/>
                <a:cs typeface="Arial" pitchFamily="34" charset="0"/>
              </a:rPr>
              <a:t>As I have noted, plan fees have drawn the attention of a lot of people, and the DOL has responded by issuing regulations to improve transparency, particularly in the 401(k) industry. </a:t>
            </a:r>
            <a:r>
              <a:rPr lang="en-US" sz="1000" dirty="0">
                <a:latin typeface="Arial" pitchFamily="34" charset="0"/>
              </a:rPr>
              <a:t>Many employers who sponsor 401(k) plans and other defined contribution plans are becoming increasingly aware that they face </a:t>
            </a:r>
            <a:r>
              <a:rPr lang="en-US" sz="1000" dirty="0" smtClean="0">
                <a:latin typeface="Arial" pitchFamily="34" charset="0"/>
              </a:rPr>
              <a:t>a challenge in meeting their ERISA duty to ensure </a:t>
            </a:r>
            <a:r>
              <a:rPr lang="en-US" sz="1000" dirty="0">
                <a:latin typeface="Arial" pitchFamily="34" charset="0"/>
              </a:rPr>
              <a:t>the fees incurred by the plan are reasonable.  </a:t>
            </a:r>
            <a:r>
              <a:rPr lang="en-US" sz="1000" dirty="0" smtClean="0">
                <a:latin typeface="Arial" pitchFamily="34" charset="0"/>
              </a:rPr>
              <a:t>But the </a:t>
            </a:r>
            <a:r>
              <a:rPr lang="en-US" sz="1000" dirty="0">
                <a:latin typeface="Arial" pitchFamily="34" charset="0"/>
              </a:rPr>
              <a:t>typical </a:t>
            </a:r>
            <a:r>
              <a:rPr lang="en-US" sz="1000" dirty="0" smtClean="0">
                <a:latin typeface="Arial" pitchFamily="34" charset="0"/>
              </a:rPr>
              <a:t>employer does not </a:t>
            </a:r>
            <a:r>
              <a:rPr lang="en-US" sz="1000" dirty="0">
                <a:latin typeface="Arial" pitchFamily="34" charset="0"/>
              </a:rPr>
              <a:t>have the necessary expertise and resources to determine the reasonableness of </a:t>
            </a:r>
            <a:r>
              <a:rPr lang="en-US" sz="1000" dirty="0" smtClean="0">
                <a:latin typeface="Arial" pitchFamily="34" charset="0"/>
              </a:rPr>
              <a:t>these fees.  A </a:t>
            </a:r>
            <a:r>
              <a:rPr lang="en-US" sz="1000" dirty="0">
                <a:latin typeface="Arial" pitchFamily="34" charset="0"/>
              </a:rPr>
              <a:t>qualified financial advisor can assist plan sponsors in both selecting a Benchmarking Service and in incorporating these services into a prudent plan review process that minimizes fiduciary liability risk for the employer.</a:t>
            </a:r>
          </a:p>
          <a:p>
            <a:pPr>
              <a:spcBef>
                <a:spcPct val="50000"/>
              </a:spcBef>
            </a:pPr>
            <a:r>
              <a:rPr lang="en-US" sz="1000" dirty="0" smtClean="0">
                <a:latin typeface="Arial" pitchFamily="34" charset="0"/>
              </a:rPr>
              <a:t>As </a:t>
            </a:r>
            <a:r>
              <a:rPr lang="en-US" sz="1000" dirty="0">
                <a:latin typeface="Arial" pitchFamily="34" charset="0"/>
              </a:rPr>
              <a:t>a potential remedy to these issues, </a:t>
            </a:r>
            <a:r>
              <a:rPr lang="en-US" sz="1000" dirty="0" smtClean="0">
                <a:latin typeface="Arial" pitchFamily="34" charset="0"/>
              </a:rPr>
              <a:t>CPA </a:t>
            </a:r>
            <a:r>
              <a:rPr lang="en-US" sz="1000" dirty="0">
                <a:latin typeface="Arial" pitchFamily="34" charset="0"/>
              </a:rPr>
              <a:t>firms </a:t>
            </a:r>
            <a:r>
              <a:rPr lang="en-US" sz="1000" dirty="0" smtClean="0">
                <a:latin typeface="Arial" pitchFamily="34" charset="0"/>
              </a:rPr>
              <a:t>can provide value to their clients by </a:t>
            </a:r>
            <a:r>
              <a:rPr lang="en-US" sz="1000" dirty="0">
                <a:latin typeface="Arial" pitchFamily="34" charset="0"/>
              </a:rPr>
              <a:t>offering services that aim to compare the fees paid by individual plans against the fees paid by a representative benchmark group of plans.  The scope, cost, and, potentially, the quality of these “Benchmarking Services” </a:t>
            </a:r>
            <a:r>
              <a:rPr lang="en-US" sz="1000" dirty="0" smtClean="0">
                <a:latin typeface="Arial" pitchFamily="34" charset="0"/>
              </a:rPr>
              <a:t>can vary </a:t>
            </a:r>
            <a:r>
              <a:rPr lang="en-US" sz="1000" dirty="0">
                <a:latin typeface="Arial" pitchFamily="34" charset="0"/>
              </a:rPr>
              <a:t>considerably.  Certain Benchmarking Services are quite ambitious and attempt to gauge not only plan fees but also the value received by the plan in return, while others strictly assess fees.  In addition, the timeliness of data, size of the database, method of data verification, and construction of benchmark groups all may vary from one service provider to another.  </a:t>
            </a:r>
            <a:endParaRPr lang="en-US" sz="1000" dirty="0" smtClean="0">
              <a:latin typeface="Arial" pitchFamily="34" charset="0"/>
            </a:endParaRPr>
          </a:p>
          <a:p>
            <a:pPr>
              <a:spcBef>
                <a:spcPct val="50000"/>
              </a:spcBef>
            </a:pPr>
            <a:r>
              <a:rPr lang="en-US" sz="1000" dirty="0">
                <a:latin typeface="Arial" pitchFamily="34" charset="0"/>
              </a:rPr>
              <a:t>Benchmarking Services can help employers meet their </a:t>
            </a:r>
            <a:r>
              <a:rPr lang="en-US" sz="1000" dirty="0" smtClean="0">
                <a:latin typeface="Arial" pitchFamily="34" charset="0"/>
              </a:rPr>
              <a:t>ERISA obligations in </a:t>
            </a:r>
            <a:r>
              <a:rPr lang="en-US" sz="1000" dirty="0">
                <a:latin typeface="Arial" pitchFamily="34" charset="0"/>
              </a:rPr>
              <a:t>the following ways:</a:t>
            </a:r>
          </a:p>
          <a:p>
            <a:pPr>
              <a:spcBef>
                <a:spcPct val="50000"/>
              </a:spcBef>
            </a:pPr>
            <a:r>
              <a:rPr lang="en-US" sz="1000" dirty="0">
                <a:latin typeface="Arial" pitchFamily="34" charset="0"/>
              </a:rPr>
              <a:t>   - Assist the employer in its efforts to identify and calculate all plan fees, including any “hidden” indirect compensation paid by the plan’s investments (or investment providers).  </a:t>
            </a:r>
          </a:p>
          <a:p>
            <a:pPr>
              <a:spcBef>
                <a:spcPct val="50000"/>
              </a:spcBef>
            </a:pPr>
            <a:r>
              <a:rPr lang="en-US" sz="1000" dirty="0">
                <a:latin typeface="Arial" pitchFamily="34" charset="0"/>
              </a:rPr>
              <a:t>   - Equip the employer with the ability to use Benchmarking Services as part of a prudent review process to evaluate and monitor the plan’s services and fees on an ongoing basis.</a:t>
            </a:r>
          </a:p>
          <a:p>
            <a:pPr>
              <a:spcBef>
                <a:spcPct val="50000"/>
              </a:spcBef>
            </a:pPr>
            <a:r>
              <a:rPr lang="en-US" sz="1000" dirty="0">
                <a:latin typeface="Arial" pitchFamily="34" charset="0"/>
              </a:rPr>
              <a:t>   - Provide the employer with the competitive pricing information that a prudent expert might have, to help assess the reasonableness of the plan’s current service arrangement.</a:t>
            </a:r>
          </a:p>
          <a:p>
            <a:pPr>
              <a:spcBef>
                <a:spcPct val="50000"/>
              </a:spcBef>
            </a:pPr>
            <a:endParaRPr lang="en-US" sz="1100" dirty="0">
              <a:latin typeface="Arial" pitchFamily="34" charset="0"/>
            </a:endParaRPr>
          </a:p>
          <a:p>
            <a:endParaRPr lang="en-US" sz="1100" dirty="0">
              <a:latin typeface="Arial" pitchFamily="34" charset="0"/>
            </a:endParaRPr>
          </a:p>
          <a:p>
            <a:endParaRPr lang="en-US" sz="1100" dirty="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4E038142-7A71-4B53-BBD7-E3C6E280EA22}" type="slidenum">
              <a:rPr lang="en-US" smtClean="0"/>
              <a:t>12</a:t>
            </a:fld>
            <a:endParaRPr lang="en-US" dirty="0"/>
          </a:p>
        </p:txBody>
      </p:sp>
    </p:spTree>
    <p:extLst>
      <p:ext uri="{BB962C8B-B14F-4D97-AF65-F5344CB8AC3E}">
        <p14:creationId xmlns:p14="http://schemas.microsoft.com/office/powerpoint/2010/main" val="3553899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038142-7A71-4B53-BBD7-E3C6E280EA22}" type="slidenum">
              <a:rPr lang="en-US" smtClean="0"/>
              <a:t>13</a:t>
            </a:fld>
            <a:endParaRPr lang="en-US" dirty="0"/>
          </a:p>
        </p:txBody>
      </p:sp>
    </p:spTree>
    <p:extLst>
      <p:ext uri="{BB962C8B-B14F-4D97-AF65-F5344CB8AC3E}">
        <p14:creationId xmlns:p14="http://schemas.microsoft.com/office/powerpoint/2010/main" val="25771063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Internal Revenue Code limits the amount of annual compensation that can be taken into account by a qualified plan in determining contributions or benefits.  The current limit is $260,000.  As  might be expected inexperienced administration can lead to situations in which this limit is exceeded and, as a result, too much is contributed to the plan.    Experience TPAs know that this can be fixed and are also aware that there is more than one way to do it.</a:t>
            </a:r>
          </a:p>
          <a:p>
            <a:endParaRPr lang="en-US" dirty="0"/>
          </a:p>
          <a:p>
            <a:r>
              <a:rPr lang="en-US" dirty="0" smtClean="0"/>
              <a:t>Similarly, an operational failure arises if there is not strict adherence to the plan’s definition of compensation.  Thus, compensation  items may have been included that are outside the plan’s definition of compensation.   Alternatively, there may have been a failure  to include an item of compensation, say a particular bonus, that is covered by the plan definition.  These mistakes must be corrected in accordance with IRS approved methodologies in order to ensure the plan’s tax qualification.  </a:t>
            </a:r>
          </a:p>
          <a:p>
            <a:endParaRPr lang="en-US" dirty="0"/>
          </a:p>
          <a:p>
            <a:r>
              <a:rPr lang="en-US" dirty="0" smtClean="0"/>
              <a:t>An experienced TPA realizes that , in many cases, these errors can be prevented by crafting a definition of compensation tailored to the plan sponsor’s needs. </a:t>
            </a:r>
            <a:endParaRPr lang="en-US" dirty="0"/>
          </a:p>
        </p:txBody>
      </p:sp>
      <p:sp>
        <p:nvSpPr>
          <p:cNvPr id="4" name="Slide Number Placeholder 3"/>
          <p:cNvSpPr>
            <a:spLocks noGrp="1"/>
          </p:cNvSpPr>
          <p:nvPr>
            <p:ph type="sldNum" sz="quarter" idx="10"/>
          </p:nvPr>
        </p:nvSpPr>
        <p:spPr/>
        <p:txBody>
          <a:bodyPr/>
          <a:lstStyle/>
          <a:p>
            <a:fld id="{4E038142-7A71-4B53-BBD7-E3C6E280EA22}" type="slidenum">
              <a:rPr lang="en-US" smtClean="0"/>
              <a:t>14</a:t>
            </a:fld>
            <a:endParaRPr lang="en-US" dirty="0"/>
          </a:p>
        </p:txBody>
      </p:sp>
    </p:spTree>
    <p:extLst>
      <p:ext uri="{BB962C8B-B14F-4D97-AF65-F5344CB8AC3E}">
        <p14:creationId xmlns:p14="http://schemas.microsoft.com/office/powerpoint/2010/main" val="30657510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038142-7A71-4B53-BBD7-E3C6E280EA22}" type="slidenum">
              <a:rPr lang="en-US" smtClean="0"/>
              <a:t>15</a:t>
            </a:fld>
            <a:endParaRPr lang="en-US" dirty="0"/>
          </a:p>
        </p:txBody>
      </p:sp>
    </p:spTree>
    <p:extLst>
      <p:ext uri="{BB962C8B-B14F-4D97-AF65-F5344CB8AC3E}">
        <p14:creationId xmlns:p14="http://schemas.microsoft.com/office/powerpoint/2010/main" val="5957492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038142-7A71-4B53-BBD7-E3C6E280EA22}" type="slidenum">
              <a:rPr lang="en-US" smtClean="0"/>
              <a:t>16</a:t>
            </a:fld>
            <a:endParaRPr lang="en-US" dirty="0"/>
          </a:p>
        </p:txBody>
      </p:sp>
    </p:spTree>
    <p:extLst>
      <p:ext uri="{BB962C8B-B14F-4D97-AF65-F5344CB8AC3E}">
        <p14:creationId xmlns:p14="http://schemas.microsoft.com/office/powerpoint/2010/main" val="35739997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Under Section 414(b) and (c) of the Internal Revenue Code, all employees of all corporations or unincorporated trades or businesses that are members of a “controlled group” are treated as if employed by a single entity.  Among other things, this has implications for </a:t>
            </a:r>
            <a:r>
              <a:rPr lang="en-US" dirty="0" smtClean="0"/>
              <a:t>eligibility,  </a:t>
            </a:r>
            <a:r>
              <a:rPr lang="en-US" dirty="0"/>
              <a:t>coverage and nondiscrimination testing of qualified plans sponsored by controlled group members</a:t>
            </a:r>
            <a:r>
              <a:rPr lang="en-US" dirty="0" smtClean="0"/>
              <a:t>.</a:t>
            </a:r>
          </a:p>
          <a:p>
            <a:endParaRPr lang="en-US" dirty="0"/>
          </a:p>
          <a:p>
            <a:r>
              <a:rPr lang="en-US" dirty="0" smtClean="0"/>
              <a:t>This means that if an employee has worked for a controlled group member whose employees are not eligible to participate in a plan and later transfers to another member of the group whose employees are eligible, the transferred employee’s entire service with the group will need to be taken into account for purposes of determining when the plan’s eligibility requirements have been satisfied.  </a:t>
            </a:r>
            <a:endParaRPr lang="en-US" dirty="0"/>
          </a:p>
          <a:p>
            <a:endParaRPr lang="en-US" dirty="0"/>
          </a:p>
        </p:txBody>
      </p:sp>
      <p:sp>
        <p:nvSpPr>
          <p:cNvPr id="4" name="Slide Number Placeholder 3"/>
          <p:cNvSpPr>
            <a:spLocks noGrp="1"/>
          </p:cNvSpPr>
          <p:nvPr>
            <p:ph type="sldNum" sz="quarter" idx="10"/>
          </p:nvPr>
        </p:nvSpPr>
        <p:spPr/>
        <p:txBody>
          <a:bodyPr/>
          <a:lstStyle/>
          <a:p>
            <a:fld id="{4E038142-7A71-4B53-BBD7-E3C6E280EA22}" type="slidenum">
              <a:rPr lang="en-US" smtClean="0"/>
              <a:t>17</a:t>
            </a:fld>
            <a:endParaRPr lang="en-US" dirty="0"/>
          </a:p>
        </p:txBody>
      </p:sp>
    </p:spTree>
    <p:extLst>
      <p:ext uri="{BB962C8B-B14F-4D97-AF65-F5344CB8AC3E}">
        <p14:creationId xmlns:p14="http://schemas.microsoft.com/office/powerpoint/2010/main" val="1556990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principle that employees </a:t>
            </a:r>
            <a:r>
              <a:rPr lang="en-US" dirty="0"/>
              <a:t>of all corporations </a:t>
            </a:r>
            <a:r>
              <a:rPr lang="en-US" dirty="0" smtClean="0"/>
              <a:t>that </a:t>
            </a:r>
            <a:r>
              <a:rPr lang="en-US" dirty="0"/>
              <a:t>are members of a “controlled group” are </a:t>
            </a:r>
            <a:r>
              <a:rPr lang="en-US" dirty="0" smtClean="0"/>
              <a:t>to be treated </a:t>
            </a:r>
            <a:r>
              <a:rPr lang="en-US" dirty="0"/>
              <a:t>as if employed by a single </a:t>
            </a:r>
            <a:r>
              <a:rPr lang="en-US" dirty="0" smtClean="0"/>
              <a:t>entity also has consequences for characterizing employees.  If an employee’s aggregate annual compensation from controlled group members is less than $115,000, he will be treated as a nonhighly compensated employee for purposes of nondiscrimination testing.  However, if the employee receives $60,000 of compensation from one member of the group and another $60,000 from a second group member, the aggregate compensation will put him over the $115,000 threshold for purposes of determining his status as a highly compensated employee.</a:t>
            </a:r>
          </a:p>
          <a:p>
            <a:endParaRPr lang="en-US" dirty="0"/>
          </a:p>
          <a:p>
            <a:r>
              <a:rPr lang="en-US" dirty="0" smtClean="0"/>
              <a:t>It may surprise some employers, but nondiscrimination testing, including the ADP and ACP tests that apply to employee deferrals and employer contributions under a 401(k) plan, are to be applied on a group-wide basis.  Therefore, even though employees of a group member may not be eligible to participate in a 401(k) plan, they must be treated as participants on whose behalf no deferrals or contributions were made for purposes of nondiscrimination testing.  In order to pass the nondiscrimation tests, the employer may be required to make a plan contribution for these employees.</a:t>
            </a:r>
            <a:endParaRPr lang="en-US" dirty="0"/>
          </a:p>
        </p:txBody>
      </p:sp>
      <p:sp>
        <p:nvSpPr>
          <p:cNvPr id="4" name="Slide Number Placeholder 3"/>
          <p:cNvSpPr>
            <a:spLocks noGrp="1"/>
          </p:cNvSpPr>
          <p:nvPr>
            <p:ph type="sldNum" sz="quarter" idx="10"/>
          </p:nvPr>
        </p:nvSpPr>
        <p:spPr/>
        <p:txBody>
          <a:bodyPr/>
          <a:lstStyle/>
          <a:p>
            <a:fld id="{4E038142-7A71-4B53-BBD7-E3C6E280EA22}" type="slidenum">
              <a:rPr lang="en-US" smtClean="0"/>
              <a:t>18</a:t>
            </a:fld>
            <a:endParaRPr lang="en-US" dirty="0"/>
          </a:p>
        </p:txBody>
      </p:sp>
    </p:spTree>
    <p:extLst>
      <p:ext uri="{BB962C8B-B14F-4D97-AF65-F5344CB8AC3E}">
        <p14:creationId xmlns:p14="http://schemas.microsoft.com/office/powerpoint/2010/main" val="13347627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Internal Revenue Code allows  any plan providing for elective salary deferrals  to automatically enroll employees in the plan at a </a:t>
            </a:r>
            <a:r>
              <a:rPr lang="en-US" dirty="0"/>
              <a:t> </a:t>
            </a:r>
            <a:r>
              <a:rPr lang="en-US" dirty="0" smtClean="0"/>
              <a:t>uniform deferral percentage specified by the plan unless the employee elects otherwise.  Special rules  provide an exemption from the Code’s nondiscrimination rules if the plan is a “Qualified Automatic Contribution Arrangement” (QACA) or an “Eligible Automatic Contribution Arrangement” (EACA).    To qualify as one of these arrangements, automatic deferrals must start at 3% of compensation and gradually increase to 6% of compensation.  The plan must also provide for matching contributions (100% match up to 1% of compensation plus 50% match between 1% and 6% of compensation) or a nonelective employer contribution equal to 3% of compensation.  The matching or nonelective contributions must be fully vested after two years of service.  In addition, employees must be furnished with a written notice of their right not have their pay reduced by salary deferrals or to have deferrals made at a percentage other than the plan’s default percentage.</a:t>
            </a:r>
          </a:p>
          <a:p>
            <a:endParaRPr lang="en-US" dirty="0"/>
          </a:p>
          <a:p>
            <a:r>
              <a:rPr lang="en-US" dirty="0" smtClean="0"/>
              <a:t>Under this system, operational mistakes are bound to occur.  The IRS has specified how these mistakes should be corrected.  The correction methodologies are significantly different  depending on subtle distinctions in how the mistake arose.  Correction in accordance with these methods is needed to prevent the plan’s disqualification.</a:t>
            </a:r>
            <a:endParaRPr lang="en-US" dirty="0"/>
          </a:p>
        </p:txBody>
      </p:sp>
      <p:sp>
        <p:nvSpPr>
          <p:cNvPr id="4" name="Slide Number Placeholder 3"/>
          <p:cNvSpPr>
            <a:spLocks noGrp="1"/>
          </p:cNvSpPr>
          <p:nvPr>
            <p:ph type="sldNum" sz="quarter" idx="10"/>
          </p:nvPr>
        </p:nvSpPr>
        <p:spPr/>
        <p:txBody>
          <a:bodyPr/>
          <a:lstStyle/>
          <a:p>
            <a:fld id="{4E038142-7A71-4B53-BBD7-E3C6E280EA22}" type="slidenum">
              <a:rPr lang="en-US" smtClean="0"/>
              <a:t>19</a:t>
            </a:fld>
            <a:endParaRPr lang="en-US" dirty="0"/>
          </a:p>
        </p:txBody>
      </p:sp>
    </p:spTree>
    <p:extLst>
      <p:ext uri="{BB962C8B-B14F-4D97-AF65-F5344CB8AC3E}">
        <p14:creationId xmlns:p14="http://schemas.microsoft.com/office/powerpoint/2010/main" val="29049480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If the failure consists of not making a default contribution with respect to an employee who did not make any election, affirmative or negative, to contribute to the plan, a corrective contribution is required equal to the </a:t>
            </a:r>
            <a:r>
              <a:rPr lang="en-US" i="1" dirty="0" smtClean="0"/>
              <a:t>plan’s specified default percentage </a:t>
            </a:r>
            <a:r>
              <a:rPr lang="en-US" dirty="0" smtClean="0"/>
              <a:t>multiplied by one half of the participant’s pay.  The theory here is that by not doing anything, the employee has affirmatively elected the plan’s automatic enrollment percentage.</a:t>
            </a:r>
          </a:p>
          <a:p>
            <a:endParaRPr lang="en-US" dirty="0"/>
          </a:p>
          <a:p>
            <a:r>
              <a:rPr lang="en-US" dirty="0" smtClean="0"/>
              <a:t>In contrast, if the employee never receives the plan’s required notice and enrollment materials and is therefore prevented from making any kind of election (default or affirmative), he is treated as an excluded participant rather than a participant whose election has not been implemented.  Under long-standing IRS practice, when a participant has been excluded from participation, the appropriate corrective contribution is the a</a:t>
            </a:r>
            <a:r>
              <a:rPr lang="en-US" i="1" dirty="0" smtClean="0"/>
              <a:t>ctual deferral percentage for the employee’s group (highly compensated or nonhighly compensated</a:t>
            </a:r>
            <a:r>
              <a:rPr lang="en-US" dirty="0" smtClean="0"/>
              <a:t>)</a:t>
            </a:r>
            <a:r>
              <a:rPr lang="en-US" dirty="0"/>
              <a:t> multiplied by one half of the participant’s </a:t>
            </a:r>
            <a:r>
              <a:rPr lang="en-US" dirty="0" smtClean="0"/>
              <a:t>pay.</a:t>
            </a:r>
            <a:endParaRPr lang="en-US" dirty="0"/>
          </a:p>
        </p:txBody>
      </p:sp>
      <p:sp>
        <p:nvSpPr>
          <p:cNvPr id="4" name="Slide Number Placeholder 3"/>
          <p:cNvSpPr>
            <a:spLocks noGrp="1"/>
          </p:cNvSpPr>
          <p:nvPr>
            <p:ph type="sldNum" sz="quarter" idx="10"/>
          </p:nvPr>
        </p:nvSpPr>
        <p:spPr/>
        <p:txBody>
          <a:bodyPr/>
          <a:lstStyle/>
          <a:p>
            <a:fld id="{4E038142-7A71-4B53-BBD7-E3C6E280EA22}" type="slidenum">
              <a:rPr lang="en-US" smtClean="0"/>
              <a:t>20</a:t>
            </a:fld>
            <a:endParaRPr lang="en-US" dirty="0"/>
          </a:p>
        </p:txBody>
      </p:sp>
    </p:spTree>
    <p:extLst>
      <p:ext uri="{BB962C8B-B14F-4D97-AF65-F5344CB8AC3E}">
        <p14:creationId xmlns:p14="http://schemas.microsoft.com/office/powerpoint/2010/main" val="41804348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038142-7A71-4B53-BBD7-E3C6E280EA22}" type="slidenum">
              <a:rPr lang="en-US" smtClean="0"/>
              <a:t>21</a:t>
            </a:fld>
            <a:endParaRPr lang="en-US" dirty="0"/>
          </a:p>
        </p:txBody>
      </p:sp>
    </p:spTree>
    <p:extLst>
      <p:ext uri="{BB962C8B-B14F-4D97-AF65-F5344CB8AC3E}">
        <p14:creationId xmlns:p14="http://schemas.microsoft.com/office/powerpoint/2010/main" val="35603677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038142-7A71-4B53-BBD7-E3C6E280EA22}" type="slidenum">
              <a:rPr lang="en-US" smtClean="0"/>
              <a:t>22</a:t>
            </a:fld>
            <a:endParaRPr lang="en-US" dirty="0"/>
          </a:p>
        </p:txBody>
      </p:sp>
    </p:spTree>
    <p:extLst>
      <p:ext uri="{BB962C8B-B14F-4D97-AF65-F5344CB8AC3E}">
        <p14:creationId xmlns:p14="http://schemas.microsoft.com/office/powerpoint/2010/main" val="35933954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C2ACFF56-BEF2-4793-860D-B9D49333AD89}" type="datetimeFigureOut">
              <a:rPr lang="en-US" smtClean="0"/>
              <a:t>7/31/2014</a:t>
            </a:fld>
            <a:endParaRPr lang="en-US" dirty="0"/>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dirty="0"/>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A9152727-E514-4B94-BD34-D6B5BA49C5AB}"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2ACFF56-BEF2-4793-860D-B9D49333AD89}" type="datetimeFigureOut">
              <a:rPr lang="en-US" smtClean="0"/>
              <a:t>7/31/2014</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A9152727-E514-4B94-BD34-D6B5BA49C5AB}" type="slidenum">
              <a:rPr lang="en-US" smtClean="0"/>
              <a:t>‹#›</a:t>
            </a:fld>
            <a:endParaRPr lang="en-US" dirty="0"/>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C2ACFF56-BEF2-4793-860D-B9D49333AD89}" type="datetimeFigureOut">
              <a:rPr lang="en-US" smtClean="0"/>
              <a:t>7/31/2014</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A9152727-E514-4B94-BD34-D6B5BA49C5AB}" type="slidenum">
              <a:rPr lang="en-US" smtClean="0"/>
              <a:t>‹#›</a:t>
            </a:fld>
            <a:endParaRPr lang="en-US" dirty="0"/>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2ACFF56-BEF2-4793-860D-B9D49333AD89}" type="datetimeFigureOut">
              <a:rPr lang="en-US" smtClean="0"/>
              <a:t>7/31/2014</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A9152727-E514-4B94-BD34-D6B5BA49C5AB}" type="slidenum">
              <a:rPr lang="en-US" smtClean="0"/>
              <a:t>‹#›</a:t>
            </a:fld>
            <a:endParaRPr lang="en-US" dirty="0"/>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C2ACFF56-BEF2-4793-860D-B9D49333AD89}" type="datetimeFigureOut">
              <a:rPr lang="en-US" smtClean="0"/>
              <a:t>7/31/2014</a:t>
            </a:fld>
            <a:endParaRPr lang="en-US" dirty="0"/>
          </a:p>
        </p:txBody>
      </p:sp>
      <p:sp>
        <p:nvSpPr>
          <p:cNvPr id="8" name="Footer Placeholder 7"/>
          <p:cNvSpPr>
            <a:spLocks noGrp="1"/>
          </p:cNvSpPr>
          <p:nvPr>
            <p:ph type="ftr" sz="quarter" idx="11"/>
          </p:nvPr>
        </p:nvSpPr>
        <p:spPr/>
        <p:txBody>
          <a:bodyPr/>
          <a:lstStyle>
            <a:extLst/>
          </a:lstStyle>
          <a:p>
            <a:endParaRPr lang="en-US" dirty="0"/>
          </a:p>
        </p:txBody>
      </p:sp>
      <p:sp>
        <p:nvSpPr>
          <p:cNvPr id="9" name="Slide Number Placeholder 8"/>
          <p:cNvSpPr>
            <a:spLocks noGrp="1"/>
          </p:cNvSpPr>
          <p:nvPr>
            <p:ph type="sldNum" sz="quarter" idx="12"/>
          </p:nvPr>
        </p:nvSpPr>
        <p:spPr/>
        <p:txBody>
          <a:bodyPr/>
          <a:lstStyle>
            <a:extLst/>
          </a:lstStyle>
          <a:p>
            <a:fld id="{A9152727-E514-4B94-BD34-D6B5BA49C5AB}" type="slidenum">
              <a:rPr lang="en-US" smtClean="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C2ACFF56-BEF2-4793-860D-B9D49333AD89}" type="datetimeFigureOut">
              <a:rPr lang="en-US" smtClean="0"/>
              <a:t>7/31/2014</a:t>
            </a:fld>
            <a:endParaRPr lang="en-US" dirty="0"/>
          </a:p>
        </p:txBody>
      </p:sp>
      <p:sp>
        <p:nvSpPr>
          <p:cNvPr id="4" name="Footer Placeholder 3"/>
          <p:cNvSpPr>
            <a:spLocks noGrp="1"/>
          </p:cNvSpPr>
          <p:nvPr>
            <p:ph type="ftr" sz="quarter" idx="11"/>
          </p:nvPr>
        </p:nvSpPr>
        <p:spPr/>
        <p:txBody>
          <a:bodyPr/>
          <a:lstStyle>
            <a:extLst/>
          </a:lstStyle>
          <a:p>
            <a:endParaRPr lang="en-US" dirty="0"/>
          </a:p>
        </p:txBody>
      </p:sp>
      <p:sp>
        <p:nvSpPr>
          <p:cNvPr id="5" name="Slide Number Placeholder 4"/>
          <p:cNvSpPr>
            <a:spLocks noGrp="1"/>
          </p:cNvSpPr>
          <p:nvPr>
            <p:ph type="sldNum" sz="quarter" idx="12"/>
          </p:nvPr>
        </p:nvSpPr>
        <p:spPr/>
        <p:txBody>
          <a:bodyPr/>
          <a:lstStyle>
            <a:extLst/>
          </a:lstStyle>
          <a:p>
            <a:fld id="{A9152727-E514-4B94-BD34-D6B5BA49C5AB}" type="slidenum">
              <a:rPr lang="en-US" smtClean="0"/>
              <a:t>‹#›</a:t>
            </a:fld>
            <a:endParaRPr lang="en-US" dirty="0"/>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C2ACFF56-BEF2-4793-860D-B9D49333AD89}" type="datetimeFigureOut">
              <a:rPr lang="en-US" smtClean="0"/>
              <a:t>7/31/2014</a:t>
            </a:fld>
            <a:endParaRPr lang="en-US" dirty="0"/>
          </a:p>
        </p:txBody>
      </p:sp>
      <p:sp>
        <p:nvSpPr>
          <p:cNvPr id="3" name="Footer Placeholder 2"/>
          <p:cNvSpPr>
            <a:spLocks noGrp="1"/>
          </p:cNvSpPr>
          <p:nvPr>
            <p:ph type="ftr" sz="quarter" idx="11"/>
          </p:nvPr>
        </p:nvSpPr>
        <p:spPr/>
        <p:txBody>
          <a:bodyPr/>
          <a:lstStyle>
            <a:extLst/>
          </a:lstStyle>
          <a:p>
            <a:endParaRPr lang="en-US" dirty="0"/>
          </a:p>
        </p:txBody>
      </p:sp>
      <p:sp>
        <p:nvSpPr>
          <p:cNvPr id="4" name="Slide Number Placeholder 3"/>
          <p:cNvSpPr>
            <a:spLocks noGrp="1"/>
          </p:cNvSpPr>
          <p:nvPr>
            <p:ph type="sldNum" sz="quarter" idx="12"/>
          </p:nvPr>
        </p:nvSpPr>
        <p:spPr/>
        <p:txBody>
          <a:bodyPr/>
          <a:lstStyle>
            <a:extLst/>
          </a:lstStyle>
          <a:p>
            <a:fld id="{A9152727-E514-4B94-BD34-D6B5BA49C5AB}"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C2ACFF56-BEF2-4793-860D-B9D49333AD89}" type="datetimeFigureOut">
              <a:rPr lang="en-US" smtClean="0"/>
              <a:t>7/31/2014</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A9152727-E514-4B94-BD34-D6B5BA49C5AB}" type="slidenum">
              <a:rPr lang="en-US" smtClean="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dirty="0"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C2ACFF56-BEF2-4793-860D-B9D49333AD89}" type="datetimeFigureOut">
              <a:rPr lang="en-US" smtClean="0"/>
              <a:t>7/31/2014</a:t>
            </a:fld>
            <a:endParaRPr lang="en-US" dirty="0"/>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dirty="0"/>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A9152727-E514-4B94-BD34-D6B5BA49C5AB}" type="slidenum">
              <a:rPr lang="en-US" smtClean="0"/>
              <a:t>‹#›</a:t>
            </a:fld>
            <a:endParaRPr lang="en-US"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2ACFF56-BEF2-4793-860D-B9D49333AD89}" type="datetimeFigureOut">
              <a:rPr lang="en-US" smtClean="0"/>
              <a:t>7/31/2014</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A9152727-E514-4B94-BD34-D6B5BA49C5AB}"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2ACFF56-BEF2-4793-860D-B9D49333AD89}" type="datetimeFigureOut">
              <a:rPr lang="en-US" smtClean="0"/>
              <a:t>7/31/2014</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A9152727-E514-4B94-BD34-D6B5BA49C5AB}"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C2ACFF56-BEF2-4793-860D-B9D49333AD89}" type="datetimeFigureOut">
              <a:rPr lang="en-US" smtClean="0"/>
              <a:t>7/31/2014</a:t>
            </a:fld>
            <a:endParaRPr lang="en-US" dirty="0"/>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dirty="0"/>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A9152727-E514-4B94-BD34-D6B5BA49C5AB}"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914400"/>
            <a:ext cx="7772400" cy="1904999"/>
          </a:xfrm>
        </p:spPr>
        <p:txBody>
          <a:bodyPr>
            <a:noAutofit/>
          </a:bodyPr>
          <a:lstStyle/>
          <a:p>
            <a:pPr algn="ctr"/>
            <a:r>
              <a:rPr lang="en-US" sz="4200" dirty="0" smtClean="0">
                <a:solidFill>
                  <a:schemeClr val="accent2">
                    <a:lumMod val="50000"/>
                  </a:schemeClr>
                </a:solidFill>
                <a:effectLst/>
                <a:latin typeface="Arial" pitchFamily="34" charset="0"/>
                <a:cs typeface="Arial" pitchFamily="34" charset="0"/>
              </a:rPr>
              <a:t>Enhanced Service Opportunities Related to </a:t>
            </a:r>
            <a:r>
              <a:rPr lang="en-US" sz="4200" dirty="0">
                <a:solidFill>
                  <a:schemeClr val="accent2">
                    <a:lumMod val="50000"/>
                  </a:schemeClr>
                </a:solidFill>
                <a:effectLst/>
                <a:latin typeface="Arial" pitchFamily="34" charset="0"/>
                <a:cs typeface="Arial" pitchFamily="34" charset="0"/>
              </a:rPr>
              <a:t>ERISA Plans</a:t>
            </a:r>
            <a:endParaRPr lang="en-US" sz="4200" b="1" dirty="0">
              <a:solidFill>
                <a:schemeClr val="accent2">
                  <a:lumMod val="50000"/>
                </a:schemeClr>
              </a:solidFill>
              <a:effectLst/>
              <a:latin typeface="Arial" pitchFamily="34" charset="0"/>
              <a:cs typeface="Arial" pitchFamily="34" charset="0"/>
            </a:endParaRPr>
          </a:p>
        </p:txBody>
      </p:sp>
      <p:sp>
        <p:nvSpPr>
          <p:cNvPr id="3" name="Subtitle 2"/>
          <p:cNvSpPr>
            <a:spLocks noGrp="1"/>
          </p:cNvSpPr>
          <p:nvPr>
            <p:ph type="subTitle" idx="1"/>
          </p:nvPr>
        </p:nvSpPr>
        <p:spPr/>
        <p:txBody>
          <a:bodyPr/>
          <a:lstStyle/>
          <a:p>
            <a:pPr marL="26988" algn="ctr">
              <a:lnSpc>
                <a:spcPct val="80000"/>
              </a:lnSpc>
              <a:spcBef>
                <a:spcPts val="600"/>
              </a:spcBef>
              <a:buClr>
                <a:srgbClr val="3891A7"/>
              </a:buClr>
              <a:buSzPct val="80000"/>
            </a:pPr>
            <a:r>
              <a:rPr lang="en-US" sz="3600" b="1" dirty="0" smtClean="0">
                <a:solidFill>
                  <a:schemeClr val="accent2">
                    <a:lumMod val="50000"/>
                  </a:schemeClr>
                </a:solidFill>
                <a:latin typeface="Arial" charset="0"/>
                <a:cs typeface="Arial" charset="0"/>
              </a:rPr>
              <a:t>Marcia </a:t>
            </a:r>
            <a:r>
              <a:rPr lang="en-US" sz="3600" b="1" dirty="0">
                <a:solidFill>
                  <a:schemeClr val="accent2">
                    <a:lumMod val="50000"/>
                  </a:schemeClr>
                </a:solidFill>
                <a:latin typeface="Arial" charset="0"/>
                <a:cs typeface="Arial" charset="0"/>
              </a:rPr>
              <a:t>S. Wagner, Esq</a:t>
            </a:r>
            <a:r>
              <a:rPr lang="en-US" b="1" dirty="0">
                <a:solidFill>
                  <a:schemeClr val="tx2"/>
                </a:solidFill>
                <a:latin typeface="Arial" charset="0"/>
                <a:cs typeface="Arial" charset="0"/>
              </a:rPr>
              <a:t>.</a:t>
            </a:r>
            <a:endParaRPr lang="en-US" b="1" dirty="0">
              <a:solidFill>
                <a:schemeClr val="tx2"/>
              </a:solidFill>
              <a:latin typeface="Times New Roman" pitchFamily="18" charset="0"/>
            </a:endParaRPr>
          </a:p>
          <a:p>
            <a:pPr marL="26988">
              <a:lnSpc>
                <a:spcPct val="80000"/>
              </a:lnSpc>
              <a:spcBef>
                <a:spcPts val="600"/>
              </a:spcBef>
              <a:buClr>
                <a:srgbClr val="3891A7"/>
              </a:buClr>
              <a:buSzPct val="80000"/>
            </a:pPr>
            <a:endParaRPr lang="en-US" sz="2200" b="1" dirty="0" smtClean="0">
              <a:solidFill>
                <a:srgbClr val="320E04"/>
              </a:solidFill>
              <a:latin typeface="Times New Roman" pitchFamily="18" charset="0"/>
              <a:ea typeface="+mn-ea"/>
              <a:cs typeface="+mn-cs"/>
            </a:endParaRPr>
          </a:p>
          <a:p>
            <a:endParaRPr lang="en-US" dirty="0"/>
          </a:p>
        </p:txBody>
      </p:sp>
      <p:pic>
        <p:nvPicPr>
          <p:cNvPr id="4"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4200" y="4258492"/>
            <a:ext cx="3505200" cy="718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53601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sz="2800" dirty="0" smtClean="0"/>
              <a:t>Heightened regulatory requirements and a shifting fiduciary landscape require those serving employee benefit plans, including accounting the profession, to respond with additional services that will ensure the viability of their clients’ plans.</a:t>
            </a:r>
            <a:endParaRPr lang="en-US" sz="2800" dirty="0"/>
          </a:p>
          <a:p>
            <a:endParaRPr lang="en-US" dirty="0"/>
          </a:p>
        </p:txBody>
      </p:sp>
      <p:sp>
        <p:nvSpPr>
          <p:cNvPr id="3" name="Title 2"/>
          <p:cNvSpPr>
            <a:spLocks noGrp="1"/>
          </p:cNvSpPr>
          <p:nvPr>
            <p:ph type="title"/>
          </p:nvPr>
        </p:nvSpPr>
        <p:spPr/>
        <p:txBody>
          <a:bodyPr/>
          <a:lstStyle/>
          <a:p>
            <a:r>
              <a:rPr lang="en-US" dirty="0" smtClean="0">
                <a:solidFill>
                  <a:schemeClr val="accent2">
                    <a:lumMod val="50000"/>
                  </a:schemeClr>
                </a:solidFill>
                <a:effectLst/>
                <a:latin typeface="Arial" pitchFamily="34" charset="0"/>
                <a:cs typeface="Arial" pitchFamily="34" charset="0"/>
              </a:rPr>
              <a:t>Introduction</a:t>
            </a:r>
            <a:endParaRPr lang="en-US" dirty="0">
              <a:solidFill>
                <a:schemeClr val="accent2">
                  <a:lumMod val="50000"/>
                </a:schemeClr>
              </a:solidFill>
              <a:effectLst/>
              <a:latin typeface="Arial" pitchFamily="34" charset="0"/>
              <a:cs typeface="Arial" pitchFamily="34" charset="0"/>
            </a:endParaRPr>
          </a:p>
        </p:txBody>
      </p:sp>
    </p:spTree>
    <p:extLst>
      <p:ext uri="{BB962C8B-B14F-4D97-AF65-F5344CB8AC3E}">
        <p14:creationId xmlns:p14="http://schemas.microsoft.com/office/powerpoint/2010/main" val="162406741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2400" dirty="0" smtClean="0">
                <a:latin typeface="Arial" pitchFamily="34" charset="0"/>
                <a:cs typeface="Arial" pitchFamily="34" charset="0"/>
              </a:rPr>
              <a:t>DOL and IRS in “Gotcha” mode seeking revenue</a:t>
            </a:r>
          </a:p>
          <a:p>
            <a:pPr lvl="1"/>
            <a:r>
              <a:rPr lang="en-US" sz="2200" dirty="0">
                <a:latin typeface="Arial" pitchFamily="34" charset="0"/>
                <a:cs typeface="Arial" pitchFamily="34" charset="0"/>
              </a:rPr>
              <a:t>DOL monetary enforcement up 41</a:t>
            </a:r>
            <a:r>
              <a:rPr lang="en-US" sz="2200" dirty="0" smtClean="0">
                <a:latin typeface="Arial" pitchFamily="34" charset="0"/>
                <a:cs typeface="Arial" pitchFamily="34" charset="0"/>
              </a:rPr>
              <a:t>%</a:t>
            </a:r>
          </a:p>
          <a:p>
            <a:pPr lvl="1"/>
            <a:r>
              <a:rPr lang="en-US" sz="2200" dirty="0" smtClean="0">
                <a:latin typeface="Arial" pitchFamily="34" charset="0"/>
                <a:cs typeface="Arial" pitchFamily="34" charset="0"/>
              </a:rPr>
              <a:t>DOL maintains full-time enforcement staff of 875</a:t>
            </a:r>
          </a:p>
          <a:p>
            <a:pPr lvl="1"/>
            <a:r>
              <a:rPr lang="en-US" sz="2200" dirty="0" smtClean="0">
                <a:latin typeface="Arial" pitchFamily="34" charset="0"/>
                <a:cs typeface="Arial" pitchFamily="34" charset="0"/>
              </a:rPr>
              <a:t>Plan </a:t>
            </a:r>
            <a:r>
              <a:rPr lang="en-US" sz="2200" dirty="0">
                <a:latin typeface="Arial" pitchFamily="34" charset="0"/>
                <a:cs typeface="Arial" pitchFamily="34" charset="0"/>
              </a:rPr>
              <a:t>restorations, fines and </a:t>
            </a:r>
            <a:r>
              <a:rPr lang="en-US" sz="2200" dirty="0" smtClean="0">
                <a:latin typeface="Arial" pitchFamily="34" charset="0"/>
                <a:cs typeface="Arial" pitchFamily="34" charset="0"/>
              </a:rPr>
              <a:t>penalties for 2013: $1.69 billion</a:t>
            </a:r>
            <a:endParaRPr lang="en-US" sz="2200" dirty="0"/>
          </a:p>
          <a:p>
            <a:pPr lvl="1"/>
            <a:r>
              <a:rPr lang="en-US" sz="2200" dirty="0">
                <a:latin typeface="Arial" pitchFamily="34" charset="0"/>
                <a:cs typeface="Arial" pitchFamily="34" charset="0"/>
              </a:rPr>
              <a:t>IRS is comparing Form 1120 deductions and Form 5500</a:t>
            </a:r>
          </a:p>
          <a:p>
            <a:endParaRPr lang="en-US" sz="2400" dirty="0" smtClean="0">
              <a:latin typeface="Arial" pitchFamily="34" charset="0"/>
              <a:cs typeface="Arial" pitchFamily="34" charset="0"/>
            </a:endParaRPr>
          </a:p>
          <a:p>
            <a:r>
              <a:rPr lang="en-US" sz="2400" dirty="0" smtClean="0">
                <a:latin typeface="Arial" pitchFamily="34" charset="0"/>
                <a:cs typeface="Arial" pitchFamily="34" charset="0"/>
              </a:rPr>
              <a:t>Penalties for incomplete or untimely filing of Form 5500</a:t>
            </a:r>
          </a:p>
          <a:p>
            <a:pPr lvl="1"/>
            <a:r>
              <a:rPr lang="en-US" sz="2200" dirty="0" smtClean="0">
                <a:latin typeface="Arial" pitchFamily="34" charset="0"/>
                <a:cs typeface="Arial" pitchFamily="34" charset="0"/>
              </a:rPr>
              <a:t>DOL - up to $1,100 per day</a:t>
            </a:r>
          </a:p>
          <a:p>
            <a:pPr lvl="1"/>
            <a:r>
              <a:rPr lang="en-US" sz="2200" dirty="0" smtClean="0">
                <a:latin typeface="Arial" pitchFamily="34" charset="0"/>
                <a:cs typeface="Arial" pitchFamily="34" charset="0"/>
              </a:rPr>
              <a:t>IRS - $25 per day up to $15,000</a:t>
            </a:r>
          </a:p>
        </p:txBody>
      </p:sp>
      <p:sp>
        <p:nvSpPr>
          <p:cNvPr id="3" name="Title 2"/>
          <p:cNvSpPr>
            <a:spLocks noGrp="1"/>
          </p:cNvSpPr>
          <p:nvPr>
            <p:ph type="title"/>
          </p:nvPr>
        </p:nvSpPr>
        <p:spPr/>
        <p:txBody>
          <a:bodyPr>
            <a:normAutofit fontScale="90000"/>
          </a:bodyPr>
          <a:lstStyle/>
          <a:p>
            <a:r>
              <a:rPr lang="en-US" dirty="0" smtClean="0">
                <a:solidFill>
                  <a:schemeClr val="accent2">
                    <a:lumMod val="50000"/>
                  </a:schemeClr>
                </a:solidFill>
                <a:effectLst/>
                <a:latin typeface="Arial" pitchFamily="34" charset="0"/>
                <a:cs typeface="Arial" pitchFamily="34" charset="0"/>
              </a:rPr>
              <a:t>Increased DOL and IRS Enforcement Efforts</a:t>
            </a:r>
            <a:endParaRPr lang="en-US" dirty="0">
              <a:solidFill>
                <a:schemeClr val="accent2">
                  <a:lumMod val="50000"/>
                </a:schemeClr>
              </a:solidFill>
              <a:effectLst/>
              <a:latin typeface="Arial" pitchFamily="34" charset="0"/>
              <a:cs typeface="Arial" pitchFamily="34" charset="0"/>
            </a:endParaRPr>
          </a:p>
        </p:txBody>
      </p:sp>
    </p:spTree>
    <p:extLst>
      <p:ext uri="{BB962C8B-B14F-4D97-AF65-F5344CB8AC3E}">
        <p14:creationId xmlns:p14="http://schemas.microsoft.com/office/powerpoint/2010/main" val="30716203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lvl="1" indent="0">
              <a:buNone/>
            </a:pPr>
            <a:r>
              <a:rPr lang="en-US" sz="2400" dirty="0" smtClean="0">
                <a:latin typeface="Arial" pitchFamily="34" charset="0"/>
                <a:cs typeface="Arial" pitchFamily="34" charset="0"/>
              </a:rPr>
              <a:t>•  Documents that must </a:t>
            </a:r>
            <a:r>
              <a:rPr lang="en-US" sz="2400" dirty="0">
                <a:latin typeface="Arial" pitchFamily="34" charset="0"/>
                <a:cs typeface="Arial" pitchFamily="34" charset="0"/>
              </a:rPr>
              <a:t>be delivered to plan participants </a:t>
            </a:r>
          </a:p>
          <a:p>
            <a:pPr marL="0" lvl="1" indent="0">
              <a:buNone/>
            </a:pPr>
            <a:r>
              <a:rPr lang="en-US" sz="2400" dirty="0" smtClean="0">
                <a:latin typeface="Arial" pitchFamily="34" charset="0"/>
                <a:cs typeface="Arial" pitchFamily="34" charset="0"/>
              </a:rPr>
              <a:t>    and </a:t>
            </a:r>
            <a:r>
              <a:rPr lang="en-US" sz="2400" dirty="0">
                <a:latin typeface="Arial" pitchFamily="34" charset="0"/>
                <a:cs typeface="Arial" pitchFamily="34" charset="0"/>
              </a:rPr>
              <a:t>beneficiaries</a:t>
            </a:r>
            <a:r>
              <a:rPr lang="en-US" sz="2400" dirty="0" smtClean="0">
                <a:latin typeface="Arial" pitchFamily="34" charset="0"/>
                <a:cs typeface="Arial" pitchFamily="34" charset="0"/>
              </a:rPr>
              <a:t>:</a:t>
            </a:r>
          </a:p>
          <a:p>
            <a:pPr lvl="1"/>
            <a:r>
              <a:rPr lang="en-US" sz="2000" dirty="0" smtClean="0">
                <a:latin typeface="Arial" pitchFamily="34" charset="0"/>
                <a:cs typeface="Arial" pitchFamily="34" charset="0"/>
              </a:rPr>
              <a:t>(</a:t>
            </a:r>
            <a:r>
              <a:rPr lang="en-US" sz="2000" dirty="0">
                <a:latin typeface="Arial" pitchFamily="34" charset="0"/>
                <a:cs typeface="Arial" pitchFamily="34" charset="0"/>
              </a:rPr>
              <a:t>1) summary annual report;</a:t>
            </a:r>
          </a:p>
          <a:p>
            <a:pPr lvl="1"/>
            <a:r>
              <a:rPr lang="en-US" sz="2000" dirty="0">
                <a:latin typeface="Arial" pitchFamily="34" charset="0"/>
                <a:cs typeface="Arial" pitchFamily="34" charset="0"/>
              </a:rPr>
              <a:t>(2) summary plan description; </a:t>
            </a:r>
          </a:p>
          <a:p>
            <a:pPr lvl="1"/>
            <a:r>
              <a:rPr lang="en-US" sz="2000" dirty="0">
                <a:latin typeface="Arial" pitchFamily="34" charset="0"/>
                <a:cs typeface="Arial" pitchFamily="34" charset="0"/>
              </a:rPr>
              <a:t>(3) summary of material modifications to the plan; </a:t>
            </a:r>
            <a:endParaRPr lang="en-US" sz="2000" dirty="0" smtClean="0">
              <a:latin typeface="Arial" pitchFamily="34" charset="0"/>
              <a:cs typeface="Arial" pitchFamily="34" charset="0"/>
            </a:endParaRPr>
          </a:p>
          <a:p>
            <a:pPr lvl="1"/>
            <a:r>
              <a:rPr lang="en-US" sz="2000" dirty="0" smtClean="0">
                <a:latin typeface="Arial" pitchFamily="34" charset="0"/>
                <a:cs typeface="Arial" pitchFamily="34" charset="0"/>
              </a:rPr>
              <a:t>(</a:t>
            </a:r>
            <a:r>
              <a:rPr lang="en-US" sz="2000" dirty="0">
                <a:latin typeface="Arial" pitchFamily="34" charset="0"/>
                <a:cs typeface="Arial" pitchFamily="34" charset="0"/>
              </a:rPr>
              <a:t>4) statement of benefits to terminated vested employees; and </a:t>
            </a:r>
          </a:p>
          <a:p>
            <a:pPr lvl="1"/>
            <a:r>
              <a:rPr lang="en-US" sz="2000" dirty="0">
                <a:latin typeface="Arial" pitchFamily="34" charset="0"/>
                <a:cs typeface="Arial" pitchFamily="34" charset="0"/>
              </a:rPr>
              <a:t>(5) notice of failure to meet minimum funding standards in a </a:t>
            </a:r>
            <a:endParaRPr lang="en-US" sz="2000" dirty="0" smtClean="0">
              <a:latin typeface="Arial" pitchFamily="34" charset="0"/>
              <a:cs typeface="Arial" pitchFamily="34" charset="0"/>
            </a:endParaRPr>
          </a:p>
          <a:p>
            <a:pPr marL="393192" lvl="1" indent="0">
              <a:buNone/>
            </a:pPr>
            <a:r>
              <a:rPr lang="en-US" sz="2000" dirty="0" smtClean="0">
                <a:latin typeface="Arial" pitchFamily="34" charset="0"/>
                <a:cs typeface="Arial" pitchFamily="34" charset="0"/>
              </a:rPr>
              <a:t>         defined </a:t>
            </a:r>
            <a:r>
              <a:rPr lang="en-US" sz="2000" dirty="0">
                <a:latin typeface="Arial" pitchFamily="34" charset="0"/>
                <a:cs typeface="Arial" pitchFamily="34" charset="0"/>
              </a:rPr>
              <a:t>benefit plan</a:t>
            </a:r>
            <a:r>
              <a:rPr lang="en-US" sz="2000" dirty="0" smtClean="0">
                <a:latin typeface="Arial" pitchFamily="34" charset="0"/>
                <a:cs typeface="Arial" pitchFamily="34" charset="0"/>
              </a:rPr>
              <a:t>.</a:t>
            </a:r>
          </a:p>
          <a:p>
            <a:pPr marL="109728" indent="0">
              <a:spcBef>
                <a:spcPts val="0"/>
              </a:spcBef>
              <a:buNone/>
            </a:pPr>
            <a:endParaRPr lang="en-US" dirty="0">
              <a:latin typeface="Arial" pitchFamily="34" charset="0"/>
              <a:cs typeface="Arial" pitchFamily="34" charset="0"/>
            </a:endParaRPr>
          </a:p>
          <a:p>
            <a:pPr marL="109728" indent="0">
              <a:spcBef>
                <a:spcPts val="0"/>
              </a:spcBef>
              <a:buNone/>
            </a:pPr>
            <a:r>
              <a:rPr lang="en-US" sz="2400" dirty="0" smtClean="0">
                <a:latin typeface="Arial" pitchFamily="34" charset="0"/>
                <a:cs typeface="Arial" pitchFamily="34" charset="0"/>
              </a:rPr>
              <a:t>•   $110 per day potential penalty for failure to  </a:t>
            </a:r>
          </a:p>
          <a:p>
            <a:pPr marL="109728" indent="0">
              <a:spcBef>
                <a:spcPts val="0"/>
              </a:spcBef>
              <a:buNone/>
            </a:pPr>
            <a:r>
              <a:rPr lang="en-US" sz="2400" dirty="0">
                <a:latin typeface="Arial" pitchFamily="34" charset="0"/>
                <a:cs typeface="Arial" pitchFamily="34" charset="0"/>
              </a:rPr>
              <a:t> </a:t>
            </a:r>
            <a:r>
              <a:rPr lang="en-US" sz="2400" dirty="0" smtClean="0">
                <a:latin typeface="Arial" pitchFamily="34" charset="0"/>
                <a:cs typeface="Arial" pitchFamily="34" charset="0"/>
              </a:rPr>
              <a:t>       provide notice after participant request</a:t>
            </a:r>
          </a:p>
        </p:txBody>
      </p:sp>
      <p:sp>
        <p:nvSpPr>
          <p:cNvPr id="3" name="Title 2"/>
          <p:cNvSpPr>
            <a:spLocks noGrp="1"/>
          </p:cNvSpPr>
          <p:nvPr>
            <p:ph type="title"/>
          </p:nvPr>
        </p:nvSpPr>
        <p:spPr/>
        <p:txBody>
          <a:bodyPr>
            <a:noAutofit/>
          </a:bodyPr>
          <a:lstStyle/>
          <a:p>
            <a:pPr algn="ctr"/>
            <a:r>
              <a:rPr lang="en-US" sz="3600" dirty="0" smtClean="0">
                <a:solidFill>
                  <a:schemeClr val="accent2">
                    <a:lumMod val="50000"/>
                  </a:schemeClr>
                </a:solidFill>
                <a:effectLst/>
                <a:latin typeface="Arial" pitchFamily="34" charset="0"/>
                <a:cs typeface="Arial" pitchFamily="34" charset="0"/>
              </a:rPr>
              <a:t>Failing to Make</a:t>
            </a:r>
            <a:br>
              <a:rPr lang="en-US" sz="3600" dirty="0" smtClean="0">
                <a:solidFill>
                  <a:schemeClr val="accent2">
                    <a:lumMod val="50000"/>
                  </a:schemeClr>
                </a:solidFill>
                <a:effectLst/>
                <a:latin typeface="Arial" pitchFamily="34" charset="0"/>
                <a:cs typeface="Arial" pitchFamily="34" charset="0"/>
              </a:rPr>
            </a:br>
            <a:r>
              <a:rPr lang="en-US" sz="3600" dirty="0" smtClean="0">
                <a:solidFill>
                  <a:schemeClr val="accent2">
                    <a:lumMod val="50000"/>
                  </a:schemeClr>
                </a:solidFill>
                <a:effectLst/>
                <a:latin typeface="Arial" pitchFamily="34" charset="0"/>
                <a:cs typeface="Arial" pitchFamily="34" charset="0"/>
              </a:rPr>
              <a:t>Participant Disclosures</a:t>
            </a:r>
            <a:endParaRPr lang="en-US" sz="3600" dirty="0">
              <a:solidFill>
                <a:schemeClr val="accent2">
                  <a:lumMod val="50000"/>
                </a:schemeClr>
              </a:solidFill>
              <a:effectLst/>
              <a:latin typeface="Arial" pitchFamily="34" charset="0"/>
              <a:cs typeface="Arial" pitchFamily="34" charset="0"/>
            </a:endParaRPr>
          </a:p>
        </p:txBody>
      </p:sp>
    </p:spTree>
    <p:extLst>
      <p:ext uri="{BB962C8B-B14F-4D97-AF65-F5344CB8AC3E}">
        <p14:creationId xmlns:p14="http://schemas.microsoft.com/office/powerpoint/2010/main" val="28513667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838200"/>
            <a:ext cx="8229600" cy="5334000"/>
          </a:xfrm>
        </p:spPr>
        <p:txBody>
          <a:bodyPr>
            <a:normAutofit fontScale="77500" lnSpcReduction="20000"/>
          </a:bodyPr>
          <a:lstStyle/>
          <a:p>
            <a:pPr marL="393192" lvl="1" indent="0">
              <a:spcBef>
                <a:spcPts val="0"/>
              </a:spcBef>
              <a:buNone/>
            </a:pPr>
            <a:r>
              <a:rPr lang="en-US" dirty="0">
                <a:latin typeface="Arial" pitchFamily="34" charset="0"/>
                <a:cs typeface="Arial" pitchFamily="34" charset="0"/>
              </a:rPr>
              <a:t>•</a:t>
            </a:r>
            <a:r>
              <a:rPr lang="en-US" dirty="0" smtClean="0">
                <a:latin typeface="Arial" pitchFamily="34" charset="0"/>
                <a:cs typeface="Arial" pitchFamily="34" charset="0"/>
              </a:rPr>
              <a:t>  </a:t>
            </a:r>
            <a:r>
              <a:rPr lang="en-US" sz="2700" dirty="0" smtClean="0">
                <a:latin typeface="Arial" pitchFamily="34" charset="0"/>
                <a:cs typeface="Arial" pitchFamily="34" charset="0"/>
              </a:rPr>
              <a:t>Sponsors of employee benefit plans are subject </a:t>
            </a:r>
            <a:r>
              <a:rPr lang="en-US" sz="2700" dirty="0">
                <a:latin typeface="Arial" pitchFamily="34" charset="0"/>
                <a:cs typeface="Arial" pitchFamily="34" charset="0"/>
              </a:rPr>
              <a:t>to ERISA fiduciary duties of loyalty, prudence, asset diversification </a:t>
            </a:r>
            <a:r>
              <a:rPr lang="en-US" sz="2700" dirty="0" smtClean="0">
                <a:latin typeface="Arial" pitchFamily="34" charset="0"/>
                <a:cs typeface="Arial" pitchFamily="34" charset="0"/>
              </a:rPr>
              <a:t>and must follow plan documents</a:t>
            </a:r>
          </a:p>
          <a:p>
            <a:pPr marL="393192" lvl="1" indent="0">
              <a:spcBef>
                <a:spcPts val="0"/>
              </a:spcBef>
              <a:buNone/>
            </a:pPr>
            <a:endParaRPr lang="en-US" dirty="0" smtClean="0">
              <a:latin typeface="Arial" pitchFamily="34" charset="0"/>
              <a:cs typeface="Arial" pitchFamily="34" charset="0"/>
            </a:endParaRPr>
          </a:p>
          <a:p>
            <a:pPr marL="393192" lvl="1" indent="0">
              <a:spcBef>
                <a:spcPts val="0"/>
              </a:spcBef>
              <a:buNone/>
            </a:pPr>
            <a:r>
              <a:rPr lang="en-US" dirty="0" smtClean="0">
                <a:latin typeface="Arial" pitchFamily="34" charset="0"/>
                <a:cs typeface="Arial" pitchFamily="34" charset="0"/>
              </a:rPr>
              <a:t>•  </a:t>
            </a:r>
            <a:r>
              <a:rPr lang="en-US" sz="2700" dirty="0" smtClean="0">
                <a:latin typeface="Arial" pitchFamily="34" charset="0"/>
                <a:cs typeface="Arial" pitchFamily="34" charset="0"/>
              </a:rPr>
              <a:t>In recent years employers have become subject to </a:t>
            </a:r>
          </a:p>
          <a:p>
            <a:pPr marL="393192" lvl="1" indent="0">
              <a:spcBef>
                <a:spcPts val="0"/>
              </a:spcBef>
              <a:buNone/>
            </a:pPr>
            <a:r>
              <a:rPr lang="en-US" sz="2700" dirty="0">
                <a:latin typeface="Arial" pitchFamily="34" charset="0"/>
                <a:cs typeface="Arial" pitchFamily="34" charset="0"/>
              </a:rPr>
              <a:t> </a:t>
            </a:r>
            <a:r>
              <a:rPr lang="en-US" sz="2700" dirty="0" smtClean="0">
                <a:latin typeface="Arial" pitchFamily="34" charset="0"/>
                <a:cs typeface="Arial" pitchFamily="34" charset="0"/>
              </a:rPr>
              <a:t>increased </a:t>
            </a:r>
            <a:r>
              <a:rPr lang="en-US" sz="2700" dirty="0">
                <a:latin typeface="Arial" pitchFamily="34" charset="0"/>
                <a:cs typeface="Arial" pitchFamily="34" charset="0"/>
              </a:rPr>
              <a:t>regulatory </a:t>
            </a:r>
            <a:r>
              <a:rPr lang="en-US" sz="2700" dirty="0" smtClean="0">
                <a:latin typeface="Arial" pitchFamily="34" charset="0"/>
                <a:cs typeface="Arial" pitchFamily="34" charset="0"/>
              </a:rPr>
              <a:t>duties relating to:</a:t>
            </a:r>
            <a:endParaRPr lang="en-US" sz="2700" dirty="0">
              <a:latin typeface="Arial" pitchFamily="34" charset="0"/>
              <a:cs typeface="Arial" pitchFamily="34" charset="0"/>
            </a:endParaRPr>
          </a:p>
          <a:p>
            <a:pPr marL="109728" indent="0">
              <a:spcBef>
                <a:spcPts val="0"/>
              </a:spcBef>
              <a:buNone/>
            </a:pPr>
            <a:r>
              <a:rPr lang="en-US" sz="2400" dirty="0">
                <a:latin typeface="Arial" pitchFamily="34" charset="0"/>
                <a:cs typeface="Arial" pitchFamily="34" charset="0"/>
              </a:rPr>
              <a:t>	</a:t>
            </a:r>
            <a:r>
              <a:rPr lang="en-US" sz="2500" b="1" dirty="0" smtClean="0">
                <a:latin typeface="Arial" pitchFamily="34" charset="0"/>
                <a:cs typeface="Arial" pitchFamily="34" charset="0"/>
              </a:rPr>
              <a:t>-</a:t>
            </a:r>
            <a:r>
              <a:rPr lang="en-US" sz="2500" dirty="0" smtClean="0">
                <a:latin typeface="Arial" pitchFamily="34" charset="0"/>
                <a:cs typeface="Arial" pitchFamily="34" charset="0"/>
              </a:rPr>
              <a:t> Selection </a:t>
            </a:r>
            <a:r>
              <a:rPr lang="en-US" sz="2500" dirty="0">
                <a:latin typeface="Arial" pitchFamily="34" charset="0"/>
                <a:cs typeface="Arial" pitchFamily="34" charset="0"/>
              </a:rPr>
              <a:t>of plan </a:t>
            </a:r>
            <a:r>
              <a:rPr lang="en-US" sz="2500" dirty="0" smtClean="0">
                <a:latin typeface="Arial" pitchFamily="34" charset="0"/>
                <a:cs typeface="Arial" pitchFamily="34" charset="0"/>
              </a:rPr>
              <a:t>investments and service providers; the 	   </a:t>
            </a:r>
          </a:p>
          <a:p>
            <a:pPr marL="109728" indent="0">
              <a:spcBef>
                <a:spcPts val="0"/>
              </a:spcBef>
              <a:buNone/>
            </a:pPr>
            <a:r>
              <a:rPr lang="en-US" sz="2500" dirty="0">
                <a:latin typeface="Arial" pitchFamily="34" charset="0"/>
                <a:cs typeface="Arial" pitchFamily="34" charset="0"/>
              </a:rPr>
              <a:t> </a:t>
            </a:r>
            <a:r>
              <a:rPr lang="en-US" sz="2500" dirty="0" smtClean="0">
                <a:latin typeface="Arial" pitchFamily="34" charset="0"/>
                <a:cs typeface="Arial" pitchFamily="34" charset="0"/>
              </a:rPr>
              <a:t>               reasonableness of plan fees; disclosures </a:t>
            </a:r>
            <a:r>
              <a:rPr lang="en-US" sz="2500" dirty="0">
                <a:latin typeface="Arial" pitchFamily="34" charset="0"/>
                <a:cs typeface="Arial" pitchFamily="34" charset="0"/>
              </a:rPr>
              <a:t>to </a:t>
            </a:r>
            <a:r>
              <a:rPr lang="en-US" sz="2500" dirty="0" smtClean="0">
                <a:latin typeface="Arial" pitchFamily="34" charset="0"/>
                <a:cs typeface="Arial" pitchFamily="34" charset="0"/>
              </a:rPr>
              <a:t>participants; and</a:t>
            </a:r>
          </a:p>
          <a:p>
            <a:pPr marL="109728" indent="0">
              <a:spcBef>
                <a:spcPts val="0"/>
              </a:spcBef>
              <a:buNone/>
            </a:pPr>
            <a:r>
              <a:rPr lang="en-US" sz="2500" dirty="0">
                <a:latin typeface="Arial" pitchFamily="34" charset="0"/>
                <a:cs typeface="Arial" pitchFamily="34" charset="0"/>
              </a:rPr>
              <a:t>	</a:t>
            </a:r>
            <a:r>
              <a:rPr lang="en-US" sz="2500" dirty="0" smtClean="0">
                <a:latin typeface="Arial" pitchFamily="34" charset="0"/>
                <a:cs typeface="Arial" pitchFamily="34" charset="0"/>
              </a:rPr>
              <a:t>   selecting annuity providers</a:t>
            </a:r>
          </a:p>
          <a:p>
            <a:pPr marL="109728" indent="0">
              <a:spcBef>
                <a:spcPts val="0"/>
              </a:spcBef>
              <a:buNone/>
            </a:pPr>
            <a:r>
              <a:rPr lang="en-US" sz="2500" dirty="0">
                <a:latin typeface="Arial" pitchFamily="34" charset="0"/>
                <a:cs typeface="Arial" pitchFamily="34" charset="0"/>
              </a:rPr>
              <a:t>	</a:t>
            </a:r>
            <a:r>
              <a:rPr lang="en-US" sz="2500" b="1" dirty="0" smtClean="0">
                <a:latin typeface="Arial" pitchFamily="34" charset="0"/>
                <a:cs typeface="Arial" pitchFamily="34" charset="0"/>
              </a:rPr>
              <a:t>-</a:t>
            </a:r>
            <a:r>
              <a:rPr lang="en-US" sz="2500" dirty="0" smtClean="0">
                <a:latin typeface="Arial" pitchFamily="34" charset="0"/>
                <a:cs typeface="Arial" pitchFamily="34" charset="0"/>
              </a:rPr>
              <a:t>  Many sponsors seek relief from these and other responsibilities</a:t>
            </a:r>
          </a:p>
          <a:p>
            <a:pPr marL="109728" indent="0">
              <a:spcBef>
                <a:spcPts val="0"/>
              </a:spcBef>
              <a:buNone/>
            </a:pPr>
            <a:endParaRPr lang="en-US" dirty="0" smtClean="0">
              <a:latin typeface="Arial" pitchFamily="34" charset="0"/>
              <a:cs typeface="Arial" pitchFamily="34" charset="0"/>
            </a:endParaRPr>
          </a:p>
          <a:p>
            <a:pPr marL="109728" indent="0">
              <a:spcBef>
                <a:spcPts val="0"/>
              </a:spcBef>
              <a:buNone/>
            </a:pPr>
            <a:r>
              <a:rPr lang="en-US" dirty="0">
                <a:latin typeface="Arial" pitchFamily="34" charset="0"/>
                <a:cs typeface="Arial" pitchFamily="34" charset="0"/>
              </a:rPr>
              <a:t> </a:t>
            </a:r>
            <a:r>
              <a:rPr lang="en-US" dirty="0" smtClean="0">
                <a:latin typeface="Arial" pitchFamily="34" charset="0"/>
                <a:cs typeface="Arial" pitchFamily="34" charset="0"/>
              </a:rPr>
              <a:t>   •  Consequences of breaching fiduciary duties are expensive:</a:t>
            </a:r>
          </a:p>
          <a:p>
            <a:pPr marL="109728" indent="0">
              <a:lnSpc>
                <a:spcPct val="110000"/>
              </a:lnSpc>
              <a:spcBef>
                <a:spcPts val="0"/>
              </a:spcBef>
              <a:buNone/>
            </a:pPr>
            <a:r>
              <a:rPr lang="en-US" sz="2000" dirty="0" smtClean="0">
                <a:latin typeface="Arial" pitchFamily="34" charset="0"/>
                <a:cs typeface="Arial" pitchFamily="34" charset="0"/>
              </a:rPr>
              <a:t>	</a:t>
            </a:r>
            <a:r>
              <a:rPr lang="en-US" sz="2300" b="1" dirty="0" smtClean="0">
                <a:latin typeface="Arial" pitchFamily="34" charset="0"/>
                <a:cs typeface="Arial" pitchFamily="34" charset="0"/>
              </a:rPr>
              <a:t>-</a:t>
            </a:r>
            <a:r>
              <a:rPr lang="en-US" sz="2300" dirty="0" smtClean="0">
                <a:latin typeface="Arial" pitchFamily="34" charset="0"/>
                <a:cs typeface="Arial" pitchFamily="34" charset="0"/>
              </a:rPr>
              <a:t>  Making plan whole for plan losses or restoring lost profits </a:t>
            </a:r>
          </a:p>
          <a:p>
            <a:pPr marL="109728" indent="0">
              <a:lnSpc>
                <a:spcPct val="110000"/>
              </a:lnSpc>
              <a:spcBef>
                <a:spcPts val="0"/>
              </a:spcBef>
              <a:buNone/>
            </a:pPr>
            <a:r>
              <a:rPr lang="en-US" sz="2300" dirty="0">
                <a:latin typeface="Arial" pitchFamily="34" charset="0"/>
                <a:cs typeface="Arial" pitchFamily="34" charset="0"/>
              </a:rPr>
              <a:t>	</a:t>
            </a:r>
            <a:r>
              <a:rPr lang="en-US" sz="2300" b="1" dirty="0" smtClean="0">
                <a:latin typeface="Arial" pitchFamily="34" charset="0"/>
                <a:cs typeface="Arial" pitchFamily="34" charset="0"/>
              </a:rPr>
              <a:t>- </a:t>
            </a:r>
            <a:r>
              <a:rPr lang="en-US" sz="2300" dirty="0" smtClean="0">
                <a:latin typeface="Arial" pitchFamily="34" charset="0"/>
                <a:cs typeface="Arial" pitchFamily="34" charset="0"/>
              </a:rPr>
              <a:t> Settlements against large employers in private class action litigation </a:t>
            </a:r>
          </a:p>
          <a:p>
            <a:pPr marL="109728" indent="0">
              <a:lnSpc>
                <a:spcPct val="110000"/>
              </a:lnSpc>
              <a:spcBef>
                <a:spcPts val="0"/>
              </a:spcBef>
              <a:buNone/>
            </a:pPr>
            <a:r>
              <a:rPr lang="en-US" sz="2300" dirty="0">
                <a:latin typeface="Arial" pitchFamily="34" charset="0"/>
                <a:cs typeface="Arial" pitchFamily="34" charset="0"/>
              </a:rPr>
              <a:t> </a:t>
            </a:r>
            <a:r>
              <a:rPr lang="en-US" sz="2300" dirty="0" smtClean="0">
                <a:latin typeface="Arial" pitchFamily="34" charset="0"/>
                <a:cs typeface="Arial" pitchFamily="34" charset="0"/>
              </a:rPr>
              <a:t>               over investment fees have ranged from $15 million to $35 million </a:t>
            </a:r>
          </a:p>
          <a:p>
            <a:pPr marL="109728" indent="0">
              <a:lnSpc>
                <a:spcPct val="70000"/>
              </a:lnSpc>
              <a:spcBef>
                <a:spcPts val="0"/>
              </a:spcBef>
              <a:buNone/>
            </a:pPr>
            <a:endParaRPr lang="en-US" sz="2600" dirty="0" smtClean="0">
              <a:latin typeface="Arial" pitchFamily="34" charset="0"/>
              <a:cs typeface="Arial" pitchFamily="34" charset="0"/>
            </a:endParaRPr>
          </a:p>
          <a:p>
            <a:pPr marL="109728" indent="0">
              <a:spcBef>
                <a:spcPts val="0"/>
              </a:spcBef>
              <a:buNone/>
            </a:pPr>
            <a:r>
              <a:rPr lang="en-US" sz="2600" dirty="0">
                <a:latin typeface="Arial" pitchFamily="34" charset="0"/>
                <a:cs typeface="Arial" pitchFamily="34" charset="0"/>
              </a:rPr>
              <a:t> </a:t>
            </a:r>
            <a:r>
              <a:rPr lang="en-US" sz="2600" dirty="0" smtClean="0">
                <a:latin typeface="Arial" pitchFamily="34" charset="0"/>
                <a:cs typeface="Arial" pitchFamily="34" charset="0"/>
              </a:rPr>
              <a:t>   •  </a:t>
            </a:r>
            <a:r>
              <a:rPr lang="en-US" dirty="0" smtClean="0">
                <a:latin typeface="Arial" pitchFamily="34" charset="0"/>
                <a:cs typeface="Arial" pitchFamily="34" charset="0"/>
              </a:rPr>
              <a:t>Enhanced fiduciary services are in demand to relieve  </a:t>
            </a:r>
          </a:p>
          <a:p>
            <a:pPr marL="109728" indent="0">
              <a:spcBef>
                <a:spcPts val="0"/>
              </a:spcBef>
              <a:buNone/>
            </a:pPr>
            <a:r>
              <a:rPr lang="en-US" dirty="0">
                <a:latin typeface="Arial" pitchFamily="34" charset="0"/>
                <a:cs typeface="Arial" pitchFamily="34" charset="0"/>
              </a:rPr>
              <a:t> </a:t>
            </a:r>
            <a:r>
              <a:rPr lang="en-US" dirty="0" smtClean="0">
                <a:latin typeface="Arial" pitchFamily="34" charset="0"/>
                <a:cs typeface="Arial" pitchFamily="34" charset="0"/>
              </a:rPr>
              <a:t>      employers of the new duties as well as burdens of day-to day </a:t>
            </a:r>
          </a:p>
          <a:p>
            <a:pPr marL="109728" indent="0">
              <a:spcBef>
                <a:spcPts val="0"/>
              </a:spcBef>
              <a:buNone/>
            </a:pPr>
            <a:r>
              <a:rPr lang="en-US" dirty="0">
                <a:latin typeface="Arial" pitchFamily="34" charset="0"/>
                <a:cs typeface="Arial" pitchFamily="34" charset="0"/>
              </a:rPr>
              <a:t> </a:t>
            </a:r>
            <a:r>
              <a:rPr lang="en-US" dirty="0" smtClean="0">
                <a:latin typeface="Arial" pitchFamily="34" charset="0"/>
                <a:cs typeface="Arial" pitchFamily="34" charset="0"/>
              </a:rPr>
              <a:t>      plan operation</a:t>
            </a:r>
            <a:endParaRPr lang="en-US" dirty="0">
              <a:latin typeface="Arial" pitchFamily="34" charset="0"/>
              <a:cs typeface="Arial" pitchFamily="34" charset="0"/>
            </a:endParaRPr>
          </a:p>
          <a:p>
            <a:pPr marL="109728" indent="0">
              <a:buNone/>
            </a:pPr>
            <a:endParaRPr lang="en-US" dirty="0" smtClean="0">
              <a:latin typeface="Arial" pitchFamily="34" charset="0"/>
              <a:cs typeface="Arial" pitchFamily="34" charset="0"/>
            </a:endParaRPr>
          </a:p>
        </p:txBody>
      </p:sp>
      <p:sp>
        <p:nvSpPr>
          <p:cNvPr id="3" name="Title 2"/>
          <p:cNvSpPr>
            <a:spLocks noGrp="1"/>
          </p:cNvSpPr>
          <p:nvPr>
            <p:ph type="title"/>
          </p:nvPr>
        </p:nvSpPr>
        <p:spPr>
          <a:xfrm>
            <a:off x="304800" y="381000"/>
            <a:ext cx="7696200" cy="762000"/>
          </a:xfrm>
        </p:spPr>
        <p:txBody>
          <a:bodyPr>
            <a:noAutofit/>
          </a:bodyPr>
          <a:lstStyle/>
          <a:p>
            <a:r>
              <a:rPr lang="en-US" sz="4000" dirty="0" smtClean="0">
                <a:solidFill>
                  <a:schemeClr val="accent2">
                    <a:lumMod val="50000"/>
                  </a:schemeClr>
                </a:solidFill>
                <a:effectLst/>
                <a:latin typeface="Arial" pitchFamily="34" charset="0"/>
                <a:cs typeface="Arial" pitchFamily="34" charset="0"/>
              </a:rPr>
              <a:t/>
            </a:r>
            <a:br>
              <a:rPr lang="en-US" sz="4000" dirty="0" smtClean="0">
                <a:solidFill>
                  <a:schemeClr val="accent2">
                    <a:lumMod val="50000"/>
                  </a:schemeClr>
                </a:solidFill>
                <a:effectLst/>
                <a:latin typeface="Arial" pitchFamily="34" charset="0"/>
                <a:cs typeface="Arial" pitchFamily="34" charset="0"/>
              </a:rPr>
            </a:br>
            <a:r>
              <a:rPr lang="en-US" sz="4000" dirty="0" smtClean="0">
                <a:solidFill>
                  <a:schemeClr val="accent2">
                    <a:lumMod val="50000"/>
                  </a:schemeClr>
                </a:solidFill>
                <a:effectLst/>
                <a:latin typeface="Arial" pitchFamily="34" charset="0"/>
                <a:cs typeface="Arial" pitchFamily="34" charset="0"/>
              </a:rPr>
              <a:t>ERISA </a:t>
            </a:r>
            <a:r>
              <a:rPr lang="en-US" sz="4000" dirty="0">
                <a:solidFill>
                  <a:schemeClr val="accent2">
                    <a:lumMod val="50000"/>
                  </a:schemeClr>
                </a:solidFill>
                <a:effectLst/>
                <a:latin typeface="Arial" pitchFamily="34" charset="0"/>
                <a:cs typeface="Arial" pitchFamily="34" charset="0"/>
              </a:rPr>
              <a:t>Fiduciary Duties</a:t>
            </a:r>
            <a:br>
              <a:rPr lang="en-US" sz="4000" dirty="0">
                <a:solidFill>
                  <a:schemeClr val="accent2">
                    <a:lumMod val="50000"/>
                  </a:schemeClr>
                </a:solidFill>
                <a:effectLst/>
                <a:latin typeface="Arial" pitchFamily="34" charset="0"/>
                <a:cs typeface="Arial" pitchFamily="34" charset="0"/>
              </a:rPr>
            </a:br>
            <a:r>
              <a:rPr lang="en-US" sz="4000" dirty="0" smtClean="0">
                <a:latin typeface="Arial" pitchFamily="34" charset="0"/>
                <a:cs typeface="Arial" pitchFamily="34" charset="0"/>
              </a:rPr>
              <a:t/>
            </a:r>
            <a:br>
              <a:rPr lang="en-US" sz="4000" dirty="0" smtClean="0">
                <a:latin typeface="Arial" pitchFamily="34" charset="0"/>
                <a:cs typeface="Arial" pitchFamily="34" charset="0"/>
              </a:rPr>
            </a:br>
            <a:endParaRPr lang="en-US" sz="4000" dirty="0">
              <a:solidFill>
                <a:schemeClr val="accent2">
                  <a:lumMod val="50000"/>
                </a:schemeClr>
              </a:solidFill>
              <a:effectLst/>
              <a:latin typeface="Arial" pitchFamily="34" charset="0"/>
              <a:cs typeface="Arial" pitchFamily="34" charset="0"/>
            </a:endParaRPr>
          </a:p>
        </p:txBody>
      </p:sp>
    </p:spTree>
    <p:extLst>
      <p:ext uri="{BB962C8B-B14F-4D97-AF65-F5344CB8AC3E}">
        <p14:creationId xmlns:p14="http://schemas.microsoft.com/office/powerpoint/2010/main" val="30923992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066800"/>
            <a:ext cx="8229600" cy="4940491"/>
          </a:xfrm>
        </p:spPr>
        <p:txBody>
          <a:bodyPr>
            <a:normAutofit lnSpcReduction="10000"/>
          </a:bodyPr>
          <a:lstStyle/>
          <a:p>
            <a:pPr marL="282575">
              <a:lnSpc>
                <a:spcPct val="80000"/>
              </a:lnSpc>
              <a:spcBef>
                <a:spcPct val="20000"/>
              </a:spcBef>
              <a:buClr>
                <a:schemeClr val="tx1"/>
              </a:buClr>
              <a:defRPr/>
            </a:pPr>
            <a:r>
              <a:rPr lang="en-US" dirty="0"/>
              <a:t>Civil Actions Under ERISA</a:t>
            </a:r>
          </a:p>
          <a:p>
            <a:pPr marL="682625" lvl="1" indent="-285750">
              <a:lnSpc>
                <a:spcPct val="80000"/>
              </a:lnSpc>
              <a:spcBef>
                <a:spcPct val="20000"/>
              </a:spcBef>
              <a:buClr>
                <a:schemeClr val="tx1"/>
              </a:buClr>
              <a:defRPr/>
            </a:pPr>
            <a:r>
              <a:rPr lang="en-US" sz="2600" dirty="0"/>
              <a:t>May be brought by DOL, participants or co-fiduciaries</a:t>
            </a:r>
          </a:p>
          <a:p>
            <a:pPr marL="682625" lvl="1" indent="-285750">
              <a:lnSpc>
                <a:spcPct val="80000"/>
              </a:lnSpc>
              <a:spcBef>
                <a:spcPct val="20000"/>
              </a:spcBef>
              <a:buClr>
                <a:schemeClr val="tx1"/>
              </a:buClr>
              <a:defRPr/>
            </a:pPr>
            <a:r>
              <a:rPr lang="en-US" sz="2600" dirty="0"/>
              <a:t>Fiduciary is personally liable for losses caused by breach</a:t>
            </a:r>
          </a:p>
          <a:p>
            <a:pPr marL="282575">
              <a:lnSpc>
                <a:spcPct val="80000"/>
              </a:lnSpc>
              <a:spcBef>
                <a:spcPct val="50000"/>
              </a:spcBef>
              <a:buClr>
                <a:schemeClr val="tx1"/>
              </a:buClr>
              <a:defRPr/>
            </a:pPr>
            <a:r>
              <a:rPr lang="en-US" dirty="0"/>
              <a:t>DOL Civil Penalty</a:t>
            </a:r>
            <a:endParaRPr lang="en-US" sz="2600" dirty="0"/>
          </a:p>
          <a:p>
            <a:pPr marL="682625" lvl="1" indent="-285750">
              <a:lnSpc>
                <a:spcPct val="80000"/>
              </a:lnSpc>
              <a:spcBef>
                <a:spcPct val="20000"/>
              </a:spcBef>
              <a:buClr>
                <a:schemeClr val="tx1"/>
              </a:buClr>
              <a:defRPr/>
            </a:pPr>
            <a:r>
              <a:rPr lang="en-US" sz="2600" dirty="0"/>
              <a:t>Penalty amount is 20% of applicable recovery amount </a:t>
            </a:r>
          </a:p>
          <a:p>
            <a:pPr marL="288925" indent="-285750">
              <a:lnSpc>
                <a:spcPct val="80000"/>
              </a:lnSpc>
              <a:spcBef>
                <a:spcPts val="1800"/>
              </a:spcBef>
              <a:buClr>
                <a:schemeClr val="tx1"/>
              </a:buClr>
              <a:defRPr/>
            </a:pPr>
            <a:r>
              <a:rPr lang="en-US" dirty="0"/>
              <a:t>Excise Taxes</a:t>
            </a:r>
          </a:p>
          <a:p>
            <a:pPr marL="288925" indent="-285750">
              <a:lnSpc>
                <a:spcPct val="80000"/>
              </a:lnSpc>
              <a:spcBef>
                <a:spcPts val="1800"/>
              </a:spcBef>
              <a:buClr>
                <a:schemeClr val="tx1"/>
              </a:buClr>
              <a:defRPr/>
            </a:pPr>
            <a:r>
              <a:rPr lang="en-US" dirty="0"/>
              <a:t>Potential Co-Fiduciary </a:t>
            </a:r>
            <a:r>
              <a:rPr lang="en-US" dirty="0" smtClean="0"/>
              <a:t>Liability</a:t>
            </a:r>
          </a:p>
          <a:p>
            <a:pPr marL="288925" indent="-285750">
              <a:lnSpc>
                <a:spcPct val="80000"/>
              </a:lnSpc>
              <a:spcBef>
                <a:spcPts val="1800"/>
              </a:spcBef>
              <a:buClr>
                <a:schemeClr val="tx1"/>
              </a:buClr>
              <a:defRPr/>
            </a:pPr>
            <a:r>
              <a:rPr lang="en-US" dirty="0" smtClean="0"/>
              <a:t>Employer error resulted in $1.69 billion of recoveries through DOL enforcement in 2013</a:t>
            </a:r>
            <a:endParaRPr lang="en-US" dirty="0"/>
          </a:p>
          <a:p>
            <a:endParaRPr lang="en-US" dirty="0" smtClean="0"/>
          </a:p>
        </p:txBody>
      </p:sp>
      <p:sp>
        <p:nvSpPr>
          <p:cNvPr id="3" name="Title 2"/>
          <p:cNvSpPr>
            <a:spLocks noGrp="1"/>
          </p:cNvSpPr>
          <p:nvPr>
            <p:ph type="title"/>
          </p:nvPr>
        </p:nvSpPr>
        <p:spPr>
          <a:xfrm>
            <a:off x="457200" y="274638"/>
            <a:ext cx="8229600" cy="792162"/>
          </a:xfrm>
        </p:spPr>
        <p:txBody>
          <a:bodyPr>
            <a:normAutofit/>
          </a:bodyPr>
          <a:lstStyle/>
          <a:p>
            <a:r>
              <a:rPr lang="en-US" dirty="0" smtClean="0">
                <a:solidFill>
                  <a:schemeClr val="accent2">
                    <a:lumMod val="50000"/>
                  </a:schemeClr>
                </a:solidFill>
                <a:effectLst/>
                <a:latin typeface="Arial" pitchFamily="34" charset="0"/>
                <a:cs typeface="Arial" pitchFamily="34" charset="0"/>
              </a:rPr>
              <a:t>Prohibited Transactions</a:t>
            </a:r>
            <a:endParaRPr lang="en-US" dirty="0">
              <a:solidFill>
                <a:schemeClr val="accent2">
                  <a:lumMod val="50000"/>
                </a:schemeClr>
              </a:solidFill>
              <a:effectLst/>
              <a:latin typeface="Arial" pitchFamily="34" charset="0"/>
              <a:cs typeface="Arial" pitchFamily="34" charset="0"/>
            </a:endParaRPr>
          </a:p>
        </p:txBody>
      </p:sp>
    </p:spTree>
    <p:extLst>
      <p:ext uri="{BB962C8B-B14F-4D97-AF65-F5344CB8AC3E}">
        <p14:creationId xmlns:p14="http://schemas.microsoft.com/office/powerpoint/2010/main" val="12606882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066800"/>
            <a:ext cx="8229600" cy="4940491"/>
          </a:xfrm>
        </p:spPr>
        <p:txBody>
          <a:bodyPr>
            <a:normAutofit fontScale="70000" lnSpcReduction="20000"/>
          </a:bodyPr>
          <a:lstStyle/>
          <a:p>
            <a:r>
              <a:rPr lang="en-US" sz="3200" dirty="0" smtClean="0"/>
              <a:t>Plan Disqualification </a:t>
            </a:r>
          </a:p>
          <a:p>
            <a:pPr lvl="1"/>
            <a:r>
              <a:rPr lang="en-US" sz="2800" dirty="0" smtClean="0"/>
              <a:t>Document failure</a:t>
            </a:r>
          </a:p>
          <a:p>
            <a:pPr lvl="1"/>
            <a:r>
              <a:rPr lang="en-US" sz="2800" dirty="0" smtClean="0"/>
              <a:t>Operational </a:t>
            </a:r>
            <a:r>
              <a:rPr lang="en-US" sz="2800" dirty="0"/>
              <a:t>failure</a:t>
            </a:r>
          </a:p>
          <a:p>
            <a:pPr lvl="1"/>
            <a:r>
              <a:rPr lang="en-US" sz="2800" dirty="0"/>
              <a:t>Demographic failure</a:t>
            </a:r>
          </a:p>
          <a:p>
            <a:pPr lvl="1"/>
            <a:r>
              <a:rPr lang="en-US" sz="2800" dirty="0"/>
              <a:t>Employer eligibility </a:t>
            </a:r>
            <a:r>
              <a:rPr lang="en-US" sz="2800" dirty="0" smtClean="0"/>
              <a:t>failure</a:t>
            </a:r>
          </a:p>
          <a:p>
            <a:pPr lvl="1"/>
            <a:endParaRPr lang="en-US" sz="2800" dirty="0" smtClean="0"/>
          </a:p>
          <a:p>
            <a:r>
              <a:rPr lang="en-US" sz="3200" dirty="0" smtClean="0"/>
              <a:t>Consequences of Disqualification</a:t>
            </a:r>
          </a:p>
          <a:p>
            <a:pPr lvl="1"/>
            <a:r>
              <a:rPr lang="en-US" sz="2800" dirty="0"/>
              <a:t>Plan trust pays taxes on earnings</a:t>
            </a:r>
          </a:p>
          <a:p>
            <a:pPr lvl="1"/>
            <a:r>
              <a:rPr lang="en-US" sz="2800" dirty="0"/>
              <a:t>Employees taxed on vested plan interest</a:t>
            </a:r>
          </a:p>
          <a:p>
            <a:pPr lvl="1"/>
            <a:r>
              <a:rPr lang="en-US" sz="2800" dirty="0"/>
              <a:t>Loss of employer deductions</a:t>
            </a:r>
          </a:p>
          <a:p>
            <a:endParaRPr lang="en-US" sz="3200" dirty="0" smtClean="0"/>
          </a:p>
          <a:p>
            <a:r>
              <a:rPr lang="en-US" sz="3200" dirty="0" smtClean="0"/>
              <a:t>Penalties reduced or eliminated if failure identified and corrected before IRS discovery</a:t>
            </a:r>
          </a:p>
          <a:p>
            <a:pPr lvl="1"/>
            <a:r>
              <a:rPr lang="en-US" sz="2800" dirty="0" smtClean="0"/>
              <a:t>TPA or consultant review can prevent the failure by providing updated documents</a:t>
            </a:r>
          </a:p>
          <a:p>
            <a:pPr lvl="1"/>
            <a:r>
              <a:rPr lang="en-US" sz="2900" dirty="0" smtClean="0"/>
              <a:t>Failures identified </a:t>
            </a:r>
            <a:r>
              <a:rPr lang="en-US" sz="2900" dirty="0"/>
              <a:t>in plan </a:t>
            </a:r>
            <a:r>
              <a:rPr lang="en-US" sz="2900" dirty="0" smtClean="0"/>
              <a:t>audits can also be timely corrected</a:t>
            </a:r>
          </a:p>
          <a:p>
            <a:pPr lvl="1"/>
            <a:endParaRPr lang="en-US" sz="2800" dirty="0" smtClean="0"/>
          </a:p>
          <a:p>
            <a:pPr lvl="1"/>
            <a:endParaRPr lang="en-US" dirty="0"/>
          </a:p>
        </p:txBody>
      </p:sp>
      <p:sp>
        <p:nvSpPr>
          <p:cNvPr id="3" name="Title 2"/>
          <p:cNvSpPr>
            <a:spLocks noGrp="1"/>
          </p:cNvSpPr>
          <p:nvPr>
            <p:ph type="title"/>
          </p:nvPr>
        </p:nvSpPr>
        <p:spPr>
          <a:xfrm>
            <a:off x="457200" y="274638"/>
            <a:ext cx="8229600" cy="868362"/>
          </a:xfrm>
        </p:spPr>
        <p:txBody>
          <a:bodyPr>
            <a:normAutofit/>
          </a:bodyPr>
          <a:lstStyle/>
          <a:p>
            <a:r>
              <a:rPr lang="en-US" dirty="0" smtClean="0">
                <a:solidFill>
                  <a:schemeClr val="accent2">
                    <a:lumMod val="50000"/>
                  </a:schemeClr>
                </a:solidFill>
                <a:effectLst/>
                <a:latin typeface="Arial" pitchFamily="34" charset="0"/>
                <a:cs typeface="Arial" pitchFamily="34" charset="0"/>
              </a:rPr>
              <a:t>Plan Disqualification</a:t>
            </a:r>
            <a:endParaRPr lang="en-US" dirty="0">
              <a:solidFill>
                <a:schemeClr val="accent2">
                  <a:lumMod val="50000"/>
                </a:schemeClr>
              </a:solidFill>
              <a:effectLst/>
              <a:latin typeface="Arial" pitchFamily="34" charset="0"/>
              <a:cs typeface="Arial" pitchFamily="34" charset="0"/>
            </a:endParaRPr>
          </a:p>
        </p:txBody>
      </p:sp>
    </p:spTree>
    <p:extLst>
      <p:ext uri="{BB962C8B-B14F-4D97-AF65-F5344CB8AC3E}">
        <p14:creationId xmlns:p14="http://schemas.microsoft.com/office/powerpoint/2010/main" val="12400514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635691"/>
          </a:xfrm>
        </p:spPr>
        <p:txBody>
          <a:bodyPr>
            <a:normAutofit fontScale="62500" lnSpcReduction="20000"/>
          </a:bodyPr>
          <a:lstStyle/>
          <a:p>
            <a:r>
              <a:rPr lang="en-US" sz="3800" dirty="0" smtClean="0">
                <a:latin typeface="Arial" pitchFamily="34" charset="0"/>
                <a:cs typeface="Arial" pitchFamily="34" charset="0"/>
              </a:rPr>
              <a:t>Typical cause of plan document failures</a:t>
            </a:r>
          </a:p>
          <a:p>
            <a:pPr lvl="1"/>
            <a:r>
              <a:rPr lang="en-US" sz="2900" dirty="0" smtClean="0">
                <a:latin typeface="Arial" pitchFamily="34" charset="0"/>
                <a:cs typeface="Arial" pitchFamily="34" charset="0"/>
              </a:rPr>
              <a:t>New </a:t>
            </a:r>
            <a:r>
              <a:rPr lang="en-US" sz="2900" dirty="0">
                <a:latin typeface="Arial" pitchFamily="34" charset="0"/>
                <a:cs typeface="Arial" pitchFamily="34" charset="0"/>
              </a:rPr>
              <a:t>law or regulation goes into effect and plan is not timely amended</a:t>
            </a:r>
          </a:p>
          <a:p>
            <a:pPr lvl="1"/>
            <a:r>
              <a:rPr lang="en-US" sz="2900" dirty="0">
                <a:latin typeface="Arial" pitchFamily="34" charset="0"/>
                <a:cs typeface="Arial" pitchFamily="34" charset="0"/>
              </a:rPr>
              <a:t>Plan not amended during </a:t>
            </a:r>
            <a:r>
              <a:rPr lang="en-US" sz="2900" dirty="0" smtClean="0">
                <a:latin typeface="Arial" pitchFamily="34" charset="0"/>
                <a:cs typeface="Arial" pitchFamily="34" charset="0"/>
              </a:rPr>
              <a:t>5-year </a:t>
            </a:r>
            <a:r>
              <a:rPr lang="en-US" sz="2900" dirty="0">
                <a:latin typeface="Arial" pitchFamily="34" charset="0"/>
                <a:cs typeface="Arial" pitchFamily="34" charset="0"/>
              </a:rPr>
              <a:t>amendment cycle for good faith or interim </a:t>
            </a:r>
            <a:r>
              <a:rPr lang="en-US" sz="2900" dirty="0" smtClean="0">
                <a:latin typeface="Arial" pitchFamily="34" charset="0"/>
                <a:cs typeface="Arial" pitchFamily="34" charset="0"/>
              </a:rPr>
              <a:t>amendments</a:t>
            </a:r>
          </a:p>
          <a:p>
            <a:pPr lvl="1"/>
            <a:endParaRPr lang="en-US" sz="3800" dirty="0" smtClean="0">
              <a:latin typeface="Arial" pitchFamily="34" charset="0"/>
              <a:cs typeface="Arial" pitchFamily="34" charset="0"/>
            </a:endParaRPr>
          </a:p>
          <a:p>
            <a:r>
              <a:rPr lang="en-US" sz="3800" dirty="0" smtClean="0">
                <a:latin typeface="Arial" pitchFamily="34" charset="0"/>
                <a:cs typeface="Arial" pitchFamily="34" charset="0"/>
              </a:rPr>
              <a:t>Language change is frequently minor and may have no actual impact on participants</a:t>
            </a:r>
          </a:p>
          <a:p>
            <a:pPr marL="603504" lvl="2" indent="-256032">
              <a:spcBef>
                <a:spcPts val="400"/>
              </a:spcBef>
              <a:buSzPct val="68000"/>
              <a:buFont typeface="Wingdings 3"/>
              <a:buChar char=""/>
            </a:pPr>
            <a:r>
              <a:rPr lang="en-US" sz="3000" dirty="0">
                <a:latin typeface="Arial" pitchFamily="34" charset="0"/>
                <a:cs typeface="Arial" pitchFamily="34" charset="0"/>
              </a:rPr>
              <a:t>Minor change can still jeopardize tax-qualification or result in compliance fees payable to IRS</a:t>
            </a:r>
          </a:p>
          <a:p>
            <a:endParaRPr lang="en-US" dirty="0" smtClean="0">
              <a:latin typeface="Arial" pitchFamily="34" charset="0"/>
              <a:cs typeface="Arial" pitchFamily="34" charset="0"/>
            </a:endParaRPr>
          </a:p>
          <a:p>
            <a:pPr marL="365760" lvl="1" indent="-256032">
              <a:spcBef>
                <a:spcPts val="400"/>
              </a:spcBef>
              <a:buSzPct val="68000"/>
              <a:buFont typeface="Wingdings 3"/>
              <a:buChar char=""/>
            </a:pPr>
            <a:r>
              <a:rPr lang="en-US" sz="3800" dirty="0">
                <a:latin typeface="Arial" pitchFamily="34" charset="0"/>
                <a:cs typeface="Arial" pitchFamily="34" charset="0"/>
              </a:rPr>
              <a:t>TPA, working with counsel, </a:t>
            </a:r>
            <a:r>
              <a:rPr lang="en-US" sz="3800" dirty="0" smtClean="0">
                <a:latin typeface="Arial" pitchFamily="34" charset="0"/>
                <a:cs typeface="Arial" pitchFamily="34" charset="0"/>
              </a:rPr>
              <a:t>can </a:t>
            </a:r>
            <a:r>
              <a:rPr lang="en-US" sz="3800" dirty="0">
                <a:latin typeface="Arial" pitchFamily="34" charset="0"/>
                <a:cs typeface="Arial" pitchFamily="34" charset="0"/>
              </a:rPr>
              <a:t>more </a:t>
            </a:r>
            <a:r>
              <a:rPr lang="en-US" sz="3800" dirty="0" smtClean="0">
                <a:latin typeface="Arial" pitchFamily="34" charset="0"/>
                <a:cs typeface="Arial" pitchFamily="34" charset="0"/>
              </a:rPr>
              <a:t>efficiently identify </a:t>
            </a:r>
            <a:r>
              <a:rPr lang="en-US" sz="3800" dirty="0">
                <a:latin typeface="Arial" pitchFamily="34" charset="0"/>
                <a:cs typeface="Arial" pitchFamily="34" charset="0"/>
              </a:rPr>
              <a:t>and </a:t>
            </a:r>
            <a:r>
              <a:rPr lang="en-US" sz="3800" dirty="0" smtClean="0">
                <a:latin typeface="Arial" pitchFamily="34" charset="0"/>
                <a:cs typeface="Arial" pitchFamily="34" charset="0"/>
              </a:rPr>
              <a:t>implement </a:t>
            </a:r>
            <a:r>
              <a:rPr lang="en-US" sz="3800" dirty="0">
                <a:latin typeface="Arial" pitchFamily="34" charset="0"/>
                <a:cs typeface="Arial" pitchFamily="34" charset="0"/>
              </a:rPr>
              <a:t>needed amendments than brokers and financial </a:t>
            </a:r>
            <a:r>
              <a:rPr lang="en-US" sz="3800" dirty="0" smtClean="0">
                <a:latin typeface="Arial" pitchFamily="34" charset="0"/>
                <a:cs typeface="Arial" pitchFamily="34" charset="0"/>
              </a:rPr>
              <a:t>institutions</a:t>
            </a:r>
          </a:p>
          <a:p>
            <a:pPr marL="603504" lvl="2" indent="-256032">
              <a:spcBef>
                <a:spcPts val="400"/>
              </a:spcBef>
              <a:buSzPct val="68000"/>
              <a:buFont typeface="Wingdings 3"/>
              <a:buChar char=""/>
            </a:pPr>
            <a:r>
              <a:rPr lang="en-US" sz="2900" dirty="0" smtClean="0">
                <a:latin typeface="Arial" pitchFamily="34" charset="0"/>
                <a:cs typeface="Arial" pitchFamily="34" charset="0"/>
              </a:rPr>
              <a:t>One size does not fit all</a:t>
            </a:r>
          </a:p>
          <a:p>
            <a:pPr marL="603504" lvl="2" indent="-256032">
              <a:spcBef>
                <a:spcPts val="400"/>
              </a:spcBef>
              <a:buSzPct val="68000"/>
              <a:buFont typeface="Wingdings 3"/>
              <a:buChar char=""/>
            </a:pPr>
            <a:r>
              <a:rPr lang="en-US" sz="2900" dirty="0" smtClean="0">
                <a:latin typeface="Arial" pitchFamily="34" charset="0"/>
                <a:cs typeface="Arial" pitchFamily="34" charset="0"/>
              </a:rPr>
              <a:t>Requirements of DC v. DB plans</a:t>
            </a:r>
          </a:p>
          <a:p>
            <a:pPr marL="603504" lvl="2" indent="-256032">
              <a:spcBef>
                <a:spcPts val="400"/>
              </a:spcBef>
              <a:buSzPct val="68000"/>
              <a:buFont typeface="Wingdings 3"/>
              <a:buChar char=""/>
            </a:pPr>
            <a:r>
              <a:rPr lang="en-US" sz="2900" dirty="0" smtClean="0">
                <a:latin typeface="Arial" pitchFamily="34" charset="0"/>
                <a:cs typeface="Arial" pitchFamily="34" charset="0"/>
              </a:rPr>
              <a:t>Broad coverage v. one-man plans</a:t>
            </a:r>
            <a:endParaRPr lang="en-US" sz="2900" dirty="0">
              <a:latin typeface="Arial" pitchFamily="34" charset="0"/>
              <a:cs typeface="Arial" pitchFamily="34" charset="0"/>
            </a:endParaRPr>
          </a:p>
          <a:p>
            <a:endParaRPr lang="en-US" dirty="0" smtClean="0"/>
          </a:p>
          <a:p>
            <a:pPr marL="393192" lvl="1" indent="0">
              <a:buNone/>
            </a:pPr>
            <a:endParaRPr lang="en-US" dirty="0" smtClean="0"/>
          </a:p>
        </p:txBody>
      </p:sp>
      <p:sp>
        <p:nvSpPr>
          <p:cNvPr id="3" name="Title 2"/>
          <p:cNvSpPr>
            <a:spLocks noGrp="1"/>
          </p:cNvSpPr>
          <p:nvPr>
            <p:ph type="title"/>
          </p:nvPr>
        </p:nvSpPr>
        <p:spPr/>
        <p:txBody>
          <a:bodyPr>
            <a:normAutofit/>
          </a:bodyPr>
          <a:lstStyle/>
          <a:p>
            <a:r>
              <a:rPr lang="en-US" sz="4000" dirty="0" smtClean="0">
                <a:solidFill>
                  <a:schemeClr val="accent2">
                    <a:lumMod val="50000"/>
                  </a:schemeClr>
                </a:solidFill>
                <a:effectLst/>
                <a:latin typeface="Arial" pitchFamily="34" charset="0"/>
                <a:cs typeface="Arial" pitchFamily="34" charset="0"/>
              </a:rPr>
              <a:t>Plan Documentation</a:t>
            </a:r>
            <a:endParaRPr lang="en-US" sz="4000" dirty="0">
              <a:solidFill>
                <a:schemeClr val="accent2">
                  <a:lumMod val="50000"/>
                </a:schemeClr>
              </a:solidFill>
              <a:effectLst/>
              <a:latin typeface="Arial" pitchFamily="34" charset="0"/>
              <a:cs typeface="Arial" pitchFamily="34" charset="0"/>
            </a:endParaRPr>
          </a:p>
        </p:txBody>
      </p:sp>
    </p:spTree>
    <p:extLst>
      <p:ext uri="{BB962C8B-B14F-4D97-AF65-F5344CB8AC3E}">
        <p14:creationId xmlns:p14="http://schemas.microsoft.com/office/powerpoint/2010/main" val="10197469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4788091"/>
          </a:xfrm>
        </p:spPr>
        <p:txBody>
          <a:bodyPr>
            <a:normAutofit lnSpcReduction="10000"/>
          </a:bodyPr>
          <a:lstStyle/>
          <a:p>
            <a:pPr marL="282575">
              <a:lnSpc>
                <a:spcPct val="80000"/>
              </a:lnSpc>
              <a:spcBef>
                <a:spcPct val="20000"/>
              </a:spcBef>
              <a:buClr>
                <a:schemeClr val="tx1"/>
              </a:buClr>
            </a:pPr>
            <a:r>
              <a:rPr lang="en-US" dirty="0"/>
              <a:t>Core Service Provided by 3(21) </a:t>
            </a:r>
            <a:r>
              <a:rPr lang="en-US" dirty="0" smtClean="0"/>
              <a:t>fiduciary</a:t>
            </a:r>
            <a:endParaRPr lang="en-US" sz="2600" dirty="0"/>
          </a:p>
          <a:p>
            <a:pPr marL="682625" lvl="1" indent="-285750">
              <a:lnSpc>
                <a:spcPct val="80000"/>
              </a:lnSpc>
              <a:spcBef>
                <a:spcPct val="20000"/>
              </a:spcBef>
              <a:buClr>
                <a:schemeClr val="tx1"/>
              </a:buClr>
            </a:pPr>
            <a:r>
              <a:rPr lang="en-US" sz="2600" dirty="0"/>
              <a:t>Assisting Plan Sponsor in selection and monitoring of Plan’s investment menu options </a:t>
            </a:r>
          </a:p>
          <a:p>
            <a:pPr marL="682625" lvl="1" indent="-285750">
              <a:lnSpc>
                <a:spcPct val="80000"/>
              </a:lnSpc>
              <a:spcBef>
                <a:spcPct val="20000"/>
              </a:spcBef>
              <a:buClr>
                <a:schemeClr val="tx1"/>
              </a:buClr>
            </a:pPr>
            <a:r>
              <a:rPr lang="en-US" sz="2600" dirty="0"/>
              <a:t>Advice is non-discretionary (</a:t>
            </a:r>
            <a:r>
              <a:rPr lang="en-US" sz="2600" i="1" u="sng" dirty="0"/>
              <a:t>i.e</a:t>
            </a:r>
            <a:r>
              <a:rPr lang="en-US" sz="2600" i="1" dirty="0"/>
              <a:t>.</a:t>
            </a:r>
            <a:r>
              <a:rPr lang="en-US" sz="2600" dirty="0"/>
              <a:t>, </a:t>
            </a:r>
            <a:r>
              <a:rPr lang="en-US" sz="2600" dirty="0" smtClean="0"/>
              <a:t>consists of recommendations</a:t>
            </a:r>
            <a:r>
              <a:rPr lang="en-US" sz="2600" dirty="0"/>
              <a:t>)</a:t>
            </a:r>
          </a:p>
          <a:p>
            <a:pPr marL="282575">
              <a:lnSpc>
                <a:spcPct val="80000"/>
              </a:lnSpc>
              <a:spcBef>
                <a:spcPts val="1800"/>
              </a:spcBef>
              <a:buClr>
                <a:schemeClr val="tx1"/>
              </a:buClr>
            </a:pPr>
            <a:r>
              <a:rPr lang="en-US" dirty="0"/>
              <a:t>Related Services</a:t>
            </a:r>
            <a:endParaRPr lang="en-US" sz="2600" dirty="0"/>
          </a:p>
          <a:p>
            <a:pPr marL="682625" lvl="1" indent="-285750">
              <a:lnSpc>
                <a:spcPct val="80000"/>
              </a:lnSpc>
              <a:spcBef>
                <a:spcPct val="20000"/>
              </a:spcBef>
              <a:buClr>
                <a:schemeClr val="tx1"/>
              </a:buClr>
            </a:pPr>
            <a:r>
              <a:rPr lang="en-US" sz="2600" dirty="0"/>
              <a:t>Assisting with IPS document where Plan Sponsor is responsible for reviewing and adopting IPS</a:t>
            </a:r>
          </a:p>
          <a:p>
            <a:pPr marL="682625" lvl="1" indent="-285750">
              <a:lnSpc>
                <a:spcPct val="80000"/>
              </a:lnSpc>
              <a:spcBef>
                <a:spcPct val="20000"/>
              </a:spcBef>
              <a:buClr>
                <a:schemeClr val="tx1"/>
              </a:buClr>
            </a:pPr>
            <a:r>
              <a:rPr lang="en-US" sz="2600" dirty="0"/>
              <a:t>Providing quarterly reports and meeting with Plan Sponsor annually</a:t>
            </a:r>
          </a:p>
          <a:p>
            <a:pPr marL="682625" lvl="1" indent="-285750">
              <a:lnSpc>
                <a:spcPct val="80000"/>
              </a:lnSpc>
              <a:spcBef>
                <a:spcPct val="20000"/>
              </a:spcBef>
              <a:buClr>
                <a:schemeClr val="tx1"/>
              </a:buClr>
            </a:pPr>
            <a:r>
              <a:rPr lang="en-US" sz="2600" dirty="0"/>
              <a:t>May also offer non-fiduciary services</a:t>
            </a:r>
          </a:p>
          <a:p>
            <a:endParaRPr lang="en-US" dirty="0"/>
          </a:p>
        </p:txBody>
      </p:sp>
      <p:sp>
        <p:nvSpPr>
          <p:cNvPr id="3" name="Title 2"/>
          <p:cNvSpPr>
            <a:spLocks noGrp="1"/>
          </p:cNvSpPr>
          <p:nvPr>
            <p:ph type="title"/>
          </p:nvPr>
        </p:nvSpPr>
        <p:spPr/>
        <p:txBody>
          <a:bodyPr>
            <a:normAutofit fontScale="90000"/>
          </a:bodyPr>
          <a:lstStyle/>
          <a:p>
            <a:r>
              <a:rPr lang="en-US" dirty="0" smtClean="0">
                <a:solidFill>
                  <a:schemeClr val="accent2">
                    <a:lumMod val="50000"/>
                  </a:schemeClr>
                </a:solidFill>
                <a:effectLst/>
                <a:latin typeface="Arial" pitchFamily="34" charset="0"/>
                <a:cs typeface="Arial" pitchFamily="34" charset="0"/>
              </a:rPr>
              <a:t>Investment Advice Fiduciary Model</a:t>
            </a:r>
            <a:endParaRPr lang="en-US" dirty="0">
              <a:solidFill>
                <a:schemeClr val="accent2">
                  <a:lumMod val="50000"/>
                </a:schemeClr>
              </a:solidFill>
              <a:effectLst/>
              <a:latin typeface="Arial" pitchFamily="34" charset="0"/>
              <a:cs typeface="Arial" pitchFamily="34" charset="0"/>
            </a:endParaRPr>
          </a:p>
        </p:txBody>
      </p:sp>
    </p:spTree>
    <p:extLst>
      <p:ext uri="{BB962C8B-B14F-4D97-AF65-F5344CB8AC3E}">
        <p14:creationId xmlns:p14="http://schemas.microsoft.com/office/powerpoint/2010/main" val="4556288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95400"/>
            <a:ext cx="8229600" cy="4711891"/>
          </a:xfrm>
        </p:spPr>
        <p:txBody>
          <a:bodyPr>
            <a:normAutofit lnSpcReduction="10000"/>
          </a:bodyPr>
          <a:lstStyle/>
          <a:p>
            <a:pPr>
              <a:spcBef>
                <a:spcPts val="0"/>
              </a:spcBef>
            </a:pPr>
            <a:r>
              <a:rPr lang="en-US" dirty="0" smtClean="0">
                <a:latin typeface="Arial" pitchFamily="34" charset="0"/>
                <a:cs typeface="Arial" pitchFamily="34" charset="0"/>
              </a:rPr>
              <a:t>Financial adviser provides IPS document, subject to plan sponsor direction as to contents</a:t>
            </a:r>
          </a:p>
          <a:p>
            <a:pPr>
              <a:spcBef>
                <a:spcPts val="0"/>
              </a:spcBef>
            </a:pPr>
            <a:endParaRPr lang="en-US" dirty="0" smtClean="0">
              <a:latin typeface="Arial" pitchFamily="34" charset="0"/>
              <a:cs typeface="Arial" pitchFamily="34" charset="0"/>
            </a:endParaRPr>
          </a:p>
          <a:p>
            <a:pPr>
              <a:spcBef>
                <a:spcPts val="0"/>
              </a:spcBef>
            </a:pPr>
            <a:r>
              <a:rPr lang="en-US" dirty="0" smtClean="0">
                <a:latin typeface="Arial" pitchFamily="34" charset="0"/>
                <a:cs typeface="Arial" pitchFamily="34" charset="0"/>
              </a:rPr>
              <a:t>IPS provides critical guidelines form managing plan investments</a:t>
            </a:r>
          </a:p>
          <a:p>
            <a:pPr lvl="1">
              <a:spcBef>
                <a:spcPts val="0"/>
              </a:spcBef>
            </a:pPr>
            <a:r>
              <a:rPr lang="en-US" dirty="0">
                <a:latin typeface="Arial" pitchFamily="34" charset="0"/>
                <a:cs typeface="Arial" pitchFamily="34" charset="0"/>
              </a:rPr>
              <a:t>Sets investment objectives</a:t>
            </a:r>
          </a:p>
          <a:p>
            <a:pPr lvl="1">
              <a:spcBef>
                <a:spcPts val="0"/>
              </a:spcBef>
            </a:pPr>
            <a:r>
              <a:rPr lang="en-US" dirty="0">
                <a:latin typeface="Arial" pitchFamily="34" charset="0"/>
                <a:cs typeface="Arial" pitchFamily="34" charset="0"/>
              </a:rPr>
              <a:t>Identifies who is responsible for </a:t>
            </a:r>
            <a:r>
              <a:rPr lang="en-US" dirty="0" smtClean="0">
                <a:latin typeface="Arial" pitchFamily="34" charset="0"/>
                <a:cs typeface="Arial" pitchFamily="34" charset="0"/>
              </a:rPr>
              <a:t>investment decisions</a:t>
            </a:r>
            <a:endParaRPr lang="en-US" dirty="0">
              <a:latin typeface="Arial" pitchFamily="34" charset="0"/>
              <a:cs typeface="Arial" pitchFamily="34" charset="0"/>
            </a:endParaRPr>
          </a:p>
          <a:p>
            <a:pPr lvl="1">
              <a:spcBef>
                <a:spcPts val="0"/>
              </a:spcBef>
            </a:pPr>
            <a:r>
              <a:rPr lang="en-US" dirty="0">
                <a:latin typeface="Arial" pitchFamily="34" charset="0"/>
                <a:cs typeface="Arial" pitchFamily="34" charset="0"/>
              </a:rPr>
              <a:t>Provides criteria </a:t>
            </a:r>
            <a:r>
              <a:rPr lang="en-US" dirty="0" smtClean="0">
                <a:latin typeface="Arial" pitchFamily="34" charset="0"/>
                <a:cs typeface="Arial" pitchFamily="34" charset="0"/>
              </a:rPr>
              <a:t>and process for </a:t>
            </a:r>
            <a:r>
              <a:rPr lang="en-US" dirty="0">
                <a:latin typeface="Arial" pitchFamily="34" charset="0"/>
                <a:cs typeface="Arial" pitchFamily="34" charset="0"/>
              </a:rPr>
              <a:t>monitoring/changing </a:t>
            </a:r>
            <a:r>
              <a:rPr lang="en-US" dirty="0" smtClean="0">
                <a:latin typeface="Arial" pitchFamily="34" charset="0"/>
                <a:cs typeface="Arial" pitchFamily="34" charset="0"/>
              </a:rPr>
              <a:t>investments</a:t>
            </a:r>
          </a:p>
          <a:p>
            <a:pPr lvl="1">
              <a:spcBef>
                <a:spcPts val="0"/>
              </a:spcBef>
            </a:pPr>
            <a:endParaRPr lang="en-US" dirty="0">
              <a:latin typeface="Arial" pitchFamily="34" charset="0"/>
              <a:cs typeface="Arial" pitchFamily="34" charset="0"/>
            </a:endParaRPr>
          </a:p>
          <a:p>
            <a:pPr>
              <a:spcBef>
                <a:spcPts val="0"/>
              </a:spcBef>
            </a:pPr>
            <a:r>
              <a:rPr lang="en-US" dirty="0" smtClean="0">
                <a:latin typeface="Arial" pitchFamily="34" charset="0"/>
                <a:cs typeface="Arial" pitchFamily="34" charset="0"/>
              </a:rPr>
              <a:t>As a plan document, IPS must be followed; </a:t>
            </a:r>
            <a:r>
              <a:rPr lang="en-US" dirty="0">
                <a:latin typeface="Arial" pitchFamily="34" charset="0"/>
                <a:cs typeface="Arial" pitchFamily="34" charset="0"/>
              </a:rPr>
              <a:t>i</a:t>
            </a:r>
            <a:r>
              <a:rPr lang="en-US" dirty="0" smtClean="0">
                <a:latin typeface="Arial" pitchFamily="34" charset="0"/>
                <a:cs typeface="Arial" pitchFamily="34" charset="0"/>
              </a:rPr>
              <a:t>t is important that it be consistent with the plan’s investment needs and should be amended if not</a:t>
            </a:r>
          </a:p>
          <a:p>
            <a:pPr lvl="1"/>
            <a:endParaRPr lang="en-US" dirty="0"/>
          </a:p>
        </p:txBody>
      </p:sp>
      <p:sp>
        <p:nvSpPr>
          <p:cNvPr id="3" name="Title 2"/>
          <p:cNvSpPr>
            <a:spLocks noGrp="1"/>
          </p:cNvSpPr>
          <p:nvPr>
            <p:ph type="title"/>
          </p:nvPr>
        </p:nvSpPr>
        <p:spPr/>
        <p:txBody>
          <a:bodyPr>
            <a:noAutofit/>
          </a:bodyPr>
          <a:lstStyle/>
          <a:p>
            <a:r>
              <a:rPr lang="en-US" sz="3600" dirty="0" smtClean="0">
                <a:solidFill>
                  <a:schemeClr val="accent2">
                    <a:lumMod val="50000"/>
                  </a:schemeClr>
                </a:solidFill>
                <a:effectLst/>
                <a:latin typeface="Arial" pitchFamily="34" charset="0"/>
                <a:cs typeface="Arial" pitchFamily="34" charset="0"/>
              </a:rPr>
              <a:t>Investment Policy Statements</a:t>
            </a:r>
            <a:endParaRPr lang="en-US" sz="3600" dirty="0">
              <a:solidFill>
                <a:schemeClr val="accent2">
                  <a:lumMod val="50000"/>
                </a:schemeClr>
              </a:solidFill>
              <a:effectLst/>
              <a:latin typeface="Arial" pitchFamily="34" charset="0"/>
              <a:cs typeface="Arial" pitchFamily="34" charset="0"/>
            </a:endParaRPr>
          </a:p>
        </p:txBody>
      </p:sp>
    </p:spTree>
    <p:extLst>
      <p:ext uri="{BB962C8B-B14F-4D97-AF65-F5344CB8AC3E}">
        <p14:creationId xmlns:p14="http://schemas.microsoft.com/office/powerpoint/2010/main" val="12934912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066800"/>
            <a:ext cx="8229600" cy="4940491"/>
          </a:xfrm>
        </p:spPr>
        <p:txBody>
          <a:bodyPr>
            <a:normAutofit fontScale="77500" lnSpcReduction="20000"/>
          </a:bodyPr>
          <a:lstStyle/>
          <a:p>
            <a:pPr>
              <a:spcBef>
                <a:spcPts val="0"/>
              </a:spcBef>
              <a:buClr>
                <a:schemeClr val="tx1"/>
              </a:buClr>
              <a:defRPr/>
            </a:pPr>
            <a:r>
              <a:rPr lang="en-US" sz="2800" dirty="0"/>
              <a:t>Duty to Ensure Fees are </a:t>
            </a:r>
            <a:r>
              <a:rPr lang="en-US" sz="2800" dirty="0" smtClean="0"/>
              <a:t>Reasonable</a:t>
            </a:r>
          </a:p>
          <a:p>
            <a:pPr marL="742950" lvl="1" indent="-285750">
              <a:lnSpc>
                <a:spcPct val="120000"/>
              </a:lnSpc>
              <a:spcBef>
                <a:spcPts val="600"/>
              </a:spcBef>
              <a:buClr>
                <a:schemeClr val="tx1"/>
              </a:buClr>
              <a:defRPr/>
            </a:pPr>
            <a:r>
              <a:rPr lang="en-US" sz="2400" dirty="0" smtClean="0"/>
              <a:t>New plan Sponsor and participant-level disclosure rules</a:t>
            </a:r>
            <a:endParaRPr lang="en-US" sz="2400" dirty="0"/>
          </a:p>
          <a:p>
            <a:pPr marL="742950" lvl="1" indent="-285750">
              <a:lnSpc>
                <a:spcPct val="120000"/>
              </a:lnSpc>
              <a:spcBef>
                <a:spcPts val="600"/>
              </a:spcBef>
              <a:buClr>
                <a:schemeClr val="tx1"/>
              </a:buClr>
              <a:defRPr/>
            </a:pPr>
            <a:r>
              <a:rPr lang="en-US" sz="2400" dirty="0"/>
              <a:t>C</a:t>
            </a:r>
            <a:r>
              <a:rPr lang="en-US" sz="2400" dirty="0" smtClean="0"/>
              <a:t>lass </a:t>
            </a:r>
            <a:r>
              <a:rPr lang="en-US" sz="2400" dirty="0"/>
              <a:t>action lawsuits </a:t>
            </a:r>
            <a:r>
              <a:rPr lang="en-US" sz="2400" dirty="0" smtClean="0"/>
              <a:t>claiming </a:t>
            </a:r>
            <a:r>
              <a:rPr lang="en-US" sz="2400" dirty="0"/>
              <a:t>fiduciary breaches due to excessive fees</a:t>
            </a:r>
            <a:r>
              <a:rPr lang="en-US" sz="2400" dirty="0" smtClean="0"/>
              <a:t>.</a:t>
            </a:r>
          </a:p>
          <a:p>
            <a:pPr marL="742950" lvl="1" indent="-285750">
              <a:spcBef>
                <a:spcPts val="0"/>
              </a:spcBef>
              <a:buClr>
                <a:schemeClr val="tx1"/>
              </a:buClr>
              <a:defRPr/>
            </a:pPr>
            <a:endParaRPr lang="en-US" sz="2400" dirty="0"/>
          </a:p>
          <a:p>
            <a:pPr>
              <a:spcBef>
                <a:spcPts val="0"/>
              </a:spcBef>
              <a:buClr>
                <a:schemeClr val="tx1"/>
              </a:buClr>
              <a:defRPr/>
            </a:pPr>
            <a:r>
              <a:rPr lang="en-US" sz="2400" dirty="0" smtClean="0"/>
              <a:t>Fee Policy Statement is recommended best practice</a:t>
            </a:r>
            <a:endParaRPr lang="en-US" dirty="0"/>
          </a:p>
          <a:p>
            <a:pPr lvl="1">
              <a:lnSpc>
                <a:spcPct val="90000"/>
              </a:lnSpc>
              <a:spcBef>
                <a:spcPts val="1200"/>
              </a:spcBef>
              <a:buClr>
                <a:schemeClr val="tx1"/>
              </a:buClr>
            </a:pPr>
            <a:r>
              <a:rPr lang="en-US" sz="2400" dirty="0" smtClean="0"/>
              <a:t>FPS </a:t>
            </a:r>
            <a:r>
              <a:rPr lang="en-US" sz="2400" dirty="0"/>
              <a:t>offers procedural discipline for fiduciary’s review of fees.</a:t>
            </a:r>
          </a:p>
          <a:p>
            <a:pPr lvl="1">
              <a:lnSpc>
                <a:spcPct val="90000"/>
              </a:lnSpc>
              <a:spcBef>
                <a:spcPts val="1200"/>
              </a:spcBef>
              <a:buClr>
                <a:schemeClr val="tx1"/>
              </a:buClr>
            </a:pPr>
            <a:r>
              <a:rPr lang="en-US" sz="2400" dirty="0"/>
              <a:t>Review under FPS should be coordinated with IPS.</a:t>
            </a:r>
          </a:p>
          <a:p>
            <a:pPr lvl="1">
              <a:lnSpc>
                <a:spcPct val="90000"/>
              </a:lnSpc>
              <a:spcBef>
                <a:spcPts val="1200"/>
              </a:spcBef>
              <a:buClr>
                <a:schemeClr val="tx1"/>
              </a:buClr>
            </a:pPr>
            <a:r>
              <a:rPr lang="en-US" sz="2400" dirty="0"/>
              <a:t>FPS itself can help demonstrate </a:t>
            </a:r>
            <a:r>
              <a:rPr lang="en-US" sz="2400" b="1" i="1" dirty="0" smtClean="0"/>
              <a:t>prudence</a:t>
            </a:r>
          </a:p>
          <a:p>
            <a:pPr lvl="1">
              <a:lnSpc>
                <a:spcPct val="90000"/>
              </a:lnSpc>
              <a:spcBef>
                <a:spcPts val="1200"/>
              </a:spcBef>
              <a:buClr>
                <a:schemeClr val="tx1"/>
              </a:buClr>
            </a:pPr>
            <a:r>
              <a:rPr lang="en-US" sz="2400" dirty="0" smtClean="0"/>
              <a:t>Assistance of financial adviser is critical</a:t>
            </a:r>
            <a:endParaRPr lang="en-US" sz="2400" dirty="0"/>
          </a:p>
          <a:p>
            <a:pPr>
              <a:lnSpc>
                <a:spcPct val="90000"/>
              </a:lnSpc>
              <a:spcBef>
                <a:spcPct val="50000"/>
              </a:spcBef>
              <a:buClr>
                <a:schemeClr val="tx1"/>
              </a:buClr>
            </a:pPr>
            <a:r>
              <a:rPr lang="en-US" dirty="0"/>
              <a:t>General Guidelines</a:t>
            </a:r>
          </a:p>
          <a:p>
            <a:pPr lvl="1">
              <a:lnSpc>
                <a:spcPct val="90000"/>
              </a:lnSpc>
              <a:spcBef>
                <a:spcPts val="1200"/>
              </a:spcBef>
              <a:buClr>
                <a:schemeClr val="tx1"/>
              </a:buClr>
            </a:pPr>
            <a:r>
              <a:rPr lang="en-US" sz="2400" dirty="0"/>
              <a:t>Need to gather all relevant information.</a:t>
            </a:r>
          </a:p>
          <a:p>
            <a:pPr lvl="1">
              <a:lnSpc>
                <a:spcPct val="90000"/>
              </a:lnSpc>
              <a:spcBef>
                <a:spcPts val="1200"/>
              </a:spcBef>
              <a:buClr>
                <a:schemeClr val="tx1"/>
              </a:buClr>
            </a:pPr>
            <a:r>
              <a:rPr lang="en-US" sz="2400" dirty="0"/>
              <a:t>Evaluate fees in light of services provided.</a:t>
            </a:r>
          </a:p>
          <a:p>
            <a:pPr lvl="1">
              <a:lnSpc>
                <a:spcPct val="90000"/>
              </a:lnSpc>
              <a:spcBef>
                <a:spcPts val="1200"/>
              </a:spcBef>
              <a:buClr>
                <a:schemeClr val="tx1"/>
              </a:buClr>
            </a:pPr>
            <a:r>
              <a:rPr lang="en-US" sz="2400" dirty="0"/>
              <a:t>Never look for provider with cheapest fees</a:t>
            </a:r>
            <a:endParaRPr lang="en-US" sz="2400" dirty="0" smtClean="0"/>
          </a:p>
          <a:p>
            <a:pPr lvl="1">
              <a:lnSpc>
                <a:spcPct val="90000"/>
              </a:lnSpc>
              <a:spcBef>
                <a:spcPts val="1200"/>
              </a:spcBef>
              <a:buClr>
                <a:schemeClr val="tx1"/>
              </a:buClr>
            </a:pPr>
            <a:endParaRPr lang="en-US" sz="2400" dirty="0"/>
          </a:p>
          <a:p>
            <a:pPr>
              <a:spcBef>
                <a:spcPts val="0"/>
              </a:spcBef>
              <a:buClr>
                <a:schemeClr val="tx1"/>
              </a:buClr>
              <a:defRPr/>
            </a:pPr>
            <a:endParaRPr lang="en-US" sz="2400" dirty="0"/>
          </a:p>
          <a:p>
            <a:pPr marL="109728" indent="0">
              <a:buNone/>
            </a:pPr>
            <a:endParaRPr lang="en-US" dirty="0"/>
          </a:p>
        </p:txBody>
      </p:sp>
      <p:sp>
        <p:nvSpPr>
          <p:cNvPr id="3" name="Title 2"/>
          <p:cNvSpPr>
            <a:spLocks noGrp="1"/>
          </p:cNvSpPr>
          <p:nvPr>
            <p:ph type="title"/>
          </p:nvPr>
        </p:nvSpPr>
        <p:spPr/>
        <p:txBody>
          <a:bodyPr>
            <a:normAutofit fontScale="90000"/>
          </a:bodyPr>
          <a:lstStyle/>
          <a:p>
            <a:r>
              <a:rPr lang="en-US" dirty="0">
                <a:solidFill>
                  <a:schemeClr val="accent2">
                    <a:lumMod val="50000"/>
                  </a:schemeClr>
                </a:solidFill>
                <a:effectLst/>
                <a:latin typeface="Arial" pitchFamily="34" charset="0"/>
                <a:cs typeface="Arial" pitchFamily="34" charset="0"/>
              </a:rPr>
              <a:t>Fee Policy </a:t>
            </a:r>
            <a:r>
              <a:rPr lang="en-US" dirty="0" smtClean="0">
                <a:solidFill>
                  <a:schemeClr val="accent2">
                    <a:lumMod val="50000"/>
                  </a:schemeClr>
                </a:solidFill>
                <a:effectLst/>
                <a:latin typeface="Arial" pitchFamily="34" charset="0"/>
                <a:cs typeface="Arial" pitchFamily="34" charset="0"/>
              </a:rPr>
              <a:t>Statements</a:t>
            </a:r>
            <a:r>
              <a:rPr lang="en-US" dirty="0"/>
              <a:t/>
            </a:r>
            <a:br>
              <a:rPr lang="en-US" dirty="0"/>
            </a:br>
            <a:endParaRPr lang="en-US" dirty="0"/>
          </a:p>
        </p:txBody>
      </p:sp>
    </p:spTree>
    <p:extLst>
      <p:ext uri="{BB962C8B-B14F-4D97-AF65-F5344CB8AC3E}">
        <p14:creationId xmlns:p14="http://schemas.microsoft.com/office/powerpoint/2010/main" val="27173485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a:lnSpc>
                <a:spcPct val="90000"/>
              </a:lnSpc>
              <a:spcBef>
                <a:spcPct val="40000"/>
              </a:spcBef>
              <a:buClr>
                <a:schemeClr val="tx1"/>
              </a:buClr>
            </a:pPr>
            <a:r>
              <a:rPr lang="en-US" dirty="0" smtClean="0">
                <a:latin typeface="Arial" pitchFamily="34" charset="0"/>
                <a:cs typeface="Arial" pitchFamily="34" charset="0"/>
              </a:rPr>
              <a:t>Plan sponsors have a fiduciary duty to ensure the reasonableness of plan fees but typically do not have the necessary expertise or resources to make this determination</a:t>
            </a:r>
          </a:p>
          <a:p>
            <a:pPr>
              <a:lnSpc>
                <a:spcPct val="90000"/>
              </a:lnSpc>
              <a:spcBef>
                <a:spcPct val="40000"/>
              </a:spcBef>
              <a:buClr>
                <a:schemeClr val="tx1"/>
              </a:buClr>
            </a:pPr>
            <a:r>
              <a:rPr lang="en-US" dirty="0" smtClean="0">
                <a:latin typeface="Arial" pitchFamily="34" charset="0"/>
                <a:cs typeface="Arial" pitchFamily="34" charset="0"/>
              </a:rPr>
              <a:t>Benchmarking </a:t>
            </a:r>
            <a:r>
              <a:rPr lang="en-US" dirty="0">
                <a:latin typeface="Arial" pitchFamily="34" charset="0"/>
                <a:cs typeface="Arial" pitchFamily="34" charset="0"/>
              </a:rPr>
              <a:t>services are potential </a:t>
            </a:r>
            <a:r>
              <a:rPr lang="en-US" dirty="0" smtClean="0">
                <a:latin typeface="Arial" pitchFamily="34" charset="0"/>
                <a:cs typeface="Arial" pitchFamily="34" charset="0"/>
              </a:rPr>
              <a:t>remedy</a:t>
            </a:r>
            <a:endParaRPr lang="en-US" dirty="0">
              <a:latin typeface="Arial" pitchFamily="34" charset="0"/>
              <a:cs typeface="Arial" pitchFamily="34" charset="0"/>
            </a:endParaRPr>
          </a:p>
          <a:p>
            <a:pPr lvl="1">
              <a:lnSpc>
                <a:spcPct val="90000"/>
              </a:lnSpc>
              <a:spcBef>
                <a:spcPct val="40000"/>
              </a:spcBef>
              <a:buClr>
                <a:schemeClr val="tx1"/>
              </a:buClr>
            </a:pPr>
            <a:r>
              <a:rPr lang="en-US" dirty="0">
                <a:latin typeface="Arial" pitchFamily="34" charset="0"/>
                <a:cs typeface="Arial" pitchFamily="34" charset="0"/>
              </a:rPr>
              <a:t>Assist the employer in its efforts to identify all plan fees, including “hidden” indirect compensation.</a:t>
            </a:r>
          </a:p>
          <a:p>
            <a:pPr lvl="1">
              <a:lnSpc>
                <a:spcPct val="90000"/>
              </a:lnSpc>
              <a:spcBef>
                <a:spcPct val="40000"/>
              </a:spcBef>
              <a:buClr>
                <a:schemeClr val="tx1"/>
              </a:buClr>
            </a:pPr>
            <a:r>
              <a:rPr lang="en-US" dirty="0">
                <a:latin typeface="Arial" pitchFamily="34" charset="0"/>
                <a:cs typeface="Arial" pitchFamily="34" charset="0"/>
              </a:rPr>
              <a:t>Equip the employer with tool to be used as part of a prudent review process to monitor the plan’s services and fees.</a:t>
            </a:r>
          </a:p>
          <a:p>
            <a:pPr lvl="1">
              <a:lnSpc>
                <a:spcPct val="90000"/>
              </a:lnSpc>
              <a:spcBef>
                <a:spcPct val="40000"/>
              </a:spcBef>
              <a:buClr>
                <a:schemeClr val="tx1"/>
              </a:buClr>
            </a:pPr>
            <a:r>
              <a:rPr lang="en-US" dirty="0">
                <a:latin typeface="Arial" pitchFamily="34" charset="0"/>
                <a:cs typeface="Arial" pitchFamily="34" charset="0"/>
              </a:rPr>
              <a:t>Provide the employer with competitive pricing information that a Prudent Expert might have, to help assess reasonableness </a:t>
            </a:r>
          </a:p>
          <a:p>
            <a:pPr lvl="1">
              <a:lnSpc>
                <a:spcPct val="90000"/>
              </a:lnSpc>
              <a:spcBef>
                <a:spcPct val="40000"/>
              </a:spcBef>
              <a:buClr>
                <a:schemeClr val="tx1"/>
              </a:buClr>
            </a:pPr>
            <a:r>
              <a:rPr lang="en-US" dirty="0" smtClean="0">
                <a:latin typeface="Arial" pitchFamily="34" charset="0"/>
                <a:cs typeface="Arial" pitchFamily="34" charset="0"/>
              </a:rPr>
              <a:t>Role of financial advisor</a:t>
            </a:r>
          </a:p>
          <a:p>
            <a:pPr marL="980694" lvl="2" indent="-285750">
              <a:lnSpc>
                <a:spcPct val="90000"/>
              </a:lnSpc>
              <a:buClr>
                <a:schemeClr val="tx1"/>
              </a:buClr>
            </a:pPr>
            <a:r>
              <a:rPr lang="en-US" sz="2300" dirty="0" smtClean="0">
                <a:latin typeface="Arial" pitchFamily="34" charset="0"/>
                <a:cs typeface="Arial" pitchFamily="34" charset="0"/>
              </a:rPr>
              <a:t>Selection of benchmarking service provider</a:t>
            </a:r>
          </a:p>
          <a:p>
            <a:pPr marL="980694" lvl="2" indent="-285750">
              <a:lnSpc>
                <a:spcPct val="90000"/>
              </a:lnSpc>
              <a:buClr>
                <a:schemeClr val="tx1"/>
              </a:buClr>
            </a:pPr>
            <a:r>
              <a:rPr lang="en-US" sz="2300" dirty="0" smtClean="0">
                <a:latin typeface="Arial" pitchFamily="34" charset="0"/>
                <a:cs typeface="Arial" pitchFamily="34" charset="0"/>
              </a:rPr>
              <a:t>Provide benchmarking service with in-house staff</a:t>
            </a:r>
          </a:p>
          <a:p>
            <a:pPr marL="742950" lvl="1" indent="-285750">
              <a:lnSpc>
                <a:spcPct val="90000"/>
              </a:lnSpc>
              <a:buClr>
                <a:schemeClr val="tx1"/>
              </a:buClr>
            </a:pPr>
            <a:endParaRPr lang="en-US" dirty="0"/>
          </a:p>
          <a:p>
            <a:endParaRPr lang="en-US" dirty="0"/>
          </a:p>
        </p:txBody>
      </p:sp>
      <p:sp>
        <p:nvSpPr>
          <p:cNvPr id="3" name="Title 2"/>
          <p:cNvSpPr>
            <a:spLocks noGrp="1"/>
          </p:cNvSpPr>
          <p:nvPr>
            <p:ph type="title"/>
          </p:nvPr>
        </p:nvSpPr>
        <p:spPr/>
        <p:txBody>
          <a:bodyPr>
            <a:normAutofit/>
          </a:bodyPr>
          <a:lstStyle/>
          <a:p>
            <a:r>
              <a:rPr lang="en-US" sz="4000" dirty="0" smtClean="0">
                <a:solidFill>
                  <a:schemeClr val="accent2">
                    <a:lumMod val="50000"/>
                  </a:schemeClr>
                </a:solidFill>
                <a:effectLst/>
                <a:latin typeface="Arial" pitchFamily="34" charset="0"/>
                <a:cs typeface="Arial" pitchFamily="34" charset="0"/>
              </a:rPr>
              <a:t>Benchmarking Services</a:t>
            </a:r>
            <a:endParaRPr lang="en-US" sz="4000" dirty="0">
              <a:solidFill>
                <a:schemeClr val="accent2">
                  <a:lumMod val="50000"/>
                </a:schemeClr>
              </a:solidFill>
              <a:effectLst/>
              <a:latin typeface="Arial" pitchFamily="34" charset="0"/>
              <a:cs typeface="Arial" pitchFamily="34" charset="0"/>
            </a:endParaRPr>
          </a:p>
        </p:txBody>
      </p:sp>
    </p:spTree>
    <p:extLst>
      <p:ext uri="{BB962C8B-B14F-4D97-AF65-F5344CB8AC3E}">
        <p14:creationId xmlns:p14="http://schemas.microsoft.com/office/powerpoint/2010/main" val="41518522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lgn="ctr">
              <a:buNone/>
            </a:pPr>
            <a:r>
              <a:rPr lang="en-US" sz="3600" b="1" dirty="0" smtClean="0">
                <a:latin typeface="Arial" pitchFamily="34" charset="0"/>
                <a:cs typeface="Arial" pitchFamily="34" charset="0"/>
              </a:rPr>
              <a:t>TOP THREE ERISA </a:t>
            </a:r>
          </a:p>
          <a:p>
            <a:pPr marL="109728" indent="0" algn="ctr">
              <a:buNone/>
            </a:pPr>
            <a:r>
              <a:rPr lang="en-US" sz="3600" b="1" dirty="0" smtClean="0">
                <a:latin typeface="Arial" pitchFamily="34" charset="0"/>
                <a:cs typeface="Arial" pitchFamily="34" charset="0"/>
              </a:rPr>
              <a:t>COMPLIANCE MISTAKES</a:t>
            </a:r>
          </a:p>
          <a:p>
            <a:pPr marL="109728" indent="0">
              <a:buNone/>
            </a:pPr>
            <a:endParaRPr lang="en-US" sz="3600" b="1" dirty="0" smtClean="0">
              <a:latin typeface="Arial" pitchFamily="34" charset="0"/>
              <a:cs typeface="Arial" pitchFamily="34" charset="0"/>
            </a:endParaRPr>
          </a:p>
          <a:p>
            <a:pPr marL="624078" indent="-514350">
              <a:buFont typeface="Wingdings 3"/>
              <a:buAutoNum type="arabicPeriod"/>
            </a:pPr>
            <a:r>
              <a:rPr lang="en-US" sz="3600" b="1" dirty="0" smtClean="0">
                <a:latin typeface="Arial" pitchFamily="34" charset="0"/>
                <a:cs typeface="Arial" pitchFamily="34" charset="0"/>
              </a:rPr>
              <a:t>Compensation Done Incorrectly</a:t>
            </a:r>
          </a:p>
          <a:p>
            <a:pPr marL="624078" indent="-514350">
              <a:buFont typeface="Wingdings 3"/>
              <a:buAutoNum type="arabicPeriod"/>
            </a:pPr>
            <a:r>
              <a:rPr lang="en-US" sz="3600" b="1" dirty="0" smtClean="0">
                <a:latin typeface="Arial" pitchFamily="34" charset="0"/>
                <a:cs typeface="Arial" pitchFamily="34" charset="0"/>
              </a:rPr>
              <a:t>Controlled </a:t>
            </a:r>
            <a:r>
              <a:rPr lang="en-US" sz="3600" b="1" dirty="0">
                <a:latin typeface="Arial" pitchFamily="34" charset="0"/>
                <a:cs typeface="Arial" pitchFamily="34" charset="0"/>
              </a:rPr>
              <a:t>Group </a:t>
            </a:r>
            <a:r>
              <a:rPr lang="en-US" sz="3600" b="1" dirty="0" smtClean="0">
                <a:latin typeface="Arial" pitchFamily="34" charset="0"/>
                <a:cs typeface="Arial" pitchFamily="34" charset="0"/>
              </a:rPr>
              <a:t>Issues</a:t>
            </a:r>
          </a:p>
          <a:p>
            <a:pPr marL="624078" indent="-514350">
              <a:buFont typeface="Wingdings 3"/>
              <a:buAutoNum type="arabicPeriod"/>
            </a:pPr>
            <a:r>
              <a:rPr lang="en-US" sz="3600" b="1" dirty="0" smtClean="0">
                <a:latin typeface="Arial" pitchFamily="34" charset="0"/>
                <a:cs typeface="Arial" pitchFamily="34" charset="0"/>
              </a:rPr>
              <a:t>Automatic Enrollment Failures</a:t>
            </a:r>
            <a:endParaRPr lang="en-US" sz="3600" b="1" dirty="0">
              <a:latin typeface="Arial" pitchFamily="34" charset="0"/>
              <a:cs typeface="Arial" pitchFamily="34" charset="0"/>
            </a:endParaRPr>
          </a:p>
          <a:p>
            <a:pPr marL="624078" indent="-514350">
              <a:buAutoNum type="arabicPeriod"/>
            </a:pPr>
            <a:endParaRPr lang="en-US" sz="3600" b="1" dirty="0">
              <a:latin typeface="Arial" pitchFamily="34" charset="0"/>
              <a:cs typeface="Arial" pitchFamily="34" charset="0"/>
            </a:endParaRPr>
          </a:p>
        </p:txBody>
      </p:sp>
      <p:sp>
        <p:nvSpPr>
          <p:cNvPr id="3" name="Title 2"/>
          <p:cNvSpPr>
            <a:spLocks noGrp="1"/>
          </p:cNvSpPr>
          <p:nvPr>
            <p:ph type="title"/>
          </p:nvPr>
        </p:nvSpPr>
        <p:spPr/>
        <p:txBody>
          <a:bodyPr/>
          <a:lstStyle/>
          <a:p>
            <a:r>
              <a:rPr lang="en-US" dirty="0" smtClean="0"/>
              <a:t> </a:t>
            </a:r>
            <a:endParaRPr lang="en-US" dirty="0"/>
          </a:p>
        </p:txBody>
      </p:sp>
    </p:spTree>
    <p:extLst>
      <p:ext uri="{BB962C8B-B14F-4D97-AF65-F5344CB8AC3E}">
        <p14:creationId xmlns:p14="http://schemas.microsoft.com/office/powerpoint/2010/main" val="42546358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0"/>
            <a:ext cx="8229600" cy="5181600"/>
          </a:xfrm>
        </p:spPr>
        <p:txBody>
          <a:bodyPr>
            <a:normAutofit fontScale="92500" lnSpcReduction="20000"/>
          </a:bodyPr>
          <a:lstStyle/>
          <a:p>
            <a:endParaRPr lang="en-US" sz="2400" b="1" dirty="0" smtClean="0"/>
          </a:p>
          <a:p>
            <a:r>
              <a:rPr lang="en-US" sz="1800" b="1" dirty="0"/>
              <a:t>Amount of plan benefits or contributions frequently expressed as percent of compensation</a:t>
            </a:r>
          </a:p>
          <a:p>
            <a:pPr lvl="1"/>
            <a:r>
              <a:rPr lang="en-US" sz="1800" dirty="0"/>
              <a:t>Code §401(a)(17) limits annual compensation that can be taken into account</a:t>
            </a:r>
          </a:p>
          <a:p>
            <a:pPr lvl="2"/>
            <a:r>
              <a:rPr lang="en-US" sz="1800" dirty="0"/>
              <a:t>Limit in 2014 will be $260,000</a:t>
            </a:r>
          </a:p>
          <a:p>
            <a:r>
              <a:rPr lang="en-US" sz="1800" b="1" dirty="0"/>
              <a:t>Plan definition of compensation must be nondiscriminatory under Code §414(s)</a:t>
            </a:r>
          </a:p>
          <a:p>
            <a:pPr lvl="1"/>
            <a:r>
              <a:rPr lang="en-US" sz="1600" dirty="0"/>
              <a:t>Designed based safe harbors</a:t>
            </a:r>
          </a:p>
          <a:p>
            <a:pPr lvl="2"/>
            <a:r>
              <a:rPr lang="en-US" sz="1600" dirty="0"/>
              <a:t>Include regular or base salary or wages and commissions, tips, overtime, premium pay and bonuses</a:t>
            </a:r>
          </a:p>
          <a:p>
            <a:pPr lvl="2"/>
            <a:r>
              <a:rPr lang="en-US" sz="1600" dirty="0"/>
              <a:t>Exclude reimbursements, expense allowances, fringe benefits, moving expenses and deferred compensation</a:t>
            </a:r>
          </a:p>
          <a:p>
            <a:pPr lvl="1"/>
            <a:r>
              <a:rPr lang="en-US" sz="1600" dirty="0"/>
              <a:t>Reasonable formula not favoring HCEs</a:t>
            </a:r>
          </a:p>
          <a:p>
            <a:pPr lvl="2"/>
            <a:r>
              <a:rPr lang="en-US" sz="1600" dirty="0"/>
              <a:t>Examples: Rate of pay vs. actual pay - Pay only while plan participant vs. pay for entire plan year</a:t>
            </a:r>
          </a:p>
          <a:p>
            <a:pPr lvl="2"/>
            <a:r>
              <a:rPr lang="en-US" sz="1600" dirty="0"/>
              <a:t>Plan that includes bonuses but excludes overtime might be treated as discriminatory</a:t>
            </a:r>
          </a:p>
          <a:p>
            <a:pPr lvl="2"/>
            <a:r>
              <a:rPr lang="en-US" sz="1600" dirty="0"/>
              <a:t>Test is whether average percentage of total compensation included under the definition for HCEs exceeds by more than de minimis amount the average percentage of total compensation included for NHCEs</a:t>
            </a:r>
            <a:endParaRPr lang="en-US" sz="1800" dirty="0"/>
          </a:p>
          <a:p>
            <a:endParaRPr lang="en-US" dirty="0"/>
          </a:p>
        </p:txBody>
      </p:sp>
      <p:sp>
        <p:nvSpPr>
          <p:cNvPr id="3" name="Title 2"/>
          <p:cNvSpPr>
            <a:spLocks noGrp="1"/>
          </p:cNvSpPr>
          <p:nvPr>
            <p:ph type="title"/>
          </p:nvPr>
        </p:nvSpPr>
        <p:spPr>
          <a:xfrm>
            <a:off x="457200" y="274638"/>
            <a:ext cx="8229600" cy="868362"/>
          </a:xfrm>
        </p:spPr>
        <p:txBody>
          <a:bodyPr>
            <a:normAutofit fontScale="90000"/>
          </a:bodyPr>
          <a:lstStyle/>
          <a:p>
            <a:r>
              <a:rPr lang="en-US" sz="4400" dirty="0" smtClean="0">
                <a:solidFill>
                  <a:schemeClr val="accent2">
                    <a:lumMod val="50000"/>
                  </a:schemeClr>
                </a:solidFill>
                <a:latin typeface="Arial" pitchFamily="34" charset="0"/>
                <a:cs typeface="Arial" pitchFamily="34" charset="0"/>
              </a:rPr>
              <a:t/>
            </a:r>
            <a:br>
              <a:rPr lang="en-US" sz="4400" dirty="0" smtClean="0">
                <a:solidFill>
                  <a:schemeClr val="accent2">
                    <a:lumMod val="50000"/>
                  </a:schemeClr>
                </a:solidFill>
                <a:latin typeface="Arial" pitchFamily="34" charset="0"/>
                <a:cs typeface="Arial" pitchFamily="34" charset="0"/>
              </a:rPr>
            </a:br>
            <a:r>
              <a:rPr lang="en-US" sz="4400" dirty="0" smtClean="0">
                <a:solidFill>
                  <a:schemeClr val="accent2">
                    <a:lumMod val="50000"/>
                  </a:schemeClr>
                </a:solidFill>
                <a:latin typeface="Arial" pitchFamily="34" charset="0"/>
                <a:cs typeface="Arial" pitchFamily="34" charset="0"/>
              </a:rPr>
              <a:t>Compensation Done Incorrectly</a:t>
            </a:r>
            <a:r>
              <a:rPr lang="en-US" sz="4400" dirty="0">
                <a:latin typeface="Arial" pitchFamily="34" charset="0"/>
                <a:cs typeface="Arial" pitchFamily="34" charset="0"/>
              </a:rPr>
              <a:t/>
            </a:r>
            <a:br>
              <a:rPr lang="en-US" sz="4400" dirty="0">
                <a:latin typeface="Arial" pitchFamily="34" charset="0"/>
                <a:cs typeface="Arial" pitchFamily="34" charset="0"/>
              </a:rPr>
            </a:br>
            <a:endParaRPr lang="en-US" dirty="0"/>
          </a:p>
        </p:txBody>
      </p:sp>
    </p:spTree>
    <p:extLst>
      <p:ext uri="{BB962C8B-B14F-4D97-AF65-F5344CB8AC3E}">
        <p14:creationId xmlns:p14="http://schemas.microsoft.com/office/powerpoint/2010/main" val="16682838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r>
              <a:rPr lang="en-US" sz="2000" b="1" dirty="0"/>
              <a:t>Failure 1:  Plan allocation is based on compensation that exceeds the limit</a:t>
            </a:r>
          </a:p>
          <a:p>
            <a:pPr lvl="1"/>
            <a:r>
              <a:rPr lang="en-US" sz="1800" u="sng" dirty="0"/>
              <a:t>Correction</a:t>
            </a:r>
            <a:r>
              <a:rPr lang="en-US" sz="1800" dirty="0"/>
              <a:t> (two alternative methods) </a:t>
            </a:r>
          </a:p>
          <a:p>
            <a:pPr lvl="2"/>
            <a:r>
              <a:rPr lang="en-US" sz="1800" dirty="0"/>
              <a:t>Reduce account balance of affected employee by improperly allocated amount (adjusted for earnings); if excess amount would have been allocated to other employees in year of failure, it must be reallocated to those employees after adjusting it for earnings</a:t>
            </a:r>
          </a:p>
          <a:p>
            <a:pPr lvl="2"/>
            <a:r>
              <a:rPr lang="en-US" sz="1800" dirty="0"/>
              <a:t>Alternative fix: adopt plan amendment increasing maximum percentage of compensation and contribute additional amount for each other employee who received an allocation in failure year</a:t>
            </a:r>
          </a:p>
          <a:p>
            <a:pPr lvl="3"/>
            <a:r>
              <a:rPr lang="en-US" sz="1800" dirty="0"/>
              <a:t>Example: plan contribution rate equals 5% of compensation</a:t>
            </a:r>
          </a:p>
          <a:p>
            <a:pPr lvl="4"/>
            <a:r>
              <a:rPr lang="en-US" dirty="0"/>
              <a:t>5% applied to Employee X’s $300K comp. In 2012 when limit was $250,000 - reduce X’s account by $2,500 excess and reallocate</a:t>
            </a:r>
          </a:p>
          <a:p>
            <a:pPr lvl="4"/>
            <a:r>
              <a:rPr lang="en-US" dirty="0"/>
              <a:t>Alternatively, retroactively amend plan to raise rate to 6% </a:t>
            </a:r>
          </a:p>
          <a:p>
            <a:endParaRPr lang="en-US" dirty="0"/>
          </a:p>
        </p:txBody>
      </p:sp>
      <p:sp>
        <p:nvSpPr>
          <p:cNvPr id="3" name="Title 2"/>
          <p:cNvSpPr>
            <a:spLocks noGrp="1"/>
          </p:cNvSpPr>
          <p:nvPr>
            <p:ph type="title"/>
          </p:nvPr>
        </p:nvSpPr>
        <p:spPr/>
        <p:txBody>
          <a:bodyPr/>
          <a:lstStyle/>
          <a:p>
            <a:r>
              <a:rPr lang="en-US" sz="4000" dirty="0">
                <a:solidFill>
                  <a:schemeClr val="accent2">
                    <a:lumMod val="50000"/>
                  </a:schemeClr>
                </a:solidFill>
                <a:latin typeface="Arial" pitchFamily="34" charset="0"/>
                <a:cs typeface="Arial" pitchFamily="34" charset="0"/>
              </a:rPr>
              <a:t>Compensation Done Incorrectly</a:t>
            </a:r>
            <a:endParaRPr lang="en-US" dirty="0"/>
          </a:p>
        </p:txBody>
      </p:sp>
    </p:spTree>
    <p:extLst>
      <p:ext uri="{BB962C8B-B14F-4D97-AF65-F5344CB8AC3E}">
        <p14:creationId xmlns:p14="http://schemas.microsoft.com/office/powerpoint/2010/main" val="32653701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2000" b="1" dirty="0"/>
              <a:t>Failure 2:   improper exclusion of bonuses, overtime, commissions or another element of compensation from base on which employees may make elective deferrals</a:t>
            </a:r>
          </a:p>
          <a:p>
            <a:pPr lvl="1"/>
            <a:r>
              <a:rPr lang="en-US" sz="1800" u="sng" dirty="0"/>
              <a:t>Correction</a:t>
            </a:r>
            <a:r>
              <a:rPr lang="en-US" sz="1800" dirty="0"/>
              <a:t>:   employer contribution equal to 50% of missed deferral opportunity which would be the employee’s elected percentage of compensation that would have been deferred from the excluded compensation element.  Also contribute any applicable match and lost earnings</a:t>
            </a:r>
          </a:p>
          <a:p>
            <a:r>
              <a:rPr lang="en-US" sz="2000" b="1" dirty="0"/>
              <a:t>Failure 3:   Improper deferral on items not included in plan definition of compensation</a:t>
            </a:r>
          </a:p>
          <a:p>
            <a:pPr lvl="1"/>
            <a:r>
              <a:rPr lang="en-US" sz="1800" u="sng" dirty="0"/>
              <a:t>Correction</a:t>
            </a:r>
            <a:r>
              <a:rPr lang="en-US" sz="1800" dirty="0"/>
              <a:t>:   Distribute excess elective deferrals plus earnings to participant.  Forfeit match related to excess deferrals and either reallocate or use to offset future employer contributions</a:t>
            </a:r>
          </a:p>
          <a:p>
            <a:endParaRPr lang="en-US" dirty="0"/>
          </a:p>
        </p:txBody>
      </p:sp>
      <p:sp>
        <p:nvSpPr>
          <p:cNvPr id="3" name="Title 2"/>
          <p:cNvSpPr>
            <a:spLocks noGrp="1"/>
          </p:cNvSpPr>
          <p:nvPr>
            <p:ph type="title"/>
          </p:nvPr>
        </p:nvSpPr>
        <p:spPr/>
        <p:txBody>
          <a:bodyPr/>
          <a:lstStyle/>
          <a:p>
            <a:r>
              <a:rPr lang="en-US" sz="4000" dirty="0">
                <a:solidFill>
                  <a:schemeClr val="accent2">
                    <a:lumMod val="50000"/>
                  </a:schemeClr>
                </a:solidFill>
                <a:latin typeface="Arial" pitchFamily="34" charset="0"/>
                <a:cs typeface="Arial" pitchFamily="34" charset="0"/>
              </a:rPr>
              <a:t>Compensation Done Incorrectly</a:t>
            </a:r>
            <a:endParaRPr lang="en-US" dirty="0"/>
          </a:p>
        </p:txBody>
      </p:sp>
    </p:spTree>
    <p:extLst>
      <p:ext uri="{BB962C8B-B14F-4D97-AF65-F5344CB8AC3E}">
        <p14:creationId xmlns:p14="http://schemas.microsoft.com/office/powerpoint/2010/main" val="37435020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635691"/>
          </a:xfrm>
        </p:spPr>
        <p:txBody>
          <a:bodyPr/>
          <a:lstStyle/>
          <a:p>
            <a:r>
              <a:rPr lang="en-US" sz="2200" b="1" dirty="0">
                <a:latin typeface="Arial" pitchFamily="34" charset="0"/>
                <a:cs typeface="Arial" pitchFamily="34" charset="0"/>
              </a:rPr>
              <a:t>Rules apply as if all controlled group employees worked for employer adopting the plan</a:t>
            </a:r>
          </a:p>
          <a:p>
            <a:pPr lvl="1"/>
            <a:r>
              <a:rPr lang="en-US" sz="2000" dirty="0">
                <a:latin typeface="Arial" pitchFamily="34" charset="0"/>
                <a:cs typeface="Arial" pitchFamily="34" charset="0"/>
              </a:rPr>
              <a:t>Applies to eligibility, vesting, minimum participation, determining contributions and benefits, nondiscrimination, compensation limits, top heavy rules  and simplified employee pension and simple retirement accounts</a:t>
            </a:r>
          </a:p>
          <a:p>
            <a:r>
              <a:rPr lang="en-US" sz="2200" b="1" dirty="0">
                <a:latin typeface="Arial" pitchFamily="34" charset="0"/>
                <a:cs typeface="Arial" pitchFamily="34" charset="0"/>
              </a:rPr>
              <a:t>Minimum Participation Example</a:t>
            </a:r>
          </a:p>
          <a:p>
            <a:pPr lvl="1"/>
            <a:r>
              <a:rPr lang="en-US" sz="2000" u="sng" dirty="0">
                <a:latin typeface="Arial" pitchFamily="34" charset="0"/>
                <a:cs typeface="Arial" pitchFamily="34" charset="0"/>
              </a:rPr>
              <a:t>Failure</a:t>
            </a:r>
            <a:r>
              <a:rPr lang="en-US" sz="2000" dirty="0">
                <a:latin typeface="Arial" pitchFamily="34" charset="0"/>
                <a:cs typeface="Arial" pitchFamily="34" charset="0"/>
              </a:rPr>
              <a:t>:  Company A maintains a qualified plan with a one year service requirement only for its </a:t>
            </a:r>
            <a:r>
              <a:rPr lang="en-US" sz="2000" dirty="0" smtClean="0">
                <a:latin typeface="Arial" pitchFamily="34" charset="0"/>
                <a:cs typeface="Arial" pitchFamily="34" charset="0"/>
              </a:rPr>
              <a:t>employees.  A </a:t>
            </a:r>
            <a:r>
              <a:rPr lang="en-US" sz="2000" dirty="0">
                <a:latin typeface="Arial" pitchFamily="34" charset="0"/>
                <a:cs typeface="Arial" pitchFamily="34" charset="0"/>
              </a:rPr>
              <a:t>is a member of a controlled group of corporations that includes Company B.  Employee X completes 3 years of service with Company B and then transfers to Company A.  </a:t>
            </a:r>
          </a:p>
          <a:p>
            <a:pPr lvl="1"/>
            <a:r>
              <a:rPr lang="en-US" sz="2000" u="sng" dirty="0">
                <a:latin typeface="Arial" pitchFamily="34" charset="0"/>
                <a:cs typeface="Arial" pitchFamily="34" charset="0"/>
              </a:rPr>
              <a:t>Correction</a:t>
            </a:r>
            <a:r>
              <a:rPr lang="en-US" sz="2000" dirty="0">
                <a:latin typeface="Arial" pitchFamily="34" charset="0"/>
                <a:cs typeface="Arial" pitchFamily="34" charset="0"/>
              </a:rPr>
              <a:t>:   The plan must recognize X’s service with Company B and admit her as a participant immediately</a:t>
            </a:r>
            <a:r>
              <a:rPr lang="en-US" sz="1600" dirty="0"/>
              <a:t>.</a:t>
            </a:r>
          </a:p>
          <a:p>
            <a:endParaRPr lang="en-US" dirty="0"/>
          </a:p>
        </p:txBody>
      </p:sp>
      <p:sp>
        <p:nvSpPr>
          <p:cNvPr id="3" name="Title 2"/>
          <p:cNvSpPr>
            <a:spLocks noGrp="1"/>
          </p:cNvSpPr>
          <p:nvPr>
            <p:ph type="title"/>
          </p:nvPr>
        </p:nvSpPr>
        <p:spPr/>
        <p:txBody>
          <a:bodyPr>
            <a:normAutofit/>
          </a:bodyPr>
          <a:lstStyle/>
          <a:p>
            <a:r>
              <a:rPr lang="en-US" sz="4000" dirty="0" smtClean="0">
                <a:solidFill>
                  <a:schemeClr val="accent2">
                    <a:lumMod val="50000"/>
                  </a:schemeClr>
                </a:solidFill>
                <a:effectLst/>
                <a:latin typeface="Arial" pitchFamily="34" charset="0"/>
                <a:cs typeface="Arial" pitchFamily="34" charset="0"/>
              </a:rPr>
              <a:t>Controlled Group Issues</a:t>
            </a:r>
            <a:endParaRPr lang="en-US" sz="4000" dirty="0">
              <a:solidFill>
                <a:schemeClr val="accent2">
                  <a:lumMod val="50000"/>
                </a:schemeClr>
              </a:solidFill>
              <a:effectLst/>
              <a:latin typeface="Arial" pitchFamily="34" charset="0"/>
              <a:cs typeface="Arial" pitchFamily="34" charset="0"/>
            </a:endParaRPr>
          </a:p>
        </p:txBody>
      </p:sp>
    </p:spTree>
    <p:extLst>
      <p:ext uri="{BB962C8B-B14F-4D97-AF65-F5344CB8AC3E}">
        <p14:creationId xmlns:p14="http://schemas.microsoft.com/office/powerpoint/2010/main" val="3173706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4788091"/>
          </a:xfrm>
        </p:spPr>
        <p:txBody>
          <a:bodyPr>
            <a:normAutofit fontScale="92500" lnSpcReduction="10000"/>
          </a:bodyPr>
          <a:lstStyle/>
          <a:p>
            <a:r>
              <a:rPr lang="en-US" sz="2400" b="1" dirty="0">
                <a:latin typeface="Arial" pitchFamily="34" charset="0"/>
                <a:cs typeface="Arial" pitchFamily="34" charset="0"/>
              </a:rPr>
              <a:t>Highly Compensated Employee Example</a:t>
            </a:r>
          </a:p>
          <a:p>
            <a:pPr lvl="1"/>
            <a:r>
              <a:rPr lang="en-US" sz="2000" u="sng" dirty="0">
                <a:latin typeface="Arial" pitchFamily="34" charset="0"/>
                <a:cs typeface="Arial" pitchFamily="34" charset="0"/>
              </a:rPr>
              <a:t>Failure</a:t>
            </a:r>
            <a:r>
              <a:rPr lang="en-US" sz="2000" dirty="0">
                <a:latin typeface="Arial" pitchFamily="34" charset="0"/>
                <a:cs typeface="Arial" pitchFamily="34" charset="0"/>
              </a:rPr>
              <a:t>:  Company C and Company D are controlled group members each of which pay Employee Y a salary of $60,000 for 2013.</a:t>
            </a:r>
          </a:p>
          <a:p>
            <a:pPr lvl="1"/>
            <a:r>
              <a:rPr lang="en-US" sz="2000" u="sng" dirty="0">
                <a:latin typeface="Arial" pitchFamily="34" charset="0"/>
                <a:cs typeface="Arial" pitchFamily="34" charset="0"/>
              </a:rPr>
              <a:t>Correction</a:t>
            </a:r>
            <a:r>
              <a:rPr lang="en-US" sz="2000" dirty="0">
                <a:latin typeface="Arial" pitchFamily="34" charset="0"/>
                <a:cs typeface="Arial" pitchFamily="34" charset="0"/>
              </a:rPr>
              <a:t>:  For purposes of nondiscrimination testing, Employee Y will be considered highly compensated, since the HCE limit for </a:t>
            </a:r>
            <a:r>
              <a:rPr lang="en-US" sz="2000" dirty="0" smtClean="0">
                <a:latin typeface="Arial" pitchFamily="34" charset="0"/>
                <a:cs typeface="Arial" pitchFamily="34" charset="0"/>
              </a:rPr>
              <a:t>2014 </a:t>
            </a:r>
            <a:r>
              <a:rPr lang="en-US" sz="2000" dirty="0">
                <a:latin typeface="Arial" pitchFamily="34" charset="0"/>
                <a:cs typeface="Arial" pitchFamily="34" charset="0"/>
              </a:rPr>
              <a:t>is $115,000 and </a:t>
            </a:r>
            <a:r>
              <a:rPr lang="en-US" sz="2000" dirty="0" smtClean="0">
                <a:latin typeface="Arial" pitchFamily="34" charset="0"/>
                <a:cs typeface="Arial" pitchFamily="34" charset="0"/>
              </a:rPr>
              <a:t>Employee </a:t>
            </a:r>
            <a:r>
              <a:rPr lang="en-US" sz="2000" dirty="0">
                <a:latin typeface="Arial" pitchFamily="34" charset="0"/>
                <a:cs typeface="Arial" pitchFamily="34" charset="0"/>
              </a:rPr>
              <a:t>Y’s aggregate compensation is $</a:t>
            </a:r>
            <a:r>
              <a:rPr lang="en-US" sz="2000" dirty="0" smtClean="0">
                <a:latin typeface="Arial" pitchFamily="34" charset="0"/>
                <a:cs typeface="Arial" pitchFamily="34" charset="0"/>
              </a:rPr>
              <a:t>120,000</a:t>
            </a:r>
          </a:p>
          <a:p>
            <a:pPr lvl="1"/>
            <a:endParaRPr lang="en-US" sz="1600" dirty="0"/>
          </a:p>
          <a:p>
            <a:r>
              <a:rPr lang="en-US" sz="2400" b="1" dirty="0">
                <a:latin typeface="Arial" pitchFamily="34" charset="0"/>
                <a:cs typeface="Arial" pitchFamily="34" charset="0"/>
              </a:rPr>
              <a:t>Discrimination Testing Example</a:t>
            </a:r>
          </a:p>
          <a:p>
            <a:pPr lvl="1"/>
            <a:r>
              <a:rPr lang="en-US" sz="2000" u="sng" dirty="0">
                <a:latin typeface="Arial" pitchFamily="34" charset="0"/>
                <a:cs typeface="Arial" pitchFamily="34" charset="0"/>
              </a:rPr>
              <a:t>Failure</a:t>
            </a:r>
            <a:r>
              <a:rPr lang="en-US" sz="2000" dirty="0">
                <a:latin typeface="Arial" pitchFamily="34" charset="0"/>
                <a:cs typeface="Arial" pitchFamily="34" charset="0"/>
              </a:rPr>
              <a:t>:  Company E maintains a 401(k) plan for its employees that has never been extended to its wholly-owned </a:t>
            </a:r>
            <a:r>
              <a:rPr lang="en-US" sz="2000" dirty="0" smtClean="0">
                <a:latin typeface="Arial" pitchFamily="34" charset="0"/>
                <a:cs typeface="Arial" pitchFamily="34" charset="0"/>
              </a:rPr>
              <a:t>subsidiary, Company F.  </a:t>
            </a:r>
            <a:r>
              <a:rPr lang="en-US" sz="2000" dirty="0">
                <a:latin typeface="Arial" pitchFamily="34" charset="0"/>
                <a:cs typeface="Arial" pitchFamily="34" charset="0"/>
              </a:rPr>
              <a:t>When the minimum coverage test is run, including the employees of F Company, the 401(k) plan fails to satisfy Code §410(b) and, as a result ceases to be tax-qualified.</a:t>
            </a:r>
          </a:p>
          <a:p>
            <a:pPr lvl="1"/>
            <a:r>
              <a:rPr lang="en-US" sz="2000" u="sng" dirty="0">
                <a:latin typeface="Arial" pitchFamily="34" charset="0"/>
                <a:cs typeface="Arial" pitchFamily="34" charset="0"/>
              </a:rPr>
              <a:t>Correctio</a:t>
            </a:r>
            <a:r>
              <a:rPr lang="en-US" sz="2000" dirty="0">
                <a:latin typeface="Arial" pitchFamily="34" charset="0"/>
                <a:cs typeface="Arial" pitchFamily="34" charset="0"/>
              </a:rPr>
              <a:t>n:  NHCEs of Company F must be included as participants on a retroactive basis and receive a QNEC sufficient to pass ADP/ACP test</a:t>
            </a:r>
          </a:p>
          <a:p>
            <a:pPr lvl="1"/>
            <a:endParaRPr lang="en-US" dirty="0"/>
          </a:p>
        </p:txBody>
      </p:sp>
      <p:sp>
        <p:nvSpPr>
          <p:cNvPr id="3" name="Title 2"/>
          <p:cNvSpPr>
            <a:spLocks noGrp="1"/>
          </p:cNvSpPr>
          <p:nvPr>
            <p:ph type="title"/>
          </p:nvPr>
        </p:nvSpPr>
        <p:spPr>
          <a:xfrm>
            <a:off x="457200" y="274638"/>
            <a:ext cx="8229600" cy="944562"/>
          </a:xfrm>
        </p:spPr>
        <p:txBody>
          <a:bodyPr>
            <a:normAutofit/>
          </a:bodyPr>
          <a:lstStyle/>
          <a:p>
            <a:r>
              <a:rPr lang="en-US" sz="4000" dirty="0">
                <a:solidFill>
                  <a:schemeClr val="accent2">
                    <a:lumMod val="50000"/>
                  </a:schemeClr>
                </a:solidFill>
                <a:effectLst/>
                <a:latin typeface="Arial" pitchFamily="34" charset="0"/>
                <a:cs typeface="Arial" pitchFamily="34" charset="0"/>
              </a:rPr>
              <a:t>Controlled Group Issues</a:t>
            </a:r>
            <a:endParaRPr lang="en-US" sz="4000" dirty="0"/>
          </a:p>
        </p:txBody>
      </p:sp>
    </p:spTree>
    <p:extLst>
      <p:ext uri="{BB962C8B-B14F-4D97-AF65-F5344CB8AC3E}">
        <p14:creationId xmlns:p14="http://schemas.microsoft.com/office/powerpoint/2010/main" val="33865911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400" dirty="0">
                <a:latin typeface="Arial" pitchFamily="-64" charset="0"/>
                <a:ea typeface="ＭＳ Ｐゴシック" pitchFamily="-64" charset="-128"/>
              </a:rPr>
              <a:t>Applies to any plan </a:t>
            </a:r>
            <a:r>
              <a:rPr lang="en-US" sz="2400" dirty="0" smtClean="0">
                <a:latin typeface="Arial" pitchFamily="-64" charset="0"/>
                <a:ea typeface="ＭＳ Ｐゴシック" pitchFamily="-64" charset="-128"/>
              </a:rPr>
              <a:t>allowing auto </a:t>
            </a:r>
            <a:r>
              <a:rPr lang="en-US" sz="2400" dirty="0">
                <a:latin typeface="Arial" pitchFamily="-64" charset="0"/>
                <a:ea typeface="ＭＳ Ｐゴシック" pitchFamily="-64" charset="-128"/>
              </a:rPr>
              <a:t>salary </a:t>
            </a:r>
            <a:r>
              <a:rPr lang="en-US" sz="2400" dirty="0" smtClean="0">
                <a:latin typeface="Arial" pitchFamily="-64" charset="0"/>
                <a:ea typeface="ＭＳ Ｐゴシック" pitchFamily="-64" charset="-128"/>
              </a:rPr>
              <a:t>deferrals</a:t>
            </a:r>
          </a:p>
          <a:p>
            <a:pPr marL="109728" indent="0">
              <a:buNone/>
            </a:pPr>
            <a:r>
              <a:rPr lang="en-US" sz="2400" dirty="0" smtClean="0">
                <a:latin typeface="Arial" pitchFamily="-64" charset="0"/>
                <a:ea typeface="ＭＳ Ｐゴシック" pitchFamily="-64" charset="-128"/>
              </a:rPr>
              <a:t> </a:t>
            </a:r>
            <a:endParaRPr lang="en-US" sz="2400" dirty="0">
              <a:latin typeface="Arial" pitchFamily="-64" charset="0"/>
              <a:ea typeface="ＭＳ Ｐゴシック" pitchFamily="-64" charset="-128"/>
            </a:endParaRPr>
          </a:p>
          <a:p>
            <a:r>
              <a:rPr lang="en-US" sz="2400" dirty="0" smtClean="0">
                <a:latin typeface="Arial" pitchFamily="-64" charset="0"/>
                <a:ea typeface="ＭＳ Ｐゴシック" pitchFamily="-64" charset="-128"/>
              </a:rPr>
              <a:t>Employees automatically </a:t>
            </a:r>
            <a:r>
              <a:rPr lang="en-US" sz="2400" dirty="0">
                <a:latin typeface="Arial" pitchFamily="-64" charset="0"/>
                <a:ea typeface="ＭＳ Ｐゴシック" pitchFamily="-64" charset="-128"/>
              </a:rPr>
              <a:t>enrolled in </a:t>
            </a:r>
            <a:r>
              <a:rPr lang="en-US" sz="2400" dirty="0" smtClean="0">
                <a:latin typeface="Arial" pitchFamily="-64" charset="0"/>
                <a:ea typeface="ＭＳ Ｐゴシック" pitchFamily="-64" charset="-128"/>
              </a:rPr>
              <a:t>plan at default percent  </a:t>
            </a:r>
            <a:r>
              <a:rPr lang="en-US" sz="2400" dirty="0">
                <a:latin typeface="Arial" pitchFamily="-64" charset="0"/>
                <a:ea typeface="ＭＳ Ｐゴシック" pitchFamily="-64" charset="-128"/>
              </a:rPr>
              <a:t>unless elect otherwise</a:t>
            </a:r>
          </a:p>
          <a:p>
            <a:pPr lvl="1"/>
            <a:r>
              <a:rPr lang="en-US" sz="2000" dirty="0">
                <a:latin typeface="Arial" pitchFamily="-64" charset="0"/>
                <a:ea typeface="ＭＳ Ｐゴシック" pitchFamily="-64" charset="-128"/>
              </a:rPr>
              <a:t>Plan document specifies </a:t>
            </a:r>
            <a:r>
              <a:rPr lang="en-US" sz="2000" dirty="0" smtClean="0">
                <a:latin typeface="Arial" pitchFamily="-64" charset="0"/>
                <a:ea typeface="ＭＳ Ｐゴシック" pitchFamily="-64" charset="-128"/>
              </a:rPr>
              <a:t>percent  </a:t>
            </a:r>
            <a:endParaRPr lang="en-US" sz="2000" dirty="0">
              <a:latin typeface="Arial" pitchFamily="-64" charset="0"/>
              <a:ea typeface="ＭＳ Ｐゴシック" pitchFamily="-64" charset="-128"/>
            </a:endParaRPr>
          </a:p>
          <a:p>
            <a:pPr lvl="1"/>
            <a:r>
              <a:rPr lang="en-US" sz="2000" dirty="0">
                <a:latin typeface="Arial" pitchFamily="-64" charset="0"/>
                <a:ea typeface="ＭＳ Ｐゴシック" pitchFamily="-64" charset="-128"/>
              </a:rPr>
              <a:t>Employees can opt out or elect different percent</a:t>
            </a:r>
          </a:p>
          <a:p>
            <a:pPr lvl="1"/>
            <a:r>
              <a:rPr lang="en-US" sz="2000" dirty="0">
                <a:latin typeface="Arial" pitchFamily="-64" charset="0"/>
                <a:ea typeface="ＭＳ Ｐゴシック" pitchFamily="-64" charset="-128"/>
              </a:rPr>
              <a:t>Default percentage must be uniformly </a:t>
            </a:r>
            <a:r>
              <a:rPr lang="en-US" sz="2000" dirty="0" smtClean="0">
                <a:latin typeface="Arial" pitchFamily="-64" charset="0"/>
                <a:ea typeface="ＭＳ Ｐゴシック" pitchFamily="-64" charset="-128"/>
              </a:rPr>
              <a:t>applied</a:t>
            </a:r>
          </a:p>
          <a:p>
            <a:pPr lvl="1"/>
            <a:endParaRPr lang="en-US" sz="2000" dirty="0"/>
          </a:p>
          <a:p>
            <a:r>
              <a:rPr lang="en-US" sz="2400" dirty="0" smtClean="0">
                <a:latin typeface="Arial" pitchFamily="34" charset="0"/>
                <a:cs typeface="Arial" pitchFamily="34" charset="0"/>
              </a:rPr>
              <a:t>Notice Requirements</a:t>
            </a:r>
          </a:p>
          <a:p>
            <a:pPr lvl="1"/>
            <a:r>
              <a:rPr lang="en-US" sz="2000" dirty="0" smtClean="0">
                <a:latin typeface="Arial" pitchFamily="34" charset="0"/>
                <a:cs typeface="Arial" pitchFamily="34" charset="0"/>
              </a:rPr>
              <a:t>Written </a:t>
            </a:r>
            <a:r>
              <a:rPr lang="en-US" sz="2000" dirty="0">
                <a:latin typeface="Arial" pitchFamily="34" charset="0"/>
                <a:cs typeface="Arial" pitchFamily="34" charset="0"/>
              </a:rPr>
              <a:t>explanation of </a:t>
            </a:r>
            <a:r>
              <a:rPr lang="en-US" sz="2000" dirty="0" smtClean="0">
                <a:latin typeface="Arial" pitchFamily="34" charset="0"/>
                <a:cs typeface="Arial" pitchFamily="34" charset="0"/>
              </a:rPr>
              <a:t>right to opt out or elect to defer a percent of pay other </a:t>
            </a:r>
            <a:r>
              <a:rPr lang="en-US" sz="2000" dirty="0">
                <a:latin typeface="Arial" pitchFamily="34" charset="0"/>
                <a:cs typeface="Arial" pitchFamily="34" charset="0"/>
              </a:rPr>
              <a:t>than default percentage</a:t>
            </a:r>
          </a:p>
          <a:p>
            <a:endParaRPr lang="en-US" dirty="0"/>
          </a:p>
        </p:txBody>
      </p:sp>
      <p:sp>
        <p:nvSpPr>
          <p:cNvPr id="3" name="Title 2"/>
          <p:cNvSpPr>
            <a:spLocks noGrp="1"/>
          </p:cNvSpPr>
          <p:nvPr>
            <p:ph type="title"/>
          </p:nvPr>
        </p:nvSpPr>
        <p:spPr/>
        <p:txBody>
          <a:bodyPr>
            <a:noAutofit/>
          </a:bodyPr>
          <a:lstStyle/>
          <a:p>
            <a:pPr algn="ctr"/>
            <a:r>
              <a:rPr lang="en-US" sz="3600" dirty="0">
                <a:solidFill>
                  <a:schemeClr val="accent2">
                    <a:lumMod val="50000"/>
                  </a:schemeClr>
                </a:solidFill>
                <a:effectLst/>
                <a:latin typeface="Arial" pitchFamily="34" charset="0"/>
                <a:cs typeface="Arial" pitchFamily="34" charset="0"/>
              </a:rPr>
              <a:t>Automatic </a:t>
            </a:r>
            <a:r>
              <a:rPr lang="en-US" sz="3600" dirty="0" smtClean="0">
                <a:solidFill>
                  <a:schemeClr val="accent2">
                    <a:lumMod val="50000"/>
                  </a:schemeClr>
                </a:solidFill>
                <a:effectLst/>
                <a:latin typeface="Arial" pitchFamily="34" charset="0"/>
                <a:cs typeface="Arial" pitchFamily="34" charset="0"/>
              </a:rPr>
              <a:t>Enrollment</a:t>
            </a:r>
            <a:endParaRPr lang="en-US" sz="3600" dirty="0">
              <a:solidFill>
                <a:schemeClr val="accent2">
                  <a:lumMod val="50000"/>
                </a:schemeClr>
              </a:solidFill>
              <a:latin typeface="Arial" pitchFamily="34" charset="0"/>
              <a:cs typeface="Arial" pitchFamily="34" charset="0"/>
            </a:endParaRPr>
          </a:p>
        </p:txBody>
      </p:sp>
    </p:spTree>
    <p:extLst>
      <p:ext uri="{BB962C8B-B14F-4D97-AF65-F5344CB8AC3E}">
        <p14:creationId xmlns:p14="http://schemas.microsoft.com/office/powerpoint/2010/main" val="22993422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a:spcBef>
                <a:spcPts val="0"/>
              </a:spcBef>
            </a:pPr>
            <a:r>
              <a:rPr lang="en-US" sz="2200" b="1" dirty="0">
                <a:latin typeface="Arial" pitchFamily="34" charset="0"/>
                <a:cs typeface="Arial" pitchFamily="34" charset="0"/>
              </a:rPr>
              <a:t>Failure 1</a:t>
            </a:r>
          </a:p>
          <a:p>
            <a:pPr lvl="1">
              <a:spcBef>
                <a:spcPts val="0"/>
              </a:spcBef>
              <a:buFont typeface="Arial" pitchFamily="34" charset="0"/>
              <a:buChar char="•"/>
            </a:pPr>
            <a:r>
              <a:rPr lang="en-US" sz="2200" dirty="0">
                <a:latin typeface="Arial" pitchFamily="34" charset="0"/>
                <a:cs typeface="Arial" pitchFamily="34" charset="0"/>
              </a:rPr>
              <a:t>Plan sponsor fails to implement plan’s auto enrollment provisions by not deferring salary of an employee who </a:t>
            </a:r>
            <a:r>
              <a:rPr lang="en-US" sz="2200" dirty="0" smtClean="0">
                <a:latin typeface="Arial" pitchFamily="34" charset="0"/>
                <a:cs typeface="Arial" pitchFamily="34" charset="0"/>
              </a:rPr>
              <a:t>failed to make </a:t>
            </a:r>
            <a:r>
              <a:rPr lang="en-US" sz="2100" dirty="0" smtClean="0">
                <a:latin typeface="Arial" pitchFamily="34" charset="0"/>
                <a:cs typeface="Arial" pitchFamily="34" charset="0"/>
              </a:rPr>
              <a:t>election</a:t>
            </a:r>
          </a:p>
          <a:p>
            <a:pPr marL="393192" lvl="1" indent="0">
              <a:spcBef>
                <a:spcPts val="0"/>
              </a:spcBef>
              <a:buNone/>
            </a:pPr>
            <a:r>
              <a:rPr lang="en-US" sz="2000" b="1" dirty="0" smtClean="0">
                <a:latin typeface="Arial" pitchFamily="34" charset="0"/>
                <a:cs typeface="Arial" pitchFamily="34" charset="0"/>
              </a:rPr>
              <a:t>Correction 1</a:t>
            </a:r>
          </a:p>
          <a:p>
            <a:pPr lvl="1">
              <a:spcBef>
                <a:spcPts val="0"/>
              </a:spcBef>
              <a:buFont typeface="Arial" pitchFamily="34" charset="0"/>
              <a:buChar char="•"/>
            </a:pPr>
            <a:r>
              <a:rPr lang="en-US" sz="2200" dirty="0" smtClean="0">
                <a:latin typeface="Arial" pitchFamily="34" charset="0"/>
                <a:cs typeface="Arial" pitchFamily="34" charset="0"/>
              </a:rPr>
              <a:t>Nonelective  </a:t>
            </a:r>
            <a:r>
              <a:rPr lang="en-US" sz="2200" dirty="0">
                <a:latin typeface="Arial" pitchFamily="34" charset="0"/>
                <a:cs typeface="Arial" pitchFamily="34" charset="0"/>
              </a:rPr>
              <a:t>employer </a:t>
            </a:r>
            <a:r>
              <a:rPr lang="en-US" sz="2200" dirty="0" smtClean="0">
                <a:latin typeface="Arial" pitchFamily="34" charset="0"/>
                <a:cs typeface="Arial" pitchFamily="34" charset="0"/>
              </a:rPr>
              <a:t>contribution under IRS VCP procedure   </a:t>
            </a:r>
          </a:p>
          <a:p>
            <a:pPr lvl="1">
              <a:spcBef>
                <a:spcPts val="0"/>
              </a:spcBef>
              <a:buFont typeface="Arial" pitchFamily="34" charset="0"/>
              <a:buChar char="•"/>
            </a:pPr>
            <a:r>
              <a:rPr lang="en-US" sz="2200" dirty="0" smtClean="0">
                <a:latin typeface="Arial" pitchFamily="34" charset="0"/>
                <a:cs typeface="Arial" pitchFamily="34" charset="0"/>
              </a:rPr>
              <a:t>Corrective contribution is </a:t>
            </a:r>
            <a:r>
              <a:rPr lang="en-US" sz="2200" dirty="0">
                <a:latin typeface="Arial" pitchFamily="34" charset="0"/>
                <a:cs typeface="Arial" pitchFamily="34" charset="0"/>
              </a:rPr>
              <a:t>employee’s </a:t>
            </a:r>
            <a:r>
              <a:rPr lang="en-US" sz="2200" dirty="0" smtClean="0">
                <a:latin typeface="Arial" pitchFamily="34" charset="0"/>
                <a:cs typeface="Arial" pitchFamily="34" charset="0"/>
              </a:rPr>
              <a:t>compensation multiplied by 50% of plan’s </a:t>
            </a:r>
            <a:r>
              <a:rPr lang="en-US" sz="2200" i="1" dirty="0">
                <a:latin typeface="Arial" pitchFamily="34" charset="0"/>
                <a:cs typeface="Arial" pitchFamily="34" charset="0"/>
              </a:rPr>
              <a:t>auto enrollment deferral </a:t>
            </a:r>
            <a:r>
              <a:rPr lang="en-US" sz="2200" i="1" dirty="0" smtClean="0">
                <a:latin typeface="Arial" pitchFamily="34" charset="0"/>
                <a:cs typeface="Arial" pitchFamily="34" charset="0"/>
              </a:rPr>
              <a:t>percentage</a:t>
            </a:r>
            <a:endParaRPr lang="en-US" sz="2200" i="1" dirty="0">
              <a:latin typeface="Arial" pitchFamily="34" charset="0"/>
              <a:cs typeface="Arial" pitchFamily="34" charset="0"/>
            </a:endParaRPr>
          </a:p>
          <a:p>
            <a:pPr lvl="1">
              <a:spcBef>
                <a:spcPts val="0"/>
              </a:spcBef>
            </a:pPr>
            <a:endParaRPr lang="en-US" sz="2000" dirty="0">
              <a:latin typeface="Arial" pitchFamily="34" charset="0"/>
              <a:cs typeface="Arial" pitchFamily="34" charset="0"/>
            </a:endParaRPr>
          </a:p>
          <a:p>
            <a:pPr>
              <a:spcBef>
                <a:spcPts val="0"/>
              </a:spcBef>
            </a:pPr>
            <a:r>
              <a:rPr lang="en-US" sz="2200" b="1" dirty="0">
                <a:latin typeface="Arial" pitchFamily="34" charset="0"/>
                <a:cs typeface="Arial" pitchFamily="34" charset="0"/>
              </a:rPr>
              <a:t>Failure </a:t>
            </a:r>
            <a:r>
              <a:rPr lang="en-US" sz="2200" b="1" dirty="0" smtClean="0">
                <a:latin typeface="Arial" pitchFamily="34" charset="0"/>
                <a:cs typeface="Arial" pitchFamily="34" charset="0"/>
              </a:rPr>
              <a:t>2</a:t>
            </a:r>
          </a:p>
          <a:p>
            <a:pPr marL="393192" lvl="1" indent="0">
              <a:spcBef>
                <a:spcPts val="0"/>
              </a:spcBef>
              <a:buNone/>
            </a:pPr>
            <a:r>
              <a:rPr lang="en-US" sz="2200" dirty="0" smtClean="0">
                <a:solidFill>
                  <a:schemeClr val="bg2">
                    <a:lumMod val="50000"/>
                  </a:schemeClr>
                </a:solidFill>
                <a:latin typeface="Arial" pitchFamily="34" charset="0"/>
                <a:cs typeface="Arial" pitchFamily="34" charset="0"/>
              </a:rPr>
              <a:t>•</a:t>
            </a:r>
            <a:r>
              <a:rPr lang="en-US" sz="2200" dirty="0" smtClean="0">
                <a:latin typeface="Arial" pitchFamily="34" charset="0"/>
                <a:cs typeface="Arial" pitchFamily="34" charset="0"/>
              </a:rPr>
              <a:t>  Employee </a:t>
            </a:r>
            <a:r>
              <a:rPr lang="en-US" sz="2200" dirty="0">
                <a:latin typeface="Arial" pitchFamily="34" charset="0"/>
                <a:cs typeface="Arial" pitchFamily="34" charset="0"/>
              </a:rPr>
              <a:t>never receives enrollment materials and is, therefore </a:t>
            </a:r>
          </a:p>
          <a:p>
            <a:pPr marL="457200" lvl="1" indent="0">
              <a:spcBef>
                <a:spcPts val="0"/>
              </a:spcBef>
              <a:buNone/>
            </a:pPr>
            <a:r>
              <a:rPr lang="en-US" sz="2000" dirty="0" smtClean="0">
                <a:latin typeface="Arial" pitchFamily="34" charset="0"/>
                <a:cs typeface="Arial" pitchFamily="34" charset="0"/>
              </a:rPr>
              <a:t>   treated </a:t>
            </a:r>
            <a:r>
              <a:rPr lang="en-US" sz="2000" dirty="0">
                <a:latin typeface="Arial" pitchFamily="34" charset="0"/>
                <a:cs typeface="Arial" pitchFamily="34" charset="0"/>
              </a:rPr>
              <a:t>as an excluded participant rather than a participant whose </a:t>
            </a:r>
          </a:p>
          <a:p>
            <a:pPr marL="457200" lvl="1" indent="0">
              <a:spcBef>
                <a:spcPts val="0"/>
              </a:spcBef>
              <a:buNone/>
            </a:pPr>
            <a:r>
              <a:rPr lang="en-US" sz="2000" dirty="0">
                <a:latin typeface="Arial" pitchFamily="34" charset="0"/>
                <a:cs typeface="Arial" pitchFamily="34" charset="0"/>
              </a:rPr>
              <a:t>   </a:t>
            </a:r>
            <a:r>
              <a:rPr lang="en-US" sz="2000" dirty="0" smtClean="0">
                <a:latin typeface="Arial" pitchFamily="34" charset="0"/>
                <a:cs typeface="Arial" pitchFamily="34" charset="0"/>
              </a:rPr>
              <a:t>election </a:t>
            </a:r>
            <a:r>
              <a:rPr lang="en-US" sz="2000" dirty="0">
                <a:latin typeface="Arial" pitchFamily="34" charset="0"/>
                <a:cs typeface="Arial" pitchFamily="34" charset="0"/>
              </a:rPr>
              <a:t>has not been </a:t>
            </a:r>
            <a:r>
              <a:rPr lang="en-US" sz="2000" dirty="0" smtClean="0">
                <a:latin typeface="Arial" pitchFamily="34" charset="0"/>
                <a:cs typeface="Arial" pitchFamily="34" charset="0"/>
              </a:rPr>
              <a:t>implemented</a:t>
            </a:r>
          </a:p>
          <a:p>
            <a:pPr marL="457200" lvl="1" indent="0">
              <a:spcBef>
                <a:spcPts val="0"/>
              </a:spcBef>
              <a:buNone/>
            </a:pPr>
            <a:r>
              <a:rPr lang="en-US" sz="2100" b="1" dirty="0" smtClean="0">
                <a:latin typeface="Arial" pitchFamily="34" charset="0"/>
                <a:cs typeface="Arial" pitchFamily="34" charset="0"/>
              </a:rPr>
              <a:t>Correction 2</a:t>
            </a:r>
          </a:p>
          <a:p>
            <a:pPr marL="457200" lvl="1" indent="0">
              <a:spcBef>
                <a:spcPts val="0"/>
              </a:spcBef>
              <a:buNone/>
            </a:pPr>
            <a:r>
              <a:rPr lang="en-US" sz="2000" dirty="0" smtClean="0">
                <a:solidFill>
                  <a:schemeClr val="bg2">
                    <a:lumMod val="50000"/>
                  </a:schemeClr>
                </a:solidFill>
                <a:latin typeface="Arial" pitchFamily="34" charset="0"/>
                <a:cs typeface="Arial" pitchFamily="34" charset="0"/>
              </a:rPr>
              <a:t>•</a:t>
            </a:r>
            <a:r>
              <a:rPr lang="en-US" sz="2000" dirty="0" smtClean="0">
                <a:latin typeface="Arial" pitchFamily="34" charset="0"/>
                <a:cs typeface="Arial" pitchFamily="34" charset="0"/>
              </a:rPr>
              <a:t>   </a:t>
            </a:r>
            <a:r>
              <a:rPr lang="en-US" sz="2200" dirty="0" smtClean="0">
                <a:latin typeface="Arial" pitchFamily="34" charset="0"/>
                <a:cs typeface="Arial" pitchFamily="34" charset="0"/>
              </a:rPr>
              <a:t>Nonelective  </a:t>
            </a:r>
            <a:r>
              <a:rPr lang="en-US" sz="2200" dirty="0">
                <a:latin typeface="Arial" pitchFamily="34" charset="0"/>
                <a:cs typeface="Arial" pitchFamily="34" charset="0"/>
              </a:rPr>
              <a:t>employer </a:t>
            </a:r>
            <a:r>
              <a:rPr lang="en-US" sz="2200" dirty="0" smtClean="0">
                <a:latin typeface="Arial" pitchFamily="34" charset="0"/>
                <a:cs typeface="Arial" pitchFamily="34" charset="0"/>
              </a:rPr>
              <a:t>contribution under VCP</a:t>
            </a:r>
          </a:p>
          <a:p>
            <a:pPr marL="457200" lvl="1" indent="0">
              <a:spcBef>
                <a:spcPts val="0"/>
              </a:spcBef>
              <a:buNone/>
            </a:pPr>
            <a:r>
              <a:rPr lang="en-US" sz="2200" dirty="0" smtClean="0">
                <a:latin typeface="Arial" pitchFamily="34" charset="0"/>
                <a:cs typeface="Arial" pitchFamily="34" charset="0"/>
              </a:rPr>
              <a:t>   Corrective contribution is employee’s compensation multiplied by </a:t>
            </a:r>
          </a:p>
          <a:p>
            <a:pPr marL="457200" lvl="1" indent="0">
              <a:spcBef>
                <a:spcPts val="0"/>
              </a:spcBef>
              <a:buNone/>
            </a:pPr>
            <a:r>
              <a:rPr lang="en-US" sz="2200" dirty="0" smtClean="0">
                <a:solidFill>
                  <a:schemeClr val="bg2">
                    <a:lumMod val="50000"/>
                  </a:schemeClr>
                </a:solidFill>
                <a:latin typeface="Arial" pitchFamily="34" charset="0"/>
                <a:cs typeface="Arial" pitchFamily="34" charset="0"/>
              </a:rPr>
              <a:t>•</a:t>
            </a:r>
            <a:r>
              <a:rPr lang="en-US" sz="2200" dirty="0" smtClean="0">
                <a:latin typeface="Arial" pitchFamily="34" charset="0"/>
                <a:cs typeface="Arial" pitchFamily="34" charset="0"/>
              </a:rPr>
              <a:t>   50% </a:t>
            </a:r>
            <a:r>
              <a:rPr lang="en-US" sz="2200" i="1" dirty="0" smtClean="0">
                <a:latin typeface="Arial" pitchFamily="34" charset="0"/>
                <a:cs typeface="Arial" pitchFamily="34" charset="0"/>
              </a:rPr>
              <a:t>average </a:t>
            </a:r>
            <a:r>
              <a:rPr lang="en-US" sz="2200" i="1" dirty="0">
                <a:latin typeface="Arial" pitchFamily="34" charset="0"/>
                <a:cs typeface="Arial" pitchFamily="34" charset="0"/>
              </a:rPr>
              <a:t>d</a:t>
            </a:r>
            <a:r>
              <a:rPr lang="en-US" sz="2200" i="1" dirty="0" smtClean="0">
                <a:latin typeface="Arial" pitchFamily="34" charset="0"/>
                <a:cs typeface="Arial" pitchFamily="34" charset="0"/>
              </a:rPr>
              <a:t>eferral </a:t>
            </a:r>
            <a:r>
              <a:rPr lang="en-US" sz="2200" i="1" dirty="0">
                <a:latin typeface="Arial" pitchFamily="34" charset="0"/>
                <a:cs typeface="Arial" pitchFamily="34" charset="0"/>
              </a:rPr>
              <a:t>p</a:t>
            </a:r>
            <a:r>
              <a:rPr lang="en-US" sz="2200" i="1" dirty="0" smtClean="0">
                <a:latin typeface="Arial" pitchFamily="34" charset="0"/>
                <a:cs typeface="Arial" pitchFamily="34" charset="0"/>
              </a:rPr>
              <a:t>ercentage </a:t>
            </a:r>
            <a:r>
              <a:rPr lang="en-US" sz="2200" i="1" dirty="0">
                <a:latin typeface="Arial" pitchFamily="34" charset="0"/>
                <a:cs typeface="Arial" pitchFamily="34" charset="0"/>
              </a:rPr>
              <a:t>for the employee’s </a:t>
            </a:r>
            <a:r>
              <a:rPr lang="en-US" sz="2200" i="1" dirty="0" smtClean="0">
                <a:latin typeface="Arial" pitchFamily="34" charset="0"/>
                <a:cs typeface="Arial" pitchFamily="34" charset="0"/>
              </a:rPr>
              <a:t>group </a:t>
            </a:r>
          </a:p>
          <a:p>
            <a:pPr marL="457200" lvl="1" indent="0">
              <a:spcBef>
                <a:spcPts val="0"/>
              </a:spcBef>
              <a:buNone/>
            </a:pPr>
            <a:r>
              <a:rPr lang="en-US" sz="2200" dirty="0">
                <a:latin typeface="Arial" pitchFamily="34" charset="0"/>
                <a:cs typeface="Arial" pitchFamily="34" charset="0"/>
              </a:rPr>
              <a:t> </a:t>
            </a:r>
            <a:r>
              <a:rPr lang="en-US" sz="2200" dirty="0" smtClean="0">
                <a:latin typeface="Arial" pitchFamily="34" charset="0"/>
                <a:cs typeface="Arial" pitchFamily="34" charset="0"/>
              </a:rPr>
              <a:t>  (NHCE or </a:t>
            </a:r>
            <a:r>
              <a:rPr lang="en-US" sz="2200" dirty="0">
                <a:latin typeface="Arial" pitchFamily="34" charset="0"/>
                <a:cs typeface="Arial" pitchFamily="34" charset="0"/>
              </a:rPr>
              <a:t>HCE</a:t>
            </a:r>
            <a:r>
              <a:rPr lang="en-US" sz="2000" dirty="0">
                <a:latin typeface="Arial" pitchFamily="34" charset="0"/>
                <a:cs typeface="Arial" pitchFamily="34" charset="0"/>
              </a:rPr>
              <a:t>) </a:t>
            </a:r>
          </a:p>
          <a:p>
            <a:endParaRPr lang="en-US" dirty="0"/>
          </a:p>
        </p:txBody>
      </p:sp>
      <p:sp>
        <p:nvSpPr>
          <p:cNvPr id="3" name="Title 2"/>
          <p:cNvSpPr>
            <a:spLocks noGrp="1"/>
          </p:cNvSpPr>
          <p:nvPr>
            <p:ph type="title"/>
          </p:nvPr>
        </p:nvSpPr>
        <p:spPr/>
        <p:txBody>
          <a:bodyPr>
            <a:normAutofit fontScale="90000"/>
          </a:bodyPr>
          <a:lstStyle/>
          <a:p>
            <a:pPr algn="ctr"/>
            <a:r>
              <a:rPr lang="en-US" sz="4400" dirty="0">
                <a:solidFill>
                  <a:schemeClr val="accent2">
                    <a:lumMod val="50000"/>
                  </a:schemeClr>
                </a:solidFill>
                <a:effectLst/>
                <a:latin typeface="Arial" pitchFamily="34" charset="0"/>
                <a:cs typeface="Arial" pitchFamily="34" charset="0"/>
              </a:rPr>
              <a:t>Automatic Enrollment </a:t>
            </a:r>
            <a:r>
              <a:rPr lang="en-US" sz="4400" dirty="0" smtClean="0">
                <a:solidFill>
                  <a:schemeClr val="accent2">
                    <a:lumMod val="50000"/>
                  </a:schemeClr>
                </a:solidFill>
                <a:effectLst/>
                <a:latin typeface="Arial" pitchFamily="34" charset="0"/>
                <a:cs typeface="Arial" pitchFamily="34" charset="0"/>
              </a:rPr>
              <a:t> </a:t>
            </a:r>
            <a:r>
              <a:rPr lang="en-US" sz="4400" dirty="0">
                <a:solidFill>
                  <a:schemeClr val="accent2">
                    <a:lumMod val="50000"/>
                  </a:schemeClr>
                </a:solidFill>
                <a:effectLst/>
                <a:latin typeface="Arial" pitchFamily="34" charset="0"/>
                <a:cs typeface="Arial" pitchFamily="34" charset="0"/>
              </a:rPr>
              <a:t/>
            </a:r>
            <a:br>
              <a:rPr lang="en-US" sz="4400" dirty="0">
                <a:solidFill>
                  <a:schemeClr val="accent2">
                    <a:lumMod val="50000"/>
                  </a:schemeClr>
                </a:solidFill>
                <a:effectLst/>
                <a:latin typeface="Arial" pitchFamily="34" charset="0"/>
                <a:cs typeface="Arial" pitchFamily="34" charset="0"/>
              </a:rPr>
            </a:br>
            <a:endParaRPr lang="en-US" dirty="0"/>
          </a:p>
        </p:txBody>
      </p:sp>
    </p:spTree>
    <p:extLst>
      <p:ext uri="{BB962C8B-B14F-4D97-AF65-F5344CB8AC3E}">
        <p14:creationId xmlns:p14="http://schemas.microsoft.com/office/powerpoint/2010/main" val="6797458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0000" lnSpcReduction="20000"/>
          </a:bodyPr>
          <a:lstStyle/>
          <a:p>
            <a:pPr marL="109728" indent="0">
              <a:buNone/>
            </a:pPr>
            <a:r>
              <a:rPr lang="en-US" sz="2800" dirty="0"/>
              <a:t>Marcia is a specialist in pension and employee benefits law, and she is the principal of The Wagner Law Group, one of the nation’s largest boutique law firms, specializing in ERISA, employee benefits and executive compensation, which she founded over 18 years ago.  A </a:t>
            </a:r>
            <a:r>
              <a:rPr lang="en-US" sz="2800" i="1" dirty="0"/>
              <a:t>summa cum laude</a:t>
            </a:r>
            <a:r>
              <a:rPr lang="en-US" sz="2800" dirty="0"/>
              <a:t> and Phi Beta Kappa graduate of Cornell University and a graduate of Harvard Law School, she has practiced law for over twenty-seven years. Ms. Wagner was appointed to the IRS Tax Exempt &amp; Government Entities Advisory Committee and ended her three-year term as the Chair of its Employee Plans subcommittee, and received the IRS’ Commissioner’s Award.  Ms. Wagner has also been inducted as a Fellow of the American College of Employee Benefits Counsel.  For the past six years, </a:t>
            </a:r>
            <a:r>
              <a:rPr lang="en-US" sz="2800" u="sng" dirty="0"/>
              <a:t>401k Wire</a:t>
            </a:r>
            <a:r>
              <a:rPr lang="en-US" sz="2800" dirty="0"/>
              <a:t> has listed Ms. Wagner as one of its 100 Most Influential Persons in the 401(k) industry, and she has received the Top Women of Law Award in Massachusetts and is listed among the Top 25 Attorneys in New England by </a:t>
            </a:r>
            <a:r>
              <a:rPr lang="en-US" sz="2800" u="sng" dirty="0"/>
              <a:t>Boston Business Journal</a:t>
            </a:r>
            <a:r>
              <a:rPr lang="en-US" sz="2800" dirty="0"/>
              <a:t>.</a:t>
            </a:r>
          </a:p>
          <a:p>
            <a:endParaRPr lang="en-US" dirty="0"/>
          </a:p>
        </p:txBody>
      </p:sp>
      <p:sp>
        <p:nvSpPr>
          <p:cNvPr id="3" name="Title 2"/>
          <p:cNvSpPr>
            <a:spLocks noGrp="1"/>
          </p:cNvSpPr>
          <p:nvPr>
            <p:ph type="title"/>
          </p:nvPr>
        </p:nvSpPr>
        <p:spPr/>
        <p:txBody>
          <a:bodyPr>
            <a:normAutofit/>
          </a:bodyPr>
          <a:lstStyle/>
          <a:p>
            <a:r>
              <a:rPr lang="en-US" sz="3200" dirty="0">
                <a:effectLst/>
                <a:latin typeface="Arial" pitchFamily="-64" charset="0"/>
                <a:ea typeface="ヒラギノ角ゴ Pro W3" pitchFamily="-64" charset="-128"/>
                <a:cs typeface="ヒラギノ角ゴ Pro W3" pitchFamily="-64" charset="-128"/>
              </a:rPr>
              <a:t>Speaker Biography – Marcia S. Wagner</a:t>
            </a:r>
            <a:endParaRPr lang="en-US" sz="3200" dirty="0"/>
          </a:p>
        </p:txBody>
      </p:sp>
    </p:spTree>
    <p:extLst>
      <p:ext uri="{BB962C8B-B14F-4D97-AF65-F5344CB8AC3E}">
        <p14:creationId xmlns:p14="http://schemas.microsoft.com/office/powerpoint/2010/main" val="244404723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smtClean="0"/>
          </a:p>
          <a:p>
            <a:endParaRPr lang="en-US" dirty="0"/>
          </a:p>
          <a:p>
            <a:pPr marL="26988" algn="ctr" defTabSz="914400">
              <a:spcBef>
                <a:spcPts val="0"/>
              </a:spcBef>
              <a:buClr>
                <a:srgbClr val="3891A7"/>
              </a:buClr>
              <a:buSzPct val="80000"/>
              <a:buFont typeface="Wingdings 2" pitchFamily="18" charset="2"/>
              <a:buNone/>
            </a:pPr>
            <a:r>
              <a:rPr lang="en-US" sz="2400" b="1" dirty="0" smtClean="0">
                <a:solidFill>
                  <a:schemeClr val="accent2">
                    <a:lumMod val="50000"/>
                  </a:schemeClr>
                </a:solidFill>
                <a:latin typeface="Arial" pitchFamily="34" charset="0"/>
                <a:cs typeface="Arial" pitchFamily="34" charset="0"/>
              </a:rPr>
              <a:t>Marcia </a:t>
            </a:r>
            <a:r>
              <a:rPr lang="en-US" sz="2400" b="1" dirty="0">
                <a:solidFill>
                  <a:schemeClr val="accent2">
                    <a:lumMod val="50000"/>
                  </a:schemeClr>
                </a:solidFill>
                <a:latin typeface="Arial" pitchFamily="34" charset="0"/>
                <a:cs typeface="Arial" pitchFamily="34" charset="0"/>
              </a:rPr>
              <a:t>S. Wagner, Esq.</a:t>
            </a:r>
          </a:p>
          <a:p>
            <a:pPr marL="0" indent="0" algn="ctr" defTabSz="914400">
              <a:spcBef>
                <a:spcPts val="0"/>
              </a:spcBef>
              <a:buClr>
                <a:srgbClr val="3891A7"/>
              </a:buClr>
              <a:buSzPct val="80000"/>
              <a:buNone/>
            </a:pPr>
            <a:r>
              <a:rPr lang="en-US" sz="2400" dirty="0" smtClean="0">
                <a:solidFill>
                  <a:schemeClr val="accent2">
                    <a:lumMod val="50000"/>
                  </a:schemeClr>
                </a:solidFill>
                <a:latin typeface="Arial" pitchFamily="34" charset="0"/>
                <a:cs typeface="Arial" pitchFamily="34" charset="0"/>
              </a:rPr>
              <a:t>99 </a:t>
            </a:r>
            <a:r>
              <a:rPr lang="en-US" sz="2400" dirty="0">
                <a:solidFill>
                  <a:schemeClr val="accent2">
                    <a:lumMod val="50000"/>
                  </a:schemeClr>
                </a:solidFill>
                <a:latin typeface="Arial" pitchFamily="34" charset="0"/>
                <a:cs typeface="Arial" pitchFamily="34" charset="0"/>
              </a:rPr>
              <a:t>Summer Street, 13</a:t>
            </a:r>
            <a:r>
              <a:rPr lang="en-US" sz="2400" baseline="30000" dirty="0">
                <a:solidFill>
                  <a:schemeClr val="accent2">
                    <a:lumMod val="50000"/>
                  </a:schemeClr>
                </a:solidFill>
                <a:latin typeface="Arial" pitchFamily="34" charset="0"/>
                <a:cs typeface="Arial" pitchFamily="34" charset="0"/>
              </a:rPr>
              <a:t>th</a:t>
            </a:r>
            <a:r>
              <a:rPr lang="en-US" sz="2400" dirty="0">
                <a:solidFill>
                  <a:schemeClr val="accent2">
                    <a:lumMod val="50000"/>
                  </a:schemeClr>
                </a:solidFill>
                <a:latin typeface="Arial" pitchFamily="34" charset="0"/>
                <a:cs typeface="Arial" pitchFamily="34" charset="0"/>
              </a:rPr>
              <a:t> Floor</a:t>
            </a:r>
            <a:br>
              <a:rPr lang="en-US" sz="2400" dirty="0">
                <a:solidFill>
                  <a:schemeClr val="accent2">
                    <a:lumMod val="50000"/>
                  </a:schemeClr>
                </a:solidFill>
                <a:latin typeface="Arial" pitchFamily="34" charset="0"/>
                <a:cs typeface="Arial" pitchFamily="34" charset="0"/>
              </a:rPr>
            </a:br>
            <a:r>
              <a:rPr lang="en-US" sz="2400" dirty="0">
                <a:solidFill>
                  <a:schemeClr val="accent2">
                    <a:lumMod val="50000"/>
                  </a:schemeClr>
                </a:solidFill>
                <a:latin typeface="Arial" pitchFamily="34" charset="0"/>
                <a:cs typeface="Arial" pitchFamily="34" charset="0"/>
              </a:rPr>
              <a:t>Boston, MA 02110</a:t>
            </a:r>
            <a:br>
              <a:rPr lang="en-US" sz="2400" dirty="0">
                <a:solidFill>
                  <a:schemeClr val="accent2">
                    <a:lumMod val="50000"/>
                  </a:schemeClr>
                </a:solidFill>
                <a:latin typeface="Arial" pitchFamily="34" charset="0"/>
                <a:cs typeface="Arial" pitchFamily="34" charset="0"/>
              </a:rPr>
            </a:br>
            <a:r>
              <a:rPr lang="en-US" sz="2400" dirty="0">
                <a:solidFill>
                  <a:schemeClr val="accent2">
                    <a:lumMod val="50000"/>
                  </a:schemeClr>
                </a:solidFill>
                <a:latin typeface="Arial" pitchFamily="34" charset="0"/>
                <a:cs typeface="Arial" pitchFamily="34" charset="0"/>
              </a:rPr>
              <a:t>Tel: (617) 357-5200 Fax: (617) 357-5250</a:t>
            </a:r>
            <a:br>
              <a:rPr lang="en-US" sz="2400" dirty="0">
                <a:solidFill>
                  <a:schemeClr val="accent2">
                    <a:lumMod val="50000"/>
                  </a:schemeClr>
                </a:solidFill>
                <a:latin typeface="Arial" pitchFamily="34" charset="0"/>
                <a:cs typeface="Arial" pitchFamily="34" charset="0"/>
              </a:rPr>
            </a:br>
            <a:r>
              <a:rPr lang="en-US" sz="2400" dirty="0">
                <a:solidFill>
                  <a:schemeClr val="accent2">
                    <a:lumMod val="50000"/>
                  </a:schemeClr>
                </a:solidFill>
                <a:latin typeface="Arial" pitchFamily="34" charset="0"/>
                <a:cs typeface="Arial" pitchFamily="34" charset="0"/>
              </a:rPr>
              <a:t>    Website: www.wagnerlawgroup.com</a:t>
            </a:r>
            <a:br>
              <a:rPr lang="en-US" sz="2400" dirty="0">
                <a:solidFill>
                  <a:schemeClr val="accent2">
                    <a:lumMod val="50000"/>
                  </a:schemeClr>
                </a:solidFill>
                <a:latin typeface="Arial" pitchFamily="34" charset="0"/>
                <a:cs typeface="Arial" pitchFamily="34" charset="0"/>
              </a:rPr>
            </a:br>
            <a:r>
              <a:rPr lang="en-US" sz="2400" dirty="0">
                <a:solidFill>
                  <a:schemeClr val="accent2">
                    <a:lumMod val="50000"/>
                  </a:schemeClr>
                </a:solidFill>
                <a:latin typeface="Arial" pitchFamily="34" charset="0"/>
                <a:cs typeface="Arial" pitchFamily="34" charset="0"/>
              </a:rPr>
              <a:t>marcia@wagnerlawgroup.com</a:t>
            </a:r>
          </a:p>
          <a:p>
            <a:endParaRPr lang="en-US" dirty="0" smtClean="0"/>
          </a:p>
          <a:p>
            <a:r>
              <a:rPr lang="en-US" sz="1000" dirty="0" smtClean="0">
                <a:latin typeface="Arial" pitchFamily="34" charset="0"/>
                <a:cs typeface="Arial" pitchFamily="34" charset="0"/>
              </a:rPr>
              <a:t>A0126584.PPTX</a:t>
            </a:r>
            <a:endParaRPr lang="en-US" sz="1000" dirty="0">
              <a:latin typeface="Arial" pitchFamily="34" charset="0"/>
              <a:cs typeface="Arial" pitchFamily="34" charset="0"/>
            </a:endParaRPr>
          </a:p>
        </p:txBody>
      </p:sp>
      <p:sp>
        <p:nvSpPr>
          <p:cNvPr id="3" name="Title 2"/>
          <p:cNvSpPr>
            <a:spLocks noGrp="1"/>
          </p:cNvSpPr>
          <p:nvPr>
            <p:ph type="title"/>
          </p:nvPr>
        </p:nvSpPr>
        <p:spPr>
          <a:xfrm>
            <a:off x="457200" y="274638"/>
            <a:ext cx="8229600" cy="2163762"/>
          </a:xfrm>
        </p:spPr>
        <p:txBody>
          <a:bodyPr>
            <a:normAutofit/>
          </a:bodyPr>
          <a:lstStyle/>
          <a:p>
            <a:pPr algn="ctr"/>
            <a:r>
              <a:rPr lang="en-US" sz="4000" dirty="0">
                <a:solidFill>
                  <a:schemeClr val="accent2">
                    <a:lumMod val="50000"/>
                  </a:schemeClr>
                </a:solidFill>
                <a:effectLst/>
                <a:latin typeface="Arial" pitchFamily="34" charset="0"/>
                <a:cs typeface="Arial" pitchFamily="34" charset="0"/>
              </a:rPr>
              <a:t>Enhanced Service Opportunities Related to ERISA Plans</a:t>
            </a:r>
            <a:endParaRPr lang="en-US" dirty="0"/>
          </a:p>
        </p:txBody>
      </p:sp>
      <p:pic>
        <p:nvPicPr>
          <p:cNvPr id="4"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4200" y="5212079"/>
            <a:ext cx="3505200" cy="679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0977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3909</TotalTime>
  <Words>5508</Words>
  <Application>Microsoft Office PowerPoint</Application>
  <PresentationFormat>On-screen Show (4:3)</PresentationFormat>
  <Paragraphs>323</Paragraphs>
  <Slides>22</Slides>
  <Notes>22</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Concourse</vt:lpstr>
      <vt:lpstr>Enhanced Service Opportunities Related to ERISA Plans</vt:lpstr>
      <vt:lpstr>Introduction</vt:lpstr>
      <vt:lpstr>Increased DOL and IRS Enforcement Efforts</vt:lpstr>
      <vt:lpstr>Failing to Make Participant Disclosures</vt:lpstr>
      <vt:lpstr> ERISA Fiduciary Duties  </vt:lpstr>
      <vt:lpstr>Prohibited Transactions</vt:lpstr>
      <vt:lpstr>Plan Disqualification</vt:lpstr>
      <vt:lpstr>Plan Documentation</vt:lpstr>
      <vt:lpstr>Investment Advice Fiduciary Model</vt:lpstr>
      <vt:lpstr>Investment Policy Statements</vt:lpstr>
      <vt:lpstr>Fee Policy Statements </vt:lpstr>
      <vt:lpstr>Benchmarking Services</vt:lpstr>
      <vt:lpstr> </vt:lpstr>
      <vt:lpstr> Compensation Done Incorrectly </vt:lpstr>
      <vt:lpstr>Compensation Done Incorrectly</vt:lpstr>
      <vt:lpstr>Compensation Done Incorrectly</vt:lpstr>
      <vt:lpstr>Controlled Group Issues</vt:lpstr>
      <vt:lpstr>Controlled Group Issues</vt:lpstr>
      <vt:lpstr>Automatic Enrollment</vt:lpstr>
      <vt:lpstr>Automatic Enrollment   </vt:lpstr>
      <vt:lpstr>Speaker Biography – Marcia S. Wagner</vt:lpstr>
      <vt:lpstr>Enhanced Service Opportunities Related to ERISA Plans</vt:lpstr>
    </vt:vector>
  </TitlesOfParts>
  <Company>Wagner Law Group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to Look for When Auditing ERISA Plans</dc:title>
  <dc:creator>Steven Migausky</dc:creator>
  <cp:lastModifiedBy>Katharine Keane</cp:lastModifiedBy>
  <cp:revision>120</cp:revision>
  <cp:lastPrinted>2014-07-31T15:19:12Z</cp:lastPrinted>
  <dcterms:created xsi:type="dcterms:W3CDTF">2014-07-28T15:27:55Z</dcterms:created>
  <dcterms:modified xsi:type="dcterms:W3CDTF">2014-07-31T15:37:25Z</dcterms:modified>
</cp:coreProperties>
</file>