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7" r:id="rId1"/>
    <p:sldMasterId id="2147484242" r:id="rId2"/>
    <p:sldMasterId id="2147485065" r:id="rId3"/>
    <p:sldMasterId id="2147485078" r:id="rId4"/>
    <p:sldMasterId id="2147485091" r:id="rId5"/>
  </p:sldMasterIdLst>
  <p:notesMasterIdLst>
    <p:notesMasterId r:id="rId67"/>
  </p:notesMasterIdLst>
  <p:sldIdLst>
    <p:sldId id="315" r:id="rId6"/>
    <p:sldId id="306" r:id="rId7"/>
    <p:sldId id="317" r:id="rId8"/>
    <p:sldId id="316"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38" r:id="rId30"/>
    <p:sldId id="339" r:id="rId31"/>
    <p:sldId id="340" r:id="rId32"/>
    <p:sldId id="341" r:id="rId33"/>
    <p:sldId id="342" r:id="rId34"/>
    <p:sldId id="343" r:id="rId35"/>
    <p:sldId id="344" r:id="rId36"/>
    <p:sldId id="345" r:id="rId37"/>
    <p:sldId id="346" r:id="rId38"/>
    <p:sldId id="347" r:id="rId39"/>
    <p:sldId id="348" r:id="rId40"/>
    <p:sldId id="349" r:id="rId41"/>
    <p:sldId id="350" r:id="rId42"/>
    <p:sldId id="351" r:id="rId43"/>
    <p:sldId id="352" r:id="rId44"/>
    <p:sldId id="353" r:id="rId45"/>
    <p:sldId id="354" r:id="rId46"/>
    <p:sldId id="355" r:id="rId47"/>
    <p:sldId id="356" r:id="rId48"/>
    <p:sldId id="357" r:id="rId49"/>
    <p:sldId id="358" r:id="rId50"/>
    <p:sldId id="359" r:id="rId51"/>
    <p:sldId id="360" r:id="rId52"/>
    <p:sldId id="361" r:id="rId53"/>
    <p:sldId id="362" r:id="rId54"/>
    <p:sldId id="363" r:id="rId55"/>
    <p:sldId id="364" r:id="rId56"/>
    <p:sldId id="365" r:id="rId57"/>
    <p:sldId id="366" r:id="rId58"/>
    <p:sldId id="367" r:id="rId59"/>
    <p:sldId id="368" r:id="rId60"/>
    <p:sldId id="369" r:id="rId61"/>
    <p:sldId id="370" r:id="rId62"/>
    <p:sldId id="371" r:id="rId63"/>
    <p:sldId id="314" r:id="rId64"/>
    <p:sldId id="304" r:id="rId65"/>
    <p:sldId id="286" r:id="rId6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4042"/>
    <a:srgbClr val="004B8D"/>
    <a:srgbClr val="9392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31" autoAdjust="0"/>
  </p:normalViewPr>
  <p:slideViewPr>
    <p:cSldViewPr>
      <p:cViewPr>
        <p:scale>
          <a:sx n="70" d="100"/>
          <a:sy n="70" d="100"/>
        </p:scale>
        <p:origin x="-996" y="-16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Owner\Documents\Prospects\Kutol\datafile%204%20fee%20bench%20charts.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Owner\Documents\Presentations\comparison%20graphs_CBApres_0912.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Owner\Documents\Presentations\comparison%20graphs_CBApres_0912.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C:\Users\Owner\Documents\Presentations\comparison%20graphs_CBApres_0912.xlsx" TargetMode="External"/><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strRef>
              <c:f>Sheet1!$A$48</c:f>
              <c:strCache>
                <c:ptCount val="1"/>
                <c:pt idx="0">
                  <c:v>Total Plan Cost</c:v>
                </c:pt>
              </c:strCache>
            </c:strRef>
          </c:tx>
          <c:marker>
            <c:symbol val="none"/>
          </c:marker>
          <c:cat>
            <c:strRef>
              <c:f>Sheet1!$B$47:$E$47</c:f>
              <c:strCache>
                <c:ptCount val="4"/>
                <c:pt idx="0">
                  <c:v>XYZ - Existing</c:v>
                </c:pt>
                <c:pt idx="1">
                  <c:v>Fiduciary Benchmarks - Avg</c:v>
                </c:pt>
                <c:pt idx="2">
                  <c:v>Fiduciary Benchmarks - Low</c:v>
                </c:pt>
                <c:pt idx="3">
                  <c:v>Fiduciary Benchmarks - High</c:v>
                </c:pt>
              </c:strCache>
            </c:strRef>
          </c:cat>
          <c:val>
            <c:numRef>
              <c:f>Sheet1!$B$48:$E$48</c:f>
              <c:numCache>
                <c:formatCode>0.00%</c:formatCode>
                <c:ptCount val="4"/>
                <c:pt idx="0">
                  <c:v>8.6000000000000069E-3</c:v>
                </c:pt>
                <c:pt idx="1">
                  <c:v>9.9000000000000078E-3</c:v>
                </c:pt>
                <c:pt idx="2">
                  <c:v>6.2000000000000041E-3</c:v>
                </c:pt>
                <c:pt idx="3">
                  <c:v>1.2100000000000001E-2</c:v>
                </c:pt>
              </c:numCache>
            </c:numRef>
          </c:val>
          <c:smooth val="0"/>
        </c:ser>
        <c:ser>
          <c:idx val="1"/>
          <c:order val="1"/>
          <c:tx>
            <c:strRef>
              <c:f>Sheet1!$A$49</c:f>
              <c:strCache>
                <c:ptCount val="1"/>
                <c:pt idx="0">
                  <c:v>Recordkeeping</c:v>
                </c:pt>
              </c:strCache>
            </c:strRef>
          </c:tx>
          <c:marker>
            <c:symbol val="none"/>
          </c:marker>
          <c:cat>
            <c:strRef>
              <c:f>Sheet1!$B$47:$E$47</c:f>
              <c:strCache>
                <c:ptCount val="4"/>
                <c:pt idx="0">
                  <c:v>XYZ - Existing</c:v>
                </c:pt>
                <c:pt idx="1">
                  <c:v>Fiduciary Benchmarks - Avg</c:v>
                </c:pt>
                <c:pt idx="2">
                  <c:v>Fiduciary Benchmarks - Low</c:v>
                </c:pt>
                <c:pt idx="3">
                  <c:v>Fiduciary Benchmarks - High</c:v>
                </c:pt>
              </c:strCache>
            </c:strRef>
          </c:cat>
          <c:val>
            <c:numRef>
              <c:f>Sheet1!$B$49:$E$49</c:f>
              <c:numCache>
                <c:formatCode>0.00%</c:formatCode>
                <c:ptCount val="4"/>
                <c:pt idx="0">
                  <c:v>3.3000000000000022E-3</c:v>
                </c:pt>
                <c:pt idx="1">
                  <c:v>2.8000000000000017E-3</c:v>
                </c:pt>
                <c:pt idx="2">
                  <c:v>8.000000000000008E-4</c:v>
                </c:pt>
                <c:pt idx="3">
                  <c:v>5.7000000000000045E-3</c:v>
                </c:pt>
              </c:numCache>
            </c:numRef>
          </c:val>
          <c:smooth val="0"/>
        </c:ser>
        <c:ser>
          <c:idx val="2"/>
          <c:order val="2"/>
          <c:tx>
            <c:strRef>
              <c:f>Sheet1!$A$50</c:f>
              <c:strCache>
                <c:ptCount val="1"/>
                <c:pt idx="0">
                  <c:v>Investment Mgmt</c:v>
                </c:pt>
              </c:strCache>
            </c:strRef>
          </c:tx>
          <c:marker>
            <c:symbol val="none"/>
          </c:marker>
          <c:cat>
            <c:strRef>
              <c:f>Sheet1!$B$47:$E$47</c:f>
              <c:strCache>
                <c:ptCount val="4"/>
                <c:pt idx="0">
                  <c:v>XYZ - Existing</c:v>
                </c:pt>
                <c:pt idx="1">
                  <c:v>Fiduciary Benchmarks - Avg</c:v>
                </c:pt>
                <c:pt idx="2">
                  <c:v>Fiduciary Benchmarks - Low</c:v>
                </c:pt>
                <c:pt idx="3">
                  <c:v>Fiduciary Benchmarks - High</c:v>
                </c:pt>
              </c:strCache>
            </c:strRef>
          </c:cat>
          <c:val>
            <c:numRef>
              <c:f>Sheet1!$B$50:$E$50</c:f>
              <c:numCache>
                <c:formatCode>0.00%</c:formatCode>
                <c:ptCount val="4"/>
                <c:pt idx="0">
                  <c:v>3.8000000000000022E-3</c:v>
                </c:pt>
                <c:pt idx="1">
                  <c:v>4.4000000000000037E-3</c:v>
                </c:pt>
                <c:pt idx="2">
                  <c:v>2.3000000000000017E-3</c:v>
                </c:pt>
                <c:pt idx="3">
                  <c:v>4.4000000000000037E-3</c:v>
                </c:pt>
              </c:numCache>
            </c:numRef>
          </c:val>
          <c:smooth val="0"/>
        </c:ser>
        <c:ser>
          <c:idx val="3"/>
          <c:order val="3"/>
          <c:tx>
            <c:strRef>
              <c:f>Sheet1!$A$51</c:f>
              <c:strCache>
                <c:ptCount val="1"/>
                <c:pt idx="0">
                  <c:v>Advisor*</c:v>
                </c:pt>
              </c:strCache>
            </c:strRef>
          </c:tx>
          <c:marker>
            <c:symbol val="none"/>
          </c:marker>
          <c:cat>
            <c:strRef>
              <c:f>Sheet1!$B$47:$E$47</c:f>
              <c:strCache>
                <c:ptCount val="4"/>
                <c:pt idx="0">
                  <c:v>XYZ - Existing</c:v>
                </c:pt>
                <c:pt idx="1">
                  <c:v>Fiduciary Benchmarks - Avg</c:v>
                </c:pt>
                <c:pt idx="2">
                  <c:v>Fiduciary Benchmarks - Low</c:v>
                </c:pt>
                <c:pt idx="3">
                  <c:v>Fiduciary Benchmarks - High</c:v>
                </c:pt>
              </c:strCache>
            </c:strRef>
          </c:cat>
          <c:val>
            <c:numRef>
              <c:f>Sheet1!$B$51:$E$51</c:f>
              <c:numCache>
                <c:formatCode>0.00%</c:formatCode>
                <c:ptCount val="4"/>
                <c:pt idx="0">
                  <c:v>1.5000000000000011E-3</c:v>
                </c:pt>
                <c:pt idx="1">
                  <c:v>2.1000000000000003E-3</c:v>
                </c:pt>
                <c:pt idx="2">
                  <c:v>6.000000000000006E-4</c:v>
                </c:pt>
                <c:pt idx="3">
                  <c:v>3.8000000000000022E-3</c:v>
                </c:pt>
              </c:numCache>
            </c:numRef>
          </c:val>
          <c:smooth val="0"/>
        </c:ser>
        <c:dLbls>
          <c:showLegendKey val="0"/>
          <c:showVal val="0"/>
          <c:showCatName val="0"/>
          <c:showSerName val="0"/>
          <c:showPercent val="0"/>
          <c:showBubbleSize val="0"/>
        </c:dLbls>
        <c:marker val="1"/>
        <c:smooth val="0"/>
        <c:axId val="139633408"/>
        <c:axId val="139634944"/>
      </c:lineChart>
      <c:catAx>
        <c:axId val="139633408"/>
        <c:scaling>
          <c:orientation val="minMax"/>
        </c:scaling>
        <c:delete val="0"/>
        <c:axPos val="b"/>
        <c:majorTickMark val="out"/>
        <c:minorTickMark val="none"/>
        <c:tickLblPos val="nextTo"/>
        <c:crossAx val="139634944"/>
        <c:crosses val="autoZero"/>
        <c:auto val="1"/>
        <c:lblAlgn val="ctr"/>
        <c:lblOffset val="100"/>
        <c:noMultiLvlLbl val="0"/>
      </c:catAx>
      <c:valAx>
        <c:axId val="139634944"/>
        <c:scaling>
          <c:orientation val="minMax"/>
        </c:scaling>
        <c:delete val="0"/>
        <c:axPos val="l"/>
        <c:majorGridlines/>
        <c:numFmt formatCode="0.00%" sourceLinked="1"/>
        <c:majorTickMark val="out"/>
        <c:minorTickMark val="none"/>
        <c:tickLblPos val="nextTo"/>
        <c:crossAx val="139633408"/>
        <c:crosses val="autoZero"/>
        <c:crossBetween val="between"/>
      </c:valAx>
      <c:spPr>
        <a:solidFill>
          <a:sysClr val="window" lastClr="FFFFFF"/>
        </a:solidFill>
      </c:spPr>
    </c:plotArea>
    <c:legend>
      <c:legendPos val="r"/>
      <c:overlay val="0"/>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title>
    <c:autoTitleDeleted val="0"/>
    <c:plotArea>
      <c:layout/>
      <c:lineChart>
        <c:grouping val="stacked"/>
        <c:varyColors val="0"/>
        <c:ser>
          <c:idx val="0"/>
          <c:order val="0"/>
          <c:tx>
            <c:strRef>
              <c:f>Sheet1!$A$54:$B$54</c:f>
              <c:strCache>
                <c:ptCount val="1"/>
                <c:pt idx="0">
                  <c:v>Total Plan Cost as Percent of Assets</c:v>
                </c:pt>
              </c:strCache>
            </c:strRef>
          </c:tx>
          <c:cat>
            <c:strRef>
              <c:f>Sheet1!$C$53:$F$53</c:f>
              <c:strCache>
                <c:ptCount val="4"/>
                <c:pt idx="0">
                  <c:v>Incumbent - Existing</c:v>
                </c:pt>
                <c:pt idx="1">
                  <c:v>Benchmark - Low</c:v>
                </c:pt>
                <c:pt idx="2">
                  <c:v>Benchmark - High</c:v>
                </c:pt>
                <c:pt idx="3">
                  <c:v>Benchmark - Avg</c:v>
                </c:pt>
              </c:strCache>
            </c:strRef>
          </c:cat>
          <c:val>
            <c:numRef>
              <c:f>Sheet1!$C$54:$F$54</c:f>
              <c:numCache>
                <c:formatCode>0.00%</c:formatCode>
                <c:ptCount val="4"/>
                <c:pt idx="0">
                  <c:v>5.1000000000000082E-3</c:v>
                </c:pt>
                <c:pt idx="1">
                  <c:v>4.4000000000000115E-3</c:v>
                </c:pt>
                <c:pt idx="2">
                  <c:v>1.0100000000000001E-2</c:v>
                </c:pt>
                <c:pt idx="3">
                  <c:v>6.8000000000000109E-3</c:v>
                </c:pt>
              </c:numCache>
            </c:numRef>
          </c:val>
          <c:smooth val="0"/>
        </c:ser>
        <c:dLbls>
          <c:showLegendKey val="0"/>
          <c:showVal val="0"/>
          <c:showCatName val="0"/>
          <c:showSerName val="0"/>
          <c:showPercent val="0"/>
          <c:showBubbleSize val="0"/>
        </c:dLbls>
        <c:marker val="1"/>
        <c:smooth val="0"/>
        <c:axId val="31202304"/>
        <c:axId val="31204096"/>
      </c:lineChart>
      <c:catAx>
        <c:axId val="31202304"/>
        <c:scaling>
          <c:orientation val="minMax"/>
        </c:scaling>
        <c:delete val="0"/>
        <c:axPos val="b"/>
        <c:majorTickMark val="out"/>
        <c:minorTickMark val="none"/>
        <c:tickLblPos val="nextTo"/>
        <c:crossAx val="31204096"/>
        <c:crosses val="autoZero"/>
        <c:auto val="1"/>
        <c:lblAlgn val="ctr"/>
        <c:lblOffset val="100"/>
        <c:noMultiLvlLbl val="0"/>
      </c:catAx>
      <c:valAx>
        <c:axId val="31204096"/>
        <c:scaling>
          <c:orientation val="minMax"/>
        </c:scaling>
        <c:delete val="0"/>
        <c:axPos val="l"/>
        <c:majorGridlines/>
        <c:numFmt formatCode="0.00%" sourceLinked="1"/>
        <c:majorTickMark val="out"/>
        <c:minorTickMark val="none"/>
        <c:tickLblPos val="nextTo"/>
        <c:crossAx val="31202304"/>
        <c:crosses val="autoZero"/>
        <c:crossBetween val="between"/>
      </c:valAx>
      <c:spPr>
        <a:solidFill>
          <a:srgbClr val="CCFF33"/>
        </a:solidFill>
      </c:spPr>
    </c:plotArea>
    <c:legend>
      <c:legendPos val="r"/>
      <c:overlay val="0"/>
    </c:legend>
    <c:plotVisOnly val="1"/>
    <c:dispBlanksAs val="zero"/>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title>
    <c:autoTitleDeleted val="0"/>
    <c:plotArea>
      <c:layout/>
      <c:lineChart>
        <c:grouping val="standard"/>
        <c:varyColors val="0"/>
        <c:ser>
          <c:idx val="0"/>
          <c:order val="0"/>
          <c:tx>
            <c:strRef>
              <c:f>Sheet1!$A$5</c:f>
              <c:strCache>
                <c:ptCount val="1"/>
                <c:pt idx="0">
                  <c:v>Provider Revenue - %</c:v>
                </c:pt>
              </c:strCache>
            </c:strRef>
          </c:tx>
          <c:cat>
            <c:strRef>
              <c:f>Sheet1!$B$4:$G$4</c:f>
              <c:strCache>
                <c:ptCount val="6"/>
                <c:pt idx="0">
                  <c:v>Incumbent - Existing</c:v>
                </c:pt>
                <c:pt idx="1">
                  <c:v>Provider A</c:v>
                </c:pt>
                <c:pt idx="2">
                  <c:v>Provider B</c:v>
                </c:pt>
                <c:pt idx="3">
                  <c:v>Provider C</c:v>
                </c:pt>
                <c:pt idx="4">
                  <c:v>Provider D</c:v>
                </c:pt>
                <c:pt idx="5">
                  <c:v>Fiduciary Benchmarks - Avg</c:v>
                </c:pt>
              </c:strCache>
            </c:strRef>
          </c:cat>
          <c:val>
            <c:numRef>
              <c:f>Sheet1!$B$5:$G$5</c:f>
              <c:numCache>
                <c:formatCode>0.000%</c:formatCode>
                <c:ptCount val="6"/>
                <c:pt idx="0" formatCode="0.00%">
                  <c:v>1.2999999999999978E-3</c:v>
                </c:pt>
                <c:pt idx="1">
                  <c:v>1.1999999999999999E-3</c:v>
                </c:pt>
                <c:pt idx="2" formatCode="0.00%">
                  <c:v>9.0000000000000236E-4</c:v>
                </c:pt>
                <c:pt idx="3" formatCode="0.0000%">
                  <c:v>9.4500000000000302E-4</c:v>
                </c:pt>
                <c:pt idx="4">
                  <c:v>1.1000000000000027E-3</c:v>
                </c:pt>
                <c:pt idx="5" formatCode="0.00%">
                  <c:v>1.9000000000000045E-3</c:v>
                </c:pt>
              </c:numCache>
            </c:numRef>
          </c:val>
          <c:smooth val="0"/>
        </c:ser>
        <c:dLbls>
          <c:showLegendKey val="0"/>
          <c:showVal val="0"/>
          <c:showCatName val="0"/>
          <c:showSerName val="0"/>
          <c:showPercent val="0"/>
          <c:showBubbleSize val="0"/>
        </c:dLbls>
        <c:marker val="1"/>
        <c:smooth val="0"/>
        <c:axId val="121998720"/>
        <c:axId val="122954880"/>
      </c:lineChart>
      <c:catAx>
        <c:axId val="121998720"/>
        <c:scaling>
          <c:orientation val="minMax"/>
        </c:scaling>
        <c:delete val="0"/>
        <c:axPos val="b"/>
        <c:majorTickMark val="out"/>
        <c:minorTickMark val="none"/>
        <c:tickLblPos val="nextTo"/>
        <c:crossAx val="122954880"/>
        <c:crosses val="autoZero"/>
        <c:auto val="1"/>
        <c:lblAlgn val="ctr"/>
        <c:lblOffset val="100"/>
        <c:noMultiLvlLbl val="0"/>
      </c:catAx>
      <c:valAx>
        <c:axId val="122954880"/>
        <c:scaling>
          <c:orientation val="minMax"/>
        </c:scaling>
        <c:delete val="0"/>
        <c:axPos val="l"/>
        <c:majorGridlines/>
        <c:numFmt formatCode="0.00%" sourceLinked="1"/>
        <c:majorTickMark val="out"/>
        <c:minorTickMark val="none"/>
        <c:tickLblPos val="nextTo"/>
        <c:crossAx val="121998720"/>
        <c:crosses val="autoZero"/>
        <c:crossBetween val="between"/>
      </c:valAx>
      <c:spPr>
        <a:solidFill>
          <a:srgbClr val="CCFF33"/>
        </a:solidFill>
      </c:spPr>
    </c:plotArea>
    <c:legend>
      <c:legendPos val="r"/>
      <c:overlay val="0"/>
    </c:legend>
    <c:plotVisOnly val="1"/>
    <c:dispBlanksAs val="gap"/>
    <c:showDLblsOverMax val="0"/>
  </c:chart>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title>
    <c:autoTitleDeleted val="0"/>
    <c:plotArea>
      <c:layout/>
      <c:lineChart>
        <c:grouping val="standard"/>
        <c:varyColors val="0"/>
        <c:ser>
          <c:idx val="0"/>
          <c:order val="0"/>
          <c:tx>
            <c:strRef>
              <c:f>Sheet1!$A$26</c:f>
              <c:strCache>
                <c:ptCount val="1"/>
                <c:pt idx="0">
                  <c:v>Prov Rev - $/part.</c:v>
                </c:pt>
              </c:strCache>
            </c:strRef>
          </c:tx>
          <c:cat>
            <c:strRef>
              <c:f>Sheet1!$B$25:$G$25</c:f>
              <c:strCache>
                <c:ptCount val="6"/>
                <c:pt idx="0">
                  <c:v>Incumbent - Existing</c:v>
                </c:pt>
                <c:pt idx="1">
                  <c:v>Provider A</c:v>
                </c:pt>
                <c:pt idx="2">
                  <c:v>Provider B</c:v>
                </c:pt>
                <c:pt idx="3">
                  <c:v>Provider C</c:v>
                </c:pt>
                <c:pt idx="4">
                  <c:v>Provider D</c:v>
                </c:pt>
                <c:pt idx="5">
                  <c:v>Fiduciary Benchmarks - Avg</c:v>
                </c:pt>
              </c:strCache>
            </c:strRef>
          </c:cat>
          <c:val>
            <c:numRef>
              <c:f>Sheet1!$B$26:$G$26</c:f>
              <c:numCache>
                <c:formatCode>"$"#,##0_);[Red]\("$"#,##0\)</c:formatCode>
                <c:ptCount val="6"/>
                <c:pt idx="0">
                  <c:v>146</c:v>
                </c:pt>
                <c:pt idx="1">
                  <c:v>136</c:v>
                </c:pt>
                <c:pt idx="2">
                  <c:v>102</c:v>
                </c:pt>
                <c:pt idx="3">
                  <c:v>107</c:v>
                </c:pt>
                <c:pt idx="4">
                  <c:v>124</c:v>
                </c:pt>
                <c:pt idx="5">
                  <c:v>215</c:v>
                </c:pt>
              </c:numCache>
            </c:numRef>
          </c:val>
          <c:smooth val="0"/>
        </c:ser>
        <c:dLbls>
          <c:showLegendKey val="0"/>
          <c:showVal val="0"/>
          <c:showCatName val="0"/>
          <c:showSerName val="0"/>
          <c:showPercent val="0"/>
          <c:showBubbleSize val="0"/>
        </c:dLbls>
        <c:marker val="1"/>
        <c:smooth val="0"/>
        <c:axId val="122983552"/>
        <c:axId val="122985088"/>
      </c:lineChart>
      <c:catAx>
        <c:axId val="122983552"/>
        <c:scaling>
          <c:orientation val="minMax"/>
        </c:scaling>
        <c:delete val="0"/>
        <c:axPos val="b"/>
        <c:majorTickMark val="out"/>
        <c:minorTickMark val="none"/>
        <c:tickLblPos val="nextTo"/>
        <c:crossAx val="122985088"/>
        <c:crosses val="autoZero"/>
        <c:auto val="1"/>
        <c:lblAlgn val="ctr"/>
        <c:lblOffset val="100"/>
        <c:noMultiLvlLbl val="0"/>
      </c:catAx>
      <c:valAx>
        <c:axId val="122985088"/>
        <c:scaling>
          <c:orientation val="minMax"/>
        </c:scaling>
        <c:delete val="0"/>
        <c:axPos val="l"/>
        <c:majorGridlines/>
        <c:numFmt formatCode="&quot;$&quot;#,##0_);[Red]\(&quot;$&quot;#,##0\)" sourceLinked="1"/>
        <c:majorTickMark val="out"/>
        <c:minorTickMark val="none"/>
        <c:tickLblPos val="nextTo"/>
        <c:crossAx val="122983552"/>
        <c:crosses val="autoZero"/>
        <c:crossBetween val="between"/>
      </c:valAx>
      <c:spPr>
        <a:solidFill>
          <a:srgbClr val="CCFF33"/>
        </a:solidFill>
      </c:spPr>
    </c:plotArea>
    <c:legend>
      <c:legendPos val="r"/>
      <c:overlay val="0"/>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32" tIns="45716" rIns="91432" bIns="45716" rtlCol="0"/>
          <a:lstStyle>
            <a:lvl1pPr algn="r">
              <a:defRPr sz="1200">
                <a:latin typeface="Arial" charset="0"/>
              </a:defRPr>
            </a:lvl1pPr>
          </a:lstStyle>
          <a:p>
            <a:pPr>
              <a:defRPr/>
            </a:pPr>
            <a:fld id="{16C86343-57D7-43BC-879B-DBAF3D43D8A4}" type="datetimeFigureOut">
              <a:rPr lang="en-US"/>
              <a:pPr>
                <a:defRPr/>
              </a:pPr>
              <a:t>3/13/2015</a:t>
            </a:fld>
            <a:endParaRPr lang="en-US"/>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32" tIns="45716" rIns="91432" bIns="45716"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32" tIns="45716" rIns="91432" bIns="45716" rtlCol="0" anchor="b"/>
          <a:lstStyle>
            <a:lvl1pPr algn="r">
              <a:defRPr sz="1200">
                <a:latin typeface="Arial" charset="0"/>
              </a:defRPr>
            </a:lvl1pPr>
          </a:lstStyle>
          <a:p>
            <a:pPr>
              <a:defRPr/>
            </a:pPr>
            <a:fld id="{11477A5B-8364-4EDF-8AC6-65117C986668}" type="slidenum">
              <a:rPr lang="en-US"/>
              <a:pPr>
                <a:defRPr/>
              </a:pPr>
              <a:t>‹#›</a:t>
            </a:fld>
            <a:endParaRPr lang="en-US"/>
          </a:p>
        </p:txBody>
      </p:sp>
    </p:spTree>
    <p:extLst>
      <p:ext uri="{BB962C8B-B14F-4D97-AF65-F5344CB8AC3E}">
        <p14:creationId xmlns:p14="http://schemas.microsoft.com/office/powerpoint/2010/main" val="19540271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77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4417A1A-CE43-4E85-92D3-523E360B0D30}" type="slidenum">
              <a:rPr lang="en-US" altLang="en-US" smtClean="0">
                <a:latin typeface="Arial" charset="0"/>
              </a:rPr>
              <a:pPr eaLnBrk="1" hangingPunct="1">
                <a:spcBef>
                  <a:spcPct val="0"/>
                </a:spcBef>
              </a:pPr>
              <a:t>1</a:t>
            </a:fld>
            <a:endParaRPr lang="en-US" altLang="en-US"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87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8EA082F-BC25-4FBD-BC22-D7981F1BB51D}" type="slidenum">
              <a:rPr lang="en-US" altLang="en-US" smtClean="0">
                <a:latin typeface="Arial" charset="0"/>
              </a:rPr>
              <a:pPr eaLnBrk="1" hangingPunct="1">
                <a:spcBef>
                  <a:spcPct val="0"/>
                </a:spcBef>
              </a:pPr>
              <a:t>2</a:t>
            </a:fld>
            <a:endParaRPr lang="en-US" altLang="en-US"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98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9C8406C-501D-4965-B11C-F9AAC452D199}" type="slidenum">
              <a:rPr lang="en-US" altLang="en-US" smtClean="0">
                <a:solidFill>
                  <a:srgbClr val="000000"/>
                </a:solidFill>
                <a:latin typeface="Arial" charset="0"/>
              </a:rPr>
              <a:pPr eaLnBrk="1" hangingPunct="1">
                <a:spcBef>
                  <a:spcPct val="0"/>
                </a:spcBef>
              </a:pPr>
              <a:t>3</a:t>
            </a:fld>
            <a:endParaRPr lang="en-US" altLang="en-US" smtClean="0">
              <a:solidFill>
                <a:srgbClr val="000000"/>
              </a:solidFill>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08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E1290D9-220C-4B8E-90B0-6C2378436A03}" type="slidenum">
              <a:rPr lang="en-US" altLang="en-US" smtClean="0">
                <a:latin typeface="Arial" charset="0"/>
              </a:rPr>
              <a:pPr eaLnBrk="1" hangingPunct="1">
                <a:spcBef>
                  <a:spcPct val="0"/>
                </a:spcBef>
              </a:pPr>
              <a:t>4</a:t>
            </a:fld>
            <a:endParaRPr lang="en-US" altLang="en-U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21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0A1C64F-AC7B-46BE-A3DF-8DCB013DE4E7}" type="slidenum">
              <a:rPr lang="en-US" altLang="en-US" smtClean="0">
                <a:latin typeface="Arial" charset="0"/>
              </a:rPr>
              <a:pPr eaLnBrk="1" hangingPunct="1">
                <a:spcBef>
                  <a:spcPct val="0"/>
                </a:spcBef>
              </a:pPr>
              <a:t>59</a:t>
            </a:fld>
            <a:endParaRPr lang="en-US" altLang="en-US"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228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B1C295A-3C99-4D56-BB35-84EEAF74C315}" type="slidenum">
              <a:rPr lang="en-US" altLang="en-US" smtClean="0">
                <a:latin typeface="Arial" charset="0"/>
              </a:rPr>
              <a:pPr eaLnBrk="1" hangingPunct="1">
                <a:spcBef>
                  <a:spcPct val="0"/>
                </a:spcBef>
              </a:pPr>
              <a:t>60</a:t>
            </a:fld>
            <a:endParaRPr lang="en-US" altLang="en-US"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239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25E3AE9-C5E6-46E5-9018-88D37EC3D18B}" type="slidenum">
              <a:rPr lang="en-US" altLang="en-US" smtClean="0">
                <a:latin typeface="Arial" charset="0"/>
              </a:rPr>
              <a:pPr eaLnBrk="1" hangingPunct="1">
                <a:spcBef>
                  <a:spcPct val="0"/>
                </a:spcBef>
              </a:pPr>
              <a:t>61</a:t>
            </a:fld>
            <a:endParaRPr lang="en-US" alt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www.straffordpub.com/"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Q&amp;A">
    <p:spTree>
      <p:nvGrpSpPr>
        <p:cNvPr id="1" name=""/>
        <p:cNvGrpSpPr/>
        <p:nvPr/>
      </p:nvGrpSpPr>
      <p:grpSpPr>
        <a:xfrm>
          <a:off x="0" y="0"/>
          <a:ext cx="0" cy="0"/>
          <a:chOff x="0" y="0"/>
          <a:chExt cx="0" cy="0"/>
        </a:xfrm>
      </p:grpSpPr>
      <p:sp>
        <p:nvSpPr>
          <p:cNvPr id="3" name="TextBox 2"/>
          <p:cNvSpPr txBox="1">
            <a:spLocks noChangeArrowheads="1"/>
          </p:cNvSpPr>
          <p:nvPr userDrawn="1"/>
        </p:nvSpPr>
        <p:spPr bwMode="auto">
          <a:xfrm>
            <a:off x="685800" y="2260600"/>
            <a:ext cx="7696200" cy="1092200"/>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sz="6500" i="1" smtClean="0">
                <a:solidFill>
                  <a:srgbClr val="004B8D"/>
                </a:solidFill>
                <a:latin typeface="Adobe Garamond Pro" pitchFamily="18" charset="0"/>
              </a:rPr>
              <a:t>Q&amp;A</a:t>
            </a:r>
          </a:p>
        </p:txBody>
      </p:sp>
      <p:sp>
        <p:nvSpPr>
          <p:cNvPr id="4" name="TextBox 3"/>
          <p:cNvSpPr txBox="1">
            <a:spLocks noChangeArrowheads="1"/>
          </p:cNvSpPr>
          <p:nvPr userDrawn="1"/>
        </p:nvSpPr>
        <p:spPr bwMode="auto">
          <a:xfrm>
            <a:off x="685800" y="3505200"/>
            <a:ext cx="7772400" cy="622300"/>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2000"/>
              </a:lnSpc>
              <a:buFont typeface="Arial" charset="0"/>
              <a:buNone/>
              <a:defRPr/>
            </a:pPr>
            <a:r>
              <a:rPr lang="en-US" sz="1600" smtClean="0">
                <a:latin typeface="Trebuchet MS" pitchFamily="34" charset="0"/>
                <a:cs typeface="Arial" charset="0"/>
              </a:rPr>
              <a:t>To ask a question from your touchtone phone, press *1. </a:t>
            </a:r>
          </a:p>
          <a:p>
            <a:pPr eaLnBrk="1" hangingPunct="1">
              <a:lnSpc>
                <a:spcPct val="112000"/>
              </a:lnSpc>
              <a:buFont typeface="Arial" charset="0"/>
              <a:buNone/>
              <a:defRPr/>
            </a:pPr>
            <a:r>
              <a:rPr lang="en-US" sz="1600" smtClean="0">
                <a:latin typeface="Trebuchet MS" pitchFamily="34" charset="0"/>
                <a:cs typeface="Arial" charset="0"/>
              </a:rPr>
              <a:t>To exit the queue, press *1 again. </a:t>
            </a:r>
            <a:endParaRPr lang="en-US" sz="1600" smtClean="0">
              <a:latin typeface="Trebuchet MS" pitchFamily="34" charset="0"/>
            </a:endParaRPr>
          </a:p>
        </p:txBody>
      </p:sp>
      <p:sp>
        <p:nvSpPr>
          <p:cNvPr id="12" name="Text Placeholder 11"/>
          <p:cNvSpPr>
            <a:spLocks noGrp="1"/>
          </p:cNvSpPr>
          <p:nvPr>
            <p:ph type="body" sz="quarter" idx="11"/>
          </p:nvPr>
        </p:nvSpPr>
        <p:spPr>
          <a:xfrm>
            <a:off x="685800" y="4224528"/>
            <a:ext cx="7772400" cy="1719072"/>
          </a:xfrm>
        </p:spPr>
        <p:txBody>
          <a:bodyPr tIns="91440" bIns="91440"/>
          <a:lstStyle>
            <a:lvl1pPr marL="0" marR="0" indent="0" algn="l" defTabSz="914400" rtl="0" eaLnBrk="0" fontAlgn="base" latinLnBrk="0" hangingPunct="0">
              <a:lnSpc>
                <a:spcPct val="112000"/>
              </a:lnSpc>
              <a:spcBef>
                <a:spcPts val="0"/>
              </a:spcBef>
              <a:spcAft>
                <a:spcPct val="0"/>
              </a:spcAft>
              <a:buClr>
                <a:srgbClr val="004B8D"/>
              </a:buClr>
              <a:buSzTx/>
              <a:buFont typeface="Arial" charset="0"/>
              <a:buNone/>
              <a:tabLst/>
              <a:defRPr sz="1600" baseline="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F8110E08-DC18-4316-8DD0-ED291AEE09CF}" type="slidenum">
              <a:rPr lang="en-US"/>
              <a:pPr>
                <a:defRPr/>
              </a:pPr>
              <a:t>‹#›</a:t>
            </a:fld>
            <a:endParaRPr lang="en-US" dirty="0"/>
          </a:p>
        </p:txBody>
      </p:sp>
    </p:spTree>
    <p:extLst>
      <p:ext uri="{BB962C8B-B14F-4D97-AF65-F5344CB8AC3E}">
        <p14:creationId xmlns:p14="http://schemas.microsoft.com/office/powerpoint/2010/main" val="166771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hanks">
    <p:spTree>
      <p:nvGrpSpPr>
        <p:cNvPr id="1" name=""/>
        <p:cNvGrpSpPr/>
        <p:nvPr/>
      </p:nvGrpSpPr>
      <p:grpSpPr>
        <a:xfrm>
          <a:off x="0" y="0"/>
          <a:ext cx="0" cy="0"/>
          <a:chOff x="0" y="0"/>
          <a:chExt cx="0" cy="0"/>
        </a:xfrm>
      </p:grpSpPr>
      <p:sp>
        <p:nvSpPr>
          <p:cNvPr id="3" name="TextBox 2"/>
          <p:cNvSpPr txBox="1">
            <a:spLocks noChangeArrowheads="1"/>
          </p:cNvSpPr>
          <p:nvPr userDrawn="1"/>
        </p:nvSpPr>
        <p:spPr bwMode="auto">
          <a:xfrm>
            <a:off x="685800" y="2260600"/>
            <a:ext cx="7696200" cy="1092200"/>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sz="6500" i="1" smtClean="0">
                <a:solidFill>
                  <a:srgbClr val="004B8D"/>
                </a:solidFill>
                <a:latin typeface="Adobe Garamond Pro" pitchFamily="18" charset="0"/>
              </a:rPr>
              <a:t>Thanks.</a:t>
            </a:r>
          </a:p>
        </p:txBody>
      </p:sp>
      <p:sp>
        <p:nvSpPr>
          <p:cNvPr id="4" name="TextBox 3"/>
          <p:cNvSpPr txBox="1">
            <a:spLocks noChangeArrowheads="1"/>
          </p:cNvSpPr>
          <p:nvPr userDrawn="1"/>
        </p:nvSpPr>
        <p:spPr bwMode="auto">
          <a:xfrm>
            <a:off x="685800" y="4876800"/>
            <a:ext cx="7772400" cy="738188"/>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 typeface="Arial" charset="0"/>
              <a:buNone/>
              <a:defRPr/>
            </a:pPr>
            <a:r>
              <a:rPr lang="en-US" sz="1400" smtClean="0">
                <a:latin typeface="Trebuchet MS" pitchFamily="34" charset="0"/>
                <a:cs typeface="Arial" charset="0"/>
              </a:rPr>
              <a:t>Strafford Publications, Inc.</a:t>
            </a:r>
          </a:p>
          <a:p>
            <a:pPr eaLnBrk="1" hangingPunct="1">
              <a:buFont typeface="Arial" charset="0"/>
              <a:buNone/>
              <a:defRPr/>
            </a:pPr>
            <a:r>
              <a:rPr lang="en-US" sz="1400" smtClean="0">
                <a:latin typeface="Trebuchet MS" pitchFamily="34" charset="0"/>
                <a:cs typeface="Arial" charset="0"/>
              </a:rPr>
              <a:t>1-800-926-7926</a:t>
            </a:r>
          </a:p>
          <a:p>
            <a:pPr eaLnBrk="1" hangingPunct="1">
              <a:buFont typeface="Arial" charset="0"/>
              <a:buNone/>
              <a:defRPr/>
            </a:pPr>
            <a:r>
              <a:rPr lang="en-US" sz="1400" smtClean="0">
                <a:latin typeface="Trebuchet MS" pitchFamily="34" charset="0"/>
                <a:cs typeface="Arial" charset="0"/>
                <a:hlinkClick r:id="rId2"/>
              </a:rPr>
              <a:t>www.straffordpub.com</a:t>
            </a:r>
            <a:endParaRPr lang="en-US" sz="1400" smtClean="0">
              <a:latin typeface="Trebuchet MS" pitchFamily="34" charset="0"/>
              <a:cs typeface="Arial" charset="0"/>
            </a:endParaRPr>
          </a:p>
        </p:txBody>
      </p:sp>
      <p:sp>
        <p:nvSpPr>
          <p:cNvPr id="7" name="Content Placeholder 2"/>
          <p:cNvSpPr>
            <a:spLocks noGrp="1"/>
          </p:cNvSpPr>
          <p:nvPr>
            <p:ph idx="1"/>
          </p:nvPr>
        </p:nvSpPr>
        <p:spPr>
          <a:xfrm>
            <a:off x="685800" y="3502152"/>
            <a:ext cx="7772400" cy="1146048"/>
          </a:xfrm>
        </p:spPr>
        <p:txBody>
          <a:bodyPr tIns="45720"/>
          <a:lstStyle>
            <a:lvl1pPr marL="0" indent="0" algn="l" rtl="0" eaLnBrk="1" fontAlgn="base" hangingPunct="1">
              <a:lnSpc>
                <a:spcPct val="113000"/>
              </a:lnSpc>
              <a:spcBef>
                <a:spcPct val="0"/>
              </a:spcBef>
              <a:spcAft>
                <a:spcPct val="0"/>
              </a:spcAft>
              <a:buFont typeface="Arial" charset="0"/>
              <a:buNone/>
              <a:defRPr lang="en-US" sz="1300" b="0" i="0" kern="1200" baseline="0" dirty="0" smtClean="0">
                <a:solidFill>
                  <a:srgbClr val="414042"/>
                </a:solidFill>
                <a:latin typeface="Trebuchet MS" pitchFamily="34" charset="0"/>
                <a:ea typeface="+mn-ea"/>
                <a:cs typeface="Arial" pitchFamily="34" charset="0"/>
              </a:defRPr>
            </a:lvl1pPr>
            <a:lvl2pPr marL="0" indent="0">
              <a:buNone/>
              <a:defRPr sz="1300" b="0" i="0"/>
            </a:lvl2pPr>
            <a:lvl3pPr marL="0" indent="0">
              <a:buNone/>
              <a:defRPr sz="1600" b="0" i="0" baseline="0"/>
            </a:lvl3pPr>
            <a:lvl4pPr>
              <a:buNone/>
              <a:defRPr/>
            </a:lvl4pPr>
            <a:lvl5pPr>
              <a:buNone/>
              <a:defRPr/>
            </a:lvl5pPr>
          </a:lstStyle>
          <a:p>
            <a:pPr lvl="0"/>
            <a:r>
              <a:rPr lang="en-US" smtClean="0"/>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E9E759C3-37A2-4145-8D9C-43DA1DB2AD88}" type="slidenum">
              <a:rPr lang="en-US"/>
              <a:pPr>
                <a:defRPr/>
              </a:pPr>
              <a:t>‹#›</a:t>
            </a:fld>
            <a:endParaRPr lang="en-US" dirty="0"/>
          </a:p>
        </p:txBody>
      </p:sp>
    </p:spTree>
    <p:extLst>
      <p:ext uri="{BB962C8B-B14F-4D97-AF65-F5344CB8AC3E}">
        <p14:creationId xmlns:p14="http://schemas.microsoft.com/office/powerpoint/2010/main" val="2218125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mo ">
    <p:spTree>
      <p:nvGrpSpPr>
        <p:cNvPr id="1" name=""/>
        <p:cNvGrpSpPr/>
        <p:nvPr/>
      </p:nvGrpSpPr>
      <p:grpSpPr>
        <a:xfrm>
          <a:off x="0" y="0"/>
          <a:ext cx="0" cy="0"/>
          <a:chOff x="0" y="0"/>
          <a:chExt cx="0" cy="0"/>
        </a:xfrm>
      </p:grpSpPr>
      <p:sp>
        <p:nvSpPr>
          <p:cNvPr id="2" name="Title 1"/>
          <p:cNvSpPr txBox="1">
            <a:spLocks/>
          </p:cNvSpPr>
          <p:nvPr userDrawn="1"/>
        </p:nvSpPr>
        <p:spPr bwMode="auto">
          <a:xfrm>
            <a:off x="304800" y="2438400"/>
            <a:ext cx="4343400" cy="990600"/>
          </a:xfrm>
          <a:prstGeom prst="rect">
            <a:avLst/>
          </a:prstGeom>
          <a:noFill/>
          <a:ln>
            <a:noFill/>
          </a:ln>
          <a:extLst/>
        </p:spPr>
        <p:txBody>
          <a:bodyPr lIns="0" rIns="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defRPr/>
            </a:pPr>
            <a:r>
              <a:rPr lang="en-US" sz="3500" i="1" smtClean="0">
                <a:solidFill>
                  <a:srgbClr val="004B8D"/>
                </a:solidFill>
                <a:latin typeface="Adobe Garamond Pro" pitchFamily="18" charset="0"/>
              </a:rPr>
              <a:t>Tell us how we did!</a:t>
            </a:r>
          </a:p>
        </p:txBody>
      </p:sp>
      <p:grpSp>
        <p:nvGrpSpPr>
          <p:cNvPr id="3" name="Group 11"/>
          <p:cNvGrpSpPr>
            <a:grpSpLocks/>
          </p:cNvGrpSpPr>
          <p:nvPr userDrawn="1"/>
        </p:nvGrpSpPr>
        <p:grpSpPr bwMode="auto">
          <a:xfrm>
            <a:off x="5029200" y="1247775"/>
            <a:ext cx="3352800" cy="3476625"/>
            <a:chOff x="4572000" y="1248203"/>
            <a:chExt cx="3352800" cy="3476197"/>
          </a:xfrm>
        </p:grpSpPr>
        <p:sp>
          <p:nvSpPr>
            <p:cNvPr id="4" name="Left Brace 3"/>
            <p:cNvSpPr/>
            <p:nvPr userDrawn="1"/>
          </p:nvSpPr>
          <p:spPr>
            <a:xfrm>
              <a:off x="4572000" y="1248203"/>
              <a:ext cx="381000" cy="3476197"/>
            </a:xfrm>
            <a:prstGeom prst="leftBrace">
              <a:avLst>
                <a:gd name="adj1" fmla="val 49271"/>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defRPr/>
              </a:pPr>
              <a:endParaRPr lang="en-US" dirty="0">
                <a:solidFill>
                  <a:srgbClr val="004B8D"/>
                </a:solidFill>
              </a:endParaRPr>
            </a:p>
          </p:txBody>
        </p:sp>
        <p:sp>
          <p:nvSpPr>
            <p:cNvPr id="5" name="TextBox 4"/>
            <p:cNvSpPr txBox="1">
              <a:spLocks noChangeArrowheads="1"/>
            </p:cNvSpPr>
            <p:nvPr userDrawn="1"/>
          </p:nvSpPr>
          <p:spPr bwMode="auto">
            <a:xfrm>
              <a:off x="5257800" y="1641855"/>
              <a:ext cx="2667000" cy="2671434"/>
            </a:xfrm>
            <a:prstGeom prst="rect">
              <a:avLst/>
            </a:prstGeom>
            <a:noFill/>
            <a:ln>
              <a:noFill/>
            </a:ln>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nSpc>
                  <a:spcPct val="112000"/>
                </a:lnSpc>
                <a:spcBef>
                  <a:spcPct val="20000"/>
                </a:spcBef>
                <a:buClr>
                  <a:srgbClr val="004B8D"/>
                </a:buClr>
                <a:buFont typeface="Arial" charset="0"/>
                <a:buNone/>
                <a:defRPr/>
              </a:pPr>
              <a:r>
                <a:rPr lang="en-US" sz="1600" smtClean="0">
                  <a:solidFill>
                    <a:srgbClr val="414042"/>
                  </a:solidFill>
                  <a:latin typeface="Trebuchet MS" pitchFamily="34" charset="0"/>
                  <a:cs typeface="Arial" charset="0"/>
                </a:rPr>
                <a:t>After you complete a brief survey of this program, we'll send you a </a:t>
              </a:r>
              <a:r>
                <a:rPr lang="en-US" sz="1600" smtClean="0">
                  <a:solidFill>
                    <a:srgbClr val="004B8D"/>
                  </a:solidFill>
                  <a:latin typeface="Trebuchet MS" pitchFamily="34" charset="0"/>
                  <a:cs typeface="Arial" charset="0"/>
                </a:rPr>
                <a:t>free $5 Starbucks Gift Card</a:t>
              </a:r>
              <a:r>
                <a:rPr lang="en-US" sz="1600" smtClean="0">
                  <a:solidFill>
                    <a:srgbClr val="414042"/>
                  </a:solidFill>
                  <a:latin typeface="Trebuchet MS" pitchFamily="34" charset="0"/>
                  <a:cs typeface="Arial" charset="0"/>
                </a:rPr>
                <a:t>.</a:t>
              </a:r>
            </a:p>
            <a:p>
              <a:pPr>
                <a:lnSpc>
                  <a:spcPct val="112000"/>
                </a:lnSpc>
                <a:spcBef>
                  <a:spcPct val="20000"/>
                </a:spcBef>
                <a:buClr>
                  <a:srgbClr val="004B8D"/>
                </a:buClr>
                <a:buFont typeface="Arial" charset="0"/>
                <a:buNone/>
                <a:defRPr/>
              </a:pPr>
              <a:endParaRPr lang="en-US" sz="1600" smtClean="0">
                <a:solidFill>
                  <a:srgbClr val="414042"/>
                </a:solidFill>
                <a:latin typeface="Trebuchet MS" pitchFamily="34" charset="0"/>
                <a:cs typeface="Arial" charset="0"/>
              </a:endParaRPr>
            </a:p>
            <a:p>
              <a:pPr>
                <a:lnSpc>
                  <a:spcPct val="112000"/>
                </a:lnSpc>
                <a:spcBef>
                  <a:spcPct val="20000"/>
                </a:spcBef>
                <a:buClr>
                  <a:srgbClr val="004B8D"/>
                </a:buClr>
                <a:buFont typeface="Arial" charset="0"/>
                <a:buNone/>
                <a:defRPr/>
              </a:pPr>
              <a:r>
                <a:rPr lang="en-US" sz="1600" smtClean="0">
                  <a:solidFill>
                    <a:srgbClr val="414042"/>
                  </a:solidFill>
                  <a:latin typeface="Trebuchet MS" pitchFamily="34" charset="0"/>
                  <a:cs typeface="Arial" charset="0"/>
                </a:rPr>
                <a:t>Look for our 'Thank You' email (which you should receive shortly) for details and the survey link!</a:t>
              </a:r>
              <a:endParaRPr lang="en-US" sz="2000" smtClean="0"/>
            </a:p>
          </p:txBody>
        </p:sp>
      </p:grpSp>
      <p:sp>
        <p:nvSpPr>
          <p:cNvPr id="6" name="Slide Number Placeholder 2"/>
          <p:cNvSpPr>
            <a:spLocks noGrp="1"/>
          </p:cNvSpPr>
          <p:nvPr>
            <p:ph type="sldNum" sz="quarter" idx="10"/>
          </p:nvPr>
        </p:nvSpPr>
        <p:spPr/>
        <p:txBody>
          <a:bodyPr/>
          <a:lstStyle>
            <a:lvl1pPr>
              <a:defRPr/>
            </a:lvl1pPr>
          </a:lstStyle>
          <a:p>
            <a:pPr>
              <a:defRPr/>
            </a:pPr>
            <a:fld id="{3CD9F581-A98A-41CB-9C81-88C29594AF50}" type="slidenum">
              <a:rPr lang="en-US"/>
              <a:pPr>
                <a:defRPr/>
              </a:pPr>
              <a:t>‹#›</a:t>
            </a:fld>
            <a:endParaRPr lang="en-US" dirty="0"/>
          </a:p>
        </p:txBody>
      </p:sp>
    </p:spTree>
    <p:extLst>
      <p:ext uri="{BB962C8B-B14F-4D97-AF65-F5344CB8AC3E}">
        <p14:creationId xmlns:p14="http://schemas.microsoft.com/office/powerpoint/2010/main" val="280004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ousekeeping (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755648"/>
            <a:ext cx="7772400" cy="1600200"/>
          </a:xfrm>
        </p:spPr>
        <p:txBody>
          <a:bodyPr>
            <a:noAutofit/>
          </a:bodyPr>
          <a:lstStyle>
            <a:lvl1pPr>
              <a:defRPr sz="6500" i="1" baseline="0">
                <a:latin typeface="Adobe Garamond Pro" pitchFamily="18" charset="0"/>
              </a:defRPr>
            </a:lvl1pPr>
          </a:lstStyle>
          <a:p>
            <a:r>
              <a:rPr lang="en-US" smtClean="0"/>
              <a:t>Click to edit Master title style</a:t>
            </a:r>
            <a:endParaRPr lang="en-US" dirty="0"/>
          </a:p>
        </p:txBody>
      </p:sp>
      <p:sp>
        <p:nvSpPr>
          <p:cNvPr id="8" name="Content Placeholder 2"/>
          <p:cNvSpPr>
            <a:spLocks noGrp="1"/>
          </p:cNvSpPr>
          <p:nvPr>
            <p:ph idx="1"/>
          </p:nvPr>
        </p:nvSpPr>
        <p:spPr>
          <a:xfrm>
            <a:off x="685800" y="3502152"/>
            <a:ext cx="7772400" cy="2441448"/>
          </a:xfrm>
        </p:spPr>
        <p:txBody>
          <a:bodyPr tIns="45720"/>
          <a:lstStyle>
            <a:lvl1pPr marL="0" indent="0" algn="l" rtl="0" eaLnBrk="1" fontAlgn="base" hangingPunct="1">
              <a:lnSpc>
                <a:spcPct val="112000"/>
              </a:lnSpc>
              <a:spcBef>
                <a:spcPct val="0"/>
              </a:spcBef>
              <a:spcAft>
                <a:spcPct val="0"/>
              </a:spcAft>
              <a:buFont typeface="Arial" pitchFamily="34" charset="0"/>
              <a:buNone/>
              <a:defRPr lang="en-US" sz="1600" b="0" i="0" kern="1200" baseline="0" dirty="0" smtClean="0">
                <a:solidFill>
                  <a:srgbClr val="414042"/>
                </a:solidFill>
                <a:latin typeface="Trebuchet MS" pitchFamily="34" charset="0"/>
                <a:ea typeface="+mn-ea"/>
                <a:cs typeface="Arial" pitchFamily="34" charset="0"/>
              </a:defRPr>
            </a:lvl1pPr>
            <a:lvl2pPr marL="0" indent="0">
              <a:lnSpc>
                <a:spcPct val="112000"/>
              </a:lnSpc>
              <a:buNone/>
              <a:defRPr sz="1600" b="0" i="0"/>
            </a:lvl2pPr>
            <a:lvl3pPr marL="0" indent="0">
              <a:buNone/>
              <a:defRPr sz="1200" b="0" i="0"/>
            </a:lvl3pPr>
            <a:lvl4pPr>
              <a:buNone/>
              <a:defRPr/>
            </a:lvl4pPr>
            <a:lvl5pPr>
              <a:buNone/>
              <a:defRPr/>
            </a:lvl5pPr>
          </a:lstStyle>
          <a:p>
            <a:pPr lvl="0"/>
            <a:r>
              <a:rPr lang="en-US" dirty="0" smtClean="0"/>
              <a:t>Click to edit Master text styles</a:t>
            </a:r>
          </a:p>
          <a:p>
            <a:pPr lvl="1"/>
            <a:r>
              <a:rPr lang="en-US" dirty="0" smtClean="0"/>
              <a:t>Second level</a:t>
            </a:r>
          </a:p>
        </p:txBody>
      </p:sp>
      <p:sp>
        <p:nvSpPr>
          <p:cNvPr id="4" name="Slide Number Placeholder 5"/>
          <p:cNvSpPr>
            <a:spLocks noGrp="1"/>
          </p:cNvSpPr>
          <p:nvPr>
            <p:ph type="sldNum" sz="quarter" idx="10"/>
          </p:nvPr>
        </p:nvSpPr>
        <p:spPr/>
        <p:txBody>
          <a:bodyPr/>
          <a:lstStyle>
            <a:lvl1pPr>
              <a:defRPr>
                <a:solidFill>
                  <a:srgbClr val="414042"/>
                </a:solidFill>
              </a:defRPr>
            </a:lvl1pPr>
          </a:lstStyle>
          <a:p>
            <a:pPr>
              <a:defRPr/>
            </a:pPr>
            <a:fld id="{E64641C0-41DF-456A-942E-2F12E715574E}" type="slidenum">
              <a:rPr lang="en-US"/>
              <a:pPr>
                <a:defRPr/>
              </a:pPr>
              <a:t>‹#›</a:t>
            </a:fld>
            <a:endParaRPr lang="en-US" dirty="0"/>
          </a:p>
        </p:txBody>
      </p:sp>
    </p:spTree>
    <p:extLst>
      <p:ext uri="{BB962C8B-B14F-4D97-AF65-F5344CB8AC3E}">
        <p14:creationId xmlns:p14="http://schemas.microsoft.com/office/powerpoint/2010/main" val="4122070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Housekeeping (Bullets)">
    <p:spTree>
      <p:nvGrpSpPr>
        <p:cNvPr id="1" name=""/>
        <p:cNvGrpSpPr/>
        <p:nvPr/>
      </p:nvGrpSpPr>
      <p:grpSpPr>
        <a:xfrm>
          <a:off x="0" y="0"/>
          <a:ext cx="0" cy="0"/>
          <a:chOff x="0" y="0"/>
          <a:chExt cx="0" cy="0"/>
        </a:xfrm>
      </p:grpSpPr>
      <p:cxnSp>
        <p:nvCxnSpPr>
          <p:cNvPr id="4" name="Straight Connector 3"/>
          <p:cNvCxnSpPr/>
          <p:nvPr userDrawn="1"/>
        </p:nvCxnSpPr>
        <p:spPr>
          <a:xfrm>
            <a:off x="685800" y="1600200"/>
            <a:ext cx="7772400" cy="1588"/>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2" name="Title 1"/>
          <p:cNvSpPr>
            <a:spLocks noGrp="1"/>
          </p:cNvSpPr>
          <p:nvPr>
            <p:ph type="title"/>
          </p:nvPr>
        </p:nvSpPr>
        <p:spPr>
          <a:xfrm>
            <a:off x="685800" y="987552"/>
            <a:ext cx="7772400" cy="457200"/>
          </a:xfrm>
        </p:spPr>
        <p:txBody>
          <a:bodyPr>
            <a:normAutofit/>
          </a:bodyPr>
          <a:lstStyle>
            <a:lvl1pPr>
              <a:defRPr sz="2200" i="1">
                <a:solidFill>
                  <a:schemeClr val="bg1">
                    <a:lumMod val="50000"/>
                  </a:schemeClr>
                </a:solidFill>
                <a:latin typeface="Adobe Garamond Pro" pitchFamily="18" charset="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marL="0" indent="0">
              <a:buNone/>
              <a:defRPr sz="1500"/>
            </a:lvl1pPr>
            <a:lvl2pPr marL="347472" indent="-347472">
              <a:buFont typeface="Arial" pitchFamily="34" charset="0"/>
              <a:buChar char="•"/>
              <a:defRPr lang="en-US" dirty="0" smtClean="0"/>
            </a:lvl2pPr>
            <a:lvl3pPr>
              <a:buFont typeface="Trebuchet MS" pitchFamily="34" charset="0"/>
              <a:buChar char="―"/>
              <a:defRPr/>
            </a:lvl3pPr>
            <a:lvl4pPr>
              <a:buFont typeface="Trebuchet MS" pitchFamily="34" charset="0"/>
              <a:buChar char="―"/>
              <a:defRPr/>
            </a:lvl4pPr>
            <a:lvl5pPr>
              <a:buFont typeface="Trebuchet MS" pitchFamily="34" charset="0"/>
              <a:buChar char="―"/>
              <a:defRPr/>
            </a:lvl5pPr>
          </a:lstStyle>
          <a:p>
            <a:pPr lvl="0"/>
            <a:r>
              <a:rPr lang="en-US" dirty="0" smtClean="0"/>
              <a:t>Click to edit Master text styles</a:t>
            </a:r>
          </a:p>
          <a:p>
            <a:pPr lvl="1"/>
            <a:r>
              <a:rPr lang="en-US" dirty="0" smtClean="0"/>
              <a:t>Second level</a:t>
            </a:r>
          </a:p>
          <a:p>
            <a:pPr lvl="1"/>
            <a:r>
              <a:rPr lang="en-US" dirty="0" smtClean="0"/>
              <a:t>Third level</a:t>
            </a:r>
          </a:p>
          <a:p>
            <a:pPr lvl="2"/>
            <a:r>
              <a:rPr lang="en-US" dirty="0" smtClean="0"/>
              <a:t>Fourth level</a:t>
            </a:r>
          </a:p>
          <a:p>
            <a:pPr lvl="3"/>
            <a:r>
              <a:rPr lang="en-US" dirty="0" smtClean="0"/>
              <a:t>Fifth level</a:t>
            </a:r>
            <a:endParaRPr lang="en-US" dirty="0"/>
          </a:p>
        </p:txBody>
      </p:sp>
      <p:sp>
        <p:nvSpPr>
          <p:cNvPr id="5" name="Slide Number Placeholder 5"/>
          <p:cNvSpPr>
            <a:spLocks noGrp="1"/>
          </p:cNvSpPr>
          <p:nvPr>
            <p:ph type="sldNum" sz="quarter" idx="10"/>
          </p:nvPr>
        </p:nvSpPr>
        <p:spPr/>
        <p:txBody>
          <a:bodyPr/>
          <a:lstStyle>
            <a:lvl1pPr>
              <a:defRPr/>
            </a:lvl1pPr>
          </a:lstStyle>
          <a:p>
            <a:pPr>
              <a:defRPr/>
            </a:pPr>
            <a:fld id="{751F8CF7-4C96-4D66-AE65-977BFEF208AD}" type="slidenum">
              <a:rPr lang="en-US"/>
              <a:pPr>
                <a:defRPr/>
              </a:pPr>
              <a:t>‹#›</a:t>
            </a:fld>
            <a:endParaRPr lang="en-US"/>
          </a:p>
        </p:txBody>
      </p:sp>
    </p:spTree>
    <p:extLst>
      <p:ext uri="{BB962C8B-B14F-4D97-AF65-F5344CB8AC3E}">
        <p14:creationId xmlns:p14="http://schemas.microsoft.com/office/powerpoint/2010/main" val="2028798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4684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ondary Cover Page">
    <p:spTree>
      <p:nvGrpSpPr>
        <p:cNvPr id="1" name=""/>
        <p:cNvGrpSpPr/>
        <p:nvPr/>
      </p:nvGrpSpPr>
      <p:grpSpPr>
        <a:xfrm>
          <a:off x="0" y="0"/>
          <a:ext cx="0" cy="0"/>
          <a:chOff x="0" y="0"/>
          <a:chExt cx="0" cy="0"/>
        </a:xfrm>
      </p:grpSpPr>
      <p:cxnSp>
        <p:nvCxnSpPr>
          <p:cNvPr id="5" name="Straight Connector 4"/>
          <p:cNvCxnSpPr/>
          <p:nvPr userDrawn="1"/>
        </p:nvCxnSpPr>
        <p:spPr>
          <a:xfrm>
            <a:off x="685800" y="3581400"/>
            <a:ext cx="7772400" cy="0"/>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cxnSp>
        <p:nvCxnSpPr>
          <p:cNvPr id="6" name="Straight Connector 5"/>
          <p:cNvCxnSpPr/>
          <p:nvPr userDrawn="1"/>
        </p:nvCxnSpPr>
        <p:spPr>
          <a:xfrm>
            <a:off x="685800" y="2971800"/>
            <a:ext cx="7772400" cy="0"/>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2" name="Title 1"/>
          <p:cNvSpPr>
            <a:spLocks noGrp="1"/>
          </p:cNvSpPr>
          <p:nvPr>
            <p:ph type="title"/>
          </p:nvPr>
        </p:nvSpPr>
        <p:spPr>
          <a:xfrm>
            <a:off x="685800" y="838200"/>
            <a:ext cx="7772400" cy="1981200"/>
          </a:xfrm>
        </p:spPr>
        <p:txBody>
          <a:bodyPr>
            <a:noAutofit/>
          </a:bodyPr>
          <a:lstStyle>
            <a:lvl1pPr>
              <a:defRPr sz="3200" b="1" i="0" baseline="0">
                <a:latin typeface="Constantia" pitchFamily="18" charset="0"/>
              </a:defRPr>
            </a:lvl1pPr>
          </a:lstStyle>
          <a:p>
            <a:r>
              <a:rPr lang="en-US" smtClean="0"/>
              <a:t>Click to edit Master title style</a:t>
            </a:r>
            <a:endParaRPr lang="en-US" dirty="0"/>
          </a:p>
        </p:txBody>
      </p:sp>
      <p:sp>
        <p:nvSpPr>
          <p:cNvPr id="8" name="Content Placeholder 2"/>
          <p:cNvSpPr>
            <a:spLocks noGrp="1"/>
          </p:cNvSpPr>
          <p:nvPr>
            <p:ph idx="1"/>
          </p:nvPr>
        </p:nvSpPr>
        <p:spPr>
          <a:xfrm>
            <a:off x="685800" y="3657600"/>
            <a:ext cx="7772400" cy="2286000"/>
          </a:xfrm>
        </p:spPr>
        <p:txBody>
          <a:bodyPr tIns="91440"/>
          <a:lstStyle>
            <a:lvl1pPr marL="0" marR="0" indent="0" algn="l" defTabSz="914400" rtl="0" eaLnBrk="1" fontAlgn="base" latinLnBrk="0" hangingPunct="1">
              <a:lnSpc>
                <a:spcPct val="150000"/>
              </a:lnSpc>
              <a:spcBef>
                <a:spcPts val="0"/>
              </a:spcBef>
              <a:spcAft>
                <a:spcPts val="0"/>
              </a:spcAft>
              <a:buClr>
                <a:srgbClr val="004B8D"/>
              </a:buClr>
              <a:buSzTx/>
              <a:buFont typeface="Arial" pitchFamily="34" charset="0"/>
              <a:buNone/>
              <a:tabLst/>
              <a:defRPr lang="en-US" sz="1400" b="0" i="0" kern="1200" baseline="0" dirty="0" smtClean="0">
                <a:solidFill>
                  <a:srgbClr val="414042"/>
                </a:solidFill>
                <a:latin typeface="Trebuchet MS" pitchFamily="34" charset="0"/>
                <a:ea typeface="+mn-ea"/>
                <a:cs typeface="Arial" pitchFamily="34" charset="0"/>
              </a:defRPr>
            </a:lvl1pPr>
            <a:lvl2pPr marL="0" indent="0">
              <a:buNone/>
              <a:defRPr sz="1400" b="0" i="0"/>
            </a:lvl2pPr>
            <a:lvl3pPr marL="0" indent="0">
              <a:buNone/>
              <a:defRPr sz="1200" b="0" i="0"/>
            </a:lvl3pPr>
            <a:lvl4pPr>
              <a:buNone/>
              <a:defRPr/>
            </a:lvl4pPr>
            <a:lvl5pPr>
              <a:buNone/>
              <a:defRPr/>
            </a:lvl5pPr>
          </a:lstStyle>
          <a:p>
            <a:pPr lvl="0"/>
            <a:r>
              <a:rPr lang="en-US" smtClean="0"/>
              <a:t>Click to edit Master text styles</a:t>
            </a:r>
          </a:p>
          <a:p>
            <a:pPr lvl="1"/>
            <a:r>
              <a:rPr lang="en-US" smtClean="0"/>
              <a:t>Second level</a:t>
            </a:r>
          </a:p>
        </p:txBody>
      </p:sp>
      <p:sp>
        <p:nvSpPr>
          <p:cNvPr id="14" name="Text Placeholder 13"/>
          <p:cNvSpPr>
            <a:spLocks noGrp="1"/>
          </p:cNvSpPr>
          <p:nvPr>
            <p:ph type="body" sz="quarter" idx="11"/>
          </p:nvPr>
        </p:nvSpPr>
        <p:spPr>
          <a:xfrm>
            <a:off x="685800" y="2971800"/>
            <a:ext cx="7772400" cy="609600"/>
          </a:xfrm>
        </p:spPr>
        <p:txBody>
          <a:bodyPr tIns="45720" anchor="ctr"/>
          <a:lstStyle>
            <a:lvl1pPr marL="0" indent="0">
              <a:spcBef>
                <a:spcPts val="0"/>
              </a:spcBef>
              <a:buNone/>
              <a:defRPr sz="1100" baseline="0"/>
            </a:lvl1pPr>
            <a:lvl2pPr>
              <a:buNone/>
              <a:defRPr/>
            </a:lvl2pPr>
            <a:lvl3pPr>
              <a:buNone/>
              <a:defRPr/>
            </a:lvl3pPr>
            <a:lvl4pPr>
              <a:buNone/>
              <a:defRPr/>
            </a:lvl4pPr>
            <a:lvl5pPr>
              <a:buNone/>
              <a:defRPr/>
            </a:lvl5pPr>
          </a:lstStyle>
          <a:p>
            <a:pPr lvl="0"/>
            <a:r>
              <a:rPr lang="en-US" smtClean="0"/>
              <a:t>Click to edit Master text styles</a:t>
            </a:r>
          </a:p>
        </p:txBody>
      </p:sp>
      <p:sp>
        <p:nvSpPr>
          <p:cNvPr id="7" name="Slide Number Placeholder 5"/>
          <p:cNvSpPr>
            <a:spLocks noGrp="1"/>
          </p:cNvSpPr>
          <p:nvPr>
            <p:ph type="sldNum" sz="quarter" idx="12"/>
          </p:nvPr>
        </p:nvSpPr>
        <p:spPr/>
        <p:txBody>
          <a:bodyPr/>
          <a:lstStyle>
            <a:lvl1pPr>
              <a:defRPr/>
            </a:lvl1pPr>
          </a:lstStyle>
          <a:p>
            <a:pPr>
              <a:defRPr/>
            </a:pPr>
            <a:fld id="{C9BE4D5B-468F-4D0E-9DDD-1D51598EF33C}" type="slidenum">
              <a:rPr lang="en-US"/>
              <a:pPr>
                <a:defRPr/>
              </a:pPr>
              <a:t>‹#›</a:t>
            </a:fld>
            <a:endParaRPr lang="en-US" dirty="0"/>
          </a:p>
        </p:txBody>
      </p:sp>
    </p:spTree>
    <p:extLst>
      <p:ext uri="{BB962C8B-B14F-4D97-AF65-F5344CB8AC3E}">
        <p14:creationId xmlns:p14="http://schemas.microsoft.com/office/powerpoint/2010/main" val="2529808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cxnSp>
        <p:nvCxnSpPr>
          <p:cNvPr id="13" name="Straight Connector 12"/>
          <p:cNvCxnSpPr/>
          <p:nvPr userDrawn="1"/>
        </p:nvCxnSpPr>
        <p:spPr>
          <a:xfrm>
            <a:off x="685800" y="1600200"/>
            <a:ext cx="7772400" cy="1588"/>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15" name="TextBox 14"/>
          <p:cNvSpPr txBox="1">
            <a:spLocks noChangeArrowheads="1"/>
          </p:cNvSpPr>
          <p:nvPr userDrawn="1"/>
        </p:nvSpPr>
        <p:spPr bwMode="auto">
          <a:xfrm>
            <a:off x="692150" y="863600"/>
            <a:ext cx="3651250" cy="584200"/>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sz="3200" smtClean="0">
                <a:solidFill>
                  <a:srgbClr val="004B8D"/>
                </a:solidFill>
                <a:latin typeface="Constantia" pitchFamily="18" charset="0"/>
              </a:rPr>
              <a:t>Today’s Program</a:t>
            </a:r>
          </a:p>
        </p:txBody>
      </p:sp>
      <p:sp>
        <p:nvSpPr>
          <p:cNvPr id="14" name="Text Placeholder 13"/>
          <p:cNvSpPr>
            <a:spLocks noGrp="1"/>
          </p:cNvSpPr>
          <p:nvPr>
            <p:ph type="body" sz="quarter" idx="11"/>
          </p:nvPr>
        </p:nvSpPr>
        <p:spPr>
          <a:xfrm>
            <a:off x="762000" y="1828800"/>
            <a:ext cx="5212080" cy="609600"/>
          </a:xfrm>
        </p:spPr>
        <p:txBody>
          <a:bodyPr tIns="45720"/>
          <a:lstStyle>
            <a:lvl1pPr>
              <a:buNone/>
              <a:defRPr lang="en-US" sz="1400" baseline="0" dirty="0"/>
            </a:lvl1pPr>
            <a:lvl2pPr marL="0" indent="0">
              <a:buNone/>
              <a:defRPr sz="1400" i="1"/>
            </a:lvl2pPr>
            <a:lvl3pPr>
              <a:buNone/>
              <a:defRPr/>
            </a:lvl3pPr>
            <a:lvl4pPr>
              <a:buNone/>
              <a:defRPr/>
            </a:lvl4pPr>
            <a:lvl5pPr>
              <a:buNone/>
              <a:defRPr/>
            </a:lvl5pPr>
          </a:lstStyle>
          <a:p>
            <a:pPr lvl="0"/>
            <a:r>
              <a:rPr lang="en-US" smtClean="0"/>
              <a:t>Click to edit Master text styles</a:t>
            </a:r>
          </a:p>
          <a:p>
            <a:pPr lvl="1"/>
            <a:r>
              <a:rPr lang="en-US" smtClean="0"/>
              <a:t>Second level</a:t>
            </a:r>
          </a:p>
        </p:txBody>
      </p:sp>
      <p:sp>
        <p:nvSpPr>
          <p:cNvPr id="18" name="Text Placeholder 13"/>
          <p:cNvSpPr>
            <a:spLocks noGrp="1"/>
          </p:cNvSpPr>
          <p:nvPr>
            <p:ph type="body" sz="quarter" idx="12"/>
          </p:nvPr>
        </p:nvSpPr>
        <p:spPr>
          <a:xfrm>
            <a:off x="762000" y="2571750"/>
            <a:ext cx="5212080" cy="609600"/>
          </a:xfrm>
        </p:spPr>
        <p:txBody>
          <a:bodyPr tIns="45720"/>
          <a:lstStyle>
            <a:lvl1pPr>
              <a:buNone/>
              <a:defRPr lang="en-US" sz="1400" dirty="0"/>
            </a:lvl1pPr>
            <a:lvl2pPr marL="0" indent="0">
              <a:buNone/>
              <a:defRPr lang="en-US" sz="1400" i="1" kern="1200" dirty="0">
                <a:solidFill>
                  <a:srgbClr val="414042"/>
                </a:solidFill>
                <a:latin typeface="Trebuchet MS" pitchFamily="34" charset="0"/>
                <a:ea typeface="+mn-ea"/>
                <a:cs typeface="Arial" pitchFamily="34" charset="0"/>
              </a:defRPr>
            </a:lvl2pPr>
            <a:lvl3pPr>
              <a:buNone/>
              <a:defRPr/>
            </a:lvl3pPr>
            <a:lvl4pPr>
              <a:buNone/>
              <a:defRPr/>
            </a:lvl4pPr>
            <a:lvl5pPr>
              <a:buNone/>
              <a:defRPr/>
            </a:lvl5pPr>
          </a:lstStyle>
          <a:p>
            <a:pPr lvl="0"/>
            <a:r>
              <a:rPr lang="en-US" smtClean="0"/>
              <a:t>Click to edit Master text styles</a:t>
            </a:r>
          </a:p>
          <a:p>
            <a:pPr lvl="1"/>
            <a:r>
              <a:rPr lang="en-US" smtClean="0"/>
              <a:t>Second level</a:t>
            </a:r>
          </a:p>
        </p:txBody>
      </p:sp>
      <p:sp>
        <p:nvSpPr>
          <p:cNvPr id="19" name="Text Placeholder 13"/>
          <p:cNvSpPr>
            <a:spLocks noGrp="1"/>
          </p:cNvSpPr>
          <p:nvPr>
            <p:ph type="body" sz="quarter" idx="13"/>
          </p:nvPr>
        </p:nvSpPr>
        <p:spPr>
          <a:xfrm>
            <a:off x="762000" y="3314700"/>
            <a:ext cx="5212080" cy="609600"/>
          </a:xfrm>
        </p:spPr>
        <p:txBody>
          <a:bodyPr tIns="45720"/>
          <a:lstStyle>
            <a:lvl1pPr>
              <a:buNone/>
              <a:defRPr lang="en-US" sz="1400" dirty="0"/>
            </a:lvl1pPr>
            <a:lvl2pPr marL="0" indent="0">
              <a:buNone/>
              <a:defRPr sz="1400" i="1"/>
            </a:lvl2pPr>
            <a:lvl3pPr>
              <a:buNone/>
              <a:defRPr/>
            </a:lvl3pPr>
            <a:lvl4pPr>
              <a:buNone/>
              <a:defRPr/>
            </a:lvl4pPr>
            <a:lvl5pPr>
              <a:buNone/>
              <a:defRPr/>
            </a:lvl5pPr>
          </a:lstStyle>
          <a:p>
            <a:pPr lvl="0"/>
            <a:r>
              <a:rPr lang="en-US" smtClean="0"/>
              <a:t>Click to edit Master text styles</a:t>
            </a:r>
          </a:p>
          <a:p>
            <a:pPr lvl="1"/>
            <a:r>
              <a:rPr lang="en-US" smtClean="0"/>
              <a:t>Second level</a:t>
            </a:r>
          </a:p>
        </p:txBody>
      </p:sp>
      <p:sp>
        <p:nvSpPr>
          <p:cNvPr id="20" name="Text Placeholder 13"/>
          <p:cNvSpPr>
            <a:spLocks noGrp="1"/>
          </p:cNvSpPr>
          <p:nvPr>
            <p:ph type="body" sz="quarter" idx="14"/>
          </p:nvPr>
        </p:nvSpPr>
        <p:spPr>
          <a:xfrm>
            <a:off x="762000" y="4057650"/>
            <a:ext cx="5212080" cy="609600"/>
          </a:xfrm>
        </p:spPr>
        <p:txBody>
          <a:bodyPr tIns="45720"/>
          <a:lstStyle>
            <a:lvl1pPr>
              <a:buNone/>
              <a:defRPr lang="en-US" sz="1400" dirty="0"/>
            </a:lvl1pPr>
            <a:lvl2pPr marL="0" indent="0">
              <a:buNone/>
              <a:defRPr sz="1400" i="1"/>
            </a:lvl2pPr>
            <a:lvl3pPr>
              <a:buNone/>
              <a:defRPr/>
            </a:lvl3pPr>
            <a:lvl4pPr>
              <a:buNone/>
              <a:defRPr/>
            </a:lvl4pPr>
            <a:lvl5pPr>
              <a:buNone/>
              <a:defRPr/>
            </a:lvl5pPr>
          </a:lstStyle>
          <a:p>
            <a:pPr lvl="0"/>
            <a:r>
              <a:rPr lang="en-US" smtClean="0"/>
              <a:t>Click to edit Master text styles</a:t>
            </a:r>
          </a:p>
          <a:p>
            <a:pPr lvl="1"/>
            <a:r>
              <a:rPr lang="en-US" smtClean="0"/>
              <a:t>Second level</a:t>
            </a:r>
          </a:p>
        </p:txBody>
      </p:sp>
      <p:sp>
        <p:nvSpPr>
          <p:cNvPr id="21" name="Text Placeholder 13"/>
          <p:cNvSpPr>
            <a:spLocks noGrp="1"/>
          </p:cNvSpPr>
          <p:nvPr>
            <p:ph type="body" sz="quarter" idx="15"/>
          </p:nvPr>
        </p:nvSpPr>
        <p:spPr>
          <a:xfrm>
            <a:off x="762000" y="4800600"/>
            <a:ext cx="5212080" cy="609600"/>
          </a:xfrm>
        </p:spPr>
        <p:txBody>
          <a:bodyPr tIns="45720"/>
          <a:lstStyle>
            <a:lvl1pPr>
              <a:buNone/>
              <a:defRPr lang="en-US" sz="1400" dirty="0"/>
            </a:lvl1pPr>
            <a:lvl2pPr marL="0" indent="0">
              <a:buNone/>
              <a:defRPr sz="1400" i="1"/>
            </a:lvl2pPr>
            <a:lvl3pPr>
              <a:buNone/>
              <a:defRPr/>
            </a:lvl3pPr>
            <a:lvl4pPr>
              <a:buNone/>
              <a:defRPr/>
            </a:lvl4pPr>
            <a:lvl5pPr>
              <a:buNone/>
              <a:defRPr/>
            </a:lvl5pPr>
          </a:lstStyle>
          <a:p>
            <a:pPr lvl="0"/>
            <a:r>
              <a:rPr lang="en-US" smtClean="0"/>
              <a:t>Click to edit Master text styles</a:t>
            </a:r>
          </a:p>
          <a:p>
            <a:pPr lvl="1"/>
            <a:r>
              <a:rPr lang="en-US" smtClean="0"/>
              <a:t>Second level</a:t>
            </a:r>
          </a:p>
        </p:txBody>
      </p:sp>
      <p:sp>
        <p:nvSpPr>
          <p:cNvPr id="24" name="Text Placeholder 13"/>
          <p:cNvSpPr>
            <a:spLocks noGrp="1"/>
          </p:cNvSpPr>
          <p:nvPr>
            <p:ph type="body" sz="quarter" idx="16"/>
          </p:nvPr>
        </p:nvSpPr>
        <p:spPr>
          <a:xfrm>
            <a:off x="6096000" y="1828800"/>
            <a:ext cx="2286000" cy="609600"/>
          </a:xfrm>
        </p:spPr>
        <p:txBody>
          <a:bodyPr tIns="45720"/>
          <a:lstStyle>
            <a:lvl1pPr algn="l">
              <a:buNone/>
              <a:defRPr lang="en-US" sz="1400" baseline="0" dirty="0"/>
            </a:lvl1pPr>
            <a:lvl2pPr>
              <a:buNone/>
              <a:defRPr/>
            </a:lvl2pPr>
            <a:lvl3pPr>
              <a:buNone/>
              <a:defRPr/>
            </a:lvl3pPr>
            <a:lvl4pPr>
              <a:buNone/>
              <a:defRPr/>
            </a:lvl4pPr>
            <a:lvl5pPr>
              <a:buNone/>
              <a:defRPr/>
            </a:lvl5pPr>
          </a:lstStyle>
          <a:p>
            <a:pPr lvl="0"/>
            <a:r>
              <a:rPr lang="en-US" smtClean="0"/>
              <a:t>Click to edit Master text styles</a:t>
            </a:r>
          </a:p>
        </p:txBody>
      </p:sp>
      <p:sp>
        <p:nvSpPr>
          <p:cNvPr id="25" name="Text Placeholder 13"/>
          <p:cNvSpPr>
            <a:spLocks noGrp="1"/>
          </p:cNvSpPr>
          <p:nvPr>
            <p:ph type="body" sz="quarter" idx="17"/>
          </p:nvPr>
        </p:nvSpPr>
        <p:spPr>
          <a:xfrm>
            <a:off x="6096000" y="4800600"/>
            <a:ext cx="2286000" cy="609600"/>
          </a:xfrm>
        </p:spPr>
        <p:txBody>
          <a:bodyPr tIns="45720"/>
          <a:lstStyle>
            <a:lvl1pPr algn="l">
              <a:buNone/>
              <a:defRPr lang="en-US" sz="1400" baseline="0" dirty="0"/>
            </a:lvl1pPr>
            <a:lvl2pPr>
              <a:buNone/>
              <a:defRPr/>
            </a:lvl2pPr>
            <a:lvl3pPr>
              <a:buNone/>
              <a:defRPr/>
            </a:lvl3pPr>
            <a:lvl4pPr>
              <a:buNone/>
              <a:defRPr/>
            </a:lvl4pPr>
            <a:lvl5pPr>
              <a:buNone/>
              <a:defRPr/>
            </a:lvl5pPr>
          </a:lstStyle>
          <a:p>
            <a:pPr lvl="0"/>
            <a:r>
              <a:rPr lang="en-US" smtClean="0"/>
              <a:t>Click to edit Master text styles</a:t>
            </a:r>
          </a:p>
        </p:txBody>
      </p:sp>
      <p:sp>
        <p:nvSpPr>
          <p:cNvPr id="26" name="Text Placeholder 13"/>
          <p:cNvSpPr>
            <a:spLocks noGrp="1"/>
          </p:cNvSpPr>
          <p:nvPr>
            <p:ph type="body" sz="quarter" idx="18"/>
          </p:nvPr>
        </p:nvSpPr>
        <p:spPr>
          <a:xfrm>
            <a:off x="6096000" y="4059936"/>
            <a:ext cx="2286000" cy="609600"/>
          </a:xfrm>
        </p:spPr>
        <p:txBody>
          <a:bodyPr tIns="45720"/>
          <a:lstStyle>
            <a:lvl1pPr algn="l">
              <a:buNone/>
              <a:defRPr lang="en-US" sz="1400" baseline="0" dirty="0"/>
            </a:lvl1pPr>
            <a:lvl2pPr>
              <a:buNone/>
              <a:defRPr/>
            </a:lvl2pPr>
            <a:lvl3pPr>
              <a:buNone/>
              <a:defRPr/>
            </a:lvl3pPr>
            <a:lvl4pPr>
              <a:buNone/>
              <a:defRPr/>
            </a:lvl4pPr>
            <a:lvl5pPr>
              <a:buNone/>
              <a:defRPr/>
            </a:lvl5pPr>
          </a:lstStyle>
          <a:p>
            <a:pPr lvl="0"/>
            <a:r>
              <a:rPr lang="en-US" smtClean="0"/>
              <a:t>Click to edit Master text styles</a:t>
            </a:r>
          </a:p>
        </p:txBody>
      </p:sp>
      <p:sp>
        <p:nvSpPr>
          <p:cNvPr id="28" name="Text Placeholder 13"/>
          <p:cNvSpPr>
            <a:spLocks noGrp="1"/>
          </p:cNvSpPr>
          <p:nvPr>
            <p:ph type="body" sz="quarter" idx="19"/>
          </p:nvPr>
        </p:nvSpPr>
        <p:spPr>
          <a:xfrm>
            <a:off x="6096000" y="3319272"/>
            <a:ext cx="2286000" cy="609600"/>
          </a:xfrm>
        </p:spPr>
        <p:txBody>
          <a:bodyPr tIns="45720"/>
          <a:lstStyle>
            <a:lvl1pPr algn="l">
              <a:buNone/>
              <a:defRPr lang="en-US" sz="1400" baseline="0" dirty="0"/>
            </a:lvl1pPr>
            <a:lvl2pPr>
              <a:buNone/>
              <a:defRPr/>
            </a:lvl2pPr>
            <a:lvl3pPr>
              <a:buNone/>
              <a:defRPr/>
            </a:lvl3pPr>
            <a:lvl4pPr>
              <a:buNone/>
              <a:defRPr/>
            </a:lvl4pPr>
            <a:lvl5pPr>
              <a:buNone/>
              <a:defRPr/>
            </a:lvl5pPr>
          </a:lstStyle>
          <a:p>
            <a:pPr lvl="0"/>
            <a:r>
              <a:rPr lang="en-US" smtClean="0"/>
              <a:t>Click to edit Master text styles</a:t>
            </a:r>
          </a:p>
        </p:txBody>
      </p:sp>
      <p:sp>
        <p:nvSpPr>
          <p:cNvPr id="29" name="Text Placeholder 13"/>
          <p:cNvSpPr>
            <a:spLocks noGrp="1"/>
          </p:cNvSpPr>
          <p:nvPr>
            <p:ph type="body" sz="quarter" idx="20"/>
          </p:nvPr>
        </p:nvSpPr>
        <p:spPr>
          <a:xfrm>
            <a:off x="6096000" y="2569464"/>
            <a:ext cx="2286000" cy="609600"/>
          </a:xfrm>
        </p:spPr>
        <p:txBody>
          <a:bodyPr tIns="45720"/>
          <a:lstStyle>
            <a:lvl1pPr algn="l">
              <a:buNone/>
              <a:defRPr lang="en-US" sz="1400" baseline="0" dirty="0"/>
            </a:lvl1pPr>
            <a:lvl2pPr>
              <a:buNone/>
              <a:defRPr/>
            </a:lvl2pPr>
            <a:lvl3pPr>
              <a:buNone/>
              <a:defRPr/>
            </a:lvl3pPr>
            <a:lvl4pPr>
              <a:buNone/>
              <a:defRPr/>
            </a:lvl4pPr>
            <a:lvl5pPr>
              <a:buNone/>
              <a:defRPr/>
            </a:lvl5pPr>
          </a:lstStyle>
          <a:p>
            <a:pPr lvl="0"/>
            <a:r>
              <a:rPr lang="en-US" smtClean="0"/>
              <a:t>Click to edit Master text styles</a:t>
            </a:r>
          </a:p>
        </p:txBody>
      </p:sp>
      <p:sp>
        <p:nvSpPr>
          <p:cNvPr id="30" name="Title 29"/>
          <p:cNvSpPr>
            <a:spLocks noGrp="1"/>
          </p:cNvSpPr>
          <p:nvPr>
            <p:ph type="title"/>
          </p:nvPr>
        </p:nvSpPr>
        <p:spPr>
          <a:xfrm>
            <a:off x="7162800" y="228600"/>
            <a:ext cx="1295400" cy="685800"/>
          </a:xfrm>
        </p:spPr>
        <p:txBody>
          <a:bodyPr anchor="ctr"/>
          <a:lstStyle>
            <a:lvl1pPr algn="ctr">
              <a:defRPr sz="1000" baseline="0">
                <a:solidFill>
                  <a:schemeClr val="bg1"/>
                </a:solidFill>
                <a:latin typeface="Trebuchet MS" pitchFamily="34" charset="0"/>
              </a:defRPr>
            </a:lvl1pPr>
          </a:lstStyle>
          <a:p>
            <a:r>
              <a:rPr lang="en-US" smtClean="0"/>
              <a:t>Click to edit Master title style</a:t>
            </a:r>
            <a:endParaRPr lang="en-US" dirty="0"/>
          </a:p>
        </p:txBody>
      </p:sp>
      <p:sp>
        <p:nvSpPr>
          <p:cNvPr id="16" name="Slide Number Placeholder 5"/>
          <p:cNvSpPr>
            <a:spLocks noGrp="1"/>
          </p:cNvSpPr>
          <p:nvPr>
            <p:ph type="sldNum" sz="quarter" idx="21"/>
          </p:nvPr>
        </p:nvSpPr>
        <p:spPr/>
        <p:txBody>
          <a:bodyPr/>
          <a:lstStyle>
            <a:lvl1pPr>
              <a:defRPr/>
            </a:lvl1pPr>
          </a:lstStyle>
          <a:p>
            <a:pPr>
              <a:defRPr/>
            </a:pPr>
            <a:fld id="{AFE0344F-AD34-4369-BCF9-881BC3BAE1C3}" type="slidenum">
              <a:rPr lang="en-US"/>
              <a:pPr>
                <a:defRPr/>
              </a:pPr>
              <a:t>‹#›</a:t>
            </a:fld>
            <a:endParaRPr lang="en-US"/>
          </a:p>
        </p:txBody>
      </p:sp>
    </p:spTree>
    <p:extLst>
      <p:ext uri="{BB962C8B-B14F-4D97-AF65-F5344CB8AC3E}">
        <p14:creationId xmlns:p14="http://schemas.microsoft.com/office/powerpoint/2010/main" val="956313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peaker Cover Page (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3557587"/>
            <a:ext cx="7772400" cy="1362075"/>
          </a:xfrm>
        </p:spPr>
        <p:txBody>
          <a:bodyPr anchor="t"/>
          <a:lstStyle>
            <a:lvl1pPr algn="l">
              <a:defRPr sz="4000" b="1"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85800" y="2057400"/>
            <a:ext cx="7772400" cy="1500187"/>
          </a:xfrm>
        </p:spPr>
        <p:txBody>
          <a:bodyPr tIns="45720" anchor="b"/>
          <a:lstStyle>
            <a:lvl1pPr marL="0" indent="0">
              <a:buNone/>
              <a:defRPr sz="2000" baseline="0">
                <a:solidFill>
                  <a:schemeClr val="tx1">
                    <a:tint val="75000"/>
                  </a:schemeClr>
                </a:solidFill>
                <a:latin typeface="Constantia"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A6477CA3-F2BC-41AA-B8D5-49590E3EBAD2}" type="slidenum">
              <a:rPr lang="en-US"/>
              <a:pPr>
                <a:defRPr/>
              </a:pPr>
              <a:t>‹#›</a:t>
            </a:fld>
            <a:endParaRPr lang="en-US" dirty="0"/>
          </a:p>
        </p:txBody>
      </p:sp>
    </p:spTree>
    <p:extLst>
      <p:ext uri="{BB962C8B-B14F-4D97-AF65-F5344CB8AC3E}">
        <p14:creationId xmlns:p14="http://schemas.microsoft.com/office/powerpoint/2010/main" val="4038450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Content (Outline)">
    <p:spTree>
      <p:nvGrpSpPr>
        <p:cNvPr id="1" name=""/>
        <p:cNvGrpSpPr/>
        <p:nvPr/>
      </p:nvGrpSpPr>
      <p:grpSpPr>
        <a:xfrm>
          <a:off x="0" y="0"/>
          <a:ext cx="0" cy="0"/>
          <a:chOff x="0" y="0"/>
          <a:chExt cx="0" cy="0"/>
        </a:xfrm>
      </p:grpSpPr>
      <p:cxnSp>
        <p:nvCxnSpPr>
          <p:cNvPr id="4" name="Straight Connector 3"/>
          <p:cNvCxnSpPr/>
          <p:nvPr userDrawn="1"/>
        </p:nvCxnSpPr>
        <p:spPr>
          <a:xfrm>
            <a:off x="685800" y="1600200"/>
            <a:ext cx="7772400" cy="1588"/>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2" name="Title 1"/>
          <p:cNvSpPr>
            <a:spLocks noGrp="1"/>
          </p:cNvSpPr>
          <p:nvPr>
            <p:ph type="title"/>
          </p:nvPr>
        </p:nvSpPr>
        <p:spPr>
          <a:xfrm>
            <a:off x="685800" y="762000"/>
            <a:ext cx="7772400" cy="685800"/>
          </a:xfrm>
        </p:spPr>
        <p:txBody>
          <a:bodyPr>
            <a:normAutofit/>
          </a:bodyPr>
          <a:lstStyle>
            <a:lvl1pPr>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marL="400050" indent="-400050">
              <a:spcAft>
                <a:spcPts val="400"/>
              </a:spcAft>
              <a:buFont typeface="+mj-lt"/>
              <a:buAutoNum type="romanUcPeriod"/>
              <a:defRPr sz="1500"/>
            </a:lvl1pPr>
            <a:lvl2pPr marL="857250" indent="-400050">
              <a:spcAft>
                <a:spcPts val="400"/>
              </a:spcAft>
              <a:buFont typeface="+mj-lt"/>
              <a:buAutoNum type="alphaUcPeriod"/>
              <a:defRPr sz="1500"/>
            </a:lvl2pPr>
            <a:lvl3pPr marL="1314450" indent="-400050">
              <a:spcAft>
                <a:spcPts val="400"/>
              </a:spcAft>
              <a:buFont typeface="+mj-lt"/>
              <a:buAutoNum type="arabicPeriod"/>
              <a:defRPr/>
            </a:lvl3pPr>
            <a:lvl4pPr marL="1771650" indent="-400050">
              <a:spcAft>
                <a:spcPts val="400"/>
              </a:spcAft>
              <a:buFont typeface="+mj-lt"/>
              <a:buAutoNum type="alphaLcPeriod"/>
              <a:defRPr/>
            </a:lvl4pPr>
            <a:lvl5pPr marL="2228850" indent="-400050">
              <a:spcAft>
                <a:spcPts val="400"/>
              </a:spcAft>
              <a:buFont typeface="+mj-lt"/>
              <a:buAutoNum type="romanLcPeriod"/>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5"/>
          <p:cNvSpPr>
            <a:spLocks noGrp="1"/>
          </p:cNvSpPr>
          <p:nvPr>
            <p:ph type="sldNum" sz="quarter" idx="10"/>
          </p:nvPr>
        </p:nvSpPr>
        <p:spPr/>
        <p:txBody>
          <a:bodyPr/>
          <a:lstStyle>
            <a:lvl1pPr>
              <a:defRPr/>
            </a:lvl1pPr>
          </a:lstStyle>
          <a:p>
            <a:pPr>
              <a:defRPr/>
            </a:pPr>
            <a:fld id="{F6AF10BC-5E70-4FA5-9D59-7F6CD7B38C34}" type="slidenum">
              <a:rPr lang="en-US"/>
              <a:pPr>
                <a:defRPr/>
              </a:pPr>
              <a:t>‹#›</a:t>
            </a:fld>
            <a:endParaRPr lang="en-US"/>
          </a:p>
        </p:txBody>
      </p:sp>
    </p:spTree>
    <p:extLst>
      <p:ext uri="{BB962C8B-B14F-4D97-AF65-F5344CB8AC3E}">
        <p14:creationId xmlns:p14="http://schemas.microsoft.com/office/powerpoint/2010/main" val="2095175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Content (Bullets)">
    <p:spTree>
      <p:nvGrpSpPr>
        <p:cNvPr id="1" name=""/>
        <p:cNvGrpSpPr/>
        <p:nvPr/>
      </p:nvGrpSpPr>
      <p:grpSpPr>
        <a:xfrm>
          <a:off x="0" y="0"/>
          <a:ext cx="0" cy="0"/>
          <a:chOff x="0" y="0"/>
          <a:chExt cx="0" cy="0"/>
        </a:xfrm>
      </p:grpSpPr>
      <p:cxnSp>
        <p:nvCxnSpPr>
          <p:cNvPr id="4" name="Straight Connector 3"/>
          <p:cNvCxnSpPr/>
          <p:nvPr userDrawn="1"/>
        </p:nvCxnSpPr>
        <p:spPr>
          <a:xfrm>
            <a:off x="685800" y="1600200"/>
            <a:ext cx="7772400" cy="1588"/>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2" name="Title 1"/>
          <p:cNvSpPr>
            <a:spLocks noGrp="1"/>
          </p:cNvSpPr>
          <p:nvPr>
            <p:ph type="title"/>
          </p:nvPr>
        </p:nvSpPr>
        <p:spPr>
          <a:xfrm>
            <a:off x="685800" y="762000"/>
            <a:ext cx="7772400" cy="685800"/>
          </a:xfrm>
        </p:spPr>
        <p:txBody>
          <a:bodyPr>
            <a:normAutofit/>
          </a:bodyPr>
          <a:lstStyle>
            <a:lvl1pPr>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marL="400050" indent="-400050">
              <a:spcAft>
                <a:spcPts val="400"/>
              </a:spcAft>
              <a:buFont typeface="Arial" pitchFamily="34" charset="0"/>
              <a:buChar char="•"/>
              <a:defRPr sz="1500"/>
            </a:lvl1pPr>
            <a:lvl2pPr marL="857250" indent="-400050">
              <a:spcAft>
                <a:spcPts val="400"/>
              </a:spcAft>
              <a:buFont typeface="Trebuchet MS" pitchFamily="34" charset="0"/>
              <a:buChar char="―"/>
              <a:defRPr sz="1500"/>
            </a:lvl2pPr>
            <a:lvl3pPr marL="1314450" indent="-400050">
              <a:spcAft>
                <a:spcPts val="400"/>
              </a:spcAft>
              <a:buFont typeface="Trebuchet MS" pitchFamily="34" charset="0"/>
              <a:buChar char="―"/>
              <a:defRPr/>
            </a:lvl3pPr>
            <a:lvl4pPr marL="1771650" indent="-400050">
              <a:spcAft>
                <a:spcPts val="400"/>
              </a:spcAft>
              <a:buFont typeface="Trebuchet MS" pitchFamily="34" charset="0"/>
              <a:buChar char="―"/>
              <a:defRPr/>
            </a:lvl4pPr>
            <a:lvl5pPr marL="2228850" indent="-400050">
              <a:spcAft>
                <a:spcPts val="400"/>
              </a:spcAft>
              <a:buFont typeface="Trebuchet MS" pitchFamily="34" charset="0"/>
              <a:buChar cha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5"/>
          <p:cNvSpPr>
            <a:spLocks noGrp="1"/>
          </p:cNvSpPr>
          <p:nvPr>
            <p:ph type="sldNum" sz="quarter" idx="10"/>
          </p:nvPr>
        </p:nvSpPr>
        <p:spPr/>
        <p:txBody>
          <a:bodyPr/>
          <a:lstStyle>
            <a:lvl1pPr>
              <a:defRPr/>
            </a:lvl1pPr>
          </a:lstStyle>
          <a:p>
            <a:pPr>
              <a:defRPr/>
            </a:pPr>
            <a:fld id="{9598E58A-D07D-4533-8167-0C5696BB1780}" type="slidenum">
              <a:rPr lang="en-US"/>
              <a:pPr>
                <a:defRPr/>
              </a:pPr>
              <a:t>‹#›</a:t>
            </a:fld>
            <a:endParaRPr lang="en-US"/>
          </a:p>
        </p:txBody>
      </p:sp>
    </p:spTree>
    <p:extLst>
      <p:ext uri="{BB962C8B-B14F-4D97-AF65-F5344CB8AC3E}">
        <p14:creationId xmlns:p14="http://schemas.microsoft.com/office/powerpoint/2010/main" val="16151706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ontent (Paragraphs)">
    <p:spTree>
      <p:nvGrpSpPr>
        <p:cNvPr id="1" name=""/>
        <p:cNvGrpSpPr/>
        <p:nvPr/>
      </p:nvGrpSpPr>
      <p:grpSpPr>
        <a:xfrm>
          <a:off x="0" y="0"/>
          <a:ext cx="0" cy="0"/>
          <a:chOff x="0" y="0"/>
          <a:chExt cx="0" cy="0"/>
        </a:xfrm>
      </p:grpSpPr>
      <p:cxnSp>
        <p:nvCxnSpPr>
          <p:cNvPr id="4" name="Straight Connector 3"/>
          <p:cNvCxnSpPr/>
          <p:nvPr userDrawn="1"/>
        </p:nvCxnSpPr>
        <p:spPr>
          <a:xfrm>
            <a:off x="685800" y="1600200"/>
            <a:ext cx="7772400" cy="1588"/>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2" name="Title 1"/>
          <p:cNvSpPr>
            <a:spLocks noGrp="1"/>
          </p:cNvSpPr>
          <p:nvPr>
            <p:ph type="title"/>
          </p:nvPr>
        </p:nvSpPr>
        <p:spPr>
          <a:xfrm>
            <a:off x="685800" y="762000"/>
            <a:ext cx="7772400" cy="685800"/>
          </a:xfrm>
        </p:spPr>
        <p:txBody>
          <a:bodyPr>
            <a:normAutofit/>
          </a:bodyPr>
          <a:lstStyle>
            <a:lvl1pPr>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marL="0" indent="0">
              <a:spcAft>
                <a:spcPts val="0"/>
              </a:spcAft>
              <a:buFont typeface="Arial" pitchFamily="34" charset="0"/>
              <a:buNone/>
              <a:defRPr sz="1500"/>
            </a:lvl1pPr>
            <a:lvl2pPr marL="857250" indent="-400050">
              <a:spcAft>
                <a:spcPts val="400"/>
              </a:spcAft>
              <a:buFont typeface="Arial" pitchFamily="34" charset="0"/>
              <a:buChar char="•"/>
              <a:defRPr sz="1500"/>
            </a:lvl2pPr>
            <a:lvl3pPr marL="1314450" indent="-400050">
              <a:spcAft>
                <a:spcPts val="400"/>
              </a:spcAft>
              <a:buFont typeface="Trebuchet MS" pitchFamily="34" charset="0"/>
              <a:buChar char="―"/>
              <a:defRPr/>
            </a:lvl3pPr>
            <a:lvl4pPr marL="1771650" indent="-400050">
              <a:spcAft>
                <a:spcPts val="400"/>
              </a:spcAft>
              <a:buFont typeface="Trebuchet MS" pitchFamily="34" charset="0"/>
              <a:buChar char="―"/>
              <a:defRPr/>
            </a:lvl4pPr>
            <a:lvl5pPr marL="2228850" indent="-400050">
              <a:spcAft>
                <a:spcPts val="400"/>
              </a:spcAft>
              <a:buFont typeface="Trebuchet MS" pitchFamily="34" charset="0"/>
              <a:buChar cha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Slide Number Placeholder 5"/>
          <p:cNvSpPr>
            <a:spLocks noGrp="1"/>
          </p:cNvSpPr>
          <p:nvPr>
            <p:ph type="sldNum" sz="quarter" idx="10"/>
          </p:nvPr>
        </p:nvSpPr>
        <p:spPr/>
        <p:txBody>
          <a:bodyPr/>
          <a:lstStyle>
            <a:lvl1pPr>
              <a:defRPr/>
            </a:lvl1pPr>
          </a:lstStyle>
          <a:p>
            <a:pPr>
              <a:defRPr/>
            </a:pPr>
            <a:fld id="{61D0ADEB-D360-49EC-89DA-8A5A36068915}" type="slidenum">
              <a:rPr lang="en-US"/>
              <a:pPr>
                <a:defRPr/>
              </a:pPr>
              <a:t>‹#›</a:t>
            </a:fld>
            <a:endParaRPr lang="en-US"/>
          </a:p>
        </p:txBody>
      </p:sp>
    </p:spTree>
    <p:extLst>
      <p:ext uri="{BB962C8B-B14F-4D97-AF65-F5344CB8AC3E}">
        <p14:creationId xmlns:p14="http://schemas.microsoft.com/office/powerpoint/2010/main" val="4039792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Content (Blank, Unlined)">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685800"/>
          </a:xfrm>
        </p:spPr>
        <p:txBody>
          <a:bodyPr/>
          <a:lstStyle>
            <a:lvl1pPr>
              <a:defRPr/>
            </a:lvl1pPr>
          </a:lstStyle>
          <a:p>
            <a:r>
              <a:rPr lang="en-US" smtClean="0"/>
              <a:t>Click to edit Master title style</a:t>
            </a:r>
            <a:endParaRPr lang="en-US" dirty="0"/>
          </a:p>
        </p:txBody>
      </p:sp>
      <p:sp>
        <p:nvSpPr>
          <p:cNvPr id="3" name="Slide Number Placeholder 5"/>
          <p:cNvSpPr>
            <a:spLocks noGrp="1"/>
          </p:cNvSpPr>
          <p:nvPr>
            <p:ph type="sldNum" sz="quarter" idx="10"/>
          </p:nvPr>
        </p:nvSpPr>
        <p:spPr/>
        <p:txBody>
          <a:bodyPr/>
          <a:lstStyle>
            <a:lvl1pPr>
              <a:defRPr/>
            </a:lvl1pPr>
          </a:lstStyle>
          <a:p>
            <a:pPr>
              <a:defRPr/>
            </a:pPr>
            <a:fld id="{3818E56F-E7D3-47E3-939A-C85515A90977}" type="slidenum">
              <a:rPr lang="en-US"/>
              <a:pPr>
                <a:defRPr/>
              </a:pPr>
              <a:t>‹#›</a:t>
            </a:fld>
            <a:endParaRPr lang="en-US" dirty="0"/>
          </a:p>
        </p:txBody>
      </p:sp>
    </p:spTree>
    <p:extLst>
      <p:ext uri="{BB962C8B-B14F-4D97-AF65-F5344CB8AC3E}">
        <p14:creationId xmlns:p14="http://schemas.microsoft.com/office/powerpoint/2010/main" val="8198328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cxnSp>
        <p:nvCxnSpPr>
          <p:cNvPr id="5" name="Straight Connector 4"/>
          <p:cNvCxnSpPr/>
          <p:nvPr userDrawn="1"/>
        </p:nvCxnSpPr>
        <p:spPr>
          <a:xfrm>
            <a:off x="685800" y="1600200"/>
            <a:ext cx="7772400" cy="1588"/>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Content Placeholder 2"/>
          <p:cNvSpPr>
            <a:spLocks noGrp="1"/>
          </p:cNvSpPr>
          <p:nvPr>
            <p:ph sz="half" idx="1"/>
          </p:nvPr>
        </p:nvSpPr>
        <p:spPr>
          <a:xfrm>
            <a:off x="685800" y="1755648"/>
            <a:ext cx="3749040" cy="3959352"/>
          </a:xfrm>
        </p:spPr>
        <p:txBody>
          <a:bodyPr>
            <a:normAutofit/>
          </a:bodyPr>
          <a:lstStyle>
            <a:lvl1pPr>
              <a:defRPr sz="1500"/>
            </a:lvl1pPr>
            <a:lvl2pPr>
              <a:buFont typeface="Arial" pitchFamily="34" charset="0"/>
              <a:buChar char="•"/>
              <a:defRPr sz="1500"/>
            </a:lvl2pPr>
            <a:lvl3pPr>
              <a:buFont typeface="Trebuchet MS" pitchFamily="34" charset="0"/>
              <a:buChar char="―"/>
              <a:defRPr sz="1400"/>
            </a:lvl3pPr>
            <a:lvl4pPr>
              <a:buFont typeface="Trebuchet MS" pitchFamily="34" charset="0"/>
              <a:buChar char="―"/>
              <a:defRPr sz="1400"/>
            </a:lvl4pPr>
            <a:lvl5pPr>
              <a:buFont typeface="Trebuchet MS" pitchFamily="34" charset="0"/>
              <a:buChar char="―"/>
              <a:defRPr sz="14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sz="half" idx="11"/>
          </p:nvPr>
        </p:nvSpPr>
        <p:spPr>
          <a:xfrm>
            <a:off x="4709160" y="1752600"/>
            <a:ext cx="3749040" cy="3959352"/>
          </a:xfrm>
        </p:spPr>
        <p:txBody>
          <a:bodyPr>
            <a:normAutofit/>
          </a:bodyPr>
          <a:lstStyle>
            <a:lvl1pPr>
              <a:defRPr sz="1500"/>
            </a:lvl1pPr>
            <a:lvl2pPr>
              <a:buFont typeface="Arial" pitchFamily="34" charset="0"/>
              <a:buChar char="•"/>
              <a:defRPr sz="1500"/>
            </a:lvl2pPr>
            <a:lvl3pPr>
              <a:buFont typeface="Trebuchet MS" pitchFamily="34" charset="0"/>
              <a:buChar char="―"/>
              <a:defRPr sz="1400"/>
            </a:lvl3pPr>
            <a:lvl4pPr>
              <a:buFont typeface="Trebuchet MS" pitchFamily="34" charset="0"/>
              <a:buChar char="―"/>
              <a:defRPr sz="1400"/>
            </a:lvl4pPr>
            <a:lvl5pPr>
              <a:buFont typeface="Trebuchet MS" pitchFamily="34" charset="0"/>
              <a:buChar char="―"/>
              <a:defRPr sz="14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6"/>
          <p:cNvSpPr>
            <a:spLocks noGrp="1"/>
          </p:cNvSpPr>
          <p:nvPr>
            <p:ph type="sldNum" sz="quarter" idx="12"/>
          </p:nvPr>
        </p:nvSpPr>
        <p:spPr/>
        <p:txBody>
          <a:bodyPr/>
          <a:lstStyle>
            <a:lvl1pPr>
              <a:defRPr/>
            </a:lvl1pPr>
          </a:lstStyle>
          <a:p>
            <a:pPr>
              <a:defRPr/>
            </a:pPr>
            <a:fld id="{62B6E8C3-6ACD-434E-8243-6E1340C1D2CA}" type="slidenum">
              <a:rPr lang="en-US"/>
              <a:pPr>
                <a:defRPr/>
              </a:pPr>
              <a:t>‹#›</a:t>
            </a:fld>
            <a:endParaRPr lang="en-US"/>
          </a:p>
        </p:txBody>
      </p:sp>
    </p:spTree>
    <p:extLst>
      <p:ext uri="{BB962C8B-B14F-4D97-AF65-F5344CB8AC3E}">
        <p14:creationId xmlns:p14="http://schemas.microsoft.com/office/powerpoint/2010/main" val="21794596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ntent (2 Column + Headers)">
    <p:spTree>
      <p:nvGrpSpPr>
        <p:cNvPr id="1" name=""/>
        <p:cNvGrpSpPr/>
        <p:nvPr/>
      </p:nvGrpSpPr>
      <p:grpSpPr>
        <a:xfrm>
          <a:off x="0" y="0"/>
          <a:ext cx="0" cy="0"/>
          <a:chOff x="0" y="0"/>
          <a:chExt cx="0" cy="0"/>
        </a:xfrm>
      </p:grpSpPr>
      <p:cxnSp>
        <p:nvCxnSpPr>
          <p:cNvPr id="7" name="Straight Connector 6"/>
          <p:cNvCxnSpPr/>
          <p:nvPr userDrawn="1"/>
        </p:nvCxnSpPr>
        <p:spPr>
          <a:xfrm>
            <a:off x="685800" y="1600200"/>
            <a:ext cx="7772400" cy="1588"/>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1600200"/>
            <a:ext cx="3811588" cy="655320"/>
          </a:xfrm>
        </p:spPr>
        <p:txBody>
          <a:bodyPr tIns="45720" anchor="ctr">
            <a:noAutofit/>
          </a:bodyPr>
          <a:lstStyle>
            <a:lvl1pPr marL="0" indent="0" algn="ctr">
              <a:buNone/>
              <a:defRPr sz="15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2255520"/>
            <a:ext cx="3811588" cy="3840480"/>
          </a:xfrm>
        </p:spPr>
        <p:txBody>
          <a:bodyPr tIns="91440">
            <a:normAutofit/>
          </a:bodyPr>
          <a:lstStyle>
            <a:lvl1pPr>
              <a:defRPr sz="1500"/>
            </a:lvl1pPr>
            <a:lvl2pPr>
              <a:buFont typeface="Arial" pitchFamily="34" charset="0"/>
              <a:buChar char="•"/>
              <a:defRPr sz="1500"/>
            </a:lvl2pPr>
            <a:lvl3pPr>
              <a:buFont typeface="Trebuchet MS" pitchFamily="34" charset="0"/>
              <a:buChar char="―"/>
              <a:defRPr sz="1400"/>
            </a:lvl3pPr>
            <a:lvl4pPr>
              <a:buFont typeface="Trebuchet MS" pitchFamily="34" charset="0"/>
              <a:buChar char="―"/>
              <a:defRPr sz="1400"/>
            </a:lvl4pPr>
            <a:lvl5pPr>
              <a:buFont typeface="Trebuchet MS" pitchFamily="34" charset="0"/>
              <a:buChar cha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5" y="1600200"/>
            <a:ext cx="3813175" cy="655320"/>
          </a:xfrm>
        </p:spPr>
        <p:txBody>
          <a:bodyPr tIns="45720" anchor="ctr">
            <a:noAutofit/>
          </a:bodyPr>
          <a:lstStyle>
            <a:lvl1pPr marL="0" indent="0" algn="ctr">
              <a:buNone/>
              <a:defRPr sz="15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255520"/>
            <a:ext cx="3813175" cy="3840480"/>
          </a:xfrm>
        </p:spPr>
        <p:txBody>
          <a:bodyPr tIns="91440">
            <a:normAutofit/>
          </a:bodyPr>
          <a:lstStyle>
            <a:lvl1pPr>
              <a:defRPr sz="1500"/>
            </a:lvl1pPr>
            <a:lvl2pPr>
              <a:buFont typeface="Arial" pitchFamily="34" charset="0"/>
              <a:buChar char="•"/>
              <a:defRPr sz="1500"/>
            </a:lvl2pPr>
            <a:lvl3pPr>
              <a:buFont typeface="Trebuchet MS" pitchFamily="34" charset="0"/>
              <a:buChar char="―"/>
              <a:defRPr sz="1400"/>
            </a:lvl3pPr>
            <a:lvl4pPr>
              <a:buFont typeface="Trebuchet MS" pitchFamily="34" charset="0"/>
              <a:buChar char="―"/>
              <a:defRPr sz="1400"/>
            </a:lvl4pPr>
            <a:lvl5pPr>
              <a:buFont typeface="Trebuchet MS" pitchFamily="34" charset="0"/>
              <a:buChar char="―"/>
              <a:defRPr sz="14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Slide Number Placeholder 8"/>
          <p:cNvSpPr>
            <a:spLocks noGrp="1"/>
          </p:cNvSpPr>
          <p:nvPr>
            <p:ph type="sldNum" sz="quarter" idx="10"/>
          </p:nvPr>
        </p:nvSpPr>
        <p:spPr/>
        <p:txBody>
          <a:bodyPr/>
          <a:lstStyle>
            <a:lvl1pPr>
              <a:defRPr/>
            </a:lvl1pPr>
          </a:lstStyle>
          <a:p>
            <a:pPr>
              <a:defRPr/>
            </a:pPr>
            <a:fld id="{F17B66B0-BC7E-4AC8-B24E-9CE25DF7EE05}" type="slidenum">
              <a:rPr lang="en-US"/>
              <a:pPr>
                <a:defRPr/>
              </a:pPr>
              <a:t>‹#›</a:t>
            </a:fld>
            <a:endParaRPr lang="en-US"/>
          </a:p>
        </p:txBody>
      </p:sp>
    </p:spTree>
    <p:extLst>
      <p:ext uri="{BB962C8B-B14F-4D97-AF65-F5344CB8AC3E}">
        <p14:creationId xmlns:p14="http://schemas.microsoft.com/office/powerpoint/2010/main" val="9397234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ctr"/>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F8872991-846C-4566-B5B5-91D288108069}" type="slidenum">
              <a:rPr lang="en-US"/>
              <a:pPr>
                <a:defRPr/>
              </a:pPr>
              <a:t>‹#›</a:t>
            </a:fld>
            <a:endParaRPr lang="en-US" dirty="0"/>
          </a:p>
        </p:txBody>
      </p:sp>
    </p:spTree>
    <p:extLst>
      <p:ext uri="{BB962C8B-B14F-4D97-AF65-F5344CB8AC3E}">
        <p14:creationId xmlns:p14="http://schemas.microsoft.com/office/powerpoint/2010/main" val="1666763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2962F7FD-A519-4E14-9EB9-123382C5A982}" type="slidenum">
              <a:rPr lang="en-US"/>
              <a:pPr>
                <a:defRPr/>
              </a:pPr>
              <a:t>‹#›</a:t>
            </a:fld>
            <a:endParaRPr lang="en-US" dirty="0"/>
          </a:p>
        </p:txBody>
      </p:sp>
    </p:spTree>
    <p:extLst>
      <p:ext uri="{BB962C8B-B14F-4D97-AF65-F5344CB8AC3E}">
        <p14:creationId xmlns:p14="http://schemas.microsoft.com/office/powerpoint/2010/main" val="36665304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93" descr="mayer_brown_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38" y="377825"/>
            <a:ext cx="3314700"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PPT_Tips-Traps_Title_Slide.jp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77813" y="3449638"/>
            <a:ext cx="8596312"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576262" y="1771649"/>
            <a:ext cx="7989887" cy="1490472"/>
          </a:xfrm>
        </p:spPr>
        <p:txBody>
          <a:bodyPr>
            <a:noAutofit/>
          </a:bodyPr>
          <a:lstStyle>
            <a:lvl1pPr>
              <a:defRPr sz="4200">
                <a:solidFill>
                  <a:schemeClr val="tx1"/>
                </a:solidFill>
              </a:defRPr>
            </a:lvl1pPr>
          </a:lstStyle>
          <a:p>
            <a:r>
              <a:rPr lang="en-US" smtClean="0"/>
              <a:t>Click to edit Master title style</a:t>
            </a:r>
            <a:endParaRPr/>
          </a:p>
        </p:txBody>
      </p:sp>
      <p:sp>
        <p:nvSpPr>
          <p:cNvPr id="3" name="Subtitle 2"/>
          <p:cNvSpPr>
            <a:spLocks noGrp="1"/>
          </p:cNvSpPr>
          <p:nvPr>
            <p:ph type="subTitle" idx="1"/>
          </p:nvPr>
        </p:nvSpPr>
        <p:spPr>
          <a:xfrm>
            <a:off x="577056" y="4114800"/>
            <a:ext cx="7989887" cy="914400"/>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33985110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2" name="Freeform 17"/>
          <p:cNvSpPr>
            <a:spLocks noChangeAspect="1"/>
          </p:cNvSpPr>
          <p:nvPr/>
        </p:nvSpPr>
        <p:spPr bwMode="auto">
          <a:xfrm>
            <a:off x="284163" y="3422650"/>
            <a:ext cx="8574087" cy="3206750"/>
          </a:xfrm>
          <a:custGeom>
            <a:avLst/>
            <a:gdLst>
              <a:gd name="T0" fmla="*/ 0 w 17027"/>
              <a:gd name="T1" fmla="*/ 0 h 6369"/>
              <a:gd name="T2" fmla="*/ 0 w 17027"/>
              <a:gd name="T3" fmla="*/ 6369 h 6369"/>
              <a:gd name="T4" fmla="*/ 17027 w 17027"/>
              <a:gd name="T5" fmla="*/ 6369 h 6369"/>
              <a:gd name="T6" fmla="*/ 17027 w 17027"/>
              <a:gd name="T7" fmla="*/ 0 h 6369"/>
              <a:gd name="T8" fmla="*/ 2561 w 17027"/>
              <a:gd name="T9" fmla="*/ 0 h 6369"/>
              <a:gd name="T10" fmla="*/ 1847 w 17027"/>
              <a:gd name="T11" fmla="*/ 789 h 6369"/>
              <a:gd name="T12" fmla="*/ 1091 w 17027"/>
              <a:gd name="T13" fmla="*/ 3 h 6369"/>
              <a:gd name="T14" fmla="*/ 1091 w 17027"/>
              <a:gd name="T15" fmla="*/ 3 h 6369"/>
              <a:gd name="T16" fmla="*/ 0 w 17027"/>
              <a:gd name="T17" fmla="*/ 0 h 63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27" h="6369">
                <a:moveTo>
                  <a:pt x="0" y="0"/>
                </a:moveTo>
                <a:lnTo>
                  <a:pt x="0" y="6369"/>
                </a:lnTo>
                <a:lnTo>
                  <a:pt x="17027" y="6369"/>
                </a:lnTo>
                <a:lnTo>
                  <a:pt x="17027" y="0"/>
                </a:lnTo>
                <a:lnTo>
                  <a:pt x="2561" y="0"/>
                </a:lnTo>
                <a:cubicBezTo>
                  <a:pt x="2290" y="230"/>
                  <a:pt x="2050" y="495"/>
                  <a:pt x="1847" y="789"/>
                </a:cubicBezTo>
                <a:cubicBezTo>
                  <a:pt x="1629" y="496"/>
                  <a:pt x="1375" y="232"/>
                  <a:pt x="1091" y="3"/>
                </a:cubicBezTo>
                <a:lnTo>
                  <a:pt x="0" y="0"/>
                </a:lnTo>
                <a:close/>
              </a:path>
            </a:pathLst>
          </a:custGeom>
          <a:solidFill>
            <a:srgbClr val="0082C0"/>
          </a:solidFill>
          <a:ln>
            <a:noFill/>
          </a:ln>
          <a:extLst>
            <a:ext uri="{91240B29-F687-4F45-9708-019B960494DF}">
              <a14:hiddenLine xmlns:a14="http://schemas.microsoft.com/office/drawing/2010/main" w="6" cap="rnd">
                <a:solidFill>
                  <a:srgbClr val="000000"/>
                </a:solidFill>
                <a:prstDash val="solid"/>
                <a:round/>
                <a:headEnd/>
                <a:tailEnd/>
              </a14:hiddenLine>
            </a:ext>
          </a:extLst>
        </p:spPr>
        <p:txBody>
          <a:bodyPr lIns="0" tIns="0" rIns="0" bIns="0"/>
          <a:lstStyle/>
          <a:p>
            <a:endParaRPr lang="en-US"/>
          </a:p>
        </p:txBody>
      </p:sp>
      <p:sp>
        <p:nvSpPr>
          <p:cNvPr id="3" name="Footer Placeholder 3"/>
          <p:cNvSpPr txBox="1">
            <a:spLocks noGrp="1"/>
          </p:cNvSpPr>
          <p:nvPr/>
        </p:nvSpPr>
        <p:spPr bwMode="auto">
          <a:xfrm>
            <a:off x="557213" y="5332413"/>
            <a:ext cx="7993062"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600">
                <a:solidFill>
                  <a:srgbClr val="FFFFFF"/>
                </a:solidFill>
                <a:latin typeface="Calibri" pitchFamily="34" charset="0"/>
              </a:rPr>
              <a:t>© 2013 The Mayer Brown Practices. All rights reserved. </a:t>
            </a:r>
          </a:p>
          <a:p>
            <a:pPr eaLnBrk="1" hangingPunct="1"/>
            <a:r>
              <a:rPr lang="en-US" altLang="en-US" sz="600">
                <a:solidFill>
                  <a:srgbClr val="FFFFFF"/>
                </a:solidFill>
                <a:latin typeface="Calibri" pitchFamily="34" charset="0"/>
              </a:rPr>
              <a:t>This publication provides information and comments on legal issues and developments of interest to our clients and friends. The foregoing is not a comprehensive treatment of the subject matter covered and is not intended to provide legal advice. Readers should seek legal advice before taking any action with respect to the matters discussed herein. </a:t>
            </a:r>
            <a:br>
              <a:rPr lang="en-US" altLang="en-US" sz="600">
                <a:solidFill>
                  <a:srgbClr val="FFFFFF"/>
                </a:solidFill>
                <a:latin typeface="Calibri" pitchFamily="34" charset="0"/>
              </a:rPr>
            </a:br>
            <a:r>
              <a:rPr lang="en-US" altLang="en-US" sz="600">
                <a:solidFill>
                  <a:srgbClr val="FFFFFF"/>
                </a:solidFill>
                <a:latin typeface="Calibri" pitchFamily="34" charset="0"/>
              </a:rPr>
              <a:t/>
            </a:r>
            <a:br>
              <a:rPr lang="en-US" altLang="en-US" sz="600">
                <a:solidFill>
                  <a:srgbClr val="FFFFFF"/>
                </a:solidFill>
                <a:latin typeface="Calibri" pitchFamily="34" charset="0"/>
              </a:rPr>
            </a:br>
            <a:r>
              <a:rPr lang="en-US" altLang="en-US" sz="600">
                <a:solidFill>
                  <a:srgbClr val="FFFFFF"/>
                </a:solidFill>
                <a:latin typeface="Calibri" pitchFamily="34" charset="0"/>
              </a:rPr>
              <a:t>IRS CIRCULAR 230 NOTICE. Any tax advice expressed above by Mayer Brown LLP was not intended or written to be used, and cannot be used, by any taxpayer to avoid U.S. federal tax penalties. If such advice was written or used to support the promotion or marketing of the matter addressed above, then each offeree should seek advice from an independent tax advisor.</a:t>
            </a:r>
          </a:p>
          <a:p>
            <a:pPr eaLnBrk="1" hangingPunct="1"/>
            <a:endParaRPr lang="en-US" altLang="en-US" sz="600">
              <a:solidFill>
                <a:srgbClr val="FFFFFF"/>
              </a:solidFill>
              <a:latin typeface="Calibri" pitchFamily="34" charset="0"/>
            </a:endParaRPr>
          </a:p>
          <a:p>
            <a:pPr eaLnBrk="1" hangingPunct="1"/>
            <a:r>
              <a:rPr lang="en-US" altLang="en-US" sz="600">
                <a:solidFill>
                  <a:srgbClr val="FFFFFF"/>
                </a:solidFill>
                <a:latin typeface="Calibri" pitchFamily="34" charset="0"/>
              </a:rPr>
              <a:t>Mayer Brown is a global legal services provider comprising legal practices that are separate entities (the "Mayer Brown Practices"). The Mayer Brown Practices are: Mayer Brown LLP and Mayer Brown Europe-Brussels LLP both limited liability partnerships established in Illinois USA; Mayer Brown International LLP, a limited liability partnership incorporated in England and Wales (authorized and regulated by the Solicitors Regulation Authority and registered in England and Wales number OC 303359); Mayer Brown, a SELAS established in France; Mayer Brown JSM, a Hong Kong partnership and its associated entities in Asia; and Tauil &amp; Chequer Advogados, a Brazilian law partnership with which Mayer Brown is associated. "Mayer Brown" and the Mayer Brown logo are the trademarks of the Mayer Brown Practices in their respective jurisdictions.</a:t>
            </a:r>
          </a:p>
        </p:txBody>
      </p:sp>
      <p:pic>
        <p:nvPicPr>
          <p:cNvPr id="4" name="Picture 9" descr="mayer_brown_c.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11275" y="1463675"/>
            <a:ext cx="6542088"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80488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3DC0205D-8C12-467F-BC5E-1BA4222DCC60}" type="slidenum">
              <a:rPr lang="en-US"/>
              <a:pPr>
                <a:defRPr/>
              </a:pPr>
              <a:t>‹#›</a:t>
            </a:fld>
            <a:endParaRPr lang="en-US" dirty="0"/>
          </a:p>
        </p:txBody>
      </p:sp>
    </p:spTree>
    <p:extLst>
      <p:ext uri="{BB962C8B-B14F-4D97-AF65-F5344CB8AC3E}">
        <p14:creationId xmlns:p14="http://schemas.microsoft.com/office/powerpoint/2010/main" val="42155722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73088" y="2066925"/>
            <a:ext cx="7994650" cy="1362075"/>
          </a:xfrm>
        </p:spPr>
        <p:txBody>
          <a:bodyPr/>
          <a:lstStyle>
            <a:lvl1pPr algn="l">
              <a:defRPr sz="4200" b="1" cap="all"/>
            </a:lvl1pPr>
          </a:lstStyle>
          <a:p>
            <a:r>
              <a:rPr lang="en-US" smtClean="0"/>
              <a:t>Click to edit Master title style</a:t>
            </a:r>
            <a:endParaRPr/>
          </a:p>
        </p:txBody>
      </p:sp>
      <p:sp>
        <p:nvSpPr>
          <p:cNvPr id="3" name="Text Placeholder 2"/>
          <p:cNvSpPr>
            <a:spLocks noGrp="1"/>
          </p:cNvSpPr>
          <p:nvPr>
            <p:ph type="body" idx="1"/>
          </p:nvPr>
        </p:nvSpPr>
        <p:spPr>
          <a:xfrm>
            <a:off x="573088" y="557213"/>
            <a:ext cx="7994650" cy="1500187"/>
          </a:xfrm>
        </p:spPr>
        <p:txBody>
          <a:bodyPr anchor="b"/>
          <a:lstStyle>
            <a:lvl1pPr marL="0" indent="0">
              <a:buNone/>
              <a:defRPr sz="26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D15583B8-486E-4762-A57C-56F22DA54857}" type="slidenum">
              <a:rPr lang="en-US"/>
              <a:pPr>
                <a:defRPr/>
              </a:pPr>
              <a:t>‹#›</a:t>
            </a:fld>
            <a:endParaRPr lang="en-US" dirty="0"/>
          </a:p>
        </p:txBody>
      </p:sp>
    </p:spTree>
    <p:extLst>
      <p:ext uri="{BB962C8B-B14F-4D97-AF65-F5344CB8AC3E}">
        <p14:creationId xmlns:p14="http://schemas.microsoft.com/office/powerpoint/2010/main" val="9970062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573088" y="1404938"/>
            <a:ext cx="3922712" cy="4721225"/>
          </a:xfrm>
        </p:spPr>
        <p:txBody>
          <a:bodyPr/>
          <a:lstStyle>
            <a:lvl1pPr>
              <a:defRPr sz="2600"/>
            </a:lvl1pPr>
            <a:lvl2pPr>
              <a:defRPr sz="22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48200" y="1404938"/>
            <a:ext cx="3919538" cy="4721225"/>
          </a:xfrm>
        </p:spPr>
        <p:txBody>
          <a:bodyPr/>
          <a:lstStyle>
            <a:lvl1pPr>
              <a:defRPr sz="2600"/>
            </a:lvl1pPr>
            <a:lvl2pPr>
              <a:defRPr sz="22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A037031-6416-4593-9781-E0F3B945EE38}" type="slidenum">
              <a:rPr lang="en-US"/>
              <a:pPr>
                <a:defRPr/>
              </a:pPr>
              <a:t>‹#›</a:t>
            </a:fld>
            <a:endParaRPr lang="en-US" dirty="0"/>
          </a:p>
        </p:txBody>
      </p:sp>
    </p:spTree>
    <p:extLst>
      <p:ext uri="{BB962C8B-B14F-4D97-AF65-F5344CB8AC3E}">
        <p14:creationId xmlns:p14="http://schemas.microsoft.com/office/powerpoint/2010/main" val="13989811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573088" y="1401763"/>
            <a:ext cx="3924300" cy="639762"/>
          </a:xfrm>
        </p:spPr>
        <p:txBody>
          <a:bodyPr/>
          <a:lstStyle>
            <a:lvl1pPr marL="0" indent="0">
              <a:buNone/>
              <a:defRPr sz="2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73088" y="2038350"/>
            <a:ext cx="3924300" cy="4087813"/>
          </a:xfrm>
        </p:spPr>
        <p:txBody>
          <a:bodyPr/>
          <a:lstStyle>
            <a:lvl1pPr>
              <a:defRPr sz="2600"/>
            </a:lvl1pPr>
            <a:lvl2pPr>
              <a:defRPr sz="22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45025" y="1401763"/>
            <a:ext cx="3922713" cy="639762"/>
          </a:xfrm>
        </p:spPr>
        <p:txBody>
          <a:bodyPr/>
          <a:lstStyle>
            <a:lvl1pPr marL="0" indent="0">
              <a:buNone/>
              <a:defRPr sz="2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038350"/>
            <a:ext cx="3922713" cy="4087813"/>
          </a:xfrm>
        </p:spPr>
        <p:txBody>
          <a:bodyPr/>
          <a:lstStyle>
            <a:lvl1pPr>
              <a:defRPr sz="2600"/>
            </a:lvl1pPr>
            <a:lvl2pPr>
              <a:defRPr sz="22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01C725B4-25F8-40FD-B131-B56D24A6FA06}" type="slidenum">
              <a:rPr lang="en-US"/>
              <a:pPr>
                <a:defRPr/>
              </a:pPr>
              <a:t>‹#›</a:t>
            </a:fld>
            <a:endParaRPr lang="en-US" dirty="0"/>
          </a:p>
        </p:txBody>
      </p:sp>
    </p:spTree>
    <p:extLst>
      <p:ext uri="{BB962C8B-B14F-4D97-AF65-F5344CB8AC3E}">
        <p14:creationId xmlns:p14="http://schemas.microsoft.com/office/powerpoint/2010/main" val="14702033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BCFDB622-4B1A-4E5D-BDC6-3286B7F831CF}" type="slidenum">
              <a:rPr lang="en-US"/>
              <a:pPr>
                <a:defRPr/>
              </a:pPr>
              <a:t>‹#›</a:t>
            </a:fld>
            <a:endParaRPr lang="en-US" dirty="0"/>
          </a:p>
        </p:txBody>
      </p:sp>
    </p:spTree>
    <p:extLst>
      <p:ext uri="{BB962C8B-B14F-4D97-AF65-F5344CB8AC3E}">
        <p14:creationId xmlns:p14="http://schemas.microsoft.com/office/powerpoint/2010/main" val="959000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AEB664A-91DD-4BB0-9FA3-BEBBC89B6503}" type="slidenum">
              <a:rPr lang="en-US"/>
              <a:pPr>
                <a:defRPr/>
              </a:pPr>
              <a:t>‹#›</a:t>
            </a:fld>
            <a:endParaRPr lang="en-US" dirty="0"/>
          </a:p>
        </p:txBody>
      </p:sp>
    </p:spTree>
    <p:extLst>
      <p:ext uri="{BB962C8B-B14F-4D97-AF65-F5344CB8AC3E}">
        <p14:creationId xmlns:p14="http://schemas.microsoft.com/office/powerpoint/2010/main" val="1889305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3088" y="273050"/>
            <a:ext cx="2892425" cy="1162050"/>
          </a:xfrm>
        </p:spPr>
        <p:txBody>
          <a:bodyPr anchor="b"/>
          <a:lstStyle>
            <a:lvl1pPr algn="l">
              <a:defRPr sz="2600" b="1"/>
            </a:lvl1pPr>
          </a:lstStyle>
          <a:p>
            <a:r>
              <a:rPr lang="en-US" smtClean="0"/>
              <a:t>Click to edit Master title style</a:t>
            </a:r>
            <a:endParaRPr/>
          </a:p>
        </p:txBody>
      </p:sp>
      <p:sp>
        <p:nvSpPr>
          <p:cNvPr id="3" name="Content Placeholder 2"/>
          <p:cNvSpPr>
            <a:spLocks noGrp="1"/>
          </p:cNvSpPr>
          <p:nvPr>
            <p:ph idx="1"/>
          </p:nvPr>
        </p:nvSpPr>
        <p:spPr>
          <a:xfrm>
            <a:off x="3575050" y="273050"/>
            <a:ext cx="4992688" cy="5853113"/>
          </a:xfrm>
        </p:spPr>
        <p:txBody>
          <a:bodyPr/>
          <a:lstStyle>
            <a:lvl1pPr>
              <a:defRPr sz="2600"/>
            </a:lvl1pPr>
            <a:lvl2pPr>
              <a:defRPr sz="22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573088" y="1435100"/>
            <a:ext cx="28924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BB9E5EBB-BAB1-48AB-9017-38273B92F6D7}" type="slidenum">
              <a:rPr lang="en-US"/>
              <a:pPr>
                <a:defRPr/>
              </a:pPr>
              <a:t>‹#›</a:t>
            </a:fld>
            <a:endParaRPr lang="en-US" dirty="0"/>
          </a:p>
        </p:txBody>
      </p:sp>
    </p:spTree>
    <p:extLst>
      <p:ext uri="{BB962C8B-B14F-4D97-AF65-F5344CB8AC3E}">
        <p14:creationId xmlns:p14="http://schemas.microsoft.com/office/powerpoint/2010/main" val="15637817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600" b="1"/>
            </a:lvl1pPr>
          </a:lstStyle>
          <a:p>
            <a:r>
              <a:rPr lang="en-US" smtClean="0"/>
              <a:t>Click to edit Master title style</a:t>
            </a:r>
            <a:endParaRPr/>
          </a:p>
        </p:txBody>
      </p:sp>
      <p:sp>
        <p:nvSpPr>
          <p:cNvPr id="3" name="Picture Placeholder 2"/>
          <p:cNvSpPr>
            <a:spLocks noGrp="1"/>
          </p:cNvSpPr>
          <p:nvPr>
            <p:ph type="pic" idx="1"/>
          </p:nvPr>
        </p:nvSpPr>
        <p:spPr>
          <a:xfrm>
            <a:off x="1792288" y="612775"/>
            <a:ext cx="5486400" cy="4114800"/>
          </a:xfrm>
        </p:spPr>
        <p:txBody>
          <a:bodyPr rtlCol="0">
            <a:no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14120930-706E-4722-8FD2-0AF47F46F29A}" type="slidenum">
              <a:rPr lang="en-US"/>
              <a:pPr>
                <a:defRPr/>
              </a:pPr>
              <a:t>‹#›</a:t>
            </a:fld>
            <a:endParaRPr lang="en-US" dirty="0"/>
          </a:p>
        </p:txBody>
      </p:sp>
    </p:spTree>
    <p:extLst>
      <p:ext uri="{BB962C8B-B14F-4D97-AF65-F5344CB8AC3E}">
        <p14:creationId xmlns:p14="http://schemas.microsoft.com/office/powerpoint/2010/main" val="42103553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4A523055-3EF9-4366-9882-2D9605575D11}" type="slidenum">
              <a:rPr lang="en-US"/>
              <a:pPr>
                <a:defRPr/>
              </a:pPr>
              <a:t>‹#›</a:t>
            </a:fld>
            <a:endParaRPr lang="en-US" dirty="0"/>
          </a:p>
        </p:txBody>
      </p:sp>
    </p:spTree>
    <p:extLst>
      <p:ext uri="{BB962C8B-B14F-4D97-AF65-F5344CB8AC3E}">
        <p14:creationId xmlns:p14="http://schemas.microsoft.com/office/powerpoint/2010/main" val="21692550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DB3C4BF1-4749-4149-ABB8-755D90205C21}" type="slidenum">
              <a:rPr lang="en-US"/>
              <a:pPr>
                <a:defRPr/>
              </a:pPr>
              <a:t>‹#›</a:t>
            </a:fld>
            <a:endParaRPr lang="en-US" dirty="0"/>
          </a:p>
        </p:txBody>
      </p:sp>
    </p:spTree>
    <p:extLst>
      <p:ext uri="{BB962C8B-B14F-4D97-AF65-F5344CB8AC3E}">
        <p14:creationId xmlns:p14="http://schemas.microsoft.com/office/powerpoint/2010/main" val="13978342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4D6AA276-F7B5-496E-B7B2-D99AB2E08205}" type="slidenum">
              <a:rPr lang="en-US"/>
              <a:pPr>
                <a:defRPr/>
              </a:pPr>
              <a:t>‹#›</a:t>
            </a:fld>
            <a:endParaRPr lang="en-US" dirty="0"/>
          </a:p>
        </p:txBody>
      </p:sp>
    </p:spTree>
    <p:extLst>
      <p:ext uri="{BB962C8B-B14F-4D97-AF65-F5344CB8AC3E}">
        <p14:creationId xmlns:p14="http://schemas.microsoft.com/office/powerpoint/2010/main" val="20048864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AAE33C5A-04F4-4EC5-9374-9567808A2539}" type="slidenum">
              <a:rPr lang="en-US"/>
              <a:pPr>
                <a:defRPr/>
              </a:pPr>
              <a:t>‹#›</a:t>
            </a:fld>
            <a:endParaRPr lang="en-US" dirty="0"/>
          </a:p>
        </p:txBody>
      </p:sp>
    </p:spTree>
    <p:extLst>
      <p:ext uri="{BB962C8B-B14F-4D97-AF65-F5344CB8AC3E}">
        <p14:creationId xmlns:p14="http://schemas.microsoft.com/office/powerpoint/2010/main" val="7025641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E3B79C02-A4D5-4CA8-A031-5F10BFD5F47A}" type="slidenum">
              <a:rPr lang="en-US"/>
              <a:pPr>
                <a:defRPr/>
              </a:pPr>
              <a:t>‹#›</a:t>
            </a:fld>
            <a:endParaRPr lang="en-US" dirty="0"/>
          </a:p>
        </p:txBody>
      </p:sp>
    </p:spTree>
    <p:extLst>
      <p:ext uri="{BB962C8B-B14F-4D97-AF65-F5344CB8AC3E}">
        <p14:creationId xmlns:p14="http://schemas.microsoft.com/office/powerpoint/2010/main" val="3263771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8D71D759-54FD-4577-8871-3EB9F875B108}" type="slidenum">
              <a:rPr lang="en-US"/>
              <a:pPr>
                <a:defRPr/>
              </a:pPr>
              <a:t>‹#›</a:t>
            </a:fld>
            <a:endParaRPr lang="en-US" dirty="0"/>
          </a:p>
        </p:txBody>
      </p:sp>
    </p:spTree>
    <p:extLst>
      <p:ext uri="{BB962C8B-B14F-4D97-AF65-F5344CB8AC3E}">
        <p14:creationId xmlns:p14="http://schemas.microsoft.com/office/powerpoint/2010/main" val="21727071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8533A5D6-B5CE-4711-81A9-43B15AC97604}" type="slidenum">
              <a:rPr lang="en-US"/>
              <a:pPr>
                <a:defRPr/>
              </a:pPr>
              <a:t>‹#›</a:t>
            </a:fld>
            <a:endParaRPr lang="en-US" dirty="0"/>
          </a:p>
        </p:txBody>
      </p:sp>
    </p:spTree>
    <p:extLst>
      <p:ext uri="{BB962C8B-B14F-4D97-AF65-F5344CB8AC3E}">
        <p14:creationId xmlns:p14="http://schemas.microsoft.com/office/powerpoint/2010/main" val="29600115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F52F0BD9-CA4E-4467-9D7C-3A9DC59CFB0B}" type="slidenum">
              <a:rPr lang="en-US"/>
              <a:pPr>
                <a:defRPr/>
              </a:pPr>
              <a:t>‹#›</a:t>
            </a:fld>
            <a:endParaRPr lang="en-US" dirty="0"/>
          </a:p>
        </p:txBody>
      </p:sp>
    </p:spTree>
    <p:extLst>
      <p:ext uri="{BB962C8B-B14F-4D97-AF65-F5344CB8AC3E}">
        <p14:creationId xmlns:p14="http://schemas.microsoft.com/office/powerpoint/2010/main" val="19231256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2A9B3BA9-A92C-4971-B902-BE7FC4C5BC07}" type="slidenum">
              <a:rPr lang="en-US"/>
              <a:pPr>
                <a:defRPr/>
              </a:pPr>
              <a:t>‹#›</a:t>
            </a:fld>
            <a:endParaRPr lang="en-US" dirty="0"/>
          </a:p>
        </p:txBody>
      </p:sp>
    </p:spTree>
    <p:extLst>
      <p:ext uri="{BB962C8B-B14F-4D97-AF65-F5344CB8AC3E}">
        <p14:creationId xmlns:p14="http://schemas.microsoft.com/office/powerpoint/2010/main" val="36110135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F5962216-95AE-473E-951B-775BC4F99F1E}" type="slidenum">
              <a:rPr lang="en-US"/>
              <a:pPr>
                <a:defRPr/>
              </a:pPr>
              <a:t>‹#›</a:t>
            </a:fld>
            <a:endParaRPr lang="en-US" dirty="0"/>
          </a:p>
        </p:txBody>
      </p:sp>
    </p:spTree>
    <p:extLst>
      <p:ext uri="{BB962C8B-B14F-4D97-AF65-F5344CB8AC3E}">
        <p14:creationId xmlns:p14="http://schemas.microsoft.com/office/powerpoint/2010/main" val="25795040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D0342F2-AA6F-4694-8AB0-70685A0D65AF}" type="slidenum">
              <a:rPr lang="en-US"/>
              <a:pPr>
                <a:defRPr/>
              </a:pPr>
              <a:t>‹#›</a:t>
            </a:fld>
            <a:endParaRPr lang="en-US" dirty="0"/>
          </a:p>
        </p:txBody>
      </p:sp>
    </p:spTree>
    <p:extLst>
      <p:ext uri="{BB962C8B-B14F-4D97-AF65-F5344CB8AC3E}">
        <p14:creationId xmlns:p14="http://schemas.microsoft.com/office/powerpoint/2010/main" val="227815194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18673CD8-9E82-4647-94D5-5BD24151C3BF}" type="slidenum">
              <a:rPr lang="en-US"/>
              <a:pPr>
                <a:defRPr/>
              </a:pPr>
              <a:t>‹#›</a:t>
            </a:fld>
            <a:endParaRPr lang="en-US" dirty="0"/>
          </a:p>
        </p:txBody>
      </p:sp>
    </p:spTree>
    <p:extLst>
      <p:ext uri="{BB962C8B-B14F-4D97-AF65-F5344CB8AC3E}">
        <p14:creationId xmlns:p14="http://schemas.microsoft.com/office/powerpoint/2010/main" val="32685407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37EFC453-DF1D-48CC-A1A3-B3D6CC471F25}" type="datetimeFigureOut">
              <a:rPr lang="en-US"/>
              <a:pPr>
                <a:defRPr/>
              </a:pPr>
              <a:t>3/13/2015</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dirty="0">
                <a:solidFill>
                  <a:prstClr val="black"/>
                </a:solidFill>
                <a:latin typeface="Calibri"/>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solidFill>
                  <a:prstClr val="black"/>
                </a:solidFill>
                <a:latin typeface="Calibri"/>
              </a:defRPr>
            </a:lvl1pPr>
          </a:lstStyle>
          <a:p>
            <a:pPr>
              <a:defRPr/>
            </a:pPr>
            <a:fld id="{7840C9E5-7448-4392-AB42-8A757591C33C}" type="slidenum">
              <a:rPr lang="en-US"/>
              <a:pPr>
                <a:defRPr/>
              </a:pPr>
              <a:t>‹#›</a:t>
            </a:fld>
            <a:endParaRPr lang="en-US" dirty="0"/>
          </a:p>
        </p:txBody>
      </p:sp>
    </p:spTree>
    <p:extLst>
      <p:ext uri="{BB962C8B-B14F-4D97-AF65-F5344CB8AC3E}">
        <p14:creationId xmlns:p14="http://schemas.microsoft.com/office/powerpoint/2010/main" val="33224703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7_1_">
    <p:bg>
      <p:bgPr>
        <a:solidFill>
          <a:schemeClr val="bg1">
            <a:alpha val="0"/>
          </a:schemeClr>
        </a:solidFill>
        <a:effectLst/>
      </p:bgPr>
    </p:bg>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236682" y="3204882"/>
            <a:ext cx="3625273" cy="368674"/>
          </a:xfrm>
          <a:prstGeom prst="rect">
            <a:avLst/>
          </a:prstGeom>
          <a:noFill/>
          <a:ln w="0" cmpd="sng">
            <a:noFill/>
            <a:prstDash val="solid"/>
          </a:ln>
        </p:spPr>
        <p:txBody>
          <a:bodyPr lIns="0" tIns="0" rIns="0" bIns="0"/>
          <a:lstStyle/>
          <a:p>
            <a:r>
              <a:rPr lang="en-US"/>
              <a:t>Introduction to BlackRock </a:t>
            </a:r>
          </a:p>
        </p:txBody>
      </p:sp>
    </p:spTree>
    <p:extLst>
      <p:ext uri="{BB962C8B-B14F-4D97-AF65-F5344CB8AC3E}">
        <p14:creationId xmlns:p14="http://schemas.microsoft.com/office/powerpoint/2010/main" val="12373169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ADE6B302-70C2-4380-B73D-53A4DD554390}" type="datetime1">
              <a:rPr lang="en-US"/>
              <a:pPr>
                <a:defRPr/>
              </a:pPr>
              <a:t>3/13/2015</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808F9EF3-DA84-49B1-9C1E-0C925DB6AF4D}" type="slidenum">
              <a:rPr lang="en-US"/>
              <a:pPr>
                <a:defRPr/>
              </a:pPr>
              <a:t>‹#›</a:t>
            </a:fld>
            <a:endParaRPr lang="en-US"/>
          </a:p>
        </p:txBody>
      </p:sp>
    </p:spTree>
    <p:extLst>
      <p:ext uri="{BB962C8B-B14F-4D97-AF65-F5344CB8AC3E}">
        <p14:creationId xmlns:p14="http://schemas.microsoft.com/office/powerpoint/2010/main" val="42568973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89749066-BEDC-4830-A4F9-BFFC1F2C4681}" type="datetime1">
              <a:rPr lang="en-US"/>
              <a:pPr>
                <a:defRPr/>
              </a:pPr>
              <a:t>3/13/2015</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2A888A99-6953-4189-91DB-7523610C3CE5}" type="slidenum">
              <a:rPr lang="en-US"/>
              <a:pPr>
                <a:defRPr/>
              </a:pPr>
              <a:t>‹#›</a:t>
            </a:fld>
            <a:endParaRPr lang="en-US"/>
          </a:p>
        </p:txBody>
      </p:sp>
    </p:spTree>
    <p:extLst>
      <p:ext uri="{BB962C8B-B14F-4D97-AF65-F5344CB8AC3E}">
        <p14:creationId xmlns:p14="http://schemas.microsoft.com/office/powerpoint/2010/main" val="8795199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A6D20B80-8A4F-47A0-9166-A94843FE44FF}" type="datetime1">
              <a:rPr lang="en-US"/>
              <a:pPr>
                <a:defRPr/>
              </a:pPr>
              <a:t>3/13/2015</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5A8C6815-E383-47F7-8D5D-64F9E577B1CB}" type="slidenum">
              <a:rPr lang="en-US"/>
              <a:pPr>
                <a:defRPr/>
              </a:pPr>
              <a:t>‹#›</a:t>
            </a:fld>
            <a:endParaRPr lang="en-US"/>
          </a:p>
        </p:txBody>
      </p:sp>
    </p:spTree>
    <p:extLst>
      <p:ext uri="{BB962C8B-B14F-4D97-AF65-F5344CB8AC3E}">
        <p14:creationId xmlns:p14="http://schemas.microsoft.com/office/powerpoint/2010/main" val="7427689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0CD9E75F-F0F6-430F-B861-E2787A55ED49}" type="datetime1">
              <a:rPr lang="en-US"/>
              <a:pPr>
                <a:defRPr/>
              </a:pPr>
              <a:t>3/13/2015</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E29CE3E4-504E-4750-AD25-8EFEED3209AC}" type="slidenum">
              <a:rPr lang="en-US"/>
              <a:pPr>
                <a:defRPr/>
              </a:pPr>
              <a:t>‹#›</a:t>
            </a:fld>
            <a:endParaRPr lang="en-US"/>
          </a:p>
        </p:txBody>
      </p:sp>
    </p:spTree>
    <p:extLst>
      <p:ext uri="{BB962C8B-B14F-4D97-AF65-F5344CB8AC3E}">
        <p14:creationId xmlns:p14="http://schemas.microsoft.com/office/powerpoint/2010/main" val="17487570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6A69C616-682A-42AC-976C-B0D544A26559}" type="datetime1">
              <a:rPr lang="en-US"/>
              <a:pPr>
                <a:defRPr/>
              </a:pPr>
              <a:t>3/13/2015</a:t>
            </a:fld>
            <a:endParaRPr lang="en-US"/>
          </a:p>
        </p:txBody>
      </p:sp>
      <p:sp>
        <p:nvSpPr>
          <p:cNvPr id="8" name="Footer Placeholder 7"/>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9" name="Slide Number Placeholder 8"/>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3EFF4F7C-9833-42A6-9AB1-BA8EC2408F30}" type="slidenum">
              <a:rPr lang="en-US"/>
              <a:pPr>
                <a:defRPr/>
              </a:pPr>
              <a:t>‹#›</a:t>
            </a:fld>
            <a:endParaRPr lang="en-US"/>
          </a:p>
        </p:txBody>
      </p:sp>
    </p:spTree>
    <p:extLst>
      <p:ext uri="{BB962C8B-B14F-4D97-AF65-F5344CB8AC3E}">
        <p14:creationId xmlns:p14="http://schemas.microsoft.com/office/powerpoint/2010/main" val="351306816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5BBB18B1-27C1-4790-9AED-73914B350CC7}" type="datetime1">
              <a:rPr lang="en-US"/>
              <a:pPr>
                <a:defRPr/>
              </a:pPr>
              <a:t>3/13/2015</a:t>
            </a:fld>
            <a:endParaRPr lang="en-US"/>
          </a:p>
        </p:txBody>
      </p:sp>
      <p:sp>
        <p:nvSpPr>
          <p:cNvPr id="4" name="Footer Placeholder 3"/>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5" name="Slide Number Placeholder 4"/>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118AC839-31A2-4929-921F-7C83C3A68F6C}" type="slidenum">
              <a:rPr lang="en-US"/>
              <a:pPr>
                <a:defRPr/>
              </a:pPr>
              <a:t>‹#›</a:t>
            </a:fld>
            <a:endParaRPr lang="en-US"/>
          </a:p>
        </p:txBody>
      </p:sp>
    </p:spTree>
    <p:extLst>
      <p:ext uri="{BB962C8B-B14F-4D97-AF65-F5344CB8AC3E}">
        <p14:creationId xmlns:p14="http://schemas.microsoft.com/office/powerpoint/2010/main" val="38671572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63936117-16F5-4D16-B1F7-3A3AFBC30977}" type="datetime1">
              <a:rPr lang="en-US"/>
              <a:pPr>
                <a:defRPr/>
              </a:pPr>
              <a:t>3/13/2015</a:t>
            </a:fld>
            <a:endParaRPr lang="en-US"/>
          </a:p>
        </p:txBody>
      </p:sp>
      <p:sp>
        <p:nvSpPr>
          <p:cNvPr id="3" name="Footer Placeholder 2"/>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4" name="Slide Number Placeholder 3"/>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1542EA44-8395-4BDF-A177-F2F1819A79CE}" type="slidenum">
              <a:rPr lang="en-US"/>
              <a:pPr>
                <a:defRPr/>
              </a:pPr>
              <a:t>‹#›</a:t>
            </a:fld>
            <a:endParaRPr lang="en-US"/>
          </a:p>
        </p:txBody>
      </p:sp>
    </p:spTree>
    <p:extLst>
      <p:ext uri="{BB962C8B-B14F-4D97-AF65-F5344CB8AC3E}">
        <p14:creationId xmlns:p14="http://schemas.microsoft.com/office/powerpoint/2010/main" val="138159032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9B75C2D6-A103-4529-9F75-B3A7C887EF4D}" type="datetime1">
              <a:rPr lang="en-US"/>
              <a:pPr>
                <a:defRPr/>
              </a:pPr>
              <a:t>3/13/2015</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71FAB962-B270-47EE-B3A1-03450EDAF125}" type="slidenum">
              <a:rPr lang="en-US"/>
              <a:pPr>
                <a:defRPr/>
              </a:pPr>
              <a:t>‹#›</a:t>
            </a:fld>
            <a:endParaRPr lang="en-US"/>
          </a:p>
        </p:txBody>
      </p:sp>
    </p:spTree>
    <p:extLst>
      <p:ext uri="{BB962C8B-B14F-4D97-AF65-F5344CB8AC3E}">
        <p14:creationId xmlns:p14="http://schemas.microsoft.com/office/powerpoint/2010/main" val="7631912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38572A99-E51F-4303-B20E-FDAFD3B4EB88}" type="datetime1">
              <a:rPr lang="en-US"/>
              <a:pPr>
                <a:defRPr/>
              </a:pPr>
              <a:t>3/13/2015</a:t>
            </a:fld>
            <a:endParaRPr lang="en-US"/>
          </a:p>
        </p:txBody>
      </p:sp>
      <p:sp>
        <p:nvSpPr>
          <p:cNvPr id="6" name="Footer Placeholder 5"/>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11EF083A-F23A-4E34-AF12-0D4250AEA3A6}" type="slidenum">
              <a:rPr lang="en-US"/>
              <a:pPr>
                <a:defRPr/>
              </a:pPr>
              <a:t>‹#›</a:t>
            </a:fld>
            <a:endParaRPr lang="en-US"/>
          </a:p>
        </p:txBody>
      </p:sp>
    </p:spTree>
    <p:extLst>
      <p:ext uri="{BB962C8B-B14F-4D97-AF65-F5344CB8AC3E}">
        <p14:creationId xmlns:p14="http://schemas.microsoft.com/office/powerpoint/2010/main" val="22394931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65D5F185-70EE-4F6F-8E33-74786EE11086}" type="datetime1">
              <a:rPr lang="en-US"/>
              <a:pPr>
                <a:defRPr/>
              </a:pPr>
              <a:t>3/13/2015</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6DA2240E-5F7E-4512-B41C-8E65B1E66837}" type="slidenum">
              <a:rPr lang="en-US"/>
              <a:pPr>
                <a:defRPr/>
              </a:pPr>
              <a:t>‹#›</a:t>
            </a:fld>
            <a:endParaRPr lang="en-US"/>
          </a:p>
        </p:txBody>
      </p:sp>
    </p:spTree>
    <p:extLst>
      <p:ext uri="{BB962C8B-B14F-4D97-AF65-F5344CB8AC3E}">
        <p14:creationId xmlns:p14="http://schemas.microsoft.com/office/powerpoint/2010/main" val="77872038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fontAlgn="base">
              <a:spcBef>
                <a:spcPct val="0"/>
              </a:spcBef>
              <a:spcAft>
                <a:spcPct val="0"/>
              </a:spcAft>
              <a:defRPr>
                <a:latin typeface="Arial" charset="0"/>
              </a:defRPr>
            </a:lvl1pPr>
          </a:lstStyle>
          <a:p>
            <a:pPr>
              <a:defRPr/>
            </a:pPr>
            <a:fld id="{C6CB0E46-0FE7-4B25-A95B-B22FCDB1C3EC}" type="datetime1">
              <a:rPr lang="en-US"/>
              <a:pPr>
                <a:defRPr/>
              </a:pPr>
              <a:t>3/13/2015</a:t>
            </a:fld>
            <a:endParaRPr lang="en-US"/>
          </a:p>
        </p:txBody>
      </p:sp>
      <p:sp>
        <p:nvSpPr>
          <p:cNvPr id="5" name="Footer Placeholder 4"/>
          <p:cNvSpPr>
            <a:spLocks noGrp="1"/>
          </p:cNvSpPr>
          <p:nvPr>
            <p:ph type="ftr" sz="quarter" idx="11"/>
          </p:nvPr>
        </p:nvSpPr>
        <p:spPr/>
        <p:txBody>
          <a:bodyPr/>
          <a:lstStyle>
            <a:lvl1pPr defTabSz="914400"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fontAlgn="base">
              <a:spcBef>
                <a:spcPct val="0"/>
              </a:spcBef>
              <a:spcAft>
                <a:spcPct val="0"/>
              </a:spcAft>
              <a:defRPr>
                <a:latin typeface="Arial" charset="0"/>
              </a:defRPr>
            </a:lvl1pPr>
          </a:lstStyle>
          <a:p>
            <a:pPr>
              <a:defRPr/>
            </a:pPr>
            <a:fld id="{9E3D6E72-ACCA-46A7-948F-B7C55D1AA4EE}" type="slidenum">
              <a:rPr lang="en-US"/>
              <a:pPr>
                <a:defRPr/>
              </a:pPr>
              <a:t>‹#›</a:t>
            </a:fld>
            <a:endParaRPr lang="en-US"/>
          </a:p>
        </p:txBody>
      </p:sp>
    </p:spTree>
    <p:extLst>
      <p:ext uri="{BB962C8B-B14F-4D97-AF65-F5344CB8AC3E}">
        <p14:creationId xmlns:p14="http://schemas.microsoft.com/office/powerpoint/2010/main" val="2328485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image" Target="../media/image1.jpeg"/><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theme" Target="../theme/theme3.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5.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7" descr="foooter.jpg"/>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0" y="6400800"/>
            <a:ext cx="9144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p:cNvSpPr>
            <a:spLocks noGrp="1"/>
          </p:cNvSpPr>
          <p:nvPr>
            <p:ph type="title"/>
          </p:nvPr>
        </p:nvSpPr>
        <p:spPr bwMode="auto">
          <a:xfrm>
            <a:off x="685800" y="762000"/>
            <a:ext cx="7772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Slide Title</a:t>
            </a:r>
          </a:p>
        </p:txBody>
      </p:sp>
      <p:sp>
        <p:nvSpPr>
          <p:cNvPr id="1028" name="Text Placeholder 2"/>
          <p:cNvSpPr>
            <a:spLocks noGrp="1"/>
          </p:cNvSpPr>
          <p:nvPr>
            <p:ph type="body" idx="1"/>
          </p:nvPr>
        </p:nvSpPr>
        <p:spPr bwMode="auto">
          <a:xfrm>
            <a:off x="685800" y="1752600"/>
            <a:ext cx="7772400"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18288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6" name="Slide Number Placeholder 5"/>
          <p:cNvSpPr>
            <a:spLocks noGrp="1"/>
          </p:cNvSpPr>
          <p:nvPr>
            <p:ph type="sldNum" sz="quarter" idx="4"/>
          </p:nvPr>
        </p:nvSpPr>
        <p:spPr>
          <a:xfrm>
            <a:off x="685800" y="6473825"/>
            <a:ext cx="685800" cy="320675"/>
          </a:xfrm>
          <a:prstGeom prst="rect">
            <a:avLst/>
          </a:prstGeom>
        </p:spPr>
        <p:txBody>
          <a:bodyPr vert="horz" lIns="91440" tIns="45720" rIns="91440" bIns="45720" rtlCol="0" anchor="ctr"/>
          <a:lstStyle>
            <a:lvl1pPr algn="ctr" fontAlgn="auto">
              <a:spcBef>
                <a:spcPts val="0"/>
              </a:spcBef>
              <a:spcAft>
                <a:spcPts val="0"/>
              </a:spcAft>
              <a:defRPr sz="1050">
                <a:solidFill>
                  <a:srgbClr val="939293"/>
                </a:solidFill>
                <a:latin typeface="Arial" pitchFamily="34" charset="0"/>
                <a:cs typeface="Arial" pitchFamily="34" charset="0"/>
              </a:defRPr>
            </a:lvl1pPr>
          </a:lstStyle>
          <a:p>
            <a:pPr>
              <a:defRPr/>
            </a:pPr>
            <a:fld id="{C1692109-BE23-4D5E-991C-D6C90165521B}"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5155" r:id="rId1"/>
    <p:sldLayoutId id="2147485156" r:id="rId2"/>
    <p:sldLayoutId id="2147485157" r:id="rId3"/>
    <p:sldLayoutId id="2147485158" r:id="rId4"/>
    <p:sldLayoutId id="2147485159" r:id="rId5"/>
    <p:sldLayoutId id="2147485160" r:id="rId6"/>
  </p:sldLayoutIdLst>
  <p:txStyles>
    <p:titleStyle>
      <a:lvl1pPr algn="l" rtl="0" eaLnBrk="0" fontAlgn="base" hangingPunct="0">
        <a:spcBef>
          <a:spcPct val="0"/>
        </a:spcBef>
        <a:spcAft>
          <a:spcPct val="0"/>
        </a:spcAft>
        <a:defRPr sz="2200" i="1" kern="1200">
          <a:solidFill>
            <a:srgbClr val="004B8D"/>
          </a:solidFill>
          <a:latin typeface="Adobe Garamond Pro" pitchFamily="18" charset="0"/>
          <a:ea typeface="+mj-ea"/>
          <a:cs typeface="+mj-cs"/>
        </a:defRPr>
      </a:lvl1pPr>
      <a:lvl2pPr algn="l" rtl="0" eaLnBrk="0" fontAlgn="base" hangingPunct="0">
        <a:spcBef>
          <a:spcPct val="0"/>
        </a:spcBef>
        <a:spcAft>
          <a:spcPct val="0"/>
        </a:spcAft>
        <a:defRPr sz="2200" i="1">
          <a:solidFill>
            <a:srgbClr val="004B8D"/>
          </a:solidFill>
          <a:latin typeface="Adobe Garamond Pro" pitchFamily="18" charset="0"/>
        </a:defRPr>
      </a:lvl2pPr>
      <a:lvl3pPr algn="l" rtl="0" eaLnBrk="0" fontAlgn="base" hangingPunct="0">
        <a:spcBef>
          <a:spcPct val="0"/>
        </a:spcBef>
        <a:spcAft>
          <a:spcPct val="0"/>
        </a:spcAft>
        <a:defRPr sz="2200" i="1">
          <a:solidFill>
            <a:srgbClr val="004B8D"/>
          </a:solidFill>
          <a:latin typeface="Adobe Garamond Pro" pitchFamily="18" charset="0"/>
        </a:defRPr>
      </a:lvl3pPr>
      <a:lvl4pPr algn="l" rtl="0" eaLnBrk="0" fontAlgn="base" hangingPunct="0">
        <a:spcBef>
          <a:spcPct val="0"/>
        </a:spcBef>
        <a:spcAft>
          <a:spcPct val="0"/>
        </a:spcAft>
        <a:defRPr sz="2200" i="1">
          <a:solidFill>
            <a:srgbClr val="004B8D"/>
          </a:solidFill>
          <a:latin typeface="Adobe Garamond Pro" pitchFamily="18" charset="0"/>
        </a:defRPr>
      </a:lvl4pPr>
      <a:lvl5pPr algn="l" rtl="0" eaLnBrk="0" fontAlgn="base" hangingPunct="0">
        <a:spcBef>
          <a:spcPct val="0"/>
        </a:spcBef>
        <a:spcAft>
          <a:spcPct val="0"/>
        </a:spcAft>
        <a:defRPr sz="2200" i="1">
          <a:solidFill>
            <a:srgbClr val="004B8D"/>
          </a:solidFill>
          <a:latin typeface="Adobe Garamond Pro" pitchFamily="18" charset="0"/>
        </a:defRPr>
      </a:lvl5pPr>
      <a:lvl6pPr marL="457200" algn="l" rtl="0" fontAlgn="base">
        <a:spcBef>
          <a:spcPct val="0"/>
        </a:spcBef>
        <a:spcAft>
          <a:spcPct val="0"/>
        </a:spcAft>
        <a:defRPr sz="3200">
          <a:solidFill>
            <a:srgbClr val="004B8D"/>
          </a:solidFill>
          <a:latin typeface="Constantia" pitchFamily="18" charset="0"/>
        </a:defRPr>
      </a:lvl6pPr>
      <a:lvl7pPr marL="914400" algn="l" rtl="0" fontAlgn="base">
        <a:spcBef>
          <a:spcPct val="0"/>
        </a:spcBef>
        <a:spcAft>
          <a:spcPct val="0"/>
        </a:spcAft>
        <a:defRPr sz="3200">
          <a:solidFill>
            <a:srgbClr val="004B8D"/>
          </a:solidFill>
          <a:latin typeface="Constantia" pitchFamily="18" charset="0"/>
        </a:defRPr>
      </a:lvl7pPr>
      <a:lvl8pPr marL="1371600" algn="l" rtl="0" fontAlgn="base">
        <a:spcBef>
          <a:spcPct val="0"/>
        </a:spcBef>
        <a:spcAft>
          <a:spcPct val="0"/>
        </a:spcAft>
        <a:defRPr sz="3200">
          <a:solidFill>
            <a:srgbClr val="004B8D"/>
          </a:solidFill>
          <a:latin typeface="Constantia" pitchFamily="18" charset="0"/>
        </a:defRPr>
      </a:lvl8pPr>
      <a:lvl9pPr marL="1828800" algn="l" rtl="0" fontAlgn="base">
        <a:spcBef>
          <a:spcPct val="0"/>
        </a:spcBef>
        <a:spcAft>
          <a:spcPct val="0"/>
        </a:spcAft>
        <a:defRPr sz="3200">
          <a:solidFill>
            <a:srgbClr val="004B8D"/>
          </a:solidFill>
          <a:latin typeface="Constantia" pitchFamily="18" charset="0"/>
        </a:defRPr>
      </a:lvl9pPr>
    </p:titleStyle>
    <p:bodyStyle>
      <a:lvl1pPr marL="342900" indent="-342900" algn="l" rtl="0" eaLnBrk="0" fontAlgn="base" hangingPunct="0">
        <a:lnSpc>
          <a:spcPct val="112000"/>
        </a:lnSpc>
        <a:spcBef>
          <a:spcPct val="20000"/>
        </a:spcBef>
        <a:spcAft>
          <a:spcPct val="0"/>
        </a:spcAft>
        <a:buClr>
          <a:srgbClr val="004B8D"/>
        </a:buClr>
        <a:buFont typeface="Arial" charset="0"/>
        <a:buChar char="•"/>
        <a:defRPr sz="1600" kern="1200">
          <a:solidFill>
            <a:srgbClr val="414042"/>
          </a:solidFill>
          <a:latin typeface="Trebuchet MS" pitchFamily="34" charset="0"/>
          <a:ea typeface="+mn-ea"/>
          <a:cs typeface="Arial" pitchFamily="34" charset="0"/>
        </a:defRPr>
      </a:lvl1pPr>
      <a:lvl2pPr marL="742950" indent="-285750" algn="l" rtl="0" eaLnBrk="0" fontAlgn="base" hangingPunct="0">
        <a:lnSpc>
          <a:spcPct val="112000"/>
        </a:lnSpc>
        <a:spcBef>
          <a:spcPct val="20000"/>
        </a:spcBef>
        <a:spcAft>
          <a:spcPct val="0"/>
        </a:spcAft>
        <a:buClr>
          <a:srgbClr val="004B8D"/>
        </a:buClr>
        <a:buFont typeface="Arial" charset="0"/>
        <a:buChar char="•"/>
        <a:defRPr sz="1600" kern="1200">
          <a:solidFill>
            <a:srgbClr val="414042"/>
          </a:solidFill>
          <a:latin typeface="Trebuchet MS" pitchFamily="34" charset="0"/>
          <a:ea typeface="+mn-ea"/>
          <a:cs typeface="Arial" pitchFamily="34" charset="0"/>
        </a:defRPr>
      </a:lvl2pPr>
      <a:lvl3pPr marL="1143000" indent="-228600" algn="l" rtl="0" eaLnBrk="0" fontAlgn="base" hangingPunct="0">
        <a:lnSpc>
          <a:spcPct val="112000"/>
        </a:lnSpc>
        <a:spcBef>
          <a:spcPct val="20000"/>
        </a:spcBef>
        <a:spcAft>
          <a:spcPct val="0"/>
        </a:spcAft>
        <a:buClr>
          <a:srgbClr val="004B8D"/>
        </a:buClr>
        <a:buFont typeface="Trebuchet MS" pitchFamily="34" charset="0"/>
        <a:buChar char="―"/>
        <a:defRPr sz="1600" kern="1200">
          <a:solidFill>
            <a:srgbClr val="414042"/>
          </a:solidFill>
          <a:latin typeface="Trebuchet MS" pitchFamily="34" charset="0"/>
          <a:ea typeface="+mn-ea"/>
          <a:cs typeface="Arial" pitchFamily="34" charset="0"/>
        </a:defRPr>
      </a:lvl3pPr>
      <a:lvl4pPr marL="1600200" indent="-228600" algn="l" rtl="0" eaLnBrk="0" fontAlgn="base" hangingPunct="0">
        <a:lnSpc>
          <a:spcPct val="112000"/>
        </a:lnSpc>
        <a:spcBef>
          <a:spcPct val="20000"/>
        </a:spcBef>
        <a:spcAft>
          <a:spcPct val="0"/>
        </a:spcAft>
        <a:buClr>
          <a:srgbClr val="004B8D"/>
        </a:buClr>
        <a:buFont typeface="Trebuchet MS" pitchFamily="34" charset="0"/>
        <a:buChar char="―"/>
        <a:defRPr sz="1600" kern="1200">
          <a:solidFill>
            <a:srgbClr val="414042"/>
          </a:solidFill>
          <a:latin typeface="Trebuchet MS" pitchFamily="34" charset="0"/>
          <a:ea typeface="+mn-ea"/>
          <a:cs typeface="Arial" pitchFamily="34" charset="0"/>
        </a:defRPr>
      </a:lvl4pPr>
      <a:lvl5pPr marL="2057400" indent="-228600" algn="l" rtl="0" eaLnBrk="0" fontAlgn="base" hangingPunct="0">
        <a:lnSpc>
          <a:spcPct val="112000"/>
        </a:lnSpc>
        <a:spcBef>
          <a:spcPct val="20000"/>
        </a:spcBef>
        <a:spcAft>
          <a:spcPct val="0"/>
        </a:spcAft>
        <a:buClr>
          <a:srgbClr val="004B8D"/>
        </a:buClr>
        <a:buFont typeface="Trebuchet MS" pitchFamily="34" charset="0"/>
        <a:buChar char="―"/>
        <a:defRPr sz="1600" kern="1200">
          <a:solidFill>
            <a:srgbClr val="414042"/>
          </a:solidFill>
          <a:latin typeface="Trebuchet MS"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85800" y="762000"/>
            <a:ext cx="7772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Slide Title</a:t>
            </a:r>
          </a:p>
        </p:txBody>
      </p:sp>
      <p:sp>
        <p:nvSpPr>
          <p:cNvPr id="2051" name="Text Placeholder 2"/>
          <p:cNvSpPr>
            <a:spLocks noGrp="1"/>
          </p:cNvSpPr>
          <p:nvPr>
            <p:ph type="body" idx="1"/>
          </p:nvPr>
        </p:nvSpPr>
        <p:spPr bwMode="auto">
          <a:xfrm>
            <a:off x="685800" y="1752600"/>
            <a:ext cx="7772400"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18288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6" name="Slide Number Placeholder 5"/>
          <p:cNvSpPr>
            <a:spLocks noGrp="1"/>
          </p:cNvSpPr>
          <p:nvPr>
            <p:ph type="sldNum" sz="quarter" idx="4"/>
          </p:nvPr>
        </p:nvSpPr>
        <p:spPr>
          <a:xfrm>
            <a:off x="685800" y="6473825"/>
            <a:ext cx="685800" cy="320675"/>
          </a:xfrm>
          <a:prstGeom prst="rect">
            <a:avLst/>
          </a:prstGeom>
        </p:spPr>
        <p:txBody>
          <a:bodyPr vert="horz" lIns="91440" tIns="45720" rIns="91440" bIns="45720" rtlCol="0" anchor="ctr"/>
          <a:lstStyle>
            <a:lvl1pPr algn="ctr" fontAlgn="auto">
              <a:spcBef>
                <a:spcPts val="0"/>
              </a:spcBef>
              <a:spcAft>
                <a:spcPts val="0"/>
              </a:spcAft>
              <a:defRPr sz="1050">
                <a:solidFill>
                  <a:srgbClr val="939293"/>
                </a:solidFill>
                <a:latin typeface="Arial" pitchFamily="34" charset="0"/>
                <a:cs typeface="Arial" pitchFamily="34" charset="0"/>
              </a:defRPr>
            </a:lvl1pPr>
          </a:lstStyle>
          <a:p>
            <a:pPr>
              <a:defRPr/>
            </a:pPr>
            <a:fld id="{96F45A86-6FBC-4C53-9F6F-ECD11DF09EB5}" type="slidenum">
              <a:rPr lang="en-US"/>
              <a:pPr>
                <a:defRPr/>
              </a:pPr>
              <a:t>‹#›</a:t>
            </a:fld>
            <a:endParaRPr lang="en-US" dirty="0"/>
          </a:p>
        </p:txBody>
      </p:sp>
      <p:pic>
        <p:nvPicPr>
          <p:cNvPr id="2053" name="Picture 6" descr="foooter.jpg"/>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6400800"/>
            <a:ext cx="9144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161" r:id="rId1"/>
    <p:sldLayoutId id="2147485162" r:id="rId2"/>
    <p:sldLayoutId id="2147485151" r:id="rId3"/>
    <p:sldLayoutId id="2147485163" r:id="rId4"/>
    <p:sldLayoutId id="2147485164" r:id="rId5"/>
    <p:sldLayoutId id="2147485165" r:id="rId6"/>
    <p:sldLayoutId id="2147485152" r:id="rId7"/>
    <p:sldLayoutId id="2147485166" r:id="rId8"/>
    <p:sldLayoutId id="2147485167" r:id="rId9"/>
    <p:sldLayoutId id="2147485153" r:id="rId10"/>
    <p:sldLayoutId id="2147485154" r:id="rId11"/>
  </p:sldLayoutIdLst>
  <p:txStyles>
    <p:titleStyle>
      <a:lvl1pPr algn="l" rtl="0" eaLnBrk="0" fontAlgn="base" hangingPunct="0">
        <a:spcBef>
          <a:spcPct val="0"/>
        </a:spcBef>
        <a:spcAft>
          <a:spcPct val="0"/>
        </a:spcAft>
        <a:defRPr sz="3200" kern="1200">
          <a:solidFill>
            <a:srgbClr val="004B8D"/>
          </a:solidFill>
          <a:latin typeface="Constantia" pitchFamily="18" charset="0"/>
          <a:ea typeface="+mj-ea"/>
          <a:cs typeface="+mj-cs"/>
        </a:defRPr>
      </a:lvl1pPr>
      <a:lvl2pPr algn="l" rtl="0" eaLnBrk="0" fontAlgn="base" hangingPunct="0">
        <a:spcBef>
          <a:spcPct val="0"/>
        </a:spcBef>
        <a:spcAft>
          <a:spcPct val="0"/>
        </a:spcAft>
        <a:defRPr sz="3200">
          <a:solidFill>
            <a:srgbClr val="004B8D"/>
          </a:solidFill>
          <a:latin typeface="Constantia" pitchFamily="18" charset="0"/>
        </a:defRPr>
      </a:lvl2pPr>
      <a:lvl3pPr algn="l" rtl="0" eaLnBrk="0" fontAlgn="base" hangingPunct="0">
        <a:spcBef>
          <a:spcPct val="0"/>
        </a:spcBef>
        <a:spcAft>
          <a:spcPct val="0"/>
        </a:spcAft>
        <a:defRPr sz="3200">
          <a:solidFill>
            <a:srgbClr val="004B8D"/>
          </a:solidFill>
          <a:latin typeface="Constantia" pitchFamily="18" charset="0"/>
        </a:defRPr>
      </a:lvl3pPr>
      <a:lvl4pPr algn="l" rtl="0" eaLnBrk="0" fontAlgn="base" hangingPunct="0">
        <a:spcBef>
          <a:spcPct val="0"/>
        </a:spcBef>
        <a:spcAft>
          <a:spcPct val="0"/>
        </a:spcAft>
        <a:defRPr sz="3200">
          <a:solidFill>
            <a:srgbClr val="004B8D"/>
          </a:solidFill>
          <a:latin typeface="Constantia" pitchFamily="18" charset="0"/>
        </a:defRPr>
      </a:lvl4pPr>
      <a:lvl5pPr algn="l" rtl="0" eaLnBrk="0" fontAlgn="base" hangingPunct="0">
        <a:spcBef>
          <a:spcPct val="0"/>
        </a:spcBef>
        <a:spcAft>
          <a:spcPct val="0"/>
        </a:spcAft>
        <a:defRPr sz="3200">
          <a:solidFill>
            <a:srgbClr val="004B8D"/>
          </a:solidFill>
          <a:latin typeface="Constantia" pitchFamily="18" charset="0"/>
        </a:defRPr>
      </a:lvl5pPr>
      <a:lvl6pPr marL="457200" algn="l" rtl="0" fontAlgn="base">
        <a:spcBef>
          <a:spcPct val="0"/>
        </a:spcBef>
        <a:spcAft>
          <a:spcPct val="0"/>
        </a:spcAft>
        <a:defRPr sz="3200">
          <a:solidFill>
            <a:srgbClr val="004B8D"/>
          </a:solidFill>
          <a:latin typeface="Constantia" pitchFamily="18" charset="0"/>
        </a:defRPr>
      </a:lvl6pPr>
      <a:lvl7pPr marL="914400" algn="l" rtl="0" fontAlgn="base">
        <a:spcBef>
          <a:spcPct val="0"/>
        </a:spcBef>
        <a:spcAft>
          <a:spcPct val="0"/>
        </a:spcAft>
        <a:defRPr sz="3200">
          <a:solidFill>
            <a:srgbClr val="004B8D"/>
          </a:solidFill>
          <a:latin typeface="Constantia" pitchFamily="18" charset="0"/>
        </a:defRPr>
      </a:lvl7pPr>
      <a:lvl8pPr marL="1371600" algn="l" rtl="0" fontAlgn="base">
        <a:spcBef>
          <a:spcPct val="0"/>
        </a:spcBef>
        <a:spcAft>
          <a:spcPct val="0"/>
        </a:spcAft>
        <a:defRPr sz="3200">
          <a:solidFill>
            <a:srgbClr val="004B8D"/>
          </a:solidFill>
          <a:latin typeface="Constantia" pitchFamily="18" charset="0"/>
        </a:defRPr>
      </a:lvl8pPr>
      <a:lvl9pPr marL="1828800" algn="l" rtl="0" fontAlgn="base">
        <a:spcBef>
          <a:spcPct val="0"/>
        </a:spcBef>
        <a:spcAft>
          <a:spcPct val="0"/>
        </a:spcAft>
        <a:defRPr sz="3200">
          <a:solidFill>
            <a:srgbClr val="004B8D"/>
          </a:solidFill>
          <a:latin typeface="Constantia" pitchFamily="18" charset="0"/>
        </a:defRPr>
      </a:lvl9pPr>
    </p:titleStyle>
    <p:bodyStyle>
      <a:lvl1pPr marL="342900" indent="-342900" algn="l" rtl="0" eaLnBrk="0" fontAlgn="base" hangingPunct="0">
        <a:lnSpc>
          <a:spcPct val="112000"/>
        </a:lnSpc>
        <a:spcBef>
          <a:spcPct val="20000"/>
        </a:spcBef>
        <a:spcAft>
          <a:spcPct val="0"/>
        </a:spcAft>
        <a:buClr>
          <a:srgbClr val="004B8D"/>
        </a:buClr>
        <a:buFont typeface="Arial" charset="0"/>
        <a:buChar char="•"/>
        <a:defRPr sz="1600" kern="1200">
          <a:solidFill>
            <a:srgbClr val="414042"/>
          </a:solidFill>
          <a:latin typeface="Trebuchet MS" pitchFamily="34" charset="0"/>
          <a:ea typeface="+mn-ea"/>
          <a:cs typeface="Arial" pitchFamily="34" charset="0"/>
        </a:defRPr>
      </a:lvl1pPr>
      <a:lvl2pPr marL="742950" indent="-285750" algn="l" rtl="0" eaLnBrk="0" fontAlgn="base" hangingPunct="0">
        <a:lnSpc>
          <a:spcPct val="112000"/>
        </a:lnSpc>
        <a:spcBef>
          <a:spcPct val="20000"/>
        </a:spcBef>
        <a:spcAft>
          <a:spcPct val="0"/>
        </a:spcAft>
        <a:buClr>
          <a:srgbClr val="004B8D"/>
        </a:buClr>
        <a:buFont typeface="Trebuchet MS" pitchFamily="34" charset="0"/>
        <a:buChar char="―"/>
        <a:defRPr lang="en-US" sz="1600" kern="1200" dirty="0">
          <a:solidFill>
            <a:srgbClr val="414042"/>
          </a:solidFill>
          <a:latin typeface="Trebuchet MS" pitchFamily="34" charset="0"/>
          <a:ea typeface="+mn-ea"/>
          <a:cs typeface="Arial" pitchFamily="34" charset="0"/>
        </a:defRPr>
      </a:lvl2pPr>
      <a:lvl3pPr marL="1143000" indent="-228600" algn="l" rtl="0" eaLnBrk="0" fontAlgn="base" hangingPunct="0">
        <a:lnSpc>
          <a:spcPct val="112000"/>
        </a:lnSpc>
        <a:spcBef>
          <a:spcPct val="20000"/>
        </a:spcBef>
        <a:spcAft>
          <a:spcPct val="0"/>
        </a:spcAft>
        <a:buClr>
          <a:srgbClr val="004B8D"/>
        </a:buClr>
        <a:buFont typeface="Trebuchet MS" pitchFamily="34" charset="0"/>
        <a:buChar char="―"/>
        <a:defRPr sz="1400" kern="1200">
          <a:solidFill>
            <a:srgbClr val="414042"/>
          </a:solidFill>
          <a:latin typeface="Trebuchet MS" pitchFamily="34" charset="0"/>
          <a:ea typeface="+mn-ea"/>
          <a:cs typeface="Arial" pitchFamily="34" charset="0"/>
        </a:defRPr>
      </a:lvl3pPr>
      <a:lvl4pPr marL="1600200" indent="-228600" algn="l" rtl="0" eaLnBrk="0" fontAlgn="base" hangingPunct="0">
        <a:lnSpc>
          <a:spcPct val="112000"/>
        </a:lnSpc>
        <a:spcBef>
          <a:spcPct val="20000"/>
        </a:spcBef>
        <a:spcAft>
          <a:spcPct val="0"/>
        </a:spcAft>
        <a:buClr>
          <a:srgbClr val="004B8D"/>
        </a:buClr>
        <a:buFont typeface="Trebuchet MS" pitchFamily="34" charset="0"/>
        <a:buChar char="―"/>
        <a:defRPr sz="1400" kern="1200">
          <a:solidFill>
            <a:srgbClr val="414042"/>
          </a:solidFill>
          <a:latin typeface="Trebuchet MS" pitchFamily="34" charset="0"/>
          <a:ea typeface="+mn-ea"/>
          <a:cs typeface="Arial" pitchFamily="34" charset="0"/>
        </a:defRPr>
      </a:lvl4pPr>
      <a:lvl5pPr marL="2057400" indent="-228600" algn="l" rtl="0" eaLnBrk="0" fontAlgn="base" hangingPunct="0">
        <a:lnSpc>
          <a:spcPct val="112000"/>
        </a:lnSpc>
        <a:spcBef>
          <a:spcPct val="20000"/>
        </a:spcBef>
        <a:spcAft>
          <a:spcPct val="0"/>
        </a:spcAft>
        <a:buClr>
          <a:srgbClr val="004B8D"/>
        </a:buClr>
        <a:buFont typeface="Trebuchet MS" pitchFamily="34" charset="0"/>
        <a:buChar char="―"/>
        <a:defRPr sz="1400" kern="1200">
          <a:solidFill>
            <a:srgbClr val="414042"/>
          </a:solidFill>
          <a:latin typeface="Trebuchet MS"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576263" y="228600"/>
            <a:ext cx="7989887"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title style</a:t>
            </a:r>
          </a:p>
        </p:txBody>
      </p:sp>
      <p:sp>
        <p:nvSpPr>
          <p:cNvPr id="3075" name="Text Placeholder 2"/>
          <p:cNvSpPr>
            <a:spLocks noGrp="1"/>
          </p:cNvSpPr>
          <p:nvPr>
            <p:ph type="body" idx="1"/>
          </p:nvPr>
        </p:nvSpPr>
        <p:spPr bwMode="auto">
          <a:xfrm>
            <a:off x="576263" y="1404938"/>
            <a:ext cx="7989887" cy="472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5486400" y="6500813"/>
            <a:ext cx="914400" cy="155575"/>
          </a:xfrm>
          <a:prstGeom prst="rect">
            <a:avLst/>
          </a:prstGeom>
        </p:spPr>
        <p:txBody>
          <a:bodyPr vert="horz" lIns="91440" tIns="45720" rIns="91440" bIns="45720" rtlCol="0" anchor="ctr"/>
          <a:lstStyle>
            <a:lvl1pPr algn="ctr" fontAlgn="auto">
              <a:spcBef>
                <a:spcPts val="0"/>
              </a:spcBef>
              <a:spcAft>
                <a:spcPts val="0"/>
              </a:spcAft>
              <a:defRPr sz="1000" dirty="0">
                <a:solidFill>
                  <a:srgbClr val="005A8C"/>
                </a:solidFill>
                <a:latin typeface="Calibri"/>
              </a:defRPr>
            </a:lvl1pPr>
          </a:lstStyle>
          <a:p>
            <a:pPr>
              <a:defRPr/>
            </a:pPr>
            <a:endParaRPr lang="en-US"/>
          </a:p>
        </p:txBody>
      </p:sp>
      <p:sp>
        <p:nvSpPr>
          <p:cNvPr id="5" name="Footer Placeholder 4"/>
          <p:cNvSpPr>
            <a:spLocks noGrp="1"/>
          </p:cNvSpPr>
          <p:nvPr>
            <p:ph type="ftr" sz="quarter" idx="3"/>
          </p:nvPr>
        </p:nvSpPr>
        <p:spPr>
          <a:xfrm>
            <a:off x="576263" y="6500813"/>
            <a:ext cx="3081337" cy="155575"/>
          </a:xfrm>
          <a:prstGeom prst="rect">
            <a:avLst/>
          </a:prstGeom>
        </p:spPr>
        <p:txBody>
          <a:bodyPr vert="horz" lIns="91440" tIns="45720" rIns="91440" bIns="45720" rtlCol="0" anchor="ctr"/>
          <a:lstStyle>
            <a:lvl1pPr algn="l" fontAlgn="auto">
              <a:spcBef>
                <a:spcPts val="0"/>
              </a:spcBef>
              <a:spcAft>
                <a:spcPts val="0"/>
              </a:spcAft>
              <a:defRPr sz="1000" dirty="0">
                <a:solidFill>
                  <a:srgbClr val="005A8C"/>
                </a:solidFill>
                <a:latin typeface="Calibri"/>
              </a:defRPr>
            </a:lvl1pPr>
          </a:lstStyle>
          <a:p>
            <a:pPr>
              <a:defRPr/>
            </a:pPr>
            <a:endParaRPr lang="en-US"/>
          </a:p>
        </p:txBody>
      </p:sp>
      <p:sp>
        <p:nvSpPr>
          <p:cNvPr id="6" name="Slide Number Placeholder 5"/>
          <p:cNvSpPr>
            <a:spLocks noGrp="1"/>
          </p:cNvSpPr>
          <p:nvPr>
            <p:ph type="sldNum" sz="quarter" idx="4"/>
          </p:nvPr>
        </p:nvSpPr>
        <p:spPr>
          <a:xfrm>
            <a:off x="4114800" y="6500813"/>
            <a:ext cx="914400" cy="155575"/>
          </a:xfrm>
          <a:prstGeom prst="rect">
            <a:avLst/>
          </a:prstGeom>
        </p:spPr>
        <p:txBody>
          <a:bodyPr vert="horz" lIns="91440" tIns="45720" rIns="91440" bIns="45720" rtlCol="0" anchor="ctr"/>
          <a:lstStyle>
            <a:lvl1pPr algn="ctr" fontAlgn="auto">
              <a:spcBef>
                <a:spcPts val="0"/>
              </a:spcBef>
              <a:spcAft>
                <a:spcPts val="0"/>
              </a:spcAft>
              <a:defRPr sz="1000" smtClean="0">
                <a:solidFill>
                  <a:srgbClr val="005A8C"/>
                </a:solidFill>
                <a:latin typeface="Calibri"/>
              </a:defRPr>
            </a:lvl1pPr>
          </a:lstStyle>
          <a:p>
            <a:pPr>
              <a:defRPr/>
            </a:pPr>
            <a:fld id="{3D858DCE-757B-411B-A0BE-CABE0643BE80}" type="slidenum">
              <a:rPr lang="en-US"/>
              <a:pPr>
                <a:defRPr/>
              </a:pPr>
              <a:t>‹#›</a:t>
            </a:fld>
            <a:endParaRPr lang="en-US" dirty="0"/>
          </a:p>
        </p:txBody>
      </p:sp>
      <p:pic>
        <p:nvPicPr>
          <p:cNvPr id="3079" name="Picture 31" descr="mayer_brown_RGB_ppt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905625" y="6507163"/>
            <a:ext cx="1655763" cy="11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168" r:id="rId1"/>
    <p:sldLayoutId id="2147485169" r:id="rId2"/>
    <p:sldLayoutId id="2147485170" r:id="rId3"/>
    <p:sldLayoutId id="2147485171" r:id="rId4"/>
    <p:sldLayoutId id="2147485172" r:id="rId5"/>
    <p:sldLayoutId id="2147485173" r:id="rId6"/>
    <p:sldLayoutId id="2147485174" r:id="rId7"/>
    <p:sldLayoutId id="2147485175" r:id="rId8"/>
    <p:sldLayoutId id="2147485176" r:id="rId9"/>
    <p:sldLayoutId id="2147485177" r:id="rId10"/>
    <p:sldLayoutId id="2147485178" r:id="rId11"/>
    <p:sldLayoutId id="2147485179" r:id="rId12"/>
  </p:sldLayoutIdLst>
  <p:hf hdr="0" ftr="0" dt="0"/>
  <p:txStyles>
    <p:titleStyle>
      <a:lvl1pPr algn="l" rtl="0" fontAlgn="base">
        <a:spcBef>
          <a:spcPct val="0"/>
        </a:spcBef>
        <a:spcAft>
          <a:spcPct val="0"/>
        </a:spcAft>
        <a:defRPr sz="2600" kern="1200">
          <a:solidFill>
            <a:schemeClr val="tx2"/>
          </a:solidFill>
          <a:latin typeface="+mj-lt"/>
          <a:ea typeface="+mj-ea"/>
          <a:cs typeface="+mj-cs"/>
        </a:defRPr>
      </a:lvl1pPr>
      <a:lvl2pPr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2pPr>
      <a:lvl3pPr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3pPr>
      <a:lvl4pPr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4pPr>
      <a:lvl5pPr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5pPr>
      <a:lvl6pPr marL="457200"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6pPr>
      <a:lvl7pPr marL="914400"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7pPr>
      <a:lvl8pPr marL="1371600"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8pPr>
      <a:lvl9pPr marL="1828800" algn="l" rtl="0" fontAlgn="base">
        <a:spcBef>
          <a:spcPct val="0"/>
        </a:spcBef>
        <a:spcAft>
          <a:spcPct val="0"/>
        </a:spcAft>
        <a:defRPr sz="2600">
          <a:solidFill>
            <a:schemeClr val="tx2"/>
          </a:solidFill>
          <a:latin typeface="Georgia" pitchFamily="18" charset="0"/>
          <a:ea typeface="Georgia" pitchFamily="18" charset="0"/>
          <a:cs typeface="Georgia" pitchFamily="18" charset="0"/>
        </a:defRPr>
      </a:lvl9pPr>
    </p:titleStyle>
    <p:bodyStyle>
      <a:lvl1pPr marL="182563" indent="-182563" algn="l" rtl="0" fontAlgn="base">
        <a:spcBef>
          <a:spcPct val="0"/>
        </a:spcBef>
        <a:spcAft>
          <a:spcPts val="1200"/>
        </a:spcAft>
        <a:buClr>
          <a:schemeClr val="accent1"/>
        </a:buClr>
        <a:buFont typeface="Arial" charset="0"/>
        <a:buChar char="•"/>
        <a:defRPr sz="2600" kern="1200">
          <a:solidFill>
            <a:schemeClr val="tx1"/>
          </a:solidFill>
          <a:latin typeface="+mn-lt"/>
          <a:ea typeface="+mn-ea"/>
          <a:cs typeface="+mn-cs"/>
        </a:defRPr>
      </a:lvl1pPr>
      <a:lvl2pPr marL="730250" indent="-273050" algn="l" rtl="0" fontAlgn="base">
        <a:spcBef>
          <a:spcPct val="0"/>
        </a:spcBef>
        <a:spcAft>
          <a:spcPts val="1200"/>
        </a:spcAft>
        <a:buClr>
          <a:schemeClr val="accent1"/>
        </a:buClr>
        <a:buFont typeface="Arial" charset="0"/>
        <a:buChar char="–"/>
        <a:defRPr sz="2200" kern="1200">
          <a:solidFill>
            <a:schemeClr val="tx1"/>
          </a:solidFill>
          <a:latin typeface="+mn-lt"/>
          <a:ea typeface="+mn-ea"/>
          <a:cs typeface="+mn-cs"/>
        </a:defRPr>
      </a:lvl2pPr>
      <a:lvl3pPr marL="1096963" indent="-182563" algn="l" rtl="0" fontAlgn="base">
        <a:spcBef>
          <a:spcPct val="0"/>
        </a:spcBef>
        <a:spcAft>
          <a:spcPts val="1200"/>
        </a:spcAft>
        <a:buClr>
          <a:schemeClr val="accent1"/>
        </a:buClr>
        <a:buFont typeface="Arial" charset="0"/>
        <a:buChar char="•"/>
        <a:defRPr kern="1200">
          <a:solidFill>
            <a:schemeClr val="tx1"/>
          </a:solidFill>
          <a:latin typeface="+mn-lt"/>
          <a:ea typeface="+mn-ea"/>
          <a:cs typeface="+mn-cs"/>
        </a:defRPr>
      </a:lvl3pPr>
      <a:lvl4pPr marL="1644650" indent="-273050" algn="l" rtl="0" fontAlgn="base">
        <a:spcBef>
          <a:spcPct val="0"/>
        </a:spcBef>
        <a:spcAft>
          <a:spcPts val="1200"/>
        </a:spcAft>
        <a:buClr>
          <a:schemeClr val="accent1"/>
        </a:buClr>
        <a:buFont typeface="Arial" charset="0"/>
        <a:buChar char="–"/>
        <a:defRPr kern="1200">
          <a:solidFill>
            <a:schemeClr val="tx1"/>
          </a:solidFill>
          <a:latin typeface="+mn-lt"/>
          <a:ea typeface="+mn-ea"/>
          <a:cs typeface="+mn-cs"/>
        </a:defRPr>
      </a:lvl4pPr>
      <a:lvl5pPr marL="2011363" indent="-182563" algn="l" rtl="0" fontAlgn="base">
        <a:spcBef>
          <a:spcPct val="0"/>
        </a:spcBef>
        <a:spcAft>
          <a:spcPts val="1200"/>
        </a:spcAft>
        <a:buClr>
          <a:schemeClr val="accent1"/>
        </a:buClr>
        <a:buFont typeface="Arial"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099"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00" name="Text Placeholder 63"/>
          <p:cNvSpPr txBox="1">
            <a:spLocks/>
          </p:cNvSpPr>
          <p:nvPr userDrawn="1"/>
        </p:nvSpPr>
        <p:spPr bwMode="auto">
          <a:xfrm>
            <a:off x="4121150" y="6477000"/>
            <a:ext cx="298450"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3989"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ts val="900"/>
              </a:lnSpc>
            </a:pPr>
            <a:fld id="{2E76AB62-75BD-470D-88FC-086E3B46DA2D}" type="slidenum">
              <a:rPr lang="en-US" altLang="en-US" sz="1100">
                <a:solidFill>
                  <a:srgbClr val="000000"/>
                </a:solidFill>
              </a:rPr>
              <a:pPr eaLnBrk="1" hangingPunct="1">
                <a:lnSpc>
                  <a:spcPts val="900"/>
                </a:lnSpc>
              </a:pPr>
              <a:t>‹#›</a:t>
            </a:fld>
            <a:endParaRPr lang="en-US" altLang="en-US" sz="1100">
              <a:solidFill>
                <a:srgbClr val="000000"/>
              </a:solidFill>
            </a:endParaRPr>
          </a:p>
        </p:txBody>
      </p:sp>
      <p:pic>
        <p:nvPicPr>
          <p:cNvPr id="4101" name="Picture 4"/>
          <p:cNvPicPr>
            <a:picLocks noChangeAspect="1" noChangeArrowheads="1"/>
          </p:cNvPicPr>
          <p:nvPr userDrawn="1"/>
        </p:nvPicPr>
        <p:blipFill>
          <a:blip r:embed="rId14">
            <a:extLst>
              <a:ext uri="{28A0092B-C50C-407E-A947-70E740481C1C}">
                <a14:useLocalDpi xmlns:a14="http://schemas.microsoft.com/office/drawing/2010/main" val="0"/>
              </a:ext>
            </a:extLst>
          </a:blip>
          <a:srcRect l="2419" r="-1749"/>
          <a:stretch>
            <a:fillRect/>
          </a:stretch>
        </p:blipFill>
        <p:spPr bwMode="auto">
          <a:xfrm>
            <a:off x="6735763" y="6283325"/>
            <a:ext cx="217963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180" r:id="rId1"/>
    <p:sldLayoutId id="2147485181" r:id="rId2"/>
    <p:sldLayoutId id="2147485182" r:id="rId3"/>
    <p:sldLayoutId id="2147485183" r:id="rId4"/>
    <p:sldLayoutId id="2147485184" r:id="rId5"/>
    <p:sldLayoutId id="2147485185" r:id="rId6"/>
    <p:sldLayoutId id="2147485186" r:id="rId7"/>
    <p:sldLayoutId id="2147485187" r:id="rId8"/>
    <p:sldLayoutId id="2147485188" r:id="rId9"/>
    <p:sldLayoutId id="2147485189" r:id="rId10"/>
    <p:sldLayoutId id="2147485190" r:id="rId11"/>
    <p:sldLayoutId id="2147485191" r:id="rId12"/>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defTabSz="457200" fontAlgn="auto">
              <a:spcBef>
                <a:spcPts val="0"/>
              </a:spcBef>
              <a:spcAft>
                <a:spcPts val="0"/>
              </a:spcAft>
              <a:defRPr sz="1200" smtClean="0">
                <a:solidFill>
                  <a:prstClr val="black">
                    <a:tint val="75000"/>
                  </a:prstClr>
                </a:solidFill>
                <a:latin typeface="Calibri"/>
              </a:defRPr>
            </a:lvl1pPr>
          </a:lstStyle>
          <a:p>
            <a:pPr>
              <a:defRPr/>
            </a:pPr>
            <a:fld id="{B6CFC286-C70F-4690-A9D0-06B9ECF104A7}" type="datetime1">
              <a:rPr lang="en-US"/>
              <a:pPr>
                <a:defRPr/>
              </a:pPr>
              <a:t>3/13/2015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defTabSz="457200"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defTabSz="457200" fontAlgn="auto">
              <a:spcBef>
                <a:spcPts val="0"/>
              </a:spcBef>
              <a:spcAft>
                <a:spcPts val="0"/>
              </a:spcAft>
              <a:defRPr sz="1200" smtClean="0">
                <a:solidFill>
                  <a:prstClr val="black">
                    <a:tint val="75000"/>
                  </a:prstClr>
                </a:solidFill>
                <a:latin typeface="Calibri"/>
              </a:defRPr>
            </a:lvl1pPr>
          </a:lstStyle>
          <a:p>
            <a:pPr>
              <a:defRPr/>
            </a:pPr>
            <a:fld id="{0CA25275-EB56-4835-8940-D0D9BDC400A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5192" r:id="rId1"/>
    <p:sldLayoutId id="2147485193" r:id="rId2"/>
    <p:sldLayoutId id="2147485194" r:id="rId3"/>
    <p:sldLayoutId id="2147485195" r:id="rId4"/>
    <p:sldLayoutId id="2147485196" r:id="rId5"/>
    <p:sldLayoutId id="2147485197" r:id="rId6"/>
    <p:sldLayoutId id="2147485198" r:id="rId7"/>
    <p:sldLayoutId id="2147485199" r:id="rId8"/>
    <p:sldLayoutId id="2147485200" r:id="rId9"/>
    <p:sldLayoutId id="2147485201" r:id="rId10"/>
    <p:sldLayoutId id="2147485202" r:id="rId11"/>
  </p:sldLayoutIdLst>
  <p:hf sldNum="0" hd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hyperlink" Target="http://www.irs.gov/Retirement-Plans/Fixing-Common-Plan-Mistakes---Improper-Forfeiture-Suspense-Accounts" TargetMode="Externa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 Id="rId4" Type="http://schemas.openxmlformats.org/officeDocument/2006/relationships/chart" Target="../charts/chart1.xml"/></Relationships>
</file>

<file path=ppt/slides/_rels/slide3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 Id="rId4" Type="http://schemas.openxmlformats.org/officeDocument/2006/relationships/chart" Target="../charts/chart2.xml"/></Relationships>
</file>

<file path=ppt/slides/_rels/slide3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0.jpeg"/><Relationship Id="rId1" Type="http://schemas.openxmlformats.org/officeDocument/2006/relationships/slideLayout" Target="../slideLayouts/slideLayout43.xml"/><Relationship Id="rId4" Type="http://schemas.openxmlformats.org/officeDocument/2006/relationships/chart" Target="../charts/chart4.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4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3.xml"/></Relationships>
</file>

<file path=ppt/slides/_rels/slide4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4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4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6.xml"/></Relationships>
</file>

<file path=ppt/slides/_rels/slide5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 descr="header1-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19075"/>
            <a:ext cx="91440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299" name="TextBox 2"/>
          <p:cNvSpPr txBox="1">
            <a:spLocks noChangeArrowheads="1"/>
          </p:cNvSpPr>
          <p:nvPr/>
        </p:nvSpPr>
        <p:spPr bwMode="auto">
          <a:xfrm>
            <a:off x="685800" y="1036638"/>
            <a:ext cx="7772400"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marL="742950" indent="-28575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eaLnBrk="1" hangingPunct="1">
              <a:lnSpc>
                <a:spcPct val="100000"/>
              </a:lnSpc>
              <a:buClrTx/>
              <a:buFontTx/>
              <a:buNone/>
            </a:pPr>
            <a:r>
              <a:rPr lang="en-US" altLang="en-US" sz="2800" b="1" dirty="0">
                <a:solidFill>
                  <a:srgbClr val="004B8D"/>
                </a:solidFill>
                <a:latin typeface="Constantia" pitchFamily="18" charset="0"/>
              </a:rPr>
              <a:t>ERISA Revenue Sharing Arrangements: </a:t>
            </a:r>
            <a:br>
              <a:rPr lang="en-US" altLang="en-US" sz="2800" b="1" dirty="0">
                <a:solidFill>
                  <a:srgbClr val="004B8D"/>
                </a:solidFill>
                <a:latin typeface="Constantia" pitchFamily="18" charset="0"/>
              </a:rPr>
            </a:br>
            <a:r>
              <a:rPr lang="en-US" altLang="en-US" sz="2800" b="1" dirty="0">
                <a:solidFill>
                  <a:srgbClr val="004B8D"/>
                </a:solidFill>
                <a:latin typeface="Constantia" pitchFamily="18" charset="0"/>
              </a:rPr>
              <a:t>Avoiding Plan Asset Status, Complying </a:t>
            </a:r>
            <a:br>
              <a:rPr lang="en-US" altLang="en-US" sz="2800" b="1" dirty="0">
                <a:solidFill>
                  <a:srgbClr val="004B8D"/>
                </a:solidFill>
                <a:latin typeface="Constantia" pitchFamily="18" charset="0"/>
              </a:rPr>
            </a:br>
            <a:r>
              <a:rPr lang="en-US" altLang="en-US" sz="2800" b="1" dirty="0">
                <a:solidFill>
                  <a:srgbClr val="004B8D"/>
                </a:solidFill>
                <a:latin typeface="Constantia" pitchFamily="18" charset="0"/>
              </a:rPr>
              <a:t>With Due Diligence Requirements</a:t>
            </a:r>
          </a:p>
          <a:p>
            <a:pPr eaLnBrk="1" hangingPunct="1">
              <a:lnSpc>
                <a:spcPct val="100000"/>
              </a:lnSpc>
              <a:buClrTx/>
              <a:buFontTx/>
              <a:buNone/>
            </a:pPr>
            <a:r>
              <a:rPr lang="en-US" altLang="en-US" sz="1400" dirty="0">
                <a:latin typeface="Constantia" pitchFamily="18" charset="0"/>
              </a:rPr>
              <a:t>Best Practices for Utilization of Excess Payments, Contract Negotiations, </a:t>
            </a:r>
            <a:br>
              <a:rPr lang="en-US" altLang="en-US" sz="1400" dirty="0">
                <a:latin typeface="Constantia" pitchFamily="18" charset="0"/>
              </a:rPr>
            </a:br>
            <a:r>
              <a:rPr lang="en-US" altLang="en-US" sz="1400" dirty="0">
                <a:latin typeface="Constantia" pitchFamily="18" charset="0"/>
              </a:rPr>
              <a:t>Allocation of Credits to Plan Participants and More</a:t>
            </a:r>
          </a:p>
        </p:txBody>
      </p:sp>
      <p:cxnSp>
        <p:nvCxnSpPr>
          <p:cNvPr id="4" name="Straight Connector 3"/>
          <p:cNvCxnSpPr/>
          <p:nvPr/>
        </p:nvCxnSpPr>
        <p:spPr>
          <a:xfrm>
            <a:off x="685800" y="3733800"/>
            <a:ext cx="7772400" cy="0"/>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cxnSp>
        <p:nvCxnSpPr>
          <p:cNvPr id="5" name="Straight Connector 4"/>
          <p:cNvCxnSpPr/>
          <p:nvPr/>
        </p:nvCxnSpPr>
        <p:spPr>
          <a:xfrm>
            <a:off x="685800" y="2971800"/>
            <a:ext cx="7772400" cy="0"/>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55302" name="Content Placeholder 2"/>
          <p:cNvSpPr txBox="1">
            <a:spLocks/>
          </p:cNvSpPr>
          <p:nvPr/>
        </p:nvSpPr>
        <p:spPr bwMode="auto">
          <a:xfrm>
            <a:off x="685800" y="3733800"/>
            <a:ext cx="777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37160" bIns="91440"/>
          <a:lstStyle>
            <a:lvl1pPr marL="342900" indent="-34290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lvl="1" algn="r" eaLnBrk="1" hangingPunct="1">
              <a:lnSpc>
                <a:spcPct val="100000"/>
              </a:lnSpc>
              <a:spcBef>
                <a:spcPct val="0"/>
              </a:spcBef>
              <a:spcAft>
                <a:spcPts val="800"/>
              </a:spcAft>
              <a:buClrTx/>
              <a:buFont typeface="Arial" charset="0"/>
              <a:buNone/>
            </a:pPr>
            <a:r>
              <a:rPr lang="en-US" altLang="en-US" sz="1400"/>
              <a:t>Today’s faculty features:</a:t>
            </a:r>
          </a:p>
        </p:txBody>
      </p:sp>
      <p:sp>
        <p:nvSpPr>
          <p:cNvPr id="55303" name="Content Placeholder 2"/>
          <p:cNvSpPr txBox="1">
            <a:spLocks/>
          </p:cNvSpPr>
          <p:nvPr/>
        </p:nvSpPr>
        <p:spPr bwMode="auto">
          <a:xfrm>
            <a:off x="685800" y="2971800"/>
            <a:ext cx="7772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7160" tIns="137160" rIns="137160" bIns="146304" anchor="ctr"/>
          <a:lstStyle>
            <a:lvl1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marL="742950" indent="-28575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eaLnBrk="1" hangingPunct="1">
              <a:lnSpc>
                <a:spcPct val="100000"/>
              </a:lnSpc>
              <a:spcBef>
                <a:spcPct val="0"/>
              </a:spcBef>
              <a:spcAft>
                <a:spcPts val="600"/>
              </a:spcAft>
              <a:buClrTx/>
              <a:buFont typeface="Arial" charset="0"/>
              <a:buNone/>
            </a:pPr>
            <a:endParaRPr lang="en-US" altLang="en-US"/>
          </a:p>
          <a:p>
            <a:pPr eaLnBrk="1" hangingPunct="1">
              <a:lnSpc>
                <a:spcPct val="100000"/>
              </a:lnSpc>
              <a:buClrTx/>
              <a:buFont typeface="Arial" charset="0"/>
              <a:buNone/>
            </a:pPr>
            <a:r>
              <a:rPr lang="en-US" altLang="en-US" sz="1200"/>
              <a:t>1pm Eastern    |    12pm Central   |   11am Mountain    |    10am Pacific</a:t>
            </a:r>
          </a:p>
        </p:txBody>
      </p:sp>
      <p:sp>
        <p:nvSpPr>
          <p:cNvPr id="55304" name="Content Placeholder 2"/>
          <p:cNvSpPr txBox="1">
            <a:spLocks/>
          </p:cNvSpPr>
          <p:nvPr/>
        </p:nvSpPr>
        <p:spPr bwMode="auto">
          <a:xfrm>
            <a:off x="685800" y="5715000"/>
            <a:ext cx="7772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137160" bIns="91440"/>
          <a:lstStyle>
            <a:lvl1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marL="742950" indent="-28575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eaLnBrk="1" hangingPunct="1">
              <a:lnSpc>
                <a:spcPct val="100000"/>
              </a:lnSpc>
              <a:spcBef>
                <a:spcPct val="0"/>
              </a:spcBef>
              <a:buClrTx/>
              <a:buFont typeface="Arial" charset="0"/>
              <a:buNone/>
            </a:pPr>
            <a:r>
              <a:rPr lang="en-US" altLang="en-US" sz="1300">
                <a:solidFill>
                  <a:schemeClr val="tx1"/>
                </a:solidFill>
              </a:rPr>
              <a:t>The audio portion of the conference may be accessed via the telephone or by using your computer's speakers.</a:t>
            </a:r>
            <a:r>
              <a:rPr lang="en-US" altLang="en-US" sz="1300" b="1">
                <a:solidFill>
                  <a:schemeClr val="tx1"/>
                </a:solidFill>
              </a:rPr>
              <a:t> </a:t>
            </a:r>
            <a:r>
              <a:rPr lang="en-US" altLang="en-US" sz="1300">
                <a:solidFill>
                  <a:schemeClr val="tx1"/>
                </a:solidFill>
              </a:rPr>
              <a:t>Please refer to the instructions emailed to registrants for additional information.  If you have any questions, please contact </a:t>
            </a:r>
            <a:r>
              <a:rPr lang="en-US" altLang="en-US" sz="1300" b="1">
                <a:solidFill>
                  <a:schemeClr val="tx1"/>
                </a:solidFill>
              </a:rPr>
              <a:t>Customer Service at 1-800-926-7926 ext. 10</a:t>
            </a:r>
            <a:r>
              <a:rPr lang="en-US" altLang="en-US" sz="1300">
                <a:solidFill>
                  <a:schemeClr val="tx1"/>
                </a:solidFill>
              </a:rPr>
              <a:t>.</a:t>
            </a:r>
          </a:p>
        </p:txBody>
      </p:sp>
      <p:cxnSp>
        <p:nvCxnSpPr>
          <p:cNvPr id="9" name="Straight Connector 8"/>
          <p:cNvCxnSpPr/>
          <p:nvPr/>
        </p:nvCxnSpPr>
        <p:spPr>
          <a:xfrm>
            <a:off x="685800" y="5715000"/>
            <a:ext cx="7772400" cy="0"/>
          </a:xfrm>
          <a:prstGeom prst="line">
            <a:avLst/>
          </a:prstGeom>
          <a:ln>
            <a:solidFill>
              <a:schemeClr val="bg1">
                <a:lumMod val="85000"/>
              </a:schemeClr>
            </a:solidFill>
          </a:ln>
        </p:spPr>
        <p:style>
          <a:lnRef idx="1">
            <a:schemeClr val="accent2"/>
          </a:lnRef>
          <a:fillRef idx="0">
            <a:schemeClr val="accent2"/>
          </a:fillRef>
          <a:effectRef idx="0">
            <a:schemeClr val="accent2"/>
          </a:effectRef>
          <a:fontRef idx="minor">
            <a:schemeClr val="tx1"/>
          </a:fontRef>
        </p:style>
      </p:cxnSp>
      <p:sp>
        <p:nvSpPr>
          <p:cNvPr id="10" name="Text Placeholder 4"/>
          <p:cNvSpPr txBox="1">
            <a:spLocks/>
          </p:cNvSpPr>
          <p:nvPr/>
        </p:nvSpPr>
        <p:spPr>
          <a:xfrm>
            <a:off x="685800" y="2971800"/>
            <a:ext cx="7772400" cy="381000"/>
          </a:xfrm>
          <a:prstGeom prst="rect">
            <a:avLst/>
          </a:prstGeom>
        </p:spPr>
        <p:txBody>
          <a:bodyPr lIns="137160" tIns="91440" rIns="137160" bIns="0" anchor="ctr">
            <a:normAutofit/>
          </a:bodyPr>
          <a:lstStyle>
            <a:lvl1pPr>
              <a:defRPr sz="1151" b="0">
                <a:solidFill>
                  <a:srgbClr val="414042"/>
                </a:solidFill>
                <a:latin typeface="Trebuchet MS" pitchFamily="34" charset="0"/>
              </a:defRPr>
            </a:lvl1pPr>
          </a:lstStyle>
          <a:p>
            <a:pPr fontAlgn="auto">
              <a:spcBef>
                <a:spcPct val="20000"/>
              </a:spcBef>
              <a:spcAft>
                <a:spcPts val="0"/>
              </a:spcAft>
              <a:defRPr/>
            </a:pPr>
            <a:r>
              <a:rPr lang="en-US" dirty="0" smtClean="0"/>
              <a:t>WEDNESDAY, MARCH 11, 2015</a:t>
            </a:r>
          </a:p>
        </p:txBody>
      </p:sp>
      <p:sp>
        <p:nvSpPr>
          <p:cNvPr id="11" name="Title 1"/>
          <p:cNvSpPr txBox="1">
            <a:spLocks/>
          </p:cNvSpPr>
          <p:nvPr/>
        </p:nvSpPr>
        <p:spPr>
          <a:xfrm>
            <a:off x="838200" y="609600"/>
            <a:ext cx="7772400" cy="427038"/>
          </a:xfrm>
          <a:prstGeom prst="rect">
            <a:avLst/>
          </a:prstGeom>
        </p:spPr>
        <p:txBody>
          <a:bodyPr/>
          <a:lstStyle>
            <a:lvl1pPr algn="l">
              <a:defRPr/>
            </a:lvl1pPr>
          </a:lstStyle>
          <a:p>
            <a:pPr eaLnBrk="0" hangingPunct="0">
              <a:defRPr/>
            </a:pPr>
            <a:r>
              <a:rPr lang="en-US" sz="1400" i="1" spc="20" dirty="0" smtClean="0">
                <a:solidFill>
                  <a:srgbClr val="414042"/>
                </a:solidFill>
                <a:latin typeface="Constantia" pitchFamily="18" charset="0"/>
                <a:ea typeface="+mj-ea"/>
                <a:cs typeface="+mj-cs"/>
              </a:rPr>
              <a:t>Presenting a live 90-minute webinar with interactive Q&amp;A</a:t>
            </a:r>
            <a:endParaRPr lang="en-US" sz="1400" i="1" spc="20" dirty="0">
              <a:solidFill>
                <a:srgbClr val="414042"/>
              </a:solidFill>
              <a:latin typeface="Constantia" pitchFamily="18" charset="0"/>
              <a:ea typeface="+mj-ea"/>
              <a:cs typeface="+mj-cs"/>
            </a:endParaRPr>
          </a:p>
        </p:txBody>
      </p:sp>
      <p:sp>
        <p:nvSpPr>
          <p:cNvPr id="55308" name="TextBox 11"/>
          <p:cNvSpPr txBox="1">
            <a:spLocks noChangeArrowheads="1"/>
          </p:cNvSpPr>
          <p:nvPr/>
        </p:nvSpPr>
        <p:spPr bwMode="auto">
          <a:xfrm>
            <a:off x="685800" y="4114800"/>
            <a:ext cx="77724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marL="742950" indent="-28575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algn="r" eaLnBrk="1" hangingPunct="1">
              <a:lnSpc>
                <a:spcPct val="150000"/>
              </a:lnSpc>
              <a:spcBef>
                <a:spcPct val="0"/>
              </a:spcBef>
              <a:buClrTx/>
              <a:buFontTx/>
              <a:buNone/>
            </a:pPr>
            <a:r>
              <a:rPr lang="en-US" altLang="en-US" sz="1400"/>
              <a:t>Elizabeth Dyer, Attorney, </a:t>
            </a:r>
            <a:r>
              <a:rPr lang="en-US" altLang="en-US" sz="1400" b="1"/>
              <a:t>Mayer Brown</a:t>
            </a:r>
            <a:r>
              <a:rPr lang="en-US" altLang="en-US" sz="1400"/>
              <a:t>, Chicago</a:t>
            </a:r>
          </a:p>
          <a:p>
            <a:pPr algn="r" eaLnBrk="1" hangingPunct="1">
              <a:lnSpc>
                <a:spcPct val="150000"/>
              </a:lnSpc>
              <a:spcBef>
                <a:spcPct val="0"/>
              </a:spcBef>
              <a:buClrTx/>
              <a:buFontTx/>
              <a:buNone/>
            </a:pPr>
            <a:r>
              <a:rPr lang="en-US" altLang="en-US" sz="1400"/>
              <a:t>Lawrence N. (Larry) Vignola, Managing Principal, </a:t>
            </a:r>
            <a:r>
              <a:rPr lang="en-US" altLang="en-US" sz="1400" b="1"/>
              <a:t>Stable Two Financial</a:t>
            </a:r>
            <a:r>
              <a:rPr lang="en-US" altLang="en-US" sz="1400"/>
              <a:t>, Cincinnati</a:t>
            </a:r>
          </a:p>
          <a:p>
            <a:pPr algn="r" eaLnBrk="1" hangingPunct="1">
              <a:lnSpc>
                <a:spcPct val="150000"/>
              </a:lnSpc>
              <a:spcBef>
                <a:spcPct val="0"/>
              </a:spcBef>
              <a:buClrTx/>
              <a:buFontTx/>
              <a:buNone/>
            </a:pPr>
            <a:r>
              <a:rPr lang="en-US" altLang="en-US" sz="1400"/>
              <a:t>Marcia S. Wagner, Managing Director, </a:t>
            </a:r>
            <a:r>
              <a:rPr lang="en-US" altLang="en-US" sz="1400" b="1"/>
              <a:t>Wagner Law Group</a:t>
            </a:r>
            <a:r>
              <a:rPr lang="en-US" altLang="en-US" sz="1400"/>
              <a:t>, Boston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685800" y="987425"/>
            <a:ext cx="7772400" cy="457200"/>
          </a:xfrm>
        </p:spPr>
        <p:txBody>
          <a:bodyPr/>
          <a:lstStyle/>
          <a:p>
            <a:r>
              <a:rPr lang="en-US" altLang="en-US" smtClean="0">
                <a:solidFill>
                  <a:srgbClr val="414042"/>
                </a:solidFill>
              </a:rPr>
              <a:t>Tips for Optimal Quality</a:t>
            </a:r>
          </a:p>
        </p:txBody>
      </p:sp>
      <p:sp>
        <p:nvSpPr>
          <p:cNvPr id="56323" name="Content Placeholder 2"/>
          <p:cNvSpPr>
            <a:spLocks noGrp="1"/>
          </p:cNvSpPr>
          <p:nvPr>
            <p:ph idx="1"/>
          </p:nvPr>
        </p:nvSpPr>
        <p:spPr>
          <a:xfrm>
            <a:off x="685800" y="1676400"/>
            <a:ext cx="7696200" cy="3959225"/>
          </a:xfrm>
        </p:spPr>
        <p:txBody>
          <a:bodyPr/>
          <a:lstStyle/>
          <a:p>
            <a:pPr eaLnBrk="1" hangingPunct="1">
              <a:lnSpc>
                <a:spcPct val="114000"/>
              </a:lnSpc>
              <a:spcBef>
                <a:spcPct val="0"/>
              </a:spcBef>
            </a:pPr>
            <a:r>
              <a:rPr lang="en-US" altLang="en-US" sz="1600" i="1" u="sng" smtClean="0">
                <a:cs typeface="Arial" charset="0"/>
              </a:rPr>
              <a:t>Sound Quality</a:t>
            </a:r>
          </a:p>
          <a:p>
            <a:pPr eaLnBrk="1" hangingPunct="1">
              <a:lnSpc>
                <a:spcPct val="114000"/>
              </a:lnSpc>
              <a:spcBef>
                <a:spcPct val="0"/>
              </a:spcBef>
            </a:pPr>
            <a:r>
              <a:rPr lang="en-US" altLang="en-US" sz="1600" smtClean="0">
                <a:cs typeface="Arial" charset="0"/>
              </a:rPr>
              <a:t>If you are listening via your computer speakers, please note that the quality </a:t>
            </a:r>
            <a:br>
              <a:rPr lang="en-US" altLang="en-US" sz="1600" smtClean="0">
                <a:cs typeface="Arial" charset="0"/>
              </a:rPr>
            </a:br>
            <a:r>
              <a:rPr lang="en-US" altLang="en-US" sz="1600" smtClean="0">
                <a:cs typeface="Arial" charset="0"/>
              </a:rPr>
              <a:t>of your sound will vary depending on the speed and quality of your internet connection.</a:t>
            </a:r>
          </a:p>
          <a:p>
            <a:pPr eaLnBrk="1" hangingPunct="1">
              <a:lnSpc>
                <a:spcPct val="114000"/>
              </a:lnSpc>
              <a:spcBef>
                <a:spcPct val="0"/>
              </a:spcBef>
            </a:pPr>
            <a:endParaRPr lang="en-US" altLang="en-US" sz="1600" smtClean="0">
              <a:cs typeface="Arial" charset="0"/>
            </a:endParaRPr>
          </a:p>
          <a:p>
            <a:pPr eaLnBrk="1" hangingPunct="1">
              <a:lnSpc>
                <a:spcPct val="114000"/>
              </a:lnSpc>
              <a:spcBef>
                <a:spcPct val="0"/>
              </a:spcBef>
            </a:pPr>
            <a:r>
              <a:rPr lang="en-US" altLang="en-US" sz="1600" smtClean="0">
                <a:cs typeface="Arial" charset="0"/>
              </a:rPr>
              <a:t>If the sound quality is not satisfactory, you may listen via the phone: dial </a:t>
            </a:r>
            <a:br>
              <a:rPr lang="en-US" altLang="en-US" sz="1600" smtClean="0">
                <a:cs typeface="Arial" charset="0"/>
              </a:rPr>
            </a:br>
            <a:r>
              <a:rPr lang="en-US" altLang="en-US" sz="1600" b="1" smtClean="0">
                <a:cs typeface="Arial" charset="0"/>
              </a:rPr>
              <a:t>1-866-258-2056</a:t>
            </a:r>
            <a:r>
              <a:rPr lang="en-US" altLang="en-US" sz="1600" smtClean="0">
                <a:cs typeface="Arial" charset="0"/>
              </a:rPr>
              <a:t> and enter your PIN when prompted. Otherwise, please </a:t>
            </a:r>
            <a:br>
              <a:rPr lang="en-US" altLang="en-US" sz="1600" smtClean="0">
                <a:cs typeface="Arial" charset="0"/>
              </a:rPr>
            </a:br>
            <a:r>
              <a:rPr lang="en-US" altLang="en-US" sz="1600" b="1" smtClean="0">
                <a:cs typeface="Arial" charset="0"/>
              </a:rPr>
              <a:t>send us a chat</a:t>
            </a:r>
            <a:r>
              <a:rPr lang="en-US" altLang="en-US" sz="1600" smtClean="0">
                <a:cs typeface="Arial" charset="0"/>
              </a:rPr>
              <a:t> or e-mail </a:t>
            </a:r>
            <a:r>
              <a:rPr lang="en-US" altLang="en-US" sz="1600" b="1" u="sng" smtClean="0">
                <a:cs typeface="Arial" charset="0"/>
              </a:rPr>
              <a:t>sound@straffordpub.com</a:t>
            </a:r>
            <a:r>
              <a:rPr lang="en-US" altLang="en-US" sz="1600" smtClean="0">
                <a:cs typeface="Arial" charset="0"/>
              </a:rPr>
              <a:t> immediately so we can address the problem.</a:t>
            </a:r>
          </a:p>
          <a:p>
            <a:pPr eaLnBrk="1" hangingPunct="1">
              <a:lnSpc>
                <a:spcPct val="114000"/>
              </a:lnSpc>
              <a:spcBef>
                <a:spcPct val="0"/>
              </a:spcBef>
            </a:pPr>
            <a:endParaRPr lang="en-US" altLang="en-US" sz="1600" smtClean="0">
              <a:cs typeface="Arial" charset="0"/>
            </a:endParaRPr>
          </a:p>
          <a:p>
            <a:pPr eaLnBrk="1" hangingPunct="1">
              <a:lnSpc>
                <a:spcPct val="114000"/>
              </a:lnSpc>
              <a:spcBef>
                <a:spcPct val="0"/>
              </a:spcBef>
            </a:pPr>
            <a:r>
              <a:rPr lang="en-US" altLang="en-US" sz="1600" smtClean="0">
                <a:cs typeface="Arial" charset="0"/>
              </a:rPr>
              <a:t>If you dialed in and have any difficulties during the call, press *0 for assistance.</a:t>
            </a:r>
          </a:p>
          <a:p>
            <a:pPr eaLnBrk="1" hangingPunct="1">
              <a:lnSpc>
                <a:spcPct val="114000"/>
              </a:lnSpc>
              <a:spcBef>
                <a:spcPct val="0"/>
              </a:spcBef>
            </a:pPr>
            <a:endParaRPr lang="en-US" altLang="en-US" sz="1600" smtClean="0">
              <a:cs typeface="Arial" charset="0"/>
            </a:endParaRPr>
          </a:p>
          <a:p>
            <a:pPr eaLnBrk="1" hangingPunct="1">
              <a:lnSpc>
                <a:spcPct val="114000"/>
              </a:lnSpc>
              <a:spcBef>
                <a:spcPct val="0"/>
              </a:spcBef>
            </a:pPr>
            <a:r>
              <a:rPr lang="en-US" altLang="en-US" sz="1600" i="1" u="sng" smtClean="0">
                <a:cs typeface="Arial" charset="0"/>
              </a:rPr>
              <a:t>Viewing Quality</a:t>
            </a:r>
          </a:p>
          <a:p>
            <a:pPr eaLnBrk="1" hangingPunct="1">
              <a:spcBef>
                <a:spcPct val="0"/>
              </a:spcBef>
            </a:pPr>
            <a:r>
              <a:rPr lang="en-US" altLang="en-US" sz="1600" smtClean="0">
                <a:cs typeface="Arial" charset="0"/>
              </a:rPr>
              <a:t>To maximize your screen, press the F11 key on your keyboard. To exit full screen, </a:t>
            </a:r>
            <a:br>
              <a:rPr lang="en-US" altLang="en-US" sz="1600" smtClean="0">
                <a:cs typeface="Arial" charset="0"/>
              </a:rPr>
            </a:br>
            <a:r>
              <a:rPr lang="en-US" altLang="en-US" sz="1600" smtClean="0">
                <a:cs typeface="Arial" charset="0"/>
              </a:rPr>
              <a:t>press the F11 key again.</a:t>
            </a:r>
          </a:p>
          <a:p>
            <a:endParaRPr lang="en-US" altLang="en-US" sz="1600" smtClean="0">
              <a:cs typeface="Arial" charset="0"/>
            </a:endParaRPr>
          </a:p>
          <a:p>
            <a:endParaRPr lang="en-US" altLang="en-US" sz="1600" smtClean="0">
              <a:cs typeface="Arial" charset="0"/>
            </a:endParaRPr>
          </a:p>
        </p:txBody>
      </p:sp>
      <p:sp>
        <p:nvSpPr>
          <p:cNvPr id="56324" name="Title 1"/>
          <p:cNvSpPr txBox="1">
            <a:spLocks/>
          </p:cNvSpPr>
          <p:nvPr/>
        </p:nvSpPr>
        <p:spPr bwMode="auto">
          <a:xfrm>
            <a:off x="4343400" y="1096963"/>
            <a:ext cx="39322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bIns="36576" anchor="ctr"/>
          <a:lstStyle>
            <a:lvl1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marL="742950" indent="-28575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algn="r" eaLnBrk="1" hangingPunct="1">
              <a:lnSpc>
                <a:spcPct val="100000"/>
              </a:lnSpc>
              <a:spcBef>
                <a:spcPct val="0"/>
              </a:spcBef>
              <a:buClrTx/>
              <a:buFontTx/>
              <a:buNone/>
            </a:pPr>
            <a:r>
              <a:rPr lang="en-US" altLang="en-US" sz="1000">
                <a:solidFill>
                  <a:srgbClr val="004B8D"/>
                </a:solidFill>
                <a:latin typeface="Arial" charset="0"/>
              </a:rPr>
              <a:t>FOR LIVE EVENT ONLY</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685800" y="987425"/>
            <a:ext cx="7772400" cy="457200"/>
          </a:xfrm>
        </p:spPr>
        <p:txBody>
          <a:bodyPr/>
          <a:lstStyle/>
          <a:p>
            <a:r>
              <a:rPr lang="en-US" altLang="en-US" smtClean="0">
                <a:solidFill>
                  <a:srgbClr val="414042"/>
                </a:solidFill>
              </a:rPr>
              <a:t>Continuing Education Credits</a:t>
            </a:r>
          </a:p>
        </p:txBody>
      </p:sp>
      <p:sp>
        <p:nvSpPr>
          <p:cNvPr id="27651" name="Content Placeholder 2"/>
          <p:cNvSpPr>
            <a:spLocks noGrp="1"/>
          </p:cNvSpPr>
          <p:nvPr>
            <p:ph idx="1"/>
          </p:nvPr>
        </p:nvSpPr>
        <p:spPr/>
        <p:txBody>
          <a:bodyPr/>
          <a:lstStyle/>
          <a:p>
            <a:pPr>
              <a:defRPr/>
            </a:pPr>
            <a:r>
              <a:rPr lang="en-US" sz="1600" dirty="0" smtClean="0">
                <a:cs typeface="Arial" charset="0"/>
              </a:rPr>
              <a:t>For CLE purposes, please let us know how many people are listening at your location by completing each of the following steps: </a:t>
            </a:r>
          </a:p>
          <a:p>
            <a:pPr marL="346075" lvl="1" indent="-346075">
              <a:spcBef>
                <a:spcPts val="600"/>
              </a:spcBef>
              <a:buFont typeface="Arial" charset="0"/>
              <a:buChar char="•"/>
              <a:defRPr/>
            </a:pPr>
            <a:r>
              <a:rPr>
                <a:cs typeface="Arial" charset="0"/>
              </a:rPr>
              <a:t>In the chat box, type (1) your </a:t>
            </a:r>
            <a:r>
              <a:rPr b="1">
                <a:cs typeface="Arial" charset="0"/>
              </a:rPr>
              <a:t>company name </a:t>
            </a:r>
            <a:r>
              <a:rPr>
                <a:cs typeface="Arial" charset="0"/>
              </a:rPr>
              <a:t>and (2) the </a:t>
            </a:r>
            <a:r>
              <a:rPr b="1">
                <a:cs typeface="Arial" charset="0"/>
              </a:rPr>
              <a:t>number of attendees at your location</a:t>
            </a:r>
          </a:p>
          <a:p>
            <a:pPr marL="346075" lvl="1" indent="-346075">
              <a:spcBef>
                <a:spcPts val="600"/>
              </a:spcBef>
              <a:buFont typeface="Arial" charset="0"/>
              <a:buChar char="•"/>
              <a:defRPr/>
            </a:pPr>
            <a:r>
              <a:rPr>
                <a:cs typeface="Arial" charset="0"/>
              </a:rPr>
              <a:t>Click the SEND button beside the box</a:t>
            </a:r>
          </a:p>
          <a:p>
            <a:pPr marL="0" lvl="1" indent="0">
              <a:spcBef>
                <a:spcPts val="1200"/>
              </a:spcBef>
              <a:buFont typeface="Arial" pitchFamily="34" charset="0"/>
              <a:buNone/>
              <a:defRPr/>
            </a:pPr>
            <a:r>
              <a:rPr>
                <a:cs typeface="Arial" charset="0"/>
              </a:rPr>
              <a:t>If you have purchased Strafford CLE processing services, you must confirm your participation by completing and submitting an Official Record of Attendance (CLE Form).</a:t>
            </a:r>
          </a:p>
          <a:p>
            <a:pPr marL="0" lvl="1" indent="0">
              <a:spcBef>
                <a:spcPts val="1200"/>
              </a:spcBef>
              <a:buFont typeface="Arial" pitchFamily="34" charset="0"/>
              <a:buNone/>
              <a:defRPr/>
            </a:pPr>
            <a:r>
              <a:rPr>
                <a:cs typeface="Arial" charset="0"/>
              </a:rPr>
              <a:t>You may obtain your CLE form by going to the program page and selecting the appropriate form in the PROGRAM MATERIALS box at the top right corner.</a:t>
            </a:r>
          </a:p>
          <a:p>
            <a:pPr marL="0" lvl="1" indent="0">
              <a:spcBef>
                <a:spcPts val="1200"/>
              </a:spcBef>
              <a:buFont typeface="Arial" pitchFamily="34" charset="0"/>
              <a:buNone/>
              <a:defRPr/>
            </a:pPr>
            <a:r>
              <a:rPr>
                <a:cs typeface="Arial" charset="0"/>
              </a:rPr>
              <a:t>If you'd like to purchase CLE credit processing, it is available for a fee. For additional information about CLE credit processing, go to our website or call us at 1-800-926-7926 ext. 35.</a:t>
            </a:r>
          </a:p>
        </p:txBody>
      </p:sp>
      <p:sp>
        <p:nvSpPr>
          <p:cNvPr id="57348" name="Title 1"/>
          <p:cNvSpPr txBox="1">
            <a:spLocks/>
          </p:cNvSpPr>
          <p:nvPr/>
        </p:nvSpPr>
        <p:spPr bwMode="auto">
          <a:xfrm>
            <a:off x="4343400" y="1096963"/>
            <a:ext cx="39322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bIns="36576" anchor="ctr"/>
          <a:lstStyle>
            <a:lvl1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marL="742950" indent="-28575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algn="r" eaLnBrk="1" hangingPunct="1">
              <a:lnSpc>
                <a:spcPct val="100000"/>
              </a:lnSpc>
              <a:spcBef>
                <a:spcPct val="0"/>
              </a:spcBef>
              <a:buClrTx/>
              <a:buFontTx/>
              <a:buNone/>
            </a:pPr>
            <a:r>
              <a:rPr lang="en-US" altLang="en-US" sz="1000">
                <a:solidFill>
                  <a:srgbClr val="004B8D"/>
                </a:solidFill>
                <a:latin typeface="Arial" charset="0"/>
              </a:rPr>
              <a:t>FOR LIVE EVENT ONLY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685800" y="987425"/>
            <a:ext cx="7772400" cy="457200"/>
          </a:xfrm>
        </p:spPr>
        <p:txBody>
          <a:bodyPr/>
          <a:lstStyle/>
          <a:p>
            <a:r>
              <a:rPr lang="en-US" altLang="en-US" smtClean="0">
                <a:solidFill>
                  <a:srgbClr val="414042"/>
                </a:solidFill>
              </a:rPr>
              <a:t>Program Materials</a:t>
            </a:r>
          </a:p>
        </p:txBody>
      </p:sp>
      <p:sp>
        <p:nvSpPr>
          <p:cNvPr id="3" name="Content Placeholder 2"/>
          <p:cNvSpPr>
            <a:spLocks noGrp="1"/>
          </p:cNvSpPr>
          <p:nvPr>
            <p:ph idx="1"/>
          </p:nvPr>
        </p:nvSpPr>
        <p:spPr/>
        <p:txBody>
          <a:bodyPr/>
          <a:lstStyle/>
          <a:p>
            <a:pPr>
              <a:defRPr/>
            </a:pPr>
            <a:r>
              <a:rPr lang="en-US" sz="1600" dirty="0" smtClean="0"/>
              <a:t>If you have not printed the conference materials for this program, please complete the following steps:</a:t>
            </a:r>
          </a:p>
          <a:p>
            <a:pPr marL="347472" indent="-347472">
              <a:buFont typeface="Arial" pitchFamily="34" charset="0"/>
              <a:buChar char="•"/>
              <a:defRPr/>
            </a:pPr>
            <a:r>
              <a:rPr lang="en-US" sz="1600" dirty="0"/>
              <a:t>Click on the ^ symbol next to “Conference Materials” in the middle of the left-hand column on your screen.  </a:t>
            </a:r>
          </a:p>
          <a:p>
            <a:pPr marL="347472" indent="-347472">
              <a:buFont typeface="Arial" pitchFamily="34" charset="0"/>
              <a:buChar char="•"/>
              <a:defRPr/>
            </a:pPr>
            <a:r>
              <a:rPr lang="en-US" sz="1600" dirty="0" smtClean="0"/>
              <a:t>Click on the tab labeled “Handouts” that appears, and there you will see a PDF of the slides for today's program.  </a:t>
            </a:r>
          </a:p>
          <a:p>
            <a:pPr marL="347472" indent="-347472">
              <a:buFont typeface="Arial" pitchFamily="34" charset="0"/>
              <a:buChar char="•"/>
              <a:defRPr/>
            </a:pPr>
            <a:r>
              <a:rPr lang="en-US" sz="1600" dirty="0" smtClean="0"/>
              <a:t>Double click on the PDF and a separate page will open.  </a:t>
            </a:r>
          </a:p>
          <a:p>
            <a:pPr marL="347472" indent="-347472">
              <a:buFont typeface="Arial" pitchFamily="34" charset="0"/>
              <a:buChar char="•"/>
              <a:defRPr/>
            </a:pPr>
            <a:r>
              <a:rPr lang="en-US" sz="1600" dirty="0" smtClean="0"/>
              <a:t>Print the slides by clicking on the printer icon.</a:t>
            </a:r>
          </a:p>
          <a:p>
            <a:pPr>
              <a:defRPr/>
            </a:pPr>
            <a:endParaRPr lang="en-US" sz="1600" dirty="0"/>
          </a:p>
        </p:txBody>
      </p:sp>
      <p:sp>
        <p:nvSpPr>
          <p:cNvPr id="58372" name="Title 1"/>
          <p:cNvSpPr txBox="1">
            <a:spLocks/>
          </p:cNvSpPr>
          <p:nvPr/>
        </p:nvSpPr>
        <p:spPr bwMode="auto">
          <a:xfrm>
            <a:off x="4343400" y="1096963"/>
            <a:ext cx="39322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bIns="36576" anchor="ctr"/>
          <a:lstStyle>
            <a:lvl1pPr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1pPr>
            <a:lvl2pPr marL="742950" indent="-285750" eaLnBrk="0" hangingPunct="0">
              <a:lnSpc>
                <a:spcPct val="112000"/>
              </a:lnSpc>
              <a:spcBef>
                <a:spcPct val="20000"/>
              </a:spcBef>
              <a:buClr>
                <a:srgbClr val="004B8D"/>
              </a:buClr>
              <a:buFont typeface="Arial" charset="0"/>
              <a:buChar char="•"/>
              <a:defRPr sz="1600">
                <a:solidFill>
                  <a:srgbClr val="414042"/>
                </a:solidFill>
                <a:latin typeface="Trebuchet MS" pitchFamily="34" charset="0"/>
                <a:cs typeface="Arial" charset="0"/>
              </a:defRPr>
            </a:lvl2pPr>
            <a:lvl3pPr marL="11430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3pPr>
            <a:lvl4pPr marL="16002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4pPr>
            <a:lvl5pPr marL="2057400" indent="-228600" eaLnBrk="0" hangingPunct="0">
              <a:lnSpc>
                <a:spcPct val="112000"/>
              </a:lnSpc>
              <a:spcBef>
                <a:spcPct val="20000"/>
              </a:spcBef>
              <a:buClr>
                <a:srgbClr val="004B8D"/>
              </a:buClr>
              <a:buFont typeface="Trebuchet MS" pitchFamily="34" charset="0"/>
              <a:buChar char="―"/>
              <a:defRPr sz="1600">
                <a:solidFill>
                  <a:srgbClr val="414042"/>
                </a:solidFill>
                <a:latin typeface="Trebuchet MS" pitchFamily="34" charset="0"/>
                <a:cs typeface="Arial" charset="0"/>
              </a:defRPr>
            </a:lvl5pPr>
            <a:lvl6pPr marL="25146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6pPr>
            <a:lvl7pPr marL="29718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7pPr>
            <a:lvl8pPr marL="34290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8pPr>
            <a:lvl9pPr marL="3886200" indent="-228600" eaLnBrk="0" fontAlgn="base" hangingPunct="0">
              <a:lnSpc>
                <a:spcPct val="112000"/>
              </a:lnSpc>
              <a:spcBef>
                <a:spcPct val="20000"/>
              </a:spcBef>
              <a:spcAft>
                <a:spcPct val="0"/>
              </a:spcAft>
              <a:buClr>
                <a:srgbClr val="004B8D"/>
              </a:buClr>
              <a:buFont typeface="Trebuchet MS" pitchFamily="34" charset="0"/>
              <a:buChar char="―"/>
              <a:defRPr sz="1600">
                <a:solidFill>
                  <a:srgbClr val="414042"/>
                </a:solidFill>
                <a:latin typeface="Trebuchet MS" pitchFamily="34" charset="0"/>
                <a:cs typeface="Arial" charset="0"/>
              </a:defRPr>
            </a:lvl9pPr>
          </a:lstStyle>
          <a:p>
            <a:pPr algn="r" eaLnBrk="1" hangingPunct="1">
              <a:lnSpc>
                <a:spcPct val="100000"/>
              </a:lnSpc>
              <a:spcBef>
                <a:spcPct val="0"/>
              </a:spcBef>
              <a:buClrTx/>
              <a:buFontTx/>
              <a:buNone/>
            </a:pPr>
            <a:r>
              <a:rPr lang="en-US" altLang="en-US" sz="1000">
                <a:solidFill>
                  <a:srgbClr val="004B8D"/>
                </a:solidFill>
                <a:latin typeface="Arial" charset="0"/>
              </a:rPr>
              <a:t>FOR LIVE EVENT ONLY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3250" y="817563"/>
            <a:ext cx="7989888" cy="5314950"/>
          </a:xfrm>
        </p:spPr>
        <p:txBody>
          <a:bodyPr rtlCol="0">
            <a:noAutofit/>
          </a:bodyPr>
          <a:lstStyle/>
          <a:p>
            <a:pPr marL="182880" indent="-182880" algn="ctr" fontAlgn="auto">
              <a:spcBef>
                <a:spcPts val="0"/>
              </a:spcBef>
              <a:buFont typeface="Arial" pitchFamily="34" charset="0"/>
              <a:buNone/>
              <a:defRPr/>
            </a:pPr>
            <a:r>
              <a:rPr lang="en-US" sz="3600" i="1" dirty="0" smtClean="0">
                <a:solidFill>
                  <a:srgbClr val="005A8C"/>
                </a:solidFill>
                <a:latin typeface="+mj-lt"/>
              </a:rPr>
              <a:t>Revenue Sharing Arrangements and Plan Asset Status</a:t>
            </a:r>
          </a:p>
          <a:p>
            <a:pPr marL="182880" indent="-182880" fontAlgn="auto">
              <a:spcBef>
                <a:spcPts val="0"/>
              </a:spcBef>
              <a:buFont typeface="Arial" pitchFamily="34" charset="0"/>
              <a:buChar char="•"/>
              <a:defRPr/>
            </a:pPr>
            <a:endParaRPr lang="en-US" sz="2400" dirty="0" smtClean="0"/>
          </a:p>
          <a:p>
            <a:pPr marL="182880" indent="-182880" fontAlgn="auto">
              <a:spcBef>
                <a:spcPts val="0"/>
              </a:spcBef>
              <a:buFont typeface="Arial" pitchFamily="34" charset="0"/>
              <a:buChar char="•"/>
              <a:defRPr/>
            </a:pPr>
            <a:r>
              <a:rPr lang="en-US" sz="2000" dirty="0" smtClean="0">
                <a:latin typeface="+mj-lt"/>
              </a:rPr>
              <a:t>Brief Overview of Revenue Sharing Arrangements</a:t>
            </a:r>
          </a:p>
          <a:p>
            <a:pPr marL="182880" indent="-182880" fontAlgn="auto">
              <a:spcBef>
                <a:spcPts val="0"/>
              </a:spcBef>
              <a:buFont typeface="Arial" pitchFamily="34" charset="0"/>
              <a:buChar char="•"/>
              <a:defRPr/>
            </a:pPr>
            <a:r>
              <a:rPr lang="en-US" sz="2000" dirty="0" smtClean="0">
                <a:latin typeface="+mj-lt"/>
              </a:rPr>
              <a:t>When are Revenue Sharing Payments “Plan Assets”? </a:t>
            </a:r>
          </a:p>
          <a:p>
            <a:pPr marL="182880" indent="-182880" fontAlgn="auto">
              <a:spcBef>
                <a:spcPts val="0"/>
              </a:spcBef>
              <a:buFont typeface="Arial" pitchFamily="34" charset="0"/>
              <a:buChar char="•"/>
              <a:defRPr/>
            </a:pPr>
            <a:r>
              <a:rPr lang="en-US" sz="2000" dirty="0" smtClean="0">
                <a:latin typeface="+mj-lt"/>
              </a:rPr>
              <a:t>Considerations for Revenue Sharing Payments that Constitute “Plan Assets”</a:t>
            </a:r>
          </a:p>
          <a:p>
            <a:pPr marL="182880" indent="-182880" algn="r" fontAlgn="auto">
              <a:spcBef>
                <a:spcPts val="0"/>
              </a:spcBef>
              <a:buFont typeface="Arial" pitchFamily="34" charset="0"/>
              <a:buNone/>
              <a:defRPr/>
            </a:pPr>
            <a:endParaRPr lang="en-US" sz="2000" dirty="0" smtClean="0">
              <a:latin typeface="+mj-lt"/>
            </a:endParaRPr>
          </a:p>
          <a:p>
            <a:pPr marL="182880" indent="-182880" algn="r" fontAlgn="auto">
              <a:spcBef>
                <a:spcPts val="0"/>
              </a:spcBef>
              <a:buFont typeface="Arial" pitchFamily="34" charset="0"/>
              <a:buNone/>
              <a:defRPr/>
            </a:pPr>
            <a:endParaRPr lang="en-US" sz="1800" dirty="0" smtClean="0">
              <a:latin typeface="+mj-lt"/>
            </a:endParaRPr>
          </a:p>
          <a:p>
            <a:pPr marL="182880" indent="-182880" algn="r" fontAlgn="auto">
              <a:spcBef>
                <a:spcPts val="0"/>
              </a:spcBef>
              <a:buFont typeface="Arial" pitchFamily="34" charset="0"/>
              <a:buNone/>
              <a:defRPr/>
            </a:pPr>
            <a:r>
              <a:rPr lang="en-US" sz="1800" dirty="0" smtClean="0">
                <a:latin typeface="+mj-lt"/>
              </a:rPr>
              <a:t>Liz Dyer</a:t>
            </a:r>
            <a:br>
              <a:rPr lang="en-US" sz="1800" dirty="0" smtClean="0">
                <a:latin typeface="+mj-lt"/>
              </a:rPr>
            </a:br>
            <a:r>
              <a:rPr lang="en-US" sz="1800" dirty="0" smtClean="0">
                <a:latin typeface="+mj-lt"/>
              </a:rPr>
              <a:t>Mayer Brown LLP</a:t>
            </a:r>
            <a:br>
              <a:rPr lang="en-US" sz="1800" dirty="0" smtClean="0">
                <a:latin typeface="+mj-lt"/>
              </a:rPr>
            </a:br>
            <a:r>
              <a:rPr lang="en-US" sz="1800" u="sng" dirty="0" smtClean="0">
                <a:latin typeface="+mj-lt"/>
              </a:rPr>
              <a:t>EDyer@mayerbrown.com</a:t>
            </a:r>
            <a:endParaRPr lang="en-US" sz="1800" u="sng" dirty="0">
              <a:latin typeface="+mj-lt"/>
            </a:endParaRPr>
          </a:p>
        </p:txBody>
      </p:sp>
      <p:sp>
        <p:nvSpPr>
          <p:cNvPr id="5939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D833E50-194D-4B40-AC8B-2889895B2352}" type="slidenum">
              <a:rPr lang="en-US" altLang="en-US">
                <a:solidFill>
                  <a:srgbClr val="005A8C"/>
                </a:solidFill>
              </a:rPr>
              <a:pPr eaLnBrk="1" hangingPunct="1"/>
              <a:t>5</a:t>
            </a:fld>
            <a:endParaRPr lang="en-US" altLang="en-US">
              <a:solidFill>
                <a:srgbClr val="005A8C"/>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538" y="442913"/>
            <a:ext cx="7989887" cy="776287"/>
          </a:xfrm>
        </p:spPr>
        <p:txBody>
          <a:bodyPr rtlCol="0">
            <a:noAutofit/>
          </a:bodyPr>
          <a:lstStyle/>
          <a:p>
            <a:pPr fontAlgn="auto">
              <a:spcAft>
                <a:spcPts val="0"/>
              </a:spcAft>
              <a:defRPr/>
            </a:pPr>
            <a:r>
              <a:rPr lang="en-US" i="1" dirty="0" smtClean="0"/>
              <a:t>Revenue Sharing and Plan Asset Status</a:t>
            </a:r>
            <a:r>
              <a:rPr lang="en-US" dirty="0" smtClean="0"/>
              <a:t/>
            </a:r>
            <a:br>
              <a:rPr lang="en-US" dirty="0" smtClean="0"/>
            </a:br>
            <a:r>
              <a:rPr lang="en-US" sz="2000" dirty="0" smtClean="0"/>
              <a:t>Brief Overview of Revenue Sharing Arrangements</a:t>
            </a:r>
            <a:r>
              <a:rPr lang="en-US" sz="2800" dirty="0" smtClean="0"/>
              <a:t/>
            </a:r>
            <a:br>
              <a:rPr lang="en-US" sz="2800"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i="1" dirty="0" smtClean="0"/>
              <a:t/>
            </a:r>
            <a:br>
              <a:rPr lang="en-US" i="1" dirty="0" smtClean="0"/>
            </a:br>
            <a:endParaRPr lang="en-US" sz="2000" b="1" dirty="0">
              <a:solidFill>
                <a:schemeClr val="accent3"/>
              </a:solidFill>
              <a:latin typeface="+mn-lt"/>
            </a:endParaRPr>
          </a:p>
        </p:txBody>
      </p:sp>
      <p:sp>
        <p:nvSpPr>
          <p:cNvPr id="3" name="Content Placeholder 2"/>
          <p:cNvSpPr>
            <a:spLocks noGrp="1"/>
          </p:cNvSpPr>
          <p:nvPr>
            <p:ph idx="1"/>
          </p:nvPr>
        </p:nvSpPr>
        <p:spPr>
          <a:xfrm>
            <a:off x="576263" y="1246188"/>
            <a:ext cx="7989887" cy="4886325"/>
          </a:xfrm>
        </p:spPr>
        <p:txBody>
          <a:bodyPr rtlCol="0">
            <a:noAutofit/>
          </a:bodyPr>
          <a:lstStyle/>
          <a:p>
            <a:pPr marL="182880" indent="-182880" fontAlgn="auto">
              <a:spcBef>
                <a:spcPts val="0"/>
              </a:spcBef>
              <a:spcAft>
                <a:spcPts val="600"/>
              </a:spcAft>
              <a:buFont typeface="Arial" pitchFamily="34" charset="0"/>
              <a:buChar char="•"/>
              <a:defRPr/>
            </a:pPr>
            <a:r>
              <a:rPr lang="en-US" sz="2000" i="1" dirty="0" smtClean="0">
                <a:latin typeface="+mj-lt"/>
              </a:rPr>
              <a:t>What is revenue sharing?</a:t>
            </a:r>
          </a:p>
          <a:p>
            <a:pPr lvl="1" fontAlgn="auto">
              <a:spcBef>
                <a:spcPts val="0"/>
              </a:spcBef>
              <a:spcAft>
                <a:spcPts val="600"/>
              </a:spcAft>
              <a:buFont typeface="Arial" pitchFamily="34" charset="0"/>
              <a:buChar char="–"/>
              <a:defRPr/>
            </a:pPr>
            <a:r>
              <a:rPr lang="en-US" sz="1800" dirty="0" smtClean="0">
                <a:latin typeface="+mj-lt"/>
              </a:rPr>
              <a:t>Payments that plan investment options (commonly mutual funds or their advisers) make to plan trustees, </a:t>
            </a:r>
            <a:r>
              <a:rPr lang="en-US" sz="1800" dirty="0" err="1" smtClean="0">
                <a:latin typeface="+mj-lt"/>
              </a:rPr>
              <a:t>recordkeepers</a:t>
            </a:r>
            <a:r>
              <a:rPr lang="en-US" sz="1800" dirty="0" smtClean="0">
                <a:latin typeface="+mj-lt"/>
              </a:rPr>
              <a:t> and other investment platform providers, including shareholder servicing fees, distribution and 12b-1 fees</a:t>
            </a:r>
          </a:p>
          <a:p>
            <a:pPr marL="182880" indent="-182880" fontAlgn="auto">
              <a:spcBef>
                <a:spcPts val="0"/>
              </a:spcBef>
              <a:spcAft>
                <a:spcPts val="600"/>
              </a:spcAft>
              <a:buFont typeface="Arial" pitchFamily="34" charset="0"/>
              <a:buChar char="•"/>
              <a:defRPr/>
            </a:pPr>
            <a:r>
              <a:rPr lang="en-US" sz="2000" i="1" dirty="0" smtClean="0">
                <a:latin typeface="+mj-lt"/>
              </a:rPr>
              <a:t>Types of arrangements:</a:t>
            </a:r>
          </a:p>
          <a:p>
            <a:pPr lvl="1" fontAlgn="auto">
              <a:spcBef>
                <a:spcPts val="0"/>
              </a:spcBef>
              <a:spcAft>
                <a:spcPts val="600"/>
              </a:spcAft>
              <a:buFont typeface="Arial" pitchFamily="34" charset="0"/>
              <a:buChar char="–"/>
              <a:defRPr/>
            </a:pPr>
            <a:r>
              <a:rPr lang="en-US" sz="1800" dirty="0" smtClean="0">
                <a:latin typeface="+mj-lt"/>
              </a:rPr>
              <a:t>All revenue sharing amounts are retained by the plan service provider as compensation</a:t>
            </a:r>
          </a:p>
          <a:p>
            <a:pPr lvl="1" fontAlgn="auto">
              <a:spcBef>
                <a:spcPts val="0"/>
              </a:spcBef>
              <a:spcAft>
                <a:spcPts val="600"/>
              </a:spcAft>
              <a:buFont typeface="Arial" pitchFamily="34" charset="0"/>
              <a:buChar char="–"/>
              <a:defRPr/>
            </a:pPr>
            <a:r>
              <a:rPr lang="en-US" sz="1800" dirty="0" smtClean="0">
                <a:latin typeface="+mj-lt"/>
              </a:rPr>
              <a:t>All revenue sharing amounts are retained by the plan service provider but the plan may receive credits</a:t>
            </a:r>
          </a:p>
          <a:p>
            <a:pPr lvl="1" fontAlgn="auto">
              <a:spcBef>
                <a:spcPts val="0"/>
              </a:spcBef>
              <a:spcAft>
                <a:spcPts val="600"/>
              </a:spcAft>
              <a:buFont typeface="Arial" pitchFamily="34" charset="0"/>
              <a:buChar char="–"/>
              <a:defRPr/>
            </a:pPr>
            <a:r>
              <a:rPr lang="en-US" sz="1800" dirty="0" smtClean="0">
                <a:latin typeface="+mj-lt"/>
              </a:rPr>
              <a:t>The plan is entitled to revenue sharing amounts that exceed the amount payable for recordkeeping and/or other specified services</a:t>
            </a:r>
          </a:p>
          <a:p>
            <a:pPr lvl="1" fontAlgn="auto">
              <a:spcBef>
                <a:spcPts val="0"/>
              </a:spcBef>
              <a:spcAft>
                <a:spcPts val="600"/>
              </a:spcAft>
              <a:buFont typeface="Arial" pitchFamily="34" charset="0"/>
              <a:buChar char="–"/>
              <a:defRPr/>
            </a:pPr>
            <a:r>
              <a:rPr lang="en-US" sz="1800" dirty="0" smtClean="0">
                <a:latin typeface="+mj-lt"/>
              </a:rPr>
              <a:t>The plan is entitled to all revenue sharing amounts</a:t>
            </a:r>
          </a:p>
        </p:txBody>
      </p:sp>
      <p:sp>
        <p:nvSpPr>
          <p:cNvPr id="6042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4F02265-83DA-4CD7-9998-4F1775DC22AF}" type="slidenum">
              <a:rPr lang="en-US" altLang="en-US">
                <a:solidFill>
                  <a:srgbClr val="005A8C"/>
                </a:solidFill>
              </a:rPr>
              <a:pPr eaLnBrk="1" hangingPunct="1"/>
              <a:t>6</a:t>
            </a:fld>
            <a:endParaRPr lang="en-US" altLang="en-US">
              <a:solidFill>
                <a:srgbClr val="005A8C"/>
              </a:solidFill>
            </a:endParaRPr>
          </a:p>
        </p:txBody>
      </p:sp>
      <p:sp>
        <p:nvSpPr>
          <p:cNvPr id="5" name="Title 1"/>
          <p:cNvSpPr txBox="1">
            <a:spLocks/>
          </p:cNvSpPr>
          <p:nvPr/>
        </p:nvSpPr>
        <p:spPr>
          <a:xfrm>
            <a:off x="327025" y="255588"/>
            <a:ext cx="7989888" cy="808037"/>
          </a:xfrm>
          <a:prstGeom prst="rect">
            <a:avLst/>
          </a:prstGeom>
        </p:spPr>
        <p:txBody>
          <a:bodyPr lIns="0" tIns="0" rIns="0" bIns="0"/>
          <a:lstStyle/>
          <a:p>
            <a:pPr fontAlgn="auto">
              <a:spcAft>
                <a:spcPts val="0"/>
              </a:spcAft>
              <a:defRPr/>
            </a:pPr>
            <a:endParaRPr lang="en-US" sz="2600" i="1" dirty="0">
              <a:solidFill>
                <a:srgbClr val="005A8C"/>
              </a:solidFill>
              <a:latin typeface="Georgia"/>
              <a:ea typeface="+mj-ea"/>
              <a:cs typeface="+mj-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576263" y="430213"/>
            <a:ext cx="7989887" cy="788987"/>
          </a:xfrm>
        </p:spPr>
        <p:txBody>
          <a:bodyPr/>
          <a:lstStyle/>
          <a:p>
            <a:r>
              <a:rPr lang="en-US" altLang="en-US" i="1" smtClean="0"/>
              <a:t>Revenue Sharing and Plan Asset Status</a:t>
            </a:r>
            <a:r>
              <a:rPr lang="en-US" altLang="en-US" smtClean="0"/>
              <a:t/>
            </a:r>
            <a:br>
              <a:rPr lang="en-US" altLang="en-US" smtClean="0"/>
            </a:br>
            <a:r>
              <a:rPr lang="en-US" altLang="en-US" sz="2000" smtClean="0"/>
              <a:t>When are Revenue Sharing Payments “Plan Assets”?</a:t>
            </a:r>
          </a:p>
        </p:txBody>
      </p:sp>
      <p:sp>
        <p:nvSpPr>
          <p:cNvPr id="3" name="Content Placeholder 2"/>
          <p:cNvSpPr>
            <a:spLocks noGrp="1"/>
          </p:cNvSpPr>
          <p:nvPr>
            <p:ph idx="1"/>
          </p:nvPr>
        </p:nvSpPr>
        <p:spPr>
          <a:xfrm>
            <a:off x="576263" y="1385888"/>
            <a:ext cx="7989887" cy="4987925"/>
          </a:xfrm>
        </p:spPr>
        <p:txBody>
          <a:bodyPr rtlCol="0">
            <a:noAutofit/>
          </a:bodyPr>
          <a:lstStyle/>
          <a:p>
            <a:pPr marL="182880" indent="-182880" fontAlgn="auto">
              <a:spcBef>
                <a:spcPts val="0"/>
              </a:spcBef>
              <a:spcAft>
                <a:spcPts val="600"/>
              </a:spcAft>
              <a:buFont typeface="Arial" pitchFamily="34" charset="0"/>
              <a:buChar char="•"/>
              <a:defRPr/>
            </a:pPr>
            <a:r>
              <a:rPr lang="en-US" sz="2000" dirty="0" smtClean="0">
                <a:latin typeface="+mj-lt"/>
              </a:rPr>
              <a:t>In 2013, the </a:t>
            </a:r>
            <a:r>
              <a:rPr lang="en-US" sz="2000" dirty="0" err="1" smtClean="0">
                <a:latin typeface="+mj-lt"/>
              </a:rPr>
              <a:t>DOL</a:t>
            </a:r>
            <a:r>
              <a:rPr lang="en-US" sz="2000" dirty="0" smtClean="0">
                <a:latin typeface="+mj-lt"/>
              </a:rPr>
              <a:t> released guidance in the form of </a:t>
            </a:r>
            <a:r>
              <a:rPr lang="en-US" sz="2000" b="1" i="1" dirty="0" smtClean="0">
                <a:latin typeface="+mj-lt"/>
              </a:rPr>
              <a:t>Advisory Opinion 2013-03A </a:t>
            </a:r>
            <a:r>
              <a:rPr lang="en-US" sz="2000" dirty="0" smtClean="0">
                <a:latin typeface="+mj-lt"/>
              </a:rPr>
              <a:t>exploring the question of whether revenue sharing payments constitute “plan assets” under </a:t>
            </a:r>
            <a:r>
              <a:rPr lang="en-US" sz="2000" dirty="0" err="1" smtClean="0">
                <a:latin typeface="+mj-lt"/>
              </a:rPr>
              <a:t>ERISA</a:t>
            </a:r>
            <a:endParaRPr lang="en-US" sz="2000" dirty="0" smtClean="0">
              <a:latin typeface="+mj-lt"/>
            </a:endParaRPr>
          </a:p>
          <a:p>
            <a:pPr lvl="1" fontAlgn="auto">
              <a:spcBef>
                <a:spcPts val="0"/>
              </a:spcBef>
              <a:spcAft>
                <a:spcPts val="600"/>
              </a:spcAft>
              <a:buFont typeface="Arial" pitchFamily="34" charset="0"/>
              <a:buChar char="–"/>
              <a:defRPr/>
            </a:pPr>
            <a:r>
              <a:rPr lang="en-US" sz="1800" i="1" dirty="0" smtClean="0">
                <a:latin typeface="+mj-lt"/>
              </a:rPr>
              <a:t>Background </a:t>
            </a:r>
          </a:p>
          <a:p>
            <a:pPr marL="1097280" lvl="2" indent="-182880" fontAlgn="auto">
              <a:spcBef>
                <a:spcPts val="0"/>
              </a:spcBef>
              <a:spcAft>
                <a:spcPts val="600"/>
              </a:spcAft>
              <a:buFont typeface="Arial" pitchFamily="34" charset="0"/>
              <a:buChar char="•"/>
              <a:defRPr/>
            </a:pPr>
            <a:r>
              <a:rPr lang="en-US" sz="1600" dirty="0" smtClean="0">
                <a:latin typeface="+mj-lt"/>
              </a:rPr>
              <a:t>Principal Life Insurance Company provides recordkeeping and related administrative services to defined contribution plans and also makes available to such plans investment options including its own separate accounts and affiliated and unaffiliated mutual funds.</a:t>
            </a:r>
          </a:p>
          <a:p>
            <a:pPr marL="1097280" lvl="2" indent="-182880" fontAlgn="auto">
              <a:spcBef>
                <a:spcPts val="0"/>
              </a:spcBef>
              <a:spcAft>
                <a:spcPts val="600"/>
              </a:spcAft>
              <a:buFont typeface="Arial" pitchFamily="34" charset="0"/>
              <a:buChar char="•"/>
              <a:defRPr/>
            </a:pPr>
            <a:r>
              <a:rPr lang="en-US" sz="1600" dirty="0" smtClean="0">
                <a:latin typeface="+mj-lt"/>
              </a:rPr>
              <a:t>Principal receives revenue sharing payments from these investments and will either: </a:t>
            </a:r>
          </a:p>
          <a:p>
            <a:pPr marL="1771650" lvl="3" indent="-400050" fontAlgn="auto">
              <a:spcBef>
                <a:spcPts val="0"/>
              </a:spcBef>
              <a:spcAft>
                <a:spcPts val="600"/>
              </a:spcAft>
              <a:buFont typeface="Arial" pitchFamily="34" charset="0"/>
              <a:buAutoNum type="romanLcParenBoth"/>
              <a:defRPr/>
            </a:pPr>
            <a:r>
              <a:rPr lang="en-US" sz="1600" dirty="0" smtClean="0">
                <a:latin typeface="+mj-lt"/>
              </a:rPr>
              <a:t>agree to maintain a bookkeeping record /account of the payments received in connection with a plan’s investment, or </a:t>
            </a:r>
          </a:p>
          <a:p>
            <a:pPr marL="1771650" lvl="3" indent="-400050" fontAlgn="auto">
              <a:spcBef>
                <a:spcPts val="0"/>
              </a:spcBef>
              <a:spcAft>
                <a:spcPts val="600"/>
              </a:spcAft>
              <a:buFont typeface="Arial" pitchFamily="34" charset="0"/>
              <a:buAutoNum type="romanLcParenBoth"/>
              <a:defRPr/>
            </a:pPr>
            <a:r>
              <a:rPr lang="en-US" sz="1600" dirty="0" smtClean="0">
                <a:latin typeface="+mj-lt"/>
              </a:rPr>
              <a:t>agree to deposit the amounts directly into a plan account periodically or on a specified date.</a:t>
            </a:r>
          </a:p>
        </p:txBody>
      </p:sp>
      <p:sp>
        <p:nvSpPr>
          <p:cNvPr id="614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41C4A38-D59D-4216-9D8B-9CE80EBC0095}" type="slidenum">
              <a:rPr lang="en-US" altLang="en-US">
                <a:solidFill>
                  <a:srgbClr val="005A8C"/>
                </a:solidFill>
              </a:rPr>
              <a:pPr eaLnBrk="1" hangingPunct="1"/>
              <a:t>7</a:t>
            </a:fld>
            <a:endParaRPr lang="en-US" altLang="en-US">
              <a:solidFill>
                <a:srgbClr val="005A8C"/>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576263" y="387350"/>
            <a:ext cx="7989887" cy="762000"/>
          </a:xfrm>
        </p:spPr>
        <p:txBody>
          <a:bodyPr/>
          <a:lstStyle/>
          <a:p>
            <a:r>
              <a:rPr lang="en-US" altLang="en-US" i="1" smtClean="0"/>
              <a:t>Revenue Sharing and Plan Asset Status</a:t>
            </a:r>
            <a:r>
              <a:rPr lang="en-US" altLang="en-US" smtClean="0"/>
              <a:t/>
            </a:r>
            <a:br>
              <a:rPr lang="en-US" altLang="en-US" smtClean="0"/>
            </a:br>
            <a:r>
              <a:rPr lang="en-US" altLang="en-US" sz="2000" smtClean="0"/>
              <a:t>When are Revenue Sharing Payments “Plan Assets”?</a:t>
            </a:r>
          </a:p>
        </p:txBody>
      </p:sp>
      <p:sp>
        <p:nvSpPr>
          <p:cNvPr id="3" name="Content Placeholder 2"/>
          <p:cNvSpPr>
            <a:spLocks noGrp="1"/>
          </p:cNvSpPr>
          <p:nvPr>
            <p:ph idx="1"/>
          </p:nvPr>
        </p:nvSpPr>
        <p:spPr/>
        <p:txBody>
          <a:bodyPr rtlCol="0">
            <a:noAutofit/>
          </a:bodyPr>
          <a:lstStyle/>
          <a:p>
            <a:pPr lvl="1" fontAlgn="auto">
              <a:spcBef>
                <a:spcPts val="0"/>
              </a:spcBef>
              <a:spcAft>
                <a:spcPts val="600"/>
              </a:spcAft>
              <a:buFont typeface="Arial" pitchFamily="34" charset="0"/>
              <a:buChar char="–"/>
              <a:defRPr/>
            </a:pPr>
            <a:r>
              <a:rPr lang="en-US" sz="1800" i="1" dirty="0" smtClean="0">
                <a:latin typeface="+mj-lt"/>
              </a:rPr>
              <a:t>Background cont’d.</a:t>
            </a:r>
          </a:p>
          <a:p>
            <a:pPr marL="1097280" lvl="2" indent="-182880" fontAlgn="auto">
              <a:spcBef>
                <a:spcPts val="0"/>
              </a:spcBef>
              <a:spcAft>
                <a:spcPts val="600"/>
              </a:spcAft>
              <a:buFont typeface="Arial" pitchFamily="34" charset="0"/>
              <a:buChar char="•"/>
              <a:defRPr/>
            </a:pPr>
            <a:r>
              <a:rPr lang="en-US" sz="1600" dirty="0" smtClean="0">
                <a:latin typeface="+mj-lt"/>
              </a:rPr>
              <a:t>If Principal maintains a bookkeeping record/account:</a:t>
            </a:r>
          </a:p>
          <a:p>
            <a:pPr marL="1645920" lvl="3" indent="-274320" fontAlgn="auto">
              <a:spcBef>
                <a:spcPts val="0"/>
              </a:spcBef>
              <a:spcAft>
                <a:spcPts val="600"/>
              </a:spcAft>
              <a:buFont typeface="Arial" pitchFamily="34" charset="0"/>
              <a:buChar char="–"/>
              <a:defRPr/>
            </a:pPr>
            <a:r>
              <a:rPr lang="en-US" sz="1600" dirty="0" smtClean="0">
                <a:latin typeface="+mj-lt"/>
              </a:rPr>
              <a:t>The record will reflect credits calculated by reference to the estimated revenue sharing payments. </a:t>
            </a:r>
            <a:endParaRPr lang="en-US" i="1" dirty="0" smtClean="0">
              <a:latin typeface="+mj-lt"/>
            </a:endParaRPr>
          </a:p>
          <a:p>
            <a:pPr marL="1645920" lvl="3" indent="-274320" fontAlgn="auto">
              <a:spcBef>
                <a:spcPts val="0"/>
              </a:spcBef>
              <a:spcAft>
                <a:spcPts val="600"/>
              </a:spcAft>
              <a:buFont typeface="Arial" pitchFamily="34" charset="0"/>
              <a:buChar char="–"/>
              <a:defRPr/>
            </a:pPr>
            <a:r>
              <a:rPr lang="en-US" sz="1600" dirty="0" smtClean="0">
                <a:latin typeface="+mj-lt"/>
              </a:rPr>
              <a:t>In accordance with the agreement between Principal and the plan client and at the direction of the plan’s fiduciaries, the credits may be used to pay certain plan expenses (including payments for services of accountants, consultants, actuaries and attorneys).</a:t>
            </a:r>
          </a:p>
          <a:p>
            <a:pPr marL="1645920" lvl="3" indent="-274320" fontAlgn="auto">
              <a:spcBef>
                <a:spcPts val="0"/>
              </a:spcBef>
              <a:spcAft>
                <a:spcPts val="600"/>
              </a:spcAft>
              <a:buFont typeface="Arial" pitchFamily="34" charset="0"/>
              <a:buChar char="–"/>
              <a:defRPr/>
            </a:pPr>
            <a:r>
              <a:rPr lang="en-US" sz="1600" dirty="0" smtClean="0">
                <a:latin typeface="+mj-lt"/>
              </a:rPr>
              <a:t>The credits are held as general assets of Principal and Principal does not establish a separate bank or custodial account to hold the credits.</a:t>
            </a:r>
          </a:p>
          <a:p>
            <a:pPr marL="1645920" lvl="3" indent="-274320" fontAlgn="auto">
              <a:spcBef>
                <a:spcPts val="0"/>
              </a:spcBef>
              <a:spcAft>
                <a:spcPts val="600"/>
              </a:spcAft>
              <a:buFont typeface="Arial" pitchFamily="34" charset="0"/>
              <a:buChar char="–"/>
              <a:defRPr/>
            </a:pPr>
            <a:r>
              <a:rPr lang="en-US" sz="1600" dirty="0" smtClean="0">
                <a:latin typeface="+mj-lt"/>
              </a:rPr>
              <a:t>The agreements between Principal and its plan clients do not require Principal to segregate the credits for the benefit of any of the plans and Principal makes no representations that the credits will be set aside for the benefit of its plan clients.</a:t>
            </a:r>
            <a:endParaRPr lang="en-US" sz="1400" dirty="0" smtClean="0"/>
          </a:p>
          <a:p>
            <a:pPr marL="1113473" lvl="4" indent="-290513" fontAlgn="auto">
              <a:spcBef>
                <a:spcPts val="0"/>
              </a:spcBef>
              <a:buFont typeface="Arial" pitchFamily="34" charset="0"/>
              <a:buChar char="•"/>
              <a:defRPr/>
            </a:pPr>
            <a:endParaRPr lang="en-US" i="1" dirty="0" smtClean="0">
              <a:latin typeface="+mj-lt"/>
            </a:endParaRPr>
          </a:p>
          <a:p>
            <a:pPr marL="182880" indent="-182880" fontAlgn="auto">
              <a:spcBef>
                <a:spcPts val="0"/>
              </a:spcBef>
              <a:buFont typeface="Arial" pitchFamily="34" charset="0"/>
              <a:buChar char="•"/>
              <a:defRPr/>
            </a:pPr>
            <a:endParaRPr lang="en-US" dirty="0"/>
          </a:p>
        </p:txBody>
      </p:sp>
      <p:sp>
        <p:nvSpPr>
          <p:cNvPr id="6246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E4FCF2A-4BFE-4E60-BD9E-6BD45A87BA80}" type="slidenum">
              <a:rPr lang="en-US" altLang="en-US">
                <a:solidFill>
                  <a:srgbClr val="005A8C"/>
                </a:solidFill>
              </a:rPr>
              <a:pPr eaLnBrk="1" hangingPunct="1"/>
              <a:t>8</a:t>
            </a:fld>
            <a:endParaRPr lang="en-US" altLang="en-US">
              <a:solidFill>
                <a:srgbClr val="005A8C"/>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576263" y="401638"/>
            <a:ext cx="7989887" cy="720725"/>
          </a:xfrm>
        </p:spPr>
        <p:txBody>
          <a:bodyPr/>
          <a:lstStyle/>
          <a:p>
            <a:r>
              <a:rPr lang="en-US" altLang="en-US" i="1" smtClean="0"/>
              <a:t>Revenue Sharing and Plan Asset Status</a:t>
            </a:r>
            <a:r>
              <a:rPr lang="en-US" altLang="en-US" smtClean="0"/>
              <a:t/>
            </a:r>
            <a:br>
              <a:rPr lang="en-US" altLang="en-US" smtClean="0"/>
            </a:br>
            <a:r>
              <a:rPr lang="en-US" altLang="en-US" sz="2000" smtClean="0"/>
              <a:t>When Are Revenue Sharing Payments “Plan Assets”?</a:t>
            </a:r>
          </a:p>
        </p:txBody>
      </p:sp>
      <p:sp>
        <p:nvSpPr>
          <p:cNvPr id="3" name="Content Placeholder 2"/>
          <p:cNvSpPr>
            <a:spLocks noGrp="1"/>
          </p:cNvSpPr>
          <p:nvPr>
            <p:ph idx="1"/>
          </p:nvPr>
        </p:nvSpPr>
        <p:spPr>
          <a:xfrm>
            <a:off x="576263" y="1343890"/>
            <a:ext cx="7989887" cy="4787969"/>
          </a:xfrm>
        </p:spPr>
        <p:txBody>
          <a:bodyPr rtlCol="0">
            <a:noAutofit/>
          </a:bodyPr>
          <a:lstStyle/>
          <a:p>
            <a:pPr marL="747713" lvl="3" indent="-290513" fontAlgn="auto">
              <a:spcBef>
                <a:spcPts val="0"/>
              </a:spcBef>
              <a:buFont typeface="Arial" pitchFamily="34" charset="0"/>
              <a:buChar char="–"/>
              <a:defRPr/>
            </a:pPr>
            <a:r>
              <a:rPr lang="en-US" i="1" dirty="0" err="1" smtClean="0">
                <a:latin typeface="+mj-lt"/>
              </a:rPr>
              <a:t>DOL</a:t>
            </a:r>
            <a:r>
              <a:rPr lang="en-US" i="1" dirty="0" smtClean="0">
                <a:latin typeface="+mj-lt"/>
              </a:rPr>
              <a:t> analysis</a:t>
            </a:r>
          </a:p>
          <a:p>
            <a:pPr marL="1113473" lvl="4" indent="-290513" fontAlgn="auto">
              <a:spcBef>
                <a:spcPts val="0"/>
              </a:spcBef>
              <a:buFont typeface="Arial" pitchFamily="34" charset="0"/>
              <a:buChar char="•"/>
              <a:defRPr/>
            </a:pPr>
            <a:r>
              <a:rPr lang="en-US" sz="1600" dirty="0" smtClean="0">
                <a:latin typeface="+mj-lt"/>
              </a:rPr>
              <a:t>“Plan assets” are determined by applying ordinary notions of property rights to the specific arrangement-- the assets of a plan will include any property (tangible or intangible) in which the plan has a beneficial interest.</a:t>
            </a:r>
          </a:p>
          <a:p>
            <a:pPr marL="1616393" lvl="5" indent="-290513">
              <a:defRPr/>
            </a:pPr>
            <a:r>
              <a:rPr lang="en-US" sz="1400" dirty="0" smtClean="0">
                <a:latin typeface="+mj-lt"/>
              </a:rPr>
              <a:t>Must consider the contract or other legal instrument involving the plan and the actions/representations of the parties involved.</a:t>
            </a:r>
          </a:p>
          <a:p>
            <a:pPr marL="1616393" lvl="5" indent="-290513">
              <a:spcAft>
                <a:spcPts val="600"/>
              </a:spcAft>
              <a:defRPr/>
            </a:pPr>
            <a:r>
              <a:rPr lang="en-US" sz="1400" dirty="0" smtClean="0">
                <a:latin typeface="+mj-lt"/>
              </a:rPr>
              <a:t>The mere segregation of a service provider’s funds to facilitate the administration of a contract with a plan would not in itself create a beneficial interest in those assets on behalf of the plan. </a:t>
            </a:r>
          </a:p>
          <a:p>
            <a:pPr marL="1113473" lvl="4" indent="-290513" fontAlgn="auto">
              <a:spcBef>
                <a:spcPts val="0"/>
              </a:spcBef>
              <a:buFont typeface="Arial" pitchFamily="34" charset="0"/>
              <a:buChar char="•"/>
              <a:defRPr/>
            </a:pPr>
            <a:r>
              <a:rPr lang="en-US" sz="1600" dirty="0" smtClean="0">
                <a:latin typeface="+mj-lt"/>
              </a:rPr>
              <a:t>Applying these principals to the facts at hand, the </a:t>
            </a:r>
            <a:r>
              <a:rPr lang="en-US" sz="1600" dirty="0" err="1" smtClean="0">
                <a:latin typeface="+mj-lt"/>
              </a:rPr>
              <a:t>DOL</a:t>
            </a:r>
            <a:r>
              <a:rPr lang="en-US" sz="1600" dirty="0" smtClean="0">
                <a:latin typeface="+mj-lt"/>
              </a:rPr>
              <a:t> concluded that revenue sharing payments recorded in bookkeeping accounts  are not “plan assets” before the plans actually receive these payments.  </a:t>
            </a:r>
          </a:p>
          <a:p>
            <a:pPr marL="1113473" lvl="4" indent="-290513" fontAlgn="auto">
              <a:spcBef>
                <a:spcPts val="0"/>
              </a:spcBef>
              <a:buFont typeface="Arial" pitchFamily="34" charset="0"/>
              <a:buChar char="•"/>
              <a:defRPr/>
            </a:pPr>
            <a:r>
              <a:rPr lang="en-US" sz="1600" dirty="0" smtClean="0">
                <a:latin typeface="+mj-lt"/>
              </a:rPr>
              <a:t>The </a:t>
            </a:r>
            <a:r>
              <a:rPr lang="en-US" sz="1600" dirty="0" err="1" smtClean="0">
                <a:latin typeface="+mj-lt"/>
              </a:rPr>
              <a:t>DOL</a:t>
            </a:r>
            <a:r>
              <a:rPr lang="en-US" sz="1600" dirty="0" smtClean="0">
                <a:latin typeface="+mj-lt"/>
              </a:rPr>
              <a:t> emphasized that a plan’s assets can include any type of property, tangible or intangible, and that a plan’s contractual right to receive revenue sharing payments (as agreed to with Principal) or to have these payments applied towards plan expenses would constitute an asset of the plan.   </a:t>
            </a:r>
          </a:p>
          <a:p>
            <a:pPr marL="182880" indent="-182880" fontAlgn="auto">
              <a:spcBef>
                <a:spcPts val="0"/>
              </a:spcBef>
              <a:buFont typeface="Arial" pitchFamily="34" charset="0"/>
              <a:buChar char="•"/>
              <a:defRPr/>
            </a:pPr>
            <a:endParaRPr lang="en-US" dirty="0"/>
          </a:p>
        </p:txBody>
      </p:sp>
      <p:sp>
        <p:nvSpPr>
          <p:cNvPr id="634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454D508-9C9F-4366-9409-5F360A23D523}" type="slidenum">
              <a:rPr lang="en-US" altLang="en-US">
                <a:solidFill>
                  <a:srgbClr val="005A8C"/>
                </a:solidFill>
              </a:rPr>
              <a:pPr eaLnBrk="1" hangingPunct="1"/>
              <a:t>9</a:t>
            </a:fld>
            <a:endParaRPr lang="en-US" altLang="en-US">
              <a:solidFill>
                <a:srgbClr val="005A8C"/>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576263" y="484188"/>
            <a:ext cx="7989887" cy="708025"/>
          </a:xfrm>
        </p:spPr>
        <p:txBody>
          <a:bodyPr/>
          <a:lstStyle/>
          <a:p>
            <a:r>
              <a:rPr lang="en-US" altLang="en-US" i="1" smtClean="0"/>
              <a:t>Revenue Sharing and Plan Asset Status</a:t>
            </a:r>
            <a:r>
              <a:rPr lang="en-US" altLang="en-US" smtClean="0"/>
              <a:t/>
            </a:r>
            <a:br>
              <a:rPr lang="en-US" altLang="en-US" smtClean="0"/>
            </a:br>
            <a:r>
              <a:rPr lang="en-US" altLang="en-US" sz="2000" smtClean="0"/>
              <a:t>When Are Revenue Sharing Payments “Plan Assets”?</a:t>
            </a:r>
          </a:p>
        </p:txBody>
      </p:sp>
      <p:sp>
        <p:nvSpPr>
          <p:cNvPr id="3" name="Content Placeholder 2"/>
          <p:cNvSpPr>
            <a:spLocks noGrp="1"/>
          </p:cNvSpPr>
          <p:nvPr>
            <p:ph idx="1"/>
          </p:nvPr>
        </p:nvSpPr>
        <p:spPr>
          <a:xfrm>
            <a:off x="576263" y="1446213"/>
            <a:ext cx="7989887" cy="4727575"/>
          </a:xfrm>
        </p:spPr>
        <p:txBody>
          <a:bodyPr rtlCol="0">
            <a:noAutofit/>
          </a:bodyPr>
          <a:lstStyle/>
          <a:p>
            <a:pPr marL="747713" lvl="3" indent="-290513" fontAlgn="auto">
              <a:spcBef>
                <a:spcPts val="0"/>
              </a:spcBef>
              <a:buFont typeface="Arial" pitchFamily="34" charset="0"/>
              <a:buChar char="–"/>
              <a:defRPr/>
            </a:pPr>
            <a:r>
              <a:rPr lang="en-US" i="1" dirty="0" err="1" smtClean="0">
                <a:latin typeface="+mj-lt"/>
              </a:rPr>
              <a:t>DOL</a:t>
            </a:r>
            <a:r>
              <a:rPr lang="en-US" i="1" dirty="0" smtClean="0">
                <a:latin typeface="+mj-lt"/>
              </a:rPr>
              <a:t> analysis cont’d.</a:t>
            </a:r>
          </a:p>
          <a:p>
            <a:pPr marL="1113473" lvl="4" indent="-290513" fontAlgn="auto">
              <a:spcBef>
                <a:spcPts val="0"/>
              </a:spcBef>
              <a:buFont typeface="Arial" pitchFamily="34" charset="0"/>
              <a:buChar char="•"/>
              <a:defRPr/>
            </a:pPr>
            <a:r>
              <a:rPr lang="en-US" dirty="0" smtClean="0">
                <a:latin typeface="+mj-lt"/>
              </a:rPr>
              <a:t>Because a plan’s contractual right to receive the revenue sharing payments constitutes a “plan asset,” a plan’s claim against Principal for failure to pay  these amounts as required would also constitute an asset of the plan.</a:t>
            </a:r>
          </a:p>
          <a:p>
            <a:pPr marL="1113473" lvl="4" indent="-290513" fontAlgn="auto">
              <a:spcBef>
                <a:spcPts val="0"/>
              </a:spcBef>
              <a:buFont typeface="Arial" pitchFamily="34" charset="0"/>
              <a:buChar char="•"/>
              <a:defRPr/>
            </a:pPr>
            <a:r>
              <a:rPr lang="en-US" dirty="0" smtClean="0">
                <a:latin typeface="+mj-lt"/>
              </a:rPr>
              <a:t>Whether or not the revenue sharing payments constitute “plan assets,” the arrangements between Principal and plan clients are subject to the fiduciary and prohibited transaction provisions of </a:t>
            </a:r>
            <a:r>
              <a:rPr lang="en-US" dirty="0" err="1" smtClean="0">
                <a:latin typeface="+mj-lt"/>
              </a:rPr>
              <a:t>ERISA</a:t>
            </a:r>
            <a:r>
              <a:rPr lang="en-US" dirty="0" smtClean="0">
                <a:latin typeface="+mj-lt"/>
              </a:rPr>
              <a:t>. </a:t>
            </a:r>
          </a:p>
          <a:p>
            <a:pPr marL="1113473" lvl="4" indent="-290513" fontAlgn="auto">
              <a:spcBef>
                <a:spcPts val="0"/>
              </a:spcBef>
              <a:buFont typeface="Arial" pitchFamily="34" charset="0"/>
              <a:buChar char="•"/>
              <a:defRPr/>
            </a:pPr>
            <a:endParaRPr lang="en-US" i="1" dirty="0" smtClean="0">
              <a:latin typeface="+mj-lt"/>
            </a:endParaRPr>
          </a:p>
          <a:p>
            <a:pPr marL="182880" indent="-182880" fontAlgn="auto">
              <a:spcBef>
                <a:spcPts val="0"/>
              </a:spcBef>
              <a:buFont typeface="Arial" pitchFamily="34" charset="0"/>
              <a:buChar char="•"/>
              <a:defRPr/>
            </a:pPr>
            <a:endParaRPr lang="en-US" dirty="0"/>
          </a:p>
        </p:txBody>
      </p:sp>
      <p:sp>
        <p:nvSpPr>
          <p:cNvPr id="645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8899252-BC67-4258-8B8A-ACA44E0175C2}" type="slidenum">
              <a:rPr lang="en-US" altLang="en-US">
                <a:solidFill>
                  <a:srgbClr val="005A8C"/>
                </a:solidFill>
              </a:rPr>
              <a:pPr eaLnBrk="1" hangingPunct="1"/>
              <a:t>10</a:t>
            </a:fld>
            <a:endParaRPr lang="en-US" altLang="en-US">
              <a:solidFill>
                <a:srgbClr val="005A8C"/>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576263" y="374650"/>
            <a:ext cx="7989887" cy="1011238"/>
          </a:xfrm>
        </p:spPr>
        <p:txBody>
          <a:bodyPr/>
          <a:lstStyle/>
          <a:p>
            <a:r>
              <a:rPr lang="en-US" altLang="en-US" i="1" smtClean="0">
                <a:solidFill>
                  <a:srgbClr val="005A8C"/>
                </a:solidFill>
              </a:rPr>
              <a:t>Revenue Sharing and Plan Asset Status</a:t>
            </a:r>
            <a:br>
              <a:rPr lang="en-US" altLang="en-US" i="1" smtClean="0">
                <a:solidFill>
                  <a:srgbClr val="005A8C"/>
                </a:solidFill>
              </a:rPr>
            </a:br>
            <a:r>
              <a:rPr lang="en-US" altLang="en-US" sz="2000" smtClean="0"/>
              <a:t>Considerations for Revenue Sharing Payments that Constitute “Plan Assets”</a:t>
            </a:r>
            <a:r>
              <a:rPr lang="en-US" altLang="en-US" sz="2800" smtClean="0"/>
              <a:t/>
            </a:r>
            <a:br>
              <a:rPr lang="en-US" altLang="en-US" sz="2800" smtClean="0"/>
            </a:br>
            <a:r>
              <a:rPr lang="en-US" altLang="en-US" i="1" smtClean="0">
                <a:solidFill>
                  <a:srgbClr val="005A8C"/>
                </a:solidFill>
              </a:rPr>
              <a:t/>
            </a:r>
            <a:br>
              <a:rPr lang="en-US" altLang="en-US" i="1" smtClean="0">
                <a:solidFill>
                  <a:srgbClr val="005A8C"/>
                </a:solidFill>
              </a:rPr>
            </a:br>
            <a:r>
              <a:rPr lang="en-US" altLang="en-US" i="1" smtClean="0">
                <a:solidFill>
                  <a:srgbClr val="005A8C"/>
                </a:solidFill>
              </a:rPr>
              <a:t/>
            </a:r>
            <a:br>
              <a:rPr lang="en-US" altLang="en-US" i="1" smtClean="0">
                <a:solidFill>
                  <a:srgbClr val="005A8C"/>
                </a:solidFill>
              </a:rPr>
            </a:br>
            <a:endParaRPr lang="en-US" altLang="en-US" i="1" smtClean="0">
              <a:solidFill>
                <a:schemeClr val="tx1"/>
              </a:solidFill>
            </a:endParaRPr>
          </a:p>
        </p:txBody>
      </p:sp>
      <p:sp>
        <p:nvSpPr>
          <p:cNvPr id="3" name="Content Placeholder 2"/>
          <p:cNvSpPr>
            <a:spLocks noGrp="1"/>
          </p:cNvSpPr>
          <p:nvPr>
            <p:ph idx="1"/>
          </p:nvPr>
        </p:nvSpPr>
        <p:spPr>
          <a:xfrm>
            <a:off x="576263" y="1441450"/>
            <a:ext cx="7989887" cy="4862513"/>
          </a:xfrm>
        </p:spPr>
        <p:txBody>
          <a:bodyPr rtlCol="0">
            <a:noAutofit/>
          </a:bodyPr>
          <a:lstStyle/>
          <a:p>
            <a:pPr marL="182880" indent="-182880" fontAlgn="auto">
              <a:spcBef>
                <a:spcPts val="0"/>
              </a:spcBef>
              <a:spcAft>
                <a:spcPts val="600"/>
              </a:spcAft>
              <a:buFont typeface="Arial" pitchFamily="34" charset="0"/>
              <a:buChar char="•"/>
              <a:defRPr/>
            </a:pPr>
            <a:r>
              <a:rPr lang="en-US" sz="2000" dirty="0" smtClean="0">
                <a:latin typeface="+mj-lt"/>
              </a:rPr>
              <a:t>If the revenue sharing payment is a “plan asset,” the following additional considerations may apply:</a:t>
            </a:r>
          </a:p>
          <a:p>
            <a:pPr lvl="1" fontAlgn="auto">
              <a:spcBef>
                <a:spcPts val="0"/>
              </a:spcBef>
              <a:spcAft>
                <a:spcPts val="600"/>
              </a:spcAft>
              <a:buFont typeface="Arial" pitchFamily="34" charset="0"/>
              <a:buChar char="–"/>
              <a:defRPr/>
            </a:pPr>
            <a:r>
              <a:rPr lang="en-US" sz="1800" i="1" dirty="0" smtClean="0">
                <a:latin typeface="+mj-lt"/>
              </a:rPr>
              <a:t>How can revenue sharing payments received by the plan be used?</a:t>
            </a:r>
          </a:p>
          <a:p>
            <a:pPr marL="1097280" lvl="2" indent="-182880" fontAlgn="auto">
              <a:spcBef>
                <a:spcPts val="0"/>
              </a:spcBef>
              <a:spcAft>
                <a:spcPts val="600"/>
              </a:spcAft>
              <a:buFont typeface="Arial" pitchFamily="34" charset="0"/>
              <a:buChar char="•"/>
              <a:defRPr/>
            </a:pPr>
            <a:r>
              <a:rPr lang="en-US" sz="1400" dirty="0" smtClean="0">
                <a:latin typeface="+mj-lt"/>
              </a:rPr>
              <a:t>Credited to an unallocated plan account and used to pay </a:t>
            </a:r>
            <a:r>
              <a:rPr lang="en-US" sz="1400" b="1" i="1" dirty="0" smtClean="0">
                <a:latin typeface="+mj-lt"/>
              </a:rPr>
              <a:t>expenses permissible under </a:t>
            </a:r>
            <a:r>
              <a:rPr lang="en-US" sz="1400" b="1" i="1" dirty="0" err="1" smtClean="0">
                <a:latin typeface="+mj-lt"/>
              </a:rPr>
              <a:t>ERISA</a:t>
            </a:r>
            <a:r>
              <a:rPr lang="en-US" sz="1400" b="1" i="1" dirty="0" smtClean="0">
                <a:latin typeface="+mj-lt"/>
              </a:rPr>
              <a:t> </a:t>
            </a:r>
            <a:r>
              <a:rPr lang="en-US" sz="1400" dirty="0" smtClean="0">
                <a:latin typeface="+mj-lt"/>
              </a:rPr>
              <a:t>(</a:t>
            </a:r>
            <a:r>
              <a:rPr lang="en-US" sz="1400" i="1" dirty="0" smtClean="0">
                <a:latin typeface="+mj-lt"/>
              </a:rPr>
              <a:t>e.g.</a:t>
            </a:r>
            <a:r>
              <a:rPr lang="en-US" sz="1400" dirty="0" smtClean="0">
                <a:latin typeface="+mj-lt"/>
              </a:rPr>
              <a:t>, recordkeeping, accounting, actuarial, legal, custodial, investment management) with the balance allocated to participant accounts</a:t>
            </a:r>
          </a:p>
          <a:p>
            <a:pPr marL="1097280" lvl="2" indent="-182880" fontAlgn="auto">
              <a:spcBef>
                <a:spcPts val="0"/>
              </a:spcBef>
              <a:spcAft>
                <a:spcPts val="600"/>
              </a:spcAft>
              <a:buFont typeface="Arial" pitchFamily="34" charset="0"/>
              <a:buChar char="•"/>
              <a:defRPr/>
            </a:pPr>
            <a:r>
              <a:rPr lang="en-US" sz="1400" dirty="0" smtClean="0">
                <a:latin typeface="+mj-lt"/>
              </a:rPr>
              <a:t>Credited directly to participant’s accounts</a:t>
            </a:r>
          </a:p>
          <a:p>
            <a:pPr lvl="1" fontAlgn="auto">
              <a:spcBef>
                <a:spcPts val="0"/>
              </a:spcBef>
              <a:spcAft>
                <a:spcPts val="600"/>
              </a:spcAft>
              <a:buFont typeface="Arial" pitchFamily="34" charset="0"/>
              <a:buChar char="–"/>
              <a:defRPr/>
            </a:pPr>
            <a:r>
              <a:rPr lang="en-US" sz="1800" i="1" dirty="0" smtClean="0">
                <a:latin typeface="+mj-lt"/>
              </a:rPr>
              <a:t>Allocation questions</a:t>
            </a:r>
          </a:p>
          <a:p>
            <a:pPr marL="1097280" lvl="2" indent="-182880" fontAlgn="auto">
              <a:spcBef>
                <a:spcPts val="0"/>
              </a:spcBef>
              <a:spcAft>
                <a:spcPts val="600"/>
              </a:spcAft>
              <a:buFont typeface="Arial" pitchFamily="34" charset="0"/>
              <a:buChar char="•"/>
              <a:defRPr/>
            </a:pPr>
            <a:r>
              <a:rPr lang="en-US" sz="1400" dirty="0" smtClean="0">
                <a:latin typeface="+mj-lt"/>
              </a:rPr>
              <a:t>Fiduciary considerations – prudence, acting “solely in the interest of participants” and acting in accordance with the plan documents</a:t>
            </a:r>
          </a:p>
          <a:p>
            <a:pPr marL="1645920" lvl="3" indent="-274320" fontAlgn="auto">
              <a:spcBef>
                <a:spcPts val="0"/>
              </a:spcBef>
              <a:spcAft>
                <a:spcPts val="600"/>
              </a:spcAft>
              <a:buFont typeface="Arial" pitchFamily="34" charset="0"/>
              <a:buChar char="–"/>
              <a:defRPr/>
            </a:pPr>
            <a:r>
              <a:rPr lang="en-US" sz="1400" i="1" dirty="0" smtClean="0">
                <a:latin typeface="+mj-lt"/>
              </a:rPr>
              <a:t>Field Assistance Bulletin 2003-3 </a:t>
            </a:r>
            <a:r>
              <a:rPr lang="en-US" sz="1400" dirty="0" smtClean="0">
                <a:latin typeface="+mj-lt"/>
              </a:rPr>
              <a:t>(relating to the allocation of plan expenses) – when the method of allocation is not set forth in the plan documents, at a minimum, prudence would require weighing the competing interests of various classes of participants and the effects of allocation methods on such interests</a:t>
            </a:r>
          </a:p>
          <a:p>
            <a:pPr marL="1097280" lvl="2" indent="-182880" fontAlgn="auto">
              <a:spcBef>
                <a:spcPts val="0"/>
              </a:spcBef>
              <a:spcAft>
                <a:spcPts val="600"/>
              </a:spcAft>
              <a:buFont typeface="Arial" pitchFamily="34" charset="0"/>
              <a:buChar char="•"/>
              <a:defRPr/>
            </a:pPr>
            <a:r>
              <a:rPr lang="en-US" sz="1400" dirty="0" smtClean="0">
                <a:latin typeface="+mj-lt"/>
              </a:rPr>
              <a:t>Pro rata or per capita</a:t>
            </a:r>
          </a:p>
          <a:p>
            <a:pPr marL="1097280" lvl="2" indent="-182880" fontAlgn="auto">
              <a:spcBef>
                <a:spcPts val="0"/>
              </a:spcBef>
              <a:spcAft>
                <a:spcPts val="600"/>
              </a:spcAft>
              <a:buFont typeface="Arial" pitchFamily="34" charset="0"/>
              <a:buChar char="•"/>
              <a:defRPr/>
            </a:pPr>
            <a:r>
              <a:rPr lang="en-US" sz="1400" dirty="0" smtClean="0">
                <a:latin typeface="+mj-lt"/>
              </a:rPr>
              <a:t>Consider taking into account whether a participant is invested in the fund that generated the credit</a:t>
            </a:r>
          </a:p>
          <a:p>
            <a:pPr marL="1097280" lvl="2" indent="-182880" fontAlgn="auto">
              <a:spcBef>
                <a:spcPts val="0"/>
              </a:spcBef>
              <a:spcAft>
                <a:spcPts val="600"/>
              </a:spcAft>
              <a:buFont typeface="Arial" pitchFamily="34" charset="0"/>
              <a:buChar char="•"/>
              <a:defRPr/>
            </a:pPr>
            <a:endParaRPr lang="en-US" sz="1400" dirty="0" smtClean="0"/>
          </a:p>
          <a:p>
            <a:pPr marL="1097280" lvl="2" indent="-182880" fontAlgn="auto">
              <a:spcBef>
                <a:spcPts val="0"/>
              </a:spcBef>
              <a:spcAft>
                <a:spcPts val="600"/>
              </a:spcAft>
              <a:buFont typeface="Arial" pitchFamily="34" charset="0"/>
              <a:buChar char="•"/>
              <a:defRPr/>
            </a:pPr>
            <a:endParaRPr lang="en-US" sz="1400" dirty="0" smtClean="0"/>
          </a:p>
        </p:txBody>
      </p:sp>
      <p:sp>
        <p:nvSpPr>
          <p:cNvPr id="655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EEEAAD-A831-45E5-9859-8B856785FF8B}" type="slidenum">
              <a:rPr lang="en-US" altLang="en-US">
                <a:solidFill>
                  <a:srgbClr val="005A8C"/>
                </a:solidFill>
              </a:rPr>
              <a:pPr eaLnBrk="1" hangingPunct="1"/>
              <a:t>11</a:t>
            </a:fld>
            <a:endParaRPr lang="en-US" altLang="en-US">
              <a:solidFill>
                <a:srgbClr val="005A8C"/>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576263" y="228600"/>
            <a:ext cx="7989887" cy="1073150"/>
          </a:xfrm>
        </p:spPr>
        <p:txBody>
          <a:bodyPr/>
          <a:lstStyle/>
          <a:p>
            <a:r>
              <a:rPr lang="en-US" altLang="en-US" i="1" smtClean="0">
                <a:solidFill>
                  <a:srgbClr val="005A8C"/>
                </a:solidFill>
              </a:rPr>
              <a:t>Revenue Sharing and Plan Asset Status</a:t>
            </a:r>
            <a:br>
              <a:rPr lang="en-US" altLang="en-US" i="1" smtClean="0">
                <a:solidFill>
                  <a:srgbClr val="005A8C"/>
                </a:solidFill>
              </a:rPr>
            </a:br>
            <a:r>
              <a:rPr lang="en-US" altLang="en-US" sz="2000" smtClean="0"/>
              <a:t>Considerations for Revenue Sharing Payments that Constitute “Plan Assets” </a:t>
            </a:r>
            <a:r>
              <a:rPr lang="en-US" altLang="en-US" i="1" smtClean="0">
                <a:solidFill>
                  <a:srgbClr val="005A8C"/>
                </a:solidFill>
              </a:rPr>
              <a:t/>
            </a:r>
            <a:br>
              <a:rPr lang="en-US" altLang="en-US" i="1" smtClean="0">
                <a:solidFill>
                  <a:srgbClr val="005A8C"/>
                </a:solidFill>
              </a:rPr>
            </a:br>
            <a:endParaRPr lang="en-US" altLang="en-US" smtClean="0"/>
          </a:p>
        </p:txBody>
      </p:sp>
      <p:sp>
        <p:nvSpPr>
          <p:cNvPr id="3" name="Content Placeholder 2"/>
          <p:cNvSpPr>
            <a:spLocks noGrp="1"/>
          </p:cNvSpPr>
          <p:nvPr>
            <p:ph idx="1"/>
          </p:nvPr>
        </p:nvSpPr>
        <p:spPr>
          <a:xfrm>
            <a:off x="576263" y="1398588"/>
            <a:ext cx="7989887" cy="4733925"/>
          </a:xfrm>
        </p:spPr>
        <p:txBody>
          <a:bodyPr rtlCol="0">
            <a:noAutofit/>
          </a:bodyPr>
          <a:lstStyle/>
          <a:p>
            <a:pPr lvl="1" fontAlgn="auto">
              <a:spcBef>
                <a:spcPts val="0"/>
              </a:spcBef>
              <a:buFont typeface="Arial" pitchFamily="34" charset="0"/>
              <a:buChar char="–"/>
              <a:defRPr/>
            </a:pPr>
            <a:r>
              <a:rPr lang="en-US" sz="1800" i="1" dirty="0" smtClean="0">
                <a:latin typeface="+mj-lt"/>
              </a:rPr>
              <a:t>Timing and accumulation of assets relating to revenue sharing </a:t>
            </a:r>
          </a:p>
          <a:p>
            <a:pPr marL="1097280" lvl="2" indent="-182880" fontAlgn="auto">
              <a:spcBef>
                <a:spcPts val="0"/>
              </a:spcBef>
              <a:buFont typeface="Arial" pitchFamily="34" charset="0"/>
              <a:buChar char="•"/>
              <a:defRPr/>
            </a:pPr>
            <a:r>
              <a:rPr lang="en-US" sz="1400" i="1" dirty="0" smtClean="0">
                <a:latin typeface="+mj-lt"/>
              </a:rPr>
              <a:t>IRS Revenue Ruling 80-155 </a:t>
            </a:r>
            <a:r>
              <a:rPr lang="en-US" sz="1400" dirty="0" smtClean="0">
                <a:latin typeface="+mj-lt"/>
              </a:rPr>
              <a:t>– generally unallocated assets in the plan must be allocated by the end of the plan year in which they arise (see IRS publication at </a:t>
            </a:r>
            <a:r>
              <a:rPr lang="en-US" sz="1400" dirty="0" smtClean="0">
                <a:latin typeface="+mj-lt"/>
                <a:hlinkClick r:id="rId2"/>
              </a:rPr>
              <a:t>http://www.irs.gov/Retirement-Plans/Fixing-Common-Plan-Mistakes---Improper-Forfeiture-Suspense-Accounts</a:t>
            </a:r>
            <a:r>
              <a:rPr lang="en-US" sz="1400" dirty="0" smtClean="0">
                <a:latin typeface="+mj-lt"/>
              </a:rPr>
              <a:t>)</a:t>
            </a:r>
          </a:p>
        </p:txBody>
      </p:sp>
      <p:sp>
        <p:nvSpPr>
          <p:cNvPr id="6656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55C39C-F3E3-4564-B2B9-858227A02EBC}" type="slidenum">
              <a:rPr lang="en-US" altLang="en-US">
                <a:solidFill>
                  <a:srgbClr val="005A8C"/>
                </a:solidFill>
              </a:rPr>
              <a:pPr eaLnBrk="1" hangingPunct="1"/>
              <a:t>12</a:t>
            </a:fld>
            <a:endParaRPr lang="en-US" altLang="en-US">
              <a:solidFill>
                <a:srgbClr val="005A8C"/>
              </a:solidFill>
            </a:endParaRPr>
          </a:p>
        </p:txBody>
      </p:sp>
      <p:sp>
        <p:nvSpPr>
          <p:cNvPr id="5" name="Title 1"/>
          <p:cNvSpPr txBox="1">
            <a:spLocks/>
          </p:cNvSpPr>
          <p:nvPr/>
        </p:nvSpPr>
        <p:spPr>
          <a:xfrm>
            <a:off x="576263" y="228600"/>
            <a:ext cx="7989887" cy="808038"/>
          </a:xfrm>
          <a:prstGeom prst="rect">
            <a:avLst/>
          </a:prstGeom>
        </p:spPr>
        <p:txBody>
          <a:bodyPr lIns="0" tIns="0" rIns="0" bIns="0"/>
          <a:lstStyle/>
          <a:p>
            <a:pPr fontAlgn="auto">
              <a:spcAft>
                <a:spcPts val="0"/>
              </a:spcAft>
              <a:defRPr/>
            </a:pPr>
            <a:endParaRPr lang="en-US" sz="2600" i="1" dirty="0">
              <a:solidFill>
                <a:srgbClr val="005A8C"/>
              </a:solidFill>
              <a:latin typeface="Georgia"/>
              <a:ea typeface="+mj-ea"/>
              <a:cs typeface="+mj-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Title 2"/>
          <p:cNvSpPr>
            <a:spLocks noGrp="1"/>
          </p:cNvSpPr>
          <p:nvPr>
            <p:ph type="title"/>
          </p:nvPr>
        </p:nvSpPr>
        <p:spPr>
          <a:xfrm>
            <a:off x="381000" y="2286000"/>
            <a:ext cx="8229600" cy="1143000"/>
          </a:xfrm>
        </p:spPr>
        <p:txBody>
          <a:bodyPr/>
          <a:lstStyle/>
          <a:p>
            <a:r>
              <a:rPr lang="en-US" altLang="en-US" sz="3400" b="1" smtClean="0">
                <a:solidFill>
                  <a:srgbClr val="13477E"/>
                </a:solidFill>
                <a:latin typeface="Arial" charset="0"/>
                <a:cs typeface="Arial" charset="0"/>
              </a:rPr>
              <a:t>ERISA Revenue-Sharing Arrangements: Due Diligence Process and Alternative Pricing Models</a:t>
            </a:r>
          </a:p>
        </p:txBody>
      </p:sp>
      <p:sp>
        <p:nvSpPr>
          <p:cNvPr id="67587" name="Rectangle 3"/>
          <p:cNvSpPr>
            <a:spLocks noChangeArrowheads="1"/>
          </p:cNvSpPr>
          <p:nvPr/>
        </p:nvSpPr>
        <p:spPr bwMode="auto">
          <a:xfrm>
            <a:off x="5562600" y="5257800"/>
            <a:ext cx="3124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a:solidFill>
                  <a:srgbClr val="000000"/>
                </a:solidFill>
                <a:latin typeface="Calibri" pitchFamily="34" charset="0"/>
              </a:rPr>
              <a:t>Marcia S. Wagner</a:t>
            </a:r>
          </a:p>
          <a:p>
            <a:pPr algn="r" eaLnBrk="1" hangingPunct="1"/>
            <a:r>
              <a:rPr lang="en-US" altLang="en-US" u="sng">
                <a:solidFill>
                  <a:srgbClr val="000000"/>
                </a:solidFill>
                <a:latin typeface="Calibri" pitchFamily="34" charset="0"/>
              </a:rPr>
              <a:t>marcia@wagnerlawgroup.com</a:t>
            </a:r>
          </a:p>
        </p:txBody>
      </p:sp>
      <p:pic>
        <p:nvPicPr>
          <p:cNvPr id="67588" name="Picture 4"/>
          <p:cNvPicPr>
            <a:picLocks noChangeAspect="1" noChangeArrowheads="1"/>
          </p:cNvPicPr>
          <p:nvPr/>
        </p:nvPicPr>
        <p:blipFill>
          <a:blip r:embed="rId2">
            <a:extLst>
              <a:ext uri="{28A0092B-C50C-407E-A947-70E740481C1C}">
                <a14:useLocalDpi xmlns:a14="http://schemas.microsoft.com/office/drawing/2010/main" val="0"/>
              </a:ext>
            </a:extLst>
          </a:blip>
          <a:srcRect l="2419" r="-1749"/>
          <a:stretch>
            <a:fillRect/>
          </a:stretch>
        </p:blipFill>
        <p:spPr bwMode="auto">
          <a:xfrm>
            <a:off x="5578475" y="6019800"/>
            <a:ext cx="33369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Fiduciary Due Diligence Requirements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ERISA does not prohibit revenue sharing arrangements</a:t>
            </a:r>
          </a:p>
          <a:p>
            <a:pPr marL="571500" indent="-228600" fontAlgn="auto">
              <a:lnSpc>
                <a:spcPts val="1500"/>
              </a:lnSpc>
              <a:spcBef>
                <a:spcPts val="750"/>
              </a:spcBef>
              <a:spcAft>
                <a:spcPts val="0"/>
              </a:spcAft>
              <a:defRPr/>
            </a:pPr>
            <a:r>
              <a:rPr lang="en-US" sz="1800" dirty="0" smtClean="0">
                <a:solidFill>
                  <a:srgbClr val="000000"/>
                </a:solidFill>
              </a:rPr>
              <a:t>But revenue sharing may pose potential challenge for plan fiduciaries </a:t>
            </a:r>
          </a:p>
          <a:p>
            <a:pPr marL="571500" indent="-228600" fontAlgn="auto">
              <a:lnSpc>
                <a:spcPts val="1500"/>
              </a:lnSpc>
              <a:spcBef>
                <a:spcPts val="750"/>
              </a:spcBef>
              <a:spcAft>
                <a:spcPts val="0"/>
              </a:spcAft>
              <a:defRPr/>
            </a:pPr>
            <a:r>
              <a:rPr lang="en-US" sz="1800" dirty="0" smtClean="0">
                <a:solidFill>
                  <a:srgbClr val="000000"/>
                </a:solidFill>
              </a:rPr>
              <a:t>ERISA imposes fiduciary duty to evaluate reasonableness of provider’s compensation </a:t>
            </a:r>
          </a:p>
          <a:p>
            <a:pPr marL="571500" indent="-228600" fontAlgn="auto">
              <a:lnSpc>
                <a:spcPts val="1500"/>
              </a:lnSpc>
              <a:spcBef>
                <a:spcPts val="750"/>
              </a:spcBef>
              <a:spcAft>
                <a:spcPts val="0"/>
              </a:spcAft>
              <a:defRPr/>
            </a:pPr>
            <a:r>
              <a:rPr lang="en-US" sz="1800" dirty="0" smtClean="0">
                <a:solidFill>
                  <a:srgbClr val="000000"/>
                </a:solidFill>
              </a:rPr>
              <a:t>Fiduciaries must consider total compensation paid to plan’s recordkeeper, including revenue sharing</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Common Revenue Sharing Arrangements with Plan Recordkeepers</a:t>
            </a:r>
          </a:p>
          <a:p>
            <a:pPr marL="571500" indent="-228600" fontAlgn="auto">
              <a:lnSpc>
                <a:spcPts val="1500"/>
              </a:lnSpc>
              <a:spcBef>
                <a:spcPts val="750"/>
              </a:spcBef>
              <a:spcAft>
                <a:spcPts val="0"/>
              </a:spcAft>
              <a:defRPr/>
            </a:pPr>
            <a:r>
              <a:rPr lang="en-US" sz="1800" dirty="0" smtClean="0">
                <a:solidFill>
                  <a:srgbClr val="000000"/>
                </a:solidFill>
              </a:rPr>
              <a:t>Traditional Pricing</a:t>
            </a:r>
          </a:p>
          <a:p>
            <a:pPr marL="571500" indent="-228600" fontAlgn="auto">
              <a:lnSpc>
                <a:spcPts val="1500"/>
              </a:lnSpc>
              <a:spcBef>
                <a:spcPts val="750"/>
              </a:spcBef>
              <a:spcAft>
                <a:spcPts val="0"/>
              </a:spcAft>
              <a:defRPr/>
            </a:pPr>
            <a:r>
              <a:rPr lang="en-US" sz="1800" dirty="0" smtClean="0">
                <a:solidFill>
                  <a:srgbClr val="000000"/>
                </a:solidFill>
              </a:rPr>
              <a:t>Revenue Sharing Offset</a:t>
            </a:r>
          </a:p>
          <a:p>
            <a:pPr marL="571500" indent="-228600" fontAlgn="auto">
              <a:lnSpc>
                <a:spcPts val="1500"/>
              </a:lnSpc>
              <a:spcBef>
                <a:spcPts val="750"/>
              </a:spcBef>
              <a:spcAft>
                <a:spcPts val="0"/>
              </a:spcAft>
              <a:defRPr/>
            </a:pPr>
            <a:r>
              <a:rPr lang="en-US" sz="1800" dirty="0" smtClean="0">
                <a:solidFill>
                  <a:srgbClr val="000000"/>
                </a:solidFill>
              </a:rPr>
              <a:t>Bookkeeping Spending </a:t>
            </a:r>
            <a:r>
              <a:rPr lang="en-US" sz="1800" dirty="0">
                <a:solidFill>
                  <a:srgbClr val="000000"/>
                </a:solidFill>
              </a:rPr>
              <a:t>Accounts (Fee </a:t>
            </a:r>
            <a:r>
              <a:rPr lang="en-US" sz="1800" dirty="0" smtClean="0">
                <a:solidFill>
                  <a:srgbClr val="000000"/>
                </a:solidFill>
              </a:rPr>
              <a:t>Recapture)</a:t>
            </a:r>
          </a:p>
          <a:p>
            <a:pPr marL="571500" indent="-228600" fontAlgn="auto">
              <a:lnSpc>
                <a:spcPts val="1500"/>
              </a:lnSpc>
              <a:spcBef>
                <a:spcPts val="750"/>
              </a:spcBef>
              <a:spcAft>
                <a:spcPts val="0"/>
              </a:spcAft>
              <a:defRPr/>
            </a:pPr>
            <a:r>
              <a:rPr lang="en-US" sz="1800" dirty="0">
                <a:solidFill>
                  <a:srgbClr val="000000"/>
                </a:solidFill>
              </a:rPr>
              <a:t>ERISA Budget Accounts (Fee </a:t>
            </a:r>
            <a:r>
              <a:rPr lang="en-US" sz="1800" dirty="0" smtClean="0">
                <a:solidFill>
                  <a:srgbClr val="000000"/>
                </a:solidFill>
              </a:rPr>
              <a:t>Recapture)</a:t>
            </a:r>
          </a:p>
          <a:p>
            <a:pPr marL="571500" indent="-228600" fontAlgn="auto">
              <a:lnSpc>
                <a:spcPts val="1500"/>
              </a:lnSpc>
              <a:spcBef>
                <a:spcPts val="750"/>
              </a:spcBef>
              <a:spcAft>
                <a:spcPts val="0"/>
              </a:spcAft>
              <a:defRPr/>
            </a:pPr>
            <a:r>
              <a:rPr lang="en-US" sz="1800" dirty="0" smtClean="0">
                <a:solidFill>
                  <a:srgbClr val="000000"/>
                </a:solidFill>
              </a:rPr>
              <a:t>Participant-Level Revenue Equalization (Fee Recapture)</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Traditional Pricing</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Traditional pricing is historical model still used by certain recordkeepers</a:t>
            </a:r>
          </a:p>
          <a:p>
            <a:pPr marL="571500" indent="-228600" fontAlgn="auto">
              <a:lnSpc>
                <a:spcPts val="1500"/>
              </a:lnSpc>
              <a:spcBef>
                <a:spcPts val="750"/>
              </a:spcBef>
              <a:spcAft>
                <a:spcPts val="0"/>
              </a:spcAft>
              <a:defRPr/>
            </a:pPr>
            <a:r>
              <a:rPr lang="en-US" sz="1800" dirty="0" smtClean="0">
                <a:solidFill>
                  <a:srgbClr val="000000"/>
                </a:solidFill>
              </a:rPr>
              <a:t>Recordkeeper keeps both direct fees and revenue sharing</a:t>
            </a:r>
          </a:p>
          <a:p>
            <a:pPr marL="571500" indent="-228600" fontAlgn="auto">
              <a:lnSpc>
                <a:spcPts val="1500"/>
              </a:lnSpc>
              <a:spcBef>
                <a:spcPts val="750"/>
              </a:spcBef>
              <a:spcAft>
                <a:spcPts val="0"/>
              </a:spcAft>
              <a:defRPr/>
            </a:pPr>
            <a:r>
              <a:rPr lang="en-US" sz="1800" dirty="0" smtClean="0">
                <a:solidFill>
                  <a:srgbClr val="000000"/>
                </a:solidFill>
              </a:rPr>
              <a:t>408(b)(2) fee notice must include upfront disclosures on fees and revenue</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Plan sponsor has duty to evaluate recordkeeper’s total compensation</a:t>
            </a:r>
          </a:p>
          <a:p>
            <a:pPr marL="571500" indent="-228600" fontAlgn="auto">
              <a:lnSpc>
                <a:spcPts val="1500"/>
              </a:lnSpc>
              <a:spcBef>
                <a:spcPts val="750"/>
              </a:spcBef>
              <a:spcAft>
                <a:spcPts val="0"/>
              </a:spcAft>
              <a:defRPr/>
            </a:pPr>
            <a:r>
              <a:rPr lang="en-US" sz="1800" dirty="0" smtClean="0">
                <a:solidFill>
                  <a:srgbClr val="000000"/>
                </a:solidFill>
              </a:rPr>
              <a:t>If there is no fee recapture, revenue sharing must be identified and quantified</a:t>
            </a:r>
          </a:p>
          <a:p>
            <a:pPr marL="571500" indent="-228600" fontAlgn="auto">
              <a:lnSpc>
                <a:spcPts val="1500"/>
              </a:lnSpc>
              <a:spcBef>
                <a:spcPts val="750"/>
              </a:spcBef>
              <a:spcAft>
                <a:spcPts val="0"/>
              </a:spcAft>
              <a:defRPr/>
            </a:pPr>
            <a:r>
              <a:rPr lang="en-US" sz="1800" dirty="0" smtClean="0">
                <a:solidFill>
                  <a:srgbClr val="000000"/>
                </a:solidFill>
              </a:rPr>
              <a:t>Fiduciary due diligence must be performed on ongoing basis</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Revenue Sharing Offset</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This alternative pricing solution was developed to increase fee transparency</a:t>
            </a:r>
          </a:p>
          <a:p>
            <a:pPr marL="571500" indent="-228600" fontAlgn="auto">
              <a:lnSpc>
                <a:spcPts val="1500"/>
              </a:lnSpc>
              <a:spcBef>
                <a:spcPts val="750"/>
              </a:spcBef>
              <a:spcAft>
                <a:spcPts val="0"/>
              </a:spcAft>
              <a:defRPr/>
            </a:pPr>
            <a:r>
              <a:rPr lang="en-US" sz="1800" dirty="0" smtClean="0">
                <a:solidFill>
                  <a:srgbClr val="000000"/>
                </a:solidFill>
              </a:rPr>
              <a:t>Also known as “net pricing”</a:t>
            </a:r>
          </a:p>
          <a:p>
            <a:pPr marL="571500" indent="-228600" fontAlgn="auto">
              <a:lnSpc>
                <a:spcPts val="1500"/>
              </a:lnSpc>
              <a:spcBef>
                <a:spcPts val="750"/>
              </a:spcBef>
              <a:spcAft>
                <a:spcPts val="0"/>
              </a:spcAft>
              <a:defRPr/>
            </a:pPr>
            <a:r>
              <a:rPr lang="en-US" sz="1800" dirty="0" smtClean="0">
                <a:solidFill>
                  <a:srgbClr val="000000"/>
                </a:solidFill>
              </a:rPr>
              <a:t>Recordkeeper’s gross fee is offset by revenue sharing received</a:t>
            </a:r>
          </a:p>
          <a:p>
            <a:pPr marL="571500" indent="-228600" fontAlgn="auto">
              <a:lnSpc>
                <a:spcPts val="1500"/>
              </a:lnSpc>
              <a:spcBef>
                <a:spcPts val="750"/>
              </a:spcBef>
              <a:spcAft>
                <a:spcPts val="0"/>
              </a:spcAft>
              <a:defRPr/>
            </a:pPr>
            <a:r>
              <a:rPr lang="en-US" sz="1800" dirty="0" smtClean="0">
                <a:solidFill>
                  <a:srgbClr val="000000"/>
                </a:solidFill>
              </a:rPr>
              <a:t>Plan client only pays net fee</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Net fee pricing simplifies plan sponsor’s fiduciary duty</a:t>
            </a:r>
          </a:p>
          <a:p>
            <a:pPr marL="571500" indent="-228600" fontAlgn="auto">
              <a:lnSpc>
                <a:spcPts val="1500"/>
              </a:lnSpc>
              <a:spcBef>
                <a:spcPts val="750"/>
              </a:spcBef>
              <a:spcAft>
                <a:spcPts val="0"/>
              </a:spcAft>
              <a:defRPr/>
            </a:pPr>
            <a:r>
              <a:rPr lang="en-US" sz="1800" dirty="0" smtClean="0">
                <a:solidFill>
                  <a:srgbClr val="000000"/>
                </a:solidFill>
              </a:rPr>
              <a:t>Recordkeeper has no economic benefit from revenue sharing</a:t>
            </a:r>
          </a:p>
          <a:p>
            <a:pPr marL="571500" indent="-228600" fontAlgn="auto">
              <a:lnSpc>
                <a:spcPts val="1500"/>
              </a:lnSpc>
              <a:spcBef>
                <a:spcPts val="750"/>
              </a:spcBef>
              <a:spcAft>
                <a:spcPts val="0"/>
              </a:spcAft>
              <a:defRPr/>
            </a:pPr>
            <a:r>
              <a:rPr lang="en-US" sz="1800" dirty="0" smtClean="0">
                <a:solidFill>
                  <a:srgbClr val="000000"/>
                </a:solidFill>
              </a:rPr>
              <a:t>Plan sponsor can focus on reasonableness of recordkeeper’s gross fee</a:t>
            </a:r>
          </a:p>
          <a:p>
            <a:pPr marL="571500" indent="-228600" fontAlgn="auto">
              <a:lnSpc>
                <a:spcPts val="1500"/>
              </a:lnSpc>
              <a:spcBef>
                <a:spcPts val="750"/>
              </a:spcBef>
              <a:spcAft>
                <a:spcPts val="0"/>
              </a:spcAft>
              <a:defRPr/>
            </a:pPr>
            <a:r>
              <a:rPr lang="en-US" sz="1800" dirty="0" smtClean="0">
                <a:solidFill>
                  <a:srgbClr val="000000"/>
                </a:solidFill>
              </a:rPr>
              <a:t>Plan sponsor should confirm offset is being calculated correctly</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The Case for Fee Recapture Accounts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5029200"/>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800"/>
              </a:lnSpc>
              <a:spcBef>
                <a:spcPts val="800"/>
              </a:spcBef>
              <a:spcAft>
                <a:spcPts val="0"/>
              </a:spcAft>
              <a:buFontTx/>
              <a:buNone/>
              <a:defRPr/>
            </a:pPr>
            <a:r>
              <a:rPr lang="en-US" sz="2000" b="1" dirty="0" smtClean="0">
                <a:solidFill>
                  <a:srgbClr val="000000"/>
                </a:solidFill>
              </a:rPr>
              <a:t>Hypothetical Illustration – Recordkeeper offers revenue sharing offset</a:t>
            </a:r>
          </a:p>
          <a:p>
            <a:pPr marL="571500" indent="-228600" fontAlgn="auto">
              <a:lnSpc>
                <a:spcPts val="1500"/>
              </a:lnSpc>
              <a:spcBef>
                <a:spcPts val="750"/>
              </a:spcBef>
              <a:spcAft>
                <a:spcPts val="0"/>
              </a:spcAft>
              <a:defRPr/>
            </a:pPr>
            <a:r>
              <a:rPr lang="en-US" sz="1800" dirty="0" smtClean="0">
                <a:solidFill>
                  <a:srgbClr val="000000"/>
                </a:solidFill>
              </a:rPr>
              <a:t>401(k) plan with $2.5 million in total assets</a:t>
            </a:r>
          </a:p>
          <a:p>
            <a:pPr indent="0" fontAlgn="auto">
              <a:lnSpc>
                <a:spcPts val="1500"/>
              </a:lnSpc>
              <a:spcBef>
                <a:spcPts val="750"/>
              </a:spcBef>
              <a:spcAft>
                <a:spcPts val="0"/>
              </a:spcAft>
              <a:buFont typeface="Arial" pitchFamily="34" charset="0"/>
              <a:buNone/>
              <a:defRPr/>
            </a:pPr>
            <a:r>
              <a:rPr lang="en-US" sz="1800" dirty="0" smtClean="0">
                <a:solidFill>
                  <a:srgbClr val="000000"/>
                </a:solidFill>
              </a:rPr>
              <a:t>	Gross Fee					$7,500</a:t>
            </a:r>
          </a:p>
          <a:p>
            <a:pPr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u="sng" dirty="0" smtClean="0">
                <a:solidFill>
                  <a:srgbClr val="FF0000"/>
                </a:solidFill>
              </a:rPr>
              <a:t>Revenue Sharing (0.30% of $2.5 million) </a:t>
            </a:r>
            <a:r>
              <a:rPr lang="en-US" sz="1800" dirty="0" smtClean="0">
                <a:solidFill>
                  <a:srgbClr val="000000"/>
                </a:solidFill>
              </a:rPr>
              <a:t>	</a:t>
            </a:r>
            <a:r>
              <a:rPr lang="en-US" sz="1800" u="sng" dirty="0" smtClean="0">
                <a:solidFill>
                  <a:srgbClr val="FF0000"/>
                </a:solidFill>
              </a:rPr>
              <a:t>$7,500</a:t>
            </a:r>
          </a:p>
          <a:p>
            <a:pPr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dirty="0" smtClean="0">
                <a:solidFill>
                  <a:srgbClr val="000000"/>
                </a:solidFill>
              </a:rPr>
              <a:t>Net Direct Fee Paid to Recordkeeper		$        0</a:t>
            </a:r>
          </a:p>
          <a:p>
            <a:pPr indent="0" fontAlgn="auto">
              <a:lnSpc>
                <a:spcPts val="1500"/>
              </a:lnSpc>
              <a:spcBef>
                <a:spcPts val="1800"/>
              </a:spcBef>
              <a:spcAft>
                <a:spcPts val="0"/>
              </a:spcAft>
              <a:buFont typeface="Arial" pitchFamily="34" charset="0"/>
              <a:buNone/>
              <a:defRPr/>
            </a:pPr>
            <a:r>
              <a:rPr lang="en-US" sz="1800" dirty="0">
                <a:solidFill>
                  <a:srgbClr val="000000"/>
                </a:solidFill>
              </a:rPr>
              <a:t>	</a:t>
            </a:r>
            <a:r>
              <a:rPr lang="en-US" sz="1800" b="1" dirty="0">
                <a:solidFill>
                  <a:srgbClr val="000000"/>
                </a:solidFill>
              </a:rPr>
              <a:t>Total Compensation 			</a:t>
            </a:r>
            <a:r>
              <a:rPr lang="en-US" sz="1800" b="1" dirty="0" smtClean="0">
                <a:solidFill>
                  <a:srgbClr val="000000"/>
                </a:solidFill>
              </a:rPr>
              <a:t>$7,500</a:t>
            </a:r>
          </a:p>
          <a:p>
            <a:pPr indent="0" fontAlgn="auto">
              <a:lnSpc>
                <a:spcPts val="1500"/>
              </a:lnSpc>
              <a:spcBef>
                <a:spcPts val="750"/>
              </a:spcBef>
              <a:spcAft>
                <a:spcPts val="0"/>
              </a:spcAft>
              <a:buFont typeface="Arial" pitchFamily="34" charset="0"/>
              <a:buNone/>
              <a:defRPr/>
            </a:pPr>
            <a:endParaRPr lang="en-US" sz="1800" dirty="0" smtClean="0">
              <a:solidFill>
                <a:srgbClr val="000000"/>
              </a:solidFill>
            </a:endParaRPr>
          </a:p>
          <a:p>
            <a:pPr marL="628650" indent="-285750" fontAlgn="auto">
              <a:lnSpc>
                <a:spcPts val="1500"/>
              </a:lnSpc>
              <a:spcBef>
                <a:spcPts val="750"/>
              </a:spcBef>
              <a:spcAft>
                <a:spcPts val="0"/>
              </a:spcAft>
              <a:defRPr/>
            </a:pPr>
            <a:r>
              <a:rPr lang="en-US" sz="1800" dirty="0" smtClean="0">
                <a:solidFill>
                  <a:srgbClr val="000000"/>
                </a:solidFill>
              </a:rPr>
              <a:t>401(k) plan’s total assets grow to $3.0 million</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Gross Fee					</a:t>
            </a:r>
            <a:r>
              <a:rPr lang="en-US" sz="1800" dirty="0" smtClean="0">
                <a:solidFill>
                  <a:srgbClr val="000000"/>
                </a:solidFill>
              </a:rPr>
              <a:t>$</a:t>
            </a:r>
            <a:r>
              <a:rPr lang="en-US" sz="1800" dirty="0">
                <a:solidFill>
                  <a:srgbClr val="000000"/>
                </a:solidFill>
              </a:rPr>
              <a:t>7,500</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u="sng" dirty="0">
                <a:solidFill>
                  <a:srgbClr val="FF0000"/>
                </a:solidFill>
              </a:rPr>
              <a:t>Revenue Sharing (0.30% of </a:t>
            </a:r>
            <a:r>
              <a:rPr lang="en-US" sz="1800" u="sng" dirty="0" smtClean="0">
                <a:solidFill>
                  <a:srgbClr val="FF0000"/>
                </a:solidFill>
              </a:rPr>
              <a:t>$3.0 </a:t>
            </a:r>
            <a:r>
              <a:rPr lang="en-US" sz="1800" u="sng" dirty="0">
                <a:solidFill>
                  <a:srgbClr val="FF0000"/>
                </a:solidFill>
              </a:rPr>
              <a:t>million) </a:t>
            </a:r>
            <a:r>
              <a:rPr lang="en-US" sz="1800" dirty="0">
                <a:solidFill>
                  <a:srgbClr val="000000"/>
                </a:solidFill>
              </a:rPr>
              <a:t>	</a:t>
            </a:r>
            <a:r>
              <a:rPr lang="en-US" sz="1800" u="sng" dirty="0" smtClean="0">
                <a:solidFill>
                  <a:srgbClr val="FF0000"/>
                </a:solidFill>
              </a:rPr>
              <a:t>$9,000</a:t>
            </a:r>
            <a:endParaRPr lang="en-US" sz="1800" u="sng" dirty="0">
              <a:solidFill>
                <a:srgbClr val="FF0000"/>
              </a:solidFill>
            </a:endParaRPr>
          </a:p>
          <a:p>
            <a:pPr marL="0" indent="0" fontAlgn="auto">
              <a:lnSpc>
                <a:spcPts val="1500"/>
              </a:lnSpc>
              <a:spcBef>
                <a:spcPts val="750"/>
              </a:spcBef>
              <a:spcAft>
                <a:spcPts val="0"/>
              </a:spcAft>
              <a:buFont typeface="Arial" pitchFamily="34" charset="0"/>
              <a:buNone/>
              <a:defRPr/>
            </a:pPr>
            <a:r>
              <a:rPr lang="en-US" sz="1800" dirty="0">
                <a:solidFill>
                  <a:srgbClr val="000000"/>
                </a:solidFill>
              </a:rPr>
              <a:t>	Net Direct Fee Paid to Recordkeeper 		</a:t>
            </a:r>
            <a:r>
              <a:rPr lang="en-US" sz="1800" dirty="0" smtClean="0">
                <a:solidFill>
                  <a:srgbClr val="000000"/>
                </a:solidFill>
              </a:rPr>
              <a:t>$        0</a:t>
            </a:r>
          </a:p>
          <a:p>
            <a:pPr marL="0" indent="0" fontAlgn="auto">
              <a:lnSpc>
                <a:spcPts val="1500"/>
              </a:lnSpc>
              <a:spcBef>
                <a:spcPts val="1800"/>
              </a:spcBef>
              <a:spcAft>
                <a:spcPts val="0"/>
              </a:spcAft>
              <a:buFont typeface="Arial" pitchFamily="34" charset="0"/>
              <a:buNone/>
              <a:defRPr/>
            </a:pPr>
            <a:r>
              <a:rPr lang="en-US" sz="1800" dirty="0">
                <a:solidFill>
                  <a:srgbClr val="000000"/>
                </a:solidFill>
              </a:rPr>
              <a:t>	</a:t>
            </a:r>
            <a:r>
              <a:rPr lang="en-US" sz="1800" dirty="0" smtClean="0">
                <a:solidFill>
                  <a:srgbClr val="000000"/>
                </a:solidFill>
              </a:rPr>
              <a:t>Gross Fee					$7,500</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u="sng" dirty="0" smtClean="0">
                <a:solidFill>
                  <a:srgbClr val="000000"/>
                </a:solidFill>
              </a:rPr>
              <a:t>Revenue Sharing Retained by Recordkeeper</a:t>
            </a:r>
            <a:r>
              <a:rPr lang="en-US" sz="1800" dirty="0" smtClean="0">
                <a:solidFill>
                  <a:srgbClr val="000000"/>
                </a:solidFill>
              </a:rPr>
              <a:t> 	</a:t>
            </a:r>
            <a:r>
              <a:rPr lang="en-US" sz="1800" u="sng" dirty="0" smtClean="0">
                <a:solidFill>
                  <a:srgbClr val="000000"/>
                </a:solidFill>
              </a:rPr>
              <a:t>$1,500</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b="1" dirty="0" smtClean="0">
                <a:solidFill>
                  <a:srgbClr val="000000"/>
                </a:solidFill>
              </a:rPr>
              <a:t>Total Compensation 			$9,000</a:t>
            </a:r>
            <a:endParaRPr lang="en-US" sz="1800" b="1" dirty="0">
              <a:solidFill>
                <a:srgbClr val="000000"/>
              </a:solidFill>
            </a:endParaRPr>
          </a:p>
          <a:p>
            <a:pPr marL="0" indent="0" fontAlgn="auto">
              <a:lnSpc>
                <a:spcPts val="1500"/>
              </a:lnSpc>
              <a:spcBef>
                <a:spcPts val="750"/>
              </a:spcBef>
              <a:spcAft>
                <a:spcPts val="0"/>
              </a:spcAft>
              <a:buFontTx/>
              <a:buNone/>
              <a:defRPr/>
            </a:pPr>
            <a:r>
              <a:rPr lang="en-US" sz="1300" dirty="0" smtClean="0">
                <a:solidFill>
                  <a:srgbClr val="000000"/>
                </a:solidFill>
              </a:rPr>
              <a:t>	</a:t>
            </a: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7129462"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Bookkeeping Spending Accounts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There are 2 types of fee recapture accounts</a:t>
            </a:r>
          </a:p>
          <a:p>
            <a:pPr marL="571500" indent="-228600" fontAlgn="auto">
              <a:lnSpc>
                <a:spcPts val="1500"/>
              </a:lnSpc>
              <a:spcBef>
                <a:spcPts val="750"/>
              </a:spcBef>
              <a:spcAft>
                <a:spcPts val="0"/>
              </a:spcAft>
              <a:defRPr/>
            </a:pPr>
            <a:r>
              <a:rPr lang="en-US" sz="1800" dirty="0" smtClean="0">
                <a:solidFill>
                  <a:srgbClr val="000000"/>
                </a:solidFill>
              </a:rPr>
              <a:t>Bookkeeping spending accounts</a:t>
            </a:r>
          </a:p>
          <a:p>
            <a:pPr marL="571500" indent="-228600" fontAlgn="auto">
              <a:lnSpc>
                <a:spcPts val="1500"/>
              </a:lnSpc>
              <a:spcBef>
                <a:spcPts val="750"/>
              </a:spcBef>
              <a:spcAft>
                <a:spcPts val="0"/>
              </a:spcAft>
              <a:defRPr/>
            </a:pPr>
            <a:r>
              <a:rPr lang="en-US" sz="1800" dirty="0" smtClean="0">
                <a:solidFill>
                  <a:srgbClr val="000000"/>
                </a:solidFill>
              </a:rPr>
              <a:t>ERISA budget accounts</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Bookkeeping spending accounts are on books of recordkeeper</a:t>
            </a:r>
          </a:p>
          <a:p>
            <a:pPr marL="571500" indent="-228600" fontAlgn="auto">
              <a:lnSpc>
                <a:spcPts val="1500"/>
              </a:lnSpc>
              <a:spcBef>
                <a:spcPts val="750"/>
              </a:spcBef>
              <a:spcAft>
                <a:spcPts val="0"/>
              </a:spcAft>
              <a:defRPr/>
            </a:pPr>
            <a:r>
              <a:rPr lang="en-US" sz="1800" dirty="0" smtClean="0">
                <a:solidFill>
                  <a:srgbClr val="000000"/>
                </a:solidFill>
              </a:rPr>
              <a:t>Also known as “Plan Expense Reimbursement Arrangement” or PERA</a:t>
            </a:r>
          </a:p>
          <a:p>
            <a:pPr marL="628650" indent="-285750" fontAlgn="auto">
              <a:lnSpc>
                <a:spcPts val="1500"/>
              </a:lnSpc>
              <a:spcBef>
                <a:spcPts val="750"/>
              </a:spcBef>
              <a:spcAft>
                <a:spcPts val="0"/>
              </a:spcAft>
              <a:defRPr/>
            </a:pPr>
            <a:r>
              <a:rPr lang="en-US" sz="1800" dirty="0">
                <a:solidFill>
                  <a:srgbClr val="000000"/>
                </a:solidFill>
              </a:rPr>
              <a:t>401(k) plan’s total assets grow to $3.0 million</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Gross Fee					$7,500</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u="sng" dirty="0">
                <a:solidFill>
                  <a:srgbClr val="FF0000"/>
                </a:solidFill>
              </a:rPr>
              <a:t>Revenue Sharing (0.30% of $3.0 million) </a:t>
            </a:r>
            <a:r>
              <a:rPr lang="en-US" sz="1800" dirty="0">
                <a:solidFill>
                  <a:srgbClr val="000000"/>
                </a:solidFill>
              </a:rPr>
              <a:t>	</a:t>
            </a:r>
            <a:r>
              <a:rPr lang="en-US" sz="1800" u="sng" dirty="0">
                <a:solidFill>
                  <a:srgbClr val="FF0000"/>
                </a:solidFill>
              </a:rPr>
              <a:t>$9,000</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Net Direct Fee Paid to Recordkeeper 		$        </a:t>
            </a:r>
            <a:r>
              <a:rPr lang="en-US" sz="1800" dirty="0" smtClean="0">
                <a:solidFill>
                  <a:srgbClr val="000000"/>
                </a:solidFill>
              </a:rPr>
              <a:t>0</a:t>
            </a:r>
          </a:p>
          <a:p>
            <a:pPr marL="0"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dirty="0" smtClean="0">
                <a:solidFill>
                  <a:srgbClr val="000000"/>
                </a:solidFill>
              </a:rPr>
              <a:t>Amount Credited to BK Spending Account	$1,500</a:t>
            </a:r>
            <a:endParaRPr lang="en-US" sz="1800" dirty="0">
              <a:solidFill>
                <a:srgbClr val="000000"/>
              </a:solidFill>
            </a:endParaRPr>
          </a:p>
          <a:p>
            <a:pPr marL="0" indent="0" fontAlgn="auto">
              <a:lnSpc>
                <a:spcPts val="1500"/>
              </a:lnSpc>
              <a:spcBef>
                <a:spcPts val="1800"/>
              </a:spcBef>
              <a:spcAft>
                <a:spcPts val="0"/>
              </a:spcAft>
              <a:buFont typeface="Arial" pitchFamily="34" charset="0"/>
              <a:buNone/>
              <a:defRPr/>
            </a:pPr>
            <a:r>
              <a:rPr lang="en-US" sz="1800" dirty="0">
                <a:solidFill>
                  <a:srgbClr val="000000"/>
                </a:solidFill>
              </a:rPr>
              <a:t>	</a:t>
            </a:r>
            <a:r>
              <a:rPr lang="en-US" sz="1800" b="1" dirty="0">
                <a:solidFill>
                  <a:srgbClr val="000000"/>
                </a:solidFill>
              </a:rPr>
              <a:t>Total Compensation 			</a:t>
            </a:r>
            <a:r>
              <a:rPr lang="en-US" sz="1800" b="1" dirty="0" smtClean="0">
                <a:solidFill>
                  <a:srgbClr val="000000"/>
                </a:solidFill>
              </a:rPr>
              <a:t>$7,500</a:t>
            </a:r>
            <a:endParaRPr lang="en-US" sz="1800" b="1" dirty="0">
              <a:solidFill>
                <a:srgbClr val="000000"/>
              </a:solidFill>
            </a:endParaRPr>
          </a:p>
          <a:p>
            <a:pPr marL="571500" indent="-228600" fontAlgn="auto">
              <a:lnSpc>
                <a:spcPts val="1500"/>
              </a:lnSpc>
              <a:spcBef>
                <a:spcPts val="750"/>
              </a:spcBef>
              <a:spcAft>
                <a:spcPts val="0"/>
              </a:spcAft>
              <a:defRPr/>
            </a:pPr>
            <a:endParaRPr lang="en-US" sz="1800" dirty="0" smtClean="0">
              <a:solidFill>
                <a:srgbClr val="000000"/>
              </a:solidFill>
            </a:endParaRPr>
          </a:p>
          <a:p>
            <a:pPr marL="571500" indent="-228600" fontAlgn="auto">
              <a:lnSpc>
                <a:spcPts val="1500"/>
              </a:lnSpc>
              <a:spcBef>
                <a:spcPts val="750"/>
              </a:spcBef>
              <a:spcAft>
                <a:spcPts val="0"/>
              </a:spcAft>
              <a:defRPr/>
            </a:pPr>
            <a:r>
              <a:rPr lang="en-US" sz="1800" dirty="0" smtClean="0">
                <a:solidFill>
                  <a:srgbClr val="000000"/>
                </a:solidFill>
              </a:rPr>
              <a:t>Credited amounts are merely unsecured promise from recordkeeper</a:t>
            </a:r>
          </a:p>
          <a:p>
            <a:pPr marL="571500" indent="-228600" fontAlgn="auto">
              <a:lnSpc>
                <a:spcPts val="1500"/>
              </a:lnSpc>
              <a:spcBef>
                <a:spcPts val="750"/>
              </a:spcBef>
              <a:spcAft>
                <a:spcPts val="0"/>
              </a:spcAft>
              <a:defRPr/>
            </a:pPr>
            <a:r>
              <a:rPr lang="en-US" sz="1800" dirty="0" smtClean="0">
                <a:solidFill>
                  <a:srgbClr val="000000"/>
                </a:solidFill>
              </a:rPr>
              <a:t>Recordkeeper </a:t>
            </a:r>
            <a:r>
              <a:rPr lang="en-US" sz="1800" u="sng" dirty="0" smtClean="0">
                <a:solidFill>
                  <a:srgbClr val="000000"/>
                </a:solidFill>
              </a:rPr>
              <a:t>may</a:t>
            </a:r>
            <a:r>
              <a:rPr lang="en-US" sz="1800" dirty="0" smtClean="0">
                <a:solidFill>
                  <a:srgbClr val="000000"/>
                </a:solidFill>
              </a:rPr>
              <a:t> allow credits to be allocated to participant accounts</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ERISA Budget Accounts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Fee recapture accounts may be set up as ERISA budget account within plan</a:t>
            </a:r>
          </a:p>
          <a:p>
            <a:pPr marL="571500" indent="-228600" fontAlgn="auto">
              <a:lnSpc>
                <a:spcPts val="1500"/>
              </a:lnSpc>
              <a:spcBef>
                <a:spcPts val="750"/>
              </a:spcBef>
              <a:spcAft>
                <a:spcPts val="0"/>
              </a:spcAft>
              <a:defRPr/>
            </a:pPr>
            <a:r>
              <a:rPr lang="en-US" sz="1800" dirty="0" smtClean="0">
                <a:solidFill>
                  <a:srgbClr val="000000"/>
                </a:solidFill>
              </a:rPr>
              <a:t>Actual funds are transferred to plan account</a:t>
            </a:r>
          </a:p>
          <a:p>
            <a:pPr marL="571500" indent="-228600" fontAlgn="auto">
              <a:lnSpc>
                <a:spcPts val="1500"/>
              </a:lnSpc>
              <a:spcBef>
                <a:spcPts val="750"/>
              </a:spcBef>
              <a:spcAft>
                <a:spcPts val="0"/>
              </a:spcAft>
              <a:defRPr/>
            </a:pPr>
            <a:r>
              <a:rPr lang="en-US" sz="1800" dirty="0" smtClean="0">
                <a:solidFill>
                  <a:srgbClr val="000000"/>
                </a:solidFill>
              </a:rPr>
              <a:t>May also be called “ERISA Account”</a:t>
            </a:r>
          </a:p>
          <a:p>
            <a:pPr marL="571500" indent="-228600" fontAlgn="auto">
              <a:lnSpc>
                <a:spcPts val="1500"/>
              </a:lnSpc>
              <a:spcBef>
                <a:spcPts val="750"/>
              </a:spcBef>
              <a:spcAft>
                <a:spcPts val="0"/>
              </a:spcAft>
              <a:defRPr/>
            </a:pPr>
            <a:r>
              <a:rPr lang="en-US" sz="1800" dirty="0" smtClean="0">
                <a:solidFill>
                  <a:srgbClr val="000000"/>
                </a:solidFill>
              </a:rPr>
              <a:t>Typically, all revenue sharing is deposited into ERISA budget account</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Deposited funds used to pay recordkeeper</a:t>
            </a:r>
          </a:p>
          <a:p>
            <a:pPr marL="571500" indent="-228600" fontAlgn="auto">
              <a:lnSpc>
                <a:spcPts val="1500"/>
              </a:lnSpc>
              <a:spcBef>
                <a:spcPts val="750"/>
              </a:spcBef>
              <a:spcAft>
                <a:spcPts val="0"/>
              </a:spcAft>
              <a:defRPr/>
            </a:pPr>
            <a:r>
              <a:rPr lang="en-US" sz="1800" dirty="0" smtClean="0">
                <a:solidFill>
                  <a:srgbClr val="000000"/>
                </a:solidFill>
              </a:rPr>
              <a:t>May also be used to pay fees of other providers</a:t>
            </a:r>
          </a:p>
          <a:p>
            <a:pPr marL="571500" indent="-228600" fontAlgn="auto">
              <a:lnSpc>
                <a:spcPts val="1500"/>
              </a:lnSpc>
              <a:spcBef>
                <a:spcPts val="750"/>
              </a:spcBef>
              <a:spcAft>
                <a:spcPts val="0"/>
              </a:spcAft>
              <a:defRPr/>
            </a:pPr>
            <a:r>
              <a:rPr lang="en-US" sz="1800" dirty="0" smtClean="0">
                <a:solidFill>
                  <a:srgbClr val="000000"/>
                </a:solidFill>
              </a:rPr>
              <a:t>Unused funds must be allocated to participants at end of year (Rev. Rul. 80-155)</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Participant-Level Revenue Equalization </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Recordkeepers are able to recapture revenue at participant level</a:t>
            </a:r>
          </a:p>
          <a:p>
            <a:pPr marL="571500" indent="-228600" fontAlgn="auto">
              <a:lnSpc>
                <a:spcPts val="1500"/>
              </a:lnSpc>
              <a:spcBef>
                <a:spcPts val="750"/>
              </a:spcBef>
              <a:spcAft>
                <a:spcPts val="0"/>
              </a:spcAft>
              <a:defRPr/>
            </a:pPr>
            <a:r>
              <a:rPr lang="en-US" sz="1800" dirty="0" smtClean="0">
                <a:solidFill>
                  <a:srgbClr val="000000"/>
                </a:solidFill>
              </a:rPr>
              <a:t>Also referred to as “fund revenue equalization”</a:t>
            </a:r>
          </a:p>
          <a:p>
            <a:pPr marL="571500" indent="-228600" fontAlgn="auto">
              <a:lnSpc>
                <a:spcPts val="1500"/>
              </a:lnSpc>
              <a:spcBef>
                <a:spcPts val="750"/>
              </a:spcBef>
              <a:spcAft>
                <a:spcPts val="0"/>
              </a:spcAft>
              <a:defRPr/>
            </a:pPr>
            <a:r>
              <a:rPr lang="en-US" sz="1800" dirty="0" smtClean="0">
                <a:solidFill>
                  <a:srgbClr val="000000"/>
                </a:solidFill>
              </a:rPr>
              <a:t>Recognizes that plan’s funds pay </a:t>
            </a:r>
            <a:r>
              <a:rPr lang="en-US" sz="1800" dirty="0">
                <a:solidFill>
                  <a:srgbClr val="000000"/>
                </a:solidFill>
              </a:rPr>
              <a:t>different levels of revenue sharing</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Hypothetical Illustration</a:t>
            </a:r>
          </a:p>
          <a:p>
            <a:pPr marL="571500" indent="-228600" fontAlgn="auto">
              <a:lnSpc>
                <a:spcPts val="1500"/>
              </a:lnSpc>
              <a:spcBef>
                <a:spcPts val="750"/>
              </a:spcBef>
              <a:spcAft>
                <a:spcPts val="0"/>
              </a:spcAft>
              <a:defRPr/>
            </a:pPr>
            <a:r>
              <a:rPr lang="en-US" sz="1800" dirty="0" smtClean="0">
                <a:solidFill>
                  <a:srgbClr val="000000"/>
                </a:solidFill>
              </a:rPr>
              <a:t>Plan’s funds pay average revenue sharing of 0.20%</a:t>
            </a:r>
          </a:p>
          <a:p>
            <a:pPr marL="571500" indent="-228600" fontAlgn="auto">
              <a:lnSpc>
                <a:spcPts val="1500"/>
              </a:lnSpc>
              <a:spcBef>
                <a:spcPts val="750"/>
              </a:spcBef>
              <a:spcAft>
                <a:spcPts val="0"/>
              </a:spcAft>
              <a:defRPr/>
            </a:pPr>
            <a:r>
              <a:rPr lang="en-US" sz="1800" dirty="0" smtClean="0">
                <a:solidFill>
                  <a:srgbClr val="000000"/>
                </a:solidFill>
              </a:rPr>
              <a:t>Revenue sharing fully pays for recordkeeper’s asset-based fee of 0.20%</a:t>
            </a:r>
          </a:p>
          <a:p>
            <a:pPr marL="571500" indent="-228600" fontAlgn="auto">
              <a:lnSpc>
                <a:spcPts val="1500"/>
              </a:lnSpc>
              <a:spcBef>
                <a:spcPts val="750"/>
              </a:spcBef>
              <a:spcAft>
                <a:spcPts val="0"/>
              </a:spcAft>
              <a:defRPr/>
            </a:pPr>
            <a:r>
              <a:rPr lang="en-US" sz="1800" dirty="0" smtClean="0">
                <a:solidFill>
                  <a:srgbClr val="000000"/>
                </a:solidFill>
              </a:rPr>
              <a:t>But funds pay revenue sharing at different rates:</a:t>
            </a:r>
          </a:p>
          <a:p>
            <a:pPr indent="0" fontAlgn="auto">
              <a:lnSpc>
                <a:spcPts val="1500"/>
              </a:lnSpc>
              <a:spcBef>
                <a:spcPts val="750"/>
              </a:spcBef>
              <a:spcAft>
                <a:spcPts val="0"/>
              </a:spcAft>
              <a:buFont typeface="Arial" pitchFamily="34" charset="0"/>
              <a:buNone/>
              <a:defRPr/>
            </a:pPr>
            <a:r>
              <a:rPr lang="en-US" sz="1800" dirty="0">
                <a:solidFill>
                  <a:srgbClr val="000000"/>
                </a:solidFill>
              </a:rPr>
              <a:t>	</a:t>
            </a:r>
            <a:r>
              <a:rPr lang="en-US" sz="1800" dirty="0" smtClean="0">
                <a:solidFill>
                  <a:srgbClr val="000000"/>
                </a:solidFill>
              </a:rPr>
              <a:t>Equity funds 	0.30%</a:t>
            </a:r>
          </a:p>
          <a:p>
            <a:pPr indent="0" fontAlgn="auto">
              <a:lnSpc>
                <a:spcPts val="1500"/>
              </a:lnSpc>
              <a:spcBef>
                <a:spcPts val="750"/>
              </a:spcBef>
              <a:spcAft>
                <a:spcPts val="0"/>
              </a:spcAft>
              <a:buFont typeface="Arial" pitchFamily="34" charset="0"/>
              <a:buNone/>
              <a:defRPr/>
            </a:pPr>
            <a:r>
              <a:rPr lang="en-US" sz="1800" dirty="0" smtClean="0">
                <a:solidFill>
                  <a:srgbClr val="000000"/>
                </a:solidFill>
              </a:rPr>
              <a:t>	Bond funds 	0.10%</a:t>
            </a:r>
          </a:p>
          <a:p>
            <a:pPr marL="571500" indent="-228600" fontAlgn="auto">
              <a:lnSpc>
                <a:spcPts val="1500"/>
              </a:lnSpc>
              <a:spcBef>
                <a:spcPts val="750"/>
              </a:spcBef>
              <a:spcAft>
                <a:spcPts val="0"/>
              </a:spcAft>
              <a:defRPr/>
            </a:pPr>
            <a:r>
              <a:rPr lang="en-US" sz="1800" dirty="0" smtClean="0">
                <a:solidFill>
                  <a:srgbClr val="000000"/>
                </a:solidFill>
              </a:rPr>
              <a:t>Participants in equity funds are subsidizing RK costs for those in bond funds</a:t>
            </a:r>
          </a:p>
          <a:p>
            <a:pPr marL="571500" indent="-228600" fontAlgn="auto">
              <a:lnSpc>
                <a:spcPts val="1500"/>
              </a:lnSpc>
              <a:spcBef>
                <a:spcPts val="750"/>
              </a:spcBef>
              <a:spcAft>
                <a:spcPts val="0"/>
              </a:spcAft>
              <a:defRPr/>
            </a:pPr>
            <a:endParaRPr lang="en-US" sz="1800" dirty="0" smtClean="0">
              <a:solidFill>
                <a:srgbClr val="000000"/>
              </a:solidFill>
            </a:endParaRPr>
          </a:p>
          <a:p>
            <a:pPr marL="0" indent="0" fontAlgn="auto">
              <a:lnSpc>
                <a:spcPts val="1600"/>
              </a:lnSpc>
              <a:spcBef>
                <a:spcPct val="0"/>
              </a:spcBef>
              <a:spcAft>
                <a:spcPts val="0"/>
              </a:spcAft>
              <a:buFont typeface="Arial" pitchFamily="34" charset="0"/>
              <a:buNone/>
              <a:defRPr/>
            </a:pPr>
            <a:r>
              <a:rPr lang="en-US" sz="2000" b="1" dirty="0" smtClean="0">
                <a:solidFill>
                  <a:srgbClr val="000000"/>
                </a:solidFill>
              </a:rPr>
              <a:t>Revenue equalization ensures each participant pays fair share of costs</a:t>
            </a:r>
            <a:endParaRPr lang="en-US" sz="2000" b="1" dirty="0">
              <a:solidFill>
                <a:srgbClr val="000000"/>
              </a:solidFill>
            </a:endParaRPr>
          </a:p>
          <a:p>
            <a:pPr marL="628650" indent="-285750" fontAlgn="auto">
              <a:lnSpc>
                <a:spcPts val="1500"/>
              </a:lnSpc>
              <a:spcBef>
                <a:spcPts val="750"/>
              </a:spcBef>
              <a:spcAft>
                <a:spcPts val="0"/>
              </a:spcAft>
              <a:defRPr/>
            </a:pPr>
            <a:r>
              <a:rPr lang="en-US" sz="1800" dirty="0" smtClean="0">
                <a:solidFill>
                  <a:srgbClr val="000000"/>
                </a:solidFill>
              </a:rPr>
              <a:t>Accounts investing in funds generating excess revenue are credited</a:t>
            </a:r>
          </a:p>
          <a:p>
            <a:pPr marL="628650" indent="-285750" fontAlgn="auto">
              <a:lnSpc>
                <a:spcPts val="1500"/>
              </a:lnSpc>
              <a:spcBef>
                <a:spcPts val="750"/>
              </a:spcBef>
              <a:spcAft>
                <a:spcPts val="0"/>
              </a:spcAft>
              <a:defRPr/>
            </a:pPr>
            <a:r>
              <a:rPr lang="en-US" sz="1800" dirty="0" smtClean="0">
                <a:solidFill>
                  <a:srgbClr val="000000"/>
                </a:solidFill>
              </a:rPr>
              <a:t>Other accounts are debited to pay fair share of recordkeeping costs</a:t>
            </a:r>
            <a:endParaRPr lang="en-US" sz="1800" dirty="0">
              <a:solidFill>
                <a:srgbClr val="000000"/>
              </a:solidFill>
            </a:endParaRP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672262" cy="538163"/>
          </a:xfrm>
        </p:spPr>
        <p:txBody>
          <a:bodyPr rtlCol="0">
            <a:normAutofit fontScale="92500"/>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408(b)(2) “Reasonable Contract” Considerations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Recordkeeper service agreement should be clear</a:t>
            </a:r>
          </a:p>
          <a:p>
            <a:pPr marL="571500" indent="-228600" fontAlgn="auto">
              <a:lnSpc>
                <a:spcPts val="1500"/>
              </a:lnSpc>
              <a:spcBef>
                <a:spcPts val="750"/>
              </a:spcBef>
              <a:spcAft>
                <a:spcPts val="0"/>
              </a:spcAft>
              <a:defRPr/>
            </a:pPr>
            <a:r>
              <a:rPr lang="en-US" sz="1800" dirty="0" smtClean="0">
                <a:solidFill>
                  <a:srgbClr val="000000"/>
                </a:solidFill>
              </a:rPr>
              <a:t>Contract should specify recordkeeper’s type of revenue sharing arrangement</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Contract should comply with requirements of ERISA Section 408(b)(2)</a:t>
            </a:r>
          </a:p>
          <a:p>
            <a:pPr marL="571500" indent="-228600" fontAlgn="auto">
              <a:lnSpc>
                <a:spcPts val="1500"/>
              </a:lnSpc>
              <a:spcBef>
                <a:spcPts val="750"/>
              </a:spcBef>
              <a:spcAft>
                <a:spcPts val="0"/>
              </a:spcAft>
              <a:defRPr/>
            </a:pPr>
            <a:r>
              <a:rPr lang="en-US" sz="1800" dirty="0" smtClean="0">
                <a:solidFill>
                  <a:srgbClr val="000000"/>
                </a:solidFill>
              </a:rPr>
              <a:t>“Reasonable contract or arrangement” requires 408(b)(2) fee disclosures </a:t>
            </a:r>
          </a:p>
          <a:p>
            <a:pPr marL="571500" indent="-228600" fontAlgn="auto">
              <a:lnSpc>
                <a:spcPts val="1500"/>
              </a:lnSpc>
              <a:spcBef>
                <a:spcPts val="750"/>
              </a:spcBef>
              <a:spcAft>
                <a:spcPts val="0"/>
              </a:spcAft>
              <a:defRPr/>
            </a:pPr>
            <a:r>
              <a:rPr lang="en-US" sz="1800" dirty="0" smtClean="0">
                <a:solidFill>
                  <a:srgbClr val="000000"/>
                </a:solidFill>
              </a:rPr>
              <a:t>Plan sponsors have duty to understand how revenue sharing will be handled</a:t>
            </a:r>
          </a:p>
          <a:p>
            <a:pPr marL="571500" indent="-228600" fontAlgn="auto">
              <a:lnSpc>
                <a:spcPts val="1500"/>
              </a:lnSpc>
              <a:spcBef>
                <a:spcPts val="750"/>
              </a:spcBef>
              <a:spcAft>
                <a:spcPts val="0"/>
              </a:spcAft>
              <a:defRPr/>
            </a:pPr>
            <a:r>
              <a:rPr lang="en-US" sz="1800" dirty="0" smtClean="0">
                <a:solidFill>
                  <a:srgbClr val="000000"/>
                </a:solidFill>
              </a:rPr>
              <a:t>Contract must allow for termination on short notice without penalty</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Best Practices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If possible, work with recordkeepers that provide for fee recapture</a:t>
            </a:r>
          </a:p>
          <a:p>
            <a:pPr marL="571500" indent="-228600" fontAlgn="auto">
              <a:lnSpc>
                <a:spcPts val="1500"/>
              </a:lnSpc>
              <a:spcBef>
                <a:spcPts val="750"/>
              </a:spcBef>
              <a:spcAft>
                <a:spcPts val="0"/>
              </a:spcAft>
              <a:defRPr/>
            </a:pPr>
            <a:r>
              <a:rPr lang="en-US" sz="1800" dirty="0" smtClean="0">
                <a:solidFill>
                  <a:srgbClr val="000000"/>
                </a:solidFill>
              </a:rPr>
              <a:t>Bookkeeping spending account</a:t>
            </a:r>
          </a:p>
          <a:p>
            <a:pPr marL="571500" indent="-228600" fontAlgn="auto">
              <a:lnSpc>
                <a:spcPts val="1500"/>
              </a:lnSpc>
              <a:spcBef>
                <a:spcPts val="750"/>
              </a:spcBef>
              <a:spcAft>
                <a:spcPts val="0"/>
              </a:spcAft>
              <a:defRPr/>
            </a:pPr>
            <a:r>
              <a:rPr lang="en-US" sz="1800" dirty="0" smtClean="0">
                <a:solidFill>
                  <a:srgbClr val="000000"/>
                </a:solidFill>
              </a:rPr>
              <a:t>ERISA budget account</a:t>
            </a:r>
          </a:p>
          <a:p>
            <a:pPr marL="571500" indent="-228600" fontAlgn="auto">
              <a:lnSpc>
                <a:spcPts val="1500"/>
              </a:lnSpc>
              <a:spcBef>
                <a:spcPts val="750"/>
              </a:spcBef>
              <a:spcAft>
                <a:spcPts val="0"/>
              </a:spcAft>
              <a:defRPr/>
            </a:pPr>
            <a:r>
              <a:rPr lang="en-US" sz="1800" dirty="0" smtClean="0">
                <a:solidFill>
                  <a:srgbClr val="000000"/>
                </a:solidFill>
              </a:rPr>
              <a:t>Participant-level revenue equalization</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Plan asset status may be avoided through bookkeeping spending account</a:t>
            </a: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Revenue Sharing Contractual Terms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Bookkeeping spending accounts are not deemed to hold plan assets</a:t>
            </a:r>
          </a:p>
          <a:p>
            <a:pPr marL="571500" indent="-228600" fontAlgn="auto">
              <a:lnSpc>
                <a:spcPts val="1500"/>
              </a:lnSpc>
              <a:spcBef>
                <a:spcPts val="750"/>
              </a:spcBef>
              <a:spcAft>
                <a:spcPts val="0"/>
              </a:spcAft>
              <a:defRPr/>
            </a:pPr>
            <a:r>
              <a:rPr lang="en-US" sz="1800" dirty="0" smtClean="0">
                <a:solidFill>
                  <a:srgbClr val="000000"/>
                </a:solidFill>
              </a:rPr>
              <a:t>Recaptured revenue is not subject to trust and custody rules</a:t>
            </a:r>
          </a:p>
          <a:p>
            <a:pPr marL="571500" indent="-228600" fontAlgn="auto">
              <a:lnSpc>
                <a:spcPts val="1500"/>
              </a:lnSpc>
              <a:spcBef>
                <a:spcPts val="750"/>
              </a:spcBef>
              <a:spcAft>
                <a:spcPts val="0"/>
              </a:spcAft>
              <a:defRPr/>
            </a:pPr>
            <a:r>
              <a:rPr lang="en-US" sz="1800" dirty="0" smtClean="0">
                <a:solidFill>
                  <a:srgbClr val="000000"/>
                </a:solidFill>
              </a:rPr>
              <a:t>No need to allocate unused amounts to participants at end of year</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600"/>
              </a:lnSpc>
              <a:spcBef>
                <a:spcPct val="0"/>
              </a:spcBef>
              <a:spcAft>
                <a:spcPts val="0"/>
              </a:spcAft>
              <a:buFontTx/>
              <a:buNone/>
              <a:defRPr/>
            </a:pPr>
            <a:r>
              <a:rPr lang="en-US" sz="2000" b="1" dirty="0">
                <a:solidFill>
                  <a:srgbClr val="000000"/>
                </a:solidFill>
              </a:rPr>
              <a:t>Contractual terms are key consideration for bookkeeping spending accounts</a:t>
            </a:r>
          </a:p>
          <a:p>
            <a:pPr marL="571500" indent="-228600" fontAlgn="auto">
              <a:lnSpc>
                <a:spcPts val="1500"/>
              </a:lnSpc>
              <a:spcBef>
                <a:spcPts val="750"/>
              </a:spcBef>
              <a:spcAft>
                <a:spcPts val="0"/>
              </a:spcAft>
              <a:defRPr/>
            </a:pPr>
            <a:r>
              <a:rPr lang="en-US" sz="1800" dirty="0" smtClean="0">
                <a:solidFill>
                  <a:srgbClr val="000000"/>
                </a:solidFill>
              </a:rPr>
              <a:t>Focus on provisions governing unused credits when recordkeeping services end</a:t>
            </a:r>
          </a:p>
          <a:p>
            <a:pPr marL="571500" indent="-228600" fontAlgn="auto">
              <a:lnSpc>
                <a:spcPts val="1500"/>
              </a:lnSpc>
              <a:spcBef>
                <a:spcPts val="750"/>
              </a:spcBef>
              <a:spcAft>
                <a:spcPts val="0"/>
              </a:spcAft>
              <a:defRPr/>
            </a:pPr>
            <a:r>
              <a:rPr lang="en-US" sz="1800" dirty="0" smtClean="0">
                <a:solidFill>
                  <a:srgbClr val="000000"/>
                </a:solidFill>
              </a:rPr>
              <a:t>Also focus on provisions permitting (or not permitting) allocations to participants</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Plan Documentation Considerations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Plan documentation is key consideration for ERISA budget accounts</a:t>
            </a:r>
          </a:p>
          <a:p>
            <a:pPr marL="571500" indent="-228600" fontAlgn="auto">
              <a:lnSpc>
                <a:spcPts val="1500"/>
              </a:lnSpc>
              <a:spcBef>
                <a:spcPts val="750"/>
              </a:spcBef>
              <a:spcAft>
                <a:spcPts val="0"/>
              </a:spcAft>
              <a:defRPr/>
            </a:pPr>
            <a:r>
              <a:rPr lang="en-US" sz="1800" dirty="0" smtClean="0">
                <a:solidFill>
                  <a:srgbClr val="000000"/>
                </a:solidFill>
              </a:rPr>
              <a:t>Deposited funds are plan assets</a:t>
            </a:r>
          </a:p>
          <a:p>
            <a:pPr marL="571500" indent="-228600" fontAlgn="auto">
              <a:lnSpc>
                <a:spcPts val="1500"/>
              </a:lnSpc>
              <a:spcBef>
                <a:spcPts val="750"/>
              </a:spcBef>
              <a:spcAft>
                <a:spcPts val="0"/>
              </a:spcAft>
              <a:defRPr/>
            </a:pPr>
            <a:r>
              <a:rPr lang="en-US" sz="1800" dirty="0" smtClean="0">
                <a:solidFill>
                  <a:srgbClr val="000000"/>
                </a:solidFill>
              </a:rPr>
              <a:t>Plan document must state how funds will be allocated to participants at year-end</a:t>
            </a:r>
          </a:p>
          <a:p>
            <a:pPr marL="571500" indent="-228600" fontAlgn="auto">
              <a:lnSpc>
                <a:spcPts val="1500"/>
              </a:lnSpc>
              <a:spcBef>
                <a:spcPts val="750"/>
              </a:spcBef>
              <a:spcAft>
                <a:spcPts val="0"/>
              </a:spcAft>
              <a:defRPr/>
            </a:pPr>
            <a:r>
              <a:rPr lang="en-US" sz="1800" dirty="0" smtClean="0">
                <a:solidFill>
                  <a:srgbClr val="000000"/>
                </a:solidFill>
              </a:rPr>
              <a:t>Documentation should properly address how funds will be invested </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ERISA budget accounts are similar to forfeiture accounts</a:t>
            </a:r>
          </a:p>
          <a:p>
            <a:pPr marL="571500" indent="-228600" fontAlgn="auto">
              <a:lnSpc>
                <a:spcPts val="1500"/>
              </a:lnSpc>
              <a:spcBef>
                <a:spcPts val="750"/>
              </a:spcBef>
              <a:spcAft>
                <a:spcPts val="0"/>
              </a:spcAft>
              <a:defRPr/>
            </a:pPr>
            <a:r>
              <a:rPr lang="en-US" sz="1800" dirty="0" smtClean="0">
                <a:solidFill>
                  <a:srgbClr val="000000"/>
                </a:solidFill>
              </a:rPr>
              <a:t>Both account types may be used to pay plan expenses and for allocations</a:t>
            </a:r>
          </a:p>
          <a:p>
            <a:pPr marL="571500" indent="-228600" fontAlgn="auto">
              <a:lnSpc>
                <a:spcPts val="1500"/>
              </a:lnSpc>
              <a:spcBef>
                <a:spcPts val="750"/>
              </a:spcBef>
              <a:spcAft>
                <a:spcPts val="0"/>
              </a:spcAft>
              <a:defRPr/>
            </a:pPr>
            <a:r>
              <a:rPr lang="en-US" sz="1800" dirty="0" smtClean="0">
                <a:solidFill>
                  <a:srgbClr val="000000"/>
                </a:solidFill>
              </a:rPr>
              <a:t>But ERISA budget account should not be used to offset employer contributions</a:t>
            </a:r>
          </a:p>
          <a:p>
            <a:pPr indent="0" fontAlgn="auto">
              <a:lnSpc>
                <a:spcPts val="1500"/>
              </a:lnSpc>
              <a:spcBef>
                <a:spcPts val="750"/>
              </a:spcBef>
              <a:spcAft>
                <a:spcPts val="0"/>
              </a:spcAft>
              <a:buFont typeface="Arial" pitchFamily="34" charset="0"/>
              <a:buNone/>
              <a:defRPr/>
            </a:pPr>
            <a:endParaRPr lang="en-US" sz="1300" dirty="0" smtClean="0">
              <a:solidFill>
                <a:srgbClr val="000000"/>
              </a:solidFill>
            </a:endParaRPr>
          </a:p>
          <a:p>
            <a:pPr marL="0" indent="0" fontAlgn="auto">
              <a:lnSpc>
                <a:spcPts val="1800"/>
              </a:lnSpc>
              <a:spcBef>
                <a:spcPts val="800"/>
              </a:spcBef>
              <a:spcAft>
                <a:spcPts val="0"/>
              </a:spcAft>
              <a:buFont typeface="Arial" pitchFamily="34" charset="0"/>
              <a:buNone/>
              <a:defRPr/>
            </a:pPr>
            <a:r>
              <a:rPr lang="en-US" sz="2000" b="1" dirty="0">
                <a:solidFill>
                  <a:srgbClr val="000000"/>
                </a:solidFill>
              </a:rPr>
              <a:t>ERISA </a:t>
            </a:r>
            <a:r>
              <a:rPr lang="en-US" sz="2000" b="1" dirty="0" smtClean="0">
                <a:solidFill>
                  <a:srgbClr val="000000"/>
                </a:solidFill>
              </a:rPr>
              <a:t>counsel </a:t>
            </a:r>
            <a:r>
              <a:rPr lang="en-US" sz="2000" b="1" dirty="0">
                <a:solidFill>
                  <a:srgbClr val="000000"/>
                </a:solidFill>
              </a:rPr>
              <a:t>should be consulted to make necessary plan amendments</a:t>
            </a: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397625" cy="538163"/>
          </a:xfrm>
        </p:spPr>
        <p:txBody>
          <a:bodyPr rtlCol="0">
            <a:normAutofit fontScale="92500"/>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Revenue Sharing and Recapture Calculations</a:t>
            </a:r>
            <a:endParaRPr lang="en-US" sz="2400" b="1" spc="-9" dirty="0">
              <a:solidFill>
                <a:srgbClr val="13477E"/>
              </a:solidFill>
              <a:latin typeface="Arial" panose="22635452340000000000" pitchFamily="2"/>
            </a:endParaRPr>
          </a:p>
        </p:txBody>
      </p:sp>
      <p:sp>
        <p:nvSpPr>
          <p:cNvPr id="3" name="Text Placeholder 63"/>
          <p:cNvSpPr txBox="1">
            <a:spLocks/>
          </p:cNvSpPr>
          <p:nvPr/>
        </p:nvSpPr>
        <p:spPr>
          <a:xfrm>
            <a:off x="4121150" y="6172200"/>
            <a:ext cx="298450" cy="219075"/>
          </a:xfrm>
          <a:prstGeom prst="rect">
            <a:avLst/>
          </a:prstGeom>
          <a:noFill/>
          <a:ln w="0" cmpd="sng">
            <a:noFill/>
            <a:prstDash val="solid"/>
          </a:ln>
        </p:spPr>
        <p:txBody>
          <a:bodyPr lIns="0" tIns="3989" rIns="0" bIns="0"/>
          <a:lstStyle/>
          <a:p>
            <a:pPr fontAlgn="auto">
              <a:lnSpc>
                <a:spcPts val="897"/>
              </a:lnSpc>
              <a:spcBef>
                <a:spcPts val="0"/>
              </a:spcBef>
              <a:spcAft>
                <a:spcPts val="0"/>
              </a:spcAft>
              <a:defRPr/>
            </a:pPr>
            <a:endParaRPr lang="en-US" sz="800" kern="0" dirty="0">
              <a:solidFill>
                <a:srgbClr val="000000"/>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Plan fiduciaries should estimate revenue sharing amounts on quarterly basis</a:t>
            </a:r>
          </a:p>
          <a:p>
            <a:pPr marL="571500" indent="-228600" fontAlgn="auto">
              <a:lnSpc>
                <a:spcPts val="1500"/>
              </a:lnSpc>
              <a:spcBef>
                <a:spcPts val="750"/>
              </a:spcBef>
              <a:spcAft>
                <a:spcPts val="0"/>
              </a:spcAft>
              <a:defRPr/>
            </a:pPr>
            <a:r>
              <a:rPr lang="en-US" sz="1800" dirty="0" smtClean="0">
                <a:solidFill>
                  <a:srgbClr val="000000"/>
                </a:solidFill>
              </a:rPr>
              <a:t>Estimates can help confirm offset or fee recapture is being </a:t>
            </a:r>
            <a:r>
              <a:rPr lang="en-US" sz="1800" dirty="0">
                <a:solidFill>
                  <a:srgbClr val="000000"/>
                </a:solidFill>
              </a:rPr>
              <a:t>applied correctly </a:t>
            </a:r>
            <a:endParaRPr lang="en-US" sz="1800" dirty="0" smtClean="0">
              <a:solidFill>
                <a:srgbClr val="000000"/>
              </a:solidFill>
            </a:endParaRPr>
          </a:p>
          <a:p>
            <a:pPr marL="571500" indent="-228600" fontAlgn="auto">
              <a:lnSpc>
                <a:spcPts val="1500"/>
              </a:lnSpc>
              <a:spcBef>
                <a:spcPts val="750"/>
              </a:spcBef>
              <a:spcAft>
                <a:spcPts val="0"/>
              </a:spcAft>
              <a:defRPr/>
            </a:pPr>
            <a:r>
              <a:rPr lang="en-US" sz="1800" dirty="0" smtClean="0">
                <a:solidFill>
                  <a:srgbClr val="000000"/>
                </a:solidFill>
              </a:rPr>
              <a:t>If necessary, request reconciliation from recordkeeper</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Recordkeeper </a:t>
            </a:r>
            <a:r>
              <a:rPr lang="en-US" sz="2000" b="1" dirty="0">
                <a:solidFill>
                  <a:srgbClr val="000000"/>
                </a:solidFill>
              </a:rPr>
              <a:t>may perform </a:t>
            </a:r>
            <a:r>
              <a:rPr lang="en-US" sz="2000" b="1" dirty="0" smtClean="0">
                <a:solidFill>
                  <a:srgbClr val="000000"/>
                </a:solidFill>
              </a:rPr>
              <a:t>own reconciliations to adjust its direct fee</a:t>
            </a:r>
          </a:p>
          <a:p>
            <a:pPr marL="571500" indent="-228600" fontAlgn="auto">
              <a:lnSpc>
                <a:spcPts val="1500"/>
              </a:lnSpc>
              <a:spcBef>
                <a:spcPts val="750"/>
              </a:spcBef>
              <a:spcAft>
                <a:spcPts val="0"/>
              </a:spcAft>
              <a:defRPr/>
            </a:pPr>
            <a:r>
              <a:rPr lang="en-US" sz="1800" dirty="0" smtClean="0">
                <a:solidFill>
                  <a:srgbClr val="000000"/>
                </a:solidFill>
              </a:rPr>
              <a:t>Reconciliation by recordkeeper often performed on annual basis</a:t>
            </a:r>
          </a:p>
          <a:p>
            <a:pPr marL="571500" indent="-228600" fontAlgn="auto">
              <a:lnSpc>
                <a:spcPts val="1500"/>
              </a:lnSpc>
              <a:spcBef>
                <a:spcPts val="750"/>
              </a:spcBef>
              <a:spcAft>
                <a:spcPts val="0"/>
              </a:spcAft>
              <a:defRPr/>
            </a:pPr>
            <a:r>
              <a:rPr lang="en-US" sz="1800" dirty="0" smtClean="0">
                <a:solidFill>
                  <a:srgbClr val="000000"/>
                </a:solidFill>
              </a:rPr>
              <a:t>Generally not required for ERISA budget accounts or revenue equalization</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Reporting Requirements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ERISA requires annual reporting on Form 5500</a:t>
            </a:r>
          </a:p>
          <a:p>
            <a:pPr marL="571500" indent="-228600" fontAlgn="auto">
              <a:lnSpc>
                <a:spcPts val="1500"/>
              </a:lnSpc>
              <a:spcBef>
                <a:spcPts val="750"/>
              </a:spcBef>
              <a:spcAft>
                <a:spcPts val="0"/>
              </a:spcAft>
              <a:defRPr/>
            </a:pPr>
            <a:r>
              <a:rPr lang="en-US" sz="1800" dirty="0" smtClean="0">
                <a:solidFill>
                  <a:srgbClr val="000000"/>
                </a:solidFill>
              </a:rPr>
              <a:t>Financials should reflect all plan assets (but not bookkeeping spending account)</a:t>
            </a:r>
          </a:p>
          <a:p>
            <a:pPr marL="571500" indent="-228600" fontAlgn="auto">
              <a:lnSpc>
                <a:spcPts val="1500"/>
              </a:lnSpc>
              <a:spcBef>
                <a:spcPts val="750"/>
              </a:spcBef>
              <a:spcAft>
                <a:spcPts val="0"/>
              </a:spcAft>
              <a:defRPr/>
            </a:pPr>
            <a:r>
              <a:rPr lang="en-US" sz="1800" dirty="0" smtClean="0">
                <a:solidFill>
                  <a:srgbClr val="000000"/>
                </a:solidFill>
              </a:rPr>
              <a:t>Plan asset status for ERISA budget account and revenue equalization </a:t>
            </a:r>
          </a:p>
          <a:p>
            <a:pPr marL="571500" indent="-228600" fontAlgn="auto">
              <a:lnSpc>
                <a:spcPts val="1500"/>
              </a:lnSpc>
              <a:spcBef>
                <a:spcPts val="750"/>
              </a:spcBef>
              <a:spcAft>
                <a:spcPts val="0"/>
              </a:spcAft>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Large plans with 100+ participants must file Schedule C (Form 5500)</a:t>
            </a:r>
          </a:p>
          <a:p>
            <a:pPr marL="571500" indent="-228600" fontAlgn="auto">
              <a:lnSpc>
                <a:spcPts val="1500"/>
              </a:lnSpc>
              <a:spcBef>
                <a:spcPts val="750"/>
              </a:spcBef>
              <a:spcAft>
                <a:spcPts val="0"/>
              </a:spcAft>
              <a:defRPr/>
            </a:pPr>
            <a:r>
              <a:rPr lang="en-US" sz="1800" dirty="0" smtClean="0">
                <a:solidFill>
                  <a:srgbClr val="000000"/>
                </a:solidFill>
              </a:rPr>
              <a:t>Report payments from ERISA budget account as </a:t>
            </a:r>
            <a:r>
              <a:rPr lang="en-US" sz="1800" u="sng" dirty="0" smtClean="0">
                <a:solidFill>
                  <a:srgbClr val="000000"/>
                </a:solidFill>
              </a:rPr>
              <a:t>direct</a:t>
            </a:r>
            <a:r>
              <a:rPr lang="en-US" sz="1800" dirty="0" smtClean="0">
                <a:solidFill>
                  <a:srgbClr val="000000"/>
                </a:solidFill>
              </a:rPr>
              <a:t> compensation to provider</a:t>
            </a:r>
          </a:p>
          <a:p>
            <a:pPr marL="571500" indent="-228600" fontAlgn="auto">
              <a:lnSpc>
                <a:spcPts val="1500"/>
              </a:lnSpc>
              <a:spcBef>
                <a:spcPts val="750"/>
              </a:spcBef>
              <a:spcAft>
                <a:spcPts val="0"/>
              </a:spcAft>
              <a:defRPr/>
            </a:pPr>
            <a:r>
              <a:rPr lang="en-US" sz="1800" dirty="0" smtClean="0">
                <a:solidFill>
                  <a:srgbClr val="000000"/>
                </a:solidFill>
              </a:rPr>
              <a:t>Report payments from bookkeeping account as </a:t>
            </a:r>
            <a:r>
              <a:rPr lang="en-US" sz="1800" u="sng" dirty="0" smtClean="0">
                <a:solidFill>
                  <a:srgbClr val="000000"/>
                </a:solidFill>
              </a:rPr>
              <a:t>indirect</a:t>
            </a:r>
            <a:r>
              <a:rPr lang="en-US" sz="1800" dirty="0" smtClean="0">
                <a:solidFill>
                  <a:srgbClr val="000000"/>
                </a:solidFill>
              </a:rPr>
              <a:t> compensation</a:t>
            </a:r>
          </a:p>
          <a:p>
            <a:pPr marL="571500" indent="-228600" fontAlgn="auto">
              <a:lnSpc>
                <a:spcPts val="1500"/>
              </a:lnSpc>
              <a:spcBef>
                <a:spcPts val="750"/>
              </a:spcBef>
              <a:spcAft>
                <a:spcPts val="0"/>
              </a:spcAft>
              <a:defRPr/>
            </a:pPr>
            <a:r>
              <a:rPr lang="en-US" sz="1800" dirty="0" smtClean="0">
                <a:solidFill>
                  <a:srgbClr val="000000"/>
                </a:solidFill>
              </a:rPr>
              <a:t>Recordkeeper’s compensation under revenue equalization would be </a:t>
            </a:r>
            <a:r>
              <a:rPr lang="en-US" sz="1800" u="sng" dirty="0" smtClean="0">
                <a:solidFill>
                  <a:srgbClr val="000000"/>
                </a:solidFill>
              </a:rPr>
              <a:t>indirect </a:t>
            </a:r>
          </a:p>
          <a:p>
            <a:pPr indent="0" fontAlgn="auto">
              <a:lnSpc>
                <a:spcPts val="1500"/>
              </a:lnSpc>
              <a:spcBef>
                <a:spcPts val="750"/>
              </a:spcBef>
              <a:spcAft>
                <a:spcPts val="0"/>
              </a:spcAft>
              <a:buFont typeface="Arial" pitchFamily="34" charset="0"/>
              <a:buNone/>
              <a:defRPr/>
            </a:pPr>
            <a:endParaRPr lang="en-US" sz="1500" b="1" dirty="0">
              <a:solidFill>
                <a:srgbClr val="000000"/>
              </a:solidFill>
            </a:endParaRPr>
          </a:p>
          <a:p>
            <a:pPr marL="0" indent="0" fontAlgn="auto">
              <a:lnSpc>
                <a:spcPts val="1800"/>
              </a:lnSpc>
              <a:spcBef>
                <a:spcPts val="800"/>
              </a:spcBef>
              <a:spcAft>
                <a:spcPts val="0"/>
              </a:spcAft>
              <a:buFont typeface="Arial" pitchFamily="34" charset="0"/>
              <a:buNone/>
              <a:defRPr/>
            </a:pPr>
            <a:r>
              <a:rPr lang="en-US" sz="2000" b="1" dirty="0">
                <a:solidFill>
                  <a:srgbClr val="000000"/>
                </a:solidFill>
              </a:rPr>
              <a:t>Direct/indirect compensation should </a:t>
            </a:r>
            <a:r>
              <a:rPr lang="en-US" sz="2000" b="1" dirty="0" smtClean="0">
                <a:solidFill>
                  <a:srgbClr val="000000"/>
                </a:solidFill>
              </a:rPr>
              <a:t>be </a:t>
            </a:r>
            <a:r>
              <a:rPr lang="en-US" sz="2000" b="1" dirty="0">
                <a:solidFill>
                  <a:srgbClr val="000000"/>
                </a:solidFill>
              </a:rPr>
              <a:t>reflected in 408(b)(2) </a:t>
            </a:r>
            <a:r>
              <a:rPr lang="en-US" sz="2000" b="1" dirty="0" smtClean="0">
                <a:solidFill>
                  <a:srgbClr val="000000"/>
                </a:solidFill>
              </a:rPr>
              <a:t>disclosures</a:t>
            </a:r>
            <a:endParaRPr lang="en-US" sz="1300" b="1"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Utilization of Excess Revenue Sharing</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4899025"/>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ERISA restrictions impose limit on plan’s ability to pay expenses</a:t>
            </a:r>
          </a:p>
          <a:p>
            <a:pPr marL="571500" indent="-228600" fontAlgn="auto">
              <a:lnSpc>
                <a:spcPts val="1500"/>
              </a:lnSpc>
              <a:spcBef>
                <a:spcPts val="750"/>
              </a:spcBef>
              <a:spcAft>
                <a:spcPts val="0"/>
              </a:spcAft>
              <a:defRPr/>
            </a:pPr>
            <a:r>
              <a:rPr lang="en-US" sz="1800" dirty="0" smtClean="0">
                <a:solidFill>
                  <a:srgbClr val="000000"/>
                </a:solidFill>
              </a:rPr>
              <a:t>Restrictions apply to both ERISA budget and </a:t>
            </a:r>
            <a:r>
              <a:rPr lang="en-US" sz="1800" dirty="0">
                <a:solidFill>
                  <a:srgbClr val="000000"/>
                </a:solidFill>
              </a:rPr>
              <a:t>bookkeeping spending </a:t>
            </a:r>
            <a:r>
              <a:rPr lang="en-US" sz="1800" dirty="0" smtClean="0">
                <a:solidFill>
                  <a:srgbClr val="000000"/>
                </a:solidFill>
              </a:rPr>
              <a:t>accounts</a:t>
            </a:r>
          </a:p>
          <a:p>
            <a:pPr marL="571500" indent="-228600" fontAlgn="auto">
              <a:lnSpc>
                <a:spcPts val="1500"/>
              </a:lnSpc>
              <a:spcBef>
                <a:spcPts val="750"/>
              </a:spcBef>
              <a:spcAft>
                <a:spcPts val="0"/>
              </a:spcAft>
              <a:defRPr/>
            </a:pPr>
            <a:r>
              <a:rPr lang="en-US" sz="1800" dirty="0" smtClean="0">
                <a:solidFill>
                  <a:srgbClr val="000000"/>
                </a:solidFill>
              </a:rPr>
              <a:t>ERISA budget account deemed to hold plan assets subject to ERISA </a:t>
            </a:r>
          </a:p>
          <a:p>
            <a:pPr marL="571500" indent="-228600" fontAlgn="auto">
              <a:lnSpc>
                <a:spcPts val="1500"/>
              </a:lnSpc>
              <a:spcBef>
                <a:spcPts val="750"/>
              </a:spcBef>
              <a:spcAft>
                <a:spcPts val="0"/>
              </a:spcAft>
              <a:defRPr/>
            </a:pPr>
            <a:r>
              <a:rPr lang="en-US" sz="1800" dirty="0" smtClean="0">
                <a:solidFill>
                  <a:srgbClr val="000000"/>
                </a:solidFill>
              </a:rPr>
              <a:t>Plan’s contractual right under bookkeeping spending account are also plan asset</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Use of recaptured revenue limited to “reasonable and necessary” expenses</a:t>
            </a:r>
          </a:p>
          <a:p>
            <a:pPr marL="571500" indent="-228600" fontAlgn="auto">
              <a:lnSpc>
                <a:spcPts val="1500"/>
              </a:lnSpc>
              <a:spcBef>
                <a:spcPts val="750"/>
              </a:spcBef>
              <a:spcAft>
                <a:spcPts val="0"/>
              </a:spcAft>
              <a:defRPr/>
            </a:pPr>
            <a:r>
              <a:rPr lang="en-US" sz="1800" dirty="0" smtClean="0">
                <a:solidFill>
                  <a:srgbClr val="000000"/>
                </a:solidFill>
              </a:rPr>
              <a:t>“Necessary” expenses do not include settlor expenses (</a:t>
            </a:r>
            <a:r>
              <a:rPr lang="en-US" sz="1800" i="1" dirty="0" smtClean="0">
                <a:solidFill>
                  <a:srgbClr val="000000"/>
                </a:solidFill>
              </a:rPr>
              <a:t>e.g.</a:t>
            </a:r>
            <a:r>
              <a:rPr lang="en-US" sz="1800" dirty="0" smtClean="0">
                <a:solidFill>
                  <a:srgbClr val="000000"/>
                </a:solidFill>
              </a:rPr>
              <a:t>, plan design changes)</a:t>
            </a:r>
          </a:p>
          <a:p>
            <a:pPr marL="571500" indent="-228600" fontAlgn="auto">
              <a:lnSpc>
                <a:spcPts val="1500"/>
              </a:lnSpc>
              <a:spcBef>
                <a:spcPts val="750"/>
              </a:spcBef>
              <a:spcAft>
                <a:spcPts val="0"/>
              </a:spcAft>
              <a:defRPr/>
            </a:pPr>
            <a:r>
              <a:rPr lang="en-US" sz="1800" dirty="0" smtClean="0">
                <a:solidFill>
                  <a:srgbClr val="000000"/>
                </a:solidFill>
              </a:rPr>
              <a:t>Confirm provider’s total compensation is “reasonable” before using funds</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Placeholder 20"/>
          <p:cNvSpPr>
            <a:spLocks noGrp="1"/>
          </p:cNvSpPr>
          <p:nvPr>
            <p:ph type="body" idx="10"/>
          </p:nvPr>
        </p:nvSpPr>
        <p:spPr>
          <a:xfrm>
            <a:off x="338138" y="381000"/>
            <a:ext cx="6096000" cy="538163"/>
          </a:xfrm>
        </p:spPr>
        <p:txBody>
          <a:bodyPr rtlCol="0">
            <a:normAutofit/>
          </a:bodyPr>
          <a:lstStyle/>
          <a:p>
            <a:pPr marL="82058" indent="0" fontAlgn="auto">
              <a:lnSpc>
                <a:spcPts val="2602"/>
              </a:lnSpc>
              <a:spcBef>
                <a:spcPts val="0"/>
              </a:spcBef>
              <a:spcAft>
                <a:spcPts val="202"/>
              </a:spcAft>
              <a:buFont typeface="Arial" pitchFamily="34" charset="0"/>
              <a:buNone/>
              <a:defRPr/>
            </a:pPr>
            <a:r>
              <a:rPr lang="en-US" sz="2400" b="1" spc="-9" dirty="0" smtClean="0">
                <a:solidFill>
                  <a:srgbClr val="13477E"/>
                </a:solidFill>
                <a:latin typeface="Arial" panose="22635452340000000000" pitchFamily="2"/>
              </a:rPr>
              <a:t>Allocation to Plan Participants</a:t>
            </a:r>
            <a:endParaRPr lang="en-US" sz="2400" b="1" spc="-9" dirty="0">
              <a:solidFill>
                <a:srgbClr val="13477E"/>
              </a:solidFill>
              <a:latin typeface="Arial" panose="22635452340000000000" pitchFamily="2"/>
            </a:endParaRPr>
          </a:p>
        </p:txBody>
      </p:sp>
      <p:sp>
        <p:nvSpPr>
          <p:cNvPr id="4" name="Text Placeholder 47"/>
          <p:cNvSpPr txBox="1">
            <a:spLocks/>
          </p:cNvSpPr>
          <p:nvPr/>
        </p:nvSpPr>
        <p:spPr bwMode="auto">
          <a:xfrm>
            <a:off x="414338" y="1143000"/>
            <a:ext cx="8120062" cy="3962400"/>
          </a:xfrm>
          <a:prstGeom prst="rect">
            <a:avLst/>
          </a:prstGeom>
          <a:noFill/>
          <a:ln w="9525" cmpd="sng">
            <a:no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miter lim="800000"/>
                <a:headEnd/>
                <a:tailEnd/>
              </a14:hiddenLine>
            </a:ext>
          </a:extLst>
        </p:spPr>
        <p:txBody>
          <a:bodyPr lIns="0" tIns="0" rIns="0" bIns="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lnSpc>
                <a:spcPts val="1600"/>
              </a:lnSpc>
              <a:spcBef>
                <a:spcPct val="0"/>
              </a:spcBef>
              <a:spcAft>
                <a:spcPts val="0"/>
              </a:spcAft>
              <a:buFontTx/>
              <a:buNone/>
              <a:defRPr/>
            </a:pPr>
            <a:r>
              <a:rPr lang="en-US" sz="2000" b="1" dirty="0" smtClean="0">
                <a:solidFill>
                  <a:srgbClr val="000000"/>
                </a:solidFill>
              </a:rPr>
              <a:t>Fee recapture accounts may be used to fund allocations to participants</a:t>
            </a:r>
          </a:p>
          <a:p>
            <a:pPr marL="571500" indent="-228600" fontAlgn="auto">
              <a:lnSpc>
                <a:spcPts val="1500"/>
              </a:lnSpc>
              <a:spcBef>
                <a:spcPts val="750"/>
              </a:spcBef>
              <a:spcAft>
                <a:spcPts val="0"/>
              </a:spcAft>
              <a:defRPr/>
            </a:pPr>
            <a:r>
              <a:rPr lang="en-US" sz="1800" dirty="0" smtClean="0">
                <a:solidFill>
                  <a:srgbClr val="000000"/>
                </a:solidFill>
              </a:rPr>
              <a:t>Allocation method must be selected (</a:t>
            </a:r>
            <a:r>
              <a:rPr lang="en-US" sz="1800" i="1" dirty="0" smtClean="0">
                <a:solidFill>
                  <a:srgbClr val="000000"/>
                </a:solidFill>
              </a:rPr>
              <a:t>e.g.</a:t>
            </a:r>
            <a:r>
              <a:rPr lang="en-US" sz="1800" dirty="0" smtClean="0">
                <a:solidFill>
                  <a:srgbClr val="000000"/>
                </a:solidFill>
              </a:rPr>
              <a:t>, pro rata, per participant)</a:t>
            </a:r>
          </a:p>
          <a:p>
            <a:pPr marL="571500" indent="-228600" fontAlgn="auto">
              <a:lnSpc>
                <a:spcPts val="1500"/>
              </a:lnSpc>
              <a:spcBef>
                <a:spcPts val="750"/>
              </a:spcBef>
              <a:spcAft>
                <a:spcPts val="0"/>
              </a:spcAft>
              <a:defRPr/>
            </a:pPr>
            <a:r>
              <a:rPr lang="en-US" sz="1800" dirty="0" smtClean="0">
                <a:solidFill>
                  <a:srgbClr val="000000"/>
                </a:solidFill>
              </a:rPr>
              <a:t>Prudent for plan fiduciaries to have documented rational basis for method</a:t>
            </a:r>
          </a:p>
          <a:p>
            <a:pPr marL="571500" indent="-228600" fontAlgn="auto">
              <a:lnSpc>
                <a:spcPts val="1500"/>
              </a:lnSpc>
              <a:spcBef>
                <a:spcPts val="750"/>
              </a:spcBef>
              <a:spcAft>
                <a:spcPts val="0"/>
              </a:spcAft>
              <a:defRPr/>
            </a:pPr>
            <a:r>
              <a:rPr lang="en-US" sz="1800" dirty="0" smtClean="0">
                <a:solidFill>
                  <a:srgbClr val="000000"/>
                </a:solidFill>
              </a:rPr>
              <a:t>No need to select allocation method with participant-level revenue equalization</a:t>
            </a:r>
          </a:p>
          <a:p>
            <a:pPr indent="0" fontAlgn="auto">
              <a:lnSpc>
                <a:spcPts val="1500"/>
              </a:lnSpc>
              <a:spcBef>
                <a:spcPts val="750"/>
              </a:spcBef>
              <a:spcAft>
                <a:spcPts val="0"/>
              </a:spcAft>
              <a:buFont typeface="Arial" pitchFamily="34" charset="0"/>
              <a:buNone/>
              <a:defRPr/>
            </a:pPr>
            <a:endParaRPr lang="en-US" sz="1500" b="1" dirty="0" smtClean="0">
              <a:solidFill>
                <a:srgbClr val="000000"/>
              </a:solidFill>
            </a:endParaRPr>
          </a:p>
          <a:p>
            <a:pPr marL="0" indent="0" fontAlgn="auto">
              <a:lnSpc>
                <a:spcPts val="1800"/>
              </a:lnSpc>
              <a:spcBef>
                <a:spcPts val="800"/>
              </a:spcBef>
              <a:spcAft>
                <a:spcPts val="0"/>
              </a:spcAft>
              <a:buFontTx/>
              <a:buNone/>
              <a:defRPr/>
            </a:pPr>
            <a:r>
              <a:rPr lang="en-US" sz="2000" b="1" dirty="0" smtClean="0">
                <a:solidFill>
                  <a:srgbClr val="000000"/>
                </a:solidFill>
              </a:rPr>
              <a:t>High levels of recaptured revenue is not necessarily good</a:t>
            </a:r>
          </a:p>
          <a:p>
            <a:pPr marL="571500" indent="-228600" fontAlgn="auto">
              <a:lnSpc>
                <a:spcPts val="1500"/>
              </a:lnSpc>
              <a:spcBef>
                <a:spcPts val="750"/>
              </a:spcBef>
              <a:spcAft>
                <a:spcPts val="0"/>
              </a:spcAft>
              <a:defRPr/>
            </a:pPr>
            <a:r>
              <a:rPr lang="en-US" sz="1800" dirty="0" smtClean="0">
                <a:solidFill>
                  <a:srgbClr val="000000"/>
                </a:solidFill>
              </a:rPr>
              <a:t>Consider alternative share class for plan’s investment funds</a:t>
            </a:r>
          </a:p>
          <a:p>
            <a:pPr marL="571500" indent="-228600" fontAlgn="auto">
              <a:lnSpc>
                <a:spcPts val="1500"/>
              </a:lnSpc>
              <a:spcBef>
                <a:spcPts val="750"/>
              </a:spcBef>
              <a:spcAft>
                <a:spcPts val="0"/>
              </a:spcAft>
              <a:defRPr/>
            </a:pPr>
            <a:r>
              <a:rPr lang="en-US" sz="1800" dirty="0" smtClean="0">
                <a:solidFill>
                  <a:srgbClr val="000000"/>
                </a:solidFill>
              </a:rPr>
              <a:t>Cheaper share class may be better for participants, even if less revenue sharing</a:t>
            </a:r>
          </a:p>
          <a:p>
            <a:pPr marL="0" indent="0" fontAlgn="auto">
              <a:lnSpc>
                <a:spcPts val="1500"/>
              </a:lnSpc>
              <a:spcBef>
                <a:spcPts val="750"/>
              </a:spcBef>
              <a:spcAft>
                <a:spcPts val="0"/>
              </a:spcAft>
              <a:buFontTx/>
              <a:buNone/>
              <a:defRPr/>
            </a:pPr>
            <a:endParaRPr lang="en-US" sz="1300" dirty="0" smtClean="0">
              <a:solidFill>
                <a:srgbClr val="000000"/>
              </a:solidFill>
            </a:endParaRPr>
          </a:p>
          <a:p>
            <a:pPr marL="0" lvl="1" indent="0" fontAlgn="auto">
              <a:lnSpc>
                <a:spcPts val="1800"/>
              </a:lnSpc>
              <a:spcBef>
                <a:spcPts val="800"/>
              </a:spcBef>
              <a:spcAft>
                <a:spcPts val="0"/>
              </a:spcAft>
              <a:buFontTx/>
              <a:buNone/>
              <a:defRPr/>
            </a:pPr>
            <a:endParaRPr lang="en-US" sz="1600" dirty="0" smtClean="0">
              <a:solidFill>
                <a:srgbClr val="000000"/>
              </a:solidFill>
            </a:endParaRPr>
          </a:p>
          <a:p>
            <a:pPr marL="0" indent="0" fontAlgn="auto">
              <a:lnSpc>
                <a:spcPts val="1800"/>
              </a:lnSpc>
              <a:spcBef>
                <a:spcPts val="800"/>
              </a:spcBef>
              <a:spcAft>
                <a:spcPts val="0"/>
              </a:spcAft>
              <a:buFontTx/>
              <a:buNone/>
              <a:defRPr/>
            </a:pPr>
            <a:endParaRPr lang="en-US" sz="1500" dirty="0">
              <a:solidFill>
                <a:srgbClr val="00000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Content Placeholder 3" descr="stable 2 footer.jpg"/>
          <p:cNvPicPr>
            <a:picLocks noGrp="1" noChangeAspect="1"/>
          </p:cNvPicPr>
          <p:nvPr>
            <p:ph idx="1"/>
          </p:nvPr>
        </p:nvPicPr>
        <p:blipFill>
          <a:blip r:embed="rId2">
            <a:extLst>
              <a:ext uri="{28A0092B-C50C-407E-A947-70E740481C1C}">
                <a14:useLocalDpi xmlns:a14="http://schemas.microsoft.com/office/drawing/2010/main" val="0"/>
              </a:ext>
            </a:extLst>
          </a:blip>
          <a:srcRect t="-165402" b="-165402"/>
          <a:stretch>
            <a:fillRect/>
          </a:stretch>
        </p:blipFill>
        <p:spPr>
          <a:xfrm>
            <a:off x="0" y="3757613"/>
            <a:ext cx="9155113" cy="5048250"/>
          </a:xfrm>
        </p:spPr>
      </p:pic>
      <p:sp>
        <p:nvSpPr>
          <p:cNvPr id="5" name="Rectangle 1"/>
          <p:cNvSpPr>
            <a:spLocks noGrp="1" noChangeArrowheads="1"/>
          </p:cNvSpPr>
          <p:nvPr>
            <p:ph type="title"/>
          </p:nvPr>
        </p:nvSpPr>
        <p:spPr>
          <a:xfrm>
            <a:off x="674688" y="1400175"/>
            <a:ext cx="7397750" cy="2470150"/>
          </a:xfrm>
          <a:ln>
            <a:miter lim="800000"/>
            <a:headEnd/>
            <a:tailEnd/>
          </a:ln>
        </p:spPr>
        <p:txBody>
          <a:bodyPr rtlCol="0" anchor="t">
            <a:noAutofit/>
          </a:bodyPr>
          <a:lstStyle/>
          <a:p>
            <a:pPr fontAlgn="auto">
              <a:spcAft>
                <a:spcPts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US" sz="3600" b="1" dirty="0" smtClean="0">
                <a:solidFill>
                  <a:schemeClr val="tx2"/>
                </a:solidFill>
                <a:latin typeface="Corbel" pitchFamily="34" charset="0"/>
              </a:rPr>
              <a:t>ERISA Revenue-Sharing Arrangements: Due Diligence Process and Alternative Pricing Models</a:t>
            </a:r>
            <a:br>
              <a:rPr lang="en-US" sz="3600" b="1" dirty="0" smtClean="0">
                <a:solidFill>
                  <a:schemeClr val="tx2"/>
                </a:solidFill>
                <a:latin typeface="Corbel" pitchFamily="34" charset="0"/>
              </a:rPr>
            </a:br>
            <a:r>
              <a:rPr lang="en-US" sz="3600" b="1" dirty="0" smtClean="0">
                <a:solidFill>
                  <a:schemeClr val="tx2">
                    <a:lumMod val="60000"/>
                    <a:lumOff val="40000"/>
                  </a:schemeClr>
                </a:solidFill>
                <a:latin typeface="Corbel" pitchFamily="34" charset="0"/>
              </a:rPr>
              <a:t/>
            </a:r>
            <a:br>
              <a:rPr lang="en-US" sz="3600" b="1" dirty="0" smtClean="0">
                <a:solidFill>
                  <a:schemeClr val="tx2">
                    <a:lumMod val="60000"/>
                    <a:lumOff val="40000"/>
                  </a:schemeClr>
                </a:solidFill>
                <a:latin typeface="Corbel" pitchFamily="34" charset="0"/>
              </a:rPr>
            </a:br>
            <a:r>
              <a:rPr lang="en-US" sz="2800" b="1" dirty="0" smtClean="0">
                <a:solidFill>
                  <a:schemeClr val="tx1">
                    <a:lumMod val="65000"/>
                    <a:lumOff val="35000"/>
                  </a:schemeClr>
                </a:solidFill>
                <a:latin typeface="Corbel" pitchFamily="34" charset="0"/>
              </a:rPr>
              <a:t>March 11, 2015</a:t>
            </a:r>
          </a:p>
        </p:txBody>
      </p:sp>
      <p:pic>
        <p:nvPicPr>
          <p:cNvPr id="83972" name="Picture 5" descr="Strafford.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67238" y="3424238"/>
            <a:ext cx="952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3" name="TextBox 6"/>
          <p:cNvSpPr txBox="1">
            <a:spLocks noChangeArrowheads="1"/>
          </p:cNvSpPr>
          <p:nvPr/>
        </p:nvSpPr>
        <p:spPr bwMode="auto">
          <a:xfrm>
            <a:off x="1136650" y="106363"/>
            <a:ext cx="6845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6000">
                <a:solidFill>
                  <a:srgbClr val="000000"/>
                </a:solidFill>
                <a:latin typeface="Calibri" pitchFamily="34" charset="0"/>
              </a:rPr>
              <a:t>Strafford Publications</a:t>
            </a:r>
          </a:p>
        </p:txBody>
      </p:sp>
      <p:sp>
        <p:nvSpPr>
          <p:cNvPr id="83974" name="Rectangle 1"/>
          <p:cNvSpPr>
            <a:spLocks noChangeArrowheads="1"/>
          </p:cNvSpPr>
          <p:nvPr/>
        </p:nvSpPr>
        <p:spPr bwMode="auto">
          <a:xfrm>
            <a:off x="4144963" y="5026025"/>
            <a:ext cx="457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algn="r" eaLnBrk="1" hangingPunct="1"/>
            <a:r>
              <a:rPr lang="en-US" altLang="en-US" sz="2000">
                <a:solidFill>
                  <a:srgbClr val="000000"/>
                </a:solidFill>
                <a:latin typeface="Calibri" pitchFamily="34" charset="0"/>
              </a:rPr>
              <a:t>Lawrence N. Vignola</a:t>
            </a:r>
          </a:p>
          <a:p>
            <a:pPr algn="r" eaLnBrk="1" hangingPunct="1"/>
            <a:r>
              <a:rPr lang="en-US" altLang="en-US" sz="2000" u="sng">
                <a:solidFill>
                  <a:srgbClr val="000000"/>
                </a:solidFill>
                <a:latin typeface="Calibri" pitchFamily="34" charset="0"/>
              </a:rPr>
              <a:t>larry.vignola@stabletwofinancial.com</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5" name="TextBox 4"/>
          <p:cNvSpPr txBox="1">
            <a:spLocks noChangeArrowheads="1"/>
          </p:cNvSpPr>
          <p:nvPr/>
        </p:nvSpPr>
        <p:spPr bwMode="auto">
          <a:xfrm>
            <a:off x="830263" y="900113"/>
            <a:ext cx="73437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3200" b="1">
                <a:solidFill>
                  <a:srgbClr val="1F497D"/>
                </a:solidFill>
                <a:latin typeface="Corbel" pitchFamily="34" charset="0"/>
              </a:rPr>
              <a:t>Contents</a:t>
            </a:r>
          </a:p>
        </p:txBody>
      </p:sp>
      <p:sp>
        <p:nvSpPr>
          <p:cNvPr id="84996" name="Rectangle 6"/>
          <p:cNvSpPr>
            <a:spLocks noChangeArrowheads="1"/>
          </p:cNvSpPr>
          <p:nvPr/>
        </p:nvSpPr>
        <p:spPr bwMode="auto">
          <a:xfrm>
            <a:off x="392113" y="1519238"/>
            <a:ext cx="813117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marL="688975" indent="-231775"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buFontTx/>
              <a:buBlip>
                <a:blip r:embed="rId3"/>
              </a:buBlip>
            </a:pPr>
            <a:r>
              <a:rPr lang="en-US" altLang="en-US" sz="2400">
                <a:solidFill>
                  <a:srgbClr val="000000"/>
                </a:solidFill>
                <a:latin typeface="Corbel" pitchFamily="34" charset="0"/>
              </a:rPr>
              <a:t>Approaches to benchmarking defined contribution plan fees</a:t>
            </a:r>
          </a:p>
          <a:p>
            <a:pPr lvl="1" eaLnBrk="1" hangingPunct="1">
              <a:spcBef>
                <a:spcPts val="1200"/>
              </a:spcBef>
              <a:buClr>
                <a:srgbClr val="F79646"/>
              </a:buClr>
              <a:buSzPct val="75000"/>
              <a:buFontTx/>
              <a:buBlip>
                <a:blip r:embed="rId3"/>
              </a:buBlip>
            </a:pPr>
            <a:r>
              <a:rPr lang="en-US" altLang="en-US" sz="2400">
                <a:solidFill>
                  <a:srgbClr val="000000"/>
                </a:solidFill>
                <a:latin typeface="Corbel" pitchFamily="34" charset="0"/>
              </a:rPr>
              <a:t>Factors impacting plan cost</a:t>
            </a:r>
          </a:p>
          <a:p>
            <a:pPr lvl="1" eaLnBrk="1" hangingPunct="1">
              <a:spcBef>
                <a:spcPts val="1200"/>
              </a:spcBef>
              <a:buClr>
                <a:srgbClr val="F79646"/>
              </a:buClr>
              <a:buSzPct val="75000"/>
              <a:buFontTx/>
              <a:buBlip>
                <a:blip r:embed="rId3"/>
              </a:buBlip>
            </a:pPr>
            <a:r>
              <a:rPr lang="en-US" altLang="en-US" sz="2400">
                <a:solidFill>
                  <a:srgbClr val="000000"/>
                </a:solidFill>
                <a:latin typeface="Corbel" pitchFamily="34" charset="0"/>
              </a:rPr>
              <a:t>Methods of analyzing plan fees</a:t>
            </a:r>
          </a:p>
          <a:p>
            <a:pPr lvl="1" eaLnBrk="1" hangingPunct="1">
              <a:spcBef>
                <a:spcPts val="1200"/>
              </a:spcBef>
              <a:buClr>
                <a:srgbClr val="F79646"/>
              </a:buClr>
              <a:buSzPct val="75000"/>
              <a:buFontTx/>
              <a:buBlip>
                <a:blip r:embed="rId3"/>
              </a:buBlip>
            </a:pPr>
            <a:r>
              <a:rPr lang="en-US" altLang="en-US" sz="2400">
                <a:solidFill>
                  <a:srgbClr val="000000"/>
                </a:solidFill>
                <a:latin typeface="Corbel" pitchFamily="34" charset="0"/>
              </a:rPr>
              <a:t>Example of a possible fee benchmarking process</a:t>
            </a:r>
          </a:p>
          <a:p>
            <a:pPr lvl="1" eaLnBrk="1" hangingPunct="1">
              <a:spcBef>
                <a:spcPts val="1200"/>
              </a:spcBef>
              <a:buClr>
                <a:srgbClr val="F79646"/>
              </a:buClr>
              <a:buSzPct val="75000"/>
              <a:buFontTx/>
              <a:buBlip>
                <a:blip r:embed="rId3"/>
              </a:buBlip>
            </a:pPr>
            <a:r>
              <a:rPr lang="en-US" altLang="en-US" sz="2400">
                <a:solidFill>
                  <a:srgbClr val="000000"/>
                </a:solidFill>
                <a:latin typeface="Corbel" pitchFamily="34" charset="0"/>
              </a:rPr>
              <a:t>Understanding the various pricing models available, including revenue “equalization”</a:t>
            </a:r>
          </a:p>
        </p:txBody>
      </p:sp>
      <p:sp>
        <p:nvSpPr>
          <p:cNvPr id="84997"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6020" name="Title 7"/>
          <p:cNvSpPr>
            <a:spLocks noGrp="1"/>
          </p:cNvSpPr>
          <p:nvPr>
            <p:ph type="title"/>
          </p:nvPr>
        </p:nvSpPr>
        <p:spPr>
          <a:xfrm>
            <a:off x="830263" y="809625"/>
            <a:ext cx="8018462" cy="625475"/>
          </a:xfrm>
        </p:spPr>
        <p:txBody>
          <a:bodyPr/>
          <a:lstStyle/>
          <a:p>
            <a:pPr algn="l"/>
            <a:r>
              <a:rPr lang="en-US" altLang="en-US" sz="2800" b="1" smtClean="0">
                <a:solidFill>
                  <a:schemeClr val="tx2"/>
                </a:solidFill>
                <a:latin typeface="Corbel" pitchFamily="34" charset="0"/>
              </a:rPr>
              <a:t>The Importance of Fee and Service Benchmarking</a:t>
            </a:r>
          </a:p>
        </p:txBody>
      </p:sp>
      <p:sp>
        <p:nvSpPr>
          <p:cNvPr id="86021" name="Content Placeholder 9"/>
          <p:cNvSpPr>
            <a:spLocks noGrp="1"/>
          </p:cNvSpPr>
          <p:nvPr>
            <p:ph idx="1"/>
          </p:nvPr>
        </p:nvSpPr>
        <p:spPr/>
        <p:txBody>
          <a:bodyPr/>
          <a:lstStyle/>
          <a:p>
            <a:endParaRPr lang="en-US" altLang="en-US" sz="1000" smtClean="0"/>
          </a:p>
          <a:p>
            <a:endParaRPr lang="en-US" altLang="en-US" sz="1000" smtClean="0"/>
          </a:p>
        </p:txBody>
      </p:sp>
      <p:sp>
        <p:nvSpPr>
          <p:cNvPr id="86022" name="Rectangle 8"/>
          <p:cNvSpPr>
            <a:spLocks noChangeArrowheads="1"/>
          </p:cNvSpPr>
          <p:nvPr/>
        </p:nvSpPr>
        <p:spPr bwMode="auto">
          <a:xfrm>
            <a:off x="822325" y="1501775"/>
            <a:ext cx="778668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600">
                <a:solidFill>
                  <a:srgbClr val="000000"/>
                </a:solidFill>
                <a:latin typeface="Corbel" pitchFamily="34" charset="0"/>
              </a:rPr>
              <a:t> Monitoring provider and plan fees is </a:t>
            </a:r>
            <a:r>
              <a:rPr lang="en-US" altLang="en-US" sz="1600" b="1">
                <a:solidFill>
                  <a:srgbClr val="1F497D"/>
                </a:solidFill>
                <a:latin typeface="Corbel" pitchFamily="34" charset="0"/>
              </a:rPr>
              <a:t>a fiduciary function </a:t>
            </a:r>
            <a:r>
              <a:rPr lang="en-US" altLang="en-US" sz="1600">
                <a:solidFill>
                  <a:srgbClr val="000000"/>
                </a:solidFill>
                <a:latin typeface="Corbel" pitchFamily="34" charset="0"/>
              </a:rPr>
              <a:t>under ERISA</a:t>
            </a:r>
          </a:p>
          <a:p>
            <a:pPr eaLnBrk="1" hangingPunct="1"/>
            <a:endParaRPr lang="en-US" altLang="en-US" sz="1600">
              <a:solidFill>
                <a:srgbClr val="000000"/>
              </a:solidFill>
              <a:latin typeface="Corbel" pitchFamily="34" charset="0"/>
            </a:endParaRPr>
          </a:p>
          <a:p>
            <a:pPr eaLnBrk="1" hangingPunct="1">
              <a:buFontTx/>
              <a:buBlip>
                <a:blip r:embed="rId3"/>
              </a:buBlip>
            </a:pPr>
            <a:r>
              <a:rPr lang="en-US" altLang="en-US" sz="1600">
                <a:solidFill>
                  <a:srgbClr val="000000"/>
                </a:solidFill>
                <a:latin typeface="Corbel" pitchFamily="34" charset="0"/>
              </a:rPr>
              <a:t> Having a </a:t>
            </a:r>
            <a:r>
              <a:rPr lang="en-US" altLang="en-US" sz="1600" b="1">
                <a:solidFill>
                  <a:srgbClr val="1F497D"/>
                </a:solidFill>
                <a:latin typeface="Corbel" pitchFamily="34" charset="0"/>
              </a:rPr>
              <a:t>consistent process </a:t>
            </a:r>
            <a:r>
              <a:rPr lang="en-US" altLang="en-US" sz="1600">
                <a:solidFill>
                  <a:srgbClr val="000000"/>
                </a:solidFill>
                <a:latin typeface="Corbel" pitchFamily="34" charset="0"/>
              </a:rPr>
              <a:t>for reviewing plan expenses can help demonstrate compliance with a sponsor’s fiduciary duties – documentation is critical</a:t>
            </a:r>
          </a:p>
          <a:p>
            <a:pPr eaLnBrk="1" hangingPunct="1"/>
            <a:endParaRPr lang="en-US" altLang="en-US" sz="1600">
              <a:solidFill>
                <a:srgbClr val="000000"/>
              </a:solidFill>
              <a:latin typeface="Corbel" pitchFamily="34" charset="0"/>
            </a:endParaRPr>
          </a:p>
          <a:p>
            <a:pPr eaLnBrk="1" hangingPunct="1">
              <a:buFontTx/>
              <a:buBlip>
                <a:blip r:embed="rId3"/>
              </a:buBlip>
            </a:pPr>
            <a:r>
              <a:rPr lang="en-US" altLang="en-US" sz="1600">
                <a:solidFill>
                  <a:srgbClr val="000000"/>
                </a:solidFill>
                <a:latin typeface="Corbel" pitchFamily="34" charset="0"/>
              </a:rPr>
              <a:t> Scrutiny over plan costs has increased dramatically due to the growing importance of employer sponsored retirement plans, recent fee litigation and the overall growth in retirement plan assets</a:t>
            </a:r>
          </a:p>
          <a:p>
            <a:pPr eaLnBrk="1" hangingPunct="1"/>
            <a:endParaRPr lang="en-US" altLang="en-US" sz="1600">
              <a:solidFill>
                <a:srgbClr val="000000"/>
              </a:solidFill>
              <a:latin typeface="Corbel" pitchFamily="34" charset="0"/>
            </a:endParaRPr>
          </a:p>
          <a:p>
            <a:pPr eaLnBrk="1" hangingPunct="1">
              <a:buFontTx/>
              <a:buBlip>
                <a:blip r:embed="rId3"/>
              </a:buBlip>
            </a:pPr>
            <a:r>
              <a:rPr lang="en-US" altLang="en-US" sz="1600">
                <a:solidFill>
                  <a:srgbClr val="000000"/>
                </a:solidFill>
                <a:latin typeface="Corbel" pitchFamily="34" charset="0"/>
              </a:rPr>
              <a:t> Even a </a:t>
            </a:r>
            <a:r>
              <a:rPr lang="en-US" altLang="en-US" sz="1600" b="1">
                <a:solidFill>
                  <a:srgbClr val="1F497D"/>
                </a:solidFill>
                <a:latin typeface="Corbel" pitchFamily="34" charset="0"/>
              </a:rPr>
              <a:t>nominal increase in fees can have a material impact </a:t>
            </a:r>
            <a:r>
              <a:rPr lang="en-US" altLang="en-US" sz="1600">
                <a:solidFill>
                  <a:srgbClr val="000000"/>
                </a:solidFill>
                <a:latin typeface="Corbel" pitchFamily="34" charset="0"/>
              </a:rPr>
              <a:t>on long term retirement account balances</a:t>
            </a:r>
          </a:p>
          <a:p>
            <a:pPr eaLnBrk="1" hangingPunct="1"/>
            <a:endParaRPr lang="en-US" altLang="en-US" sz="1600">
              <a:solidFill>
                <a:srgbClr val="000000"/>
              </a:solidFill>
              <a:latin typeface="Corbel" pitchFamily="34" charset="0"/>
            </a:endParaRPr>
          </a:p>
          <a:p>
            <a:pPr eaLnBrk="1" hangingPunct="1">
              <a:buFontTx/>
              <a:buBlip>
                <a:blip r:embed="rId3"/>
              </a:buBlip>
            </a:pPr>
            <a:r>
              <a:rPr lang="en-US" altLang="en-US" sz="1600" b="1">
                <a:solidFill>
                  <a:srgbClr val="1F497D"/>
                </a:solidFill>
                <a:latin typeface="Corbel" pitchFamily="34" charset="0"/>
              </a:rPr>
              <a:t> Asset-based pricing models can get out of balance </a:t>
            </a:r>
            <a:r>
              <a:rPr lang="en-US" altLang="en-US" sz="1600">
                <a:solidFill>
                  <a:srgbClr val="000000"/>
                </a:solidFill>
                <a:latin typeface="Corbel" pitchFamily="34" charset="0"/>
              </a:rPr>
              <a:t>without periodic benchmarking and provider negotiations</a:t>
            </a:r>
          </a:p>
          <a:p>
            <a:pPr eaLnBrk="1" hangingPunct="1">
              <a:buFontTx/>
              <a:buBlip>
                <a:blip r:embed="rId3"/>
              </a:buBlip>
            </a:pPr>
            <a:endParaRPr lang="en-US" altLang="en-US" sz="1600">
              <a:solidFill>
                <a:srgbClr val="000000"/>
              </a:solidFill>
              <a:latin typeface="Corbel" pitchFamily="34" charset="0"/>
            </a:endParaRPr>
          </a:p>
          <a:p>
            <a:pPr eaLnBrk="1" hangingPunct="1">
              <a:buFontTx/>
              <a:buBlip>
                <a:blip r:embed="rId3"/>
              </a:buBlip>
            </a:pPr>
            <a:r>
              <a:rPr lang="en-US" altLang="en-US" sz="1600">
                <a:solidFill>
                  <a:srgbClr val="000000"/>
                </a:solidFill>
                <a:latin typeface="Corbel" pitchFamily="34" charset="0"/>
              </a:rPr>
              <a:t> Available pricing models continue to evolve</a:t>
            </a:r>
          </a:p>
          <a:p>
            <a:pPr eaLnBrk="1" hangingPunct="1"/>
            <a:endParaRPr lang="en-US" altLang="en-US" sz="1600">
              <a:solidFill>
                <a:srgbClr val="000000"/>
              </a:solidFill>
              <a:latin typeface="Corbel" pitchFamily="34" charset="0"/>
            </a:endParaRPr>
          </a:p>
          <a:p>
            <a:pPr eaLnBrk="1" hangingPunct="1">
              <a:buFontTx/>
              <a:buBlip>
                <a:blip r:embed="rId3"/>
              </a:buBlip>
            </a:pPr>
            <a:r>
              <a:rPr lang="en-US" altLang="en-US" sz="1600">
                <a:solidFill>
                  <a:srgbClr val="000000"/>
                </a:solidFill>
                <a:latin typeface="Corbel" pitchFamily="34" charset="0"/>
              </a:rPr>
              <a:t> 408(b)(2) and 404(a)(5) have elevated attention on plan fees </a:t>
            </a:r>
            <a:endParaRPr lang="en-US" altLang="en-US" sz="1600">
              <a:solidFill>
                <a:srgbClr val="FF0000"/>
              </a:solidFill>
              <a:latin typeface="Corbel" pitchFamily="34" charset="0"/>
            </a:endParaRPr>
          </a:p>
        </p:txBody>
      </p:sp>
      <p:sp>
        <p:nvSpPr>
          <p:cNvPr id="86023" name="Footer Placeholder 1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3</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3" name="TextBox 4"/>
          <p:cNvSpPr txBox="1">
            <a:spLocks noChangeArrowheads="1"/>
          </p:cNvSpPr>
          <p:nvPr/>
        </p:nvSpPr>
        <p:spPr bwMode="auto">
          <a:xfrm>
            <a:off x="798513" y="874713"/>
            <a:ext cx="83058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2800" b="1">
                <a:solidFill>
                  <a:srgbClr val="1F497D"/>
                </a:solidFill>
                <a:latin typeface="Corbel" pitchFamily="34" charset="0"/>
              </a:rPr>
              <a:t>Approaches to Conducting Fee Benchmarking</a:t>
            </a:r>
          </a:p>
        </p:txBody>
      </p:sp>
      <p:sp>
        <p:nvSpPr>
          <p:cNvPr id="87044" name="Rectangle 6"/>
          <p:cNvSpPr>
            <a:spLocks noChangeArrowheads="1"/>
          </p:cNvSpPr>
          <p:nvPr/>
        </p:nvSpPr>
        <p:spPr bwMode="auto">
          <a:xfrm>
            <a:off x="392113" y="1376363"/>
            <a:ext cx="8451850" cy="284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marL="688975" indent="-231775" defTabSz="457200" eaLnBrk="0" hangingPunct="0">
              <a:defRPr>
                <a:solidFill>
                  <a:schemeClr val="tx1"/>
                </a:solidFill>
                <a:latin typeface="Arial" charset="0"/>
              </a:defRPr>
            </a:lvl2pPr>
            <a:lvl3pPr marL="1146175" indent="-231775"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buFontTx/>
              <a:buBlip>
                <a:blip r:embed="rId3"/>
              </a:buBlip>
            </a:pPr>
            <a:r>
              <a:rPr lang="en-US" altLang="en-US" sz="1700" b="1">
                <a:solidFill>
                  <a:srgbClr val="1F497D"/>
                </a:solidFill>
                <a:latin typeface="Corbel" pitchFamily="34" charset="0"/>
              </a:rPr>
              <a:t>Formal RFP</a:t>
            </a:r>
          </a:p>
          <a:p>
            <a:pPr lvl="2" eaLnBrk="1" hangingPunct="1">
              <a:buClr>
                <a:srgbClr val="F79646"/>
              </a:buClr>
              <a:buSzPct val="75000"/>
              <a:buFont typeface="Wingdings" pitchFamily="2" charset="2"/>
              <a:buChar char="§"/>
            </a:pPr>
            <a:r>
              <a:rPr lang="en-US" altLang="en-US" sz="1700">
                <a:solidFill>
                  <a:srgbClr val="000000"/>
                </a:solidFill>
                <a:latin typeface="Corbel" pitchFamily="34" charset="0"/>
              </a:rPr>
              <a:t>Completed periodically, typically every 3-7 years</a:t>
            </a:r>
          </a:p>
          <a:p>
            <a:pPr lvl="2" eaLnBrk="1" hangingPunct="1">
              <a:buClr>
                <a:srgbClr val="F79646"/>
              </a:buClr>
              <a:buSzPct val="75000"/>
              <a:buFont typeface="Wingdings" pitchFamily="2" charset="2"/>
              <a:buChar char="§"/>
            </a:pPr>
            <a:r>
              <a:rPr lang="en-US" altLang="en-US" sz="1700" b="1">
                <a:solidFill>
                  <a:srgbClr val="1F497D"/>
                </a:solidFill>
                <a:latin typeface="Corbel" pitchFamily="34" charset="0"/>
              </a:rPr>
              <a:t>Advantage:</a:t>
            </a:r>
            <a:r>
              <a:rPr lang="en-US" altLang="en-US" sz="1700">
                <a:solidFill>
                  <a:srgbClr val="000000"/>
                </a:solidFill>
                <a:latin typeface="Corbel" pitchFamily="34" charset="0"/>
              </a:rPr>
              <a:t> Provides a detailed and current understanding of market conditions (price and service)</a:t>
            </a:r>
          </a:p>
          <a:p>
            <a:pPr lvl="2" eaLnBrk="1" hangingPunct="1">
              <a:buClr>
                <a:srgbClr val="F79646"/>
              </a:buClr>
              <a:buSzPct val="75000"/>
              <a:buFont typeface="Wingdings" pitchFamily="2" charset="2"/>
              <a:buChar char="§"/>
            </a:pPr>
            <a:r>
              <a:rPr lang="en-US" altLang="en-US" sz="1700" b="1">
                <a:solidFill>
                  <a:srgbClr val="1F497D"/>
                </a:solidFill>
                <a:latin typeface="Corbel" pitchFamily="34" charset="0"/>
              </a:rPr>
              <a:t>Disadvantage:</a:t>
            </a:r>
            <a:r>
              <a:rPr lang="en-US" altLang="en-US" sz="1700">
                <a:solidFill>
                  <a:srgbClr val="000000"/>
                </a:solidFill>
                <a:latin typeface="Corbel" pitchFamily="34" charset="0"/>
              </a:rPr>
              <a:t> Can be time consuming and costly</a:t>
            </a:r>
          </a:p>
          <a:p>
            <a:pPr lvl="1" eaLnBrk="1" hangingPunct="1">
              <a:spcBef>
                <a:spcPts val="1200"/>
              </a:spcBef>
              <a:buClr>
                <a:srgbClr val="F79646"/>
              </a:buClr>
              <a:buSzPct val="75000"/>
              <a:buFontTx/>
              <a:buBlip>
                <a:blip r:embed="rId3"/>
              </a:buBlip>
            </a:pPr>
            <a:r>
              <a:rPr lang="en-US" altLang="en-US" sz="1700">
                <a:solidFill>
                  <a:srgbClr val="000000"/>
                </a:solidFill>
                <a:latin typeface="Corbel" pitchFamily="34" charset="0"/>
              </a:rPr>
              <a:t>Review data from a </a:t>
            </a:r>
            <a:r>
              <a:rPr lang="en-US" altLang="en-US" sz="1700" b="1">
                <a:solidFill>
                  <a:srgbClr val="1F497D"/>
                </a:solidFill>
                <a:latin typeface="Corbel" pitchFamily="34" charset="0"/>
              </a:rPr>
              <a:t>third party vendors </a:t>
            </a:r>
            <a:r>
              <a:rPr lang="en-US" altLang="en-US" sz="1700">
                <a:solidFill>
                  <a:srgbClr val="000000"/>
                </a:solidFill>
                <a:latin typeface="Corbel" pitchFamily="34" charset="0"/>
              </a:rPr>
              <a:t>(e.g. Fiduciary Benchmarks, 401kAverages Book, annual Deloitte survey, etc.)</a:t>
            </a:r>
          </a:p>
          <a:p>
            <a:pPr lvl="2" eaLnBrk="1" hangingPunct="1">
              <a:buClr>
                <a:srgbClr val="F79646"/>
              </a:buClr>
              <a:buSzPct val="75000"/>
              <a:buFont typeface="Wingdings" pitchFamily="2" charset="2"/>
              <a:buChar char="§"/>
            </a:pPr>
            <a:r>
              <a:rPr lang="en-US" altLang="en-US" sz="1700" b="1">
                <a:solidFill>
                  <a:srgbClr val="1F497D"/>
                </a:solidFill>
                <a:latin typeface="Corbel" pitchFamily="34" charset="0"/>
              </a:rPr>
              <a:t>Advantage:</a:t>
            </a:r>
            <a:r>
              <a:rPr lang="en-US" altLang="en-US" sz="1700">
                <a:solidFill>
                  <a:srgbClr val="000000"/>
                </a:solidFill>
                <a:latin typeface="Corbel" pitchFamily="34" charset="0"/>
              </a:rPr>
              <a:t> quick and inexpensive</a:t>
            </a:r>
          </a:p>
          <a:p>
            <a:pPr lvl="2" eaLnBrk="1" hangingPunct="1">
              <a:buClr>
                <a:srgbClr val="F79646"/>
              </a:buClr>
              <a:buSzPct val="75000"/>
              <a:buFont typeface="Wingdings" pitchFamily="2" charset="2"/>
              <a:buChar char="§"/>
            </a:pPr>
            <a:r>
              <a:rPr lang="en-US" altLang="en-US" sz="1700" b="1">
                <a:solidFill>
                  <a:srgbClr val="1F497D"/>
                </a:solidFill>
                <a:latin typeface="Corbel" pitchFamily="34" charset="0"/>
              </a:rPr>
              <a:t>Disadvantage:</a:t>
            </a:r>
            <a:r>
              <a:rPr lang="en-US" altLang="en-US" sz="1700">
                <a:solidFill>
                  <a:srgbClr val="000000"/>
                </a:solidFill>
                <a:latin typeface="Corbel" pitchFamily="34" charset="0"/>
              </a:rPr>
              <a:t> A historic view vs. current market</a:t>
            </a:r>
          </a:p>
          <a:p>
            <a:pPr lvl="1" eaLnBrk="1" hangingPunct="1">
              <a:spcBef>
                <a:spcPts val="1200"/>
              </a:spcBef>
              <a:buClr>
                <a:srgbClr val="F79646"/>
              </a:buClr>
              <a:buSzPct val="75000"/>
              <a:buFontTx/>
              <a:buBlip>
                <a:blip r:embed="rId3"/>
              </a:buBlip>
            </a:pPr>
            <a:r>
              <a:rPr lang="en-US" altLang="en-US" sz="1700" b="1">
                <a:solidFill>
                  <a:srgbClr val="1F497D"/>
                </a:solidFill>
                <a:latin typeface="Corbel" pitchFamily="34" charset="0"/>
              </a:rPr>
              <a:t>“Informal” Benchmarking Project</a:t>
            </a:r>
          </a:p>
          <a:p>
            <a:pPr lvl="2" eaLnBrk="1" hangingPunct="1">
              <a:buClr>
                <a:srgbClr val="F79646"/>
              </a:buClr>
              <a:buSzPct val="75000"/>
              <a:buFont typeface="Wingdings" pitchFamily="2" charset="2"/>
              <a:buChar char="§"/>
            </a:pPr>
            <a:r>
              <a:rPr lang="en-US" altLang="en-US" sz="1700">
                <a:solidFill>
                  <a:srgbClr val="000000"/>
                </a:solidFill>
                <a:latin typeface="Corbel" pitchFamily="34" charset="0"/>
              </a:rPr>
              <a:t>Can be conducted as frequently as every 2-3 years</a:t>
            </a:r>
          </a:p>
          <a:p>
            <a:pPr lvl="2" eaLnBrk="1" hangingPunct="1">
              <a:buClr>
                <a:srgbClr val="F79646"/>
              </a:buClr>
              <a:buSzPct val="75000"/>
              <a:buFont typeface="Wingdings" pitchFamily="2" charset="2"/>
              <a:buChar char="§"/>
            </a:pPr>
            <a:r>
              <a:rPr lang="en-US" altLang="en-US" sz="1700">
                <a:solidFill>
                  <a:srgbClr val="000000"/>
                </a:solidFill>
                <a:latin typeface="Corbel" pitchFamily="34" charset="0"/>
              </a:rPr>
              <a:t>Uses data gathered from a variety of sources without the time and expense involved in formal due diligence </a:t>
            </a:r>
          </a:p>
          <a:p>
            <a:pPr lvl="2" eaLnBrk="1" hangingPunct="1">
              <a:buClr>
                <a:srgbClr val="F79646"/>
              </a:buClr>
              <a:buSzPct val="75000"/>
              <a:buFont typeface="Wingdings" pitchFamily="2" charset="2"/>
              <a:buChar char="§"/>
            </a:pPr>
            <a:r>
              <a:rPr lang="en-US" altLang="en-US" sz="1700">
                <a:solidFill>
                  <a:srgbClr val="000000"/>
                </a:solidFill>
                <a:latin typeface="Corbel" pitchFamily="34" charset="0"/>
              </a:rPr>
              <a:t>Sample should be valid to avoid bias (e.g. in number and type of provider) </a:t>
            </a:r>
          </a:p>
          <a:p>
            <a:pPr lvl="1" eaLnBrk="1" hangingPunct="1">
              <a:spcBef>
                <a:spcPts val="1200"/>
              </a:spcBef>
              <a:buClr>
                <a:srgbClr val="F79646"/>
              </a:buClr>
              <a:buSzPct val="75000"/>
              <a:buFontTx/>
              <a:buBlip>
                <a:blip r:embed="rId3"/>
              </a:buBlip>
            </a:pPr>
            <a:r>
              <a:rPr lang="en-US" altLang="en-US" sz="1700" b="1">
                <a:solidFill>
                  <a:srgbClr val="1F497D"/>
                </a:solidFill>
                <a:latin typeface="Corbel" pitchFamily="34" charset="0"/>
              </a:rPr>
              <a:t>Regardless of method used, results need to be well documented</a:t>
            </a:r>
            <a:endParaRPr lang="en-US" altLang="en-US" sz="1700">
              <a:solidFill>
                <a:srgbClr val="000000"/>
              </a:solidFill>
              <a:latin typeface="Corbel" pitchFamily="34" charset="0"/>
            </a:endParaRPr>
          </a:p>
        </p:txBody>
      </p:sp>
      <p:sp>
        <p:nvSpPr>
          <p:cNvPr id="87045"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4</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7" name="Rectangle 6"/>
          <p:cNvSpPr>
            <a:spLocks noChangeArrowheads="1"/>
          </p:cNvSpPr>
          <p:nvPr/>
        </p:nvSpPr>
        <p:spPr bwMode="auto">
          <a:xfrm>
            <a:off x="1055688" y="3995738"/>
            <a:ext cx="7554912"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8068" name="Title 7"/>
          <p:cNvSpPr>
            <a:spLocks noGrp="1"/>
          </p:cNvSpPr>
          <p:nvPr>
            <p:ph type="title"/>
          </p:nvPr>
        </p:nvSpPr>
        <p:spPr>
          <a:xfrm>
            <a:off x="790575" y="762000"/>
            <a:ext cx="7786688" cy="647700"/>
          </a:xfrm>
        </p:spPr>
        <p:txBody>
          <a:bodyPr/>
          <a:lstStyle/>
          <a:p>
            <a:pPr algn="l"/>
            <a:r>
              <a:rPr lang="en-US" altLang="en-US" sz="3200" b="1" smtClean="0">
                <a:solidFill>
                  <a:schemeClr val="tx2"/>
                </a:solidFill>
                <a:latin typeface="Corbel" pitchFamily="34" charset="0"/>
              </a:rPr>
              <a:t>Critical Data in Analyzing Plan Fees</a:t>
            </a:r>
          </a:p>
        </p:txBody>
      </p:sp>
      <p:sp>
        <p:nvSpPr>
          <p:cNvPr id="88069" name="TextBox 16"/>
          <p:cNvSpPr txBox="1">
            <a:spLocks noChangeArrowheads="1"/>
          </p:cNvSpPr>
          <p:nvPr/>
        </p:nvSpPr>
        <p:spPr bwMode="auto">
          <a:xfrm>
            <a:off x="801688" y="1449388"/>
            <a:ext cx="8107362" cy="453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700">
                <a:solidFill>
                  <a:srgbClr val="000000"/>
                </a:solidFill>
                <a:latin typeface="Corbel" pitchFamily="34" charset="0"/>
              </a:rPr>
              <a:t> Plan fees need to be </a:t>
            </a:r>
            <a:r>
              <a:rPr lang="en-US" altLang="en-US" sz="1700" b="1">
                <a:solidFill>
                  <a:srgbClr val="1F497D"/>
                </a:solidFill>
                <a:latin typeface="Corbel" pitchFamily="34" charset="0"/>
              </a:rPr>
              <a:t>evaluated on multiple levels </a:t>
            </a:r>
            <a:r>
              <a:rPr lang="en-US" altLang="en-US" sz="1700">
                <a:solidFill>
                  <a:srgbClr val="000000"/>
                </a:solidFill>
                <a:latin typeface="Corbel" pitchFamily="34" charset="0"/>
              </a:rPr>
              <a:t>to determine reasonableness:</a:t>
            </a:r>
          </a:p>
          <a:p>
            <a:pPr lvl="1" eaLnBrk="1" hangingPunct="1">
              <a:buClr>
                <a:srgbClr val="F79646"/>
              </a:buClr>
              <a:buFont typeface="Wingdings" pitchFamily="2" charset="2"/>
              <a:buChar char="§"/>
            </a:pPr>
            <a:r>
              <a:rPr lang="en-US" altLang="en-US" sz="1700">
                <a:solidFill>
                  <a:srgbClr val="000000"/>
                </a:solidFill>
                <a:latin typeface="Corbel" pitchFamily="34" charset="0"/>
              </a:rPr>
              <a:t> Total Plan Cost</a:t>
            </a:r>
          </a:p>
          <a:p>
            <a:pPr lvl="1" eaLnBrk="1" hangingPunct="1">
              <a:buClr>
                <a:srgbClr val="F79646"/>
              </a:buClr>
              <a:buFont typeface="Wingdings" pitchFamily="2" charset="2"/>
              <a:buChar char="§"/>
            </a:pPr>
            <a:r>
              <a:rPr lang="en-US" altLang="en-US" sz="1700">
                <a:solidFill>
                  <a:srgbClr val="000000"/>
                </a:solidFill>
                <a:latin typeface="Corbel" pitchFamily="34" charset="0"/>
              </a:rPr>
              <a:t> Provider revenue as a percent of plan assets</a:t>
            </a:r>
          </a:p>
          <a:p>
            <a:pPr lvl="1" eaLnBrk="1" hangingPunct="1">
              <a:buClr>
                <a:srgbClr val="F79646"/>
              </a:buClr>
              <a:buFont typeface="Wingdings" pitchFamily="2" charset="2"/>
              <a:buChar char="§"/>
            </a:pPr>
            <a:r>
              <a:rPr lang="en-US" altLang="en-US" sz="1700">
                <a:solidFill>
                  <a:srgbClr val="000000"/>
                </a:solidFill>
                <a:latin typeface="Corbel" pitchFamily="34" charset="0"/>
              </a:rPr>
              <a:t> Provider revenue per participant expressed as a dollar amount</a:t>
            </a:r>
          </a:p>
          <a:p>
            <a:pPr lvl="1" eaLnBrk="1" hangingPunct="1">
              <a:buClr>
                <a:srgbClr val="F79646"/>
              </a:buClr>
              <a:buFont typeface="Wingdings" pitchFamily="2" charset="2"/>
              <a:buChar char="§"/>
            </a:pPr>
            <a:r>
              <a:rPr lang="en-US" altLang="en-US" sz="1700">
                <a:solidFill>
                  <a:srgbClr val="000000"/>
                </a:solidFill>
                <a:latin typeface="Corbel" pitchFamily="34" charset="0"/>
              </a:rPr>
              <a:t> Hard dollar fees including plan administration and transaction based fees</a:t>
            </a:r>
          </a:p>
          <a:p>
            <a:pPr lvl="1" eaLnBrk="1" hangingPunct="1">
              <a:buClr>
                <a:srgbClr val="F79646"/>
              </a:buClr>
              <a:buFont typeface="Wingdings" pitchFamily="2" charset="2"/>
              <a:buChar char="§"/>
            </a:pPr>
            <a:r>
              <a:rPr lang="en-US" altLang="en-US" sz="1700">
                <a:solidFill>
                  <a:srgbClr val="000000"/>
                </a:solidFill>
                <a:latin typeface="Corbel" pitchFamily="34" charset="0"/>
              </a:rPr>
              <a:t> Investment management fees including managed account and brokerage services</a:t>
            </a:r>
          </a:p>
          <a:p>
            <a:pPr lvl="1" eaLnBrk="1" hangingPunct="1">
              <a:buClr>
                <a:srgbClr val="F79646"/>
              </a:buClr>
              <a:buFont typeface="Wingdings" pitchFamily="2" charset="2"/>
              <a:buChar char="§"/>
            </a:pPr>
            <a:r>
              <a:rPr lang="en-US" altLang="en-US" sz="1700">
                <a:solidFill>
                  <a:srgbClr val="000000"/>
                </a:solidFill>
                <a:latin typeface="Corbel" pitchFamily="34" charset="0"/>
              </a:rPr>
              <a:t> Consulting services fees (particularly if paid through plan assets)</a:t>
            </a:r>
          </a:p>
          <a:p>
            <a:pPr eaLnBrk="1" hangingPunct="1">
              <a:buFontTx/>
              <a:buBlip>
                <a:blip r:embed="rId3"/>
              </a:buBlip>
            </a:pPr>
            <a:r>
              <a:rPr lang="en-US" altLang="en-US" sz="1700">
                <a:solidFill>
                  <a:srgbClr val="000000"/>
                </a:solidFill>
                <a:latin typeface="Corbel" pitchFamily="34" charset="0"/>
              </a:rPr>
              <a:t> The </a:t>
            </a:r>
            <a:r>
              <a:rPr lang="en-US" altLang="en-US" sz="1700" b="1">
                <a:solidFill>
                  <a:srgbClr val="1F497D"/>
                </a:solidFill>
                <a:latin typeface="Corbel" pitchFamily="34" charset="0"/>
              </a:rPr>
              <a:t>revenue required by the service provider(s</a:t>
            </a:r>
            <a:r>
              <a:rPr lang="en-US" altLang="en-US" sz="1700">
                <a:solidFill>
                  <a:srgbClr val="000000"/>
                </a:solidFill>
                <a:latin typeface="Corbel" pitchFamily="34" charset="0"/>
              </a:rPr>
              <a:t>)</a:t>
            </a:r>
          </a:p>
          <a:p>
            <a:pPr eaLnBrk="1" hangingPunct="1">
              <a:buFontTx/>
              <a:buBlip>
                <a:blip r:embed="rId3"/>
              </a:buBlip>
            </a:pPr>
            <a:r>
              <a:rPr lang="en-US" altLang="en-US" sz="1700">
                <a:solidFill>
                  <a:srgbClr val="000000"/>
                </a:solidFill>
                <a:latin typeface="Corbel" pitchFamily="34" charset="0"/>
              </a:rPr>
              <a:t> The impact of proprietary fund usage or requirements</a:t>
            </a:r>
          </a:p>
          <a:p>
            <a:pPr eaLnBrk="1" hangingPunct="1">
              <a:buFontTx/>
              <a:buBlip>
                <a:blip r:embed="rId3"/>
              </a:buBlip>
            </a:pPr>
            <a:r>
              <a:rPr lang="en-US" altLang="en-US" sz="1700">
                <a:solidFill>
                  <a:srgbClr val="000000"/>
                </a:solidFill>
                <a:latin typeface="Corbel" pitchFamily="34" charset="0"/>
              </a:rPr>
              <a:t> The determination of any surplus revenue</a:t>
            </a:r>
          </a:p>
          <a:p>
            <a:pPr lvl="1" eaLnBrk="1" hangingPunct="1">
              <a:buClr>
                <a:srgbClr val="F79646"/>
              </a:buClr>
              <a:buFont typeface="Wingdings" pitchFamily="2" charset="2"/>
              <a:buChar char="§"/>
            </a:pPr>
            <a:r>
              <a:rPr lang="en-US" altLang="en-US" sz="1700">
                <a:solidFill>
                  <a:srgbClr val="000000"/>
                </a:solidFill>
                <a:latin typeface="Corbel" pitchFamily="34" charset="0"/>
              </a:rPr>
              <a:t> If surplus revenue exists, how will the surplus be remedied (e.g. implement lower cost investments, pass back to participants, use to offset other eligible plan expenses)</a:t>
            </a:r>
          </a:p>
          <a:p>
            <a:pPr eaLnBrk="1" hangingPunct="1">
              <a:buFontTx/>
              <a:buBlip>
                <a:blip r:embed="rId3"/>
              </a:buBlip>
            </a:pPr>
            <a:r>
              <a:rPr lang="en-US" altLang="en-US" sz="1700">
                <a:solidFill>
                  <a:srgbClr val="000000"/>
                </a:solidFill>
                <a:latin typeface="Corbel" pitchFamily="34" charset="0"/>
              </a:rPr>
              <a:t> </a:t>
            </a:r>
            <a:r>
              <a:rPr lang="en-US" altLang="en-US" sz="1700" b="1">
                <a:solidFill>
                  <a:srgbClr val="1F497D"/>
                </a:solidFill>
                <a:latin typeface="Corbel" pitchFamily="34" charset="0"/>
              </a:rPr>
              <a:t>Reasonableness of fees needs to be understood relative to the services being received </a:t>
            </a:r>
            <a:r>
              <a:rPr lang="en-US" altLang="en-US" sz="1700">
                <a:solidFill>
                  <a:srgbClr val="1F497D"/>
                </a:solidFill>
                <a:latin typeface="Corbel" pitchFamily="34" charset="0"/>
              </a:rPr>
              <a:t>(e.g. lowest price is not the required outcome)</a:t>
            </a:r>
          </a:p>
          <a:p>
            <a:pPr eaLnBrk="1" hangingPunct="1">
              <a:buFontTx/>
              <a:buBlip>
                <a:blip r:embed="rId3"/>
              </a:buBlip>
            </a:pPr>
            <a:r>
              <a:rPr lang="en-US" altLang="en-US" sz="1700">
                <a:solidFill>
                  <a:srgbClr val="000000"/>
                </a:solidFill>
                <a:latin typeface="Corbel" pitchFamily="34" charset="0"/>
              </a:rPr>
              <a:t> </a:t>
            </a:r>
            <a:r>
              <a:rPr lang="en-US" altLang="en-US" sz="1700">
                <a:solidFill>
                  <a:srgbClr val="0D0D0D"/>
                </a:solidFill>
                <a:latin typeface="Corbel" pitchFamily="34" charset="0"/>
              </a:rPr>
              <a:t>Consideration must be given to the different types of pricing models available in the marketplace</a:t>
            </a:r>
          </a:p>
        </p:txBody>
      </p:sp>
      <p:sp>
        <p:nvSpPr>
          <p:cNvPr id="88070"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5</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1"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9092" name="Title 7"/>
          <p:cNvSpPr>
            <a:spLocks noGrp="1"/>
          </p:cNvSpPr>
          <p:nvPr>
            <p:ph type="title"/>
          </p:nvPr>
        </p:nvSpPr>
        <p:spPr>
          <a:xfrm>
            <a:off x="809625" y="836613"/>
            <a:ext cx="7708900" cy="627062"/>
          </a:xfrm>
        </p:spPr>
        <p:txBody>
          <a:bodyPr/>
          <a:lstStyle/>
          <a:p>
            <a:pPr algn="l"/>
            <a:r>
              <a:rPr lang="en-US" altLang="en-US" sz="3200" b="1" smtClean="0">
                <a:solidFill>
                  <a:schemeClr val="tx2"/>
                </a:solidFill>
                <a:latin typeface="Corbel" pitchFamily="34" charset="0"/>
              </a:rPr>
              <a:t>Special Considerations</a:t>
            </a:r>
          </a:p>
        </p:txBody>
      </p:sp>
      <p:sp>
        <p:nvSpPr>
          <p:cNvPr id="89093" name="Content Placeholder 9"/>
          <p:cNvSpPr>
            <a:spLocks noGrp="1"/>
          </p:cNvSpPr>
          <p:nvPr>
            <p:ph idx="1"/>
          </p:nvPr>
        </p:nvSpPr>
        <p:spPr/>
        <p:txBody>
          <a:bodyPr/>
          <a:lstStyle/>
          <a:p>
            <a:endParaRPr lang="en-US" altLang="en-US" sz="1000" smtClean="0"/>
          </a:p>
          <a:p>
            <a:endParaRPr lang="en-US" altLang="en-US" sz="1000" smtClean="0"/>
          </a:p>
        </p:txBody>
      </p:sp>
      <p:sp>
        <p:nvSpPr>
          <p:cNvPr id="89094" name="Rectangle 8"/>
          <p:cNvSpPr>
            <a:spLocks noChangeArrowheads="1"/>
          </p:cNvSpPr>
          <p:nvPr/>
        </p:nvSpPr>
        <p:spPr bwMode="auto">
          <a:xfrm>
            <a:off x="835025" y="1600200"/>
            <a:ext cx="745648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a:solidFill>
                  <a:srgbClr val="000000"/>
                </a:solidFill>
                <a:latin typeface="Corbel" pitchFamily="34" charset="0"/>
              </a:rPr>
              <a:t> Proprietary fund utilization</a:t>
            </a:r>
          </a:p>
          <a:p>
            <a:pPr eaLnBrk="1" hangingPunct="1">
              <a:buFontTx/>
              <a:buBlip>
                <a:blip r:embed="rId3"/>
              </a:buBlip>
            </a:pPr>
            <a:endParaRPr lang="en-US" altLang="en-US">
              <a:solidFill>
                <a:srgbClr val="000000"/>
              </a:solidFill>
              <a:latin typeface="Corbel" pitchFamily="34" charset="0"/>
            </a:endParaRPr>
          </a:p>
          <a:p>
            <a:pPr eaLnBrk="1" hangingPunct="1">
              <a:buFontTx/>
              <a:buBlip>
                <a:blip r:embed="rId3"/>
              </a:buBlip>
            </a:pPr>
            <a:r>
              <a:rPr lang="en-US" altLang="en-US">
                <a:solidFill>
                  <a:srgbClr val="000000"/>
                </a:solidFill>
                <a:latin typeface="Corbel" pitchFamily="34" charset="0"/>
              </a:rPr>
              <a:t> Managed Accounts</a:t>
            </a:r>
          </a:p>
          <a:p>
            <a:pPr eaLnBrk="1" hangingPunct="1"/>
            <a:r>
              <a:rPr lang="en-US" altLang="en-US">
                <a:solidFill>
                  <a:srgbClr val="000000"/>
                </a:solidFill>
                <a:latin typeface="Corbel" pitchFamily="34" charset="0"/>
              </a:rPr>
              <a:t> </a:t>
            </a:r>
          </a:p>
          <a:p>
            <a:pPr eaLnBrk="1" hangingPunct="1">
              <a:buFontTx/>
              <a:buBlip>
                <a:blip r:embed="rId3"/>
              </a:buBlip>
            </a:pPr>
            <a:r>
              <a:rPr lang="en-US" altLang="en-US">
                <a:solidFill>
                  <a:srgbClr val="000000"/>
                </a:solidFill>
                <a:latin typeface="Corbel" pitchFamily="34" charset="0"/>
              </a:rPr>
              <a:t> Stable Value Options</a:t>
            </a:r>
          </a:p>
          <a:p>
            <a:pPr lvl="1" eaLnBrk="1" hangingPunct="1">
              <a:buClr>
                <a:srgbClr val="F79646"/>
              </a:buClr>
              <a:buFont typeface="Wingdings" pitchFamily="2" charset="2"/>
              <a:buChar char="§"/>
            </a:pPr>
            <a:r>
              <a:rPr lang="en-US" altLang="en-US">
                <a:solidFill>
                  <a:srgbClr val="000000"/>
                </a:solidFill>
                <a:latin typeface="Corbel" pitchFamily="34" charset="0"/>
              </a:rPr>
              <a:t> General Account products</a:t>
            </a:r>
          </a:p>
          <a:p>
            <a:pPr lvl="1" eaLnBrk="1" hangingPunct="1">
              <a:buClr>
                <a:srgbClr val="F79646"/>
              </a:buClr>
              <a:buFont typeface="Wingdings" pitchFamily="2" charset="2"/>
              <a:buChar char="§"/>
            </a:pPr>
            <a:r>
              <a:rPr lang="en-US" altLang="en-US">
                <a:solidFill>
                  <a:srgbClr val="000000"/>
                </a:solidFill>
                <a:latin typeface="Corbel" pitchFamily="34" charset="0"/>
              </a:rPr>
              <a:t> Stable Value pools</a:t>
            </a:r>
          </a:p>
          <a:p>
            <a:pPr eaLnBrk="1" hangingPunct="1"/>
            <a:endParaRPr lang="en-US" altLang="en-US">
              <a:solidFill>
                <a:srgbClr val="000000"/>
              </a:solidFill>
              <a:latin typeface="Corbel" pitchFamily="34" charset="0"/>
            </a:endParaRPr>
          </a:p>
          <a:p>
            <a:pPr eaLnBrk="1" hangingPunct="1">
              <a:buFontTx/>
              <a:buBlip>
                <a:blip r:embed="rId3"/>
              </a:buBlip>
            </a:pPr>
            <a:r>
              <a:rPr lang="en-US" altLang="en-US">
                <a:solidFill>
                  <a:srgbClr val="000000"/>
                </a:solidFill>
                <a:latin typeface="Corbel" pitchFamily="34" charset="0"/>
              </a:rPr>
              <a:t> Self-Directed Brokerage</a:t>
            </a:r>
          </a:p>
          <a:p>
            <a:pPr lvl="1" eaLnBrk="1" hangingPunct="1">
              <a:buClr>
                <a:srgbClr val="F79646"/>
              </a:buClr>
              <a:buFont typeface="Wingdings" pitchFamily="2" charset="2"/>
              <a:buChar char="§"/>
            </a:pPr>
            <a:r>
              <a:rPr lang="en-US" altLang="en-US">
                <a:solidFill>
                  <a:srgbClr val="000000"/>
                </a:solidFill>
                <a:latin typeface="Corbel" pitchFamily="34" charset="0"/>
              </a:rPr>
              <a:t> Competitiveness of brokerage fees, commissions</a:t>
            </a:r>
          </a:p>
          <a:p>
            <a:pPr lvl="1" eaLnBrk="1" hangingPunct="1">
              <a:buClr>
                <a:srgbClr val="F79646"/>
              </a:buClr>
              <a:buFont typeface="Wingdings" pitchFamily="2" charset="2"/>
              <a:buChar char="§"/>
            </a:pPr>
            <a:r>
              <a:rPr lang="en-US" altLang="en-US">
                <a:solidFill>
                  <a:srgbClr val="000000"/>
                </a:solidFill>
                <a:latin typeface="Corbel" pitchFamily="34" charset="0"/>
              </a:rPr>
              <a:t> Requesting revenue sharing information (if any)</a:t>
            </a:r>
          </a:p>
          <a:p>
            <a:pPr eaLnBrk="1" hangingPunct="1">
              <a:buFontTx/>
              <a:buBlip>
                <a:blip r:embed="rId3"/>
              </a:buBlip>
            </a:pPr>
            <a:endParaRPr lang="en-US" altLang="en-US">
              <a:solidFill>
                <a:srgbClr val="000000"/>
              </a:solidFill>
              <a:latin typeface="Corbel" pitchFamily="34" charset="0"/>
            </a:endParaRPr>
          </a:p>
          <a:p>
            <a:pPr eaLnBrk="1" hangingPunct="1">
              <a:buFontTx/>
              <a:buBlip>
                <a:blip r:embed="rId3"/>
              </a:buBlip>
            </a:pPr>
            <a:r>
              <a:rPr lang="en-US" altLang="en-US">
                <a:solidFill>
                  <a:srgbClr val="000000"/>
                </a:solidFill>
                <a:latin typeface="Corbel" pitchFamily="34" charset="0"/>
              </a:rPr>
              <a:t> Annuities</a:t>
            </a:r>
          </a:p>
          <a:p>
            <a:pPr lvl="1" eaLnBrk="1" hangingPunct="1">
              <a:buClr>
                <a:srgbClr val="F79646"/>
              </a:buClr>
              <a:buFont typeface="Wingdings" pitchFamily="2" charset="2"/>
              <a:buChar char="§"/>
            </a:pPr>
            <a:r>
              <a:rPr lang="en-US" altLang="en-US">
                <a:solidFill>
                  <a:srgbClr val="000000"/>
                </a:solidFill>
                <a:latin typeface="Corbel" pitchFamily="34" charset="0"/>
              </a:rPr>
              <a:t> Mortality and expense</a:t>
            </a:r>
          </a:p>
          <a:p>
            <a:pPr lvl="1" eaLnBrk="1" hangingPunct="1">
              <a:buClr>
                <a:srgbClr val="F79646"/>
              </a:buClr>
              <a:buFont typeface="Wingdings" pitchFamily="2" charset="2"/>
              <a:buChar char="§"/>
            </a:pPr>
            <a:r>
              <a:rPr lang="en-US" altLang="en-US">
                <a:solidFill>
                  <a:srgbClr val="000000"/>
                </a:solidFill>
                <a:latin typeface="Corbel" pitchFamily="34" charset="0"/>
              </a:rPr>
              <a:t> Past performance/crediting rate</a:t>
            </a:r>
          </a:p>
          <a:p>
            <a:pPr lvl="1" eaLnBrk="1" hangingPunct="1">
              <a:buClr>
                <a:srgbClr val="F79646"/>
              </a:buClr>
              <a:buFont typeface="Wingdings" pitchFamily="2" charset="2"/>
              <a:buChar char="§"/>
            </a:pPr>
            <a:r>
              <a:rPr lang="en-US" altLang="en-US">
                <a:solidFill>
                  <a:srgbClr val="000000"/>
                </a:solidFill>
                <a:latin typeface="Corbel" pitchFamily="34" charset="0"/>
              </a:rPr>
              <a:t> Requesting components of fees</a:t>
            </a:r>
          </a:p>
        </p:txBody>
      </p:sp>
      <p:sp>
        <p:nvSpPr>
          <p:cNvPr id="89095" name="Footer Placeholder 1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6</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15" name="Rectangle 6"/>
          <p:cNvSpPr>
            <a:spLocks noChangeArrowheads="1"/>
          </p:cNvSpPr>
          <p:nvPr/>
        </p:nvSpPr>
        <p:spPr bwMode="auto">
          <a:xfrm>
            <a:off x="1055688" y="3995738"/>
            <a:ext cx="7554912"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90116" name="Title 7"/>
          <p:cNvSpPr>
            <a:spLocks noGrp="1"/>
          </p:cNvSpPr>
          <p:nvPr>
            <p:ph type="title"/>
          </p:nvPr>
        </p:nvSpPr>
        <p:spPr>
          <a:xfrm>
            <a:off x="752475" y="749300"/>
            <a:ext cx="7785100" cy="647700"/>
          </a:xfrm>
        </p:spPr>
        <p:txBody>
          <a:bodyPr/>
          <a:lstStyle/>
          <a:p>
            <a:pPr algn="l"/>
            <a:r>
              <a:rPr lang="en-US" altLang="en-US" sz="3200" b="1" smtClean="0">
                <a:solidFill>
                  <a:schemeClr val="tx2"/>
                </a:solidFill>
                <a:latin typeface="Corbel" pitchFamily="34" charset="0"/>
              </a:rPr>
              <a:t>Factors Impacting Plan Costs</a:t>
            </a:r>
          </a:p>
        </p:txBody>
      </p:sp>
      <p:sp>
        <p:nvSpPr>
          <p:cNvPr id="90117" name="TextBox 16"/>
          <p:cNvSpPr txBox="1">
            <a:spLocks noChangeArrowheads="1"/>
          </p:cNvSpPr>
          <p:nvPr/>
        </p:nvSpPr>
        <p:spPr bwMode="auto">
          <a:xfrm>
            <a:off x="801688" y="1449388"/>
            <a:ext cx="7989887" cy="453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700">
                <a:solidFill>
                  <a:srgbClr val="000000"/>
                </a:solidFill>
                <a:latin typeface="Corbel" pitchFamily="34" charset="0"/>
              </a:rPr>
              <a:t>There are many factors that are considered by providers when establishing the fees associated with any particular plan.  It is important to understand these factors and how your plan compares to them in order to determine if your fees are reasonable.  Although not inclusive, following are many of the most important factors evaluated:</a:t>
            </a:r>
          </a:p>
          <a:p>
            <a:pPr algn="ctr" eaLnBrk="1" hangingPunct="1"/>
            <a:endParaRPr lang="en-US" altLang="en-US" sz="1700" b="1" u="sng">
              <a:solidFill>
                <a:srgbClr val="000000"/>
              </a:solidFill>
              <a:latin typeface="Corbel" pitchFamily="34" charset="0"/>
            </a:endParaRPr>
          </a:p>
          <a:p>
            <a:pPr eaLnBrk="1" hangingPunct="1">
              <a:buFontTx/>
              <a:buBlip>
                <a:blip r:embed="rId3"/>
              </a:buBlip>
            </a:pPr>
            <a:r>
              <a:rPr lang="en-US" altLang="en-US" sz="1700">
                <a:solidFill>
                  <a:srgbClr val="000000"/>
                </a:solidFill>
                <a:latin typeface="Corbel" pitchFamily="34" charset="0"/>
              </a:rPr>
              <a:t> Total plan assets</a:t>
            </a:r>
          </a:p>
          <a:p>
            <a:pPr eaLnBrk="1" hangingPunct="1">
              <a:buFontTx/>
              <a:buBlip>
                <a:blip r:embed="rId3"/>
              </a:buBlip>
            </a:pPr>
            <a:r>
              <a:rPr lang="en-US" altLang="en-US" sz="1700">
                <a:solidFill>
                  <a:srgbClr val="000000"/>
                </a:solidFill>
                <a:latin typeface="Corbel" pitchFamily="34" charset="0"/>
              </a:rPr>
              <a:t> Total </a:t>
            </a:r>
            <a:r>
              <a:rPr lang="en-US" altLang="en-US" sz="1700" b="1">
                <a:solidFill>
                  <a:srgbClr val="1F497D"/>
                </a:solidFill>
                <a:latin typeface="Corbel" pitchFamily="34" charset="0"/>
              </a:rPr>
              <a:t>number of participants </a:t>
            </a:r>
            <a:r>
              <a:rPr lang="en-US" altLang="en-US" sz="1700">
                <a:solidFill>
                  <a:srgbClr val="000000"/>
                </a:solidFill>
                <a:latin typeface="Corbel" pitchFamily="34" charset="0"/>
              </a:rPr>
              <a:t>with account balances (both active and terminated)</a:t>
            </a:r>
          </a:p>
          <a:p>
            <a:pPr eaLnBrk="1" hangingPunct="1">
              <a:buFontTx/>
              <a:buBlip>
                <a:blip r:embed="rId3"/>
              </a:buBlip>
            </a:pPr>
            <a:r>
              <a:rPr lang="en-US" altLang="en-US" sz="1700">
                <a:solidFill>
                  <a:srgbClr val="000000"/>
                </a:solidFill>
                <a:latin typeface="Corbel" pitchFamily="34" charset="0"/>
              </a:rPr>
              <a:t> </a:t>
            </a:r>
            <a:r>
              <a:rPr lang="en-US" altLang="en-US" sz="1700" b="1">
                <a:solidFill>
                  <a:srgbClr val="1F497D"/>
                </a:solidFill>
                <a:latin typeface="Corbel" pitchFamily="34" charset="0"/>
              </a:rPr>
              <a:t>Average participant account balance</a:t>
            </a:r>
          </a:p>
          <a:p>
            <a:pPr eaLnBrk="1" hangingPunct="1">
              <a:buFontTx/>
              <a:buBlip>
                <a:blip r:embed="rId3"/>
              </a:buBlip>
            </a:pPr>
            <a:r>
              <a:rPr lang="en-US" altLang="en-US" sz="1700">
                <a:solidFill>
                  <a:srgbClr val="000000"/>
                </a:solidFill>
                <a:latin typeface="Corbel" pitchFamily="34" charset="0"/>
              </a:rPr>
              <a:t> </a:t>
            </a:r>
            <a:r>
              <a:rPr lang="en-US" altLang="en-US" sz="1700" b="1">
                <a:solidFill>
                  <a:srgbClr val="1F497D"/>
                </a:solidFill>
                <a:latin typeface="Corbel" pitchFamily="34" charset="0"/>
              </a:rPr>
              <a:t>Historic and projected cash flow </a:t>
            </a:r>
            <a:r>
              <a:rPr lang="en-US" altLang="en-US" sz="1700">
                <a:solidFill>
                  <a:srgbClr val="000000"/>
                </a:solidFill>
                <a:latin typeface="Corbel" pitchFamily="34" charset="0"/>
              </a:rPr>
              <a:t>(at plan level and per participant)</a:t>
            </a:r>
          </a:p>
          <a:p>
            <a:pPr eaLnBrk="1" hangingPunct="1">
              <a:buFontTx/>
              <a:buBlip>
                <a:blip r:embed="rId3"/>
              </a:buBlip>
            </a:pPr>
            <a:r>
              <a:rPr lang="en-US" altLang="en-US" sz="1700">
                <a:solidFill>
                  <a:srgbClr val="000000"/>
                </a:solidFill>
                <a:latin typeface="Corbel" pitchFamily="34" charset="0"/>
              </a:rPr>
              <a:t> The number of plans and their relative </a:t>
            </a:r>
            <a:r>
              <a:rPr lang="en-US" altLang="en-US" sz="1700" b="1">
                <a:solidFill>
                  <a:srgbClr val="1F497D"/>
                </a:solidFill>
                <a:latin typeface="Corbel" pitchFamily="34" charset="0"/>
              </a:rPr>
              <a:t>operational complexity</a:t>
            </a:r>
          </a:p>
          <a:p>
            <a:pPr eaLnBrk="1" hangingPunct="1">
              <a:buFontTx/>
              <a:buBlip>
                <a:blip r:embed="rId3"/>
              </a:buBlip>
            </a:pPr>
            <a:r>
              <a:rPr lang="en-US" altLang="en-US" sz="1700">
                <a:solidFill>
                  <a:srgbClr val="000000"/>
                </a:solidFill>
                <a:latin typeface="Corbel" pitchFamily="34" charset="0"/>
              </a:rPr>
              <a:t> Participant communication and education requirements, including the need for employee meetings, material customization, and distribution of materials to participants</a:t>
            </a:r>
          </a:p>
          <a:p>
            <a:pPr eaLnBrk="1" hangingPunct="1">
              <a:buFontTx/>
              <a:buBlip>
                <a:blip r:embed="rId3"/>
              </a:buBlip>
            </a:pPr>
            <a:r>
              <a:rPr lang="en-US" altLang="en-US" sz="1700">
                <a:solidFill>
                  <a:srgbClr val="000000"/>
                </a:solidFill>
                <a:latin typeface="Corbel" pitchFamily="34" charset="0"/>
              </a:rPr>
              <a:t> Use of </a:t>
            </a:r>
            <a:r>
              <a:rPr lang="en-US" altLang="en-US" sz="1700" b="1">
                <a:solidFill>
                  <a:srgbClr val="1F497D"/>
                </a:solidFill>
                <a:latin typeface="Corbel" pitchFamily="34" charset="0"/>
              </a:rPr>
              <a:t>proprietary investment options</a:t>
            </a:r>
          </a:p>
          <a:p>
            <a:pPr eaLnBrk="1" hangingPunct="1">
              <a:buFontTx/>
              <a:buBlip>
                <a:blip r:embed="rId3"/>
              </a:buBlip>
            </a:pPr>
            <a:r>
              <a:rPr lang="en-US" altLang="en-US" sz="1700">
                <a:solidFill>
                  <a:srgbClr val="000000"/>
                </a:solidFill>
                <a:latin typeface="Corbel" pitchFamily="34" charset="0"/>
              </a:rPr>
              <a:t> </a:t>
            </a:r>
            <a:r>
              <a:rPr lang="en-US" altLang="en-US" sz="1700" b="1">
                <a:solidFill>
                  <a:srgbClr val="1F497D"/>
                </a:solidFill>
                <a:latin typeface="Corbel" pitchFamily="34" charset="0"/>
              </a:rPr>
              <a:t>Unique investment requirements </a:t>
            </a:r>
            <a:r>
              <a:rPr lang="en-US" altLang="en-US" sz="1700">
                <a:solidFill>
                  <a:srgbClr val="000000"/>
                </a:solidFill>
                <a:latin typeface="Corbel" pitchFamily="34" charset="0"/>
              </a:rPr>
              <a:t>such as company stock, self-directed brokerage accounts, customized target-date funds or model portfolios</a:t>
            </a:r>
          </a:p>
          <a:p>
            <a:pPr eaLnBrk="1" hangingPunct="1">
              <a:buFontTx/>
              <a:buBlip>
                <a:blip r:embed="rId3"/>
              </a:buBlip>
            </a:pPr>
            <a:r>
              <a:rPr lang="en-US" altLang="en-US" sz="1700">
                <a:solidFill>
                  <a:srgbClr val="000000"/>
                </a:solidFill>
                <a:latin typeface="Corbel" pitchFamily="34" charset="0"/>
              </a:rPr>
              <a:t> Other services which may fall outside the normal service platform</a:t>
            </a:r>
          </a:p>
        </p:txBody>
      </p:sp>
      <p:sp>
        <p:nvSpPr>
          <p:cNvPr id="90118"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7</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944560" y="876892"/>
            <a:ext cx="7552326" cy="523220"/>
          </a:xfrm>
          <a:prstGeom prst="rect">
            <a:avLst/>
          </a:prstGeom>
          <a:noFill/>
        </p:spPr>
        <p:txBody>
          <a:bodyPr>
            <a:spAutoFit/>
            <a:scene3d>
              <a:camera prst="orthographicFront"/>
              <a:lightRig rig="threePt" dir="t"/>
            </a:scene3d>
            <a:sp3d extrusionH="57150">
              <a:bevelT w="38100" h="38100" prst="relaxedInset"/>
            </a:sp3d>
          </a:bodyPr>
          <a:lstStyle/>
          <a:p>
            <a:pPr defTabSz="457200" fontAlgn="auto">
              <a:spcBef>
                <a:spcPts val="0"/>
              </a:spcBef>
              <a:spcAft>
                <a:spcPts val="0"/>
              </a:spcAft>
              <a:defRPr/>
            </a:pPr>
            <a:r>
              <a:rPr lang="en-US" sz="2800" b="1" dirty="0">
                <a:solidFill>
                  <a:srgbClr val="4F81BD">
                    <a:lumMod val="75000"/>
                  </a:srgbClr>
                </a:solidFill>
                <a:latin typeface="Corbel" pitchFamily="34" charset="0"/>
              </a:rPr>
              <a:t>Plan Expense Benchmarking – Total Plan Cost</a:t>
            </a:r>
          </a:p>
        </p:txBody>
      </p:sp>
      <p:sp>
        <p:nvSpPr>
          <p:cNvPr id="91140" name="Footer Placeholder 10"/>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8</a:t>
            </a:r>
          </a:p>
        </p:txBody>
      </p:sp>
      <p:sp>
        <p:nvSpPr>
          <p:cNvPr id="91141" name="TextBox 11"/>
          <p:cNvSpPr txBox="1">
            <a:spLocks noChangeArrowheads="1"/>
          </p:cNvSpPr>
          <p:nvPr/>
        </p:nvSpPr>
        <p:spPr bwMode="auto">
          <a:xfrm>
            <a:off x="660400" y="4748213"/>
            <a:ext cx="80899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200">
                <a:solidFill>
                  <a:srgbClr val="000000"/>
                </a:solidFill>
                <a:latin typeface="Corbel" pitchFamily="34" charset="0"/>
              </a:rPr>
              <a:t> </a:t>
            </a:r>
            <a:r>
              <a:rPr lang="en-US" altLang="en-US" sz="1200">
                <a:solidFill>
                  <a:srgbClr val="404040"/>
                </a:solidFill>
                <a:latin typeface="Corbel" pitchFamily="34" charset="0"/>
              </a:rPr>
              <a:t>Total Plan Cost in this context represents the asset weighted expense ratio of the plan, including consulting expense and excludes transaction based fees and plan related costs such as, audit, ERISA counsel and employer matching contributions</a:t>
            </a:r>
          </a:p>
          <a:p>
            <a:pPr eaLnBrk="1" hangingPunct="1">
              <a:buFontTx/>
              <a:buBlip>
                <a:blip r:embed="rId3"/>
              </a:buBlip>
            </a:pPr>
            <a:r>
              <a:rPr lang="en-US" altLang="en-US" sz="1200">
                <a:solidFill>
                  <a:srgbClr val="404040"/>
                </a:solidFill>
                <a:latin typeface="Corbel" pitchFamily="34" charset="0"/>
              </a:rPr>
              <a:t> Total Plan Cost is influenced by multiple factors including investment management expense, provider revenue requirement, and participant asset allocation</a:t>
            </a:r>
          </a:p>
          <a:p>
            <a:pPr eaLnBrk="1" hangingPunct="1">
              <a:buFontTx/>
              <a:buBlip>
                <a:blip r:embed="rId3"/>
              </a:buBlip>
            </a:pPr>
            <a:r>
              <a:rPr lang="en-US" altLang="en-US" sz="1200">
                <a:solidFill>
                  <a:srgbClr val="404040"/>
                </a:solidFill>
                <a:latin typeface="Corbel" pitchFamily="34" charset="0"/>
              </a:rPr>
              <a:t> Benchmark data is from Fiduciary Benchmarks, Inc. and represents a sample of 36 similarly sized plans</a:t>
            </a:r>
          </a:p>
        </p:txBody>
      </p:sp>
      <p:sp>
        <p:nvSpPr>
          <p:cNvPr id="91142" name="TextBox 7"/>
          <p:cNvSpPr txBox="1">
            <a:spLocks noChangeArrowheads="1"/>
          </p:cNvSpPr>
          <p:nvPr/>
        </p:nvSpPr>
        <p:spPr bwMode="auto">
          <a:xfrm>
            <a:off x="660400" y="5994400"/>
            <a:ext cx="57023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900">
                <a:solidFill>
                  <a:srgbClr val="000000"/>
                </a:solidFill>
                <a:latin typeface="Calibri" pitchFamily="34" charset="0"/>
              </a:rPr>
              <a:t>* Advisor is ABC Financial LLC, not XYZ; ABC’s fees are billed directly to you and are not paid by, or through, XYZ</a:t>
            </a:r>
          </a:p>
        </p:txBody>
      </p:sp>
      <p:graphicFrame>
        <p:nvGraphicFramePr>
          <p:cNvPr id="9" name="Chart 8"/>
          <p:cNvGraphicFramePr/>
          <p:nvPr/>
        </p:nvGraphicFramePr>
        <p:xfrm>
          <a:off x="1343026" y="1400112"/>
          <a:ext cx="6372223" cy="3114739"/>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3"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92164" name="Title 7"/>
          <p:cNvSpPr>
            <a:spLocks noGrp="1"/>
          </p:cNvSpPr>
          <p:nvPr>
            <p:ph type="title"/>
          </p:nvPr>
        </p:nvSpPr>
        <p:spPr>
          <a:xfrm>
            <a:off x="766763" y="773113"/>
            <a:ext cx="7680325" cy="604837"/>
          </a:xfrm>
        </p:spPr>
        <p:txBody>
          <a:bodyPr/>
          <a:lstStyle/>
          <a:p>
            <a:pPr algn="l"/>
            <a:r>
              <a:rPr lang="en-US" altLang="en-US" sz="3200" b="1" smtClean="0">
                <a:solidFill>
                  <a:schemeClr val="tx2"/>
                </a:solidFill>
                <a:latin typeface="Corbel" pitchFamily="34" charset="0"/>
              </a:rPr>
              <a:t>Total Plan Cost Analysis</a:t>
            </a:r>
          </a:p>
        </p:txBody>
      </p:sp>
      <p:sp>
        <p:nvSpPr>
          <p:cNvPr id="92165"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9</a:t>
            </a:r>
          </a:p>
        </p:txBody>
      </p:sp>
      <p:sp>
        <p:nvSpPr>
          <p:cNvPr id="92166" name="TextBox 8"/>
          <p:cNvSpPr txBox="1">
            <a:spLocks noChangeArrowheads="1"/>
          </p:cNvSpPr>
          <p:nvPr/>
        </p:nvSpPr>
        <p:spPr bwMode="auto">
          <a:xfrm>
            <a:off x="766763" y="6445250"/>
            <a:ext cx="17414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800">
                <a:solidFill>
                  <a:srgbClr val="000000"/>
                </a:solidFill>
                <a:latin typeface="Corbel" pitchFamily="34" charset="0"/>
              </a:rPr>
              <a:t>Excludes transaction based expenses</a:t>
            </a:r>
          </a:p>
        </p:txBody>
      </p:sp>
      <p:graphicFrame>
        <p:nvGraphicFramePr>
          <p:cNvPr id="12" name="Table 11"/>
          <p:cNvGraphicFramePr>
            <a:graphicFrameLocks noGrp="1"/>
          </p:cNvGraphicFramePr>
          <p:nvPr/>
        </p:nvGraphicFramePr>
        <p:xfrm>
          <a:off x="534988" y="1397000"/>
          <a:ext cx="8439150" cy="4959350"/>
        </p:xfrm>
        <a:graphic>
          <a:graphicData uri="http://schemas.openxmlformats.org/drawingml/2006/table">
            <a:tbl>
              <a:tblPr/>
              <a:tblGrid>
                <a:gridCol w="1675229"/>
                <a:gridCol w="515456"/>
                <a:gridCol w="816138"/>
                <a:gridCol w="618547"/>
                <a:gridCol w="962183"/>
                <a:gridCol w="781773"/>
                <a:gridCol w="778911"/>
                <a:gridCol w="790366"/>
                <a:gridCol w="733092"/>
                <a:gridCol w="767455"/>
              </a:tblGrid>
              <a:tr h="149338">
                <a:tc>
                  <a:txBody>
                    <a:bodyPr/>
                    <a:lstStyle/>
                    <a:p>
                      <a:pPr algn="l" fontAlgn="ctr"/>
                      <a:endParaRPr lang="en-US" sz="700" b="0" i="0" u="none" strike="noStrike" dirty="0">
                        <a:solidFill>
                          <a:srgbClr val="000000"/>
                        </a:solidFill>
                        <a:latin typeface="Calibri"/>
                      </a:endParaRPr>
                    </a:p>
                  </a:txBody>
                  <a:tcPr marL="4326" marR="4326" marT="4326"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3">
                  <a:txBody>
                    <a:bodyPr/>
                    <a:lstStyle/>
                    <a:p>
                      <a:pPr algn="ctr" fontAlgn="ctr"/>
                      <a:r>
                        <a:rPr lang="en-US" sz="700" b="0" i="0" u="none" strike="noStrike">
                          <a:solidFill>
                            <a:srgbClr val="000000"/>
                          </a:solidFill>
                          <a:latin typeface="Calibri"/>
                        </a:rPr>
                        <a:t>Renumeration/Revenue Share to Recordkeeper</a:t>
                      </a:r>
                    </a:p>
                  </a:txBody>
                  <a:tcPr marL="4326" marR="4326" marT="432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algn="ctr" fontAlgn="ctr"/>
                      <a:endParaRPr lang="en-US" sz="700" b="0" i="0" u="none" strike="noStrike">
                        <a:solidFill>
                          <a:srgbClr val="000000"/>
                        </a:solidFill>
                        <a:latin typeface="Calibri"/>
                      </a:endParaRPr>
                    </a:p>
                  </a:txBody>
                  <a:tcPr marL="4326" marR="4326" marT="4326"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w="6350" cap="flat" cmpd="sng" algn="ctr">
                      <a:solidFill>
                        <a:srgbClr val="000000"/>
                      </a:solidFill>
                      <a:prstDash val="solid"/>
                      <a:round/>
                      <a:headEnd type="none" w="med" len="med"/>
                      <a:tailEnd type="none" w="med" len="med"/>
                    </a:lnB>
                  </a:tcPr>
                </a:tc>
              </a:tr>
              <a:tr h="337507">
                <a:tc>
                  <a:txBody>
                    <a:bodyPr/>
                    <a:lstStyle/>
                    <a:p>
                      <a:pPr algn="ctr" fontAlgn="ctr"/>
                      <a:r>
                        <a:rPr lang="en-US" sz="700" b="1" i="0" u="none" strike="noStrike">
                          <a:solidFill>
                            <a:srgbClr val="A5A5A5"/>
                          </a:solidFill>
                          <a:latin typeface="Calibri"/>
                        </a:rPr>
                        <a:t>Fund name</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Ticker</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Assets</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Total Expense Ratio (%'s)</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Total Expense Ratio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12(b)(1) &amp; Shareholder Servicing Fees</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Other                   (Direct or Indirect)</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Sub-Transfer Agent Fees</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Total Revenue Sharing (%'s)</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Total Revenue Sharing ($'s)</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9338">
                <a:tc>
                  <a:txBody>
                    <a:bodyPr/>
                    <a:lstStyle/>
                    <a:p>
                      <a:pPr algn="l" fontAlgn="ctr"/>
                      <a:r>
                        <a:rPr lang="en-US" sz="700" b="0" i="0" u="none" strike="noStrike">
                          <a:solidFill>
                            <a:srgbClr val="000000"/>
                          </a:solidFill>
                          <a:latin typeface="Calibri"/>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1" i="0" u="none" strike="noStrike">
                          <a:solidFill>
                            <a:srgbClr val="A5A5A5"/>
                          </a:solidFill>
                          <a:latin typeface="Calibri"/>
                        </a:rPr>
                        <a:t>as of 3/31/2012</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Self Directed Brokrg</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N/A</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$14,048,673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dirty="0">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Fid Growth Co</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FGCKX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$16,210,215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0.72%</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$116,713.55</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$32,420.43</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Fid Diversified Intl K</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FDIKX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$9,436,004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0.79%</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$74,544.43</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$18,872.01</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2030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FFKEX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$7,747,348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0.61%</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$47,258.82</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$15,494.70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Spartan US Bond Ind</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FBIDX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$8,798,195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0.07%</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$6,158.74</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Fid Ret $ Mkt</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FRTXX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$7,535,220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0.42%</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$31,647.92</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$15,070.44</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Fid Low Priced Stk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FLPKX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$7,407,796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0.71%</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$52,595.35</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$14,815.59</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2020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FFKDX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$6,058,825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0.56%</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$33,929.42</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$12,117.65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Spartan 500 Indx Inv</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FUSEX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$6,023,604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0.05%</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$3,011.80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dirty="0">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Fid OTC</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FOCKX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$5,037,995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0.80%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$40,303.96</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$10,075.99</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Meridian Growth</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MERDX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$4,457,582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0.81%</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$36,106.41</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Vanguard Equity Income</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VEIRX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$3,682,398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0.22%</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$8,101.28</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RS Partners Y</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RSPYX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$3,633,655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1.18%</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$42,877.13</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dirty="0">
                          <a:solidFill>
                            <a:srgbClr val="000000"/>
                          </a:solidFill>
                          <a:latin typeface="Calibri"/>
                        </a:rPr>
                        <a:t>0.10%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700" b="0" i="0" u="none" strike="noStrike">
                          <a:solidFill>
                            <a:srgbClr val="000000"/>
                          </a:solidFill>
                          <a:latin typeface="Calibri"/>
                        </a:rPr>
                        <a:t>0.10%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$3,633.66</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2040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FFKFX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$3,867,448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0.63%</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$24,364.92</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$7,734.90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NB Socially Respon</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NBSLX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$2,611,020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0.77%</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$20,104.85</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2010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FFKCX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$1,946,430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0.52%</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$10,121.44</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$3,892.86</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2035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FKTHX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$1,721,010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0.63%</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$10,842.36</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$3,442.02</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2045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FFKGX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$1,727,457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0.64%</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$11,055.72</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$3,454.91</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Income</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FFKAX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$1,260,036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0.41%</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$5,166.15</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$2,520.07</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2025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FKTWK</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$1,179,720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0.59%</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$6,960.35</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$2,359.44</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2050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FFKHX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$1,034,560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0.65%</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$6,724.64</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$2,069.12</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FFKBX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$613,711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0.41%</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$2,516.22</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$1,227.42</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2015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FKVFX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$599,859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0.52%</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$3,119.27</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$1,199.72</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2005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FFKVX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$91,354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0.49%</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$447.63</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$182.71</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Oppenheimer Dev Mkts Y</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ODVYX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$81,082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1.04%</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$843.25</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TDF 2055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FDENX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$12,738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0.67%</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$85.34</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0.20%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$25.48</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5503">
                <a:tc>
                  <a:txBody>
                    <a:bodyPr/>
                    <a:lstStyle/>
                    <a:p>
                      <a:pPr algn="l" fontAlgn="ctr"/>
                      <a:r>
                        <a:rPr lang="en-US" sz="700" b="0" i="0" u="none" strike="noStrike">
                          <a:solidFill>
                            <a:srgbClr val="000000"/>
                          </a:solidFill>
                          <a:latin typeface="Calibri"/>
                        </a:rPr>
                        <a:t>Lomis Sayles Bond Instl</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LSBDX</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$77,574 </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0.64%</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$496.47</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700" b="0" i="0" u="none" strike="noStrike">
                          <a:solidFill>
                            <a:srgbClr val="000000"/>
                          </a:solidFill>
                          <a:latin typeface="Calibri"/>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9338">
                <a:tc>
                  <a:txBody>
                    <a:bodyPr/>
                    <a:lstStyle/>
                    <a:p>
                      <a:pPr algn="l" fontAlgn="ctr"/>
                      <a:r>
                        <a:rPr lang="en-US" sz="700" b="0" i="0" u="none" strike="noStrike">
                          <a:solidFill>
                            <a:srgbClr val="000000"/>
                          </a:solidFill>
                          <a:latin typeface="Calibri"/>
                        </a:rPr>
                        <a:t>TOTAL</a:t>
                      </a: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700" b="0" i="0" u="none" strike="noStrike">
                          <a:solidFill>
                            <a:srgbClr val="000000"/>
                          </a:solidFill>
                          <a:latin typeface="Calibri"/>
                        </a:rPr>
                        <a:t>$116,901,509 </a:t>
                      </a: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700" b="0" i="0" u="none" strike="noStrike">
                          <a:solidFill>
                            <a:srgbClr val="000000"/>
                          </a:solidFill>
                          <a:latin typeface="Calibri"/>
                        </a:rPr>
                        <a:t>0.51%</a:t>
                      </a: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700" b="0" i="0" u="none" strike="noStrike">
                          <a:solidFill>
                            <a:srgbClr val="000000"/>
                          </a:solidFill>
                          <a:latin typeface="Calibri"/>
                        </a:rPr>
                        <a:t> $                596,097 </a:t>
                      </a: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700" b="0" i="0" u="none" strike="noStrike">
                          <a:solidFill>
                            <a:srgbClr val="000000"/>
                          </a:solidFill>
                          <a:latin typeface="Calibri"/>
                        </a:rPr>
                        <a:t>0.13%</a:t>
                      </a: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700" b="0" i="0" u="none" strike="noStrike">
                          <a:solidFill>
                            <a:srgbClr val="000000"/>
                          </a:solidFill>
                          <a:latin typeface="Calibri"/>
                        </a:rPr>
                        <a:t> $        150,609 </a:t>
                      </a:r>
                    </a:p>
                  </a:txBody>
                  <a:tcPr marL="4326" marR="4326" marT="4326" marB="0" anchor="ctr">
                    <a:lnL>
                      <a:noFill/>
                    </a:lnL>
                    <a:lnR>
                      <a:noFill/>
                    </a:lnR>
                    <a:lnT w="6350" cap="flat" cmpd="sng" algn="ctr">
                      <a:solidFill>
                        <a:srgbClr val="000000"/>
                      </a:solidFill>
                      <a:prstDash val="solid"/>
                      <a:round/>
                      <a:headEnd type="none" w="med" len="med"/>
                      <a:tailEnd type="none" w="med" len="med"/>
                    </a:lnT>
                    <a:lnB>
                      <a:noFill/>
                    </a:lnB>
                  </a:tcPr>
                </a:tc>
              </a:tr>
              <a:tr h="115503">
                <a:tc>
                  <a:txBody>
                    <a:bodyPr/>
                    <a:lstStyle/>
                    <a:p>
                      <a:pPr algn="l" fontAlgn="ctr"/>
                      <a:endParaRPr lang="en-US" sz="700" b="1" i="0" u="none" strike="noStrike">
                        <a:solidFill>
                          <a:srgbClr val="A5A5A5"/>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r>
              <a:tr h="115503">
                <a:tc>
                  <a:txBody>
                    <a:bodyPr/>
                    <a:lstStyle/>
                    <a:p>
                      <a:pPr algn="l"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r>
              <a:tr h="149338">
                <a:tc>
                  <a:txBody>
                    <a:bodyPr/>
                    <a:lstStyle/>
                    <a:p>
                      <a:pPr algn="l" fontAlgn="ctr"/>
                      <a:r>
                        <a:rPr lang="en-US" sz="700" b="0" i="0" u="none" strike="noStrike">
                          <a:solidFill>
                            <a:srgbClr val="000000"/>
                          </a:solidFill>
                          <a:latin typeface="Calibri"/>
                        </a:rPr>
                        <a:t>Asset Based Revenue</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 $                596,097 </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150,609</a:t>
                      </a:r>
                    </a:p>
                  </a:txBody>
                  <a:tcPr marL="4326" marR="4326" marT="4326" marB="0" anchor="ctr">
                    <a:lnL>
                      <a:noFill/>
                    </a:lnL>
                    <a:lnR>
                      <a:noFill/>
                    </a:lnR>
                    <a:lnT>
                      <a:noFill/>
                    </a:lnT>
                    <a:lnB>
                      <a:noFill/>
                    </a:lnB>
                  </a:tcPr>
                </a:tc>
              </a:tr>
              <a:tr h="115503">
                <a:tc gridSpan="2">
                  <a:txBody>
                    <a:bodyPr/>
                    <a:lstStyle/>
                    <a:p>
                      <a:pPr algn="l" fontAlgn="ctr"/>
                      <a:r>
                        <a:rPr lang="en-US" sz="700" b="0" i="0" u="none" strike="noStrike">
                          <a:solidFill>
                            <a:srgbClr val="000000"/>
                          </a:solidFill>
                          <a:latin typeface="Calibri"/>
                        </a:rPr>
                        <a:t>Billable Revenue to ABC Provider</a:t>
                      </a:r>
                    </a:p>
                  </a:txBody>
                  <a:tcPr marL="4326" marR="4326" marT="4326" marB="0" anchor="ctr">
                    <a:lnL>
                      <a:noFill/>
                    </a:lnL>
                    <a:lnR>
                      <a:noFill/>
                    </a:lnR>
                    <a:lnT>
                      <a:noFill/>
                    </a:lnT>
                    <a:lnB>
                      <a:noFill/>
                    </a:lnB>
                  </a:tcPr>
                </a:tc>
                <a:tc hMerge="1">
                  <a:txBody>
                    <a:bodyPr/>
                    <a:lstStyle/>
                    <a:p>
                      <a:endParaRPr lang="en-US"/>
                    </a:p>
                  </a:txBody>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1"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$0 </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1"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$0 </a:t>
                      </a:r>
                    </a:p>
                  </a:txBody>
                  <a:tcPr marL="4326" marR="4326" marT="4326" marB="0" anchor="ctr">
                    <a:lnL>
                      <a:noFill/>
                    </a:lnL>
                    <a:lnR>
                      <a:noFill/>
                    </a:lnR>
                    <a:lnT>
                      <a:noFill/>
                    </a:lnT>
                    <a:lnB>
                      <a:noFill/>
                    </a:lnB>
                  </a:tcPr>
                </a:tc>
              </a:tr>
              <a:tr h="149338">
                <a:tc>
                  <a:txBody>
                    <a:bodyPr/>
                    <a:lstStyle/>
                    <a:p>
                      <a:pPr algn="l" fontAlgn="ctr"/>
                      <a:r>
                        <a:rPr lang="en-US" sz="700" b="0" i="0" u="none" strike="noStrike">
                          <a:solidFill>
                            <a:srgbClr val="000000"/>
                          </a:solidFill>
                          <a:latin typeface="Calibri"/>
                        </a:rPr>
                        <a:t>Total Estimated Revenue</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0.51%</a:t>
                      </a:r>
                    </a:p>
                  </a:txBody>
                  <a:tcPr marL="4326" marR="4326" marT="4326" marB="0" anchor="ctr">
                    <a:lnL>
                      <a:noFill/>
                    </a:lnL>
                    <a:lnR>
                      <a:noFill/>
                    </a:lnR>
                    <a:lnT>
                      <a:noFill/>
                    </a:lnT>
                    <a:lnB>
                      <a:noFill/>
                    </a:lnB>
                    <a:solidFill>
                      <a:srgbClr val="FFFF00"/>
                    </a:solidFill>
                  </a:tcPr>
                </a:tc>
                <a:tc>
                  <a:txBody>
                    <a:bodyPr/>
                    <a:lstStyle/>
                    <a:p>
                      <a:pPr algn="ctr" fontAlgn="ctr"/>
                      <a:r>
                        <a:rPr lang="en-US" sz="700" b="0" i="0" u="none" strike="noStrike">
                          <a:solidFill>
                            <a:srgbClr val="000000"/>
                          </a:solidFill>
                          <a:latin typeface="Calibri"/>
                        </a:rPr>
                        <a:t> $                596,097 </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0.13%</a:t>
                      </a:r>
                    </a:p>
                  </a:txBody>
                  <a:tcPr marL="4326" marR="4326" marT="4326" marB="0" anchor="ctr">
                    <a:lnL>
                      <a:noFill/>
                    </a:lnL>
                    <a:lnR>
                      <a:noFill/>
                    </a:lnR>
                    <a:lnT>
                      <a:noFill/>
                    </a:lnT>
                    <a:lnB>
                      <a:noFill/>
                    </a:lnB>
                    <a:solidFill>
                      <a:srgbClr val="FFFF00"/>
                    </a:solidFill>
                  </a:tcPr>
                </a:tc>
                <a:tc>
                  <a:txBody>
                    <a:bodyPr/>
                    <a:lstStyle/>
                    <a:p>
                      <a:pPr algn="ctr" fontAlgn="ctr"/>
                      <a:r>
                        <a:rPr lang="en-US" sz="700" b="0" i="0" u="none" strike="noStrike">
                          <a:solidFill>
                            <a:srgbClr val="000000"/>
                          </a:solidFill>
                          <a:latin typeface="Calibri"/>
                        </a:rPr>
                        <a:t>150,609</a:t>
                      </a:r>
                    </a:p>
                  </a:txBody>
                  <a:tcPr marL="4326" marR="4326" marT="4326" marB="0" anchor="ctr">
                    <a:lnL>
                      <a:noFill/>
                    </a:lnL>
                    <a:lnR>
                      <a:noFill/>
                    </a:lnR>
                    <a:lnT>
                      <a:noFill/>
                    </a:lnT>
                    <a:lnB>
                      <a:noFill/>
                    </a:lnB>
                  </a:tcPr>
                </a:tc>
              </a:tr>
              <a:tr h="115503">
                <a:tc>
                  <a:txBody>
                    <a:bodyPr/>
                    <a:lstStyle/>
                    <a:p>
                      <a:pPr algn="l"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r>
              <a:tr h="294550">
                <a:tc>
                  <a:txBody>
                    <a:bodyPr/>
                    <a:lstStyle/>
                    <a:p>
                      <a:pPr algn="l" fontAlgn="ctr"/>
                      <a:r>
                        <a:rPr lang="en-US" sz="700" b="0" i="0" u="none" strike="noStrike" dirty="0">
                          <a:solidFill>
                            <a:srgbClr val="000000"/>
                          </a:solidFill>
                          <a:latin typeface="Calibri"/>
                        </a:rPr>
                        <a:t>Total # participants</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1030</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dirty="0">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a:solidFill>
                            <a:srgbClr val="000000"/>
                          </a:solidFill>
                          <a:latin typeface="Calibri"/>
                        </a:rPr>
                        <a:t>Estimated Service Provider Revenue</a:t>
                      </a: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endParaRPr lang="en-US" sz="700" b="0" i="0" u="none" strike="noStrike">
                        <a:solidFill>
                          <a:srgbClr val="000000"/>
                        </a:solidFill>
                        <a:latin typeface="Calibri"/>
                      </a:endParaRPr>
                    </a:p>
                  </a:txBody>
                  <a:tcPr marL="4326" marR="4326" marT="4326" marB="0" anchor="ctr">
                    <a:lnL>
                      <a:noFill/>
                    </a:lnL>
                    <a:lnR>
                      <a:noFill/>
                    </a:lnR>
                    <a:lnT>
                      <a:noFill/>
                    </a:lnT>
                    <a:lnB>
                      <a:noFill/>
                    </a:lnB>
                  </a:tcPr>
                </a:tc>
                <a:tc>
                  <a:txBody>
                    <a:bodyPr/>
                    <a:lstStyle/>
                    <a:p>
                      <a:pPr algn="ctr" fontAlgn="ctr"/>
                      <a:r>
                        <a:rPr lang="en-US" sz="700" b="0" i="0" u="none" strike="noStrike" dirty="0">
                          <a:solidFill>
                            <a:srgbClr val="000000"/>
                          </a:solidFill>
                          <a:latin typeface="Calibri"/>
                        </a:rPr>
                        <a:t>146.22</a:t>
                      </a:r>
                    </a:p>
                  </a:txBody>
                  <a:tcPr marL="4326" marR="4326" marT="4326" marB="0" anchor="ctr">
                    <a:lnL>
                      <a:noFill/>
                    </a:lnL>
                    <a:lnR>
                      <a:noFill/>
                    </a:lnR>
                    <a:lnT>
                      <a:noFill/>
                    </a:lnT>
                    <a:lnB>
                      <a:noFill/>
                    </a:lnB>
                    <a:solidFill>
                      <a:srgbClr val="FFFF00"/>
                    </a:solidFill>
                  </a:tcPr>
                </a:tc>
              </a:tr>
            </a:tbl>
          </a:graphicData>
        </a:graphic>
      </p:graphicFrame>
      <p:sp>
        <p:nvSpPr>
          <p:cNvPr id="11" name="Oval 10"/>
          <p:cNvSpPr/>
          <p:nvPr/>
        </p:nvSpPr>
        <p:spPr>
          <a:xfrm>
            <a:off x="8072438" y="6043613"/>
            <a:ext cx="1006475" cy="365125"/>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endParaRPr>
          </a:p>
        </p:txBody>
      </p:sp>
      <p:sp>
        <p:nvSpPr>
          <p:cNvPr id="13" name="Oval 12"/>
          <p:cNvSpPr/>
          <p:nvPr/>
        </p:nvSpPr>
        <p:spPr>
          <a:xfrm>
            <a:off x="3327400" y="5691188"/>
            <a:ext cx="1004888" cy="365125"/>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endParaRPr>
          </a:p>
        </p:txBody>
      </p:sp>
      <p:sp>
        <p:nvSpPr>
          <p:cNvPr id="14" name="Oval 13"/>
          <p:cNvSpPr/>
          <p:nvPr/>
        </p:nvSpPr>
        <p:spPr>
          <a:xfrm>
            <a:off x="7337425" y="5681663"/>
            <a:ext cx="1006475" cy="366712"/>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739560" y="837703"/>
            <a:ext cx="8273812" cy="584775"/>
          </a:xfrm>
          <a:prstGeom prst="rect">
            <a:avLst/>
          </a:prstGeom>
          <a:noFill/>
        </p:spPr>
        <p:txBody>
          <a:bodyPr>
            <a:spAutoFit/>
            <a:scene3d>
              <a:camera prst="orthographicFront"/>
              <a:lightRig rig="threePt" dir="t"/>
            </a:scene3d>
            <a:sp3d extrusionH="57150">
              <a:bevelT w="38100" h="38100" prst="relaxedInset"/>
            </a:sp3d>
          </a:bodyPr>
          <a:lstStyle/>
          <a:p>
            <a:pPr defTabSz="457200" fontAlgn="auto">
              <a:spcBef>
                <a:spcPts val="0"/>
              </a:spcBef>
              <a:spcAft>
                <a:spcPts val="0"/>
              </a:spcAft>
              <a:defRPr/>
            </a:pPr>
            <a:r>
              <a:rPr lang="en-US" sz="3200" b="1" dirty="0">
                <a:solidFill>
                  <a:srgbClr val="4F81BD">
                    <a:lumMod val="75000"/>
                  </a:srgbClr>
                </a:solidFill>
                <a:latin typeface="Corbel" pitchFamily="34" charset="0"/>
              </a:rPr>
              <a:t>Plan Expense Benchmarking – Total Plan Cost</a:t>
            </a:r>
          </a:p>
        </p:txBody>
      </p:sp>
      <p:sp>
        <p:nvSpPr>
          <p:cNvPr id="93188" name="Footer Placeholder 10"/>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10</a:t>
            </a:r>
          </a:p>
        </p:txBody>
      </p:sp>
      <p:sp>
        <p:nvSpPr>
          <p:cNvPr id="93189" name="TextBox 11"/>
          <p:cNvSpPr txBox="1">
            <a:spLocks noChangeArrowheads="1"/>
          </p:cNvSpPr>
          <p:nvPr/>
        </p:nvSpPr>
        <p:spPr bwMode="auto">
          <a:xfrm>
            <a:off x="817563" y="4481513"/>
            <a:ext cx="80899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600">
                <a:solidFill>
                  <a:srgbClr val="000000"/>
                </a:solidFill>
                <a:latin typeface="Corbel" pitchFamily="34" charset="0"/>
              </a:rPr>
              <a:t> Total Plan Cost in this context represents the asset weighted expense ratio of the plan, and excludes transaction based fees and plan related costs such as consulting, audit, ERISA counsel and employer matching contributions</a:t>
            </a:r>
          </a:p>
          <a:p>
            <a:pPr eaLnBrk="1" hangingPunct="1">
              <a:buFontTx/>
              <a:buBlip>
                <a:blip r:embed="rId3"/>
              </a:buBlip>
            </a:pPr>
            <a:r>
              <a:rPr lang="en-US" altLang="en-US" sz="1600">
                <a:solidFill>
                  <a:srgbClr val="000000"/>
                </a:solidFill>
                <a:latin typeface="Corbel" pitchFamily="34" charset="0"/>
              </a:rPr>
              <a:t> Total Plan Cost is influenced by multiple factors including investment management expense, provider revenue requirement, and participant asset allocation</a:t>
            </a:r>
          </a:p>
          <a:p>
            <a:pPr eaLnBrk="1" hangingPunct="1">
              <a:buFontTx/>
              <a:buBlip>
                <a:blip r:embed="rId3"/>
              </a:buBlip>
            </a:pPr>
            <a:r>
              <a:rPr lang="en-US" altLang="en-US" sz="1600">
                <a:solidFill>
                  <a:srgbClr val="000000"/>
                </a:solidFill>
                <a:latin typeface="Corbel" pitchFamily="34" charset="0"/>
              </a:rPr>
              <a:t> Benchmark data is from Fiduciary Benchmarks, Inc. and represents a sample of 27 similarly sized plans</a:t>
            </a:r>
          </a:p>
        </p:txBody>
      </p:sp>
      <p:graphicFrame>
        <p:nvGraphicFramePr>
          <p:cNvPr id="7" name="Chart 6"/>
          <p:cNvGraphicFramePr/>
          <p:nvPr/>
        </p:nvGraphicFramePr>
        <p:xfrm>
          <a:off x="1175657" y="1567543"/>
          <a:ext cx="7321229" cy="2730137"/>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846084" y="515146"/>
            <a:ext cx="7960288" cy="1384995"/>
          </a:xfrm>
          <a:prstGeom prst="rect">
            <a:avLst/>
          </a:prstGeom>
          <a:noFill/>
        </p:spPr>
        <p:txBody>
          <a:bodyPr>
            <a:spAutoFit/>
            <a:scene3d>
              <a:camera prst="orthographicFront"/>
              <a:lightRig rig="threePt" dir="t"/>
            </a:scene3d>
            <a:sp3d extrusionH="57150">
              <a:bevelT w="38100" h="38100" prst="relaxedInset"/>
            </a:sp3d>
          </a:bodyPr>
          <a:lstStyle/>
          <a:p>
            <a:pPr defTabSz="457200" fontAlgn="auto">
              <a:spcBef>
                <a:spcPts val="0"/>
              </a:spcBef>
              <a:spcAft>
                <a:spcPts val="0"/>
              </a:spcAft>
              <a:defRPr/>
            </a:pPr>
            <a:r>
              <a:rPr lang="en-US" sz="2800" b="1" dirty="0">
                <a:solidFill>
                  <a:srgbClr val="4F81BD">
                    <a:lumMod val="75000"/>
                  </a:srgbClr>
                </a:solidFill>
                <a:latin typeface="Corbel" pitchFamily="34" charset="0"/>
              </a:rPr>
              <a:t>Plan Expense Comparison – Benchmarking of provider revenue, including informal “market check”</a:t>
            </a:r>
          </a:p>
        </p:txBody>
      </p:sp>
      <p:sp>
        <p:nvSpPr>
          <p:cNvPr id="94212" name="Footer Placeholder 1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11</a:t>
            </a:r>
          </a:p>
        </p:txBody>
      </p:sp>
      <p:sp>
        <p:nvSpPr>
          <p:cNvPr id="94213" name="TextBox 18"/>
          <p:cNvSpPr txBox="1">
            <a:spLocks noChangeArrowheads="1"/>
          </p:cNvSpPr>
          <p:nvPr/>
        </p:nvSpPr>
        <p:spPr bwMode="auto">
          <a:xfrm>
            <a:off x="477838" y="6148388"/>
            <a:ext cx="43989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000">
                <a:solidFill>
                  <a:srgbClr val="000000"/>
                </a:solidFill>
                <a:latin typeface="Corbel" pitchFamily="34" charset="0"/>
              </a:rPr>
              <a:t>Note: All calculations are based on $116.9M in plan assets and 1,030 participants</a:t>
            </a:r>
          </a:p>
        </p:txBody>
      </p:sp>
      <p:graphicFrame>
        <p:nvGraphicFramePr>
          <p:cNvPr id="17" name="Table 16"/>
          <p:cNvGraphicFramePr>
            <a:graphicFrameLocks noGrp="1"/>
          </p:cNvGraphicFramePr>
          <p:nvPr/>
        </p:nvGraphicFramePr>
        <p:xfrm>
          <a:off x="576263" y="4989513"/>
          <a:ext cx="3952875" cy="911225"/>
        </p:xfrm>
        <a:graphic>
          <a:graphicData uri="http://schemas.openxmlformats.org/drawingml/2006/table">
            <a:tbl>
              <a:tblPr/>
              <a:tblGrid>
                <a:gridCol w="787225"/>
                <a:gridCol w="524817"/>
                <a:gridCol w="513651"/>
                <a:gridCol w="530400"/>
                <a:gridCol w="530400"/>
                <a:gridCol w="524817"/>
                <a:gridCol w="541565"/>
              </a:tblGrid>
              <a:tr h="546735">
                <a:tc>
                  <a:txBody>
                    <a:bodyPr/>
                    <a:lstStyle/>
                    <a:p>
                      <a:pPr algn="l" fontAlgn="b"/>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Incumbent – </a:t>
                      </a:r>
                      <a:r>
                        <a:rPr lang="en-US" sz="800" b="1" i="0" u="none" strike="noStrike" dirty="0">
                          <a:solidFill>
                            <a:srgbClr val="000000"/>
                          </a:solidFill>
                          <a:latin typeface="Calibri"/>
                        </a:rPr>
                        <a:t>Existing</a:t>
                      </a: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 A</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 B</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 C</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 D</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a:solidFill>
                            <a:srgbClr val="000000"/>
                          </a:solidFill>
                          <a:latin typeface="Calibri"/>
                        </a:rPr>
                        <a:t>Fiduciary Benchmarks - Avg</a:t>
                      </a:r>
                    </a:p>
                  </a:txBody>
                  <a:tcPr marL="0" marR="0" marT="0" marB="0" anchor="b">
                    <a:lnL>
                      <a:noFill/>
                    </a:lnL>
                    <a:lnR>
                      <a:noFill/>
                    </a:lnR>
                    <a:lnT>
                      <a:noFill/>
                    </a:lnT>
                    <a:lnB>
                      <a:noFill/>
                    </a:lnB>
                  </a:tcPr>
                </a:tc>
              </a:tr>
              <a:tr h="364490">
                <a:tc>
                  <a:txBody>
                    <a:bodyPr/>
                    <a:lstStyle/>
                    <a:p>
                      <a:pPr algn="l" fontAlgn="b"/>
                      <a:r>
                        <a:rPr lang="en-US" sz="800" b="0" i="0" u="none" strike="noStrike">
                          <a:solidFill>
                            <a:srgbClr val="000000"/>
                          </a:solidFill>
                          <a:latin typeface="Calibri"/>
                        </a:rPr>
                        <a:t>Provider Revenue - %</a:t>
                      </a:r>
                    </a:p>
                  </a:txBody>
                  <a:tcPr marL="0" marR="0" marT="0" marB="0" anchor="b">
                    <a:lnL>
                      <a:noFill/>
                    </a:lnL>
                    <a:lnR>
                      <a:noFill/>
                    </a:lnR>
                    <a:lnT>
                      <a:noFill/>
                    </a:lnT>
                    <a:lnB>
                      <a:noFill/>
                    </a:lnB>
                  </a:tcPr>
                </a:tc>
                <a:tc>
                  <a:txBody>
                    <a:bodyPr/>
                    <a:lstStyle/>
                    <a:p>
                      <a:pPr algn="ctr" fontAlgn="b"/>
                      <a:r>
                        <a:rPr lang="en-US" sz="800" b="0" i="0" u="none" strike="noStrike">
                          <a:solidFill>
                            <a:srgbClr val="000000"/>
                          </a:solidFill>
                          <a:latin typeface="Calibri"/>
                        </a:rPr>
                        <a:t>0.13%</a:t>
                      </a:r>
                    </a:p>
                  </a:txBody>
                  <a:tcPr marL="0" marR="0" marT="0" marB="0" anchor="b">
                    <a:lnL>
                      <a:noFill/>
                    </a:lnL>
                    <a:lnR>
                      <a:noFill/>
                    </a:lnR>
                    <a:lnT>
                      <a:noFill/>
                    </a:lnT>
                    <a:lnB>
                      <a:noFill/>
                    </a:lnB>
                  </a:tcPr>
                </a:tc>
                <a:tc>
                  <a:txBody>
                    <a:bodyPr/>
                    <a:lstStyle/>
                    <a:p>
                      <a:pPr algn="ctr" fontAlgn="b"/>
                      <a:r>
                        <a:rPr lang="en-US" sz="800" b="0" i="0" u="none" strike="noStrike">
                          <a:solidFill>
                            <a:srgbClr val="000000"/>
                          </a:solidFill>
                          <a:latin typeface="Calibri"/>
                        </a:rPr>
                        <a:t>0.120%</a:t>
                      </a:r>
                    </a:p>
                  </a:txBody>
                  <a:tcPr marL="0" marR="0" marT="0" marB="0" anchor="b">
                    <a:lnL>
                      <a:noFill/>
                    </a:lnL>
                    <a:lnR>
                      <a:noFill/>
                    </a:lnR>
                    <a:lnT>
                      <a:noFill/>
                    </a:lnT>
                    <a:lnB>
                      <a:noFill/>
                    </a:lnB>
                  </a:tcPr>
                </a:tc>
                <a:tc>
                  <a:txBody>
                    <a:bodyPr/>
                    <a:lstStyle/>
                    <a:p>
                      <a:pPr algn="ctr" fontAlgn="b"/>
                      <a:r>
                        <a:rPr lang="en-US" sz="800" b="0" i="0" u="none" strike="noStrike" dirty="0">
                          <a:solidFill>
                            <a:srgbClr val="000000"/>
                          </a:solidFill>
                          <a:latin typeface="Calibri"/>
                        </a:rPr>
                        <a:t>0.09%</a:t>
                      </a:r>
                    </a:p>
                  </a:txBody>
                  <a:tcPr marL="0" marR="0" marT="0" marB="0" anchor="b">
                    <a:lnL>
                      <a:noFill/>
                    </a:lnL>
                    <a:lnR>
                      <a:noFill/>
                    </a:lnR>
                    <a:lnT>
                      <a:noFill/>
                    </a:lnT>
                    <a:lnB>
                      <a:noFill/>
                    </a:lnB>
                  </a:tcPr>
                </a:tc>
                <a:tc>
                  <a:txBody>
                    <a:bodyPr/>
                    <a:lstStyle/>
                    <a:p>
                      <a:pPr algn="ctr" fontAlgn="b"/>
                      <a:r>
                        <a:rPr lang="en-US" sz="800" b="0" i="0" u="none" strike="noStrike" dirty="0">
                          <a:solidFill>
                            <a:srgbClr val="000000"/>
                          </a:solidFill>
                          <a:latin typeface="Calibri"/>
                        </a:rPr>
                        <a:t>0.0945%</a:t>
                      </a:r>
                    </a:p>
                  </a:txBody>
                  <a:tcPr marL="0" marR="0" marT="0" marB="0" anchor="b">
                    <a:lnL>
                      <a:noFill/>
                    </a:lnL>
                    <a:lnR>
                      <a:noFill/>
                    </a:lnR>
                    <a:lnT>
                      <a:noFill/>
                    </a:lnT>
                    <a:lnB>
                      <a:noFill/>
                    </a:lnB>
                  </a:tcPr>
                </a:tc>
                <a:tc>
                  <a:txBody>
                    <a:bodyPr/>
                    <a:lstStyle/>
                    <a:p>
                      <a:pPr algn="ctr" fontAlgn="b"/>
                      <a:r>
                        <a:rPr lang="en-US" sz="800" b="0" i="0" u="none" strike="noStrike" dirty="0">
                          <a:solidFill>
                            <a:srgbClr val="000000"/>
                          </a:solidFill>
                          <a:latin typeface="Calibri"/>
                        </a:rPr>
                        <a:t>0.110%</a:t>
                      </a:r>
                    </a:p>
                  </a:txBody>
                  <a:tcPr marL="0" marR="0" marT="0" marB="0" anchor="b">
                    <a:lnL>
                      <a:noFill/>
                    </a:lnL>
                    <a:lnR>
                      <a:noFill/>
                    </a:lnR>
                    <a:lnT>
                      <a:noFill/>
                    </a:lnT>
                    <a:lnB>
                      <a:noFill/>
                    </a:lnB>
                  </a:tcPr>
                </a:tc>
                <a:tc>
                  <a:txBody>
                    <a:bodyPr/>
                    <a:lstStyle/>
                    <a:p>
                      <a:pPr algn="ctr" fontAlgn="b"/>
                      <a:r>
                        <a:rPr lang="en-US" sz="800" b="0" i="0" u="none" strike="noStrike" dirty="0">
                          <a:solidFill>
                            <a:srgbClr val="000000"/>
                          </a:solidFill>
                          <a:latin typeface="Calibri"/>
                        </a:rPr>
                        <a:t>0.19%</a:t>
                      </a:r>
                    </a:p>
                  </a:txBody>
                  <a:tcPr marL="0" marR="0" marT="0" marB="0" anchor="b">
                    <a:lnL>
                      <a:noFill/>
                    </a:lnL>
                    <a:lnR>
                      <a:noFill/>
                    </a:lnR>
                    <a:lnT>
                      <a:noFill/>
                    </a:lnT>
                    <a:lnB>
                      <a:noFill/>
                    </a:lnB>
                  </a:tcPr>
                </a:tc>
              </a:tr>
            </a:tbl>
          </a:graphicData>
        </a:graphic>
      </p:graphicFrame>
      <p:graphicFrame>
        <p:nvGraphicFramePr>
          <p:cNvPr id="18" name="Table 17"/>
          <p:cNvGraphicFramePr>
            <a:graphicFrameLocks noGrp="1"/>
          </p:cNvGraphicFramePr>
          <p:nvPr/>
        </p:nvGraphicFramePr>
        <p:xfrm>
          <a:off x="4754563" y="4989513"/>
          <a:ext cx="4037012" cy="911225"/>
        </p:xfrm>
        <a:graphic>
          <a:graphicData uri="http://schemas.openxmlformats.org/drawingml/2006/table">
            <a:tbl>
              <a:tblPr/>
              <a:tblGrid>
                <a:gridCol w="803982"/>
                <a:gridCol w="535987"/>
                <a:gridCol w="524584"/>
                <a:gridCol w="541689"/>
                <a:gridCol w="541689"/>
                <a:gridCol w="535987"/>
                <a:gridCol w="553093"/>
              </a:tblGrid>
              <a:tr h="607482">
                <a:tc>
                  <a:txBody>
                    <a:bodyPr/>
                    <a:lstStyle/>
                    <a:p>
                      <a:pPr algn="l" fontAlgn="b"/>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Incumbent – </a:t>
                      </a:r>
                      <a:r>
                        <a:rPr lang="en-US" sz="800" b="1" i="0" u="none" strike="noStrike" dirty="0">
                          <a:solidFill>
                            <a:srgbClr val="000000"/>
                          </a:solidFill>
                          <a:latin typeface="Calibri"/>
                        </a:rPr>
                        <a:t>Existing</a:t>
                      </a: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 A</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 B</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a:t>
                      </a:r>
                      <a:r>
                        <a:rPr lang="en-US" sz="800" b="1" i="0" u="none" strike="noStrike" baseline="0" dirty="0" smtClean="0">
                          <a:solidFill>
                            <a:srgbClr val="000000"/>
                          </a:solidFill>
                          <a:latin typeface="Calibri"/>
                        </a:rPr>
                        <a:t> C</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dirty="0" smtClean="0">
                          <a:solidFill>
                            <a:srgbClr val="000000"/>
                          </a:solidFill>
                          <a:latin typeface="Calibri"/>
                        </a:rPr>
                        <a:t>Provider D</a:t>
                      </a:r>
                      <a:endParaRPr lang="en-US" sz="800" b="1" i="0" u="none" strike="noStrike" dirty="0">
                        <a:solidFill>
                          <a:srgbClr val="000000"/>
                        </a:solidFill>
                        <a:latin typeface="Calibri"/>
                      </a:endParaRPr>
                    </a:p>
                  </a:txBody>
                  <a:tcPr marL="0" marR="0" marT="0" marB="0" anchor="b">
                    <a:lnL>
                      <a:noFill/>
                    </a:lnL>
                    <a:lnR>
                      <a:noFill/>
                    </a:lnR>
                    <a:lnT>
                      <a:noFill/>
                    </a:lnT>
                    <a:lnB>
                      <a:noFill/>
                    </a:lnB>
                  </a:tcPr>
                </a:tc>
                <a:tc>
                  <a:txBody>
                    <a:bodyPr/>
                    <a:lstStyle/>
                    <a:p>
                      <a:pPr algn="ctr" fontAlgn="b"/>
                      <a:r>
                        <a:rPr lang="en-US" sz="800" b="1" i="0" u="none" strike="noStrike">
                          <a:solidFill>
                            <a:srgbClr val="000000"/>
                          </a:solidFill>
                          <a:latin typeface="Calibri"/>
                        </a:rPr>
                        <a:t>Fiduciary Benchmarks - Avg</a:t>
                      </a:r>
                    </a:p>
                  </a:txBody>
                  <a:tcPr marL="0" marR="0" marT="0" marB="0" anchor="b">
                    <a:lnL>
                      <a:noFill/>
                    </a:lnL>
                    <a:lnR>
                      <a:noFill/>
                    </a:lnR>
                    <a:lnT>
                      <a:noFill/>
                    </a:lnT>
                    <a:lnB>
                      <a:noFill/>
                    </a:lnB>
                  </a:tcPr>
                </a:tc>
              </a:tr>
              <a:tr h="303743">
                <a:tc>
                  <a:txBody>
                    <a:bodyPr/>
                    <a:lstStyle/>
                    <a:p>
                      <a:pPr algn="l" fontAlgn="b"/>
                      <a:r>
                        <a:rPr lang="en-US" sz="800" b="0" i="0" u="none" strike="noStrike">
                          <a:solidFill>
                            <a:srgbClr val="000000"/>
                          </a:solidFill>
                          <a:latin typeface="Calibri"/>
                        </a:rPr>
                        <a:t>Prov Rev - $/part.</a:t>
                      </a:r>
                    </a:p>
                  </a:txBody>
                  <a:tcPr marL="0" marR="0" marT="0" marB="0" anchor="b">
                    <a:lnL>
                      <a:noFill/>
                    </a:lnL>
                    <a:lnR>
                      <a:noFill/>
                    </a:lnR>
                    <a:lnT>
                      <a:noFill/>
                    </a:lnT>
                    <a:lnB>
                      <a:noFill/>
                    </a:lnB>
                  </a:tcPr>
                </a:tc>
                <a:tc>
                  <a:txBody>
                    <a:bodyPr/>
                    <a:lstStyle/>
                    <a:p>
                      <a:pPr algn="ctr" fontAlgn="b"/>
                      <a:r>
                        <a:rPr lang="en-US" sz="800" b="0" i="0" u="none" strike="noStrike">
                          <a:solidFill>
                            <a:srgbClr val="000000"/>
                          </a:solidFill>
                          <a:latin typeface="Calibri"/>
                        </a:rPr>
                        <a:t>$146 </a:t>
                      </a:r>
                    </a:p>
                  </a:txBody>
                  <a:tcPr marL="0" marR="0" marT="0" marB="0" anchor="b">
                    <a:lnL>
                      <a:noFill/>
                    </a:lnL>
                    <a:lnR>
                      <a:noFill/>
                    </a:lnR>
                    <a:lnT>
                      <a:noFill/>
                    </a:lnT>
                    <a:lnB>
                      <a:noFill/>
                    </a:lnB>
                  </a:tcPr>
                </a:tc>
                <a:tc>
                  <a:txBody>
                    <a:bodyPr/>
                    <a:lstStyle/>
                    <a:p>
                      <a:pPr algn="ctr" fontAlgn="b"/>
                      <a:r>
                        <a:rPr lang="en-US" sz="800" b="0" i="0" u="none" strike="noStrike">
                          <a:solidFill>
                            <a:srgbClr val="000000"/>
                          </a:solidFill>
                          <a:latin typeface="Calibri"/>
                        </a:rPr>
                        <a:t>$136 </a:t>
                      </a:r>
                    </a:p>
                  </a:txBody>
                  <a:tcPr marL="0" marR="0" marT="0" marB="0" anchor="b">
                    <a:lnL>
                      <a:noFill/>
                    </a:lnL>
                    <a:lnR>
                      <a:noFill/>
                    </a:lnR>
                    <a:lnT>
                      <a:noFill/>
                    </a:lnT>
                    <a:lnB>
                      <a:noFill/>
                    </a:lnB>
                  </a:tcPr>
                </a:tc>
                <a:tc>
                  <a:txBody>
                    <a:bodyPr/>
                    <a:lstStyle/>
                    <a:p>
                      <a:pPr algn="ctr" fontAlgn="b"/>
                      <a:r>
                        <a:rPr lang="en-US" sz="800" b="0" i="0" u="none" strike="noStrike">
                          <a:solidFill>
                            <a:srgbClr val="000000"/>
                          </a:solidFill>
                          <a:latin typeface="Calibri"/>
                        </a:rPr>
                        <a:t>$102 </a:t>
                      </a:r>
                    </a:p>
                  </a:txBody>
                  <a:tcPr marL="0" marR="0" marT="0" marB="0" anchor="b">
                    <a:lnL>
                      <a:noFill/>
                    </a:lnL>
                    <a:lnR>
                      <a:noFill/>
                    </a:lnR>
                    <a:lnT>
                      <a:noFill/>
                    </a:lnT>
                    <a:lnB>
                      <a:noFill/>
                    </a:lnB>
                  </a:tcPr>
                </a:tc>
                <a:tc>
                  <a:txBody>
                    <a:bodyPr/>
                    <a:lstStyle/>
                    <a:p>
                      <a:pPr algn="ctr" fontAlgn="b"/>
                      <a:r>
                        <a:rPr lang="en-US" sz="800" b="0" i="0" u="none" strike="noStrike">
                          <a:solidFill>
                            <a:srgbClr val="000000"/>
                          </a:solidFill>
                          <a:latin typeface="Calibri"/>
                        </a:rPr>
                        <a:t>$107 </a:t>
                      </a:r>
                    </a:p>
                  </a:txBody>
                  <a:tcPr marL="0" marR="0" marT="0" marB="0" anchor="b">
                    <a:lnL>
                      <a:noFill/>
                    </a:lnL>
                    <a:lnR>
                      <a:noFill/>
                    </a:lnR>
                    <a:lnT>
                      <a:noFill/>
                    </a:lnT>
                    <a:lnB>
                      <a:noFill/>
                    </a:lnB>
                  </a:tcPr>
                </a:tc>
                <a:tc>
                  <a:txBody>
                    <a:bodyPr/>
                    <a:lstStyle/>
                    <a:p>
                      <a:pPr algn="ctr" fontAlgn="b"/>
                      <a:r>
                        <a:rPr lang="en-US" sz="800" b="0" i="0" u="none" strike="noStrike" dirty="0">
                          <a:solidFill>
                            <a:srgbClr val="000000"/>
                          </a:solidFill>
                          <a:latin typeface="Calibri"/>
                        </a:rPr>
                        <a:t>$124 </a:t>
                      </a:r>
                    </a:p>
                  </a:txBody>
                  <a:tcPr marL="0" marR="0" marT="0" marB="0" anchor="b">
                    <a:lnL>
                      <a:noFill/>
                    </a:lnL>
                    <a:lnR>
                      <a:noFill/>
                    </a:lnR>
                    <a:lnT>
                      <a:noFill/>
                    </a:lnT>
                    <a:lnB>
                      <a:noFill/>
                    </a:lnB>
                  </a:tcPr>
                </a:tc>
                <a:tc>
                  <a:txBody>
                    <a:bodyPr/>
                    <a:lstStyle/>
                    <a:p>
                      <a:pPr algn="ctr" fontAlgn="b"/>
                      <a:r>
                        <a:rPr lang="en-US" sz="800" b="0" i="0" u="none" strike="noStrike" dirty="0">
                          <a:solidFill>
                            <a:srgbClr val="000000"/>
                          </a:solidFill>
                          <a:latin typeface="Calibri"/>
                        </a:rPr>
                        <a:t>$215 </a:t>
                      </a:r>
                    </a:p>
                  </a:txBody>
                  <a:tcPr marL="0" marR="0" marT="0" marB="0" anchor="b">
                    <a:lnL>
                      <a:noFill/>
                    </a:lnL>
                    <a:lnR>
                      <a:noFill/>
                    </a:lnR>
                    <a:lnT>
                      <a:noFill/>
                    </a:lnT>
                    <a:lnB>
                      <a:noFill/>
                    </a:lnB>
                  </a:tcPr>
                </a:tc>
              </a:tr>
            </a:tbl>
          </a:graphicData>
        </a:graphic>
      </p:graphicFrame>
      <p:graphicFrame>
        <p:nvGraphicFramePr>
          <p:cNvPr id="12" name="Chart 11"/>
          <p:cNvGraphicFramePr/>
          <p:nvPr/>
        </p:nvGraphicFramePr>
        <p:xfrm>
          <a:off x="576775" y="1919287"/>
          <a:ext cx="4178106" cy="293370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Chart 14"/>
          <p:cNvGraphicFramePr/>
          <p:nvPr/>
        </p:nvGraphicFramePr>
        <p:xfrm>
          <a:off x="4754880" y="1919287"/>
          <a:ext cx="4389119" cy="2933701"/>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5"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95236" name="Title 7"/>
          <p:cNvSpPr>
            <a:spLocks noGrp="1"/>
          </p:cNvSpPr>
          <p:nvPr>
            <p:ph type="title"/>
          </p:nvPr>
        </p:nvSpPr>
        <p:spPr>
          <a:xfrm>
            <a:off x="803275" y="822325"/>
            <a:ext cx="8315325" cy="627063"/>
          </a:xfrm>
        </p:spPr>
        <p:txBody>
          <a:bodyPr/>
          <a:lstStyle/>
          <a:p>
            <a:pPr algn="l"/>
            <a:r>
              <a:rPr lang="en-US" altLang="en-US" sz="3200" b="1" smtClean="0">
                <a:solidFill>
                  <a:schemeClr val="tx2"/>
                </a:solidFill>
                <a:latin typeface="Corbel" pitchFamily="34" charset="0"/>
              </a:rPr>
              <a:t>Analysis of non-investment related expenses</a:t>
            </a:r>
          </a:p>
        </p:txBody>
      </p:sp>
      <p:sp>
        <p:nvSpPr>
          <p:cNvPr id="95237" name="Content Placeholder 9"/>
          <p:cNvSpPr>
            <a:spLocks noGrp="1"/>
          </p:cNvSpPr>
          <p:nvPr>
            <p:ph idx="1"/>
          </p:nvPr>
        </p:nvSpPr>
        <p:spPr/>
        <p:txBody>
          <a:bodyPr/>
          <a:lstStyle/>
          <a:p>
            <a:endParaRPr lang="en-US" altLang="en-US" sz="1000" smtClean="0"/>
          </a:p>
          <a:p>
            <a:endParaRPr lang="en-US" altLang="en-US" sz="1000" smtClean="0"/>
          </a:p>
        </p:txBody>
      </p:sp>
      <p:graphicFrame>
        <p:nvGraphicFramePr>
          <p:cNvPr id="9" name="Table 8"/>
          <p:cNvGraphicFramePr>
            <a:graphicFrameLocks noGrp="1"/>
          </p:cNvGraphicFramePr>
          <p:nvPr/>
        </p:nvGraphicFramePr>
        <p:xfrm>
          <a:off x="569913" y="1530350"/>
          <a:ext cx="3946525" cy="4259263"/>
        </p:xfrm>
        <a:graphic>
          <a:graphicData uri="http://schemas.openxmlformats.org/drawingml/2006/table">
            <a:tbl>
              <a:tblPr/>
              <a:tblGrid>
                <a:gridCol w="1315509"/>
                <a:gridCol w="877005"/>
                <a:gridCol w="877005"/>
                <a:gridCol w="877005"/>
              </a:tblGrid>
              <a:tr h="214248">
                <a:tc>
                  <a:txBody>
                    <a:bodyPr/>
                    <a:lstStyle/>
                    <a:p>
                      <a:pPr algn="l" fontAlgn="b"/>
                      <a:r>
                        <a:rPr lang="en-US" sz="1100" b="1" i="0" u="none" strike="noStrike" dirty="0">
                          <a:solidFill>
                            <a:schemeClr val="tx1"/>
                          </a:solidFill>
                          <a:latin typeface="Corbel"/>
                        </a:rPr>
                        <a:t>Expense Type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1" i="0" u="none" strike="noStrike">
                          <a:solidFill>
                            <a:schemeClr val="tx1"/>
                          </a:solidFill>
                          <a:latin typeface="Corbel"/>
                        </a:rPr>
                        <a:t>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1" i="0" u="none" strike="noStrike">
                          <a:solidFill>
                            <a:schemeClr val="tx1"/>
                          </a:solidFill>
                          <a:latin typeface="Corbel"/>
                        </a:rPr>
                        <a:t>Paid By</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1" i="0" u="none" strike="noStrike">
                          <a:solidFill>
                            <a:schemeClr val="tx1"/>
                          </a:solidFill>
                          <a:latin typeface="Corbel"/>
                        </a:rPr>
                        <a:t>Benchmark</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a:solidFill>
                            <a:schemeClr val="tx1"/>
                          </a:solidFill>
                          <a:latin typeface="Corbel"/>
                        </a:rPr>
                        <a:t>Base 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Waived</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a:solidFill>
                            <a:schemeClr val="tx1"/>
                          </a:solidFill>
                          <a:latin typeface="Corbel"/>
                        </a:rPr>
                        <a:t>Per participant 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Waived </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a:solidFill>
                            <a:schemeClr val="tx1"/>
                          </a:solidFill>
                          <a:latin typeface="Corbel"/>
                        </a:rPr>
                        <a:t>Trustee 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Waived </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a:solidFill>
                            <a:schemeClr val="tx1"/>
                          </a:solidFill>
                          <a:latin typeface="Corbel"/>
                        </a:rPr>
                        <a:t>Custodial 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Waived</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a:solidFill>
                            <a:schemeClr val="tx1"/>
                          </a:solidFill>
                          <a:latin typeface="Corbel"/>
                        </a:rPr>
                        <a:t>NDT 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Waived</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a:solidFill>
                            <a:schemeClr val="tx1"/>
                          </a:solidFill>
                          <a:latin typeface="Corbel"/>
                        </a:rPr>
                        <a:t>5500 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Waived</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a:solidFill>
                            <a:schemeClr val="tx1"/>
                          </a:solidFill>
                          <a:latin typeface="Corbel"/>
                        </a:rPr>
                        <a:t>Audit Support Fee</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Waived</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764868">
                <a:tc>
                  <a:txBody>
                    <a:bodyPr/>
                    <a:lstStyle/>
                    <a:p>
                      <a:pPr algn="l" fontAlgn="b"/>
                      <a:r>
                        <a:rPr lang="en-US" sz="1100" b="0" i="0" u="none" strike="noStrike">
                          <a:solidFill>
                            <a:schemeClr val="tx1"/>
                          </a:solidFill>
                          <a:latin typeface="Corbel"/>
                        </a:rPr>
                        <a:t>Employee Communication - material customization</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N/A</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576330">
                <a:tc>
                  <a:txBody>
                    <a:bodyPr/>
                    <a:lstStyle/>
                    <a:p>
                      <a:pPr algn="l" fontAlgn="b"/>
                      <a:r>
                        <a:rPr lang="en-US" sz="1100" b="0" i="0" u="none" strike="noStrike" dirty="0">
                          <a:solidFill>
                            <a:schemeClr val="tx1"/>
                          </a:solidFill>
                          <a:latin typeface="Corbel"/>
                        </a:rPr>
                        <a:t>Employee Communication - Employee Meetings</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a:solidFill>
                            <a:schemeClr val="tx1"/>
                          </a:solidFill>
                          <a:latin typeface="Corbel"/>
                        </a:rPr>
                        <a:t>Included</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l" fontAlgn="b"/>
                      <a:r>
                        <a:rPr lang="en-US" sz="1100" b="0" i="0" u="none" strike="noStrike" dirty="0" smtClean="0">
                          <a:solidFill>
                            <a:schemeClr val="tx1"/>
                          </a:solidFill>
                          <a:latin typeface="Corbel"/>
                        </a:rPr>
                        <a:t>After Tax</a:t>
                      </a:r>
                      <a:r>
                        <a:rPr lang="en-US" sz="1100" b="0" i="0" u="none" strike="noStrike" baseline="0" dirty="0" smtClean="0">
                          <a:solidFill>
                            <a:schemeClr val="tx1"/>
                          </a:solidFill>
                          <a:latin typeface="Corbel"/>
                        </a:rPr>
                        <a:t> Admin</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Waived</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N/A</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387791">
                <a:tc>
                  <a:txBody>
                    <a:bodyPr/>
                    <a:lstStyle/>
                    <a:p>
                      <a:pPr algn="l" fontAlgn="b"/>
                      <a:r>
                        <a:rPr lang="en-US" sz="1100" b="0" i="0" u="none" strike="noStrike" dirty="0">
                          <a:solidFill>
                            <a:schemeClr val="tx1"/>
                          </a:solidFill>
                          <a:latin typeface="Corbel"/>
                        </a:rPr>
                        <a:t>Managed Account </a:t>
                      </a:r>
                      <a:r>
                        <a:rPr lang="en-US" sz="1100" b="0" i="0" u="none" strike="noStrike" dirty="0" smtClean="0">
                          <a:solidFill>
                            <a:schemeClr val="tx1"/>
                          </a:solidFill>
                          <a:latin typeface="Corbel"/>
                        </a:rPr>
                        <a:t>Services (plan level)</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Waived</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dirty="0">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387791">
                <a:tc>
                  <a:txBody>
                    <a:bodyPr/>
                    <a:lstStyle/>
                    <a:p>
                      <a:pPr algn="l" fontAlgn="b"/>
                      <a:r>
                        <a:rPr lang="en-US" sz="1100" b="0" i="0" u="none" strike="noStrike" dirty="0">
                          <a:solidFill>
                            <a:schemeClr val="tx1"/>
                          </a:solidFill>
                          <a:latin typeface="Corbel"/>
                        </a:rPr>
                        <a:t>Self Directed </a:t>
                      </a:r>
                      <a:r>
                        <a:rPr lang="en-US" sz="1100" b="0" i="0" u="none" strike="noStrike" dirty="0" smtClean="0">
                          <a:solidFill>
                            <a:schemeClr val="tx1"/>
                          </a:solidFill>
                          <a:latin typeface="Corbel"/>
                        </a:rPr>
                        <a:t>Brokerage (plan level)</a:t>
                      </a:r>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N/A</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214248">
                <a:tc>
                  <a:txBody>
                    <a:bodyPr/>
                    <a:lstStyle/>
                    <a:p>
                      <a:pPr algn="r" fontAlgn="b"/>
                      <a:r>
                        <a:rPr lang="en-US" sz="1100" b="1" i="0" u="none" strike="noStrike">
                          <a:solidFill>
                            <a:schemeClr val="tx1"/>
                          </a:solidFill>
                          <a:latin typeface="Corbel"/>
                        </a:rPr>
                        <a:t>Total</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r" fontAlgn="b"/>
                      <a:endParaRPr lang="en-US" sz="1100" b="0" i="0" u="none" strike="noStrike" dirty="0">
                        <a:solidFill>
                          <a:schemeClr val="tx1"/>
                        </a:solidFill>
                        <a:latin typeface="Corbel"/>
                      </a:endParaRP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dirty="0">
                          <a:solidFill>
                            <a:schemeClr val="tx1"/>
                          </a:solidFill>
                          <a:latin typeface="Corbel"/>
                        </a:rPr>
                        <a:t> </a:t>
                      </a:r>
                    </a:p>
                  </a:txBody>
                  <a:tcPr marL="9526" marR="9526"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bl>
          </a:graphicData>
        </a:graphic>
      </p:graphicFrame>
      <p:graphicFrame>
        <p:nvGraphicFramePr>
          <p:cNvPr id="12" name="Table 11"/>
          <p:cNvGraphicFramePr>
            <a:graphicFrameLocks noGrp="1"/>
          </p:cNvGraphicFramePr>
          <p:nvPr/>
        </p:nvGraphicFramePr>
        <p:xfrm>
          <a:off x="4811713" y="1530350"/>
          <a:ext cx="3875087" cy="4259263"/>
        </p:xfrm>
        <a:graphic>
          <a:graphicData uri="http://schemas.openxmlformats.org/drawingml/2006/table">
            <a:tbl>
              <a:tblPr/>
              <a:tblGrid>
                <a:gridCol w="1291696"/>
                <a:gridCol w="861130"/>
                <a:gridCol w="861130"/>
                <a:gridCol w="861130"/>
              </a:tblGrid>
              <a:tr h="548702">
                <a:tc>
                  <a:txBody>
                    <a:bodyPr/>
                    <a:lstStyle/>
                    <a:p>
                      <a:pPr algn="l" fontAlgn="b"/>
                      <a:r>
                        <a:rPr lang="en-US" sz="1100" b="1" i="0" u="none" strike="noStrike" dirty="0">
                          <a:solidFill>
                            <a:schemeClr val="tx1"/>
                          </a:solidFill>
                          <a:latin typeface="Corbel"/>
                        </a:rPr>
                        <a:t>Transaction Based Fees</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1" i="0" u="none" strike="noStrike">
                          <a:solidFill>
                            <a:schemeClr val="tx1"/>
                          </a:solidFill>
                          <a:latin typeface="Corbel"/>
                        </a:rPr>
                        <a:t>Fee</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1" i="0" u="none" strike="noStrike">
                          <a:solidFill>
                            <a:schemeClr val="tx1"/>
                          </a:solidFill>
                          <a:latin typeface="Corbel"/>
                        </a:rPr>
                        <a:t>Paid By</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1" i="0" u="none" strike="noStrike">
                          <a:solidFill>
                            <a:schemeClr val="tx1"/>
                          </a:solidFill>
                          <a:latin typeface="Corbel"/>
                        </a:rPr>
                        <a:t>Benchmark</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303150">
                <a:tc>
                  <a:txBody>
                    <a:bodyPr/>
                    <a:lstStyle/>
                    <a:p>
                      <a:pPr algn="l" fontAlgn="b"/>
                      <a:r>
                        <a:rPr lang="en-US" sz="1100" b="0" i="0" u="none" strike="noStrike" dirty="0">
                          <a:solidFill>
                            <a:srgbClr val="FF0000"/>
                          </a:solidFill>
                          <a:latin typeface="Corbel"/>
                        </a:rPr>
                        <a:t>Loan Set-Up</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a:solidFill>
                            <a:srgbClr val="FF0000"/>
                          </a:solidFill>
                          <a:latin typeface="Corbel"/>
                        </a:rPr>
                        <a:t>$75 </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a:solidFill>
                            <a:srgbClr val="FF0000"/>
                          </a:solidFill>
                          <a:latin typeface="Corbel"/>
                        </a:rPr>
                        <a:t>Participant</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rgbClr val="FF0000"/>
                          </a:solidFill>
                          <a:latin typeface="Corbel"/>
                        </a:rPr>
                        <a:t>$35 </a:t>
                      </a:r>
                      <a:r>
                        <a:rPr lang="en-US" sz="1100" b="0" i="0" u="none" strike="noStrike" dirty="0">
                          <a:solidFill>
                            <a:srgbClr val="FF0000"/>
                          </a:solidFill>
                          <a:latin typeface="Corbel"/>
                        </a:rPr>
                        <a:t>- $</a:t>
                      </a:r>
                      <a:r>
                        <a:rPr lang="en-US" sz="1100" b="0" i="0" u="none" strike="noStrike" dirty="0" smtClean="0">
                          <a:solidFill>
                            <a:srgbClr val="FF0000"/>
                          </a:solidFill>
                          <a:latin typeface="Corbel"/>
                        </a:rPr>
                        <a:t>110</a:t>
                      </a:r>
                      <a:endParaRPr lang="en-US" sz="1100" b="0" i="0" u="none" strike="noStrike" dirty="0">
                        <a:solidFill>
                          <a:srgbClr val="FF0000"/>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303150">
                <a:tc>
                  <a:txBody>
                    <a:bodyPr/>
                    <a:lstStyle/>
                    <a:p>
                      <a:pPr algn="l" fontAlgn="b"/>
                      <a:r>
                        <a:rPr lang="en-US" sz="1100" b="0" i="0" u="none" strike="noStrike">
                          <a:solidFill>
                            <a:schemeClr val="tx1"/>
                          </a:solidFill>
                          <a:latin typeface="Corbel"/>
                        </a:rPr>
                        <a:t>Loan Maintenance</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$25 </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Participant</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$12 </a:t>
                      </a:r>
                      <a:r>
                        <a:rPr lang="en-US" sz="1100" b="0" i="0" u="none" strike="noStrike" dirty="0">
                          <a:solidFill>
                            <a:schemeClr val="tx1"/>
                          </a:solidFill>
                          <a:latin typeface="Corbel"/>
                        </a:rPr>
                        <a:t>- </a:t>
                      </a:r>
                      <a:r>
                        <a:rPr lang="en-US" sz="1100" b="0" i="0" u="none" strike="noStrike" dirty="0" smtClean="0">
                          <a:solidFill>
                            <a:schemeClr val="tx1"/>
                          </a:solidFill>
                          <a:latin typeface="Corbel"/>
                        </a:rPr>
                        <a:t>$42</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548702">
                <a:tc>
                  <a:txBody>
                    <a:bodyPr/>
                    <a:lstStyle/>
                    <a:p>
                      <a:pPr algn="l" fontAlgn="b"/>
                      <a:r>
                        <a:rPr lang="en-US" sz="1100" b="0" i="0" u="none" strike="noStrike" dirty="0">
                          <a:solidFill>
                            <a:schemeClr val="tx1"/>
                          </a:solidFill>
                          <a:latin typeface="Corbel"/>
                        </a:rPr>
                        <a:t>Distribution / Withdrawals</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$0</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a:solidFill>
                            <a:schemeClr val="tx1"/>
                          </a:solidFill>
                          <a:latin typeface="Corbel"/>
                        </a:rPr>
                        <a:t>Participant</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$25 </a:t>
                      </a:r>
                      <a:r>
                        <a:rPr lang="en-US" sz="1100" b="0" i="0" u="none" strike="noStrike" dirty="0">
                          <a:solidFill>
                            <a:schemeClr val="tx1"/>
                          </a:solidFill>
                          <a:latin typeface="Corbel"/>
                        </a:rPr>
                        <a:t>- </a:t>
                      </a:r>
                      <a:r>
                        <a:rPr lang="en-US" sz="1100" b="0" i="0" u="none" strike="noStrike" dirty="0" smtClean="0">
                          <a:solidFill>
                            <a:schemeClr val="tx1"/>
                          </a:solidFill>
                          <a:latin typeface="Corbel"/>
                        </a:rPr>
                        <a:t>$60</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303150">
                <a:tc>
                  <a:txBody>
                    <a:bodyPr/>
                    <a:lstStyle/>
                    <a:p>
                      <a:pPr algn="l" fontAlgn="b"/>
                      <a:r>
                        <a:rPr lang="en-US" sz="1100" b="0" i="0" u="none" strike="noStrike">
                          <a:solidFill>
                            <a:schemeClr val="tx1"/>
                          </a:solidFill>
                          <a:latin typeface="Corbel"/>
                        </a:rPr>
                        <a:t>MRD</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$25 </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Participant</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$0 </a:t>
                      </a:r>
                      <a:r>
                        <a:rPr lang="en-US" sz="1100" b="0" i="0" u="none" strike="noStrike" dirty="0">
                          <a:solidFill>
                            <a:schemeClr val="tx1"/>
                          </a:solidFill>
                          <a:latin typeface="Corbel"/>
                        </a:rPr>
                        <a:t>- </a:t>
                      </a:r>
                      <a:r>
                        <a:rPr lang="en-US" sz="1100" b="0" i="0" u="none" strike="noStrike" dirty="0" smtClean="0">
                          <a:solidFill>
                            <a:schemeClr val="tx1"/>
                          </a:solidFill>
                          <a:latin typeface="Corbel"/>
                        </a:rPr>
                        <a:t>$40</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303150">
                <a:tc>
                  <a:txBody>
                    <a:bodyPr/>
                    <a:lstStyle/>
                    <a:p>
                      <a:pPr algn="l" fontAlgn="b"/>
                      <a:r>
                        <a:rPr lang="en-US" sz="1100" b="0" i="0" u="none" strike="noStrike">
                          <a:solidFill>
                            <a:schemeClr val="tx1"/>
                          </a:solidFill>
                          <a:latin typeface="Corbel"/>
                        </a:rPr>
                        <a:t>QDROs</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$300 - $1200 </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Participant</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$100 </a:t>
                      </a:r>
                      <a:r>
                        <a:rPr lang="en-US" sz="1100" b="0" i="0" u="none" strike="noStrike" dirty="0">
                          <a:solidFill>
                            <a:schemeClr val="tx1"/>
                          </a:solidFill>
                          <a:latin typeface="Corbel"/>
                        </a:rPr>
                        <a:t>- </a:t>
                      </a:r>
                      <a:r>
                        <a:rPr lang="en-US" sz="1100" b="0" i="0" u="none" strike="noStrike" dirty="0" smtClean="0">
                          <a:solidFill>
                            <a:schemeClr val="tx1"/>
                          </a:solidFill>
                          <a:latin typeface="Corbel"/>
                        </a:rPr>
                        <a:t>$1000</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548702">
                <a:tc>
                  <a:txBody>
                    <a:bodyPr/>
                    <a:lstStyle/>
                    <a:p>
                      <a:pPr algn="l" fontAlgn="b"/>
                      <a:r>
                        <a:rPr lang="en-US" sz="1100" b="0" i="0" u="none" strike="noStrike">
                          <a:solidFill>
                            <a:schemeClr val="tx1"/>
                          </a:solidFill>
                          <a:latin typeface="Corbel"/>
                        </a:rPr>
                        <a:t>Return of Excess Contributions</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a:solidFill>
                            <a:schemeClr val="tx1"/>
                          </a:solidFill>
                          <a:latin typeface="Corbel"/>
                        </a:rPr>
                        <a:t>$25 </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Sponsor</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$15 </a:t>
                      </a:r>
                      <a:r>
                        <a:rPr lang="en-US" sz="1100" b="0" i="0" u="none" strike="noStrike" dirty="0">
                          <a:solidFill>
                            <a:schemeClr val="tx1"/>
                          </a:solidFill>
                          <a:latin typeface="Corbel"/>
                        </a:rPr>
                        <a:t>- $50</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303150">
                <a:tc>
                  <a:txBody>
                    <a:bodyPr/>
                    <a:lstStyle/>
                    <a:p>
                      <a:pPr algn="l" fontAlgn="b"/>
                      <a:r>
                        <a:rPr lang="en-US" sz="1100" b="0" i="0" u="none" strike="noStrike">
                          <a:solidFill>
                            <a:schemeClr val="tx1"/>
                          </a:solidFill>
                          <a:latin typeface="Corbel"/>
                        </a:rPr>
                        <a:t>Participant Advice</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a:solidFill>
                            <a:schemeClr val="tx1"/>
                          </a:solidFill>
                          <a:latin typeface="Corbel"/>
                        </a:rPr>
                        <a:t>N/A</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a:solidFill>
                            <a:schemeClr val="tx1"/>
                          </a:solidFill>
                          <a:latin typeface="Corbel"/>
                        </a:rPr>
                        <a:t> </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548702">
                <a:tc>
                  <a:txBody>
                    <a:bodyPr/>
                    <a:lstStyle/>
                    <a:p>
                      <a:pPr algn="l" fontAlgn="b"/>
                      <a:r>
                        <a:rPr lang="en-US" sz="1100" b="0" i="0" u="none" strike="noStrike">
                          <a:solidFill>
                            <a:schemeClr val="tx1"/>
                          </a:solidFill>
                          <a:latin typeface="Corbel"/>
                        </a:rPr>
                        <a:t>Managed Account Services</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N/A</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a:solidFill>
                            <a:schemeClr val="tx1"/>
                          </a:solidFill>
                          <a:latin typeface="Corbel"/>
                        </a:rPr>
                        <a:t> </a:t>
                      </a:r>
                      <a:r>
                        <a:rPr lang="en-US" sz="1100" b="0" i="0" u="none" strike="noStrike" dirty="0" smtClean="0">
                          <a:solidFill>
                            <a:schemeClr val="tx1"/>
                          </a:solidFill>
                          <a:latin typeface="Corbel"/>
                        </a:rPr>
                        <a:t>Participant</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l" fontAlgn="b"/>
                      <a:r>
                        <a:rPr lang="en-US" sz="1100" b="0" i="0" u="none" strike="noStrike" dirty="0">
                          <a:solidFill>
                            <a:schemeClr val="tx1"/>
                          </a:solidFill>
                          <a:latin typeface="Corbel"/>
                        </a:rPr>
                        <a:t> </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r h="548702">
                <a:tc>
                  <a:txBody>
                    <a:bodyPr/>
                    <a:lstStyle/>
                    <a:p>
                      <a:pPr algn="l" fontAlgn="b"/>
                      <a:r>
                        <a:rPr lang="en-US" sz="1100" b="0" i="0" u="none" strike="noStrike" dirty="0">
                          <a:solidFill>
                            <a:schemeClr val="tx1"/>
                          </a:solidFill>
                          <a:latin typeface="Corbel"/>
                        </a:rPr>
                        <a:t>Self Directed Brokerage</a:t>
                      </a: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$100</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a:solidFill>
                            <a:schemeClr val="tx1"/>
                          </a:solidFill>
                          <a:latin typeface="Corbel"/>
                        </a:rPr>
                        <a:t> </a:t>
                      </a:r>
                      <a:r>
                        <a:rPr lang="en-US" sz="1100" b="0" i="0" u="none" strike="noStrike" dirty="0" smtClean="0">
                          <a:solidFill>
                            <a:schemeClr val="tx1"/>
                          </a:solidFill>
                          <a:latin typeface="Corbel"/>
                        </a:rPr>
                        <a:t>Participant</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c>
                  <a:txBody>
                    <a:bodyPr/>
                    <a:lstStyle/>
                    <a:p>
                      <a:pPr algn="ctr" fontAlgn="b"/>
                      <a:r>
                        <a:rPr lang="en-US" sz="1100" b="0" i="0" u="none" strike="noStrike" dirty="0" smtClean="0">
                          <a:solidFill>
                            <a:schemeClr val="tx1"/>
                          </a:solidFill>
                          <a:latin typeface="Corbel"/>
                        </a:rPr>
                        <a:t>$0 - $150</a:t>
                      </a:r>
                      <a:endParaRPr lang="en-US" sz="1100" b="0" i="0" u="none" strike="noStrike" dirty="0">
                        <a:solidFill>
                          <a:schemeClr val="tx1"/>
                        </a:solidFill>
                        <a:latin typeface="Corbel"/>
                      </a:endParaRPr>
                    </a:p>
                  </a:txBody>
                  <a:tcPr marL="9524" marR="9524" marT="9524" marB="0" anchor="b">
                    <a:lnL w="6350" cap="flat" cmpd="sng" algn="ctr">
                      <a:solidFill>
                        <a:srgbClr val="5A5A5A"/>
                      </a:solidFill>
                      <a:prstDash val="solid"/>
                      <a:round/>
                      <a:headEnd type="none" w="med" len="med"/>
                      <a:tailEnd type="none" w="med" len="med"/>
                    </a:lnL>
                    <a:lnR w="6350" cap="flat" cmpd="sng" algn="ctr">
                      <a:solidFill>
                        <a:srgbClr val="5A5A5A"/>
                      </a:solidFill>
                      <a:prstDash val="solid"/>
                      <a:round/>
                      <a:headEnd type="none" w="med" len="med"/>
                      <a:tailEnd type="none" w="med" len="med"/>
                    </a:lnR>
                    <a:lnT w="6350" cap="flat" cmpd="sng" algn="ctr">
                      <a:solidFill>
                        <a:srgbClr val="5A5A5A"/>
                      </a:solidFill>
                      <a:prstDash val="solid"/>
                      <a:round/>
                      <a:headEnd type="none" w="med" len="med"/>
                      <a:tailEnd type="none" w="med" len="med"/>
                    </a:lnT>
                    <a:lnB w="6350" cap="flat" cmpd="sng" algn="ctr">
                      <a:solidFill>
                        <a:srgbClr val="5A5A5A"/>
                      </a:solidFill>
                      <a:prstDash val="solid"/>
                      <a:round/>
                      <a:headEnd type="none" w="med" len="med"/>
                      <a:tailEnd type="none" w="med" len="med"/>
                    </a:lnB>
                  </a:tcPr>
                </a:tc>
              </a:tr>
            </a:tbl>
          </a:graphicData>
        </a:graphic>
      </p:graphicFrame>
      <p:sp>
        <p:nvSpPr>
          <p:cNvPr id="95372" name="Footer Placeholder 1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12</a:t>
            </a:r>
          </a:p>
        </p:txBody>
      </p:sp>
      <p:sp>
        <p:nvSpPr>
          <p:cNvPr id="95373" name="TextBox 10"/>
          <p:cNvSpPr txBox="1">
            <a:spLocks noChangeArrowheads="1"/>
          </p:cNvSpPr>
          <p:nvPr/>
        </p:nvSpPr>
        <p:spPr bwMode="auto">
          <a:xfrm>
            <a:off x="541338" y="5991225"/>
            <a:ext cx="65119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200">
                <a:solidFill>
                  <a:srgbClr val="000000"/>
                </a:solidFill>
                <a:latin typeface="Corbel" pitchFamily="34" charset="0"/>
              </a:rPr>
              <a:t>Benchmarking data comes from either the Fiduciary Benchmarks, Inc study prepared specifically for </a:t>
            </a:r>
          </a:p>
          <a:p>
            <a:pPr eaLnBrk="1" hangingPunct="1"/>
            <a:r>
              <a:rPr lang="en-US" altLang="en-US" sz="1200">
                <a:solidFill>
                  <a:srgbClr val="000000"/>
                </a:solidFill>
                <a:latin typeface="Corbel" pitchFamily="34" charset="0"/>
              </a:rPr>
              <a:t>XYZ, Inc., or specific market data captured from other providers for plans similar to XYZ, Inc.</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789812" y="811577"/>
            <a:ext cx="7552326" cy="523220"/>
          </a:xfrm>
          <a:prstGeom prst="rect">
            <a:avLst/>
          </a:prstGeom>
          <a:noFill/>
        </p:spPr>
        <p:txBody>
          <a:bodyPr>
            <a:spAutoFit/>
            <a:scene3d>
              <a:camera prst="orthographicFront"/>
              <a:lightRig rig="threePt" dir="t"/>
            </a:scene3d>
            <a:sp3d extrusionH="57150">
              <a:bevelT w="38100" h="38100" prst="relaxedInset"/>
            </a:sp3d>
          </a:bodyPr>
          <a:lstStyle/>
          <a:p>
            <a:pPr defTabSz="457200" fontAlgn="auto">
              <a:spcBef>
                <a:spcPts val="0"/>
              </a:spcBef>
              <a:spcAft>
                <a:spcPts val="0"/>
              </a:spcAft>
              <a:defRPr/>
            </a:pPr>
            <a:r>
              <a:rPr lang="en-US" sz="2800" b="1" dirty="0">
                <a:solidFill>
                  <a:srgbClr val="1F497D"/>
                </a:solidFill>
                <a:latin typeface="Corbel" pitchFamily="34" charset="0"/>
              </a:rPr>
              <a:t>Summary of ABC Provider’s Retirement Services</a:t>
            </a:r>
          </a:p>
        </p:txBody>
      </p:sp>
      <p:sp>
        <p:nvSpPr>
          <p:cNvPr id="7" name="Content Placeholder 7"/>
          <p:cNvSpPr>
            <a:spLocks noGrp="1"/>
          </p:cNvSpPr>
          <p:nvPr>
            <p:ph idx="1"/>
          </p:nvPr>
        </p:nvSpPr>
        <p:spPr>
          <a:xfrm>
            <a:off x="576263" y="1357313"/>
            <a:ext cx="8385175" cy="4373562"/>
          </a:xfrm>
        </p:spPr>
        <p:txBody>
          <a:bodyPr>
            <a:normAutofit/>
          </a:bodyPr>
          <a:lstStyle/>
          <a:p>
            <a:pPr marL="228600" lvl="2" defTabSz="127000">
              <a:lnSpc>
                <a:spcPct val="80000"/>
              </a:lnSpc>
              <a:buFont typeface="Arial" charset="0"/>
              <a:buNone/>
              <a:tabLst>
                <a:tab pos="1377950" algn="l"/>
              </a:tabLst>
            </a:pPr>
            <a:r>
              <a:rPr lang="en-US" altLang="en-US" sz="1200" b="1" smtClean="0">
                <a:latin typeface="Corbel" pitchFamily="34" charset="0"/>
                <a:cs typeface="Arial" charset="0"/>
              </a:rPr>
              <a:t>Provider Profile:</a:t>
            </a:r>
            <a:r>
              <a:rPr lang="en-US" altLang="en-US" sz="1200" smtClean="0">
                <a:latin typeface="Corbel" pitchFamily="34" charset="0"/>
                <a:cs typeface="Arial" charset="0"/>
              </a:rPr>
              <a:t>	- One of largest provider of DC retirement solutions based on assets under administration and participants  	served </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Also offers broad range of employee benefit, personal wealth management solutions and mutual funds</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Arup currently served on “Mid Market” platform which is targeted for plans below $50-75M				</a:t>
            </a:r>
          </a:p>
          <a:p>
            <a:pPr marL="228600" lvl="2" defTabSz="127000">
              <a:lnSpc>
                <a:spcPct val="80000"/>
              </a:lnSpc>
              <a:buFont typeface="Arial" charset="0"/>
              <a:buNone/>
              <a:tabLst>
                <a:tab pos="1377950" algn="l"/>
              </a:tabLst>
            </a:pPr>
            <a:endParaRPr lang="en-US" altLang="en-US" sz="1200" b="1" smtClean="0">
              <a:latin typeface="Corbel" pitchFamily="34" charset="0"/>
              <a:cs typeface="Arial" charset="0"/>
            </a:endParaRPr>
          </a:p>
          <a:p>
            <a:pPr marL="228600" lvl="2" defTabSz="127000">
              <a:lnSpc>
                <a:spcPct val="80000"/>
              </a:lnSpc>
              <a:buFont typeface="Arial" charset="0"/>
              <a:buNone/>
              <a:tabLst>
                <a:tab pos="1377950" algn="l"/>
              </a:tabLst>
            </a:pPr>
            <a:r>
              <a:rPr lang="en-US" altLang="en-US" sz="1200" b="1" smtClean="0">
                <a:latin typeface="Corbel" pitchFamily="34" charset="0"/>
                <a:cs typeface="Arial" charset="0"/>
              </a:rPr>
              <a:t>Administration: </a:t>
            </a:r>
            <a:r>
              <a:rPr lang="en-US" altLang="en-US" sz="1200" smtClean="0">
                <a:latin typeface="Corbel" pitchFamily="34" charset="0"/>
                <a:cs typeface="Arial" charset="0"/>
              </a:rPr>
              <a:t>	- Service team has proven to be responsive, proactive and knowledgeable business partners</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Service team “metrics” for Mid Market platform are  roughly two times industry average</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A “bundled” product with streamlined management of the plan driven by volume submitter document</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Plan administration works well and ABC invests heavily in technology (proprietary system)</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Ability to offer administrative “out-sourcing” is equal to or above industry standards</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Plan Sponsor on-line capabilities are equal to market standards, although system isn’t always an 					intuitive system to use (major updates expected over the next 6-12 months)</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a:t>
            </a:r>
          </a:p>
          <a:p>
            <a:pPr marL="228600" lvl="2" defTabSz="127000">
              <a:lnSpc>
                <a:spcPct val="80000"/>
              </a:lnSpc>
              <a:buFont typeface="Arial" charset="0"/>
              <a:buNone/>
              <a:tabLst>
                <a:tab pos="1377950" algn="l"/>
              </a:tabLst>
            </a:pPr>
            <a:r>
              <a:rPr lang="en-US" altLang="en-US" sz="1200" b="1" smtClean="0">
                <a:latin typeface="Corbel" pitchFamily="34" charset="0"/>
                <a:cs typeface="Arial" charset="0"/>
              </a:rPr>
              <a:t>Participant </a:t>
            </a:r>
            <a:r>
              <a:rPr lang="en-US" altLang="en-US" sz="1200" smtClean="0">
                <a:latin typeface="Corbel" pitchFamily="34" charset="0"/>
                <a:cs typeface="Arial" charset="0"/>
              </a:rPr>
              <a:t>		- Competitive on-line capabilities through Web Portal, including retirement and portfolio modeling, but site in 			need of updating which is due over next 6-12 months)</a:t>
            </a:r>
          </a:p>
          <a:p>
            <a:pPr marL="228600" lvl="2" defTabSz="127000">
              <a:lnSpc>
                <a:spcPct val="80000"/>
              </a:lnSpc>
              <a:buFont typeface="Arial" charset="0"/>
              <a:buNone/>
              <a:tabLst>
                <a:tab pos="1377950" algn="l"/>
              </a:tabLst>
            </a:pPr>
            <a:r>
              <a:rPr lang="en-US" altLang="en-US" sz="1200" b="1" smtClean="0">
                <a:latin typeface="Corbel" pitchFamily="34" charset="0"/>
                <a:cs typeface="Arial" charset="0"/>
              </a:rPr>
              <a:t>Communication: </a:t>
            </a:r>
            <a:r>
              <a:rPr lang="en-US" altLang="en-US" sz="1200" smtClean="0">
                <a:latin typeface="Corbel" pitchFamily="34" charset="0"/>
                <a:cs typeface="Arial" charset="0"/>
              </a:rPr>
              <a:t>	- Targeted part. communication approach through product suite </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Full breadth of materials, but with limited  ability to customize on Mid Market platform</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Limited support in material fulfillment and distribution</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Offers  above industry standard suite of managed account and retirement income solutions</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Comprehensive and industry leading participant call center capabilities</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Broad retail location presence for added participant financial guidance				</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a:t>
            </a:r>
          </a:p>
          <a:p>
            <a:pPr marL="228600" lvl="2" defTabSz="127000">
              <a:lnSpc>
                <a:spcPct val="80000"/>
              </a:lnSpc>
              <a:buFont typeface="Arial" charset="0"/>
              <a:buNone/>
              <a:tabLst>
                <a:tab pos="1377950" algn="l"/>
              </a:tabLst>
            </a:pPr>
            <a:r>
              <a:rPr lang="en-US" altLang="en-US" sz="1200" b="1" smtClean="0">
                <a:latin typeface="Corbel" pitchFamily="34" charset="0"/>
                <a:cs typeface="Arial" charset="0"/>
              </a:rPr>
              <a:t>Investments: </a:t>
            </a:r>
            <a:r>
              <a:rPr lang="en-US" altLang="en-US" sz="1200" smtClean="0">
                <a:latin typeface="Corbel" pitchFamily="34" charset="0"/>
                <a:cs typeface="Arial" charset="0"/>
              </a:rPr>
              <a:t>		- A relatively open and flexible fund architecture </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No proprietary fund requirement</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a:t>
            </a:r>
          </a:p>
          <a:p>
            <a:pPr marL="228600" lvl="2" defTabSz="127000">
              <a:lnSpc>
                <a:spcPct val="80000"/>
              </a:lnSpc>
              <a:buFont typeface="Arial" charset="0"/>
              <a:buNone/>
              <a:tabLst>
                <a:tab pos="1377950" algn="l"/>
              </a:tabLst>
            </a:pPr>
            <a:r>
              <a:rPr lang="en-US" altLang="en-US" sz="1200" b="1" smtClean="0">
                <a:latin typeface="Corbel" pitchFamily="34" charset="0"/>
                <a:cs typeface="Arial" charset="0"/>
              </a:rPr>
              <a:t>Costs: </a:t>
            </a:r>
            <a:r>
              <a:rPr lang="en-US" altLang="en-US" sz="1200" smtClean="0">
                <a:latin typeface="Corbel" pitchFamily="34" charset="0"/>
                <a:cs typeface="Arial" charset="0"/>
              </a:rPr>
              <a:t>			- Has been proactive in re-assessing plan fees as the plan has grown</a:t>
            </a:r>
          </a:p>
          <a:p>
            <a:pPr marL="228600" lvl="2" defTabSz="127000">
              <a:lnSpc>
                <a:spcPct val="80000"/>
              </a:lnSpc>
              <a:buFont typeface="Arial" charset="0"/>
              <a:buNone/>
              <a:tabLst>
                <a:tab pos="1377950" algn="l"/>
              </a:tabLst>
            </a:pPr>
            <a:r>
              <a:rPr lang="en-US" altLang="en-US" sz="1200" smtClean="0">
                <a:latin typeface="Corbel" pitchFamily="34" charset="0"/>
                <a:cs typeface="Arial" charset="0"/>
              </a:rPr>
              <a:t>				- Full fee transparency through annual review of revenue sharing with 401(k) committee</a:t>
            </a:r>
          </a:p>
          <a:p>
            <a:pPr defTabSz="127000">
              <a:lnSpc>
                <a:spcPct val="80000"/>
              </a:lnSpc>
              <a:buFont typeface="Arial" charset="0"/>
              <a:buNone/>
              <a:tabLst>
                <a:tab pos="1377950" algn="l"/>
              </a:tabLst>
            </a:pPr>
            <a:endParaRPr lang="en-US" altLang="en-US" sz="800" smtClean="0"/>
          </a:p>
        </p:txBody>
      </p:sp>
      <p:sp>
        <p:nvSpPr>
          <p:cNvPr id="96261" name="Footer Placeholder 7"/>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13</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283" name="Rectangle 6"/>
          <p:cNvSpPr>
            <a:spLocks noChangeArrowheads="1"/>
          </p:cNvSpPr>
          <p:nvPr/>
        </p:nvSpPr>
        <p:spPr bwMode="auto">
          <a:xfrm>
            <a:off x="1055688" y="3995738"/>
            <a:ext cx="7554912"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97284" name="Title 7"/>
          <p:cNvSpPr>
            <a:spLocks noGrp="1"/>
          </p:cNvSpPr>
          <p:nvPr>
            <p:ph type="title"/>
          </p:nvPr>
        </p:nvSpPr>
        <p:spPr>
          <a:xfrm>
            <a:off x="777875" y="790575"/>
            <a:ext cx="7786688" cy="646113"/>
          </a:xfrm>
        </p:spPr>
        <p:txBody>
          <a:bodyPr/>
          <a:lstStyle/>
          <a:p>
            <a:pPr algn="l"/>
            <a:r>
              <a:rPr lang="en-US" altLang="en-US" sz="3200" b="1" smtClean="0">
                <a:solidFill>
                  <a:schemeClr val="tx2"/>
                </a:solidFill>
                <a:latin typeface="Corbel" pitchFamily="34" charset="0"/>
              </a:rPr>
              <a:t>Explanation of Market Check Process and Results</a:t>
            </a:r>
          </a:p>
        </p:txBody>
      </p:sp>
      <p:sp>
        <p:nvSpPr>
          <p:cNvPr id="97285" name="TextBox 8"/>
          <p:cNvSpPr txBox="1">
            <a:spLocks noChangeArrowheads="1"/>
          </p:cNvSpPr>
          <p:nvPr/>
        </p:nvSpPr>
        <p:spPr bwMode="auto">
          <a:xfrm>
            <a:off x="477838" y="1566863"/>
            <a:ext cx="8666162" cy="455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400">
                <a:solidFill>
                  <a:srgbClr val="000000"/>
                </a:solidFill>
                <a:latin typeface="Corbel" pitchFamily="34" charset="0"/>
              </a:rPr>
              <a:t> </a:t>
            </a:r>
            <a:r>
              <a:rPr lang="en-US" altLang="en-US" sz="1200">
                <a:solidFill>
                  <a:srgbClr val="000000"/>
                </a:solidFill>
                <a:latin typeface="Corbel" pitchFamily="34" charset="0"/>
              </a:rPr>
              <a:t>During April, 2012, Stable Two Financial asked four leading 401(k) providers to provide an informal quote to handle the plan administration of the XYZ, Inc. plan (a formal RFP was </a:t>
            </a:r>
            <a:r>
              <a:rPr lang="en-US" altLang="en-US" sz="1200" b="1">
                <a:solidFill>
                  <a:srgbClr val="000000"/>
                </a:solidFill>
                <a:latin typeface="Corbel" pitchFamily="34" charset="0"/>
              </a:rPr>
              <a:t>not</a:t>
            </a:r>
            <a:r>
              <a:rPr lang="en-US" altLang="en-US" sz="1200">
                <a:solidFill>
                  <a:srgbClr val="000000"/>
                </a:solidFill>
                <a:latin typeface="Corbel" pitchFamily="34" charset="0"/>
              </a:rPr>
              <a:t> issued)</a:t>
            </a:r>
          </a:p>
          <a:p>
            <a:pPr eaLnBrk="1" hangingPunct="1">
              <a:buFont typeface="Arial" charset="0"/>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 Each was provided with basic information regarding the XYZ, Inc. plan including assets, number of participants, high level service requirements and degree of plan complexity</a:t>
            </a:r>
          </a:p>
          <a:p>
            <a:pPr eaLnBrk="1" hangingPunct="1">
              <a:buFont typeface="Arial" charset="0"/>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 The provider pricing reflected in the prior exhibits reflect the average of their quotes as some provided several scenarios and related pricing (examples of variances include type of pricing structure and use of proprietary funds)</a:t>
            </a:r>
          </a:p>
          <a:p>
            <a:pPr eaLnBrk="1" hangingPunct="1">
              <a:buFont typeface="Arial" charset="0"/>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 </a:t>
            </a:r>
            <a:r>
              <a:rPr lang="en-US" altLang="en-US" sz="1200">
                <a:solidFill>
                  <a:srgbClr val="FF0000"/>
                </a:solidFill>
                <a:latin typeface="Corbel" pitchFamily="34" charset="0"/>
              </a:rPr>
              <a:t>The range of alternative provider quotes was .09% - .12%, but one provider said they would go to .05% if they managed 30% of plan assets in their proprietary funds and another was willing to go to .06% if the plan moved to them and all of the assets were initially mapped to their Target Date Fund family.</a:t>
            </a:r>
          </a:p>
          <a:p>
            <a:pPr eaLnBrk="1" hangingPunct="1">
              <a:buFont typeface="Arial" charset="0"/>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 The providers were not  asked to provide a “recordkeeping only/unbundled” proposal at this time </a:t>
            </a:r>
          </a:p>
          <a:p>
            <a:pPr eaLnBrk="1" hangingPunct="1">
              <a:buFont typeface="Arial" charset="0"/>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 Each of  the quoting providers were proposing their “mid/large market” product and service offering which in general all provide greater levels of participant communications support (e.g. greater customization, assignment of a “Communications Consultant” and more support with material fulfillment and distribution) and lower service team “metrics” (the ratio of clients per service representative)</a:t>
            </a:r>
          </a:p>
          <a:p>
            <a:pPr eaLnBrk="1" hangingPunct="1">
              <a:buFont typeface="Arial" charset="0"/>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While the Fiduciary Benchmarks, Inc average result was .19% (above the current ABC Provider level), the range of pricing in the 27 plan sample was .06% - .41%</a:t>
            </a:r>
          </a:p>
          <a:p>
            <a:pPr eaLnBrk="1" hangingPunct="1">
              <a:buFont typeface="Arial" charset="0"/>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These price estimates do not include additional transaction based fees (e.g. Loans, MRD, etc.).  ABC Provider’s fees generally fall within industry standards although at the higher end for loan origination</a:t>
            </a:r>
            <a:endParaRPr lang="en-US" altLang="en-US" sz="1200">
              <a:solidFill>
                <a:srgbClr val="000000"/>
              </a:solidFill>
              <a:latin typeface="Calibri" pitchFamily="34" charset="0"/>
            </a:endParaRPr>
          </a:p>
        </p:txBody>
      </p:sp>
      <p:sp>
        <p:nvSpPr>
          <p:cNvPr id="97286" name="Footer Placeholder 1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14</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07" name="Rectangle 6"/>
          <p:cNvSpPr>
            <a:spLocks noChangeArrowheads="1"/>
          </p:cNvSpPr>
          <p:nvPr/>
        </p:nvSpPr>
        <p:spPr bwMode="auto">
          <a:xfrm>
            <a:off x="1055688" y="3995738"/>
            <a:ext cx="7554912"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98308" name="Title 7"/>
          <p:cNvSpPr>
            <a:spLocks noGrp="1"/>
          </p:cNvSpPr>
          <p:nvPr>
            <p:ph type="title"/>
          </p:nvPr>
        </p:nvSpPr>
        <p:spPr>
          <a:xfrm>
            <a:off x="804863" y="790575"/>
            <a:ext cx="7785100" cy="646113"/>
          </a:xfrm>
        </p:spPr>
        <p:txBody>
          <a:bodyPr/>
          <a:lstStyle/>
          <a:p>
            <a:pPr algn="l"/>
            <a:r>
              <a:rPr lang="en-US" altLang="en-US" sz="3200" b="1" smtClean="0">
                <a:solidFill>
                  <a:schemeClr val="tx2"/>
                </a:solidFill>
                <a:latin typeface="Corbel" pitchFamily="34" charset="0"/>
              </a:rPr>
              <a:t>Analysis of Plan Fees and Service Levels</a:t>
            </a:r>
          </a:p>
        </p:txBody>
      </p:sp>
      <p:sp>
        <p:nvSpPr>
          <p:cNvPr id="98309" name="TextBox 16"/>
          <p:cNvSpPr txBox="1">
            <a:spLocks noChangeArrowheads="1"/>
          </p:cNvSpPr>
          <p:nvPr/>
        </p:nvSpPr>
        <p:spPr bwMode="auto">
          <a:xfrm>
            <a:off x="820738" y="1519238"/>
            <a:ext cx="80899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600">
                <a:solidFill>
                  <a:srgbClr val="000000"/>
                </a:solidFill>
                <a:latin typeface="Corbel" pitchFamily="34" charset="0"/>
              </a:rPr>
              <a:t> Total Plan Cost is in a low to reasonable range</a:t>
            </a:r>
          </a:p>
          <a:p>
            <a:pPr eaLnBrk="1" hangingPunct="1">
              <a:buFontTx/>
              <a:buBlip>
                <a:blip r:embed="rId3"/>
              </a:buBlip>
            </a:pPr>
            <a:r>
              <a:rPr lang="en-US" altLang="en-US" sz="1600">
                <a:solidFill>
                  <a:srgbClr val="000000"/>
                </a:solidFill>
                <a:latin typeface="Corbel" pitchFamily="34" charset="0"/>
              </a:rPr>
              <a:t> Current administrative revenue generated by ABC Provider  is reasonable , but on the higher end of the competitive range</a:t>
            </a:r>
          </a:p>
        </p:txBody>
      </p:sp>
      <p:sp>
        <p:nvSpPr>
          <p:cNvPr id="98310" name="TextBox 8"/>
          <p:cNvSpPr txBox="1">
            <a:spLocks noChangeArrowheads="1"/>
          </p:cNvSpPr>
          <p:nvPr/>
        </p:nvSpPr>
        <p:spPr bwMode="auto">
          <a:xfrm>
            <a:off x="822325" y="4179888"/>
            <a:ext cx="8256588"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600">
                <a:solidFill>
                  <a:srgbClr val="000000"/>
                </a:solidFill>
                <a:latin typeface="Corbel" pitchFamily="34" charset="0"/>
              </a:rPr>
              <a:t> High utilization of ABC Provider mutual funds may generate added revenue beyond that shown in their revenue sharing figures</a:t>
            </a:r>
          </a:p>
          <a:p>
            <a:pPr eaLnBrk="1" hangingPunct="1">
              <a:buFontTx/>
              <a:buBlip>
                <a:blip r:embed="rId3"/>
              </a:buBlip>
            </a:pPr>
            <a:r>
              <a:rPr lang="en-US" altLang="en-US" sz="1600">
                <a:solidFill>
                  <a:srgbClr val="000000"/>
                </a:solidFill>
                <a:latin typeface="Corbel" pitchFamily="34" charset="0"/>
              </a:rPr>
              <a:t> XYZ, Inc. has been satisfied with ABC Provider  and the current ABC Provider service and product is very strong in many areas.  Based on plan size though, the current service offering may be below industry standards for participant communications support and service team metrics</a:t>
            </a:r>
          </a:p>
          <a:p>
            <a:pPr eaLnBrk="1" hangingPunct="1">
              <a:buFontTx/>
              <a:buBlip>
                <a:blip r:embed="rId3"/>
              </a:buBlip>
            </a:pPr>
            <a:r>
              <a:rPr lang="en-US" altLang="en-US" sz="1600">
                <a:solidFill>
                  <a:srgbClr val="000000"/>
                </a:solidFill>
                <a:latin typeface="Corbel" pitchFamily="34" charset="0"/>
              </a:rPr>
              <a:t> The high level results of this study have been shared with ABC Provider to see if there is an opportunity to reduce administrative revenue or expand services</a:t>
            </a:r>
            <a:endParaRPr lang="en-US" altLang="en-US">
              <a:solidFill>
                <a:srgbClr val="000000"/>
              </a:solidFill>
              <a:latin typeface="Calibri" pitchFamily="34" charset="0"/>
            </a:endParaRPr>
          </a:p>
        </p:txBody>
      </p:sp>
      <p:sp>
        <p:nvSpPr>
          <p:cNvPr id="98311" name="Footer Placeholder 1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15</a:t>
            </a:r>
          </a:p>
        </p:txBody>
      </p:sp>
      <p:graphicFrame>
        <p:nvGraphicFramePr>
          <p:cNvPr id="10" name="Table 9"/>
          <p:cNvGraphicFramePr>
            <a:graphicFrameLocks noGrp="1"/>
          </p:cNvGraphicFramePr>
          <p:nvPr/>
        </p:nvGraphicFramePr>
        <p:xfrm>
          <a:off x="830263" y="2481263"/>
          <a:ext cx="7786687" cy="1471612"/>
        </p:xfrm>
        <a:graphic>
          <a:graphicData uri="http://schemas.openxmlformats.org/drawingml/2006/table">
            <a:tbl>
              <a:tblPr/>
              <a:tblGrid>
                <a:gridCol w="1550072"/>
                <a:gridCol w="1550072"/>
                <a:gridCol w="1566217"/>
                <a:gridCol w="1533925"/>
                <a:gridCol w="1586401"/>
              </a:tblGrid>
              <a:tr h="741065">
                <a:tc>
                  <a:txBody>
                    <a:bodyPr/>
                    <a:lstStyle/>
                    <a:p>
                      <a:pPr algn="l" fontAlgn="b"/>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r>
                        <a:rPr lang="en-US" sz="1200" b="1" i="0" u="none" strike="noStrike" dirty="0">
                          <a:solidFill>
                            <a:srgbClr val="000000"/>
                          </a:solidFill>
                          <a:latin typeface="Corbel" pitchFamily="34" charset="0"/>
                        </a:rPr>
                        <a:t>Existing Revenue as % of Plan Assets</a:t>
                      </a:r>
                    </a:p>
                  </a:txBody>
                  <a:tcPr marL="9486" marR="9486" marT="9486" marB="0" anchor="b">
                    <a:lnL>
                      <a:noFill/>
                    </a:lnL>
                    <a:lnR>
                      <a:noFill/>
                    </a:lnR>
                    <a:lnT>
                      <a:noFill/>
                    </a:lnT>
                    <a:lnB>
                      <a:noFill/>
                    </a:lnB>
                  </a:tcPr>
                </a:tc>
                <a:tc>
                  <a:txBody>
                    <a:bodyPr/>
                    <a:lstStyle/>
                    <a:p>
                      <a:pPr algn="ctr" fontAlgn="b"/>
                      <a:r>
                        <a:rPr lang="en-US" sz="1200" b="1" i="0" u="none" strike="noStrike" dirty="0">
                          <a:solidFill>
                            <a:srgbClr val="000000"/>
                          </a:solidFill>
                          <a:latin typeface="Corbel" pitchFamily="34" charset="0"/>
                        </a:rPr>
                        <a:t>Reasonable Competitive Price Range as % of Plan Assets</a:t>
                      </a:r>
                    </a:p>
                  </a:txBody>
                  <a:tcPr marL="9486" marR="9486" marT="9486" marB="0" anchor="b">
                    <a:lnL>
                      <a:noFill/>
                    </a:lnL>
                    <a:lnR>
                      <a:noFill/>
                    </a:lnR>
                    <a:lnT>
                      <a:noFill/>
                    </a:lnT>
                    <a:lnB>
                      <a:noFill/>
                    </a:lnB>
                  </a:tcPr>
                </a:tc>
                <a:tc>
                  <a:txBody>
                    <a:bodyPr/>
                    <a:lstStyle/>
                    <a:p>
                      <a:pPr algn="ctr" fontAlgn="b"/>
                      <a:r>
                        <a:rPr lang="en-US" sz="1200" b="1" i="0" u="none" strike="noStrike" dirty="0">
                          <a:solidFill>
                            <a:srgbClr val="000000"/>
                          </a:solidFill>
                          <a:latin typeface="Corbel" pitchFamily="34" charset="0"/>
                        </a:rPr>
                        <a:t>Savings Range as % of Plan Assets</a:t>
                      </a:r>
                    </a:p>
                  </a:txBody>
                  <a:tcPr marL="9486" marR="9486" marT="9486" marB="0" anchor="b">
                    <a:lnL>
                      <a:noFill/>
                    </a:lnL>
                    <a:lnR>
                      <a:noFill/>
                    </a:lnR>
                    <a:lnT>
                      <a:noFill/>
                    </a:lnT>
                    <a:lnB>
                      <a:noFill/>
                    </a:lnB>
                  </a:tcPr>
                </a:tc>
                <a:tc>
                  <a:txBody>
                    <a:bodyPr/>
                    <a:lstStyle/>
                    <a:p>
                      <a:pPr algn="ctr" fontAlgn="b"/>
                      <a:r>
                        <a:rPr lang="en-US" sz="1200" b="1" i="0" u="none" strike="noStrike">
                          <a:solidFill>
                            <a:srgbClr val="000000"/>
                          </a:solidFill>
                          <a:latin typeface="Corbel" pitchFamily="34" charset="0"/>
                        </a:rPr>
                        <a:t>Potential Annual Savings - $</a:t>
                      </a:r>
                    </a:p>
                  </a:txBody>
                  <a:tcPr marL="9486" marR="9486" marT="9486" marB="0" anchor="b">
                    <a:lnL>
                      <a:noFill/>
                    </a:lnL>
                    <a:lnR>
                      <a:noFill/>
                    </a:lnR>
                    <a:lnT>
                      <a:noFill/>
                    </a:lnT>
                    <a:lnB>
                      <a:noFill/>
                    </a:lnB>
                  </a:tcPr>
                </a:tc>
              </a:tr>
              <a:tr h="243516">
                <a:tc>
                  <a:txBody>
                    <a:bodyPr/>
                    <a:lstStyle/>
                    <a:p>
                      <a:pPr algn="l" fontAlgn="b"/>
                      <a:r>
                        <a:rPr lang="en-US" sz="1200" b="1" i="0" u="none" strike="noStrike" dirty="0">
                          <a:solidFill>
                            <a:srgbClr val="000000"/>
                          </a:solidFill>
                          <a:latin typeface="Corbel" pitchFamily="34" charset="0"/>
                        </a:rPr>
                        <a:t>Provider Revenue</a:t>
                      </a:r>
                    </a:p>
                  </a:txBody>
                  <a:tcPr marL="9486" marR="9486" marT="9486" marB="0" anchor="b">
                    <a:lnL>
                      <a:noFill/>
                    </a:lnL>
                    <a:lnR>
                      <a:noFill/>
                    </a:lnR>
                    <a:lnT>
                      <a:noFill/>
                    </a:lnT>
                    <a:lnB>
                      <a:noFill/>
                    </a:lnB>
                  </a:tcPr>
                </a:tc>
                <a:tc>
                  <a:txBody>
                    <a:bodyPr/>
                    <a:lstStyle/>
                    <a:p>
                      <a:pPr algn="ctr" fontAlgn="b"/>
                      <a:r>
                        <a:rPr lang="en-US" sz="1200" b="1" i="0" u="none" strike="noStrike" dirty="0" smtClean="0">
                          <a:solidFill>
                            <a:srgbClr val="000000"/>
                          </a:solidFill>
                          <a:latin typeface="Corbel" pitchFamily="34" charset="0"/>
                        </a:rPr>
                        <a:t>0.13%</a:t>
                      </a:r>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r>
                        <a:rPr lang="en-US" sz="1200" b="1" i="0" u="none" strike="noStrike" dirty="0">
                          <a:solidFill>
                            <a:srgbClr val="000000"/>
                          </a:solidFill>
                          <a:latin typeface="Corbel" pitchFamily="34" charset="0"/>
                        </a:rPr>
                        <a:t>.</a:t>
                      </a:r>
                      <a:r>
                        <a:rPr lang="en-US" sz="1200" b="1" i="0" u="none" strike="noStrike" dirty="0" smtClean="0">
                          <a:solidFill>
                            <a:srgbClr val="000000"/>
                          </a:solidFill>
                          <a:latin typeface="Corbel" pitchFamily="34" charset="0"/>
                        </a:rPr>
                        <a:t>09% </a:t>
                      </a:r>
                      <a:r>
                        <a:rPr lang="en-US" sz="1200" b="1" i="0" u="none" strike="noStrike" dirty="0">
                          <a:solidFill>
                            <a:srgbClr val="000000"/>
                          </a:solidFill>
                          <a:latin typeface="Corbel" pitchFamily="34" charset="0"/>
                        </a:rPr>
                        <a:t>- .</a:t>
                      </a:r>
                      <a:r>
                        <a:rPr lang="en-US" sz="1200" b="1" i="0" u="none" strike="noStrike" dirty="0" smtClean="0">
                          <a:solidFill>
                            <a:srgbClr val="000000"/>
                          </a:solidFill>
                          <a:latin typeface="Corbel" pitchFamily="34" charset="0"/>
                        </a:rPr>
                        <a:t>12%</a:t>
                      </a:r>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r>
                        <a:rPr lang="en-US" sz="1200" b="1" i="0" u="none" strike="noStrike" dirty="0">
                          <a:solidFill>
                            <a:srgbClr val="000000"/>
                          </a:solidFill>
                          <a:latin typeface="Corbel" pitchFamily="34" charset="0"/>
                        </a:rPr>
                        <a:t>.</a:t>
                      </a:r>
                      <a:r>
                        <a:rPr lang="en-US" sz="1200" b="1" i="0" u="none" strike="noStrike" dirty="0" smtClean="0">
                          <a:solidFill>
                            <a:srgbClr val="000000"/>
                          </a:solidFill>
                          <a:latin typeface="Corbel" pitchFamily="34" charset="0"/>
                        </a:rPr>
                        <a:t>01% </a:t>
                      </a:r>
                      <a:r>
                        <a:rPr lang="en-US" sz="1200" b="1" i="0" u="none" strike="noStrike" dirty="0">
                          <a:solidFill>
                            <a:srgbClr val="000000"/>
                          </a:solidFill>
                          <a:latin typeface="Corbel" pitchFamily="34" charset="0"/>
                        </a:rPr>
                        <a:t>- .</a:t>
                      </a:r>
                      <a:r>
                        <a:rPr lang="en-US" sz="1200" b="1" i="0" u="none" strike="noStrike" dirty="0" smtClean="0">
                          <a:solidFill>
                            <a:srgbClr val="000000"/>
                          </a:solidFill>
                          <a:latin typeface="Corbel" pitchFamily="34" charset="0"/>
                        </a:rPr>
                        <a:t>04%</a:t>
                      </a:r>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r>
                        <a:rPr lang="en-US" sz="1200" b="1" i="0" u="none" strike="noStrike" dirty="0" smtClean="0">
                          <a:solidFill>
                            <a:srgbClr val="000000"/>
                          </a:solidFill>
                          <a:latin typeface="Corbel" pitchFamily="34" charset="0"/>
                        </a:rPr>
                        <a:t>$10,300 – $45,000</a:t>
                      </a:r>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r>
              <a:tr h="243516">
                <a:tc>
                  <a:txBody>
                    <a:bodyPr/>
                    <a:lstStyle/>
                    <a:p>
                      <a:pPr algn="l" fontAlgn="b"/>
                      <a:endParaRPr lang="en-US" sz="1200" b="1" i="0" u="none" strike="noStrike">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endParaRPr lang="en-US" sz="1200" b="1" i="0" u="none" strike="noStrike">
                        <a:solidFill>
                          <a:srgbClr val="000000"/>
                        </a:solidFill>
                        <a:latin typeface="Corbel" pitchFamily="34" charset="0"/>
                      </a:endParaRPr>
                    </a:p>
                  </a:txBody>
                  <a:tcPr marL="9486" marR="9486" marT="9486" marB="0" anchor="b">
                    <a:lnL>
                      <a:noFill/>
                    </a:lnL>
                    <a:lnR>
                      <a:noFill/>
                    </a:lnR>
                    <a:lnT>
                      <a:noFill/>
                    </a:lnT>
                    <a:lnB>
                      <a:noFill/>
                    </a:lnB>
                  </a:tcPr>
                </a:tc>
              </a:tr>
              <a:tr h="243516">
                <a:tc gridSpan="2">
                  <a:txBody>
                    <a:bodyPr/>
                    <a:lstStyle/>
                    <a:p>
                      <a:pPr algn="l" fontAlgn="b"/>
                      <a:r>
                        <a:rPr lang="en-US" sz="1200" b="1" i="0" u="none" strike="noStrike" dirty="0">
                          <a:solidFill>
                            <a:srgbClr val="000000"/>
                          </a:solidFill>
                          <a:latin typeface="Corbel" pitchFamily="34" charset="0"/>
                        </a:rPr>
                        <a:t>Excludes transaction based fees</a:t>
                      </a:r>
                    </a:p>
                  </a:txBody>
                  <a:tcPr marL="9486" marR="9486" marT="9486" marB="0" anchor="b">
                    <a:lnL>
                      <a:noFill/>
                    </a:lnL>
                    <a:lnR>
                      <a:noFill/>
                    </a:lnR>
                    <a:lnT>
                      <a:noFill/>
                    </a:lnT>
                    <a:lnB>
                      <a:noFill/>
                    </a:lnB>
                  </a:tcPr>
                </a:tc>
                <a:tc hMerge="1">
                  <a:txBody>
                    <a:bodyPr/>
                    <a:lstStyle/>
                    <a:p>
                      <a:endParaRPr lang="en-US"/>
                    </a:p>
                  </a:txBody>
                  <a:tcPr/>
                </a:tc>
                <a:tc>
                  <a:txBody>
                    <a:bodyPr/>
                    <a:lstStyle/>
                    <a:p>
                      <a:pPr algn="ctr" fontAlgn="b"/>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c>
                  <a:txBody>
                    <a:bodyPr/>
                    <a:lstStyle/>
                    <a:p>
                      <a:pPr algn="ctr" fontAlgn="b"/>
                      <a:endParaRPr lang="en-US" sz="1200" b="1" i="0" u="none" strike="noStrike" dirty="0">
                        <a:solidFill>
                          <a:srgbClr val="000000"/>
                        </a:solidFill>
                        <a:latin typeface="Corbel" pitchFamily="34" charset="0"/>
                      </a:endParaRPr>
                    </a:p>
                  </a:txBody>
                  <a:tcPr marL="9486" marR="9486" marT="9486" marB="0" anchor="b">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1"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99332" name="Title 7"/>
          <p:cNvSpPr>
            <a:spLocks noGrp="1"/>
          </p:cNvSpPr>
          <p:nvPr>
            <p:ph type="title"/>
          </p:nvPr>
        </p:nvSpPr>
        <p:spPr>
          <a:xfrm>
            <a:off x="815975" y="773113"/>
            <a:ext cx="7631113" cy="700087"/>
          </a:xfrm>
        </p:spPr>
        <p:txBody>
          <a:bodyPr/>
          <a:lstStyle/>
          <a:p>
            <a:pPr algn="l"/>
            <a:r>
              <a:rPr lang="en-US" altLang="en-US" sz="3200" b="1" smtClean="0">
                <a:solidFill>
                  <a:schemeClr val="tx2"/>
                </a:solidFill>
                <a:latin typeface="Corbel" pitchFamily="34" charset="0"/>
              </a:rPr>
              <a:t>Sample Next Steps</a:t>
            </a:r>
          </a:p>
        </p:txBody>
      </p:sp>
      <p:sp>
        <p:nvSpPr>
          <p:cNvPr id="5" name="Content Placeholder 4"/>
          <p:cNvSpPr>
            <a:spLocks noGrp="1"/>
          </p:cNvSpPr>
          <p:nvPr>
            <p:ph idx="1"/>
          </p:nvPr>
        </p:nvSpPr>
        <p:spPr>
          <a:xfrm>
            <a:off x="836613" y="1508125"/>
            <a:ext cx="8054975" cy="4351338"/>
          </a:xfrm>
        </p:spPr>
        <p:txBody>
          <a:bodyPr rtlCol="0">
            <a:normAutofit/>
          </a:bodyPr>
          <a:lstStyle/>
          <a:p>
            <a:pPr fontAlgn="auto">
              <a:spcAft>
                <a:spcPts val="0"/>
              </a:spcAft>
              <a:buFont typeface="Arial"/>
              <a:buBlip>
                <a:blip r:embed="rId3"/>
              </a:buBlip>
              <a:defRPr/>
            </a:pPr>
            <a:r>
              <a:rPr lang="en-US" sz="1800" dirty="0" smtClean="0">
                <a:latin typeface="Corbel" pitchFamily="34" charset="0"/>
              </a:rPr>
              <a:t>Begin conversations with ABC Provider regarding revenue requirements and service offering to see if additional reductions are available</a:t>
            </a:r>
          </a:p>
          <a:p>
            <a:pPr fontAlgn="auto">
              <a:spcAft>
                <a:spcPts val="0"/>
              </a:spcAft>
              <a:buFont typeface="Arial"/>
              <a:buBlip>
                <a:blip r:embed="rId3"/>
              </a:buBlip>
              <a:defRPr/>
            </a:pPr>
            <a:r>
              <a:rPr lang="en-US" sz="1800" dirty="0" smtClean="0">
                <a:latin typeface="Corbel" pitchFamily="34" charset="0"/>
              </a:rPr>
              <a:t>Discuss the </a:t>
            </a:r>
            <a:r>
              <a:rPr lang="en-US" sz="1800" b="1" dirty="0" smtClean="0">
                <a:solidFill>
                  <a:schemeClr val="tx2"/>
                </a:solidFill>
                <a:latin typeface="Corbel" pitchFamily="34" charset="0"/>
              </a:rPr>
              <a:t>current pricing model </a:t>
            </a:r>
            <a:r>
              <a:rPr lang="en-US" sz="1800" dirty="0" smtClean="0">
                <a:latin typeface="Corbel" pitchFamily="34" charset="0"/>
              </a:rPr>
              <a:t>and determine if an alternative structure would be beneficial</a:t>
            </a:r>
          </a:p>
          <a:p>
            <a:pPr fontAlgn="auto">
              <a:spcAft>
                <a:spcPts val="0"/>
              </a:spcAft>
              <a:buFont typeface="Arial"/>
              <a:buBlip>
                <a:blip r:embed="rId3"/>
              </a:buBlip>
              <a:defRPr/>
            </a:pPr>
            <a:r>
              <a:rPr lang="en-US" sz="1800" dirty="0" smtClean="0">
                <a:latin typeface="Corbel" pitchFamily="34" charset="0"/>
              </a:rPr>
              <a:t>Determine next steps, if any,  based on ABC’s response, including:</a:t>
            </a:r>
          </a:p>
          <a:p>
            <a:pPr lvl="1" fontAlgn="auto">
              <a:spcAft>
                <a:spcPts val="0"/>
              </a:spcAft>
              <a:buClr>
                <a:schemeClr val="accent6"/>
              </a:buClr>
              <a:buFont typeface="Wingdings" pitchFamily="2" charset="2"/>
              <a:buChar char="§"/>
              <a:defRPr/>
            </a:pPr>
            <a:r>
              <a:rPr lang="en-US" sz="1800" b="1" dirty="0" smtClean="0">
                <a:solidFill>
                  <a:schemeClr val="tx2"/>
                </a:solidFill>
                <a:latin typeface="Corbel" pitchFamily="34" charset="0"/>
              </a:rPr>
              <a:t>Options for implementation of negotiated changes</a:t>
            </a:r>
          </a:p>
          <a:p>
            <a:pPr lvl="2" fontAlgn="auto">
              <a:spcAft>
                <a:spcPts val="0"/>
              </a:spcAft>
              <a:buClr>
                <a:schemeClr val="accent6"/>
              </a:buClr>
              <a:buFont typeface="Wingdings" pitchFamily="2" charset="2"/>
              <a:buChar char="§"/>
              <a:defRPr/>
            </a:pPr>
            <a:r>
              <a:rPr lang="en-US" sz="1800" dirty="0" smtClean="0">
                <a:latin typeface="Corbel" pitchFamily="34" charset="0"/>
              </a:rPr>
              <a:t>Fund changes that could lower costs (e.g. share class change, Collective Trusts)</a:t>
            </a:r>
          </a:p>
          <a:p>
            <a:pPr lvl="2" fontAlgn="auto">
              <a:spcAft>
                <a:spcPts val="0"/>
              </a:spcAft>
              <a:buClr>
                <a:schemeClr val="accent6"/>
              </a:buClr>
              <a:buFont typeface="Wingdings" pitchFamily="2" charset="2"/>
              <a:buChar char="§"/>
              <a:defRPr/>
            </a:pPr>
            <a:r>
              <a:rPr lang="en-US" sz="1800" dirty="0" smtClean="0">
                <a:latin typeface="Corbel" pitchFamily="34" charset="0"/>
              </a:rPr>
              <a:t>Revised pricing model, if applicable</a:t>
            </a:r>
          </a:p>
          <a:p>
            <a:pPr lvl="2" fontAlgn="auto">
              <a:spcAft>
                <a:spcPts val="0"/>
              </a:spcAft>
              <a:buClr>
                <a:schemeClr val="accent6"/>
              </a:buClr>
              <a:buFont typeface="Wingdings" pitchFamily="2" charset="2"/>
              <a:buChar char="§"/>
              <a:defRPr/>
            </a:pPr>
            <a:r>
              <a:rPr lang="en-US" sz="1800" dirty="0" smtClean="0">
                <a:latin typeface="Corbel" pitchFamily="34" charset="0"/>
              </a:rPr>
              <a:t>Service enhancements, if applicable</a:t>
            </a:r>
          </a:p>
          <a:p>
            <a:pPr fontAlgn="auto">
              <a:spcAft>
                <a:spcPts val="0"/>
              </a:spcAft>
              <a:buFont typeface="Arial"/>
              <a:buBlip>
                <a:blip r:embed="rId3"/>
              </a:buBlip>
              <a:defRPr/>
            </a:pPr>
            <a:r>
              <a:rPr lang="en-US" sz="1800" dirty="0" smtClean="0">
                <a:latin typeface="Corbel" pitchFamily="34" charset="0"/>
              </a:rPr>
              <a:t>Fully </a:t>
            </a:r>
            <a:r>
              <a:rPr lang="en-US" sz="1800" b="1" dirty="0" smtClean="0">
                <a:solidFill>
                  <a:schemeClr val="tx2"/>
                </a:solidFill>
                <a:latin typeface="Corbel" pitchFamily="34" charset="0"/>
              </a:rPr>
              <a:t>document the process </a:t>
            </a:r>
            <a:r>
              <a:rPr lang="en-US" sz="1800" dirty="0" smtClean="0">
                <a:latin typeface="Corbel" pitchFamily="34" charset="0"/>
              </a:rPr>
              <a:t>and decision reasoning to create fiduciary “paper-trail”</a:t>
            </a:r>
          </a:p>
          <a:p>
            <a:pPr fontAlgn="auto">
              <a:spcAft>
                <a:spcPts val="0"/>
              </a:spcAft>
              <a:buFont typeface="Arial"/>
              <a:buBlip>
                <a:blip r:embed="rId3"/>
              </a:buBlip>
              <a:defRPr/>
            </a:pPr>
            <a:r>
              <a:rPr lang="en-US" sz="1800" dirty="0" smtClean="0">
                <a:latin typeface="Corbel" pitchFamily="34" charset="0"/>
              </a:rPr>
              <a:t>Communication of changes to participants, if applicable</a:t>
            </a:r>
          </a:p>
          <a:p>
            <a:pPr lvl="1" fontAlgn="auto">
              <a:spcAft>
                <a:spcPts val="0"/>
              </a:spcAft>
              <a:buFont typeface="Arial"/>
              <a:buBlip>
                <a:blip r:embed="rId3"/>
              </a:buBlip>
              <a:defRPr/>
            </a:pPr>
            <a:endParaRPr lang="en-US" sz="2000" dirty="0">
              <a:latin typeface="Corbel" pitchFamily="34" charset="0"/>
            </a:endParaRPr>
          </a:p>
        </p:txBody>
      </p:sp>
      <p:sp>
        <p:nvSpPr>
          <p:cNvPr id="99334"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16</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Content Placeholder 3" descr="stable 2 footer.jpg"/>
          <p:cNvPicPr>
            <a:picLocks noGrp="1" noChangeAspect="1"/>
          </p:cNvPicPr>
          <p:nvPr>
            <p:ph idx="1"/>
          </p:nvPr>
        </p:nvPicPr>
        <p:blipFill>
          <a:blip r:embed="rId2">
            <a:extLst>
              <a:ext uri="{28A0092B-C50C-407E-A947-70E740481C1C}">
                <a14:useLocalDpi xmlns:a14="http://schemas.microsoft.com/office/drawing/2010/main" val="0"/>
              </a:ext>
            </a:extLst>
          </a:blip>
          <a:srcRect t="-165402" b="-165402"/>
          <a:stretch>
            <a:fillRect/>
          </a:stretch>
        </p:blipFill>
        <p:spPr>
          <a:xfrm>
            <a:off x="0" y="3757613"/>
            <a:ext cx="9155113" cy="5048250"/>
          </a:xfrm>
        </p:spPr>
      </p:pic>
      <p:sp>
        <p:nvSpPr>
          <p:cNvPr id="100355" name="Rectangle 1"/>
          <p:cNvSpPr>
            <a:spLocks noGrp="1" noChangeArrowheads="1"/>
          </p:cNvSpPr>
          <p:nvPr>
            <p:ph type="title"/>
          </p:nvPr>
        </p:nvSpPr>
        <p:spPr>
          <a:xfrm>
            <a:off x="679450" y="3440113"/>
            <a:ext cx="7745413" cy="1144587"/>
          </a:xfrm>
        </p:spPr>
        <p:txBody>
          <a:bodyPr anchor="t"/>
          <a:lstStyle/>
          <a:p>
            <a: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2800" b="1" smtClean="0">
                <a:solidFill>
                  <a:schemeClr val="tx2"/>
                </a:solidFill>
                <a:latin typeface="Corbel" pitchFamily="34" charset="0"/>
              </a:rPr>
              <a:t>Understanding the Various Pricing Models Available and Allocating Plan Revenue</a:t>
            </a:r>
          </a:p>
        </p:txBody>
      </p:sp>
      <p:sp>
        <p:nvSpPr>
          <p:cNvPr id="100356" name="Footer Placeholder 8"/>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17</a:t>
            </a:r>
          </a:p>
        </p:txBody>
      </p:sp>
      <p:sp>
        <p:nvSpPr>
          <p:cNvPr id="100357" name="TextBox 5"/>
          <p:cNvSpPr txBox="1">
            <a:spLocks noChangeArrowheads="1"/>
          </p:cNvSpPr>
          <p:nvPr/>
        </p:nvSpPr>
        <p:spPr bwMode="auto">
          <a:xfrm>
            <a:off x="1136650" y="1554163"/>
            <a:ext cx="6845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6000">
                <a:solidFill>
                  <a:srgbClr val="000000"/>
                </a:solidFill>
                <a:latin typeface="Calibri" pitchFamily="34" charset="0"/>
              </a:rPr>
              <a:t>Strafford Publications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79" name="Rectangle 6"/>
          <p:cNvSpPr>
            <a:spLocks noChangeArrowheads="1"/>
          </p:cNvSpPr>
          <p:nvPr/>
        </p:nvSpPr>
        <p:spPr bwMode="auto">
          <a:xfrm>
            <a:off x="1055688" y="3995738"/>
            <a:ext cx="7554912"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 name="Title 7"/>
          <p:cNvSpPr>
            <a:spLocks noGrp="1"/>
          </p:cNvSpPr>
          <p:nvPr>
            <p:ph type="title"/>
          </p:nvPr>
        </p:nvSpPr>
        <p:spPr>
          <a:xfrm>
            <a:off x="830263" y="801688"/>
            <a:ext cx="7786687" cy="647700"/>
          </a:xfrm>
        </p:spPr>
        <p:txBody>
          <a:bodyPr rtlCol="0">
            <a:normAutofit fontScale="90000"/>
          </a:bodyPr>
          <a:lstStyle/>
          <a:p>
            <a:pPr algn="l" fontAlgn="auto">
              <a:spcAft>
                <a:spcPts val="0"/>
              </a:spcAft>
              <a:defRPr/>
            </a:pPr>
            <a:r>
              <a:rPr lang="en-US" sz="2800" b="1" dirty="0" smtClean="0">
                <a:solidFill>
                  <a:schemeClr val="tx2"/>
                </a:solidFill>
                <a:latin typeface="Corbel" pitchFamily="34" charset="0"/>
              </a:rPr>
              <a:t>How do you want to pay for the Plan – </a:t>
            </a:r>
            <a:r>
              <a:rPr lang="en-US" sz="2200" b="1" dirty="0" smtClean="0">
                <a:solidFill>
                  <a:schemeClr val="tx1">
                    <a:lumMod val="65000"/>
                    <a:lumOff val="35000"/>
                  </a:schemeClr>
                </a:solidFill>
                <a:latin typeface="Corbel" pitchFamily="34" charset="0"/>
              </a:rPr>
              <a:t>Primary Industry Pricing Models</a:t>
            </a:r>
            <a:endParaRPr lang="en-US" sz="2200" b="1" dirty="0">
              <a:solidFill>
                <a:schemeClr val="tx1">
                  <a:lumMod val="65000"/>
                  <a:lumOff val="35000"/>
                </a:schemeClr>
              </a:solidFill>
              <a:latin typeface="Corbel" pitchFamily="34" charset="0"/>
            </a:endParaRPr>
          </a:p>
        </p:txBody>
      </p:sp>
      <p:sp>
        <p:nvSpPr>
          <p:cNvPr id="101381"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18</a:t>
            </a:r>
          </a:p>
        </p:txBody>
      </p:sp>
      <p:sp>
        <p:nvSpPr>
          <p:cNvPr id="9" name="Rounded Rectangle 8"/>
          <p:cNvSpPr/>
          <p:nvPr/>
        </p:nvSpPr>
        <p:spPr>
          <a:xfrm>
            <a:off x="731838" y="1687513"/>
            <a:ext cx="2068512" cy="1744662"/>
          </a:xfrm>
          <a:prstGeom prst="roundRect">
            <a:avLst/>
          </a:prstGeom>
          <a:gradFill flip="none" rotWithShape="1">
            <a:gsLst>
              <a:gs pos="0">
                <a:srgbClr val="218726">
                  <a:shade val="30000"/>
                  <a:satMod val="115000"/>
                </a:srgbClr>
              </a:gs>
              <a:gs pos="50000">
                <a:srgbClr val="218726">
                  <a:shade val="67500"/>
                  <a:satMod val="115000"/>
                </a:srgbClr>
              </a:gs>
              <a:gs pos="100000">
                <a:srgbClr val="218726">
                  <a:shade val="100000"/>
                  <a:satMod val="115000"/>
                </a:srgbClr>
              </a:gs>
            </a:gsLst>
            <a:lin ang="27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r>
              <a:rPr lang="en-US" sz="2000" b="1" dirty="0">
                <a:solidFill>
                  <a:prstClr val="white"/>
                </a:solidFill>
                <a:latin typeface="Corbel" pitchFamily="34" charset="0"/>
              </a:rPr>
              <a:t>Bundled  -  Asset-Based</a:t>
            </a:r>
            <a:endParaRPr lang="en-US" sz="2000" b="1" dirty="0">
              <a:solidFill>
                <a:prstClr val="white"/>
              </a:solidFill>
              <a:latin typeface="Corbel" pitchFamily="34" charset="0"/>
            </a:endParaRPr>
          </a:p>
        </p:txBody>
      </p:sp>
      <p:sp>
        <p:nvSpPr>
          <p:cNvPr id="11" name="Rounded Rectangle 10"/>
          <p:cNvSpPr/>
          <p:nvPr/>
        </p:nvSpPr>
        <p:spPr>
          <a:xfrm>
            <a:off x="3530985" y="1688117"/>
            <a:ext cx="2039816" cy="1744400"/>
          </a:xfrm>
          <a:prstGeom prst="roundRect">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100000" b="100000"/>
            </a:path>
            <a:tileRect t="-100000" r="-100000"/>
          </a:gradFill>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r>
              <a:rPr lang="en-US" sz="2000" b="1" dirty="0">
                <a:solidFill>
                  <a:prstClr val="white"/>
                </a:solidFill>
                <a:latin typeface="Corbel" pitchFamily="34" charset="0"/>
              </a:rPr>
              <a:t>Recordkeeping Only – Fixed Basis Points</a:t>
            </a:r>
            <a:endParaRPr lang="en-US" sz="2000" b="1" dirty="0">
              <a:solidFill>
                <a:prstClr val="white"/>
              </a:solidFill>
              <a:latin typeface="Corbel" pitchFamily="34" charset="0"/>
            </a:endParaRPr>
          </a:p>
        </p:txBody>
      </p:sp>
      <p:sp>
        <p:nvSpPr>
          <p:cNvPr id="12" name="Rounded Rectangle 11"/>
          <p:cNvSpPr/>
          <p:nvPr/>
        </p:nvSpPr>
        <p:spPr>
          <a:xfrm>
            <a:off x="6273024" y="1699837"/>
            <a:ext cx="2040984" cy="1732680"/>
          </a:xfrm>
          <a:prstGeom prst="roundRect">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100000" b="100000"/>
            </a:path>
            <a:tileRect t="-100000" r="-100000"/>
          </a:gradFill>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r>
              <a:rPr lang="en-US" sz="2000" b="1" dirty="0">
                <a:solidFill>
                  <a:prstClr val="white"/>
                </a:solidFill>
                <a:latin typeface="Corbel" pitchFamily="34" charset="0"/>
              </a:rPr>
              <a:t>Recordkeeping Only – Fixed Dollar</a:t>
            </a:r>
            <a:endParaRPr lang="en-US" sz="2000" b="1" dirty="0">
              <a:solidFill>
                <a:prstClr val="white"/>
              </a:solidFill>
              <a:latin typeface="Corbel" pitchFamily="34" charset="0"/>
            </a:endParaRPr>
          </a:p>
        </p:txBody>
      </p:sp>
      <p:sp>
        <p:nvSpPr>
          <p:cNvPr id="17" name="Rounded Rectangle 16"/>
          <p:cNvSpPr/>
          <p:nvPr/>
        </p:nvSpPr>
        <p:spPr>
          <a:xfrm>
            <a:off x="2164100" y="3767833"/>
            <a:ext cx="2069124" cy="1744400"/>
          </a:xfrm>
          <a:prstGeom prst="roundRect">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100000" b="100000"/>
            </a:path>
            <a:tileRect t="-100000" r="-100000"/>
          </a:gradFill>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r>
              <a:rPr lang="en-US" sz="1900" b="1" dirty="0">
                <a:solidFill>
                  <a:prstClr val="white"/>
                </a:solidFill>
                <a:latin typeface="Corbel" pitchFamily="34" charset="0"/>
              </a:rPr>
              <a:t>Level/Equalized Revenue</a:t>
            </a:r>
            <a:endParaRPr lang="en-US" sz="1900" b="1" dirty="0">
              <a:solidFill>
                <a:prstClr val="white"/>
              </a:solidFill>
              <a:latin typeface="Corbel" pitchFamily="34" charset="0"/>
            </a:endParaRPr>
          </a:p>
        </p:txBody>
      </p:sp>
      <p:sp>
        <p:nvSpPr>
          <p:cNvPr id="18" name="Rounded Rectangle 17"/>
          <p:cNvSpPr/>
          <p:nvPr/>
        </p:nvSpPr>
        <p:spPr>
          <a:xfrm>
            <a:off x="4905012" y="3779553"/>
            <a:ext cx="2069124" cy="1744400"/>
          </a:xfrm>
          <a:prstGeom prst="roundRect">
            <a:avLst/>
          </a:prstGeom>
          <a:gradFill flip="none" rotWithShape="1">
            <a:gsLst>
              <a:gs pos="0">
                <a:schemeClr val="tx2">
                  <a:lumMod val="60000"/>
                  <a:lumOff val="40000"/>
                  <a:shade val="30000"/>
                  <a:satMod val="11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100000" b="100000"/>
            </a:path>
            <a:tileRect t="-100000" r="-100000"/>
          </a:gradFill>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r>
              <a:rPr lang="en-US" sz="2000" b="1" dirty="0">
                <a:solidFill>
                  <a:prstClr val="white"/>
                </a:solidFill>
                <a:latin typeface="Corbel" pitchFamily="34" charset="0"/>
              </a:rPr>
              <a:t>Zero Revenue Sharing Funds</a:t>
            </a:r>
            <a:endParaRPr lang="en-US" sz="2000" b="1" dirty="0">
              <a:solidFill>
                <a:prstClr val="white"/>
              </a:solidFill>
              <a:latin typeface="Corbel" pitchFamily="34" charset="0"/>
            </a:endParaRPr>
          </a:p>
        </p:txBody>
      </p:sp>
      <p:sp>
        <p:nvSpPr>
          <p:cNvPr id="101395" name="TextBox 19"/>
          <p:cNvSpPr txBox="1">
            <a:spLocks noChangeArrowheads="1"/>
          </p:cNvSpPr>
          <p:nvPr/>
        </p:nvSpPr>
        <p:spPr bwMode="auto">
          <a:xfrm>
            <a:off x="688975" y="5784850"/>
            <a:ext cx="55848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a:solidFill>
                  <a:srgbClr val="000000"/>
                </a:solidFill>
                <a:latin typeface="Calibri" pitchFamily="34" charset="0"/>
              </a:rPr>
              <a:t>Note: The Bundled, Asset-Based model is what is currently being used by the majority of plan sponsors</a:t>
            </a:r>
          </a:p>
        </p:txBody>
      </p:sp>
      <p:cxnSp>
        <p:nvCxnSpPr>
          <p:cNvPr id="14" name="Straight Connector 13"/>
          <p:cNvCxnSpPr>
            <a:stCxn id="0" idx="2"/>
            <a:endCxn id="0" idx="0"/>
          </p:cNvCxnSpPr>
          <p:nvPr/>
        </p:nvCxnSpPr>
        <p:spPr>
          <a:xfrm>
            <a:off x="4551363" y="3432175"/>
            <a:ext cx="1387475" cy="347663"/>
          </a:xfrm>
          <a:prstGeom prst="line">
            <a:avLst/>
          </a:prstGeom>
          <a:ln>
            <a:solidFill>
              <a:srgbClr val="218726"/>
            </a:solidFill>
          </a:ln>
        </p:spPr>
        <p:style>
          <a:lnRef idx="2">
            <a:schemeClr val="accent1"/>
          </a:lnRef>
          <a:fillRef idx="0">
            <a:schemeClr val="accent1"/>
          </a:fillRef>
          <a:effectRef idx="1">
            <a:schemeClr val="accent1"/>
          </a:effectRef>
          <a:fontRef idx="minor">
            <a:schemeClr val="tx1"/>
          </a:fontRef>
        </p:style>
      </p:cxnSp>
      <p:cxnSp>
        <p:nvCxnSpPr>
          <p:cNvPr id="16" name="Straight Connector 15"/>
          <p:cNvCxnSpPr>
            <a:stCxn id="0" idx="2"/>
            <a:endCxn id="0" idx="0"/>
          </p:cNvCxnSpPr>
          <p:nvPr/>
        </p:nvCxnSpPr>
        <p:spPr>
          <a:xfrm flipH="1">
            <a:off x="5938838" y="3432175"/>
            <a:ext cx="1354137" cy="347663"/>
          </a:xfrm>
          <a:prstGeom prst="line">
            <a:avLst/>
          </a:prstGeom>
          <a:ln>
            <a:solidFill>
              <a:srgbClr val="218726"/>
            </a:solidFill>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03" name="Title 7"/>
          <p:cNvSpPr>
            <a:spLocks noGrp="1"/>
          </p:cNvSpPr>
          <p:nvPr>
            <p:ph type="title"/>
          </p:nvPr>
        </p:nvSpPr>
        <p:spPr>
          <a:xfrm>
            <a:off x="830263" y="801688"/>
            <a:ext cx="7786687" cy="647700"/>
          </a:xfrm>
        </p:spPr>
        <p:txBody>
          <a:bodyPr/>
          <a:lstStyle/>
          <a:p>
            <a:pPr algn="l"/>
            <a:r>
              <a:rPr lang="en-US" altLang="en-US" sz="3200" b="1" smtClean="0">
                <a:solidFill>
                  <a:schemeClr val="tx2"/>
                </a:solidFill>
                <a:latin typeface="Corbel" pitchFamily="34" charset="0"/>
              </a:rPr>
              <a:t>Primary Industry Pricing Models</a:t>
            </a:r>
          </a:p>
        </p:txBody>
      </p:sp>
      <p:sp>
        <p:nvSpPr>
          <p:cNvPr id="102404"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19</a:t>
            </a:r>
          </a:p>
        </p:txBody>
      </p:sp>
      <p:sp>
        <p:nvSpPr>
          <p:cNvPr id="17" name="Rounded Rectangle 16"/>
          <p:cNvSpPr/>
          <p:nvPr/>
        </p:nvSpPr>
        <p:spPr>
          <a:xfrm>
            <a:off x="725488" y="2644775"/>
            <a:ext cx="2398712" cy="1625600"/>
          </a:xfrm>
          <a:prstGeom prst="roundRect">
            <a:avLst/>
          </a:prstGeom>
          <a:solidFill>
            <a:srgbClr val="5FC957"/>
          </a:solidFill>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r>
              <a:rPr lang="en-US" sz="2400" b="1" dirty="0">
                <a:solidFill>
                  <a:prstClr val="white"/>
                </a:solidFill>
                <a:latin typeface="Corbel" pitchFamily="34" charset="0"/>
              </a:rPr>
              <a:t>Remedies to Excess Revenue</a:t>
            </a:r>
            <a:endParaRPr lang="en-US" sz="2400" b="1" dirty="0">
              <a:solidFill>
                <a:prstClr val="white"/>
              </a:solidFill>
              <a:latin typeface="Corbel" pitchFamily="34" charset="0"/>
            </a:endParaRPr>
          </a:p>
        </p:txBody>
      </p:sp>
      <p:sp>
        <p:nvSpPr>
          <p:cNvPr id="102406" name="TextBox 17"/>
          <p:cNvSpPr txBox="1">
            <a:spLocks noChangeArrowheads="1"/>
          </p:cNvSpPr>
          <p:nvPr/>
        </p:nvSpPr>
        <p:spPr bwMode="auto">
          <a:xfrm>
            <a:off x="4216400" y="2233613"/>
            <a:ext cx="4627563"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Clr>
                <a:srgbClr val="F79646"/>
              </a:buClr>
              <a:buFont typeface="Wingdings" pitchFamily="2" charset="2"/>
              <a:buChar char="§"/>
            </a:pPr>
            <a:r>
              <a:rPr lang="en-US" altLang="en-US" sz="2000">
                <a:solidFill>
                  <a:srgbClr val="000000"/>
                </a:solidFill>
                <a:latin typeface="Corbel" pitchFamily="34" charset="0"/>
              </a:rPr>
              <a:t> Reduce fund expenses through use of institutionally priced investment options</a:t>
            </a:r>
          </a:p>
          <a:p>
            <a:pPr eaLnBrk="1" hangingPunct="1">
              <a:buClr>
                <a:srgbClr val="F79646"/>
              </a:buClr>
              <a:buFont typeface="Wingdings" pitchFamily="2" charset="2"/>
              <a:buChar char="§"/>
            </a:pPr>
            <a:r>
              <a:rPr lang="en-US" altLang="en-US" sz="2000">
                <a:solidFill>
                  <a:srgbClr val="000000"/>
                </a:solidFill>
                <a:latin typeface="Corbel" pitchFamily="34" charset="0"/>
              </a:rPr>
              <a:t> Pass excess revenue back to plan participants</a:t>
            </a:r>
          </a:p>
          <a:p>
            <a:pPr eaLnBrk="1" hangingPunct="1">
              <a:buClr>
                <a:srgbClr val="F79646"/>
              </a:buClr>
              <a:buFont typeface="Wingdings" pitchFamily="2" charset="2"/>
              <a:buChar char="§"/>
            </a:pPr>
            <a:r>
              <a:rPr lang="en-US" altLang="en-US" sz="2000">
                <a:solidFill>
                  <a:srgbClr val="000000"/>
                </a:solidFill>
                <a:latin typeface="Corbel" pitchFamily="34" charset="0"/>
              </a:rPr>
              <a:t> Use excess revenue to cover other ERISA eligible plan related expenses</a:t>
            </a:r>
          </a:p>
          <a:p>
            <a:pPr eaLnBrk="1" hangingPunct="1">
              <a:buClr>
                <a:srgbClr val="F79646"/>
              </a:buClr>
              <a:buFont typeface="Wingdings" pitchFamily="2" charset="2"/>
              <a:buChar char="§"/>
            </a:pPr>
            <a:r>
              <a:rPr lang="en-US" altLang="en-US" sz="2000">
                <a:solidFill>
                  <a:srgbClr val="000000"/>
                </a:solidFill>
                <a:latin typeface="Corbel" pitchFamily="34" charset="0"/>
              </a:rPr>
              <a:t> Apply methods to “equalize” revenue</a:t>
            </a:r>
          </a:p>
        </p:txBody>
      </p:sp>
      <p:sp>
        <p:nvSpPr>
          <p:cNvPr id="20" name="Right Arrow 19"/>
          <p:cNvSpPr/>
          <p:nvPr/>
        </p:nvSpPr>
        <p:spPr>
          <a:xfrm>
            <a:off x="3440113" y="3271838"/>
            <a:ext cx="684212" cy="482600"/>
          </a:xfrm>
          <a:prstGeom prst="rightArrow">
            <a:avLst/>
          </a:prstGeom>
          <a:solidFill>
            <a:srgbClr val="FFC000"/>
          </a:solidFill>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a:solidFill>
                <a:prstClr val="white"/>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7" name="Title 7"/>
          <p:cNvSpPr>
            <a:spLocks noGrp="1"/>
          </p:cNvSpPr>
          <p:nvPr>
            <p:ph type="title"/>
          </p:nvPr>
        </p:nvSpPr>
        <p:spPr>
          <a:xfrm>
            <a:off x="830263" y="801688"/>
            <a:ext cx="7786687" cy="647700"/>
          </a:xfrm>
        </p:spPr>
        <p:txBody>
          <a:bodyPr/>
          <a:lstStyle/>
          <a:p>
            <a:pPr algn="l"/>
            <a:r>
              <a:rPr lang="en-US" altLang="en-US" sz="3200" b="1" smtClean="0">
                <a:solidFill>
                  <a:schemeClr val="tx2"/>
                </a:solidFill>
                <a:latin typeface="Corbel" pitchFamily="34" charset="0"/>
              </a:rPr>
              <a:t>Next Area of Debate</a:t>
            </a:r>
          </a:p>
        </p:txBody>
      </p:sp>
      <p:sp>
        <p:nvSpPr>
          <p:cNvPr id="103428"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20</a:t>
            </a:r>
          </a:p>
        </p:txBody>
      </p:sp>
      <p:sp>
        <p:nvSpPr>
          <p:cNvPr id="103429" name="TextBox 15"/>
          <p:cNvSpPr txBox="1">
            <a:spLocks noChangeArrowheads="1"/>
          </p:cNvSpPr>
          <p:nvPr/>
        </p:nvSpPr>
        <p:spPr bwMode="auto">
          <a:xfrm>
            <a:off x="804863" y="1449388"/>
            <a:ext cx="8143875" cy="347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2000">
                <a:solidFill>
                  <a:srgbClr val="000000"/>
                </a:solidFill>
                <a:latin typeface="Calibri" pitchFamily="34" charset="0"/>
              </a:rPr>
              <a:t>The next big area of debate surrounding DC plan fees deal with the most appropriate and/or equitable methods for assessing or allocating plan administrative revenue and costs</a:t>
            </a:r>
          </a:p>
          <a:p>
            <a:pPr eaLnBrk="1" hangingPunct="1"/>
            <a:endParaRPr lang="en-US" altLang="en-US" sz="2000" b="1">
              <a:solidFill>
                <a:srgbClr val="1F497D"/>
              </a:solidFill>
              <a:latin typeface="Calibri" pitchFamily="34" charset="0"/>
            </a:endParaRPr>
          </a:p>
          <a:p>
            <a:pPr eaLnBrk="1" hangingPunct="1"/>
            <a:r>
              <a:rPr lang="en-US" altLang="en-US" sz="2000" b="1">
                <a:solidFill>
                  <a:srgbClr val="1F497D"/>
                </a:solidFill>
                <a:latin typeface="Calibri" pitchFamily="34" charset="0"/>
              </a:rPr>
              <a:t>Key questions being explored:</a:t>
            </a:r>
          </a:p>
          <a:p>
            <a:pPr eaLnBrk="1" hangingPunct="1">
              <a:buFontTx/>
              <a:buBlip>
                <a:blip r:embed="rId3"/>
              </a:buBlip>
            </a:pPr>
            <a:r>
              <a:rPr lang="en-US" altLang="en-US" sz="2000">
                <a:solidFill>
                  <a:srgbClr val="000000"/>
                </a:solidFill>
                <a:latin typeface="Calibri" pitchFamily="34" charset="0"/>
              </a:rPr>
              <a:t> Should the plan only use non-revenue generating investments?</a:t>
            </a:r>
          </a:p>
          <a:p>
            <a:pPr eaLnBrk="1" hangingPunct="1">
              <a:buFontTx/>
              <a:buBlip>
                <a:blip r:embed="rId3"/>
              </a:buBlip>
            </a:pPr>
            <a:r>
              <a:rPr lang="en-US" altLang="en-US" sz="2000">
                <a:solidFill>
                  <a:srgbClr val="000000"/>
                </a:solidFill>
                <a:latin typeface="Calibri" pitchFamily="34" charset="0"/>
              </a:rPr>
              <a:t> Should all participants pay the same amount for plan administration?</a:t>
            </a:r>
          </a:p>
          <a:p>
            <a:pPr eaLnBrk="1" hangingPunct="1">
              <a:buFontTx/>
              <a:buBlip>
                <a:blip r:embed="rId3"/>
              </a:buBlip>
            </a:pPr>
            <a:r>
              <a:rPr lang="en-US" altLang="en-US" sz="2000">
                <a:solidFill>
                  <a:srgbClr val="000000"/>
                </a:solidFill>
                <a:latin typeface="Calibri" pitchFamily="34" charset="0"/>
              </a:rPr>
              <a:t> Should fees be a level dollar amount for all participants or should it be a level percent of plan assets (per capita vs. pro rata?)</a:t>
            </a:r>
          </a:p>
          <a:p>
            <a:pPr eaLnBrk="1" hangingPunct="1">
              <a:buFontTx/>
              <a:buBlip>
                <a:blip r:embed="rId3"/>
              </a:buBlip>
            </a:pPr>
            <a:r>
              <a:rPr lang="en-US" altLang="en-US" sz="2000">
                <a:solidFill>
                  <a:srgbClr val="000000"/>
                </a:solidFill>
                <a:latin typeface="Calibri" pitchFamily="34" charset="0"/>
              </a:rPr>
              <a:t> Should participants in revenue generating investments subsidize those who invest in low or no revenue generating funds?</a:t>
            </a:r>
          </a:p>
        </p:txBody>
      </p:sp>
      <p:sp>
        <p:nvSpPr>
          <p:cNvPr id="103430" name="TextBox 18"/>
          <p:cNvSpPr txBox="1">
            <a:spLocks noChangeArrowheads="1"/>
          </p:cNvSpPr>
          <p:nvPr/>
        </p:nvSpPr>
        <p:spPr bwMode="auto">
          <a:xfrm>
            <a:off x="812800" y="5129213"/>
            <a:ext cx="76930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2000" b="1">
                <a:solidFill>
                  <a:srgbClr val="1F497D"/>
                </a:solidFill>
                <a:latin typeface="Calibri" pitchFamily="34" charset="0"/>
              </a:rPr>
              <a:t>Next on the horizon: </a:t>
            </a:r>
            <a:r>
              <a:rPr lang="en-US" altLang="en-US" sz="2000">
                <a:solidFill>
                  <a:srgbClr val="000000"/>
                </a:solidFill>
                <a:latin typeface="Calibri" pitchFamily="34" charset="0"/>
              </a:rPr>
              <a:t>plan revenue “equalization” processes (aka “fund level allocation” method)</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1" name="Title 7"/>
          <p:cNvSpPr>
            <a:spLocks noGrp="1"/>
          </p:cNvSpPr>
          <p:nvPr>
            <p:ph type="title"/>
          </p:nvPr>
        </p:nvSpPr>
        <p:spPr>
          <a:xfrm>
            <a:off x="830263" y="801688"/>
            <a:ext cx="7786687" cy="647700"/>
          </a:xfrm>
        </p:spPr>
        <p:txBody>
          <a:bodyPr/>
          <a:lstStyle/>
          <a:p>
            <a:pPr algn="l"/>
            <a:r>
              <a:rPr lang="en-US" altLang="en-US" sz="3200" b="1" smtClean="0">
                <a:solidFill>
                  <a:schemeClr val="tx2"/>
                </a:solidFill>
                <a:latin typeface="Corbel" pitchFamily="34" charset="0"/>
              </a:rPr>
              <a:t>An Illustration of the Potential Problem</a:t>
            </a:r>
          </a:p>
        </p:txBody>
      </p:sp>
      <p:sp>
        <p:nvSpPr>
          <p:cNvPr id="104452"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21</a:t>
            </a:r>
          </a:p>
        </p:txBody>
      </p:sp>
      <p:sp>
        <p:nvSpPr>
          <p:cNvPr id="104453" name="TextBox 12"/>
          <p:cNvSpPr txBox="1">
            <a:spLocks noChangeArrowheads="1"/>
          </p:cNvSpPr>
          <p:nvPr/>
        </p:nvSpPr>
        <p:spPr bwMode="auto">
          <a:xfrm>
            <a:off x="800100" y="1384300"/>
            <a:ext cx="7202488"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600" b="1" u="sng">
                <a:solidFill>
                  <a:srgbClr val="1F497D"/>
                </a:solidFill>
                <a:latin typeface="Calibri" pitchFamily="34" charset="0"/>
              </a:rPr>
              <a:t>Example 1</a:t>
            </a:r>
          </a:p>
          <a:p>
            <a:pPr eaLnBrk="1" hangingPunct="1"/>
            <a:r>
              <a:rPr lang="en-US" altLang="en-US" sz="1600">
                <a:solidFill>
                  <a:srgbClr val="000000"/>
                </a:solidFill>
                <a:latin typeface="Calibri" pitchFamily="34" charset="0"/>
              </a:rPr>
              <a:t>Two participants investing identically in a fund that provides .30% in revenue sharing</a:t>
            </a:r>
          </a:p>
          <a:p>
            <a:pPr eaLnBrk="1" hangingPunct="1"/>
            <a:endParaRPr lang="en-US" altLang="en-US" sz="1000">
              <a:solidFill>
                <a:srgbClr val="000000"/>
              </a:solidFill>
              <a:latin typeface="Calibri" pitchFamily="34" charset="0"/>
            </a:endParaRPr>
          </a:p>
          <a:p>
            <a:pPr eaLnBrk="1" hangingPunct="1"/>
            <a:r>
              <a:rPr lang="en-US" altLang="en-US" sz="1600">
                <a:solidFill>
                  <a:srgbClr val="000000"/>
                </a:solidFill>
                <a:latin typeface="Calibri" pitchFamily="34" charset="0"/>
              </a:rPr>
              <a:t>Participant A has $25,000 and therefore pays </a:t>
            </a:r>
            <a:r>
              <a:rPr lang="en-US" altLang="en-US" sz="1600" b="1">
                <a:solidFill>
                  <a:srgbClr val="FF0000"/>
                </a:solidFill>
                <a:latin typeface="Calibri" pitchFamily="34" charset="0"/>
              </a:rPr>
              <a:t>$75/year</a:t>
            </a:r>
          </a:p>
          <a:p>
            <a:pPr eaLnBrk="1" hangingPunct="1"/>
            <a:r>
              <a:rPr lang="en-US" altLang="en-US" sz="1600">
                <a:solidFill>
                  <a:srgbClr val="000000"/>
                </a:solidFill>
                <a:latin typeface="Calibri" pitchFamily="34" charset="0"/>
              </a:rPr>
              <a:t>Participant B has $100,000 and pays </a:t>
            </a:r>
            <a:r>
              <a:rPr lang="en-US" altLang="en-US" sz="1600" b="1">
                <a:solidFill>
                  <a:srgbClr val="FF0000"/>
                </a:solidFill>
                <a:latin typeface="Calibri" pitchFamily="34" charset="0"/>
              </a:rPr>
              <a:t>$300/year </a:t>
            </a:r>
            <a:r>
              <a:rPr lang="en-US" altLang="en-US" sz="1600">
                <a:solidFill>
                  <a:srgbClr val="000000"/>
                </a:solidFill>
                <a:latin typeface="Calibri" pitchFamily="34" charset="0"/>
              </a:rPr>
              <a:t>for theoretically the same services</a:t>
            </a:r>
          </a:p>
        </p:txBody>
      </p:sp>
      <p:sp>
        <p:nvSpPr>
          <p:cNvPr id="104454" name="TextBox 13"/>
          <p:cNvSpPr txBox="1">
            <a:spLocks noChangeArrowheads="1"/>
          </p:cNvSpPr>
          <p:nvPr/>
        </p:nvSpPr>
        <p:spPr bwMode="auto">
          <a:xfrm>
            <a:off x="808038" y="3717925"/>
            <a:ext cx="8110537"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600" b="1" u="sng">
                <a:solidFill>
                  <a:srgbClr val="1F497D"/>
                </a:solidFill>
                <a:latin typeface="Calibri" pitchFamily="34" charset="0"/>
              </a:rPr>
              <a:t>Example 3</a:t>
            </a:r>
          </a:p>
          <a:p>
            <a:pPr eaLnBrk="1" hangingPunct="1"/>
            <a:r>
              <a:rPr lang="en-US" altLang="en-US" sz="1600">
                <a:solidFill>
                  <a:srgbClr val="000000"/>
                </a:solidFill>
                <a:latin typeface="Calibri" pitchFamily="34" charset="0"/>
              </a:rPr>
              <a:t>Two participants with $50,000 invested in the Plan</a:t>
            </a:r>
          </a:p>
          <a:p>
            <a:pPr eaLnBrk="1" hangingPunct="1"/>
            <a:endParaRPr lang="en-US" altLang="en-US" sz="1000">
              <a:solidFill>
                <a:srgbClr val="000000"/>
              </a:solidFill>
              <a:latin typeface="Calibri" pitchFamily="34" charset="0"/>
            </a:endParaRPr>
          </a:p>
          <a:p>
            <a:pPr eaLnBrk="1" hangingPunct="1"/>
            <a:r>
              <a:rPr lang="en-US" altLang="en-US" sz="1600">
                <a:solidFill>
                  <a:srgbClr val="000000"/>
                </a:solidFill>
                <a:latin typeface="Calibri" pitchFamily="34" charset="0"/>
              </a:rPr>
              <a:t>Participant A invests in an actively managed fund that pays .35% in revenue sharing and therefore pays </a:t>
            </a:r>
            <a:r>
              <a:rPr lang="en-US" altLang="en-US" sz="1600" b="1">
                <a:solidFill>
                  <a:srgbClr val="FF0000"/>
                </a:solidFill>
                <a:latin typeface="Calibri" pitchFamily="34" charset="0"/>
              </a:rPr>
              <a:t>$175/year</a:t>
            </a:r>
          </a:p>
          <a:p>
            <a:pPr eaLnBrk="1" hangingPunct="1"/>
            <a:r>
              <a:rPr lang="en-US" altLang="en-US" sz="1600">
                <a:solidFill>
                  <a:srgbClr val="000000"/>
                </a:solidFill>
                <a:latin typeface="Calibri" pitchFamily="34" charset="0"/>
              </a:rPr>
              <a:t>Participant B invests solely in index funds that pay .00% revenue sharing and therefore pays </a:t>
            </a:r>
            <a:r>
              <a:rPr lang="en-US" altLang="en-US" sz="1600" b="1">
                <a:solidFill>
                  <a:srgbClr val="FF0000"/>
                </a:solidFill>
                <a:latin typeface="Calibri" pitchFamily="34" charset="0"/>
              </a:rPr>
              <a:t>$0/year</a:t>
            </a:r>
          </a:p>
        </p:txBody>
      </p:sp>
      <p:sp>
        <p:nvSpPr>
          <p:cNvPr id="11" name="Rectangle 10"/>
          <p:cNvSpPr/>
          <p:nvPr/>
        </p:nvSpPr>
        <p:spPr>
          <a:xfrm>
            <a:off x="830263" y="5526088"/>
            <a:ext cx="7786687" cy="584200"/>
          </a:xfrm>
          <a:prstGeom prst="rect">
            <a:avLst/>
          </a:prstGeom>
          <a:noFill/>
          <a:ln>
            <a:solidFill>
              <a:srgbClr val="21872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400" dirty="0">
              <a:solidFill>
                <a:prstClr val="white"/>
              </a:solidFill>
            </a:endParaRPr>
          </a:p>
        </p:txBody>
      </p:sp>
      <p:sp>
        <p:nvSpPr>
          <p:cNvPr id="104456" name="TextBox 11"/>
          <p:cNvSpPr txBox="1">
            <a:spLocks noChangeArrowheads="1"/>
          </p:cNvSpPr>
          <p:nvPr/>
        </p:nvSpPr>
        <p:spPr bwMode="auto">
          <a:xfrm>
            <a:off x="882650" y="5511800"/>
            <a:ext cx="752951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algn="ctr" eaLnBrk="1" hangingPunct="1"/>
            <a:r>
              <a:rPr lang="en-US" altLang="en-US" sz="1600" b="1">
                <a:solidFill>
                  <a:srgbClr val="1F497D"/>
                </a:solidFill>
                <a:latin typeface="Calibri" pitchFamily="34" charset="0"/>
              </a:rPr>
              <a:t>The key issue regardless of example used is the potential inequitable allocation of plan expenses and revenue across the participant population.</a:t>
            </a:r>
          </a:p>
        </p:txBody>
      </p:sp>
      <p:sp>
        <p:nvSpPr>
          <p:cNvPr id="104457" name="TextBox 8"/>
          <p:cNvSpPr txBox="1">
            <a:spLocks noChangeArrowheads="1"/>
          </p:cNvSpPr>
          <p:nvPr/>
        </p:nvSpPr>
        <p:spPr bwMode="auto">
          <a:xfrm>
            <a:off x="795338" y="2543175"/>
            <a:ext cx="7202487"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600" b="1" u="sng">
                <a:solidFill>
                  <a:srgbClr val="1F497D"/>
                </a:solidFill>
                <a:latin typeface="Calibri" pitchFamily="34" charset="0"/>
              </a:rPr>
              <a:t>Example 2</a:t>
            </a:r>
          </a:p>
          <a:p>
            <a:pPr eaLnBrk="1" hangingPunct="1"/>
            <a:r>
              <a:rPr lang="en-US" altLang="en-US" sz="1600">
                <a:solidFill>
                  <a:srgbClr val="000000"/>
                </a:solidFill>
                <a:latin typeface="Calibri" pitchFamily="34" charset="0"/>
              </a:rPr>
              <a:t>Two participants investing identically in a fund that uses a $100 per capita method</a:t>
            </a:r>
          </a:p>
          <a:p>
            <a:pPr eaLnBrk="1" hangingPunct="1"/>
            <a:endParaRPr lang="en-US" altLang="en-US" sz="1000">
              <a:solidFill>
                <a:srgbClr val="000000"/>
              </a:solidFill>
              <a:latin typeface="Calibri" pitchFamily="34" charset="0"/>
            </a:endParaRPr>
          </a:p>
          <a:p>
            <a:pPr eaLnBrk="1" hangingPunct="1"/>
            <a:r>
              <a:rPr lang="en-US" altLang="en-US" sz="1600">
                <a:solidFill>
                  <a:srgbClr val="000000"/>
                </a:solidFill>
                <a:latin typeface="Calibri" pitchFamily="34" charset="0"/>
              </a:rPr>
              <a:t>Participant A has $25,000 and therefore pays </a:t>
            </a:r>
            <a:r>
              <a:rPr lang="en-US" altLang="en-US" sz="1600" b="1">
                <a:solidFill>
                  <a:srgbClr val="FF0000"/>
                </a:solidFill>
                <a:latin typeface="Calibri" pitchFamily="34" charset="0"/>
              </a:rPr>
              <a:t>.40% of assets/year</a:t>
            </a:r>
          </a:p>
          <a:p>
            <a:pPr eaLnBrk="1" hangingPunct="1"/>
            <a:r>
              <a:rPr lang="en-US" altLang="en-US" sz="1600">
                <a:solidFill>
                  <a:srgbClr val="000000"/>
                </a:solidFill>
                <a:latin typeface="Calibri" pitchFamily="34" charset="0"/>
              </a:rPr>
              <a:t>Participant B has $100,000 and pays </a:t>
            </a:r>
            <a:r>
              <a:rPr lang="en-US" altLang="en-US" sz="1600" b="1">
                <a:solidFill>
                  <a:srgbClr val="FF0000"/>
                </a:solidFill>
                <a:latin typeface="Calibri" pitchFamily="34" charset="0"/>
              </a:rPr>
              <a:t>.10%/year</a:t>
            </a:r>
            <a:endParaRPr lang="en-US" altLang="en-US" sz="1600">
              <a:solidFill>
                <a:srgbClr val="000000"/>
              </a:solidFill>
              <a:latin typeface="Calibri"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5" name="Title 7"/>
          <p:cNvSpPr>
            <a:spLocks noGrp="1"/>
          </p:cNvSpPr>
          <p:nvPr>
            <p:ph type="title"/>
          </p:nvPr>
        </p:nvSpPr>
        <p:spPr>
          <a:xfrm>
            <a:off x="817563" y="801688"/>
            <a:ext cx="7785100" cy="647700"/>
          </a:xfrm>
        </p:spPr>
        <p:txBody>
          <a:bodyPr/>
          <a:lstStyle/>
          <a:p>
            <a:pPr algn="l"/>
            <a:r>
              <a:rPr lang="en-US" altLang="en-US" sz="3200" b="1" smtClean="0">
                <a:solidFill>
                  <a:schemeClr val="tx2"/>
                </a:solidFill>
                <a:latin typeface="Corbel" pitchFamily="34" charset="0"/>
              </a:rPr>
              <a:t>Potential Solutions to the Problem</a:t>
            </a:r>
          </a:p>
        </p:txBody>
      </p:sp>
      <p:sp>
        <p:nvSpPr>
          <p:cNvPr id="105476"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22</a:t>
            </a:r>
          </a:p>
        </p:txBody>
      </p:sp>
      <p:sp>
        <p:nvSpPr>
          <p:cNvPr id="105477" name="TextBox 15"/>
          <p:cNvSpPr txBox="1">
            <a:spLocks noChangeArrowheads="1"/>
          </p:cNvSpPr>
          <p:nvPr/>
        </p:nvSpPr>
        <p:spPr bwMode="auto">
          <a:xfrm>
            <a:off x="652463" y="1331913"/>
            <a:ext cx="8321675" cy="375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700" b="1" u="sng">
                <a:solidFill>
                  <a:srgbClr val="1F497D"/>
                </a:solidFill>
                <a:latin typeface="Calibri" pitchFamily="34" charset="0"/>
              </a:rPr>
              <a:t>Complete use of zero revenue sharing investments</a:t>
            </a:r>
          </a:p>
          <a:p>
            <a:pPr eaLnBrk="1" hangingPunct="1"/>
            <a:r>
              <a:rPr lang="en-US" altLang="en-US" sz="1700">
                <a:solidFill>
                  <a:srgbClr val="000000"/>
                </a:solidFill>
                <a:latin typeface="Calibri" pitchFamily="34" charset="0"/>
              </a:rPr>
              <a:t>An approach that eliminates revenue sharing and is replaced by either a pro rata or per capita fee that can be paid by the employer or deducted from participant accounts</a:t>
            </a:r>
          </a:p>
          <a:p>
            <a:pPr eaLnBrk="1" hangingPunct="1"/>
            <a:endParaRPr lang="en-US" altLang="en-US" sz="1700" b="1" u="sng">
              <a:solidFill>
                <a:srgbClr val="1F497D"/>
              </a:solidFill>
              <a:latin typeface="Calibri" pitchFamily="34" charset="0"/>
            </a:endParaRPr>
          </a:p>
          <a:p>
            <a:pPr eaLnBrk="1" hangingPunct="1"/>
            <a:r>
              <a:rPr lang="en-US" altLang="en-US" sz="1700" b="1" u="sng">
                <a:solidFill>
                  <a:srgbClr val="1F497D"/>
                </a:solidFill>
                <a:latin typeface="Calibri" pitchFamily="34" charset="0"/>
              </a:rPr>
              <a:t>Revenue Normalization/Equalization (aka Actual Allocation Method) </a:t>
            </a:r>
          </a:p>
          <a:p>
            <a:pPr eaLnBrk="1" hangingPunct="1"/>
            <a:endParaRPr lang="en-US" altLang="en-US" sz="1700" b="1">
              <a:solidFill>
                <a:srgbClr val="1F497D"/>
              </a:solidFill>
              <a:latin typeface="Calibri" pitchFamily="34" charset="0"/>
            </a:endParaRPr>
          </a:p>
          <a:p>
            <a:pPr eaLnBrk="1" hangingPunct="1">
              <a:buFontTx/>
              <a:buBlip>
                <a:blip r:embed="rId3"/>
              </a:buBlip>
            </a:pPr>
            <a:r>
              <a:rPr lang="en-US" altLang="en-US" sz="1700">
                <a:solidFill>
                  <a:srgbClr val="000000"/>
                </a:solidFill>
                <a:latin typeface="Calibri" pitchFamily="34" charset="0"/>
              </a:rPr>
              <a:t> A process where the provider compares the revenue required to administer the Plan with the actual amount of revenue generated, </a:t>
            </a:r>
            <a:r>
              <a:rPr lang="en-US" altLang="en-US" sz="1700" b="1">
                <a:solidFill>
                  <a:srgbClr val="218726"/>
                </a:solidFill>
                <a:latin typeface="Calibri" pitchFamily="34" charset="0"/>
              </a:rPr>
              <a:t>at the participant level</a:t>
            </a:r>
          </a:p>
          <a:p>
            <a:pPr eaLnBrk="1" hangingPunct="1">
              <a:buFontTx/>
              <a:buBlip>
                <a:blip r:embed="rId3"/>
              </a:buBlip>
            </a:pPr>
            <a:r>
              <a:rPr lang="en-US" altLang="en-US" sz="1700">
                <a:solidFill>
                  <a:srgbClr val="000000"/>
                </a:solidFill>
                <a:latin typeface="Calibri" pitchFamily="34" charset="0"/>
              </a:rPr>
              <a:t> If a surplus over the required amount exists, a credit is passed back to that individual participant</a:t>
            </a:r>
          </a:p>
          <a:p>
            <a:pPr eaLnBrk="1" hangingPunct="1">
              <a:buFontTx/>
              <a:buBlip>
                <a:blip r:embed="rId3"/>
              </a:buBlip>
            </a:pPr>
            <a:r>
              <a:rPr lang="en-US" altLang="en-US" sz="1700">
                <a:solidFill>
                  <a:srgbClr val="000000"/>
                </a:solidFill>
                <a:latin typeface="Calibri" pitchFamily="34" charset="0"/>
              </a:rPr>
              <a:t> If the actual revenue generated isn’t sufficient to cover the required revenue, a deduction is made from that participant’s account</a:t>
            </a:r>
          </a:p>
          <a:p>
            <a:pPr eaLnBrk="1" hangingPunct="1">
              <a:buFontTx/>
              <a:buBlip>
                <a:blip r:embed="rId3"/>
              </a:buBlip>
            </a:pPr>
            <a:r>
              <a:rPr lang="en-US" altLang="en-US" sz="1700">
                <a:solidFill>
                  <a:srgbClr val="000000"/>
                </a:solidFill>
                <a:latin typeface="Calibri" pitchFamily="34" charset="0"/>
              </a:rPr>
              <a:t> The required revenue amount can either be set as a percent of plan assets or a flat dollar amount per participant</a:t>
            </a:r>
          </a:p>
        </p:txBody>
      </p:sp>
      <p:sp>
        <p:nvSpPr>
          <p:cNvPr id="105478" name="TextBox 6"/>
          <p:cNvSpPr txBox="1">
            <a:spLocks noChangeArrowheads="1"/>
          </p:cNvSpPr>
          <p:nvPr/>
        </p:nvSpPr>
        <p:spPr bwMode="auto">
          <a:xfrm>
            <a:off x="652463" y="5116513"/>
            <a:ext cx="832167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700" b="1">
                <a:solidFill>
                  <a:srgbClr val="1F497D"/>
                </a:solidFill>
                <a:latin typeface="Calibri" pitchFamily="34" charset="0"/>
              </a:rPr>
              <a:t>The Challenges and Reality: </a:t>
            </a:r>
            <a:r>
              <a:rPr lang="en-US" altLang="en-US" sz="1700">
                <a:solidFill>
                  <a:srgbClr val="000000"/>
                </a:solidFill>
                <a:latin typeface="Calibri" pitchFamily="34" charset="0"/>
              </a:rPr>
              <a:t>many record-keepers are just now creating the administrative capability to handle</a:t>
            </a:r>
            <a:r>
              <a:rPr lang="en-US" altLang="en-US" sz="1700" b="1">
                <a:solidFill>
                  <a:srgbClr val="1F497D"/>
                </a:solidFill>
                <a:latin typeface="Calibri" pitchFamily="34" charset="0"/>
              </a:rPr>
              <a:t> </a:t>
            </a:r>
            <a:r>
              <a:rPr lang="en-US" altLang="en-US" sz="1700">
                <a:solidFill>
                  <a:srgbClr val="000000"/>
                </a:solidFill>
                <a:latin typeface="Calibri" pitchFamily="34" charset="0"/>
              </a:rPr>
              <a:t>plan expense “equalization” processes; it also creates an added level of complexity for the participant and some fear it will encourage inappropriate investment decisions</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499"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106500" name="Title 7"/>
          <p:cNvSpPr>
            <a:spLocks noGrp="1"/>
          </p:cNvSpPr>
          <p:nvPr>
            <p:ph type="title"/>
          </p:nvPr>
        </p:nvSpPr>
        <p:spPr>
          <a:xfrm>
            <a:off x="809625" y="795338"/>
            <a:ext cx="6696075" cy="625475"/>
          </a:xfrm>
        </p:spPr>
        <p:txBody>
          <a:bodyPr/>
          <a:lstStyle/>
          <a:p>
            <a:pPr algn="l"/>
            <a:r>
              <a:rPr lang="en-US" altLang="en-US" sz="3200" b="1" smtClean="0">
                <a:solidFill>
                  <a:schemeClr val="tx2"/>
                </a:solidFill>
                <a:latin typeface="Corbel" pitchFamily="34" charset="0"/>
              </a:rPr>
              <a:t>Selecting an Allocation Methodology</a:t>
            </a:r>
          </a:p>
        </p:txBody>
      </p:sp>
      <p:sp>
        <p:nvSpPr>
          <p:cNvPr id="106501" name="Content Placeholder 9"/>
          <p:cNvSpPr>
            <a:spLocks noGrp="1"/>
          </p:cNvSpPr>
          <p:nvPr>
            <p:ph idx="1"/>
          </p:nvPr>
        </p:nvSpPr>
        <p:spPr/>
        <p:txBody>
          <a:bodyPr/>
          <a:lstStyle/>
          <a:p>
            <a:endParaRPr lang="en-US" altLang="en-US" sz="1000" smtClean="0"/>
          </a:p>
          <a:p>
            <a:endParaRPr lang="en-US" altLang="en-US" sz="1000" smtClean="0"/>
          </a:p>
        </p:txBody>
      </p:sp>
      <p:sp>
        <p:nvSpPr>
          <p:cNvPr id="106502" name="Footer Placeholder 1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23</a:t>
            </a:r>
          </a:p>
        </p:txBody>
      </p:sp>
      <p:sp>
        <p:nvSpPr>
          <p:cNvPr id="106503" name="TextBox 8"/>
          <p:cNvSpPr txBox="1">
            <a:spLocks noChangeArrowheads="1"/>
          </p:cNvSpPr>
          <p:nvPr/>
        </p:nvSpPr>
        <p:spPr bwMode="auto">
          <a:xfrm>
            <a:off x="796925" y="1600200"/>
            <a:ext cx="8181975"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2000">
                <a:solidFill>
                  <a:srgbClr val="000000"/>
                </a:solidFill>
                <a:latin typeface="Calibri" pitchFamily="34" charset="0"/>
              </a:rPr>
              <a:t>DOL guidance on allocation methodology is unclear, only that it is a fiduciary function and the plan must weigh the competing interests of the various classes of employees (and the effects of the method on those classes)</a:t>
            </a:r>
          </a:p>
          <a:p>
            <a:pPr eaLnBrk="1" hangingPunct="1"/>
            <a:endParaRPr lang="en-US" altLang="en-US" sz="2000">
              <a:solidFill>
                <a:srgbClr val="000000"/>
              </a:solidFill>
              <a:latin typeface="Calibri" pitchFamily="34" charset="0"/>
            </a:endParaRPr>
          </a:p>
          <a:p>
            <a:pPr eaLnBrk="1" hangingPunct="1"/>
            <a:r>
              <a:rPr lang="en-US" altLang="en-US" sz="2000">
                <a:solidFill>
                  <a:srgbClr val="000000"/>
                </a:solidFill>
                <a:latin typeface="Calibri" pitchFamily="34" charset="0"/>
              </a:rPr>
              <a:t>In the absence of a clear method being “endorsed” by the DOL, sponsors should:</a:t>
            </a:r>
          </a:p>
          <a:p>
            <a:pPr eaLnBrk="1" hangingPunct="1"/>
            <a:endParaRPr lang="en-US" altLang="en-US" sz="2000">
              <a:solidFill>
                <a:srgbClr val="000000"/>
              </a:solidFill>
              <a:latin typeface="Calibri" pitchFamily="34" charset="0"/>
            </a:endParaRPr>
          </a:p>
          <a:p>
            <a:pPr eaLnBrk="1" hangingPunct="1">
              <a:buFontTx/>
              <a:buBlip>
                <a:blip r:embed="rId3"/>
              </a:buBlip>
            </a:pPr>
            <a:r>
              <a:rPr lang="en-US" altLang="en-US" sz="2000">
                <a:solidFill>
                  <a:srgbClr val="000000"/>
                </a:solidFill>
                <a:latin typeface="Calibri" pitchFamily="34" charset="0"/>
              </a:rPr>
              <a:t> Create and follow a deliberate and prudent process for the allocation of expenses and revenue</a:t>
            </a:r>
          </a:p>
          <a:p>
            <a:pPr eaLnBrk="1" hangingPunct="1">
              <a:buFontTx/>
              <a:buBlip>
                <a:blip r:embed="rId3"/>
              </a:buBlip>
            </a:pPr>
            <a:r>
              <a:rPr lang="en-US" altLang="en-US" sz="2000">
                <a:solidFill>
                  <a:srgbClr val="000000"/>
                </a:solidFill>
                <a:latin typeface="Calibri" pitchFamily="34" charset="0"/>
              </a:rPr>
              <a:t> Consider the interests and possible effects of various classes of participants</a:t>
            </a:r>
          </a:p>
          <a:p>
            <a:pPr eaLnBrk="1" hangingPunct="1">
              <a:buFontTx/>
              <a:buBlip>
                <a:blip r:embed="rId3"/>
              </a:buBlip>
            </a:pPr>
            <a:r>
              <a:rPr lang="en-US" altLang="en-US" sz="2000">
                <a:solidFill>
                  <a:srgbClr val="000000"/>
                </a:solidFill>
                <a:latin typeface="Calibri" pitchFamily="34" charset="0"/>
              </a:rPr>
              <a:t> Ensure that the method is reasonable relative to the services provided</a:t>
            </a:r>
          </a:p>
          <a:p>
            <a:pPr eaLnBrk="1" hangingPunct="1">
              <a:buFontTx/>
              <a:buBlip>
                <a:blip r:embed="rId3"/>
              </a:buBlip>
            </a:pPr>
            <a:r>
              <a:rPr lang="en-US" altLang="en-US" sz="2000">
                <a:solidFill>
                  <a:srgbClr val="000000"/>
                </a:solidFill>
                <a:latin typeface="Calibri" pitchFamily="34" charset="0"/>
              </a:rPr>
              <a:t> Avoid conflicts of interest (particularly if the plan’s fiduciaries are also participants in the plan)</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3"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107524" name="Title 7"/>
          <p:cNvSpPr>
            <a:spLocks noGrp="1"/>
          </p:cNvSpPr>
          <p:nvPr>
            <p:ph type="title"/>
          </p:nvPr>
        </p:nvSpPr>
        <p:spPr>
          <a:xfrm>
            <a:off x="822325" y="795338"/>
            <a:ext cx="6696075" cy="625475"/>
          </a:xfrm>
        </p:spPr>
        <p:txBody>
          <a:bodyPr/>
          <a:lstStyle/>
          <a:p>
            <a:pPr algn="l"/>
            <a:r>
              <a:rPr lang="en-US" altLang="en-US" sz="3200" b="1" smtClean="0">
                <a:solidFill>
                  <a:schemeClr val="tx2"/>
                </a:solidFill>
                <a:latin typeface="Corbel" pitchFamily="34" charset="0"/>
              </a:rPr>
              <a:t>The Bottom Line</a:t>
            </a:r>
          </a:p>
        </p:txBody>
      </p:sp>
      <p:sp>
        <p:nvSpPr>
          <p:cNvPr id="107525" name="Content Placeholder 9"/>
          <p:cNvSpPr>
            <a:spLocks noGrp="1"/>
          </p:cNvSpPr>
          <p:nvPr>
            <p:ph idx="1"/>
          </p:nvPr>
        </p:nvSpPr>
        <p:spPr/>
        <p:txBody>
          <a:bodyPr/>
          <a:lstStyle/>
          <a:p>
            <a:endParaRPr lang="en-US" altLang="en-US" sz="1000" smtClean="0"/>
          </a:p>
          <a:p>
            <a:endParaRPr lang="en-US" altLang="en-US" sz="1000" smtClean="0"/>
          </a:p>
        </p:txBody>
      </p:sp>
      <p:sp>
        <p:nvSpPr>
          <p:cNvPr id="107526" name="Footer Placeholder 1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24</a:t>
            </a:r>
          </a:p>
        </p:txBody>
      </p:sp>
      <p:sp>
        <p:nvSpPr>
          <p:cNvPr id="107527" name="TextBox 8"/>
          <p:cNvSpPr txBox="1">
            <a:spLocks noChangeArrowheads="1"/>
          </p:cNvSpPr>
          <p:nvPr/>
        </p:nvSpPr>
        <p:spPr bwMode="auto">
          <a:xfrm>
            <a:off x="835025" y="1600200"/>
            <a:ext cx="7948613"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2400">
                <a:solidFill>
                  <a:srgbClr val="000000"/>
                </a:solidFill>
                <a:latin typeface="Calibri" pitchFamily="34" charset="0"/>
              </a:rPr>
              <a:t> Fee Disclosure has not resolved everything</a:t>
            </a:r>
          </a:p>
          <a:p>
            <a:pPr eaLnBrk="1" hangingPunct="1">
              <a:buFontTx/>
              <a:buBlip>
                <a:blip r:embed="rId3"/>
              </a:buBlip>
            </a:pPr>
            <a:r>
              <a:rPr lang="en-US" altLang="en-US" sz="2400">
                <a:solidFill>
                  <a:srgbClr val="000000"/>
                </a:solidFill>
                <a:latin typeface="Calibri" pitchFamily="34" charset="0"/>
              </a:rPr>
              <a:t> Plan sponsors need to pay attention to plan fees and thoroughly understand what they pay, what they get in return</a:t>
            </a:r>
          </a:p>
          <a:p>
            <a:pPr eaLnBrk="1" hangingPunct="1">
              <a:buFontTx/>
              <a:buBlip>
                <a:blip r:embed="rId3"/>
              </a:buBlip>
            </a:pPr>
            <a:r>
              <a:rPr lang="en-US" altLang="en-US" sz="2400">
                <a:solidFill>
                  <a:srgbClr val="000000"/>
                </a:solidFill>
                <a:latin typeface="Calibri" pitchFamily="34" charset="0"/>
              </a:rPr>
              <a:t> A thoughtful and consistently applied process, along with thorough documentation is a must</a:t>
            </a:r>
          </a:p>
          <a:p>
            <a:pPr eaLnBrk="1" hangingPunct="1">
              <a:buFontTx/>
              <a:buBlip>
                <a:blip r:embed="rId3"/>
              </a:buBlip>
            </a:pPr>
            <a:r>
              <a:rPr lang="en-US" altLang="en-US" sz="2400">
                <a:solidFill>
                  <a:srgbClr val="000000"/>
                </a:solidFill>
                <a:latin typeface="Calibri" pitchFamily="34" charset="0"/>
              </a:rPr>
              <a:t> Sponsors should understand the various pricing options and choose one that is best given their unique situation</a:t>
            </a:r>
          </a:p>
          <a:p>
            <a:pPr eaLnBrk="1" hangingPunct="1">
              <a:buFontTx/>
              <a:buBlip>
                <a:blip r:embed="rId3"/>
              </a:buBlip>
            </a:pPr>
            <a:r>
              <a:rPr lang="en-US" altLang="en-US" sz="2400">
                <a:solidFill>
                  <a:srgbClr val="000000"/>
                </a:solidFill>
                <a:latin typeface="Calibri" pitchFamily="34" charset="0"/>
              </a:rPr>
              <a:t> Be prepared for conversations about allocation methodology</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547"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108548" name="Title 7"/>
          <p:cNvSpPr>
            <a:spLocks noGrp="1"/>
          </p:cNvSpPr>
          <p:nvPr>
            <p:ph type="title"/>
          </p:nvPr>
        </p:nvSpPr>
        <p:spPr>
          <a:xfrm>
            <a:off x="815975" y="773113"/>
            <a:ext cx="7631113" cy="700087"/>
          </a:xfrm>
        </p:spPr>
        <p:txBody>
          <a:bodyPr/>
          <a:lstStyle/>
          <a:p>
            <a:pPr algn="l"/>
            <a:r>
              <a:rPr lang="en-US" altLang="en-US" sz="2800" b="1" smtClean="0">
                <a:solidFill>
                  <a:schemeClr val="tx2"/>
                </a:solidFill>
                <a:latin typeface="Corbel" pitchFamily="34" charset="0"/>
              </a:rPr>
              <a:t>Appendix</a:t>
            </a:r>
          </a:p>
        </p:txBody>
      </p:sp>
      <p:sp>
        <p:nvSpPr>
          <p:cNvPr id="108549" name="Footer Placeholder 9"/>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25</a:t>
            </a:r>
          </a:p>
        </p:txBody>
      </p:sp>
      <p:sp>
        <p:nvSpPr>
          <p:cNvPr id="108550" name="Rectangle 1"/>
          <p:cNvSpPr>
            <a:spLocks noChangeArrowheads="1"/>
          </p:cNvSpPr>
          <p:nvPr/>
        </p:nvSpPr>
        <p:spPr bwMode="auto">
          <a:xfrm>
            <a:off x="703263" y="5218113"/>
            <a:ext cx="5781675"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100">
                <a:solidFill>
                  <a:srgbClr val="595959"/>
                </a:solidFill>
                <a:latin typeface="Corbel" pitchFamily="34" charset="0"/>
                <a:ea typeface="Calibri" pitchFamily="34" charset="0"/>
                <a:cs typeface="Arial" charset="0"/>
              </a:rPr>
              <a:t>Stable Two Financial, LLC is an investment adviser registered with the U.S. Securities and Exchange Commission.  Advisory services are only offered to clients or prospective clients where Stab le Two Financial, LLC and its representatives are properly licensed or exempted.  This website is solely for informational purposes.  No advice may be rendered by Stable Two Financial, LLC unless a client service agreement is in place with you.</a:t>
            </a:r>
            <a:endParaRPr lang="en-US" altLang="en-US">
              <a:solidFill>
                <a:srgbClr val="595959"/>
              </a:solidFill>
              <a:latin typeface="Corbel" pitchFamily="34" charset="0"/>
              <a:ea typeface="Calibri" pitchFamily="34" charset="0"/>
              <a:cs typeface="Arial"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1"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 name="Title 7"/>
          <p:cNvSpPr>
            <a:spLocks noGrp="1"/>
          </p:cNvSpPr>
          <p:nvPr>
            <p:ph type="title"/>
          </p:nvPr>
        </p:nvSpPr>
        <p:spPr>
          <a:xfrm>
            <a:off x="773113" y="795338"/>
            <a:ext cx="6696075" cy="625475"/>
          </a:xfrm>
        </p:spPr>
        <p:txBody>
          <a:bodyPr rtlCol="0">
            <a:normAutofit fontScale="90000"/>
          </a:bodyPr>
          <a:lstStyle/>
          <a:p>
            <a:pPr algn="l" fontAlgn="auto">
              <a:spcAft>
                <a:spcPts val="0"/>
              </a:spcAft>
              <a:defRPr/>
            </a:pPr>
            <a:r>
              <a:rPr lang="en-US" sz="2800" b="1" dirty="0" smtClean="0">
                <a:solidFill>
                  <a:schemeClr val="tx2"/>
                </a:solidFill>
                <a:latin typeface="Corbel" pitchFamily="34" charset="0"/>
              </a:rPr>
              <a:t>Description of a typical Bundled Pricing Model</a:t>
            </a:r>
            <a:endParaRPr lang="en-US" sz="2800" b="1" dirty="0">
              <a:solidFill>
                <a:schemeClr val="tx2"/>
              </a:solidFill>
              <a:latin typeface="Corbel" pitchFamily="34" charset="0"/>
            </a:endParaRPr>
          </a:p>
        </p:txBody>
      </p:sp>
      <p:sp>
        <p:nvSpPr>
          <p:cNvPr id="109573" name="Content Placeholder 9"/>
          <p:cNvSpPr>
            <a:spLocks noGrp="1"/>
          </p:cNvSpPr>
          <p:nvPr>
            <p:ph idx="1"/>
          </p:nvPr>
        </p:nvSpPr>
        <p:spPr/>
        <p:txBody>
          <a:bodyPr/>
          <a:lstStyle/>
          <a:p>
            <a:endParaRPr lang="en-US" altLang="en-US" sz="1000" smtClean="0"/>
          </a:p>
          <a:p>
            <a:endParaRPr lang="en-US" altLang="en-US" sz="1000" smtClean="0"/>
          </a:p>
        </p:txBody>
      </p:sp>
      <p:sp>
        <p:nvSpPr>
          <p:cNvPr id="109574" name="Footer Placeholder 1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26</a:t>
            </a:r>
          </a:p>
        </p:txBody>
      </p:sp>
      <p:sp>
        <p:nvSpPr>
          <p:cNvPr id="109575" name="Rectangle 8"/>
          <p:cNvSpPr>
            <a:spLocks noChangeArrowheads="1"/>
          </p:cNvSpPr>
          <p:nvPr/>
        </p:nvSpPr>
        <p:spPr bwMode="auto">
          <a:xfrm>
            <a:off x="633413" y="1420813"/>
            <a:ext cx="82994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200">
                <a:solidFill>
                  <a:srgbClr val="000000"/>
                </a:solidFill>
                <a:latin typeface="Corbel" pitchFamily="34" charset="0"/>
              </a:rPr>
              <a:t>What many sponsors currently have in place.  </a:t>
            </a:r>
          </a:p>
          <a:p>
            <a:pPr eaLnBrk="1" hangingPunct="1">
              <a:buFontTx/>
              <a:buBlip>
                <a:blip r:embed="rId3"/>
              </a:buBlip>
            </a:pPr>
            <a:r>
              <a:rPr lang="en-US" altLang="en-US" sz="1200">
                <a:solidFill>
                  <a:srgbClr val="000000"/>
                </a:solidFill>
                <a:latin typeface="Corbel" pitchFamily="34" charset="0"/>
              </a:rPr>
              <a:t>The fee is negotiated and is typically defined as a revenue “target” (often described at a percent of plan assets), but isn’t a formal contractual obligation of the provider, or the Plan.</a:t>
            </a:r>
          </a:p>
          <a:p>
            <a:pPr eaLnBrk="1" hangingPunct="1">
              <a:buFontTx/>
              <a:buBlip>
                <a:blip r:embed="rId3"/>
              </a:buBlip>
            </a:pPr>
            <a:r>
              <a:rPr lang="en-US" altLang="en-US" sz="1200">
                <a:solidFill>
                  <a:srgbClr val="000000"/>
                </a:solidFill>
                <a:latin typeface="Corbel" pitchFamily="34" charset="0"/>
              </a:rPr>
              <a:t>There is no on-going reconciliation of actual revenue to the target and a variance in the actual revenue produces either a surplus or deficit that is retained by the provider(although either party can renegotiate if the actual results deviate materially from the assumptions originally made)</a:t>
            </a:r>
          </a:p>
          <a:p>
            <a:pPr eaLnBrk="1" hangingPunct="1">
              <a:buFontTx/>
              <a:buBlip>
                <a:blip r:embed="rId3"/>
              </a:buBlip>
            </a:pPr>
            <a:r>
              <a:rPr lang="en-US" altLang="en-US" sz="1200">
                <a:solidFill>
                  <a:srgbClr val="000000"/>
                </a:solidFill>
                <a:latin typeface="Corbel" pitchFamily="34" charset="0"/>
              </a:rPr>
              <a:t>Provider usually offers an inclusive suite of services, with some ala carte options available</a:t>
            </a:r>
          </a:p>
          <a:p>
            <a:pPr eaLnBrk="1" hangingPunct="1">
              <a:buFontTx/>
              <a:buBlip>
                <a:blip r:embed="rId3"/>
              </a:buBlip>
            </a:pPr>
            <a:r>
              <a:rPr lang="en-US" altLang="en-US" sz="1200">
                <a:solidFill>
                  <a:srgbClr val="000000"/>
                </a:solidFill>
                <a:latin typeface="Corbel" pitchFamily="34" charset="0"/>
              </a:rPr>
              <a:t>Provider usually offers many product updates/enhancements without an incremental increase in costs, but not all.</a:t>
            </a:r>
          </a:p>
          <a:p>
            <a:pPr eaLnBrk="1" hangingPunct="1">
              <a:buFontTx/>
              <a:buBlip>
                <a:blip r:embed="rId3"/>
              </a:buBlip>
            </a:pPr>
            <a:r>
              <a:rPr lang="en-US" altLang="en-US" sz="1200">
                <a:solidFill>
                  <a:srgbClr val="000000"/>
                </a:solidFill>
                <a:latin typeface="Corbel" pitchFamily="34" charset="0"/>
              </a:rPr>
              <a:t>The contract is typically “evergreen” and can be terminated at any time (subject to the service agreement language) by either party.</a:t>
            </a:r>
          </a:p>
          <a:p>
            <a:pPr eaLnBrk="1" hangingPunct="1">
              <a:buFontTx/>
              <a:buBlip>
                <a:blip r:embed="rId3"/>
              </a:buBlip>
            </a:pPr>
            <a:r>
              <a:rPr lang="en-US" altLang="en-US" sz="1200">
                <a:solidFill>
                  <a:srgbClr val="000000"/>
                </a:solidFill>
                <a:latin typeface="Corbel" pitchFamily="34" charset="0"/>
              </a:rPr>
              <a:t>Pro: The </a:t>
            </a:r>
            <a:r>
              <a:rPr lang="en-US" altLang="en-US" sz="1200" i="1">
                <a:solidFill>
                  <a:srgbClr val="000000"/>
                </a:solidFill>
                <a:latin typeface="Corbel" pitchFamily="34" charset="0"/>
              </a:rPr>
              <a:t>provider</a:t>
            </a:r>
            <a:r>
              <a:rPr lang="en-US" altLang="en-US" sz="1200">
                <a:solidFill>
                  <a:srgbClr val="000000"/>
                </a:solidFill>
                <a:latin typeface="Corbel" pitchFamily="34" charset="0"/>
              </a:rPr>
              <a:t> assumes all market and participant asset allocation/behavior risk.  For instance, if the market falls materially, they cannot come back and ask for more money retroactively (although they could renegotiate for a prospective change).  Likewise, if participants re-allocate their assets to funds that generate less revenue (e.g. index funds), the provider cannot ask you to pay for the shortfall.</a:t>
            </a:r>
          </a:p>
          <a:p>
            <a:pPr eaLnBrk="1" hangingPunct="1">
              <a:buFontTx/>
              <a:buBlip>
                <a:blip r:embed="rId3"/>
              </a:buBlip>
            </a:pPr>
            <a:r>
              <a:rPr lang="en-US" altLang="en-US" sz="1200">
                <a:solidFill>
                  <a:srgbClr val="000000"/>
                </a:solidFill>
                <a:latin typeface="Corbel" pitchFamily="34" charset="0"/>
              </a:rPr>
              <a:t>Con: While still the most commonly used pricing model in the industry for smaller plans, it is becoming less popular among larger plan sponsors who are looking for a greater degree of transparency and accountability.   While it doesn’t open the sponsor up to unbudgeted costs (see the two models to follow), it is less transparent and precise and requires periodic monitoring/benchmarking to ensure that costs don’t become unreasonable as the plan grows.  It increases the likelihood of having on-going surpluses since it is only a point in time calculation.</a:t>
            </a:r>
          </a:p>
          <a:p>
            <a:pPr eaLnBrk="1" hangingPunct="1">
              <a:buFontTx/>
              <a:buBlip>
                <a:blip r:embed="rId3"/>
              </a:buBlip>
            </a:pPr>
            <a:r>
              <a:rPr lang="en-US" altLang="en-US" sz="1200">
                <a:solidFill>
                  <a:srgbClr val="000000"/>
                </a:solidFill>
                <a:latin typeface="Corbel" pitchFamily="34" charset="0"/>
              </a:rPr>
              <a:t>Some providers can create a hybrid model that would allow for the periodic allocation of negotiated “surplus revenue” above the target to be allocated back to participants or used to fund “ERISA Budget”.  The </a:t>
            </a:r>
            <a:r>
              <a:rPr lang="en-US" altLang="en-US" sz="1200" i="1">
                <a:solidFill>
                  <a:srgbClr val="000000"/>
                </a:solidFill>
                <a:latin typeface="Corbel" pitchFamily="34" charset="0"/>
              </a:rPr>
              <a:t>amount is predetermined</a:t>
            </a:r>
            <a:r>
              <a:rPr lang="en-US" altLang="en-US" sz="1200">
                <a:solidFill>
                  <a:srgbClr val="000000"/>
                </a:solidFill>
                <a:latin typeface="Corbel" pitchFamily="34" charset="0"/>
              </a:rPr>
              <a:t> at the beginning of the year and does not change until it is recalculated the following year.  If revenue exceeds the amount negotiated at the beginning of the year, the sponsor retains it.  If revenue is less than negotiated the provider cannot recoup the loss.  The participant credit is typically allocated quarterly on a pro rata basis to participants with an account balance at the time of the allocation.</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595"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 name="Title 7"/>
          <p:cNvSpPr>
            <a:spLocks noGrp="1"/>
          </p:cNvSpPr>
          <p:nvPr>
            <p:ph type="title"/>
          </p:nvPr>
        </p:nvSpPr>
        <p:spPr>
          <a:xfrm>
            <a:off x="801688" y="795338"/>
            <a:ext cx="6696075" cy="625475"/>
          </a:xfrm>
        </p:spPr>
        <p:txBody>
          <a:bodyPr rtlCol="0">
            <a:normAutofit fontScale="90000"/>
          </a:bodyPr>
          <a:lstStyle/>
          <a:p>
            <a:pPr algn="l" fontAlgn="auto">
              <a:spcAft>
                <a:spcPts val="0"/>
              </a:spcAft>
              <a:defRPr/>
            </a:pPr>
            <a:r>
              <a:rPr lang="en-US" sz="2800" b="1" dirty="0" smtClean="0">
                <a:solidFill>
                  <a:schemeClr val="tx2"/>
                </a:solidFill>
                <a:latin typeface="Corbel" pitchFamily="34" charset="0"/>
              </a:rPr>
              <a:t>Description of a typical Fixed Basis Point Model</a:t>
            </a:r>
            <a:endParaRPr lang="en-US" sz="2800" b="1" dirty="0">
              <a:solidFill>
                <a:schemeClr val="tx2"/>
              </a:solidFill>
              <a:latin typeface="Corbel" pitchFamily="34" charset="0"/>
            </a:endParaRPr>
          </a:p>
        </p:txBody>
      </p:sp>
      <p:sp>
        <p:nvSpPr>
          <p:cNvPr id="110597" name="Content Placeholder 9"/>
          <p:cNvSpPr>
            <a:spLocks noGrp="1"/>
          </p:cNvSpPr>
          <p:nvPr>
            <p:ph idx="1"/>
          </p:nvPr>
        </p:nvSpPr>
        <p:spPr/>
        <p:txBody>
          <a:bodyPr/>
          <a:lstStyle/>
          <a:p>
            <a:endParaRPr lang="en-US" altLang="en-US" sz="1000" smtClean="0"/>
          </a:p>
          <a:p>
            <a:endParaRPr lang="en-US" altLang="en-US" sz="1000" smtClean="0"/>
          </a:p>
        </p:txBody>
      </p:sp>
      <p:sp>
        <p:nvSpPr>
          <p:cNvPr id="110598" name="Footer Placeholder 1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27</a:t>
            </a:r>
          </a:p>
        </p:txBody>
      </p:sp>
      <p:sp>
        <p:nvSpPr>
          <p:cNvPr id="110599" name="Rectangle 1"/>
          <p:cNvSpPr>
            <a:spLocks noChangeArrowheads="1"/>
          </p:cNvSpPr>
          <p:nvPr/>
        </p:nvSpPr>
        <p:spPr bwMode="auto">
          <a:xfrm>
            <a:off x="801688" y="1285875"/>
            <a:ext cx="806132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200">
                <a:solidFill>
                  <a:srgbClr val="000000"/>
                </a:solidFill>
                <a:latin typeface="Corbel" pitchFamily="34" charset="0"/>
                <a:ea typeface="Calibri" pitchFamily="34" charset="0"/>
                <a:cs typeface="Times New Roman" pitchFamily="18" charset="0"/>
              </a:rPr>
              <a:t>Fee is negotiated and is defined as a pre-determined percent of plan assets (e.g. .10%) which becomes the contractually identified price.  Through periodic reconciliation, typically quarterly, credits and deficits are determined as noted below.</a:t>
            </a:r>
          </a:p>
          <a:p>
            <a:pPr eaLnBrk="1" hangingPunct="1">
              <a:buFontTx/>
              <a:buBlip>
                <a:blip r:embed="rId3"/>
              </a:buBlip>
            </a:pPr>
            <a:endParaRPr lang="en-US" altLang="en-US" sz="1200">
              <a:solidFill>
                <a:srgbClr val="000000"/>
              </a:solidFill>
              <a:latin typeface="Corbel" pitchFamily="34" charset="0"/>
              <a:ea typeface="Calibri" pitchFamily="34" charset="0"/>
              <a:cs typeface="Arial" charset="0"/>
            </a:endParaRPr>
          </a:p>
          <a:p>
            <a:pPr>
              <a:buFontTx/>
              <a:buBlip>
                <a:blip r:embed="rId3"/>
              </a:buBlip>
            </a:pPr>
            <a:r>
              <a:rPr lang="en-US" altLang="en-US" sz="1200">
                <a:solidFill>
                  <a:srgbClr val="000000"/>
                </a:solidFill>
                <a:latin typeface="Corbel" pitchFamily="34" charset="0"/>
                <a:ea typeface="Calibri" pitchFamily="34" charset="0"/>
                <a:cs typeface="Times New Roman" pitchFamily="18" charset="0"/>
              </a:rPr>
              <a:t>There is periodic reconciliation (typically quarterly) of </a:t>
            </a:r>
            <a:r>
              <a:rPr lang="en-US" altLang="en-US" sz="1200" i="1">
                <a:solidFill>
                  <a:srgbClr val="000000"/>
                </a:solidFill>
                <a:latin typeface="Corbel" pitchFamily="34" charset="0"/>
                <a:ea typeface="Calibri" pitchFamily="34" charset="0"/>
                <a:cs typeface="Times New Roman" pitchFamily="18" charset="0"/>
              </a:rPr>
              <a:t>actual revenue received</a:t>
            </a:r>
            <a:r>
              <a:rPr lang="en-US" altLang="en-US" sz="1200">
                <a:solidFill>
                  <a:srgbClr val="000000"/>
                </a:solidFill>
                <a:latin typeface="Corbel" pitchFamily="34" charset="0"/>
                <a:ea typeface="Calibri" pitchFamily="34" charset="0"/>
                <a:cs typeface="Times New Roman" pitchFamily="18" charset="0"/>
              </a:rPr>
              <a:t> to the negotiated rate to determine if there is a surplus or deficit in the revenue received by Fidelity.  </a:t>
            </a:r>
            <a:endParaRPr lang="en-US" altLang="en-US" sz="1200">
              <a:solidFill>
                <a:srgbClr val="000000"/>
              </a:solidFill>
              <a:latin typeface="Corbel" pitchFamily="34" charset="0"/>
              <a:ea typeface="Calibri" pitchFamily="34" charset="0"/>
              <a:cs typeface="Arial" charset="0"/>
            </a:endParaRPr>
          </a:p>
          <a:p>
            <a:pPr lvl="1">
              <a:buClr>
                <a:srgbClr val="F79646"/>
              </a:buClr>
              <a:buFont typeface="Wingdings" pitchFamily="2" charset="2"/>
              <a:buChar char="§"/>
            </a:pPr>
            <a:r>
              <a:rPr lang="en-US" altLang="en-US" sz="1200">
                <a:solidFill>
                  <a:srgbClr val="000000"/>
                </a:solidFill>
                <a:latin typeface="Corbel" pitchFamily="34" charset="0"/>
                <a:cs typeface="Calibri" pitchFamily="34" charset="0"/>
              </a:rPr>
              <a:t>If the result is a credit, it could be passed-back to participants, used to pay for ancillary services from Fidelity such as additional employee meetings or custom communications, or used to pay other ERISA eligible expenses (such as your consulting or auditors fees) </a:t>
            </a:r>
            <a:endParaRPr lang="en-US" altLang="en-US" sz="1200">
              <a:solidFill>
                <a:srgbClr val="000000"/>
              </a:solidFill>
              <a:latin typeface="Corbel" pitchFamily="34" charset="0"/>
              <a:cs typeface="Arial" charset="0"/>
            </a:endParaRPr>
          </a:p>
          <a:p>
            <a:pPr lvl="1">
              <a:buClr>
                <a:srgbClr val="F79646"/>
              </a:buClr>
              <a:buFont typeface="Wingdings" pitchFamily="2" charset="2"/>
              <a:buChar char="§"/>
            </a:pPr>
            <a:r>
              <a:rPr lang="en-US" altLang="en-US" sz="1200">
                <a:solidFill>
                  <a:srgbClr val="000000"/>
                </a:solidFill>
                <a:latin typeface="Corbel" pitchFamily="34" charset="0"/>
                <a:cs typeface="Calibri" pitchFamily="34" charset="0"/>
              </a:rPr>
              <a:t>If a deficit exists, the provider will bill either the plan sponsor or debit participant accounts (usually as part of the next participant statement or client invoice - often quarterly).  </a:t>
            </a:r>
          </a:p>
          <a:p>
            <a:pPr lvl="1">
              <a:buClr>
                <a:srgbClr val="F79646"/>
              </a:buClr>
              <a:buFont typeface="Wingdings" pitchFamily="2" charset="2"/>
              <a:buChar char="§"/>
            </a:pPr>
            <a:endParaRPr lang="en-US" altLang="en-US" sz="1200">
              <a:solidFill>
                <a:srgbClr val="000000"/>
              </a:solidFill>
              <a:latin typeface="Corbel" pitchFamily="34" charset="0"/>
              <a:cs typeface="Arial" charset="0"/>
            </a:endParaRPr>
          </a:p>
          <a:p>
            <a:pPr>
              <a:buFontTx/>
              <a:buBlip>
                <a:blip r:embed="rId3"/>
              </a:buBlip>
            </a:pPr>
            <a:r>
              <a:rPr lang="en-US" altLang="en-US" sz="1200">
                <a:solidFill>
                  <a:srgbClr val="000000"/>
                </a:solidFill>
                <a:latin typeface="Corbel" pitchFamily="34" charset="0"/>
                <a:cs typeface="Calibri" pitchFamily="34" charset="0"/>
              </a:rPr>
              <a:t>Provider usually offers a predefined suite of services, with more ala carte options</a:t>
            </a:r>
          </a:p>
          <a:p>
            <a:pPr>
              <a:buFontTx/>
              <a:buBlip>
                <a:blip r:embed="rId3"/>
              </a:buBlip>
            </a:pPr>
            <a:endParaRPr lang="en-US" altLang="en-US" sz="1200">
              <a:solidFill>
                <a:srgbClr val="000000"/>
              </a:solidFill>
              <a:latin typeface="Corbel" pitchFamily="34" charset="0"/>
              <a:cs typeface="Arial" charset="0"/>
            </a:endParaRPr>
          </a:p>
          <a:p>
            <a:pPr>
              <a:buFontTx/>
              <a:buBlip>
                <a:blip r:embed="rId3"/>
              </a:buBlip>
            </a:pPr>
            <a:r>
              <a:rPr lang="en-US" altLang="en-US" sz="1200">
                <a:solidFill>
                  <a:srgbClr val="000000"/>
                </a:solidFill>
                <a:latin typeface="Corbel" pitchFamily="34" charset="0"/>
                <a:cs typeface="Calibri" pitchFamily="34" charset="0"/>
              </a:rPr>
              <a:t>Provider may offer product updates/enhancements without an incremental increase in costs, but may also charge for additional services they roll-out</a:t>
            </a:r>
          </a:p>
          <a:p>
            <a:pPr>
              <a:buFontTx/>
              <a:buBlip>
                <a:blip r:embed="rId3"/>
              </a:buBlip>
            </a:pPr>
            <a:endParaRPr lang="en-US" altLang="en-US" sz="1200">
              <a:solidFill>
                <a:srgbClr val="000000"/>
              </a:solidFill>
              <a:latin typeface="Corbel" pitchFamily="34" charset="0"/>
              <a:cs typeface="Arial" charset="0"/>
            </a:endParaRPr>
          </a:p>
          <a:p>
            <a:pPr>
              <a:buFontTx/>
              <a:buBlip>
                <a:blip r:embed="rId3"/>
              </a:buBlip>
            </a:pPr>
            <a:r>
              <a:rPr lang="en-US" altLang="en-US" sz="1200">
                <a:solidFill>
                  <a:srgbClr val="000000"/>
                </a:solidFill>
                <a:latin typeface="Corbel" pitchFamily="34" charset="0"/>
                <a:cs typeface="Calibri" pitchFamily="34" charset="0"/>
              </a:rPr>
              <a:t>The contract is typically for a set term (typically 2-3 years) and may be more difficult to terminate at will. </a:t>
            </a:r>
          </a:p>
          <a:p>
            <a:pPr>
              <a:buFontTx/>
              <a:buBlip>
                <a:blip r:embed="rId3"/>
              </a:buBlip>
            </a:pPr>
            <a:endParaRPr lang="en-US" altLang="en-US" sz="1200">
              <a:solidFill>
                <a:srgbClr val="000000"/>
              </a:solidFill>
              <a:latin typeface="Corbel" pitchFamily="34" charset="0"/>
              <a:cs typeface="Arial" charset="0"/>
            </a:endParaRPr>
          </a:p>
          <a:p>
            <a:pPr>
              <a:buFontTx/>
              <a:buBlip>
                <a:blip r:embed="rId3"/>
              </a:buBlip>
            </a:pPr>
            <a:r>
              <a:rPr lang="en-US" altLang="en-US" sz="1200" b="1">
                <a:solidFill>
                  <a:srgbClr val="000000"/>
                </a:solidFill>
                <a:latin typeface="Corbel" pitchFamily="34" charset="0"/>
                <a:cs typeface="Calibri" pitchFamily="34" charset="0"/>
              </a:rPr>
              <a:t>Pro:</a:t>
            </a:r>
            <a:r>
              <a:rPr lang="en-US" altLang="en-US" sz="1200">
                <a:solidFill>
                  <a:srgbClr val="000000"/>
                </a:solidFill>
                <a:latin typeface="Corbel" pitchFamily="34" charset="0"/>
                <a:cs typeface="Calibri" pitchFamily="34" charset="0"/>
              </a:rPr>
              <a:t> The </a:t>
            </a:r>
            <a:r>
              <a:rPr lang="en-US" altLang="en-US" sz="1200" i="1">
                <a:solidFill>
                  <a:srgbClr val="000000"/>
                </a:solidFill>
                <a:latin typeface="Corbel" pitchFamily="34" charset="0"/>
                <a:cs typeface="Calibri" pitchFamily="34" charset="0"/>
              </a:rPr>
              <a:t>provider</a:t>
            </a:r>
            <a:r>
              <a:rPr lang="en-US" altLang="en-US" sz="1200">
                <a:solidFill>
                  <a:srgbClr val="000000"/>
                </a:solidFill>
                <a:latin typeface="Corbel" pitchFamily="34" charset="0"/>
                <a:cs typeface="Calibri" pitchFamily="34" charset="0"/>
              </a:rPr>
              <a:t> assumes the market risk described above</a:t>
            </a:r>
          </a:p>
          <a:p>
            <a:pPr>
              <a:buFontTx/>
              <a:buBlip>
                <a:blip r:embed="rId3"/>
              </a:buBlip>
            </a:pPr>
            <a:endParaRPr lang="en-US" altLang="en-US" sz="1200">
              <a:solidFill>
                <a:srgbClr val="000000"/>
              </a:solidFill>
              <a:latin typeface="Corbel" pitchFamily="34" charset="0"/>
              <a:cs typeface="Arial" charset="0"/>
            </a:endParaRPr>
          </a:p>
          <a:p>
            <a:pPr>
              <a:buFontTx/>
              <a:buBlip>
                <a:blip r:embed="rId3"/>
              </a:buBlip>
            </a:pPr>
            <a:r>
              <a:rPr lang="en-US" altLang="en-US" sz="1200" b="1">
                <a:solidFill>
                  <a:srgbClr val="000000"/>
                </a:solidFill>
                <a:latin typeface="Corbel" pitchFamily="34" charset="0"/>
                <a:cs typeface="Calibri" pitchFamily="34" charset="0"/>
              </a:rPr>
              <a:t>Con:</a:t>
            </a:r>
            <a:r>
              <a:rPr lang="en-US" altLang="en-US" sz="1200">
                <a:solidFill>
                  <a:srgbClr val="000000"/>
                </a:solidFill>
                <a:latin typeface="Corbel" pitchFamily="34" charset="0"/>
                <a:cs typeface="Calibri" pitchFamily="34" charset="0"/>
              </a:rPr>
              <a:t> The </a:t>
            </a:r>
            <a:r>
              <a:rPr lang="en-US" altLang="en-US" sz="1200" i="1">
                <a:solidFill>
                  <a:srgbClr val="000000"/>
                </a:solidFill>
                <a:latin typeface="Corbel" pitchFamily="34" charset="0"/>
                <a:cs typeface="Calibri" pitchFamily="34" charset="0"/>
              </a:rPr>
              <a:t>plan</a:t>
            </a:r>
            <a:r>
              <a:rPr lang="en-US" altLang="en-US" sz="1200">
                <a:solidFill>
                  <a:srgbClr val="000000"/>
                </a:solidFill>
                <a:latin typeface="Corbel" pitchFamily="34" charset="0"/>
                <a:cs typeface="Calibri" pitchFamily="34" charset="0"/>
              </a:rPr>
              <a:t> assumes the risk for variances in participant asset allocation/behavior which could open the sponsor (or participants) up to less predictable costs if participant asset allocations change quickly (assuming fund revenue is being used to cover the cost of plan administration.)</a:t>
            </a:r>
          </a:p>
          <a:p>
            <a:pPr>
              <a:buFontTx/>
              <a:buBlip>
                <a:blip r:embed="rId3"/>
              </a:buBlip>
            </a:pPr>
            <a:endParaRPr lang="en-US" altLang="en-US" sz="1200">
              <a:solidFill>
                <a:srgbClr val="000000"/>
              </a:solidFill>
              <a:latin typeface="Corbel" pitchFamily="34" charset="0"/>
              <a:cs typeface="Arial" charset="0"/>
            </a:endParaRPr>
          </a:p>
          <a:p>
            <a:pPr>
              <a:buFontTx/>
              <a:buBlip>
                <a:blip r:embed="rId3"/>
              </a:buBlip>
            </a:pPr>
            <a:r>
              <a:rPr lang="en-US" altLang="en-US" sz="1200">
                <a:solidFill>
                  <a:srgbClr val="000000"/>
                </a:solidFill>
                <a:latin typeface="Corbel" pitchFamily="34" charset="0"/>
                <a:cs typeface="Calibri" pitchFamily="34" charset="0"/>
              </a:rPr>
              <a:t>This approach is becoming a common pricing method for larger plan sponsors and is gaining use by smaller plans as well as it is viewed as a more precise method of allocating plan costs</a:t>
            </a:r>
            <a:r>
              <a:rPr lang="en-US" altLang="en-US" sz="1200" b="1">
                <a:solidFill>
                  <a:srgbClr val="000000"/>
                </a:solidFill>
                <a:latin typeface="Corbel" pitchFamily="34" charset="0"/>
                <a:cs typeface="Calibri" pitchFamily="34" charset="0"/>
              </a:rPr>
              <a:t> </a:t>
            </a:r>
            <a:r>
              <a:rPr lang="en-US" altLang="en-US" sz="1200">
                <a:solidFill>
                  <a:srgbClr val="000000"/>
                </a:solidFill>
                <a:latin typeface="Corbel" pitchFamily="34" charset="0"/>
                <a:cs typeface="Calibri" pitchFamily="34" charset="0"/>
              </a:rPr>
              <a:t>and revenue and offers greater transparency.  </a:t>
            </a:r>
            <a:endParaRPr lang="en-US" altLang="en-US" sz="1200">
              <a:solidFill>
                <a:srgbClr val="000000"/>
              </a:solidFill>
              <a:latin typeface="Corbel" pitchFamily="34" charset="0"/>
              <a:cs typeface="Arial"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19"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111620" name="Title 7"/>
          <p:cNvSpPr>
            <a:spLocks noGrp="1"/>
          </p:cNvSpPr>
          <p:nvPr>
            <p:ph type="title"/>
          </p:nvPr>
        </p:nvSpPr>
        <p:spPr>
          <a:xfrm>
            <a:off x="787400" y="795338"/>
            <a:ext cx="6696075" cy="625475"/>
          </a:xfrm>
        </p:spPr>
        <p:txBody>
          <a:bodyPr/>
          <a:lstStyle/>
          <a:p>
            <a:pPr algn="l"/>
            <a:r>
              <a:rPr lang="en-US" altLang="en-US" sz="2800" b="1" smtClean="0">
                <a:solidFill>
                  <a:schemeClr val="tx2"/>
                </a:solidFill>
                <a:latin typeface="Corbel" pitchFamily="34" charset="0"/>
              </a:rPr>
              <a:t>Description of Fixed Dollar Model</a:t>
            </a:r>
          </a:p>
        </p:txBody>
      </p:sp>
      <p:sp>
        <p:nvSpPr>
          <p:cNvPr id="111621" name="Content Placeholder 9"/>
          <p:cNvSpPr>
            <a:spLocks noGrp="1"/>
          </p:cNvSpPr>
          <p:nvPr>
            <p:ph idx="1"/>
          </p:nvPr>
        </p:nvSpPr>
        <p:spPr/>
        <p:txBody>
          <a:bodyPr/>
          <a:lstStyle/>
          <a:p>
            <a:endParaRPr lang="en-US" altLang="en-US" sz="1000" smtClean="0"/>
          </a:p>
          <a:p>
            <a:endParaRPr lang="en-US" altLang="en-US" sz="1000" smtClean="0"/>
          </a:p>
        </p:txBody>
      </p:sp>
      <p:sp>
        <p:nvSpPr>
          <p:cNvPr id="111622" name="Footer Placeholder 1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28</a:t>
            </a:r>
          </a:p>
        </p:txBody>
      </p:sp>
      <p:sp>
        <p:nvSpPr>
          <p:cNvPr id="111623" name="Rectangle 8"/>
          <p:cNvSpPr>
            <a:spLocks noChangeArrowheads="1"/>
          </p:cNvSpPr>
          <p:nvPr/>
        </p:nvSpPr>
        <p:spPr bwMode="auto">
          <a:xfrm>
            <a:off x="787400" y="1420813"/>
            <a:ext cx="80899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buFontTx/>
              <a:buBlip>
                <a:blip r:embed="rId3"/>
              </a:buBlip>
            </a:pPr>
            <a:r>
              <a:rPr lang="en-US" altLang="en-US" sz="1200">
                <a:solidFill>
                  <a:srgbClr val="000000"/>
                </a:solidFill>
                <a:latin typeface="Corbel" pitchFamily="34" charset="0"/>
              </a:rPr>
              <a:t>Fee is negotiated and is defined as a pre-determined cost per participant (e.g. $100/participant) which becomes the contractually identified price.  Through periodic reconciliation, typically quarterly, credits and deficits are determined as noted below.</a:t>
            </a:r>
          </a:p>
          <a:p>
            <a:pPr eaLnBrk="1" hangingPunct="1">
              <a:buFontTx/>
              <a:buBlip>
                <a:blip r:embed="rId3"/>
              </a:buBlip>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Similar to the Fixed Basis Point model, there is periodic reconciliation (quarterly or annually depending on the provider) of </a:t>
            </a:r>
            <a:r>
              <a:rPr lang="en-US" altLang="en-US" sz="1200" i="1">
                <a:solidFill>
                  <a:srgbClr val="000000"/>
                </a:solidFill>
                <a:latin typeface="Corbel" pitchFamily="34" charset="0"/>
              </a:rPr>
              <a:t>actual revenue</a:t>
            </a:r>
            <a:r>
              <a:rPr lang="en-US" altLang="en-US" sz="1200">
                <a:solidFill>
                  <a:srgbClr val="000000"/>
                </a:solidFill>
                <a:latin typeface="Corbel" pitchFamily="34" charset="0"/>
              </a:rPr>
              <a:t> to the negotiated rate to determine if there is a surplus or deficit in revenue received.  </a:t>
            </a:r>
          </a:p>
          <a:p>
            <a:pPr lvl="1" eaLnBrk="1" hangingPunct="1">
              <a:buClr>
                <a:srgbClr val="F79646"/>
              </a:buClr>
              <a:buFont typeface="Wingdings" pitchFamily="2" charset="2"/>
              <a:buChar char="§"/>
            </a:pPr>
            <a:r>
              <a:rPr lang="en-US" altLang="en-US" sz="1200">
                <a:solidFill>
                  <a:srgbClr val="000000"/>
                </a:solidFill>
                <a:latin typeface="Corbel" pitchFamily="34" charset="0"/>
              </a:rPr>
              <a:t>If a surplus develops, it creates a “credit.”  Some providers can  credit the surplus back to participants, use to pay for ancillary services from that provider can offer such as additional employee meetings or custom communications, or used to pay other ERISA eligible expenses (such as your consulting or auditors fees) </a:t>
            </a:r>
          </a:p>
          <a:p>
            <a:pPr lvl="1" eaLnBrk="1" hangingPunct="1">
              <a:buClr>
                <a:srgbClr val="F79646"/>
              </a:buClr>
              <a:buFont typeface="Wingdings" pitchFamily="2" charset="2"/>
              <a:buChar char="§"/>
            </a:pPr>
            <a:r>
              <a:rPr lang="en-US" altLang="en-US" sz="1200">
                <a:solidFill>
                  <a:srgbClr val="000000"/>
                </a:solidFill>
                <a:latin typeface="Corbel" pitchFamily="34" charset="0"/>
              </a:rPr>
              <a:t>If a deficit exists, the provider will bill either the plan sponsor or debit from participant accounts.  </a:t>
            </a:r>
          </a:p>
          <a:p>
            <a:pPr lvl="1" eaLnBrk="1" hangingPunct="1">
              <a:buClr>
                <a:srgbClr val="F79646"/>
              </a:buClr>
              <a:buFont typeface="Wingdings" pitchFamily="2" charset="2"/>
              <a:buChar char="§"/>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Provider usually offers a predefined suite of services, with more ala carte options</a:t>
            </a:r>
          </a:p>
          <a:p>
            <a:pPr eaLnBrk="1" hangingPunct="1">
              <a:buFontTx/>
              <a:buBlip>
                <a:blip r:embed="rId3"/>
              </a:buBlip>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Provider may offer product updates/enhancements without an incremental increase in costs, but may also charge for additional services they roll-out</a:t>
            </a:r>
          </a:p>
          <a:p>
            <a:pPr eaLnBrk="1" hangingPunct="1">
              <a:buFontTx/>
              <a:buBlip>
                <a:blip r:embed="rId3"/>
              </a:buBlip>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The contract is typically for a set term (typically 2-3 years) and may be more difficult to terminate at will. </a:t>
            </a:r>
          </a:p>
          <a:p>
            <a:pPr eaLnBrk="1" hangingPunct="1">
              <a:buFontTx/>
              <a:buBlip>
                <a:blip r:embed="rId3"/>
              </a:buBlip>
            </a:pPr>
            <a:endParaRPr lang="en-US" altLang="en-US" sz="1200">
              <a:solidFill>
                <a:srgbClr val="000000"/>
              </a:solidFill>
              <a:latin typeface="Corbel" pitchFamily="34" charset="0"/>
            </a:endParaRPr>
          </a:p>
          <a:p>
            <a:pPr eaLnBrk="1" hangingPunct="1">
              <a:buFontTx/>
              <a:buBlip>
                <a:blip r:embed="rId3"/>
              </a:buBlip>
            </a:pPr>
            <a:r>
              <a:rPr lang="en-US" altLang="en-US" sz="1200" b="1">
                <a:solidFill>
                  <a:srgbClr val="000000"/>
                </a:solidFill>
                <a:latin typeface="Corbel" pitchFamily="34" charset="0"/>
              </a:rPr>
              <a:t>Pro:</a:t>
            </a:r>
            <a:r>
              <a:rPr lang="en-US" altLang="en-US" sz="1200">
                <a:solidFill>
                  <a:srgbClr val="000000"/>
                </a:solidFill>
                <a:latin typeface="Corbel" pitchFamily="34" charset="0"/>
              </a:rPr>
              <a:t> This approach also offers greater transparency and since it is not asset-based, the total revenue received by the provider won’t automatically increase/inflate as the plan assets grow.</a:t>
            </a:r>
          </a:p>
          <a:p>
            <a:pPr eaLnBrk="1" hangingPunct="1">
              <a:buFontTx/>
              <a:buBlip>
                <a:blip r:embed="rId3"/>
              </a:buBlip>
            </a:pPr>
            <a:r>
              <a:rPr lang="en-US" altLang="en-US" sz="1200" b="1">
                <a:solidFill>
                  <a:srgbClr val="000000"/>
                </a:solidFill>
                <a:latin typeface="Corbel" pitchFamily="34" charset="0"/>
              </a:rPr>
              <a:t>Con:</a:t>
            </a:r>
            <a:r>
              <a:rPr lang="en-US" altLang="en-US" sz="1200">
                <a:solidFill>
                  <a:srgbClr val="000000"/>
                </a:solidFill>
                <a:latin typeface="Corbel" pitchFamily="34" charset="0"/>
              </a:rPr>
              <a:t> The </a:t>
            </a:r>
            <a:r>
              <a:rPr lang="en-US" altLang="en-US" sz="1200" i="1">
                <a:solidFill>
                  <a:srgbClr val="000000"/>
                </a:solidFill>
                <a:latin typeface="Corbel" pitchFamily="34" charset="0"/>
              </a:rPr>
              <a:t>plan</a:t>
            </a:r>
            <a:r>
              <a:rPr lang="en-US" altLang="en-US" sz="1200">
                <a:solidFill>
                  <a:srgbClr val="000000"/>
                </a:solidFill>
                <a:latin typeface="Corbel" pitchFamily="34" charset="0"/>
              </a:rPr>
              <a:t> assumes </a:t>
            </a:r>
            <a:r>
              <a:rPr lang="en-US" altLang="en-US" sz="1200" i="1">
                <a:solidFill>
                  <a:srgbClr val="000000"/>
                </a:solidFill>
                <a:latin typeface="Corbel" pitchFamily="34" charset="0"/>
              </a:rPr>
              <a:t>both</a:t>
            </a:r>
            <a:r>
              <a:rPr lang="en-US" altLang="en-US" sz="1200">
                <a:solidFill>
                  <a:srgbClr val="000000"/>
                </a:solidFill>
                <a:latin typeface="Corbel" pitchFamily="34" charset="0"/>
              </a:rPr>
              <a:t> the market and participant asset allocation risk described above.</a:t>
            </a:r>
          </a:p>
          <a:p>
            <a:pPr eaLnBrk="1" hangingPunct="1">
              <a:buFontTx/>
              <a:buBlip>
                <a:blip r:embed="rId3"/>
              </a:buBlip>
            </a:pPr>
            <a:endParaRPr lang="en-US" altLang="en-US" sz="1200">
              <a:solidFill>
                <a:srgbClr val="000000"/>
              </a:solidFill>
              <a:latin typeface="Corbel" pitchFamily="34" charset="0"/>
            </a:endParaRPr>
          </a:p>
          <a:p>
            <a:pPr eaLnBrk="1" hangingPunct="1">
              <a:buFontTx/>
              <a:buBlip>
                <a:blip r:embed="rId3"/>
              </a:buBlip>
            </a:pPr>
            <a:r>
              <a:rPr lang="en-US" altLang="en-US" sz="1200">
                <a:solidFill>
                  <a:srgbClr val="000000"/>
                </a:solidFill>
                <a:latin typeface="Corbel" pitchFamily="34" charset="0"/>
              </a:rPr>
              <a:t>This approach is becoming more commonly used, particularly among very large sponsors, but adoption is slower than fixed basis points due to the added risk transfer back to the plan and the potentially less certain budgeting, particularly if the plan intends to pay for plan administration using fund revenue.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3"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 name="Title 7"/>
          <p:cNvSpPr>
            <a:spLocks noGrp="1"/>
          </p:cNvSpPr>
          <p:nvPr>
            <p:ph type="title"/>
          </p:nvPr>
        </p:nvSpPr>
        <p:spPr>
          <a:xfrm>
            <a:off x="787400" y="795338"/>
            <a:ext cx="6696075" cy="625475"/>
          </a:xfrm>
        </p:spPr>
        <p:txBody>
          <a:bodyPr rtlCol="0">
            <a:normAutofit fontScale="90000"/>
          </a:bodyPr>
          <a:lstStyle/>
          <a:p>
            <a:pPr algn="l" fontAlgn="auto">
              <a:spcAft>
                <a:spcPts val="0"/>
              </a:spcAft>
              <a:defRPr/>
            </a:pPr>
            <a:r>
              <a:rPr lang="en-US" sz="2800" b="1" dirty="0" smtClean="0">
                <a:solidFill>
                  <a:schemeClr val="tx2"/>
                </a:solidFill>
                <a:latin typeface="Corbel" pitchFamily="34" charset="0"/>
              </a:rPr>
              <a:t>Description of Fee Equalization Pricing Model</a:t>
            </a:r>
            <a:endParaRPr lang="en-US" sz="2800" b="1" dirty="0">
              <a:solidFill>
                <a:schemeClr val="tx2"/>
              </a:solidFill>
              <a:latin typeface="Corbel" pitchFamily="34" charset="0"/>
            </a:endParaRPr>
          </a:p>
        </p:txBody>
      </p:sp>
      <p:sp>
        <p:nvSpPr>
          <p:cNvPr id="112645" name="Content Placeholder 9"/>
          <p:cNvSpPr>
            <a:spLocks noGrp="1"/>
          </p:cNvSpPr>
          <p:nvPr>
            <p:ph idx="1"/>
          </p:nvPr>
        </p:nvSpPr>
        <p:spPr/>
        <p:txBody>
          <a:bodyPr/>
          <a:lstStyle/>
          <a:p>
            <a:endParaRPr lang="en-US" altLang="en-US" sz="1000" smtClean="0"/>
          </a:p>
          <a:p>
            <a:endParaRPr lang="en-US" altLang="en-US" sz="1000" smtClean="0"/>
          </a:p>
        </p:txBody>
      </p:sp>
      <p:sp>
        <p:nvSpPr>
          <p:cNvPr id="112646" name="Footer Placeholder 1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29</a:t>
            </a:r>
          </a:p>
        </p:txBody>
      </p:sp>
      <p:sp>
        <p:nvSpPr>
          <p:cNvPr id="112647" name="Rectangle 8"/>
          <p:cNvSpPr>
            <a:spLocks noChangeArrowheads="1"/>
          </p:cNvSpPr>
          <p:nvPr/>
        </p:nvSpPr>
        <p:spPr bwMode="auto">
          <a:xfrm>
            <a:off x="787400" y="1420813"/>
            <a:ext cx="81026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00"/>
                </a:solidFill>
                <a:latin typeface="Corbel" pitchFamily="34" charset="0"/>
              </a:rPr>
              <a:t>A new model is emerging that some people believe is a more equitable approach to allocating plan expenses and revenues.  This is where the cost of the plan is determined either as a percent of assets or cost per participant, and the provider </a:t>
            </a:r>
            <a:r>
              <a:rPr lang="en-US" altLang="en-US" sz="1400" i="1">
                <a:solidFill>
                  <a:srgbClr val="000000"/>
                </a:solidFill>
                <a:latin typeface="Corbel" pitchFamily="34" charset="0"/>
              </a:rPr>
              <a:t>reconciles plan revenue and costs regularly at </a:t>
            </a:r>
            <a:r>
              <a:rPr lang="en-US" altLang="en-US" sz="1400" i="1" u="sng">
                <a:solidFill>
                  <a:srgbClr val="000000"/>
                </a:solidFill>
                <a:latin typeface="Corbel" pitchFamily="34" charset="0"/>
              </a:rPr>
              <a:t>the participant level</a:t>
            </a:r>
            <a:r>
              <a:rPr lang="en-US" altLang="en-US" sz="1400">
                <a:solidFill>
                  <a:srgbClr val="000000"/>
                </a:solidFill>
                <a:latin typeface="Corbel" pitchFamily="34" charset="0"/>
              </a:rPr>
              <a:t> based on the specific funds that that participant has selected.  For instance, if the contractually negotiated provider fee is .15% and the individual participant has chosen funds that in total produce .20% of revenue, the participant would receive a credit of .05% (usually quarterly).  Conversely, if they invest in funds that only generate .10%, they would see an expense deduction to their account equal to .05%.  </a:t>
            </a:r>
          </a:p>
          <a:p>
            <a:pPr eaLnBrk="1" hangingPunct="1"/>
            <a:endParaRPr lang="en-US" altLang="en-US" sz="1400">
              <a:solidFill>
                <a:srgbClr val="000000"/>
              </a:solidFill>
              <a:latin typeface="Corbel" pitchFamily="34" charset="0"/>
            </a:endParaRPr>
          </a:p>
          <a:p>
            <a:pPr eaLnBrk="1" hangingPunct="1"/>
            <a:r>
              <a:rPr lang="en-US" altLang="en-US" sz="1400">
                <a:solidFill>
                  <a:srgbClr val="000000"/>
                </a:solidFill>
                <a:latin typeface="Corbel" pitchFamily="34" charset="0"/>
              </a:rPr>
              <a:t>Although this approach is more complex for the record-keeper to administer and for the participant to understand, it neutralizes the concern that participants investing in funds that provide revenue sharing are subsidizing those who choose low or zero revenue sharing funds.  All participants would pay what the plan sponsor has deemed to be an equal share of plan administrative expenses (the provider’s fee can be applied on either a pro rata/asset-based basis or as a level per capita fee).  </a:t>
            </a:r>
          </a:p>
          <a:p>
            <a:pPr eaLnBrk="1" hangingPunct="1"/>
            <a:endParaRPr lang="en-US" altLang="en-US" sz="1400">
              <a:solidFill>
                <a:srgbClr val="000000"/>
              </a:solidFill>
              <a:latin typeface="Corbel" pitchFamily="34" charset="0"/>
            </a:endParaRPr>
          </a:p>
          <a:p>
            <a:pPr eaLnBrk="1" hangingPunct="1"/>
            <a:r>
              <a:rPr lang="en-US" altLang="en-US" sz="1400" b="1">
                <a:solidFill>
                  <a:srgbClr val="000000"/>
                </a:solidFill>
                <a:latin typeface="Corbel" pitchFamily="34" charset="0"/>
              </a:rPr>
              <a:t>Pro:</a:t>
            </a:r>
            <a:r>
              <a:rPr lang="en-US" altLang="en-US" sz="1400">
                <a:solidFill>
                  <a:srgbClr val="000000"/>
                </a:solidFill>
                <a:latin typeface="Corbel" pitchFamily="34" charset="0"/>
              </a:rPr>
              <a:t>  It takes transparency to a new level and eliminates the potential and historically inherent unequal subsidization of plan costs among participants.</a:t>
            </a:r>
          </a:p>
          <a:p>
            <a:pPr eaLnBrk="1" hangingPunct="1"/>
            <a:endParaRPr lang="en-US" altLang="en-US" sz="1400">
              <a:solidFill>
                <a:srgbClr val="000000"/>
              </a:solidFill>
              <a:latin typeface="Corbel" pitchFamily="34" charset="0"/>
            </a:endParaRPr>
          </a:p>
          <a:p>
            <a:pPr eaLnBrk="1" hangingPunct="1"/>
            <a:r>
              <a:rPr lang="en-US" altLang="en-US" sz="1400" b="1">
                <a:solidFill>
                  <a:srgbClr val="000000"/>
                </a:solidFill>
                <a:latin typeface="Corbel" pitchFamily="34" charset="0"/>
              </a:rPr>
              <a:t>Con:</a:t>
            </a:r>
            <a:r>
              <a:rPr lang="en-US" altLang="en-US" sz="1400">
                <a:solidFill>
                  <a:srgbClr val="000000"/>
                </a:solidFill>
                <a:latin typeface="Corbel" pitchFamily="34" charset="0"/>
              </a:rPr>
              <a:t> This approach is administratively difficult and providers are at differing stages of building the capability of supporting it. It also could create confusion for participants. Many have stated that they can administer a form of it but the methodologies vary by provider.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3" descr="stable2 sidebar and logo for powerpoi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667" name="Rectangle 6"/>
          <p:cNvSpPr>
            <a:spLocks noChangeArrowheads="1"/>
          </p:cNvSpPr>
          <p:nvPr/>
        </p:nvSpPr>
        <p:spPr bwMode="auto">
          <a:xfrm>
            <a:off x="1055688" y="1758950"/>
            <a:ext cx="7554912"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eaLnBrk="0" hangingPunct="0">
              <a:defRPr>
                <a:solidFill>
                  <a:schemeClr val="tx1"/>
                </a:solidFill>
                <a:latin typeface="Arial" charset="0"/>
              </a:defRPr>
            </a:lvl1pPr>
            <a:lvl2pPr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lvl="1" eaLnBrk="1" hangingPunct="1">
              <a:spcBef>
                <a:spcPts val="1200"/>
              </a:spcBef>
              <a:buClr>
                <a:srgbClr val="F79646"/>
              </a:buClr>
              <a:buSzPct val="75000"/>
            </a:pPr>
            <a:endParaRPr lang="en-US" altLang="en-US">
              <a:solidFill>
                <a:srgbClr val="000000"/>
              </a:solidFill>
              <a:latin typeface="Corbel" pitchFamily="34" charset="0"/>
            </a:endParaRPr>
          </a:p>
        </p:txBody>
      </p:sp>
      <p:sp>
        <p:nvSpPr>
          <p:cNvPr id="8" name="Title 7"/>
          <p:cNvSpPr>
            <a:spLocks noGrp="1"/>
          </p:cNvSpPr>
          <p:nvPr>
            <p:ph type="title"/>
          </p:nvPr>
        </p:nvSpPr>
        <p:spPr>
          <a:xfrm>
            <a:off x="787400" y="795338"/>
            <a:ext cx="8061325" cy="625475"/>
          </a:xfrm>
        </p:spPr>
        <p:txBody>
          <a:bodyPr rtlCol="0">
            <a:normAutofit fontScale="90000"/>
          </a:bodyPr>
          <a:lstStyle/>
          <a:p>
            <a:pPr algn="l" fontAlgn="auto">
              <a:spcAft>
                <a:spcPts val="0"/>
              </a:spcAft>
              <a:defRPr/>
            </a:pPr>
            <a:r>
              <a:rPr lang="en-US" sz="2800" b="1" dirty="0" smtClean="0">
                <a:solidFill>
                  <a:schemeClr val="tx2"/>
                </a:solidFill>
                <a:latin typeface="Corbel" pitchFamily="34" charset="0"/>
              </a:rPr>
              <a:t>Description of Zero Revenue Sharing Funds Pricing Model</a:t>
            </a:r>
            <a:endParaRPr lang="en-US" sz="2800" b="1" dirty="0">
              <a:solidFill>
                <a:schemeClr val="tx2"/>
              </a:solidFill>
              <a:latin typeface="Corbel" pitchFamily="34" charset="0"/>
            </a:endParaRPr>
          </a:p>
        </p:txBody>
      </p:sp>
      <p:sp>
        <p:nvSpPr>
          <p:cNvPr id="113669" name="Content Placeholder 9"/>
          <p:cNvSpPr>
            <a:spLocks noGrp="1"/>
          </p:cNvSpPr>
          <p:nvPr>
            <p:ph idx="1"/>
          </p:nvPr>
        </p:nvSpPr>
        <p:spPr/>
        <p:txBody>
          <a:bodyPr/>
          <a:lstStyle/>
          <a:p>
            <a:endParaRPr lang="en-US" altLang="en-US" sz="1000" smtClean="0"/>
          </a:p>
          <a:p>
            <a:endParaRPr lang="en-US" altLang="en-US" sz="1000" smtClean="0"/>
          </a:p>
        </p:txBody>
      </p:sp>
      <p:sp>
        <p:nvSpPr>
          <p:cNvPr id="113670" name="Footer Placeholder 1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solidFill>
                  <a:srgbClr val="898989"/>
                </a:solidFill>
              </a:rPr>
              <a:t>30</a:t>
            </a:r>
          </a:p>
        </p:txBody>
      </p:sp>
      <p:sp>
        <p:nvSpPr>
          <p:cNvPr id="113671" name="Rectangle 8"/>
          <p:cNvSpPr>
            <a:spLocks noChangeArrowheads="1"/>
          </p:cNvSpPr>
          <p:nvPr/>
        </p:nvSpPr>
        <p:spPr bwMode="auto">
          <a:xfrm>
            <a:off x="787400" y="1600200"/>
            <a:ext cx="8061325" cy="42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defRPr>
            </a:lvl1pPr>
            <a:lvl2pPr marL="742950" indent="-285750" defTabSz="457200" eaLnBrk="0" hangingPunct="0">
              <a:defRPr>
                <a:solidFill>
                  <a:schemeClr val="tx1"/>
                </a:solidFill>
                <a:latin typeface="Arial" charset="0"/>
              </a:defRPr>
            </a:lvl2pPr>
            <a:lvl3pPr marL="1143000" indent="-228600" defTabSz="457200" eaLnBrk="0" hangingPunct="0">
              <a:defRPr>
                <a:solidFill>
                  <a:schemeClr val="tx1"/>
                </a:solidFill>
                <a:latin typeface="Arial" charset="0"/>
              </a:defRPr>
            </a:lvl3pPr>
            <a:lvl4pPr marL="1600200" indent="-228600" defTabSz="457200" eaLnBrk="0" hangingPunct="0">
              <a:defRPr>
                <a:solidFill>
                  <a:schemeClr val="tx1"/>
                </a:solidFill>
                <a:latin typeface="Arial" charset="0"/>
              </a:defRPr>
            </a:lvl4pPr>
            <a:lvl5pPr marL="2057400" indent="-228600" defTabSz="4572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eaLnBrk="1" hangingPunct="1"/>
            <a:r>
              <a:rPr lang="en-US" altLang="en-US" sz="1600">
                <a:solidFill>
                  <a:srgbClr val="000000"/>
                </a:solidFill>
                <a:latin typeface="Corbel" pitchFamily="34" charset="0"/>
              </a:rPr>
              <a:t>Some plan sponsors are choosing to eliminate the complexity of revenue sharing completely by only using funds that do not pay any form of revenue to the provider (e.g. institutionally priced mutual funds, collective investment trusts, separate accounts).  In lieu of the plan’s administration being paid for through fund revenue, the provider either bills the Plan Sponsor quarterly, or the recordkeeping fee can be evenly deducted from participant accounts on either a pro rata or per capita basis, again, usually quarterly.  This approach is typically used in concert with either the Fixed Basis Point or Fixed Dollar pricing models.</a:t>
            </a:r>
          </a:p>
          <a:p>
            <a:pPr eaLnBrk="1" hangingPunct="1"/>
            <a:endParaRPr lang="en-US" altLang="en-US" sz="1600">
              <a:solidFill>
                <a:srgbClr val="000000"/>
              </a:solidFill>
              <a:latin typeface="Corbel" pitchFamily="34" charset="0"/>
            </a:endParaRPr>
          </a:p>
          <a:p>
            <a:pPr eaLnBrk="1" hangingPunct="1"/>
            <a:r>
              <a:rPr lang="en-US" altLang="en-US" sz="1600" b="1">
                <a:solidFill>
                  <a:srgbClr val="000000"/>
                </a:solidFill>
                <a:latin typeface="Corbel" pitchFamily="34" charset="0"/>
              </a:rPr>
              <a:t>Pro:</a:t>
            </a:r>
            <a:r>
              <a:rPr lang="en-US" altLang="en-US" sz="1600">
                <a:solidFill>
                  <a:srgbClr val="000000"/>
                </a:solidFill>
                <a:latin typeface="Corbel" pitchFamily="34" charset="0"/>
              </a:rPr>
              <a:t> Provides complete transparency by separating the administrative costs from the plan’s investment expenses.</a:t>
            </a:r>
          </a:p>
          <a:p>
            <a:pPr eaLnBrk="1" hangingPunct="1"/>
            <a:endParaRPr lang="en-US" altLang="en-US" sz="1600" b="1">
              <a:solidFill>
                <a:srgbClr val="000000"/>
              </a:solidFill>
              <a:latin typeface="Corbel" pitchFamily="34" charset="0"/>
            </a:endParaRPr>
          </a:p>
          <a:p>
            <a:pPr eaLnBrk="1" hangingPunct="1"/>
            <a:r>
              <a:rPr lang="en-US" altLang="en-US" sz="1600" b="1">
                <a:solidFill>
                  <a:srgbClr val="000000"/>
                </a:solidFill>
                <a:latin typeface="Corbel" pitchFamily="34" charset="0"/>
              </a:rPr>
              <a:t>Con:</a:t>
            </a:r>
            <a:r>
              <a:rPr lang="en-US" altLang="en-US" sz="1600">
                <a:solidFill>
                  <a:srgbClr val="000000"/>
                </a:solidFill>
                <a:latin typeface="Corbel" pitchFamily="34" charset="0"/>
              </a:rPr>
              <a:t> Can require a complete redesign of the plan’s investment menu since many mutual funds, including institutional share classes still pay some level of revenue sharing.</a:t>
            </a:r>
          </a:p>
          <a:p>
            <a:pPr eaLnBrk="1" hangingPunct="1"/>
            <a:endParaRPr lang="en-US" altLang="en-US" sz="1600" b="1">
              <a:solidFill>
                <a:srgbClr val="000000"/>
              </a:solidFill>
              <a:latin typeface="Corbel" pitchFamily="34" charset="0"/>
            </a:endParaRPr>
          </a:p>
          <a:p>
            <a:pPr eaLnBrk="1" hangingPunct="1"/>
            <a:r>
              <a:rPr lang="en-US" altLang="en-US" sz="1600" b="1">
                <a:solidFill>
                  <a:srgbClr val="000000"/>
                </a:solidFill>
                <a:latin typeface="Corbel" pitchFamily="34" charset="0"/>
              </a:rPr>
              <a:t>Con:</a:t>
            </a:r>
            <a:r>
              <a:rPr lang="en-US" altLang="en-US" sz="1600">
                <a:solidFill>
                  <a:srgbClr val="000000"/>
                </a:solidFill>
                <a:latin typeface="Corbel" pitchFamily="34" charset="0"/>
              </a:rPr>
              <a:t> Similar to the Fee Equalization Model, it changes the historic approach of paying for the plan through fund revenue sharing and requires a higher level of participant communication to explain the change.</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 Placeholder 11"/>
          <p:cNvSpPr>
            <a:spLocks noGrp="1"/>
          </p:cNvSpPr>
          <p:nvPr>
            <p:ph type="body" sz="quarter" idx="11"/>
          </p:nvPr>
        </p:nvSpPr>
        <p:spPr>
          <a:xfrm>
            <a:off x="685800" y="4224338"/>
            <a:ext cx="7772400" cy="1719262"/>
          </a:xfrm>
        </p:spPr>
        <p:txBody>
          <a:bodyPr/>
          <a:lstStyle/>
          <a:p>
            <a:pPr>
              <a:spcBef>
                <a:spcPct val="0"/>
              </a:spcBef>
            </a:pPr>
            <a:r>
              <a:rPr lang="en-US" altLang="en-US" smtClean="0">
                <a:cs typeface="Arial" charset="0"/>
              </a:rPr>
              <a:t>You may also use the Chat function to ask questions, or email questions to </a:t>
            </a:r>
            <a:r>
              <a:rPr lang="en-US" altLang="en-US" b="1" smtClean="0">
                <a:cs typeface="Arial" charset="0"/>
              </a:rPr>
              <a:t>erisalaw@straffordpub.com</a:t>
            </a:r>
          </a:p>
          <a:p>
            <a:pPr>
              <a:spcBef>
                <a:spcPct val="0"/>
              </a:spcBef>
            </a:pPr>
            <a:endParaRPr lang="en-US" altLang="en-US" smtClean="0">
              <a:cs typeface="Arial" charset="0"/>
            </a:endParaRPr>
          </a:p>
          <a:p>
            <a:pPr>
              <a:spcBef>
                <a:spcPct val="0"/>
              </a:spcBef>
            </a:pPr>
            <a:endParaRPr lang="en-US" altLang="en-US" smtClean="0">
              <a:cs typeface="Arial" charset="0"/>
            </a:endParaRPr>
          </a:p>
          <a:p>
            <a:pPr>
              <a:spcBef>
                <a:spcPct val="0"/>
              </a:spcBef>
            </a:pPr>
            <a:r>
              <a:rPr lang="en-US" altLang="en-US" smtClean="0">
                <a:cs typeface="Arial" charset="0"/>
              </a:rPr>
              <a:t>CLE/CPE CODE: </a:t>
            </a:r>
            <a:r>
              <a:rPr lang="en-US" altLang="en-US" b="1" smtClean="0">
                <a:cs typeface="Arial" charset="0"/>
              </a:rPr>
              <a:t>TLBJRF</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Content Placeholder 2"/>
          <p:cNvSpPr>
            <a:spLocks noGrp="1"/>
          </p:cNvSpPr>
          <p:nvPr>
            <p:ph idx="1"/>
          </p:nvPr>
        </p:nvSpPr>
        <p:spPr>
          <a:xfrm>
            <a:off x="685800" y="3502025"/>
            <a:ext cx="8229600" cy="841375"/>
          </a:xfrm>
        </p:spPr>
        <p:txBody>
          <a:bodyPr/>
          <a:lstStyle/>
          <a:p>
            <a:r>
              <a:rPr altLang="en-US" sz="1600">
                <a:cs typeface="Arial" charset="0"/>
              </a:rPr>
              <a:t>Please join us for our next conference, “Equity Compensation and Multinational Companies: Strategies for Overcoming Tax Complexities - Navigating Deductibility, Transfer Pricing, and Foreign Subsidiary Obligations; Best Practices for Reimbursement Agreements,” scheduled on Monday, April 6, 2015, starting at 1pm EST.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vent">
  <a:themeElements>
    <a:clrScheme name="Strafford">
      <a:dk1>
        <a:srgbClr val="414042"/>
      </a:dk1>
      <a:lt1>
        <a:sysClr val="window" lastClr="FFFFFF"/>
      </a:lt1>
      <a:dk2>
        <a:srgbClr val="004B8D"/>
      </a:dk2>
      <a:lt2>
        <a:srgbClr val="FFFFFF"/>
      </a:lt2>
      <a:accent1>
        <a:srgbClr val="7F7F7F"/>
      </a:accent1>
      <a:accent2>
        <a:srgbClr val="95B3D7"/>
      </a:accent2>
      <a:accent3>
        <a:srgbClr val="DBE5F1"/>
      </a:accent3>
      <a:accent4>
        <a:srgbClr val="FBD5B5"/>
      </a:accent4>
      <a:accent5>
        <a:srgbClr val="4F81BD"/>
      </a:accent5>
      <a:accent6>
        <a:srgbClr val="F79646"/>
      </a:accent6>
      <a:hlink>
        <a:srgbClr val="414042"/>
      </a:hlink>
      <a:folHlink>
        <a:srgbClr val="4140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
  <a:themeElements>
    <a:clrScheme name="Strafford">
      <a:dk1>
        <a:srgbClr val="414042"/>
      </a:dk1>
      <a:lt1>
        <a:sysClr val="window" lastClr="FFFFFF"/>
      </a:lt1>
      <a:dk2>
        <a:srgbClr val="004B8D"/>
      </a:dk2>
      <a:lt2>
        <a:srgbClr val="FFFFFF"/>
      </a:lt2>
      <a:accent1>
        <a:srgbClr val="7F7F7F"/>
      </a:accent1>
      <a:accent2>
        <a:srgbClr val="95B3D7"/>
      </a:accent2>
      <a:accent3>
        <a:srgbClr val="DBE5F1"/>
      </a:accent3>
      <a:accent4>
        <a:srgbClr val="FBD5B5"/>
      </a:accent4>
      <a:accent5>
        <a:srgbClr val="4F81BD"/>
      </a:accent5>
      <a:accent6>
        <a:srgbClr val="F79646"/>
      </a:accent6>
      <a:hlink>
        <a:srgbClr val="414042"/>
      </a:hlink>
      <a:folHlink>
        <a:srgbClr val="4140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Blank">
  <a:themeElements>
    <a:clrScheme name="Blue Block">
      <a:dk1>
        <a:srgbClr val="414042"/>
      </a:dk1>
      <a:lt1>
        <a:srgbClr val="FFFFFF"/>
      </a:lt1>
      <a:dk2>
        <a:srgbClr val="005A8C"/>
      </a:dk2>
      <a:lt2>
        <a:srgbClr val="C9CAC8"/>
      </a:lt2>
      <a:accent1>
        <a:srgbClr val="005A8C"/>
      </a:accent1>
      <a:accent2>
        <a:srgbClr val="CE8E00"/>
      </a:accent2>
      <a:accent3>
        <a:srgbClr val="008998"/>
      </a:accent3>
      <a:accent4>
        <a:srgbClr val="D2492A"/>
      </a:accent4>
      <a:accent5>
        <a:srgbClr val="614D7D"/>
      </a:accent5>
      <a:accent6>
        <a:srgbClr val="5A8E22"/>
      </a:accent6>
      <a:hlink>
        <a:srgbClr val="263F6A"/>
      </a:hlink>
      <a:folHlink>
        <a:srgbClr val="00B0F0"/>
      </a:folHlink>
    </a:clrScheme>
    <a:fontScheme name="Blue Block">
      <a:majorFont>
        <a:latin typeface="Georgia"/>
        <a:ea typeface="Georgia"/>
        <a:cs typeface="Georgia"/>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Calibri"/>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lue Blo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1489</TotalTime>
  <Words>7323</Words>
  <Application>Microsoft Office PowerPoint</Application>
  <PresentationFormat>On-screen Show (4:3)</PresentationFormat>
  <Paragraphs>1038</Paragraphs>
  <Slides>61</Slides>
  <Notes>7</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61</vt:i4>
      </vt:variant>
    </vt:vector>
  </HeadingPairs>
  <TitlesOfParts>
    <vt:vector size="75" baseType="lpstr">
      <vt:lpstr>Arial</vt:lpstr>
      <vt:lpstr>Adobe Garamond Pro</vt:lpstr>
      <vt:lpstr>Trebuchet MS</vt:lpstr>
      <vt:lpstr>Calibri</vt:lpstr>
      <vt:lpstr>Constantia</vt:lpstr>
      <vt:lpstr>Georgia</vt:lpstr>
      <vt:lpstr>Corbel</vt:lpstr>
      <vt:lpstr>Wingdings</vt:lpstr>
      <vt:lpstr>Times New Roman</vt:lpstr>
      <vt:lpstr>Event</vt:lpstr>
      <vt:lpstr>Content</vt:lpstr>
      <vt:lpstr>Blank</vt:lpstr>
      <vt:lpstr>Office Theme</vt:lpstr>
      <vt:lpstr>1_Office Theme</vt:lpstr>
      <vt:lpstr>PowerPoint Presentation</vt:lpstr>
      <vt:lpstr>Tips for Optimal Quality</vt:lpstr>
      <vt:lpstr>Continuing Education Credits</vt:lpstr>
      <vt:lpstr>Program Materials</vt:lpstr>
      <vt:lpstr>PowerPoint Presentation</vt:lpstr>
      <vt:lpstr>Revenue Sharing and Plan Asset Status Brief Overview of Revenue Sharing Arrangements      </vt:lpstr>
      <vt:lpstr>Revenue Sharing and Plan Asset Status When are Revenue Sharing Payments “Plan Assets”?</vt:lpstr>
      <vt:lpstr>Revenue Sharing and Plan Asset Status When are Revenue Sharing Payments “Plan Assets”?</vt:lpstr>
      <vt:lpstr>Revenue Sharing and Plan Asset Status When Are Revenue Sharing Payments “Plan Assets”?</vt:lpstr>
      <vt:lpstr>Revenue Sharing and Plan Asset Status When Are Revenue Sharing Payments “Plan Assets”?</vt:lpstr>
      <vt:lpstr>Revenue Sharing and Plan Asset Status Considerations for Revenue Sharing Payments that Constitute “Plan Assets”   </vt:lpstr>
      <vt:lpstr>Revenue Sharing and Plan Asset Status Considerations for Revenue Sharing Payments that Constitute “Plan Assets”  </vt:lpstr>
      <vt:lpstr>ERISA Revenue-Sharing Arrangements: Due Diligence Process and Alternative Pricing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ERISA Revenue-Sharing Arrangements: Due Diligence Process and Alternative Pricing Models  March 11, 2015</vt:lpstr>
      <vt:lpstr>PowerPoint Presentation</vt:lpstr>
      <vt:lpstr>The Importance of Fee and Service Benchmarking</vt:lpstr>
      <vt:lpstr>PowerPoint Presentation</vt:lpstr>
      <vt:lpstr>Critical Data in Analyzing Plan Fees</vt:lpstr>
      <vt:lpstr>Special Considerations</vt:lpstr>
      <vt:lpstr>Factors Impacting Plan Costs</vt:lpstr>
      <vt:lpstr>PowerPoint Presentation</vt:lpstr>
      <vt:lpstr>Total Plan Cost Analysis</vt:lpstr>
      <vt:lpstr>PowerPoint Presentation</vt:lpstr>
      <vt:lpstr>PowerPoint Presentation</vt:lpstr>
      <vt:lpstr>Analysis of non-investment related expenses</vt:lpstr>
      <vt:lpstr>PowerPoint Presentation</vt:lpstr>
      <vt:lpstr>Explanation of Market Check Process and Results</vt:lpstr>
      <vt:lpstr>Analysis of Plan Fees and Service Levels</vt:lpstr>
      <vt:lpstr>Sample Next Steps</vt:lpstr>
      <vt:lpstr>Understanding the Various Pricing Models Available and Allocating Plan Revenue</vt:lpstr>
      <vt:lpstr>How do you want to pay for the Plan – Primary Industry Pricing Models</vt:lpstr>
      <vt:lpstr>Primary Industry Pricing Models</vt:lpstr>
      <vt:lpstr>Next Area of Debate</vt:lpstr>
      <vt:lpstr>An Illustration of the Potential Problem</vt:lpstr>
      <vt:lpstr>Potential Solutions to the Problem</vt:lpstr>
      <vt:lpstr>Selecting an Allocation Methodology</vt:lpstr>
      <vt:lpstr>The Bottom Line</vt:lpstr>
      <vt:lpstr>Appendix</vt:lpstr>
      <vt:lpstr>Description of a typical Bundled Pricing Model</vt:lpstr>
      <vt:lpstr>Description of a typical Fixed Basis Point Model</vt:lpstr>
      <vt:lpstr>Description of Fixed Dollar Model</vt:lpstr>
      <vt:lpstr>Description of Fee Equalization Pricing Model</vt:lpstr>
      <vt:lpstr>Description of Zero Revenue Sharing Funds Pricing Model</vt:lpstr>
      <vt:lpstr>PowerPoint Presentation</vt:lpstr>
      <vt:lpstr>PowerPoint Presentation</vt:lpstr>
      <vt:lpstr>PowerPoint Presentation</vt:lpstr>
    </vt:vector>
  </TitlesOfParts>
  <Company>SPI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Erika Simon</dc:creator>
  <cp:lastModifiedBy>Katie Keane</cp:lastModifiedBy>
  <cp:revision>212</cp:revision>
  <dcterms:created xsi:type="dcterms:W3CDTF">2010-10-07T18:20:25Z</dcterms:created>
  <dcterms:modified xsi:type="dcterms:W3CDTF">2015-03-13T15:37:17Z</dcterms:modified>
</cp:coreProperties>
</file>