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16"/>
  </p:notesMasterIdLst>
  <p:handoutMasterIdLst>
    <p:handoutMasterId r:id="rId17"/>
  </p:handoutMasterIdLst>
  <p:sldIdLst>
    <p:sldId id="467" r:id="rId2"/>
    <p:sldId id="500" r:id="rId3"/>
    <p:sldId id="470" r:id="rId4"/>
    <p:sldId id="493" r:id="rId5"/>
    <p:sldId id="494" r:id="rId6"/>
    <p:sldId id="473" r:id="rId7"/>
    <p:sldId id="477" r:id="rId8"/>
    <p:sldId id="486" r:id="rId9"/>
    <p:sldId id="488" r:id="rId10"/>
    <p:sldId id="499" r:id="rId11"/>
    <p:sldId id="476" r:id="rId12"/>
    <p:sldId id="478" r:id="rId13"/>
    <p:sldId id="501" r:id="rId14"/>
    <p:sldId id="449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8748" autoAdjust="0"/>
  </p:normalViewPr>
  <p:slideViewPr>
    <p:cSldViewPr>
      <p:cViewPr>
        <p:scale>
          <a:sx n="66" d="100"/>
          <a:sy n="66" d="100"/>
        </p:scale>
        <p:origin x="-64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648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F006786E-38EA-47F0-98D8-F335458A3D92}" type="datetimeFigureOut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F8473234-6BAB-419A-99A2-822024A1F6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816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1C48CA8-AE8E-455D-B6C9-B8777A7B556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281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59C6C688-A488-4E8F-9E25-8A23EFE77689}" type="slidenum">
              <a:rPr lang="en-US" sz="1200" smtClean="0">
                <a:latin typeface="Arial" charset="0"/>
              </a:rPr>
              <a:pPr eaLnBrk="1" hangingPunct="1">
                <a:defRPr/>
              </a:pPr>
              <a:t>1</a:t>
            </a:fld>
            <a:endParaRPr lang="en-US" sz="120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267201"/>
            <a:ext cx="5608638" cy="4495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endParaRPr lang="en-US" sz="1150" dirty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1133528D-4B76-4022-AEBF-E69BD44AF1E7}" type="slidenum">
              <a:rPr lang="en-US" sz="1200" smtClean="0">
                <a:latin typeface="Arial" charset="0"/>
              </a:rPr>
              <a:pPr eaLnBrk="1" hangingPunct="1">
                <a:defRPr/>
              </a:pPr>
              <a:t>2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267200"/>
            <a:ext cx="5608638" cy="4495800"/>
          </a:xfrm>
        </p:spPr>
        <p:txBody>
          <a:bodyPr/>
          <a:lstStyle/>
          <a:p>
            <a:pPr>
              <a:defRPr/>
            </a:pPr>
            <a:endParaRPr lang="en-US" sz="1050" dirty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458301B6-4EC7-4AB7-B230-751CD8E0394D}" type="slidenum">
              <a:rPr lang="en-US" sz="1200" smtClean="0">
                <a:latin typeface="Arial" charset="0"/>
              </a:rPr>
              <a:pPr eaLnBrk="1" hangingPunct="1">
                <a:defRPr/>
              </a:pPr>
              <a:t>3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267201"/>
            <a:ext cx="5608638" cy="4332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83DEA4F3-1D69-4B27-8FBD-187E03BE71AF}" type="slidenum">
              <a:rPr lang="en-US" sz="1200" smtClean="0">
                <a:latin typeface="Arial" charset="0"/>
              </a:rPr>
              <a:pPr eaLnBrk="1" hangingPunct="1">
                <a:defRPr/>
              </a:pPr>
              <a:t>4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5699125" cy="418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8A21BB43-E3E2-4D69-B4B6-AC88840A4A11}" type="slidenum">
              <a:rPr lang="en-US" sz="1200" smtClean="0">
                <a:latin typeface="Arial" charset="0"/>
              </a:rPr>
              <a:pPr eaLnBrk="1" hangingPunct="1">
                <a:defRPr/>
              </a:pPr>
              <a:t>5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5608638" cy="4422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3FDBCBBB-CA76-4BCF-91FF-25BEF5CE43A0}" type="slidenum">
              <a:rPr lang="en-US" sz="1200" smtClean="0">
                <a:latin typeface="Arial" charset="0"/>
              </a:rPr>
              <a:pPr eaLnBrk="1" hangingPunct="1">
                <a:defRPr/>
              </a:pPr>
              <a:t>6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76733FC3-3F7B-4997-8CF9-EB2496290FCC}" type="slidenum">
              <a:rPr lang="en-US" sz="1200" smtClean="0">
                <a:latin typeface="Arial" charset="0"/>
              </a:rPr>
              <a:pPr eaLnBrk="1" hangingPunct="1">
                <a:defRPr/>
              </a:pPr>
              <a:t>7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646A3A0E-F7EE-481A-87C0-1DFCBEF2FB68}" type="slidenum">
              <a:rPr lang="en-US" sz="1200" smtClean="0">
                <a:latin typeface="Arial" charset="0"/>
              </a:rPr>
              <a:pPr eaLnBrk="1" hangingPunct="1">
                <a:defRPr/>
              </a:pPr>
              <a:t>8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C7A8DA7B-4480-4610-90D3-9FD138951AD4}" type="slidenum">
              <a:rPr lang="en-US" sz="1200" smtClean="0">
                <a:latin typeface="Arial" charset="0"/>
              </a:rPr>
              <a:pPr eaLnBrk="1" hangingPunct="1">
                <a:defRPr/>
              </a:pPr>
              <a:t>9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343400"/>
            <a:ext cx="5608638" cy="4876800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429AD659-83FD-4A0C-BB21-2E524A730E49}" type="slidenum">
              <a:rPr lang="en-US" sz="1200" smtClean="0">
                <a:latin typeface="Arial" charset="0"/>
              </a:rPr>
              <a:pPr eaLnBrk="1" hangingPunct="1">
                <a:defRPr/>
              </a:pPr>
              <a:t>10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xfrm>
            <a:off x="533400" y="4343400"/>
            <a:ext cx="5943600" cy="4256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77900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A7EE13F2-1934-47B8-8DF1-FC5D429A6554}" type="slidenum">
              <a:rPr lang="en-US" sz="1200" smtClean="0">
                <a:latin typeface="Arial" charset="0"/>
              </a:rPr>
              <a:pPr eaLnBrk="1" hangingPunct="1">
                <a:defRPr/>
              </a:pPr>
              <a:t>11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267200"/>
            <a:ext cx="5753100" cy="457199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567EBE8B-733A-4247-97A7-C52627A4711C}" type="slidenum">
              <a:rPr lang="en-US" sz="1200" smtClean="0">
                <a:latin typeface="Arial" charset="0"/>
              </a:rPr>
              <a:pPr eaLnBrk="1" hangingPunct="1">
                <a:defRPr/>
              </a:pPr>
              <a:t>12</a:t>
            </a:fld>
            <a:endParaRPr lang="en-US" sz="12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C48CA8-AE8E-455D-B6C9-B8777A7B556E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976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F521E510-636A-4898-8014-1DAAB7B4B096}" type="slidenum">
              <a:rPr lang="en-US" sz="1200" smtClean="0">
                <a:latin typeface="Arial" charset="0"/>
              </a:rPr>
              <a:pPr eaLnBrk="1" hangingPunct="1">
                <a:defRPr/>
              </a:pPr>
              <a:t>14</a:t>
            </a:fld>
            <a:endParaRPr lang="en-US" sz="1200" smtClean="0">
              <a:latin typeface="Arial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D331F-A21C-4757-828F-A3448AAEC0EF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429C7-147D-445D-8979-0DAE9D7189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8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15D82-A1F5-4AF7-AA5E-8C3189163064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1109A-EFEA-466B-96EB-D762E75562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527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C0826-955C-4F77-8875-B0989ED3D083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A18C50-89BA-4159-A6DB-66DD57C946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3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8A473-D56A-4FFE-AF01-0BB51FB7C296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2C4A-A26C-467C-9A4A-1F86819CF5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408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4B3C5-381D-4405-8E90-B446A708D9CE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2BCC4A-08B3-4CEC-91CC-62D9167B5B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675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F43B6-0595-4776-BA50-088BEFCB64B5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C000D-4A06-4FF7-B495-2994C02B3A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875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41081-E3C3-4300-A61B-CAB179EAC02E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67C6D5-8C67-4DF8-A3E9-0C2154F924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167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87FC6-7531-4479-9131-3594E430F21D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415AF79-BB16-4B48-A11F-84F9ECCEAC2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107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3EB4-2AC0-4326-BEEB-1DBFC71D8B95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F168F6-730E-466F-86AF-922B682BDE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459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B85C9-4D33-48B8-B61A-02E1F2D1900B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4FD53-2A9E-4F55-8E9C-B4FF46E8A8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70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C60A2-5E14-4059-8BB1-F9A2B279BDDA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25A98-9C53-48B3-B4EE-EEB65800D9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816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121D4-113E-4AF5-95F1-2AB8F9C2FA26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95B89-899C-4A0B-9091-223790BD03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23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0FF8882F-A7B6-440E-BEFA-E8616BFF3326}" type="datetime1">
              <a:rPr lang="en-US"/>
              <a:pPr>
                <a:defRPr/>
              </a:pPr>
              <a:t>9/11/2014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522879A9-7857-4C09-92AD-41FD4476CB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3" r:id="rId1"/>
    <p:sldLayoutId id="2147484074" r:id="rId2"/>
    <p:sldLayoutId id="2147484080" r:id="rId3"/>
    <p:sldLayoutId id="2147484075" r:id="rId4"/>
    <p:sldLayoutId id="2147484081" r:id="rId5"/>
    <p:sldLayoutId id="2147484076" r:id="rId6"/>
    <p:sldLayoutId id="2147484082" r:id="rId7"/>
    <p:sldLayoutId id="2147484083" r:id="rId8"/>
    <p:sldLayoutId id="2147484084" r:id="rId9"/>
    <p:sldLayoutId id="2147484077" r:id="rId10"/>
    <p:sldLayoutId id="2147484078" r:id="rId11"/>
    <p:sldLayoutId id="2147484079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371600" y="152400"/>
            <a:ext cx="73914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endParaRPr lang="en-US" sz="2900" b="1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b="1" dirty="0">
                <a:solidFill>
                  <a:schemeClr val="tx2"/>
                </a:solidFill>
                <a:latin typeface="Arial" charset="0"/>
              </a:rPr>
              <a:t>ERISA LANDSCAPE – </a:t>
            </a: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b="1" dirty="0">
                <a:solidFill>
                  <a:schemeClr val="tx2"/>
                </a:solidFill>
                <a:latin typeface="Arial" charset="0"/>
              </a:rPr>
              <a:t>PLAN SPONSOR ISSUES</a:t>
            </a: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b="1" dirty="0">
                <a:solidFill>
                  <a:schemeClr val="tx2"/>
                </a:solidFill>
                <a:latin typeface="Arial" charset="0"/>
              </a:rPr>
              <a:t>CARING FOR PARTICIPANTS</a:t>
            </a:r>
            <a:endParaRPr lang="en-US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96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smtClean="0">
                <a:effectLst/>
                <a:latin typeface="Arial" charset="0"/>
                <a:cs typeface="Arial" charset="0"/>
              </a:rPr>
              <a:t>Transformation of Retirement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DOL Interaction with White House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Working with White House’s Middle Class Task Force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Coordinated actions to improve retirement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security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DOL rollouts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2012 &amp; 2013: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Fee disclosures for plan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sponsors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Participant-level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disclosures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6-month reset of annual disclosure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date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70000"/>
              </a:lnSpc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Participant investment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advic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</a:t>
            </a:r>
          </a:p>
          <a:p>
            <a:pPr marL="82550" indent="0">
              <a:spcBef>
                <a:spcPts val="0"/>
              </a:spcBef>
              <a:buClr>
                <a:schemeClr val="tx1"/>
              </a:buClr>
              <a:buFont typeface="Wingdings 2" pitchFamily="18" charset="2"/>
              <a:buNone/>
              <a:defRPr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2014 / 2015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DOL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regulatory initiatives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include:</a:t>
            </a:r>
          </a:p>
          <a:p>
            <a:pPr lvl="1"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Tips on selection of target date funds</a:t>
            </a:r>
          </a:p>
          <a:p>
            <a:pPr lvl="1">
              <a:spcBef>
                <a:spcPts val="0"/>
              </a:spcBef>
              <a:buClr>
                <a:schemeClr val="tx1"/>
              </a:buClr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Inclusion of lifetime income streams in benefit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statements</a:t>
            </a:r>
          </a:p>
          <a:p>
            <a:pPr lvl="1">
              <a:spcBef>
                <a:spcPts val="0"/>
              </a:spcBef>
              <a:buClr>
                <a:schemeClr val="tx1"/>
              </a:buClr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lnSpc>
                <a:spcPct val="70000"/>
              </a:lnSpc>
              <a:buClr>
                <a:schemeClr val="tx1"/>
              </a:buClr>
              <a:buFont typeface="Verdana" pitchFamily="34" charset="0"/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50E350-CB7D-47EF-BB33-FA4BA5421723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smtClean="0">
                <a:effectLst/>
                <a:latin typeface="Arial" charset="0"/>
                <a:cs typeface="Arial" charset="0"/>
              </a:rPr>
              <a:t>DOL Tips for Selecting a TDF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Start process by examining TDF prospectus</a:t>
            </a:r>
          </a:p>
          <a:p>
            <a:pPr marL="82550" indent="0">
              <a:spcBef>
                <a:spcPts val="0"/>
              </a:spcBef>
              <a:buFont typeface="Wingdings 2" pitchFamily="18" charset="2"/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Identify Plan objectives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Preservation of savings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Maximizing income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etirement spending</a:t>
            </a:r>
          </a:p>
          <a:p>
            <a:pPr marL="403225" lvl="1" indent="0">
              <a:spcBef>
                <a:spcPts val="0"/>
              </a:spcBef>
              <a:buFont typeface="Verdana" pitchFamily="34" charset="0"/>
              <a:buNone/>
              <a:defRPr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Relate TDF characteristics to plan objectives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Investment performance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Fees &amp; expenses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Glidepath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Landing point</a:t>
            </a:r>
          </a:p>
          <a:p>
            <a:pPr lvl="1">
              <a:spcBef>
                <a:spcPts val="0"/>
              </a:spcBef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Document decision-making process</a:t>
            </a:r>
          </a:p>
          <a:p>
            <a:pPr lvl="1"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96611-B15A-499D-8F4C-11354CD0EB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52400"/>
            <a:ext cx="7499350" cy="1066800"/>
          </a:xfrm>
        </p:spPr>
        <p:txBody>
          <a:bodyPr/>
          <a:lstStyle/>
          <a:p>
            <a:pPr>
              <a:defRPr/>
            </a:pPr>
            <a:r>
              <a:rPr lang="en-US" sz="3100" b="1" dirty="0" smtClean="0">
                <a:effectLst/>
                <a:latin typeface="Arial" pitchFamily="34" charset="0"/>
                <a:cs typeface="Arial" pitchFamily="34" charset="0"/>
              </a:rPr>
              <a:t>Consideration </a:t>
            </a:r>
            <a:r>
              <a:rPr lang="en-US" sz="3100" b="1" dirty="0">
                <a:effectLst/>
                <a:latin typeface="Arial" pitchFamily="34" charset="0"/>
                <a:cs typeface="Arial" pitchFamily="34" charset="0"/>
              </a:rPr>
              <a:t>of Demographic Factors in Selecting a TDF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410200"/>
          </a:xfrm>
        </p:spPr>
        <p:txBody>
          <a:bodyPr/>
          <a:lstStyle/>
          <a:p>
            <a:pPr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Consider alignment of TDF with the following factors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 withdrawal patterns, participant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ages and likely retirement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dates, participation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DB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plan, salary levels, turnover rates,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ontribution rates</a:t>
            </a:r>
          </a:p>
          <a:p>
            <a:pPr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Identify TDF asset classes other than equity &amp; fixed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Real estate with capacity to address inflation risk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Commodities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Inflation-adjusted bonds (TIPS)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Cash</a:t>
            </a:r>
          </a:p>
          <a:p>
            <a:pPr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Know investment </a:t>
            </a:r>
            <a:r>
              <a:rPr lang="en-US" sz="2000" dirty="0" smtClean="0">
                <a:latin typeface="Arial" charset="0"/>
                <a:cs typeface="Arial" charset="0"/>
              </a:rPr>
              <a:t>style - 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Passively vs. actively managed</a:t>
            </a:r>
          </a:p>
          <a:p>
            <a:pPr lvl="1">
              <a:spcBef>
                <a:spcPct val="0"/>
              </a:spcBef>
            </a:pPr>
            <a:r>
              <a:rPr lang="en-US" sz="2000" dirty="0" smtClean="0">
                <a:latin typeface="Arial" charset="0"/>
                <a:cs typeface="Arial" charset="0"/>
              </a:rPr>
              <a:t>Impact </a:t>
            </a:r>
            <a:r>
              <a:rPr lang="en-US" sz="2000" dirty="0">
                <a:latin typeface="Arial" charset="0"/>
                <a:cs typeface="Arial" charset="0"/>
              </a:rPr>
              <a:t>on fees</a:t>
            </a:r>
          </a:p>
          <a:p>
            <a:pPr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Understand investment form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Mutual funds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ETFs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Collective trust</a:t>
            </a:r>
          </a:p>
          <a:p>
            <a:pPr lvl="1">
              <a:spcBef>
                <a:spcPct val="0"/>
              </a:spcBef>
            </a:pPr>
            <a:r>
              <a:rPr lang="en-US" sz="2000" dirty="0">
                <a:latin typeface="Arial" charset="0"/>
                <a:cs typeface="Arial" charset="0"/>
              </a:rPr>
              <a:t>Separately managed account</a:t>
            </a:r>
          </a:p>
          <a:p>
            <a:pPr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380F0A-74B3-450A-9826-2EA32354CBF1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smtClean="0">
                <a:effectLst/>
                <a:latin typeface="Arial" charset="0"/>
                <a:cs typeface="Arial" charset="0"/>
              </a:rPr>
              <a:t>Customized Target Date Funds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1435100" y="1676400"/>
            <a:ext cx="7499350" cy="4572000"/>
          </a:xfrm>
        </p:spPr>
        <p:txBody>
          <a:bodyPr/>
          <a:lstStyle/>
          <a:p>
            <a:r>
              <a:rPr lang="en-US" dirty="0" smtClean="0">
                <a:latin typeface="Arial" charset="0"/>
                <a:cs typeface="Arial" charset="0"/>
              </a:rPr>
              <a:t>Advantages of custom TDF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Incorporation of plan’s core funds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Inclusion/exclusion of specialized asset classes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Broader asset diversification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Diversifying exposure to investment providers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Improved investment performance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Flexible </a:t>
            </a:r>
            <a:r>
              <a:rPr lang="en-US" sz="2400" dirty="0" err="1" smtClean="0">
                <a:latin typeface="Arial" charset="0"/>
                <a:cs typeface="Arial" charset="0"/>
              </a:rPr>
              <a:t>glidepath</a:t>
            </a:r>
            <a:r>
              <a:rPr lang="en-US" sz="2400" dirty="0" smtClean="0">
                <a:latin typeface="Arial" charset="0"/>
                <a:cs typeface="Arial" charset="0"/>
              </a:rPr>
              <a:t> design</a:t>
            </a:r>
          </a:p>
          <a:p>
            <a:pPr lvl="1"/>
            <a:r>
              <a:rPr lang="en-US" sz="2400" dirty="0" smtClean="0">
                <a:latin typeface="Arial" charset="0"/>
                <a:cs typeface="Arial" charset="0"/>
              </a:rPr>
              <a:t>Elimination of tiered mutual fund fees</a:t>
            </a:r>
          </a:p>
          <a:p>
            <a:pPr marL="403225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7D695B-8592-4324-8A5A-AD5111B314B9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 smtClean="0">
                <a:effectLst/>
              </a:rPr>
              <a:t>Monitoring TDF Modifications &amp; Performance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ERISA prudent process requires periodically monitoring TDF characteristics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Management team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Investment strategy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Effective implementation of strategy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Periodically review whether TDF continues to meet plan objectives and demographics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TDF changes or mismatch may require replacing fund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Check underlying funds/investments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Role of Advisors p</a:t>
            </a:r>
            <a:r>
              <a:rPr lang="en-US" sz="2400" dirty="0" smtClean="0">
                <a:latin typeface="Arial" charset="0"/>
                <a:cs typeface="Arial" charset="0"/>
              </a:rPr>
              <a:t>rovide meaningful TDF disclosures </a:t>
            </a:r>
            <a:r>
              <a:rPr lang="en-US" sz="2400" dirty="0">
                <a:latin typeface="Arial" charset="0"/>
                <a:cs typeface="Arial" charset="0"/>
              </a:rPr>
              <a:t>to participants as “best practice” right </a:t>
            </a:r>
            <a:r>
              <a:rPr lang="en-US" sz="2400" dirty="0" smtClean="0">
                <a:latin typeface="Arial" charset="0"/>
                <a:cs typeface="Arial" charset="0"/>
              </a:rPr>
              <a:t>now and facilitate </a:t>
            </a:r>
            <a:r>
              <a:rPr lang="en-US" sz="2400" dirty="0">
                <a:latin typeface="Arial" charset="0"/>
                <a:cs typeface="Arial" charset="0"/>
              </a:rPr>
              <a:t>sponsor’s prudent review of TDF</a:t>
            </a:r>
          </a:p>
          <a:p>
            <a:pPr>
              <a:spcBef>
                <a:spcPts val="0"/>
              </a:spcBef>
              <a:defRPr/>
            </a:pPr>
            <a:endParaRPr lang="en-US" sz="2400" dirty="0">
              <a:latin typeface="Arial" charset="0"/>
              <a:cs typeface="Arial" charset="0"/>
            </a:endParaRPr>
          </a:p>
          <a:p>
            <a:pPr marL="82550" indent="0">
              <a:spcBef>
                <a:spcPts val="0"/>
              </a:spcBef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DEBBD8-B626-4FDB-B865-746B1572927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dirty="0" smtClean="0">
                <a:effectLst/>
                <a:latin typeface="Arial" charset="0"/>
                <a:cs typeface="Arial" charset="0"/>
              </a:rPr>
              <a:t>Lifetime Income Initiatives</a:t>
            </a:r>
            <a:br>
              <a:rPr lang="en-US" sz="3200" b="1" dirty="0" smtClean="0">
                <a:effectLst/>
                <a:latin typeface="Arial" charset="0"/>
                <a:cs typeface="Arial" charset="0"/>
              </a:rPr>
            </a:br>
            <a:r>
              <a:rPr lang="en-US" sz="3200" b="1" dirty="0" smtClean="0">
                <a:effectLst/>
                <a:latin typeface="Arial" charset="0"/>
                <a:cs typeface="Arial" charset="0"/>
              </a:rPr>
              <a:t>Goals of Policymakers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182563">
              <a:spcBef>
                <a:spcPts val="1800"/>
              </a:spcBef>
              <a:defRPr/>
            </a:pPr>
            <a:r>
              <a:rPr lang="en-US" sz="26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Help retirees take plan distributions without outliving them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Motivate retirees to annuitize accounts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Retirement paycheck for life</a:t>
            </a:r>
          </a:p>
          <a:p>
            <a:pPr marL="457200" lvl="1" indent="0">
              <a:buFont typeface="Verdana" pitchFamily="34" charset="0"/>
              <a:buNone/>
              <a:defRPr/>
            </a:pPr>
            <a:endParaRPr lang="en-US" sz="2000" dirty="0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indent="-182563">
              <a:spcBef>
                <a:spcPts val="1200"/>
              </a:spcBef>
              <a:defRPr/>
            </a:pPr>
            <a:r>
              <a:rPr lang="en-US" sz="26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Encourage plan sponsors to voluntarily offer annuity options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Permit longevity annuities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Remove regulatory hurdles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Facilitate default annuities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Promote education and disclosures </a:t>
            </a:r>
          </a:p>
          <a:p>
            <a:pPr>
              <a:defRPr/>
            </a:pP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453145-BAC3-4126-83EA-0AF558103B2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u="sng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600" u="sng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Lifetime </a:t>
            </a: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Income Solutions for DC Plans  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1" indent="-282575">
              <a:spcBef>
                <a:spcPct val="0"/>
              </a:spcBef>
              <a:buSzPct val="80000"/>
              <a:buFont typeface="Wingdings 2" pitchFamily="18" charset="2"/>
              <a:buChar char=""/>
            </a:pPr>
            <a:r>
              <a:rPr lang="en-US" smtClean="0"/>
              <a:t> </a:t>
            </a:r>
            <a:r>
              <a:rPr lang="en-US" sz="3200" smtClean="0"/>
              <a:t>Three Basic Approaches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1)   External Solution (Outside of Plan) 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2)   Distribution Option Within Plan 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3)   Investment Vehicle Within Plan</a:t>
            </a:r>
          </a:p>
          <a:p>
            <a:pPr marL="365125" lvl="1" indent="-282575">
              <a:spcBef>
                <a:spcPts val="1800"/>
              </a:spcBef>
              <a:buSzPct val="80000"/>
              <a:buFont typeface="Wingdings 2" pitchFamily="18" charset="2"/>
              <a:buChar char=""/>
            </a:pPr>
            <a:r>
              <a:rPr lang="en-US" sz="3200" smtClean="0"/>
              <a:t>External Solution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•	Participants purchase </a:t>
            </a:r>
            <a:r>
              <a:rPr lang="en-US" u="sng" smtClean="0"/>
              <a:t>IRA Annuities</a:t>
            </a:r>
            <a:r>
              <a:rPr lang="en-US" smtClean="0"/>
              <a:t>.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•   Annuitization occurs outside of plan through 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     rollovers.</a:t>
            </a:r>
          </a:p>
          <a:p>
            <a:pPr marL="539750" lvl="2" indent="0">
              <a:spcBef>
                <a:spcPct val="0"/>
              </a:spcBef>
              <a:buSzPct val="80000"/>
              <a:buFont typeface="Wingdings 2" pitchFamily="18" charset="2"/>
              <a:buNone/>
            </a:pPr>
            <a:r>
              <a:rPr lang="en-US" smtClean="0"/>
              <a:t>•   Internet portals can improve participant access.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2B301-9C0C-4638-AFF0-F54270EB932B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smtClean="0">
                <a:effectLst/>
                <a:latin typeface="Arial" charset="0"/>
                <a:cs typeface="Arial" charset="0"/>
              </a:rPr>
              <a:t>“In Plan” Lifetime Income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 marL="365125" lvl="1" indent="-282575">
              <a:spcBef>
                <a:spcPts val="0"/>
              </a:spcBef>
              <a:buSzPct val="80000"/>
              <a:buFont typeface="Wingdings 2" pitchFamily="18" charset="2"/>
              <a:buChar char=""/>
              <a:defRPr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Distribution Option Within Plan</a:t>
            </a:r>
          </a:p>
          <a:p>
            <a:pPr marL="539750" lvl="2" indent="0">
              <a:spcBef>
                <a:spcPts val="0"/>
              </a:spcBef>
              <a:buSzPct val="80000"/>
              <a:buFont typeface="Wingdings 2" pitchFamily="18" charset="2"/>
              <a:buNone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•  Plan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purchases </a:t>
            </a:r>
            <a:r>
              <a:rPr lang="en-US" sz="2200" u="sng" dirty="0">
                <a:latin typeface="Arial" pitchFamily="34" charset="0"/>
                <a:cs typeface="Arial" pitchFamily="34" charset="0"/>
              </a:rPr>
              <a:t>Distribution </a:t>
            </a:r>
            <a:r>
              <a:rPr lang="en-US" sz="2200" u="sng" dirty="0" smtClean="0">
                <a:latin typeface="Arial" pitchFamily="34" charset="0"/>
                <a:cs typeface="Arial" pitchFamily="34" charset="0"/>
              </a:rPr>
              <a:t>Annuities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539750" lvl="2" indent="0">
              <a:spcBef>
                <a:spcPts val="0"/>
              </a:spcBef>
              <a:buSzPct val="80000"/>
              <a:buFont typeface="Wingdings 2" pitchFamily="18" charset="2"/>
              <a:buNone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•  Immediate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annuity purchased at time of 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539750" lvl="2" indent="0">
              <a:spcBef>
                <a:spcPts val="0"/>
              </a:spcBef>
              <a:buSzPct val="80000"/>
              <a:buFont typeface="Wingdings 2" pitchFamily="18" charset="2"/>
              <a:buNone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 distribution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539750" lvl="2" indent="0">
              <a:spcBef>
                <a:spcPts val="0"/>
              </a:spcBef>
              <a:buSzPct val="80000"/>
              <a:buFont typeface="Wingdings 2" pitchFamily="18" charset="2"/>
              <a:buNone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•  Annuity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contract is distributed to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participant</a:t>
            </a:r>
          </a:p>
          <a:p>
            <a:pPr marL="365125" lvl="1" indent="-282575">
              <a:spcBef>
                <a:spcPts val="0"/>
              </a:spcBef>
              <a:buSzPct val="80000"/>
              <a:buFont typeface="Wingdings 2" pitchFamily="18" charset="2"/>
              <a:buChar char=""/>
              <a:defRPr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dirty="0" smtClean="0"/>
              <a:t>Investment Vehicle Within Plan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Plan invests in </a:t>
            </a:r>
            <a:r>
              <a:rPr lang="en-US" sz="2200" u="sng" dirty="0" smtClean="0">
                <a:latin typeface="Arial" pitchFamily="34" charset="0"/>
                <a:cs typeface="Arial" pitchFamily="34" charset="0"/>
              </a:rPr>
              <a:t>Group Annuity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Offers various investment and distribution options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Participant’s account converted to lifetime income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06F12-B761-4739-9575-7DFCB5B52E77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1435100" y="152400"/>
            <a:ext cx="7499350" cy="10668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200" b="1" dirty="0" smtClean="0">
                <a:effectLst/>
                <a:latin typeface="Arial" charset="0"/>
                <a:cs typeface="Arial" charset="0"/>
              </a:rPr>
              <a:t>Need for Additional Fiduciary Guidance</a:t>
            </a:r>
            <a:endParaRPr lang="en-US" sz="3200" dirty="0" smtClean="0">
              <a:effectLst/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19200"/>
            <a:ext cx="7499350" cy="4572000"/>
          </a:xfrm>
        </p:spPr>
        <p:txBody>
          <a:bodyPr/>
          <a:lstStyle/>
          <a:p>
            <a:pPr marL="365125" lvl="1" indent="-282575" eaLnBrk="1" fontAlgn="auto" hangingPunct="1">
              <a:spcBef>
                <a:spcPts val="0"/>
              </a:spcBef>
              <a:spcAft>
                <a:spcPts val="0"/>
              </a:spcAft>
              <a:buSzPct val="80000"/>
              <a:buFont typeface="Wingdings 2" pitchFamily="18" charset="2"/>
              <a:buChar char=""/>
              <a:defRPr/>
            </a:pPr>
            <a:r>
              <a:rPr lang="en-US" sz="3200" dirty="0"/>
              <a:t>Selection of Annuity Provider and Annuities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/>
              <a:t>Subject to ERISA fiduciary standards.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/>
              <a:t>Must act in accordance with duty of prudence and loyalty.</a:t>
            </a:r>
          </a:p>
          <a:p>
            <a:pPr marL="365125" lvl="1" indent="-282575" eaLnBrk="1" fontAlgn="auto" hangingPunct="1">
              <a:spcBef>
                <a:spcPts val="1800"/>
              </a:spcBef>
              <a:spcAft>
                <a:spcPts val="0"/>
              </a:spcAft>
              <a:buSzPct val="80000"/>
              <a:buFont typeface="Wingdings 2" pitchFamily="18" charset="2"/>
              <a:buChar char=""/>
              <a:defRPr/>
            </a:pPr>
            <a:r>
              <a:rPr lang="en-US" sz="3200" dirty="0"/>
              <a:t>Existing DOL Guidance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/>
              <a:t>1995 guidance on Distribution Annuities for DB plans.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/>
              <a:t>2008 safe harbor on Distribution Annuities for DC plans.</a:t>
            </a:r>
          </a:p>
          <a:p>
            <a:pPr marL="539750" lvl="2" indent="0">
              <a:spcBef>
                <a:spcPts val="0"/>
              </a:spcBef>
              <a:buSzPct val="80000"/>
              <a:buNone/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539750" lvl="2" indent="0">
              <a:spcBef>
                <a:spcPts val="0"/>
              </a:spcBef>
              <a:buSzPct val="80000"/>
              <a:buNone/>
              <a:defRPr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  1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 Procedural prudence	     2. Insurer’s ability to pay</a:t>
            </a:r>
          </a:p>
          <a:p>
            <a:pPr marL="539750" lvl="2" indent="0">
              <a:spcBef>
                <a:spcPts val="0"/>
              </a:spcBef>
              <a:buSzPct val="80000"/>
              <a:buNone/>
              <a:defRPr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	2.  Cost                                    4. Draw appropriate conclusions</a:t>
            </a:r>
          </a:p>
          <a:p>
            <a:pPr marL="539750" lvl="2" indent="0">
              <a:spcBef>
                <a:spcPts val="0"/>
              </a:spcBef>
              <a:buSzPct val="80000"/>
              <a:buNone/>
              <a:defRPr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      5.  Seek expert advice</a:t>
            </a:r>
          </a:p>
          <a:p>
            <a:pPr marL="82550" indent="0">
              <a:buNone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83650-4F1C-41F5-9C1F-78F0C78DB62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096962"/>
          </a:xfrm>
        </p:spPr>
        <p:txBody>
          <a:bodyPr/>
          <a:lstStyle/>
          <a:p>
            <a:pPr>
              <a:defRPr/>
            </a:pP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itchFamily="34" charset="0"/>
                <a:ea typeface="ＭＳ Ｐゴシック" pitchFamily="34" charset="-128"/>
                <a:cs typeface="Arial" pitchFamily="34" charset="0"/>
              </a:rPr>
              <a:t>Removing Regulatory Obstacles to Annuity Distributions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 indent="-182563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Rollovers to DB Plans</a:t>
            </a:r>
          </a:p>
          <a:p>
            <a:pPr lvl="1" indent="-182563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Rev. Rul. 2012-4.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401(k) accounts may be rolled over and converted to DB plan annuity benefits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Provides favorable annuity rates for participants</a:t>
            </a:r>
          </a:p>
          <a:p>
            <a:pPr indent="-182563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Relief for DC Plans With Deferred Annuities</a:t>
            </a:r>
          </a:p>
          <a:p>
            <a:pPr lvl="1" indent="-182563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Rev. Rul. 2012-3</a:t>
            </a:r>
          </a:p>
          <a:p>
            <a:pPr lvl="1" indent="-182563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Ruling confirms 401(k) plans with deferred annuities can avoid onerous death benefit rules</a:t>
            </a:r>
          </a:p>
          <a:p>
            <a:pPr indent="-182563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New IRS regulation relaxes required minimum distribution rules</a:t>
            </a:r>
          </a:p>
          <a:p>
            <a:pPr lvl="1" indent="-182563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RMD rules mandate start at age 70 ½ but longevity annuities provide income stream for later in life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D753E1-3F8A-4DA5-89CB-E8E40071D328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Default Annuities &amp; Disclosures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19200"/>
            <a:ext cx="7499350" cy="5029200"/>
          </a:xfrm>
        </p:spPr>
        <p:txBody>
          <a:bodyPr/>
          <a:lstStyle/>
          <a:p>
            <a:pPr indent="-182563">
              <a:lnSpc>
                <a:spcPts val="1925"/>
              </a:lnSpc>
              <a:defRPr/>
            </a:pPr>
            <a:endParaRPr lang="en-US" sz="2400" dirty="0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indent="-182563">
              <a:lnSpc>
                <a:spcPts val="1925"/>
              </a:lnSpc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Should annuity option be default for plan?</a:t>
            </a:r>
          </a:p>
          <a:p>
            <a:pPr indent="-182563">
              <a:lnSpc>
                <a:spcPts val="1925"/>
              </a:lnSpc>
              <a:defRPr/>
            </a:pPr>
            <a:endParaRPr lang="en-US" sz="2400" dirty="0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indent="-182563">
              <a:lnSpc>
                <a:spcPts val="1925"/>
              </a:lnSpc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Possible Approach:  Amend QDIA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Permit annuity option to qualify as QDIA.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Critics argue annuities not appropriate for all.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Default annuity investments not easily reversed.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indent="-182563">
              <a:lnSpc>
                <a:spcPts val="1925"/>
              </a:lnSpc>
              <a:defRPr/>
            </a:pPr>
            <a:r>
              <a:rPr lang="en-US" sz="2400" dirty="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Advance Notice of Proposed Rulemaking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Lifetime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income illustration in participant statements </a:t>
            </a:r>
          </a:p>
          <a:p>
            <a:pPr marL="822325" lvl="2" indent="-282575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Must provide estimated income streams based on 	</a:t>
            </a:r>
          </a:p>
          <a:p>
            <a:pPr marL="311150" lvl="2" indent="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None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      (1) current account and (2) projected account at </a:t>
            </a:r>
          </a:p>
          <a:p>
            <a:pPr marL="311150" lvl="2" indent="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80000"/>
              <a:buNone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       NRA</a:t>
            </a:r>
          </a:p>
          <a:p>
            <a:pPr indent="-182563">
              <a:lnSpc>
                <a:spcPts val="1925"/>
              </a:lnSpc>
              <a:defRPr/>
            </a:pPr>
            <a:endParaRPr lang="en-US" sz="2400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9FA97-8FDB-4CAA-A1F0-BC6FE2B0DA87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772400" cy="1143000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So… Is The Answer Managed Accounts?</a:t>
            </a:r>
            <a:endParaRPr lang="en-US" sz="3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Active management provides the best attributes of TDFs minus the risks.</a:t>
            </a:r>
          </a:p>
          <a:p>
            <a:r>
              <a:rPr lang="en-US" dirty="0" smtClean="0"/>
              <a:t>If implemented appropriately, efficiently and effectively, deals with </a:t>
            </a:r>
            <a:r>
              <a:rPr lang="en-US" dirty="0" err="1" smtClean="0"/>
              <a:t>decumulation</a:t>
            </a:r>
            <a:r>
              <a:rPr lang="en-US" dirty="0" smtClean="0"/>
              <a:t> planning</a:t>
            </a:r>
          </a:p>
          <a:p>
            <a:r>
              <a:rPr lang="en-US" dirty="0" smtClean="0"/>
              <a:t>Satisfies the policy goals of Washington and the regulators.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A1109A-EFEA-466B-96EB-D762E75562DC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435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4724400"/>
            <a:ext cx="6400800" cy="609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smtClean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447800" y="3276600"/>
            <a:ext cx="6858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2200" dirty="0">
                <a:solidFill>
                  <a:srgbClr val="320E04"/>
                </a:solidFill>
                <a:latin typeface="Arial" pitchFamily="34" charset="0"/>
                <a:cs typeface="Arial" pitchFamily="34" charset="0"/>
              </a:rPr>
              <a:t>Marcia S. Wagner, Esq.</a:t>
            </a:r>
            <a:endParaRPr lang="en-US" sz="2200" dirty="0">
              <a:solidFill>
                <a:schemeClr val="tx2"/>
              </a:solidFill>
              <a:latin typeface="Arial" charset="0"/>
            </a:endParaRPr>
          </a:p>
          <a:p>
            <a:pPr algn="ctr" eaLnBrk="0" hangingPunct="0"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 eaLnBrk="0" hangingPunct="0"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 eaLnBrk="0" hangingPunct="0"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 eaLnBrk="0" hangingPunct="0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</a:rPr>
              <a:t>99 Summer Street, 13</a:t>
            </a:r>
            <a:r>
              <a:rPr lang="en-US" sz="2000" baseline="30000" dirty="0">
                <a:solidFill>
                  <a:schemeClr val="tx2"/>
                </a:solidFill>
                <a:latin typeface="Arial" charset="0"/>
              </a:rPr>
              <a:t>th</a:t>
            </a:r>
            <a:r>
              <a:rPr lang="en-US" sz="2000" dirty="0">
                <a:solidFill>
                  <a:schemeClr val="tx2"/>
                </a:solidFill>
                <a:latin typeface="Arial" charset="0"/>
              </a:rPr>
              <a:t> Floor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</a:rPr>
              <a:t>Boston, Massachusetts 02110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</a:rPr>
              <a:t>Tel: (617) 357-5200 Fax: (617) 357-5250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</a:rPr>
              <a:t>    Website: www.wagnerlawgroup.com</a:t>
            </a:r>
          </a:p>
          <a:p>
            <a:pPr algn="ctr" eaLnBrk="0" hangingPunct="0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</a:rPr>
              <a:t>marcia@wagnerlawgroup.com </a:t>
            </a: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1050" dirty="0" smtClean="0">
              <a:solidFill>
                <a:srgbClr val="320E04"/>
              </a:solidFill>
              <a:latin typeface="Arial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1050" dirty="0" smtClean="0">
                <a:solidFill>
                  <a:srgbClr val="320E04"/>
                </a:solidFill>
                <a:latin typeface="Arial" charset="0"/>
              </a:rPr>
              <a:t>A0129896.ppt</a:t>
            </a:r>
            <a:endParaRPr lang="en-US" sz="1050" dirty="0">
              <a:solidFill>
                <a:srgbClr val="320E04"/>
              </a:solidFill>
              <a:latin typeface="Arial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800" dirty="0">
              <a:solidFill>
                <a:srgbClr val="320E04"/>
              </a:solidFill>
              <a:latin typeface="Arial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2200" dirty="0">
                <a:solidFill>
                  <a:srgbClr val="320E04"/>
                </a:solidFill>
                <a:latin typeface="Times New Roman" pitchFamily="18" charset="0"/>
                <a:cs typeface="+mn-cs"/>
              </a:rPr>
              <a:t>                    </a:t>
            </a: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  <a:cs typeface="+mn-cs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  <a:cs typeface="+mn-cs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214438" y="762000"/>
            <a:ext cx="7700962" cy="20574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26988" algn="ctr" eaLnBrk="1" hangingPunct="1">
              <a:spcBef>
                <a:spcPts val="0"/>
              </a:spcBef>
              <a:defRPr/>
            </a:pPr>
            <a:r>
              <a:rPr lang="en-US" sz="4400" b="1" dirty="0" smtClean="0">
                <a:solidFill>
                  <a:srgbClr val="320E04"/>
                </a:solidFill>
                <a:latin typeface="Times New Roman" pitchFamily="18" charset="0"/>
              </a:rPr>
              <a:t/>
            </a:r>
            <a:br>
              <a:rPr lang="en-US" sz="4400" b="1" dirty="0" smtClean="0">
                <a:solidFill>
                  <a:srgbClr val="320E04"/>
                </a:solidFill>
                <a:latin typeface="Times New Roman" pitchFamily="18" charset="0"/>
              </a:rPr>
            </a:br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3300" b="1" dirty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3300" b="1" dirty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300" b="1" dirty="0" smtClean="0">
                <a:solidFill>
                  <a:srgbClr val="320E04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ERISA LANDSCAPE – </a:t>
            </a:r>
            <a:br>
              <a:rPr lang="en-US" sz="4000" b="1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PLAN </a:t>
            </a:r>
            <a:r>
              <a:rPr lang="en-US" sz="4000" b="1" dirty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SPONSOR ISSUES</a:t>
            </a:r>
            <a:r>
              <a:rPr lang="en-US" sz="4000" dirty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4000" dirty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000" b="1" dirty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CARING FOR PARTICIPANTS</a:t>
            </a:r>
            <a:r>
              <a:rPr lang="en-US" sz="3600" b="1" dirty="0">
                <a:solidFill>
                  <a:srgbClr val="320E04"/>
                </a:solidFill>
                <a:latin typeface="Times New Roman" pitchFamily="18" charset="0"/>
              </a:rPr>
              <a:t/>
            </a:r>
            <a:br>
              <a:rPr lang="en-US" sz="3600" b="1" dirty="0">
                <a:solidFill>
                  <a:srgbClr val="320E04"/>
                </a:solidFill>
                <a:latin typeface="Times New Roman" pitchFamily="18" charset="0"/>
              </a:rPr>
            </a:br>
            <a:endParaRPr lang="en-US" sz="4000" b="1" dirty="0" smtClean="0">
              <a:effectLst/>
            </a:endParaRPr>
          </a:p>
        </p:txBody>
      </p:sp>
      <p:pic>
        <p:nvPicPr>
          <p:cNvPr id="41989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6576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18743</TotalTime>
  <Words>749</Words>
  <Application>Microsoft Office PowerPoint</Application>
  <PresentationFormat>On-screen Show (4:3)</PresentationFormat>
  <Paragraphs>189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 </vt:lpstr>
      <vt:lpstr>Transformation of Retirement System</vt:lpstr>
      <vt:lpstr>DOL Tips for Selecting a TDF</vt:lpstr>
      <vt:lpstr>Consideration of Demographic Factors in Selecting a TDF</vt:lpstr>
      <vt:lpstr>Customized Target Date Funds</vt:lpstr>
      <vt:lpstr>Monitoring TDF Modifications &amp; Performance</vt:lpstr>
      <vt:lpstr>Lifetime Income Initiatives Goals of Policymakers</vt:lpstr>
      <vt:lpstr> Lifetime Income Solutions for DC Plans   </vt:lpstr>
      <vt:lpstr>“In Plan” Lifetime Income Solutions</vt:lpstr>
      <vt:lpstr>Need for Additional Fiduciary Guidance</vt:lpstr>
      <vt:lpstr>Removing Regulatory Obstacles to Annuity Distributions</vt:lpstr>
      <vt:lpstr>Default Annuities &amp; Disclosures</vt:lpstr>
      <vt:lpstr>So… Is The Answer Managed Accounts?</vt:lpstr>
      <vt:lpstr>         ERISA LANDSCAPE –  PLAN SPONSOR ISSUES CARING FOR PARTICIPANTS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Katharine Keane</cp:lastModifiedBy>
  <cp:revision>416</cp:revision>
  <cp:lastPrinted>2014-09-11T15:45:36Z</cp:lastPrinted>
  <dcterms:created xsi:type="dcterms:W3CDTF">2008-04-29T20:53:18Z</dcterms:created>
  <dcterms:modified xsi:type="dcterms:W3CDTF">2014-09-11T16:42:45Z</dcterms:modified>
</cp:coreProperties>
</file>