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4067" r:id="rId4"/>
  </p:sldMasterIdLst>
  <p:notesMasterIdLst>
    <p:notesMasterId r:id="rId45"/>
  </p:notesMasterIdLst>
  <p:handoutMasterIdLst>
    <p:handoutMasterId r:id="rId46"/>
  </p:handoutMasterIdLst>
  <p:sldIdLst>
    <p:sldId id="311" r:id="rId5"/>
    <p:sldId id="314" r:id="rId6"/>
    <p:sldId id="315" r:id="rId7"/>
    <p:sldId id="316" r:id="rId8"/>
    <p:sldId id="317" r:id="rId9"/>
    <p:sldId id="318" r:id="rId10"/>
    <p:sldId id="320" r:id="rId11"/>
    <p:sldId id="321" r:id="rId12"/>
    <p:sldId id="322" r:id="rId13"/>
    <p:sldId id="324" r:id="rId14"/>
    <p:sldId id="325" r:id="rId15"/>
    <p:sldId id="328" r:id="rId16"/>
    <p:sldId id="327" r:id="rId17"/>
    <p:sldId id="329" r:id="rId18"/>
    <p:sldId id="333" r:id="rId19"/>
    <p:sldId id="334" r:id="rId20"/>
    <p:sldId id="331" r:id="rId21"/>
    <p:sldId id="335" r:id="rId22"/>
    <p:sldId id="336" r:id="rId23"/>
    <p:sldId id="337" r:id="rId24"/>
    <p:sldId id="344" r:id="rId25"/>
    <p:sldId id="338" r:id="rId26"/>
    <p:sldId id="342" r:id="rId27"/>
    <p:sldId id="343" r:id="rId28"/>
    <p:sldId id="347" r:id="rId29"/>
    <p:sldId id="348" r:id="rId30"/>
    <p:sldId id="345" r:id="rId31"/>
    <p:sldId id="354" r:id="rId32"/>
    <p:sldId id="361" r:id="rId33"/>
    <p:sldId id="360" r:id="rId34"/>
    <p:sldId id="359" r:id="rId35"/>
    <p:sldId id="350" r:id="rId36"/>
    <p:sldId id="355" r:id="rId37"/>
    <p:sldId id="356" r:id="rId38"/>
    <p:sldId id="362" r:id="rId39"/>
    <p:sldId id="364" r:id="rId40"/>
    <p:sldId id="365" r:id="rId41"/>
    <p:sldId id="369" r:id="rId42"/>
    <p:sldId id="353" r:id="rId43"/>
    <p:sldId id="313" r:id="rId44"/>
  </p:sldIdLst>
  <p:sldSz cx="9144000" cy="6858000" type="screen4x3"/>
  <p:notesSz cx="7010400" cy="9296400"/>
  <p:defaultTextStyle>
    <a:defPPr>
      <a:defRPr lang="en-US"/>
    </a:defPPr>
    <a:lvl1pPr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1pPr>
    <a:lvl2pPr marL="4572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2pPr>
    <a:lvl3pPr marL="9144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3pPr>
    <a:lvl4pPr marL="13716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4pPr>
    <a:lvl5pPr marL="18288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5pPr>
    <a:lvl6pPr marL="22860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6pPr>
    <a:lvl7pPr marL="27432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7pPr>
    <a:lvl8pPr marL="32004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8pPr>
    <a:lvl9pPr marL="36576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clrMode="gray"/>
  <p:clrMru>
    <a:srgbClr val="8AA200"/>
    <a:srgbClr val="929F2A"/>
    <a:srgbClr val="AD0C64"/>
    <a:srgbClr val="5B8F34"/>
    <a:srgbClr val="256BA8"/>
    <a:srgbClr val="8D9510"/>
    <a:srgbClr val="9CA61D"/>
    <a:srgbClr val="0A52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9" autoAdjust="0"/>
    <p:restoredTop sz="94633" autoAdjust="0"/>
  </p:normalViewPr>
  <p:slideViewPr>
    <p:cSldViewPr snapToGrid="0" snapToObjects="1">
      <p:cViewPr varScale="1">
        <p:scale>
          <a:sx n="73" d="100"/>
          <a:sy n="73" d="100"/>
        </p:scale>
        <p:origin x="-432" y="-102"/>
      </p:cViewPr>
      <p:guideLst>
        <p:guide orient="horz" pos="2160"/>
        <p:guide pos="542"/>
      </p:guideLst>
    </p:cSldViewPr>
  </p:slideViewPr>
  <p:outlineViewPr>
    <p:cViewPr>
      <p:scale>
        <a:sx n="33" d="100"/>
        <a:sy n="33" d="100"/>
      </p:scale>
      <p:origin x="0" y="55896"/>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55" d="100"/>
          <a:sy n="55" d="100"/>
        </p:scale>
        <p:origin x="-1806"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wrap="square" lIns="93177" tIns="46589" rIns="93177" bIns="46589" numCol="1" anchor="t" anchorCtr="0" compatLnSpc="1">
            <a:prstTxWarp prst="textNoShape">
              <a:avLst/>
            </a:prstTxWarp>
          </a:bodyPr>
          <a:lstStyle>
            <a:lvl1pPr>
              <a:defRPr sz="1200">
                <a:latin typeface="Calibri" pitchFamily="-64" charset="0"/>
              </a:defRPr>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wrap="square" lIns="93177" tIns="46589" rIns="93177" bIns="46589" numCol="1" anchor="t" anchorCtr="0" compatLnSpc="1">
            <a:prstTxWarp prst="textNoShape">
              <a:avLst/>
            </a:prstTxWarp>
          </a:bodyPr>
          <a:lstStyle>
            <a:lvl1pPr algn="r">
              <a:defRPr sz="1200">
                <a:latin typeface="Calibri" pitchFamily="-64" charset="0"/>
              </a:defRPr>
            </a:lvl1pPr>
          </a:lstStyle>
          <a:p>
            <a:fld id="{57C9F6C1-53BA-4BBB-97B4-B6244B5CD8B8}" type="datetime1">
              <a:rPr lang="en-US"/>
              <a:pPr/>
              <a:t>4/24/2014</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wrap="square" lIns="93177" tIns="46589" rIns="93177" bIns="46589" numCol="1" anchor="b" anchorCtr="0" compatLnSpc="1">
            <a:prstTxWarp prst="textNoShape">
              <a:avLst/>
            </a:prstTxWarp>
          </a:bodyPr>
          <a:lstStyle>
            <a:lvl1pPr>
              <a:defRPr sz="1200">
                <a:latin typeface="Calibri" pitchFamily="-64" charset="0"/>
              </a:defRPr>
            </a:lvl1pPr>
          </a:lstStyle>
          <a:p>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pitchFamily="-64" charset="0"/>
              </a:defRPr>
            </a:lvl1pPr>
          </a:lstStyle>
          <a:p>
            <a:fld id="{D978487A-58C4-48C3-A38B-F2E104474A4E}" type="slidenum">
              <a:rPr lang="en-US"/>
              <a:pPr/>
              <a:t>‹#›</a:t>
            </a:fld>
            <a:endParaRPr lang="en-US" dirty="0"/>
          </a:p>
        </p:txBody>
      </p:sp>
    </p:spTree>
    <p:extLst>
      <p:ext uri="{BB962C8B-B14F-4D97-AF65-F5344CB8AC3E}">
        <p14:creationId xmlns:p14="http://schemas.microsoft.com/office/powerpoint/2010/main" val="332598371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wrap="square" lIns="93177" tIns="46589" rIns="93177" bIns="46589" numCol="1" anchor="t" anchorCtr="0" compatLnSpc="1">
            <a:prstTxWarp prst="textNoShape">
              <a:avLst/>
            </a:prstTxWarp>
          </a:bodyPr>
          <a:lstStyle>
            <a:lvl1pPr>
              <a:defRPr sz="1200">
                <a:latin typeface="Calibri" pitchFamily="-64" charset="0"/>
              </a:defRPr>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wrap="square" lIns="93177" tIns="46589" rIns="93177" bIns="46589" numCol="1" anchor="t" anchorCtr="0" compatLnSpc="1">
            <a:prstTxWarp prst="textNoShape">
              <a:avLst/>
            </a:prstTxWarp>
          </a:bodyPr>
          <a:lstStyle>
            <a:lvl1pPr algn="r">
              <a:defRPr sz="1200">
                <a:latin typeface="Calibri" pitchFamily="-64" charset="0"/>
              </a:defRPr>
            </a:lvl1pPr>
          </a:lstStyle>
          <a:p>
            <a:fld id="{810991C2-7CC6-4B45-BA6D-F6DE92D001D0}" type="datetime1">
              <a:rPr lang="en-US"/>
              <a:pPr/>
              <a:t>4/24/2014</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wrap="square" lIns="93177" tIns="46589" rIns="93177" bIns="46589" numCol="1" anchor="ctr" anchorCtr="0" compatLnSpc="1">
            <a:prstTxWarp prst="textNoShape">
              <a:avLst/>
            </a:prstTxWarp>
          </a:bodyPr>
          <a:lstStyle/>
          <a:p>
            <a:pPr lvl="0"/>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wrap="square" lIns="93177" tIns="46589" rIns="93177" bIns="46589" numCol="1" anchor="t" anchorCtr="0"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wrap="square" lIns="93177" tIns="46589" rIns="93177" bIns="46589" numCol="1" anchor="b" anchorCtr="0" compatLnSpc="1">
            <a:prstTxWarp prst="textNoShape">
              <a:avLst/>
            </a:prstTxWarp>
          </a:bodyPr>
          <a:lstStyle>
            <a:lvl1pPr>
              <a:defRPr sz="1200">
                <a:latin typeface="Calibri" pitchFamily="-64" charset="0"/>
              </a:defRPr>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pitchFamily="-64" charset="0"/>
              </a:defRPr>
            </a:lvl1pPr>
          </a:lstStyle>
          <a:p>
            <a:fld id="{829599AC-CD18-4F14-B469-B034D02387DF}" type="slidenum">
              <a:rPr lang="en-US"/>
              <a:pPr/>
              <a:t>‹#›</a:t>
            </a:fld>
            <a:endParaRPr lang="en-US" dirty="0"/>
          </a:p>
        </p:txBody>
      </p:sp>
    </p:spTree>
    <p:extLst>
      <p:ext uri="{BB962C8B-B14F-4D97-AF65-F5344CB8AC3E}">
        <p14:creationId xmlns:p14="http://schemas.microsoft.com/office/powerpoint/2010/main" val="1033272373"/>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pitchFamily="-112" charset="-128"/>
        <a:cs typeface="ＭＳ Ｐゴシック" pitchFamily="-112"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12"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Geneva" charset="-128"/>
        <a:cs typeface="Geneva" charset="0"/>
      </a:defRPr>
    </a:lvl3pPr>
    <a:lvl4pPr marL="1371600" algn="l" defTabSz="457200" rtl="0" eaLnBrk="0" fontAlgn="base" hangingPunct="0">
      <a:spcBef>
        <a:spcPct val="30000"/>
      </a:spcBef>
      <a:spcAft>
        <a:spcPct val="0"/>
      </a:spcAft>
      <a:defRPr sz="1200" kern="1200">
        <a:solidFill>
          <a:schemeClr val="tx1"/>
        </a:solidFill>
        <a:latin typeface="+mn-lt"/>
        <a:ea typeface="Geneva" charset="-128"/>
        <a:cs typeface="Geneva" charset="0"/>
      </a:defRPr>
    </a:lvl4pPr>
    <a:lvl5pPr marL="1828800" algn="l" defTabSz="457200" rtl="0" eaLnBrk="0" fontAlgn="base" hangingPunct="0">
      <a:spcBef>
        <a:spcPct val="30000"/>
      </a:spcBef>
      <a:spcAft>
        <a:spcPct val="0"/>
      </a:spcAft>
      <a:defRPr sz="1200" kern="1200">
        <a:solidFill>
          <a:schemeClr val="tx1"/>
        </a:solidFill>
        <a:latin typeface="+mn-lt"/>
        <a:ea typeface="Geneva" charset="-128"/>
        <a:cs typeface="Geneva"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2397EC3F-3D03-4996-A798-5585443A3492}" type="slidenum">
              <a:rPr lang="en-US" sz="1200" smtClean="0">
                <a:solidFill>
                  <a:prstClr val="black"/>
                </a:solidFill>
                <a:latin typeface="Arial" charset="0"/>
              </a:rPr>
              <a:pPr/>
              <a:t>1</a:t>
            </a:fld>
            <a:endParaRPr lang="en-US" sz="1200" dirty="0" smtClean="0">
              <a:solidFill>
                <a:prstClr val="black"/>
              </a:solidFill>
              <a:latin typeface="Arial"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29599AC-CD18-4F14-B469-B034D02387DF}" type="slidenum">
              <a:rPr lang="en-US" smtClean="0"/>
              <a:pPr/>
              <a:t>14</a:t>
            </a:fld>
            <a:endParaRPr lang="en-US" dirty="0"/>
          </a:p>
        </p:txBody>
      </p:sp>
    </p:spTree>
    <p:extLst>
      <p:ext uri="{BB962C8B-B14F-4D97-AF65-F5344CB8AC3E}">
        <p14:creationId xmlns:p14="http://schemas.microsoft.com/office/powerpoint/2010/main" val="1908352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29599AC-CD18-4F14-B469-B034D02387DF}" type="slidenum">
              <a:rPr lang="en-US" smtClean="0"/>
              <a:pPr/>
              <a:t>15</a:t>
            </a:fld>
            <a:endParaRPr lang="en-US" dirty="0"/>
          </a:p>
        </p:txBody>
      </p:sp>
    </p:spTree>
    <p:extLst>
      <p:ext uri="{BB962C8B-B14F-4D97-AF65-F5344CB8AC3E}">
        <p14:creationId xmlns:p14="http://schemas.microsoft.com/office/powerpoint/2010/main" val="2726466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2397EC3F-3D03-4996-A798-5585443A3492}" type="slidenum">
              <a:rPr lang="en-US" sz="1200" smtClean="0">
                <a:solidFill>
                  <a:prstClr val="black"/>
                </a:solidFill>
                <a:latin typeface="Arial" charset="0"/>
              </a:rPr>
              <a:pPr/>
              <a:t>40</a:t>
            </a:fld>
            <a:endParaRPr lang="en-US" sz="1200" dirty="0" smtClean="0">
              <a:solidFill>
                <a:prstClr val="black"/>
              </a:solidFill>
              <a:latin typeface="Arial"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C07DB276-BCCC-4F4D-BE35-BC92F42C23D3}" type="datetime1">
              <a:rPr lang="en-US"/>
              <a:pPr>
                <a:defRPr/>
              </a:pPr>
              <a:t>4/24/2014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C09A82E6-3F76-48D9-A013-3C869705BE25}"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3795914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7F61299B-B09C-41D3-9620-6A67E263BF1C}" type="datetime1">
              <a:rPr lang="en-US"/>
              <a:pPr>
                <a:defRPr/>
              </a:pPr>
              <a:t>4/24/2014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461FD0E9-1F11-45DE-849B-6D2520206992}"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1184646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defTabSz="914400">
              <a:defRPr/>
            </a:pPr>
            <a:endParaRPr lang="en-US" dirty="0">
              <a:solidFill>
                <a:prstClr val="black"/>
              </a:solidFill>
            </a:endParaRPr>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defTabSz="914400">
              <a:defRPr/>
            </a:pPr>
            <a:endParaRPr lang="en-US" dirty="0">
              <a:solidFill>
                <a:prstClr val="black"/>
              </a:solidFill>
            </a:endParaRPr>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19A6AA02-9696-4706-A65E-8C2F9BBB82D6}" type="datetime1">
              <a:rPr lang="en-US"/>
              <a:pPr>
                <a:defRPr/>
              </a:pPr>
              <a:t>4/24/2014</a:t>
            </a:fld>
            <a:endParaRPr lang="en-US" dirty="0"/>
          </a:p>
        </p:txBody>
      </p:sp>
      <p:sp>
        <p:nvSpPr>
          <p:cNvPr id="9" name="Footer Placeholder 4"/>
          <p:cNvSpPr>
            <a:spLocks noGrp="1"/>
          </p:cNvSpPr>
          <p:nvPr>
            <p:ph type="ftr" sz="quarter" idx="11"/>
          </p:nvPr>
        </p:nvSpPr>
        <p:spPr/>
        <p:txBody>
          <a:bodyPr/>
          <a:lstStyle>
            <a:lvl1pPr>
              <a:defRPr/>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39CF9BBF-045A-4BD6-BB84-3409818520F0}"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2499330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FF6B6A41-CA3C-43CA-9257-1A1C023D2318}" type="datetime1">
              <a:rPr lang="en-US"/>
              <a:pPr>
                <a:defRPr/>
              </a:pPr>
              <a:t>4/24/2014</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96BD6116-7597-4D67-9A8E-A2CCBF5B266D}"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1256020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EEFEAAE3-C8EB-4B30-A4E5-81C2F61D76A7}" type="datetime1">
              <a:rPr lang="en-US"/>
              <a:pPr>
                <a:defRPr/>
              </a:pPr>
              <a:t>4/24/2014</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3691102A-474F-436B-B370-3C71EEDA861A}"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551195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38E98BAF-0635-4F97-A514-7D8C24127061}" type="datetime1">
              <a:rPr lang="en-US"/>
              <a:pPr>
                <a:defRPr/>
              </a:pPr>
              <a:t>4/24/2014</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9B470451-A073-4280-8C18-DEFCC8A6921C}"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370592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fld id="{61126531-1309-4EE5-9F89-CD65D82E1A34}" type="datetime1">
              <a:rPr lang="en-US"/>
              <a:pPr>
                <a:defRPr/>
              </a:pPr>
              <a:t>4/24/2014</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8293B69D-D70A-457E-8CC1-C441A64FB0A9}"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4115191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FD3E5ED-ABA1-457E-980E-1A7EDCD6B9B9}" type="datetime1">
              <a:rPr lang="en-US"/>
              <a:pPr>
                <a:defRPr/>
              </a:pPr>
              <a:t>4/24/2014</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E3AA27C9-9EC0-451A-8C98-6D08EE699DC0}"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2919836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defTabSz="914400">
              <a:lnSpc>
                <a:spcPts val="3000"/>
              </a:lnSpc>
              <a:spcBef>
                <a:spcPts val="600"/>
              </a:spcBef>
              <a:buClr>
                <a:srgbClr val="3891A7"/>
              </a:buClr>
              <a:buSzPct val="80000"/>
              <a:buFont typeface="Wingdings 2"/>
              <a:buNone/>
              <a:defRPr/>
            </a:pPr>
            <a:endParaRPr lang="en-US" sz="3200" dirty="0">
              <a:solidFill>
                <a:prstClr val="black"/>
              </a:solidFill>
              <a:latin typeface="Calibri"/>
              <a:ea typeface="+mn-ea"/>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23FD6868-A0BF-4805-BB51-A232751EA32F}" type="datetime1">
              <a:rPr lang="en-US"/>
              <a:pPr>
                <a:defRPr/>
              </a:pPr>
              <a:t>4/24/2014</a:t>
            </a:fld>
            <a:endParaRPr lang="en-US" dirty="0"/>
          </a:p>
        </p:txBody>
      </p:sp>
      <p:sp>
        <p:nvSpPr>
          <p:cNvPr id="9" name="Footer Placeholder 5"/>
          <p:cNvSpPr>
            <a:spLocks noGrp="1"/>
          </p:cNvSpPr>
          <p:nvPr>
            <p:ph type="ftr" sz="quarter" idx="11"/>
          </p:nvPr>
        </p:nvSpPr>
        <p:spPr/>
        <p:txBody>
          <a:bodyPr/>
          <a:lstStyle>
            <a:lvl1pPr>
              <a:defRPr/>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8B844BB0-FF90-4666-A79C-37C0B4444B72}"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3732642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AA42C0D0-A8C0-4001-87C6-447D5574D536}" type="datetime1">
              <a:rPr lang="en-US"/>
              <a:pPr>
                <a:defRPr/>
              </a:pPr>
              <a:t>4/24/2014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93A08D16-B557-4186-A142-5DC974E65532}"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338224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FAE91FE0-08E1-43C1-A94F-9A2EBF873CDB}" type="datetime1">
              <a:rPr lang="en-US"/>
              <a:pPr>
                <a:defRPr/>
              </a:pPr>
              <a:t>4/24/2014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592118A8-DA38-4776-860A-7DCA9B73B28E}"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1741074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38A8BF89-11B6-4A0E-9327-851F5B22067B}" type="datetime1">
              <a:rPr lang="en-US"/>
              <a:pPr>
                <a:defRPr/>
              </a:pPr>
              <a:t>4/24/2014</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14DB84F3-1916-4F22-B2E4-CBA12359B484}" type="slidenum">
              <a:rPr lang="en-US">
                <a:solidFill>
                  <a:srgbClr val="E7DEC9">
                    <a:shade val="50000"/>
                    <a:satMod val="200000"/>
                  </a:srgbClr>
                </a:solidFill>
              </a:rPr>
              <a:pPr>
                <a:defRPr/>
              </a:pPr>
              <a:t>‹#›</a:t>
            </a:fld>
            <a:endParaRPr lang="en-US" dirty="0">
              <a:solidFill>
                <a:srgbClr val="E7DEC9">
                  <a:shade val="50000"/>
                  <a:satMod val="200000"/>
                </a:srgbClr>
              </a:solidFill>
            </a:endParaRPr>
          </a:p>
        </p:txBody>
      </p:sp>
    </p:spTree>
    <p:extLst>
      <p:ext uri="{BB962C8B-B14F-4D97-AF65-F5344CB8AC3E}">
        <p14:creationId xmlns:p14="http://schemas.microsoft.com/office/powerpoint/2010/main" val="21714645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ivider Slide">
    <p:spTree>
      <p:nvGrpSpPr>
        <p:cNvPr id="1" name=""/>
        <p:cNvGrpSpPr/>
        <p:nvPr/>
      </p:nvGrpSpPr>
      <p:grpSpPr>
        <a:xfrm>
          <a:off x="0" y="0"/>
          <a:ext cx="0" cy="0"/>
          <a:chOff x="0" y="0"/>
          <a:chExt cx="0" cy="0"/>
        </a:xfrm>
      </p:grpSpPr>
      <p:sp>
        <p:nvSpPr>
          <p:cNvPr id="3" name="Rectangle 2"/>
          <p:cNvSpPr/>
          <p:nvPr userDrawn="1"/>
        </p:nvSpPr>
        <p:spPr>
          <a:xfrm>
            <a:off x="0" y="-3175"/>
            <a:ext cx="9144000" cy="133350"/>
          </a:xfrm>
          <a:prstGeom prst="rect">
            <a:avLst/>
          </a:prstGeom>
          <a:solidFill>
            <a:srgbClr val="929F2A"/>
          </a:solidFill>
          <a:ln>
            <a:noFill/>
          </a:ln>
          <a:effectLst/>
        </p:spPr>
        <p:style>
          <a:lnRef idx="1">
            <a:schemeClr val="accent1"/>
          </a:lnRef>
          <a:fillRef idx="3">
            <a:schemeClr val="accent1"/>
          </a:fillRef>
          <a:effectRef idx="2">
            <a:schemeClr val="accent1"/>
          </a:effectRef>
          <a:fontRef idx="minor">
            <a:schemeClr val="lt1"/>
          </a:fontRef>
        </p:style>
        <p:txBody>
          <a:bodyPr anchor="ctr">
            <a:prstTxWarp prst="textNoShape">
              <a:avLst/>
            </a:prstTxWarp>
          </a:bodyPr>
          <a:lstStyle/>
          <a:p>
            <a:pPr algn="ctr"/>
            <a:endParaRPr lang="en-US" dirty="0">
              <a:solidFill>
                <a:srgbClr val="FFFFFF"/>
              </a:solidFill>
              <a:ea typeface="ＭＳ Ｐゴシック" pitchFamily="-64" charset="-128"/>
              <a:cs typeface="ＭＳ Ｐゴシック" pitchFamily="-64" charset="-128"/>
            </a:endParaRPr>
          </a:p>
        </p:txBody>
      </p:sp>
      <p:pic>
        <p:nvPicPr>
          <p:cNvPr id="4" name="Picture 3" descr="Bar.jpg"/>
          <p:cNvPicPr>
            <a:picLocks noChangeAspect="1"/>
          </p:cNvPicPr>
          <p:nvPr userDrawn="1"/>
        </p:nvPicPr>
        <p:blipFill>
          <a:blip r:embed="rId2"/>
          <a:srcRect/>
          <a:stretch>
            <a:fillRect/>
          </a:stretch>
        </p:blipFill>
        <p:spPr bwMode="auto">
          <a:xfrm>
            <a:off x="0" y="5729288"/>
            <a:ext cx="9144000" cy="822325"/>
          </a:xfrm>
          <a:prstGeom prst="rect">
            <a:avLst/>
          </a:prstGeom>
          <a:noFill/>
          <a:ln w="9525">
            <a:noFill/>
            <a:miter lim="800000"/>
            <a:headEnd/>
            <a:tailEnd/>
          </a:ln>
        </p:spPr>
      </p:pic>
      <p:sp>
        <p:nvSpPr>
          <p:cNvPr id="5" name="TextBox 4"/>
          <p:cNvSpPr txBox="1"/>
          <p:nvPr userDrawn="1"/>
        </p:nvSpPr>
        <p:spPr>
          <a:xfrm>
            <a:off x="857250" y="3071813"/>
            <a:ext cx="185738" cy="369887"/>
          </a:xfrm>
          <a:prstGeom prst="rect">
            <a:avLst/>
          </a:prstGeom>
          <a:noFill/>
        </p:spPr>
        <p:txBody>
          <a:bodyPr wrap="none">
            <a:prstTxWarp prst="textNoShape">
              <a:avLst/>
            </a:prstTxWarp>
            <a:spAutoFit/>
          </a:bodyPr>
          <a:lstStyle/>
          <a:p>
            <a:endParaRPr lang="en-US" dirty="0">
              <a:latin typeface="Calibri" pitchFamily="-64" charset="0"/>
            </a:endParaRPr>
          </a:p>
        </p:txBody>
      </p:sp>
      <p:sp>
        <p:nvSpPr>
          <p:cNvPr id="2" name="Title 1"/>
          <p:cNvSpPr>
            <a:spLocks noGrp="1"/>
          </p:cNvSpPr>
          <p:nvPr>
            <p:ph type="ctrTitle"/>
          </p:nvPr>
        </p:nvSpPr>
        <p:spPr>
          <a:xfrm>
            <a:off x="759560" y="2054931"/>
            <a:ext cx="6704967" cy="1508924"/>
          </a:xfrm>
          <a:prstGeom prst="rect">
            <a:avLst/>
          </a:prstGeom>
        </p:spPr>
        <p:txBody>
          <a:bodyPr anchor="ctr">
            <a:noAutofit/>
          </a:bodyPr>
          <a:lstStyle>
            <a:lvl1pPr algn="l">
              <a:defRPr kumimoji="0" lang="en-US" sz="4600" b="0" i="0" u="none" strike="noStrike" kern="0" cap="none" spc="0" normalizeH="0" baseline="0" noProof="0" smtClean="0">
                <a:ln>
                  <a:noFill/>
                </a:ln>
                <a:solidFill>
                  <a:schemeClr val="tx1"/>
                </a:solidFill>
                <a:effectLst/>
                <a:uLnTx/>
                <a:uFillTx/>
                <a:latin typeface="Arial"/>
                <a:ea typeface="ヒラギノ角ゴ Pro W3" charset="-128"/>
                <a:cs typeface="Arial"/>
              </a:defRPr>
            </a:lvl1pPr>
          </a:lstStyle>
          <a:p>
            <a:r>
              <a:rPr lang="en-US" dirty="0" smtClean="0"/>
              <a:t>Click to edit Master title style</a:t>
            </a:r>
            <a:endParaRPr lang="en-US" dirty="0"/>
          </a:p>
        </p:txBody>
      </p:sp>
      <p:sp>
        <p:nvSpPr>
          <p:cNvPr id="10" name="Rectangle 6"/>
          <p:cNvSpPr txBox="1">
            <a:spLocks noChangeArrowheads="1"/>
          </p:cNvSpPr>
          <p:nvPr userDrawn="1"/>
        </p:nvSpPr>
        <p:spPr>
          <a:xfrm>
            <a:off x="0" y="6567488"/>
            <a:ext cx="9144000" cy="290512"/>
          </a:xfrm>
          <a:prstGeom prst="rect">
            <a:avLst/>
          </a:prstGeom>
          <a:solidFill>
            <a:srgbClr val="8AA200"/>
          </a:solidFill>
          <a:ln/>
        </p:spPr>
        <p:txBody>
          <a:bodyPr/>
          <a:lstStyle/>
          <a:p>
            <a:pPr marL="1187450" marR="0" indent="0" algn="l" defTabSz="457200" rtl="0" eaLnBrk="1" fontAlgn="base" latinLnBrk="0" hangingPunct="1">
              <a:lnSpc>
                <a:spcPct val="100000"/>
              </a:lnSpc>
              <a:spcBef>
                <a:spcPct val="0"/>
              </a:spcBef>
              <a:spcAft>
                <a:spcPct val="0"/>
              </a:spcAft>
              <a:buClrTx/>
              <a:buSzTx/>
              <a:buFontTx/>
              <a:buNone/>
              <a:tabLst/>
              <a:defRPr/>
            </a:pPr>
            <a:endParaRPr lang="en-US" sz="1100" baseline="30000" dirty="0">
              <a:solidFill>
                <a:schemeClr val="bg1"/>
              </a:solidFill>
              <a:latin typeface="Arial" pitchFamily="-64" charset="0"/>
              <a:ea typeface="ＭＳ Ｐゴシック" pitchFamily="-64" charset="-128"/>
              <a:cs typeface="ＭＳ Ｐゴシック" pitchFamily="-64" charset="-128"/>
            </a:endParaRPr>
          </a:p>
        </p:txBody>
      </p:sp>
      <p:sp>
        <p:nvSpPr>
          <p:cNvPr id="12" name="Slide Number Placeholder 7"/>
          <p:cNvSpPr>
            <a:spLocks noGrp="1"/>
          </p:cNvSpPr>
          <p:nvPr>
            <p:ph type="sldNum" sz="quarter" idx="10"/>
          </p:nvPr>
        </p:nvSpPr>
        <p:spPr>
          <a:xfrm>
            <a:off x="6553200" y="6519152"/>
            <a:ext cx="2133600" cy="365125"/>
          </a:xfrm>
        </p:spPr>
        <p:txBody>
          <a:bodyPr/>
          <a:lstStyle/>
          <a:p>
            <a:fld id="{B678A430-2B5E-9C4F-A94E-0139B75F11B5}" type="slidenum">
              <a:rPr lang="en-US" smtClean="0"/>
              <a:pPr/>
              <a:t>‹#›</a:t>
            </a:fld>
            <a:endParaRPr lang="en-US" dirty="0"/>
          </a:p>
        </p:txBody>
      </p:sp>
      <p:pic>
        <p:nvPicPr>
          <p:cNvPr id="9" name="Picture 8" descr="AICPA Web_wht.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6825" y="6599238"/>
            <a:ext cx="660849" cy="222250"/>
          </a:xfrm>
          <a:prstGeom prst="rect">
            <a:avLst/>
          </a:prstGeom>
        </p:spPr>
      </p:pic>
      <p:sp>
        <p:nvSpPr>
          <p:cNvPr id="13" name="Slide Number Placeholder 7"/>
          <p:cNvSpPr txBox="1">
            <a:spLocks/>
          </p:cNvSpPr>
          <p:nvPr userDrawn="1"/>
        </p:nvSpPr>
        <p:spPr>
          <a:xfrm>
            <a:off x="5854138" y="6509288"/>
            <a:ext cx="2133600" cy="365125"/>
          </a:xfrm>
          <a:prstGeom prst="rect">
            <a:avLst/>
          </a:prstGeom>
        </p:spPr>
        <p:txBody>
          <a:bodyPr vert="horz" lIns="91440" tIns="45720" rIns="91440" bIns="45720" rtlCol="0" anchor="ctr"/>
          <a:lstStyle>
            <a:defPPr>
              <a:defRPr lang="en-US"/>
            </a:defPPr>
            <a:lvl1pPr algn="r" defTabSz="457200" rtl="0" fontAlgn="base">
              <a:spcBef>
                <a:spcPct val="0"/>
              </a:spcBef>
              <a:spcAft>
                <a:spcPct val="0"/>
              </a:spcAft>
              <a:defRPr sz="1200" kern="1200">
                <a:solidFill>
                  <a:srgbClr val="FFFFFF"/>
                </a:solidFill>
                <a:latin typeface="Arial" pitchFamily="-64" charset="0"/>
                <a:ea typeface="ＭＳ Ｐゴシック" pitchFamily="-64" charset="-128"/>
                <a:cs typeface="ＭＳ Ｐゴシック" pitchFamily="-64" charset="-128"/>
              </a:defRPr>
            </a:lvl1pPr>
            <a:lvl2pPr marL="4572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2pPr>
            <a:lvl3pPr marL="9144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3pPr>
            <a:lvl4pPr marL="13716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4pPr>
            <a:lvl5pPr marL="18288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5pPr>
            <a:lvl6pPr marL="22860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6pPr>
            <a:lvl7pPr marL="27432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7pPr>
            <a:lvl8pPr marL="32004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8pPr>
            <a:lvl9pPr marL="36576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9pPr>
          </a:lstStyle>
          <a:p>
            <a:r>
              <a:rPr lang="en-US" sz="1400" dirty="0" smtClean="0"/>
              <a:t>#AICPA_EMPAARU</a:t>
            </a:r>
            <a:endParaRPr lang="en-US" sz="1400"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508680" y="353786"/>
            <a:ext cx="8178120" cy="901011"/>
          </a:xfrm>
          <a:prstGeom prst="rect">
            <a:avLst/>
          </a:prstGeom>
        </p:spPr>
        <p:txBody>
          <a:bodyPr anchor="ctr">
            <a:normAutofit/>
          </a:bodyPr>
          <a:lstStyle>
            <a:lvl1pPr algn="l">
              <a:defRPr sz="3200" b="1"/>
            </a:lvl1pPr>
          </a:lstStyle>
          <a:p>
            <a:r>
              <a:rPr lang="en-US" smtClean="0"/>
              <a:t>Click to edit Master title style</a:t>
            </a:r>
            <a:endParaRPr lang="en-US" dirty="0"/>
          </a:p>
        </p:txBody>
      </p:sp>
      <p:sp>
        <p:nvSpPr>
          <p:cNvPr id="7" name="Content Placeholder 2"/>
          <p:cNvSpPr>
            <a:spLocks noGrp="1"/>
          </p:cNvSpPr>
          <p:nvPr>
            <p:ph idx="1"/>
          </p:nvPr>
        </p:nvSpPr>
        <p:spPr>
          <a:xfrm>
            <a:off x="508680" y="1500323"/>
            <a:ext cx="8178120" cy="4766661"/>
          </a:xfrm>
          <a:prstGeom prst="rect">
            <a:avLst/>
          </a:prstGeom>
        </p:spPr>
        <p:txBody>
          <a:bodyPr/>
          <a:lstStyle>
            <a:lvl1pPr>
              <a:buClr>
                <a:schemeClr val="accent2"/>
              </a:buClr>
              <a:defRPr>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Rectangle 8"/>
          <p:cNvSpPr/>
          <p:nvPr userDrawn="1"/>
        </p:nvSpPr>
        <p:spPr>
          <a:xfrm>
            <a:off x="0" y="-3175"/>
            <a:ext cx="9144000" cy="133350"/>
          </a:xfrm>
          <a:prstGeom prst="rect">
            <a:avLst/>
          </a:prstGeom>
          <a:solidFill>
            <a:srgbClr val="929F2A"/>
          </a:solidFill>
          <a:ln>
            <a:noFill/>
          </a:ln>
          <a:effectLst/>
        </p:spPr>
        <p:style>
          <a:lnRef idx="1">
            <a:schemeClr val="accent1"/>
          </a:lnRef>
          <a:fillRef idx="3">
            <a:schemeClr val="accent1"/>
          </a:fillRef>
          <a:effectRef idx="2">
            <a:schemeClr val="accent1"/>
          </a:effectRef>
          <a:fontRef idx="minor">
            <a:schemeClr val="lt1"/>
          </a:fontRef>
        </p:style>
        <p:txBody>
          <a:bodyPr anchor="ctr">
            <a:prstTxWarp prst="textNoShape">
              <a:avLst/>
            </a:prstTxWarp>
          </a:bodyPr>
          <a:lstStyle/>
          <a:p>
            <a:pPr algn="ctr"/>
            <a:endParaRPr lang="en-US" dirty="0">
              <a:solidFill>
                <a:srgbClr val="FFFFFF"/>
              </a:solidFill>
              <a:ea typeface="ＭＳ Ｐゴシック" pitchFamily="-64" charset="-128"/>
              <a:cs typeface="ＭＳ Ｐゴシック" pitchFamily="-64" charset="-128"/>
            </a:endParaRPr>
          </a:p>
        </p:txBody>
      </p:sp>
      <p:sp>
        <p:nvSpPr>
          <p:cNvPr id="8" name="Rectangle 6"/>
          <p:cNvSpPr txBox="1">
            <a:spLocks noChangeArrowheads="1"/>
          </p:cNvSpPr>
          <p:nvPr userDrawn="1"/>
        </p:nvSpPr>
        <p:spPr>
          <a:xfrm>
            <a:off x="0" y="6567488"/>
            <a:ext cx="9144000" cy="290512"/>
          </a:xfrm>
          <a:prstGeom prst="rect">
            <a:avLst/>
          </a:prstGeom>
          <a:solidFill>
            <a:srgbClr val="8AA200"/>
          </a:solidFill>
          <a:ln/>
        </p:spPr>
        <p:txBody>
          <a:bodyPr/>
          <a:lstStyle/>
          <a:p>
            <a:pPr marL="1187450" marR="0" indent="0" algn="l" defTabSz="457200" rtl="0" eaLnBrk="1" fontAlgn="base" latinLnBrk="0" hangingPunct="1">
              <a:lnSpc>
                <a:spcPct val="100000"/>
              </a:lnSpc>
              <a:spcBef>
                <a:spcPct val="0"/>
              </a:spcBef>
              <a:spcAft>
                <a:spcPct val="0"/>
              </a:spcAft>
              <a:buClrTx/>
              <a:buSzTx/>
              <a:buFontTx/>
              <a:buNone/>
              <a:tabLst/>
              <a:defRPr/>
            </a:pPr>
            <a:endParaRPr lang="en-US" sz="1100" baseline="30000" dirty="0">
              <a:solidFill>
                <a:schemeClr val="bg1"/>
              </a:solidFill>
              <a:latin typeface="Arial" pitchFamily="-64" charset="0"/>
              <a:ea typeface="ＭＳ Ｐゴシック" pitchFamily="-64" charset="-128"/>
              <a:cs typeface="ＭＳ Ｐゴシック" pitchFamily="-64" charset="-128"/>
            </a:endParaRPr>
          </a:p>
        </p:txBody>
      </p:sp>
      <p:sp>
        <p:nvSpPr>
          <p:cNvPr id="13" name="Slide Number Placeholder 7"/>
          <p:cNvSpPr>
            <a:spLocks noGrp="1"/>
          </p:cNvSpPr>
          <p:nvPr>
            <p:ph type="sldNum" sz="quarter" idx="10"/>
          </p:nvPr>
        </p:nvSpPr>
        <p:spPr>
          <a:xfrm>
            <a:off x="6553200" y="6519152"/>
            <a:ext cx="2133600" cy="365125"/>
          </a:xfrm>
        </p:spPr>
        <p:txBody>
          <a:bodyPr/>
          <a:lstStyle/>
          <a:p>
            <a:fld id="{B678A430-2B5E-9C4F-A94E-0139B75F11B5}" type="slidenum">
              <a:rPr lang="en-US" smtClean="0"/>
              <a:pPr/>
              <a:t>‹#›</a:t>
            </a:fld>
            <a:endParaRPr lang="en-US" dirty="0"/>
          </a:p>
        </p:txBody>
      </p:sp>
      <p:pic>
        <p:nvPicPr>
          <p:cNvPr id="10" name="Picture 9" descr="AICPA Web_wht.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6825" y="6599238"/>
            <a:ext cx="660849" cy="222250"/>
          </a:xfrm>
          <a:prstGeom prst="rect">
            <a:avLst/>
          </a:prstGeom>
        </p:spPr>
      </p:pic>
      <p:sp>
        <p:nvSpPr>
          <p:cNvPr id="12" name="Slide Number Placeholder 7"/>
          <p:cNvSpPr txBox="1">
            <a:spLocks/>
          </p:cNvSpPr>
          <p:nvPr userDrawn="1"/>
        </p:nvSpPr>
        <p:spPr>
          <a:xfrm>
            <a:off x="5854138" y="6509288"/>
            <a:ext cx="2133600" cy="365125"/>
          </a:xfrm>
          <a:prstGeom prst="rect">
            <a:avLst/>
          </a:prstGeom>
        </p:spPr>
        <p:txBody>
          <a:bodyPr vert="horz" lIns="91440" tIns="45720" rIns="91440" bIns="45720" rtlCol="0" anchor="ctr"/>
          <a:lstStyle>
            <a:defPPr>
              <a:defRPr lang="en-US"/>
            </a:defPPr>
            <a:lvl1pPr algn="r" defTabSz="457200" rtl="0" fontAlgn="base">
              <a:spcBef>
                <a:spcPct val="0"/>
              </a:spcBef>
              <a:spcAft>
                <a:spcPct val="0"/>
              </a:spcAft>
              <a:defRPr sz="1200" kern="1200">
                <a:solidFill>
                  <a:srgbClr val="FFFFFF"/>
                </a:solidFill>
                <a:latin typeface="Arial" pitchFamily="-64" charset="0"/>
                <a:ea typeface="ＭＳ Ｐゴシック" pitchFamily="-64" charset="-128"/>
                <a:cs typeface="ＭＳ Ｐゴシック" pitchFamily="-64" charset="-128"/>
              </a:defRPr>
            </a:lvl1pPr>
            <a:lvl2pPr marL="4572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2pPr>
            <a:lvl3pPr marL="9144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3pPr>
            <a:lvl4pPr marL="13716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4pPr>
            <a:lvl5pPr marL="18288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5pPr>
            <a:lvl6pPr marL="22860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6pPr>
            <a:lvl7pPr marL="27432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7pPr>
            <a:lvl8pPr marL="32004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8pPr>
            <a:lvl9pPr marL="36576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9pPr>
          </a:lstStyle>
          <a:p>
            <a:r>
              <a:rPr lang="en-US" sz="1400" dirty="0" smtClean="0"/>
              <a:t>#AICPA_EMPAARU</a:t>
            </a:r>
            <a:endParaRPr lang="en-US" sz="1400"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2_Two Content">
    <p:spTree>
      <p:nvGrpSpPr>
        <p:cNvPr id="1" name=""/>
        <p:cNvGrpSpPr/>
        <p:nvPr/>
      </p:nvGrpSpPr>
      <p:grpSpPr>
        <a:xfrm>
          <a:off x="0" y="0"/>
          <a:ext cx="0" cy="0"/>
          <a:chOff x="0" y="0"/>
          <a:chExt cx="0" cy="0"/>
        </a:xfrm>
      </p:grpSpPr>
      <p:sp>
        <p:nvSpPr>
          <p:cNvPr id="6" name="Rectangle 5"/>
          <p:cNvSpPr/>
          <p:nvPr userDrawn="1"/>
        </p:nvSpPr>
        <p:spPr>
          <a:xfrm>
            <a:off x="0" y="0"/>
            <a:ext cx="9144000" cy="133350"/>
          </a:xfrm>
          <a:prstGeom prst="rect">
            <a:avLst/>
          </a:prstGeom>
          <a:solidFill>
            <a:srgbClr val="929F2A"/>
          </a:solidFill>
          <a:ln>
            <a:noFill/>
          </a:ln>
          <a:effectLst/>
        </p:spPr>
        <p:style>
          <a:lnRef idx="1">
            <a:schemeClr val="accent1"/>
          </a:lnRef>
          <a:fillRef idx="3">
            <a:schemeClr val="accent1"/>
          </a:fillRef>
          <a:effectRef idx="2">
            <a:schemeClr val="accent1"/>
          </a:effectRef>
          <a:fontRef idx="minor">
            <a:schemeClr val="lt1"/>
          </a:fontRef>
        </p:style>
        <p:txBody>
          <a:bodyPr anchor="ctr">
            <a:prstTxWarp prst="textNoShape">
              <a:avLst/>
            </a:prstTxWarp>
          </a:bodyPr>
          <a:lstStyle/>
          <a:p>
            <a:pPr algn="ctr"/>
            <a:endParaRPr lang="en-US" dirty="0">
              <a:solidFill>
                <a:srgbClr val="FFFFFF"/>
              </a:solidFill>
              <a:ea typeface="ＭＳ Ｐゴシック" pitchFamily="-64" charset="-128"/>
              <a:cs typeface="ＭＳ Ｐゴシック" pitchFamily="-64" charset="-128"/>
            </a:endParaRPr>
          </a:p>
        </p:txBody>
      </p:sp>
      <p:sp>
        <p:nvSpPr>
          <p:cNvPr id="7" name="Content Placeholder 2"/>
          <p:cNvSpPr>
            <a:spLocks noGrp="1"/>
          </p:cNvSpPr>
          <p:nvPr>
            <p:ph sz="half" idx="1"/>
          </p:nvPr>
        </p:nvSpPr>
        <p:spPr>
          <a:xfrm>
            <a:off x="505580" y="1494846"/>
            <a:ext cx="4063320" cy="4855496"/>
          </a:xfrm>
          <a:prstGeom prst="rect">
            <a:avLst/>
          </a:prstGeom>
        </p:spPr>
        <p:txBody>
          <a:bodyPr/>
          <a:lstStyle>
            <a:lvl1pPr>
              <a:buClr>
                <a:schemeClr val="accent2"/>
              </a:buClr>
              <a:defRPr sz="2400">
                <a:solidFill>
                  <a:schemeClr val="accent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3"/>
          <p:cNvSpPr>
            <a:spLocks noGrp="1"/>
          </p:cNvSpPr>
          <p:nvPr>
            <p:ph sz="half" idx="2"/>
          </p:nvPr>
        </p:nvSpPr>
        <p:spPr>
          <a:xfrm>
            <a:off x="4594302" y="1494846"/>
            <a:ext cx="4063320" cy="4855496"/>
          </a:xfrm>
          <a:prstGeom prst="rect">
            <a:avLst/>
          </a:prstGeom>
        </p:spPr>
        <p:txBody>
          <a:bodyPr/>
          <a:lstStyle>
            <a:lvl1pPr>
              <a:buClr>
                <a:schemeClr val="accent2"/>
              </a:buClr>
              <a:defRPr sz="2400">
                <a:solidFill>
                  <a:srgbClr val="005BBF"/>
                </a:solidFill>
              </a:defRPr>
            </a:lvl1pPr>
            <a:lvl2pPr>
              <a:defRPr sz="2000">
                <a:solidFill>
                  <a:srgbClr val="000000"/>
                </a:solidFill>
              </a:defRPr>
            </a:lvl2pPr>
            <a:lvl3pPr>
              <a:defRPr sz="2000">
                <a:solidFill>
                  <a:srgbClr val="000000"/>
                </a:solidFill>
              </a:defRPr>
            </a:lvl3pPr>
            <a:lvl4pPr>
              <a:defRPr sz="2000">
                <a:solidFill>
                  <a:srgbClr val="000000"/>
                </a:solidFill>
              </a:defRPr>
            </a:lvl4pPr>
            <a:lvl5pPr>
              <a:defRPr sz="2000">
                <a:solidFill>
                  <a:srgbClr val="000000"/>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itle 1"/>
          <p:cNvSpPr>
            <a:spLocks noGrp="1"/>
          </p:cNvSpPr>
          <p:nvPr>
            <p:ph type="title"/>
          </p:nvPr>
        </p:nvSpPr>
        <p:spPr>
          <a:xfrm>
            <a:off x="508680" y="353786"/>
            <a:ext cx="8178120" cy="901011"/>
          </a:xfrm>
          <a:prstGeom prst="rect">
            <a:avLst/>
          </a:prstGeom>
        </p:spPr>
        <p:txBody>
          <a:bodyPr anchor="ctr">
            <a:normAutofit/>
          </a:bodyPr>
          <a:lstStyle>
            <a:lvl1pPr algn="l">
              <a:defRPr sz="3200" b="1"/>
            </a:lvl1pPr>
          </a:lstStyle>
          <a:p>
            <a:r>
              <a:rPr lang="en-US" dirty="0" smtClean="0"/>
              <a:t>Click to edit Master title style</a:t>
            </a:r>
            <a:endParaRPr lang="en-US" dirty="0"/>
          </a:p>
        </p:txBody>
      </p:sp>
      <p:sp>
        <p:nvSpPr>
          <p:cNvPr id="10" name="Rectangle 6"/>
          <p:cNvSpPr txBox="1">
            <a:spLocks noChangeArrowheads="1"/>
          </p:cNvSpPr>
          <p:nvPr userDrawn="1"/>
        </p:nvSpPr>
        <p:spPr>
          <a:xfrm>
            <a:off x="0" y="6567488"/>
            <a:ext cx="9144000" cy="290512"/>
          </a:xfrm>
          <a:prstGeom prst="rect">
            <a:avLst/>
          </a:prstGeom>
          <a:solidFill>
            <a:srgbClr val="8AA200"/>
          </a:solidFill>
          <a:ln/>
        </p:spPr>
        <p:txBody>
          <a:bodyPr/>
          <a:lstStyle/>
          <a:p>
            <a:pPr marL="1187450" marR="0" indent="0" algn="l" defTabSz="457200" rtl="0" eaLnBrk="1" fontAlgn="base" latinLnBrk="0" hangingPunct="1">
              <a:lnSpc>
                <a:spcPct val="100000"/>
              </a:lnSpc>
              <a:spcBef>
                <a:spcPct val="0"/>
              </a:spcBef>
              <a:spcAft>
                <a:spcPct val="0"/>
              </a:spcAft>
              <a:buClrTx/>
              <a:buSzTx/>
              <a:buFontTx/>
              <a:buNone/>
              <a:tabLst/>
              <a:defRPr/>
            </a:pPr>
            <a:endParaRPr lang="en-US" sz="1100" baseline="30000" dirty="0">
              <a:solidFill>
                <a:schemeClr val="bg1"/>
              </a:solidFill>
              <a:latin typeface="Arial" pitchFamily="-64" charset="0"/>
              <a:ea typeface="ＭＳ Ｐゴシック" pitchFamily="-64" charset="-128"/>
              <a:cs typeface="ＭＳ Ｐゴシック" pitchFamily="-64" charset="-128"/>
            </a:endParaRPr>
          </a:p>
        </p:txBody>
      </p:sp>
      <p:sp>
        <p:nvSpPr>
          <p:cNvPr id="14" name="Slide Number Placeholder 7"/>
          <p:cNvSpPr>
            <a:spLocks noGrp="1"/>
          </p:cNvSpPr>
          <p:nvPr>
            <p:ph type="sldNum" sz="quarter" idx="10"/>
          </p:nvPr>
        </p:nvSpPr>
        <p:spPr>
          <a:xfrm>
            <a:off x="6553200" y="6519152"/>
            <a:ext cx="2133600" cy="365125"/>
          </a:xfrm>
        </p:spPr>
        <p:txBody>
          <a:bodyPr/>
          <a:lstStyle/>
          <a:p>
            <a:fld id="{B678A430-2B5E-9C4F-A94E-0139B75F11B5}" type="slidenum">
              <a:rPr lang="en-US" smtClean="0"/>
              <a:pPr/>
              <a:t>‹#›</a:t>
            </a:fld>
            <a:endParaRPr lang="en-US" dirty="0"/>
          </a:p>
        </p:txBody>
      </p:sp>
      <p:pic>
        <p:nvPicPr>
          <p:cNvPr id="11" name="Picture 10" descr="AICPA Web_wht.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6825" y="6599238"/>
            <a:ext cx="660849" cy="222250"/>
          </a:xfrm>
          <a:prstGeom prst="rect">
            <a:avLst/>
          </a:prstGeom>
        </p:spPr>
      </p:pic>
      <p:sp>
        <p:nvSpPr>
          <p:cNvPr id="13" name="Slide Number Placeholder 7"/>
          <p:cNvSpPr txBox="1">
            <a:spLocks/>
          </p:cNvSpPr>
          <p:nvPr userDrawn="1"/>
        </p:nvSpPr>
        <p:spPr>
          <a:xfrm>
            <a:off x="5854138" y="6509288"/>
            <a:ext cx="2133600" cy="365125"/>
          </a:xfrm>
          <a:prstGeom prst="rect">
            <a:avLst/>
          </a:prstGeom>
        </p:spPr>
        <p:txBody>
          <a:bodyPr vert="horz" lIns="91440" tIns="45720" rIns="91440" bIns="45720" rtlCol="0" anchor="ctr"/>
          <a:lstStyle>
            <a:defPPr>
              <a:defRPr lang="en-US"/>
            </a:defPPr>
            <a:lvl1pPr algn="r" defTabSz="457200" rtl="0" fontAlgn="base">
              <a:spcBef>
                <a:spcPct val="0"/>
              </a:spcBef>
              <a:spcAft>
                <a:spcPct val="0"/>
              </a:spcAft>
              <a:defRPr sz="1200" kern="1200">
                <a:solidFill>
                  <a:srgbClr val="FFFFFF"/>
                </a:solidFill>
                <a:latin typeface="Arial" pitchFamily="-64" charset="0"/>
                <a:ea typeface="ＭＳ Ｐゴシック" pitchFamily="-64" charset="-128"/>
                <a:cs typeface="ＭＳ Ｐゴシック" pitchFamily="-64" charset="-128"/>
              </a:defRPr>
            </a:lvl1pPr>
            <a:lvl2pPr marL="4572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2pPr>
            <a:lvl3pPr marL="9144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3pPr>
            <a:lvl4pPr marL="13716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4pPr>
            <a:lvl5pPr marL="1828800" algn="l" defTabSz="457200" rtl="0" fontAlgn="base">
              <a:spcBef>
                <a:spcPct val="0"/>
              </a:spcBef>
              <a:spcAft>
                <a:spcPct val="0"/>
              </a:spcAft>
              <a:defRPr kern="1200">
                <a:solidFill>
                  <a:schemeClr val="tx1"/>
                </a:solidFill>
                <a:latin typeface="Arial" pitchFamily="-64" charset="0"/>
                <a:ea typeface="ＭＳ Ｐゴシック" pitchFamily="-64" charset="-128"/>
                <a:cs typeface="ＭＳ Ｐゴシック" pitchFamily="-64" charset="-128"/>
              </a:defRPr>
            </a:lvl5pPr>
            <a:lvl6pPr marL="22860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6pPr>
            <a:lvl7pPr marL="27432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7pPr>
            <a:lvl8pPr marL="32004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8pPr>
            <a:lvl9pPr marL="3657600" algn="l" defTabSz="457200" rtl="0" eaLnBrk="1" latinLnBrk="0" hangingPunct="1">
              <a:defRPr kern="1200">
                <a:solidFill>
                  <a:schemeClr val="tx1"/>
                </a:solidFill>
                <a:latin typeface="Arial" pitchFamily="-64" charset="0"/>
                <a:ea typeface="ＭＳ Ｐゴシック" pitchFamily="-64" charset="-128"/>
                <a:cs typeface="ＭＳ Ｐゴシック" pitchFamily="-64" charset="-128"/>
              </a:defRPr>
            </a:lvl9pPr>
          </a:lstStyle>
          <a:p>
            <a:r>
              <a:rPr lang="en-US" sz="1400" dirty="0" smtClean="0"/>
              <a:t>#AICPA_EMPAARU</a:t>
            </a:r>
            <a:endParaRPr lang="en-US" sz="1400"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defRPr>
            </a:lvl1pPr>
          </a:lstStyle>
          <a:p>
            <a:pPr defTabSz="914400">
              <a:defRPr/>
            </a:pPr>
            <a:fld id="{85EA3BE7-3B83-495C-B486-BDF740C89953}" type="datetime1">
              <a:rPr lang="en-US">
                <a:latin typeface="Arial Narrow" pitchFamily="34" charset="0"/>
                <a:ea typeface="+mn-ea"/>
                <a:cs typeface="+mn-cs"/>
              </a:rPr>
              <a:pPr defTabSz="914400">
                <a:defRPr/>
              </a:pPr>
              <a:t>4/24/2014</a:t>
            </a:fld>
            <a:endParaRPr lang="en-US" dirty="0">
              <a:latin typeface="Arial Narrow" pitchFamily="34" charset="0"/>
              <a:ea typeface="+mn-ea"/>
              <a:cs typeface="+mn-cs"/>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a:solidFill>
                  <a:srgbClr val="B5A788"/>
                </a:solidFill>
              </a:defRPr>
            </a:lvl1pPr>
          </a:lstStyle>
          <a:p>
            <a:pPr defTabSz="914400">
              <a:defRPr/>
            </a:pPr>
            <a:endParaRPr lang="en-US" dirty="0">
              <a:latin typeface="Arial Narrow" pitchFamily="34" charset="0"/>
              <a:ea typeface="+mn-ea"/>
              <a:cs typeface="+mn-cs"/>
            </a:endParaRPr>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defTabSz="914400">
              <a:defRPr/>
            </a:pPr>
            <a:fld id="{0FD6DC14-CBE9-4F4E-937F-A6CBDB20933B}" type="slidenum">
              <a:rPr lang="en-US">
                <a:solidFill>
                  <a:srgbClr val="E7DEC9">
                    <a:shade val="50000"/>
                    <a:satMod val="200000"/>
                  </a:srgbClr>
                </a:solidFill>
                <a:latin typeface="Arial Narrow" pitchFamily="34" charset="0"/>
                <a:ea typeface="+mn-ea"/>
                <a:cs typeface="+mn-cs"/>
              </a:rPr>
              <a:pPr defTabSz="914400">
                <a:defRPr/>
              </a:pPr>
              <a:t>‹#›</a:t>
            </a:fld>
            <a:endParaRPr lang="en-US" dirty="0">
              <a:solidFill>
                <a:srgbClr val="E7DEC9">
                  <a:shade val="50000"/>
                  <a:satMod val="200000"/>
                </a:srgbClr>
              </a:solidFill>
              <a:latin typeface="Arial Narrow" pitchFamily="34" charset="0"/>
              <a:ea typeface="+mn-ea"/>
              <a:cs typeface="+mn-cs"/>
            </a:endParaRPr>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defTabSz="914400">
              <a:defRPr/>
            </a:pPr>
            <a:endParaRPr lang="en-US" dirty="0">
              <a:solidFill>
                <a:prstClr val="white"/>
              </a:solidFill>
            </a:endParaRPr>
          </a:p>
        </p:txBody>
      </p:sp>
    </p:spTree>
    <p:extLst>
      <p:ext uri="{BB962C8B-B14F-4D97-AF65-F5344CB8AC3E}">
        <p14:creationId xmlns:p14="http://schemas.microsoft.com/office/powerpoint/2010/main" val="47929662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 id="2147484072" r:id="rId5"/>
    <p:sldLayoutId id="2147484073" r:id="rId6"/>
    <p:sldLayoutId id="2147484074" r:id="rId7"/>
    <p:sldLayoutId id="2147484075" r:id="rId8"/>
    <p:sldLayoutId id="2147484076" r:id="rId9"/>
    <p:sldLayoutId id="2147484077" r:id="rId10"/>
    <p:sldLayoutId id="2147484078" r:id="rId11"/>
    <p:sldLayoutId id="2147484079" r:id="rId12"/>
    <p:sldLayoutId id="2147483855" r:id="rId13"/>
    <p:sldLayoutId id="2147483856" r:id="rId14"/>
    <p:sldLayoutId id="2147483857" r:id="rId15"/>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Rectangle 2"/>
          <p:cNvSpPr>
            <a:spLocks noGrp="1" noChangeArrowheads="1"/>
          </p:cNvSpPr>
          <p:nvPr>
            <p:ph type="ctrTitle"/>
          </p:nvPr>
        </p:nvSpPr>
        <p:spPr bwMode="auto">
          <a:xfrm>
            <a:off x="1066800" y="1119188"/>
            <a:ext cx="7929563" cy="1319212"/>
          </a:xfrm>
        </p:spPr>
        <p:txBody>
          <a:bodyPr vert="horz" wrap="square" lIns="91440" tIns="45720" rIns="91440" bIns="45720" numCol="1" anchorCtr="0" compatLnSpc="1">
            <a:prstTxWarp prst="textNoShape">
              <a:avLst/>
            </a:prstTxWarp>
            <a:normAutofit fontScale="90000"/>
          </a:bodyPr>
          <a:lstStyle/>
          <a:p>
            <a:pPr algn="ctr" eaLnBrk="1" hangingPunct="1">
              <a:defRPr/>
            </a:pPr>
            <a:r>
              <a:rPr lang="en-US" sz="4400" b="1" dirty="0" smtClean="0">
                <a:effectLst/>
              </a:rPr>
              <a:t>ERISA COMPLIANCE AND ERRORS</a:t>
            </a:r>
            <a:br>
              <a:rPr lang="en-US" sz="4400" b="1" dirty="0" smtClean="0">
                <a:effectLst/>
              </a:rPr>
            </a:br>
            <a:r>
              <a:rPr lang="en-US" sz="4400" b="1" dirty="0" smtClean="0">
                <a:effectLst/>
              </a:rPr>
              <a:t>Top Ten Mistakes</a:t>
            </a:r>
            <a:r>
              <a:rPr lang="en-US" sz="4000" b="1" dirty="0" smtClean="0">
                <a:effectLst/>
              </a:rPr>
              <a:t/>
            </a:r>
            <a:br>
              <a:rPr lang="en-US" sz="4000" b="1" dirty="0" smtClean="0">
                <a:effectLst/>
              </a:rPr>
            </a:br>
            <a:r>
              <a:rPr lang="en-US" sz="900" b="1" dirty="0" smtClean="0">
                <a:effectLst/>
              </a:rPr>
              <a:t> </a:t>
            </a:r>
            <a:endParaRPr lang="en-US" sz="4000" b="1" dirty="0" smtClean="0">
              <a:effectLst/>
            </a:endParaRPr>
          </a:p>
        </p:txBody>
      </p:sp>
      <p:sp>
        <p:nvSpPr>
          <p:cNvPr id="7170" name="Rectangle 3"/>
          <p:cNvSpPr>
            <a:spLocks noGrp="1" noChangeArrowheads="1"/>
          </p:cNvSpPr>
          <p:nvPr>
            <p:ph type="subTitle" idx="1"/>
          </p:nvPr>
        </p:nvSpPr>
        <p:spPr>
          <a:xfrm>
            <a:off x="1976438" y="45720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7171" name="Rectangle 3"/>
          <p:cNvSpPr>
            <a:spLocks noChangeArrowheads="1"/>
          </p:cNvSpPr>
          <p:nvPr/>
        </p:nvSpPr>
        <p:spPr bwMode="auto">
          <a:xfrm>
            <a:off x="1371600" y="2769326"/>
            <a:ext cx="7010400" cy="3326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defTabSz="914400">
              <a:lnSpc>
                <a:spcPct val="80000"/>
              </a:lnSpc>
              <a:spcBef>
                <a:spcPts val="600"/>
              </a:spcBef>
              <a:buClr>
                <a:srgbClr val="3891A7"/>
              </a:buClr>
              <a:buSzPct val="80000"/>
              <a:buFont typeface="Wingdings 2" pitchFamily="18" charset="2"/>
              <a:buNone/>
            </a:pPr>
            <a:endParaRPr lang="en-US" sz="2200" dirty="0">
              <a:solidFill>
                <a:srgbClr val="320E04"/>
              </a:solidFill>
              <a:latin typeface="Arial" charset="0"/>
              <a:ea typeface="+mn-ea"/>
              <a:cs typeface="Arial" charset="0"/>
            </a:endParaRPr>
          </a:p>
          <a:p>
            <a:pPr marL="26988" algn="ctr" defTabSz="914400">
              <a:lnSpc>
                <a:spcPct val="80000"/>
              </a:lnSpc>
              <a:spcBef>
                <a:spcPts val="600"/>
              </a:spcBef>
              <a:buClr>
                <a:srgbClr val="3891A7"/>
              </a:buClr>
              <a:buSzPct val="80000"/>
              <a:buFont typeface="Wingdings 2" pitchFamily="18" charset="2"/>
              <a:buNone/>
            </a:pPr>
            <a:r>
              <a:rPr lang="en-US" sz="3200" b="1" dirty="0">
                <a:solidFill>
                  <a:srgbClr val="320E04"/>
                </a:solidFill>
                <a:latin typeface="Times New Roman" pitchFamily="18" charset="0"/>
                <a:ea typeface="+mn-ea"/>
                <a:cs typeface="+mn-cs"/>
              </a:rPr>
              <a:t> </a:t>
            </a:r>
            <a:r>
              <a:rPr lang="en-US" sz="3200" b="1" dirty="0">
                <a:solidFill>
                  <a:schemeClr val="tx2"/>
                </a:solidFill>
                <a:latin typeface="Arial" charset="0"/>
                <a:ea typeface="+mn-ea"/>
                <a:cs typeface="Arial" charset="0"/>
              </a:rPr>
              <a:t>Marcia S. Wagner, Esq</a:t>
            </a:r>
            <a:r>
              <a:rPr lang="en-US" sz="3200" b="1" dirty="0" smtClean="0">
                <a:solidFill>
                  <a:schemeClr val="tx2"/>
                </a:solidFill>
                <a:latin typeface="Arial" charset="0"/>
                <a:ea typeface="+mn-ea"/>
                <a:cs typeface="Arial" charset="0"/>
              </a:rPr>
              <a:t>.</a:t>
            </a:r>
            <a:endParaRPr lang="en-US" sz="3200" b="1" dirty="0">
              <a:solidFill>
                <a:schemeClr val="tx2"/>
              </a:solidFill>
              <a:latin typeface="Times New Roman" pitchFamily="18" charset="0"/>
              <a:ea typeface="+mn-ea"/>
              <a:cs typeface="+mn-cs"/>
            </a:endParaRPr>
          </a:p>
          <a:p>
            <a:pPr marL="26988" defTabSz="914400">
              <a:lnSpc>
                <a:spcPct val="80000"/>
              </a:lnSpc>
              <a:spcBef>
                <a:spcPts val="600"/>
              </a:spcBef>
              <a:buClr>
                <a:srgbClr val="3891A7"/>
              </a:buClr>
              <a:buSzPct val="80000"/>
              <a:buFont typeface="Wingdings 2" pitchFamily="18" charset="2"/>
              <a:buNone/>
            </a:pPr>
            <a:endParaRPr lang="en-US" sz="2200" b="1" dirty="0">
              <a:solidFill>
                <a:srgbClr val="320E04"/>
              </a:solidFill>
              <a:latin typeface="Times New Roman" pitchFamily="18" charset="0"/>
              <a:ea typeface="+mn-ea"/>
              <a:cs typeface="+mn-cs"/>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4258492"/>
            <a:ext cx="3505200" cy="71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098700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Introduction</a:t>
            </a:r>
          </a:p>
        </p:txBody>
      </p:sp>
      <p:sp>
        <p:nvSpPr>
          <p:cNvPr id="3" name="Content Placeholder 2"/>
          <p:cNvSpPr>
            <a:spLocks noGrp="1"/>
          </p:cNvSpPr>
          <p:nvPr>
            <p:ph idx="1"/>
          </p:nvPr>
        </p:nvSpPr>
        <p:spPr/>
        <p:txBody>
          <a:bodyPr/>
          <a:lstStyle/>
          <a:p>
            <a:pPr>
              <a:spcBef>
                <a:spcPts val="0"/>
              </a:spcBef>
            </a:pPr>
            <a:r>
              <a:rPr lang="en-US" sz="2400" dirty="0" smtClean="0"/>
              <a:t>Plan </a:t>
            </a:r>
            <a:r>
              <a:rPr lang="en-US" sz="2400" dirty="0" smtClean="0"/>
              <a:t>sponsors and financial advisors </a:t>
            </a:r>
            <a:r>
              <a:rPr lang="en-US" sz="2400" dirty="0" smtClean="0"/>
              <a:t>need </a:t>
            </a:r>
            <a:r>
              <a:rPr lang="en-US" sz="2400" dirty="0"/>
              <a:t>to know  on what to focus when they examine a  plan.  They need to know the top ten errors, how they occur (usually people do not know the terms of the plan’s administration) and how they should be rectified.  For each of the “top 10” problems, we discuss:  (</a:t>
            </a:r>
            <a:r>
              <a:rPr lang="en-US" sz="2400" dirty="0" err="1"/>
              <a:t>i</a:t>
            </a:r>
            <a:r>
              <a:rPr lang="en-US" sz="2400" dirty="0"/>
              <a:t>) the issue, (ii) how it  arises and (iii) how it can be fixed.</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a:t>
            </a:fld>
            <a:endParaRPr lang="en-US" dirty="0">
              <a:solidFill>
                <a:srgbClr val="E7DEC9">
                  <a:shade val="50000"/>
                  <a:satMod val="200000"/>
                </a:srgbClr>
              </a:solidFill>
            </a:endParaRPr>
          </a:p>
        </p:txBody>
      </p:sp>
    </p:spTree>
    <p:extLst>
      <p:ext uri="{BB962C8B-B14F-4D97-AF65-F5344CB8AC3E}">
        <p14:creationId xmlns:p14="http://schemas.microsoft.com/office/powerpoint/2010/main" val="19512167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Top Ten Problems</a:t>
            </a:r>
          </a:p>
        </p:txBody>
      </p:sp>
      <p:sp>
        <p:nvSpPr>
          <p:cNvPr id="3" name="Content Placeholder 2"/>
          <p:cNvSpPr>
            <a:spLocks noGrp="1"/>
          </p:cNvSpPr>
          <p:nvPr>
            <p:ph idx="1"/>
          </p:nvPr>
        </p:nvSpPr>
        <p:spPr>
          <a:xfrm>
            <a:off x="1435100" y="1447800"/>
            <a:ext cx="7499350" cy="4857750"/>
          </a:xfrm>
        </p:spPr>
        <p:txBody>
          <a:bodyPr/>
          <a:lstStyle/>
          <a:p>
            <a:pPr marL="0" indent="0">
              <a:buNone/>
            </a:pPr>
            <a:r>
              <a:rPr lang="en-US" sz="2400" dirty="0"/>
              <a:t> 1.  Automatic Enrollment &amp; Automatic Escalation</a:t>
            </a:r>
          </a:p>
          <a:p>
            <a:pPr marL="0" indent="0">
              <a:buNone/>
            </a:pPr>
            <a:r>
              <a:rPr lang="en-US" sz="2400" dirty="0"/>
              <a:t>  2.  403(b) Plan Universal  Availability</a:t>
            </a:r>
          </a:p>
          <a:p>
            <a:pPr marL="0" indent="0">
              <a:buNone/>
            </a:pPr>
            <a:r>
              <a:rPr lang="en-US" sz="2400" dirty="0"/>
              <a:t>  3.  Problem Shared and Leased Employees</a:t>
            </a:r>
          </a:p>
          <a:p>
            <a:pPr marL="0" indent="0">
              <a:buNone/>
            </a:pPr>
            <a:r>
              <a:rPr lang="en-US" sz="2400" dirty="0"/>
              <a:t>  4.  Compensation Done Incorrectly</a:t>
            </a:r>
          </a:p>
          <a:p>
            <a:pPr marL="0" indent="0">
              <a:buNone/>
            </a:pPr>
            <a:r>
              <a:rPr lang="en-US" sz="2400" dirty="0"/>
              <a:t>  5.  Controlled Group Issues</a:t>
            </a:r>
          </a:p>
          <a:p>
            <a:pPr marL="0" indent="0">
              <a:buNone/>
            </a:pPr>
            <a:r>
              <a:rPr lang="en-US" sz="2400" dirty="0"/>
              <a:t>  6.  Bad Plan Documentation</a:t>
            </a:r>
          </a:p>
          <a:p>
            <a:pPr marL="0" indent="0">
              <a:buNone/>
            </a:pPr>
            <a:r>
              <a:rPr lang="en-US" sz="2400" dirty="0"/>
              <a:t>  7.  Prohibited Transactions </a:t>
            </a:r>
          </a:p>
          <a:p>
            <a:pPr marL="0" indent="0">
              <a:spcBef>
                <a:spcPts val="0"/>
              </a:spcBef>
              <a:buNone/>
            </a:pPr>
            <a:r>
              <a:rPr lang="en-US" sz="2400" dirty="0"/>
              <a:t>       A.  Plan Services</a:t>
            </a:r>
          </a:p>
          <a:p>
            <a:pPr marL="0" indent="0">
              <a:spcBef>
                <a:spcPts val="0"/>
              </a:spcBef>
              <a:buNone/>
            </a:pPr>
            <a:r>
              <a:rPr lang="en-US" sz="2400" dirty="0"/>
              <a:t>       B.  Bad 408(b)(2) Disclosure</a:t>
            </a:r>
          </a:p>
          <a:p>
            <a:pPr marL="0" indent="0">
              <a:spcBef>
                <a:spcPts val="0"/>
              </a:spcBef>
              <a:buNone/>
            </a:pPr>
            <a:r>
              <a:rPr lang="en-US" sz="2400" dirty="0"/>
              <a:t>  8.  Illiquid Plan Assets</a:t>
            </a:r>
          </a:p>
          <a:p>
            <a:pPr marL="0" indent="0">
              <a:spcBef>
                <a:spcPts val="0"/>
              </a:spcBef>
              <a:buNone/>
            </a:pPr>
            <a:r>
              <a:rPr lang="en-US" sz="2400" dirty="0"/>
              <a:t>  9.  Late Elective Deferrals</a:t>
            </a:r>
          </a:p>
          <a:p>
            <a:pPr marL="0" indent="0">
              <a:spcBef>
                <a:spcPts val="0"/>
              </a:spcBef>
              <a:buNone/>
            </a:pPr>
            <a:r>
              <a:rPr lang="en-US" sz="2400" dirty="0"/>
              <a:t>10.  Bad Administration</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a:t>
            </a:fld>
            <a:endParaRPr lang="en-US" dirty="0">
              <a:solidFill>
                <a:srgbClr val="E7DEC9">
                  <a:shade val="50000"/>
                  <a:satMod val="200000"/>
                </a:srgbClr>
              </a:solidFill>
            </a:endParaRPr>
          </a:p>
        </p:txBody>
      </p:sp>
    </p:spTree>
    <p:extLst>
      <p:ext uri="{BB962C8B-B14F-4D97-AF65-F5344CB8AC3E}">
        <p14:creationId xmlns:p14="http://schemas.microsoft.com/office/powerpoint/2010/main" val="36791490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ctr">
              <a:spcBef>
                <a:spcPts val="0"/>
              </a:spcBef>
              <a:buNone/>
            </a:pPr>
            <a:r>
              <a:rPr lang="en-US" sz="4400" b="1" dirty="0" smtClean="0">
                <a:solidFill>
                  <a:schemeClr val="tx2"/>
                </a:solidFill>
              </a:rPr>
              <a:t>1.  Automatic </a:t>
            </a:r>
            <a:r>
              <a:rPr lang="en-US" sz="4400" b="1" dirty="0">
                <a:solidFill>
                  <a:schemeClr val="tx2"/>
                </a:solidFill>
              </a:rPr>
              <a:t>Enrollment &amp;</a:t>
            </a:r>
          </a:p>
          <a:p>
            <a:pPr marL="0" indent="0" algn="ctr">
              <a:spcBef>
                <a:spcPts val="0"/>
              </a:spcBef>
              <a:buNone/>
            </a:pPr>
            <a:r>
              <a:rPr lang="en-US" sz="4400" b="1" dirty="0">
                <a:solidFill>
                  <a:schemeClr val="tx2"/>
                </a:solidFill>
              </a:rPr>
              <a:t>Automatic Escalation</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4</a:t>
            </a:fld>
            <a:endParaRPr lang="en-US" dirty="0">
              <a:solidFill>
                <a:srgbClr val="E7DEC9">
                  <a:shade val="50000"/>
                  <a:satMod val="200000"/>
                </a:srgbClr>
              </a:solidFill>
            </a:endParaRPr>
          </a:p>
        </p:txBody>
      </p:sp>
    </p:spTree>
    <p:extLst>
      <p:ext uri="{BB962C8B-B14F-4D97-AF65-F5344CB8AC3E}">
        <p14:creationId xmlns:p14="http://schemas.microsoft.com/office/powerpoint/2010/main" val="32491509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9531" y="274638"/>
            <a:ext cx="7784919" cy="1143000"/>
          </a:xfrm>
        </p:spPr>
        <p:txBody>
          <a:bodyPr>
            <a:normAutofit/>
          </a:bodyPr>
          <a:lstStyle/>
          <a:p>
            <a:r>
              <a:rPr lang="en-US" sz="3000" b="1" dirty="0">
                <a:effectLst/>
              </a:rPr>
              <a:t>Automatic Enrollment &amp; Automatic Escalation</a:t>
            </a:r>
          </a:p>
        </p:txBody>
      </p:sp>
      <p:sp>
        <p:nvSpPr>
          <p:cNvPr id="3" name="Content Placeholder 2"/>
          <p:cNvSpPr>
            <a:spLocks noGrp="1"/>
          </p:cNvSpPr>
          <p:nvPr>
            <p:ph idx="1"/>
          </p:nvPr>
        </p:nvSpPr>
        <p:spPr>
          <a:xfrm>
            <a:off x="1435100" y="1267097"/>
            <a:ext cx="7499350" cy="4981303"/>
          </a:xfrm>
        </p:spPr>
        <p:txBody>
          <a:bodyPr/>
          <a:lstStyle/>
          <a:p>
            <a:r>
              <a:rPr lang="en-US" sz="1800" dirty="0">
                <a:latin typeface="Arial" pitchFamily="-64" charset="0"/>
                <a:ea typeface="ＭＳ Ｐゴシック" pitchFamily="-64" charset="-128"/>
              </a:rPr>
              <a:t>Applies to any plan allowing elective salary deferrals </a:t>
            </a:r>
          </a:p>
          <a:p>
            <a:r>
              <a:rPr lang="en-US" sz="1800" dirty="0">
                <a:latin typeface="Arial" pitchFamily="-64" charset="0"/>
                <a:ea typeface="ＭＳ Ｐゴシック" pitchFamily="-64" charset="-128"/>
              </a:rPr>
              <a:t>Employees enrolled in plan unless elect otherwise</a:t>
            </a:r>
          </a:p>
          <a:p>
            <a:pPr lvl="1"/>
            <a:r>
              <a:rPr lang="en-US" sz="1800" dirty="0">
                <a:latin typeface="Arial" pitchFamily="-64" charset="0"/>
                <a:ea typeface="ＭＳ Ｐゴシック" pitchFamily="-64" charset="-128"/>
              </a:rPr>
              <a:t>Plan document specifies percentage</a:t>
            </a:r>
          </a:p>
          <a:p>
            <a:pPr lvl="1"/>
            <a:r>
              <a:rPr lang="en-US" sz="1800" dirty="0">
                <a:latin typeface="Arial" pitchFamily="-64" charset="0"/>
                <a:ea typeface="ＭＳ Ｐゴシック" pitchFamily="-64" charset="-128"/>
              </a:rPr>
              <a:t>Employees can opt out or elect different percent</a:t>
            </a:r>
          </a:p>
          <a:p>
            <a:pPr lvl="1"/>
            <a:r>
              <a:rPr lang="en-US" sz="1800" dirty="0">
                <a:latin typeface="Arial" pitchFamily="-64" charset="0"/>
                <a:ea typeface="ＭＳ Ｐゴシック" pitchFamily="-64" charset="-128"/>
              </a:rPr>
              <a:t>Default percentage must be uniformly applied</a:t>
            </a:r>
          </a:p>
          <a:p>
            <a:r>
              <a:rPr lang="en-US" sz="1800" dirty="0">
                <a:latin typeface="Arial" pitchFamily="-64" charset="0"/>
                <a:ea typeface="ＭＳ Ｐゴシック" pitchFamily="-64" charset="-128"/>
              </a:rPr>
              <a:t>Qualified Automatic Contribution Arrangement (QACA)</a:t>
            </a:r>
          </a:p>
          <a:p>
            <a:pPr lvl="1"/>
            <a:r>
              <a:rPr lang="en-US" sz="1800" dirty="0">
                <a:latin typeface="Arial" pitchFamily="-64" charset="0"/>
                <a:ea typeface="ＭＳ Ｐゴシック" pitchFamily="-64" charset="-128"/>
              </a:rPr>
              <a:t>Exemption from nondiscrimination testing conditioned on :</a:t>
            </a:r>
          </a:p>
          <a:p>
            <a:pPr lvl="2"/>
            <a:r>
              <a:rPr lang="en-US" sz="1800" dirty="0">
                <a:latin typeface="Arial" pitchFamily="-64" charset="0"/>
                <a:ea typeface="ＭＳ Ｐゴシック" pitchFamily="-64" charset="-128"/>
              </a:rPr>
              <a:t>Default deferral percentage:</a:t>
            </a:r>
          </a:p>
          <a:p>
            <a:pPr lvl="3"/>
            <a:r>
              <a:rPr lang="en-US" sz="1800" dirty="0">
                <a:latin typeface="Arial" pitchFamily="-64" charset="0"/>
                <a:ea typeface="ＭＳ Ｐゴシック" pitchFamily="-64" charset="-128"/>
              </a:rPr>
              <a:t>Starts at 3% and increases to 6%; maximum 10%</a:t>
            </a:r>
          </a:p>
          <a:p>
            <a:pPr marL="1149350" lvl="3" indent="-234950"/>
            <a:r>
              <a:rPr lang="en-US" sz="1800" dirty="0">
                <a:latin typeface="Arial" pitchFamily="-64" charset="0"/>
                <a:ea typeface="ＭＳ Ｐゴシック" pitchFamily="-64" charset="-128"/>
              </a:rPr>
              <a:t>Matching Contribution (100%  match up to 1% of compensation plus 50% between 1% and 6% of compensation) or 3% </a:t>
            </a:r>
            <a:r>
              <a:rPr lang="en-US" sz="1800" dirty="0" err="1">
                <a:latin typeface="Arial" pitchFamily="-64" charset="0"/>
                <a:ea typeface="ＭＳ Ｐゴシック" pitchFamily="-64" charset="-128"/>
              </a:rPr>
              <a:t>Nonelective</a:t>
            </a:r>
            <a:r>
              <a:rPr lang="en-US" sz="1800" dirty="0">
                <a:latin typeface="Arial" pitchFamily="-64" charset="0"/>
                <a:ea typeface="ＭＳ Ｐゴシック" pitchFamily="-64" charset="-128"/>
              </a:rPr>
              <a:t> Contribution</a:t>
            </a:r>
          </a:p>
          <a:p>
            <a:pPr marL="1149350" lvl="3" indent="-234950"/>
            <a:r>
              <a:rPr lang="en-US" sz="1800" dirty="0">
                <a:latin typeface="Arial" pitchFamily="-64" charset="0"/>
                <a:ea typeface="ＭＳ Ｐゴシック" pitchFamily="-64" charset="-128"/>
              </a:rPr>
              <a:t>100% vesting in matching or </a:t>
            </a:r>
            <a:r>
              <a:rPr lang="en-US" sz="1800" dirty="0" err="1">
                <a:latin typeface="Arial" pitchFamily="-64" charset="0"/>
                <a:ea typeface="ＭＳ Ｐゴシック" pitchFamily="-64" charset="-128"/>
              </a:rPr>
              <a:t>nonelective</a:t>
            </a:r>
            <a:r>
              <a:rPr lang="en-US" sz="1800" dirty="0">
                <a:latin typeface="Arial" pitchFamily="-64" charset="0"/>
                <a:ea typeface="ＭＳ Ｐゴシック" pitchFamily="-64" charset="-128"/>
              </a:rPr>
              <a:t> contribution after 2 YOS</a:t>
            </a:r>
          </a:p>
          <a:p>
            <a:pPr marL="1149350" lvl="3" indent="-234950"/>
            <a:r>
              <a:rPr lang="en-US" sz="1800" dirty="0">
                <a:latin typeface="Arial" pitchFamily="-64" charset="0"/>
                <a:ea typeface="ＭＳ Ｐゴシック" pitchFamily="-64" charset="-128"/>
              </a:rPr>
              <a:t>No hardship distributions for required employer contributions</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5</a:t>
            </a:fld>
            <a:endParaRPr lang="en-US" dirty="0">
              <a:solidFill>
                <a:srgbClr val="E7DEC9">
                  <a:shade val="50000"/>
                  <a:satMod val="200000"/>
                </a:srgbClr>
              </a:solidFill>
            </a:endParaRPr>
          </a:p>
        </p:txBody>
      </p:sp>
    </p:spTree>
    <p:extLst>
      <p:ext uri="{BB962C8B-B14F-4D97-AF65-F5344CB8AC3E}">
        <p14:creationId xmlns:p14="http://schemas.microsoft.com/office/powerpoint/2010/main" val="38775082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b="1" dirty="0">
                <a:effectLst/>
              </a:rPr>
              <a:t>Automatic Enrollment &amp; Automatic Escalation</a:t>
            </a:r>
            <a:endParaRPr lang="en-US" sz="3000" dirty="0"/>
          </a:p>
        </p:txBody>
      </p:sp>
      <p:sp>
        <p:nvSpPr>
          <p:cNvPr id="3" name="Content Placeholder 2"/>
          <p:cNvSpPr>
            <a:spLocks noGrp="1"/>
          </p:cNvSpPr>
          <p:nvPr>
            <p:ph idx="1"/>
          </p:nvPr>
        </p:nvSpPr>
        <p:spPr/>
        <p:txBody>
          <a:bodyPr/>
          <a:lstStyle/>
          <a:p>
            <a:r>
              <a:rPr lang="en-US" sz="2000" dirty="0"/>
              <a:t>Eligible Automatic Contribution Arrangement (EACA)</a:t>
            </a:r>
          </a:p>
          <a:p>
            <a:pPr marL="0" indent="0">
              <a:buNone/>
            </a:pPr>
            <a:r>
              <a:rPr lang="en-US" sz="2000" dirty="0" smtClean="0"/>
              <a:t>        •  </a:t>
            </a:r>
            <a:r>
              <a:rPr lang="en-US" sz="2000" dirty="0"/>
              <a:t>Withdrawals allowed within 90 days of first auto contribution</a:t>
            </a:r>
          </a:p>
          <a:p>
            <a:r>
              <a:rPr lang="en-US" sz="2000" dirty="0"/>
              <a:t>Notice Requirements for QACA and EACA</a:t>
            </a:r>
          </a:p>
          <a:p>
            <a:pPr marL="0" indent="0">
              <a:buNone/>
            </a:pPr>
            <a:r>
              <a:rPr lang="en-US" sz="2000" dirty="0" smtClean="0"/>
              <a:t>        •  </a:t>
            </a:r>
            <a:r>
              <a:rPr lang="en-US" sz="1800" dirty="0" smtClean="0"/>
              <a:t>Written </a:t>
            </a:r>
            <a:r>
              <a:rPr lang="en-US" sz="1800" dirty="0"/>
              <a:t>explanation of rights not to have auto contributions or to elect </a:t>
            </a:r>
          </a:p>
          <a:p>
            <a:pPr marL="0" indent="0">
              <a:buNone/>
            </a:pPr>
            <a:r>
              <a:rPr lang="en-US" sz="1800" dirty="0"/>
              <a:t>            deferral percentage other than default percentage</a:t>
            </a:r>
          </a:p>
          <a:p>
            <a:pPr lvl="1"/>
            <a:r>
              <a:rPr lang="en-US" sz="1800" dirty="0"/>
              <a:t>Timing: reasonable period before beginning of each plan year</a:t>
            </a:r>
          </a:p>
          <a:p>
            <a:pPr lvl="1"/>
            <a:r>
              <a:rPr lang="en-US" sz="1800" dirty="0"/>
              <a:t>Must give reasonable period of time after receipt to make alternative election and, in the case of a QACA, to make investment elections</a:t>
            </a:r>
          </a:p>
          <a:p>
            <a:r>
              <a:rPr lang="en-US" sz="2000" dirty="0"/>
              <a:t>Excess Deferrals</a:t>
            </a:r>
          </a:p>
          <a:p>
            <a:pPr lvl="1"/>
            <a:r>
              <a:rPr lang="en-US" sz="1800" dirty="0"/>
              <a:t>Participant must notify plan by April 15 of following year</a:t>
            </a:r>
          </a:p>
          <a:p>
            <a:pPr lvl="1"/>
            <a:r>
              <a:rPr lang="en-US" sz="1800" dirty="0"/>
              <a:t>Corrective distributions of excess deferrals to be reported on Form 1099</a:t>
            </a:r>
          </a:p>
          <a:p>
            <a:pPr lvl="1"/>
            <a:r>
              <a:rPr lang="en-US" sz="1800" dirty="0"/>
              <a:t>Potential double tax if excess not withdrawn by April 15</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6</a:t>
            </a:fld>
            <a:endParaRPr lang="en-US" dirty="0">
              <a:solidFill>
                <a:srgbClr val="E7DEC9">
                  <a:shade val="50000"/>
                  <a:satMod val="200000"/>
                </a:srgbClr>
              </a:solidFill>
            </a:endParaRPr>
          </a:p>
        </p:txBody>
      </p:sp>
    </p:spTree>
    <p:extLst>
      <p:ext uri="{BB962C8B-B14F-4D97-AF65-F5344CB8AC3E}">
        <p14:creationId xmlns:p14="http://schemas.microsoft.com/office/powerpoint/2010/main" val="5416811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6469" y="274638"/>
            <a:ext cx="7797981" cy="1143000"/>
          </a:xfrm>
        </p:spPr>
        <p:txBody>
          <a:bodyPr>
            <a:normAutofit/>
          </a:bodyPr>
          <a:lstStyle/>
          <a:p>
            <a:pPr algn="ctr"/>
            <a:r>
              <a:rPr lang="en-US" sz="3000" b="1" dirty="0">
                <a:solidFill>
                  <a:schemeClr val="tx2"/>
                </a:solidFill>
                <a:effectLst/>
              </a:rPr>
              <a:t>Automatic Enrollment &amp; Automatic Escalation</a:t>
            </a:r>
          </a:p>
        </p:txBody>
      </p:sp>
      <p:sp>
        <p:nvSpPr>
          <p:cNvPr id="3" name="Content Placeholder 2"/>
          <p:cNvSpPr>
            <a:spLocks noGrp="1"/>
          </p:cNvSpPr>
          <p:nvPr>
            <p:ph idx="1"/>
          </p:nvPr>
        </p:nvSpPr>
        <p:spPr/>
        <p:txBody>
          <a:bodyPr/>
          <a:lstStyle/>
          <a:p>
            <a:pPr>
              <a:spcBef>
                <a:spcPts val="0"/>
              </a:spcBef>
            </a:pPr>
            <a:r>
              <a:rPr lang="en-US" sz="1800" b="1" dirty="0"/>
              <a:t>Failure 1</a:t>
            </a:r>
          </a:p>
          <a:p>
            <a:pPr lvl="1">
              <a:spcBef>
                <a:spcPts val="0"/>
              </a:spcBef>
              <a:buFont typeface="Arial" pitchFamily="34" charset="0"/>
              <a:buChar char="•"/>
            </a:pPr>
            <a:r>
              <a:rPr lang="en-US" sz="1800" dirty="0"/>
              <a:t>Plan sponsor fails to implement plan’s auto enrollment provisions by not deferring salary of an employee who did not make an </a:t>
            </a:r>
            <a:r>
              <a:rPr lang="en-US" sz="1800" dirty="0" smtClean="0"/>
              <a:t>election</a:t>
            </a:r>
          </a:p>
          <a:p>
            <a:pPr lvl="1">
              <a:spcBef>
                <a:spcPts val="0"/>
              </a:spcBef>
              <a:buFont typeface="Arial" pitchFamily="34" charset="0"/>
              <a:buChar char="•"/>
            </a:pPr>
            <a:r>
              <a:rPr lang="en-US" sz="1800" u="sng" dirty="0" smtClean="0"/>
              <a:t>Corrected</a:t>
            </a:r>
            <a:r>
              <a:rPr lang="en-US" sz="1800" dirty="0" smtClean="0"/>
              <a:t> </a:t>
            </a:r>
            <a:r>
              <a:rPr lang="en-US" sz="1800" dirty="0"/>
              <a:t>by providing </a:t>
            </a:r>
            <a:r>
              <a:rPr lang="en-US" sz="1800" dirty="0" err="1"/>
              <a:t>nonelective</a:t>
            </a:r>
            <a:r>
              <a:rPr lang="en-US" sz="1800" dirty="0"/>
              <a:t>  employer contribution.  Missed deferral is the plan’s auto enrollment deferral percentage multiplied by employee’s compensation.  Required corrective contribution under IRS VCP is 50% of this missed deferral</a:t>
            </a:r>
          </a:p>
          <a:p>
            <a:pPr lvl="1">
              <a:spcBef>
                <a:spcPts val="0"/>
              </a:spcBef>
            </a:pPr>
            <a:endParaRPr lang="en-US" sz="1800" dirty="0"/>
          </a:p>
          <a:p>
            <a:pPr>
              <a:spcBef>
                <a:spcPts val="0"/>
              </a:spcBef>
            </a:pPr>
            <a:r>
              <a:rPr lang="en-US" sz="1800" b="1" dirty="0"/>
              <a:t>Failure 2</a:t>
            </a:r>
          </a:p>
          <a:p>
            <a:pPr marL="457200" lvl="1" indent="0">
              <a:spcBef>
                <a:spcPts val="0"/>
              </a:spcBef>
              <a:buNone/>
            </a:pPr>
            <a:r>
              <a:rPr lang="en-US" sz="1800" dirty="0"/>
              <a:t>•	Employee never receives enrollment materials and is, therefore </a:t>
            </a:r>
          </a:p>
          <a:p>
            <a:pPr marL="457200" lvl="1" indent="0">
              <a:spcBef>
                <a:spcPts val="0"/>
              </a:spcBef>
              <a:buNone/>
            </a:pPr>
            <a:r>
              <a:rPr lang="en-US" sz="1800" dirty="0"/>
              <a:t>        treated as an excluded participant rather than a participant whose </a:t>
            </a:r>
          </a:p>
          <a:p>
            <a:pPr marL="457200" lvl="1" indent="0">
              <a:spcBef>
                <a:spcPts val="0"/>
              </a:spcBef>
              <a:buNone/>
            </a:pPr>
            <a:r>
              <a:rPr lang="en-US" sz="1800" dirty="0"/>
              <a:t>        deemed election has not been implemented</a:t>
            </a:r>
          </a:p>
          <a:p>
            <a:pPr marL="457200" lvl="1" indent="0">
              <a:spcBef>
                <a:spcPts val="0"/>
              </a:spcBef>
              <a:buNone/>
            </a:pPr>
            <a:r>
              <a:rPr lang="en-US" sz="1800" dirty="0"/>
              <a:t>•	</a:t>
            </a:r>
            <a:r>
              <a:rPr lang="en-US" sz="1800" u="sng" dirty="0"/>
              <a:t>Corrected</a:t>
            </a:r>
            <a:r>
              <a:rPr lang="en-US" sz="1800" dirty="0"/>
              <a:t> by making </a:t>
            </a:r>
            <a:r>
              <a:rPr lang="en-US" sz="1800" dirty="0" err="1"/>
              <a:t>nonelective</a:t>
            </a:r>
            <a:r>
              <a:rPr lang="en-US" sz="1800" dirty="0"/>
              <a:t>  employer contribution equal to </a:t>
            </a:r>
            <a:r>
              <a:rPr lang="en-US" sz="1800" dirty="0" smtClean="0"/>
              <a:t>	50</a:t>
            </a:r>
            <a:r>
              <a:rPr lang="en-US" sz="1800" dirty="0"/>
              <a:t>% </a:t>
            </a:r>
            <a:r>
              <a:rPr lang="en-US" sz="1800" dirty="0" smtClean="0"/>
              <a:t>of </a:t>
            </a:r>
            <a:r>
              <a:rPr lang="en-US" sz="1800" dirty="0"/>
              <a:t>missed deferral which is the ADP for the employee’s </a:t>
            </a:r>
            <a:r>
              <a:rPr lang="en-US" sz="1800" dirty="0" smtClean="0"/>
              <a:t>group 	(NHCE or </a:t>
            </a:r>
            <a:r>
              <a:rPr lang="en-US" sz="1800" dirty="0"/>
              <a:t>HCE) multiplied by employee’s annual compensation</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7</a:t>
            </a:fld>
            <a:endParaRPr lang="en-US" dirty="0">
              <a:solidFill>
                <a:srgbClr val="E7DEC9">
                  <a:shade val="50000"/>
                  <a:satMod val="200000"/>
                </a:srgbClr>
              </a:solidFill>
            </a:endParaRPr>
          </a:p>
        </p:txBody>
      </p:sp>
    </p:spTree>
    <p:extLst>
      <p:ext uri="{BB962C8B-B14F-4D97-AF65-F5344CB8AC3E}">
        <p14:creationId xmlns:p14="http://schemas.microsoft.com/office/powerpoint/2010/main" val="2513525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82550" indent="0" algn="ctr">
              <a:buNone/>
            </a:pPr>
            <a:r>
              <a:rPr lang="en-US" sz="4400" b="1" dirty="0">
                <a:solidFill>
                  <a:schemeClr val="tx2"/>
                </a:solidFill>
              </a:rPr>
              <a:t>2. 403(b) Plan Universal</a:t>
            </a:r>
            <a:br>
              <a:rPr lang="en-US" sz="4400" b="1" dirty="0">
                <a:solidFill>
                  <a:schemeClr val="tx2"/>
                </a:solidFill>
              </a:rPr>
            </a:br>
            <a:r>
              <a:rPr lang="en-US" sz="4400" b="1" dirty="0" smtClean="0">
                <a:solidFill>
                  <a:schemeClr val="tx2"/>
                </a:solidFill>
              </a:rPr>
              <a:t>   Availability </a:t>
            </a:r>
            <a:r>
              <a:rPr lang="en-US" sz="4400" b="1" dirty="0">
                <a:solidFill>
                  <a:schemeClr val="tx2"/>
                </a:solidFill>
              </a:rPr>
              <a:t>Problem</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8</a:t>
            </a:fld>
            <a:endParaRPr lang="en-US" dirty="0">
              <a:solidFill>
                <a:srgbClr val="E7DEC9">
                  <a:shade val="50000"/>
                  <a:satMod val="200000"/>
                </a:srgbClr>
              </a:solidFill>
            </a:endParaRPr>
          </a:p>
        </p:txBody>
      </p:sp>
    </p:spTree>
    <p:extLst>
      <p:ext uri="{BB962C8B-B14F-4D97-AF65-F5344CB8AC3E}">
        <p14:creationId xmlns:p14="http://schemas.microsoft.com/office/powerpoint/2010/main" val="19668240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403(b) Plan Universal Availability Problem</a:t>
            </a:r>
          </a:p>
        </p:txBody>
      </p:sp>
      <p:sp>
        <p:nvSpPr>
          <p:cNvPr id="3" name="Content Placeholder 2"/>
          <p:cNvSpPr>
            <a:spLocks noGrp="1"/>
          </p:cNvSpPr>
          <p:nvPr>
            <p:ph idx="1"/>
          </p:nvPr>
        </p:nvSpPr>
        <p:spPr>
          <a:xfrm>
            <a:off x="1435100" y="1293223"/>
            <a:ext cx="7499350" cy="4955177"/>
          </a:xfrm>
        </p:spPr>
        <p:txBody>
          <a:bodyPr/>
          <a:lstStyle/>
          <a:p>
            <a:r>
              <a:rPr lang="en-US" sz="2000" dirty="0"/>
              <a:t>Elective salary deferrals must be available to any employee</a:t>
            </a:r>
          </a:p>
          <a:p>
            <a:pPr lvl="1"/>
            <a:r>
              <a:rPr lang="en-US" sz="2000" dirty="0"/>
              <a:t>Exceptions</a:t>
            </a:r>
          </a:p>
          <a:p>
            <a:pPr lvl="2"/>
            <a:r>
              <a:rPr lang="en-US" sz="2000" dirty="0"/>
              <a:t>Employee who will contribute $200 or less annually</a:t>
            </a:r>
          </a:p>
          <a:p>
            <a:pPr lvl="2"/>
            <a:r>
              <a:rPr lang="en-US" sz="2000" dirty="0"/>
              <a:t>Employee eligible to make elective deferrals to 457(b) or 401(k) plan or another 403(b) plan</a:t>
            </a:r>
          </a:p>
          <a:p>
            <a:pPr lvl="2"/>
            <a:r>
              <a:rPr lang="en-US" sz="2000" dirty="0"/>
              <a:t>Nonresident aliens</a:t>
            </a:r>
          </a:p>
          <a:p>
            <a:pPr lvl="2"/>
            <a:r>
              <a:rPr lang="en-US" sz="2000" dirty="0"/>
              <a:t>Students performing certain services and certain employees not meeting minimum age and service requirements</a:t>
            </a:r>
          </a:p>
          <a:p>
            <a:pPr lvl="2"/>
            <a:r>
              <a:rPr lang="en-US" sz="2000" dirty="0"/>
              <a:t>Employees normally working fewer than 20 hours per week</a:t>
            </a:r>
          </a:p>
          <a:p>
            <a:pPr lvl="3"/>
            <a:r>
              <a:rPr lang="en-US" dirty="0"/>
              <a:t>Exception conditioned on working less than 1,000 hours in a 12-month period and subsequent 12-month periods</a:t>
            </a:r>
          </a:p>
          <a:p>
            <a:pPr lvl="3"/>
            <a:r>
              <a:rPr lang="en-US" dirty="0"/>
              <a:t>No part-time exception </a:t>
            </a:r>
          </a:p>
          <a:p>
            <a:pPr lvl="1"/>
            <a:r>
              <a:rPr lang="en-US" sz="2000" dirty="0"/>
              <a:t>Universal availability applies separately to each 501(c)(3) entity even if multiple entities participate in same plan</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9</a:t>
            </a:fld>
            <a:endParaRPr lang="en-US" dirty="0">
              <a:solidFill>
                <a:srgbClr val="E7DEC9">
                  <a:shade val="50000"/>
                  <a:satMod val="200000"/>
                </a:srgbClr>
              </a:solidFill>
            </a:endParaRPr>
          </a:p>
        </p:txBody>
      </p:sp>
    </p:spTree>
    <p:extLst>
      <p:ext uri="{BB962C8B-B14F-4D97-AF65-F5344CB8AC3E}">
        <p14:creationId xmlns:p14="http://schemas.microsoft.com/office/powerpoint/2010/main" val="6793081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chemeClr val="tx2"/>
                </a:solidFill>
                <a:effectLst/>
              </a:rPr>
              <a:t>403(b) Plan Universal Availability Problem</a:t>
            </a:r>
          </a:p>
        </p:txBody>
      </p:sp>
      <p:sp>
        <p:nvSpPr>
          <p:cNvPr id="3" name="Content Placeholder 2"/>
          <p:cNvSpPr>
            <a:spLocks noGrp="1"/>
          </p:cNvSpPr>
          <p:nvPr>
            <p:ph idx="1"/>
          </p:nvPr>
        </p:nvSpPr>
        <p:spPr>
          <a:xfrm>
            <a:off x="1435100" y="1293223"/>
            <a:ext cx="7499350" cy="5199017"/>
          </a:xfrm>
        </p:spPr>
        <p:txBody>
          <a:bodyPr/>
          <a:lstStyle/>
          <a:p>
            <a:r>
              <a:rPr lang="en-US" sz="2400" dirty="0"/>
              <a:t>Universal availability standard met only if at least once each plan year plan lets employee make or change a cash or deferred election</a:t>
            </a:r>
          </a:p>
          <a:p>
            <a:pPr lvl="1"/>
            <a:r>
              <a:rPr lang="en-US" sz="2400" dirty="0"/>
              <a:t>Universal availability requires meaningful notice of right to defer</a:t>
            </a:r>
          </a:p>
          <a:p>
            <a:r>
              <a:rPr lang="en-US" sz="2400" dirty="0"/>
              <a:t>Rule only applies to elective deferrals, </a:t>
            </a:r>
            <a:r>
              <a:rPr lang="en-US" sz="2400" u="sng" dirty="0"/>
              <a:t>no</a:t>
            </a:r>
            <a:r>
              <a:rPr lang="en-US" sz="2400" dirty="0"/>
              <a:t>t employer match or discretionary or mandatory employer contributions</a:t>
            </a:r>
          </a:p>
          <a:p>
            <a:pPr lvl="1"/>
            <a:r>
              <a:rPr lang="en-US" sz="2400" dirty="0"/>
              <a:t>Some plans are drafted so that the eligibility standard for these </a:t>
            </a:r>
            <a:r>
              <a:rPr lang="en-US" sz="2400" dirty="0" err="1"/>
              <a:t>nonelective</a:t>
            </a:r>
            <a:r>
              <a:rPr lang="en-US" sz="2400" dirty="0"/>
              <a:t> contributions is the same as universal availability.  In these cases, operational failure occurs if universal availability not applied to </a:t>
            </a:r>
            <a:r>
              <a:rPr lang="en-US" sz="2400" dirty="0" err="1"/>
              <a:t>nonelective</a:t>
            </a:r>
            <a:r>
              <a:rPr lang="en-US" sz="2400" dirty="0"/>
              <a:t> contributions.</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10</a:t>
            </a:fld>
            <a:endParaRPr lang="en-US" dirty="0">
              <a:solidFill>
                <a:srgbClr val="E7DEC9">
                  <a:shade val="50000"/>
                  <a:satMod val="200000"/>
                </a:srgbClr>
              </a:solidFill>
            </a:endParaRPr>
          </a:p>
        </p:txBody>
      </p:sp>
    </p:spTree>
    <p:extLst>
      <p:ext uri="{BB962C8B-B14F-4D97-AF65-F5344CB8AC3E}">
        <p14:creationId xmlns:p14="http://schemas.microsoft.com/office/powerpoint/2010/main" val="3971403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1005522"/>
          </a:xfrm>
        </p:spPr>
        <p:txBody>
          <a:bodyPr>
            <a:normAutofit/>
          </a:bodyPr>
          <a:lstStyle/>
          <a:p>
            <a:r>
              <a:rPr lang="en-US" sz="3200" b="1" dirty="0">
                <a:solidFill>
                  <a:schemeClr val="tx2"/>
                </a:solidFill>
                <a:effectLst/>
              </a:rPr>
              <a:t>403(b) Plan Universal Availability Problem</a:t>
            </a:r>
          </a:p>
        </p:txBody>
      </p:sp>
      <p:sp>
        <p:nvSpPr>
          <p:cNvPr id="3" name="Content Placeholder 2"/>
          <p:cNvSpPr>
            <a:spLocks noGrp="1"/>
          </p:cNvSpPr>
          <p:nvPr>
            <p:ph idx="1"/>
          </p:nvPr>
        </p:nvSpPr>
        <p:spPr>
          <a:xfrm>
            <a:off x="1435100" y="1280160"/>
            <a:ext cx="7499350" cy="4968240"/>
          </a:xfrm>
        </p:spPr>
        <p:txBody>
          <a:bodyPr/>
          <a:lstStyle/>
          <a:p>
            <a:r>
              <a:rPr lang="en-US" sz="2000" b="1" dirty="0"/>
              <a:t>Failure 1:</a:t>
            </a:r>
          </a:p>
          <a:p>
            <a:pPr lvl="1"/>
            <a:r>
              <a:rPr lang="en-US" sz="1800" dirty="0"/>
              <a:t>Excluding employees based on a job classification which is not one of the classes excepted from universal availability rule, such as part-time workers</a:t>
            </a:r>
          </a:p>
          <a:p>
            <a:pPr lvl="1"/>
            <a:r>
              <a:rPr lang="en-US" sz="1800" u="sng" dirty="0"/>
              <a:t>Corrected</a:t>
            </a:r>
            <a:r>
              <a:rPr lang="en-US" sz="1800" dirty="0"/>
              <a:t> by making employer contribution under IRS VCP program of missed deferral  Rev </a:t>
            </a:r>
            <a:r>
              <a:rPr lang="en-US" sz="1800" dirty="0" err="1"/>
              <a:t>Proc</a:t>
            </a:r>
            <a:r>
              <a:rPr lang="en-US" sz="1800" dirty="0"/>
              <a:t> 2013-12 provides special rule for calculating 403(b) corrective contribution which will generally be 1.5% of employee’s compensation adjusted for lost earnings and any match.  Mistake may be eligible for self correction if error was insignificant and sufficient compliance procedures were in place</a:t>
            </a:r>
          </a:p>
          <a:p>
            <a:r>
              <a:rPr lang="en-US" sz="2000" b="1" dirty="0"/>
              <a:t>Failure 2</a:t>
            </a:r>
          </a:p>
          <a:p>
            <a:pPr lvl="1"/>
            <a:r>
              <a:rPr lang="en-US" sz="1800" u="sng" dirty="0"/>
              <a:t>Failure</a:t>
            </a:r>
            <a:r>
              <a:rPr lang="en-US" sz="1800" dirty="0"/>
              <a:t> to properly notify a group of employees of their right to make deferrals </a:t>
            </a:r>
          </a:p>
          <a:p>
            <a:pPr lvl="1"/>
            <a:r>
              <a:rPr lang="en-US" sz="1800" u="sng" dirty="0"/>
              <a:t>Corrected</a:t>
            </a:r>
            <a:r>
              <a:rPr lang="en-US" sz="1800" dirty="0"/>
              <a:t> by making employer contribution under same methodology as Failure 1.</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11</a:t>
            </a:fld>
            <a:endParaRPr lang="en-US" dirty="0">
              <a:solidFill>
                <a:srgbClr val="E7DEC9">
                  <a:shade val="50000"/>
                  <a:satMod val="200000"/>
                </a:srgbClr>
              </a:solidFill>
            </a:endParaRPr>
          </a:p>
        </p:txBody>
      </p:sp>
    </p:spTree>
    <p:extLst>
      <p:ext uri="{BB962C8B-B14F-4D97-AF65-F5344CB8AC3E}">
        <p14:creationId xmlns:p14="http://schemas.microsoft.com/office/powerpoint/2010/main" val="12024975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35100" y="1567544"/>
            <a:ext cx="7499350" cy="4680856"/>
          </a:xfrm>
        </p:spPr>
        <p:txBody>
          <a:bodyPr/>
          <a:lstStyle/>
          <a:p>
            <a:pPr marL="82550" indent="0" algn="ctr">
              <a:buNone/>
            </a:pPr>
            <a:r>
              <a:rPr lang="en-US" sz="4400" b="1" dirty="0">
                <a:solidFill>
                  <a:schemeClr val="tx2"/>
                </a:solidFill>
              </a:rPr>
              <a:t>3. Shared and Leased Employees</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12</a:t>
            </a:fld>
            <a:endParaRPr lang="en-US" dirty="0">
              <a:solidFill>
                <a:srgbClr val="E7DEC9">
                  <a:shade val="50000"/>
                  <a:satMod val="200000"/>
                </a:srgbClr>
              </a:solidFill>
            </a:endParaRPr>
          </a:p>
        </p:txBody>
      </p:sp>
    </p:spTree>
    <p:extLst>
      <p:ext uri="{BB962C8B-B14F-4D97-AF65-F5344CB8AC3E}">
        <p14:creationId xmlns:p14="http://schemas.microsoft.com/office/powerpoint/2010/main" val="32652586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effectLst/>
              </a:rPr>
              <a:t>Shared and Leased Employees</a:t>
            </a:r>
          </a:p>
        </p:txBody>
      </p:sp>
      <p:sp>
        <p:nvSpPr>
          <p:cNvPr id="3" name="Content Placeholder 2"/>
          <p:cNvSpPr>
            <a:spLocks noGrp="1"/>
          </p:cNvSpPr>
          <p:nvPr>
            <p:ph idx="1"/>
          </p:nvPr>
        </p:nvSpPr>
        <p:spPr>
          <a:xfrm>
            <a:off x="1435100" y="1293223"/>
            <a:ext cx="7499350" cy="5133703"/>
          </a:xfrm>
        </p:spPr>
        <p:txBody>
          <a:bodyPr/>
          <a:lstStyle/>
          <a:p>
            <a:r>
              <a:rPr lang="en-US" sz="2000" b="1" dirty="0"/>
              <a:t>Employee status controls application of plan rules</a:t>
            </a:r>
          </a:p>
          <a:p>
            <a:pPr lvl="1"/>
            <a:r>
              <a:rPr lang="en-US" sz="1700" dirty="0"/>
              <a:t>Control (over when, where and how to perform services) is key to determining whether worker is common law employee (1992 Supreme Court Darden case, Rev </a:t>
            </a:r>
            <a:r>
              <a:rPr lang="en-US" sz="1700" dirty="0" err="1"/>
              <a:t>Rul</a:t>
            </a:r>
            <a:r>
              <a:rPr lang="en-US" sz="1700" dirty="0"/>
              <a:t> 87-41</a:t>
            </a:r>
          </a:p>
          <a:p>
            <a:r>
              <a:rPr lang="en-US" sz="2000" b="1" dirty="0"/>
              <a:t>Shared employee definition: a person working for ( and under control of) more than one business at a time</a:t>
            </a:r>
          </a:p>
          <a:p>
            <a:pPr lvl="1"/>
            <a:r>
              <a:rPr lang="en-US" sz="1700" dirty="0"/>
              <a:t>Example: staff nurse working for several medical practices</a:t>
            </a:r>
          </a:p>
          <a:p>
            <a:pPr lvl="2"/>
            <a:r>
              <a:rPr lang="en-US" sz="1700" dirty="0"/>
              <a:t>Each practice is the employer simultaneously and credits </a:t>
            </a:r>
            <a:r>
              <a:rPr lang="en-US" sz="1700" u="sng" dirty="0"/>
              <a:t>all</a:t>
            </a:r>
            <a:r>
              <a:rPr lang="en-US" sz="1700" dirty="0"/>
              <a:t> hours of service for purposes of plan eligibility</a:t>
            </a:r>
          </a:p>
          <a:p>
            <a:pPr lvl="2"/>
            <a:r>
              <a:rPr lang="en-US" sz="1700" u="sng" dirty="0"/>
              <a:t>Pro rata </a:t>
            </a:r>
            <a:r>
              <a:rPr lang="en-US" sz="1700" dirty="0"/>
              <a:t>share of shared employee’s compensation from each employer is allocated to the separate plans maintained by each employer</a:t>
            </a:r>
          </a:p>
          <a:p>
            <a:r>
              <a:rPr lang="en-US" sz="2000" b="1" dirty="0"/>
              <a:t>Failure:</a:t>
            </a:r>
            <a:r>
              <a:rPr lang="en-US" sz="2000" dirty="0"/>
              <a:t> </a:t>
            </a:r>
          </a:p>
          <a:p>
            <a:pPr lvl="1"/>
            <a:r>
              <a:rPr lang="en-US" sz="1700" dirty="0"/>
              <a:t>Violation of qualified plan rules to exclude nurse from participation in any retirement plans maintained by medical practices if nurse has 1,000 hours of service overall</a:t>
            </a:r>
          </a:p>
          <a:p>
            <a:pPr lvl="1"/>
            <a:r>
              <a:rPr lang="en-US" sz="1700" u="sng" dirty="0"/>
              <a:t>Correction</a:t>
            </a:r>
            <a:r>
              <a:rPr lang="en-US" sz="1700" dirty="0"/>
              <a:t>: </a:t>
            </a:r>
            <a:r>
              <a:rPr lang="en-US" sz="1700" b="1" dirty="0"/>
              <a:t> </a:t>
            </a:r>
            <a:r>
              <a:rPr lang="en-US" sz="1700" dirty="0"/>
              <a:t>require each plan to include nurse as participant</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13</a:t>
            </a:fld>
            <a:endParaRPr lang="en-US" dirty="0">
              <a:solidFill>
                <a:srgbClr val="E7DEC9">
                  <a:shade val="50000"/>
                  <a:satMod val="200000"/>
                </a:srgbClr>
              </a:solidFill>
            </a:endParaRPr>
          </a:p>
        </p:txBody>
      </p:sp>
    </p:spTree>
    <p:extLst>
      <p:ext uri="{BB962C8B-B14F-4D97-AF65-F5344CB8AC3E}">
        <p14:creationId xmlns:p14="http://schemas.microsoft.com/office/powerpoint/2010/main" val="3647376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chemeClr val="tx2"/>
                </a:solidFill>
                <a:effectLst/>
              </a:rPr>
              <a:t>Shared and Leased Employees</a:t>
            </a:r>
            <a:endParaRPr lang="en-US" sz="3600" dirty="0">
              <a:solidFill>
                <a:schemeClr val="tx2"/>
              </a:solidFill>
            </a:endParaRPr>
          </a:p>
        </p:txBody>
      </p:sp>
      <p:sp>
        <p:nvSpPr>
          <p:cNvPr id="3" name="Content Placeholder 2"/>
          <p:cNvSpPr>
            <a:spLocks noGrp="1"/>
          </p:cNvSpPr>
          <p:nvPr>
            <p:ph idx="1"/>
          </p:nvPr>
        </p:nvSpPr>
        <p:spPr/>
        <p:txBody>
          <a:bodyPr/>
          <a:lstStyle/>
          <a:p>
            <a:r>
              <a:rPr lang="en-US" sz="2000" b="1" dirty="0"/>
              <a:t>Leased employee definition: a person on the payroll of one company but working for another company</a:t>
            </a:r>
          </a:p>
          <a:p>
            <a:pPr lvl="1"/>
            <a:r>
              <a:rPr lang="en-US" sz="1800" dirty="0"/>
              <a:t>Example: employee on payroll of PEO who actually performs services for PEO’s client.  If client controls the leased employee’s work, however, employee will be treated as employed by client, not as a shared employee (Rev. Proc. 2002-21)</a:t>
            </a:r>
          </a:p>
          <a:p>
            <a:r>
              <a:rPr lang="en-US" sz="2000" b="1" dirty="0"/>
              <a:t>For purposes of plan coverage, vesting, nondiscrimination and top heavy rules, a “leased employee” is treated as an employee of client organization, not PEO (Code §414(n</a:t>
            </a:r>
            <a:r>
              <a:rPr lang="en-US" sz="2000" b="1" dirty="0" smtClean="0"/>
              <a:t>))</a:t>
            </a:r>
            <a:endParaRPr lang="en-US" sz="2000" b="1" dirty="0"/>
          </a:p>
          <a:p>
            <a:pPr lvl="1"/>
            <a:r>
              <a:rPr lang="en-US" sz="1800" dirty="0"/>
              <a:t>Definition of leased employee</a:t>
            </a:r>
          </a:p>
          <a:p>
            <a:pPr lvl="2"/>
            <a:r>
              <a:rPr lang="en-US" sz="1800" dirty="0"/>
              <a:t>Full time – 1 year</a:t>
            </a:r>
          </a:p>
          <a:p>
            <a:pPr lvl="2"/>
            <a:r>
              <a:rPr lang="en-US" sz="1800" dirty="0"/>
              <a:t>Contract between client organization and PEO for employee services</a:t>
            </a:r>
          </a:p>
          <a:p>
            <a:pPr lvl="2"/>
            <a:r>
              <a:rPr lang="en-US" sz="1800" dirty="0"/>
              <a:t>“Primary” control by client organization</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14</a:t>
            </a:fld>
            <a:endParaRPr lang="en-US" dirty="0">
              <a:solidFill>
                <a:srgbClr val="E7DEC9">
                  <a:shade val="50000"/>
                  <a:satMod val="200000"/>
                </a:srgbClr>
              </a:solidFill>
            </a:endParaRPr>
          </a:p>
        </p:txBody>
      </p:sp>
    </p:spTree>
    <p:extLst>
      <p:ext uri="{BB962C8B-B14F-4D97-AF65-F5344CB8AC3E}">
        <p14:creationId xmlns:p14="http://schemas.microsoft.com/office/powerpoint/2010/main" val="16846237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56754"/>
            <a:ext cx="7499350" cy="1123407"/>
          </a:xfrm>
        </p:spPr>
        <p:txBody>
          <a:bodyPr>
            <a:normAutofit/>
          </a:bodyPr>
          <a:lstStyle/>
          <a:p>
            <a:r>
              <a:rPr lang="en-US" sz="3600" b="1" dirty="0">
                <a:effectLst/>
              </a:rPr>
              <a:t>Shared and Leased Employees</a:t>
            </a:r>
            <a:endParaRPr lang="en-US" sz="3600" dirty="0"/>
          </a:p>
        </p:txBody>
      </p:sp>
      <p:sp>
        <p:nvSpPr>
          <p:cNvPr id="3" name="Content Placeholder 2"/>
          <p:cNvSpPr>
            <a:spLocks noGrp="1"/>
          </p:cNvSpPr>
          <p:nvPr>
            <p:ph idx="1"/>
          </p:nvPr>
        </p:nvSpPr>
        <p:spPr>
          <a:xfrm>
            <a:off x="1435100" y="1280161"/>
            <a:ext cx="7499350" cy="5251268"/>
          </a:xfrm>
        </p:spPr>
        <p:txBody>
          <a:bodyPr/>
          <a:lstStyle/>
          <a:p>
            <a:r>
              <a:rPr lang="en-US" sz="1800" dirty="0"/>
              <a:t> </a:t>
            </a:r>
            <a:r>
              <a:rPr lang="en-US" sz="1800" b="1" dirty="0"/>
              <a:t>Safe Harbor exception to treatment of leased employee as employee of client  if employee is covered by PEO plan, subject </a:t>
            </a:r>
            <a:r>
              <a:rPr lang="en-US" sz="1800" b="1" dirty="0" smtClean="0"/>
              <a:t>to:</a:t>
            </a:r>
            <a:endParaRPr lang="en-US" sz="1800" b="1" dirty="0"/>
          </a:p>
          <a:p>
            <a:pPr lvl="1"/>
            <a:r>
              <a:rPr lang="en-US" sz="1800" dirty="0"/>
              <a:t>Leased employees no more than 20% of client’s NHCE workforce</a:t>
            </a:r>
          </a:p>
          <a:p>
            <a:pPr lvl="1"/>
            <a:r>
              <a:rPr lang="en-US" sz="1800" dirty="0"/>
              <a:t>Money purchase plan</a:t>
            </a:r>
          </a:p>
          <a:p>
            <a:pPr lvl="1"/>
            <a:r>
              <a:rPr lang="en-US" sz="1800" dirty="0"/>
              <a:t>Minimum contribution(nonintegrated) - 10% of compensation</a:t>
            </a:r>
          </a:p>
          <a:p>
            <a:pPr lvl="1"/>
            <a:r>
              <a:rPr lang="en-US" sz="1800" dirty="0"/>
              <a:t>Full vesting</a:t>
            </a:r>
          </a:p>
          <a:p>
            <a:pPr lvl="1"/>
            <a:r>
              <a:rPr lang="en-US" sz="1800" dirty="0"/>
              <a:t>Immediate participation by the leased employees</a:t>
            </a:r>
          </a:p>
          <a:p>
            <a:r>
              <a:rPr lang="en-US" sz="1800" b="1" dirty="0"/>
              <a:t>Failure</a:t>
            </a:r>
          </a:p>
          <a:p>
            <a:pPr marL="0" indent="0">
              <a:spcBef>
                <a:spcPts val="0"/>
              </a:spcBef>
              <a:buNone/>
            </a:pPr>
            <a:r>
              <a:rPr lang="en-US" sz="1800" dirty="0" smtClean="0"/>
              <a:t>        •    </a:t>
            </a:r>
            <a:r>
              <a:rPr lang="en-US" sz="1800" dirty="0"/>
              <a:t>IRS takes position that if leased employee is  effectively a common law       </a:t>
            </a:r>
          </a:p>
          <a:p>
            <a:pPr marL="0" indent="0">
              <a:spcBef>
                <a:spcPts val="0"/>
              </a:spcBef>
              <a:buNone/>
            </a:pPr>
            <a:r>
              <a:rPr lang="en-US" sz="1800" dirty="0"/>
              <a:t>              employee of client, covering this employee under PEO plan </a:t>
            </a:r>
            <a:r>
              <a:rPr lang="en-US" sz="1800" dirty="0" smtClean="0"/>
              <a:t>violates</a:t>
            </a:r>
          </a:p>
          <a:p>
            <a:pPr marL="0" indent="0">
              <a:spcBef>
                <a:spcPts val="0"/>
              </a:spcBef>
              <a:buNone/>
            </a:pPr>
            <a:r>
              <a:rPr lang="en-US" sz="1800" dirty="0"/>
              <a:t> </a:t>
            </a:r>
            <a:r>
              <a:rPr lang="en-US" sz="1800" dirty="0" smtClean="0"/>
              <a:t>             exclusive benefit rule</a:t>
            </a:r>
          </a:p>
          <a:p>
            <a:pPr marL="0" indent="0">
              <a:spcBef>
                <a:spcPts val="0"/>
              </a:spcBef>
              <a:buNone/>
            </a:pPr>
            <a:r>
              <a:rPr lang="en-US" sz="1800" dirty="0" smtClean="0"/>
              <a:t>        •</a:t>
            </a:r>
            <a:r>
              <a:rPr lang="en-US" sz="1800" dirty="0"/>
              <a:t> </a:t>
            </a:r>
            <a:r>
              <a:rPr lang="en-US" sz="1800" dirty="0" smtClean="0"/>
              <a:t>   </a:t>
            </a:r>
            <a:r>
              <a:rPr lang="en-US" sz="1800" u="sng" dirty="0" smtClean="0"/>
              <a:t>Correction</a:t>
            </a:r>
            <a:r>
              <a:rPr lang="en-US" sz="1800" dirty="0" smtClean="0"/>
              <a:t>: Exclude employee from PEO plan.  Also include leased</a:t>
            </a:r>
          </a:p>
          <a:p>
            <a:pPr marL="0" indent="0">
              <a:spcBef>
                <a:spcPts val="0"/>
              </a:spcBef>
              <a:buNone/>
            </a:pPr>
            <a:r>
              <a:rPr lang="en-US" sz="1800" dirty="0"/>
              <a:t> </a:t>
            </a:r>
            <a:r>
              <a:rPr lang="en-US" sz="1800" dirty="0" smtClean="0"/>
              <a:t>             employees as participants in client plan unless client plan specifically</a:t>
            </a:r>
          </a:p>
          <a:p>
            <a:pPr marL="0" indent="0">
              <a:spcBef>
                <a:spcPts val="0"/>
              </a:spcBef>
              <a:buNone/>
            </a:pPr>
            <a:r>
              <a:rPr lang="en-US" sz="1800" dirty="0"/>
              <a:t> </a:t>
            </a:r>
            <a:r>
              <a:rPr lang="en-US" sz="1800" dirty="0" smtClean="0"/>
              <a:t>             excludes them.  If client maintains 401k) plan, inclusion of leased</a:t>
            </a:r>
          </a:p>
          <a:p>
            <a:pPr marL="0" indent="0">
              <a:spcBef>
                <a:spcPts val="0"/>
              </a:spcBef>
              <a:buNone/>
            </a:pPr>
            <a:r>
              <a:rPr lang="en-US" sz="1800" dirty="0"/>
              <a:t> </a:t>
            </a:r>
            <a:r>
              <a:rPr lang="en-US" sz="1800" dirty="0" smtClean="0"/>
              <a:t>             employees may require making </a:t>
            </a:r>
            <a:r>
              <a:rPr lang="en-US" sz="1800" dirty="0" err="1" smtClean="0"/>
              <a:t>nonelective</a:t>
            </a:r>
            <a:r>
              <a:rPr lang="en-US" sz="1800" dirty="0" smtClean="0"/>
              <a:t> contributions that </a:t>
            </a:r>
          </a:p>
          <a:p>
            <a:pPr marL="0" indent="0">
              <a:spcBef>
                <a:spcPts val="0"/>
              </a:spcBef>
              <a:buNone/>
            </a:pPr>
            <a:r>
              <a:rPr lang="en-US" sz="1800" dirty="0"/>
              <a:t> </a:t>
            </a:r>
            <a:r>
              <a:rPr lang="en-US" sz="1800" dirty="0" smtClean="0"/>
              <a:t>             compensate leased employee for missed deferral.  Consider amending</a:t>
            </a:r>
          </a:p>
          <a:p>
            <a:pPr marL="0" indent="0">
              <a:spcBef>
                <a:spcPts val="0"/>
              </a:spcBef>
              <a:buNone/>
            </a:pPr>
            <a:r>
              <a:rPr lang="en-US" sz="1800" dirty="0"/>
              <a:t> </a:t>
            </a:r>
            <a:r>
              <a:rPr lang="en-US" sz="1800" dirty="0" smtClean="0"/>
              <a:t>             plan to exclude leased employees </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15</a:t>
            </a:fld>
            <a:endParaRPr lang="en-US" dirty="0">
              <a:solidFill>
                <a:srgbClr val="E7DEC9">
                  <a:shade val="50000"/>
                  <a:satMod val="200000"/>
                </a:srgbClr>
              </a:solidFill>
            </a:endParaRPr>
          </a:p>
        </p:txBody>
      </p:sp>
    </p:spTree>
    <p:extLst>
      <p:ext uri="{BB962C8B-B14F-4D97-AF65-F5344CB8AC3E}">
        <p14:creationId xmlns:p14="http://schemas.microsoft.com/office/powerpoint/2010/main" val="22917217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35100" y="1606730"/>
            <a:ext cx="7499350" cy="4641669"/>
          </a:xfrm>
        </p:spPr>
        <p:txBody>
          <a:bodyPr/>
          <a:lstStyle/>
          <a:p>
            <a:pPr marL="82550" indent="0" algn="ctr">
              <a:buNone/>
            </a:pPr>
            <a:r>
              <a:rPr lang="en-US" sz="4400" b="1" dirty="0" smtClean="0">
                <a:solidFill>
                  <a:schemeClr val="tx2"/>
                </a:solidFill>
              </a:rPr>
              <a:t>4. Compensation Done Incorrectly</a:t>
            </a:r>
            <a:endParaRPr lang="en-US" sz="4400" b="1" dirty="0">
              <a:solidFill>
                <a:schemeClr val="tx2"/>
              </a:solidFill>
            </a:endParaRP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16</a:t>
            </a:fld>
            <a:endParaRPr lang="en-US" dirty="0">
              <a:solidFill>
                <a:srgbClr val="E7DEC9">
                  <a:shade val="50000"/>
                  <a:satMod val="200000"/>
                </a:srgbClr>
              </a:solidFill>
            </a:endParaRPr>
          </a:p>
        </p:txBody>
      </p:sp>
    </p:spTree>
    <p:extLst>
      <p:ext uri="{BB962C8B-B14F-4D97-AF65-F5344CB8AC3E}">
        <p14:creationId xmlns:p14="http://schemas.microsoft.com/office/powerpoint/2010/main" val="27458815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69818"/>
            <a:ext cx="7499350" cy="849086"/>
          </a:xfrm>
        </p:spPr>
        <p:txBody>
          <a:bodyPr>
            <a:normAutofit/>
          </a:bodyPr>
          <a:lstStyle/>
          <a:p>
            <a:r>
              <a:rPr lang="en-US" sz="3600" b="1" dirty="0">
                <a:solidFill>
                  <a:schemeClr val="tx2"/>
                </a:solidFill>
                <a:effectLst/>
              </a:rPr>
              <a:t>Compensation Done Incorrectly</a:t>
            </a:r>
            <a:endParaRPr lang="en-US" sz="3600" dirty="0">
              <a:solidFill>
                <a:schemeClr val="tx2"/>
              </a:solidFill>
              <a:effectLst/>
            </a:endParaRPr>
          </a:p>
        </p:txBody>
      </p:sp>
      <p:sp>
        <p:nvSpPr>
          <p:cNvPr id="3" name="Content Placeholder 2"/>
          <p:cNvSpPr>
            <a:spLocks noGrp="1"/>
          </p:cNvSpPr>
          <p:nvPr>
            <p:ph idx="1"/>
          </p:nvPr>
        </p:nvSpPr>
        <p:spPr>
          <a:xfrm>
            <a:off x="1435100" y="1018904"/>
            <a:ext cx="7499350" cy="5762896"/>
          </a:xfrm>
        </p:spPr>
        <p:txBody>
          <a:bodyPr/>
          <a:lstStyle/>
          <a:p>
            <a:r>
              <a:rPr lang="en-US" sz="1800" b="1" dirty="0"/>
              <a:t>Amount of plan benefits or contributions frequently expressed as percent of compensation</a:t>
            </a:r>
          </a:p>
          <a:p>
            <a:pPr lvl="1"/>
            <a:r>
              <a:rPr lang="en-US" sz="1800" dirty="0"/>
              <a:t>Code §401(a)(17) limits annual compensation that can be taken into account</a:t>
            </a:r>
          </a:p>
          <a:p>
            <a:pPr lvl="2"/>
            <a:r>
              <a:rPr lang="en-US" sz="1800" dirty="0"/>
              <a:t>Limit in 2014 will be $</a:t>
            </a:r>
            <a:r>
              <a:rPr lang="en-US" sz="1800" dirty="0" smtClean="0"/>
              <a:t>260,000</a:t>
            </a:r>
          </a:p>
          <a:p>
            <a:r>
              <a:rPr lang="en-US" sz="1800" b="1" dirty="0"/>
              <a:t>Plan definition of compensation must be nondiscriminatory under Code §414(s)</a:t>
            </a:r>
          </a:p>
          <a:p>
            <a:pPr lvl="1"/>
            <a:r>
              <a:rPr lang="en-US" sz="1600" dirty="0"/>
              <a:t>Designed based safe harbors</a:t>
            </a:r>
          </a:p>
          <a:p>
            <a:pPr lvl="2"/>
            <a:r>
              <a:rPr lang="en-US" sz="1600" dirty="0"/>
              <a:t>Include regular or base salary or wages and commissions, tips, overtime, premium pay and bonuses</a:t>
            </a:r>
          </a:p>
          <a:p>
            <a:pPr lvl="2"/>
            <a:r>
              <a:rPr lang="en-US" sz="1600" dirty="0"/>
              <a:t>Exclude reimbursements, expense allowances, fringe benefits, moving expenses and deferred compensation</a:t>
            </a:r>
          </a:p>
          <a:p>
            <a:pPr lvl="1"/>
            <a:r>
              <a:rPr lang="en-US" sz="1600" dirty="0"/>
              <a:t>Reasonable formula not favoring HCEs</a:t>
            </a:r>
          </a:p>
          <a:p>
            <a:pPr lvl="2"/>
            <a:r>
              <a:rPr lang="en-US" sz="1600" dirty="0"/>
              <a:t>Examples: Rate of pay vs. actual </a:t>
            </a:r>
            <a:r>
              <a:rPr lang="en-US" sz="1600" dirty="0" smtClean="0"/>
              <a:t>pay - Pay </a:t>
            </a:r>
            <a:r>
              <a:rPr lang="en-US" sz="1600" dirty="0"/>
              <a:t>only while plan participant vs. pay for entire plan year</a:t>
            </a:r>
          </a:p>
          <a:p>
            <a:pPr lvl="2"/>
            <a:r>
              <a:rPr lang="en-US" sz="1600" dirty="0"/>
              <a:t>Plan that includes bonuses but excludes overtime might be treated as discriminatory</a:t>
            </a:r>
          </a:p>
          <a:p>
            <a:pPr lvl="2"/>
            <a:r>
              <a:rPr lang="en-US" sz="1600" dirty="0"/>
              <a:t>Test is whether average percentage of total compensation included under the definition for HCEs exceeds by more than de </a:t>
            </a:r>
            <a:r>
              <a:rPr lang="en-US" sz="1600" dirty="0" err="1"/>
              <a:t>minimis</a:t>
            </a:r>
            <a:r>
              <a:rPr lang="en-US" sz="1600" dirty="0"/>
              <a:t> amount the average percentage of total compensation included for </a:t>
            </a:r>
            <a:r>
              <a:rPr lang="en-US" sz="1600" dirty="0" smtClean="0"/>
              <a:t>NHCEs</a:t>
            </a:r>
            <a:endParaRPr lang="en-US" sz="1800" dirty="0" smtClean="0"/>
          </a:p>
          <a:p>
            <a:pPr marL="136525" indent="0">
              <a:buNone/>
            </a:pPr>
            <a:endParaRPr lang="en-US" sz="2600" dirty="0" smtClean="0"/>
          </a:p>
          <a:p>
            <a:pPr lvl="2"/>
            <a:endParaRPr lang="en-US" sz="1800" dirty="0"/>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17</a:t>
            </a:fld>
            <a:endParaRPr lang="en-US" dirty="0">
              <a:solidFill>
                <a:srgbClr val="E7DEC9">
                  <a:shade val="50000"/>
                  <a:satMod val="200000"/>
                </a:srgbClr>
              </a:solidFill>
            </a:endParaRPr>
          </a:p>
        </p:txBody>
      </p:sp>
    </p:spTree>
    <p:extLst>
      <p:ext uri="{BB962C8B-B14F-4D97-AF65-F5344CB8AC3E}">
        <p14:creationId xmlns:p14="http://schemas.microsoft.com/office/powerpoint/2010/main" val="786926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chemeClr val="tx2"/>
                </a:solidFill>
                <a:effectLst/>
              </a:rPr>
              <a:t>Compensation Done Incorrectly</a:t>
            </a:r>
            <a:endParaRPr lang="en-US" sz="3600" dirty="0">
              <a:solidFill>
                <a:schemeClr val="tx2"/>
              </a:solidFill>
            </a:endParaRPr>
          </a:p>
        </p:txBody>
      </p:sp>
      <p:sp>
        <p:nvSpPr>
          <p:cNvPr id="3" name="Content Placeholder 2"/>
          <p:cNvSpPr>
            <a:spLocks noGrp="1"/>
          </p:cNvSpPr>
          <p:nvPr>
            <p:ph idx="1"/>
          </p:nvPr>
        </p:nvSpPr>
        <p:spPr/>
        <p:txBody>
          <a:bodyPr/>
          <a:lstStyle/>
          <a:p>
            <a:r>
              <a:rPr lang="en-US" sz="2000" b="1" dirty="0"/>
              <a:t>Failure 1:  Plan allocation is based on compensation that exceeds the limit</a:t>
            </a:r>
          </a:p>
          <a:p>
            <a:pPr lvl="1"/>
            <a:r>
              <a:rPr lang="en-US" sz="1800" u="sng" dirty="0"/>
              <a:t>Correction</a:t>
            </a:r>
            <a:r>
              <a:rPr lang="en-US" sz="1800" dirty="0"/>
              <a:t> (two alternative methods) </a:t>
            </a:r>
          </a:p>
          <a:p>
            <a:pPr lvl="2"/>
            <a:r>
              <a:rPr lang="en-US" sz="1800" dirty="0"/>
              <a:t>Reduce account balance of affected employee by improperly allocated amount (adjusted for earnings); if excess amount would have been allocated to other employees in year of failure, it must be reallocated to those employees after adjusting it for earnings</a:t>
            </a:r>
          </a:p>
          <a:p>
            <a:pPr lvl="2"/>
            <a:r>
              <a:rPr lang="en-US" sz="1800" dirty="0"/>
              <a:t>Alternative fix: adopt plan amendment increasing maximum percentage of compensation and contribute additional amount for each other employee who received an allocation in failure year</a:t>
            </a:r>
          </a:p>
          <a:p>
            <a:pPr lvl="3"/>
            <a:r>
              <a:rPr lang="en-US" sz="1800" dirty="0"/>
              <a:t>Example: plan contribution rate equals 5% of compensation</a:t>
            </a:r>
          </a:p>
          <a:p>
            <a:pPr lvl="4"/>
            <a:r>
              <a:rPr lang="en-US" sz="1800" dirty="0"/>
              <a:t>5% applied to Employee X’s $300K comp. In 2012 when limit was $250,000 - reduce X’s account by $2,500 excess and reallocate</a:t>
            </a:r>
          </a:p>
          <a:p>
            <a:pPr lvl="4"/>
            <a:r>
              <a:rPr lang="en-US" sz="1800" dirty="0"/>
              <a:t>Alternatively, retroactively amend plan to raise rate to 6% </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18</a:t>
            </a:fld>
            <a:endParaRPr lang="en-US" dirty="0">
              <a:solidFill>
                <a:srgbClr val="E7DEC9">
                  <a:shade val="50000"/>
                  <a:satMod val="200000"/>
                </a:srgbClr>
              </a:solidFill>
            </a:endParaRPr>
          </a:p>
        </p:txBody>
      </p:sp>
    </p:spTree>
    <p:extLst>
      <p:ext uri="{BB962C8B-B14F-4D97-AF65-F5344CB8AC3E}">
        <p14:creationId xmlns:p14="http://schemas.microsoft.com/office/powerpoint/2010/main" val="1564996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chemeClr val="tx2"/>
                </a:solidFill>
                <a:effectLst/>
              </a:rPr>
              <a:t>Compensation Done Incorrectly</a:t>
            </a:r>
            <a:endParaRPr lang="en-US" sz="3600" dirty="0">
              <a:solidFill>
                <a:schemeClr val="tx2"/>
              </a:solidFill>
            </a:endParaRPr>
          </a:p>
        </p:txBody>
      </p:sp>
      <p:sp>
        <p:nvSpPr>
          <p:cNvPr id="3" name="Content Placeholder 2"/>
          <p:cNvSpPr>
            <a:spLocks noGrp="1"/>
          </p:cNvSpPr>
          <p:nvPr>
            <p:ph idx="1"/>
          </p:nvPr>
        </p:nvSpPr>
        <p:spPr/>
        <p:txBody>
          <a:bodyPr/>
          <a:lstStyle/>
          <a:p>
            <a:r>
              <a:rPr lang="en-US" sz="2000" b="1" dirty="0"/>
              <a:t>Failure 2:   improper exclusion of bonuses, overtime, commissions or another element of compensation from base on which employees may make elective deferrals</a:t>
            </a:r>
          </a:p>
          <a:p>
            <a:pPr lvl="1"/>
            <a:r>
              <a:rPr lang="en-US" sz="1800" u="sng" dirty="0"/>
              <a:t>Correction</a:t>
            </a:r>
            <a:r>
              <a:rPr lang="en-US" sz="1800" dirty="0"/>
              <a:t>:   employer contribution equal to 50% of missed deferral opportunity which would be the employee’s elected percentage of compensation that would have been deferred from the excluded compensation element.  Also contribute any applicable match and lost earnings</a:t>
            </a:r>
          </a:p>
          <a:p>
            <a:r>
              <a:rPr lang="en-US" sz="2000" b="1" dirty="0"/>
              <a:t>Failure 3:   Improper deferral on items not included in plan definition of compensation</a:t>
            </a:r>
          </a:p>
          <a:p>
            <a:pPr lvl="1"/>
            <a:r>
              <a:rPr lang="en-US" sz="1800" u="sng" dirty="0"/>
              <a:t>Correction</a:t>
            </a:r>
            <a:r>
              <a:rPr lang="en-US" sz="1800" dirty="0"/>
              <a:t>:   Distribute excess elective deferrals plus earnings to participant.  Forfeit match related to excess deferrals and either reallocate or use to offset future employer </a:t>
            </a:r>
            <a:r>
              <a:rPr lang="en-US" sz="1800" dirty="0" smtClean="0"/>
              <a:t>contributions</a:t>
            </a:r>
            <a:endParaRPr lang="en-US" sz="1800"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19</a:t>
            </a:fld>
            <a:endParaRPr lang="en-US" dirty="0">
              <a:solidFill>
                <a:srgbClr val="E7DEC9">
                  <a:shade val="50000"/>
                  <a:satMod val="200000"/>
                </a:srgbClr>
              </a:solidFill>
            </a:endParaRPr>
          </a:p>
        </p:txBody>
      </p:sp>
    </p:spTree>
    <p:extLst>
      <p:ext uri="{BB962C8B-B14F-4D97-AF65-F5344CB8AC3E}">
        <p14:creationId xmlns:p14="http://schemas.microsoft.com/office/powerpoint/2010/main" val="3453523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35100" y="1658982"/>
            <a:ext cx="7499350" cy="4589417"/>
          </a:xfrm>
        </p:spPr>
        <p:txBody>
          <a:bodyPr/>
          <a:lstStyle/>
          <a:p>
            <a:pPr marL="82550" indent="0" algn="ctr">
              <a:spcBef>
                <a:spcPts val="0"/>
              </a:spcBef>
              <a:buNone/>
            </a:pPr>
            <a:r>
              <a:rPr lang="en-US" sz="4400" b="1" dirty="0" smtClean="0">
                <a:solidFill>
                  <a:schemeClr val="tx2"/>
                </a:solidFill>
              </a:rPr>
              <a:t>5. Controlled Group Issues</a:t>
            </a:r>
            <a:endParaRPr lang="en-US" sz="4400" b="1" dirty="0">
              <a:solidFill>
                <a:schemeClr val="tx2"/>
              </a:solidFill>
            </a:endParaRP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20</a:t>
            </a:fld>
            <a:endParaRPr lang="en-US" dirty="0">
              <a:solidFill>
                <a:srgbClr val="E7DEC9">
                  <a:shade val="50000"/>
                  <a:satMod val="200000"/>
                </a:srgbClr>
              </a:solidFill>
            </a:endParaRPr>
          </a:p>
        </p:txBody>
      </p:sp>
    </p:spTree>
    <p:extLst>
      <p:ext uri="{BB962C8B-B14F-4D97-AF65-F5344CB8AC3E}">
        <p14:creationId xmlns:p14="http://schemas.microsoft.com/office/powerpoint/2010/main" val="943880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01019"/>
          </a:xfrm>
        </p:spPr>
        <p:txBody>
          <a:bodyPr>
            <a:normAutofit/>
          </a:bodyPr>
          <a:lstStyle/>
          <a:p>
            <a:r>
              <a:rPr lang="en-US" sz="3600" b="1" dirty="0">
                <a:effectLst/>
              </a:rPr>
              <a:t>Controlled Group Issues</a:t>
            </a:r>
          </a:p>
        </p:txBody>
      </p:sp>
      <p:sp>
        <p:nvSpPr>
          <p:cNvPr id="3" name="Content Placeholder 2"/>
          <p:cNvSpPr>
            <a:spLocks noGrp="1"/>
          </p:cNvSpPr>
          <p:nvPr>
            <p:ph idx="1"/>
          </p:nvPr>
        </p:nvSpPr>
        <p:spPr>
          <a:xfrm>
            <a:off x="1435100" y="1267097"/>
            <a:ext cx="7499350" cy="5264332"/>
          </a:xfrm>
        </p:spPr>
        <p:txBody>
          <a:bodyPr/>
          <a:lstStyle/>
          <a:p>
            <a:r>
              <a:rPr lang="en-US" sz="2000" b="1" dirty="0"/>
              <a:t>Rules </a:t>
            </a:r>
            <a:r>
              <a:rPr lang="en-US" sz="2000" b="1" dirty="0" smtClean="0"/>
              <a:t>apply </a:t>
            </a:r>
            <a:r>
              <a:rPr lang="en-US" sz="2000" b="1" dirty="0"/>
              <a:t>as if all controlled group employees worked for employer adopting the plan</a:t>
            </a:r>
          </a:p>
          <a:p>
            <a:pPr lvl="1"/>
            <a:r>
              <a:rPr lang="en-US" sz="1600" dirty="0"/>
              <a:t>Applies to eligibility, vesting, minimum participation, determining contributions and benefits, nondiscrimination, compensation limits, top heavy rules  and simplified employee pension and simple retirement accounts</a:t>
            </a:r>
          </a:p>
          <a:p>
            <a:r>
              <a:rPr lang="en-US" sz="2000" b="1" dirty="0"/>
              <a:t>Minimum Participation Example</a:t>
            </a:r>
          </a:p>
          <a:p>
            <a:pPr lvl="1"/>
            <a:r>
              <a:rPr lang="en-US" sz="1600" u="sng" dirty="0"/>
              <a:t>Failure</a:t>
            </a:r>
            <a:r>
              <a:rPr lang="en-US" sz="1600" dirty="0"/>
              <a:t>:  Company A maintains a qualified plan with a one year service requirement only for its employees but is a member of a controlled group of corporations that includes Company B.  Employee X completes 3 years of service with Company B and then transfers to Company A.  </a:t>
            </a:r>
          </a:p>
          <a:p>
            <a:pPr lvl="1"/>
            <a:r>
              <a:rPr lang="en-US" sz="1600" u="sng" dirty="0"/>
              <a:t>Correction</a:t>
            </a:r>
            <a:r>
              <a:rPr lang="en-US" sz="1600" dirty="0"/>
              <a:t>:   The plan must recognize X’s service with Company B and admit her as a participant immediately.</a:t>
            </a:r>
          </a:p>
          <a:p>
            <a:r>
              <a:rPr lang="en-US" sz="2000" b="1" dirty="0"/>
              <a:t>Highly Compensated Employee Example</a:t>
            </a:r>
          </a:p>
          <a:p>
            <a:pPr lvl="1"/>
            <a:r>
              <a:rPr lang="en-US" sz="1600" u="sng" dirty="0"/>
              <a:t>Failure</a:t>
            </a:r>
            <a:r>
              <a:rPr lang="en-US" sz="1600" dirty="0"/>
              <a:t>:  Company C and Company D are controlled group members each of which pay Employee Y a salary of $60,000 for 2013.</a:t>
            </a:r>
          </a:p>
          <a:p>
            <a:pPr lvl="1"/>
            <a:r>
              <a:rPr lang="en-US" sz="1600" u="sng" dirty="0"/>
              <a:t>Correction</a:t>
            </a:r>
            <a:r>
              <a:rPr lang="en-US" sz="1600" dirty="0"/>
              <a:t>:  For purposes of nondiscrimination testing, Employee Y will be considered highly compensated, since the HCE limit for 2013 is $115,000 and Employee Y’s aggregate compensation is $120,000.</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21</a:t>
            </a:fld>
            <a:endParaRPr lang="en-US" dirty="0">
              <a:solidFill>
                <a:srgbClr val="E7DEC9">
                  <a:shade val="50000"/>
                  <a:satMod val="200000"/>
                </a:srgbClr>
              </a:solidFill>
            </a:endParaRPr>
          </a:p>
        </p:txBody>
      </p:sp>
    </p:spTree>
    <p:extLst>
      <p:ext uri="{BB962C8B-B14F-4D97-AF65-F5344CB8AC3E}">
        <p14:creationId xmlns:p14="http://schemas.microsoft.com/office/powerpoint/2010/main" val="21225630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effectLst/>
              </a:rPr>
              <a:t>Controlled Group Issues</a:t>
            </a:r>
            <a:endParaRPr lang="en-US" sz="3600" dirty="0"/>
          </a:p>
        </p:txBody>
      </p:sp>
      <p:sp>
        <p:nvSpPr>
          <p:cNvPr id="3" name="Content Placeholder 2"/>
          <p:cNvSpPr>
            <a:spLocks noGrp="1"/>
          </p:cNvSpPr>
          <p:nvPr>
            <p:ph idx="1"/>
          </p:nvPr>
        </p:nvSpPr>
        <p:spPr>
          <a:xfrm>
            <a:off x="1435100" y="1447799"/>
            <a:ext cx="7499350" cy="5005251"/>
          </a:xfrm>
        </p:spPr>
        <p:txBody>
          <a:bodyPr/>
          <a:lstStyle/>
          <a:p>
            <a:r>
              <a:rPr lang="en-US" sz="2000" b="1" dirty="0"/>
              <a:t>Discrimination Testing Example</a:t>
            </a:r>
          </a:p>
          <a:p>
            <a:pPr lvl="1"/>
            <a:r>
              <a:rPr lang="en-US" sz="1600" u="sng" dirty="0"/>
              <a:t>Failure</a:t>
            </a:r>
            <a:r>
              <a:rPr lang="en-US" sz="1600" dirty="0"/>
              <a:t>:  Company E maintains a 401(k) plan for its employees that has never been extended to its wholly-owned subsidiary F Company.  When the minimum coverage test is run, including the employees of F Company, the 401(k) plan fails to satisfy Code §410(b) and, as a result ceases to be tax-qualified.</a:t>
            </a:r>
          </a:p>
          <a:p>
            <a:pPr lvl="1"/>
            <a:r>
              <a:rPr lang="en-US" sz="1600" u="sng" dirty="0"/>
              <a:t>Correctio</a:t>
            </a:r>
            <a:r>
              <a:rPr lang="en-US" sz="1600" dirty="0"/>
              <a:t>n:  NHCEs of Company F must be included as participants on a retroactive basis and receive a QNEC sufficient to pass ADP/ACP test</a:t>
            </a:r>
          </a:p>
          <a:p>
            <a:r>
              <a:rPr lang="en-US" sz="2000" b="1" dirty="0"/>
              <a:t>SIMPLE IRA Example</a:t>
            </a:r>
          </a:p>
          <a:p>
            <a:pPr lvl="1"/>
            <a:r>
              <a:rPr lang="en-US" sz="1600" u="sng" dirty="0"/>
              <a:t>Failure</a:t>
            </a:r>
            <a:r>
              <a:rPr lang="en-US" sz="1600" dirty="0"/>
              <a:t>:  SIMPLE IRAs can be established only by an employer which had no more than 100 employees who made at least $5,000 for the preceding year.  Company G maintains a SIMPLE IRA for its 80 employees (all whom made more than $5,000 last year).  Company G has a brother/sister affiliate, Company H, which is a member of the same controlled group as Company G and has 40 employees who made over $5,000.  Because Companies G and H must be treated as a single employer, Company G is ineligible to maintain the SIMPLE plan.</a:t>
            </a:r>
          </a:p>
          <a:p>
            <a:pPr lvl="1"/>
            <a:r>
              <a:rPr lang="en-US" sz="1600" u="sng" dirty="0"/>
              <a:t>Correction</a:t>
            </a:r>
            <a:r>
              <a:rPr lang="en-US" sz="1600" dirty="0"/>
              <a:t>:  Stop employer and employee contributions.  File VCP application requesting that contributions made for previous years remain in the employees’ SIMPLE IRAs.</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22</a:t>
            </a:fld>
            <a:endParaRPr lang="en-US" dirty="0">
              <a:solidFill>
                <a:srgbClr val="E7DEC9">
                  <a:shade val="50000"/>
                  <a:satMod val="200000"/>
                </a:srgbClr>
              </a:solidFill>
            </a:endParaRPr>
          </a:p>
        </p:txBody>
      </p:sp>
    </p:spTree>
    <p:extLst>
      <p:ext uri="{BB962C8B-B14F-4D97-AF65-F5344CB8AC3E}">
        <p14:creationId xmlns:p14="http://schemas.microsoft.com/office/powerpoint/2010/main" val="3700684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82550" indent="0" algn="ctr">
              <a:buNone/>
            </a:pPr>
            <a:r>
              <a:rPr lang="en-US" sz="4400" b="1" dirty="0">
                <a:solidFill>
                  <a:schemeClr val="tx2"/>
                </a:solidFill>
              </a:rPr>
              <a:t>6. Bad Plan Documentation</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23</a:t>
            </a:fld>
            <a:endParaRPr lang="en-US" dirty="0">
              <a:solidFill>
                <a:srgbClr val="E7DEC9">
                  <a:shade val="50000"/>
                  <a:satMod val="200000"/>
                </a:srgbClr>
              </a:solidFill>
            </a:endParaRPr>
          </a:p>
        </p:txBody>
      </p:sp>
    </p:spTree>
    <p:extLst>
      <p:ext uri="{BB962C8B-B14F-4D97-AF65-F5344CB8AC3E}">
        <p14:creationId xmlns:p14="http://schemas.microsoft.com/office/powerpoint/2010/main" val="3080622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887956"/>
          </a:xfrm>
        </p:spPr>
        <p:txBody>
          <a:bodyPr>
            <a:normAutofit fontScale="90000"/>
          </a:bodyPr>
          <a:lstStyle/>
          <a:p>
            <a:r>
              <a:rPr lang="en-US" sz="4000" b="1" dirty="0" smtClean="0">
                <a:solidFill>
                  <a:schemeClr val="tx2"/>
                </a:solidFill>
              </a:rPr>
              <a:t/>
            </a:r>
            <a:br>
              <a:rPr lang="en-US" sz="4000" b="1" dirty="0" smtClean="0">
                <a:solidFill>
                  <a:schemeClr val="tx2"/>
                </a:solidFill>
              </a:rPr>
            </a:br>
            <a:r>
              <a:rPr lang="en-US" sz="4000" b="1" dirty="0" smtClean="0">
                <a:solidFill>
                  <a:schemeClr val="tx2"/>
                </a:solidFill>
                <a:effectLst/>
              </a:rPr>
              <a:t>Bad </a:t>
            </a:r>
            <a:r>
              <a:rPr lang="en-US" sz="4000" b="1" dirty="0">
                <a:solidFill>
                  <a:schemeClr val="tx2"/>
                </a:solidFill>
                <a:effectLst/>
              </a:rPr>
              <a:t>Plan Documentation</a:t>
            </a:r>
            <a:r>
              <a:rPr lang="en-US" sz="4000" b="1" dirty="0">
                <a:solidFill>
                  <a:schemeClr val="tx2"/>
                </a:solidFill>
              </a:rPr>
              <a:t/>
            </a:r>
            <a:br>
              <a:rPr lang="en-US" sz="4000" b="1" dirty="0">
                <a:solidFill>
                  <a:schemeClr val="tx2"/>
                </a:solidFill>
              </a:rPr>
            </a:br>
            <a:endParaRPr lang="en-US" dirty="0"/>
          </a:p>
        </p:txBody>
      </p:sp>
      <p:sp>
        <p:nvSpPr>
          <p:cNvPr id="3" name="Content Placeholder 2"/>
          <p:cNvSpPr>
            <a:spLocks noGrp="1"/>
          </p:cNvSpPr>
          <p:nvPr>
            <p:ph idx="1"/>
          </p:nvPr>
        </p:nvSpPr>
        <p:spPr>
          <a:xfrm>
            <a:off x="1435100" y="1254035"/>
            <a:ext cx="7499350" cy="5342708"/>
          </a:xfrm>
        </p:spPr>
        <p:txBody>
          <a:bodyPr/>
          <a:lstStyle/>
          <a:p>
            <a:r>
              <a:rPr lang="en-US" sz="2000" b="1" dirty="0"/>
              <a:t>IRS definition of “plan document failure”</a:t>
            </a:r>
          </a:p>
          <a:p>
            <a:pPr lvl="1"/>
            <a:r>
              <a:rPr lang="en-US" sz="1800" dirty="0"/>
              <a:t>A plan provision (or absence of a plan provision) that violates Code qualification requirements</a:t>
            </a:r>
          </a:p>
          <a:p>
            <a:pPr lvl="1"/>
            <a:r>
              <a:rPr lang="en-US" sz="1800" dirty="0"/>
              <a:t>Arises under 2 scenarios:</a:t>
            </a:r>
          </a:p>
          <a:p>
            <a:pPr lvl="2"/>
            <a:r>
              <a:rPr lang="en-US" sz="1800" dirty="0"/>
              <a:t>New law passes or regulations issued and plan not timely amended to meet new rules</a:t>
            </a:r>
          </a:p>
          <a:p>
            <a:pPr lvl="2"/>
            <a:r>
              <a:rPr lang="en-US" sz="1800" dirty="0"/>
              <a:t>Plan not timely amended during remedial amendment period  for adopting good faith or interim amendments</a:t>
            </a:r>
          </a:p>
          <a:p>
            <a:pPr lvl="3"/>
            <a:r>
              <a:rPr lang="en-US" sz="1800" dirty="0"/>
              <a:t>Interim amendments are required to keep a plan up to date between remedial amendment cycles</a:t>
            </a:r>
          </a:p>
          <a:p>
            <a:r>
              <a:rPr lang="en-US" sz="2000" b="1" dirty="0" smtClean="0"/>
              <a:t>Examples of recent </a:t>
            </a:r>
            <a:r>
              <a:rPr lang="en-US" sz="2000" b="1" dirty="0"/>
              <a:t>law changes with expired deadline:</a:t>
            </a:r>
          </a:p>
          <a:p>
            <a:pPr lvl="2"/>
            <a:r>
              <a:rPr lang="en-US" sz="1800" dirty="0"/>
              <a:t>Conversion of 401(k) accounts to Roth without distribution</a:t>
            </a:r>
          </a:p>
          <a:p>
            <a:pPr lvl="2"/>
            <a:r>
              <a:rPr lang="en-US" sz="1800" dirty="0"/>
              <a:t>Allowing </a:t>
            </a:r>
            <a:r>
              <a:rPr lang="en-US" sz="1800" dirty="0" err="1"/>
              <a:t>nonspouse</a:t>
            </a:r>
            <a:r>
              <a:rPr lang="en-US" sz="1800" dirty="0"/>
              <a:t> beneficiary distributions via rollover</a:t>
            </a:r>
          </a:p>
          <a:p>
            <a:pPr lvl="2"/>
            <a:r>
              <a:rPr lang="en-US" sz="1800" dirty="0"/>
              <a:t>Allowing suspension of required distributions for 2009</a:t>
            </a:r>
          </a:p>
          <a:p>
            <a:pPr lvl="2"/>
            <a:r>
              <a:rPr lang="en-US" sz="1800" dirty="0"/>
              <a:t>Special benefits for participants w/qualified military service</a:t>
            </a:r>
          </a:p>
          <a:p>
            <a:pPr lvl="2"/>
            <a:r>
              <a:rPr lang="en-US" sz="1800" dirty="0"/>
              <a:t>Faster vesting of employer contributions under PPA 2006</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24</a:t>
            </a:fld>
            <a:endParaRPr lang="en-US" dirty="0">
              <a:solidFill>
                <a:srgbClr val="E7DEC9">
                  <a:shade val="50000"/>
                  <a:satMod val="200000"/>
                </a:srgbClr>
              </a:solidFill>
            </a:endParaRPr>
          </a:p>
        </p:txBody>
      </p:sp>
    </p:spTree>
    <p:extLst>
      <p:ext uri="{BB962C8B-B14F-4D97-AF65-F5344CB8AC3E}">
        <p14:creationId xmlns:p14="http://schemas.microsoft.com/office/powerpoint/2010/main" val="3443145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chemeClr val="tx2"/>
                </a:solidFill>
                <a:effectLst/>
              </a:rPr>
              <a:t>Bad Plan Documentation</a:t>
            </a:r>
            <a:endParaRPr lang="en-US" sz="3600" dirty="0"/>
          </a:p>
        </p:txBody>
      </p:sp>
      <p:sp>
        <p:nvSpPr>
          <p:cNvPr id="3" name="Content Placeholder 2"/>
          <p:cNvSpPr>
            <a:spLocks noGrp="1"/>
          </p:cNvSpPr>
          <p:nvPr>
            <p:ph idx="1"/>
          </p:nvPr>
        </p:nvSpPr>
        <p:spPr>
          <a:xfrm>
            <a:off x="1435100" y="1319349"/>
            <a:ext cx="7499350" cy="4986201"/>
          </a:xfrm>
        </p:spPr>
        <p:txBody>
          <a:bodyPr/>
          <a:lstStyle/>
          <a:p>
            <a:r>
              <a:rPr lang="en-US" sz="2000" b="1" dirty="0"/>
              <a:t>Correcting Amendment Failures</a:t>
            </a:r>
          </a:p>
          <a:p>
            <a:pPr lvl="1"/>
            <a:r>
              <a:rPr lang="en-US" sz="1800" dirty="0"/>
              <a:t>Adopt amendments for missed tax law changes</a:t>
            </a:r>
          </a:p>
          <a:p>
            <a:pPr lvl="2"/>
            <a:r>
              <a:rPr lang="en-US" sz="1800" dirty="0"/>
              <a:t>Look for IRS sample language in model amendments and List of Required Modifications</a:t>
            </a:r>
          </a:p>
          <a:p>
            <a:pPr lvl="2"/>
            <a:r>
              <a:rPr lang="en-US" sz="1800" dirty="0"/>
              <a:t>Effective date of amendment should be retroactive to conform plan  terms to legislative requirement</a:t>
            </a:r>
          </a:p>
          <a:p>
            <a:pPr lvl="2"/>
            <a:r>
              <a:rPr lang="en-US" sz="1800" dirty="0"/>
              <a:t>File VCP submission with IRS</a:t>
            </a:r>
          </a:p>
          <a:p>
            <a:pPr lvl="3"/>
            <a:r>
              <a:rPr lang="en-US" sz="1800" dirty="0"/>
              <a:t>Submission is expected to include the executed amendments that will correct the failure</a:t>
            </a:r>
          </a:p>
          <a:p>
            <a:pPr lvl="3"/>
            <a:r>
              <a:rPr lang="en-US" sz="1800" dirty="0"/>
              <a:t>Issuance of compliance statement by IRS  results in amendments being treated as if they had been adopted timely</a:t>
            </a:r>
          </a:p>
          <a:p>
            <a:r>
              <a:rPr lang="en-US" sz="2000" b="1" dirty="0"/>
              <a:t>Avoiding Future Failures</a:t>
            </a:r>
          </a:p>
          <a:p>
            <a:pPr lvl="1"/>
            <a:r>
              <a:rPr lang="en-US" sz="1700" dirty="0"/>
              <a:t>Do annual review of plan document</a:t>
            </a:r>
          </a:p>
          <a:p>
            <a:pPr lvl="1"/>
            <a:r>
              <a:rPr lang="en-US" sz="1700" dirty="0"/>
              <a:t>Designate person responsible for identifying time-sensitive amendments</a:t>
            </a:r>
          </a:p>
          <a:p>
            <a:pPr lvl="1"/>
            <a:r>
              <a:rPr lang="en-US" sz="1700" dirty="0"/>
              <a:t>Use annual cumulative list published by IRS (</a:t>
            </a:r>
            <a:r>
              <a:rPr lang="en-US" sz="1700" i="1" u="sng" dirty="0"/>
              <a:t>e.g</a:t>
            </a:r>
            <a:r>
              <a:rPr lang="en-US" sz="1700" dirty="0"/>
              <a:t>., see Notice 2012-76</a:t>
            </a:r>
            <a:r>
              <a:rPr lang="en-US" sz="1600" dirty="0"/>
              <a:t>)</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25</a:t>
            </a:fld>
            <a:endParaRPr lang="en-US" dirty="0">
              <a:solidFill>
                <a:srgbClr val="E7DEC9">
                  <a:shade val="50000"/>
                  <a:satMod val="200000"/>
                </a:srgbClr>
              </a:solidFill>
            </a:endParaRPr>
          </a:p>
        </p:txBody>
      </p:sp>
    </p:spTree>
    <p:extLst>
      <p:ext uri="{BB962C8B-B14F-4D97-AF65-F5344CB8AC3E}">
        <p14:creationId xmlns:p14="http://schemas.microsoft.com/office/powerpoint/2010/main" val="337866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82550" indent="0" algn="ctr">
              <a:buNone/>
            </a:pPr>
            <a:r>
              <a:rPr lang="en-US" sz="4400" b="1" dirty="0" smtClean="0">
                <a:solidFill>
                  <a:schemeClr val="tx2"/>
                </a:solidFill>
              </a:rPr>
              <a:t>7</a:t>
            </a:r>
            <a:r>
              <a:rPr lang="en-US" sz="4400" b="1" dirty="0">
                <a:solidFill>
                  <a:schemeClr val="tx2"/>
                </a:solidFill>
              </a:rPr>
              <a:t>. Prohibited Transactions</a:t>
            </a:r>
            <a:endParaRPr lang="en-US" sz="4400" b="1" dirty="0" smtClean="0">
              <a:solidFill>
                <a:schemeClr val="tx2"/>
              </a:solidFill>
            </a:endParaRPr>
          </a:p>
          <a:p>
            <a:pPr marL="82550" indent="0">
              <a:buNone/>
            </a:pPr>
            <a:r>
              <a:rPr lang="en-US" sz="4400" b="1" dirty="0" smtClean="0">
                <a:solidFill>
                  <a:schemeClr val="tx2"/>
                </a:solidFill>
              </a:rPr>
              <a:t>	   </a:t>
            </a:r>
            <a:r>
              <a:rPr lang="en-US" sz="3600" b="1" dirty="0" smtClean="0">
                <a:solidFill>
                  <a:schemeClr val="tx2"/>
                </a:solidFill>
              </a:rPr>
              <a:t>A.  </a:t>
            </a:r>
            <a:r>
              <a:rPr lang="en-US" sz="3600" b="1" dirty="0">
                <a:solidFill>
                  <a:schemeClr val="tx2"/>
                </a:solidFill>
              </a:rPr>
              <a:t>Plan Services</a:t>
            </a:r>
            <a:br>
              <a:rPr lang="en-US" sz="3600" b="1" dirty="0">
                <a:solidFill>
                  <a:schemeClr val="tx2"/>
                </a:solidFill>
              </a:rPr>
            </a:br>
            <a:r>
              <a:rPr lang="en-US" sz="3600" b="1" dirty="0">
                <a:solidFill>
                  <a:schemeClr val="tx2"/>
                </a:solidFill>
              </a:rPr>
              <a:t>	</a:t>
            </a:r>
            <a:r>
              <a:rPr lang="en-US" sz="3600" b="1" dirty="0" smtClean="0">
                <a:solidFill>
                  <a:schemeClr val="tx2"/>
                </a:solidFill>
              </a:rPr>
              <a:t>    B</a:t>
            </a:r>
            <a:r>
              <a:rPr lang="en-US" sz="3600" b="1" dirty="0">
                <a:solidFill>
                  <a:schemeClr val="tx2"/>
                </a:solidFill>
              </a:rPr>
              <a:t>.  Bad 408(b)(2) Disclosure</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26</a:t>
            </a:fld>
            <a:endParaRPr lang="en-US" dirty="0">
              <a:solidFill>
                <a:srgbClr val="E7DEC9">
                  <a:shade val="50000"/>
                  <a:satMod val="200000"/>
                </a:srgbClr>
              </a:solidFill>
            </a:endParaRPr>
          </a:p>
        </p:txBody>
      </p:sp>
    </p:spTree>
    <p:extLst>
      <p:ext uri="{BB962C8B-B14F-4D97-AF65-F5344CB8AC3E}">
        <p14:creationId xmlns:p14="http://schemas.microsoft.com/office/powerpoint/2010/main" val="4139677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5" y="0"/>
            <a:ext cx="7764689" cy="1260884"/>
          </a:xfrm>
        </p:spPr>
        <p:txBody>
          <a:bodyPr>
            <a:noAutofit/>
          </a:bodyPr>
          <a:lstStyle/>
          <a:p>
            <a:r>
              <a:rPr lang="en-US" sz="3500" b="1" dirty="0">
                <a:effectLst/>
              </a:rPr>
              <a:t>Prohibited Transaction and Plan Services</a:t>
            </a:r>
          </a:p>
        </p:txBody>
      </p:sp>
      <p:sp>
        <p:nvSpPr>
          <p:cNvPr id="3" name="Content Placeholder 2"/>
          <p:cNvSpPr>
            <a:spLocks noGrp="1"/>
          </p:cNvSpPr>
          <p:nvPr>
            <p:ph idx="1"/>
          </p:nvPr>
        </p:nvSpPr>
        <p:spPr>
          <a:xfrm>
            <a:off x="1435100" y="1110343"/>
            <a:ext cx="7499350" cy="5577840"/>
          </a:xfrm>
        </p:spPr>
        <p:txBody>
          <a:bodyPr/>
          <a:lstStyle/>
          <a:p>
            <a:r>
              <a:rPr lang="en-US" sz="1800" b="1" dirty="0"/>
              <a:t>Furnishing goods, services or facilities to plan is a prohibited transaction unless arrangement qualifies for exemption</a:t>
            </a:r>
          </a:p>
          <a:p>
            <a:r>
              <a:rPr lang="en-US" sz="1800" b="1" dirty="0"/>
              <a:t>Violation results in 15% excise tax and100% tax if not corrected</a:t>
            </a:r>
          </a:p>
          <a:p>
            <a:r>
              <a:rPr lang="en-US" sz="1800" b="1" dirty="0"/>
              <a:t>Four requirements for exemption</a:t>
            </a:r>
          </a:p>
          <a:p>
            <a:pPr lvl="1"/>
            <a:r>
              <a:rPr lang="en-US" sz="1700" dirty="0"/>
              <a:t>Service must be necessary to establish or operate plan</a:t>
            </a:r>
          </a:p>
          <a:p>
            <a:pPr lvl="2"/>
            <a:r>
              <a:rPr lang="en-US" sz="1700" dirty="0"/>
              <a:t>Necessary means appropriate or helpful</a:t>
            </a:r>
          </a:p>
          <a:p>
            <a:pPr lvl="1"/>
            <a:r>
              <a:rPr lang="en-US" sz="1700" dirty="0"/>
              <a:t>Service contract must be reasonable</a:t>
            </a:r>
          </a:p>
          <a:p>
            <a:pPr lvl="2"/>
            <a:r>
              <a:rPr lang="en-US" sz="1700" dirty="0"/>
              <a:t>Plan must be able to terminate contract without penalty on short notice</a:t>
            </a:r>
          </a:p>
          <a:p>
            <a:pPr lvl="2"/>
            <a:r>
              <a:rPr lang="en-US" sz="1700" dirty="0"/>
              <a:t>Plan should not be locked into an arrangement that becomes unfavorable</a:t>
            </a:r>
          </a:p>
          <a:p>
            <a:pPr lvl="2"/>
            <a:r>
              <a:rPr lang="en-US" sz="1700" dirty="0"/>
              <a:t>Long-term lease is acceptable only if it can be terminated before expiration</a:t>
            </a:r>
          </a:p>
          <a:p>
            <a:pPr lvl="2"/>
            <a:r>
              <a:rPr lang="en-US" sz="1700" dirty="0"/>
              <a:t>Minimal early termination fee to allow recoupment of start-up costs is acceptable </a:t>
            </a:r>
          </a:p>
          <a:p>
            <a:pPr lvl="1"/>
            <a:r>
              <a:rPr lang="en-US" sz="1700" dirty="0"/>
              <a:t>Plan should pay no more than reasonable compensation</a:t>
            </a:r>
          </a:p>
          <a:p>
            <a:pPr lvl="2"/>
            <a:r>
              <a:rPr lang="en-US" sz="1700" dirty="0"/>
              <a:t>Management Evaluates reasonableness of fees by market rate for comparable services</a:t>
            </a:r>
          </a:p>
          <a:p>
            <a:pPr lvl="1"/>
            <a:r>
              <a:rPr lang="en-US" sz="1700" dirty="0"/>
              <a:t>Disclosure by service provider</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27</a:t>
            </a:fld>
            <a:endParaRPr lang="en-US" dirty="0">
              <a:solidFill>
                <a:srgbClr val="E7DEC9">
                  <a:shade val="50000"/>
                  <a:satMod val="200000"/>
                </a:srgbClr>
              </a:solidFill>
            </a:endParaRPr>
          </a:p>
        </p:txBody>
      </p:sp>
    </p:spTree>
    <p:extLst>
      <p:ext uri="{BB962C8B-B14F-4D97-AF65-F5344CB8AC3E}">
        <p14:creationId xmlns:p14="http://schemas.microsoft.com/office/powerpoint/2010/main" val="6488172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effectLst/>
              </a:rPr>
              <a:t>Bad 408(b)(2) Disclosure</a:t>
            </a:r>
          </a:p>
        </p:txBody>
      </p:sp>
      <p:sp>
        <p:nvSpPr>
          <p:cNvPr id="3" name="Content Placeholder 2"/>
          <p:cNvSpPr>
            <a:spLocks noGrp="1"/>
          </p:cNvSpPr>
          <p:nvPr>
            <p:ph idx="1"/>
          </p:nvPr>
        </p:nvSpPr>
        <p:spPr>
          <a:xfrm>
            <a:off x="1435100" y="1447800"/>
            <a:ext cx="7499350" cy="5334000"/>
          </a:xfrm>
        </p:spPr>
        <p:txBody>
          <a:bodyPr/>
          <a:lstStyle/>
          <a:p>
            <a:r>
              <a:rPr lang="en-US" sz="2000" b="1" dirty="0"/>
              <a:t>Regulation effective in 2012 requires plan service provider to make written disclosures to plan:</a:t>
            </a:r>
          </a:p>
          <a:p>
            <a:pPr lvl="1"/>
            <a:r>
              <a:rPr lang="en-US" sz="1800" dirty="0"/>
              <a:t>Description of services </a:t>
            </a:r>
          </a:p>
          <a:p>
            <a:pPr lvl="1"/>
            <a:r>
              <a:rPr lang="en-US" sz="1800" dirty="0"/>
              <a:t>Whether services to be performed as fiduciary</a:t>
            </a:r>
          </a:p>
          <a:p>
            <a:pPr lvl="1"/>
            <a:r>
              <a:rPr lang="en-US" sz="1800" dirty="0"/>
              <a:t>Compensation to be received from plan and from third parties</a:t>
            </a:r>
          </a:p>
          <a:p>
            <a:r>
              <a:rPr lang="en-US" sz="2000" b="1" dirty="0"/>
              <a:t>Bad disclosure makes service arrangement a prohibited transaction by plan fiduciary and service provider</a:t>
            </a:r>
          </a:p>
          <a:p>
            <a:pPr lvl="1">
              <a:spcBef>
                <a:spcPts val="0"/>
              </a:spcBef>
            </a:pPr>
            <a:r>
              <a:rPr lang="en-US" sz="1800" dirty="0"/>
              <a:t>Failures can be cured </a:t>
            </a:r>
          </a:p>
          <a:p>
            <a:pPr lvl="1">
              <a:spcBef>
                <a:spcPts val="0"/>
              </a:spcBef>
            </a:pPr>
            <a:r>
              <a:rPr lang="en-US" sz="1800" dirty="0"/>
              <a:t>Plan must make written request for information and provider must respond within 90 days</a:t>
            </a:r>
          </a:p>
          <a:p>
            <a:pPr lvl="1">
              <a:spcBef>
                <a:spcPts val="0"/>
              </a:spcBef>
            </a:pPr>
            <a:r>
              <a:rPr lang="en-US" sz="1800" dirty="0"/>
              <a:t>Service provider refusal or inability to comply with request for information requires plan fiduciary to notify DOL</a:t>
            </a:r>
          </a:p>
          <a:p>
            <a:pPr lvl="2">
              <a:spcBef>
                <a:spcPts val="0"/>
              </a:spcBef>
            </a:pPr>
            <a:r>
              <a:rPr lang="en-US" sz="1800" dirty="0"/>
              <a:t>Plan fiduciary must decide whether to terminate services</a:t>
            </a:r>
          </a:p>
          <a:p>
            <a:pPr lvl="2">
              <a:spcBef>
                <a:spcPts val="0"/>
              </a:spcBef>
            </a:pPr>
            <a:r>
              <a:rPr lang="en-US" sz="1800" dirty="0"/>
              <a:t>Presumption is termination</a:t>
            </a:r>
          </a:p>
          <a:p>
            <a:pPr lvl="2">
              <a:spcBef>
                <a:spcPts val="0"/>
              </a:spcBef>
            </a:pPr>
            <a:r>
              <a:rPr lang="en-US" sz="1800" dirty="0"/>
              <a:t>Services to be continued only if prudent</a:t>
            </a:r>
          </a:p>
          <a:p>
            <a:pPr lvl="2">
              <a:spcBef>
                <a:spcPts val="0"/>
              </a:spcBef>
            </a:pPr>
            <a:r>
              <a:rPr lang="en-US" sz="1800" dirty="0"/>
              <a:t>Good faith mistakes must be corrected no more than 30 days after provider  knows of error or omission</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28</a:t>
            </a:fld>
            <a:endParaRPr lang="en-US" dirty="0">
              <a:solidFill>
                <a:srgbClr val="E7DEC9">
                  <a:shade val="50000"/>
                  <a:satMod val="200000"/>
                </a:srgbClr>
              </a:solidFill>
            </a:endParaRPr>
          </a:p>
        </p:txBody>
      </p:sp>
    </p:spTree>
    <p:extLst>
      <p:ext uri="{BB962C8B-B14F-4D97-AF65-F5344CB8AC3E}">
        <p14:creationId xmlns:p14="http://schemas.microsoft.com/office/powerpoint/2010/main" val="2681878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35100" y="1711234"/>
            <a:ext cx="7499350" cy="4537166"/>
          </a:xfrm>
        </p:spPr>
        <p:txBody>
          <a:bodyPr/>
          <a:lstStyle/>
          <a:p>
            <a:pPr marL="82550" indent="0" algn="ctr">
              <a:buNone/>
            </a:pPr>
            <a:r>
              <a:rPr lang="en-US" sz="4400" b="1" dirty="0">
                <a:solidFill>
                  <a:schemeClr val="tx2"/>
                </a:solidFill>
              </a:rPr>
              <a:t>8. Illiquid Plan Assets</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29</a:t>
            </a:fld>
            <a:endParaRPr lang="en-US" dirty="0">
              <a:solidFill>
                <a:srgbClr val="E7DEC9">
                  <a:shade val="50000"/>
                  <a:satMod val="200000"/>
                </a:srgbClr>
              </a:solidFill>
            </a:endParaRPr>
          </a:p>
        </p:txBody>
      </p:sp>
    </p:spTree>
    <p:extLst>
      <p:ext uri="{BB962C8B-B14F-4D97-AF65-F5344CB8AC3E}">
        <p14:creationId xmlns:p14="http://schemas.microsoft.com/office/powerpoint/2010/main" val="487960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718139"/>
          </a:xfrm>
        </p:spPr>
        <p:txBody>
          <a:bodyPr>
            <a:normAutofit/>
          </a:bodyPr>
          <a:lstStyle/>
          <a:p>
            <a:r>
              <a:rPr lang="en-US" sz="3600" b="1" dirty="0" smtClean="0">
                <a:effectLst/>
              </a:rPr>
              <a:t>Illiquid Assets</a:t>
            </a:r>
            <a:endParaRPr lang="en-US" sz="3600" b="1" dirty="0">
              <a:effectLst/>
            </a:endParaRPr>
          </a:p>
        </p:txBody>
      </p:sp>
      <p:sp>
        <p:nvSpPr>
          <p:cNvPr id="3" name="Content Placeholder 2"/>
          <p:cNvSpPr>
            <a:spLocks noGrp="1"/>
          </p:cNvSpPr>
          <p:nvPr>
            <p:ph idx="1"/>
          </p:nvPr>
        </p:nvSpPr>
        <p:spPr>
          <a:xfrm>
            <a:off x="1435100" y="992777"/>
            <a:ext cx="7499350" cy="5656217"/>
          </a:xfrm>
        </p:spPr>
        <p:txBody>
          <a:bodyPr/>
          <a:lstStyle/>
          <a:p>
            <a:r>
              <a:rPr lang="en-US" sz="1750" b="1" dirty="0"/>
              <a:t>Holding illiquid assets is problematic for an ERISA plan if</a:t>
            </a:r>
          </a:p>
          <a:p>
            <a:pPr lvl="1"/>
            <a:r>
              <a:rPr lang="en-US" sz="1750" dirty="0"/>
              <a:t>Purchased in non-exempt prohibited transaction involving party in interest</a:t>
            </a:r>
          </a:p>
          <a:p>
            <a:pPr lvl="1"/>
            <a:r>
              <a:rPr lang="en-US" sz="1750" dirty="0"/>
              <a:t>Purchase was an imprudent decision or</a:t>
            </a:r>
          </a:p>
          <a:p>
            <a:pPr lvl="1"/>
            <a:r>
              <a:rPr lang="en-US" sz="1750" dirty="0"/>
              <a:t>It is imprudent for plan to continue to hold the asset</a:t>
            </a:r>
          </a:p>
          <a:p>
            <a:r>
              <a:rPr lang="en-US" sz="1750" b="1" dirty="0"/>
              <a:t>Examples of illiquid assets</a:t>
            </a:r>
          </a:p>
          <a:p>
            <a:pPr lvl="1"/>
            <a:r>
              <a:rPr lang="en-US" sz="1750" dirty="0"/>
              <a:t>Restricted and thinly traded stock</a:t>
            </a:r>
          </a:p>
          <a:p>
            <a:pPr lvl="1"/>
            <a:r>
              <a:rPr lang="en-US" sz="1750" dirty="0"/>
              <a:t>Limited partnership interest</a:t>
            </a:r>
          </a:p>
          <a:p>
            <a:pPr lvl="1"/>
            <a:r>
              <a:rPr lang="en-US" sz="1750" dirty="0"/>
              <a:t>Real estate</a:t>
            </a:r>
          </a:p>
          <a:p>
            <a:pPr lvl="1"/>
            <a:r>
              <a:rPr lang="en-US" sz="1750" dirty="0"/>
              <a:t>Collectibles</a:t>
            </a:r>
          </a:p>
          <a:p>
            <a:r>
              <a:rPr lang="en-US" sz="1750" b="1" dirty="0"/>
              <a:t>Plan fiduciary must determine that asset is illiquid because:</a:t>
            </a:r>
          </a:p>
          <a:p>
            <a:pPr lvl="1"/>
            <a:r>
              <a:rPr lang="en-US" sz="1750" dirty="0"/>
              <a:t>Asset failed to appreciate, provide reasonable rate of return or caused loss</a:t>
            </a:r>
          </a:p>
          <a:p>
            <a:pPr lvl="1"/>
            <a:r>
              <a:rPr lang="en-US" sz="1750" dirty="0"/>
              <a:t>Sale is in plan’s best interest</a:t>
            </a:r>
          </a:p>
          <a:p>
            <a:pPr lvl="1"/>
            <a:r>
              <a:rPr lang="en-US" sz="1750" dirty="0"/>
              <a:t>Asset cannot be sold for its original purchase price or FMV (if greater) to a person other than person who is a party in interest to the plan</a:t>
            </a:r>
          </a:p>
          <a:p>
            <a:r>
              <a:rPr lang="en-US" sz="1750" b="1" dirty="0"/>
              <a:t>May correct by selling to related party subject to conditions</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30</a:t>
            </a:fld>
            <a:endParaRPr lang="en-US" dirty="0">
              <a:solidFill>
                <a:srgbClr val="E7DEC9">
                  <a:shade val="50000"/>
                  <a:satMod val="200000"/>
                </a:srgbClr>
              </a:solidFill>
            </a:endParaRPr>
          </a:p>
        </p:txBody>
      </p:sp>
    </p:spTree>
    <p:extLst>
      <p:ext uri="{BB962C8B-B14F-4D97-AF65-F5344CB8AC3E}">
        <p14:creationId xmlns:p14="http://schemas.microsoft.com/office/powerpoint/2010/main" val="21957616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0"/>
            <a:ext cx="7499350" cy="1300072"/>
          </a:xfrm>
        </p:spPr>
        <p:txBody>
          <a:bodyPr>
            <a:normAutofit/>
          </a:bodyPr>
          <a:lstStyle/>
          <a:p>
            <a:r>
              <a:rPr lang="en-US" sz="3600" b="1" dirty="0">
                <a:effectLst/>
              </a:rPr>
              <a:t>Illiquid Assets</a:t>
            </a:r>
            <a:endParaRPr lang="en-US" sz="3600" dirty="0"/>
          </a:p>
        </p:txBody>
      </p:sp>
      <p:sp>
        <p:nvSpPr>
          <p:cNvPr id="3" name="Content Placeholder 2"/>
          <p:cNvSpPr>
            <a:spLocks noGrp="1"/>
          </p:cNvSpPr>
          <p:nvPr>
            <p:ph idx="1"/>
          </p:nvPr>
        </p:nvSpPr>
        <p:spPr>
          <a:xfrm>
            <a:off x="1435100" y="1123406"/>
            <a:ext cx="7499350" cy="5277394"/>
          </a:xfrm>
        </p:spPr>
        <p:txBody>
          <a:bodyPr/>
          <a:lstStyle/>
          <a:p>
            <a:r>
              <a:rPr lang="en-US" sz="1800" b="1" dirty="0"/>
              <a:t>Conditions of correction by selling to party in interest</a:t>
            </a:r>
          </a:p>
          <a:p>
            <a:pPr lvl="1"/>
            <a:r>
              <a:rPr lang="en-US" sz="1800" dirty="0"/>
              <a:t>Purchase price on sale to party in interest must be greater of </a:t>
            </a:r>
          </a:p>
          <a:p>
            <a:pPr lvl="2"/>
            <a:r>
              <a:rPr lang="en-US" sz="1800" dirty="0"/>
              <a:t>FMV of asset at time of resale (unreduced by sale costs)</a:t>
            </a:r>
          </a:p>
          <a:p>
            <a:pPr lvl="2"/>
            <a:r>
              <a:rPr lang="en-US" sz="1800" dirty="0"/>
              <a:t>Original purchase price plus lost earnings under DOL calculator</a:t>
            </a:r>
          </a:p>
          <a:p>
            <a:pPr lvl="1"/>
            <a:r>
              <a:rPr lang="en-US" sz="1800" dirty="0"/>
              <a:t>Qualified independent appraiser must report on Asset’s FMV</a:t>
            </a:r>
          </a:p>
          <a:p>
            <a:pPr lvl="1"/>
            <a:r>
              <a:rPr lang="en-US" sz="1800" dirty="0"/>
              <a:t>Application to DOL</a:t>
            </a:r>
          </a:p>
          <a:p>
            <a:pPr lvl="2"/>
            <a:r>
              <a:rPr lang="en-US" sz="1800" dirty="0"/>
              <a:t>Documentation of original purchase price to be included in  submission</a:t>
            </a:r>
          </a:p>
          <a:p>
            <a:r>
              <a:rPr lang="en-US" sz="1800" b="1" dirty="0"/>
              <a:t>DOL no action letter</a:t>
            </a:r>
          </a:p>
          <a:p>
            <a:pPr lvl="1"/>
            <a:r>
              <a:rPr lang="en-US" sz="1800" dirty="0"/>
              <a:t>Allows correction or asset’s original acquisition</a:t>
            </a:r>
          </a:p>
          <a:p>
            <a:pPr lvl="1"/>
            <a:r>
              <a:rPr lang="en-US" sz="1800" dirty="0"/>
              <a:t>Permits sale of asset in transaction that otherwise might be prohibited</a:t>
            </a:r>
          </a:p>
          <a:p>
            <a:r>
              <a:rPr lang="en-US" sz="1800" b="1" dirty="0"/>
              <a:t>Example</a:t>
            </a:r>
          </a:p>
          <a:p>
            <a:pPr lvl="1"/>
            <a:r>
              <a:rPr lang="en-US" sz="1800" dirty="0"/>
              <a:t>Plan buys real property from party in interest in 1999 for $60,000.  Plan official makes illiquid asset determination in 2004.   In 2004, appraiser values property at $20,000.  Plan sponsor pays plan $60,000 plus lost earnings and plan transfers real estate to plan sponsor.</a:t>
            </a:r>
          </a:p>
          <a:p>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31</a:t>
            </a:fld>
            <a:endParaRPr lang="en-US" dirty="0">
              <a:solidFill>
                <a:srgbClr val="E7DEC9">
                  <a:shade val="50000"/>
                  <a:satMod val="200000"/>
                </a:srgbClr>
              </a:solidFill>
            </a:endParaRPr>
          </a:p>
        </p:txBody>
      </p:sp>
    </p:spTree>
    <p:extLst>
      <p:ext uri="{BB962C8B-B14F-4D97-AF65-F5344CB8AC3E}">
        <p14:creationId xmlns:p14="http://schemas.microsoft.com/office/powerpoint/2010/main" val="23173653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35100" y="1580606"/>
            <a:ext cx="7499350" cy="4667794"/>
          </a:xfrm>
        </p:spPr>
        <p:txBody>
          <a:bodyPr/>
          <a:lstStyle/>
          <a:p>
            <a:pPr marL="82550" indent="0" algn="ctr">
              <a:buNone/>
            </a:pPr>
            <a:r>
              <a:rPr lang="en-US" sz="4400" b="1" dirty="0">
                <a:solidFill>
                  <a:schemeClr val="tx2"/>
                </a:solidFill>
              </a:rPr>
              <a:t>9. </a:t>
            </a:r>
            <a:r>
              <a:rPr lang="en-US" sz="4400" b="1" dirty="0" smtClean="0">
                <a:solidFill>
                  <a:schemeClr val="tx2"/>
                </a:solidFill>
              </a:rPr>
              <a:t>Late </a:t>
            </a:r>
            <a:r>
              <a:rPr lang="en-US" sz="4400" b="1" dirty="0">
                <a:solidFill>
                  <a:schemeClr val="tx2"/>
                </a:solidFill>
              </a:rPr>
              <a:t>Elective Deferrals</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32</a:t>
            </a:fld>
            <a:endParaRPr lang="en-US" dirty="0">
              <a:solidFill>
                <a:srgbClr val="E7DEC9">
                  <a:shade val="50000"/>
                  <a:satMod val="200000"/>
                </a:srgbClr>
              </a:solidFill>
            </a:endParaRPr>
          </a:p>
        </p:txBody>
      </p:sp>
    </p:spTree>
    <p:extLst>
      <p:ext uri="{BB962C8B-B14F-4D97-AF65-F5344CB8AC3E}">
        <p14:creationId xmlns:p14="http://schemas.microsoft.com/office/powerpoint/2010/main" val="6299526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796516"/>
          </a:xfrm>
        </p:spPr>
        <p:txBody>
          <a:bodyPr>
            <a:normAutofit/>
          </a:bodyPr>
          <a:lstStyle/>
          <a:p>
            <a:r>
              <a:rPr lang="en-US" sz="3600" b="1" dirty="0">
                <a:solidFill>
                  <a:schemeClr val="tx2"/>
                </a:solidFill>
                <a:effectLst/>
              </a:rPr>
              <a:t>Late Elective Deferrals</a:t>
            </a:r>
            <a:endParaRPr lang="en-US" sz="3600" dirty="0">
              <a:effectLst/>
            </a:endParaRPr>
          </a:p>
        </p:txBody>
      </p:sp>
      <p:sp>
        <p:nvSpPr>
          <p:cNvPr id="3" name="Content Placeholder 2"/>
          <p:cNvSpPr>
            <a:spLocks noGrp="1"/>
          </p:cNvSpPr>
          <p:nvPr>
            <p:ph idx="1"/>
          </p:nvPr>
        </p:nvSpPr>
        <p:spPr>
          <a:xfrm>
            <a:off x="1435100" y="1071153"/>
            <a:ext cx="7499350" cy="5408023"/>
          </a:xfrm>
        </p:spPr>
        <p:txBody>
          <a:bodyPr/>
          <a:lstStyle/>
          <a:p>
            <a:r>
              <a:rPr lang="en-US" sz="1800" b="1" dirty="0"/>
              <a:t>When participant funds become plan assets</a:t>
            </a:r>
          </a:p>
          <a:p>
            <a:pPr lvl="1"/>
            <a:r>
              <a:rPr lang="en-US" sz="1800" dirty="0"/>
              <a:t>Amounts that a participant pays to an employer or amounts that a participant has withheld from wages must be paid to the plan trust on </a:t>
            </a:r>
            <a:r>
              <a:rPr lang="en-US" sz="1800" u="sng" dirty="0"/>
              <a:t>earliest date they can be segregated </a:t>
            </a:r>
            <a:r>
              <a:rPr lang="en-US" sz="1800" dirty="0"/>
              <a:t>from employer’s general assets</a:t>
            </a:r>
          </a:p>
          <a:p>
            <a:pPr lvl="1"/>
            <a:r>
              <a:rPr lang="en-US" sz="1800" dirty="0"/>
              <a:t>Safe harbor for plans with fewer than 100 participants: deadline for remittance to trust is </a:t>
            </a:r>
            <a:r>
              <a:rPr lang="en-US" sz="1800" u="sng" dirty="0"/>
              <a:t>7</a:t>
            </a:r>
            <a:r>
              <a:rPr lang="en-US" sz="1800" u="sng" baseline="30000" dirty="0"/>
              <a:t>th</a:t>
            </a:r>
            <a:r>
              <a:rPr lang="en-US" sz="1800" u="sng" dirty="0"/>
              <a:t> business day following day on which the amount is received by the employer or would have been payable to the participant in cash</a:t>
            </a:r>
          </a:p>
          <a:p>
            <a:r>
              <a:rPr lang="en-US" sz="1800" b="1" dirty="0"/>
              <a:t>IRS Failure</a:t>
            </a:r>
          </a:p>
          <a:p>
            <a:pPr lvl="1"/>
            <a:r>
              <a:rPr lang="en-US" sz="1800" dirty="0"/>
              <a:t>Employer fails to remit participant elective deferrals by the earliest date employer can reasonably segregate deferral deposits from general assets.  This will not be an operational failure for VCP purposes if plan does not have language relating to time contributions are deposited.  If plan has timing language, there will be a qualification failure for failing to follow plan terms.</a:t>
            </a:r>
          </a:p>
          <a:p>
            <a:pPr lvl="1"/>
            <a:r>
              <a:rPr lang="en-US" sz="1800" u="sng" dirty="0"/>
              <a:t>Correction</a:t>
            </a:r>
            <a:r>
              <a:rPr lang="en-US" sz="1800" dirty="0"/>
              <a:t>:  Employer makes contributions with earnings up to date of correction.  VCP submission should describe new procedural safeguards adopted to ensure that deposits will be timely made.  </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33</a:t>
            </a:fld>
            <a:endParaRPr lang="en-US" dirty="0">
              <a:solidFill>
                <a:srgbClr val="E7DEC9">
                  <a:shade val="50000"/>
                  <a:satMod val="200000"/>
                </a:srgbClr>
              </a:solidFill>
            </a:endParaRPr>
          </a:p>
        </p:txBody>
      </p:sp>
    </p:spTree>
    <p:extLst>
      <p:ext uri="{BB962C8B-B14F-4D97-AF65-F5344CB8AC3E}">
        <p14:creationId xmlns:p14="http://schemas.microsoft.com/office/powerpoint/2010/main" val="2432595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14082"/>
          </a:xfrm>
        </p:spPr>
        <p:txBody>
          <a:bodyPr>
            <a:normAutofit/>
          </a:bodyPr>
          <a:lstStyle/>
          <a:p>
            <a:r>
              <a:rPr lang="en-US" sz="3600" b="1" dirty="0">
                <a:solidFill>
                  <a:schemeClr val="tx2"/>
                </a:solidFill>
                <a:effectLst/>
              </a:rPr>
              <a:t>Late Elective Deferrals</a:t>
            </a:r>
            <a:endParaRPr lang="en-US" sz="3600" dirty="0"/>
          </a:p>
        </p:txBody>
      </p:sp>
      <p:sp>
        <p:nvSpPr>
          <p:cNvPr id="3" name="Content Placeholder 2"/>
          <p:cNvSpPr>
            <a:spLocks noGrp="1"/>
          </p:cNvSpPr>
          <p:nvPr>
            <p:ph idx="1"/>
          </p:nvPr>
        </p:nvSpPr>
        <p:spPr>
          <a:xfrm>
            <a:off x="1435100" y="1188720"/>
            <a:ext cx="7499350" cy="5225142"/>
          </a:xfrm>
        </p:spPr>
        <p:txBody>
          <a:bodyPr/>
          <a:lstStyle/>
          <a:p>
            <a:r>
              <a:rPr lang="en-US" sz="2000" b="1" dirty="0"/>
              <a:t>DOL Failure</a:t>
            </a:r>
          </a:p>
          <a:p>
            <a:pPr lvl="1"/>
            <a:r>
              <a:rPr lang="en-US" sz="1800" dirty="0"/>
              <a:t>Regardless of plan language, failure to make timely remittance will be a prohibited transaction  for DOL purposes</a:t>
            </a:r>
            <a:r>
              <a:rPr lang="en-US" sz="1400" dirty="0"/>
              <a:t>.</a:t>
            </a:r>
          </a:p>
          <a:p>
            <a:pPr lvl="1"/>
            <a:r>
              <a:rPr lang="en-US" sz="1800" u="sng" dirty="0"/>
              <a:t>Correction</a:t>
            </a:r>
            <a:r>
              <a:rPr lang="en-US" sz="1800" dirty="0"/>
              <a:t>: employer required to make delinquent contributions plus greater of:</a:t>
            </a:r>
          </a:p>
          <a:p>
            <a:pPr lvl="2"/>
            <a:r>
              <a:rPr lang="en-US" sz="1800" dirty="0"/>
              <a:t>Lost earnings or</a:t>
            </a:r>
          </a:p>
          <a:p>
            <a:pPr lvl="2"/>
            <a:r>
              <a:rPr lang="en-US" sz="1800" dirty="0"/>
              <a:t>Restoration of profits  resulting from employer’s use of the delinquent funds prior to making contribution</a:t>
            </a:r>
          </a:p>
          <a:p>
            <a:pPr lvl="1"/>
            <a:r>
              <a:rPr lang="en-US" sz="1800" dirty="0"/>
              <a:t>DOL Voluntary Fiduciary Correction Program requires extensive documentation:</a:t>
            </a:r>
          </a:p>
          <a:p>
            <a:pPr lvl="2"/>
            <a:r>
              <a:rPr lang="en-US" sz="1800" dirty="0"/>
              <a:t>Narrative of remittance practices and certification by plan official of earliest date when remittance possible</a:t>
            </a:r>
          </a:p>
          <a:p>
            <a:pPr lvl="2"/>
            <a:r>
              <a:rPr lang="en-US" sz="1800" dirty="0"/>
              <a:t>Copy of payroll documents showing date / amount of each withholding</a:t>
            </a:r>
          </a:p>
          <a:p>
            <a:pPr lvl="2"/>
            <a:r>
              <a:rPr lang="en-US" sz="1800" dirty="0"/>
              <a:t>Relief from submission of documentary evidence if amount is below $50,000 or delinquency is less than 180 days</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34</a:t>
            </a:fld>
            <a:endParaRPr lang="en-US" dirty="0">
              <a:solidFill>
                <a:srgbClr val="E7DEC9">
                  <a:shade val="50000"/>
                  <a:satMod val="200000"/>
                </a:srgbClr>
              </a:solidFill>
            </a:endParaRPr>
          </a:p>
        </p:txBody>
      </p:sp>
    </p:spTree>
    <p:extLst>
      <p:ext uri="{BB962C8B-B14F-4D97-AF65-F5344CB8AC3E}">
        <p14:creationId xmlns:p14="http://schemas.microsoft.com/office/powerpoint/2010/main" val="1008476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35100" y="1685108"/>
            <a:ext cx="7499350" cy="4563291"/>
          </a:xfrm>
        </p:spPr>
        <p:txBody>
          <a:bodyPr/>
          <a:lstStyle/>
          <a:p>
            <a:pPr marL="82550" indent="0" algn="ctr">
              <a:buNone/>
            </a:pPr>
            <a:r>
              <a:rPr lang="en-US" sz="4400" b="1" dirty="0">
                <a:solidFill>
                  <a:schemeClr val="tx2"/>
                </a:solidFill>
              </a:rPr>
              <a:t>10. Bad Administration</a:t>
            </a:r>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35</a:t>
            </a:fld>
            <a:endParaRPr lang="en-US" dirty="0">
              <a:solidFill>
                <a:srgbClr val="E7DEC9">
                  <a:shade val="50000"/>
                  <a:satMod val="200000"/>
                </a:srgbClr>
              </a:solidFill>
            </a:endParaRPr>
          </a:p>
        </p:txBody>
      </p:sp>
    </p:spTree>
    <p:extLst>
      <p:ext uri="{BB962C8B-B14F-4D97-AF65-F5344CB8AC3E}">
        <p14:creationId xmlns:p14="http://schemas.microsoft.com/office/powerpoint/2010/main" val="17094749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822642"/>
          </a:xfrm>
        </p:spPr>
        <p:txBody>
          <a:bodyPr>
            <a:normAutofit fontScale="90000"/>
          </a:bodyPr>
          <a:lstStyle/>
          <a:p>
            <a:r>
              <a:rPr lang="en-US" sz="4000" b="1" dirty="0" smtClean="0">
                <a:solidFill>
                  <a:schemeClr val="tx2"/>
                </a:solidFill>
              </a:rPr>
              <a:t/>
            </a:r>
            <a:br>
              <a:rPr lang="en-US" sz="4000" b="1" dirty="0" smtClean="0">
                <a:solidFill>
                  <a:schemeClr val="tx2"/>
                </a:solidFill>
              </a:rPr>
            </a:br>
            <a:r>
              <a:rPr lang="en-US" sz="4000" b="1" dirty="0" smtClean="0">
                <a:solidFill>
                  <a:schemeClr val="tx2"/>
                </a:solidFill>
                <a:effectLst/>
              </a:rPr>
              <a:t>Bad Administration - Loans</a:t>
            </a:r>
            <a:r>
              <a:rPr lang="en-US" sz="4000" b="1" dirty="0">
                <a:solidFill>
                  <a:schemeClr val="tx2"/>
                </a:solidFill>
              </a:rPr>
              <a:t/>
            </a:r>
            <a:br>
              <a:rPr lang="en-US" sz="4000" b="1" dirty="0">
                <a:solidFill>
                  <a:schemeClr val="tx2"/>
                </a:solidFill>
              </a:rPr>
            </a:br>
            <a:endParaRPr lang="en-US" dirty="0"/>
          </a:p>
        </p:txBody>
      </p:sp>
      <p:sp>
        <p:nvSpPr>
          <p:cNvPr id="3" name="Content Placeholder 2"/>
          <p:cNvSpPr>
            <a:spLocks noGrp="1"/>
          </p:cNvSpPr>
          <p:nvPr>
            <p:ph idx="1"/>
          </p:nvPr>
        </p:nvSpPr>
        <p:spPr>
          <a:xfrm>
            <a:off x="1435100" y="1097279"/>
            <a:ext cx="7499350" cy="5447211"/>
          </a:xfrm>
        </p:spPr>
        <p:txBody>
          <a:bodyPr/>
          <a:lstStyle/>
          <a:p>
            <a:r>
              <a:rPr lang="en-US" sz="1800" b="1" dirty="0"/>
              <a:t>Loans - In order for a plan loan to not be considered a taxable distribution, it must meet certain IRC requirements</a:t>
            </a:r>
          </a:p>
          <a:p>
            <a:pPr lvl="1"/>
            <a:r>
              <a:rPr lang="en-US" sz="1800" dirty="0"/>
              <a:t>Maximum amount of loan </a:t>
            </a:r>
          </a:p>
          <a:p>
            <a:pPr lvl="1"/>
            <a:r>
              <a:rPr lang="en-US" sz="1800" dirty="0"/>
              <a:t>Repayable within 5 years  with exception for certain home loans</a:t>
            </a:r>
          </a:p>
          <a:p>
            <a:pPr lvl="1"/>
            <a:r>
              <a:rPr lang="en-US" sz="1800" dirty="0"/>
              <a:t>Level amortization  and not less than quarterly payments</a:t>
            </a:r>
          </a:p>
          <a:p>
            <a:r>
              <a:rPr lang="en-US" sz="1800" b="1" dirty="0"/>
              <a:t>Failure 1 - Plan sponsor permits loan in excess of Code limit</a:t>
            </a:r>
          </a:p>
          <a:p>
            <a:pPr lvl="1"/>
            <a:r>
              <a:rPr lang="en-US" sz="1800" u="sng" dirty="0"/>
              <a:t>Failure</a:t>
            </a:r>
            <a:r>
              <a:rPr lang="en-US" sz="1800" dirty="0"/>
              <a:t> - Loan is more than lesser of (a) 50% of vested account balance (but not less than $10,000) or (b) $50,000 reduced by highest amount owed on other loans by the participant during prior one-year period</a:t>
            </a:r>
          </a:p>
          <a:p>
            <a:pPr lvl="1"/>
            <a:r>
              <a:rPr lang="en-US" sz="1800" u="sng" dirty="0"/>
              <a:t>Correction</a:t>
            </a:r>
            <a:r>
              <a:rPr lang="en-US" sz="1800" dirty="0"/>
              <a:t> – Participant repays excess amount to plan.  Principal balance of loan </a:t>
            </a:r>
            <a:r>
              <a:rPr lang="en-US" sz="1800" dirty="0" err="1"/>
              <a:t>reamortized</a:t>
            </a:r>
            <a:r>
              <a:rPr lang="en-US" sz="1800" dirty="0"/>
              <a:t> over 5 years from date of original loan</a:t>
            </a:r>
          </a:p>
          <a:p>
            <a:r>
              <a:rPr lang="en-US" sz="1800" b="1" dirty="0"/>
              <a:t>Failure 2 – Loan repayment period more than 5 years</a:t>
            </a:r>
          </a:p>
          <a:p>
            <a:pPr lvl="1"/>
            <a:r>
              <a:rPr lang="en-US" sz="1800" u="sng" dirty="0"/>
              <a:t>Failure</a:t>
            </a:r>
            <a:r>
              <a:rPr lang="en-US" sz="1800" dirty="0"/>
              <a:t> – Loan provides 6-year term</a:t>
            </a:r>
          </a:p>
          <a:p>
            <a:pPr lvl="1"/>
            <a:r>
              <a:rPr lang="en-US" sz="1800" u="sng" dirty="0"/>
              <a:t>Correction</a:t>
            </a:r>
            <a:r>
              <a:rPr lang="en-US" sz="1800" dirty="0"/>
              <a:t> – Plan sponsor can avoid treating loan as taxable distribution by filing VCP application.  Remaining balance of loan at time of submission would be </a:t>
            </a:r>
            <a:r>
              <a:rPr lang="en-US" sz="1800" dirty="0" err="1"/>
              <a:t>reamortized</a:t>
            </a:r>
            <a:r>
              <a:rPr lang="en-US" sz="1800" dirty="0"/>
              <a:t> so that loan is fully paid by end of 5 years measured from loan date.</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36</a:t>
            </a:fld>
            <a:endParaRPr lang="en-US" dirty="0">
              <a:solidFill>
                <a:srgbClr val="E7DEC9">
                  <a:shade val="50000"/>
                  <a:satMod val="200000"/>
                </a:srgbClr>
              </a:solidFill>
            </a:endParaRPr>
          </a:p>
        </p:txBody>
      </p:sp>
    </p:spTree>
    <p:extLst>
      <p:ext uri="{BB962C8B-B14F-4D97-AF65-F5344CB8AC3E}">
        <p14:creationId xmlns:p14="http://schemas.microsoft.com/office/powerpoint/2010/main" val="3517217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7097" y="274638"/>
            <a:ext cx="7876903" cy="861831"/>
          </a:xfrm>
        </p:spPr>
        <p:txBody>
          <a:bodyPr>
            <a:normAutofit fontScale="90000"/>
          </a:bodyPr>
          <a:lstStyle/>
          <a:p>
            <a:r>
              <a:rPr lang="en-US" sz="3600" b="1" dirty="0" smtClean="0">
                <a:solidFill>
                  <a:schemeClr val="tx2"/>
                </a:solidFill>
                <a:effectLst/>
              </a:rPr>
              <a:t>Bad </a:t>
            </a:r>
            <a:r>
              <a:rPr lang="en-US" sz="3600" b="1" dirty="0">
                <a:solidFill>
                  <a:schemeClr val="tx2"/>
                </a:solidFill>
                <a:effectLst/>
              </a:rPr>
              <a:t>Administration </a:t>
            </a:r>
            <a:r>
              <a:rPr lang="en-US" sz="3600" b="1" dirty="0" smtClean="0">
                <a:solidFill>
                  <a:schemeClr val="tx2"/>
                </a:solidFill>
                <a:effectLst/>
              </a:rPr>
              <a:t>– </a:t>
            </a:r>
            <a:br>
              <a:rPr lang="en-US" sz="3600" b="1" dirty="0" smtClean="0">
                <a:solidFill>
                  <a:schemeClr val="tx2"/>
                </a:solidFill>
                <a:effectLst/>
              </a:rPr>
            </a:br>
            <a:r>
              <a:rPr lang="en-US" sz="3600" b="1" dirty="0" smtClean="0">
                <a:solidFill>
                  <a:schemeClr val="tx2"/>
                </a:solidFill>
                <a:effectLst/>
              </a:rPr>
              <a:t>Loans &amp; Hardship Withdrawals</a:t>
            </a:r>
            <a:endParaRPr lang="en-US" sz="3600" dirty="0">
              <a:effectLst/>
            </a:endParaRPr>
          </a:p>
        </p:txBody>
      </p:sp>
      <p:sp>
        <p:nvSpPr>
          <p:cNvPr id="3" name="Content Placeholder 2"/>
          <p:cNvSpPr>
            <a:spLocks noGrp="1"/>
          </p:cNvSpPr>
          <p:nvPr>
            <p:ph idx="1"/>
          </p:nvPr>
        </p:nvSpPr>
        <p:spPr>
          <a:xfrm>
            <a:off x="1435100" y="1227909"/>
            <a:ext cx="7499350" cy="5342708"/>
          </a:xfrm>
        </p:spPr>
        <p:txBody>
          <a:bodyPr/>
          <a:lstStyle/>
          <a:p>
            <a:r>
              <a:rPr lang="en-US" sz="1700" b="1" dirty="0"/>
              <a:t>Loan Failure 3 – Repayment Failure</a:t>
            </a:r>
          </a:p>
          <a:p>
            <a:pPr lvl="1"/>
            <a:r>
              <a:rPr lang="en-US" sz="1700" u="sng" dirty="0"/>
              <a:t>Failure</a:t>
            </a:r>
            <a:r>
              <a:rPr lang="en-US" sz="1700" dirty="0"/>
              <a:t> – Employee fails to make loan repayments according to repayment schedule (</a:t>
            </a:r>
            <a:r>
              <a:rPr lang="en-US" sz="1700" i="1" u="sng" dirty="0"/>
              <a:t>e.g</a:t>
            </a:r>
            <a:r>
              <a:rPr lang="en-US" sz="1700" dirty="0"/>
              <a:t>., employee’s loan information not forwarded to payroll dept. which would have implemented repayment by payroll deductions.</a:t>
            </a:r>
          </a:p>
          <a:p>
            <a:pPr lvl="1"/>
            <a:r>
              <a:rPr lang="en-US" sz="1700" u="sng" dirty="0"/>
              <a:t>Correction</a:t>
            </a:r>
            <a:r>
              <a:rPr lang="en-US" sz="1700" dirty="0"/>
              <a:t> -  Two alternatives under VCP provide relief from reporting loan as distribution:</a:t>
            </a:r>
          </a:p>
          <a:p>
            <a:pPr lvl="2"/>
            <a:r>
              <a:rPr lang="en-US" sz="1700" dirty="0"/>
              <a:t>Participant to repay missed payments plus accrued interest in lump sum and repay loan balance over remaining loan term or</a:t>
            </a:r>
          </a:p>
          <a:p>
            <a:pPr lvl="2"/>
            <a:r>
              <a:rPr lang="en-US" sz="1700" dirty="0"/>
              <a:t>Loan may be </a:t>
            </a:r>
            <a:r>
              <a:rPr lang="en-US" sz="1700" dirty="0" err="1"/>
              <a:t>reamortized</a:t>
            </a:r>
            <a:r>
              <a:rPr lang="en-US" sz="1700" dirty="0"/>
              <a:t> over remaining term</a:t>
            </a:r>
          </a:p>
          <a:p>
            <a:pPr lvl="1"/>
            <a:r>
              <a:rPr lang="en-US" sz="1700" dirty="0"/>
              <a:t>If plan provides that a loan does not become deemed distribution until end of calendar quarter following quarter in which payment was missed, the cure period may allow administrator to fix problem without VCP or other negative consequences</a:t>
            </a:r>
          </a:p>
          <a:p>
            <a:r>
              <a:rPr lang="en-US" sz="1700" b="1" dirty="0"/>
              <a:t>Failure 1 Due to Financial Hardship Withdrawal</a:t>
            </a:r>
          </a:p>
          <a:p>
            <a:pPr lvl="1"/>
            <a:r>
              <a:rPr lang="en-US" sz="1700" u="sng" dirty="0"/>
              <a:t>Failure</a:t>
            </a:r>
            <a:r>
              <a:rPr lang="en-US" sz="1700" dirty="0"/>
              <a:t> - Elective deferrals not suspended for 6-month period following financial hardship withdrawal, as required by the Code and plan terms</a:t>
            </a:r>
          </a:p>
          <a:p>
            <a:pPr lvl="1"/>
            <a:r>
              <a:rPr lang="en-US" sz="1700" u="sng" dirty="0"/>
              <a:t>Correction</a:t>
            </a:r>
            <a:r>
              <a:rPr lang="en-US" sz="1700" dirty="0"/>
              <a:t> – 6 months of improper deferrals treated as current taxable distribution.  File VCP application and distribute deferrals plus earnings.</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37</a:t>
            </a:fld>
            <a:endParaRPr lang="en-US" dirty="0">
              <a:solidFill>
                <a:srgbClr val="E7DEC9">
                  <a:shade val="50000"/>
                  <a:satMod val="200000"/>
                </a:srgbClr>
              </a:solidFill>
            </a:endParaRPr>
          </a:p>
        </p:txBody>
      </p:sp>
    </p:spTree>
    <p:extLst>
      <p:ext uri="{BB962C8B-B14F-4D97-AF65-F5344CB8AC3E}">
        <p14:creationId xmlns:p14="http://schemas.microsoft.com/office/powerpoint/2010/main" val="12087985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effectLst/>
              </a:rPr>
              <a:t>Bad Administration – Hardship Withdrawals &amp; Eligibility</a:t>
            </a:r>
          </a:p>
        </p:txBody>
      </p:sp>
      <p:sp>
        <p:nvSpPr>
          <p:cNvPr id="3" name="Content Placeholder 2"/>
          <p:cNvSpPr>
            <a:spLocks noGrp="1"/>
          </p:cNvSpPr>
          <p:nvPr>
            <p:ph idx="1"/>
          </p:nvPr>
        </p:nvSpPr>
        <p:spPr/>
        <p:txBody>
          <a:bodyPr/>
          <a:lstStyle/>
          <a:p>
            <a:r>
              <a:rPr lang="en-US" sz="2000" b="1" dirty="0"/>
              <a:t>Failure 2 Due to Financial Hardship Withdrawal</a:t>
            </a:r>
          </a:p>
          <a:p>
            <a:pPr lvl="1"/>
            <a:r>
              <a:rPr lang="en-US" sz="1600" u="sng" dirty="0"/>
              <a:t>Failure</a:t>
            </a:r>
            <a:r>
              <a:rPr lang="en-US" sz="1600" dirty="0"/>
              <a:t> – Employer permits participant to take hardship withdrawal from a 401(k) plan that does not provide for such withdrawals</a:t>
            </a:r>
          </a:p>
          <a:p>
            <a:pPr lvl="1"/>
            <a:r>
              <a:rPr lang="en-US" sz="1600" u="sng" dirty="0"/>
              <a:t>Correction</a:t>
            </a:r>
            <a:r>
              <a:rPr lang="en-US" sz="1600" dirty="0"/>
              <a:t> – File VCP application requesting authorization to amend plan retroactively to permit hardship distributions</a:t>
            </a:r>
          </a:p>
          <a:p>
            <a:r>
              <a:rPr lang="en-US" sz="2000" b="1" dirty="0"/>
              <a:t>Eligibility Failures</a:t>
            </a:r>
          </a:p>
          <a:p>
            <a:pPr lvl="1"/>
            <a:r>
              <a:rPr lang="en-US" sz="1600" dirty="0"/>
              <a:t>In general, employees must be allowed to participate in a qualified plan if:</a:t>
            </a:r>
          </a:p>
          <a:p>
            <a:pPr lvl="2"/>
            <a:r>
              <a:rPr lang="en-US" sz="1600" dirty="0"/>
              <a:t>They have attained age 21 and</a:t>
            </a:r>
          </a:p>
          <a:p>
            <a:pPr lvl="2"/>
            <a:r>
              <a:rPr lang="en-US" sz="1600" dirty="0"/>
              <a:t>They have at least 1 year of service</a:t>
            </a:r>
          </a:p>
          <a:p>
            <a:pPr lvl="1"/>
            <a:r>
              <a:rPr lang="en-US" sz="1600" u="sng" dirty="0"/>
              <a:t>Failure</a:t>
            </a:r>
            <a:r>
              <a:rPr lang="en-US" sz="1600" dirty="0"/>
              <a:t> - Employer permits employees who have not met its 401(k) plan’s eligibility conditions to become participants</a:t>
            </a:r>
          </a:p>
          <a:p>
            <a:pPr lvl="1"/>
            <a:r>
              <a:rPr lang="en-US" sz="1600" u="sng" dirty="0"/>
              <a:t>Correction</a:t>
            </a:r>
            <a:r>
              <a:rPr lang="en-US" sz="1600" dirty="0"/>
              <a:t> – Two alternatives </a:t>
            </a:r>
          </a:p>
          <a:p>
            <a:pPr lvl="2"/>
            <a:r>
              <a:rPr lang="en-US" sz="1600" dirty="0"/>
              <a:t>If prematurely included employees are primarily NHCE, employer may file VCP submission requesting that plan be retroactively amended to permit their participation.  Impact of amendment must not be discriminatory</a:t>
            </a:r>
          </a:p>
          <a:p>
            <a:pPr lvl="2"/>
            <a:r>
              <a:rPr lang="en-US" sz="1600" dirty="0"/>
              <a:t>Distribute improper employee deferrals and notify them of their taxability</a:t>
            </a:r>
          </a:p>
          <a:p>
            <a:pPr marL="82550" indent="0">
              <a:buNone/>
            </a:pPr>
            <a:endParaRPr lang="en-US" dirty="0"/>
          </a:p>
        </p:txBody>
      </p:sp>
      <p:sp>
        <p:nvSpPr>
          <p:cNvPr id="4" name="Slide Number Placeholder 3"/>
          <p:cNvSpPr>
            <a:spLocks noGrp="1"/>
          </p:cNvSpPr>
          <p:nvPr>
            <p:ph type="sldNum" sz="quarter" idx="12"/>
          </p:nvPr>
        </p:nvSpPr>
        <p:spPr/>
        <p:txBody>
          <a:bodyPr/>
          <a:lstStyle/>
          <a:p>
            <a:pPr>
              <a:defRPr/>
            </a:pPr>
            <a:fld id="{461FD0E9-1F11-45DE-849B-6D2520206992}" type="slidenum">
              <a:rPr lang="en-US" smtClean="0">
                <a:solidFill>
                  <a:srgbClr val="E7DEC9">
                    <a:shade val="50000"/>
                    <a:satMod val="200000"/>
                  </a:srgbClr>
                </a:solidFill>
              </a:rPr>
              <a:pPr>
                <a:defRPr/>
              </a:pPr>
              <a:t>38</a:t>
            </a:fld>
            <a:endParaRPr lang="en-US" dirty="0">
              <a:solidFill>
                <a:srgbClr val="E7DEC9">
                  <a:shade val="50000"/>
                  <a:satMod val="200000"/>
                </a:srgbClr>
              </a:solidFill>
            </a:endParaRPr>
          </a:p>
        </p:txBody>
      </p:sp>
    </p:spTree>
    <p:extLst>
      <p:ext uri="{BB962C8B-B14F-4D97-AF65-F5344CB8AC3E}">
        <p14:creationId xmlns:p14="http://schemas.microsoft.com/office/powerpoint/2010/main" val="10430939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10343" y="353786"/>
            <a:ext cx="7837713" cy="945537"/>
          </a:xfrm>
        </p:spPr>
        <p:txBody>
          <a:bodyPr vert="horz" wrap="square" lIns="91440" tIns="45720" rIns="91440" bIns="45720" numCol="1" anchorCtr="0" compatLnSpc="1">
            <a:prstTxWarp prst="textNoShape">
              <a:avLst/>
            </a:prstTxWarp>
            <a:noAutofit/>
          </a:bodyPr>
          <a:lstStyle/>
          <a:p>
            <a:r>
              <a:rPr lang="en-US" sz="3200" b="1" dirty="0" smtClean="0">
                <a:effectLst/>
                <a:latin typeface="Arial" pitchFamily="-64" charset="0"/>
                <a:ea typeface="ヒラギノ角ゴ Pro W3" pitchFamily="-64" charset="-128"/>
                <a:cs typeface="ヒラギノ角ゴ Pro W3" pitchFamily="-64" charset="-128"/>
              </a:rPr>
              <a:t>Speaker Biography – Marcia S. Wagner</a:t>
            </a:r>
            <a:endParaRPr sz="3200" b="1" dirty="0">
              <a:effectLst/>
              <a:latin typeface="Arial" pitchFamily="-64" charset="0"/>
              <a:ea typeface="ヒラギノ角ゴ Pro W3" pitchFamily="-64" charset="-128"/>
              <a:cs typeface="ヒラギノ角ゴ Pro W3" pitchFamily="-64" charset="-128"/>
            </a:endParaRPr>
          </a:p>
        </p:txBody>
      </p:sp>
      <p:sp>
        <p:nvSpPr>
          <p:cNvPr id="2" name="Content Placeholder 1"/>
          <p:cNvSpPr>
            <a:spLocks noGrp="1"/>
          </p:cNvSpPr>
          <p:nvPr>
            <p:ph idx="1"/>
          </p:nvPr>
        </p:nvSpPr>
        <p:spPr>
          <a:xfrm>
            <a:off x="508680" y="1502229"/>
            <a:ext cx="8178120" cy="4598125"/>
          </a:xfrm>
        </p:spPr>
        <p:txBody>
          <a:bodyPr/>
          <a:lstStyle/>
          <a:p>
            <a:pPr marL="0" indent="0">
              <a:buNone/>
            </a:pPr>
            <a:r>
              <a:rPr lang="en-US" dirty="0" smtClean="0"/>
              <a:t> </a:t>
            </a:r>
            <a:endParaRPr lang="en-US" dirty="0"/>
          </a:p>
        </p:txBody>
      </p:sp>
      <p:sp>
        <p:nvSpPr>
          <p:cNvPr id="5" name="Slide Number Placeholder 4"/>
          <p:cNvSpPr>
            <a:spLocks noGrp="1"/>
          </p:cNvSpPr>
          <p:nvPr>
            <p:ph type="sldNum" sz="quarter" idx="12"/>
          </p:nvPr>
        </p:nvSpPr>
        <p:spPr/>
        <p:txBody>
          <a:bodyPr/>
          <a:lstStyle/>
          <a:p>
            <a:fld id="{B678A430-2B5E-9C4F-A94E-0139B75F11B5}" type="slidenum">
              <a:rPr lang="en-US" sz="1600" smtClean="0"/>
              <a:pPr/>
              <a:t>39</a:t>
            </a:fld>
            <a:endParaRPr lang="en-US" sz="1600" dirty="0"/>
          </a:p>
        </p:txBody>
      </p:sp>
      <p:sp>
        <p:nvSpPr>
          <p:cNvPr id="6" name="TextBox 5"/>
          <p:cNvSpPr txBox="1"/>
          <p:nvPr/>
        </p:nvSpPr>
        <p:spPr>
          <a:xfrm>
            <a:off x="2175163" y="1299323"/>
            <a:ext cx="5791199" cy="4524315"/>
          </a:xfrm>
          <a:prstGeom prst="rect">
            <a:avLst/>
          </a:prstGeom>
          <a:noFill/>
        </p:spPr>
        <p:txBody>
          <a:bodyPr wrap="square" rtlCol="0">
            <a:spAutoFit/>
          </a:bodyPr>
          <a:lstStyle/>
          <a:p>
            <a:r>
              <a:rPr lang="en-US" sz="1600" dirty="0" smtClean="0"/>
              <a:t>Marcia is a specialist in pension and employee benefits law, and she is the principal of The Wagner Law Group, one of the nation’s largest boutique law firms, specializing in ERISA, employee benefits and executive compensation, which she founded over 18 years ago.  A </a:t>
            </a:r>
            <a:r>
              <a:rPr lang="en-US" sz="1600" i="1" dirty="0" smtClean="0"/>
              <a:t>summa cum laude</a:t>
            </a:r>
            <a:r>
              <a:rPr lang="en-US" sz="1600" dirty="0" smtClean="0"/>
              <a:t> and Phi Beta Kappa graduate of Cornell University and a graduate of Harvard Law School, she has practiced law for over twenty-seven years. Ms. Wagner was appointed to the IRS Tax Exempt &amp; Government Entities Advisory Committee and ended her three-year term as the Chair of its Employee Plans subcommittee, and received the IRS’ Commissioner’s Award.  Ms. Wagner has also been inducted as a Fellow of the American College of Employee Benefits Counsel.  For the past </a:t>
            </a:r>
            <a:r>
              <a:rPr lang="en-US" sz="1600" dirty="0" smtClean="0"/>
              <a:t>six</a:t>
            </a:r>
            <a:r>
              <a:rPr lang="en-US" sz="1600" dirty="0" smtClean="0"/>
              <a:t> </a:t>
            </a:r>
            <a:r>
              <a:rPr lang="en-US" sz="1600" dirty="0" smtClean="0"/>
              <a:t>years, </a:t>
            </a:r>
            <a:r>
              <a:rPr lang="en-US" sz="1600" u="sng" dirty="0" smtClean="0"/>
              <a:t>401k Wire</a:t>
            </a:r>
            <a:r>
              <a:rPr lang="en-US" sz="1600" dirty="0" smtClean="0"/>
              <a:t> has listed Ms. Wagner as one of its 100 Most Influential Persons in the 401(k) industry, and she has received the Top Women of Law Award in Massachusetts and is listed among the Top 25 Attorneys in New England by </a:t>
            </a:r>
            <a:r>
              <a:rPr lang="en-US" sz="1600" u="sng" dirty="0" smtClean="0"/>
              <a:t>Boston Business Journal</a:t>
            </a:r>
            <a:r>
              <a:rPr lang="en-US" sz="1600" dirty="0" smtClean="0"/>
              <a:t>.</a:t>
            </a:r>
            <a:endParaRPr lang="en-US" sz="1600" dirty="0"/>
          </a:p>
        </p:txBody>
      </p:sp>
    </p:spTree>
    <p:extLst>
      <p:ext uri="{BB962C8B-B14F-4D97-AF65-F5344CB8AC3E}">
        <p14:creationId xmlns:p14="http://schemas.microsoft.com/office/powerpoint/2010/main" val="22105257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Rectangle 2"/>
          <p:cNvSpPr>
            <a:spLocks noGrp="1" noChangeArrowheads="1"/>
          </p:cNvSpPr>
          <p:nvPr>
            <p:ph type="ctrTitle"/>
          </p:nvPr>
        </p:nvSpPr>
        <p:spPr bwMode="auto">
          <a:xfrm>
            <a:off x="1066800" y="1119188"/>
            <a:ext cx="7929563" cy="1319212"/>
          </a:xfrm>
        </p:spPr>
        <p:txBody>
          <a:bodyPr vert="horz" wrap="square" lIns="91440" tIns="45720" rIns="91440" bIns="45720" numCol="1" anchorCtr="0" compatLnSpc="1">
            <a:prstTxWarp prst="textNoShape">
              <a:avLst/>
            </a:prstTxWarp>
            <a:normAutofit fontScale="90000"/>
          </a:bodyPr>
          <a:lstStyle/>
          <a:p>
            <a:pPr algn="ctr" eaLnBrk="1" hangingPunct="1">
              <a:defRPr/>
            </a:pPr>
            <a:r>
              <a:rPr lang="en-US" sz="4400" b="1" dirty="0" smtClean="0">
                <a:effectLst/>
              </a:rPr>
              <a:t>ERISA COMPLIANCE AND ERRORS</a:t>
            </a:r>
            <a:br>
              <a:rPr lang="en-US" sz="4400" b="1" dirty="0" smtClean="0">
                <a:effectLst/>
              </a:rPr>
            </a:br>
            <a:r>
              <a:rPr lang="en-US" sz="4400" b="1" dirty="0" smtClean="0">
                <a:effectLst/>
              </a:rPr>
              <a:t>Top Ten Mistakes</a:t>
            </a:r>
            <a:r>
              <a:rPr lang="en-US" sz="4000" b="1" dirty="0" smtClean="0">
                <a:effectLst/>
              </a:rPr>
              <a:t/>
            </a:r>
            <a:br>
              <a:rPr lang="en-US" sz="4000" b="1" dirty="0" smtClean="0">
                <a:effectLst/>
              </a:rPr>
            </a:br>
            <a:r>
              <a:rPr lang="en-US" sz="900" b="1" dirty="0" smtClean="0">
                <a:effectLst/>
              </a:rPr>
              <a:t> </a:t>
            </a:r>
            <a:endParaRPr lang="en-US" sz="4000" b="1" dirty="0" smtClean="0">
              <a:effectLst/>
            </a:endParaRPr>
          </a:p>
        </p:txBody>
      </p:sp>
      <p:sp>
        <p:nvSpPr>
          <p:cNvPr id="7170" name="Rectangle 3"/>
          <p:cNvSpPr>
            <a:spLocks noGrp="1" noChangeArrowheads="1"/>
          </p:cNvSpPr>
          <p:nvPr>
            <p:ph type="subTitle" idx="1"/>
          </p:nvPr>
        </p:nvSpPr>
        <p:spPr>
          <a:xfrm>
            <a:off x="1993855" y="4506685"/>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7171" name="Rectangle 3"/>
          <p:cNvSpPr>
            <a:spLocks noChangeArrowheads="1"/>
          </p:cNvSpPr>
          <p:nvPr/>
        </p:nvSpPr>
        <p:spPr bwMode="auto">
          <a:xfrm>
            <a:off x="1371600" y="2534194"/>
            <a:ext cx="7010400" cy="3561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gn="ctr" defTabSz="914400">
              <a:spcBef>
                <a:spcPts val="0"/>
              </a:spcBef>
              <a:buClr>
                <a:srgbClr val="3891A7"/>
              </a:buClr>
              <a:buSzPct val="80000"/>
              <a:buFont typeface="Wingdings 2" pitchFamily="18" charset="2"/>
              <a:buNone/>
            </a:pPr>
            <a:r>
              <a:rPr lang="en-US" sz="3200" b="1" dirty="0" smtClean="0">
                <a:solidFill>
                  <a:srgbClr val="320E04"/>
                </a:solidFill>
                <a:latin typeface="Times New Roman" pitchFamily="18" charset="0"/>
                <a:cs typeface="+mn-cs"/>
              </a:rPr>
              <a:t> </a:t>
            </a:r>
            <a:r>
              <a:rPr lang="en-US" sz="3200" b="1" dirty="0">
                <a:solidFill>
                  <a:schemeClr val="tx2"/>
                </a:solidFill>
                <a:latin typeface="Arial" charset="0"/>
                <a:cs typeface="Arial" charset="0"/>
              </a:rPr>
              <a:t>Marcia S. Wagner, Esq</a:t>
            </a:r>
            <a:r>
              <a:rPr lang="en-US" sz="3200" b="1" dirty="0" smtClean="0">
                <a:solidFill>
                  <a:schemeClr val="tx2"/>
                </a:solidFill>
                <a:latin typeface="Arial" charset="0"/>
                <a:cs typeface="Arial" charset="0"/>
              </a:rPr>
              <a:t>.</a:t>
            </a:r>
            <a:endParaRPr lang="en-US" sz="3200" b="1" dirty="0">
              <a:solidFill>
                <a:schemeClr val="tx2"/>
              </a:solidFill>
              <a:latin typeface="Times New Roman" pitchFamily="18" charset="0"/>
              <a:cs typeface="+mn-cs"/>
            </a:endParaRPr>
          </a:p>
          <a:p>
            <a:pPr marL="26988" algn="ctr" defTabSz="914400">
              <a:spcBef>
                <a:spcPts val="0"/>
              </a:spcBef>
              <a:buClr>
                <a:srgbClr val="3891A7"/>
              </a:buClr>
              <a:buSzPct val="80000"/>
            </a:pPr>
            <a:r>
              <a:rPr lang="en-US" sz="2400" dirty="0" smtClean="0">
                <a:solidFill>
                  <a:schemeClr val="tx2"/>
                </a:solidFill>
              </a:rPr>
              <a:t>99 Summer Street, 13</a:t>
            </a:r>
            <a:r>
              <a:rPr lang="en-US" sz="2400" baseline="30000" dirty="0" smtClean="0">
                <a:solidFill>
                  <a:schemeClr val="tx2"/>
                </a:solidFill>
              </a:rPr>
              <a:t>th</a:t>
            </a:r>
            <a:r>
              <a:rPr lang="en-US" sz="2400" dirty="0" smtClean="0">
                <a:solidFill>
                  <a:schemeClr val="tx2"/>
                </a:solidFill>
              </a:rPr>
              <a:t> Floor</a:t>
            </a:r>
            <a:br>
              <a:rPr lang="en-US" sz="2400" dirty="0" smtClean="0">
                <a:solidFill>
                  <a:schemeClr val="tx2"/>
                </a:solidFill>
              </a:rPr>
            </a:br>
            <a:r>
              <a:rPr lang="en-US" sz="2400" dirty="0" smtClean="0">
                <a:solidFill>
                  <a:schemeClr val="tx2"/>
                </a:solidFill>
              </a:rPr>
              <a:t>Boston, MA 02110</a:t>
            </a:r>
            <a:br>
              <a:rPr lang="en-US" sz="2400" dirty="0" smtClean="0">
                <a:solidFill>
                  <a:schemeClr val="tx2"/>
                </a:solidFill>
              </a:rPr>
            </a:br>
            <a:r>
              <a:rPr lang="en-US" sz="2400" dirty="0" smtClean="0">
                <a:solidFill>
                  <a:schemeClr val="tx2"/>
                </a:solidFill>
              </a:rPr>
              <a:t>Tel: (617) 357-5200 Fax: (617) 357-5250</a:t>
            </a:r>
            <a:br>
              <a:rPr lang="en-US" sz="2400" dirty="0" smtClean="0">
                <a:solidFill>
                  <a:schemeClr val="tx2"/>
                </a:solidFill>
              </a:rPr>
            </a:br>
            <a:r>
              <a:rPr lang="en-US" sz="2400" dirty="0" smtClean="0">
                <a:solidFill>
                  <a:schemeClr val="tx2"/>
                </a:solidFill>
              </a:rPr>
              <a:t>    Website: www.wagnerlawgroup.com</a:t>
            </a:r>
            <a:br>
              <a:rPr lang="en-US" sz="2400" dirty="0" smtClean="0">
                <a:solidFill>
                  <a:schemeClr val="tx2"/>
                </a:solidFill>
              </a:rPr>
            </a:br>
            <a:r>
              <a:rPr lang="en-US" sz="2400" dirty="0" smtClean="0">
                <a:solidFill>
                  <a:schemeClr val="tx2"/>
                </a:solidFill>
              </a:rPr>
              <a:t>marcia@wagnerlawgroup.com</a:t>
            </a:r>
          </a:p>
          <a:p>
            <a:pPr marL="26988" defTabSz="914400">
              <a:lnSpc>
                <a:spcPct val="80000"/>
              </a:lnSpc>
              <a:spcBef>
                <a:spcPts val="600"/>
              </a:spcBef>
              <a:buClr>
                <a:srgbClr val="3891A7"/>
              </a:buClr>
              <a:buSzPct val="80000"/>
              <a:buFont typeface="Wingdings 2" pitchFamily="18" charset="2"/>
              <a:buNone/>
            </a:pPr>
            <a:endParaRPr lang="en-US" sz="2200" b="1" dirty="0" smtClean="0">
              <a:solidFill>
                <a:srgbClr val="320E04"/>
              </a:solidFill>
              <a:latin typeface="Times New Roman" pitchFamily="18" charset="0"/>
              <a:cs typeface="+mn-cs"/>
            </a:endParaRPr>
          </a:p>
          <a:p>
            <a:pPr marL="26988" defTabSz="914400">
              <a:lnSpc>
                <a:spcPct val="80000"/>
              </a:lnSpc>
              <a:spcBef>
                <a:spcPts val="600"/>
              </a:spcBef>
              <a:buClr>
                <a:srgbClr val="3891A7"/>
              </a:buClr>
              <a:buSzPct val="80000"/>
              <a:buFont typeface="Wingdings 2" pitchFamily="18" charset="2"/>
              <a:buNone/>
            </a:pPr>
            <a:endParaRPr lang="en-US" sz="2200" b="1" dirty="0">
              <a:solidFill>
                <a:srgbClr val="320E04"/>
              </a:solidFill>
              <a:latin typeface="Times New Roman" pitchFamily="18" charset="0"/>
              <a:cs typeface="+mn-cs"/>
            </a:endParaRPr>
          </a:p>
          <a:p>
            <a:pPr marL="26988" lvl="1" defTabSz="914400">
              <a:lnSpc>
                <a:spcPct val="80000"/>
              </a:lnSpc>
              <a:spcBef>
                <a:spcPts val="600"/>
              </a:spcBef>
              <a:buClr>
                <a:srgbClr val="3891A7"/>
              </a:buClr>
              <a:buSzPct val="80000"/>
            </a:pPr>
            <a:endParaRPr lang="en-US" sz="1000" dirty="0" smtClean="0"/>
          </a:p>
          <a:p>
            <a:pPr marL="26988" lvl="1" defTabSz="914400">
              <a:lnSpc>
                <a:spcPct val="80000"/>
              </a:lnSpc>
              <a:spcBef>
                <a:spcPts val="600"/>
              </a:spcBef>
              <a:buClr>
                <a:srgbClr val="3891A7"/>
              </a:buClr>
              <a:buSzPct val="80000"/>
            </a:pPr>
            <a:r>
              <a:rPr lang="en-US" sz="1000" dirty="0" smtClean="0"/>
              <a:t>A118399.pptx</a:t>
            </a:r>
            <a:endParaRPr lang="en-US" sz="1000" dirty="0"/>
          </a:p>
          <a:p>
            <a:pPr marL="26988" defTabSz="914400">
              <a:lnSpc>
                <a:spcPct val="80000"/>
              </a:lnSpc>
              <a:spcBef>
                <a:spcPts val="600"/>
              </a:spcBef>
              <a:buClr>
                <a:srgbClr val="3891A7"/>
              </a:buClr>
              <a:buSzPct val="80000"/>
              <a:buFont typeface="Wingdings 2" pitchFamily="18" charset="2"/>
              <a:buNone/>
            </a:pPr>
            <a:endParaRPr lang="en-US" sz="2200" b="1" dirty="0">
              <a:solidFill>
                <a:srgbClr val="320E04"/>
              </a:solidFill>
              <a:latin typeface="Times New Roman" pitchFamily="18" charset="0"/>
              <a:cs typeface="+mn-cs"/>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5212079"/>
            <a:ext cx="3505200" cy="679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3330686"/>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4B7965CA862274CA0857E1DA11853D3" ma:contentTypeVersion="0" ma:contentTypeDescription="Create a new document." ma:contentTypeScope="" ma:versionID="ee8cbdd6c28c87ca81ee48550d5a151b">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AFC9F0FF-B901-44B9-977D-63D75CAB9F7A}">
  <ds:schemaRefs>
    <ds:schemaRef ds:uri="http://schemas.microsoft.com/sharepoint/v3/contenttype/forms"/>
  </ds:schemaRefs>
</ds:datastoreItem>
</file>

<file path=customXml/itemProps2.xml><?xml version="1.0" encoding="utf-8"?>
<ds:datastoreItem xmlns:ds="http://schemas.openxmlformats.org/officeDocument/2006/customXml" ds:itemID="{41ECDB06-E6D7-4C76-B27B-84B3ECFA2EAC}">
  <ds:schemaRefs>
    <ds:schemaRef ds:uri="http://schemas.microsoft.com/office/2006/documentManagement/types"/>
    <ds:schemaRef ds:uri="http://purl.org/dc/elements/1.1/"/>
    <ds:schemaRef ds:uri="http://purl.org/dc/terms/"/>
    <ds:schemaRef ds:uri="http://www.w3.org/XML/1998/namespace"/>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D3146745-9D3C-4497-BDB5-538F1462FD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
  <TotalTime>2948</TotalTime>
  <Words>3796</Words>
  <Application>Microsoft Office PowerPoint</Application>
  <PresentationFormat>On-screen Show (4:3)</PresentationFormat>
  <Paragraphs>351</Paragraphs>
  <Slides>40</Slides>
  <Notes>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Solstice</vt:lpstr>
      <vt:lpstr>ERISA COMPLIANCE AND ERRORS Top Ten Mistakes  </vt:lpstr>
      <vt:lpstr>Introduction</vt:lpstr>
      <vt:lpstr>Top Ten Problems</vt:lpstr>
      <vt:lpstr>PowerPoint Presentation</vt:lpstr>
      <vt:lpstr>Automatic Enrollment &amp; Automatic Escalation</vt:lpstr>
      <vt:lpstr>Automatic Enrollment &amp; Automatic Escalation</vt:lpstr>
      <vt:lpstr>Automatic Enrollment &amp; Automatic Escalation</vt:lpstr>
      <vt:lpstr>PowerPoint Presentation</vt:lpstr>
      <vt:lpstr>403(b) Plan Universal Availability Problem</vt:lpstr>
      <vt:lpstr>403(b) Plan Universal Availability Problem</vt:lpstr>
      <vt:lpstr>403(b) Plan Universal Availability Problem</vt:lpstr>
      <vt:lpstr>PowerPoint Presentation</vt:lpstr>
      <vt:lpstr>Shared and Leased Employees</vt:lpstr>
      <vt:lpstr>Shared and Leased Employees</vt:lpstr>
      <vt:lpstr>Shared and Leased Employees</vt:lpstr>
      <vt:lpstr>PowerPoint Presentation</vt:lpstr>
      <vt:lpstr>Compensation Done Incorrectly</vt:lpstr>
      <vt:lpstr>Compensation Done Incorrectly</vt:lpstr>
      <vt:lpstr>Compensation Done Incorrectly</vt:lpstr>
      <vt:lpstr>PowerPoint Presentation</vt:lpstr>
      <vt:lpstr>Controlled Group Issues</vt:lpstr>
      <vt:lpstr>Controlled Group Issues</vt:lpstr>
      <vt:lpstr>PowerPoint Presentation</vt:lpstr>
      <vt:lpstr> Bad Plan Documentation </vt:lpstr>
      <vt:lpstr>Bad Plan Documentation</vt:lpstr>
      <vt:lpstr>PowerPoint Presentation</vt:lpstr>
      <vt:lpstr>Prohibited Transaction and Plan Services</vt:lpstr>
      <vt:lpstr>Bad 408(b)(2) Disclosure</vt:lpstr>
      <vt:lpstr>PowerPoint Presentation</vt:lpstr>
      <vt:lpstr>Illiquid Assets</vt:lpstr>
      <vt:lpstr>Illiquid Assets</vt:lpstr>
      <vt:lpstr>PowerPoint Presentation</vt:lpstr>
      <vt:lpstr>Late Elective Deferrals</vt:lpstr>
      <vt:lpstr>Late Elective Deferrals</vt:lpstr>
      <vt:lpstr>PowerPoint Presentation</vt:lpstr>
      <vt:lpstr> Bad Administration - Loans </vt:lpstr>
      <vt:lpstr>Bad Administration –  Loans &amp; Hardship Withdrawals</vt:lpstr>
      <vt:lpstr>Bad Administration – Hardship Withdrawals &amp; Eligibility</vt:lpstr>
      <vt:lpstr>Speaker Biography – Marcia S. Wagner</vt:lpstr>
      <vt:lpstr>ERISA COMPLIANCE AND ERRORS Top Ten Mistakes  </vt:lpstr>
    </vt:vector>
  </TitlesOfParts>
  <Company>mmc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Darrell Miles</dc:creator>
  <cp:lastModifiedBy>Katharine Keane</cp:lastModifiedBy>
  <cp:revision>143</cp:revision>
  <cp:lastPrinted>2014-04-24T21:21:24Z</cp:lastPrinted>
  <dcterms:created xsi:type="dcterms:W3CDTF">2011-08-09T17:12:52Z</dcterms:created>
  <dcterms:modified xsi:type="dcterms:W3CDTF">2014-04-24T21:21:37Z</dcterms:modified>
</cp:coreProperties>
</file>