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42"/>
  </p:notesMasterIdLst>
  <p:handoutMasterIdLst>
    <p:handoutMasterId r:id="rId43"/>
  </p:handoutMasterIdLst>
  <p:sldIdLst>
    <p:sldId id="256" r:id="rId2"/>
    <p:sldId id="424" r:id="rId3"/>
    <p:sldId id="492" r:id="rId4"/>
    <p:sldId id="493" r:id="rId5"/>
    <p:sldId id="494" r:id="rId6"/>
    <p:sldId id="468" r:id="rId7"/>
    <p:sldId id="491" r:id="rId8"/>
    <p:sldId id="495" r:id="rId9"/>
    <p:sldId id="513" r:id="rId10"/>
    <p:sldId id="489" r:id="rId11"/>
    <p:sldId id="472" r:id="rId12"/>
    <p:sldId id="485" r:id="rId13"/>
    <p:sldId id="486" r:id="rId14"/>
    <p:sldId id="496" r:id="rId15"/>
    <p:sldId id="497" r:id="rId16"/>
    <p:sldId id="498" r:id="rId17"/>
    <p:sldId id="499" r:id="rId18"/>
    <p:sldId id="501" r:id="rId19"/>
    <p:sldId id="502" r:id="rId20"/>
    <p:sldId id="503" r:id="rId21"/>
    <p:sldId id="504" r:id="rId22"/>
    <p:sldId id="505" r:id="rId23"/>
    <p:sldId id="514" r:id="rId24"/>
    <p:sldId id="515" r:id="rId25"/>
    <p:sldId id="516" r:id="rId26"/>
    <p:sldId id="519" r:id="rId27"/>
    <p:sldId id="506" r:id="rId28"/>
    <p:sldId id="507" r:id="rId29"/>
    <p:sldId id="508" r:id="rId30"/>
    <p:sldId id="509" r:id="rId31"/>
    <p:sldId id="510" r:id="rId32"/>
    <p:sldId id="511" r:id="rId33"/>
    <p:sldId id="520" r:id="rId34"/>
    <p:sldId id="521" r:id="rId35"/>
    <p:sldId id="523" r:id="rId36"/>
    <p:sldId id="524" r:id="rId37"/>
    <p:sldId id="525" r:id="rId38"/>
    <p:sldId id="512" r:id="rId39"/>
    <p:sldId id="466" r:id="rId40"/>
    <p:sldId id="449" r:id="rId41"/>
  </p:sldIdLst>
  <p:sldSz cx="9144000" cy="6858000" type="screen4x3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4" autoAdjust="0"/>
    <p:restoredTop sz="95886" autoAdjust="0"/>
  </p:normalViewPr>
  <p:slideViewPr>
    <p:cSldViewPr>
      <p:cViewPr varScale="1">
        <p:scale>
          <a:sx n="73" d="100"/>
          <a:sy n="73" d="100"/>
        </p:scale>
        <p:origin x="-4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92" d="100"/>
          <a:sy n="92" d="100"/>
        </p:scale>
        <p:origin x="-1038" y="2076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706DC39-5A06-43B2-9A0F-9BF8F18734DE}" type="datetimeFigureOut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AF9212A-01FF-417B-B093-AFF682409E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08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9188" y="696913"/>
            <a:ext cx="4646612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BDAAB728-DF12-4CE5-9BE7-5FC310C20A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257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fld id="{2397EC3F-3D03-4996-A798-5585443A3492}" type="slidenum">
              <a:rPr lang="en-US" sz="1200" smtClean="0">
                <a:latin typeface="Arial" charset="0"/>
              </a:rPr>
              <a:pPr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 smtClean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10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10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100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100" dirty="0" smtClean="0"/>
              <a:t>  </a:t>
            </a:r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100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fld id="{F7B9DB00-1701-41EE-85CE-7F9EE1C19819}" type="slidenum">
              <a:rPr lang="en-US" sz="1200" smtClean="0">
                <a:latin typeface="Arial" charset="0"/>
              </a:rPr>
              <a:pPr/>
              <a:t>40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DB276-BCCC-4F4D-BE35-BC92F42C23D3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A82E6-3F76-48D9-A013-3C869705BE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734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1299B-B09C-41D3-9620-6A67E263BF1C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D0E9-1F11-45DE-849B-6D25202069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007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6AA02-9696-4706-A65E-8C2F9BBB82D6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CF9BBF-045A-4BD6-BB84-3409818520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39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B6A41-CA3C-43CA-9257-1A1C023D2318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D6116-7597-4D67-9A8E-A2CCBF5B266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44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EAAE3-C8EB-4B30-A4E5-81C2F61D76A7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91102A-474F-436B-B370-3C71EEDA86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67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98BAF-0635-4F97-A514-7D8C24127061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70451-A073-4280-8C18-DEFCC8A692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549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26531-1309-4EE5-9F89-CD65D82E1A34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93B69D-D70A-457E-8CC1-C441A64FB0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414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3E5ED-ABA1-457E-980E-1A7EDCD6B9B9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AA27C9-9EC0-451A-8C98-6D08EE699D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91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D6868-A0BF-4805-BB51-A232751EA32F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844BB0-FF90-4666-A79C-37C0B4444B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200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2C0D0-A8C0-4001-87C6-447D5574D536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08D16-B557-4186-A142-5DC974E655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107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91FE0-08E1-43C1-A94F-9A2EBF873CDB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118A8-DA38-4776-860A-7DCA9B73B2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640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8BF89-11B6-4A0E-9327-851F5B22067B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B84F3-1916-4F22-B2E4-CBA12359B4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41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</a:defRPr>
            </a:lvl1pPr>
          </a:lstStyle>
          <a:p>
            <a:pPr>
              <a:defRPr/>
            </a:pPr>
            <a:fld id="{85EA3BE7-3B83-495C-B486-BDF740C89953}" type="datetime1">
              <a:rPr lang="en-US"/>
              <a:pPr>
                <a:defRPr/>
              </a:pPr>
              <a:t>3/5/2014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B5A788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0FD6DC14-CBE9-4F4E-937F-A6CBDB2093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9" r:id="rId3"/>
    <p:sldLayoutId id="2147484024" r:id="rId4"/>
    <p:sldLayoutId id="2147484030" r:id="rId5"/>
    <p:sldLayoutId id="2147484025" r:id="rId6"/>
    <p:sldLayoutId id="2147484031" r:id="rId7"/>
    <p:sldLayoutId id="2147484032" r:id="rId8"/>
    <p:sldLayoutId id="2147484033" r:id="rId9"/>
    <p:sldLayoutId id="2147484026" r:id="rId10"/>
    <p:sldLayoutId id="2147484027" r:id="rId11"/>
    <p:sldLayoutId id="214748402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76438" y="4572000"/>
            <a:ext cx="6400800" cy="609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371600" y="3429000"/>
            <a:ext cx="7010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18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  <a:r>
              <a:rPr lang="en-US" sz="2200" dirty="0">
                <a:solidFill>
                  <a:srgbClr val="320E04"/>
                </a:solidFill>
                <a:latin typeface="Times New Roman" pitchFamily="18" charset="0"/>
              </a:rPr>
              <a:t>                   </a:t>
            </a: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066800" y="1119188"/>
            <a:ext cx="7929563" cy="13192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b="1" dirty="0" smtClean="0">
                <a:effectLst/>
              </a:rPr>
              <a:t>The Do’s, Don’ts and Best Practices</a:t>
            </a:r>
            <a:br>
              <a:rPr lang="en-US" sz="4000" b="1" dirty="0" smtClean="0">
                <a:effectLst/>
              </a:rPr>
            </a:br>
            <a:r>
              <a:rPr lang="en-US" sz="4000" b="1" dirty="0" smtClean="0">
                <a:effectLst/>
              </a:rPr>
              <a:t> for 3(16), 3(21) and 3(38) Fiduciaries</a:t>
            </a:r>
            <a:br>
              <a:rPr lang="en-US" sz="4000" b="1" dirty="0" smtClean="0">
                <a:effectLst/>
              </a:rPr>
            </a:br>
            <a:r>
              <a:rPr lang="en-US" sz="900" b="1" dirty="0" smtClean="0">
                <a:effectLst/>
              </a:rPr>
              <a:t> </a:t>
            </a:r>
            <a:endParaRPr lang="en-US" sz="4000" b="1" dirty="0" smtClean="0">
              <a:effectLst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96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8FF55F-902D-41FB-ADF0-3A7F8B32D3D5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7391400" cy="685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Introduction</a:t>
            </a:r>
            <a:br>
              <a:rPr lang="en-US" sz="3600" b="1" dirty="0" smtClean="0">
                <a:effectLst/>
              </a:rPr>
            </a:br>
            <a:endParaRPr lang="en-US" sz="3600" b="1" dirty="0" smtClean="0">
              <a:effectLst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9144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Traditional Arrangement for Plans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has primary fiduciary responsibility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Recordkeeper and TPA are non-fiduciary service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Financial advisor is broker (non-fiduciary)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Providers of Fiduciary Services  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TPAs may serve as 3(16) Fiduciaries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Advisors may serve as 3(21) or 3(38) Fiduciaries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Providers may strategically adjust service models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808D9-C2EC-415A-819C-AD39AE8151DB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76200"/>
            <a:ext cx="8077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Employer’s Traditional Role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as Named Fiduciary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Definition of “Named Fiduciary”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Named in plan document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Employer traditionally serves in this role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Powers of Named Fiduciary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Managing investment menu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Administration of plan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Engaging service providers</a:t>
            </a:r>
          </a:p>
        </p:txBody>
      </p:sp>
    </p:spTree>
    <p:extLst>
      <p:ext uri="{BB962C8B-B14F-4D97-AF65-F5344CB8AC3E}">
        <p14:creationId xmlns:p14="http://schemas.microsoft.com/office/powerpoint/2010/main" val="1375309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E5A7D1-D04E-46B2-A749-F258C46FEEE1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Employer’s Traditional Role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as 3(16) Fiduciary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Definition of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Also known as “Administrator” under ERISA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document must identify its 3(16) Fiduciary</a:t>
            </a:r>
            <a:endParaRPr lang="en-US" dirty="0" smtClean="0">
              <a:solidFill>
                <a:prstClr val="black"/>
              </a:solidFill>
            </a:endParaRPr>
          </a:p>
          <a:p>
            <a:pPr marL="282575" lvl="0" eaLnBrk="1" hangingPunct="1">
              <a:lnSpc>
                <a:spcPct val="80000"/>
              </a:lnSpc>
              <a:spcBef>
                <a:spcPts val="1800"/>
              </a:spcBef>
              <a:buClr>
                <a:prstClr val="black"/>
              </a:buClr>
            </a:pPr>
            <a:r>
              <a:rPr lang="en-US" dirty="0" smtClean="0">
                <a:solidFill>
                  <a:prstClr val="black"/>
                </a:solidFill>
              </a:rPr>
              <a:t>Role of </a:t>
            </a:r>
            <a:r>
              <a:rPr lang="en-US" dirty="0">
                <a:solidFill>
                  <a:prstClr val="black"/>
                </a:solidFill>
              </a:rPr>
              <a:t>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Has ERISA reporting and disclosure duties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Does not refer to traditional TPA firms providing non-fiduciary services</a:t>
            </a:r>
          </a:p>
        </p:txBody>
      </p:sp>
    </p:spTree>
    <p:extLst>
      <p:ext uri="{BB962C8B-B14F-4D97-AF65-F5344CB8AC3E}">
        <p14:creationId xmlns:p14="http://schemas.microsoft.com/office/powerpoint/2010/main" val="5053439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E5A7D1-D04E-46B2-A749-F258C46FEEE1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Engaging Fiduciary Service Providers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Selection of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document may appoint TPA to serve as plan’s Named Fiduciary and Administrator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>
                <a:solidFill>
                  <a:prstClr val="black"/>
                </a:solidFill>
              </a:rPr>
              <a:t>Service agreement would be required for TPA firm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>
                <a:solidFill>
                  <a:prstClr val="black"/>
                </a:solidFill>
              </a:rPr>
              <a:t>Employer may also serve as Named Fiduciary</a:t>
            </a:r>
            <a:endParaRPr lang="en-US" dirty="0" smtClean="0">
              <a:solidFill>
                <a:prstClr val="black"/>
              </a:solidFill>
            </a:endParaRPr>
          </a:p>
          <a:p>
            <a:pPr marL="282575" lvl="0" eaLnBrk="1" hangingPunct="1">
              <a:lnSpc>
                <a:spcPct val="80000"/>
              </a:lnSpc>
              <a:spcBef>
                <a:spcPts val="1800"/>
              </a:spcBef>
              <a:buClr>
                <a:prstClr val="black"/>
              </a:buClr>
            </a:pPr>
            <a:r>
              <a:rPr lang="en-US" dirty="0" smtClean="0">
                <a:solidFill>
                  <a:prstClr val="black"/>
                </a:solidFill>
              </a:rPr>
              <a:t>Selection of 3(21) or 3(38) Fiduciary</a:t>
            </a:r>
            <a:endParaRPr lang="en-US" dirty="0">
              <a:solidFill>
                <a:prstClr val="black"/>
              </a:solidFill>
            </a:endParaRP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Named Fiduciary may appoint investment fiduciaries</a:t>
            </a:r>
          </a:p>
        </p:txBody>
      </p:sp>
    </p:spTree>
    <p:extLst>
      <p:ext uri="{BB962C8B-B14F-4D97-AF65-F5344CB8AC3E}">
        <p14:creationId xmlns:p14="http://schemas.microsoft.com/office/powerpoint/2010/main" val="19232649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3C7B2-6947-4229-B424-4B2379EAA612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Core Responsibilities of 3(16) Fiduciary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Disclosure Duties of Administrator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 SPDs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 benefit statements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 404a-5 participant disclosures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 plan document (upon request)</a:t>
            </a:r>
          </a:p>
          <a:p>
            <a:pPr marL="282575" lvl="0" eaLnBrk="1" hangingPunct="1">
              <a:lnSpc>
                <a:spcPct val="80000"/>
              </a:lnSpc>
              <a:spcBef>
                <a:spcPts val="1800"/>
              </a:spcBef>
              <a:buClr>
                <a:prstClr val="black"/>
              </a:buClr>
            </a:pPr>
            <a:r>
              <a:rPr lang="en-US" dirty="0" smtClean="0">
                <a:solidFill>
                  <a:prstClr val="black"/>
                </a:solidFill>
              </a:rPr>
              <a:t>Reporting Duties</a:t>
            </a:r>
            <a:r>
              <a:rPr lang="en-US" dirty="0"/>
              <a:t> of Administrator</a:t>
            </a:r>
            <a:endParaRPr lang="en-US" dirty="0">
              <a:solidFill>
                <a:prstClr val="black"/>
              </a:solidFill>
            </a:endParaRP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/>
              <a:t>Sign and </a:t>
            </a:r>
            <a:r>
              <a:rPr lang="en-US" sz="2600" dirty="0" smtClean="0"/>
              <a:t>file </a:t>
            </a:r>
            <a:r>
              <a:rPr lang="en-US" sz="2600" dirty="0"/>
              <a:t>Form 5500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/>
              <a:t>Arrange for </a:t>
            </a:r>
            <a:r>
              <a:rPr lang="en-US" sz="2600" dirty="0" smtClean="0"/>
              <a:t>plan’s financial audit </a:t>
            </a:r>
            <a:r>
              <a:rPr lang="en-US" sz="2600" dirty="0"/>
              <a:t>(as necessary)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</a:pPr>
            <a:endParaRPr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DCD5D1-FB07-488F-A194-619315693A0C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3(16) Fiduciary’s Oversight Role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Oversight of Other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may hire other providers to assist with participant disclosures and Form 5500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remains responsible and must oversee providers</a:t>
            </a:r>
          </a:p>
          <a:p>
            <a:pPr marL="282575" lvl="0" eaLnBrk="1" hangingPunct="1">
              <a:lnSpc>
                <a:spcPct val="80000"/>
              </a:lnSpc>
              <a:spcBef>
                <a:spcPts val="1800"/>
              </a:spcBef>
              <a:buClr>
                <a:prstClr val="black"/>
              </a:buClr>
            </a:pPr>
            <a:r>
              <a:rPr lang="en-US" dirty="0" smtClean="0">
                <a:solidFill>
                  <a:prstClr val="black"/>
                </a:solidFill>
              </a:rPr>
              <a:t>Flexibility for TPA Firms</a:t>
            </a:r>
            <a:endParaRPr lang="en-US" dirty="0">
              <a:solidFill>
                <a:prstClr val="black"/>
              </a:solidFill>
            </a:endParaRP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TPA firm may provide all related services as 3(16) Fiduciary, or hire and oversee other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22848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5390E6-243E-42DA-B776-C692F1B909EF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Special Liability and Penalty Rules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for 3(16) Fiduciaries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No Delegation of Administrator’s Duties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Administrator cannot delegate responsibility for its reporting and disclosure obligations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subject to potential liability, even if error caused by non-fiduciary service provider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Special Penalties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Form 5500 Failure - $1,100 per day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Disclosure Failure - $110 per day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4068666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4668C3-10A3-45AD-BEEC-916F38E6FED6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Transferring Reporting and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Disclosure Duties to TPA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Plan Document Names TPA as Administrator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TPA becomes responsible for participant disclosures and Form 5500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Employer would </a:t>
            </a:r>
            <a:r>
              <a:rPr lang="en-US" sz="2600" u="sng" dirty="0" smtClean="0"/>
              <a:t>not</a:t>
            </a:r>
            <a:r>
              <a:rPr lang="en-US" sz="2600" dirty="0" smtClean="0"/>
              <a:t> have ultimate responsibility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TPA potentially liable for penalties as Administrator</a:t>
            </a:r>
          </a:p>
        </p:txBody>
      </p:sp>
    </p:spTree>
    <p:extLst>
      <p:ext uri="{BB962C8B-B14F-4D97-AF65-F5344CB8AC3E}">
        <p14:creationId xmlns:p14="http://schemas.microsoft.com/office/powerpoint/2010/main" val="84906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E4807-D5CC-47A5-8503-4D0728574F86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91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Core Duties of 3(21) Fiduciaries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143000"/>
            <a:ext cx="8153400" cy="51054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Named Fiduciary May Appoint 3(21)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Named Fiduciary has power to hire other fiduciaries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sponsor may hire financial advisor to provide “investment advice” under ERISA Section 3(21)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Advice needed for selection and monitoring of plan’s menu options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defRPr/>
            </a:pPr>
            <a:r>
              <a:rPr lang="en-US" dirty="0" smtClean="0"/>
              <a:t>Reliance on 3(21) Fiduciary’s Advice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Named Fiduciary must not </a:t>
            </a:r>
            <a:r>
              <a:rPr lang="en-US" sz="2600" u="sng" dirty="0" smtClean="0"/>
              <a:t>blindly</a:t>
            </a:r>
            <a:r>
              <a:rPr lang="en-US" sz="2600" dirty="0" smtClean="0"/>
              <a:t> follow advice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sponsor retains duty: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(1) To investigate qualifications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(2) To provide complete and accurate info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(3) To ensure reliance is reasonably justified</a:t>
            </a:r>
          </a:p>
        </p:txBody>
      </p:sp>
    </p:spTree>
    <p:extLst>
      <p:ext uri="{BB962C8B-B14F-4D97-AF65-F5344CB8AC3E}">
        <p14:creationId xmlns:p14="http://schemas.microsoft.com/office/powerpoint/2010/main" val="42469275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E2525-57C3-4515-8708-B4AACA458465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Overview of 3(38) Fiduciaries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0668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Definition of “3(38) Fiduciary”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Also known as “investment manager” under          ERISA Section 3(38)</a:t>
            </a:r>
          </a:p>
          <a:p>
            <a:pPr marL="282575" lvl="0" eaLnBrk="1" hangingPunct="1">
              <a:lnSpc>
                <a:spcPct val="80000"/>
              </a:lnSpc>
              <a:spcBef>
                <a:spcPts val="1800"/>
              </a:spcBef>
              <a:buClr>
                <a:prstClr val="black"/>
              </a:buClr>
            </a:pPr>
            <a:r>
              <a:rPr lang="en-US" dirty="0" smtClean="0">
                <a:solidFill>
                  <a:prstClr val="black"/>
                </a:solidFill>
              </a:rPr>
              <a:t>Legal Requirements for 3(38) Fiduciary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Must have discretionary authority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Must be RIA, bank or insurance company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Must acknowledge fiduciary status in writing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D72EE-E4B7-433C-9A8E-7E9DE09FA76B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Core Duties of 3(38) Fiduciaries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192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Investment Control Over Plan Menu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3(38</a:t>
            </a:r>
            <a:r>
              <a:rPr lang="en-US" sz="2600" dirty="0"/>
              <a:t>) </a:t>
            </a:r>
            <a:r>
              <a:rPr lang="en-US" sz="2600" dirty="0" smtClean="0"/>
              <a:t>Fiduciary must have authority to unilaterally add or remove investment options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must give up control over menu</a:t>
            </a:r>
            <a:endParaRPr lang="en-US" sz="2600" dirty="0"/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/>
              <a:t>Liability Protection for Plan Sponsor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</a:t>
            </a:r>
            <a:r>
              <a:rPr lang="en-US" sz="2600" dirty="0"/>
              <a:t>is not responsible for individual acts of 3(38) </a:t>
            </a:r>
            <a:r>
              <a:rPr lang="en-US" sz="2600" dirty="0" smtClean="0"/>
              <a:t>Fiduciary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/>
              <a:t>Named Fiduciary merely responsible for prudently selecting and monitoring 3(38)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81D84-709D-4ED2-8682-CE6F5A36EE07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3(38) Fiduciary vs. 3(21) Fiduciary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8538" y="11430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When Plan Sponsor Relies on 3(21)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Both sponsor and 3(21) fiduciary are jointly responsible for plan’s investment decisions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Both can be held liable for imprudent decisions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When Plan Sponsor Relies on 3(38)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No fiduciary liability for Plan Sponsor if it prudently appoints 3(38) Fiduciary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CB33F-D6DC-449F-A145-0B47D65F218B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Fiduciary Liability and Penalties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71550" y="12192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Civil Actions Under ERISA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May be brought by DOL, participants or co-fiduciaries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Fiduciary is personally liable for losses caused by breach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defRPr/>
            </a:pPr>
            <a:r>
              <a:rPr lang="en-US" dirty="0" smtClean="0"/>
              <a:t>DOL Civil Penalty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Penalty amount is 20% of applicable recovery amount </a:t>
            </a:r>
            <a:endParaRPr lang="en-US" sz="2600" dirty="0"/>
          </a:p>
          <a:p>
            <a:pPr marL="288925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Excise Taxes</a:t>
            </a:r>
          </a:p>
          <a:p>
            <a:pPr marL="288925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Potential Co-Fiduciary Liability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17090625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E65C06-259B-476B-96E9-D0AB24255C23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94509" y="-10886"/>
            <a:ext cx="7439891" cy="56496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Considerations for 3(16) Fiduciary Service Models</a:t>
            </a:r>
          </a:p>
        </p:txBody>
      </p:sp>
    </p:spTree>
    <p:extLst>
      <p:ext uri="{BB962C8B-B14F-4D97-AF65-F5344CB8AC3E}">
        <p14:creationId xmlns:p14="http://schemas.microsoft.com/office/powerpoint/2010/main" val="909596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925FDC-6C18-40F4-B376-9B9F9D65FCA7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Administrator vs. Named Fiduciary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Serving as Administrator and Named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may limit responsibility to Administrator’s reporting and disclosure duties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Many firms also assume discretionary authority over management of plan as Named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Scope of responsibility determined by service agreement and plan document</a:t>
            </a:r>
          </a:p>
        </p:txBody>
      </p:sp>
    </p:spTree>
    <p:extLst>
      <p:ext uri="{BB962C8B-B14F-4D97-AF65-F5344CB8AC3E}">
        <p14:creationId xmlns:p14="http://schemas.microsoft.com/office/powerpoint/2010/main" val="19566174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Scope of 3(16) Fiduciary’s Services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80010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Determining TPA’s Fiduciary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May accept responsibility for 5500 reporting and disclosures as plan’s Administrator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May also accept comprehensive management responsibilities as plan’s Named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u="sng" dirty="0" smtClean="0"/>
              <a:t>Illustration</a:t>
            </a:r>
            <a:r>
              <a:rPr lang="en-US" sz="2600" dirty="0"/>
              <a:t>:  TPA agrees to adjudicate benefit </a:t>
            </a:r>
            <a:r>
              <a:rPr lang="en-US" sz="2600" dirty="0" smtClean="0"/>
              <a:t>claims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Consider TPA’s Expertise and Procedures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Prudent process must be established for each fiduciary service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u="sng" dirty="0" smtClean="0"/>
              <a:t>Illustration</a:t>
            </a:r>
            <a:r>
              <a:rPr lang="en-US" sz="2600" dirty="0" smtClean="0"/>
              <a:t>:  Benchmarking review conducted to satisfy TPA’s duty to evaluate reasonableness of fees  </a:t>
            </a:r>
          </a:p>
        </p:txBody>
      </p:sp>
    </p:spTree>
    <p:extLst>
      <p:ext uri="{BB962C8B-B14F-4D97-AF65-F5344CB8AC3E}">
        <p14:creationId xmlns:p14="http://schemas.microsoft.com/office/powerpoint/2010/main" val="33871803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C1924-D2AE-4A59-8FF4-8E338FEA5C07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TPAs and Bundled Providers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19200"/>
            <a:ext cx="8153400" cy="48006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Ability of TPAs to Offer 3(16)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TPAs are traditionally involved in plan administration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Can modify non-fiduciary service model by adding 3(16) Fiduciary services</a:t>
            </a:r>
          </a:p>
          <a:p>
            <a:pPr marL="288925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sz="3000" dirty="0" smtClean="0"/>
              <a:t>Bundled Providers 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Recordkeepers with TPA acting as its subcontractor may offer 3(16) Fiduciary services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TPA with recordkeeper </a:t>
            </a:r>
            <a:r>
              <a:rPr lang="en-US" sz="2600" dirty="0"/>
              <a:t>acting as its </a:t>
            </a:r>
            <a:r>
              <a:rPr lang="en-US" sz="2600" dirty="0" smtClean="0"/>
              <a:t>subcontractor may also offer 3(16) Fiduciary services</a:t>
            </a: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15872140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067667-ABE3-454F-8CE7-7D564022FD6E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Oversight of Plan’s Recordkeeper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524000"/>
            <a:ext cx="8153400" cy="44196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Importance of Recordkeeper’s Role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Recordkeeper is typically responsible for generating participant 404a-5 disclosures and statements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Also provides website and system for processing participant transactions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is responsible for disclosures and may also be responsible for plan administration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When Plan Sponsor Hires Recordkeeper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should require use of approved recordkeeper to ensure plan runs properly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7688441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BD4272-4670-4B5D-A870-271EA29C0A77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3(16) Fiduciary’s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Non-Fiduciary Services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19200"/>
            <a:ext cx="8153400" cy="47244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Types of Non-Fiduciary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3(16) Fiduciary may offer bundled recordkeeping and TPA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May also offer TPA services only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When Offering TPA Services 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3(16) Fiduciary must coordinate its TPA services with recordkeeper’s administrative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Areas of potential overlap include preparation and delivery of disclosures, loans and withdrawals</a:t>
            </a:r>
            <a:r>
              <a:rPr lang="en-US" sz="2600" dirty="0"/>
              <a:t>	</a:t>
            </a: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23563929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DC60A1-ADAD-445A-A65D-96699B3DF5E3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52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When 3(16</a:t>
            </a:r>
            <a:r>
              <a:rPr lang="en-US" sz="3600" b="1" dirty="0">
                <a:effectLst/>
              </a:rPr>
              <a:t>) </a:t>
            </a:r>
            <a:r>
              <a:rPr lang="en-US" sz="3600" b="1" dirty="0" smtClean="0">
                <a:effectLst/>
              </a:rPr>
              <a:t>Fiduciary Hires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Non-Fiduciary Providers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524000"/>
            <a:ext cx="8153400" cy="44196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Relationship with Other Service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Fiduciary’s ERISA reporting duties include hiring accounting firm for audit as necessary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Additional duties may including hiring non-fiduciary service providers (</a:t>
            </a:r>
            <a:r>
              <a:rPr lang="en-US" sz="2600" i="1" dirty="0" smtClean="0"/>
              <a:t>e.g.</a:t>
            </a:r>
            <a:r>
              <a:rPr lang="en-US" sz="2600" dirty="0" smtClean="0"/>
              <a:t>, recordkeeper)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Accountability of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 has duty to prudently select and monitor provider on ongoing basis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Not accountable for individual errors of provider, but responsible for prudent selection and monitoring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10692445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B6BDFB-92E9-4992-8BED-E6A0CFE4669F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-76200"/>
            <a:ext cx="8077200" cy="144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Responsibilities Retained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by Plan Sponsor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Coordination of Fiduciary Responsibilities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Any responsibilities not accepted by 3(16) Fiduciary remain with Plan Sponsor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3(16) Fiduciary’s agreement and plan document should be reviewed to confirm responsibilities 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Duties Relating to 3(16) Fiduciary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is responsible for prudently selecting and monitoring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DOL requires consideration of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</a:pPr>
            <a:r>
              <a:rPr lang="en-US" sz="2600" dirty="0"/>
              <a:t>	</a:t>
            </a:r>
            <a:r>
              <a:rPr lang="en-US" sz="2600" dirty="0" smtClean="0"/>
              <a:t>(1) Qualifications of </a:t>
            </a:r>
            <a:r>
              <a:rPr lang="en-US" sz="2600" dirty="0"/>
              <a:t>3(16) </a:t>
            </a:r>
            <a:r>
              <a:rPr lang="en-US" sz="2600" dirty="0" smtClean="0"/>
              <a:t>Fiduciary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</a:pPr>
            <a:r>
              <a:rPr lang="en-US" sz="2600" dirty="0"/>
              <a:t>	</a:t>
            </a:r>
            <a:r>
              <a:rPr lang="en-US" sz="2600" dirty="0" smtClean="0"/>
              <a:t>(2) Quality of services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</a:pPr>
            <a:r>
              <a:rPr lang="en-US" sz="2600" dirty="0"/>
              <a:t>	</a:t>
            </a:r>
            <a:r>
              <a:rPr lang="en-US" sz="2600" dirty="0" smtClean="0"/>
              <a:t>(3) Reasonableness of fees</a:t>
            </a:r>
          </a:p>
        </p:txBody>
      </p:sp>
    </p:spTree>
    <p:extLst>
      <p:ext uri="{BB962C8B-B14F-4D97-AF65-F5344CB8AC3E}">
        <p14:creationId xmlns:p14="http://schemas.microsoft.com/office/powerpoint/2010/main" val="11586622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408(b)(2) Fee Disclosures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1430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Fee Disclosure Requirements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3(16) Fiduciary must describe services and fees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Must also identify any subcontractors and </a:t>
            </a:r>
            <a:r>
              <a:rPr lang="en-US" sz="2600" dirty="0"/>
              <a:t>disclose </a:t>
            </a:r>
            <a:r>
              <a:rPr lang="en-US" sz="2600" dirty="0" smtClean="0"/>
              <a:t>their compensation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When 3(16) Fiduciary Hires Recordkeeper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Recordkeeper must provide 408(b)(2) fee disclosures to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Sponsor should consider requiring 3(16) Fiduciary to disclose recordkeeper’s fees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also confirm 3(16) Fiduciary is not hiring affiliated recordkeeper or receiving “kickbacks”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Suggested Best Practices: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Scope of Fiduciary Services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Level of </a:t>
            </a:r>
            <a:r>
              <a:rPr lang="en-US" dirty="0"/>
              <a:t>3(16</a:t>
            </a:r>
            <a:r>
              <a:rPr lang="en-US" dirty="0" smtClean="0"/>
              <a:t>) Fiduciary Responsibility 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Offer fiduciary service only if prudent process can be established and followed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Document selection and monitoring criteria when hiring other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Prepare regular reports of other providers’ services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Advisability of Different Service Levels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Simpler and easier to provide uniform level of fiduciary oversight across all plan clients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>
                <a:effectLst/>
              </a:rPr>
              <a:t>Suggested Best Practices:</a:t>
            </a:r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3(16) Contractual Considerations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Service Agreement for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state which responsibilities will shift to TPA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confirm that Plan Sponsor remains responsible for hiring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Sponsor should remain responsible for providing complete and accurate information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Coordination with Plan Document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Confirm Administrator and Named Fiduciary provisions are consistent with agreement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document may provide that both TPA and Plan Sponsor will serve as Named Fiduciaries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>
                <a:effectLst/>
              </a:rPr>
              <a:t>Suggested Best Practices:</a:t>
            </a:r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Monitoring Support for Plan Sponsor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Employer’s Duty to Monitor 3(16)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Must monitor 3(16) Fiduciary’s performance at reasonable intervals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Sponsor should ask for regular updates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Illustration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3(16) Fiduciary </a:t>
            </a:r>
            <a:r>
              <a:rPr lang="en-US" sz="2600" dirty="0"/>
              <a:t>provides updates on annual </a:t>
            </a:r>
            <a:r>
              <a:rPr lang="en-US" sz="2600" dirty="0" smtClean="0"/>
              <a:t>basis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Updates include summary information of:</a:t>
            </a:r>
            <a:endParaRPr lang="en-US" sz="2200" dirty="0"/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 smtClean="0"/>
              <a:t>	(1) number of benefit claims adjudicated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(2) exception reports identifying potential issues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(3) performance assessment of other providers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(4) benchmarking analysis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65F4BC-5804-4C6D-9932-66954FA6D4BB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7772400" cy="6400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>
                <a:effectLst/>
              </a:rPr>
              <a:t>Considerations for </a:t>
            </a:r>
            <a:r>
              <a:rPr lang="en-US" sz="3600" b="1" dirty="0" smtClean="0">
                <a:effectLst/>
              </a:rPr>
              <a:t>3(21) and 3(38) Fiduciary </a:t>
            </a:r>
            <a:r>
              <a:rPr lang="en-US" sz="3600" b="1" dirty="0">
                <a:effectLst/>
              </a:rPr>
              <a:t>Service </a:t>
            </a:r>
            <a:r>
              <a:rPr lang="en-US" sz="3600" b="1" dirty="0" smtClean="0">
                <a:effectLst/>
              </a:rPr>
              <a:t>Models</a:t>
            </a:r>
            <a:br>
              <a:rPr lang="en-US" sz="3600" b="1" dirty="0" smtClean="0">
                <a:effectLst/>
              </a:rPr>
            </a:br>
            <a:endParaRPr lang="en-US" sz="3600" b="1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43998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A9814D-FF7B-427C-9A19-90FA556927C4}" type="slidenum">
              <a:rPr lang="en-US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Fiduciary Service Models for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Financial Advisors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572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Legal Requirements for Fiduciary Advisors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ERISA requires advisor to receive levelized compensation to serve as plan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Advisers Act requires registration as RIA before offering advice for level, fee-based compensation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Spectrum of Possible Service Models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Helpful to focus on 3 basic approaches: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 smtClean="0"/>
              <a:t>	- Core 3(21) Fiduciary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 smtClean="0"/>
              <a:t>	- Hybrid 3(38) Fiduciary</a:t>
            </a:r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r>
              <a:rPr lang="en-US" sz="2600" dirty="0"/>
              <a:t>	</a:t>
            </a:r>
            <a:r>
              <a:rPr lang="en-US" sz="2600" dirty="0" smtClean="0"/>
              <a:t>- Full 3(38) Fiduciary</a:t>
            </a:r>
            <a:endParaRPr lang="en-US" sz="2600" dirty="0"/>
          </a:p>
          <a:p>
            <a:pPr marL="3968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None/>
              <a:defRPr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4182943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6E900-43BB-428C-8469-2A53AEBD9C79}" type="slidenum">
              <a:rPr lang="en-US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0"/>
            <a:ext cx="8077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Core 3(21) Fiduciary Service Model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066800"/>
            <a:ext cx="8153400" cy="4876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Core Service Provided by 3(21) Fiduciary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Assisting Plan Sponsor in selection and monitoring of Plan’s investment menu options 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Advice is non-discretionary (</a:t>
            </a:r>
            <a:r>
              <a:rPr lang="en-US" sz="2600" i="1" dirty="0" smtClean="0"/>
              <a:t>i.e.</a:t>
            </a:r>
            <a:r>
              <a:rPr lang="en-US" sz="2600" dirty="0" smtClean="0"/>
              <a:t>, recommendations)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Related Services</a:t>
            </a:r>
            <a:endParaRPr lang="en-US" sz="2600" dirty="0" smtClean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Assisting with IPS document where Plan Sponsor is responsible for reviewing and adopting IPS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Providing quarterly reports and meeting with Plan Sponsor annually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May also offer non-fiduciary services</a:t>
            </a:r>
          </a:p>
        </p:txBody>
      </p:sp>
    </p:spTree>
    <p:extLst>
      <p:ext uri="{BB962C8B-B14F-4D97-AF65-F5344CB8AC3E}">
        <p14:creationId xmlns:p14="http://schemas.microsoft.com/office/powerpoint/2010/main" val="34095793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AD4B5-BC42-4D11-90EF-B5C0ACB853CF}" type="slidenum">
              <a:rPr lang="en-US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Full 3(38) Fiduciary Service Model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143000"/>
            <a:ext cx="8153400" cy="48006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Full Investment Control by 3(38) Fiduciary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3(38) Fiduciary has authority to unilaterally change plan’s investment menu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Also has authority to make unilateral changes to IPS 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Provides quarterly reports to Plan Sponsor, but only meets as needed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/>
              <a:t>May also offer non-fiduciary </a:t>
            </a:r>
            <a:r>
              <a:rPr lang="en-US" sz="2600" dirty="0" smtClean="0"/>
              <a:t>services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Liability Protection for Plan Sponsor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only remains responsible for prudently appointing and monitoring 3(38) Fiduciary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Service model preferred by Plan Sponsors that want minimal involvement in plan investments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3873716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C82C29-2849-4A6F-8D74-990586710F55}" type="slidenum">
              <a:rPr lang="en-US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-76200"/>
            <a:ext cx="8077200" cy="152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Hybrid 3(38) Fiduciary Service Model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19200"/>
            <a:ext cx="8153400" cy="47244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Advantages of Hybrid Model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 is insulated from liability for mistakes concerning plan’s investment menu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Also retains indirect control over investment menu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3(38) </a:t>
            </a:r>
            <a:r>
              <a:rPr lang="en-US" sz="2600" dirty="0"/>
              <a:t>Fiduciary has </a:t>
            </a:r>
            <a:r>
              <a:rPr lang="en-US" sz="2600" dirty="0" smtClean="0"/>
              <a:t>discretion over menu but discusses proposed changes with Plan Sponsor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Plan Sponsor’s Authority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/>
              <a:t>Plan Sponsor </a:t>
            </a:r>
            <a:r>
              <a:rPr lang="en-US" sz="2600" dirty="0" smtClean="0"/>
              <a:t>may terminate 3(38) Fiduciary before any proposed change is implemented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Control over IPS gives Plan Sponsor ability to impose specific investment guidelines on 3(38) Fiduciary </a:t>
            </a:r>
            <a:endParaRPr lang="en-US" sz="2600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4313796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00DEF0-7983-4F3F-98C0-12E8C162BE2A}" type="slidenum">
              <a:rPr lang="en-US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Considerations for 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Determining Service Model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371600"/>
            <a:ext cx="8153400" cy="4876800"/>
          </a:xfrm>
        </p:spPr>
        <p:txBody>
          <a:bodyPr/>
          <a:lstStyle/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/>
              <a:t>Advisability of Different Service </a:t>
            </a:r>
            <a:r>
              <a:rPr lang="en-US" dirty="0" smtClean="0"/>
              <a:t>Choices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Advisor may choose to offer Core 3(21) services only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May also offer plan clients choice of 3(21) or 3(38)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Offering different choices may allow advisor to serve greater range of plan clients</a:t>
            </a:r>
          </a:p>
          <a:p>
            <a:pPr marL="282575" eaLnBrk="1" hangingPunct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defRPr/>
            </a:pPr>
            <a:r>
              <a:rPr lang="en-US" dirty="0" smtClean="0"/>
              <a:t>Comparing Fiduciary Service Models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Same level of accountability for any bad advice (discretionary or non-discretionary) under ERISA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Hybrid 3(38) model requires more coordination with Plan Sponsor and less scalable than Full 3(38) model</a:t>
            </a:r>
          </a:p>
        </p:txBody>
      </p:sp>
    </p:spTree>
    <p:extLst>
      <p:ext uri="{BB962C8B-B14F-4D97-AF65-F5344CB8AC3E}">
        <p14:creationId xmlns:p14="http://schemas.microsoft.com/office/powerpoint/2010/main" val="27295260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Services for Participants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19200"/>
            <a:ext cx="8001000" cy="47244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Non-Fiduciary Investment Education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Asset allocation models that use plan’s investment options may be provided if disclaimers are included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Non-Discretionary Investment Advice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Individualized advice should be provided on one-on-one basis and written records should be maintained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Discretionary Investment Advice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Advice may be provided in form of risk-based model portfolios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Model portfolios may also be used as plan’s QDIA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Fiduciary Benefits of 404(c) Compliance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295400"/>
            <a:ext cx="7848600" cy="46482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Liability Protection Under ERISA 404(c)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fiduciaries are not liable for losses resulting from participant’s investment control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Participants must have “opportunity to exercise control” for 404(c) purposes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menu must have broad range of investment alternatives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Ensuring 404(c) Compliance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Advisor can ensure plan menu requirement is met, but not other 404(c) requirements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Ask Plan </a:t>
            </a:r>
            <a:r>
              <a:rPr lang="en-US" sz="2600" dirty="0"/>
              <a:t>S</a:t>
            </a:r>
            <a:r>
              <a:rPr lang="en-US" sz="2600" dirty="0" smtClean="0"/>
              <a:t>ponsor to represent that other 404(c) requirements will be met in agreement with advisor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Suggested Best Practices: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Contractual Considerations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Investment Menu Responsibilities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define scope of advisor’s fiduciary services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specify investment areas in which advisor will not be responsible (</a:t>
            </a:r>
            <a:r>
              <a:rPr lang="en-US" sz="2600" i="1" dirty="0" smtClean="0"/>
              <a:t>e.g.</a:t>
            </a:r>
            <a:r>
              <a:rPr lang="en-US" sz="2600" dirty="0" smtClean="0"/>
              <a:t>, employer stock)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Other Responsibilities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For any non-fiduciary services, agreement should clarify advisor will not be acting as plan officer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also clarify if participants will be receiving education or advice from advisor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>
                <a:effectLst/>
              </a:rPr>
              <a:t>Suggested Best Practices</a:t>
            </a:r>
            <a:r>
              <a:rPr lang="en-US" sz="3600" b="1" dirty="0" smtClean="0">
                <a:effectLst/>
              </a:rPr>
              <a:t>:</a:t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Recordkeeper Considerations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80010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Recordkeeper’s Impact on Investment Costs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Recordkeeping platform determines universe of available investment funds and their share classes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Different share classes have varying expenses       (</a:t>
            </a:r>
            <a:r>
              <a:rPr lang="en-US" sz="2600" i="1" dirty="0" smtClean="0"/>
              <a:t>e.g.</a:t>
            </a:r>
            <a:r>
              <a:rPr lang="en-US" sz="2600" dirty="0" smtClean="0"/>
              <a:t>, 12b-1 fee, shareholder service fee)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clarify that advisor will not be responsible for share class determined by recordkeeper’s program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Recordkeeper’s Mandatory Funds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Recordkeeper may require use of certain funds    (</a:t>
            </a:r>
            <a:r>
              <a:rPr lang="en-US" sz="2600" i="1" dirty="0" smtClean="0"/>
              <a:t>e.g.</a:t>
            </a:r>
            <a:r>
              <a:rPr lang="en-US" sz="2600" dirty="0" smtClean="0"/>
              <a:t>, proprietary TDF)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Should clarify advisor will not monitor such funds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950C9-6107-48DC-890D-B2F73280B00C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0600" y="0"/>
            <a:ext cx="80772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>
                <a:effectLst/>
              </a:rPr>
              <a:t>Suggested Best Practices:</a:t>
            </a:r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3600" b="1" dirty="0" smtClean="0">
                <a:effectLst/>
              </a:rPr>
              <a:t>Special 3(38) Considerations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1447800"/>
            <a:ext cx="7848600" cy="44958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dirty="0" smtClean="0"/>
              <a:t>General 3(38) Considerations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Plan should transition to recordkeeper capable of supporting advisor, including model portfolios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Recordkeeper may require authorization letter or side agreement with Plan Sponsor</a:t>
            </a:r>
          </a:p>
          <a:p>
            <a:pPr marL="347663" indent="-285750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  <a:defRPr/>
            </a:pPr>
            <a:r>
              <a:rPr lang="en-US" dirty="0" smtClean="0"/>
              <a:t>Hybrid 3(38) Considerations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Advisor should provide notice of proposed menu changes except in extraordinary circumstances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600" dirty="0" smtClean="0"/>
              <a:t>Fiduciary must have power to take any necessary action in accordance with ERISA</a:t>
            </a:r>
          </a:p>
        </p:txBody>
      </p:sp>
    </p:spTree>
    <p:extLst>
      <p:ext uri="{BB962C8B-B14F-4D97-AF65-F5344CB8AC3E}">
        <p14:creationId xmlns:p14="http://schemas.microsoft.com/office/powerpoint/2010/main" val="38018151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A99166-658C-43C3-957E-766401DDF4B4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7696200" cy="76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Conclusions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90600" y="990600"/>
            <a:ext cx="8153400" cy="4953000"/>
          </a:xfrm>
        </p:spPr>
        <p:txBody>
          <a:bodyPr/>
          <a:lstStyle/>
          <a:p>
            <a:pPr marL="282575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dirty="0" smtClean="0"/>
              <a:t>No “One Size Fits All” Model for Providers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TPAs have flexibility in accepting Named Fiduciary duties in addition to duties as plan’s Administrator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Financial advisors can serve as Core 3(21), Hybrid 3(38) of Full 3(38) Fiduciaries</a:t>
            </a:r>
          </a:p>
          <a:p>
            <a:pPr marL="282575" eaLnBrk="1" hangingPunct="1">
              <a:lnSpc>
                <a:spcPct val="80000"/>
              </a:lnSpc>
              <a:spcBef>
                <a:spcPts val="1800"/>
              </a:spcBef>
              <a:buClr>
                <a:schemeClr val="tx1"/>
              </a:buClr>
            </a:pPr>
            <a:r>
              <a:rPr lang="en-US" dirty="0" smtClean="0"/>
              <a:t>Consulting with ERISA Counsel</a:t>
            </a:r>
            <a:endParaRPr lang="en-US" dirty="0"/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Providers should consult ERISA counsel before implementing any service model changes</a:t>
            </a:r>
          </a:p>
          <a:p>
            <a:pPr marL="682625" lvl="1" indent="-28575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2600" dirty="0" smtClean="0"/>
              <a:t>Plan sponsors should consult ERISA counsel to ensure fiduciary responsibilities are allocated properly</a:t>
            </a:r>
          </a:p>
        </p:txBody>
      </p:sp>
    </p:spTree>
    <p:extLst>
      <p:ext uri="{BB962C8B-B14F-4D97-AF65-F5344CB8AC3E}">
        <p14:creationId xmlns:p14="http://schemas.microsoft.com/office/powerpoint/2010/main" val="4696040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2E3905-9EE3-4050-B599-8ECFD115C24D}" type="slidenum">
              <a:rPr lang="en-US"/>
              <a:pPr>
                <a:defRPr/>
              </a:pPr>
              <a:t>39</a:t>
            </a:fld>
            <a:endParaRPr lang="en-US" dirty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66800" y="152400"/>
            <a:ext cx="8077200" cy="76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600" b="1" dirty="0" smtClean="0">
                <a:effectLst/>
              </a:rPr>
              <a:t>Important Information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43000" y="990600"/>
            <a:ext cx="7696200" cy="4953000"/>
          </a:xfrm>
        </p:spPr>
        <p:txBody>
          <a:bodyPr/>
          <a:lstStyle/>
          <a:p>
            <a:pPr marL="3175" lvl="1" indent="0" algn="just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</a:pPr>
            <a:r>
              <a:rPr lang="en-US" sz="2400" dirty="0" smtClean="0"/>
              <a:t>This presentation is intended for sponsors of 401(k) plans and other types of defined contribution retirement plans with participant-directed investments that are subject to the Employee Retirement Income Security Act of 1974, as amended (ERISA), as well as the service providers that work with such plans.  </a:t>
            </a:r>
          </a:p>
          <a:p>
            <a:pPr marL="3175" lvl="1" indent="0" algn="just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sz="2400" dirty="0" smtClean="0"/>
          </a:p>
          <a:p>
            <a:pPr marL="3175" lvl="1" indent="0" algn="just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</a:pPr>
            <a:r>
              <a:rPr lang="en-US" sz="2400" dirty="0" smtClean="0"/>
              <a:t>This information is intended for general informational purposes only, and it does not constitute legal, tax or investment advice on the part of The Wagner Law Group or its affiliates.</a:t>
            </a:r>
          </a:p>
          <a:p>
            <a:pPr marL="3175" lvl="1" indent="0" eaLnBrk="1" hangingPunct="1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Verdana" pitchFamily="34" charset="0"/>
              <a:buNone/>
            </a:pPr>
            <a:endParaRPr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4724400"/>
            <a:ext cx="6400800" cy="609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447800" y="2667000"/>
            <a:ext cx="6858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18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>
                <a:solidFill>
                  <a:srgbClr val="320E04"/>
                </a:solidFill>
                <a:latin typeface="Arial" pitchFamily="34" charset="0"/>
                <a:cs typeface="Arial" pitchFamily="34" charset="0"/>
              </a:rPr>
              <a:t>Marcia S. Wagner, Esq.</a:t>
            </a:r>
            <a:endParaRPr lang="en-US" sz="22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2200" b="1" dirty="0">
                <a:solidFill>
                  <a:schemeClr val="tx2"/>
                </a:solidFill>
                <a:latin typeface="Arial" charset="0"/>
                <a:cs typeface="Arial" charset="0"/>
              </a:rPr>
              <a:t>q.</a:t>
            </a:r>
          </a:p>
          <a:p>
            <a:pPr algn="ctr">
              <a:defRPr/>
            </a:pPr>
            <a:endParaRPr lang="en-US" sz="2000" dirty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  <a:cs typeface="Arial" charset="0"/>
              </a:rPr>
              <a:t>99 Summer Street, 13th Floor</a:t>
            </a:r>
          </a:p>
          <a:p>
            <a:pPr algn="ctr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  <a:cs typeface="Arial" charset="0"/>
              </a:rPr>
              <a:t>Boston, MA 02110</a:t>
            </a:r>
          </a:p>
          <a:p>
            <a:pPr algn="ctr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  <a:cs typeface="Arial" charset="0"/>
              </a:rPr>
              <a:t>Tel: (617) 357-5200 Fax: (617) 357-5250</a:t>
            </a:r>
          </a:p>
          <a:p>
            <a:pPr algn="ctr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  <a:cs typeface="Arial" charset="0"/>
              </a:rPr>
              <a:t>    Website: www.wagnerlawgroup.com</a:t>
            </a:r>
          </a:p>
          <a:p>
            <a:pPr algn="ctr">
              <a:defRPr/>
            </a:pPr>
            <a:r>
              <a:rPr lang="en-US" sz="2000" dirty="0">
                <a:solidFill>
                  <a:schemeClr val="tx2"/>
                </a:solidFill>
                <a:latin typeface="Arial" charset="0"/>
                <a:cs typeface="Arial" charset="0"/>
              </a:rPr>
              <a:t>marcia@wagnerlawgroup.com </a:t>
            </a: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8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8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8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1000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A0115595</a:t>
            </a:r>
            <a:endParaRPr lang="en-US" sz="1000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2200" dirty="0">
                <a:solidFill>
                  <a:srgbClr val="320E04"/>
                </a:solidFill>
                <a:latin typeface="Times New Roman" pitchFamily="18" charset="0"/>
              </a:rPr>
              <a:t>                    </a:t>
            </a: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214438" y="457200"/>
            <a:ext cx="7929562" cy="177641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r>
              <a:rPr lang="en-US" sz="4000" b="1" dirty="0">
                <a:effectLst/>
              </a:rPr>
              <a:t>The </a:t>
            </a:r>
            <a:r>
              <a:rPr lang="en-US" sz="4000" b="1" dirty="0" smtClean="0">
                <a:effectLst/>
              </a:rPr>
              <a:t>Do’s, Don’ts and Best Practices   </a:t>
            </a:r>
            <a:r>
              <a:rPr lang="en-US" sz="4000" b="1" dirty="0">
                <a:effectLst/>
              </a:rPr>
              <a:t/>
            </a:r>
            <a:br>
              <a:rPr lang="en-US" sz="4000" b="1" dirty="0">
                <a:effectLst/>
              </a:rPr>
            </a:br>
            <a:r>
              <a:rPr lang="en-US" sz="4000" b="1" dirty="0" smtClean="0">
                <a:effectLst/>
              </a:rPr>
              <a:t>for 3(16</a:t>
            </a:r>
            <a:r>
              <a:rPr lang="en-US" sz="4000" b="1" dirty="0">
                <a:effectLst/>
              </a:rPr>
              <a:t>), 3(21) and 3(38) Fiduciaries</a:t>
            </a:r>
            <a:endParaRPr lang="en-US" sz="4000" b="1" dirty="0" smtClean="0">
              <a:effectLst/>
            </a:endParaRPr>
          </a:p>
        </p:txBody>
      </p:sp>
      <p:pic>
        <p:nvPicPr>
          <p:cNvPr id="46085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35280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16581</TotalTime>
  <Words>2247</Words>
  <Application>Microsoft Office PowerPoint</Application>
  <PresentationFormat>On-screen Show (4:3)</PresentationFormat>
  <Paragraphs>340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Solstice</vt:lpstr>
      <vt:lpstr>The Do’s, Don’ts and Best Practices  for 3(16), 3(21) and 3(38) Fiduciaries  </vt:lpstr>
      <vt:lpstr> Introduction </vt:lpstr>
      <vt:lpstr>Employer’s Traditional Role as Named Fiduciary</vt:lpstr>
      <vt:lpstr>Employer’s Traditional Role as 3(16) Fiduciary</vt:lpstr>
      <vt:lpstr>Engaging Fiduciary Service Providers</vt:lpstr>
      <vt:lpstr>Core Responsibilities of 3(16) Fiduciary</vt:lpstr>
      <vt:lpstr>3(16) Fiduciary’s Oversight Role</vt:lpstr>
      <vt:lpstr>Special Liability and Penalty Rules  for 3(16) Fiduciaries</vt:lpstr>
      <vt:lpstr>Transferring Reporting and  Disclosure Duties to TPA</vt:lpstr>
      <vt:lpstr>Core Duties of 3(21) Fiduciaries</vt:lpstr>
      <vt:lpstr>Overview of 3(38) Fiduciaries</vt:lpstr>
      <vt:lpstr>Core Duties of 3(38) Fiduciaries</vt:lpstr>
      <vt:lpstr>3(38) Fiduciary vs. 3(21) Fiduciary</vt:lpstr>
      <vt:lpstr>Fiduciary Liability and Penalties</vt:lpstr>
      <vt:lpstr>Considerations for 3(16) Fiduciary Service Models</vt:lpstr>
      <vt:lpstr>Administrator vs. Named Fiduciary</vt:lpstr>
      <vt:lpstr>Scope of 3(16) Fiduciary’s Services</vt:lpstr>
      <vt:lpstr>TPAs and Bundled Providers</vt:lpstr>
      <vt:lpstr>Oversight of Plan’s Recordkeeper</vt:lpstr>
      <vt:lpstr>3(16) Fiduciary’s  Non-Fiduciary Services</vt:lpstr>
      <vt:lpstr>When 3(16) Fiduciary Hires  Non-Fiduciary Providers</vt:lpstr>
      <vt:lpstr>Responsibilities Retained  by Plan Sponsor</vt:lpstr>
      <vt:lpstr>408(b)(2) Fee Disclosures</vt:lpstr>
      <vt:lpstr>Suggested Best Practices: Scope of Fiduciary Services</vt:lpstr>
      <vt:lpstr>Suggested Best Practices: 3(16) Contractual Considerations</vt:lpstr>
      <vt:lpstr>Suggested Best Practices: Monitoring Support for Plan Sponsor</vt:lpstr>
      <vt:lpstr>Considerations for 3(21) and 3(38) Fiduciary Service Models </vt:lpstr>
      <vt:lpstr>Fiduciary Service Models for  Financial Advisors</vt:lpstr>
      <vt:lpstr>Core 3(21) Fiduciary Service Model</vt:lpstr>
      <vt:lpstr>Full 3(38) Fiduciary Service Model</vt:lpstr>
      <vt:lpstr>Hybrid 3(38) Fiduciary Service Model</vt:lpstr>
      <vt:lpstr>Considerations for  Determining Service Model</vt:lpstr>
      <vt:lpstr>Services for Participants</vt:lpstr>
      <vt:lpstr>Fiduciary Benefits of 404(c) Compliance</vt:lpstr>
      <vt:lpstr>Suggested Best Practices: Contractual Considerations</vt:lpstr>
      <vt:lpstr>Suggested Best Practices: Recordkeeper Considerations</vt:lpstr>
      <vt:lpstr>Suggested Best Practices: Special 3(38) Considerations</vt:lpstr>
      <vt:lpstr>Conclusions</vt:lpstr>
      <vt:lpstr>Important Information</vt:lpstr>
      <vt:lpstr> The Do’s, Don’ts and Best Practices    for 3(16), 3(21) and 3(38) Fiduciaries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Katharine Keane</cp:lastModifiedBy>
  <cp:revision>451</cp:revision>
  <cp:lastPrinted>2014-03-05T19:43:43Z</cp:lastPrinted>
  <dcterms:created xsi:type="dcterms:W3CDTF">2008-04-29T20:53:18Z</dcterms:created>
  <dcterms:modified xsi:type="dcterms:W3CDTF">2014-03-05T20:30:43Z</dcterms:modified>
</cp:coreProperties>
</file>