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16" r:id="rId1"/>
    <p:sldMasterId id="2147484031" r:id="rId2"/>
  </p:sldMasterIdLst>
  <p:notesMasterIdLst>
    <p:notesMasterId r:id="rId34"/>
  </p:notesMasterIdLst>
  <p:handoutMasterIdLst>
    <p:handoutMasterId r:id="rId35"/>
  </p:handoutMasterIdLst>
  <p:sldIdLst>
    <p:sldId id="386" r:id="rId3"/>
    <p:sldId id="395" r:id="rId4"/>
    <p:sldId id="404" r:id="rId5"/>
    <p:sldId id="407" r:id="rId6"/>
    <p:sldId id="332" r:id="rId7"/>
    <p:sldId id="421" r:id="rId8"/>
    <p:sldId id="428" r:id="rId9"/>
    <p:sldId id="429" r:id="rId10"/>
    <p:sldId id="430" r:id="rId11"/>
    <p:sldId id="432" r:id="rId12"/>
    <p:sldId id="433" r:id="rId13"/>
    <p:sldId id="434" r:id="rId14"/>
    <p:sldId id="435" r:id="rId15"/>
    <p:sldId id="436" r:id="rId16"/>
    <p:sldId id="437" r:id="rId17"/>
    <p:sldId id="438" r:id="rId18"/>
    <p:sldId id="439" r:id="rId19"/>
    <p:sldId id="441" r:id="rId20"/>
    <p:sldId id="442" r:id="rId21"/>
    <p:sldId id="443" r:id="rId22"/>
    <p:sldId id="444" r:id="rId23"/>
    <p:sldId id="445" r:id="rId24"/>
    <p:sldId id="446" r:id="rId25"/>
    <p:sldId id="447" r:id="rId26"/>
    <p:sldId id="448" r:id="rId27"/>
    <p:sldId id="334" r:id="rId28"/>
    <p:sldId id="440" r:id="rId29"/>
    <p:sldId id="400" r:id="rId30"/>
    <p:sldId id="399" r:id="rId31"/>
    <p:sldId id="449" r:id="rId32"/>
    <p:sldId id="424" r:id="rId3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77F"/>
    <a:srgbClr val="006747"/>
    <a:srgbClr val="009CA6"/>
    <a:srgbClr val="2DCCD3"/>
    <a:srgbClr val="00467F"/>
    <a:srgbClr val="1EBEF0"/>
    <a:srgbClr val="005EB8"/>
    <a:srgbClr val="ED8B00"/>
    <a:srgbClr val="C05131"/>
    <a:srgbClr val="8EC6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0061" autoAdjust="0"/>
    <p:restoredTop sz="85226" autoAdjust="0"/>
  </p:normalViewPr>
  <p:slideViewPr>
    <p:cSldViewPr snapToGrid="0" showGuides="1">
      <p:cViewPr>
        <p:scale>
          <a:sx n="100" d="100"/>
          <a:sy n="100" d="100"/>
        </p:scale>
        <p:origin x="180" y="660"/>
      </p:cViewPr>
      <p:guideLst>
        <p:guide orient="horz" pos="993"/>
        <p:guide orient="horz" pos="4240"/>
        <p:guide orient="horz" pos="3819"/>
        <p:guide orient="horz" pos="3021"/>
        <p:guide orient="horz" pos="232"/>
        <p:guide orient="horz"/>
        <p:guide orient="horz" pos="340"/>
        <p:guide orient="horz" pos="798"/>
        <p:guide pos="2767"/>
        <p:guide pos="2991"/>
        <p:guide pos="2880"/>
        <p:guide/>
        <p:guide pos="5549"/>
        <p:guide pos="206"/>
      </p:guideLst>
    </p:cSldViewPr>
  </p:slideViewPr>
  <p:outlineViewPr>
    <p:cViewPr>
      <p:scale>
        <a:sx n="33" d="100"/>
        <a:sy n="33" d="100"/>
      </p:scale>
      <p:origin x="0" y="0"/>
    </p:cViewPr>
  </p:outlineViewPr>
  <p:notesTextViewPr>
    <p:cViewPr>
      <p:scale>
        <a:sx n="1" d="1"/>
        <a:sy n="1" d="1"/>
      </p:scale>
      <p:origin x="0" y="0"/>
    </p:cViewPr>
  </p:notesTextViewPr>
  <p:sorterViewPr>
    <p:cViewPr>
      <p:scale>
        <a:sx n="141" d="100"/>
        <a:sy n="141" d="100"/>
      </p:scale>
      <p:origin x="0" y="0"/>
    </p:cViewPr>
  </p:sorterViewPr>
  <p:notesViewPr>
    <p:cSldViewPr snapToGrid="0" showGuides="1">
      <p:cViewPr varScale="1">
        <p:scale>
          <a:sx n="55" d="100"/>
          <a:sy n="55" d="100"/>
        </p:scale>
        <p:origin x="-1806" y="-72"/>
      </p:cViewPr>
      <p:guideLst>
        <p:guide orient="horz" pos="2929"/>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8" y="7"/>
            <a:ext cx="3037841" cy="464599"/>
          </a:xfrm>
          <a:prstGeom prst="rect">
            <a:avLst/>
          </a:prstGeom>
        </p:spPr>
        <p:txBody>
          <a:bodyPr vert="horz" lIns="90865" tIns="45431" rIns="90865" bIns="45431" rtlCol="0"/>
          <a:lstStyle>
            <a:lvl1pPr algn="l">
              <a:defRPr sz="1200"/>
            </a:lvl1pPr>
          </a:lstStyle>
          <a:p>
            <a:endParaRPr dirty="0"/>
          </a:p>
        </p:txBody>
      </p:sp>
      <p:sp>
        <p:nvSpPr>
          <p:cNvPr id="4" name="Footer Placeholder 3"/>
          <p:cNvSpPr>
            <a:spLocks noGrp="1"/>
          </p:cNvSpPr>
          <p:nvPr>
            <p:ph type="ftr" sz="quarter" idx="2"/>
          </p:nvPr>
        </p:nvSpPr>
        <p:spPr>
          <a:xfrm>
            <a:off x="8" y="8830322"/>
            <a:ext cx="3037841" cy="464596"/>
          </a:xfrm>
          <a:prstGeom prst="rect">
            <a:avLst/>
          </a:prstGeom>
        </p:spPr>
        <p:txBody>
          <a:bodyPr vert="horz" lIns="90865" tIns="45431" rIns="90865" bIns="45431" rtlCol="0" anchor="b"/>
          <a:lstStyle>
            <a:lvl1pPr algn="l">
              <a:defRPr sz="1200"/>
            </a:lvl1pPr>
          </a:lstStyle>
          <a:p>
            <a:endParaRPr dirty="0"/>
          </a:p>
        </p:txBody>
      </p:sp>
      <p:sp>
        <p:nvSpPr>
          <p:cNvPr id="5" name="Slide Number Placeholder 4"/>
          <p:cNvSpPr>
            <a:spLocks noGrp="1"/>
          </p:cNvSpPr>
          <p:nvPr>
            <p:ph type="sldNum" sz="quarter" idx="3"/>
          </p:nvPr>
        </p:nvSpPr>
        <p:spPr>
          <a:xfrm>
            <a:off x="3970932" y="8830322"/>
            <a:ext cx="3037841" cy="464596"/>
          </a:xfrm>
          <a:prstGeom prst="rect">
            <a:avLst/>
          </a:prstGeom>
        </p:spPr>
        <p:txBody>
          <a:bodyPr vert="horz" lIns="90865" tIns="45431" rIns="90865" bIns="45431" rtlCol="0" anchor="b"/>
          <a:lstStyle>
            <a:lvl1pPr algn="r">
              <a:defRPr sz="1200"/>
            </a:lvl1pPr>
          </a:lstStyle>
          <a:p>
            <a:fld id="{6812BD1F-9895-46CC-84E0-7207F1474CBB}" type="slidenum">
              <a:rPr/>
              <a:t>‹#›</a:t>
            </a:fld>
            <a:endParaRPr dirty="0"/>
          </a:p>
        </p:txBody>
      </p:sp>
    </p:spTree>
    <p:extLst>
      <p:ext uri="{BB962C8B-B14F-4D97-AF65-F5344CB8AC3E}">
        <p14:creationId xmlns:p14="http://schemas.microsoft.com/office/powerpoint/2010/main" val="5850780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8" y="7"/>
            <a:ext cx="3037841" cy="464599"/>
          </a:xfrm>
          <a:prstGeom prst="rect">
            <a:avLst/>
          </a:prstGeom>
        </p:spPr>
        <p:txBody>
          <a:bodyPr vert="horz" lIns="90865" tIns="45431" rIns="90865" bIns="45431" rtlCol="0"/>
          <a:lstStyle>
            <a:lvl1pPr algn="l">
              <a:defRPr sz="1200"/>
            </a:lvl1pPr>
          </a:lstStyle>
          <a:p>
            <a:endParaRPr dirty="0"/>
          </a:p>
        </p:txBody>
      </p:sp>
      <p:sp>
        <p:nvSpPr>
          <p:cNvPr id="3" name="Date Placeholder 2"/>
          <p:cNvSpPr>
            <a:spLocks noGrp="1"/>
          </p:cNvSpPr>
          <p:nvPr>
            <p:ph type="dt" idx="1"/>
          </p:nvPr>
        </p:nvSpPr>
        <p:spPr>
          <a:xfrm>
            <a:off x="3970932" y="7"/>
            <a:ext cx="3037841" cy="464599"/>
          </a:xfrm>
          <a:prstGeom prst="rect">
            <a:avLst/>
          </a:prstGeom>
        </p:spPr>
        <p:txBody>
          <a:bodyPr vert="horz" lIns="90865" tIns="45431" rIns="90865" bIns="45431" rtlCol="0"/>
          <a:lstStyle>
            <a:lvl1pPr algn="r">
              <a:defRPr sz="1200"/>
            </a:lvl1pPr>
          </a:lstStyle>
          <a:p>
            <a:fld id="{CA7B17E1-9691-4CF0-8878-002E44B3FE99}" type="datetimeFigureOut">
              <a:rPr lang="en-US"/>
              <a:t>11/22/2013</a:t>
            </a:fld>
            <a:endParaRPr dirty="0"/>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0865" tIns="45431" rIns="90865" bIns="45431" rtlCol="0" anchor="ctr"/>
          <a:lstStyle/>
          <a:p>
            <a:endParaRPr dirty="0"/>
          </a:p>
        </p:txBody>
      </p:sp>
      <p:sp>
        <p:nvSpPr>
          <p:cNvPr id="5" name="Notes Placeholder 4"/>
          <p:cNvSpPr>
            <a:spLocks noGrp="1"/>
          </p:cNvSpPr>
          <p:nvPr>
            <p:ph type="body" sz="quarter" idx="3"/>
          </p:nvPr>
        </p:nvSpPr>
        <p:spPr>
          <a:xfrm>
            <a:off x="701044" y="4415912"/>
            <a:ext cx="5608319" cy="4182862"/>
          </a:xfrm>
          <a:prstGeom prst="rect">
            <a:avLst/>
          </a:prstGeom>
        </p:spPr>
        <p:txBody>
          <a:bodyPr vert="horz" lIns="90865" tIns="45431" rIns="90865" bIns="45431"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8" y="8830322"/>
            <a:ext cx="3037841" cy="464596"/>
          </a:xfrm>
          <a:prstGeom prst="rect">
            <a:avLst/>
          </a:prstGeom>
        </p:spPr>
        <p:txBody>
          <a:bodyPr vert="horz" lIns="90865" tIns="45431" rIns="90865" bIns="45431" rtlCol="0" anchor="b"/>
          <a:lstStyle>
            <a:lvl1pPr algn="l">
              <a:defRPr sz="1200"/>
            </a:lvl1pPr>
          </a:lstStyle>
          <a:p>
            <a:endParaRPr dirty="0"/>
          </a:p>
        </p:txBody>
      </p:sp>
      <p:sp>
        <p:nvSpPr>
          <p:cNvPr id="7" name="Slide Number Placeholder 6"/>
          <p:cNvSpPr>
            <a:spLocks noGrp="1"/>
          </p:cNvSpPr>
          <p:nvPr>
            <p:ph type="sldNum" sz="quarter" idx="5"/>
          </p:nvPr>
        </p:nvSpPr>
        <p:spPr>
          <a:xfrm>
            <a:off x="3970932" y="8830322"/>
            <a:ext cx="3037841" cy="464596"/>
          </a:xfrm>
          <a:prstGeom prst="rect">
            <a:avLst/>
          </a:prstGeom>
        </p:spPr>
        <p:txBody>
          <a:bodyPr vert="horz" lIns="90865" tIns="45431" rIns="90865" bIns="45431" rtlCol="0" anchor="b"/>
          <a:lstStyle>
            <a:lvl1pPr algn="r">
              <a:defRPr sz="1200"/>
            </a:lvl1pPr>
          </a:lstStyle>
          <a:p>
            <a:fld id="{DC7191D3-4E4B-42E3-96E0-819975A3A0A6}" type="slidenum">
              <a:rPr/>
              <a:t>‹#›</a:t>
            </a:fld>
            <a:endParaRPr dirty="0"/>
          </a:p>
        </p:txBody>
      </p:sp>
    </p:spTree>
    <p:extLst>
      <p:ext uri="{BB962C8B-B14F-4D97-AF65-F5344CB8AC3E}">
        <p14:creationId xmlns:p14="http://schemas.microsoft.com/office/powerpoint/2010/main" val="2864956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WHY NOW?</a:t>
            </a:r>
          </a:p>
          <a:p>
            <a:endParaRPr lang="en-US" b="1" dirty="0" smtClean="0"/>
          </a:p>
          <a:p>
            <a:pPr marL="172073" indent="-172073">
              <a:spcAft>
                <a:spcPts val="602"/>
              </a:spcAft>
              <a:buFont typeface="Arial" pitchFamily="34" charset="0"/>
              <a:buChar char="•"/>
            </a:pPr>
            <a:r>
              <a:rPr lang="en-US" dirty="0" smtClean="0"/>
              <a:t>Target</a:t>
            </a:r>
            <a:r>
              <a:rPr lang="en-US" baseline="0" dirty="0" smtClean="0"/>
              <a:t> Date Funds were once a small component of the entire defined contribution landscape. Now, six years after the Pension Protection Act, Target Date Funds are the fastest growing segment of defined contribution and the predominate choice for QDIAs.</a:t>
            </a:r>
          </a:p>
          <a:p>
            <a:pPr>
              <a:spcAft>
                <a:spcPts val="602"/>
              </a:spcAft>
            </a:pPr>
            <a:endParaRPr lang="en-US" b="1" baseline="0" dirty="0" smtClean="0">
              <a:solidFill>
                <a:srgbClr val="FF0000"/>
              </a:solidFill>
            </a:endParaRPr>
          </a:p>
          <a:p>
            <a:pPr marL="172073" indent="-172073">
              <a:buFont typeface="Arial" pitchFamily="34" charset="0"/>
              <a:buChar char="•"/>
            </a:pPr>
            <a:r>
              <a:rPr lang="en-US" baseline="0" dirty="0" smtClean="0"/>
              <a:t>Plan sponsors are placing more emphasis on Target Date Funds than they did in the past. They are beginning to recognize that the complexity merits more time, attention and expertise than they initially thought.</a:t>
            </a:r>
          </a:p>
          <a:p>
            <a:endParaRPr lang="en-US" baseline="0" dirty="0" smtClean="0"/>
          </a:p>
          <a:p>
            <a:pPr marL="172073" indent="-172073">
              <a:buFont typeface="Arial" pitchFamily="34" charset="0"/>
              <a:buChar char="•"/>
            </a:pPr>
            <a:r>
              <a:rPr lang="en-US" baseline="0" dirty="0" smtClean="0"/>
              <a:t>We know that advisors want to bring the latest thinking and strategies Target Dates to their Plan Sponsor clients, so over the next (45 minutes) we’re going to  provide views and insights and share research about</a:t>
            </a:r>
          </a:p>
          <a:p>
            <a:endParaRPr lang="en-US" baseline="0" dirty="0" smtClean="0"/>
          </a:p>
          <a:p>
            <a:pPr marL="630934" lvl="1" indent="-172073">
              <a:buFont typeface="Arial" pitchFamily="34" charset="0"/>
              <a:buChar char="-"/>
            </a:pPr>
            <a:r>
              <a:rPr lang="en-US" baseline="0" dirty="0" smtClean="0"/>
              <a:t>What’s changed over the last 12 months</a:t>
            </a:r>
          </a:p>
          <a:p>
            <a:pPr marL="630934" lvl="1" indent="-172073">
              <a:buFont typeface="Arial" pitchFamily="34" charset="0"/>
              <a:buChar char="-"/>
            </a:pPr>
            <a:r>
              <a:rPr lang="en-US" baseline="0" dirty="0" smtClean="0"/>
              <a:t>Lessons learned from leading teams</a:t>
            </a:r>
          </a:p>
          <a:p>
            <a:pPr marL="630934" lvl="1" indent="-172073">
              <a:buFont typeface="Arial" pitchFamily="34" charset="0"/>
              <a:buChar char="-"/>
            </a:pPr>
            <a:r>
              <a:rPr lang="en-US" baseline="0" dirty="0" smtClean="0"/>
              <a:t>Where the consulting opportunities are, and</a:t>
            </a:r>
          </a:p>
          <a:p>
            <a:pPr marL="630934" lvl="1" indent="-172073">
              <a:buFont typeface="Arial" pitchFamily="34" charset="0"/>
              <a:buChar char="-"/>
            </a:pPr>
            <a:r>
              <a:rPr lang="en-US" baseline="0" dirty="0" smtClean="0"/>
              <a:t>How to apply the latest research into your consulting practice</a:t>
            </a:r>
          </a:p>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a:t>
            </a:fld>
            <a:endParaRPr lang="en-US" dirty="0"/>
          </a:p>
        </p:txBody>
      </p:sp>
    </p:spTree>
    <p:extLst>
      <p:ext uri="{BB962C8B-B14F-4D97-AF65-F5344CB8AC3E}">
        <p14:creationId xmlns:p14="http://schemas.microsoft.com/office/powerpoint/2010/main" val="2442023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THE CURRENT LANDSCAPE</a:t>
            </a:r>
          </a:p>
          <a:p>
            <a:endParaRPr lang="en-US" b="1" dirty="0" smtClean="0"/>
          </a:p>
          <a:p>
            <a:pPr marL="171450" indent="-171450">
              <a:buFont typeface="Arial" pitchFamily="34" charset="0"/>
              <a:buChar char="•"/>
            </a:pPr>
            <a:r>
              <a:rPr lang="en-US" sz="1200" kern="1200" dirty="0" smtClean="0">
                <a:solidFill>
                  <a:schemeClr val="tx1"/>
                </a:solidFill>
                <a:effectLst/>
                <a:latin typeface="+mn-lt"/>
                <a:ea typeface="+mn-ea"/>
                <a:cs typeface="+mn-cs"/>
              </a:rPr>
              <a:t>First of all, I think the most important number is really in the title. The target date funds are expected to go to 3.7 trillion dollars by 2020. Let's put that number in context for a minute. So, currently, target date fund mutual fund assets are roughly 500 billion dollars. So we're talking about going from 500 billion to nearly 4 trillion in only six and a half years. </a:t>
            </a:r>
          </a:p>
          <a:p>
            <a:pPr marL="0" indent="0">
              <a:buFont typeface="Arial" pitchFamily="34" charset="0"/>
              <a:buNone/>
            </a:pPr>
            <a:endParaRPr lang="en-US" sz="1200" kern="1200" dirty="0" smtClean="0">
              <a:solidFill>
                <a:schemeClr val="tx1"/>
              </a:solidFill>
              <a:effectLst/>
              <a:latin typeface="+mn-lt"/>
              <a:ea typeface="+mn-ea"/>
              <a:cs typeface="+mn-cs"/>
            </a:endParaRPr>
          </a:p>
          <a:p>
            <a:pPr marL="171450" indent="-171450">
              <a:buFont typeface="Arial" pitchFamily="34" charset="0"/>
              <a:buChar char="•"/>
            </a:pPr>
            <a:r>
              <a:rPr lang="en-US" sz="1200" kern="1200" dirty="0" smtClean="0">
                <a:solidFill>
                  <a:schemeClr val="tx1"/>
                </a:solidFill>
                <a:effectLst/>
                <a:latin typeface="+mn-lt"/>
                <a:ea typeface="+mn-ea"/>
                <a:cs typeface="+mn-cs"/>
              </a:rPr>
              <a:t>By the end of this decade, it's likely that target date fund assets are going to be more than half of defined contribution assets. And if you put that in context of people's retirement savings, defined contribution is expected to become a bigger and bigger part of that savings. And as that happens, target date funds are going to become an even bigger and bigger part of that landscape. </a:t>
            </a:r>
          </a:p>
          <a:p>
            <a:pPr marL="0" indent="0">
              <a:buFont typeface="Arial" pitchFamily="34" charset="0"/>
              <a:buNone/>
            </a:pPr>
            <a:endParaRPr lang="en-US" sz="1200" kern="1200" dirty="0" smtClean="0">
              <a:solidFill>
                <a:schemeClr val="tx1"/>
              </a:solidFill>
              <a:effectLst/>
              <a:latin typeface="+mn-lt"/>
              <a:ea typeface="+mn-ea"/>
              <a:cs typeface="+mn-cs"/>
            </a:endParaRPr>
          </a:p>
          <a:p>
            <a:pPr marL="171450" indent="-171450">
              <a:buFont typeface="Arial" pitchFamily="34" charset="0"/>
              <a:buChar char="•"/>
            </a:pPr>
            <a:r>
              <a:rPr lang="en-US" sz="1200" kern="1200" dirty="0" smtClean="0">
                <a:solidFill>
                  <a:schemeClr val="tx1"/>
                </a:solidFill>
                <a:effectLst/>
                <a:latin typeface="+mn-lt"/>
                <a:ea typeface="+mn-ea"/>
                <a:cs typeface="+mn-cs"/>
              </a:rPr>
              <a:t>As those two trends merge, what we expect to see is that the advisors and the firms that have the most success will be experts on target date funds; will be able to help their clients and help their participants ultimately save more efficiently, de-cumulate more efficiently, and really provide participants for their sponsors with better outcomes.  </a:t>
            </a:r>
          </a:p>
          <a:p>
            <a:pPr marL="171450" indent="-171450">
              <a:buFont typeface="Arial" pitchFamily="34" charset="0"/>
              <a:buChar char="•"/>
            </a:pPr>
            <a:endParaRPr lang="en-US" sz="1200" kern="1200" dirty="0" smtClean="0">
              <a:solidFill>
                <a:schemeClr val="tx1"/>
              </a:solidFill>
              <a:effectLst/>
              <a:latin typeface="+mn-lt"/>
              <a:ea typeface="+mn-ea"/>
              <a:cs typeface="+mn-cs"/>
            </a:endParaRPr>
          </a:p>
          <a:p>
            <a:pPr marL="171450" indent="-171450">
              <a:buFont typeface="Arial" pitchFamily="34" charset="0"/>
              <a:buChar char="•"/>
            </a:pPr>
            <a:r>
              <a:rPr lang="en-US" sz="1200" kern="1200" dirty="0" smtClean="0">
                <a:solidFill>
                  <a:schemeClr val="tx1"/>
                </a:solidFill>
                <a:effectLst/>
                <a:latin typeface="+mn-lt"/>
                <a:ea typeface="+mn-ea"/>
                <a:cs typeface="+mn-cs"/>
              </a:rPr>
              <a:t>So we've talked about how fast target date funds are growing. We haven't talked about how complex they are. There's nearly 50 different fund families that provide target date funds, and each one of them have different underlying asset classes. Some use as many as 20 different asset classes. </a:t>
            </a:r>
          </a:p>
          <a:p>
            <a:pPr marL="0" indent="0">
              <a:buFont typeface="Arial" pitchFamily="34" charset="0"/>
              <a:buNone/>
            </a:pPr>
            <a:endParaRPr lang="en-US" sz="1200" kern="1200" dirty="0" smtClean="0">
              <a:solidFill>
                <a:schemeClr val="tx1"/>
              </a:solidFill>
              <a:effectLst/>
              <a:latin typeface="+mn-lt"/>
              <a:ea typeface="+mn-ea"/>
              <a:cs typeface="+mn-cs"/>
            </a:endParaRPr>
          </a:p>
          <a:p>
            <a:pPr marL="171450" indent="-171450">
              <a:buFont typeface="Arial" pitchFamily="34" charset="0"/>
              <a:buChar char="•"/>
            </a:pPr>
            <a:r>
              <a:rPr lang="en-US" sz="1200" kern="1200" dirty="0" smtClean="0">
                <a:solidFill>
                  <a:schemeClr val="tx1"/>
                </a:solidFill>
                <a:effectLst/>
                <a:latin typeface="+mn-lt"/>
                <a:ea typeface="+mn-ea"/>
                <a:cs typeface="+mn-cs"/>
              </a:rPr>
              <a:t>Each of them have different glide paths or allocations between stocks and bonds that change periodically over time. And then ultimately each one of them are trying to accomplish something differently for the plan sponsors. </a:t>
            </a:r>
          </a:p>
          <a:p>
            <a:pPr marL="0" indent="0">
              <a:buFont typeface="Arial" pitchFamily="34" charset="0"/>
              <a:buNone/>
            </a:pPr>
            <a:r>
              <a:rPr lang="en-US" sz="1200" kern="1200" dirty="0" smtClean="0">
                <a:solidFill>
                  <a:schemeClr val="tx1"/>
                </a:solidFill>
                <a:effectLst/>
                <a:latin typeface="+mn-lt"/>
                <a:ea typeface="+mn-ea"/>
                <a:cs typeface="+mn-cs"/>
              </a:rPr>
              <a:t> </a:t>
            </a:r>
          </a:p>
          <a:p>
            <a:pPr marL="171450" indent="-171450">
              <a:buFont typeface="Arial" pitchFamily="34" charset="0"/>
              <a:buChar char="•"/>
            </a:pPr>
            <a:r>
              <a:rPr lang="en-US" sz="1200" kern="1200" dirty="0" smtClean="0">
                <a:solidFill>
                  <a:schemeClr val="tx1"/>
                </a:solidFill>
                <a:effectLst/>
                <a:latin typeface="+mn-lt"/>
                <a:ea typeface="+mn-ea"/>
                <a:cs typeface="+mn-cs"/>
              </a:rPr>
              <a:t>Because it's so fast growing, because it's evolving, because they're complex, it's really hard for plans to evaluate them. But what makes it complicated isn't just that there are so many variables and so many levers; it's that these choices are really driving participant outcomes. </a:t>
            </a:r>
          </a:p>
          <a:p>
            <a:pPr marL="0" indent="0">
              <a:buFont typeface="Arial" pitchFamily="34" charset="0"/>
              <a:buNone/>
            </a:pPr>
            <a:r>
              <a:rPr lang="en-US" sz="1200" kern="1200" dirty="0" smtClean="0">
                <a:solidFill>
                  <a:schemeClr val="tx1"/>
                </a:solidFill>
                <a:effectLst/>
                <a:latin typeface="+mn-lt"/>
                <a:ea typeface="+mn-ea"/>
                <a:cs typeface="+mn-cs"/>
              </a:rPr>
              <a:t> </a:t>
            </a:r>
          </a:p>
          <a:p>
            <a:pPr marL="171450" indent="-171450">
              <a:buFont typeface="Arial" pitchFamily="34" charset="0"/>
              <a:buChar char="•"/>
            </a:pPr>
            <a:r>
              <a:rPr lang="en-US" sz="1200" kern="1200" dirty="0" smtClean="0">
                <a:solidFill>
                  <a:schemeClr val="tx1"/>
                </a:solidFill>
                <a:effectLst/>
                <a:latin typeface="+mn-lt"/>
                <a:ea typeface="+mn-ea"/>
                <a:cs typeface="+mn-cs"/>
              </a:rPr>
              <a:t>If you look at, say, 2008, for example, the best-performing target date fund only lost about 15 percent. The worst-performing target date fund lost almost 40 percent. The target date fund that was selected by the plan that was advised by the consultant ultimately is what drove that decisions. </a:t>
            </a:r>
          </a:p>
          <a:p>
            <a:pPr marL="0" indent="0">
              <a:buFont typeface="Arial" pitchFamily="34" charset="0"/>
              <a:buNone/>
            </a:pPr>
            <a:r>
              <a:rPr lang="en-US" sz="1200" kern="1200" dirty="0" smtClean="0">
                <a:solidFill>
                  <a:schemeClr val="tx1"/>
                </a:solidFill>
                <a:effectLst/>
                <a:latin typeface="+mn-lt"/>
                <a:ea typeface="+mn-ea"/>
                <a:cs typeface="+mn-cs"/>
              </a:rPr>
              <a:t> </a:t>
            </a:r>
          </a:p>
          <a:p>
            <a:pPr marL="171450" indent="-171450">
              <a:buFont typeface="Arial" pitchFamily="34" charset="0"/>
              <a:buChar char="•"/>
            </a:pPr>
            <a:r>
              <a:rPr lang="en-US" sz="1200" kern="1200" dirty="0" smtClean="0">
                <a:solidFill>
                  <a:schemeClr val="tx1"/>
                </a:solidFill>
                <a:effectLst/>
                <a:latin typeface="+mn-lt"/>
                <a:ea typeface="+mn-ea"/>
                <a:cs typeface="+mn-cs"/>
              </a:rPr>
              <a:t>If you don't make the right elections here, you can ultimately give your plans, and give their participants, extremely poor outcomes. And that's not going to just impact them in the short-term; what we think will happen is they will ultimately leave the target date fund. They'll de-risk their portfolio and move in to stable value or money market fund, and then ultimately not be able to accumulate enough to have a successful retirement.</a:t>
            </a:r>
          </a:p>
          <a:p>
            <a:pPr marL="172073" indent="-172073">
              <a:buFont typeface="Arial" pitchFamily="34" charset="0"/>
              <a:buChar char="•"/>
            </a:pPr>
            <a:endParaRPr lang="en-US" dirty="0" smtClean="0"/>
          </a:p>
          <a:p>
            <a:pPr marL="172073" indent="-172073">
              <a:buFont typeface="Arial" pitchFamily="34" charset="0"/>
              <a:buChar char="•"/>
            </a:pPr>
            <a:r>
              <a:rPr lang="en-US" dirty="0" smtClean="0"/>
              <a:t>As you know, Target Date Funds are the fastest growing</a:t>
            </a:r>
            <a:r>
              <a:rPr lang="en-US" baseline="0" dirty="0" smtClean="0"/>
              <a:t> segment in the defined contribution market. By 2020, assets are expected to account for 50% of DC assets and grow to 3.7 trillion.</a:t>
            </a:r>
          </a:p>
          <a:p>
            <a:endParaRPr lang="en-US" baseline="0" dirty="0" smtClean="0"/>
          </a:p>
          <a:p>
            <a:pPr marL="172073" indent="-172073">
              <a:buFont typeface="Arial" pitchFamily="34" charset="0"/>
              <a:buChar char="•"/>
            </a:pPr>
            <a:r>
              <a:rPr lang="en-US" baseline="0" dirty="0" smtClean="0"/>
              <a:t>The product choices are complex. Plan sponsors have started to recognize that </a:t>
            </a:r>
            <a:r>
              <a:rPr lang="en-US" i="0" baseline="0" dirty="0" smtClean="0"/>
              <a:t>not all Target Date Funds are created equal, and that successfully managing a TDF required a very broad skill set.  You can no longer make informed decisions by looking solely at historic investment results. Instead, an you must understand the objective and evaluate if the manager has the broad range of skills required to manage a Target Date Fund over a long period of time. </a:t>
            </a:r>
          </a:p>
          <a:p>
            <a:pPr marL="172073" indent="-172073">
              <a:buFont typeface="Arial" pitchFamily="34" charset="0"/>
              <a:buChar char="•"/>
            </a:pPr>
            <a:endParaRPr lang="en-US" i="0" baseline="0" dirty="0" smtClean="0"/>
          </a:p>
          <a:p>
            <a:r>
              <a:rPr lang="en-US" b="1" baseline="0" dirty="0" smtClean="0"/>
              <a:t>The Complexities Create Advisor Opportunities</a:t>
            </a:r>
          </a:p>
          <a:p>
            <a:endParaRPr lang="en-US" b="1" baseline="0" dirty="0" smtClean="0"/>
          </a:p>
          <a:p>
            <a:pPr marL="172073" indent="-172073">
              <a:buFont typeface="Arial" pitchFamily="34" charset="0"/>
              <a:buChar char="•"/>
            </a:pPr>
            <a:r>
              <a:rPr lang="en-US" baseline="0" dirty="0" smtClean="0"/>
              <a:t>Given their size and unique construction, TDFs can’t really be evaluated like any other fund on the plan menu. They have a different weighting and fiduciary significance and should really be considered as if they were in a distinct class of their own.</a:t>
            </a:r>
          </a:p>
          <a:p>
            <a:pPr marL="172073" indent="-172073">
              <a:buFont typeface="Arial" pitchFamily="34" charset="0"/>
              <a:buChar char="•"/>
            </a:pPr>
            <a:endParaRPr lang="en-US" baseline="0" dirty="0" smtClean="0"/>
          </a:p>
          <a:p>
            <a:pPr marL="172073" indent="-172073">
              <a:buFont typeface="Arial" pitchFamily="34" charset="0"/>
              <a:buChar char="•"/>
            </a:pPr>
            <a:r>
              <a:rPr lang="en-US" baseline="0" dirty="0" smtClean="0"/>
              <a:t>It requires specialized expertise. </a:t>
            </a:r>
            <a:r>
              <a:rPr lang="en-US" b="0" i="0" baseline="0" dirty="0" smtClean="0">
                <a:solidFill>
                  <a:srgbClr val="FF0000"/>
                </a:solidFill>
              </a:rPr>
              <a:t>Consider the range of  skills required to be a successful TDF  manager:</a:t>
            </a:r>
          </a:p>
          <a:p>
            <a:pPr marL="624152" lvl="1" indent="-172073">
              <a:buFont typeface="Arial" pitchFamily="34" charset="0"/>
              <a:buChar char="•"/>
            </a:pPr>
            <a:r>
              <a:rPr lang="en-US" b="0" i="0" baseline="0" dirty="0" smtClean="0">
                <a:solidFill>
                  <a:srgbClr val="FF0000"/>
                </a:solidFill>
              </a:rPr>
              <a:t>Skill at managing a broad range of asset class exposures</a:t>
            </a:r>
          </a:p>
          <a:p>
            <a:pPr marL="624152" lvl="1" indent="-172073">
              <a:buFont typeface="Arial" pitchFamily="34" charset="0"/>
              <a:buChar char="•"/>
            </a:pPr>
            <a:r>
              <a:rPr lang="en-US" b="0" i="0" baseline="0" dirty="0" smtClean="0">
                <a:solidFill>
                  <a:srgbClr val="FF0000"/>
                </a:solidFill>
              </a:rPr>
              <a:t>Skill at managing asset allocation</a:t>
            </a:r>
          </a:p>
          <a:p>
            <a:pPr marL="624152" lvl="1" indent="-172073">
              <a:buFont typeface="Arial" pitchFamily="34" charset="0"/>
              <a:buChar char="•"/>
            </a:pPr>
            <a:r>
              <a:rPr lang="en-US" b="0" i="0" baseline="0" dirty="0" smtClean="0">
                <a:solidFill>
                  <a:srgbClr val="FF0000"/>
                </a:solidFill>
              </a:rPr>
              <a:t>Risk Management </a:t>
            </a:r>
          </a:p>
          <a:p>
            <a:pPr marL="624152" lvl="1" indent="-172073">
              <a:buFont typeface="Arial" pitchFamily="34" charset="0"/>
              <a:buChar char="•"/>
            </a:pPr>
            <a:r>
              <a:rPr lang="en-US" b="0" i="0" baseline="0" dirty="0" smtClean="0">
                <a:solidFill>
                  <a:srgbClr val="FF0000"/>
                </a:solidFill>
              </a:rPr>
              <a:t>Then recognize that all of these skills must be done at scale.</a:t>
            </a:r>
          </a:p>
          <a:p>
            <a:pPr marL="452079" lvl="1" indent="0">
              <a:buFont typeface="Arial" pitchFamily="34" charset="0"/>
              <a:buNone/>
            </a:pPr>
            <a:endParaRPr lang="en-US" sz="1200" b="0" i="0" kern="1200" baseline="0" dirty="0" smtClean="0">
              <a:solidFill>
                <a:srgbClr val="FF0000"/>
              </a:solidFill>
              <a:effectLst/>
              <a:latin typeface="+mn-lt"/>
              <a:ea typeface="+mn-ea"/>
              <a:cs typeface="+mn-cs"/>
            </a:endParaRPr>
          </a:p>
          <a:p>
            <a:pPr marL="0" lvl="1" indent="0">
              <a:buFont typeface="Arial" pitchFamily="34" charset="0"/>
              <a:buNone/>
            </a:pPr>
            <a:r>
              <a:rPr lang="en-US" sz="1200" kern="1200" dirty="0" smtClean="0">
                <a:solidFill>
                  <a:schemeClr val="tx1"/>
                </a:solidFill>
                <a:effectLst/>
                <a:latin typeface="+mn-lt"/>
                <a:ea typeface="+mn-ea"/>
                <a:cs typeface="+mn-cs"/>
              </a:rPr>
              <a:t>We think that a framework is necessary for categorizing glide paths. However, we think it makes more sense to think about them in terms of their objective. </a:t>
            </a:r>
          </a:p>
          <a:p>
            <a:pPr marL="171450" lvl="1" indent="-171450">
              <a:buFont typeface="Arial" pitchFamily="34" charset="0"/>
              <a:buChar char="•"/>
            </a:pPr>
            <a:r>
              <a:rPr lang="en-US" sz="1200" kern="1200" dirty="0" smtClean="0">
                <a:solidFill>
                  <a:schemeClr val="tx1"/>
                </a:solidFill>
                <a:effectLst/>
                <a:latin typeface="+mn-lt"/>
                <a:ea typeface="+mn-ea"/>
                <a:cs typeface="+mn-cs"/>
              </a:rPr>
              <a:t>Are they trying to preserve capital? In other words, do they have a low equity landing point, or a low equity terminal point?</a:t>
            </a:r>
          </a:p>
          <a:p>
            <a:pPr marL="171450" lvl="1" indent="-171450">
              <a:buFont typeface="Arial" pitchFamily="34" charset="0"/>
              <a:buChar char="•"/>
            </a:pPr>
            <a:r>
              <a:rPr lang="en-US" sz="1200" kern="1200" dirty="0" smtClean="0">
                <a:solidFill>
                  <a:schemeClr val="tx1"/>
                </a:solidFill>
                <a:effectLst/>
                <a:latin typeface="+mn-lt"/>
                <a:ea typeface="+mn-ea"/>
                <a:cs typeface="+mn-cs"/>
              </a:rPr>
              <a:t>Are they trying to provide stable consumption where they want kind of a middle level of equities with a balance in equity risk, in fixed income risk, in real asset risk, going from retirement onward? </a:t>
            </a:r>
          </a:p>
          <a:p>
            <a:pPr marL="171450" lvl="1" indent="-171450">
              <a:buFont typeface="Arial" pitchFamily="34" charset="0"/>
              <a:buChar char="•"/>
            </a:pPr>
            <a:r>
              <a:rPr lang="en-US" sz="1200" kern="1200" dirty="0" smtClean="0">
                <a:solidFill>
                  <a:schemeClr val="tx1"/>
                </a:solidFill>
                <a:effectLst/>
                <a:latin typeface="+mn-lt"/>
                <a:ea typeface="+mn-ea"/>
                <a:cs typeface="+mn-cs"/>
              </a:rPr>
              <a:t>Are they trying to maximize consumption, or do they have a high equity landing point? </a:t>
            </a:r>
          </a:p>
          <a:p>
            <a:pPr marL="0" lvl="1" indent="0">
              <a:buFont typeface="Arial" pitchFamily="34" charset="0"/>
              <a:buNone/>
            </a:pPr>
            <a:r>
              <a:rPr lang="en-US" sz="1200" kern="1200" dirty="0" smtClean="0">
                <a:solidFill>
                  <a:schemeClr val="tx1"/>
                </a:solidFill>
                <a:effectLst/>
                <a:latin typeface="+mn-lt"/>
                <a:ea typeface="+mn-ea"/>
                <a:cs typeface="+mn-cs"/>
              </a:rPr>
              <a:t>Before</a:t>
            </a:r>
            <a:r>
              <a:rPr lang="en-US" sz="1200" kern="1200" baseline="0" dirty="0" smtClean="0">
                <a:solidFill>
                  <a:schemeClr val="tx1"/>
                </a:solidFill>
                <a:effectLst/>
                <a:latin typeface="+mn-lt"/>
                <a:ea typeface="+mn-ea"/>
                <a:cs typeface="+mn-cs"/>
              </a:rPr>
              <a:t> we dive to far into what we believe as a firm, I want to leave our theory and walk through some of our </a:t>
            </a:r>
            <a:r>
              <a:rPr lang="en-US" sz="1200" kern="1200" dirty="0" smtClean="0">
                <a:solidFill>
                  <a:schemeClr val="tx1"/>
                </a:solidFill>
                <a:effectLst/>
                <a:latin typeface="+mn-lt"/>
                <a:ea typeface="+mn-ea"/>
                <a:cs typeface="+mn-cs"/>
              </a:rPr>
              <a:t>research,</a:t>
            </a:r>
            <a:r>
              <a:rPr lang="en-US" sz="1200" kern="1200" baseline="0" dirty="0" smtClean="0">
                <a:solidFill>
                  <a:schemeClr val="tx1"/>
                </a:solidFill>
                <a:effectLst/>
                <a:latin typeface="+mn-lt"/>
                <a:ea typeface="+mn-ea"/>
                <a:cs typeface="+mn-cs"/>
              </a:rPr>
              <a:t> key findings and advisor </a:t>
            </a:r>
            <a:r>
              <a:rPr lang="en-US" sz="1200" kern="1200" dirty="0" smtClean="0">
                <a:solidFill>
                  <a:schemeClr val="tx1"/>
                </a:solidFill>
                <a:effectLst/>
                <a:latin typeface="+mn-lt"/>
                <a:ea typeface="+mn-ea"/>
                <a:cs typeface="+mn-cs"/>
              </a:rPr>
              <a:t>preferences.</a:t>
            </a:r>
            <a:r>
              <a:rPr lang="en-US" sz="1200" kern="1200" baseline="0" dirty="0" smtClean="0">
                <a:solidFill>
                  <a:schemeClr val="tx1"/>
                </a:solidFill>
                <a:effectLst/>
                <a:latin typeface="+mn-lt"/>
                <a:ea typeface="+mn-ea"/>
                <a:cs typeface="+mn-cs"/>
              </a:rPr>
              <a:t>…….</a:t>
            </a:r>
            <a:endParaRPr lang="en-US" b="0" i="0" baseline="0" dirty="0" smtClean="0">
              <a:solidFill>
                <a:srgbClr val="FF0000"/>
              </a:solidFill>
            </a:endParaRPr>
          </a:p>
          <a:p>
            <a:pPr marL="172073" indent="-172073">
              <a:buFont typeface="Arial" pitchFamily="34" charset="0"/>
              <a:buChar char="•"/>
            </a:pPr>
            <a:endParaRPr lang="en-US" baseline="0" dirty="0" smtClean="0"/>
          </a:p>
        </p:txBody>
      </p:sp>
      <p:sp>
        <p:nvSpPr>
          <p:cNvPr id="4" name="Slide Number Placeholder 3"/>
          <p:cNvSpPr>
            <a:spLocks noGrp="1"/>
          </p:cNvSpPr>
          <p:nvPr>
            <p:ph type="sldNum" sz="quarter" idx="10"/>
          </p:nvPr>
        </p:nvSpPr>
        <p:spPr/>
        <p:txBody>
          <a:bodyPr/>
          <a:lstStyle/>
          <a:p>
            <a:fld id="{DC7191D3-4E4B-42E3-96E0-819975A3A0A6}" type="slidenum">
              <a:rPr lang="en-US" smtClean="0"/>
              <a:t>2</a:t>
            </a:fld>
            <a:endParaRPr lang="en-US" dirty="0"/>
          </a:p>
        </p:txBody>
      </p:sp>
    </p:spTree>
    <p:extLst>
      <p:ext uri="{BB962C8B-B14F-4D97-AF65-F5344CB8AC3E}">
        <p14:creationId xmlns:p14="http://schemas.microsoft.com/office/powerpoint/2010/main" val="31451622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cap="all" baseline="0" dirty="0" smtClean="0"/>
              <a:t>Overall, advisors believe TDFs are better than ever before but they’re still maturing.</a:t>
            </a:r>
          </a:p>
          <a:p>
            <a:endParaRPr lang="en-US" dirty="0" smtClean="0"/>
          </a:p>
          <a:p>
            <a:r>
              <a:rPr lang="en-US" b="1" dirty="0" smtClean="0"/>
              <a:t>What’s Working:</a:t>
            </a:r>
          </a:p>
          <a:p>
            <a:endParaRPr lang="en-US" b="1" dirty="0" smtClean="0"/>
          </a:p>
          <a:p>
            <a:pPr marL="172073" indent="-172073">
              <a:buFont typeface="Arial" pitchFamily="34" charset="0"/>
              <a:buChar char="•"/>
            </a:pPr>
            <a:r>
              <a:rPr lang="en-US" dirty="0" smtClean="0"/>
              <a:t>Advisors recognize today’s funds are better engineered and offer more choices, more share classes, and more alternatives, non-traditional investments like TIPS, REITs</a:t>
            </a:r>
            <a:r>
              <a:rPr lang="en-US" baseline="0" dirty="0" smtClean="0"/>
              <a:t> and inflation-hedging assets and commodities.</a:t>
            </a:r>
          </a:p>
          <a:p>
            <a:endParaRPr lang="en-US" baseline="0" dirty="0" smtClean="0"/>
          </a:p>
          <a:p>
            <a:pPr marL="172073" indent="-172073">
              <a:buFont typeface="Arial" pitchFamily="34" charset="0"/>
              <a:buChar char="•"/>
            </a:pPr>
            <a:r>
              <a:rPr lang="en-US" baseline="0" dirty="0" smtClean="0"/>
              <a:t>Other improvements include fewer proprietary fund requirements, the addition of funds in 5-year increments and more precise glidepaths. As one advisor observed, “Fund companies have taken a closer look at their allocation and how it moves, analyzed their data and made tweaks to enhance their overall portfolios.”</a:t>
            </a:r>
          </a:p>
          <a:p>
            <a:endParaRPr lang="en-US" baseline="0" dirty="0" smtClean="0"/>
          </a:p>
          <a:p>
            <a:pPr marL="172073" indent="-172073">
              <a:buFont typeface="Arial" pitchFamily="34" charset="0"/>
              <a:buChar char="•"/>
            </a:pPr>
            <a:r>
              <a:rPr lang="en-US" baseline="0" dirty="0" smtClean="0"/>
              <a:t>Some advisors noted that fees for TDFs seem to have come down, and they’re seeing an increased use of index options, which also helps controls cost for their clients.</a:t>
            </a:r>
          </a:p>
          <a:p>
            <a:pPr marL="172073" indent="-172073">
              <a:buFont typeface="Arial" pitchFamily="34" charset="0"/>
              <a:buChar char="•"/>
            </a:pPr>
            <a:endParaRPr lang="en-US" baseline="0" dirty="0" smtClean="0"/>
          </a:p>
          <a:p>
            <a:r>
              <a:rPr lang="en-US" b="1" baseline="0" dirty="0" smtClean="0"/>
              <a:t>Not Working:</a:t>
            </a:r>
          </a:p>
          <a:p>
            <a:endParaRPr lang="en-US" b="1" baseline="0" dirty="0" smtClean="0"/>
          </a:p>
          <a:p>
            <a:pPr marL="172073" indent="-172073">
              <a:buFont typeface="Arial" pitchFamily="34" charset="0"/>
              <a:buChar char="•"/>
            </a:pPr>
            <a:r>
              <a:rPr lang="en-US" baseline="0" dirty="0" smtClean="0"/>
              <a:t>While TDFs have gotten better, advisors are quick to point out opportunities for improvement.</a:t>
            </a:r>
          </a:p>
          <a:p>
            <a:endParaRPr lang="en-US" baseline="0" dirty="0" smtClean="0"/>
          </a:p>
          <a:p>
            <a:pPr marL="172073" indent="-172073">
              <a:buFont typeface="Arial" pitchFamily="34" charset="0"/>
              <a:buChar char="•"/>
            </a:pPr>
            <a:r>
              <a:rPr lang="en-US" baseline="0" dirty="0" smtClean="0"/>
              <a:t>The number one issue advisors have with TDFs is there’s no fool-proof method for benchmarking and comparing TDF products. Even funds that share the same target year can vary widely in their philosophies, glidepaths and methodologies. Without a sound way to compare funds on an “apples to apples” basis, drawing conclusions for a plan sponsor can be challenging.</a:t>
            </a:r>
          </a:p>
          <a:p>
            <a:endParaRPr lang="en-US" baseline="0" dirty="0" smtClean="0"/>
          </a:p>
          <a:p>
            <a:pPr marL="172073" indent="-172073">
              <a:buFont typeface="Arial" pitchFamily="34" charset="0"/>
              <a:buChar char="•"/>
            </a:pPr>
            <a:r>
              <a:rPr lang="en-US" baseline="0" dirty="0" smtClean="0"/>
              <a:t>Another challenge advisors see is that TDFs don’t take into account that two people the same age may have very different propensities for risk. TDFs are designed with a specific target retirement year in mind, but don’t factor in a participant’s comfort level with the amount of equity exposure they may face. Also, most TDFs don’t provide a solution for a participant’s need to accumulate income and provide stability at the same time.</a:t>
            </a:r>
          </a:p>
          <a:p>
            <a:endParaRPr lang="en-US" baseline="0" dirty="0" smtClean="0"/>
          </a:p>
          <a:p>
            <a:pPr marL="171450" indent="-171450">
              <a:buFont typeface="Arial" pitchFamily="34" charset="0"/>
              <a:buChar char="•"/>
            </a:pPr>
            <a:r>
              <a:rPr lang="en-US" baseline="0" dirty="0" smtClean="0"/>
              <a:t>Advisors are also concerned about TDFs that contain mandated proprietary funds that wouldn't necessarily be included in the core lineup. Advisors believe plan sponsors have an obligation to evaluate and select the best option for their participants, and if they only have the choice of proprietary TDF, they could be open to fiduciary liability.  </a:t>
            </a:r>
            <a:r>
              <a:rPr lang="en-US" sz="1200" kern="1200" dirty="0" smtClean="0">
                <a:solidFill>
                  <a:schemeClr val="tx1"/>
                </a:solidFill>
                <a:effectLst/>
                <a:latin typeface="+mn-lt"/>
                <a:ea typeface="+mn-ea"/>
                <a:cs typeface="+mn-cs"/>
              </a:rPr>
              <a:t>So many of the advisors who did not want to have proprietary forced upon them were electing to move away from record keepers who did it. Those who didn't have that as such a strong decision criteria were ultimately utilizing the record keepers who did require the use of their target date funds. At least that's from the last time they did a record keeping search.</a:t>
            </a:r>
          </a:p>
          <a:p>
            <a:r>
              <a:rPr lang="en-US" sz="1200" kern="1200" dirty="0" smtClean="0">
                <a:solidFill>
                  <a:schemeClr val="tx1"/>
                </a:solidFill>
                <a:effectLst/>
                <a:latin typeface="+mn-lt"/>
                <a:ea typeface="+mn-ea"/>
                <a:cs typeface="+mn-cs"/>
              </a:rPr>
              <a:t> </a:t>
            </a:r>
          </a:p>
          <a:p>
            <a:pPr marL="171450" indent="-171450">
              <a:buFont typeface="Arial" pitchFamily="34" charset="0"/>
              <a:buChar char="•"/>
            </a:pPr>
            <a:r>
              <a:rPr lang="en-US" sz="1200" kern="1200" dirty="0" smtClean="0">
                <a:solidFill>
                  <a:schemeClr val="tx1"/>
                </a:solidFill>
                <a:effectLst/>
                <a:latin typeface="+mn-lt"/>
                <a:ea typeface="+mn-ea"/>
                <a:cs typeface="+mn-cs"/>
              </a:rPr>
              <a:t>Well, now, maybe in 2013, they may need to refresh their record keeper search since some of the criteria for selecting record keepers have changed. I think if we start seeing more record keeper searches, what that will ultimately do is put downward pressure on those record keepers to ultimately move in to a more open-arm protected framework, which again, as we see more record keepers do that, it's going to be more and more advantageous to you, the advisor, who's trying to become, or is in this case, a target date fund expert. </a:t>
            </a:r>
          </a:p>
          <a:p>
            <a:pPr marL="172073" indent="-172073">
              <a:buFont typeface="Arial" pitchFamily="34" charset="0"/>
              <a:buChar char="•"/>
            </a:pPr>
            <a:endParaRPr lang="en-US" baseline="0" dirty="0" smtClean="0"/>
          </a:p>
          <a:p>
            <a:pPr marL="172073" indent="-172073">
              <a:buFont typeface="Arial" pitchFamily="34" charset="0"/>
              <a:buChar char="•"/>
            </a:pPr>
            <a:endParaRPr lang="en-US" baseline="0" dirty="0" smtClean="0"/>
          </a:p>
          <a:p>
            <a:pPr marL="172073" indent="-172073">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3</a:t>
            </a:fld>
            <a:endParaRPr lang="en-US" dirty="0"/>
          </a:p>
        </p:txBody>
      </p:sp>
    </p:spTree>
    <p:extLst>
      <p:ext uri="{BB962C8B-B14F-4D97-AF65-F5344CB8AC3E}">
        <p14:creationId xmlns:p14="http://schemas.microsoft.com/office/powerpoint/2010/main" val="2819287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cap="all" dirty="0" smtClean="0"/>
              <a:t>A NEW way</a:t>
            </a:r>
            <a:r>
              <a:rPr lang="en-US" b="1" cap="all" baseline="0" dirty="0" smtClean="0"/>
              <a:t> of looking at target date funds</a:t>
            </a:r>
          </a:p>
          <a:p>
            <a:pPr marL="172073" indent="-172073">
              <a:buFont typeface="Arial" pitchFamily="34" charset="0"/>
              <a:buChar char="•"/>
            </a:pPr>
            <a:endParaRPr lang="en-US" baseline="0" dirty="0" smtClean="0"/>
          </a:p>
          <a:p>
            <a:pPr marL="172073" marR="0" indent="-172073"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ffectLst/>
                <a:latin typeface="+mn-lt"/>
                <a:ea typeface="+mn-ea"/>
                <a:cs typeface="+mn-cs"/>
              </a:rPr>
              <a:t>Another consideration that we'd ask you to think about is what we'll call old thinking versus new thinking. We've spent some time with some advisors in the field talking about this particular dynamic, and it's been extremely well-received.  It's about transforming your mindset; rather than thinking about things the way we've always think about them, really emerging as a thought leader, and shifting your perspective for how you position defined contribution issues specifically. </a:t>
            </a:r>
            <a:endParaRPr lang="en-US" dirty="0" smtClean="0"/>
          </a:p>
          <a:p>
            <a:endParaRPr lang="en-US" baseline="0" dirty="0" smtClean="0"/>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ffectLst/>
                <a:latin typeface="+mn-lt"/>
                <a:ea typeface="+mn-ea"/>
                <a:cs typeface="+mn-cs"/>
              </a:rPr>
              <a:t>So the old thinking was traditional menu design, generally designed from a style box approach. </a:t>
            </a:r>
            <a:r>
              <a:rPr lang="en-US" dirty="0" smtClean="0"/>
              <a:t>Historically, TDFs were just another fund in the core menu. Today the Target Date Fund is center stage and the menu is designed</a:t>
            </a:r>
            <a:r>
              <a:rPr lang="en-US" baseline="0" dirty="0" smtClean="0"/>
              <a:t> around it. </a:t>
            </a:r>
            <a:r>
              <a:rPr lang="en-US" sz="1200" kern="1200" dirty="0" smtClean="0">
                <a:solidFill>
                  <a:schemeClr val="tx1"/>
                </a:solidFill>
                <a:effectLst/>
                <a:latin typeface="+mn-lt"/>
                <a:ea typeface="+mn-ea"/>
                <a:cs typeface="+mn-cs"/>
              </a:rPr>
              <a:t> We think it makes more sense to focus the design around the target date fund offering, and then have your core options largely be designed to support that target date fund offering. </a:t>
            </a:r>
          </a:p>
          <a:p>
            <a:r>
              <a:rPr lang="en-US" sz="1200" kern="1200" dirty="0" smtClean="0">
                <a:solidFill>
                  <a:schemeClr val="tx1"/>
                </a:solidFill>
                <a:effectLst/>
                <a:latin typeface="+mn-lt"/>
                <a:ea typeface="+mn-ea"/>
                <a:cs typeface="+mn-cs"/>
              </a:rPr>
              <a:t> </a:t>
            </a:r>
          </a:p>
          <a:p>
            <a:pPr marL="171450" indent="-171450">
              <a:buFont typeface="Arial" pitchFamily="34" charset="0"/>
              <a:buChar char="•"/>
            </a:pPr>
            <a:r>
              <a:rPr lang="en-US" sz="1200" kern="1200" dirty="0" smtClean="0">
                <a:solidFill>
                  <a:schemeClr val="tx1"/>
                </a:solidFill>
                <a:effectLst/>
                <a:latin typeface="+mn-lt"/>
                <a:ea typeface="+mn-ea"/>
                <a:cs typeface="+mn-cs"/>
              </a:rPr>
              <a:t>We've seen historically that fund performance -- lead table, in other words -- drives your short list. We think the sponsor's objective is the best way to think about who should be on your short list, and we'll spend some time talking about that later. </a:t>
            </a:r>
            <a:endParaRPr lang="en-US" baseline="0" dirty="0" smtClean="0"/>
          </a:p>
          <a:p>
            <a:endParaRPr lang="en-US" baseline="0" dirty="0" smtClean="0"/>
          </a:p>
          <a:p>
            <a:r>
              <a:rPr lang="en-US" baseline="0" dirty="0" smtClean="0"/>
              <a:t>- If fund performance was a key criteria for fund selection in the past, today,  the sponsor’s core objectives should drive the short list.</a:t>
            </a:r>
          </a:p>
          <a:p>
            <a:r>
              <a:rPr lang="en-US" baseline="0" dirty="0" smtClean="0"/>
              <a:t>- We all know the issues with comparing funds with different objectives. Today’s specialists look under the hood and review funds with similar  strategies and intended outcomes to get at a better “apples to apples comparison.</a:t>
            </a:r>
          </a:p>
          <a:p>
            <a:endParaRPr lang="en-US" baseline="0" dirty="0" smtClean="0"/>
          </a:p>
        </p:txBody>
      </p:sp>
      <p:sp>
        <p:nvSpPr>
          <p:cNvPr id="4" name="Slide Number Placeholder 3"/>
          <p:cNvSpPr>
            <a:spLocks noGrp="1"/>
          </p:cNvSpPr>
          <p:nvPr>
            <p:ph type="sldNum" sz="quarter" idx="10"/>
          </p:nvPr>
        </p:nvSpPr>
        <p:spPr/>
        <p:txBody>
          <a:bodyPr/>
          <a:lstStyle/>
          <a:p>
            <a:fld id="{DC7191D3-4E4B-42E3-96E0-819975A3A0A6}" type="slidenum">
              <a:rPr lang="en-US" smtClean="0"/>
              <a:t>4</a:t>
            </a:fld>
            <a:endParaRPr lang="en-US" dirty="0"/>
          </a:p>
        </p:txBody>
      </p:sp>
    </p:spTree>
    <p:extLst>
      <p:ext uri="{BB962C8B-B14F-4D97-AF65-F5344CB8AC3E}">
        <p14:creationId xmlns:p14="http://schemas.microsoft.com/office/powerpoint/2010/main" val="747780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5</a:t>
            </a:fld>
            <a:endParaRPr lang="en-US" dirty="0"/>
          </a:p>
        </p:txBody>
      </p:sp>
    </p:spTree>
    <p:extLst>
      <p:ext uri="{BB962C8B-B14F-4D97-AF65-F5344CB8AC3E}">
        <p14:creationId xmlns:p14="http://schemas.microsoft.com/office/powerpoint/2010/main" val="4139682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6</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7</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8</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9</a:t>
            </a:fld>
            <a:endParaRPr lang="en-US" dirty="0"/>
          </a:p>
        </p:txBody>
      </p:sp>
    </p:spTree>
    <p:extLst>
      <p:ext uri="{BB962C8B-B14F-4D97-AF65-F5344CB8AC3E}">
        <p14:creationId xmlns:p14="http://schemas.microsoft.com/office/powerpoint/2010/main" val="4139682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10</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11</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12</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13</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14</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15</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16</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17</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18</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19</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20</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21</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22</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23</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24</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25</a:t>
            </a:fld>
            <a:endParaRPr lang="en-US" dirty="0"/>
          </a:p>
        </p:txBody>
      </p:sp>
    </p:spTree>
    <p:extLst>
      <p:ext uri="{BB962C8B-B14F-4D97-AF65-F5344CB8AC3E}">
        <p14:creationId xmlns:p14="http://schemas.microsoft.com/office/powerpoint/2010/main" val="671822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2073" marR="0" indent="-172073"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ffectLst/>
                <a:latin typeface="+mn-lt"/>
                <a:ea typeface="+mn-ea"/>
                <a:cs typeface="+mn-cs"/>
              </a:rPr>
              <a:t>So how can we help? And, you know</a:t>
            </a:r>
            <a:r>
              <a:rPr lang="en-US" sz="1200" kern="1200" baseline="0" dirty="0" smtClean="0">
                <a:solidFill>
                  <a:schemeClr val="tx1"/>
                </a:solidFill>
                <a:effectLst/>
                <a:latin typeface="+mn-lt"/>
                <a:ea typeface="+mn-ea"/>
                <a:cs typeface="+mn-cs"/>
              </a:rPr>
              <a:t> w</a:t>
            </a:r>
            <a:r>
              <a:rPr lang="en-US" sz="1200" kern="1200" dirty="0" smtClean="0">
                <a:solidFill>
                  <a:schemeClr val="tx1"/>
                </a:solidFill>
                <a:effectLst/>
                <a:latin typeface="+mn-lt"/>
                <a:ea typeface="+mn-ea"/>
                <a:cs typeface="+mn-cs"/>
              </a:rPr>
              <a:t>e very much want to help.  Defined Contribution is a strategic initiative of the firm. We're staffed with over 90 people who are experts of various parts of the defined contribution business, whether it's your DCC, who you meet with in the field; some of our marketing staff, whom we've had positive experiences with; or an investment strategist; the operations and onboarding personnel. You know, we have a wide variety of skill sets available to help you</a:t>
            </a:r>
            <a:endParaRPr lang="en-US" dirty="0" smtClean="0"/>
          </a:p>
          <a:p>
            <a:pPr marL="0" indent="0">
              <a:buFont typeface="Arial" pitchFamily="34" charset="0"/>
              <a:buNone/>
            </a:pPr>
            <a:endParaRPr lang="en-US" dirty="0" smtClean="0"/>
          </a:p>
          <a:p>
            <a:pPr marL="172073" indent="-172073">
              <a:buFont typeface="Arial" pitchFamily="34" charset="0"/>
              <a:buChar char="•"/>
            </a:pPr>
            <a:r>
              <a:rPr lang="en-US" dirty="0" smtClean="0"/>
              <a:t>At</a:t>
            </a:r>
            <a:r>
              <a:rPr lang="en-US" baseline="0" dirty="0" smtClean="0"/>
              <a:t> BlackRock, we’re committed to providing advisors with the tools and support you need.</a:t>
            </a:r>
          </a:p>
          <a:p>
            <a:endParaRPr lang="en-US" baseline="0" dirty="0" smtClean="0"/>
          </a:p>
          <a:p>
            <a:pPr marL="172073" indent="-172073">
              <a:buFont typeface="Arial" pitchFamily="34" charset="0"/>
              <a:buChar char="•"/>
            </a:pPr>
            <a:r>
              <a:rPr lang="en-US" baseline="0" dirty="0" smtClean="0"/>
              <a:t>We have developed a series of sponsor-ready and brand neutral resources you can use for every stage of your consulting engagement.</a:t>
            </a:r>
          </a:p>
          <a:p>
            <a:endParaRPr lang="en-US" baseline="0" dirty="0" smtClean="0"/>
          </a:p>
          <a:p>
            <a:pPr marL="172073" indent="-172073">
              <a:buFont typeface="Arial" pitchFamily="34" charset="0"/>
              <a:buChar char="•"/>
            </a:pPr>
            <a:r>
              <a:rPr lang="en-US" baseline="0" dirty="0" smtClean="0"/>
              <a:t>Let’s take a look at what’s available …</a:t>
            </a:r>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26</a:t>
            </a:fld>
            <a:endParaRPr lang="en-US" dirty="0"/>
          </a:p>
        </p:txBody>
      </p:sp>
    </p:spTree>
    <p:extLst>
      <p:ext uri="{BB962C8B-B14F-4D97-AF65-F5344CB8AC3E}">
        <p14:creationId xmlns:p14="http://schemas.microsoft.com/office/powerpoint/2010/main" val="26373766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u="none" dirty="0"/>
          </a:p>
        </p:txBody>
      </p:sp>
      <p:sp>
        <p:nvSpPr>
          <p:cNvPr id="4" name="Slide Number Placeholder 3"/>
          <p:cNvSpPr>
            <a:spLocks noGrp="1"/>
          </p:cNvSpPr>
          <p:nvPr>
            <p:ph type="sldNum" sz="quarter" idx="10"/>
          </p:nvPr>
        </p:nvSpPr>
        <p:spPr/>
        <p:txBody>
          <a:bodyPr/>
          <a:lstStyle/>
          <a:p>
            <a:fld id="{DC7191D3-4E4B-42E3-96E0-819975A3A0A6}" type="slidenum">
              <a:rPr lang="en-US" smtClean="0"/>
              <a:t>27</a:t>
            </a:fld>
            <a:endParaRPr lang="en-US" dirty="0"/>
          </a:p>
        </p:txBody>
      </p:sp>
    </p:spTree>
    <p:extLst>
      <p:ext uri="{BB962C8B-B14F-4D97-AF65-F5344CB8AC3E}">
        <p14:creationId xmlns:p14="http://schemas.microsoft.com/office/powerpoint/2010/main" val="31382971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cap="all" dirty="0" smtClean="0"/>
              <a:t>Advisors can leverage their Target Date</a:t>
            </a:r>
            <a:r>
              <a:rPr lang="en-US" b="1" cap="all" baseline="0" dirty="0" smtClean="0"/>
              <a:t> expertise to grow their practice</a:t>
            </a:r>
          </a:p>
          <a:p>
            <a:pPr marL="171450" indent="-171450">
              <a:buFont typeface="Arial" pitchFamily="34" charset="0"/>
              <a:buChar char="•"/>
            </a:pPr>
            <a:endParaRPr lang="en-US" b="1" cap="all" baseline="0" dirty="0" smtClean="0"/>
          </a:p>
          <a:p>
            <a:pPr marL="171450" indent="-171450">
              <a:buFont typeface="Arial" pitchFamily="34" charset="0"/>
              <a:buChar char="•"/>
            </a:pPr>
            <a:r>
              <a:rPr lang="en-US" sz="1200" kern="1200" dirty="0" smtClean="0">
                <a:solidFill>
                  <a:schemeClr val="tx1"/>
                </a:solidFill>
                <a:effectLst/>
                <a:latin typeface="+mn-lt"/>
                <a:ea typeface="+mn-ea"/>
                <a:cs typeface="+mn-cs"/>
              </a:rPr>
              <a:t>So let's talk a little bit about consulting opportunities and how you can differentiate yourself. So, as we've talked about earlier, it's important to think about practice management and becoming a target date fund specialist. If the industry is 500 billion today and going to grow to 4 trillion, it's certainly important that your expertise grows with those assets.</a:t>
            </a:r>
          </a:p>
          <a:p>
            <a:pPr marL="171450" indent="-171450">
              <a:buFont typeface="Arial" pitchFamily="34" charset="0"/>
              <a:buChar char="•"/>
            </a:pPr>
            <a:endParaRPr lang="en-US" sz="1200" kern="1200" dirty="0" smtClean="0">
              <a:solidFill>
                <a:schemeClr val="tx1"/>
              </a:solidFill>
              <a:effectLst/>
              <a:latin typeface="+mn-lt"/>
              <a:ea typeface="+mn-ea"/>
              <a:cs typeface="+mn-cs"/>
            </a:endParaRPr>
          </a:p>
          <a:p>
            <a:pPr marL="171450" indent="-171450">
              <a:buFont typeface="Arial" pitchFamily="34" charset="0"/>
              <a:buChar char="•"/>
            </a:pPr>
            <a:r>
              <a:rPr lang="en-US" sz="1200" kern="1200" dirty="0" smtClean="0">
                <a:solidFill>
                  <a:schemeClr val="tx1"/>
                </a:solidFill>
                <a:effectLst/>
                <a:latin typeface="+mn-lt"/>
                <a:ea typeface="+mn-ea"/>
                <a:cs typeface="+mn-cs"/>
              </a:rPr>
              <a:t>So we think that the right framework for approaching plans around target date funds is, number one, educate. Help them understand what a target date fund does, what it's supposed to do, what it can do for their participants, and then understand the role that objective plays. Then determine what type of objective is appropriate for the plan</a:t>
            </a:r>
            <a:r>
              <a:rPr lang="en-US" sz="1200" kern="1200" baseline="0" dirty="0" smtClean="0">
                <a:solidFill>
                  <a:schemeClr val="tx1"/>
                </a:solidFill>
                <a:effectLst/>
                <a:latin typeface="+mn-lt"/>
                <a:ea typeface="+mn-ea"/>
                <a:cs typeface="+mn-cs"/>
              </a:rPr>
              <a:t> by looking at </a:t>
            </a:r>
            <a:r>
              <a:rPr lang="en-US" sz="1200" kern="1200" dirty="0" smtClean="0">
                <a:solidFill>
                  <a:schemeClr val="tx1"/>
                </a:solidFill>
                <a:effectLst/>
                <a:latin typeface="+mn-lt"/>
                <a:ea typeface="+mn-ea"/>
                <a:cs typeface="+mn-cs"/>
              </a:rPr>
              <a:t>the risk parameters of the plan, the participant demographics, the preferences of the investment committee, what type of firm they strive to be; and then determine what the objective is. </a:t>
            </a:r>
          </a:p>
          <a:p>
            <a:pPr marL="0" indent="0">
              <a:buFont typeface="Arial" pitchFamily="34" charset="0"/>
              <a:buNone/>
            </a:pPr>
            <a:endParaRPr lang="en-US" sz="1200" kern="1200" dirty="0" smtClean="0">
              <a:solidFill>
                <a:schemeClr val="tx1"/>
              </a:solidFill>
              <a:effectLst/>
              <a:latin typeface="+mn-lt"/>
              <a:ea typeface="+mn-ea"/>
              <a:cs typeface="+mn-cs"/>
            </a:endParaRPr>
          </a:p>
          <a:p>
            <a:pPr marL="171450" indent="-171450">
              <a:buFont typeface="Arial" pitchFamily="34" charset="0"/>
              <a:buChar char="•"/>
            </a:pPr>
            <a:r>
              <a:rPr lang="en-US" sz="1200" kern="1200" dirty="0" smtClean="0">
                <a:solidFill>
                  <a:schemeClr val="tx1"/>
                </a:solidFill>
                <a:effectLst/>
                <a:latin typeface="+mn-lt"/>
                <a:ea typeface="+mn-ea"/>
                <a:cs typeface="+mn-cs"/>
              </a:rPr>
              <a:t>Once you've determined what the objective is, you select funds that match that objective, and then ultimately select the fund that best matches the objective and best solves the needs of the plan sponsor, and then continually evaluate the product, continually monitor the product. You're not off-the-hook once you've made a selection. You need to continually make sure that the fund is continually a best-in-class service. </a:t>
            </a:r>
          </a:p>
          <a:p>
            <a:pPr marL="0" indent="0">
              <a:buFont typeface="Arial" pitchFamily="34" charset="0"/>
              <a:buNone/>
            </a:pPr>
            <a:endParaRPr lang="en-US" b="1" cap="all" baseline="0" dirty="0" smtClean="0"/>
          </a:p>
          <a:p>
            <a:r>
              <a:rPr lang="en-US" b="0" cap="all" baseline="0" dirty="0" smtClean="0"/>
              <a:t>H</a:t>
            </a:r>
            <a:r>
              <a:rPr lang="en-US" b="0" cap="none" baseline="0" dirty="0" smtClean="0"/>
              <a:t>ere’s how:</a:t>
            </a:r>
          </a:p>
          <a:p>
            <a:pPr marL="229430" indent="-229430">
              <a:buFont typeface="+mj-lt"/>
              <a:buAutoNum type="arabicPeriod"/>
            </a:pPr>
            <a:endParaRPr lang="en-US" b="0" i="0" u="none" dirty="0" smtClean="0"/>
          </a:p>
          <a:p>
            <a:pPr marL="229430" indent="-229430">
              <a:buFont typeface="+mj-lt"/>
              <a:buAutoNum type="arabicPeriod"/>
            </a:pPr>
            <a:r>
              <a:rPr lang="en-US" b="0" i="0" u="none" dirty="0" smtClean="0"/>
              <a:t>Show</a:t>
            </a:r>
            <a:r>
              <a:rPr lang="en-US" b="0" i="0" u="none" baseline="0" dirty="0" smtClean="0"/>
              <a:t> clients and prospects your consulting process for TDFs to strengthen your position as an expert.</a:t>
            </a:r>
          </a:p>
          <a:p>
            <a:pPr marL="229430" indent="-229430">
              <a:buFont typeface="+mj-lt"/>
              <a:buAutoNum type="arabicPeriod"/>
            </a:pPr>
            <a:endParaRPr lang="en-US" b="0" i="0" u="none" baseline="0" dirty="0" smtClean="0"/>
          </a:p>
          <a:p>
            <a:pPr marL="624152" lvl="1" indent="-172073">
              <a:buFont typeface="Arial" pitchFamily="34" charset="0"/>
              <a:buChar char="•"/>
            </a:pPr>
            <a:r>
              <a:rPr lang="en-US" b="0" i="0" u="none" baseline="0" dirty="0" smtClean="0"/>
              <a:t>BlackRock has developed a consulting framework for specialists to incorporate into their sponsor conversations</a:t>
            </a:r>
          </a:p>
          <a:p>
            <a:pPr lvl="1"/>
            <a:endParaRPr lang="en-US" b="0" i="0" u="none" baseline="0" dirty="0" smtClean="0"/>
          </a:p>
          <a:p>
            <a:pPr marL="624152" lvl="1" indent="-172073">
              <a:buFont typeface="Arial" pitchFamily="34" charset="0"/>
              <a:buChar char="•"/>
            </a:pPr>
            <a:r>
              <a:rPr lang="en-US" b="0" i="0" u="none" baseline="0" dirty="0" smtClean="0"/>
              <a:t>We have also developed sponsor-ready decision tools for each step of the process.</a:t>
            </a:r>
            <a:endParaRPr lang="en-US" b="0" i="0" u="none" dirty="0"/>
          </a:p>
        </p:txBody>
      </p:sp>
      <p:sp>
        <p:nvSpPr>
          <p:cNvPr id="4" name="Slide Number Placeholder 3"/>
          <p:cNvSpPr>
            <a:spLocks noGrp="1"/>
          </p:cNvSpPr>
          <p:nvPr>
            <p:ph type="sldNum" sz="quarter" idx="10"/>
          </p:nvPr>
        </p:nvSpPr>
        <p:spPr/>
        <p:txBody>
          <a:bodyPr/>
          <a:lstStyle/>
          <a:p>
            <a:fld id="{DC7191D3-4E4B-42E3-96E0-819975A3A0A6}" type="slidenum">
              <a:rPr lang="en-US" smtClean="0"/>
              <a:t>28</a:t>
            </a:fld>
            <a:endParaRPr lang="en-US" dirty="0"/>
          </a:p>
        </p:txBody>
      </p:sp>
    </p:spTree>
    <p:extLst>
      <p:ext uri="{BB962C8B-B14F-4D97-AF65-F5344CB8AC3E}">
        <p14:creationId xmlns:p14="http://schemas.microsoft.com/office/powerpoint/2010/main" val="31382971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BlackRock’s</a:t>
            </a:r>
            <a:r>
              <a:rPr lang="en-US" dirty="0" smtClean="0"/>
              <a:t> TDF Edge program provides advisors with sponsor-ready tools and resources to help you consult with clients through every stage</a:t>
            </a:r>
            <a:r>
              <a:rPr lang="en-US" baseline="0" dirty="0" smtClean="0"/>
              <a:t> of the engagement. </a:t>
            </a:r>
          </a:p>
          <a:p>
            <a:endParaRPr lang="en-US" baseline="0" dirty="0" smtClean="0"/>
          </a:p>
          <a:p>
            <a:pPr marL="229430" indent="-229430">
              <a:buFont typeface="+mj-lt"/>
              <a:buAutoNum type="arabicPeriod"/>
            </a:pPr>
            <a:r>
              <a:rPr lang="en-US" baseline="0" dirty="0" smtClean="0"/>
              <a:t>Our TDF education series includes pre-formatted slides you can use to educate sponsors about the key design decisions and why they need to work with our expert.</a:t>
            </a:r>
          </a:p>
          <a:p>
            <a:pPr marL="229430" indent="-229430">
              <a:buFont typeface="+mj-lt"/>
              <a:buAutoNum type="arabicPeriod"/>
            </a:pPr>
            <a:endParaRPr lang="en-US" baseline="0" dirty="0" smtClean="0"/>
          </a:p>
          <a:p>
            <a:pPr marL="229430" indent="-229430">
              <a:buFont typeface="+mj-lt"/>
              <a:buAutoNum type="arabicPeriod"/>
            </a:pPr>
            <a:r>
              <a:rPr lang="en-US" baseline="0" dirty="0" smtClean="0"/>
              <a:t>Goals setting tools to use in sponsor meetings to establish the objectives and TDF selection criteria.</a:t>
            </a:r>
          </a:p>
          <a:p>
            <a:pPr marL="229430" indent="-229430">
              <a:buFont typeface="+mj-lt"/>
              <a:buAutoNum type="arabicPeriod"/>
            </a:pPr>
            <a:endParaRPr lang="en-US" baseline="0" dirty="0" smtClean="0"/>
          </a:p>
          <a:p>
            <a:pPr marL="229430" indent="-229430">
              <a:buFont typeface="+mj-lt"/>
              <a:buAutoNum type="arabicPeriod"/>
            </a:pPr>
            <a:r>
              <a:rPr lang="en-US" baseline="0" dirty="0" smtClean="0"/>
              <a:t>Model IPS language specific to the TD analysis category.</a:t>
            </a:r>
          </a:p>
          <a:p>
            <a:pPr marL="229430" indent="-229430">
              <a:buFont typeface="+mj-lt"/>
              <a:buAutoNum type="arabicPeriod"/>
            </a:pPr>
            <a:endParaRPr lang="en-US" baseline="0" dirty="0" smtClean="0"/>
          </a:p>
          <a:p>
            <a:pPr marL="229430" marR="0" indent="-229430" algn="l" defTabSz="914400" rtl="0" eaLnBrk="1" fontAlgn="auto" latinLnBrk="0" hangingPunct="1">
              <a:lnSpc>
                <a:spcPct val="100000"/>
              </a:lnSpc>
              <a:spcBef>
                <a:spcPts val="0"/>
              </a:spcBef>
              <a:spcAft>
                <a:spcPts val="0"/>
              </a:spcAft>
              <a:buClrTx/>
              <a:buSzTx/>
              <a:buFont typeface="+mj-lt"/>
              <a:buAutoNum type="arabicPeriod"/>
              <a:tabLst/>
              <a:defRPr/>
            </a:pPr>
            <a:r>
              <a:rPr lang="en-US" baseline="0" dirty="0" smtClean="0"/>
              <a:t>And we recently introduced a new TD analyzer tool called TDF Edge Evaluator Tool. </a:t>
            </a:r>
            <a:r>
              <a:rPr lang="en-US" sz="1200" kern="1200" dirty="0" smtClean="0">
                <a:solidFill>
                  <a:schemeClr val="tx1"/>
                </a:solidFill>
                <a:effectLst/>
                <a:latin typeface="+mn-lt"/>
                <a:ea typeface="+mn-ea"/>
                <a:cs typeface="+mn-cs"/>
              </a:rPr>
              <a:t>The Evaluator is a tool developed to assist plan sponsors and their advisors objectively compare target date funds by focusing on a number of categories that help to identify the fund series that may best fit participants’ needs and plan sponsor preferences. The Evaluator generates a detailed report (the “TDF Edge Evaluator Report”) that compares the selected target date fund series using the following categories:  (</a:t>
            </a:r>
            <a:r>
              <a:rPr lang="en-US" sz="1200" kern="1200" dirty="0" err="1" smtClean="0">
                <a:solidFill>
                  <a:schemeClr val="tx1"/>
                </a:solidFill>
                <a:effectLst/>
                <a:latin typeface="+mn-lt"/>
                <a:ea typeface="+mn-ea"/>
                <a:cs typeface="+mn-cs"/>
              </a:rPr>
              <a:t>i</a:t>
            </a:r>
            <a:r>
              <a:rPr lang="en-US" sz="1200" kern="1200" dirty="0" smtClean="0">
                <a:solidFill>
                  <a:schemeClr val="tx1"/>
                </a:solidFill>
                <a:effectLst/>
                <a:latin typeface="+mn-lt"/>
                <a:ea typeface="+mn-ea"/>
                <a:cs typeface="+mn-cs"/>
              </a:rPr>
              <a:t>) TDF Manager Organization, (ii) Investment Objective, (iii) </a:t>
            </a:r>
            <a:r>
              <a:rPr lang="en-US" sz="1200" kern="1200" dirty="0" err="1" smtClean="0">
                <a:solidFill>
                  <a:schemeClr val="tx1"/>
                </a:solidFill>
                <a:effectLst/>
                <a:latin typeface="+mn-lt"/>
                <a:ea typeface="+mn-ea"/>
                <a:cs typeface="+mn-cs"/>
              </a:rPr>
              <a:t>Glidepath</a:t>
            </a:r>
            <a:r>
              <a:rPr lang="en-US" sz="1200" kern="1200" dirty="0" smtClean="0">
                <a:solidFill>
                  <a:schemeClr val="tx1"/>
                </a:solidFill>
                <a:effectLst/>
                <a:latin typeface="+mn-lt"/>
                <a:ea typeface="+mn-ea"/>
                <a:cs typeface="+mn-cs"/>
              </a:rPr>
              <a:t>, (iv) Asset Allocation, (v) Implementation, (vi) Expense Ratio, and (vii) Performance</a:t>
            </a:r>
          </a:p>
          <a:p>
            <a:pPr marL="229430" indent="-229430">
              <a:buFont typeface="+mj-lt"/>
              <a:buAutoNum type="arabicPeriod"/>
            </a:pPr>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t>29</a:t>
            </a:fld>
            <a:endParaRPr lang="en-US" dirty="0"/>
          </a:p>
        </p:txBody>
      </p:sp>
    </p:spTree>
    <p:extLst>
      <p:ext uri="{BB962C8B-B14F-4D97-AF65-F5344CB8AC3E}">
        <p14:creationId xmlns:p14="http://schemas.microsoft.com/office/powerpoint/2010/main" val="41516875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C7191D3-4E4B-42E3-96E0-819975A3A0A6}" type="slidenum">
              <a:rPr lang="en-US" smtClean="0"/>
              <a:pPr/>
              <a:t>31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Title 1"/>
          <p:cNvSpPr>
            <a:spLocks noGrp="1"/>
          </p:cNvSpPr>
          <p:nvPr>
            <p:ph type="ctrTitle" hasCustomPrompt="1"/>
          </p:nvPr>
        </p:nvSpPr>
        <p:spPr>
          <a:xfrm>
            <a:off x="2518173" y="2429210"/>
            <a:ext cx="6290866" cy="917583"/>
          </a:xfrm>
        </p:spPr>
        <p:txBody>
          <a:bodyPr lIns="0" tIns="0" rIns="0" bIns="0" anchor="t" anchorCtr="0">
            <a:noAutofit/>
          </a:bodyPr>
          <a:lstStyle>
            <a:lvl1pPr>
              <a:defRPr sz="2600" b="1" baseline="0">
                <a:solidFill>
                  <a:srgbClr val="00467F"/>
                </a:solidFill>
                <a:latin typeface="+mj-lt"/>
                <a:ea typeface="Tahoma" pitchFamily="34" charset="0"/>
                <a:cs typeface="Tahoma" pitchFamily="34" charset="0"/>
              </a:defRPr>
            </a:lvl1pPr>
          </a:lstStyle>
          <a:p>
            <a:r>
              <a:rPr lang="en-GB" dirty="0" smtClean="0"/>
              <a:t>Presentation title here (26pt Bold)</a:t>
            </a:r>
            <a:endParaRPr dirty="0"/>
          </a:p>
        </p:txBody>
      </p:sp>
      <p:sp>
        <p:nvSpPr>
          <p:cNvPr id="15" name="Text Placeholder 4"/>
          <p:cNvSpPr>
            <a:spLocks noGrp="1"/>
          </p:cNvSpPr>
          <p:nvPr>
            <p:ph type="body" sz="quarter" idx="11" hasCustomPrompt="1"/>
          </p:nvPr>
        </p:nvSpPr>
        <p:spPr>
          <a:xfrm>
            <a:off x="2518173" y="3383364"/>
            <a:ext cx="6290866" cy="425450"/>
          </a:xfrm>
          <a:prstGeom prst="rect">
            <a:avLst/>
          </a:prstGeom>
        </p:spPr>
        <p:txBody>
          <a:bodyPr lIns="0" tIns="0" rIns="0" bIns="0" anchor="t" anchorCtr="0">
            <a:noAutofit/>
          </a:bodyPr>
          <a:lstStyle>
            <a:lvl1pPr>
              <a:defRPr sz="1600" b="1">
                <a:solidFill>
                  <a:schemeClr val="tx2"/>
                </a:solidFill>
                <a:latin typeface="+mj-lt"/>
              </a:defRPr>
            </a:lvl1pPr>
          </a:lstStyle>
          <a:p>
            <a:pPr lvl="0"/>
            <a:r>
              <a:rPr dirty="0"/>
              <a:t>Presenter Name / </a:t>
            </a:r>
            <a:r>
              <a:rPr dirty="0" smtClean="0"/>
              <a:t>Title</a:t>
            </a:r>
            <a:r>
              <a:rPr lang="en-GB" dirty="0" smtClean="0"/>
              <a:t> here (16pt Bold)</a:t>
            </a:r>
            <a:endParaRPr dirty="0"/>
          </a:p>
        </p:txBody>
      </p:sp>
      <p:sp>
        <p:nvSpPr>
          <p:cNvPr id="10" name="Footer Placeholder 3"/>
          <p:cNvSpPr>
            <a:spLocks noGrp="1"/>
          </p:cNvSpPr>
          <p:nvPr>
            <p:ph type="ftr" sz="quarter" idx="10"/>
          </p:nvPr>
        </p:nvSpPr>
        <p:spPr>
          <a:xfrm>
            <a:off x="2526194" y="6588423"/>
            <a:ext cx="4493066" cy="224954"/>
          </a:xfrm>
          <a:prstGeom prst="rect">
            <a:avLst/>
          </a:prstGeom>
        </p:spPr>
        <p:txBody>
          <a:bodyPr lIns="0" rIns="0"/>
          <a:lstStyle>
            <a:lvl1pPr algn="l">
              <a:defRPr>
                <a:solidFill>
                  <a:schemeClr val="tx2"/>
                </a:solidFill>
              </a:defRPr>
            </a:lvl1pPr>
          </a:lstStyle>
          <a:p>
            <a:r>
              <a:rPr dirty="0"/>
              <a:t>For professional clients / qualified investors only</a:t>
            </a:r>
          </a:p>
        </p:txBody>
      </p:sp>
      <p:pic>
        <p:nvPicPr>
          <p:cNvPr id="12" name="Picture 11" descr="N:\DATA\Global Sales and Marketing\MIG Presentations\Images\Corporate Logos\BlackRock® Logo (2011) DO NOT USE\BR_emf\BlackRock®_Printed_1000Pix.e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25155" y="349250"/>
            <a:ext cx="1692000" cy="247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62930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iShares Title Slide">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Title 1"/>
          <p:cNvSpPr>
            <a:spLocks noGrp="1"/>
          </p:cNvSpPr>
          <p:nvPr>
            <p:ph type="ctrTitle" hasCustomPrompt="1"/>
          </p:nvPr>
        </p:nvSpPr>
        <p:spPr>
          <a:xfrm>
            <a:off x="2518173" y="2429210"/>
            <a:ext cx="6290866" cy="917583"/>
          </a:xfrm>
        </p:spPr>
        <p:txBody>
          <a:bodyPr lIns="0" tIns="0" rIns="0" bIns="0" anchor="t" anchorCtr="0">
            <a:noAutofit/>
          </a:bodyPr>
          <a:lstStyle>
            <a:lvl1pPr>
              <a:defRPr sz="2600" b="1">
                <a:solidFill>
                  <a:srgbClr val="00467F"/>
                </a:solidFill>
                <a:latin typeface="+mj-lt"/>
                <a:ea typeface="Tahoma" pitchFamily="34" charset="0"/>
                <a:cs typeface="Tahoma" pitchFamily="34" charset="0"/>
              </a:defRPr>
            </a:lvl1pPr>
          </a:lstStyle>
          <a:p>
            <a:r>
              <a:rPr lang="en-GB" dirty="0" smtClean="0"/>
              <a:t>Presentation title here (26pt Bold)</a:t>
            </a:r>
            <a:endParaRPr dirty="0"/>
          </a:p>
        </p:txBody>
      </p:sp>
      <p:sp>
        <p:nvSpPr>
          <p:cNvPr id="15" name="Text Placeholder 4"/>
          <p:cNvSpPr>
            <a:spLocks noGrp="1"/>
          </p:cNvSpPr>
          <p:nvPr>
            <p:ph type="body" sz="quarter" idx="11" hasCustomPrompt="1"/>
          </p:nvPr>
        </p:nvSpPr>
        <p:spPr>
          <a:xfrm>
            <a:off x="2518173" y="3383364"/>
            <a:ext cx="6290866" cy="425450"/>
          </a:xfrm>
          <a:prstGeom prst="rect">
            <a:avLst/>
          </a:prstGeom>
        </p:spPr>
        <p:txBody>
          <a:bodyPr lIns="0" tIns="0" rIns="0" bIns="0" anchor="t" anchorCtr="0">
            <a:noAutofit/>
          </a:bodyPr>
          <a:lstStyle>
            <a:lvl1pPr>
              <a:defRPr sz="1600" b="1">
                <a:solidFill>
                  <a:schemeClr val="tx2"/>
                </a:solidFill>
                <a:latin typeface="+mj-lt"/>
              </a:defRPr>
            </a:lvl1pPr>
          </a:lstStyle>
          <a:p>
            <a:pPr lvl="0"/>
            <a:r>
              <a:rPr lang="en-GB" dirty="0" smtClean="0"/>
              <a:t>Presenter Name / Title here (16pt Bold)</a:t>
            </a:r>
            <a:endParaRPr lang="en-GB" dirty="0"/>
          </a:p>
        </p:txBody>
      </p:sp>
      <p:sp>
        <p:nvSpPr>
          <p:cNvPr id="12" name="Footer Placeholder 3"/>
          <p:cNvSpPr>
            <a:spLocks noGrp="1"/>
          </p:cNvSpPr>
          <p:nvPr>
            <p:ph type="ftr" sz="quarter" idx="10"/>
          </p:nvPr>
        </p:nvSpPr>
        <p:spPr>
          <a:xfrm>
            <a:off x="2526194" y="6588423"/>
            <a:ext cx="4493066" cy="224954"/>
          </a:xfrm>
          <a:prstGeom prst="rect">
            <a:avLst/>
          </a:prstGeom>
        </p:spPr>
        <p:txBody>
          <a:bodyPr lIns="0" rIns="0"/>
          <a:lstStyle>
            <a:lvl1pPr algn="l">
              <a:defRPr>
                <a:solidFill>
                  <a:schemeClr val="tx2"/>
                </a:solidFill>
              </a:defRPr>
            </a:lvl1pPr>
          </a:lstStyle>
          <a:p>
            <a:r>
              <a:rPr dirty="0"/>
              <a:t>For professional clients / qualified investors only</a:t>
            </a:r>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09869" y="260116"/>
            <a:ext cx="1487427" cy="609601"/>
          </a:xfrm>
          <a:prstGeom prst="rect">
            <a:avLst/>
          </a:prstGeom>
        </p:spPr>
      </p:pic>
    </p:spTree>
    <p:extLst>
      <p:ext uri="{BB962C8B-B14F-4D97-AF65-F5344CB8AC3E}">
        <p14:creationId xmlns:p14="http://schemas.microsoft.com/office/powerpoint/2010/main" val="241971387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 Front Cover for Folder">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Title 1"/>
          <p:cNvSpPr>
            <a:spLocks noGrp="1"/>
          </p:cNvSpPr>
          <p:nvPr>
            <p:ph type="ctrTitle" hasCustomPrompt="1"/>
          </p:nvPr>
        </p:nvSpPr>
        <p:spPr>
          <a:xfrm>
            <a:off x="4129044" y="3073819"/>
            <a:ext cx="4157443" cy="631406"/>
          </a:xfrm>
        </p:spPr>
        <p:txBody>
          <a:bodyPr lIns="0" tIns="0" rIns="0" bIns="0" anchor="t" anchorCtr="0">
            <a:noAutofit/>
          </a:bodyPr>
          <a:lstStyle>
            <a:lvl1pPr>
              <a:defRPr sz="2000" b="1" baseline="0">
                <a:solidFill>
                  <a:srgbClr val="00467F"/>
                </a:solidFill>
                <a:latin typeface="+mj-lt"/>
                <a:ea typeface="Tahoma" pitchFamily="34" charset="0"/>
                <a:cs typeface="Tahoma" pitchFamily="34" charset="0"/>
              </a:defRPr>
            </a:lvl1pPr>
          </a:lstStyle>
          <a:p>
            <a:r>
              <a:rPr lang="en-GB" dirty="0" smtClean="0"/>
              <a:t>Presentation title here (20pt Bold)</a:t>
            </a:r>
            <a:br>
              <a:rPr lang="en-GB" dirty="0" smtClean="0"/>
            </a:br>
            <a:r>
              <a:rPr lang="en-GB" dirty="0" smtClean="0"/>
              <a:t>- use this cover for window folder</a:t>
            </a:r>
            <a:endParaRPr dirty="0"/>
          </a:p>
        </p:txBody>
      </p:sp>
      <p:sp>
        <p:nvSpPr>
          <p:cNvPr id="15" name="Text Placeholder 4"/>
          <p:cNvSpPr>
            <a:spLocks noGrp="1"/>
          </p:cNvSpPr>
          <p:nvPr>
            <p:ph type="body" sz="quarter" idx="11" hasCustomPrompt="1"/>
          </p:nvPr>
        </p:nvSpPr>
        <p:spPr>
          <a:xfrm>
            <a:off x="4129045" y="3794160"/>
            <a:ext cx="4163240" cy="425450"/>
          </a:xfrm>
          <a:prstGeom prst="rect">
            <a:avLst/>
          </a:prstGeom>
        </p:spPr>
        <p:txBody>
          <a:bodyPr lIns="0" tIns="0" rIns="0" bIns="0" anchor="t" anchorCtr="0">
            <a:noAutofit/>
          </a:bodyPr>
          <a:lstStyle>
            <a:lvl1pPr>
              <a:defRPr sz="1400" b="1" baseline="0">
                <a:solidFill>
                  <a:schemeClr val="tx2"/>
                </a:solidFill>
                <a:latin typeface="+mj-lt"/>
              </a:defRPr>
            </a:lvl1pPr>
          </a:lstStyle>
          <a:p>
            <a:pPr lvl="0"/>
            <a:r>
              <a:rPr dirty="0"/>
              <a:t>Presenter Name / </a:t>
            </a:r>
            <a:r>
              <a:rPr dirty="0" smtClean="0"/>
              <a:t>Title</a:t>
            </a:r>
            <a:r>
              <a:rPr lang="en-GB" dirty="0" smtClean="0"/>
              <a:t> (14pt)</a:t>
            </a:r>
            <a:endParaRPr dirty="0"/>
          </a:p>
        </p:txBody>
      </p:sp>
      <p:sp>
        <p:nvSpPr>
          <p:cNvPr id="3" name="Text Placeholder 2"/>
          <p:cNvSpPr>
            <a:spLocks noGrp="1"/>
          </p:cNvSpPr>
          <p:nvPr>
            <p:ph type="body" sz="quarter" idx="12" hasCustomPrompt="1"/>
          </p:nvPr>
        </p:nvSpPr>
        <p:spPr>
          <a:xfrm>
            <a:off x="4129045" y="4236275"/>
            <a:ext cx="4172338" cy="321149"/>
          </a:xfrm>
          <a:prstGeom prst="rect">
            <a:avLst/>
          </a:prstGeom>
        </p:spPr>
        <p:txBody>
          <a:bodyPr lIns="0" tIns="0" rIns="0" bIns="0" anchor="t" anchorCtr="0"/>
          <a:lstStyle>
            <a:lvl1pPr>
              <a:defRPr sz="1200" b="0"/>
            </a:lvl1pPr>
          </a:lstStyle>
          <a:p>
            <a:pPr lvl="0"/>
            <a:r>
              <a:rPr dirty="0" smtClean="0"/>
              <a:t>Date</a:t>
            </a:r>
            <a:r>
              <a:rPr lang="en-GB" dirty="0" smtClean="0"/>
              <a:t> (12pt)</a:t>
            </a:r>
            <a:endParaRPr dirty="0"/>
          </a:p>
        </p:txBody>
      </p:sp>
      <p:pic>
        <p:nvPicPr>
          <p:cNvPr id="8" name="Picture 7" descr="N:\DATA\Global Sales and Marketing\MIG Presentations\Images\Corporate Logos\BlackRock® Logo (2011) DO NOT USE\BR_emf\BlackRock®_Printed_1000Pix.e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25155" y="358775"/>
            <a:ext cx="1692000" cy="24733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sz="quarter" idx="14" hasCustomPrompt="1"/>
          </p:nvPr>
        </p:nvSpPr>
        <p:spPr>
          <a:xfrm>
            <a:off x="4145823" y="5124450"/>
            <a:ext cx="2208203" cy="762000"/>
          </a:xfrm>
        </p:spPr>
        <p:txBody>
          <a:bodyPr/>
          <a:lstStyle>
            <a:lvl1pPr>
              <a:defRPr sz="1200" b="0" baseline="0"/>
            </a:lvl1pPr>
          </a:lstStyle>
          <a:p>
            <a:pPr lvl="0"/>
            <a:r>
              <a:rPr dirty="0"/>
              <a:t>Prepared </a:t>
            </a:r>
            <a:r>
              <a:rPr dirty="0" smtClean="0"/>
              <a:t>For:</a:t>
            </a:r>
            <a:r>
              <a:rPr lang="en-GB" dirty="0" smtClean="0"/>
              <a:t> </a:t>
            </a:r>
            <a:r>
              <a:rPr dirty="0" smtClean="0"/>
              <a:t>Client </a:t>
            </a:r>
            <a:r>
              <a:rPr dirty="0"/>
              <a:t>/ Company </a:t>
            </a:r>
            <a:r>
              <a:rPr dirty="0" smtClean="0"/>
              <a:t>Name</a:t>
            </a:r>
            <a:r>
              <a:rPr lang="en-GB" dirty="0" smtClean="0"/>
              <a:t> (12pt)</a:t>
            </a:r>
            <a:endParaRPr dirty="0"/>
          </a:p>
        </p:txBody>
      </p:sp>
      <p:sp>
        <p:nvSpPr>
          <p:cNvPr id="24" name="Text Placeholder 3"/>
          <p:cNvSpPr>
            <a:spLocks noGrp="1"/>
          </p:cNvSpPr>
          <p:nvPr>
            <p:ph type="body" sz="quarter" idx="15" hasCustomPrompt="1"/>
          </p:nvPr>
        </p:nvSpPr>
        <p:spPr>
          <a:xfrm>
            <a:off x="6617341" y="5124450"/>
            <a:ext cx="2208203" cy="762000"/>
          </a:xfrm>
        </p:spPr>
        <p:txBody>
          <a:bodyPr/>
          <a:lstStyle>
            <a:lvl1pPr>
              <a:defRPr sz="1200" b="0" baseline="0"/>
            </a:lvl1pPr>
          </a:lstStyle>
          <a:p>
            <a:pPr lvl="0"/>
            <a:r>
              <a:rPr dirty="0"/>
              <a:t>Prepared </a:t>
            </a:r>
            <a:r>
              <a:rPr dirty="0" smtClean="0"/>
              <a:t>By:</a:t>
            </a:r>
            <a:r>
              <a:rPr lang="en-GB" dirty="0" smtClean="0"/>
              <a:t> </a:t>
            </a:r>
            <a:r>
              <a:rPr dirty="0" smtClean="0"/>
              <a:t>First </a:t>
            </a:r>
            <a:r>
              <a:rPr dirty="0"/>
              <a:t>/ Last </a:t>
            </a:r>
            <a:r>
              <a:rPr dirty="0" smtClean="0"/>
              <a:t>Name</a:t>
            </a:r>
            <a:r>
              <a:rPr lang="en-GB" dirty="0" smtClean="0"/>
              <a:t> (12pt)</a:t>
            </a:r>
            <a:endParaRPr dirty="0"/>
          </a:p>
        </p:txBody>
      </p:sp>
      <p:sp>
        <p:nvSpPr>
          <p:cNvPr id="25" name="Footer Placeholder 3"/>
          <p:cNvSpPr>
            <a:spLocks noGrp="1"/>
          </p:cNvSpPr>
          <p:nvPr>
            <p:ph type="ftr" sz="quarter" idx="10"/>
          </p:nvPr>
        </p:nvSpPr>
        <p:spPr>
          <a:xfrm>
            <a:off x="3986432" y="6588423"/>
            <a:ext cx="4493066" cy="224954"/>
          </a:xfrm>
          <a:prstGeom prst="rect">
            <a:avLst/>
          </a:prstGeom>
        </p:spPr>
        <p:txBody>
          <a:bodyPr lIns="0" rIns="0"/>
          <a:lstStyle>
            <a:lvl1pPr algn="l">
              <a:defRPr>
                <a:solidFill>
                  <a:schemeClr val="tx2"/>
                </a:solidFill>
              </a:defRPr>
            </a:lvl1pPr>
          </a:lstStyle>
          <a:p>
            <a:r>
              <a:rPr dirty="0"/>
              <a:t>For professional clients / qualified investors only</a:t>
            </a:r>
          </a:p>
        </p:txBody>
      </p:sp>
    </p:spTree>
    <p:extLst>
      <p:ext uri="{BB962C8B-B14F-4D97-AF65-F5344CB8AC3E}">
        <p14:creationId xmlns:p14="http://schemas.microsoft.com/office/powerpoint/2010/main" val="366606952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iShares Front Cover for Folder">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3" name="Title 1"/>
          <p:cNvSpPr>
            <a:spLocks noGrp="1"/>
          </p:cNvSpPr>
          <p:nvPr>
            <p:ph type="ctrTitle" hasCustomPrompt="1"/>
          </p:nvPr>
        </p:nvSpPr>
        <p:spPr>
          <a:xfrm>
            <a:off x="4129044" y="3073819"/>
            <a:ext cx="4157443" cy="631406"/>
          </a:xfrm>
        </p:spPr>
        <p:txBody>
          <a:bodyPr lIns="0" tIns="0" rIns="0" bIns="0" anchor="t" anchorCtr="0">
            <a:noAutofit/>
          </a:bodyPr>
          <a:lstStyle>
            <a:lvl1pPr>
              <a:defRPr sz="2000" b="1" baseline="0">
                <a:solidFill>
                  <a:srgbClr val="00467F"/>
                </a:solidFill>
                <a:latin typeface="+mj-lt"/>
                <a:ea typeface="Tahoma" pitchFamily="34" charset="0"/>
                <a:cs typeface="Tahoma" pitchFamily="34" charset="0"/>
              </a:defRPr>
            </a:lvl1pPr>
          </a:lstStyle>
          <a:p>
            <a:r>
              <a:rPr lang="en-GB" dirty="0" smtClean="0"/>
              <a:t>Presentation title here (20pt Bold)</a:t>
            </a:r>
            <a:br>
              <a:rPr lang="en-GB" dirty="0" smtClean="0"/>
            </a:br>
            <a:r>
              <a:rPr lang="en-GB" dirty="0" smtClean="0"/>
              <a:t>- use this cover for window folder</a:t>
            </a:r>
            <a:endParaRPr dirty="0"/>
          </a:p>
        </p:txBody>
      </p:sp>
      <p:sp>
        <p:nvSpPr>
          <p:cNvPr id="15" name="Text Placeholder 4"/>
          <p:cNvSpPr>
            <a:spLocks noGrp="1"/>
          </p:cNvSpPr>
          <p:nvPr>
            <p:ph type="body" sz="quarter" idx="11" hasCustomPrompt="1"/>
          </p:nvPr>
        </p:nvSpPr>
        <p:spPr>
          <a:xfrm>
            <a:off x="4129045" y="3794160"/>
            <a:ext cx="4163240" cy="425450"/>
          </a:xfrm>
          <a:prstGeom prst="rect">
            <a:avLst/>
          </a:prstGeom>
        </p:spPr>
        <p:txBody>
          <a:bodyPr lIns="0" tIns="0" rIns="0" bIns="0" anchor="t" anchorCtr="0">
            <a:noAutofit/>
          </a:bodyPr>
          <a:lstStyle>
            <a:lvl1pPr>
              <a:defRPr sz="1400" b="1" baseline="0">
                <a:solidFill>
                  <a:schemeClr val="tx2"/>
                </a:solidFill>
                <a:latin typeface="+mj-lt"/>
              </a:defRPr>
            </a:lvl1pPr>
          </a:lstStyle>
          <a:p>
            <a:pPr lvl="0"/>
            <a:r>
              <a:rPr dirty="0"/>
              <a:t>Presenter Name / </a:t>
            </a:r>
            <a:r>
              <a:rPr dirty="0" smtClean="0"/>
              <a:t>Title</a:t>
            </a:r>
            <a:r>
              <a:rPr lang="en-GB" dirty="0" smtClean="0"/>
              <a:t> (14pt)</a:t>
            </a:r>
            <a:endParaRPr dirty="0"/>
          </a:p>
        </p:txBody>
      </p:sp>
      <p:sp>
        <p:nvSpPr>
          <p:cNvPr id="3" name="Text Placeholder 2"/>
          <p:cNvSpPr>
            <a:spLocks noGrp="1"/>
          </p:cNvSpPr>
          <p:nvPr>
            <p:ph type="body" sz="quarter" idx="12" hasCustomPrompt="1"/>
          </p:nvPr>
        </p:nvSpPr>
        <p:spPr>
          <a:xfrm>
            <a:off x="4129045" y="4236275"/>
            <a:ext cx="4172338" cy="321149"/>
          </a:xfrm>
          <a:prstGeom prst="rect">
            <a:avLst/>
          </a:prstGeom>
        </p:spPr>
        <p:txBody>
          <a:bodyPr lIns="0" tIns="0" rIns="0" bIns="0" anchor="t" anchorCtr="0"/>
          <a:lstStyle>
            <a:lvl1pPr>
              <a:defRPr sz="1200" b="0"/>
            </a:lvl1pPr>
          </a:lstStyle>
          <a:p>
            <a:pPr lvl="0"/>
            <a:r>
              <a:rPr dirty="0" smtClean="0"/>
              <a:t>Date</a:t>
            </a:r>
            <a:r>
              <a:rPr lang="en-GB" dirty="0" smtClean="0"/>
              <a:t> (12pt)</a:t>
            </a:r>
            <a:endParaRPr dirty="0"/>
          </a:p>
        </p:txBody>
      </p:sp>
      <p:sp>
        <p:nvSpPr>
          <p:cNvPr id="4" name="Text Placeholder 3"/>
          <p:cNvSpPr>
            <a:spLocks noGrp="1"/>
          </p:cNvSpPr>
          <p:nvPr>
            <p:ph type="body" sz="quarter" idx="14" hasCustomPrompt="1"/>
          </p:nvPr>
        </p:nvSpPr>
        <p:spPr>
          <a:xfrm>
            <a:off x="4145823" y="5124450"/>
            <a:ext cx="2194742" cy="762000"/>
          </a:xfrm>
        </p:spPr>
        <p:txBody>
          <a:bodyPr/>
          <a:lstStyle>
            <a:lvl1pPr>
              <a:defRPr sz="1200" b="0" baseline="0"/>
            </a:lvl1pPr>
          </a:lstStyle>
          <a:p>
            <a:pPr lvl="0"/>
            <a:r>
              <a:rPr dirty="0"/>
              <a:t>Prepared </a:t>
            </a:r>
            <a:r>
              <a:rPr dirty="0" smtClean="0"/>
              <a:t>For:</a:t>
            </a:r>
            <a:r>
              <a:rPr lang="en-GB" dirty="0" smtClean="0"/>
              <a:t> </a:t>
            </a:r>
            <a:r>
              <a:rPr dirty="0" smtClean="0"/>
              <a:t>Client </a:t>
            </a:r>
            <a:r>
              <a:rPr dirty="0"/>
              <a:t>/ Company </a:t>
            </a:r>
            <a:r>
              <a:rPr dirty="0" smtClean="0"/>
              <a:t>Name</a:t>
            </a:r>
            <a:r>
              <a:rPr lang="en-GB" dirty="0" smtClean="0"/>
              <a:t> (12pt)</a:t>
            </a:r>
            <a:endParaRPr dirty="0"/>
          </a:p>
        </p:txBody>
      </p:sp>
      <p:sp>
        <p:nvSpPr>
          <p:cNvPr id="24" name="Text Placeholder 3"/>
          <p:cNvSpPr>
            <a:spLocks noGrp="1"/>
          </p:cNvSpPr>
          <p:nvPr>
            <p:ph type="body" sz="quarter" idx="15" hasCustomPrompt="1"/>
          </p:nvPr>
        </p:nvSpPr>
        <p:spPr>
          <a:xfrm>
            <a:off x="6617341" y="5124450"/>
            <a:ext cx="2194742" cy="762000"/>
          </a:xfrm>
        </p:spPr>
        <p:txBody>
          <a:bodyPr/>
          <a:lstStyle>
            <a:lvl1pPr>
              <a:defRPr sz="1200" b="0" baseline="0"/>
            </a:lvl1pPr>
          </a:lstStyle>
          <a:p>
            <a:pPr lvl="0"/>
            <a:r>
              <a:rPr dirty="0"/>
              <a:t>Prepared </a:t>
            </a:r>
            <a:r>
              <a:rPr dirty="0" smtClean="0"/>
              <a:t>By:</a:t>
            </a:r>
            <a:r>
              <a:rPr lang="en-GB" dirty="0" smtClean="0"/>
              <a:t> </a:t>
            </a:r>
            <a:r>
              <a:rPr dirty="0" smtClean="0"/>
              <a:t>First </a:t>
            </a:r>
            <a:r>
              <a:rPr dirty="0"/>
              <a:t>/ Last </a:t>
            </a:r>
            <a:r>
              <a:rPr dirty="0" smtClean="0"/>
              <a:t>Name</a:t>
            </a:r>
            <a:r>
              <a:rPr lang="en-GB" dirty="0" smtClean="0"/>
              <a:t> (12pt)</a:t>
            </a:r>
            <a:endParaRPr dirty="0"/>
          </a:p>
        </p:txBody>
      </p:sp>
      <p:sp>
        <p:nvSpPr>
          <p:cNvPr id="25" name="Footer Placeholder 3"/>
          <p:cNvSpPr>
            <a:spLocks noGrp="1"/>
          </p:cNvSpPr>
          <p:nvPr>
            <p:ph type="ftr" sz="quarter" idx="10"/>
          </p:nvPr>
        </p:nvSpPr>
        <p:spPr>
          <a:xfrm>
            <a:off x="3986432" y="6588423"/>
            <a:ext cx="4493066" cy="224954"/>
          </a:xfrm>
          <a:prstGeom prst="rect">
            <a:avLst/>
          </a:prstGeom>
        </p:spPr>
        <p:txBody>
          <a:bodyPr lIns="0" rIns="0"/>
          <a:lstStyle>
            <a:lvl1pPr algn="l">
              <a:defRPr>
                <a:solidFill>
                  <a:schemeClr val="tx2"/>
                </a:solidFill>
              </a:defRPr>
            </a:lvl1pPr>
          </a:lstStyle>
          <a:p>
            <a:r>
              <a:rPr dirty="0"/>
              <a:t>For professional clients / qualified investors only</a:t>
            </a:r>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09869" y="260116"/>
            <a:ext cx="1487427" cy="609601"/>
          </a:xfrm>
          <a:prstGeom prst="rect">
            <a:avLst/>
          </a:prstGeom>
        </p:spPr>
      </p:pic>
    </p:spTree>
    <p:extLst>
      <p:ext uri="{BB962C8B-B14F-4D97-AF65-F5344CB8AC3E}">
        <p14:creationId xmlns:p14="http://schemas.microsoft.com/office/powerpoint/2010/main" val="129350011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15" name="Content Placeholder 14"/>
          <p:cNvSpPr>
            <a:spLocks noGrp="1"/>
          </p:cNvSpPr>
          <p:nvPr>
            <p:ph sz="quarter" idx="11" hasCustomPrompt="1"/>
          </p:nvPr>
        </p:nvSpPr>
        <p:spPr>
          <a:xfrm>
            <a:off x="308580" y="1091103"/>
            <a:ext cx="8500458" cy="4937542"/>
          </a:xfrm>
        </p:spPr>
        <p:txBody>
          <a:bodyPr/>
          <a:lstStyle>
            <a:lvl1pPr>
              <a:defRPr baseline="0"/>
            </a:lvl1pPr>
            <a:lvl3pPr marL="542925" indent="-190500">
              <a:defRPr/>
            </a:lvl3pPr>
          </a:lstStyle>
          <a:p>
            <a:pPr lvl="0"/>
            <a:r>
              <a:rPr lang="en-GB" dirty="0" smtClean="0"/>
              <a:t>Click to add text – (14pt Bold ). To apply bullets go to the increase / decrease list level button on the home tab.</a:t>
            </a:r>
            <a:endParaRPr dirty="0" smtClean="0"/>
          </a:p>
          <a:p>
            <a:pPr lvl="1"/>
            <a:r>
              <a:rPr dirty="0" smtClean="0"/>
              <a:t>Second level</a:t>
            </a:r>
          </a:p>
          <a:p>
            <a:pPr lvl="2"/>
            <a:r>
              <a:rPr dirty="0" smtClean="0"/>
              <a:t>Third </a:t>
            </a:r>
            <a:r>
              <a:rPr dirty="0"/>
              <a:t>level</a:t>
            </a:r>
          </a:p>
          <a:p>
            <a:pPr lvl="3"/>
            <a:r>
              <a:rPr dirty="0"/>
              <a:t>Fourth level</a:t>
            </a:r>
          </a:p>
          <a:p>
            <a:pPr lvl="4"/>
            <a:r>
              <a:rPr dirty="0"/>
              <a:t>Fifth level</a:t>
            </a:r>
          </a:p>
        </p:txBody>
      </p:sp>
      <p:sp>
        <p:nvSpPr>
          <p:cNvPr id="7"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2" name="Slide Number Placeholder 1"/>
          <p:cNvSpPr>
            <a:spLocks noGrp="1"/>
          </p:cNvSpPr>
          <p:nvPr>
            <p:ph type="sldNum" sz="quarter" idx="13"/>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340382204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3" name="Content Placeholder 2"/>
          <p:cNvSpPr>
            <a:spLocks noGrp="1"/>
          </p:cNvSpPr>
          <p:nvPr>
            <p:ph sz="quarter" idx="15" hasCustomPrompt="1"/>
          </p:nvPr>
        </p:nvSpPr>
        <p:spPr>
          <a:xfrm>
            <a:off x="311150" y="1085851"/>
            <a:ext cx="4071938" cy="4935538"/>
          </a:xfrm>
        </p:spPr>
        <p:txBody>
          <a:bodyPr/>
          <a:lstStyle/>
          <a:p>
            <a:pPr lvl="0"/>
            <a:r>
              <a:rPr lang="en-GB" dirty="0" smtClean="0"/>
              <a:t>Click to add text – (14pt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15" name="Content Placeholder 2"/>
          <p:cNvSpPr>
            <a:spLocks noGrp="1"/>
          </p:cNvSpPr>
          <p:nvPr>
            <p:ph sz="quarter" idx="16" hasCustomPrompt="1"/>
          </p:nvPr>
        </p:nvSpPr>
        <p:spPr>
          <a:xfrm>
            <a:off x="4741863" y="1085851"/>
            <a:ext cx="4071938" cy="4935538"/>
          </a:xfrm>
        </p:spPr>
        <p:txBody>
          <a:bodyPr/>
          <a:lstStyle/>
          <a:p>
            <a:pPr lvl="0"/>
            <a:r>
              <a:rPr lang="en-GB" dirty="0" smtClean="0"/>
              <a:t>Click to add text – (14pt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10"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14"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2" name="Slide Number Placeholder 1"/>
          <p:cNvSpPr>
            <a:spLocks noGrp="1"/>
          </p:cNvSpPr>
          <p:nvPr>
            <p:ph type="sldNum" sz="quarter" idx="18"/>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103665999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rt / table Layout">
    <p:spTree>
      <p:nvGrpSpPr>
        <p:cNvPr id="1" name=""/>
        <p:cNvGrpSpPr/>
        <p:nvPr/>
      </p:nvGrpSpPr>
      <p:grpSpPr>
        <a:xfrm>
          <a:off x="0" y="0"/>
          <a:ext cx="0" cy="0"/>
          <a:chOff x="0" y="0"/>
          <a:chExt cx="0" cy="0"/>
        </a:xfrm>
      </p:grpSpPr>
      <p:sp>
        <p:nvSpPr>
          <p:cNvPr id="3" name="Text Placeholder 2"/>
          <p:cNvSpPr>
            <a:spLocks noGrp="1"/>
          </p:cNvSpPr>
          <p:nvPr>
            <p:ph type="body" sz="quarter" idx="12" hasCustomPrompt="1"/>
          </p:nvPr>
        </p:nvSpPr>
        <p:spPr>
          <a:xfrm>
            <a:off x="314236" y="6193779"/>
            <a:ext cx="8494802"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4" name="Content Placeholder 3"/>
          <p:cNvSpPr>
            <a:spLocks noGrp="1"/>
          </p:cNvSpPr>
          <p:nvPr>
            <p:ph sz="quarter" idx="13" hasCustomPrompt="1"/>
          </p:nvPr>
        </p:nvSpPr>
        <p:spPr>
          <a:xfrm>
            <a:off x="733426" y="1895475"/>
            <a:ext cx="7662862" cy="4125913"/>
          </a:xfrm>
        </p:spPr>
        <p:txBody>
          <a:bodyPr/>
          <a:lstStyle>
            <a:lvl1pPr>
              <a:defRPr/>
            </a:lvl1pPr>
          </a:lstStyle>
          <a:p>
            <a:pPr lvl="0"/>
            <a:r>
              <a:rPr lang="en-GB" dirty="0" smtClean="0"/>
              <a:t>Click on the icon to insert content</a:t>
            </a:r>
            <a:endParaRPr dirty="0"/>
          </a:p>
        </p:txBody>
      </p:sp>
      <p:sp>
        <p:nvSpPr>
          <p:cNvPr id="11" name="Text Placeholder 6"/>
          <p:cNvSpPr>
            <a:spLocks noGrp="1"/>
          </p:cNvSpPr>
          <p:nvPr>
            <p:ph type="body" sz="quarter" idx="14" hasCustomPrompt="1"/>
          </p:nvPr>
        </p:nvSpPr>
        <p:spPr>
          <a:xfrm>
            <a:off x="327025" y="1125538"/>
            <a:ext cx="8482013" cy="324000"/>
          </a:xfrm>
          <a:solidFill>
            <a:schemeClr val="bg1">
              <a:lumMod val="85000"/>
            </a:schemeClr>
          </a:solidFill>
        </p:spPr>
        <p:txBody>
          <a:bodyPr lIns="90000" tIns="36000" rIns="90000" bIns="36000" anchor="ctr" anchorCtr="0"/>
          <a:lstStyle>
            <a:lvl1pPr>
              <a:defRPr baseline="0"/>
            </a:lvl1pPr>
          </a:lstStyle>
          <a:p>
            <a:pPr lvl="0"/>
            <a:r>
              <a:rPr lang="en-GB" dirty="0" smtClean="0"/>
              <a:t>Enter your c</a:t>
            </a:r>
            <a:r>
              <a:rPr dirty="0" smtClean="0"/>
              <a:t>hart </a:t>
            </a:r>
            <a:r>
              <a:rPr dirty="0"/>
              <a:t>/ </a:t>
            </a:r>
            <a:r>
              <a:rPr lang="en-GB" dirty="0" smtClean="0"/>
              <a:t>t</a:t>
            </a:r>
            <a:r>
              <a:rPr dirty="0" smtClean="0"/>
              <a:t>able </a:t>
            </a:r>
            <a:r>
              <a:rPr lang="en-GB" dirty="0" smtClean="0"/>
              <a:t>title here (14pt Bold)</a:t>
            </a:r>
            <a:endParaRPr dirty="0"/>
          </a:p>
        </p:txBody>
      </p:sp>
      <p:sp>
        <p:nvSpPr>
          <p:cNvPr id="7"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10"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2" name="Slide Number Placeholder 1"/>
          <p:cNvSpPr>
            <a:spLocks noGrp="1"/>
          </p:cNvSpPr>
          <p:nvPr>
            <p:ph type="sldNum" sz="quarter" idx="15"/>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84422304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nd Chart / Table">
    <p:spTree>
      <p:nvGrpSpPr>
        <p:cNvPr id="1" name=""/>
        <p:cNvGrpSpPr/>
        <p:nvPr/>
      </p:nvGrpSpPr>
      <p:grpSpPr>
        <a:xfrm>
          <a:off x="0" y="0"/>
          <a:ext cx="0" cy="0"/>
          <a:chOff x="0" y="0"/>
          <a:chExt cx="0" cy="0"/>
        </a:xfrm>
      </p:grpSpPr>
      <p:sp>
        <p:nvSpPr>
          <p:cNvPr id="13" name="Content Placeholder 2"/>
          <p:cNvSpPr>
            <a:spLocks noGrp="1"/>
          </p:cNvSpPr>
          <p:nvPr>
            <p:ph sz="quarter" idx="15" hasCustomPrompt="1"/>
          </p:nvPr>
        </p:nvSpPr>
        <p:spPr>
          <a:xfrm>
            <a:off x="311150" y="1085851"/>
            <a:ext cx="4071938" cy="4924568"/>
          </a:xfrm>
        </p:spPr>
        <p:txBody>
          <a:bodyPr/>
          <a:lstStyle/>
          <a:p>
            <a:pPr lvl="0"/>
            <a:r>
              <a:rPr lang="en-GB" dirty="0" smtClean="0"/>
              <a:t>Click to add text – (14pt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15" name="Content Placeholder 2"/>
          <p:cNvSpPr>
            <a:spLocks noGrp="1"/>
          </p:cNvSpPr>
          <p:nvPr>
            <p:ph sz="quarter" idx="16" hasCustomPrompt="1"/>
          </p:nvPr>
        </p:nvSpPr>
        <p:spPr>
          <a:xfrm>
            <a:off x="4741863" y="1570039"/>
            <a:ext cx="4067175" cy="4451350"/>
          </a:xfrm>
        </p:spPr>
        <p:txBody>
          <a:bodyPr/>
          <a:lstStyle>
            <a:lvl1pPr>
              <a:defRPr sz="1200"/>
            </a:lvl1pPr>
          </a:lstStyle>
          <a:p>
            <a:pPr lvl="0"/>
            <a:r>
              <a:rPr lang="en-GB" dirty="0" smtClean="0"/>
              <a:t>Click on the icon to insert content</a:t>
            </a:r>
            <a:endParaRPr lang="en-GB" dirty="0"/>
          </a:p>
        </p:txBody>
      </p:sp>
      <p:sp>
        <p:nvSpPr>
          <p:cNvPr id="14" name="Text Placeholder 2"/>
          <p:cNvSpPr>
            <a:spLocks noGrp="1"/>
          </p:cNvSpPr>
          <p:nvPr>
            <p:ph type="body" sz="quarter" idx="33" hasCustomPrompt="1"/>
          </p:nvPr>
        </p:nvSpPr>
        <p:spPr>
          <a:xfrm>
            <a:off x="4746625" y="1111337"/>
            <a:ext cx="4062413" cy="324000"/>
          </a:xfrm>
          <a:solidFill>
            <a:schemeClr val="bg1">
              <a:lumMod val="85000"/>
            </a:schemeClr>
          </a:solidFill>
        </p:spPr>
        <p:txBody>
          <a:bodyPr lIns="90000" tIns="36000" rIns="90000" bIns="36000" anchor="ctr" anchorCtr="0"/>
          <a:lstStyle>
            <a:lvl1pPr>
              <a:defRPr sz="1200" baseline="0"/>
            </a:lvl1pPr>
          </a:lstStyle>
          <a:p>
            <a:pPr lvl="0"/>
            <a:r>
              <a:rPr lang="en-GB" dirty="0" smtClean="0"/>
              <a:t>Enter your chart / table title here (12pt Bold)</a:t>
            </a:r>
            <a:endParaRPr lang="en-GB" dirty="0"/>
          </a:p>
        </p:txBody>
      </p:sp>
      <p:sp>
        <p:nvSpPr>
          <p:cNvPr id="10"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16"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17" name="Text Placeholder 2"/>
          <p:cNvSpPr>
            <a:spLocks noGrp="1"/>
          </p:cNvSpPr>
          <p:nvPr>
            <p:ph type="body" sz="quarter" idx="17" hasCustomPrompt="1"/>
          </p:nvPr>
        </p:nvSpPr>
        <p:spPr>
          <a:xfrm>
            <a:off x="4748213" y="6193779"/>
            <a:ext cx="4068000" cy="123111"/>
          </a:xfrm>
        </p:spPr>
        <p:txBody>
          <a:bodyPr anchor="b" anchorCtr="0">
            <a:spAutoFit/>
          </a:bodyPr>
          <a:lstStyle>
            <a:lvl1pPr>
              <a:defRPr sz="800" b="0"/>
            </a:lvl1pPr>
          </a:lstStyle>
          <a:p>
            <a:pPr lvl="0"/>
            <a:r>
              <a:rPr dirty="0"/>
              <a:t>Insert source </a:t>
            </a:r>
            <a:r>
              <a:rPr lang="en-GB" dirty="0" smtClean="0"/>
              <a:t>or footnote </a:t>
            </a:r>
            <a:r>
              <a:rPr dirty="0" smtClean="0"/>
              <a:t>text </a:t>
            </a:r>
            <a:r>
              <a:rPr dirty="0"/>
              <a:t>here</a:t>
            </a:r>
          </a:p>
        </p:txBody>
      </p:sp>
      <p:sp>
        <p:nvSpPr>
          <p:cNvPr id="2" name="Slide Number Placeholder 1"/>
          <p:cNvSpPr>
            <a:spLocks noGrp="1"/>
          </p:cNvSpPr>
          <p:nvPr>
            <p:ph type="sldNum" sz="quarter" idx="34"/>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39982223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15" name="Text Placeholder 2"/>
          <p:cNvSpPr>
            <a:spLocks noGrp="1"/>
          </p:cNvSpPr>
          <p:nvPr>
            <p:ph type="body" sz="quarter" idx="16" hasCustomPrompt="1"/>
          </p:nvPr>
        </p:nvSpPr>
        <p:spPr>
          <a:xfrm>
            <a:off x="314236" y="3532851"/>
            <a:ext cx="4078377"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22" name="Text Placeholder 2"/>
          <p:cNvSpPr>
            <a:spLocks noGrp="1"/>
          </p:cNvSpPr>
          <p:nvPr>
            <p:ph type="body" sz="quarter" idx="23" hasCustomPrompt="1"/>
          </p:nvPr>
        </p:nvSpPr>
        <p:spPr>
          <a:xfrm>
            <a:off x="320675" y="1111337"/>
            <a:ext cx="4060800" cy="324000"/>
          </a:xfrm>
          <a:solidFill>
            <a:schemeClr val="bg1">
              <a:lumMod val="85000"/>
            </a:schemeClr>
          </a:solidFill>
        </p:spPr>
        <p:txBody>
          <a:bodyPr lIns="90000" tIns="36000" rIns="90000" bIns="36000" anchor="ctr" anchorCtr="0"/>
          <a:lstStyle>
            <a:lvl1pPr>
              <a:defRPr sz="1200" baseline="0"/>
            </a:lvl1pPr>
          </a:lstStyle>
          <a:p>
            <a:pPr lvl="0"/>
            <a:r>
              <a:rPr lang="en-GB" dirty="0" smtClean="0"/>
              <a:t>Enter your chart / table title here (12pt Bold)</a:t>
            </a:r>
            <a:endParaRPr lang="en-GB" dirty="0"/>
          </a:p>
        </p:txBody>
      </p:sp>
      <p:sp>
        <p:nvSpPr>
          <p:cNvPr id="5" name="Content Placeholder 4"/>
          <p:cNvSpPr>
            <a:spLocks noGrp="1"/>
          </p:cNvSpPr>
          <p:nvPr>
            <p:ph sz="quarter" idx="24" hasCustomPrompt="1"/>
          </p:nvPr>
        </p:nvSpPr>
        <p:spPr>
          <a:xfrm>
            <a:off x="320675" y="1570037"/>
            <a:ext cx="4071938" cy="1796400"/>
          </a:xfrm>
        </p:spPr>
        <p:txBody>
          <a:bodyPr/>
          <a:lstStyle>
            <a:lvl1pPr>
              <a:defRPr sz="1200" b="0" baseline="0"/>
            </a:lvl1pPr>
          </a:lstStyle>
          <a:p>
            <a:pPr lvl="0"/>
            <a:r>
              <a:rPr lang="en-GB" dirty="0" smtClean="0"/>
              <a:t>Click on the icon to insert content</a:t>
            </a:r>
            <a:endParaRPr lang="en-GB" dirty="0"/>
          </a:p>
        </p:txBody>
      </p:sp>
      <p:sp>
        <p:nvSpPr>
          <p:cNvPr id="18" name="Text Placeholder 2"/>
          <p:cNvSpPr>
            <a:spLocks noGrp="1"/>
          </p:cNvSpPr>
          <p:nvPr>
            <p:ph type="body" sz="quarter" idx="32" hasCustomPrompt="1"/>
          </p:nvPr>
        </p:nvSpPr>
        <p:spPr>
          <a:xfrm>
            <a:off x="4745841" y="3532851"/>
            <a:ext cx="4078377"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19" name="Text Placeholder 2"/>
          <p:cNvSpPr>
            <a:spLocks noGrp="1"/>
          </p:cNvSpPr>
          <p:nvPr>
            <p:ph type="body" sz="quarter" idx="33" hasCustomPrompt="1"/>
          </p:nvPr>
        </p:nvSpPr>
        <p:spPr>
          <a:xfrm>
            <a:off x="4746625" y="1111337"/>
            <a:ext cx="4060800" cy="324000"/>
          </a:xfrm>
          <a:solidFill>
            <a:schemeClr val="bg1">
              <a:lumMod val="85000"/>
            </a:schemeClr>
          </a:solidFill>
        </p:spPr>
        <p:txBody>
          <a:bodyPr lIns="90000" tIns="36000" rIns="90000" bIns="36000" anchor="ctr" anchorCtr="0"/>
          <a:lstStyle>
            <a:lvl1pPr>
              <a:defRPr sz="1200" baseline="0"/>
            </a:lvl1pPr>
          </a:lstStyle>
          <a:p>
            <a:pPr lvl="0"/>
            <a:r>
              <a:rPr lang="en-GB" dirty="0" smtClean="0"/>
              <a:t>Enter your chart / table title here (12pt Bold)</a:t>
            </a:r>
            <a:endParaRPr lang="en-GB" dirty="0"/>
          </a:p>
        </p:txBody>
      </p:sp>
      <p:sp>
        <p:nvSpPr>
          <p:cNvPr id="20" name="Content Placeholder 4"/>
          <p:cNvSpPr>
            <a:spLocks noGrp="1"/>
          </p:cNvSpPr>
          <p:nvPr>
            <p:ph sz="quarter" idx="34" hasCustomPrompt="1"/>
          </p:nvPr>
        </p:nvSpPr>
        <p:spPr>
          <a:xfrm>
            <a:off x="4737100" y="1570037"/>
            <a:ext cx="4071938" cy="1796400"/>
          </a:xfrm>
        </p:spPr>
        <p:txBody>
          <a:bodyPr/>
          <a:lstStyle>
            <a:lvl1pPr>
              <a:defRPr sz="1200" b="0" baseline="0"/>
            </a:lvl1pPr>
          </a:lstStyle>
          <a:p>
            <a:pPr lvl="0"/>
            <a:r>
              <a:rPr lang="en-GB" dirty="0" smtClean="0"/>
              <a:t>Click on the icon to insert content</a:t>
            </a:r>
            <a:endParaRPr lang="en-GB" dirty="0"/>
          </a:p>
        </p:txBody>
      </p:sp>
      <p:sp>
        <p:nvSpPr>
          <p:cNvPr id="32" name="Text Placeholder 2"/>
          <p:cNvSpPr>
            <a:spLocks noGrp="1"/>
          </p:cNvSpPr>
          <p:nvPr>
            <p:ph type="body" sz="quarter" idx="36" hasCustomPrompt="1"/>
          </p:nvPr>
        </p:nvSpPr>
        <p:spPr>
          <a:xfrm>
            <a:off x="320675" y="3766323"/>
            <a:ext cx="4060800" cy="324000"/>
          </a:xfrm>
          <a:solidFill>
            <a:schemeClr val="bg1">
              <a:lumMod val="85000"/>
            </a:schemeClr>
          </a:solidFill>
        </p:spPr>
        <p:txBody>
          <a:bodyPr lIns="90000" tIns="36000" rIns="90000" bIns="36000" anchor="ctr" anchorCtr="0"/>
          <a:lstStyle>
            <a:lvl1pPr>
              <a:defRPr sz="1200" baseline="0"/>
            </a:lvl1pPr>
          </a:lstStyle>
          <a:p>
            <a:pPr lvl="0"/>
            <a:r>
              <a:rPr lang="en-GB" dirty="0" smtClean="0"/>
              <a:t>Enter your chart / table title here (12pt Bold)</a:t>
            </a:r>
            <a:endParaRPr lang="en-GB" dirty="0"/>
          </a:p>
        </p:txBody>
      </p:sp>
      <p:sp>
        <p:nvSpPr>
          <p:cNvPr id="39" name="Content Placeholder 4"/>
          <p:cNvSpPr>
            <a:spLocks noGrp="1"/>
          </p:cNvSpPr>
          <p:nvPr>
            <p:ph sz="quarter" idx="37" hasCustomPrompt="1"/>
          </p:nvPr>
        </p:nvSpPr>
        <p:spPr>
          <a:xfrm>
            <a:off x="320675" y="4225023"/>
            <a:ext cx="4071938" cy="1796365"/>
          </a:xfrm>
        </p:spPr>
        <p:txBody>
          <a:bodyPr/>
          <a:lstStyle>
            <a:lvl1pPr>
              <a:defRPr sz="1200" b="0" baseline="0"/>
            </a:lvl1pPr>
          </a:lstStyle>
          <a:p>
            <a:pPr lvl="0"/>
            <a:r>
              <a:rPr lang="en-GB" dirty="0" smtClean="0"/>
              <a:t>Click on the icon to insert content</a:t>
            </a:r>
            <a:endParaRPr lang="en-GB" dirty="0"/>
          </a:p>
        </p:txBody>
      </p:sp>
      <p:sp>
        <p:nvSpPr>
          <p:cNvPr id="41" name="Text Placeholder 2"/>
          <p:cNvSpPr>
            <a:spLocks noGrp="1"/>
          </p:cNvSpPr>
          <p:nvPr>
            <p:ph type="body" sz="quarter" idx="39" hasCustomPrompt="1"/>
          </p:nvPr>
        </p:nvSpPr>
        <p:spPr>
          <a:xfrm>
            <a:off x="4746625" y="3766323"/>
            <a:ext cx="4060800" cy="324000"/>
          </a:xfrm>
          <a:solidFill>
            <a:schemeClr val="bg1">
              <a:lumMod val="85000"/>
            </a:schemeClr>
          </a:solidFill>
        </p:spPr>
        <p:txBody>
          <a:bodyPr lIns="90000" tIns="36000" rIns="90000" bIns="36000" anchor="ctr" anchorCtr="0"/>
          <a:lstStyle>
            <a:lvl1pPr>
              <a:defRPr sz="1200" baseline="0"/>
            </a:lvl1pPr>
          </a:lstStyle>
          <a:p>
            <a:pPr lvl="0"/>
            <a:r>
              <a:rPr lang="en-GB" dirty="0" smtClean="0"/>
              <a:t>Enter your chart / table title here (12pt Bold)</a:t>
            </a:r>
            <a:endParaRPr lang="en-GB" dirty="0"/>
          </a:p>
        </p:txBody>
      </p:sp>
      <p:sp>
        <p:nvSpPr>
          <p:cNvPr id="42" name="Content Placeholder 4"/>
          <p:cNvSpPr>
            <a:spLocks noGrp="1"/>
          </p:cNvSpPr>
          <p:nvPr>
            <p:ph sz="quarter" idx="40" hasCustomPrompt="1"/>
          </p:nvPr>
        </p:nvSpPr>
        <p:spPr>
          <a:xfrm>
            <a:off x="4737100" y="4225023"/>
            <a:ext cx="4071938" cy="1796365"/>
          </a:xfrm>
        </p:spPr>
        <p:txBody>
          <a:bodyPr/>
          <a:lstStyle>
            <a:lvl1pPr>
              <a:defRPr sz="1200" b="0" baseline="0"/>
            </a:lvl1pPr>
          </a:lstStyle>
          <a:p>
            <a:pPr lvl="0"/>
            <a:r>
              <a:rPr lang="en-GB" dirty="0" smtClean="0"/>
              <a:t>Click on the icon to insert content</a:t>
            </a:r>
            <a:endParaRPr lang="en-GB" dirty="0"/>
          </a:p>
        </p:txBody>
      </p:sp>
      <p:sp>
        <p:nvSpPr>
          <p:cNvPr id="16"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17"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21" name="Text Placeholder 2"/>
          <p:cNvSpPr>
            <a:spLocks noGrp="1"/>
          </p:cNvSpPr>
          <p:nvPr>
            <p:ph type="body" sz="quarter" idx="12" hasCustomPrompt="1"/>
          </p:nvPr>
        </p:nvSpPr>
        <p:spPr>
          <a:xfrm>
            <a:off x="314236" y="6193779"/>
            <a:ext cx="4068000" cy="123111"/>
          </a:xfrm>
        </p:spPr>
        <p:txBody>
          <a:bodyPr anchor="b" anchorCtr="0">
            <a:spAutoFit/>
          </a:bodyPr>
          <a:lstStyle>
            <a:lvl1pPr>
              <a:defRPr sz="800" b="0"/>
            </a:lvl1pPr>
          </a:lstStyle>
          <a:p>
            <a:pPr lvl="0"/>
            <a:r>
              <a:rPr dirty="0"/>
              <a:t>Insert source </a:t>
            </a:r>
            <a:r>
              <a:rPr lang="en-GB" dirty="0" smtClean="0"/>
              <a:t>or footnote </a:t>
            </a:r>
            <a:r>
              <a:rPr dirty="0" smtClean="0"/>
              <a:t>text </a:t>
            </a:r>
            <a:r>
              <a:rPr dirty="0"/>
              <a:t>here</a:t>
            </a:r>
          </a:p>
        </p:txBody>
      </p:sp>
      <p:sp>
        <p:nvSpPr>
          <p:cNvPr id="23" name="Text Placeholder 2"/>
          <p:cNvSpPr>
            <a:spLocks noGrp="1"/>
          </p:cNvSpPr>
          <p:nvPr>
            <p:ph type="body" sz="quarter" idx="17" hasCustomPrompt="1"/>
          </p:nvPr>
        </p:nvSpPr>
        <p:spPr>
          <a:xfrm>
            <a:off x="4748213" y="6193779"/>
            <a:ext cx="4068000" cy="123111"/>
          </a:xfrm>
        </p:spPr>
        <p:txBody>
          <a:bodyPr anchor="b" anchorCtr="0">
            <a:spAutoFit/>
          </a:bodyPr>
          <a:lstStyle>
            <a:lvl1pPr>
              <a:defRPr sz="800" b="0"/>
            </a:lvl1pPr>
          </a:lstStyle>
          <a:p>
            <a:pPr lvl="0"/>
            <a:r>
              <a:rPr dirty="0"/>
              <a:t>Insert source </a:t>
            </a:r>
            <a:r>
              <a:rPr lang="en-GB" dirty="0" smtClean="0"/>
              <a:t>or footnote </a:t>
            </a:r>
            <a:r>
              <a:rPr dirty="0" smtClean="0"/>
              <a:t>text </a:t>
            </a:r>
            <a:r>
              <a:rPr dirty="0"/>
              <a:t>here</a:t>
            </a:r>
          </a:p>
        </p:txBody>
      </p:sp>
      <p:sp>
        <p:nvSpPr>
          <p:cNvPr id="2" name="Slide Number Placeholder 1"/>
          <p:cNvSpPr>
            <a:spLocks noGrp="1"/>
          </p:cNvSpPr>
          <p:nvPr>
            <p:ph type="sldNum" sz="quarter" idx="41"/>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231715797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7"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2" name="Slide Number Placeholder 1"/>
          <p:cNvSpPr>
            <a:spLocks noGrp="1"/>
          </p:cNvSpPr>
          <p:nvPr>
            <p:ph type="sldNum" sz="quarter" idx="13"/>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1495254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6367" y="2983196"/>
            <a:ext cx="6970822" cy="556929"/>
          </a:xfrm>
          <a:ln>
            <a:noFill/>
          </a:ln>
        </p:spPr>
        <p:txBody>
          <a:bodyPr lIns="0" tIns="0" rIns="0" bIns="0" anchor="b" anchorCtr="0"/>
          <a:lstStyle>
            <a:lvl1pPr algn="l" defTabSz="914400" rtl="0" eaLnBrk="1" latinLnBrk="0" hangingPunct="1">
              <a:spcBef>
                <a:spcPct val="0"/>
              </a:spcBef>
              <a:buNone/>
              <a:defRPr sz="2400" b="0" kern="1200" baseline="0">
                <a:solidFill>
                  <a:srgbClr val="00467F"/>
                </a:solidFill>
                <a:latin typeface="+mj-lt"/>
                <a:ea typeface="Tahoma" pitchFamily="34" charset="0"/>
                <a:cs typeface="Tahoma" pitchFamily="34" charset="0"/>
              </a:defRPr>
            </a:lvl1pPr>
          </a:lstStyle>
          <a:p>
            <a:r>
              <a:rPr lang="en-GB" dirty="0" smtClean="0"/>
              <a:t>Divider title here – sentence case (24pt)</a:t>
            </a:r>
            <a:endParaRPr dirty="0"/>
          </a:p>
        </p:txBody>
      </p:sp>
      <p:sp>
        <p:nvSpPr>
          <p:cNvPr id="3" name="Text Placeholder 2"/>
          <p:cNvSpPr>
            <a:spLocks noGrp="1"/>
          </p:cNvSpPr>
          <p:nvPr>
            <p:ph type="body" idx="1" hasCustomPrompt="1"/>
          </p:nvPr>
        </p:nvSpPr>
        <p:spPr>
          <a:xfrm>
            <a:off x="302641" y="3712081"/>
            <a:ext cx="6983983" cy="444500"/>
          </a:xfrm>
          <a:prstGeom prst="rect">
            <a:avLst/>
          </a:prstGeom>
        </p:spPr>
        <p:txBody>
          <a:bodyPr lIns="0" tIns="0" rIns="0" bIns="0" anchor="t" anchorCtr="0"/>
          <a:lstStyle>
            <a:lvl1pPr marL="0" indent="0">
              <a:buNone/>
              <a:defRPr kumimoji="0" sz="1600" b="0" i="0" u="none" strike="noStrike" kern="1200" cap="none" spc="0" normalizeH="0" baseline="0">
                <a:ln>
                  <a:noFill/>
                </a:ln>
                <a:solidFill>
                  <a:srgbClr val="00467F"/>
                </a:solidFill>
                <a:effectLst/>
                <a:uLnTx/>
                <a:uFillTx/>
                <a:latin typeface="+mj-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400"/>
              </a:spcAft>
              <a:buSzTx/>
              <a:buFont typeface="Arial" pitchFamily="34" charset="0"/>
              <a:buNone/>
              <a:tabLst/>
            </a:pPr>
            <a:r>
              <a:rPr lang="en-GB" dirty="0" smtClean="0"/>
              <a:t>Subtitle here if required (16pt)</a:t>
            </a:r>
            <a:endParaRPr dirty="0"/>
          </a:p>
        </p:txBody>
      </p:sp>
      <p:cxnSp>
        <p:nvCxnSpPr>
          <p:cNvPr id="6" name="Straight Connector 5"/>
          <p:cNvCxnSpPr/>
          <p:nvPr/>
        </p:nvCxnSpPr>
        <p:spPr>
          <a:xfrm>
            <a:off x="317499" y="3581400"/>
            <a:ext cx="6553200" cy="0"/>
          </a:xfrm>
          <a:prstGeom prst="line">
            <a:avLst/>
          </a:prstGeom>
          <a:ln>
            <a:solidFill>
              <a:srgbClr val="00467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31956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6" name="Picture 2" descr="N:\DATA\Global Sales and Marketing\MIG Presentations\Images\Corporate Logos\BlackRock® Logo (2011) DO NOT USE\BR_emf\BlackRock®_Printed_1000Pix.e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6286" y="6588341"/>
            <a:ext cx="1050525" cy="153563"/>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5"/>
          <p:cNvSpPr txBox="1">
            <a:spLocks/>
          </p:cNvSpPr>
          <p:nvPr/>
        </p:nvSpPr>
        <p:spPr>
          <a:xfrm>
            <a:off x="8345456" y="6525927"/>
            <a:ext cx="558134" cy="365125"/>
          </a:xfrm>
          <a:prstGeom prst="rect">
            <a:avLst/>
          </a:prstGeom>
        </p:spPr>
        <p:txBody>
          <a:bodyPr vert="horz" lIns="91440" tIns="45720" rIns="91440" bIns="45720" rtlCol="0" anchor="ctr"/>
          <a:lstStyle>
            <a:defPPr>
              <a:defRPr/>
            </a:defPPr>
            <a:lvl1pPr marL="0" algn="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62ABCE7-4F90-4141-BD08-6BF914717718}" type="slidenum">
              <a:rPr/>
              <a:pPr/>
              <a:t>‹#›</a:t>
            </a:fld>
            <a:endParaRPr dirty="0"/>
          </a:p>
        </p:txBody>
      </p:sp>
      <p:sp>
        <p:nvSpPr>
          <p:cNvPr id="10"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cxnSp>
        <p:nvCxnSpPr>
          <p:cNvPr id="7" name="Straight Connector 6"/>
          <p:cNvCxnSpPr/>
          <p:nvPr userDrawn="1"/>
        </p:nvCxnSpPr>
        <p:spPr>
          <a:xfrm>
            <a:off x="-9525" y="6439633"/>
            <a:ext cx="9151200" cy="0"/>
          </a:xfrm>
          <a:prstGeom prst="line">
            <a:avLst/>
          </a:prstGeom>
          <a:ln w="9525">
            <a:solidFill>
              <a:srgbClr val="7E808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933504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15" name="Content Placeholder 14"/>
          <p:cNvSpPr>
            <a:spLocks noGrp="1"/>
          </p:cNvSpPr>
          <p:nvPr>
            <p:ph sz="quarter" idx="11" hasCustomPrompt="1"/>
          </p:nvPr>
        </p:nvSpPr>
        <p:spPr>
          <a:xfrm>
            <a:off x="306035" y="1090285"/>
            <a:ext cx="8503003" cy="4938360"/>
          </a:xfrm>
        </p:spPr>
        <p:txBody>
          <a:bodyPr/>
          <a:lstStyle>
            <a:lvl1pPr marL="361950" indent="-361950">
              <a:buFont typeface="+mj-lt"/>
              <a:buAutoNum type="arabicPeriod"/>
              <a:defRPr baseline="0"/>
            </a:lvl1pPr>
          </a:lstStyle>
          <a:p>
            <a:pPr lvl="0"/>
            <a:r>
              <a:rPr dirty="0"/>
              <a:t>Click to </a:t>
            </a:r>
            <a:r>
              <a:rPr lang="en-GB" dirty="0" smtClean="0"/>
              <a:t>add text (14pt Bold) – each line has automatic numbering on this Table of Contents layout.</a:t>
            </a:r>
            <a:endParaRPr dirty="0"/>
          </a:p>
          <a:p>
            <a:pPr lvl="1"/>
            <a:r>
              <a:rPr dirty="0"/>
              <a:t>Second level</a:t>
            </a:r>
          </a:p>
          <a:p>
            <a:pPr lvl="2"/>
            <a:r>
              <a:rPr dirty="0"/>
              <a:t>Third level</a:t>
            </a:r>
          </a:p>
          <a:p>
            <a:pPr lvl="3"/>
            <a:r>
              <a:rPr dirty="0"/>
              <a:t>Fourth level</a:t>
            </a:r>
          </a:p>
          <a:p>
            <a:pPr lvl="4"/>
            <a:r>
              <a:rPr dirty="0"/>
              <a:t>Fifth level</a:t>
            </a:r>
          </a:p>
        </p:txBody>
      </p:sp>
      <p:sp>
        <p:nvSpPr>
          <p:cNvPr id="5"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6"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2" name="Slide Number Placeholder 1"/>
          <p:cNvSpPr>
            <a:spLocks noGrp="1"/>
          </p:cNvSpPr>
          <p:nvPr>
            <p:ph type="sldNum" sz="quarter" idx="12"/>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26591289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liance ">
    <p:spTree>
      <p:nvGrpSpPr>
        <p:cNvPr id="1" name=""/>
        <p:cNvGrpSpPr/>
        <p:nvPr/>
      </p:nvGrpSpPr>
      <p:grpSpPr>
        <a:xfrm>
          <a:off x="0" y="0"/>
          <a:ext cx="0" cy="0"/>
          <a:chOff x="0" y="0"/>
          <a:chExt cx="0" cy="0"/>
        </a:xfrm>
      </p:grpSpPr>
      <p:sp>
        <p:nvSpPr>
          <p:cNvPr id="15" name="Content Placeholder 14"/>
          <p:cNvSpPr>
            <a:spLocks noGrp="1"/>
          </p:cNvSpPr>
          <p:nvPr>
            <p:ph sz="quarter" idx="11" hasCustomPrompt="1"/>
          </p:nvPr>
        </p:nvSpPr>
        <p:spPr>
          <a:xfrm>
            <a:off x="315560" y="1165136"/>
            <a:ext cx="8493478" cy="4846727"/>
          </a:xfrm>
        </p:spPr>
        <p:txBody>
          <a:bodyPr>
            <a:noAutofit/>
          </a:bodyPr>
          <a:lstStyle>
            <a:lvl1pPr>
              <a:defRPr sz="800" b="0" baseline="0"/>
            </a:lvl1pPr>
            <a:lvl2pPr>
              <a:defRPr sz="800"/>
            </a:lvl2pPr>
            <a:lvl3pPr>
              <a:defRPr sz="800"/>
            </a:lvl3pPr>
            <a:lvl4pPr>
              <a:defRPr sz="800"/>
            </a:lvl4pPr>
            <a:lvl5pPr>
              <a:defRPr sz="800"/>
            </a:lvl5pPr>
          </a:lstStyle>
          <a:p>
            <a:pPr lvl="0"/>
            <a:r>
              <a:rPr lang="en-GB" dirty="0" smtClean="0"/>
              <a:t>Click to add text – (8pt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5"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6"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sp>
        <p:nvSpPr>
          <p:cNvPr id="2" name="Slide Number Placeholder 1"/>
          <p:cNvSpPr>
            <a:spLocks noGrp="1"/>
          </p:cNvSpPr>
          <p:nvPr>
            <p:ph type="sldNum" sz="quarter" idx="12"/>
          </p:nvPr>
        </p:nvSpPr>
        <p:spPr/>
        <p:txBody>
          <a:body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26591289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blank" preserve="1">
  <p:cSld name="Logo">
    <p:spTree>
      <p:nvGrpSpPr>
        <p:cNvPr id="1" name=""/>
        <p:cNvGrpSpPr/>
        <p:nvPr/>
      </p:nvGrpSpPr>
      <p:grpSpPr>
        <a:xfrm>
          <a:off x="0" y="0"/>
          <a:ext cx="0" cy="0"/>
          <a:chOff x="0" y="0"/>
          <a:chExt cx="0" cy="0"/>
        </a:xfrm>
      </p:grpSpPr>
      <p:pic>
        <p:nvPicPr>
          <p:cNvPr id="3" name="Picture 2" descr="N:\DATA\Global Sales and Marketing\MIG Presentations\Images\Corporate Logos\BlackRock® Logo (2011) DO NOT USE\BR_emf\BlackRock®_Printed_1000Pix.e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1318" y="3009900"/>
            <a:ext cx="5723952" cy="836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0325191"/>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_Title and content">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
        <p:nvSpPr>
          <p:cNvPr id="15" name="Content Placeholder 14"/>
          <p:cNvSpPr>
            <a:spLocks noGrp="1"/>
          </p:cNvSpPr>
          <p:nvPr>
            <p:ph sz="quarter" idx="11" hasCustomPrompt="1"/>
          </p:nvPr>
        </p:nvSpPr>
        <p:spPr>
          <a:xfrm>
            <a:off x="308580" y="1083846"/>
            <a:ext cx="8500458" cy="4937542"/>
          </a:xfrm>
        </p:spPr>
        <p:txBody>
          <a:bodyPr/>
          <a:lstStyle>
            <a:lvl1pPr>
              <a:defRPr baseline="0"/>
            </a:lvl1pPr>
            <a:lvl3pPr marL="542925" indent="-190500">
              <a:defRPr/>
            </a:lvl3pPr>
          </a:lstStyle>
          <a:p>
            <a:pPr lvl="0"/>
            <a:r>
              <a:rPr lang="en-GB" dirty="0" smtClean="0"/>
              <a:t>Click to add text – (14pt Bold ). To apply bullets go to the increase / decrease list level button on the home tab.</a:t>
            </a:r>
            <a:endParaRPr dirty="0" smtClean="0"/>
          </a:p>
          <a:p>
            <a:pPr lvl="1"/>
            <a:r>
              <a:rPr dirty="0" smtClean="0"/>
              <a:t>Second level</a:t>
            </a:r>
          </a:p>
          <a:p>
            <a:pPr lvl="2"/>
            <a:r>
              <a:rPr dirty="0" smtClean="0"/>
              <a:t>Third </a:t>
            </a:r>
            <a:r>
              <a:rPr dirty="0"/>
              <a:t>level</a:t>
            </a:r>
          </a:p>
          <a:p>
            <a:pPr lvl="3"/>
            <a:r>
              <a:rPr dirty="0"/>
              <a:t>Fourth level</a:t>
            </a:r>
          </a:p>
          <a:p>
            <a:pPr lvl="4"/>
            <a:r>
              <a:rPr dirty="0"/>
              <a:t>Fifth level</a:t>
            </a:r>
          </a:p>
        </p:txBody>
      </p:sp>
      <p:sp>
        <p:nvSpPr>
          <p:cNvPr id="3" name="Text Placeholder 2"/>
          <p:cNvSpPr>
            <a:spLocks noGrp="1"/>
          </p:cNvSpPr>
          <p:nvPr>
            <p:ph type="body" sz="quarter" idx="12" hasCustomPrompt="1"/>
          </p:nvPr>
        </p:nvSpPr>
        <p:spPr>
          <a:xfrm>
            <a:off x="314236" y="6193779"/>
            <a:ext cx="8494802" cy="123111"/>
          </a:xfrm>
        </p:spPr>
        <p:txBody>
          <a:bodyPr anchor="b" anchorCtr="0">
            <a:spAutoFit/>
          </a:bodyPr>
          <a:lstStyle>
            <a:lvl1pPr>
              <a:defRPr sz="800" b="0"/>
            </a:lvl1pPr>
          </a:lstStyle>
          <a:p>
            <a:pPr lvl="0"/>
            <a:r>
              <a:rPr dirty="0"/>
              <a:t>Insert source </a:t>
            </a:r>
            <a:r>
              <a:rPr lang="en-GB" dirty="0" smtClean="0"/>
              <a:t>or footnote </a:t>
            </a:r>
            <a:r>
              <a:rPr dirty="0" smtClean="0"/>
              <a:t>text </a:t>
            </a:r>
            <a:r>
              <a:rPr dirty="0"/>
              <a:t>here</a:t>
            </a:r>
          </a:p>
        </p:txBody>
      </p:sp>
      <p:sp>
        <p:nvSpPr>
          <p:cNvPr id="7"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endParaRPr dirty="0"/>
          </a:p>
        </p:txBody>
      </p:sp>
    </p:spTree>
    <p:extLst>
      <p:ext uri="{BB962C8B-B14F-4D97-AF65-F5344CB8AC3E}">
        <p14:creationId xmlns:p14="http://schemas.microsoft.com/office/powerpoint/2010/main" val="368437651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mpliance page">
    <p:spTree>
      <p:nvGrpSpPr>
        <p:cNvPr id="1" name=""/>
        <p:cNvGrpSpPr/>
        <p:nvPr/>
      </p:nvGrpSpPr>
      <p:grpSpPr>
        <a:xfrm>
          <a:off x="0" y="0"/>
          <a:ext cx="0" cy="0"/>
          <a:chOff x="0" y="0"/>
          <a:chExt cx="0" cy="0"/>
        </a:xfrm>
      </p:grpSpPr>
      <p:sp>
        <p:nvSpPr>
          <p:cNvPr id="15" name="Content Placeholder 14"/>
          <p:cNvSpPr>
            <a:spLocks noGrp="1"/>
          </p:cNvSpPr>
          <p:nvPr>
            <p:ph sz="quarter" idx="11" hasCustomPrompt="1"/>
          </p:nvPr>
        </p:nvSpPr>
        <p:spPr>
          <a:xfrm>
            <a:off x="315560" y="1165136"/>
            <a:ext cx="8493478" cy="4846727"/>
          </a:xfrm>
        </p:spPr>
        <p:txBody>
          <a:bodyPr>
            <a:noAutofit/>
          </a:bodyPr>
          <a:lstStyle>
            <a:lvl1pPr>
              <a:defRPr sz="800" b="0" baseline="0"/>
            </a:lvl1pPr>
            <a:lvl2pPr>
              <a:defRPr sz="800"/>
            </a:lvl2pPr>
            <a:lvl3pPr>
              <a:defRPr sz="800"/>
            </a:lvl3pPr>
            <a:lvl4pPr>
              <a:defRPr sz="800"/>
            </a:lvl4pPr>
            <a:lvl5pPr>
              <a:defRPr sz="800"/>
            </a:lvl5pPr>
          </a:lstStyle>
          <a:p>
            <a:pPr lvl="0"/>
            <a:r>
              <a:rPr lang="en-GB" dirty="0" smtClean="0"/>
              <a:t>Click to add text – (8pt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5" name="Title 7"/>
          <p:cNvSpPr>
            <a:spLocks noGrp="1"/>
          </p:cNvSpPr>
          <p:nvPr>
            <p:ph type="title" hasCustomPrompt="1"/>
          </p:nvPr>
        </p:nvSpPr>
        <p:spPr>
          <a:xfrm>
            <a:off x="310654" y="162593"/>
            <a:ext cx="7469457" cy="596469"/>
          </a:xfrm>
        </p:spPr>
        <p:txBody>
          <a:bodyPr/>
          <a:lstStyle>
            <a:lvl1pPr>
              <a:lnSpc>
                <a:spcPts val="2000"/>
              </a:lnSpc>
              <a:defRPr sz="1800" b="1" baseline="0">
                <a:solidFill>
                  <a:srgbClr val="00467F"/>
                </a:solidFill>
              </a:defRPr>
            </a:lvl1pPr>
          </a:lstStyle>
          <a:p>
            <a:r>
              <a:rPr lang="en-GB" dirty="0" smtClean="0"/>
              <a:t>Slide title - use sentence case (18pt Bold)</a:t>
            </a:r>
            <a:endParaRPr dirty="0"/>
          </a:p>
        </p:txBody>
      </p:sp>
    </p:spTree>
    <p:extLst>
      <p:ext uri="{BB962C8B-B14F-4D97-AF65-F5344CB8AC3E}">
        <p14:creationId xmlns:p14="http://schemas.microsoft.com/office/powerpoint/2010/main" val="128942702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invGray">
          <a:xfrm>
            <a:off x="0" y="0"/>
            <a:ext cx="9144000" cy="6858000"/>
          </a:xfrm>
          <a:prstGeom prst="rect">
            <a:avLst/>
          </a:prstGeom>
        </p:spPr>
      </p:pic>
      <p:sp>
        <p:nvSpPr>
          <p:cNvPr id="13" name="Title 1"/>
          <p:cNvSpPr>
            <a:spLocks noGrp="1"/>
          </p:cNvSpPr>
          <p:nvPr>
            <p:ph type="ctrTitle" hasCustomPrompt="1"/>
          </p:nvPr>
        </p:nvSpPr>
        <p:spPr>
          <a:xfrm>
            <a:off x="4193142" y="2625224"/>
            <a:ext cx="4605338" cy="917583"/>
          </a:xfrm>
        </p:spPr>
        <p:txBody>
          <a:bodyPr lIns="0" tIns="0" rIns="0" bIns="0" anchor="t" anchorCtr="0">
            <a:noAutofit/>
          </a:bodyPr>
          <a:lstStyle>
            <a:lvl1pPr>
              <a:defRPr sz="2600" b="1">
                <a:solidFill>
                  <a:schemeClr val="tx1"/>
                </a:solidFill>
                <a:latin typeface="+mj-lt"/>
                <a:ea typeface="Tahoma" pitchFamily="34" charset="0"/>
                <a:cs typeface="Tahoma" pitchFamily="34" charset="0"/>
              </a:defRPr>
            </a:lvl1pPr>
          </a:lstStyle>
          <a:p>
            <a:r>
              <a:rPr lang="en-GB" dirty="0" smtClean="0"/>
              <a:t>Presentation title (26pt Bold)</a:t>
            </a:r>
            <a:endParaRPr dirty="0"/>
          </a:p>
        </p:txBody>
      </p:sp>
      <p:sp>
        <p:nvSpPr>
          <p:cNvPr id="15" name="Text Placeholder 4"/>
          <p:cNvSpPr>
            <a:spLocks noGrp="1"/>
          </p:cNvSpPr>
          <p:nvPr>
            <p:ph type="body" sz="quarter" idx="11" hasCustomPrompt="1"/>
          </p:nvPr>
        </p:nvSpPr>
        <p:spPr>
          <a:xfrm>
            <a:off x="4193142" y="3385612"/>
            <a:ext cx="4610420" cy="425450"/>
          </a:xfrm>
          <a:prstGeom prst="rect">
            <a:avLst/>
          </a:prstGeom>
        </p:spPr>
        <p:txBody>
          <a:bodyPr lIns="0" tIns="0" rIns="0" bIns="0" anchor="t" anchorCtr="0">
            <a:noAutofit/>
          </a:bodyPr>
          <a:lstStyle>
            <a:lvl1pPr>
              <a:defRPr sz="1800" b="1">
                <a:solidFill>
                  <a:schemeClr val="tx1"/>
                </a:solidFill>
                <a:latin typeface="+mj-lt"/>
              </a:defRPr>
            </a:lvl1pPr>
          </a:lstStyle>
          <a:p>
            <a:pPr lvl="0"/>
            <a:r>
              <a:rPr dirty="0"/>
              <a:t>Presenter Name / </a:t>
            </a:r>
            <a:r>
              <a:rPr dirty="0" smtClean="0"/>
              <a:t>Title</a:t>
            </a:r>
            <a:r>
              <a:rPr lang="en-GB" dirty="0" smtClean="0"/>
              <a:t> (18pt Bold)</a:t>
            </a:r>
            <a:endParaRPr dirty="0"/>
          </a:p>
        </p:txBody>
      </p:sp>
      <p:sp>
        <p:nvSpPr>
          <p:cNvPr id="3" name="Text Placeholder 2"/>
          <p:cNvSpPr>
            <a:spLocks noGrp="1"/>
          </p:cNvSpPr>
          <p:nvPr>
            <p:ph type="body" sz="quarter" idx="12" hasCustomPrompt="1"/>
          </p:nvPr>
        </p:nvSpPr>
        <p:spPr>
          <a:xfrm>
            <a:off x="4193142" y="4145728"/>
            <a:ext cx="4616142" cy="321149"/>
          </a:xfrm>
          <a:prstGeom prst="rect">
            <a:avLst/>
          </a:prstGeom>
        </p:spPr>
        <p:txBody>
          <a:bodyPr lIns="0" tIns="0" rIns="0" bIns="0"/>
          <a:lstStyle>
            <a:lvl1pPr>
              <a:defRPr sz="1600" b="0">
                <a:solidFill>
                  <a:schemeClr val="tx1"/>
                </a:solidFill>
              </a:defRPr>
            </a:lvl1pPr>
          </a:lstStyle>
          <a:p>
            <a:pPr lvl="0"/>
            <a:r>
              <a:rPr dirty="0" smtClean="0"/>
              <a:t>Date</a:t>
            </a:r>
            <a:r>
              <a:rPr lang="en-GB" dirty="0" smtClean="0"/>
              <a:t> (16pt)</a:t>
            </a:r>
            <a:endParaRPr dirty="0"/>
          </a:p>
        </p:txBody>
      </p:sp>
      <p:sp>
        <p:nvSpPr>
          <p:cNvPr id="10" name="Footer Placeholder 3"/>
          <p:cNvSpPr>
            <a:spLocks noGrp="1"/>
          </p:cNvSpPr>
          <p:nvPr>
            <p:ph type="ftr" sz="quarter" idx="10"/>
          </p:nvPr>
        </p:nvSpPr>
        <p:spPr>
          <a:xfrm>
            <a:off x="4193142" y="6588423"/>
            <a:ext cx="4493066" cy="224953"/>
          </a:xfrm>
          <a:prstGeom prst="rect">
            <a:avLst/>
          </a:prstGeom>
        </p:spPr>
        <p:txBody>
          <a:bodyPr lIns="0"/>
          <a:lstStyle>
            <a:lvl1pPr algn="l">
              <a:defRPr>
                <a:solidFill>
                  <a:schemeClr val="tx1"/>
                </a:solidFill>
              </a:defRPr>
            </a:lvl1pPr>
          </a:lstStyle>
          <a:p>
            <a:r>
              <a:rPr dirty="0"/>
              <a:t>For professional clients / qualified investors only</a:t>
            </a:r>
          </a:p>
        </p:txBody>
      </p:sp>
      <p:pic>
        <p:nvPicPr>
          <p:cNvPr id="14" name="Picture 13" descr="N:\DATA\Global Sales and Marketing\MIG Presentations\Images\Corporate Logos\BlackRock® Logo (2011) DO NOT USE\BR_emf\BlackRock®_Printed_1000Pix.emf"/>
          <p:cNvPicPr>
            <a:picLocks noChangeAspect="1" noChangeArrowheads="1"/>
          </p:cNvPicPr>
          <p:nvPr/>
        </p:nvPicPr>
        <p:blipFill>
          <a:blip r:embed="rId3" cstate="print">
            <a:lum bright="100000" contrast="-70000"/>
            <a:extLst>
              <a:ext uri="{28A0092B-C50C-407E-A947-70E740481C1C}">
                <a14:useLocalDpi xmlns:a14="http://schemas.microsoft.com/office/drawing/2010/main" val="0"/>
              </a:ext>
            </a:extLst>
          </a:blip>
          <a:srcRect/>
          <a:stretch>
            <a:fillRect/>
          </a:stretch>
        </p:blipFill>
        <p:spPr bwMode="invGray">
          <a:xfrm>
            <a:off x="7117038" y="352795"/>
            <a:ext cx="1692000" cy="247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1307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iShares Title Slide">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invGray">
          <a:xfrm>
            <a:off x="0" y="0"/>
            <a:ext cx="9144000" cy="6858000"/>
          </a:xfrm>
          <a:prstGeom prst="rect">
            <a:avLst/>
          </a:prstGeom>
        </p:spPr>
      </p:pic>
      <p:sp>
        <p:nvSpPr>
          <p:cNvPr id="13" name="Title 1"/>
          <p:cNvSpPr>
            <a:spLocks noGrp="1"/>
          </p:cNvSpPr>
          <p:nvPr>
            <p:ph type="ctrTitle" hasCustomPrompt="1"/>
          </p:nvPr>
        </p:nvSpPr>
        <p:spPr>
          <a:xfrm>
            <a:off x="4193142" y="2625224"/>
            <a:ext cx="4605338" cy="917583"/>
          </a:xfrm>
        </p:spPr>
        <p:txBody>
          <a:bodyPr lIns="0" tIns="0" rIns="0" bIns="0" anchor="t" anchorCtr="0">
            <a:noAutofit/>
          </a:bodyPr>
          <a:lstStyle>
            <a:lvl1pPr>
              <a:defRPr sz="2600" b="1">
                <a:solidFill>
                  <a:schemeClr val="tx1"/>
                </a:solidFill>
                <a:latin typeface="+mj-lt"/>
                <a:ea typeface="Tahoma" pitchFamily="34" charset="0"/>
                <a:cs typeface="Tahoma" pitchFamily="34" charset="0"/>
              </a:defRPr>
            </a:lvl1pPr>
          </a:lstStyle>
          <a:p>
            <a:r>
              <a:rPr lang="en-GB" dirty="0" smtClean="0"/>
              <a:t>Presentation title (26pt Bold)</a:t>
            </a:r>
            <a:endParaRPr dirty="0"/>
          </a:p>
        </p:txBody>
      </p:sp>
      <p:sp>
        <p:nvSpPr>
          <p:cNvPr id="15" name="Text Placeholder 4"/>
          <p:cNvSpPr>
            <a:spLocks noGrp="1"/>
          </p:cNvSpPr>
          <p:nvPr>
            <p:ph type="body" sz="quarter" idx="11" hasCustomPrompt="1"/>
          </p:nvPr>
        </p:nvSpPr>
        <p:spPr>
          <a:xfrm>
            <a:off x="4193142" y="3385612"/>
            <a:ext cx="4610420" cy="425450"/>
          </a:xfrm>
          <a:prstGeom prst="rect">
            <a:avLst/>
          </a:prstGeom>
        </p:spPr>
        <p:txBody>
          <a:bodyPr lIns="0" tIns="0" rIns="0" bIns="0" anchor="t" anchorCtr="0">
            <a:noAutofit/>
          </a:bodyPr>
          <a:lstStyle>
            <a:lvl1pPr>
              <a:defRPr sz="1800" b="1">
                <a:solidFill>
                  <a:schemeClr val="tx1"/>
                </a:solidFill>
                <a:latin typeface="+mj-lt"/>
              </a:defRPr>
            </a:lvl1pPr>
          </a:lstStyle>
          <a:p>
            <a:pPr lvl="0"/>
            <a:r>
              <a:rPr lang="en-GB" dirty="0" smtClean="0"/>
              <a:t>Presenter Name / Title (18pt Bold)</a:t>
            </a:r>
            <a:endParaRPr lang="en-GB" dirty="0"/>
          </a:p>
        </p:txBody>
      </p:sp>
      <p:sp>
        <p:nvSpPr>
          <p:cNvPr id="10" name="Footer Placeholder 3"/>
          <p:cNvSpPr>
            <a:spLocks noGrp="1"/>
          </p:cNvSpPr>
          <p:nvPr>
            <p:ph type="ftr" sz="quarter" idx="10"/>
          </p:nvPr>
        </p:nvSpPr>
        <p:spPr>
          <a:xfrm>
            <a:off x="4193142" y="6588424"/>
            <a:ext cx="3122058" cy="224952"/>
          </a:xfrm>
          <a:prstGeom prst="rect">
            <a:avLst/>
          </a:prstGeom>
        </p:spPr>
        <p:txBody>
          <a:bodyPr lIns="0"/>
          <a:lstStyle>
            <a:lvl1pPr algn="l">
              <a:defRPr>
                <a:solidFill>
                  <a:schemeClr val="tx1"/>
                </a:solidFill>
              </a:defRPr>
            </a:lvl1pPr>
          </a:lstStyle>
          <a:p>
            <a:r>
              <a:rPr dirty="0"/>
              <a:t>For professional clients / qualified investors only</a:t>
            </a:r>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13674" y="260116"/>
            <a:ext cx="1487427" cy="609601"/>
          </a:xfrm>
          <a:prstGeom prst="rect">
            <a:avLst/>
          </a:prstGeom>
        </p:spPr>
      </p:pic>
    </p:spTree>
    <p:extLst>
      <p:ext uri="{BB962C8B-B14F-4D97-AF65-F5344CB8AC3E}">
        <p14:creationId xmlns:p14="http://schemas.microsoft.com/office/powerpoint/2010/main" val="408524758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5" name="Content Placeholder 14"/>
          <p:cNvSpPr>
            <a:spLocks noGrp="1"/>
          </p:cNvSpPr>
          <p:nvPr>
            <p:ph sz="quarter" idx="11" hasCustomPrompt="1"/>
          </p:nvPr>
        </p:nvSpPr>
        <p:spPr>
          <a:xfrm>
            <a:off x="316695" y="1350546"/>
            <a:ext cx="8500458" cy="4783554"/>
          </a:xfrm>
        </p:spPr>
        <p:txBody>
          <a:bodyPr/>
          <a:lstStyle>
            <a:lvl1pPr>
              <a:defRPr/>
            </a:lvl1pPr>
            <a:lvl3pPr marL="542925" indent="-190500">
              <a:defRPr/>
            </a:lvl3pPr>
          </a:lstStyle>
          <a:p>
            <a:pPr lvl="0"/>
            <a:r>
              <a:rPr lang="en-GB" dirty="0" smtClean="0"/>
              <a:t>Click to add text – (18pt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7"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lvl1pPr>
              <a:defRPr/>
            </a:lvl1pPr>
          </a:lstStyle>
          <a:p>
            <a:r>
              <a:rPr lang="en-GB" dirty="0" smtClean="0"/>
              <a:t>Slide title - use sentence case (22pt Bold)</a:t>
            </a:r>
            <a:endParaRPr dirty="0"/>
          </a:p>
        </p:txBody>
      </p:sp>
      <p:sp>
        <p:nvSpPr>
          <p:cNvPr id="8"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13"/>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1702509405"/>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3" name="Content Placeholder 2"/>
          <p:cNvSpPr>
            <a:spLocks noGrp="1"/>
          </p:cNvSpPr>
          <p:nvPr>
            <p:ph sz="quarter" idx="15" hasCustomPrompt="1"/>
          </p:nvPr>
        </p:nvSpPr>
        <p:spPr>
          <a:xfrm>
            <a:off x="318407" y="1350282"/>
            <a:ext cx="4071938" cy="4783818"/>
          </a:xfrm>
        </p:spPr>
        <p:txBody>
          <a:bodyPr/>
          <a:lstStyle>
            <a:lvl1pPr>
              <a:defRPr/>
            </a:lvl1pPr>
          </a:lstStyle>
          <a:p>
            <a:pPr lvl="0"/>
            <a:r>
              <a:rPr lang="en-GB" dirty="0" smtClean="0"/>
              <a:t>Click to add text – (18pt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15" name="Content Placeholder 2"/>
          <p:cNvSpPr>
            <a:spLocks noGrp="1"/>
          </p:cNvSpPr>
          <p:nvPr>
            <p:ph sz="quarter" idx="16" hasCustomPrompt="1"/>
          </p:nvPr>
        </p:nvSpPr>
        <p:spPr>
          <a:xfrm>
            <a:off x="4741863" y="1350282"/>
            <a:ext cx="4071938" cy="4783818"/>
          </a:xfrm>
        </p:spPr>
        <p:txBody>
          <a:bodyPr/>
          <a:lstStyle>
            <a:lvl1pPr>
              <a:defRPr/>
            </a:lvl1pPr>
          </a:lstStyle>
          <a:p>
            <a:pPr lvl="0"/>
            <a:r>
              <a:rPr lang="en-GB" dirty="0" smtClean="0"/>
              <a:t>Click to add text – (18pt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11"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p>
            <a:r>
              <a:rPr lang="en-GB" dirty="0" smtClean="0"/>
              <a:t>Slide title - use sentence case (22pt Bold)</a:t>
            </a:r>
            <a:endParaRPr dirty="0"/>
          </a:p>
        </p:txBody>
      </p:sp>
      <p:sp>
        <p:nvSpPr>
          <p:cNvPr id="14"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18"/>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2805360765"/>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hart / Table Layout">
    <p:spTree>
      <p:nvGrpSpPr>
        <p:cNvPr id="1" name=""/>
        <p:cNvGrpSpPr/>
        <p:nvPr/>
      </p:nvGrpSpPr>
      <p:grpSpPr>
        <a:xfrm>
          <a:off x="0" y="0"/>
          <a:ext cx="0" cy="0"/>
          <a:chOff x="0" y="0"/>
          <a:chExt cx="0" cy="0"/>
        </a:xfrm>
      </p:grpSpPr>
      <p:sp>
        <p:nvSpPr>
          <p:cNvPr id="15" name="Content Placeholder 14"/>
          <p:cNvSpPr>
            <a:spLocks noGrp="1"/>
          </p:cNvSpPr>
          <p:nvPr>
            <p:ph sz="quarter" idx="11" hasCustomPrompt="1"/>
          </p:nvPr>
        </p:nvSpPr>
        <p:spPr>
          <a:xfrm>
            <a:off x="735013" y="1904999"/>
            <a:ext cx="7661275" cy="4116389"/>
          </a:xfrm>
        </p:spPr>
        <p:txBody>
          <a:bodyPr/>
          <a:lstStyle>
            <a:lvl3pPr marL="542925" indent="-190500">
              <a:defRPr/>
            </a:lvl3pPr>
          </a:lstStyle>
          <a:p>
            <a:pPr lvl="0"/>
            <a:r>
              <a:rPr lang="en-GB" dirty="0" smtClean="0"/>
              <a:t>Click on the icon to insert content</a:t>
            </a:r>
            <a:endParaRPr lang="en-GB" dirty="0"/>
          </a:p>
        </p:txBody>
      </p:sp>
      <p:sp>
        <p:nvSpPr>
          <p:cNvPr id="3" name="Text Placeholder 2"/>
          <p:cNvSpPr>
            <a:spLocks noGrp="1"/>
          </p:cNvSpPr>
          <p:nvPr>
            <p:ph type="body" sz="quarter" idx="12" hasCustomPrompt="1"/>
          </p:nvPr>
        </p:nvSpPr>
        <p:spPr>
          <a:xfrm>
            <a:off x="314236" y="6190604"/>
            <a:ext cx="8494802"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10" name="Text Placeholder 4"/>
          <p:cNvSpPr>
            <a:spLocks noGrp="1"/>
          </p:cNvSpPr>
          <p:nvPr>
            <p:ph type="body" sz="quarter" idx="14" hasCustomPrompt="1"/>
          </p:nvPr>
        </p:nvSpPr>
        <p:spPr>
          <a:xfrm>
            <a:off x="327025" y="1386574"/>
            <a:ext cx="8482013" cy="322262"/>
          </a:xfrm>
          <a:solidFill>
            <a:schemeClr val="tx1">
              <a:lumMod val="85000"/>
            </a:schemeClr>
          </a:solidFill>
        </p:spPr>
        <p:txBody>
          <a:bodyPr lIns="90000" tIns="36000" rIns="90000" bIns="36000" anchor="ctr" anchorCtr="0"/>
          <a:lstStyle>
            <a:lvl1pPr>
              <a:defRPr baseline="0">
                <a:solidFill>
                  <a:schemeClr val="bg1"/>
                </a:solidFill>
              </a:defRPr>
            </a:lvl1pPr>
          </a:lstStyle>
          <a:p>
            <a:pPr lvl="0"/>
            <a:r>
              <a:rPr lang="en-GB" dirty="0" smtClean="0"/>
              <a:t>Enter your chart / table title here (18pt Bold)</a:t>
            </a:r>
            <a:endParaRPr lang="en-GB" dirty="0"/>
          </a:p>
        </p:txBody>
      </p:sp>
      <p:sp>
        <p:nvSpPr>
          <p:cNvPr id="7"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p>
            <a:r>
              <a:rPr lang="en-GB" dirty="0" smtClean="0"/>
              <a:t>Slide title - use sentence case (22pt Bold)</a:t>
            </a:r>
            <a:endParaRPr dirty="0"/>
          </a:p>
        </p:txBody>
      </p:sp>
      <p:sp>
        <p:nvSpPr>
          <p:cNvPr id="8"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15"/>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924955479"/>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and Chart / Table">
    <p:spTree>
      <p:nvGrpSpPr>
        <p:cNvPr id="1" name=""/>
        <p:cNvGrpSpPr/>
        <p:nvPr/>
      </p:nvGrpSpPr>
      <p:grpSpPr>
        <a:xfrm>
          <a:off x="0" y="0"/>
          <a:ext cx="0" cy="0"/>
          <a:chOff x="0" y="0"/>
          <a:chExt cx="0" cy="0"/>
        </a:xfrm>
      </p:grpSpPr>
      <p:sp>
        <p:nvSpPr>
          <p:cNvPr id="13" name="Content Placeholder 2"/>
          <p:cNvSpPr>
            <a:spLocks noGrp="1"/>
          </p:cNvSpPr>
          <p:nvPr>
            <p:ph sz="quarter" idx="15" hasCustomPrompt="1"/>
          </p:nvPr>
        </p:nvSpPr>
        <p:spPr>
          <a:xfrm>
            <a:off x="311150" y="1350282"/>
            <a:ext cx="4071938" cy="4783818"/>
          </a:xfrm>
        </p:spPr>
        <p:txBody>
          <a:bodyPr/>
          <a:lstStyle>
            <a:lvl1pPr>
              <a:defRPr/>
            </a:lvl1pPr>
          </a:lstStyle>
          <a:p>
            <a:pPr lvl="0"/>
            <a:r>
              <a:rPr lang="en-GB" dirty="0" smtClean="0"/>
              <a:t>Click to add text – (18pt Bold ). To apply bullets go to the increase / decrease list level button on the home tab.</a:t>
            </a:r>
          </a:p>
          <a:p>
            <a:pPr lvl="1"/>
            <a:r>
              <a:rPr dirty="0" smtClean="0"/>
              <a:t>Second level</a:t>
            </a:r>
          </a:p>
          <a:p>
            <a:pPr lvl="2"/>
            <a:r>
              <a:rPr dirty="0" smtClean="0"/>
              <a:t>Third </a:t>
            </a:r>
            <a:r>
              <a:rPr dirty="0"/>
              <a:t>level</a:t>
            </a:r>
          </a:p>
          <a:p>
            <a:pPr lvl="3"/>
            <a:r>
              <a:rPr dirty="0"/>
              <a:t>Fourth level</a:t>
            </a:r>
          </a:p>
          <a:p>
            <a:pPr lvl="4"/>
            <a:r>
              <a:rPr dirty="0"/>
              <a:t>Fifth level</a:t>
            </a:r>
          </a:p>
        </p:txBody>
      </p:sp>
      <p:sp>
        <p:nvSpPr>
          <p:cNvPr id="12" name="Text Placeholder 2"/>
          <p:cNvSpPr>
            <a:spLocks noGrp="1"/>
          </p:cNvSpPr>
          <p:nvPr>
            <p:ph type="body" sz="quarter" idx="18" hasCustomPrompt="1"/>
          </p:nvPr>
        </p:nvSpPr>
        <p:spPr>
          <a:xfrm>
            <a:off x="4748213" y="1383324"/>
            <a:ext cx="4060825" cy="324000"/>
          </a:xfrm>
          <a:solidFill>
            <a:schemeClr val="tx1">
              <a:lumMod val="85000"/>
            </a:schemeClr>
          </a:solidFill>
        </p:spPr>
        <p:txBody>
          <a:bodyPr lIns="90000" tIns="36000" rIns="90000" bIns="36000" anchor="ctr" anchorCtr="0"/>
          <a:lstStyle>
            <a:lvl1pPr>
              <a:defRPr sz="1600" baseline="0">
                <a:solidFill>
                  <a:schemeClr val="bg1"/>
                </a:solidFill>
              </a:defRPr>
            </a:lvl1pPr>
          </a:lstStyle>
          <a:p>
            <a:pPr lvl="0"/>
            <a:r>
              <a:rPr lang="en-GB" dirty="0" smtClean="0"/>
              <a:t>Enter chart / table title here (16pt Bold)</a:t>
            </a:r>
            <a:endParaRPr lang="en-GB" dirty="0"/>
          </a:p>
        </p:txBody>
      </p:sp>
      <p:sp>
        <p:nvSpPr>
          <p:cNvPr id="5" name="Content Placeholder 4"/>
          <p:cNvSpPr>
            <a:spLocks noGrp="1"/>
          </p:cNvSpPr>
          <p:nvPr>
            <p:ph sz="quarter" idx="19" hasCustomPrompt="1"/>
          </p:nvPr>
        </p:nvSpPr>
        <p:spPr>
          <a:xfrm>
            <a:off x="4748213" y="1900238"/>
            <a:ext cx="4060825" cy="4121150"/>
          </a:xfrm>
        </p:spPr>
        <p:txBody>
          <a:bodyPr/>
          <a:lstStyle>
            <a:lvl1pPr marL="0" marR="0" indent="0" algn="l" defTabSz="914400" rtl="0" eaLnBrk="1" fontAlgn="auto" latinLnBrk="0" hangingPunct="1">
              <a:lnSpc>
                <a:spcPct val="100000"/>
              </a:lnSpc>
              <a:spcBef>
                <a:spcPts val="700"/>
              </a:spcBef>
              <a:spcAft>
                <a:spcPts val="0"/>
              </a:spcAft>
              <a:buClrTx/>
              <a:buSzTx/>
              <a:buFont typeface="Arial" pitchFamily="34" charset="0"/>
              <a:buNone/>
              <a:tabLst/>
              <a:defRPr/>
            </a:lvl1pPr>
          </a:lstStyle>
          <a:p>
            <a:pPr marL="0" marR="0" lvl="0" indent="0" algn="l" defTabSz="914400" rtl="0" eaLnBrk="1" fontAlgn="auto" latinLnBrk="0" hangingPunct="1">
              <a:lnSpc>
                <a:spcPct val="100000"/>
              </a:lnSpc>
              <a:spcBef>
                <a:spcPts val="700"/>
              </a:spcBef>
              <a:spcAft>
                <a:spcPts val="0"/>
              </a:spcAft>
              <a:buClrTx/>
              <a:buSzTx/>
              <a:buFont typeface="Arial" pitchFamily="34" charset="0"/>
              <a:buNone/>
              <a:tabLst/>
              <a:defRPr/>
            </a:pPr>
            <a:r>
              <a:rPr lang="en-GB" dirty="0" smtClean="0"/>
              <a:t>Click on the icon to insert content</a:t>
            </a:r>
          </a:p>
          <a:p>
            <a:pPr lvl="0"/>
            <a:endParaRPr dirty="0"/>
          </a:p>
        </p:txBody>
      </p:sp>
      <p:sp>
        <p:nvSpPr>
          <p:cNvPr id="17" name="Text Placeholder 2"/>
          <p:cNvSpPr>
            <a:spLocks noGrp="1"/>
          </p:cNvSpPr>
          <p:nvPr>
            <p:ph type="body" sz="quarter" idx="17" hasCustomPrompt="1"/>
          </p:nvPr>
        </p:nvSpPr>
        <p:spPr>
          <a:xfrm>
            <a:off x="4737438" y="6190604"/>
            <a:ext cx="4071600"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10"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p>
            <a:r>
              <a:rPr lang="en-GB" dirty="0" smtClean="0"/>
              <a:t>Slide title - use sentence case (22pt Bold)</a:t>
            </a:r>
            <a:endParaRPr dirty="0"/>
          </a:p>
        </p:txBody>
      </p:sp>
      <p:sp>
        <p:nvSpPr>
          <p:cNvPr id="11"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20"/>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48201717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19" name="Text Placeholder 2"/>
          <p:cNvSpPr>
            <a:spLocks noGrp="1"/>
          </p:cNvSpPr>
          <p:nvPr>
            <p:ph type="body" sz="quarter" idx="16" hasCustomPrompt="1"/>
          </p:nvPr>
        </p:nvSpPr>
        <p:spPr>
          <a:xfrm>
            <a:off x="314236" y="3532851"/>
            <a:ext cx="4078377"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21" name="Content Placeholder 4"/>
          <p:cNvSpPr>
            <a:spLocks noGrp="1"/>
          </p:cNvSpPr>
          <p:nvPr>
            <p:ph sz="quarter" idx="24" hasCustomPrompt="1"/>
          </p:nvPr>
        </p:nvSpPr>
        <p:spPr>
          <a:xfrm>
            <a:off x="320675" y="1570037"/>
            <a:ext cx="4071938" cy="1868487"/>
          </a:xfrm>
        </p:spPr>
        <p:txBody>
          <a:bodyPr/>
          <a:lstStyle>
            <a:lvl1pPr>
              <a:defRPr b="0" baseline="0"/>
            </a:lvl1pPr>
          </a:lstStyle>
          <a:p>
            <a:pPr lvl="0"/>
            <a:r>
              <a:rPr lang="en-GB" dirty="0" smtClean="0"/>
              <a:t>Click on the icon to insert content</a:t>
            </a:r>
            <a:endParaRPr lang="en-GB" dirty="0"/>
          </a:p>
        </p:txBody>
      </p:sp>
      <p:sp>
        <p:nvSpPr>
          <p:cNvPr id="26" name="Text Placeholder 2"/>
          <p:cNvSpPr>
            <a:spLocks noGrp="1"/>
          </p:cNvSpPr>
          <p:nvPr>
            <p:ph type="body" sz="quarter" idx="34" hasCustomPrompt="1"/>
          </p:nvPr>
        </p:nvSpPr>
        <p:spPr>
          <a:xfrm>
            <a:off x="4743017" y="3532851"/>
            <a:ext cx="4078377"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28" name="Content Placeholder 4"/>
          <p:cNvSpPr>
            <a:spLocks noGrp="1"/>
          </p:cNvSpPr>
          <p:nvPr>
            <p:ph sz="quarter" idx="36" hasCustomPrompt="1"/>
          </p:nvPr>
        </p:nvSpPr>
        <p:spPr>
          <a:xfrm>
            <a:off x="4737100" y="1570037"/>
            <a:ext cx="4071938" cy="1868487"/>
          </a:xfrm>
        </p:spPr>
        <p:txBody>
          <a:bodyPr/>
          <a:lstStyle>
            <a:lvl1pPr>
              <a:defRPr b="0" baseline="0"/>
            </a:lvl1pPr>
          </a:lstStyle>
          <a:p>
            <a:pPr lvl="0"/>
            <a:r>
              <a:rPr lang="en-GB" dirty="0" smtClean="0"/>
              <a:t>Click on the icon to insert content</a:t>
            </a:r>
            <a:endParaRPr lang="en-GB" dirty="0"/>
          </a:p>
        </p:txBody>
      </p:sp>
      <p:sp>
        <p:nvSpPr>
          <p:cNvPr id="31" name="Content Placeholder 4"/>
          <p:cNvSpPr>
            <a:spLocks noGrp="1"/>
          </p:cNvSpPr>
          <p:nvPr>
            <p:ph sz="quarter" idx="39" hasCustomPrompt="1"/>
          </p:nvPr>
        </p:nvSpPr>
        <p:spPr>
          <a:xfrm>
            <a:off x="320675" y="4225023"/>
            <a:ext cx="4071938" cy="1868487"/>
          </a:xfrm>
        </p:spPr>
        <p:txBody>
          <a:bodyPr/>
          <a:lstStyle>
            <a:lvl1pPr>
              <a:defRPr b="0" baseline="0"/>
            </a:lvl1pPr>
          </a:lstStyle>
          <a:p>
            <a:pPr lvl="0"/>
            <a:r>
              <a:rPr lang="en-GB" dirty="0" smtClean="0"/>
              <a:t>Click on the icon to insert content</a:t>
            </a:r>
            <a:endParaRPr lang="en-GB" dirty="0"/>
          </a:p>
        </p:txBody>
      </p:sp>
      <p:sp>
        <p:nvSpPr>
          <p:cNvPr id="40" name="Content Placeholder 4"/>
          <p:cNvSpPr>
            <a:spLocks noGrp="1"/>
          </p:cNvSpPr>
          <p:nvPr>
            <p:ph sz="quarter" idx="42" hasCustomPrompt="1"/>
          </p:nvPr>
        </p:nvSpPr>
        <p:spPr>
          <a:xfrm>
            <a:off x="4737100" y="4225023"/>
            <a:ext cx="4071938" cy="1868487"/>
          </a:xfrm>
        </p:spPr>
        <p:txBody>
          <a:bodyPr/>
          <a:lstStyle>
            <a:lvl1pPr>
              <a:defRPr b="0" baseline="0"/>
            </a:lvl1pPr>
          </a:lstStyle>
          <a:p>
            <a:pPr lvl="0"/>
            <a:r>
              <a:rPr lang="en-GB" dirty="0" smtClean="0"/>
              <a:t>Click on the icon to insert content</a:t>
            </a:r>
            <a:endParaRPr lang="en-GB" dirty="0"/>
          </a:p>
        </p:txBody>
      </p:sp>
      <p:sp>
        <p:nvSpPr>
          <p:cNvPr id="42" name="Text Placeholder 2"/>
          <p:cNvSpPr>
            <a:spLocks noGrp="1"/>
          </p:cNvSpPr>
          <p:nvPr>
            <p:ph type="body" sz="quarter" idx="18" hasCustomPrompt="1"/>
          </p:nvPr>
        </p:nvSpPr>
        <p:spPr>
          <a:xfrm>
            <a:off x="4748213" y="1122288"/>
            <a:ext cx="4060825" cy="324000"/>
          </a:xfrm>
          <a:solidFill>
            <a:schemeClr val="tx1">
              <a:lumMod val="85000"/>
            </a:schemeClr>
          </a:solidFill>
        </p:spPr>
        <p:txBody>
          <a:bodyPr lIns="90000" tIns="36000" rIns="90000" bIns="36000" anchor="ctr" anchorCtr="0"/>
          <a:lstStyle>
            <a:lvl1pPr>
              <a:defRPr sz="1400" baseline="0">
                <a:solidFill>
                  <a:schemeClr val="bg1"/>
                </a:solidFill>
              </a:defRPr>
            </a:lvl1pPr>
          </a:lstStyle>
          <a:p>
            <a:pPr lvl="0"/>
            <a:r>
              <a:rPr lang="en-GB" dirty="0" smtClean="0"/>
              <a:t>Enter your chart / table title here (14pt Bold)</a:t>
            </a:r>
            <a:endParaRPr lang="en-GB" dirty="0"/>
          </a:p>
        </p:txBody>
      </p:sp>
      <p:sp>
        <p:nvSpPr>
          <p:cNvPr id="44" name="Text Placeholder 2"/>
          <p:cNvSpPr>
            <a:spLocks noGrp="1"/>
          </p:cNvSpPr>
          <p:nvPr>
            <p:ph type="body" sz="quarter" idx="43" hasCustomPrompt="1"/>
          </p:nvPr>
        </p:nvSpPr>
        <p:spPr>
          <a:xfrm>
            <a:off x="4748213" y="3760713"/>
            <a:ext cx="4060825" cy="324000"/>
          </a:xfrm>
          <a:solidFill>
            <a:schemeClr val="tx1">
              <a:lumMod val="85000"/>
            </a:schemeClr>
          </a:solidFill>
        </p:spPr>
        <p:txBody>
          <a:bodyPr lIns="90000" tIns="36000" rIns="90000" bIns="36000" anchor="ctr" anchorCtr="0"/>
          <a:lstStyle>
            <a:lvl1pPr>
              <a:defRPr sz="1400" baseline="0">
                <a:solidFill>
                  <a:schemeClr val="bg1"/>
                </a:solidFill>
              </a:defRPr>
            </a:lvl1pPr>
          </a:lstStyle>
          <a:p>
            <a:pPr lvl="0"/>
            <a:r>
              <a:rPr lang="en-GB" dirty="0" smtClean="0"/>
              <a:t>Enter your chart / table title here (14pt Bold)</a:t>
            </a:r>
            <a:endParaRPr lang="en-GB" dirty="0"/>
          </a:p>
        </p:txBody>
      </p:sp>
      <p:sp>
        <p:nvSpPr>
          <p:cNvPr id="47" name="Text Placeholder 2"/>
          <p:cNvSpPr>
            <a:spLocks noGrp="1"/>
          </p:cNvSpPr>
          <p:nvPr>
            <p:ph type="body" sz="quarter" idx="44" hasCustomPrompt="1"/>
          </p:nvPr>
        </p:nvSpPr>
        <p:spPr>
          <a:xfrm>
            <a:off x="327025" y="1122288"/>
            <a:ext cx="4060825" cy="324000"/>
          </a:xfrm>
          <a:solidFill>
            <a:schemeClr val="tx1">
              <a:lumMod val="85000"/>
            </a:schemeClr>
          </a:solidFill>
        </p:spPr>
        <p:txBody>
          <a:bodyPr lIns="90000" tIns="36000" rIns="90000" bIns="36000" anchor="ctr" anchorCtr="0"/>
          <a:lstStyle>
            <a:lvl1pPr>
              <a:defRPr sz="1400" baseline="0">
                <a:solidFill>
                  <a:schemeClr val="bg1"/>
                </a:solidFill>
              </a:defRPr>
            </a:lvl1pPr>
          </a:lstStyle>
          <a:p>
            <a:pPr lvl="0"/>
            <a:r>
              <a:rPr lang="en-GB" dirty="0" smtClean="0"/>
              <a:t>Enter your chart / table title here (14pt Bold)</a:t>
            </a:r>
            <a:endParaRPr lang="en-GB" dirty="0"/>
          </a:p>
        </p:txBody>
      </p:sp>
      <p:sp>
        <p:nvSpPr>
          <p:cNvPr id="48" name="Text Placeholder 2"/>
          <p:cNvSpPr>
            <a:spLocks noGrp="1"/>
          </p:cNvSpPr>
          <p:nvPr>
            <p:ph type="body" sz="quarter" idx="45" hasCustomPrompt="1"/>
          </p:nvPr>
        </p:nvSpPr>
        <p:spPr>
          <a:xfrm>
            <a:off x="327025" y="3760713"/>
            <a:ext cx="4060825" cy="324000"/>
          </a:xfrm>
          <a:solidFill>
            <a:schemeClr val="tx1">
              <a:lumMod val="85000"/>
            </a:schemeClr>
          </a:solidFill>
        </p:spPr>
        <p:txBody>
          <a:bodyPr lIns="90000" tIns="36000" rIns="90000" bIns="36000" anchor="ctr" anchorCtr="0"/>
          <a:lstStyle>
            <a:lvl1pPr>
              <a:defRPr sz="1400" baseline="0">
                <a:solidFill>
                  <a:schemeClr val="bg1"/>
                </a:solidFill>
              </a:defRPr>
            </a:lvl1pPr>
          </a:lstStyle>
          <a:p>
            <a:pPr lvl="0"/>
            <a:r>
              <a:rPr lang="en-GB" dirty="0" smtClean="0"/>
              <a:t>Enter your chart / table title here (14pt Bold)</a:t>
            </a:r>
            <a:endParaRPr lang="en-GB" dirty="0"/>
          </a:p>
        </p:txBody>
      </p:sp>
      <p:sp>
        <p:nvSpPr>
          <p:cNvPr id="51" name="Text Placeholder 2"/>
          <p:cNvSpPr>
            <a:spLocks noGrp="1"/>
          </p:cNvSpPr>
          <p:nvPr>
            <p:ph type="body" sz="quarter" idx="12" hasCustomPrompt="1"/>
          </p:nvPr>
        </p:nvSpPr>
        <p:spPr>
          <a:xfrm>
            <a:off x="314236" y="6190604"/>
            <a:ext cx="4071600"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52" name="Text Placeholder 2"/>
          <p:cNvSpPr>
            <a:spLocks noGrp="1"/>
          </p:cNvSpPr>
          <p:nvPr>
            <p:ph type="body" sz="quarter" idx="17" hasCustomPrompt="1"/>
          </p:nvPr>
        </p:nvSpPr>
        <p:spPr>
          <a:xfrm>
            <a:off x="4737438" y="6190604"/>
            <a:ext cx="4071600" cy="123111"/>
          </a:xfrm>
        </p:spPr>
        <p:txBody>
          <a:bodyPr anchor="b" anchorCtr="0">
            <a:spAutoFit/>
          </a:bodyPr>
          <a:lstStyle>
            <a:lvl1pPr>
              <a:defRPr sz="800" b="0"/>
            </a:lvl1pPr>
          </a:lstStyle>
          <a:p>
            <a:pPr lvl="0"/>
            <a:r>
              <a:rPr lang="en-GB" dirty="0" smtClean="0"/>
              <a:t>Insert source or footnote text here</a:t>
            </a:r>
            <a:endParaRPr lang="en-GB" dirty="0"/>
          </a:p>
        </p:txBody>
      </p:sp>
      <p:sp>
        <p:nvSpPr>
          <p:cNvPr id="16"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p>
            <a:r>
              <a:rPr lang="en-GB" dirty="0" smtClean="0"/>
              <a:t>Slide title - use sentence case (22pt Bold)</a:t>
            </a:r>
            <a:endParaRPr dirty="0"/>
          </a:p>
        </p:txBody>
      </p:sp>
      <p:sp>
        <p:nvSpPr>
          <p:cNvPr id="17"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46"/>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61256581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p>
            <a:r>
              <a:rPr lang="en-GB" dirty="0" smtClean="0"/>
              <a:t>Slide title - use sentence case (22pt Bold)</a:t>
            </a:r>
            <a:endParaRPr dirty="0"/>
          </a:p>
        </p:txBody>
      </p:sp>
      <p:sp>
        <p:nvSpPr>
          <p:cNvPr id="7"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13"/>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1216533340"/>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15892" y="2983196"/>
            <a:ext cx="6970822" cy="556929"/>
          </a:xfrm>
          <a:ln>
            <a:noFill/>
          </a:ln>
        </p:spPr>
        <p:txBody>
          <a:bodyPr lIns="0" tIns="0" rIns="0" bIns="0" anchor="b" anchorCtr="0"/>
          <a:lstStyle>
            <a:lvl1pPr algn="l" defTabSz="914400" rtl="0" eaLnBrk="1" latinLnBrk="0" hangingPunct="1">
              <a:spcBef>
                <a:spcPct val="0"/>
              </a:spcBef>
              <a:buNone/>
              <a:defRPr sz="2600" b="0" kern="1200" baseline="0">
                <a:solidFill>
                  <a:schemeClr val="tx1"/>
                </a:solidFill>
                <a:latin typeface="+mj-lt"/>
                <a:ea typeface="Tahoma" pitchFamily="34" charset="0"/>
                <a:cs typeface="Tahoma" pitchFamily="34" charset="0"/>
              </a:defRPr>
            </a:lvl1pPr>
          </a:lstStyle>
          <a:p>
            <a:r>
              <a:rPr lang="en-GB" dirty="0" smtClean="0"/>
              <a:t>Divider title here - sentence case (26pt)</a:t>
            </a:r>
            <a:endParaRPr dirty="0"/>
          </a:p>
        </p:txBody>
      </p:sp>
      <p:sp>
        <p:nvSpPr>
          <p:cNvPr id="3" name="Text Placeholder 2"/>
          <p:cNvSpPr>
            <a:spLocks noGrp="1"/>
          </p:cNvSpPr>
          <p:nvPr>
            <p:ph type="body" idx="1" hasCustomPrompt="1"/>
          </p:nvPr>
        </p:nvSpPr>
        <p:spPr>
          <a:xfrm>
            <a:off x="312166" y="3712081"/>
            <a:ext cx="6964933" cy="444500"/>
          </a:xfrm>
          <a:prstGeom prst="rect">
            <a:avLst/>
          </a:prstGeom>
        </p:spPr>
        <p:txBody>
          <a:bodyPr lIns="0" tIns="0" rIns="0" bIns="0" anchor="t" anchorCtr="0"/>
          <a:lstStyle>
            <a:lvl1pPr marL="0" marR="0" indent="0" algn="l" defTabSz="914400" rtl="0" eaLnBrk="1" fontAlgn="auto" latinLnBrk="0" hangingPunct="1">
              <a:lnSpc>
                <a:spcPct val="100000"/>
              </a:lnSpc>
              <a:spcBef>
                <a:spcPts val="0"/>
              </a:spcBef>
              <a:spcAft>
                <a:spcPts val="400"/>
              </a:spcAft>
              <a:buSzTx/>
              <a:buFont typeface="Arial" pitchFamily="34" charset="0"/>
              <a:buNone/>
              <a:tabLst/>
              <a:defRPr kumimoji="0" sz="2000" b="0" i="0" u="none" strike="noStrike" kern="1200" cap="none" spc="0" normalizeH="0" baseline="0">
                <a:ln>
                  <a:noFill/>
                </a:ln>
                <a:solidFill>
                  <a:schemeClr val="tx1"/>
                </a:solidFill>
                <a:effectLst/>
                <a:uLnTx/>
                <a:uFillTx/>
                <a:latin typeface="+mj-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400"/>
              </a:spcAft>
              <a:buSzTx/>
              <a:buFont typeface="Arial" pitchFamily="34" charset="0"/>
              <a:buNone/>
              <a:tabLst/>
            </a:pPr>
            <a:r>
              <a:rPr lang="en-GB" dirty="0" smtClean="0"/>
              <a:t>Subtitle here if required (20pt)</a:t>
            </a:r>
            <a:endParaRPr lang="en-GB" dirty="0"/>
          </a:p>
        </p:txBody>
      </p:sp>
      <p:cxnSp>
        <p:nvCxnSpPr>
          <p:cNvPr id="6" name="Straight Connector 5"/>
          <p:cNvCxnSpPr/>
          <p:nvPr/>
        </p:nvCxnSpPr>
        <p:spPr>
          <a:xfrm>
            <a:off x="317499" y="3581400"/>
            <a:ext cx="65532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2812656"/>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6" name="Picture 5" descr="N:\DATA\Global Sales and Marketing\MIG Presentations\Images\Corporate Logos\BlackRock® Logo (2011) DO NOT USE\BR_emf\BlackRock®_Printed_1000Pix.emf"/>
          <p:cNvPicPr>
            <a:picLocks noChangeAspect="1" noChangeArrowheads="1"/>
          </p:cNvPicPr>
          <p:nvPr/>
        </p:nvPicPr>
        <p:blipFill>
          <a:blip r:embed="rId2" cstate="print">
            <a:lum bright="100000" contrast="-70000"/>
            <a:extLst>
              <a:ext uri="{28A0092B-C50C-407E-A947-70E740481C1C}">
                <a14:useLocalDpi xmlns:a14="http://schemas.microsoft.com/office/drawing/2010/main" val="0"/>
              </a:ext>
            </a:extLst>
          </a:blip>
          <a:srcRect/>
          <a:stretch>
            <a:fillRect/>
          </a:stretch>
        </p:blipFill>
        <p:spPr bwMode="black">
          <a:xfrm>
            <a:off x="317500" y="6587996"/>
            <a:ext cx="1050525" cy="153563"/>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p:cNvCxnSpPr/>
          <p:nvPr/>
        </p:nvCxnSpPr>
        <p:spPr>
          <a:xfrm>
            <a:off x="-9525" y="6439633"/>
            <a:ext cx="9151200" cy="0"/>
          </a:xfrm>
          <a:prstGeom prst="line">
            <a:avLst/>
          </a:prstGeom>
          <a:ln w="9525">
            <a:solidFill>
              <a:srgbClr val="E6EBEE"/>
            </a:solidFill>
          </a:ln>
        </p:spPr>
        <p:style>
          <a:lnRef idx="1">
            <a:schemeClr val="accent1"/>
          </a:lnRef>
          <a:fillRef idx="0">
            <a:schemeClr val="accent1"/>
          </a:fillRef>
          <a:effectRef idx="0">
            <a:schemeClr val="accent1"/>
          </a:effectRef>
          <a:fontRef idx="minor">
            <a:schemeClr val="tx1"/>
          </a:fontRef>
        </p:style>
      </p:cxnSp>
      <p:sp>
        <p:nvSpPr>
          <p:cNvPr id="8"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3" name="Slide Number Placeholder 2"/>
          <p:cNvSpPr>
            <a:spLocks noGrp="1"/>
          </p:cNvSpPr>
          <p:nvPr>
            <p:ph type="sldNum" sz="quarter" idx="11"/>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1246721195"/>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able of Contents">
    <p:spTree>
      <p:nvGrpSpPr>
        <p:cNvPr id="1" name=""/>
        <p:cNvGrpSpPr/>
        <p:nvPr/>
      </p:nvGrpSpPr>
      <p:grpSpPr>
        <a:xfrm>
          <a:off x="0" y="0"/>
          <a:ext cx="0" cy="0"/>
          <a:chOff x="0" y="0"/>
          <a:chExt cx="0" cy="0"/>
        </a:xfrm>
      </p:grpSpPr>
      <p:sp>
        <p:nvSpPr>
          <p:cNvPr id="15" name="Content Placeholder 14"/>
          <p:cNvSpPr>
            <a:spLocks noGrp="1"/>
          </p:cNvSpPr>
          <p:nvPr>
            <p:ph sz="quarter" idx="11" hasCustomPrompt="1"/>
          </p:nvPr>
        </p:nvSpPr>
        <p:spPr>
          <a:xfrm>
            <a:off x="306035" y="1356985"/>
            <a:ext cx="8503003" cy="4777115"/>
          </a:xfrm>
        </p:spPr>
        <p:txBody>
          <a:bodyPr/>
          <a:lstStyle>
            <a:lvl1pPr marL="447675" marR="0" indent="-447675" algn="l" defTabSz="914400" rtl="0" eaLnBrk="1" fontAlgn="auto" latinLnBrk="0" hangingPunct="1">
              <a:lnSpc>
                <a:spcPct val="100000"/>
              </a:lnSpc>
              <a:spcBef>
                <a:spcPts val="700"/>
              </a:spcBef>
              <a:spcAft>
                <a:spcPts val="0"/>
              </a:spcAft>
              <a:buClrTx/>
              <a:buSzTx/>
              <a:buFont typeface="+mj-lt"/>
              <a:buAutoNum type="arabicPeriod"/>
              <a:tabLst/>
              <a:defRPr/>
            </a:lvl1pPr>
          </a:lstStyle>
          <a:p>
            <a:pPr marL="447675" marR="0" lvl="0" indent="-447675" algn="l" defTabSz="914400" rtl="0" eaLnBrk="1" fontAlgn="auto" latinLnBrk="0" hangingPunct="1">
              <a:lnSpc>
                <a:spcPct val="100000"/>
              </a:lnSpc>
              <a:spcBef>
                <a:spcPts val="700"/>
              </a:spcBef>
              <a:spcAft>
                <a:spcPts val="0"/>
              </a:spcAft>
              <a:buClrTx/>
              <a:buSzTx/>
              <a:buFont typeface="+mj-lt"/>
              <a:buAutoNum type="arabicPeriod"/>
              <a:tabLst/>
              <a:defRPr/>
            </a:pPr>
            <a:r>
              <a:rPr lang="en-GB" dirty="0" smtClean="0"/>
              <a:t>Click to add text (18pt Bold) – each line has automatic numbering on this Table of Contents layout.</a:t>
            </a:r>
          </a:p>
          <a:p>
            <a:pPr lvl="1"/>
            <a:r>
              <a:rPr dirty="0" smtClean="0"/>
              <a:t>Second level</a:t>
            </a:r>
          </a:p>
          <a:p>
            <a:pPr lvl="2"/>
            <a:r>
              <a:rPr dirty="0" smtClean="0"/>
              <a:t>Third </a:t>
            </a:r>
            <a:r>
              <a:rPr dirty="0"/>
              <a:t>level</a:t>
            </a:r>
          </a:p>
          <a:p>
            <a:pPr lvl="3"/>
            <a:r>
              <a:rPr dirty="0"/>
              <a:t>Fourth level</a:t>
            </a:r>
          </a:p>
          <a:p>
            <a:pPr lvl="4"/>
            <a:r>
              <a:rPr dirty="0"/>
              <a:t>Fifth level</a:t>
            </a:r>
          </a:p>
        </p:txBody>
      </p:sp>
      <p:sp>
        <p:nvSpPr>
          <p:cNvPr id="5"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p>
            <a:r>
              <a:rPr lang="en-GB" dirty="0" smtClean="0"/>
              <a:t>Slide title - use sentence case (22pt Bold)</a:t>
            </a:r>
            <a:endParaRPr dirty="0"/>
          </a:p>
        </p:txBody>
      </p:sp>
      <p:sp>
        <p:nvSpPr>
          <p:cNvPr id="6"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12"/>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3929174922"/>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mpliance ">
    <p:spTree>
      <p:nvGrpSpPr>
        <p:cNvPr id="1" name=""/>
        <p:cNvGrpSpPr/>
        <p:nvPr/>
      </p:nvGrpSpPr>
      <p:grpSpPr>
        <a:xfrm>
          <a:off x="0" y="0"/>
          <a:ext cx="0" cy="0"/>
          <a:chOff x="0" y="0"/>
          <a:chExt cx="0" cy="0"/>
        </a:xfrm>
      </p:grpSpPr>
      <p:sp>
        <p:nvSpPr>
          <p:cNvPr id="15" name="Content Placeholder 14"/>
          <p:cNvSpPr>
            <a:spLocks noGrp="1"/>
          </p:cNvSpPr>
          <p:nvPr>
            <p:ph sz="quarter" idx="11" hasCustomPrompt="1"/>
          </p:nvPr>
        </p:nvSpPr>
        <p:spPr>
          <a:xfrm>
            <a:off x="315560" y="1169672"/>
            <a:ext cx="8493478" cy="4964428"/>
          </a:xfrm>
        </p:spPr>
        <p:txBody>
          <a:bodyPr>
            <a:noAutofit/>
          </a:bodyPr>
          <a:lstStyle>
            <a:lvl1pPr>
              <a:defRPr sz="800" b="0"/>
            </a:lvl1pPr>
            <a:lvl2pPr>
              <a:defRPr sz="800"/>
            </a:lvl2pPr>
            <a:lvl3pPr>
              <a:defRPr sz="800"/>
            </a:lvl3pPr>
            <a:lvl4pPr>
              <a:defRPr sz="800"/>
            </a:lvl4pPr>
            <a:lvl5pPr>
              <a:defRPr sz="800"/>
            </a:lvl5pPr>
          </a:lstStyle>
          <a:p>
            <a:pPr lvl="0"/>
            <a:r>
              <a:rPr lang="en-GB" dirty="0" smtClean="0"/>
              <a:t>Click to add text – (8pt Bold ). To apply bullets go to the increase / decrease list level button on the home tab.</a:t>
            </a:r>
          </a:p>
          <a:p>
            <a:pPr lvl="1"/>
            <a:r>
              <a:rPr dirty="0" smtClean="0"/>
              <a:t>Second </a:t>
            </a:r>
            <a:r>
              <a:rPr dirty="0"/>
              <a:t>level</a:t>
            </a:r>
          </a:p>
          <a:p>
            <a:pPr lvl="2"/>
            <a:r>
              <a:rPr dirty="0"/>
              <a:t>Third level</a:t>
            </a:r>
          </a:p>
          <a:p>
            <a:pPr lvl="3"/>
            <a:r>
              <a:rPr dirty="0"/>
              <a:t>Fourth level</a:t>
            </a:r>
          </a:p>
          <a:p>
            <a:pPr lvl="4"/>
            <a:r>
              <a:rPr dirty="0"/>
              <a:t>Fifth level</a:t>
            </a:r>
          </a:p>
        </p:txBody>
      </p:sp>
      <p:sp>
        <p:nvSpPr>
          <p:cNvPr id="5" name="Title Placeholder 1"/>
          <p:cNvSpPr>
            <a:spLocks noGrp="1"/>
          </p:cNvSpPr>
          <p:nvPr>
            <p:ph type="title" hasCustomPrompt="1"/>
          </p:nvPr>
        </p:nvSpPr>
        <p:spPr>
          <a:xfrm>
            <a:off x="315162" y="142928"/>
            <a:ext cx="7464495" cy="603179"/>
          </a:xfrm>
          <a:prstGeom prst="rect">
            <a:avLst/>
          </a:prstGeom>
        </p:spPr>
        <p:txBody>
          <a:bodyPr vert="horz" lIns="0" tIns="0" rIns="0" bIns="0" rtlCol="0" anchor="ctr" anchorCtr="0">
            <a:noAutofit/>
          </a:bodyPr>
          <a:lstStyle/>
          <a:p>
            <a:r>
              <a:rPr lang="en-GB" dirty="0" smtClean="0"/>
              <a:t>Slide title - use sentence case (22pt Bold)</a:t>
            </a:r>
            <a:endParaRPr dirty="0"/>
          </a:p>
        </p:txBody>
      </p:sp>
      <p:sp>
        <p:nvSpPr>
          <p:cNvPr id="6"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2" name="Slide Number Placeholder 1"/>
          <p:cNvSpPr>
            <a:spLocks noGrp="1"/>
          </p:cNvSpPr>
          <p:nvPr>
            <p:ph type="sldNum" sz="quarter" idx="12"/>
          </p:nvPr>
        </p:nvSpPr>
        <p:spPr/>
        <p:txBody>
          <a:body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2015681300"/>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Logo">
    <p:spTree>
      <p:nvGrpSpPr>
        <p:cNvPr id="1" name=""/>
        <p:cNvGrpSpPr/>
        <p:nvPr/>
      </p:nvGrpSpPr>
      <p:grpSpPr>
        <a:xfrm>
          <a:off x="0" y="0"/>
          <a:ext cx="0" cy="0"/>
          <a:chOff x="0" y="0"/>
          <a:chExt cx="0" cy="0"/>
        </a:xfrm>
      </p:grpSpPr>
      <p:pic>
        <p:nvPicPr>
          <p:cNvPr id="4" name="Picture 3" descr="BlackRock®_Projected_1000Pix"/>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97" t="-6072" r="-952" b="-4020"/>
          <a:stretch/>
        </p:blipFill>
        <p:spPr bwMode="black">
          <a:xfrm>
            <a:off x="1742303" y="2990335"/>
            <a:ext cx="5659394" cy="877330"/>
          </a:xfrm>
          <a:prstGeom prst="rect">
            <a:avLst/>
          </a:prstGeom>
          <a:noFill/>
        </p:spPr>
      </p:pic>
    </p:spTree>
    <p:extLst>
      <p:ext uri="{BB962C8B-B14F-4D97-AF65-F5344CB8AC3E}">
        <p14:creationId xmlns:p14="http://schemas.microsoft.com/office/powerpoint/2010/main" val="304174065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image" Target="../media/image2.emf"/><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5.pn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3" name="Group 2"/>
          <p:cNvGrpSpPr/>
          <p:nvPr/>
        </p:nvGrpSpPr>
        <p:grpSpPr>
          <a:xfrm>
            <a:off x="0" y="-4709"/>
            <a:ext cx="9155155" cy="875542"/>
            <a:chOff x="0" y="-4709"/>
            <a:chExt cx="9155155" cy="875542"/>
          </a:xfrm>
        </p:grpSpPr>
        <p:sp>
          <p:nvSpPr>
            <p:cNvPr id="11" name="Rectangle 10"/>
            <p:cNvSpPr/>
            <p:nvPr/>
          </p:nvSpPr>
          <p:spPr bwMode="auto">
            <a:xfrm>
              <a:off x="0" y="-4706"/>
              <a:ext cx="9146423" cy="875539"/>
            </a:xfrm>
            <a:prstGeom prst="rect">
              <a:avLst/>
            </a:prstGeom>
            <a:solidFill>
              <a:srgbClr val="EAEEF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pic>
          <p:nvPicPr>
            <p:cNvPr id="12" name="Picture 11"/>
            <p:cNvPicPr>
              <a:picLocks noChangeAspect="1"/>
            </p:cNvPicPr>
            <p:nvPr/>
          </p:nvPicPr>
          <p:blipFill rotWithShape="1">
            <a:blip r:embed="rId19" cstate="print">
              <a:extLst>
                <a:ext uri="{28A0092B-C50C-407E-A947-70E740481C1C}">
                  <a14:useLocalDpi xmlns:a14="http://schemas.microsoft.com/office/drawing/2010/main" val="0"/>
                </a:ext>
              </a:extLst>
            </a:blip>
            <a:srcRect/>
            <a:stretch/>
          </p:blipFill>
          <p:spPr>
            <a:xfrm rot="16200000" flipV="1">
              <a:off x="7806084" y="-481024"/>
              <a:ext cx="872755" cy="1825386"/>
            </a:xfrm>
            <a:prstGeom prst="rect">
              <a:avLst/>
            </a:prstGeom>
          </p:spPr>
        </p:pic>
      </p:grpSp>
      <p:sp>
        <p:nvSpPr>
          <p:cNvPr id="2" name="Title Placeholder 1"/>
          <p:cNvSpPr>
            <a:spLocks noGrp="1"/>
          </p:cNvSpPr>
          <p:nvPr>
            <p:ph type="title"/>
          </p:nvPr>
        </p:nvSpPr>
        <p:spPr>
          <a:xfrm>
            <a:off x="315162" y="149369"/>
            <a:ext cx="7464495" cy="603179"/>
          </a:xfrm>
          <a:prstGeom prst="rect">
            <a:avLst/>
          </a:prstGeom>
        </p:spPr>
        <p:txBody>
          <a:bodyPr vert="horz" lIns="0" tIns="0" rIns="0" bIns="0" rtlCol="0" anchor="ctr" anchorCtr="0">
            <a:noAutofit/>
          </a:bodyPr>
          <a:lstStyle/>
          <a:p>
            <a:r>
              <a:rPr lang="en-US" smtClean="0"/>
              <a:t>Click to edit Master title style</a:t>
            </a:r>
            <a:endParaRPr/>
          </a:p>
        </p:txBody>
      </p:sp>
      <p:sp>
        <p:nvSpPr>
          <p:cNvPr id="8"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2"/>
                </a:solidFill>
              </a:defRPr>
            </a:lvl1pPr>
          </a:lstStyle>
          <a:p>
            <a:r>
              <a:rPr dirty="0"/>
              <a:t>For professional clients / qualified investors only</a:t>
            </a:r>
          </a:p>
        </p:txBody>
      </p:sp>
      <p:pic>
        <p:nvPicPr>
          <p:cNvPr id="25" name="Picture 2" descr="N:\DATA\Global Sales and Marketing\MIG Presentations\Images\Corporate Logos\BlackRock® Logo (2011) DO NOT USE\BR_emf\BlackRock®_Printed_1000Pix.emf"/>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316286" y="6588341"/>
            <a:ext cx="1050525" cy="153563"/>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4"/>
          <p:cNvSpPr>
            <a:spLocks noGrp="1"/>
          </p:cNvSpPr>
          <p:nvPr>
            <p:ph type="body" idx="1"/>
          </p:nvPr>
        </p:nvSpPr>
        <p:spPr>
          <a:xfrm>
            <a:off x="312445" y="1087211"/>
            <a:ext cx="8496593" cy="4921571"/>
          </a:xfrm>
          <a:prstGeom prst="rect">
            <a:avLst/>
          </a:prstGeom>
        </p:spPr>
        <p:txBody>
          <a:bodyPr vert="horz" lIns="0" tIns="0" rIns="0" bIns="0" rtlCol="0">
            <a:no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cxnSp>
        <p:nvCxnSpPr>
          <p:cNvPr id="13" name="Straight Connector 12"/>
          <p:cNvCxnSpPr/>
          <p:nvPr/>
        </p:nvCxnSpPr>
        <p:spPr>
          <a:xfrm>
            <a:off x="-9525" y="6439633"/>
            <a:ext cx="9151200" cy="0"/>
          </a:xfrm>
          <a:prstGeom prst="line">
            <a:avLst/>
          </a:prstGeom>
          <a:ln w="9525">
            <a:solidFill>
              <a:srgbClr val="7E8083"/>
            </a:solidFill>
          </a:ln>
        </p:spPr>
        <p:style>
          <a:lnRef idx="1">
            <a:schemeClr val="accent1"/>
          </a:lnRef>
          <a:fillRef idx="0">
            <a:schemeClr val="accent1"/>
          </a:fillRef>
          <a:effectRef idx="0">
            <a:schemeClr val="accent1"/>
          </a:effectRef>
          <a:fontRef idx="minor">
            <a:schemeClr val="tx1"/>
          </a:fontRef>
        </p:style>
      </p:cxnSp>
      <p:sp>
        <p:nvSpPr>
          <p:cNvPr id="14" name="Slide Number Placeholder 2"/>
          <p:cNvSpPr>
            <a:spLocks noGrp="1"/>
          </p:cNvSpPr>
          <p:nvPr>
            <p:ph type="sldNum" sz="quarter" idx="4"/>
          </p:nvPr>
        </p:nvSpPr>
        <p:spPr>
          <a:xfrm>
            <a:off x="8456102" y="6591242"/>
            <a:ext cx="364921" cy="222745"/>
          </a:xfrm>
          <a:prstGeom prst="rect">
            <a:avLst/>
          </a:prstGeom>
        </p:spPr>
        <p:txBody>
          <a:bodyPr vert="horz" lIns="0" tIns="0" rIns="0" bIns="0" rtlCol="0" anchor="ctr"/>
          <a:lstStyle>
            <a:lvl1pPr algn="r">
              <a:defRPr sz="800">
                <a:solidFill>
                  <a:schemeClr val="tx2"/>
                </a:solidFill>
              </a:defRPr>
            </a:lvl1pPr>
          </a:lstStyle>
          <a:p>
            <a:fld id="{C0531ADF-2191-45C5-9D71-08764BF86A6F}" type="slidenum">
              <a:rPr lang="en-GB" smtClean="0"/>
              <a:pPr/>
              <a:t>‹#›</a:t>
            </a:fld>
            <a:endParaRPr lang="en-GB" dirty="0"/>
          </a:p>
        </p:txBody>
      </p:sp>
    </p:spTree>
    <p:extLst>
      <p:ext uri="{BB962C8B-B14F-4D97-AF65-F5344CB8AC3E}">
        <p14:creationId xmlns:p14="http://schemas.microsoft.com/office/powerpoint/2010/main" val="4119439785"/>
      </p:ext>
    </p:extLst>
  </p:cSld>
  <p:clrMap bg1="lt1" tx1="dk1" bg2="lt2" tx2="dk2" accent1="accent1" accent2="accent2" accent3="accent3" accent4="accent4" accent5="accent5" accent6="accent6" hlink="hlink" folHlink="folHlink"/>
  <p:sldLayoutIdLst>
    <p:sldLayoutId id="2147484045" r:id="rId1"/>
    <p:sldLayoutId id="2147484047" r:id="rId2"/>
    <p:sldLayoutId id="2147484019" r:id="rId3"/>
    <p:sldLayoutId id="2147484066" r:id="rId4"/>
    <p:sldLayoutId id="2147484020" r:id="rId5"/>
    <p:sldLayoutId id="2147484024" r:id="rId6"/>
    <p:sldLayoutId id="2147484061" r:id="rId7"/>
    <p:sldLayoutId id="2147484062" r:id="rId8"/>
    <p:sldLayoutId id="2147484025" r:id="rId9"/>
    <p:sldLayoutId id="2147484021" r:id="rId10"/>
    <p:sldLayoutId id="2147484022" r:id="rId11"/>
    <p:sldLayoutId id="2147484026" r:id="rId12"/>
    <p:sldLayoutId id="2147484027" r:id="rId13"/>
    <p:sldLayoutId id="2147484028" r:id="rId14"/>
    <p:sldLayoutId id="2147484029" r:id="rId15"/>
    <p:sldLayoutId id="2147484067" r:id="rId16"/>
    <p:sldLayoutId id="2147484068" r:id="rId17"/>
  </p:sldLayoutIdLst>
  <p:timing>
    <p:tnLst>
      <p:par>
        <p:cTn id="1" dur="indefinite" restart="never" nodeType="tmRoot"/>
      </p:par>
    </p:tnLst>
  </p:timing>
  <p:hf hdr="0" ftr="0" dt="0"/>
  <p:txStyles>
    <p:titleStyle>
      <a:lvl1pPr algn="l" defTabSz="914400" rtl="0" eaLnBrk="1" latinLnBrk="0" hangingPunct="1">
        <a:spcBef>
          <a:spcPct val="0"/>
        </a:spcBef>
        <a:buNone/>
        <a:defRPr sz="1800" b="1" kern="1200">
          <a:solidFill>
            <a:srgbClr val="00467F"/>
          </a:solidFill>
          <a:latin typeface="+mj-lt"/>
          <a:ea typeface="+mj-ea"/>
          <a:cs typeface="+mj-cs"/>
        </a:defRPr>
      </a:lvl1pPr>
    </p:titleStyle>
    <p:bodyStyle>
      <a:lvl1pPr marL="0" marR="0" indent="0" algn="l" defTabSz="914400" rtl="0" eaLnBrk="1" fontAlgn="auto" latinLnBrk="0" hangingPunct="1">
        <a:lnSpc>
          <a:spcPct val="100000"/>
        </a:lnSpc>
        <a:spcBef>
          <a:spcPts val="700"/>
        </a:spcBef>
        <a:spcAft>
          <a:spcPts val="0"/>
        </a:spcAft>
        <a:buSzTx/>
        <a:buFont typeface="Arial" pitchFamily="34" charset="0"/>
        <a:buNone/>
        <a:tabLst/>
        <a:defRPr kumimoji="0" sz="1400" b="1" i="0" u="none" strike="noStrike" kern="1200" cap="none" spc="0" normalizeH="0" baseline="0">
          <a:ln>
            <a:noFill/>
          </a:ln>
          <a:solidFill>
            <a:schemeClr val="tx2"/>
          </a:solidFill>
          <a:effectLst/>
          <a:uLnTx/>
          <a:uFillTx/>
          <a:latin typeface="Arial"/>
          <a:ea typeface="+mn-ea"/>
          <a:cs typeface="+mn-cs"/>
        </a:defRPr>
      </a:lvl1pPr>
      <a:lvl2pPr marL="350838" marR="0" indent="-166688" algn="l" defTabSz="914400" rtl="0" eaLnBrk="1" fontAlgn="auto" latinLnBrk="0" hangingPunct="1">
        <a:lnSpc>
          <a:spcPct val="100000"/>
        </a:lnSpc>
        <a:spcBef>
          <a:spcPts val="700"/>
        </a:spcBef>
        <a:spcAft>
          <a:spcPts val="0"/>
        </a:spcAft>
        <a:buClr>
          <a:srgbClr val="00467F"/>
        </a:buClr>
        <a:buSzTx/>
        <a:buFont typeface="Wingdings 3" pitchFamily="18" charset="2"/>
        <a:buChar char=""/>
        <a:tabLst/>
        <a:defRPr kumimoji="0" sz="1200" b="0" i="0" u="none" strike="noStrike" kern="1200" cap="none" spc="0" normalizeH="0" baseline="0">
          <a:ln>
            <a:noFill/>
          </a:ln>
          <a:solidFill>
            <a:schemeClr val="tx2"/>
          </a:solidFill>
          <a:effectLst/>
          <a:uLnTx/>
          <a:uFillTx/>
          <a:latin typeface="Arial"/>
          <a:ea typeface="+mn-ea"/>
          <a:cs typeface="+mn-cs"/>
        </a:defRPr>
      </a:lvl2pPr>
      <a:lvl3pPr marL="514350" marR="0" indent="-1524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3pPr>
      <a:lvl4pPr marL="714375" marR="0" indent="-17145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4pPr>
      <a:lvl5pPr marL="904875" marR="0" indent="-1905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Ref idx="1001">
        <a:schemeClr val="bg1"/>
      </p:bgRef>
    </p:bg>
    <p:spTree>
      <p:nvGrpSpPr>
        <p:cNvPr id="1" name=""/>
        <p:cNvGrpSpPr/>
        <p:nvPr/>
      </p:nvGrpSpPr>
      <p:grpSpPr>
        <a:xfrm>
          <a:off x="0" y="0"/>
          <a:ext cx="0" cy="0"/>
          <a:chOff x="0" y="0"/>
          <a:chExt cx="0" cy="0"/>
        </a:xfrm>
      </p:grpSpPr>
      <p:grpSp>
        <p:nvGrpSpPr>
          <p:cNvPr id="4" name="Group 3"/>
          <p:cNvGrpSpPr/>
          <p:nvPr/>
        </p:nvGrpSpPr>
        <p:grpSpPr>
          <a:xfrm>
            <a:off x="0" y="-7087"/>
            <a:ext cx="9155155" cy="1044405"/>
            <a:chOff x="0" y="-7087"/>
            <a:chExt cx="9155155" cy="1044405"/>
          </a:xfrm>
        </p:grpSpPr>
        <p:sp>
          <p:nvSpPr>
            <p:cNvPr id="10" name="Rectangle 9"/>
            <p:cNvSpPr/>
            <p:nvPr/>
          </p:nvSpPr>
          <p:spPr bwMode="auto">
            <a:xfrm>
              <a:off x="0" y="-7087"/>
              <a:ext cx="8989621" cy="875539"/>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pic>
          <p:nvPicPr>
            <p:cNvPr id="11" name="Picture 10"/>
            <p:cNvPicPr>
              <a:picLocks noChangeAspect="1"/>
            </p:cNvPicPr>
            <p:nvPr/>
          </p:nvPicPr>
          <p:blipFill rotWithShape="1">
            <a:blip r:embed="rId15" cstate="print">
              <a:extLst>
                <a:ext uri="{28A0092B-C50C-407E-A947-70E740481C1C}">
                  <a14:useLocalDpi xmlns:a14="http://schemas.microsoft.com/office/drawing/2010/main" val="0"/>
                </a:ext>
              </a:extLst>
            </a:blip>
            <a:srcRect/>
            <a:stretch/>
          </p:blipFill>
          <p:spPr bwMode="auto">
            <a:xfrm rot="16200000" flipV="1">
              <a:off x="7808437" y="-478671"/>
              <a:ext cx="868049" cy="1825386"/>
            </a:xfrm>
            <a:prstGeom prst="rect">
              <a:avLst/>
            </a:prstGeom>
          </p:spPr>
        </p:pic>
        <p:sp>
          <p:nvSpPr>
            <p:cNvPr id="12" name="Rectangle 11"/>
            <p:cNvSpPr/>
            <p:nvPr/>
          </p:nvSpPr>
          <p:spPr bwMode="white">
            <a:xfrm>
              <a:off x="0" y="869950"/>
              <a:ext cx="9141675" cy="167368"/>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grpSp>
      <p:sp>
        <p:nvSpPr>
          <p:cNvPr id="2" name="Title Placeholder 1"/>
          <p:cNvSpPr>
            <a:spLocks noGrp="1"/>
          </p:cNvSpPr>
          <p:nvPr>
            <p:ph type="title"/>
          </p:nvPr>
        </p:nvSpPr>
        <p:spPr>
          <a:xfrm>
            <a:off x="315162" y="142928"/>
            <a:ext cx="7464495" cy="603179"/>
          </a:xfrm>
          <a:prstGeom prst="rect">
            <a:avLst/>
          </a:prstGeom>
        </p:spPr>
        <p:txBody>
          <a:bodyPr vert="horz" lIns="0" tIns="0" rIns="0" bIns="0" rtlCol="0" anchor="ctr" anchorCtr="0">
            <a:noAutofit/>
          </a:bodyPr>
          <a:lstStyle/>
          <a:p>
            <a:r>
              <a:rPr dirty="0"/>
              <a:t>Click to edit Master title style</a:t>
            </a:r>
          </a:p>
        </p:txBody>
      </p:sp>
      <p:sp>
        <p:nvSpPr>
          <p:cNvPr id="8" name="Footer Placeholder 3"/>
          <p:cNvSpPr>
            <a:spLocks noGrp="1"/>
          </p:cNvSpPr>
          <p:nvPr>
            <p:ph type="ftr" sz="quarter" idx="10"/>
          </p:nvPr>
        </p:nvSpPr>
        <p:spPr>
          <a:xfrm>
            <a:off x="1495997" y="6593667"/>
            <a:ext cx="6134100" cy="219709"/>
          </a:xfrm>
          <a:prstGeom prst="rect">
            <a:avLst/>
          </a:prstGeom>
        </p:spPr>
        <p:txBody>
          <a:bodyPr/>
          <a:lstStyle>
            <a:lvl1pPr algn="ctr">
              <a:defRPr sz="800">
                <a:solidFill>
                  <a:schemeClr val="tx1"/>
                </a:solidFill>
              </a:defRPr>
            </a:lvl1pPr>
          </a:lstStyle>
          <a:p>
            <a:r>
              <a:rPr dirty="0"/>
              <a:t>For professional clients / qualified investors only</a:t>
            </a:r>
          </a:p>
        </p:txBody>
      </p:sp>
      <p:sp>
        <p:nvSpPr>
          <p:cNvPr id="5" name="Text Placeholder 4"/>
          <p:cNvSpPr>
            <a:spLocks noGrp="1"/>
          </p:cNvSpPr>
          <p:nvPr>
            <p:ph type="body" idx="1"/>
          </p:nvPr>
        </p:nvSpPr>
        <p:spPr>
          <a:xfrm>
            <a:off x="324560" y="1351644"/>
            <a:ext cx="8496593" cy="4782456"/>
          </a:xfrm>
          <a:prstGeom prst="rect">
            <a:avLst/>
          </a:prstGeom>
        </p:spPr>
        <p:txBody>
          <a:bodyPr vert="horz" lIns="0" tIns="0" rIns="0" bIns="0" rtlCol="0">
            <a:noAutofit/>
          </a:body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p:txBody>
      </p:sp>
      <p:cxnSp>
        <p:nvCxnSpPr>
          <p:cNvPr id="13" name="Straight Connector 12"/>
          <p:cNvCxnSpPr/>
          <p:nvPr/>
        </p:nvCxnSpPr>
        <p:spPr>
          <a:xfrm>
            <a:off x="-9525" y="6439633"/>
            <a:ext cx="9151200" cy="0"/>
          </a:xfrm>
          <a:prstGeom prst="line">
            <a:avLst/>
          </a:prstGeom>
          <a:ln w="9525">
            <a:solidFill>
              <a:srgbClr val="E6EBEE"/>
            </a:solidFill>
          </a:ln>
        </p:spPr>
        <p:style>
          <a:lnRef idx="1">
            <a:schemeClr val="accent1"/>
          </a:lnRef>
          <a:fillRef idx="0">
            <a:schemeClr val="accent1"/>
          </a:fillRef>
          <a:effectRef idx="0">
            <a:schemeClr val="accent1"/>
          </a:effectRef>
          <a:fontRef idx="minor">
            <a:schemeClr val="tx1"/>
          </a:fontRef>
        </p:style>
      </p:cxnSp>
      <p:pic>
        <p:nvPicPr>
          <p:cNvPr id="17" name="Picture 16" descr="N:\DATA\Global Sales and Marketing\MIG Presentations\Images\Corporate Logos\BlackRock® Logo (2011) DO NOT USE\BR_emf\BlackRock®_Printed_1000Pix.emf"/>
          <p:cNvPicPr>
            <a:picLocks noChangeAspect="1" noChangeArrowheads="1"/>
          </p:cNvPicPr>
          <p:nvPr/>
        </p:nvPicPr>
        <p:blipFill>
          <a:blip r:embed="rId16" cstate="print">
            <a:lum bright="100000" contrast="-70000"/>
            <a:extLst>
              <a:ext uri="{28A0092B-C50C-407E-A947-70E740481C1C}">
                <a14:useLocalDpi xmlns:a14="http://schemas.microsoft.com/office/drawing/2010/main" val="0"/>
              </a:ext>
            </a:extLst>
          </a:blip>
          <a:srcRect/>
          <a:stretch>
            <a:fillRect/>
          </a:stretch>
        </p:blipFill>
        <p:spPr bwMode="black">
          <a:xfrm>
            <a:off x="324480" y="6587996"/>
            <a:ext cx="1050525" cy="153563"/>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4"/>
          </p:nvPr>
        </p:nvSpPr>
        <p:spPr>
          <a:xfrm>
            <a:off x="8221210" y="6582854"/>
            <a:ext cx="683703" cy="231134"/>
          </a:xfrm>
          <a:prstGeom prst="rect">
            <a:avLst/>
          </a:prstGeom>
        </p:spPr>
        <p:txBody>
          <a:bodyPr vert="horz" lIns="91440" tIns="45720" rIns="91440" bIns="45720" rtlCol="0" anchor="ctr"/>
          <a:lstStyle>
            <a:lvl1pPr algn="r">
              <a:defRPr sz="800">
                <a:solidFill>
                  <a:schemeClr val="tx1">
                    <a:tint val="75000"/>
                  </a:schemeClr>
                </a:solidFill>
              </a:defRPr>
            </a:lvl1pPr>
          </a:lstStyle>
          <a:p>
            <a:fld id="{5F0AC77C-B430-4F09-AFA1-F7170F24129A}" type="slidenum">
              <a:rPr lang="en-GB" smtClean="0"/>
              <a:pPr/>
              <a:t>‹#›</a:t>
            </a:fld>
            <a:endParaRPr lang="en-GB" dirty="0"/>
          </a:p>
        </p:txBody>
      </p:sp>
    </p:spTree>
    <p:extLst>
      <p:ext uri="{BB962C8B-B14F-4D97-AF65-F5344CB8AC3E}">
        <p14:creationId xmlns:p14="http://schemas.microsoft.com/office/powerpoint/2010/main" val="2336022736"/>
      </p:ext>
    </p:extLst>
  </p:cSld>
  <p:clrMap bg1="dk1" tx1="lt1" bg2="dk2" tx2="lt2" accent1="accent1" accent2="accent2" accent3="accent3" accent4="accent4" accent5="accent5" accent6="accent6" hlink="hlink" folHlink="folHlink"/>
  <p:sldLayoutIdLst>
    <p:sldLayoutId id="2147484046" r:id="rId1"/>
    <p:sldLayoutId id="2147484065" r:id="rId2"/>
    <p:sldLayoutId id="2147484035" r:id="rId3"/>
    <p:sldLayoutId id="2147484038" r:id="rId4"/>
    <p:sldLayoutId id="2147484063" r:id="rId5"/>
    <p:sldLayoutId id="2147484064" r:id="rId6"/>
    <p:sldLayoutId id="2147484039" r:id="rId7"/>
    <p:sldLayoutId id="2147484036" r:id="rId8"/>
    <p:sldLayoutId id="2147484037" r:id="rId9"/>
    <p:sldLayoutId id="2147484040" r:id="rId10"/>
    <p:sldLayoutId id="2147484041" r:id="rId11"/>
    <p:sldLayoutId id="2147484042" r:id="rId12"/>
    <p:sldLayoutId id="2147484043" r:id="rId13"/>
  </p:sldLayoutIdLst>
  <p:timing>
    <p:tnLst>
      <p:par>
        <p:cTn id="1" dur="indefinite" restart="never" nodeType="tmRoot"/>
      </p:par>
    </p:tnLst>
  </p:timing>
  <p:hf hdr="0" ftr="0" dt="0"/>
  <p:txStyles>
    <p:titleStyle>
      <a:lvl1pPr algn="l" defTabSz="914400" rtl="0" eaLnBrk="1" latinLnBrk="0" hangingPunct="1">
        <a:spcBef>
          <a:spcPct val="0"/>
        </a:spcBef>
        <a:buNone/>
        <a:defRPr sz="2200" b="1" kern="1200">
          <a:solidFill>
            <a:schemeClr val="tx1"/>
          </a:solidFill>
          <a:latin typeface="+mj-lt"/>
          <a:ea typeface="+mj-ea"/>
          <a:cs typeface="+mj-cs"/>
        </a:defRPr>
      </a:lvl1pPr>
    </p:titleStyle>
    <p:bodyStyle>
      <a:lvl1pPr marL="0" marR="0" indent="0" algn="l" defTabSz="914400" rtl="0" eaLnBrk="1" fontAlgn="auto" latinLnBrk="0" hangingPunct="1">
        <a:lnSpc>
          <a:spcPct val="100000"/>
        </a:lnSpc>
        <a:spcBef>
          <a:spcPts val="700"/>
        </a:spcBef>
        <a:spcAft>
          <a:spcPts val="0"/>
        </a:spcAft>
        <a:buSzTx/>
        <a:buFont typeface="Arial" pitchFamily="34" charset="0"/>
        <a:buNone/>
        <a:tabLst/>
        <a:defRPr kumimoji="0" sz="1800" b="1" i="0" u="none" strike="noStrike" kern="1200" cap="none" spc="0" normalizeH="0" baseline="0">
          <a:ln>
            <a:noFill/>
          </a:ln>
          <a:solidFill>
            <a:schemeClr val="tx1"/>
          </a:solidFill>
          <a:effectLst/>
          <a:uLnTx/>
          <a:uFillTx/>
          <a:latin typeface="Arial"/>
          <a:ea typeface="+mn-ea"/>
          <a:cs typeface="+mn-cs"/>
        </a:defRPr>
      </a:lvl1pPr>
      <a:lvl2pPr marL="350838" marR="0" indent="-166688" algn="l" defTabSz="914400" rtl="0" eaLnBrk="1" fontAlgn="auto" latinLnBrk="0" hangingPunct="1">
        <a:lnSpc>
          <a:spcPct val="100000"/>
        </a:lnSpc>
        <a:spcBef>
          <a:spcPts val="700"/>
        </a:spcBef>
        <a:spcAft>
          <a:spcPts val="0"/>
        </a:spcAft>
        <a:buClr>
          <a:srgbClr val="13B5EA"/>
        </a:buClr>
        <a:buSzTx/>
        <a:buFont typeface="Wingdings 3" pitchFamily="18" charset="2"/>
        <a:buChar char=""/>
        <a:tabLst/>
        <a:defRPr kumimoji="0" sz="1600" b="0" i="0" u="none" strike="noStrike" kern="1200" cap="none" spc="0" normalizeH="0" baseline="0">
          <a:ln>
            <a:noFill/>
          </a:ln>
          <a:solidFill>
            <a:schemeClr val="tx1"/>
          </a:solidFill>
          <a:effectLst/>
          <a:uLnTx/>
          <a:uFillTx/>
          <a:latin typeface="Arial"/>
          <a:ea typeface="+mn-ea"/>
          <a:cs typeface="+mn-cs"/>
        </a:defRPr>
      </a:lvl2pPr>
      <a:lvl3pPr marL="514350" marR="0" indent="-152400" algn="l" defTabSz="914400" rtl="0" eaLnBrk="1" fontAlgn="auto" latinLnBrk="0" hangingPunct="1">
        <a:lnSpc>
          <a:spcPct val="100000"/>
        </a:lnSpc>
        <a:spcBef>
          <a:spcPts val="700"/>
        </a:spcBef>
        <a:spcAft>
          <a:spcPts val="0"/>
        </a:spcAft>
        <a:buClr>
          <a:srgbClr val="13B5EA"/>
        </a:buClr>
        <a:buSzTx/>
        <a:buFont typeface="Arial" pitchFamily="34" charset="0"/>
        <a:buChar char="•"/>
        <a:tabLst/>
        <a:defRPr kumimoji="0" sz="1400" b="0" i="0" u="none" strike="noStrike" kern="1200" cap="none" spc="0" normalizeH="0" baseline="0">
          <a:ln>
            <a:noFill/>
          </a:ln>
          <a:solidFill>
            <a:schemeClr val="tx1"/>
          </a:solidFill>
          <a:effectLst/>
          <a:uLnTx/>
          <a:uFillTx/>
          <a:latin typeface="Arial"/>
          <a:ea typeface="+mn-ea"/>
          <a:cs typeface="+mn-cs"/>
        </a:defRPr>
      </a:lvl3pPr>
      <a:lvl4pPr marL="714375" marR="0" indent="-171450" algn="l" defTabSz="914400" rtl="0" eaLnBrk="1" fontAlgn="auto" latinLnBrk="0" hangingPunct="1">
        <a:lnSpc>
          <a:spcPct val="100000"/>
        </a:lnSpc>
        <a:spcBef>
          <a:spcPts val="700"/>
        </a:spcBef>
        <a:spcAft>
          <a:spcPts val="0"/>
        </a:spcAft>
        <a:buClr>
          <a:srgbClr val="13B5EA"/>
        </a:buClr>
        <a:buSzTx/>
        <a:buFont typeface="Arial" pitchFamily="34" charset="0"/>
        <a:buChar char="–"/>
        <a:tabLst/>
        <a:defRPr kumimoji="0" sz="1200" b="0" i="0" u="none" strike="noStrike" kern="1200" cap="none" spc="0" normalizeH="0" baseline="0">
          <a:ln>
            <a:noFill/>
          </a:ln>
          <a:solidFill>
            <a:schemeClr val="tx1"/>
          </a:solidFill>
          <a:effectLst/>
          <a:uLnTx/>
          <a:uFillTx/>
          <a:latin typeface="Arial"/>
          <a:ea typeface="+mn-ea"/>
          <a:cs typeface="+mn-cs"/>
        </a:defRPr>
      </a:lvl4pPr>
      <a:lvl5pPr marL="904875" marR="0" indent="-190500" algn="l" defTabSz="914400" rtl="0" eaLnBrk="1" fontAlgn="auto" latinLnBrk="0" hangingPunct="1">
        <a:lnSpc>
          <a:spcPct val="100000"/>
        </a:lnSpc>
        <a:spcBef>
          <a:spcPts val="700"/>
        </a:spcBef>
        <a:spcAft>
          <a:spcPts val="0"/>
        </a:spcAft>
        <a:buClr>
          <a:srgbClr val="13B5EA"/>
        </a:buClr>
        <a:buSzTx/>
        <a:buFont typeface="Arial" pitchFamily="34" charset="0"/>
        <a:buChar char="•"/>
        <a:tabLst/>
        <a:defRPr kumimoji="0" sz="1200" b="0" i="0" u="none" strike="noStrike" kern="1200" cap="none" spc="0" normalizeH="0" baseline="0">
          <a:ln>
            <a:noFill/>
          </a:ln>
          <a:solidFill>
            <a:schemeClr val="tx1"/>
          </a:solidFill>
          <a:effectLst/>
          <a:uLnTx/>
          <a:uFillTx/>
          <a:latin typeface="Arial"/>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1.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10.xml"/><Relationship Id="rId6" Type="http://schemas.openxmlformats.org/officeDocument/2006/relationships/image" Target="../media/image15.png"/><Relationship Id="rId11" Type="http://schemas.openxmlformats.org/officeDocument/2006/relationships/image" Target="../media/image19.png"/><Relationship Id="rId5" Type="http://schemas.openxmlformats.org/officeDocument/2006/relationships/image" Target="../media/image14.png"/><Relationship Id="rId10" Type="http://schemas.openxmlformats.org/officeDocument/2006/relationships/image" Target="../media/image10.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2.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8172" y="2303082"/>
            <a:ext cx="6330554" cy="917583"/>
          </a:xfrm>
        </p:spPr>
        <p:txBody>
          <a:bodyPr/>
          <a:lstStyle/>
          <a:p>
            <a:r>
              <a:rPr lang="en-US" dirty="0" smtClean="0"/>
              <a:t>Delivering Value in a Target-Date Dominated World</a:t>
            </a:r>
            <a:br>
              <a:rPr lang="en-US" dirty="0" smtClean="0"/>
            </a:br>
            <a:endParaRPr lang="en-US" dirty="0"/>
          </a:p>
        </p:txBody>
      </p:sp>
      <p:sp>
        <p:nvSpPr>
          <p:cNvPr id="3" name="Text Placeholder 2"/>
          <p:cNvSpPr>
            <a:spLocks noGrp="1"/>
          </p:cNvSpPr>
          <p:nvPr>
            <p:ph type="body" sz="quarter" idx="11"/>
          </p:nvPr>
        </p:nvSpPr>
        <p:spPr>
          <a:xfrm>
            <a:off x="2564484" y="3269054"/>
            <a:ext cx="6290866" cy="425450"/>
          </a:xfrm>
        </p:spPr>
        <p:txBody>
          <a:bodyPr/>
          <a:lstStyle/>
          <a:p>
            <a:r>
              <a:rPr lang="en-US" dirty="0" smtClean="0">
                <a:solidFill>
                  <a:schemeClr val="accent2">
                    <a:lumMod val="50000"/>
                  </a:schemeClr>
                </a:solidFill>
              </a:rPr>
              <a:t>Dick Darian</a:t>
            </a:r>
            <a:endParaRPr lang="en-US" b="0" dirty="0" smtClean="0">
              <a:solidFill>
                <a:schemeClr val="accent2">
                  <a:lumMod val="50000"/>
                </a:schemeClr>
              </a:solidFill>
            </a:endParaRPr>
          </a:p>
          <a:p>
            <a:r>
              <a:rPr lang="en-US" b="0" i="1" dirty="0" smtClean="0">
                <a:solidFill>
                  <a:schemeClr val="accent2">
                    <a:lumMod val="50000"/>
                  </a:schemeClr>
                </a:solidFill>
              </a:rPr>
              <a:t>Head of DC Advisor Sales, BlackRock</a:t>
            </a:r>
          </a:p>
          <a:p>
            <a:r>
              <a:rPr lang="en-US" dirty="0" smtClean="0">
                <a:solidFill>
                  <a:schemeClr val="accent2">
                    <a:lumMod val="50000"/>
                  </a:schemeClr>
                </a:solidFill>
              </a:rPr>
              <a:t>Marcia Wagner</a:t>
            </a:r>
            <a:endParaRPr lang="en-US" b="0" dirty="0" smtClean="0">
              <a:solidFill>
                <a:schemeClr val="accent2">
                  <a:lumMod val="50000"/>
                </a:schemeClr>
              </a:solidFill>
            </a:endParaRPr>
          </a:p>
          <a:p>
            <a:r>
              <a:rPr lang="en-US" b="0" i="1" dirty="0" smtClean="0">
                <a:solidFill>
                  <a:schemeClr val="accent2">
                    <a:lumMod val="50000"/>
                  </a:schemeClr>
                </a:solidFill>
              </a:rPr>
              <a:t>Managing Partner, The Wagner Law Group</a:t>
            </a:r>
            <a:endParaRPr lang="en-US" b="0" i="1" dirty="0">
              <a:solidFill>
                <a:schemeClr val="accent2">
                  <a:lumMod val="50000"/>
                </a:schemeClr>
              </a:solidFill>
            </a:endParaRPr>
          </a:p>
        </p:txBody>
      </p:sp>
      <p:sp>
        <p:nvSpPr>
          <p:cNvPr id="4"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
        <p:nvSpPr>
          <p:cNvPr id="5" name="TextBox 4"/>
          <p:cNvSpPr txBox="1"/>
          <p:nvPr/>
        </p:nvSpPr>
        <p:spPr>
          <a:xfrm>
            <a:off x="2464679" y="4632184"/>
            <a:ext cx="2648606" cy="276999"/>
          </a:xfrm>
          <a:prstGeom prst="rect">
            <a:avLst/>
          </a:prstGeom>
          <a:noFill/>
        </p:spPr>
        <p:txBody>
          <a:bodyPr wrap="square" rtlCol="0">
            <a:spAutoFit/>
          </a:bodyPr>
          <a:lstStyle/>
          <a:p>
            <a:pPr>
              <a:buClr>
                <a:schemeClr val="tx2"/>
              </a:buClr>
            </a:pPr>
            <a:r>
              <a:rPr lang="en-US" sz="1200" dirty="0" smtClean="0">
                <a:solidFill>
                  <a:schemeClr val="accent2">
                    <a:lumMod val="50000"/>
                  </a:schemeClr>
                </a:solidFill>
              </a:rPr>
              <a:t>11/13/13</a:t>
            </a:r>
            <a:endParaRPr lang="en-US" sz="1200" dirty="0">
              <a:solidFill>
                <a:schemeClr val="accent2">
                  <a:lumMod val="50000"/>
                </a:schemeClr>
              </a:solidFill>
            </a:endParaRPr>
          </a:p>
        </p:txBody>
      </p:sp>
    </p:spTree>
    <p:extLst>
      <p:ext uri="{BB962C8B-B14F-4D97-AF65-F5344CB8AC3E}">
        <p14:creationId xmlns:p14="http://schemas.microsoft.com/office/powerpoint/2010/main" val="5200577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ct val="100000"/>
              </a:lnSpc>
              <a:spcBef>
                <a:spcPts val="700"/>
              </a:spcBef>
            </a:pPr>
            <a:r>
              <a:rPr lang="en-GB" dirty="0" smtClean="0"/>
              <a:t>By 2020 Target Date Funds Are Projected to Grow To $3.7 Trillion</a:t>
            </a:r>
            <a:endParaRPr lang="en-GB" dirty="0"/>
          </a:p>
        </p:txBody>
      </p:sp>
      <p:sp>
        <p:nvSpPr>
          <p:cNvPr id="7" name="Content Placeholder 6"/>
          <p:cNvSpPr>
            <a:spLocks noGrp="1"/>
          </p:cNvSpPr>
          <p:nvPr>
            <p:ph sz="quarter" idx="11"/>
          </p:nvPr>
        </p:nvSpPr>
        <p:spPr/>
        <p:txBody>
          <a:bodyPr/>
          <a:lstStyle/>
          <a:p>
            <a:pPr lvl="1"/>
            <a:r>
              <a:rPr lang="en-GB" sz="1600" dirty="0" smtClean="0"/>
              <a:t>Sponsors are beginning to see the importance of the category…and the impact of their decisions</a:t>
            </a:r>
          </a:p>
          <a:p>
            <a:pPr lvl="1"/>
            <a:r>
              <a:rPr lang="en-GB" sz="1600" dirty="0"/>
              <a:t>The changing landscape means consulting opportunities for </a:t>
            </a:r>
            <a:r>
              <a:rPr lang="en-GB" sz="1600" dirty="0" smtClean="0"/>
              <a:t>TDF </a:t>
            </a:r>
            <a:r>
              <a:rPr lang="en-GB" sz="1600" dirty="0"/>
              <a:t>experts.</a:t>
            </a:r>
            <a:endParaRPr lang="en-GB" sz="1600" dirty="0" smtClean="0"/>
          </a:p>
        </p:txBody>
      </p:sp>
      <p:sp>
        <p:nvSpPr>
          <p:cNvPr id="3" name="Slide Number Placeholder 2"/>
          <p:cNvSpPr>
            <a:spLocks noGrp="1"/>
          </p:cNvSpPr>
          <p:nvPr>
            <p:ph type="sldNum" sz="quarter" idx="13"/>
          </p:nvPr>
        </p:nvSpPr>
        <p:spPr/>
        <p:txBody>
          <a:bodyPr/>
          <a:lstStyle/>
          <a:p>
            <a:fld id="{C0531ADF-2191-45C5-9D71-08764BF86A6F}" type="slidenum">
              <a:rPr lang="en-GB" smtClean="0"/>
              <a:pPr/>
              <a:t>2</a:t>
            </a:fld>
            <a:endParaRPr lang="en-GB" dirty="0"/>
          </a:p>
        </p:txBody>
      </p:sp>
      <p:grpSp>
        <p:nvGrpSpPr>
          <p:cNvPr id="36" name="Group 35"/>
          <p:cNvGrpSpPr/>
          <p:nvPr/>
        </p:nvGrpSpPr>
        <p:grpSpPr>
          <a:xfrm>
            <a:off x="498431" y="2222743"/>
            <a:ext cx="8126412" cy="3624054"/>
            <a:chOff x="319088" y="2925092"/>
            <a:chExt cx="8488361" cy="3785454"/>
          </a:xfrm>
        </p:grpSpPr>
        <p:grpSp>
          <p:nvGrpSpPr>
            <p:cNvPr id="13" name="Group 12"/>
            <p:cNvGrpSpPr/>
            <p:nvPr/>
          </p:nvGrpSpPr>
          <p:grpSpPr>
            <a:xfrm>
              <a:off x="3329778" y="2925092"/>
              <a:ext cx="2514600" cy="2514600"/>
              <a:chOff x="634200" y="1881872"/>
              <a:chExt cx="2514600" cy="2514600"/>
            </a:xfrm>
          </p:grpSpPr>
          <p:sp>
            <p:nvSpPr>
              <p:cNvPr id="14" name="TextBox 13"/>
              <p:cNvSpPr txBox="1"/>
              <p:nvPr/>
            </p:nvSpPr>
            <p:spPr>
              <a:xfrm>
                <a:off x="634200" y="1881872"/>
                <a:ext cx="2514600" cy="2514600"/>
              </a:xfrm>
              <a:prstGeom prst="rect">
                <a:avLst/>
              </a:prstGeom>
              <a:solidFill>
                <a:srgbClr val="005EB8">
                  <a:alpha val="75000"/>
                </a:srgbClr>
              </a:solidFill>
            </p:spPr>
            <p:txBody>
              <a:bodyPr wrap="square" lIns="182880" tIns="182880" rIns="182880" bIns="182880" rtlCol="0" anchor="ctr">
                <a:normAutofit/>
              </a:bodyPr>
              <a:lstStyle/>
              <a:p>
                <a:pPr marL="0" lvl="1">
                  <a:lnSpc>
                    <a:spcPct val="120000"/>
                  </a:lnSpc>
                  <a:spcAft>
                    <a:spcPts val="1200"/>
                  </a:spcAft>
                </a:pPr>
                <a:endParaRPr lang="en-GB" sz="1400" dirty="0">
                  <a:solidFill>
                    <a:srgbClr val="15BEF0"/>
                  </a:solidFill>
                </a:endParaRPr>
              </a:p>
            </p:txBody>
          </p:sp>
          <p:sp>
            <p:nvSpPr>
              <p:cNvPr id="15" name="TextBox 14"/>
              <p:cNvSpPr txBox="1"/>
              <p:nvPr/>
            </p:nvSpPr>
            <p:spPr>
              <a:xfrm>
                <a:off x="748500" y="1996172"/>
                <a:ext cx="2286000" cy="2286000"/>
              </a:xfrm>
              <a:prstGeom prst="rect">
                <a:avLst/>
              </a:prstGeom>
              <a:solidFill>
                <a:srgbClr val="005EB8"/>
              </a:solidFill>
            </p:spPr>
            <p:txBody>
              <a:bodyPr wrap="square" lIns="182880" tIns="182880" rIns="182880" bIns="182880" rtlCol="0" anchor="ctr">
                <a:normAutofit/>
              </a:bodyPr>
              <a:lstStyle/>
              <a:p>
                <a:pPr marL="0" lvl="1">
                  <a:lnSpc>
                    <a:spcPct val="120000"/>
                  </a:lnSpc>
                  <a:spcAft>
                    <a:spcPts val="1200"/>
                  </a:spcAft>
                </a:pPr>
                <a:r>
                  <a:rPr lang="en-GB" sz="1500" dirty="0">
                    <a:solidFill>
                      <a:schemeClr val="bg1"/>
                    </a:solidFill>
                  </a:rPr>
                  <a:t>Product choices are complex. There are over </a:t>
                </a:r>
                <a:r>
                  <a:rPr lang="en-GB" sz="1500" dirty="0" smtClean="0">
                    <a:solidFill>
                      <a:schemeClr val="bg1"/>
                    </a:solidFill>
                  </a:rPr>
                  <a:t>49 </a:t>
                </a:r>
                <a:r>
                  <a:rPr lang="en-GB" sz="1500" dirty="0">
                    <a:solidFill>
                      <a:schemeClr val="bg1"/>
                    </a:solidFill>
                  </a:rPr>
                  <a:t>fund families to evaluate.</a:t>
                </a:r>
              </a:p>
            </p:txBody>
          </p:sp>
        </p:grpSp>
        <p:grpSp>
          <p:nvGrpSpPr>
            <p:cNvPr id="16" name="Group 15"/>
            <p:cNvGrpSpPr/>
            <p:nvPr/>
          </p:nvGrpSpPr>
          <p:grpSpPr>
            <a:xfrm>
              <a:off x="6008071" y="2925092"/>
              <a:ext cx="2514600" cy="2514600"/>
              <a:chOff x="634200" y="1881872"/>
              <a:chExt cx="2514600" cy="2514600"/>
            </a:xfrm>
          </p:grpSpPr>
          <p:sp>
            <p:nvSpPr>
              <p:cNvPr id="17" name="TextBox 16"/>
              <p:cNvSpPr txBox="1"/>
              <p:nvPr/>
            </p:nvSpPr>
            <p:spPr>
              <a:xfrm>
                <a:off x="634200" y="1881872"/>
                <a:ext cx="2514600" cy="2514600"/>
              </a:xfrm>
              <a:prstGeom prst="rect">
                <a:avLst/>
              </a:prstGeom>
              <a:solidFill>
                <a:srgbClr val="2DCCD3">
                  <a:alpha val="75000"/>
                </a:srgbClr>
              </a:solidFill>
            </p:spPr>
            <p:txBody>
              <a:bodyPr wrap="square" lIns="182880" tIns="182880" rIns="182880" bIns="182880" rtlCol="0" anchor="ctr">
                <a:normAutofit/>
              </a:bodyPr>
              <a:lstStyle/>
              <a:p>
                <a:pPr marL="0" lvl="1">
                  <a:lnSpc>
                    <a:spcPct val="120000"/>
                  </a:lnSpc>
                  <a:spcAft>
                    <a:spcPts val="1200"/>
                  </a:spcAft>
                </a:pPr>
                <a:endParaRPr lang="en-GB" sz="1400" dirty="0">
                  <a:solidFill>
                    <a:srgbClr val="15BEF0"/>
                  </a:solidFill>
                </a:endParaRPr>
              </a:p>
            </p:txBody>
          </p:sp>
          <p:sp>
            <p:nvSpPr>
              <p:cNvPr id="18" name="TextBox 17"/>
              <p:cNvSpPr txBox="1"/>
              <p:nvPr/>
            </p:nvSpPr>
            <p:spPr>
              <a:xfrm>
                <a:off x="748500" y="1996172"/>
                <a:ext cx="2286000" cy="2286000"/>
              </a:xfrm>
              <a:prstGeom prst="rect">
                <a:avLst/>
              </a:prstGeom>
              <a:solidFill>
                <a:srgbClr val="2DCCD3"/>
              </a:solidFill>
            </p:spPr>
            <p:txBody>
              <a:bodyPr wrap="square" lIns="182880" tIns="182880" rIns="182880" bIns="182880" rtlCol="0" anchor="ctr">
                <a:normAutofit/>
              </a:bodyPr>
              <a:lstStyle/>
              <a:p>
                <a:pPr marL="0" lvl="1">
                  <a:lnSpc>
                    <a:spcPct val="120000"/>
                  </a:lnSpc>
                  <a:spcAft>
                    <a:spcPts val="1200"/>
                  </a:spcAft>
                </a:pPr>
                <a:r>
                  <a:rPr lang="en-GB" sz="1500" dirty="0" smtClean="0">
                    <a:solidFill>
                      <a:schemeClr val="bg1"/>
                    </a:solidFill>
                  </a:rPr>
                  <a:t>The Plan Sponsor’s TDF decision has a significant impact on participant outcomes.</a:t>
                </a:r>
                <a:endParaRPr lang="en-GB" sz="1500" dirty="0">
                  <a:solidFill>
                    <a:schemeClr val="bg1"/>
                  </a:solidFill>
                </a:endParaRPr>
              </a:p>
            </p:txBody>
          </p:sp>
        </p:grpSp>
        <p:grpSp>
          <p:nvGrpSpPr>
            <p:cNvPr id="19" name="Group 18"/>
            <p:cNvGrpSpPr/>
            <p:nvPr/>
          </p:nvGrpSpPr>
          <p:grpSpPr>
            <a:xfrm>
              <a:off x="651484" y="2925092"/>
              <a:ext cx="2514600" cy="2514600"/>
              <a:chOff x="634200" y="1881872"/>
              <a:chExt cx="2514600" cy="2514600"/>
            </a:xfrm>
          </p:grpSpPr>
          <p:sp>
            <p:nvSpPr>
              <p:cNvPr id="20" name="TextBox 19"/>
              <p:cNvSpPr txBox="1"/>
              <p:nvPr/>
            </p:nvSpPr>
            <p:spPr>
              <a:xfrm>
                <a:off x="634200" y="1881872"/>
                <a:ext cx="2514600" cy="2514600"/>
              </a:xfrm>
              <a:prstGeom prst="rect">
                <a:avLst/>
              </a:prstGeom>
              <a:solidFill>
                <a:srgbClr val="15BEF0">
                  <a:alpha val="75000"/>
                </a:srgbClr>
              </a:solidFill>
            </p:spPr>
            <p:txBody>
              <a:bodyPr wrap="square" lIns="182880" tIns="182880" rIns="182880" bIns="182880" rtlCol="0" anchor="ctr">
                <a:normAutofit/>
              </a:bodyPr>
              <a:lstStyle/>
              <a:p>
                <a:pPr marL="0" lvl="1">
                  <a:lnSpc>
                    <a:spcPct val="120000"/>
                  </a:lnSpc>
                  <a:spcAft>
                    <a:spcPts val="1200"/>
                  </a:spcAft>
                </a:pPr>
                <a:endParaRPr lang="en-GB" sz="1400" dirty="0">
                  <a:solidFill>
                    <a:srgbClr val="15BEF0"/>
                  </a:solidFill>
                </a:endParaRPr>
              </a:p>
            </p:txBody>
          </p:sp>
          <p:sp>
            <p:nvSpPr>
              <p:cNvPr id="21" name="TextBox 20"/>
              <p:cNvSpPr txBox="1"/>
              <p:nvPr/>
            </p:nvSpPr>
            <p:spPr>
              <a:xfrm>
                <a:off x="748500" y="1996172"/>
                <a:ext cx="2286000" cy="2286000"/>
              </a:xfrm>
              <a:prstGeom prst="rect">
                <a:avLst/>
              </a:prstGeom>
              <a:solidFill>
                <a:srgbClr val="15BEF0"/>
              </a:solidFill>
            </p:spPr>
            <p:txBody>
              <a:bodyPr wrap="square" lIns="182880" tIns="182880" rIns="182880" bIns="182880" rtlCol="0" anchor="ctr">
                <a:normAutofit/>
              </a:bodyPr>
              <a:lstStyle/>
              <a:p>
                <a:pPr marL="0" lvl="1">
                  <a:lnSpc>
                    <a:spcPct val="120000"/>
                  </a:lnSpc>
                  <a:spcAft>
                    <a:spcPts val="1200"/>
                  </a:spcAft>
                </a:pPr>
                <a:r>
                  <a:rPr lang="en-GB" sz="1500" dirty="0" smtClean="0">
                    <a:solidFill>
                      <a:schemeClr val="bg1"/>
                    </a:solidFill>
                  </a:rPr>
                  <a:t>Target </a:t>
                </a:r>
                <a:r>
                  <a:rPr lang="en-GB" sz="1500" dirty="0">
                    <a:solidFill>
                      <a:schemeClr val="bg1"/>
                    </a:solidFill>
                  </a:rPr>
                  <a:t>Date funds are the fastest growing asset class in DC plans today.</a:t>
                </a:r>
              </a:p>
            </p:txBody>
          </p:sp>
        </p:grpSp>
        <p:sp>
          <p:nvSpPr>
            <p:cNvPr id="22" name="TextBox 21"/>
            <p:cNvSpPr txBox="1"/>
            <p:nvPr/>
          </p:nvSpPr>
          <p:spPr>
            <a:xfrm>
              <a:off x="319088" y="5699666"/>
              <a:ext cx="8488361" cy="1010880"/>
            </a:xfrm>
            <a:prstGeom prst="rect">
              <a:avLst/>
            </a:prstGeom>
            <a:solidFill>
              <a:srgbClr val="EAEEF1">
                <a:alpha val="50000"/>
              </a:srgbClr>
            </a:solidFill>
          </p:spPr>
          <p:txBody>
            <a:bodyPr wrap="square" lIns="0" tIns="0" rIns="0" bIns="182880" rtlCol="0" anchor="b">
              <a:noAutofit/>
            </a:bodyPr>
            <a:lstStyle/>
            <a:p>
              <a:pPr algn="ctr">
                <a:spcBef>
                  <a:spcPts val="1800"/>
                </a:spcBef>
                <a:spcAft>
                  <a:spcPts val="1200"/>
                </a:spcAft>
              </a:pPr>
              <a:r>
                <a:rPr lang="en-GB" sz="2600" b="1" dirty="0" smtClean="0">
                  <a:solidFill>
                    <a:srgbClr val="15BEF0"/>
                  </a:solidFill>
                </a:rPr>
                <a:t>Plan sponsors need specialists to help them</a:t>
              </a:r>
            </a:p>
          </p:txBody>
        </p:sp>
      </p:grpSp>
      <p:sp>
        <p:nvSpPr>
          <p:cNvPr id="25" name="Text Placeholder 33"/>
          <p:cNvSpPr txBox="1">
            <a:spLocks/>
          </p:cNvSpPr>
          <p:nvPr/>
        </p:nvSpPr>
        <p:spPr>
          <a:xfrm>
            <a:off x="314236" y="6193779"/>
            <a:ext cx="8494802" cy="123111"/>
          </a:xfrm>
          <a:prstGeom prst="rect">
            <a:avLst/>
          </a:prstGeom>
        </p:spPr>
        <p:txBody>
          <a:bodyPr/>
          <a:lstStyle>
            <a:lvl1pPr marL="0" marR="0" indent="0" algn="l" defTabSz="914400" rtl="0" eaLnBrk="1" fontAlgn="auto" latinLnBrk="0" hangingPunct="1">
              <a:lnSpc>
                <a:spcPct val="100000"/>
              </a:lnSpc>
              <a:spcBef>
                <a:spcPts val="700"/>
              </a:spcBef>
              <a:spcAft>
                <a:spcPts val="0"/>
              </a:spcAft>
              <a:buSzTx/>
              <a:buFont typeface="Arial" pitchFamily="34" charset="0"/>
              <a:buNone/>
              <a:tabLst/>
              <a:defRPr kumimoji="0" sz="1400" b="1" i="0" u="none" strike="noStrike" kern="1200" cap="none" spc="0" normalizeH="0" baseline="0">
                <a:ln>
                  <a:noFill/>
                </a:ln>
                <a:solidFill>
                  <a:schemeClr val="tx2"/>
                </a:solidFill>
                <a:effectLst/>
                <a:uLnTx/>
                <a:uFillTx/>
                <a:latin typeface="Arial"/>
                <a:ea typeface="+mn-ea"/>
                <a:cs typeface="+mn-cs"/>
              </a:defRPr>
            </a:lvl1pPr>
            <a:lvl2pPr marL="350838" marR="0" indent="-166688" algn="l" defTabSz="914400" rtl="0" eaLnBrk="1" fontAlgn="auto" latinLnBrk="0" hangingPunct="1">
              <a:lnSpc>
                <a:spcPct val="100000"/>
              </a:lnSpc>
              <a:spcBef>
                <a:spcPts val="700"/>
              </a:spcBef>
              <a:spcAft>
                <a:spcPts val="0"/>
              </a:spcAft>
              <a:buClr>
                <a:srgbClr val="00467F"/>
              </a:buClr>
              <a:buSzTx/>
              <a:buFont typeface="Wingdings 3" pitchFamily="18" charset="2"/>
              <a:buChar char=""/>
              <a:tabLst/>
              <a:defRPr kumimoji="0" sz="1200" b="0" i="0" u="none" strike="noStrike" kern="1200" cap="none" spc="0" normalizeH="0" baseline="0">
                <a:ln>
                  <a:noFill/>
                </a:ln>
                <a:solidFill>
                  <a:schemeClr val="tx2"/>
                </a:solidFill>
                <a:effectLst/>
                <a:uLnTx/>
                <a:uFillTx/>
                <a:latin typeface="Arial"/>
                <a:ea typeface="+mn-ea"/>
                <a:cs typeface="+mn-cs"/>
              </a:defRPr>
            </a:lvl2pPr>
            <a:lvl3pPr marL="514350" marR="0" indent="-1524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3pPr>
            <a:lvl4pPr marL="714375" marR="0" indent="-17145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4pPr>
            <a:lvl5pPr marL="904875" marR="0" indent="-1905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900" b="0" dirty="0" smtClean="0"/>
              <a:t>Source: Casey Quirk study 2012</a:t>
            </a:r>
            <a:endParaRPr lang="en-US" sz="900" b="0" dirty="0"/>
          </a:p>
        </p:txBody>
      </p:sp>
      <p:sp>
        <p:nvSpPr>
          <p:cNvPr id="23"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5377072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6"/>
          <p:cNvSpPr>
            <a:spLocks noGrp="1"/>
          </p:cNvSpPr>
          <p:nvPr>
            <p:ph sz="quarter" idx="15"/>
          </p:nvPr>
        </p:nvSpPr>
        <p:spPr>
          <a:xfrm>
            <a:off x="311149" y="1085851"/>
            <a:ext cx="4327758" cy="4935538"/>
          </a:xfrm>
        </p:spPr>
        <p:txBody>
          <a:bodyPr/>
          <a:lstStyle/>
          <a:p>
            <a:pPr lvl="1"/>
            <a:endParaRPr lang="en-GB" sz="2200" dirty="0" smtClean="0"/>
          </a:p>
          <a:p>
            <a:pPr lvl="1"/>
            <a:endParaRPr lang="en-GB" sz="2200" dirty="0" smtClean="0"/>
          </a:p>
          <a:p>
            <a:pPr marL="184150" lvl="1" indent="0">
              <a:buNone/>
            </a:pPr>
            <a:endParaRPr lang="en-GB" sz="2200" dirty="0" smtClean="0"/>
          </a:p>
          <a:p>
            <a:pPr lvl="1"/>
            <a:r>
              <a:rPr lang="en-GB" sz="2200" dirty="0" smtClean="0"/>
              <a:t>More choices</a:t>
            </a:r>
          </a:p>
          <a:p>
            <a:pPr lvl="1"/>
            <a:r>
              <a:rPr lang="en-GB" sz="2200" dirty="0" smtClean="0"/>
              <a:t>More diversified asset classes</a:t>
            </a:r>
          </a:p>
          <a:p>
            <a:pPr lvl="1"/>
            <a:r>
              <a:rPr lang="en-GB" sz="2200" dirty="0" smtClean="0"/>
              <a:t>More precise glide paths</a:t>
            </a:r>
          </a:p>
          <a:p>
            <a:pPr lvl="1"/>
            <a:r>
              <a:rPr lang="en-GB" sz="2200" dirty="0" smtClean="0"/>
              <a:t>More conservative asset allocation</a:t>
            </a:r>
          </a:p>
          <a:p>
            <a:pPr lvl="1"/>
            <a:r>
              <a:rPr lang="en-GB" sz="2200" dirty="0" smtClean="0"/>
              <a:t>Few or no proprietary requirements</a:t>
            </a:r>
          </a:p>
          <a:p>
            <a:pPr lvl="1"/>
            <a:endParaRPr lang="en-GB" sz="2200" dirty="0" smtClean="0"/>
          </a:p>
        </p:txBody>
      </p:sp>
      <p:sp>
        <p:nvSpPr>
          <p:cNvPr id="4" name="Content Placeholder 3"/>
          <p:cNvSpPr>
            <a:spLocks noGrp="1"/>
          </p:cNvSpPr>
          <p:nvPr>
            <p:ph sz="quarter" idx="16"/>
          </p:nvPr>
        </p:nvSpPr>
        <p:spPr/>
        <p:txBody>
          <a:bodyPr/>
          <a:lstStyle/>
          <a:p>
            <a:pPr lvl="1"/>
            <a:endParaRPr lang="en-GB" sz="2200" dirty="0" smtClean="0"/>
          </a:p>
          <a:p>
            <a:pPr lvl="1"/>
            <a:endParaRPr lang="en-GB" sz="2200" dirty="0" smtClean="0"/>
          </a:p>
          <a:p>
            <a:pPr lvl="1"/>
            <a:endParaRPr lang="en-US" sz="2200" dirty="0" smtClean="0"/>
          </a:p>
          <a:p>
            <a:pPr lvl="1"/>
            <a:r>
              <a:rPr lang="en-US" sz="2200" dirty="0" smtClean="0"/>
              <a:t>Overly complex</a:t>
            </a:r>
          </a:p>
          <a:p>
            <a:pPr lvl="1"/>
            <a:r>
              <a:rPr lang="en-US" sz="2200" dirty="0" smtClean="0"/>
              <a:t>No standard benchmarks</a:t>
            </a:r>
          </a:p>
          <a:p>
            <a:pPr lvl="1"/>
            <a:r>
              <a:rPr lang="en-US" sz="2200" dirty="0" smtClean="0"/>
              <a:t>Imperfect tools</a:t>
            </a:r>
          </a:p>
          <a:p>
            <a:pPr lvl="1"/>
            <a:r>
              <a:rPr lang="en-US" sz="2200" dirty="0" smtClean="0"/>
              <a:t>Low participant engagement</a:t>
            </a:r>
          </a:p>
          <a:p>
            <a:pPr lvl="1"/>
            <a:r>
              <a:rPr lang="en-US" sz="2200" dirty="0" smtClean="0"/>
              <a:t>Too many proprietary requirements</a:t>
            </a:r>
            <a:endParaRPr lang="en-US" sz="2200" dirty="0"/>
          </a:p>
        </p:txBody>
      </p:sp>
      <p:sp>
        <p:nvSpPr>
          <p:cNvPr id="9" name="Title 8"/>
          <p:cNvSpPr>
            <a:spLocks noGrp="1"/>
          </p:cNvSpPr>
          <p:nvPr>
            <p:ph type="title"/>
          </p:nvPr>
        </p:nvSpPr>
        <p:spPr/>
        <p:txBody>
          <a:bodyPr/>
          <a:lstStyle/>
          <a:p>
            <a:r>
              <a:rPr lang="en-US" dirty="0" smtClean="0"/>
              <a:t/>
            </a:r>
            <a:br>
              <a:rPr lang="en-US" dirty="0" smtClean="0"/>
            </a:br>
            <a:r>
              <a:rPr lang="en-US" dirty="0" smtClean="0"/>
              <a:t>Today’s Target Date Products Are Better Engineered. </a:t>
            </a:r>
            <a:br>
              <a:rPr lang="en-US" dirty="0" smtClean="0"/>
            </a:br>
            <a:r>
              <a:rPr lang="en-US" dirty="0" smtClean="0"/>
              <a:t>Still, Some Aspects Could Be Improved.</a:t>
            </a:r>
            <a:endParaRPr lang="en-US" dirty="0"/>
          </a:p>
        </p:txBody>
      </p:sp>
      <p:sp>
        <p:nvSpPr>
          <p:cNvPr id="3" name="Slide Number Placeholder 2"/>
          <p:cNvSpPr>
            <a:spLocks noGrp="1"/>
          </p:cNvSpPr>
          <p:nvPr>
            <p:ph type="sldNum" sz="quarter" idx="18"/>
          </p:nvPr>
        </p:nvSpPr>
        <p:spPr/>
        <p:txBody>
          <a:bodyPr/>
          <a:lstStyle/>
          <a:p>
            <a:fld id="{C0531ADF-2191-45C5-9D71-08764BF86A6F}" type="slidenum">
              <a:rPr lang="en-GB" smtClean="0"/>
              <a:pPr/>
              <a:t>3</a:t>
            </a:fld>
            <a:endParaRPr lang="en-GB" dirty="0"/>
          </a:p>
        </p:txBody>
      </p:sp>
      <p:sp>
        <p:nvSpPr>
          <p:cNvPr id="8" name="Rectangle 7"/>
          <p:cNvSpPr/>
          <p:nvPr/>
        </p:nvSpPr>
        <p:spPr>
          <a:xfrm>
            <a:off x="311150" y="1880770"/>
            <a:ext cx="4081464" cy="391506"/>
          </a:xfrm>
          <a:prstGeom prst="rect">
            <a:avLst/>
          </a:prstGeom>
          <a:solidFill>
            <a:srgbClr val="15BEF0"/>
          </a:solidFill>
          <a:ln w="9525" cap="flat" cmpd="sng" algn="ctr">
            <a:noFill/>
            <a:prstDash val="solid"/>
          </a:ln>
          <a:effectLst/>
        </p:spPr>
        <p:txBody>
          <a:bodyPr rot="0" spcFirstLastPara="0" vertOverflow="overflow" horzOverflow="overflow" vert="horz" wrap="square" lIns="182880" tIns="0" rIns="0" bIns="0" numCol="1" spcCol="0" rtlCol="0" fromWordArt="0" anchor="ctr" anchorCtr="0" forceAA="0" compatLnSpc="1">
            <a:prstTxWarp prst="textNoShape">
              <a:avLst/>
            </a:prstTxWarp>
            <a:noAutofit/>
          </a:bodyPr>
          <a:lstStyle/>
          <a:p>
            <a:pPr marL="0" lvl="1"/>
            <a:r>
              <a:rPr lang="en-GB" sz="2200" b="1" dirty="0" smtClean="0">
                <a:solidFill>
                  <a:schemeClr val="bg1"/>
                </a:solidFill>
              </a:rPr>
              <a:t>+ </a:t>
            </a:r>
            <a:r>
              <a:rPr lang="en-GB" sz="2000" b="1" dirty="0" smtClean="0">
                <a:solidFill>
                  <a:schemeClr val="bg1"/>
                </a:solidFill>
              </a:rPr>
              <a:t>What’s Working</a:t>
            </a:r>
            <a:endParaRPr lang="en-GB" sz="2000" b="1" dirty="0"/>
          </a:p>
        </p:txBody>
      </p:sp>
      <p:sp>
        <p:nvSpPr>
          <p:cNvPr id="14" name="Rectangle 13"/>
          <p:cNvSpPr/>
          <p:nvPr/>
        </p:nvSpPr>
        <p:spPr>
          <a:xfrm>
            <a:off x="4748212" y="1880770"/>
            <a:ext cx="4060825" cy="391506"/>
          </a:xfrm>
          <a:prstGeom prst="rect">
            <a:avLst/>
          </a:prstGeom>
          <a:solidFill>
            <a:srgbClr val="005EB8"/>
          </a:solidFill>
          <a:ln w="9525" cap="flat" cmpd="sng" algn="ctr">
            <a:noFill/>
            <a:prstDash val="solid"/>
          </a:ln>
          <a:effectLst/>
        </p:spPr>
        <p:txBody>
          <a:bodyPr rot="0" spcFirstLastPara="0" vertOverflow="overflow" horzOverflow="overflow" vert="horz" wrap="square" lIns="182880" tIns="0" rIns="0" bIns="0" numCol="1" spcCol="0" rtlCol="0" fromWordArt="0" anchor="ctr" anchorCtr="0" forceAA="0" compatLnSpc="1">
            <a:prstTxWarp prst="textNoShape">
              <a:avLst/>
            </a:prstTxWarp>
            <a:noAutofit/>
          </a:bodyPr>
          <a:lstStyle/>
          <a:p>
            <a:pPr marL="0" lvl="1"/>
            <a:r>
              <a:rPr lang="en-GB" sz="2200" b="1" dirty="0" smtClean="0">
                <a:solidFill>
                  <a:schemeClr val="bg1"/>
                </a:solidFill>
              </a:rPr>
              <a:t>– </a:t>
            </a:r>
            <a:r>
              <a:rPr lang="en-GB" sz="2000" b="1" dirty="0" smtClean="0">
                <a:solidFill>
                  <a:schemeClr val="bg1"/>
                </a:solidFill>
              </a:rPr>
              <a:t>Not Working</a:t>
            </a:r>
            <a:endParaRPr lang="en-GB" sz="2000" b="1" dirty="0"/>
          </a:p>
        </p:txBody>
      </p:sp>
      <p:sp>
        <p:nvSpPr>
          <p:cNvPr id="16" name="Content Placeholder 2"/>
          <p:cNvSpPr txBox="1">
            <a:spLocks/>
          </p:cNvSpPr>
          <p:nvPr/>
        </p:nvSpPr>
        <p:spPr>
          <a:xfrm>
            <a:off x="225945" y="1039263"/>
            <a:ext cx="8609013" cy="340882"/>
          </a:xfrm>
          <a:prstGeom prst="rect">
            <a:avLst/>
          </a:prstGeom>
        </p:spPr>
        <p:txBody>
          <a:bodyPr/>
          <a:lstStyle>
            <a:lvl1pPr marL="0" marR="0" indent="0" algn="l" defTabSz="914400" rtl="0" eaLnBrk="1" fontAlgn="auto" latinLnBrk="0" hangingPunct="1">
              <a:lnSpc>
                <a:spcPct val="100000"/>
              </a:lnSpc>
              <a:spcBef>
                <a:spcPts val="700"/>
              </a:spcBef>
              <a:spcAft>
                <a:spcPts val="0"/>
              </a:spcAft>
              <a:buSzTx/>
              <a:buFont typeface="Arial" pitchFamily="34" charset="0"/>
              <a:buNone/>
              <a:tabLst/>
              <a:defRPr kumimoji="0" sz="1400" b="1" i="0" u="none" strike="noStrike" kern="1200" cap="none" spc="0" normalizeH="0" baseline="0">
                <a:ln>
                  <a:noFill/>
                </a:ln>
                <a:solidFill>
                  <a:schemeClr val="tx2"/>
                </a:solidFill>
                <a:effectLst/>
                <a:uLnTx/>
                <a:uFillTx/>
                <a:latin typeface="Arial"/>
                <a:ea typeface="+mn-ea"/>
                <a:cs typeface="+mn-cs"/>
              </a:defRPr>
            </a:lvl1pPr>
            <a:lvl2pPr marL="350838" marR="0" indent="-166688" algn="l" defTabSz="914400" rtl="0" eaLnBrk="1" fontAlgn="auto" latinLnBrk="0" hangingPunct="1">
              <a:lnSpc>
                <a:spcPct val="100000"/>
              </a:lnSpc>
              <a:spcBef>
                <a:spcPts val="700"/>
              </a:spcBef>
              <a:spcAft>
                <a:spcPts val="0"/>
              </a:spcAft>
              <a:buClr>
                <a:srgbClr val="00467F"/>
              </a:buClr>
              <a:buSzTx/>
              <a:buFont typeface="Wingdings 3" pitchFamily="18" charset="2"/>
              <a:buChar char=""/>
              <a:tabLst/>
              <a:defRPr kumimoji="0" sz="1200" b="0" i="0" u="none" strike="noStrike" kern="1200" cap="none" spc="0" normalizeH="0" baseline="0">
                <a:ln>
                  <a:noFill/>
                </a:ln>
                <a:solidFill>
                  <a:schemeClr val="tx2"/>
                </a:solidFill>
                <a:effectLst/>
                <a:uLnTx/>
                <a:uFillTx/>
                <a:latin typeface="Arial"/>
                <a:ea typeface="+mn-ea"/>
                <a:cs typeface="+mn-cs"/>
              </a:defRPr>
            </a:lvl2pPr>
            <a:lvl3pPr marL="514350" marR="0" indent="-1524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3pPr>
            <a:lvl4pPr marL="714375" marR="0" indent="-17145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4pPr>
            <a:lvl5pPr marL="904875" marR="0" indent="-1905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sz="1500" dirty="0"/>
          </a:p>
        </p:txBody>
      </p:sp>
      <p:sp>
        <p:nvSpPr>
          <p:cNvPr id="11" name="Text Placeholder 6"/>
          <p:cNvSpPr txBox="1">
            <a:spLocks/>
          </p:cNvSpPr>
          <p:nvPr/>
        </p:nvSpPr>
        <p:spPr>
          <a:xfrm>
            <a:off x="329184" y="1124712"/>
            <a:ext cx="8482013" cy="324000"/>
          </a:xfrm>
          <a:prstGeom prst="rect">
            <a:avLst/>
          </a:prstGeom>
          <a:solidFill>
            <a:schemeClr val="bg1">
              <a:lumMod val="85000"/>
            </a:schemeClr>
          </a:solidFill>
        </p:spPr>
        <p:txBody>
          <a:bodyPr lIns="90000" tIns="36000" rIns="90000" bIns="36000" anchor="ctr" anchorCtr="0"/>
          <a:lstStyle>
            <a:lvl1pPr marL="0" marR="0" indent="0" algn="l" defTabSz="914400" rtl="0" eaLnBrk="1" fontAlgn="auto" latinLnBrk="0" hangingPunct="1">
              <a:lnSpc>
                <a:spcPct val="100000"/>
              </a:lnSpc>
              <a:spcBef>
                <a:spcPts val="700"/>
              </a:spcBef>
              <a:spcAft>
                <a:spcPts val="0"/>
              </a:spcAft>
              <a:buSzTx/>
              <a:buFont typeface="Arial" pitchFamily="34" charset="0"/>
              <a:buNone/>
              <a:tabLst/>
              <a:defRPr kumimoji="0" sz="1400" b="1" i="0" u="none" strike="noStrike" kern="1200" cap="none" spc="0" normalizeH="0" baseline="0">
                <a:ln>
                  <a:noFill/>
                </a:ln>
                <a:solidFill>
                  <a:schemeClr val="tx2"/>
                </a:solidFill>
                <a:effectLst/>
                <a:uLnTx/>
                <a:uFillTx/>
                <a:latin typeface="Arial"/>
                <a:ea typeface="+mn-ea"/>
                <a:cs typeface="+mn-cs"/>
              </a:defRPr>
            </a:lvl1pPr>
            <a:lvl2pPr marL="350838" marR="0" indent="-166688" algn="l" defTabSz="914400" rtl="0" eaLnBrk="1" fontAlgn="auto" latinLnBrk="0" hangingPunct="1">
              <a:lnSpc>
                <a:spcPct val="100000"/>
              </a:lnSpc>
              <a:spcBef>
                <a:spcPts val="700"/>
              </a:spcBef>
              <a:spcAft>
                <a:spcPts val="0"/>
              </a:spcAft>
              <a:buClr>
                <a:srgbClr val="00467F"/>
              </a:buClr>
              <a:buSzTx/>
              <a:buFont typeface="Wingdings 3" pitchFamily="18" charset="2"/>
              <a:buChar char=""/>
              <a:tabLst/>
              <a:defRPr kumimoji="0" sz="1200" b="0" i="0" u="none" strike="noStrike" kern="1200" cap="none" spc="0" normalizeH="0" baseline="0">
                <a:ln>
                  <a:noFill/>
                </a:ln>
                <a:solidFill>
                  <a:schemeClr val="tx2"/>
                </a:solidFill>
                <a:effectLst/>
                <a:uLnTx/>
                <a:uFillTx/>
                <a:latin typeface="Arial"/>
                <a:ea typeface="+mn-ea"/>
                <a:cs typeface="+mn-cs"/>
              </a:defRPr>
            </a:lvl2pPr>
            <a:lvl3pPr marL="514350" marR="0" indent="-1524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3pPr>
            <a:lvl4pPr marL="714375" marR="0" indent="-17145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4pPr>
            <a:lvl5pPr marL="904875" marR="0" indent="-190500" algn="l" defTabSz="914400" rtl="0" eaLnBrk="1" fontAlgn="auto" latinLnBrk="0" hangingPunct="1">
              <a:lnSpc>
                <a:spcPct val="100000"/>
              </a:lnSpc>
              <a:spcBef>
                <a:spcPts val="700"/>
              </a:spcBef>
              <a:spcAft>
                <a:spcPts val="0"/>
              </a:spcAft>
              <a:buClr>
                <a:srgbClr val="00467F"/>
              </a:buClr>
              <a:buSzTx/>
              <a:buFont typeface="Arial" pitchFamily="34" charset="0"/>
              <a:buChar char="•"/>
              <a:tabLst/>
              <a:defRPr kumimoji="0" sz="1200" b="0" i="0" u="none" strike="noStrike" kern="1200" cap="none" spc="0" normalizeH="0" baseline="0">
                <a:ln>
                  <a:noFill/>
                </a:ln>
                <a:solidFill>
                  <a:schemeClr val="tx2"/>
                </a:solidFill>
                <a:effectLst/>
                <a:uLnTx/>
                <a:uFillTx/>
                <a:latin typeface="Arial"/>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smtClean="0"/>
              <a:t>What We Heard From Advisors</a:t>
            </a:r>
            <a:endParaRPr lang="en-GB" dirty="0"/>
          </a:p>
        </p:txBody>
      </p:sp>
      <p:sp>
        <p:nvSpPr>
          <p:cNvPr id="2" name="Rectangle 1"/>
          <p:cNvSpPr/>
          <p:nvPr/>
        </p:nvSpPr>
        <p:spPr>
          <a:xfrm>
            <a:off x="329184" y="6234469"/>
            <a:ext cx="5147691" cy="246221"/>
          </a:xfrm>
          <a:prstGeom prst="rect">
            <a:avLst/>
          </a:prstGeom>
        </p:spPr>
        <p:txBody>
          <a:bodyPr wrap="square">
            <a:spAutoFit/>
          </a:bodyPr>
          <a:lstStyle/>
          <a:p>
            <a:pPr marL="184150" lvl="1" indent="0">
              <a:spcBef>
                <a:spcPts val="1800"/>
              </a:spcBef>
              <a:buNone/>
            </a:pPr>
            <a:r>
              <a:rPr lang="en-GB" sz="1000" i="1" dirty="0" smtClean="0"/>
              <a:t>Source: Qualitative interviews with 25 Retirement Specialists – January 2013</a:t>
            </a:r>
            <a:endParaRPr lang="en-GB" sz="1000" i="1" dirty="0"/>
          </a:p>
        </p:txBody>
      </p:sp>
      <p:sp>
        <p:nvSpPr>
          <p:cNvPr id="12"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6375278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83372" y="2298461"/>
            <a:ext cx="4166620" cy="694675"/>
          </a:xfrm>
          <a:prstGeom prst="rect">
            <a:avLst/>
          </a:prstGeom>
          <a:solidFill>
            <a:srgbClr val="FFFFFF"/>
          </a:solidFill>
          <a:ln w="28575" cap="flat" cmpd="sng" algn="ctr">
            <a:solidFill>
              <a:srgbClr val="1EBEF0"/>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pPr algn="ctr"/>
            <a:r>
              <a:rPr lang="en-US" sz="1600" dirty="0">
                <a:solidFill>
                  <a:srgbClr val="1EBEF0"/>
                </a:solidFill>
              </a:rPr>
              <a:t>Traditional menu </a:t>
            </a:r>
            <a:r>
              <a:rPr lang="en-US" sz="1600" dirty="0" smtClean="0">
                <a:solidFill>
                  <a:srgbClr val="1EBEF0"/>
                </a:solidFill>
              </a:rPr>
              <a:t>design</a:t>
            </a:r>
            <a:endParaRPr lang="en-US" sz="1600" dirty="0">
              <a:solidFill>
                <a:srgbClr val="1EBEF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577943482"/>
              </p:ext>
            </p:extLst>
          </p:nvPr>
        </p:nvGraphicFramePr>
        <p:xfrm>
          <a:off x="285111" y="1753665"/>
          <a:ext cx="8570542" cy="474910"/>
        </p:xfrm>
        <a:graphic>
          <a:graphicData uri="http://schemas.openxmlformats.org/drawingml/2006/table">
            <a:tbl>
              <a:tblPr firstRow="1" bandRow="1">
                <a:tableStyleId>{5C22544A-7EE6-4342-B048-85BDC9FD1C3A}</a:tableStyleId>
              </a:tblPr>
              <a:tblGrid>
                <a:gridCol w="4285271"/>
                <a:gridCol w="4285271"/>
              </a:tblGrid>
              <a:tr h="474910">
                <a:tc>
                  <a:txBody>
                    <a:bodyPr/>
                    <a:lstStyle/>
                    <a:p>
                      <a:r>
                        <a:rPr lang="en-US" sz="1400" b="1" dirty="0" smtClean="0">
                          <a:solidFill>
                            <a:srgbClr val="002060"/>
                          </a:solidFill>
                        </a:rPr>
                        <a:t>GENERALIST </a:t>
                      </a:r>
                      <a:r>
                        <a:rPr lang="en-US" sz="1400" b="1" baseline="0" dirty="0" smtClean="0">
                          <a:solidFill>
                            <a:srgbClr val="002060"/>
                          </a:solidFill>
                        </a:rPr>
                        <a:t>APPROACH</a:t>
                      </a:r>
                      <a:endParaRPr lang="en-US" sz="1400" b="1" dirty="0">
                        <a:solidFill>
                          <a:srgbClr val="002060"/>
                        </a:solidFill>
                      </a:endParaRPr>
                    </a:p>
                  </a:txBody>
                  <a:tcPr anchor="b">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15888" indent="0"/>
                      <a:r>
                        <a:rPr lang="en-US" sz="1400" b="1" dirty="0" smtClean="0">
                          <a:solidFill>
                            <a:srgbClr val="002060"/>
                          </a:solidFill>
                        </a:rPr>
                        <a:t>DC SPECIALISTS</a:t>
                      </a:r>
                      <a:endParaRPr lang="en-US" sz="1400" b="1" dirty="0">
                        <a:solidFill>
                          <a:srgbClr val="002060"/>
                        </a:solidFill>
                      </a:endParaRPr>
                    </a:p>
                  </a:txBody>
                  <a:tcPr anchor="b">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
        <p:nvSpPr>
          <p:cNvPr id="2" name="Title 1"/>
          <p:cNvSpPr>
            <a:spLocks noGrp="1"/>
          </p:cNvSpPr>
          <p:nvPr>
            <p:ph type="title"/>
          </p:nvPr>
        </p:nvSpPr>
        <p:spPr/>
        <p:txBody>
          <a:bodyPr/>
          <a:lstStyle/>
          <a:p>
            <a:pPr lvl="0">
              <a:lnSpc>
                <a:spcPct val="100000"/>
              </a:lnSpc>
              <a:spcBef>
                <a:spcPts val="700"/>
              </a:spcBef>
            </a:pPr>
            <a:r>
              <a:rPr lang="en-GB" dirty="0" smtClean="0"/>
              <a:t>A New Consulting </a:t>
            </a:r>
            <a:r>
              <a:rPr lang="en-GB" dirty="0" err="1" smtClean="0"/>
              <a:t>Mindset</a:t>
            </a:r>
            <a:r>
              <a:rPr lang="en-GB" dirty="0" smtClean="0"/>
              <a:t> For TDFs</a:t>
            </a:r>
            <a:endParaRPr lang="en-GB" sz="1400" dirty="0"/>
          </a:p>
        </p:txBody>
      </p:sp>
      <p:sp>
        <p:nvSpPr>
          <p:cNvPr id="3" name="Slide Number Placeholder 2"/>
          <p:cNvSpPr>
            <a:spLocks noGrp="1"/>
          </p:cNvSpPr>
          <p:nvPr>
            <p:ph type="sldNum" sz="quarter" idx="13"/>
          </p:nvPr>
        </p:nvSpPr>
        <p:spPr/>
        <p:txBody>
          <a:bodyPr/>
          <a:lstStyle/>
          <a:p>
            <a:fld id="{C0531ADF-2191-45C5-9D71-08764BF86A6F}" type="slidenum">
              <a:rPr lang="en-GB" smtClean="0"/>
              <a:pPr/>
              <a:t>4</a:t>
            </a:fld>
            <a:endParaRPr lang="en-GB" dirty="0"/>
          </a:p>
        </p:txBody>
      </p:sp>
      <p:sp>
        <p:nvSpPr>
          <p:cNvPr id="22" name="Rectangle 21"/>
          <p:cNvSpPr/>
          <p:nvPr/>
        </p:nvSpPr>
        <p:spPr>
          <a:xfrm>
            <a:off x="4575936" y="2298461"/>
            <a:ext cx="4282068" cy="694675"/>
          </a:xfrm>
          <a:prstGeom prst="rect">
            <a:avLst/>
          </a:prstGeom>
          <a:solidFill>
            <a:srgbClr val="005EB8"/>
          </a:solidFill>
          <a:ln w="28575" cap="flat" cmpd="sng" algn="ctr">
            <a:solidFill>
              <a:srgbClr val="005EB8"/>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pPr algn="ctr"/>
            <a:r>
              <a:rPr lang="en-US" sz="1600" dirty="0">
                <a:solidFill>
                  <a:schemeClr val="bg2"/>
                </a:solidFill>
              </a:rPr>
              <a:t>Menu </a:t>
            </a:r>
            <a:r>
              <a:rPr lang="en-US" sz="1600" dirty="0" smtClean="0">
                <a:solidFill>
                  <a:schemeClr val="bg2"/>
                </a:solidFill>
              </a:rPr>
              <a:t>designed </a:t>
            </a:r>
            <a:r>
              <a:rPr lang="en-US" sz="1600" dirty="0">
                <a:solidFill>
                  <a:schemeClr val="bg2"/>
                </a:solidFill>
              </a:rPr>
              <a:t>around </a:t>
            </a:r>
            <a:r>
              <a:rPr lang="en-US" sz="1600" dirty="0" smtClean="0">
                <a:solidFill>
                  <a:schemeClr val="bg2"/>
                </a:solidFill>
              </a:rPr>
              <a:t>the TDF offering</a:t>
            </a:r>
            <a:endParaRPr lang="en-US" sz="1600" dirty="0">
              <a:solidFill>
                <a:schemeClr val="bg2"/>
              </a:solidFill>
            </a:endParaRPr>
          </a:p>
        </p:txBody>
      </p:sp>
      <p:sp>
        <p:nvSpPr>
          <p:cNvPr id="24" name="Rectangle 23"/>
          <p:cNvSpPr/>
          <p:nvPr/>
        </p:nvSpPr>
        <p:spPr>
          <a:xfrm>
            <a:off x="283372" y="3126389"/>
            <a:ext cx="4166620" cy="694675"/>
          </a:xfrm>
          <a:prstGeom prst="rect">
            <a:avLst/>
          </a:prstGeom>
          <a:solidFill>
            <a:srgbClr val="FFFFFF"/>
          </a:solidFill>
          <a:ln w="28575" cap="flat" cmpd="sng" algn="ctr">
            <a:solidFill>
              <a:srgbClr val="1EBEF0"/>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r>
              <a:rPr lang="en-US" sz="1600" dirty="0">
                <a:solidFill>
                  <a:srgbClr val="1EBEF0"/>
                </a:solidFill>
              </a:rPr>
              <a:t>Fund performance drives </a:t>
            </a:r>
            <a:r>
              <a:rPr lang="en-US" sz="1600" dirty="0" smtClean="0">
                <a:solidFill>
                  <a:srgbClr val="1EBEF0"/>
                </a:solidFill>
              </a:rPr>
              <a:t>shortlist</a:t>
            </a:r>
            <a:endParaRPr lang="en-US" sz="1600" dirty="0">
              <a:solidFill>
                <a:srgbClr val="1EBEF0"/>
              </a:solidFill>
            </a:endParaRPr>
          </a:p>
        </p:txBody>
      </p:sp>
      <p:sp>
        <p:nvSpPr>
          <p:cNvPr id="25" name="Rectangle 24"/>
          <p:cNvSpPr/>
          <p:nvPr/>
        </p:nvSpPr>
        <p:spPr>
          <a:xfrm>
            <a:off x="4575936" y="3126389"/>
            <a:ext cx="4282068" cy="694675"/>
          </a:xfrm>
          <a:prstGeom prst="rect">
            <a:avLst/>
          </a:prstGeom>
          <a:solidFill>
            <a:srgbClr val="005EB8"/>
          </a:solidFill>
          <a:ln w="28575" cap="flat" cmpd="sng" algn="ctr">
            <a:solidFill>
              <a:srgbClr val="005EB8"/>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pPr marL="57150" algn="ctr"/>
            <a:r>
              <a:rPr lang="en-US" sz="1600" dirty="0">
                <a:solidFill>
                  <a:schemeClr val="bg2"/>
                </a:solidFill>
              </a:rPr>
              <a:t>Sponsor’s objective drives shortlist</a:t>
            </a:r>
          </a:p>
        </p:txBody>
      </p:sp>
      <p:sp>
        <p:nvSpPr>
          <p:cNvPr id="28" name="Rectangle 27"/>
          <p:cNvSpPr/>
          <p:nvPr/>
        </p:nvSpPr>
        <p:spPr>
          <a:xfrm>
            <a:off x="283372" y="3943843"/>
            <a:ext cx="4166620" cy="694675"/>
          </a:xfrm>
          <a:prstGeom prst="rect">
            <a:avLst/>
          </a:prstGeom>
          <a:solidFill>
            <a:srgbClr val="FFFFFF"/>
          </a:solidFill>
          <a:ln w="28575" cap="flat" cmpd="sng" algn="ctr">
            <a:solidFill>
              <a:srgbClr val="1EBEF0"/>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r>
              <a:rPr lang="en-US" sz="1600" dirty="0">
                <a:solidFill>
                  <a:srgbClr val="1EBEF0"/>
                </a:solidFill>
              </a:rPr>
              <a:t>Imprecise peer </a:t>
            </a:r>
            <a:r>
              <a:rPr lang="en-US" sz="1600" dirty="0" smtClean="0">
                <a:solidFill>
                  <a:srgbClr val="1EBEF0"/>
                </a:solidFill>
              </a:rPr>
              <a:t>groups</a:t>
            </a:r>
            <a:endParaRPr lang="en-US" sz="1600" dirty="0">
              <a:solidFill>
                <a:srgbClr val="1EBEF0"/>
              </a:solidFill>
            </a:endParaRPr>
          </a:p>
        </p:txBody>
      </p:sp>
      <p:sp>
        <p:nvSpPr>
          <p:cNvPr id="29" name="Rectangle 28"/>
          <p:cNvSpPr/>
          <p:nvPr/>
        </p:nvSpPr>
        <p:spPr>
          <a:xfrm>
            <a:off x="4575936" y="3943843"/>
            <a:ext cx="4282068" cy="694675"/>
          </a:xfrm>
          <a:prstGeom prst="rect">
            <a:avLst/>
          </a:prstGeom>
          <a:solidFill>
            <a:srgbClr val="005EB8"/>
          </a:solidFill>
          <a:ln w="28575" cap="flat" cmpd="sng" algn="ctr">
            <a:solidFill>
              <a:srgbClr val="005EB8"/>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pPr algn="ctr"/>
            <a:r>
              <a:rPr lang="en-US" sz="1600" dirty="0">
                <a:solidFill>
                  <a:schemeClr val="bg2"/>
                </a:solidFill>
              </a:rPr>
              <a:t>Improved methodology </a:t>
            </a:r>
          </a:p>
          <a:p>
            <a:pPr marL="230188" lvl="1" algn="ctr">
              <a:spcBef>
                <a:spcPts val="200"/>
              </a:spcBef>
            </a:pPr>
            <a:r>
              <a:rPr lang="en-US" sz="1400" dirty="0" smtClean="0">
                <a:solidFill>
                  <a:schemeClr val="bg2"/>
                </a:solidFill>
              </a:rPr>
              <a:t>Glidepaths      Expected </a:t>
            </a:r>
            <a:r>
              <a:rPr lang="en-US" sz="1400" dirty="0">
                <a:solidFill>
                  <a:schemeClr val="bg2"/>
                </a:solidFill>
              </a:rPr>
              <a:t>performance to actual</a:t>
            </a:r>
          </a:p>
        </p:txBody>
      </p:sp>
      <p:sp>
        <p:nvSpPr>
          <p:cNvPr id="5" name="Rectangle 4"/>
          <p:cNvSpPr/>
          <p:nvPr/>
        </p:nvSpPr>
        <p:spPr>
          <a:xfrm>
            <a:off x="327024" y="1114723"/>
            <a:ext cx="8482013" cy="646331"/>
          </a:xfrm>
          <a:prstGeom prst="rect">
            <a:avLst/>
          </a:prstGeom>
        </p:spPr>
        <p:txBody>
          <a:bodyPr wrap="square">
            <a:spAutoFit/>
          </a:bodyPr>
          <a:lstStyle/>
          <a:p>
            <a:pPr>
              <a:buClr>
                <a:schemeClr val="tx2"/>
              </a:buClr>
            </a:pPr>
            <a:r>
              <a:rPr lang="en-US" dirty="0" smtClean="0">
                <a:solidFill>
                  <a:schemeClr val="tx2"/>
                </a:solidFill>
              </a:rPr>
              <a:t>Smart advisors recognize that the landscape </a:t>
            </a:r>
            <a:r>
              <a:rPr lang="en-US" dirty="0">
                <a:solidFill>
                  <a:schemeClr val="tx2"/>
                </a:solidFill>
              </a:rPr>
              <a:t>has changed </a:t>
            </a:r>
            <a:r>
              <a:rPr lang="en-US" dirty="0" smtClean="0">
                <a:solidFill>
                  <a:schemeClr val="tx2"/>
                </a:solidFill>
              </a:rPr>
              <a:t>and apply </a:t>
            </a:r>
            <a:r>
              <a:rPr lang="en-US" dirty="0">
                <a:solidFill>
                  <a:schemeClr val="tx2"/>
                </a:solidFill>
              </a:rPr>
              <a:t>new lessons into their consulting process.</a:t>
            </a:r>
          </a:p>
        </p:txBody>
      </p:sp>
      <p:sp>
        <p:nvSpPr>
          <p:cNvPr id="18" name="Rectangle 17"/>
          <p:cNvSpPr/>
          <p:nvPr/>
        </p:nvSpPr>
        <p:spPr>
          <a:xfrm>
            <a:off x="283372" y="4741258"/>
            <a:ext cx="4166620" cy="694675"/>
          </a:xfrm>
          <a:prstGeom prst="rect">
            <a:avLst/>
          </a:prstGeom>
          <a:solidFill>
            <a:srgbClr val="FFFFFF"/>
          </a:solidFill>
          <a:ln w="28575" cap="flat" cmpd="sng" algn="ctr">
            <a:solidFill>
              <a:srgbClr val="1EBEF0"/>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r>
              <a:rPr lang="en-US" sz="1600" dirty="0" smtClean="0">
                <a:solidFill>
                  <a:srgbClr val="1EBEF0"/>
                </a:solidFill>
              </a:rPr>
              <a:t>“To” vs. “Through”</a:t>
            </a:r>
            <a:endParaRPr lang="en-US" sz="1600" dirty="0">
              <a:solidFill>
                <a:srgbClr val="1EBEF0"/>
              </a:solidFill>
            </a:endParaRPr>
          </a:p>
        </p:txBody>
      </p:sp>
      <p:sp>
        <p:nvSpPr>
          <p:cNvPr id="19" name="Rectangle 18"/>
          <p:cNvSpPr/>
          <p:nvPr/>
        </p:nvSpPr>
        <p:spPr>
          <a:xfrm>
            <a:off x="4575936" y="4741258"/>
            <a:ext cx="4282068" cy="694675"/>
          </a:xfrm>
          <a:prstGeom prst="rect">
            <a:avLst/>
          </a:prstGeom>
          <a:solidFill>
            <a:srgbClr val="005EB8"/>
          </a:solidFill>
          <a:ln w="28575" cap="flat" cmpd="sng" algn="ctr">
            <a:solidFill>
              <a:srgbClr val="005EB8"/>
            </a:solidFill>
            <a:prstDash val="solid"/>
          </a:ln>
          <a:effectLst/>
        </p:spPr>
        <p:txBody>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p>
            <a:pPr algn="ctr"/>
            <a:r>
              <a:rPr lang="en-US" sz="1600" dirty="0" smtClean="0">
                <a:solidFill>
                  <a:schemeClr val="bg2"/>
                </a:solidFill>
              </a:rPr>
              <a:t>Fund objective</a:t>
            </a:r>
            <a:endParaRPr lang="en-US" sz="1600" dirty="0">
              <a:solidFill>
                <a:schemeClr val="bg2"/>
              </a:solidFill>
            </a:endParaRPr>
          </a:p>
        </p:txBody>
      </p:sp>
      <p:sp>
        <p:nvSpPr>
          <p:cNvPr id="20"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9665045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DOL Considerations</a:t>
            </a:r>
            <a:endParaRPr lang="en-US" dirty="0"/>
          </a:p>
        </p:txBody>
      </p:sp>
      <p:sp>
        <p:nvSpPr>
          <p:cNvPr id="3" name="Footer Placeholder 4"/>
          <p:cNvSpPr txBox="1">
            <a:spLocks/>
          </p:cNvSpPr>
          <p:nvPr/>
        </p:nvSpPr>
        <p:spPr bwMode="gray">
          <a:xfrm>
            <a:off x="2276749" y="6588423"/>
            <a:ext cx="4991956" cy="22495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smtClean="0">
                <a:solidFill>
                  <a:schemeClr val="tx2"/>
                </a:solidFill>
              </a:rPr>
              <a:t>For financial professional use only – not to be shown or distributed to the general public</a:t>
            </a:r>
          </a:p>
        </p:txBody>
      </p:sp>
    </p:spTree>
    <p:extLst>
      <p:ext uri="{BB962C8B-B14F-4D97-AF65-F5344CB8AC3E}">
        <p14:creationId xmlns:p14="http://schemas.microsoft.com/office/powerpoint/2010/main" val="37007270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Fiduciary </a:t>
            </a:r>
            <a:r>
              <a:rPr lang="en-US" spc="-75" dirty="0" smtClean="0">
                <a:solidFill>
                  <a:srgbClr val="144071"/>
                </a:solidFill>
                <a:latin typeface="Arial" panose="22635452340000000000" pitchFamily="2"/>
              </a:rPr>
              <a:t>Importance </a:t>
            </a:r>
            <a:r>
              <a:rPr lang="en-US" spc="-75" dirty="0">
                <a:solidFill>
                  <a:srgbClr val="144071"/>
                </a:solidFill>
                <a:latin typeface="Arial" panose="22635452340000000000" pitchFamily="2"/>
              </a:rPr>
              <a:t>O</a:t>
            </a:r>
            <a:r>
              <a:rPr lang="en-US" spc="-75" dirty="0" smtClean="0">
                <a:solidFill>
                  <a:srgbClr val="144071"/>
                </a:solidFill>
                <a:latin typeface="Arial" panose="22635452340000000000" pitchFamily="2"/>
              </a:rPr>
              <a:t>f Using </a:t>
            </a:r>
            <a:r>
              <a:rPr lang="en-US" spc="-75" dirty="0">
                <a:solidFill>
                  <a:srgbClr val="144071"/>
                </a:solidFill>
                <a:latin typeface="Arial" panose="22635452340000000000" pitchFamily="2"/>
              </a:rPr>
              <a:t>A</a:t>
            </a:r>
            <a:r>
              <a:rPr lang="en-US" spc="-75" dirty="0" smtClean="0">
                <a:solidFill>
                  <a:srgbClr val="144071"/>
                </a:solidFill>
                <a:latin typeface="Arial" panose="22635452340000000000" pitchFamily="2"/>
              </a:rPr>
              <a:t>n </a:t>
            </a:r>
            <a:r>
              <a:rPr lang="en-US" spc="-75" dirty="0">
                <a:solidFill>
                  <a:srgbClr val="144071"/>
                </a:solidFill>
                <a:latin typeface="Arial" panose="22635452340000000000" pitchFamily="2"/>
              </a:rPr>
              <a:t>IPS</a:t>
            </a:r>
          </a:p>
        </p:txBody>
      </p:sp>
      <p:sp>
        <p:nvSpPr>
          <p:cNvPr id="3" name="Content Placeholder 2"/>
          <p:cNvSpPr>
            <a:spLocks noGrp="1"/>
          </p:cNvSpPr>
          <p:nvPr>
            <p:ph sz="quarter" idx="11"/>
          </p:nvPr>
        </p:nvSpPr>
        <p:spPr>
          <a:xfrm>
            <a:off x="346680" y="1414953"/>
            <a:ext cx="8500458" cy="4937542"/>
          </a:xfrm>
        </p:spPr>
        <p:txBody>
          <a:bodyPr/>
          <a:lstStyle/>
          <a:p>
            <a:pPr>
              <a:lnSpc>
                <a:spcPts val="1600"/>
              </a:lnSpc>
              <a:spcBef>
                <a:spcPct val="0"/>
              </a:spcBef>
            </a:pPr>
            <a:r>
              <a:rPr lang="en-US" sz="1800" dirty="0"/>
              <a:t>IPS </a:t>
            </a:r>
            <a:r>
              <a:rPr lang="en-US" sz="1800" dirty="0" smtClean="0"/>
              <a:t>can help provide protection </a:t>
            </a:r>
            <a:r>
              <a:rPr lang="en-US" sz="1800" dirty="0"/>
              <a:t>for plan’s fiduciaries</a:t>
            </a:r>
          </a:p>
          <a:p>
            <a:pPr marL="285750" indent="-285750">
              <a:lnSpc>
                <a:spcPts val="1500"/>
              </a:lnSpc>
              <a:spcBef>
                <a:spcPts val="825"/>
              </a:spcBef>
              <a:buFont typeface="Arial" panose="020B0604020202020204" pitchFamily="34" charset="0"/>
              <a:buChar char="•"/>
            </a:pPr>
            <a:r>
              <a:rPr lang="en-US" sz="1600" b="0" dirty="0"/>
              <a:t>No rigid requirement under ERISA to establish IPS</a:t>
            </a:r>
          </a:p>
          <a:p>
            <a:pPr marL="285750" indent="-285750">
              <a:lnSpc>
                <a:spcPts val="1500"/>
              </a:lnSpc>
              <a:spcBef>
                <a:spcPts val="825"/>
              </a:spcBef>
              <a:buFont typeface="Arial" panose="020B0604020202020204" pitchFamily="34" charset="0"/>
              <a:buChar char="•"/>
            </a:pPr>
            <a:r>
              <a:rPr lang="en-US" sz="1600" b="0" dirty="0"/>
              <a:t>But IPS </a:t>
            </a:r>
            <a:r>
              <a:rPr lang="en-US" sz="1600" b="0" dirty="0" smtClean="0"/>
              <a:t>can be </a:t>
            </a:r>
            <a:r>
              <a:rPr lang="en-US" sz="1600" b="0" dirty="0"/>
              <a:t>protective in event of litigation or DOL audit</a:t>
            </a:r>
          </a:p>
          <a:p>
            <a:pPr marL="285750" indent="-285750">
              <a:lnSpc>
                <a:spcPts val="1500"/>
              </a:lnSpc>
              <a:spcBef>
                <a:spcPts val="775"/>
              </a:spcBef>
              <a:buFont typeface="Arial" panose="020B0604020202020204" pitchFamily="34" charset="0"/>
              <a:buChar char="•"/>
            </a:pPr>
            <a:r>
              <a:rPr lang="en-US" sz="1600" b="0" dirty="0"/>
              <a:t>DOL’s 2008 Interpretive Bulletin:  IPS is consistent with plan sponsor’s fiduciary obligations</a:t>
            </a:r>
          </a:p>
          <a:p>
            <a:pPr algn="just">
              <a:lnSpc>
                <a:spcPts val="1800"/>
              </a:lnSpc>
              <a:spcBef>
                <a:spcPts val="800"/>
              </a:spcBef>
            </a:pPr>
            <a:endParaRPr lang="en-US" sz="1600" b="0" dirty="0"/>
          </a:p>
          <a:p>
            <a:pPr algn="just">
              <a:lnSpc>
                <a:spcPts val="1800"/>
              </a:lnSpc>
              <a:spcBef>
                <a:spcPts val="800"/>
              </a:spcBef>
            </a:pPr>
            <a:r>
              <a:rPr lang="en-US" sz="1800" dirty="0"/>
              <a:t>IPS customarily addresses 3 areas</a:t>
            </a:r>
          </a:p>
          <a:p>
            <a:pPr>
              <a:lnSpc>
                <a:spcPts val="1500"/>
              </a:lnSpc>
              <a:spcBef>
                <a:spcPts val="750"/>
              </a:spcBef>
            </a:pPr>
            <a:r>
              <a:rPr lang="en-US" sz="1600" b="0" dirty="0"/>
              <a:t>   1) Investment objectives</a:t>
            </a:r>
          </a:p>
          <a:p>
            <a:pPr>
              <a:lnSpc>
                <a:spcPts val="1500"/>
              </a:lnSpc>
              <a:spcBef>
                <a:spcPts val="750"/>
              </a:spcBef>
            </a:pPr>
            <a:r>
              <a:rPr lang="en-US" sz="1600" b="0" dirty="0"/>
              <a:t>   2) Roles and responsibilities</a:t>
            </a:r>
          </a:p>
          <a:p>
            <a:pPr>
              <a:lnSpc>
                <a:spcPts val="1500"/>
              </a:lnSpc>
              <a:spcBef>
                <a:spcPts val="750"/>
              </a:spcBef>
            </a:pPr>
            <a:r>
              <a:rPr lang="en-US" sz="1600" b="0" dirty="0"/>
              <a:t>   3) Guidelines for investment menu</a:t>
            </a:r>
          </a:p>
          <a:p>
            <a:pPr>
              <a:lnSpc>
                <a:spcPts val="1800"/>
              </a:lnSpc>
              <a:spcBef>
                <a:spcPts val="800"/>
              </a:spcBef>
            </a:pPr>
            <a:endParaRPr lang="en-US" sz="1800" b="0" dirty="0"/>
          </a:p>
          <a:p>
            <a:pPr>
              <a:lnSpc>
                <a:spcPts val="1800"/>
              </a:lnSpc>
              <a:spcBef>
                <a:spcPts val="800"/>
              </a:spcBef>
            </a:pPr>
            <a:r>
              <a:rPr lang="en-US" sz="1800" dirty="0"/>
              <a:t>IPS should address all key aspects of menu, including TDFs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6</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4570725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IPS </a:t>
            </a:r>
            <a:r>
              <a:rPr lang="en-US" spc="-75" dirty="0" smtClean="0">
                <a:solidFill>
                  <a:srgbClr val="144071"/>
                </a:solidFill>
                <a:latin typeface="Arial" panose="22635452340000000000" pitchFamily="2"/>
              </a:rPr>
              <a:t>Guidelines Necessary </a:t>
            </a:r>
            <a:r>
              <a:rPr lang="en-US" spc="-75" dirty="0">
                <a:solidFill>
                  <a:srgbClr val="144071"/>
                </a:solidFill>
                <a:latin typeface="Arial" panose="22635452340000000000" pitchFamily="2"/>
              </a:rPr>
              <a:t>F</a:t>
            </a:r>
            <a:r>
              <a:rPr lang="en-US" spc="-75" dirty="0" smtClean="0">
                <a:solidFill>
                  <a:srgbClr val="144071"/>
                </a:solidFill>
                <a:latin typeface="Arial" panose="22635452340000000000" pitchFamily="2"/>
              </a:rPr>
              <a:t>or Target Date Funds</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37155" y="1414953"/>
            <a:ext cx="8500458" cy="4937542"/>
          </a:xfrm>
        </p:spPr>
        <p:txBody>
          <a:bodyPr/>
          <a:lstStyle/>
          <a:p>
            <a:pPr>
              <a:lnSpc>
                <a:spcPts val="1600"/>
              </a:lnSpc>
              <a:spcBef>
                <a:spcPct val="0"/>
              </a:spcBef>
            </a:pPr>
            <a:r>
              <a:rPr lang="en-US" sz="1800" dirty="0"/>
              <a:t>TDFs have unique characteristics</a:t>
            </a:r>
          </a:p>
          <a:p>
            <a:pPr marL="285750" indent="-285750">
              <a:lnSpc>
                <a:spcPts val="1500"/>
              </a:lnSpc>
              <a:spcBef>
                <a:spcPts val="825"/>
              </a:spcBef>
              <a:buFont typeface="Arial" panose="020B0604020202020204" pitchFamily="34" charset="0"/>
              <a:buChar char="•"/>
            </a:pPr>
            <a:r>
              <a:rPr lang="en-US" sz="1600" b="0" dirty="0"/>
              <a:t>“All in one” feature</a:t>
            </a:r>
          </a:p>
          <a:p>
            <a:pPr marL="285750" indent="-285750">
              <a:lnSpc>
                <a:spcPts val="1500"/>
              </a:lnSpc>
              <a:spcBef>
                <a:spcPts val="825"/>
              </a:spcBef>
              <a:buFont typeface="Arial" panose="020B0604020202020204" pitchFamily="34" charset="0"/>
              <a:buChar char="•"/>
            </a:pPr>
            <a:r>
              <a:rPr lang="en-US" sz="1600" b="0" dirty="0"/>
              <a:t>Invest in broad range of underlying funds</a:t>
            </a:r>
          </a:p>
          <a:p>
            <a:pPr marL="285750" indent="-285750">
              <a:lnSpc>
                <a:spcPts val="1500"/>
              </a:lnSpc>
              <a:spcBef>
                <a:spcPts val="825"/>
              </a:spcBef>
              <a:buFont typeface="Arial" panose="020B0604020202020204" pitchFamily="34" charset="0"/>
              <a:buChar char="•"/>
            </a:pPr>
            <a:r>
              <a:rPr lang="en-US" sz="1600" b="0" dirty="0"/>
              <a:t>Asset allocation changes automatically over time (glide path)</a:t>
            </a:r>
          </a:p>
          <a:p>
            <a:pPr marL="285750" indent="-285750">
              <a:lnSpc>
                <a:spcPts val="1500"/>
              </a:lnSpc>
              <a:spcBef>
                <a:spcPts val="775"/>
              </a:spcBef>
              <a:buFont typeface="Arial" panose="020B0604020202020204" pitchFamily="34" charset="0"/>
              <a:buChar char="•"/>
            </a:pPr>
            <a:r>
              <a:rPr lang="en-US" sz="1600" b="0" dirty="0"/>
              <a:t>Intended as life-time investment</a:t>
            </a:r>
          </a:p>
          <a:p>
            <a:pPr algn="just">
              <a:lnSpc>
                <a:spcPts val="1800"/>
              </a:lnSpc>
              <a:spcBef>
                <a:spcPts val="800"/>
              </a:spcBef>
            </a:pPr>
            <a:endParaRPr lang="en-US" sz="1800" dirty="0"/>
          </a:p>
          <a:p>
            <a:pPr algn="just">
              <a:lnSpc>
                <a:spcPts val="1800"/>
              </a:lnSpc>
              <a:spcBef>
                <a:spcPts val="800"/>
              </a:spcBef>
            </a:pPr>
            <a:r>
              <a:rPr lang="en-US" sz="1800" dirty="0"/>
              <a:t>Plan fiduciaries must give appropriate consideration to TDF features</a:t>
            </a:r>
          </a:p>
          <a:p>
            <a:pPr marL="285750" indent="-285750">
              <a:lnSpc>
                <a:spcPts val="1500"/>
              </a:lnSpc>
              <a:spcBef>
                <a:spcPts val="750"/>
              </a:spcBef>
              <a:buFont typeface="Arial" panose="020B0604020202020204" pitchFamily="34" charset="0"/>
              <a:buChar char="•"/>
            </a:pPr>
            <a:r>
              <a:rPr lang="en-US" sz="1600" b="0" dirty="0"/>
              <a:t>DOL regulations require “appropriate consideration” to be given to all relevant features</a:t>
            </a:r>
          </a:p>
          <a:p>
            <a:pPr marL="285750" indent="-285750">
              <a:lnSpc>
                <a:spcPts val="1500"/>
              </a:lnSpc>
              <a:spcBef>
                <a:spcPts val="750"/>
              </a:spcBef>
              <a:buFont typeface="Arial" panose="020B0604020202020204" pitchFamily="34" charset="0"/>
              <a:buChar char="•"/>
            </a:pPr>
            <a:r>
              <a:rPr lang="en-US" sz="1600" b="0" dirty="0"/>
              <a:t>Must not evaluate and treat TDFs like other investment funds</a:t>
            </a:r>
          </a:p>
          <a:p>
            <a:pPr marL="285750" indent="-285750">
              <a:lnSpc>
                <a:spcPts val="1500"/>
              </a:lnSpc>
              <a:spcBef>
                <a:spcPts val="750"/>
              </a:spcBef>
              <a:buFont typeface="Arial" panose="020B0604020202020204" pitchFamily="34" charset="0"/>
              <a:buChar char="•"/>
            </a:pPr>
            <a:r>
              <a:rPr lang="en-US" sz="1600" b="0" dirty="0"/>
              <a:t>Complication if existing IPS is silent on how to evaluate TDFs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7</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37698951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DOL’s </a:t>
            </a:r>
            <a:r>
              <a:rPr lang="en-US" spc="-75" dirty="0" smtClean="0">
                <a:solidFill>
                  <a:srgbClr val="144071"/>
                </a:solidFill>
                <a:latin typeface="Arial" panose="22635452340000000000" pitchFamily="2"/>
              </a:rPr>
              <a:t>Fiduciary </a:t>
            </a:r>
            <a:r>
              <a:rPr lang="en-US" spc="-75" dirty="0">
                <a:solidFill>
                  <a:srgbClr val="144071"/>
                </a:solidFill>
                <a:latin typeface="Arial" panose="22635452340000000000" pitchFamily="2"/>
              </a:rPr>
              <a:t>T</a:t>
            </a:r>
            <a:r>
              <a:rPr lang="en-US" spc="-75" dirty="0" smtClean="0">
                <a:solidFill>
                  <a:srgbClr val="144071"/>
                </a:solidFill>
                <a:latin typeface="Arial" panose="22635452340000000000" pitchFamily="2"/>
              </a:rPr>
              <a:t>ips </a:t>
            </a:r>
            <a:r>
              <a:rPr lang="en-US" spc="-75" dirty="0">
                <a:solidFill>
                  <a:srgbClr val="144071"/>
                </a:solidFill>
                <a:latin typeface="Arial" panose="22635452340000000000" pitchFamily="2"/>
              </a:rPr>
              <a:t>F</a:t>
            </a:r>
            <a:r>
              <a:rPr lang="en-US" spc="-75" dirty="0" smtClean="0">
                <a:solidFill>
                  <a:srgbClr val="144071"/>
                </a:solidFill>
                <a:latin typeface="Arial" panose="22635452340000000000" pitchFamily="2"/>
              </a:rPr>
              <a:t>or </a:t>
            </a:r>
            <a:r>
              <a:rPr lang="en-US" spc="-75" dirty="0">
                <a:solidFill>
                  <a:srgbClr val="144071"/>
                </a:solidFill>
                <a:latin typeface="Arial" panose="22635452340000000000" pitchFamily="2"/>
              </a:rPr>
              <a:t>S</a:t>
            </a:r>
            <a:r>
              <a:rPr lang="en-US" spc="-75" dirty="0" smtClean="0">
                <a:solidFill>
                  <a:srgbClr val="144071"/>
                </a:solidFill>
                <a:latin typeface="Arial" panose="22635452340000000000" pitchFamily="2"/>
              </a:rPr>
              <a:t>electing </a:t>
            </a:r>
            <a:r>
              <a:rPr lang="en-US" spc="-75" dirty="0">
                <a:solidFill>
                  <a:srgbClr val="144071"/>
                </a:solidFill>
                <a:latin typeface="Arial" panose="22635452340000000000" pitchFamily="2"/>
              </a:rPr>
              <a:t>TDFs</a:t>
            </a:r>
          </a:p>
        </p:txBody>
      </p:sp>
      <p:sp>
        <p:nvSpPr>
          <p:cNvPr id="3" name="Content Placeholder 2"/>
          <p:cNvSpPr>
            <a:spLocks noGrp="1"/>
          </p:cNvSpPr>
          <p:nvPr>
            <p:ph sz="quarter" idx="11"/>
          </p:nvPr>
        </p:nvSpPr>
        <p:spPr>
          <a:xfrm>
            <a:off x="346680" y="1424478"/>
            <a:ext cx="8500458" cy="4937542"/>
          </a:xfrm>
        </p:spPr>
        <p:txBody>
          <a:bodyPr/>
          <a:lstStyle/>
          <a:p>
            <a:pPr>
              <a:lnSpc>
                <a:spcPts val="1600"/>
              </a:lnSpc>
              <a:spcBef>
                <a:spcPct val="0"/>
              </a:spcBef>
            </a:pPr>
            <a:r>
              <a:rPr lang="en-US" sz="1800" dirty="0"/>
              <a:t>DOL issued “Tips for ERISA Plan Fiduciaries” choosing TDFs (Feb. 2013)</a:t>
            </a:r>
          </a:p>
          <a:p>
            <a:pPr marL="285750" indent="-285750">
              <a:lnSpc>
                <a:spcPts val="1500"/>
              </a:lnSpc>
              <a:spcBef>
                <a:spcPts val="825"/>
              </a:spcBef>
              <a:buFont typeface="Arial" panose="020B0604020202020204" pitchFamily="34" charset="0"/>
              <a:buChar char="•"/>
            </a:pPr>
            <a:r>
              <a:rPr lang="en-US" sz="1600" b="0" dirty="0"/>
              <a:t>Establish process for selecting TDFs, taking into account plan population’s characteristics</a:t>
            </a:r>
          </a:p>
          <a:p>
            <a:pPr marL="285750" indent="-285750">
              <a:lnSpc>
                <a:spcPts val="1500"/>
              </a:lnSpc>
              <a:spcBef>
                <a:spcPts val="825"/>
              </a:spcBef>
              <a:buFont typeface="Arial" panose="020B0604020202020204" pitchFamily="34" charset="0"/>
              <a:buChar char="•"/>
            </a:pPr>
            <a:r>
              <a:rPr lang="en-US" sz="1600" b="0" dirty="0"/>
              <a:t>Establish process for periodic reviews of TDFs, including examination of target date investment strategy</a:t>
            </a:r>
          </a:p>
          <a:p>
            <a:pPr marL="285750" indent="-285750">
              <a:lnSpc>
                <a:spcPts val="1500"/>
              </a:lnSpc>
              <a:spcBef>
                <a:spcPts val="825"/>
              </a:spcBef>
              <a:buFont typeface="Arial" panose="020B0604020202020204" pitchFamily="34" charset="0"/>
              <a:buChar char="•"/>
            </a:pPr>
            <a:r>
              <a:rPr lang="en-US" sz="1600" b="0" dirty="0"/>
              <a:t>Understand how asset allocation will change over time, including when glide path will reach landing point</a:t>
            </a:r>
          </a:p>
          <a:p>
            <a:pPr marL="285750" indent="-285750">
              <a:lnSpc>
                <a:spcPts val="1500"/>
              </a:lnSpc>
              <a:spcBef>
                <a:spcPts val="775"/>
              </a:spcBef>
              <a:buFont typeface="Arial" panose="020B0604020202020204" pitchFamily="34" charset="0"/>
              <a:buChar char="•"/>
            </a:pPr>
            <a:r>
              <a:rPr lang="en-US" sz="1600" b="0" dirty="0"/>
              <a:t>Review fees and expenses, including expense ratios of underlying funds and overall TDF</a:t>
            </a:r>
          </a:p>
          <a:p>
            <a:pPr marL="285750" indent="-285750">
              <a:lnSpc>
                <a:spcPts val="1500"/>
              </a:lnSpc>
              <a:spcBef>
                <a:spcPts val="775"/>
              </a:spcBef>
              <a:buFont typeface="Arial" panose="020B0604020202020204" pitchFamily="34" charset="0"/>
              <a:buChar char="•"/>
            </a:pPr>
            <a:r>
              <a:rPr lang="en-US" sz="1600" b="0" dirty="0"/>
              <a:t>Document review process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8</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41764783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91440">
              <a:lnSpc>
                <a:spcPts val="2900"/>
              </a:lnSpc>
              <a:spcBef>
                <a:spcPts val="0"/>
              </a:spcBef>
              <a:spcAft>
                <a:spcPts val="225"/>
              </a:spcAft>
              <a:defRPr/>
            </a:pPr>
            <a:r>
              <a:rPr lang="en-US" spc="-10" dirty="0">
                <a:solidFill>
                  <a:srgbClr val="13477E"/>
                </a:solidFill>
                <a:latin typeface="Arial" panose="22635452340000000000" pitchFamily="2"/>
              </a:rPr>
              <a:t>IPS Documentation for Target Date Funds</a:t>
            </a:r>
          </a:p>
        </p:txBody>
      </p:sp>
      <p:sp>
        <p:nvSpPr>
          <p:cNvPr id="3" name="Footer Placeholder 4"/>
          <p:cNvSpPr txBox="1">
            <a:spLocks/>
          </p:cNvSpPr>
          <p:nvPr/>
        </p:nvSpPr>
        <p:spPr bwMode="gray">
          <a:xfrm>
            <a:off x="2276749" y="6588423"/>
            <a:ext cx="4991956" cy="22495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smtClean="0">
                <a:solidFill>
                  <a:schemeClr val="tx2"/>
                </a:solidFill>
              </a:rPr>
              <a:t>For financial professional use only – not to be shown or distributed to the general public</a:t>
            </a:r>
          </a:p>
        </p:txBody>
      </p:sp>
    </p:spTree>
    <p:extLst>
      <p:ext uri="{BB962C8B-B14F-4D97-AF65-F5344CB8AC3E}">
        <p14:creationId xmlns:p14="http://schemas.microsoft.com/office/powerpoint/2010/main" val="2444238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Scope of </a:t>
            </a:r>
            <a:r>
              <a:rPr lang="en-US" spc="-75" dirty="0" smtClean="0">
                <a:solidFill>
                  <a:srgbClr val="144071"/>
                </a:solidFill>
                <a:latin typeface="Arial" panose="22635452340000000000" pitchFamily="2"/>
              </a:rPr>
              <a:t>Fiduciary Review </a:t>
            </a:r>
            <a:r>
              <a:rPr lang="en-US" spc="-75" dirty="0">
                <a:solidFill>
                  <a:srgbClr val="144071"/>
                </a:solidFill>
                <a:latin typeface="Arial" panose="22635452340000000000" pitchFamily="2"/>
              </a:rPr>
              <a:t>F</a:t>
            </a:r>
            <a:r>
              <a:rPr lang="en-US" spc="-75" dirty="0" smtClean="0">
                <a:solidFill>
                  <a:srgbClr val="144071"/>
                </a:solidFill>
                <a:latin typeface="Arial" panose="22635452340000000000" pitchFamily="2"/>
              </a:rPr>
              <a:t>or TDFs</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56205" y="1414953"/>
            <a:ext cx="8500458" cy="4937542"/>
          </a:xfrm>
        </p:spPr>
        <p:txBody>
          <a:bodyPr/>
          <a:lstStyle/>
          <a:p>
            <a:pPr>
              <a:lnSpc>
                <a:spcPts val="1600"/>
              </a:lnSpc>
              <a:spcBef>
                <a:spcPct val="0"/>
              </a:spcBef>
            </a:pPr>
            <a:r>
              <a:rPr lang="en-US" sz="1800" dirty="0"/>
              <a:t>IPS should include key considerations for fiduciary review of TDFs</a:t>
            </a:r>
          </a:p>
          <a:p>
            <a:pPr>
              <a:lnSpc>
                <a:spcPts val="1500"/>
              </a:lnSpc>
              <a:spcBef>
                <a:spcPts val="825"/>
              </a:spcBef>
            </a:pPr>
            <a:r>
              <a:rPr lang="en-US" sz="1600" b="0" dirty="0"/>
              <a:t>   1) TDF’s objective</a:t>
            </a:r>
          </a:p>
          <a:p>
            <a:pPr>
              <a:lnSpc>
                <a:spcPts val="1500"/>
              </a:lnSpc>
              <a:spcBef>
                <a:spcPts val="825"/>
              </a:spcBef>
            </a:pPr>
            <a:r>
              <a:rPr lang="en-US" sz="1600" b="0" dirty="0"/>
              <a:t>   2) </a:t>
            </a:r>
            <a:r>
              <a:rPr lang="en-US" sz="1600" b="0" dirty="0" err="1" smtClean="0"/>
              <a:t>Glidepath</a:t>
            </a:r>
            <a:endParaRPr lang="en-US" sz="1600" b="0" dirty="0"/>
          </a:p>
          <a:p>
            <a:pPr>
              <a:lnSpc>
                <a:spcPts val="1500"/>
              </a:lnSpc>
              <a:spcBef>
                <a:spcPts val="825"/>
              </a:spcBef>
            </a:pPr>
            <a:r>
              <a:rPr lang="en-US" sz="1600" b="0" dirty="0"/>
              <a:t>   3) Asset allocation</a:t>
            </a:r>
          </a:p>
          <a:p>
            <a:pPr>
              <a:lnSpc>
                <a:spcPts val="1500"/>
              </a:lnSpc>
              <a:spcBef>
                <a:spcPts val="825"/>
              </a:spcBef>
            </a:pPr>
            <a:r>
              <a:rPr lang="en-US" sz="1600" b="0" dirty="0"/>
              <a:t>   4) Implementation strategy</a:t>
            </a:r>
          </a:p>
          <a:p>
            <a:pPr algn="just">
              <a:lnSpc>
                <a:spcPts val="1800"/>
              </a:lnSpc>
              <a:spcBef>
                <a:spcPts val="800"/>
              </a:spcBef>
            </a:pPr>
            <a:endParaRPr lang="en-US" sz="2400" dirty="0"/>
          </a:p>
          <a:p>
            <a:pPr algn="just">
              <a:lnSpc>
                <a:spcPts val="1800"/>
              </a:lnSpc>
              <a:spcBef>
                <a:spcPts val="800"/>
              </a:spcBef>
            </a:pPr>
            <a:r>
              <a:rPr lang="en-US" sz="1800" dirty="0"/>
              <a:t>IPS should also consider TDF manager’s qualifications</a:t>
            </a:r>
          </a:p>
          <a:p>
            <a:pPr>
              <a:lnSpc>
                <a:spcPts val="1800"/>
              </a:lnSpc>
              <a:spcBef>
                <a:spcPts val="800"/>
              </a:spcBef>
            </a:pPr>
            <a:endParaRPr lang="en-US" sz="1800" dirty="0"/>
          </a:p>
          <a:p>
            <a:pPr>
              <a:lnSpc>
                <a:spcPts val="1800"/>
              </a:lnSpc>
              <a:spcBef>
                <a:spcPts val="800"/>
              </a:spcBef>
            </a:pPr>
            <a:r>
              <a:rPr lang="en-US" sz="1800" dirty="0"/>
              <a:t>IPS should also address QDIA requirements</a:t>
            </a:r>
          </a:p>
          <a:p>
            <a:pPr marL="342900" indent="-342900">
              <a:lnSpc>
                <a:spcPts val="1500"/>
              </a:lnSpc>
              <a:spcBef>
                <a:spcPts val="750"/>
              </a:spcBef>
              <a:buFont typeface="Arial" panose="020B0604020202020204" pitchFamily="34" charset="0"/>
              <a:buChar char="•"/>
            </a:pPr>
            <a:r>
              <a:rPr lang="en-US" sz="1600" b="0" dirty="0"/>
              <a:t>“Qualified Default Investment Alternative”</a:t>
            </a:r>
          </a:p>
          <a:p>
            <a:pPr marL="342900" indent="-342900">
              <a:lnSpc>
                <a:spcPts val="1500"/>
              </a:lnSpc>
              <a:spcBef>
                <a:spcPts val="750"/>
              </a:spcBef>
              <a:buFont typeface="Arial" panose="020B0604020202020204" pitchFamily="34" charset="0"/>
              <a:buChar char="•"/>
            </a:pPr>
            <a:r>
              <a:rPr lang="en-US" sz="1600" b="0" dirty="0"/>
              <a:t>QDIA requirements generally apply if TDF is plan’s default investment</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10</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33873293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TDF </a:t>
            </a:r>
            <a:r>
              <a:rPr lang="en-US" spc="-75" dirty="0" smtClean="0">
                <a:solidFill>
                  <a:srgbClr val="144071"/>
                </a:solidFill>
                <a:latin typeface="Arial" panose="22635452340000000000" pitchFamily="2"/>
              </a:rPr>
              <a:t>Objective </a:t>
            </a:r>
            <a:r>
              <a:rPr lang="en-US" spc="-75" dirty="0">
                <a:solidFill>
                  <a:srgbClr val="144071"/>
                </a:solidFill>
                <a:latin typeface="Arial" panose="22635452340000000000" pitchFamily="2"/>
              </a:rPr>
              <a:t>A</a:t>
            </a:r>
            <a:r>
              <a:rPr lang="en-US" spc="-75" dirty="0" smtClean="0">
                <a:solidFill>
                  <a:srgbClr val="144071"/>
                </a:solidFill>
                <a:latin typeface="Arial" panose="22635452340000000000" pitchFamily="2"/>
              </a:rPr>
              <a:t>nd Risk </a:t>
            </a:r>
            <a:r>
              <a:rPr lang="en-US" spc="-75" dirty="0">
                <a:solidFill>
                  <a:srgbClr val="144071"/>
                </a:solidFill>
                <a:latin typeface="Arial" panose="22635452340000000000" pitchFamily="2"/>
              </a:rPr>
              <a:t>T</a:t>
            </a:r>
            <a:r>
              <a:rPr lang="en-US" spc="-75" dirty="0" smtClean="0">
                <a:solidFill>
                  <a:srgbClr val="144071"/>
                </a:solidFill>
                <a:latin typeface="Arial" panose="22635452340000000000" pitchFamily="2"/>
              </a:rPr>
              <a:t>olerance</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37155" y="1395903"/>
            <a:ext cx="8500458" cy="4937542"/>
          </a:xfrm>
        </p:spPr>
        <p:txBody>
          <a:bodyPr/>
          <a:lstStyle/>
          <a:p>
            <a:pPr>
              <a:lnSpc>
                <a:spcPts val="1600"/>
              </a:lnSpc>
              <a:spcBef>
                <a:spcPct val="0"/>
              </a:spcBef>
            </a:pPr>
            <a:r>
              <a:rPr lang="en-US" sz="1800" dirty="0"/>
              <a:t>Review TDF manager’s strategy</a:t>
            </a:r>
          </a:p>
          <a:p>
            <a:pPr marL="285750" indent="-285750">
              <a:lnSpc>
                <a:spcPts val="1500"/>
              </a:lnSpc>
              <a:spcBef>
                <a:spcPts val="825"/>
              </a:spcBef>
              <a:buFont typeface="Arial" panose="020B0604020202020204" pitchFamily="34" charset="0"/>
              <a:buChar char="•"/>
            </a:pPr>
            <a:r>
              <a:rPr lang="en-US" sz="1600" b="0" dirty="0" smtClean="0"/>
              <a:t>Must be based on sound investment theory and reasonable capital market assumptions</a:t>
            </a:r>
          </a:p>
          <a:p>
            <a:pPr marL="285750" indent="-285750">
              <a:lnSpc>
                <a:spcPts val="1500"/>
              </a:lnSpc>
              <a:spcBef>
                <a:spcPts val="825"/>
              </a:spcBef>
              <a:buFont typeface="Arial" panose="020B0604020202020204" pitchFamily="34" charset="0"/>
              <a:buChar char="•"/>
            </a:pPr>
            <a:r>
              <a:rPr lang="en-US" sz="1600" b="0" dirty="0" smtClean="0"/>
              <a:t>Should prudently address market risk, inflation risk and longevity risk</a:t>
            </a:r>
          </a:p>
          <a:p>
            <a:pPr marL="285750" indent="-285750">
              <a:lnSpc>
                <a:spcPts val="1500"/>
              </a:lnSpc>
              <a:spcBef>
                <a:spcPts val="775"/>
              </a:spcBef>
              <a:buFont typeface="Arial" panose="020B0604020202020204" pitchFamily="34" charset="0"/>
              <a:buChar char="•"/>
            </a:pPr>
            <a:r>
              <a:rPr lang="en-US" sz="1600" b="0" dirty="0" smtClean="0"/>
              <a:t>Information available in prospectus, fund fact cards and manager’s Form ADV</a:t>
            </a:r>
          </a:p>
          <a:p>
            <a:pPr algn="just">
              <a:lnSpc>
                <a:spcPts val="1800"/>
              </a:lnSpc>
              <a:spcBef>
                <a:spcPts val="800"/>
              </a:spcBef>
            </a:pPr>
            <a:endParaRPr lang="en-US" sz="1800" dirty="0"/>
          </a:p>
          <a:p>
            <a:pPr algn="just">
              <a:lnSpc>
                <a:spcPts val="1800"/>
              </a:lnSpc>
              <a:spcBef>
                <a:spcPts val="800"/>
              </a:spcBef>
            </a:pPr>
            <a:r>
              <a:rPr lang="en-US" sz="1800" dirty="0"/>
              <a:t>Confirm level of risk is suitable on average for plan’s participants</a:t>
            </a:r>
          </a:p>
          <a:p>
            <a:pPr marL="342900" indent="-342900">
              <a:lnSpc>
                <a:spcPts val="1500"/>
              </a:lnSpc>
              <a:spcBef>
                <a:spcPts val="750"/>
              </a:spcBef>
              <a:buFont typeface="Arial" panose="020B0604020202020204" pitchFamily="34" charset="0"/>
              <a:buChar char="•"/>
            </a:pPr>
            <a:r>
              <a:rPr lang="en-US" sz="1600" b="0" dirty="0"/>
              <a:t>Balance must be struck between long-term appreciation and capital preservation</a:t>
            </a:r>
          </a:p>
          <a:p>
            <a:pPr marL="342900" indent="-342900">
              <a:lnSpc>
                <a:spcPts val="1500"/>
              </a:lnSpc>
              <a:spcBef>
                <a:spcPts val="750"/>
              </a:spcBef>
              <a:buFont typeface="Arial" panose="020B0604020202020204" pitchFamily="34" charset="0"/>
              <a:buChar char="•"/>
            </a:pPr>
            <a:r>
              <a:rPr lang="en-US" sz="1600" b="0" dirty="0"/>
              <a:t>Consider risk-return tradeoff and desired level of risk</a:t>
            </a:r>
          </a:p>
          <a:p>
            <a:pPr marL="342900" indent="-342900">
              <a:lnSpc>
                <a:spcPts val="1500"/>
              </a:lnSpc>
              <a:spcBef>
                <a:spcPts val="750"/>
              </a:spcBef>
              <a:buFont typeface="Arial" panose="020B0604020202020204" pitchFamily="34" charset="0"/>
              <a:buChar char="•"/>
            </a:pPr>
            <a:r>
              <a:rPr lang="en-US" sz="1600" b="0" dirty="0"/>
              <a:t>Take into account specific characteristics of participant population</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11</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762651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err="1" smtClean="0">
                <a:solidFill>
                  <a:srgbClr val="144071"/>
                </a:solidFill>
                <a:latin typeface="Arial" panose="22635452340000000000" pitchFamily="2"/>
              </a:rPr>
              <a:t>Glidepath</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08580" y="1405428"/>
            <a:ext cx="8500458" cy="4937542"/>
          </a:xfrm>
        </p:spPr>
        <p:txBody>
          <a:bodyPr/>
          <a:lstStyle/>
          <a:p>
            <a:pPr>
              <a:lnSpc>
                <a:spcPts val="1600"/>
              </a:lnSpc>
              <a:spcBef>
                <a:spcPct val="0"/>
              </a:spcBef>
            </a:pPr>
            <a:r>
              <a:rPr lang="en-US" sz="1800" dirty="0"/>
              <a:t>Glide path is critical component of TDF</a:t>
            </a:r>
          </a:p>
          <a:p>
            <a:pPr marL="285750" indent="-285750">
              <a:lnSpc>
                <a:spcPts val="1500"/>
              </a:lnSpc>
              <a:spcBef>
                <a:spcPts val="825"/>
              </a:spcBef>
              <a:buFont typeface="Arial" panose="020B0604020202020204" pitchFamily="34" charset="0"/>
              <a:buChar char="•"/>
            </a:pPr>
            <a:r>
              <a:rPr lang="en-US" sz="1600" b="0" dirty="0"/>
              <a:t>Determines current target allocations and how quickly they will change</a:t>
            </a:r>
          </a:p>
          <a:p>
            <a:pPr marL="285750" indent="-285750">
              <a:lnSpc>
                <a:spcPts val="1500"/>
              </a:lnSpc>
              <a:spcBef>
                <a:spcPts val="825"/>
              </a:spcBef>
              <a:buFont typeface="Arial" panose="020B0604020202020204" pitchFamily="34" charset="0"/>
              <a:buChar char="•"/>
            </a:pPr>
            <a:r>
              <a:rPr lang="en-US" sz="1600" b="0" dirty="0"/>
              <a:t>Generally becomes more conservative over time</a:t>
            </a:r>
          </a:p>
          <a:p>
            <a:pPr algn="just">
              <a:lnSpc>
                <a:spcPts val="1800"/>
              </a:lnSpc>
              <a:spcBef>
                <a:spcPts val="800"/>
              </a:spcBef>
            </a:pPr>
            <a:endParaRPr lang="en-US" sz="2000" dirty="0"/>
          </a:p>
          <a:p>
            <a:pPr algn="just">
              <a:lnSpc>
                <a:spcPts val="1800"/>
              </a:lnSpc>
              <a:spcBef>
                <a:spcPts val="800"/>
              </a:spcBef>
            </a:pPr>
            <a:r>
              <a:rPr lang="en-US" sz="1800" dirty="0"/>
              <a:t>Key elements of glide path</a:t>
            </a:r>
          </a:p>
          <a:p>
            <a:pPr>
              <a:lnSpc>
                <a:spcPts val="1500"/>
              </a:lnSpc>
              <a:spcBef>
                <a:spcPts val="750"/>
              </a:spcBef>
            </a:pPr>
            <a:r>
              <a:rPr lang="en-US" sz="1800" dirty="0"/>
              <a:t>   </a:t>
            </a:r>
            <a:r>
              <a:rPr lang="en-US" sz="1600" b="0" dirty="0"/>
              <a:t>1) Initial equity allocation</a:t>
            </a:r>
          </a:p>
          <a:p>
            <a:pPr>
              <a:lnSpc>
                <a:spcPts val="1500"/>
              </a:lnSpc>
              <a:spcBef>
                <a:spcPts val="750"/>
              </a:spcBef>
            </a:pPr>
            <a:r>
              <a:rPr lang="en-US" sz="1600" b="0" dirty="0"/>
              <a:t>   2) Slope of </a:t>
            </a:r>
            <a:r>
              <a:rPr lang="en-US" sz="1600" b="0" dirty="0" err="1" smtClean="0"/>
              <a:t>glidepath</a:t>
            </a:r>
            <a:endParaRPr lang="en-US" sz="1600" b="0" dirty="0"/>
          </a:p>
          <a:p>
            <a:pPr>
              <a:lnSpc>
                <a:spcPts val="1500"/>
              </a:lnSpc>
              <a:spcBef>
                <a:spcPts val="750"/>
              </a:spcBef>
            </a:pPr>
            <a:r>
              <a:rPr lang="en-US" sz="1600" b="0" dirty="0"/>
              <a:t>   3) Equity landing point</a:t>
            </a:r>
          </a:p>
          <a:p>
            <a:pPr>
              <a:lnSpc>
                <a:spcPts val="1800"/>
              </a:lnSpc>
              <a:spcBef>
                <a:spcPts val="800"/>
              </a:spcBef>
            </a:pPr>
            <a:endParaRPr lang="en-US" sz="2000" dirty="0"/>
          </a:p>
          <a:p>
            <a:pPr>
              <a:lnSpc>
                <a:spcPts val="1800"/>
              </a:lnSpc>
              <a:spcBef>
                <a:spcPts val="800"/>
              </a:spcBef>
            </a:pPr>
            <a:r>
              <a:rPr lang="en-US" sz="1800" dirty="0"/>
              <a:t>Confirm suitability for younger and older participants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12</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139203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Asset </a:t>
            </a:r>
            <a:r>
              <a:rPr lang="en-US" spc="-75" dirty="0" smtClean="0">
                <a:solidFill>
                  <a:srgbClr val="144071"/>
                </a:solidFill>
                <a:latin typeface="Arial" panose="22635452340000000000" pitchFamily="2"/>
              </a:rPr>
              <a:t>Allocation </a:t>
            </a:r>
            <a:r>
              <a:rPr lang="en-US" spc="-75" dirty="0">
                <a:solidFill>
                  <a:srgbClr val="144071"/>
                </a:solidFill>
                <a:latin typeface="Arial" panose="22635452340000000000" pitchFamily="2"/>
              </a:rPr>
              <a:t>A</a:t>
            </a:r>
            <a:r>
              <a:rPr lang="en-US" spc="-75" dirty="0" smtClean="0">
                <a:solidFill>
                  <a:srgbClr val="144071"/>
                </a:solidFill>
                <a:latin typeface="Arial" panose="22635452340000000000" pitchFamily="2"/>
              </a:rPr>
              <a:t>nd Asset </a:t>
            </a:r>
            <a:r>
              <a:rPr lang="en-US" spc="-75" dirty="0">
                <a:solidFill>
                  <a:srgbClr val="144071"/>
                </a:solidFill>
                <a:latin typeface="Arial" panose="22635452340000000000" pitchFamily="2"/>
              </a:rPr>
              <a:t>C</a:t>
            </a:r>
            <a:r>
              <a:rPr lang="en-US" spc="-75" dirty="0" smtClean="0">
                <a:solidFill>
                  <a:srgbClr val="144071"/>
                </a:solidFill>
                <a:latin typeface="Arial" panose="22635452340000000000" pitchFamily="2"/>
              </a:rPr>
              <a:t>lasses</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08580" y="1395903"/>
            <a:ext cx="8500458" cy="4937542"/>
          </a:xfrm>
        </p:spPr>
        <p:txBody>
          <a:bodyPr/>
          <a:lstStyle/>
          <a:p>
            <a:pPr>
              <a:lnSpc>
                <a:spcPts val="1600"/>
              </a:lnSpc>
              <a:spcBef>
                <a:spcPct val="0"/>
              </a:spcBef>
            </a:pPr>
            <a:r>
              <a:rPr lang="en-US" sz="1800" dirty="0"/>
              <a:t>TDF should have exposures to wide range of asset classes</a:t>
            </a:r>
          </a:p>
          <a:p>
            <a:pPr marL="285750" indent="-285750">
              <a:lnSpc>
                <a:spcPts val="1500"/>
              </a:lnSpc>
              <a:spcBef>
                <a:spcPts val="825"/>
              </a:spcBef>
              <a:buFont typeface="Arial" panose="020B0604020202020204" pitchFamily="34" charset="0"/>
              <a:buChar char="•"/>
            </a:pPr>
            <a:r>
              <a:rPr lang="en-US" sz="1600" b="0" dirty="0"/>
              <a:t>Consistent with design as “all in one” investment</a:t>
            </a:r>
          </a:p>
          <a:p>
            <a:pPr marL="285750" indent="-285750">
              <a:lnSpc>
                <a:spcPts val="1500"/>
              </a:lnSpc>
              <a:spcBef>
                <a:spcPts val="825"/>
              </a:spcBef>
              <a:buFont typeface="Arial" panose="020B0604020202020204" pitchFamily="34" charset="0"/>
              <a:buChar char="•"/>
            </a:pPr>
            <a:r>
              <a:rPr lang="en-US" sz="1600" b="0" dirty="0"/>
              <a:t>Typically invests in portfolio of underlying funds</a:t>
            </a:r>
          </a:p>
          <a:p>
            <a:pPr algn="just">
              <a:lnSpc>
                <a:spcPts val="1800"/>
              </a:lnSpc>
              <a:spcBef>
                <a:spcPts val="800"/>
              </a:spcBef>
            </a:pPr>
            <a:endParaRPr lang="en-US" sz="2400" dirty="0"/>
          </a:p>
          <a:p>
            <a:pPr algn="just">
              <a:lnSpc>
                <a:spcPts val="1800"/>
              </a:lnSpc>
              <a:spcBef>
                <a:spcPts val="800"/>
              </a:spcBef>
            </a:pPr>
            <a:r>
              <a:rPr lang="en-US" sz="1800" dirty="0"/>
              <a:t>Review TDF’s underlying funds</a:t>
            </a:r>
          </a:p>
          <a:p>
            <a:pPr marL="342900" indent="-342900">
              <a:lnSpc>
                <a:spcPts val="1500"/>
              </a:lnSpc>
              <a:spcBef>
                <a:spcPts val="750"/>
              </a:spcBef>
              <a:buFont typeface="Arial" panose="020B0604020202020204" pitchFamily="34" charset="0"/>
              <a:buChar char="•"/>
            </a:pPr>
            <a:r>
              <a:rPr lang="en-US" sz="1600" b="0" dirty="0"/>
              <a:t>Consider investment style </a:t>
            </a:r>
          </a:p>
          <a:p>
            <a:pPr marL="342900" indent="-342900">
              <a:lnSpc>
                <a:spcPts val="1500"/>
              </a:lnSpc>
              <a:spcBef>
                <a:spcPts val="750"/>
              </a:spcBef>
              <a:buFont typeface="Arial" panose="020B0604020202020204" pitchFamily="34" charset="0"/>
              <a:buChar char="•"/>
            </a:pPr>
            <a:r>
              <a:rPr lang="en-US" sz="1600" b="0" dirty="0"/>
              <a:t>Examine performance</a:t>
            </a:r>
          </a:p>
          <a:p>
            <a:pPr marL="342900" indent="-342900">
              <a:lnSpc>
                <a:spcPts val="1500"/>
              </a:lnSpc>
              <a:spcBef>
                <a:spcPts val="750"/>
              </a:spcBef>
              <a:buFont typeface="Arial" panose="020B0604020202020204" pitchFamily="34" charset="0"/>
              <a:buChar char="•"/>
            </a:pPr>
            <a:r>
              <a:rPr lang="en-US" sz="1600" b="0" dirty="0"/>
              <a:t>Review fees and expenses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13</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618021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TDF </a:t>
            </a:r>
            <a:r>
              <a:rPr lang="en-US" spc="-75" dirty="0" smtClean="0">
                <a:solidFill>
                  <a:srgbClr val="144071"/>
                </a:solidFill>
                <a:latin typeface="Arial" panose="22635452340000000000" pitchFamily="2"/>
              </a:rPr>
              <a:t>Implementation </a:t>
            </a:r>
            <a:r>
              <a:rPr lang="en-US" spc="-75" dirty="0">
                <a:solidFill>
                  <a:srgbClr val="144071"/>
                </a:solidFill>
                <a:latin typeface="Arial" panose="22635452340000000000" pitchFamily="2"/>
              </a:rPr>
              <a:t>S</a:t>
            </a:r>
            <a:r>
              <a:rPr lang="en-US" spc="-75" dirty="0" smtClean="0">
                <a:solidFill>
                  <a:srgbClr val="144071"/>
                </a:solidFill>
                <a:latin typeface="Arial" panose="22635452340000000000" pitchFamily="2"/>
              </a:rPr>
              <a:t>trategy</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299055" y="1405428"/>
            <a:ext cx="8500458" cy="4937542"/>
          </a:xfrm>
        </p:spPr>
        <p:txBody>
          <a:bodyPr/>
          <a:lstStyle/>
          <a:p>
            <a:pPr>
              <a:lnSpc>
                <a:spcPts val="1600"/>
              </a:lnSpc>
              <a:spcBef>
                <a:spcPct val="0"/>
              </a:spcBef>
            </a:pPr>
            <a:r>
              <a:rPr lang="en-US" sz="1800" dirty="0"/>
              <a:t>TDF’s investment style:   Strategic  vs.  Tactical</a:t>
            </a:r>
          </a:p>
          <a:p>
            <a:pPr marL="285750" indent="-285750">
              <a:lnSpc>
                <a:spcPts val="1500"/>
              </a:lnSpc>
              <a:spcBef>
                <a:spcPts val="825"/>
              </a:spcBef>
              <a:buFont typeface="Arial" panose="020B0604020202020204" pitchFamily="34" charset="0"/>
              <a:buChar char="•"/>
            </a:pPr>
            <a:r>
              <a:rPr lang="en-US" sz="1600" b="0" dirty="0"/>
              <a:t>Strategic asset allocation involves rebalancing to targets</a:t>
            </a:r>
          </a:p>
          <a:p>
            <a:pPr marL="285750" indent="-285750">
              <a:lnSpc>
                <a:spcPts val="1500"/>
              </a:lnSpc>
              <a:spcBef>
                <a:spcPts val="825"/>
              </a:spcBef>
              <a:buFont typeface="Arial" panose="020B0604020202020204" pitchFamily="34" charset="0"/>
              <a:buChar char="•"/>
            </a:pPr>
            <a:r>
              <a:rPr lang="en-US" sz="1600" b="0" dirty="0" smtClean="0"/>
              <a:t>Tactical </a:t>
            </a:r>
            <a:r>
              <a:rPr lang="en-US" sz="1600" b="0" dirty="0"/>
              <a:t>asset allocation involves dynamic changes based on current market conditions</a:t>
            </a:r>
          </a:p>
          <a:p>
            <a:pPr algn="just">
              <a:lnSpc>
                <a:spcPts val="1800"/>
              </a:lnSpc>
              <a:spcBef>
                <a:spcPts val="800"/>
              </a:spcBef>
            </a:pPr>
            <a:endParaRPr lang="en-US" sz="2800" dirty="0"/>
          </a:p>
          <a:p>
            <a:pPr algn="just">
              <a:lnSpc>
                <a:spcPts val="1800"/>
              </a:lnSpc>
              <a:spcBef>
                <a:spcPts val="800"/>
              </a:spcBef>
            </a:pPr>
            <a:r>
              <a:rPr lang="en-US" sz="1800" dirty="0"/>
              <a:t>Underlying fund’s style:   Passive  vs.  Active</a:t>
            </a:r>
          </a:p>
          <a:p>
            <a:pPr marL="285750" indent="-285750">
              <a:lnSpc>
                <a:spcPts val="1500"/>
              </a:lnSpc>
              <a:spcBef>
                <a:spcPts val="750"/>
              </a:spcBef>
              <a:buFont typeface="Arial" panose="020B0604020202020204" pitchFamily="34" charset="0"/>
              <a:buChar char="•"/>
            </a:pPr>
            <a:r>
              <a:rPr lang="en-US" sz="1600" b="0" dirty="0"/>
              <a:t>Passive management style seeks to mirror benchmark (at relatively lower cost)</a:t>
            </a:r>
          </a:p>
          <a:p>
            <a:pPr marL="285750" indent="-285750">
              <a:lnSpc>
                <a:spcPts val="1500"/>
              </a:lnSpc>
              <a:spcBef>
                <a:spcPts val="750"/>
              </a:spcBef>
              <a:buFont typeface="Arial" panose="020B0604020202020204" pitchFamily="34" charset="0"/>
              <a:buChar char="•"/>
            </a:pPr>
            <a:r>
              <a:rPr lang="en-US" sz="1600" b="0" dirty="0"/>
              <a:t>Active management style seeks to outperform benchmark</a:t>
            </a:r>
          </a:p>
          <a:p>
            <a:pPr marL="285750" indent="-285750">
              <a:lnSpc>
                <a:spcPts val="1500"/>
              </a:lnSpc>
              <a:spcBef>
                <a:spcPts val="750"/>
              </a:spcBef>
              <a:buFont typeface="Arial" panose="020B0604020202020204" pitchFamily="34" charset="0"/>
              <a:buChar char="•"/>
            </a:pPr>
            <a:r>
              <a:rPr lang="en-US" sz="1600" b="0" dirty="0"/>
              <a:t>Consider fees and expenses</a:t>
            </a:r>
          </a:p>
          <a:p>
            <a:pPr>
              <a:lnSpc>
                <a:spcPts val="1800"/>
              </a:lnSpc>
              <a:spcBef>
                <a:spcPts val="800"/>
              </a:spcBef>
            </a:pPr>
            <a:endParaRPr lang="en-US" sz="2800" dirty="0"/>
          </a:p>
          <a:p>
            <a:pPr>
              <a:lnSpc>
                <a:spcPts val="1800"/>
              </a:lnSpc>
              <a:spcBef>
                <a:spcPts val="800"/>
              </a:spcBef>
            </a:pPr>
            <a:r>
              <a:rPr lang="en-US" sz="1800" dirty="0"/>
              <a:t>TDF’s implementation form:   </a:t>
            </a:r>
            <a:endParaRPr lang="en-US" sz="1800" dirty="0" smtClean="0"/>
          </a:p>
          <a:p>
            <a:pPr>
              <a:lnSpc>
                <a:spcPts val="1800"/>
              </a:lnSpc>
              <a:spcBef>
                <a:spcPts val="800"/>
              </a:spcBef>
            </a:pPr>
            <a:r>
              <a:rPr lang="en-US" sz="1800" dirty="0" smtClean="0"/>
              <a:t>Mutual </a:t>
            </a:r>
            <a:r>
              <a:rPr lang="en-US" sz="1800" dirty="0"/>
              <a:t>Fund  vs.  Collective Trust Fund  vs.  Custom</a:t>
            </a:r>
          </a:p>
          <a:p>
            <a:pPr marL="285750" indent="-285750">
              <a:lnSpc>
                <a:spcPts val="1500"/>
              </a:lnSpc>
              <a:spcBef>
                <a:spcPts val="750"/>
              </a:spcBef>
              <a:buFont typeface="Arial" panose="020B0604020202020204" pitchFamily="34" charset="0"/>
              <a:buChar char="•"/>
            </a:pPr>
            <a:r>
              <a:rPr lang="en-US" sz="1600" b="0" dirty="0"/>
              <a:t>Impact on costs</a:t>
            </a:r>
          </a:p>
          <a:p>
            <a:pPr marL="285750" indent="-285750">
              <a:lnSpc>
                <a:spcPts val="1500"/>
              </a:lnSpc>
              <a:spcBef>
                <a:spcPts val="750"/>
              </a:spcBef>
              <a:buFont typeface="Arial" panose="020B0604020202020204" pitchFamily="34" charset="0"/>
              <a:buChar char="•"/>
            </a:pPr>
            <a:r>
              <a:rPr lang="en-US" sz="1600" b="0" dirty="0"/>
              <a:t>Implications for transparency and data availability</a:t>
            </a:r>
          </a:p>
          <a:p>
            <a:pPr marL="285750" indent="-285750">
              <a:lnSpc>
                <a:spcPts val="1500"/>
              </a:lnSpc>
              <a:spcBef>
                <a:spcPts val="750"/>
              </a:spcBef>
              <a:buFont typeface="Arial" panose="020B0604020202020204" pitchFamily="34" charset="0"/>
              <a:buChar char="•"/>
            </a:pPr>
            <a:r>
              <a:rPr lang="en-US" sz="1600" b="0" dirty="0"/>
              <a:t>May affect diversity of underlying funds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14</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0427754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Qualifications </a:t>
            </a:r>
            <a:r>
              <a:rPr lang="en-US" spc="-75" dirty="0" smtClean="0">
                <a:solidFill>
                  <a:srgbClr val="144071"/>
                </a:solidFill>
                <a:latin typeface="Arial" panose="22635452340000000000" pitchFamily="2"/>
              </a:rPr>
              <a:t>Of </a:t>
            </a:r>
            <a:r>
              <a:rPr lang="en-US" spc="-75" dirty="0">
                <a:solidFill>
                  <a:srgbClr val="144071"/>
                </a:solidFill>
                <a:latin typeface="Arial" panose="22635452340000000000" pitchFamily="2"/>
              </a:rPr>
              <a:t>TDF </a:t>
            </a:r>
            <a:r>
              <a:rPr lang="en-US" spc="-75" dirty="0" smtClean="0">
                <a:solidFill>
                  <a:srgbClr val="144071"/>
                </a:solidFill>
                <a:latin typeface="Arial" panose="22635452340000000000" pitchFamily="2"/>
              </a:rPr>
              <a:t>Manager</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27630" y="1386378"/>
            <a:ext cx="8500458" cy="4937542"/>
          </a:xfrm>
        </p:spPr>
        <p:txBody>
          <a:bodyPr/>
          <a:lstStyle/>
          <a:p>
            <a:pPr>
              <a:lnSpc>
                <a:spcPts val="1600"/>
              </a:lnSpc>
              <a:spcBef>
                <a:spcPct val="0"/>
              </a:spcBef>
            </a:pPr>
            <a:r>
              <a:rPr lang="en-US" sz="1800" dirty="0"/>
              <a:t>Recap – key considerations for prudent fiduciary review of TDFs</a:t>
            </a:r>
          </a:p>
          <a:p>
            <a:pPr>
              <a:lnSpc>
                <a:spcPts val="1500"/>
              </a:lnSpc>
              <a:spcBef>
                <a:spcPts val="825"/>
              </a:spcBef>
            </a:pPr>
            <a:r>
              <a:rPr lang="en-US" sz="1600" b="0" dirty="0"/>
              <a:t>   1) TDF’s objective</a:t>
            </a:r>
          </a:p>
          <a:p>
            <a:pPr>
              <a:lnSpc>
                <a:spcPts val="1500"/>
              </a:lnSpc>
              <a:spcBef>
                <a:spcPts val="825"/>
              </a:spcBef>
            </a:pPr>
            <a:r>
              <a:rPr lang="en-US" sz="1600" b="0" dirty="0"/>
              <a:t>   2) Glide path</a:t>
            </a:r>
          </a:p>
          <a:p>
            <a:pPr>
              <a:lnSpc>
                <a:spcPts val="1500"/>
              </a:lnSpc>
              <a:spcBef>
                <a:spcPts val="825"/>
              </a:spcBef>
            </a:pPr>
            <a:r>
              <a:rPr lang="en-US" sz="1600" b="0" dirty="0"/>
              <a:t>   3) Asset allocation</a:t>
            </a:r>
          </a:p>
          <a:p>
            <a:pPr>
              <a:lnSpc>
                <a:spcPts val="1500"/>
              </a:lnSpc>
              <a:spcBef>
                <a:spcPts val="825"/>
              </a:spcBef>
            </a:pPr>
            <a:r>
              <a:rPr lang="en-US" sz="1600" b="0" dirty="0"/>
              <a:t>   4) Implementation strategy</a:t>
            </a:r>
          </a:p>
          <a:p>
            <a:pPr>
              <a:lnSpc>
                <a:spcPts val="1600"/>
              </a:lnSpc>
              <a:spcBef>
                <a:spcPct val="0"/>
              </a:spcBef>
            </a:pPr>
            <a:endParaRPr lang="en-US" sz="1600" b="0" dirty="0"/>
          </a:p>
          <a:p>
            <a:pPr algn="just">
              <a:lnSpc>
                <a:spcPts val="1800"/>
              </a:lnSpc>
              <a:spcBef>
                <a:spcPts val="800"/>
              </a:spcBef>
            </a:pPr>
            <a:r>
              <a:rPr lang="en-US" sz="1800" dirty="0"/>
              <a:t>IPS should include similar considerations for TDF manager’s expertise</a:t>
            </a:r>
          </a:p>
          <a:p>
            <a:pPr>
              <a:lnSpc>
                <a:spcPts val="1500"/>
              </a:lnSpc>
              <a:spcBef>
                <a:spcPts val="825"/>
              </a:spcBef>
            </a:pPr>
            <a:r>
              <a:rPr lang="en-US" sz="1600" b="0" dirty="0"/>
              <a:t>   1) Developing TDF strategies and objectives</a:t>
            </a:r>
          </a:p>
          <a:p>
            <a:pPr>
              <a:lnSpc>
                <a:spcPts val="1500"/>
              </a:lnSpc>
              <a:spcBef>
                <a:spcPts val="825"/>
              </a:spcBef>
            </a:pPr>
            <a:r>
              <a:rPr lang="en-US" sz="1600" b="0" dirty="0"/>
              <a:t>   2) Designing glide paths</a:t>
            </a:r>
          </a:p>
          <a:p>
            <a:pPr>
              <a:lnSpc>
                <a:spcPts val="1500"/>
              </a:lnSpc>
              <a:spcBef>
                <a:spcPts val="825"/>
              </a:spcBef>
            </a:pPr>
            <a:r>
              <a:rPr lang="en-US" sz="1600" b="0" dirty="0"/>
              <a:t>   3) Selecting and managing TDF’s portfolio</a:t>
            </a:r>
          </a:p>
          <a:p>
            <a:pPr>
              <a:lnSpc>
                <a:spcPts val="1500"/>
              </a:lnSpc>
              <a:spcBef>
                <a:spcPts val="825"/>
              </a:spcBef>
            </a:pPr>
            <a:r>
              <a:rPr lang="en-US" sz="1600" b="0" dirty="0"/>
              <a:t>   4) Determining style for TDF and underlying funds</a:t>
            </a:r>
          </a:p>
          <a:p>
            <a:pPr>
              <a:lnSpc>
                <a:spcPts val="1500"/>
              </a:lnSpc>
              <a:spcBef>
                <a:spcPts val="825"/>
              </a:spcBef>
            </a:pPr>
            <a:endParaRPr lang="en-US" sz="1600" b="0" dirty="0"/>
          </a:p>
          <a:p>
            <a:pPr>
              <a:lnSpc>
                <a:spcPts val="1800"/>
              </a:lnSpc>
              <a:spcBef>
                <a:spcPts val="800"/>
              </a:spcBef>
            </a:pPr>
            <a:r>
              <a:rPr lang="en-US" sz="1800" dirty="0"/>
              <a:t>IPS guidelines should also address TDF manager’s experience</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15</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3066492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TDF </a:t>
            </a:r>
            <a:r>
              <a:rPr lang="en-US" spc="-75" dirty="0" smtClean="0">
                <a:solidFill>
                  <a:srgbClr val="144071"/>
                </a:solidFill>
                <a:latin typeface="Arial" panose="22635452340000000000" pitchFamily="2"/>
              </a:rPr>
              <a:t>Selection </a:t>
            </a:r>
            <a:r>
              <a:rPr lang="en-US" spc="-75" dirty="0">
                <a:solidFill>
                  <a:srgbClr val="144071"/>
                </a:solidFill>
                <a:latin typeface="Arial" panose="22635452340000000000" pitchFamily="2"/>
              </a:rPr>
              <a:t>C</a:t>
            </a:r>
            <a:r>
              <a:rPr lang="en-US" spc="-75" dirty="0" smtClean="0">
                <a:solidFill>
                  <a:srgbClr val="144071"/>
                </a:solidFill>
                <a:latin typeface="Arial" panose="22635452340000000000" pitchFamily="2"/>
              </a:rPr>
              <a:t>riteria </a:t>
            </a:r>
            <a:r>
              <a:rPr lang="en-US" spc="-75" dirty="0">
                <a:solidFill>
                  <a:srgbClr val="144071"/>
                </a:solidFill>
                <a:latin typeface="Arial" panose="22635452340000000000" pitchFamily="2"/>
              </a:rPr>
              <a:t>F</a:t>
            </a:r>
            <a:r>
              <a:rPr lang="en-US" spc="-75" dirty="0" smtClean="0">
                <a:solidFill>
                  <a:srgbClr val="144071"/>
                </a:solidFill>
                <a:latin typeface="Arial" panose="22635452340000000000" pitchFamily="2"/>
              </a:rPr>
              <a:t>or Plan’s </a:t>
            </a:r>
            <a:r>
              <a:rPr lang="en-US" spc="-75" dirty="0">
                <a:solidFill>
                  <a:srgbClr val="144071"/>
                </a:solidFill>
                <a:latin typeface="Arial" panose="22635452340000000000" pitchFamily="2"/>
              </a:rPr>
              <a:t>QDIA</a:t>
            </a:r>
          </a:p>
        </p:txBody>
      </p:sp>
      <p:sp>
        <p:nvSpPr>
          <p:cNvPr id="3" name="Content Placeholder 2"/>
          <p:cNvSpPr>
            <a:spLocks noGrp="1"/>
          </p:cNvSpPr>
          <p:nvPr>
            <p:ph sz="quarter" idx="11"/>
          </p:nvPr>
        </p:nvSpPr>
        <p:spPr>
          <a:xfrm>
            <a:off x="346680" y="1386378"/>
            <a:ext cx="8500458" cy="4937542"/>
          </a:xfrm>
        </p:spPr>
        <p:txBody>
          <a:bodyPr/>
          <a:lstStyle/>
          <a:p>
            <a:pPr>
              <a:lnSpc>
                <a:spcPts val="1600"/>
              </a:lnSpc>
              <a:spcBef>
                <a:spcPct val="0"/>
              </a:spcBef>
            </a:pPr>
            <a:r>
              <a:rPr lang="en-US" sz="1800" dirty="0"/>
              <a:t>IPS should include QDIA guidelines </a:t>
            </a:r>
          </a:p>
          <a:p>
            <a:pPr marL="285750" indent="-285750">
              <a:lnSpc>
                <a:spcPts val="1500"/>
              </a:lnSpc>
              <a:spcBef>
                <a:spcPts val="825"/>
              </a:spcBef>
              <a:buFont typeface="Arial" panose="020B0604020202020204" pitchFamily="34" charset="0"/>
              <a:buChar char="•"/>
            </a:pPr>
            <a:r>
              <a:rPr lang="en-US" sz="1600" b="0" dirty="0"/>
              <a:t>TDF must satisfy various QDIA requirements</a:t>
            </a:r>
          </a:p>
          <a:p>
            <a:pPr algn="just">
              <a:lnSpc>
                <a:spcPts val="1800"/>
              </a:lnSpc>
              <a:spcBef>
                <a:spcPts val="800"/>
              </a:spcBef>
            </a:pPr>
            <a:endParaRPr lang="en-US" sz="1600" dirty="0"/>
          </a:p>
          <a:p>
            <a:pPr algn="just">
              <a:lnSpc>
                <a:spcPts val="1800"/>
              </a:lnSpc>
              <a:spcBef>
                <a:spcPts val="800"/>
              </a:spcBef>
            </a:pPr>
            <a:r>
              <a:rPr lang="en-US" sz="1800" dirty="0"/>
              <a:t>QDIA rules include diversification requirement</a:t>
            </a:r>
          </a:p>
          <a:p>
            <a:pPr marL="285750" indent="-285750">
              <a:lnSpc>
                <a:spcPts val="1500"/>
              </a:lnSpc>
              <a:spcBef>
                <a:spcPts val="750"/>
              </a:spcBef>
              <a:buFont typeface="Arial" panose="020B0604020202020204" pitchFamily="34" charset="0"/>
              <a:buChar char="•"/>
            </a:pPr>
            <a:r>
              <a:rPr lang="en-US" sz="1600" b="0" dirty="0"/>
              <a:t>TDF must be diversified so as to minimize risk of large losses</a:t>
            </a:r>
          </a:p>
          <a:p>
            <a:pPr marL="285750" indent="-285750">
              <a:lnSpc>
                <a:spcPts val="1500"/>
              </a:lnSpc>
              <a:spcBef>
                <a:spcPts val="750"/>
              </a:spcBef>
              <a:buFont typeface="Arial" panose="020B0604020202020204" pitchFamily="34" charset="0"/>
              <a:buChar char="•"/>
            </a:pPr>
            <a:r>
              <a:rPr lang="en-US" sz="1600" b="0" dirty="0"/>
              <a:t>Should be designed to provide mix of equity and fixed income exposures</a:t>
            </a:r>
          </a:p>
          <a:p>
            <a:pPr>
              <a:lnSpc>
                <a:spcPts val="1800"/>
              </a:lnSpc>
              <a:spcBef>
                <a:spcPts val="800"/>
              </a:spcBef>
            </a:pPr>
            <a:endParaRPr lang="en-US" sz="1800" dirty="0"/>
          </a:p>
          <a:p>
            <a:pPr>
              <a:lnSpc>
                <a:spcPts val="1800"/>
              </a:lnSpc>
              <a:spcBef>
                <a:spcPts val="800"/>
              </a:spcBef>
            </a:pPr>
            <a:r>
              <a:rPr lang="en-US" sz="1800" dirty="0"/>
              <a:t>QDIA  must also satisfy transferability requirement</a:t>
            </a:r>
          </a:p>
          <a:p>
            <a:pPr marL="285750" indent="-285750">
              <a:lnSpc>
                <a:spcPts val="1500"/>
              </a:lnSpc>
              <a:spcBef>
                <a:spcPts val="750"/>
              </a:spcBef>
              <a:buFont typeface="Arial" panose="020B0604020202020204" pitchFamily="34" charset="0"/>
              <a:buChar char="•"/>
            </a:pPr>
            <a:r>
              <a:rPr lang="en-US" sz="1600" b="0" dirty="0"/>
              <a:t>Participants must be able to transfer to another option without penalty or restriction during first 90 days</a:t>
            </a:r>
          </a:p>
          <a:p>
            <a:pPr marL="285750" indent="-285750">
              <a:lnSpc>
                <a:spcPts val="1500"/>
              </a:lnSpc>
              <a:spcBef>
                <a:spcPts val="750"/>
              </a:spcBef>
              <a:buFont typeface="Arial" panose="020B0604020202020204" pitchFamily="34" charset="0"/>
              <a:buChar char="•"/>
            </a:pPr>
            <a:r>
              <a:rPr lang="en-US" sz="1600" b="0" dirty="0"/>
              <a:t>No short-term redemption fee permitted for 90-day period</a:t>
            </a:r>
          </a:p>
          <a:p>
            <a:pPr marL="0" lvl="1" indent="0">
              <a:lnSpc>
                <a:spcPts val="1800"/>
              </a:lnSpc>
              <a:spcBef>
                <a:spcPts val="800"/>
              </a:spcBef>
              <a:buNone/>
            </a:pPr>
            <a:endParaRPr lang="en-US" sz="1600" dirty="0"/>
          </a:p>
          <a:p>
            <a:pPr>
              <a:lnSpc>
                <a:spcPts val="1800"/>
              </a:lnSpc>
              <a:spcBef>
                <a:spcPts val="800"/>
              </a:spcBef>
            </a:pPr>
            <a:r>
              <a:rPr lang="en-US" sz="1800" dirty="0"/>
              <a:t>Plan’s QDIA should be reviewed on ongoing basis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16</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25004696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smtClean="0">
                <a:solidFill>
                  <a:srgbClr val="144071"/>
                </a:solidFill>
                <a:latin typeface="Arial" panose="22635452340000000000" pitchFamily="2"/>
              </a:rPr>
              <a:t>IPS Process</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251430" y="1262553"/>
            <a:ext cx="8500458" cy="4937542"/>
          </a:xfrm>
        </p:spPr>
        <p:txBody>
          <a:bodyPr/>
          <a:lstStyle/>
          <a:p>
            <a:pPr marL="91440">
              <a:lnSpc>
                <a:spcPts val="2900"/>
              </a:lnSpc>
              <a:spcBef>
                <a:spcPts val="0"/>
              </a:spcBef>
              <a:spcAft>
                <a:spcPts val="225"/>
              </a:spcAft>
              <a:defRPr/>
            </a:pPr>
            <a:r>
              <a:rPr lang="en-US" sz="1800" spc="-10" dirty="0" smtClean="0">
                <a:latin typeface="Arial" panose="22635452340000000000" pitchFamily="2"/>
              </a:rPr>
              <a:t>Leverage the IPS </a:t>
            </a:r>
            <a:r>
              <a:rPr lang="en-US" sz="1800" spc="-10" dirty="0">
                <a:latin typeface="Arial" panose="22635452340000000000" pitchFamily="2"/>
              </a:rPr>
              <a:t>Process</a:t>
            </a:r>
          </a:p>
          <a:p>
            <a:pPr marL="377190" indent="-285750">
              <a:lnSpc>
                <a:spcPts val="2900"/>
              </a:lnSpc>
              <a:spcBef>
                <a:spcPts val="0"/>
              </a:spcBef>
              <a:spcAft>
                <a:spcPts val="225"/>
              </a:spcAft>
              <a:buFont typeface="Arial" panose="020B0604020202020204" pitchFamily="34" charset="0"/>
              <a:buChar char="•"/>
              <a:defRPr/>
            </a:pPr>
            <a:r>
              <a:rPr lang="en-US" sz="1600" b="0" spc="-10" dirty="0">
                <a:latin typeface="Arial" panose="22635452340000000000" pitchFamily="2"/>
              </a:rPr>
              <a:t>Step 1:  Educate (plan sponsor)</a:t>
            </a:r>
          </a:p>
          <a:p>
            <a:pPr marL="377190" indent="-285750">
              <a:lnSpc>
                <a:spcPts val="2900"/>
              </a:lnSpc>
              <a:spcBef>
                <a:spcPts val="0"/>
              </a:spcBef>
              <a:spcAft>
                <a:spcPts val="225"/>
              </a:spcAft>
              <a:buFont typeface="Arial" panose="020B0604020202020204" pitchFamily="34" charset="0"/>
              <a:buChar char="•"/>
              <a:defRPr/>
            </a:pPr>
            <a:r>
              <a:rPr lang="en-US" sz="1600" b="0" spc="-10" dirty="0">
                <a:latin typeface="Arial" panose="22635452340000000000" pitchFamily="2"/>
              </a:rPr>
              <a:t>Step 2:  Revise IPS (by using Sample Addendum)</a:t>
            </a:r>
          </a:p>
          <a:p>
            <a:pPr marL="377190" indent="-285750">
              <a:lnSpc>
                <a:spcPts val="2900"/>
              </a:lnSpc>
              <a:spcBef>
                <a:spcPts val="0"/>
              </a:spcBef>
              <a:spcAft>
                <a:spcPts val="225"/>
              </a:spcAft>
              <a:buFont typeface="Arial" panose="020B0604020202020204" pitchFamily="34" charset="0"/>
              <a:buChar char="•"/>
              <a:defRPr/>
            </a:pPr>
            <a:r>
              <a:rPr lang="en-US" sz="1600" b="0" spc="-10" dirty="0">
                <a:latin typeface="Arial" panose="22635452340000000000" pitchFamily="2"/>
              </a:rPr>
              <a:t>Step 3:  Use IPS Worksheet (to conduct fiduciary review)</a:t>
            </a:r>
          </a:p>
          <a:p>
            <a:pPr marL="377190" indent="-285750">
              <a:lnSpc>
                <a:spcPts val="2900"/>
              </a:lnSpc>
              <a:spcBef>
                <a:spcPts val="0"/>
              </a:spcBef>
              <a:spcAft>
                <a:spcPts val="225"/>
              </a:spcAft>
              <a:buFont typeface="Arial" panose="020B0604020202020204" pitchFamily="34" charset="0"/>
              <a:buChar char="•"/>
              <a:defRPr/>
            </a:pPr>
            <a:r>
              <a:rPr lang="en-US" sz="1600" b="0" spc="-10" dirty="0">
                <a:latin typeface="Arial" panose="22635452340000000000" pitchFamily="2"/>
              </a:rPr>
              <a:t>Step 4:  Implement &amp; Monitor (on ongoing basis)</a:t>
            </a:r>
          </a:p>
        </p:txBody>
      </p:sp>
      <p:sp>
        <p:nvSpPr>
          <p:cNvPr id="4" name="Slide Number Placeholder 3"/>
          <p:cNvSpPr>
            <a:spLocks noGrp="1"/>
          </p:cNvSpPr>
          <p:nvPr>
            <p:ph type="sldNum" sz="quarter" idx="13"/>
          </p:nvPr>
        </p:nvSpPr>
        <p:spPr/>
        <p:txBody>
          <a:bodyPr/>
          <a:lstStyle/>
          <a:p>
            <a:fld id="{C0531ADF-2191-45C5-9D71-08764BF86A6F}" type="slidenum">
              <a:rPr lang="en-GB" smtClean="0"/>
              <a:pPr/>
              <a:t>17</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29797653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Step 1:  Educate </a:t>
            </a:r>
            <a:r>
              <a:rPr lang="en-US" spc="-75" dirty="0" smtClean="0">
                <a:solidFill>
                  <a:srgbClr val="144071"/>
                </a:solidFill>
                <a:latin typeface="Arial" panose="22635452340000000000" pitchFamily="2"/>
              </a:rPr>
              <a:t>Sponsors </a:t>
            </a:r>
            <a:r>
              <a:rPr lang="en-US" spc="-75" dirty="0">
                <a:solidFill>
                  <a:srgbClr val="144071"/>
                </a:solidFill>
                <a:latin typeface="Arial" panose="22635452340000000000" pitchFamily="2"/>
              </a:rPr>
              <a:t>A</a:t>
            </a:r>
            <a:r>
              <a:rPr lang="en-US" spc="-75" dirty="0" smtClean="0">
                <a:solidFill>
                  <a:srgbClr val="144071"/>
                </a:solidFill>
                <a:latin typeface="Arial" panose="22635452340000000000" pitchFamily="2"/>
              </a:rPr>
              <a:t>bout </a:t>
            </a:r>
            <a:r>
              <a:rPr lang="en-US" spc="-75" dirty="0">
                <a:solidFill>
                  <a:srgbClr val="144071"/>
                </a:solidFill>
                <a:latin typeface="Arial" panose="22635452340000000000" pitchFamily="2"/>
              </a:rPr>
              <a:t>IPS </a:t>
            </a:r>
            <a:r>
              <a:rPr lang="en-US" spc="-75" dirty="0" smtClean="0">
                <a:solidFill>
                  <a:srgbClr val="144071"/>
                </a:solidFill>
                <a:latin typeface="Arial" panose="22635452340000000000" pitchFamily="2"/>
              </a:rPr>
              <a:t>Process</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27630" y="1367328"/>
            <a:ext cx="8500458" cy="4937542"/>
          </a:xfrm>
        </p:spPr>
        <p:txBody>
          <a:bodyPr/>
          <a:lstStyle/>
          <a:p>
            <a:pPr algn="just">
              <a:lnSpc>
                <a:spcPts val="1800"/>
              </a:lnSpc>
              <a:spcBef>
                <a:spcPts val="800"/>
              </a:spcBef>
            </a:pPr>
            <a:r>
              <a:rPr lang="en-US" sz="1800" dirty="0"/>
              <a:t>Highlight importance of IPS guidelines for TDFs</a:t>
            </a:r>
          </a:p>
          <a:p>
            <a:pPr marL="285750" indent="-285750">
              <a:lnSpc>
                <a:spcPts val="1500"/>
              </a:lnSpc>
              <a:spcBef>
                <a:spcPts val="750"/>
              </a:spcBef>
              <a:buFont typeface="Arial" panose="020B0604020202020204" pitchFamily="34" charset="0"/>
              <a:buChar char="•"/>
            </a:pPr>
            <a:r>
              <a:rPr lang="en-US" sz="1600" b="0" dirty="0"/>
              <a:t>Key characteristics of target date funds</a:t>
            </a:r>
          </a:p>
          <a:p>
            <a:pPr marL="285750" indent="-285750">
              <a:lnSpc>
                <a:spcPts val="1500"/>
              </a:lnSpc>
              <a:spcBef>
                <a:spcPts val="750"/>
              </a:spcBef>
              <a:buFont typeface="Arial" panose="020B0604020202020204" pitchFamily="34" charset="0"/>
              <a:buChar char="•"/>
            </a:pPr>
            <a:r>
              <a:rPr lang="en-US" sz="1600" b="0" dirty="0"/>
              <a:t>Differences can significantly impact performance of different TDFs</a:t>
            </a:r>
          </a:p>
          <a:p>
            <a:pPr>
              <a:lnSpc>
                <a:spcPts val="1500"/>
              </a:lnSpc>
              <a:spcBef>
                <a:spcPts val="750"/>
              </a:spcBef>
            </a:pPr>
            <a:endParaRPr lang="en-US" sz="1600" dirty="0"/>
          </a:p>
          <a:p>
            <a:pPr>
              <a:lnSpc>
                <a:spcPts val="1500"/>
              </a:lnSpc>
              <a:spcBef>
                <a:spcPts val="750"/>
              </a:spcBef>
            </a:pPr>
            <a:r>
              <a:rPr lang="en-US" sz="1800" dirty="0"/>
              <a:t>IPS documentation should also serve as educational materials</a:t>
            </a:r>
          </a:p>
          <a:p>
            <a:pPr marL="285750" indent="-285750">
              <a:lnSpc>
                <a:spcPts val="1500"/>
              </a:lnSpc>
              <a:spcBef>
                <a:spcPts val="750"/>
              </a:spcBef>
              <a:buFont typeface="Arial" panose="020B0604020202020204" pitchFamily="34" charset="0"/>
              <a:buChar char="•"/>
            </a:pPr>
            <a:r>
              <a:rPr lang="en-US" sz="1600" b="0" dirty="0"/>
              <a:t>See </a:t>
            </a:r>
            <a:r>
              <a:rPr lang="en-US" sz="1600" b="0" i="1" dirty="0"/>
              <a:t>Sample Addendum </a:t>
            </a:r>
            <a:r>
              <a:rPr lang="en-US" sz="1600" b="0" dirty="0"/>
              <a:t>and </a:t>
            </a:r>
            <a:r>
              <a:rPr lang="en-US" sz="1600" b="0" i="1" dirty="0"/>
              <a:t>Sample Exhibit (IPS Worksheet)</a:t>
            </a:r>
          </a:p>
          <a:p>
            <a:pPr marL="285750" indent="-285750">
              <a:lnSpc>
                <a:spcPts val="1500"/>
              </a:lnSpc>
              <a:spcBef>
                <a:spcPts val="750"/>
              </a:spcBef>
              <a:buFont typeface="Arial" panose="020B0604020202020204" pitchFamily="34" charset="0"/>
              <a:buChar char="•"/>
            </a:pPr>
            <a:r>
              <a:rPr lang="en-US" sz="1600" b="0" dirty="0"/>
              <a:t>Should provide general overview of TDF product design</a:t>
            </a:r>
          </a:p>
          <a:p>
            <a:pPr marL="91440">
              <a:lnSpc>
                <a:spcPts val="2900"/>
              </a:lnSpc>
              <a:spcBef>
                <a:spcPts val="0"/>
              </a:spcBef>
              <a:spcAft>
                <a:spcPts val="225"/>
              </a:spcAft>
              <a:defRPr/>
            </a:pPr>
            <a:endParaRPr lang="en-US" sz="16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18</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42521794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Step 2:  Revise IPS T</a:t>
            </a:r>
            <a:r>
              <a:rPr lang="en-US" spc="-75" dirty="0" smtClean="0">
                <a:solidFill>
                  <a:srgbClr val="144071"/>
                </a:solidFill>
                <a:latin typeface="Arial" panose="22635452340000000000" pitchFamily="2"/>
              </a:rPr>
              <a:t>o Add </a:t>
            </a:r>
            <a:r>
              <a:rPr lang="en-US" spc="-75" dirty="0">
                <a:solidFill>
                  <a:srgbClr val="144071"/>
                </a:solidFill>
                <a:latin typeface="Arial" panose="22635452340000000000" pitchFamily="2"/>
              </a:rPr>
              <a:t>TDF </a:t>
            </a:r>
            <a:r>
              <a:rPr lang="en-US" spc="-75" dirty="0" smtClean="0">
                <a:solidFill>
                  <a:srgbClr val="144071"/>
                </a:solidFill>
                <a:latin typeface="Arial" panose="22635452340000000000" pitchFamily="2"/>
              </a:rPr>
              <a:t>Considerations</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37155" y="1376853"/>
            <a:ext cx="8500458" cy="4937542"/>
          </a:xfrm>
        </p:spPr>
        <p:txBody>
          <a:bodyPr/>
          <a:lstStyle/>
          <a:p>
            <a:pPr algn="just">
              <a:lnSpc>
                <a:spcPts val="1800"/>
              </a:lnSpc>
              <a:spcBef>
                <a:spcPts val="800"/>
              </a:spcBef>
            </a:pPr>
            <a:r>
              <a:rPr lang="en-US" sz="1800" dirty="0"/>
              <a:t>TDF considerations should be included in plan’s existing IPS</a:t>
            </a:r>
          </a:p>
          <a:p>
            <a:pPr marL="285750" indent="-285750">
              <a:lnSpc>
                <a:spcPts val="1500"/>
              </a:lnSpc>
              <a:spcBef>
                <a:spcPts val="750"/>
              </a:spcBef>
              <a:buFont typeface="Arial" panose="020B0604020202020204" pitchFamily="34" charset="0"/>
              <a:buChar char="•"/>
            </a:pPr>
            <a:r>
              <a:rPr lang="en-US" sz="1600" b="0" dirty="0"/>
              <a:t>But many IPS documents are written generically for non-TDF funds</a:t>
            </a:r>
          </a:p>
          <a:p>
            <a:pPr marL="285750" indent="-285750">
              <a:lnSpc>
                <a:spcPts val="1500"/>
              </a:lnSpc>
              <a:spcBef>
                <a:spcPts val="750"/>
              </a:spcBef>
              <a:buFont typeface="Arial" panose="020B0604020202020204" pitchFamily="34" charset="0"/>
              <a:buChar char="•"/>
            </a:pPr>
            <a:r>
              <a:rPr lang="en-US" sz="1600" b="0" dirty="0"/>
              <a:t>Existing IPS may be amended through addendum</a:t>
            </a:r>
          </a:p>
          <a:p>
            <a:pPr>
              <a:lnSpc>
                <a:spcPts val="1500"/>
              </a:lnSpc>
              <a:spcBef>
                <a:spcPts val="750"/>
              </a:spcBef>
            </a:pPr>
            <a:endParaRPr lang="en-US" sz="1800" dirty="0"/>
          </a:p>
          <a:p>
            <a:pPr>
              <a:lnSpc>
                <a:spcPts val="1500"/>
              </a:lnSpc>
              <a:spcBef>
                <a:spcPts val="750"/>
              </a:spcBef>
            </a:pPr>
            <a:r>
              <a:rPr lang="en-US" sz="1800" dirty="0"/>
              <a:t>Recap:  key considerations for target date funds</a:t>
            </a:r>
          </a:p>
          <a:p>
            <a:pPr>
              <a:lnSpc>
                <a:spcPts val="1500"/>
              </a:lnSpc>
              <a:spcBef>
                <a:spcPts val="825"/>
              </a:spcBef>
            </a:pPr>
            <a:r>
              <a:rPr lang="en-US" sz="1600" b="0" dirty="0"/>
              <a:t>   1) TDF’s objective</a:t>
            </a:r>
          </a:p>
          <a:p>
            <a:pPr>
              <a:lnSpc>
                <a:spcPts val="1500"/>
              </a:lnSpc>
              <a:spcBef>
                <a:spcPts val="825"/>
              </a:spcBef>
            </a:pPr>
            <a:r>
              <a:rPr lang="en-US" sz="1600" b="0" dirty="0"/>
              <a:t>   2) Glide path</a:t>
            </a:r>
          </a:p>
          <a:p>
            <a:pPr>
              <a:lnSpc>
                <a:spcPts val="1500"/>
              </a:lnSpc>
              <a:spcBef>
                <a:spcPts val="825"/>
              </a:spcBef>
            </a:pPr>
            <a:r>
              <a:rPr lang="en-US" sz="1600" b="0" dirty="0"/>
              <a:t>   3) Asset allocation</a:t>
            </a:r>
          </a:p>
          <a:p>
            <a:pPr>
              <a:lnSpc>
                <a:spcPts val="1500"/>
              </a:lnSpc>
              <a:spcBef>
                <a:spcPts val="825"/>
              </a:spcBef>
            </a:pPr>
            <a:r>
              <a:rPr lang="en-US" sz="1600" b="0" dirty="0"/>
              <a:t>   4) Implementation strategy</a:t>
            </a:r>
          </a:p>
          <a:p>
            <a:pPr>
              <a:lnSpc>
                <a:spcPts val="1500"/>
              </a:lnSpc>
              <a:spcBef>
                <a:spcPts val="825"/>
              </a:spcBef>
            </a:pPr>
            <a:endParaRPr lang="en-US" sz="1800" dirty="0"/>
          </a:p>
          <a:p>
            <a:pPr>
              <a:lnSpc>
                <a:spcPts val="1800"/>
              </a:lnSpc>
              <a:spcBef>
                <a:spcPts val="800"/>
              </a:spcBef>
            </a:pPr>
            <a:r>
              <a:rPr lang="en-US" sz="1800" dirty="0"/>
              <a:t>Other considerations for target date funds</a:t>
            </a:r>
          </a:p>
          <a:p>
            <a:pPr marL="285750" indent="-285750">
              <a:lnSpc>
                <a:spcPts val="1500"/>
              </a:lnSpc>
              <a:spcBef>
                <a:spcPts val="750"/>
              </a:spcBef>
              <a:buFont typeface="Arial" panose="020B0604020202020204" pitchFamily="34" charset="0"/>
              <a:buChar char="•"/>
            </a:pPr>
            <a:r>
              <a:rPr lang="en-US" sz="1600" b="0" dirty="0"/>
              <a:t>TDF manager’s qualifications</a:t>
            </a:r>
          </a:p>
          <a:p>
            <a:pPr marL="285750" indent="-285750">
              <a:lnSpc>
                <a:spcPts val="1500"/>
              </a:lnSpc>
              <a:spcBef>
                <a:spcPts val="750"/>
              </a:spcBef>
              <a:buFont typeface="Arial" panose="020B0604020202020204" pitchFamily="34" charset="0"/>
              <a:buChar char="•"/>
            </a:pPr>
            <a:r>
              <a:rPr lang="en-US" sz="1600" b="0" dirty="0"/>
              <a:t>QDIA requirements</a:t>
            </a:r>
          </a:p>
          <a:p>
            <a:pPr marL="91440">
              <a:lnSpc>
                <a:spcPts val="2900"/>
              </a:lnSpc>
              <a:spcBef>
                <a:spcPts val="0"/>
              </a:spcBef>
              <a:spcAft>
                <a:spcPts val="225"/>
              </a:spcAft>
              <a:defRPr/>
            </a:pPr>
            <a:endParaRPr lang="en-US" sz="16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19</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4532723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Step 3:  Use IPS </a:t>
            </a:r>
            <a:r>
              <a:rPr lang="en-US" spc="-75" dirty="0" smtClean="0">
                <a:solidFill>
                  <a:srgbClr val="144071"/>
                </a:solidFill>
                <a:latin typeface="Arial" panose="22635452340000000000" pitchFamily="2"/>
              </a:rPr>
              <a:t>Worksheet </a:t>
            </a:r>
            <a:r>
              <a:rPr lang="en-US" spc="-75" dirty="0">
                <a:solidFill>
                  <a:srgbClr val="144071"/>
                </a:solidFill>
                <a:latin typeface="Arial" panose="22635452340000000000" pitchFamily="2"/>
              </a:rPr>
              <a:t>F</a:t>
            </a:r>
            <a:r>
              <a:rPr lang="en-US" spc="-75" dirty="0" smtClean="0">
                <a:solidFill>
                  <a:srgbClr val="144071"/>
                </a:solidFill>
                <a:latin typeface="Arial" panose="22635452340000000000" pitchFamily="2"/>
              </a:rPr>
              <a:t>or </a:t>
            </a:r>
            <a:r>
              <a:rPr lang="en-US" spc="-75" dirty="0">
                <a:solidFill>
                  <a:srgbClr val="144071"/>
                </a:solidFill>
                <a:latin typeface="Arial" panose="22635452340000000000" pitchFamily="2"/>
              </a:rPr>
              <a:t>TDF </a:t>
            </a:r>
            <a:r>
              <a:rPr lang="en-US" spc="-75" dirty="0" smtClean="0">
                <a:solidFill>
                  <a:srgbClr val="144071"/>
                </a:solidFill>
                <a:latin typeface="Arial" panose="22635452340000000000" pitchFamily="2"/>
              </a:rPr>
              <a:t>Evaluations</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46680" y="1376853"/>
            <a:ext cx="8500458" cy="4937542"/>
          </a:xfrm>
        </p:spPr>
        <p:txBody>
          <a:bodyPr/>
          <a:lstStyle/>
          <a:p>
            <a:pPr algn="just">
              <a:lnSpc>
                <a:spcPts val="1800"/>
              </a:lnSpc>
              <a:spcBef>
                <a:spcPts val="800"/>
              </a:spcBef>
            </a:pPr>
            <a:r>
              <a:rPr lang="en-US" sz="1800" dirty="0"/>
              <a:t>Plan fiduciaries should document TDF review process</a:t>
            </a:r>
          </a:p>
          <a:p>
            <a:pPr marL="342900" indent="-342900">
              <a:lnSpc>
                <a:spcPts val="1500"/>
              </a:lnSpc>
              <a:spcBef>
                <a:spcPts val="750"/>
              </a:spcBef>
              <a:buFont typeface="Arial" panose="020B0604020202020204" pitchFamily="34" charset="0"/>
              <a:buChar char="•"/>
            </a:pPr>
            <a:r>
              <a:rPr lang="en-US" sz="1600" b="0" dirty="0"/>
              <a:t>IPS addendum is </a:t>
            </a:r>
            <a:r>
              <a:rPr lang="en-US" sz="1600" b="0" dirty="0" smtClean="0"/>
              <a:t>helpful, </a:t>
            </a:r>
            <a:r>
              <a:rPr lang="en-US" sz="1600" b="0" dirty="0"/>
              <a:t>but insufficient</a:t>
            </a:r>
          </a:p>
          <a:p>
            <a:pPr marL="342900" indent="-342900">
              <a:lnSpc>
                <a:spcPts val="1500"/>
              </a:lnSpc>
              <a:spcBef>
                <a:spcPts val="750"/>
              </a:spcBef>
              <a:buFont typeface="Arial" panose="020B0604020202020204" pitchFamily="34" charset="0"/>
              <a:buChar char="•"/>
            </a:pPr>
            <a:r>
              <a:rPr lang="en-US" sz="1600" b="0" dirty="0"/>
              <a:t>Need more practical and detailed documentation</a:t>
            </a:r>
          </a:p>
          <a:p>
            <a:pPr>
              <a:lnSpc>
                <a:spcPts val="1500"/>
              </a:lnSpc>
              <a:spcBef>
                <a:spcPts val="750"/>
              </a:spcBef>
            </a:pPr>
            <a:endParaRPr lang="en-US" sz="1800" dirty="0"/>
          </a:p>
          <a:p>
            <a:pPr>
              <a:lnSpc>
                <a:spcPts val="1500"/>
              </a:lnSpc>
              <a:spcBef>
                <a:spcPts val="750"/>
              </a:spcBef>
            </a:pPr>
            <a:r>
              <a:rPr lang="en-US" sz="1800" dirty="0"/>
              <a:t>IPS worksheet can assist in TDF review documentation</a:t>
            </a:r>
          </a:p>
          <a:p>
            <a:pPr marL="342900" indent="-342900">
              <a:lnSpc>
                <a:spcPts val="1500"/>
              </a:lnSpc>
              <a:spcBef>
                <a:spcPts val="750"/>
              </a:spcBef>
              <a:buFont typeface="Arial" panose="020B0604020202020204" pitchFamily="34" charset="0"/>
              <a:buChar char="•"/>
            </a:pPr>
            <a:r>
              <a:rPr lang="en-US" sz="1600" b="0" dirty="0"/>
              <a:t>Note the date of review</a:t>
            </a:r>
          </a:p>
          <a:p>
            <a:pPr marL="342900" indent="-342900">
              <a:lnSpc>
                <a:spcPts val="1500"/>
              </a:lnSpc>
              <a:spcBef>
                <a:spcPts val="750"/>
              </a:spcBef>
              <a:buFont typeface="Arial" panose="020B0604020202020204" pitchFamily="34" charset="0"/>
              <a:buChar char="•"/>
            </a:pPr>
            <a:r>
              <a:rPr lang="en-US" sz="1600" b="0" dirty="0"/>
              <a:t>Retain documents gathered for review</a:t>
            </a:r>
          </a:p>
          <a:p>
            <a:pPr marL="342900" indent="-342900">
              <a:lnSpc>
                <a:spcPts val="1500"/>
              </a:lnSpc>
              <a:spcBef>
                <a:spcPts val="750"/>
              </a:spcBef>
              <a:buFont typeface="Arial" panose="020B0604020202020204" pitchFamily="34" charset="0"/>
              <a:buChar char="•"/>
            </a:pPr>
            <a:r>
              <a:rPr lang="en-US" sz="1600" b="0" dirty="0"/>
              <a:t>Note completion of review using IPS worksheet</a:t>
            </a:r>
          </a:p>
          <a:p>
            <a:pPr>
              <a:lnSpc>
                <a:spcPts val="1800"/>
              </a:lnSpc>
              <a:spcBef>
                <a:spcPts val="800"/>
              </a:spcBef>
            </a:pPr>
            <a:endParaRPr lang="en-US" sz="2400" dirty="0"/>
          </a:p>
          <a:p>
            <a:pPr>
              <a:lnSpc>
                <a:spcPts val="1800"/>
              </a:lnSpc>
              <a:spcBef>
                <a:spcPts val="800"/>
              </a:spcBef>
            </a:pPr>
            <a:r>
              <a:rPr lang="en-US" sz="1800" dirty="0"/>
              <a:t>IPS worksheet can help demonstrate prudent process</a:t>
            </a:r>
          </a:p>
          <a:p>
            <a:pPr marL="285750" indent="-285750">
              <a:lnSpc>
                <a:spcPts val="1500"/>
              </a:lnSpc>
              <a:spcBef>
                <a:spcPts val="750"/>
              </a:spcBef>
              <a:buFont typeface="Arial" panose="020B0604020202020204" pitchFamily="34" charset="0"/>
              <a:buChar char="•"/>
            </a:pPr>
            <a:r>
              <a:rPr lang="en-US" sz="1600" b="0" dirty="0"/>
              <a:t>Attach as exhibit to IPS</a:t>
            </a:r>
          </a:p>
          <a:p>
            <a:pPr marL="285750" indent="-285750">
              <a:lnSpc>
                <a:spcPts val="1500"/>
              </a:lnSpc>
              <a:spcBef>
                <a:spcPts val="750"/>
              </a:spcBef>
              <a:buFont typeface="Arial" panose="020B0604020202020204" pitchFamily="34" charset="0"/>
              <a:buChar char="•"/>
            </a:pPr>
            <a:r>
              <a:rPr lang="en-US" sz="1600" b="0" dirty="0" smtClean="0"/>
              <a:t>Illustrative IPS worksheet included in </a:t>
            </a:r>
            <a:r>
              <a:rPr lang="en-US" sz="1600" b="0" i="1" dirty="0" smtClean="0"/>
              <a:t>Sample Exhibit</a:t>
            </a:r>
          </a:p>
          <a:p>
            <a:pPr marL="91440">
              <a:lnSpc>
                <a:spcPts val="2900"/>
              </a:lnSpc>
              <a:spcBef>
                <a:spcPts val="0"/>
              </a:spcBef>
              <a:spcAft>
                <a:spcPts val="225"/>
              </a:spcAft>
              <a:defRPr/>
            </a:pPr>
            <a:endParaRPr lang="en-US" sz="16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20</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539127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Step 3 (</a:t>
            </a:r>
            <a:r>
              <a:rPr lang="en-US" i="1" spc="-75" dirty="0">
                <a:solidFill>
                  <a:srgbClr val="144071"/>
                </a:solidFill>
                <a:latin typeface="Arial" panose="22635452340000000000" pitchFamily="2"/>
              </a:rPr>
              <a:t>cont’d</a:t>
            </a:r>
            <a:r>
              <a:rPr lang="en-US" spc="-75" dirty="0">
                <a:solidFill>
                  <a:srgbClr val="144071"/>
                </a:solidFill>
                <a:latin typeface="Arial" panose="22635452340000000000" pitchFamily="2"/>
              </a:rPr>
              <a:t>):  Practical </a:t>
            </a:r>
            <a:r>
              <a:rPr lang="en-US" spc="-75" dirty="0" smtClean="0">
                <a:solidFill>
                  <a:srgbClr val="144071"/>
                </a:solidFill>
                <a:latin typeface="Arial" panose="22635452340000000000" pitchFamily="2"/>
              </a:rPr>
              <a:t>Guidance </a:t>
            </a:r>
            <a:r>
              <a:rPr lang="en-US" spc="-75" dirty="0">
                <a:solidFill>
                  <a:srgbClr val="144071"/>
                </a:solidFill>
                <a:latin typeface="Arial" panose="22635452340000000000" pitchFamily="2"/>
              </a:rPr>
              <a:t>I</a:t>
            </a:r>
            <a:r>
              <a:rPr lang="en-US" spc="-75" dirty="0" smtClean="0">
                <a:solidFill>
                  <a:srgbClr val="144071"/>
                </a:solidFill>
                <a:latin typeface="Arial" panose="22635452340000000000" pitchFamily="2"/>
              </a:rPr>
              <a:t>n </a:t>
            </a:r>
            <a:r>
              <a:rPr lang="en-US" spc="-75" dirty="0">
                <a:solidFill>
                  <a:srgbClr val="144071"/>
                </a:solidFill>
                <a:latin typeface="Arial" panose="22635452340000000000" pitchFamily="2"/>
              </a:rPr>
              <a:t>IPS </a:t>
            </a:r>
            <a:r>
              <a:rPr lang="en-US" spc="-75" dirty="0" smtClean="0">
                <a:solidFill>
                  <a:srgbClr val="144071"/>
                </a:solidFill>
                <a:latin typeface="Arial" panose="22635452340000000000" pitchFamily="2"/>
              </a:rPr>
              <a:t>Worksheet</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46680" y="1376853"/>
            <a:ext cx="8500458" cy="4937542"/>
          </a:xfrm>
        </p:spPr>
        <p:txBody>
          <a:bodyPr/>
          <a:lstStyle/>
          <a:p>
            <a:pPr algn="just">
              <a:lnSpc>
                <a:spcPts val="1800"/>
              </a:lnSpc>
              <a:spcBef>
                <a:spcPts val="800"/>
              </a:spcBef>
            </a:pPr>
            <a:r>
              <a:rPr lang="en-US" sz="1800" dirty="0"/>
              <a:t>IPS worksheet can be designed to provide easy-to-follow instructions</a:t>
            </a:r>
          </a:p>
          <a:p>
            <a:pPr>
              <a:lnSpc>
                <a:spcPts val="1500"/>
              </a:lnSpc>
              <a:spcBef>
                <a:spcPts val="750"/>
              </a:spcBef>
            </a:pPr>
            <a:endParaRPr lang="en-US" sz="1800" dirty="0"/>
          </a:p>
          <a:p>
            <a:pPr>
              <a:lnSpc>
                <a:spcPts val="1500"/>
              </a:lnSpc>
              <a:spcBef>
                <a:spcPts val="750"/>
              </a:spcBef>
            </a:pPr>
            <a:r>
              <a:rPr lang="en-US" sz="1800" dirty="0"/>
              <a:t>Sample steps for evaluating TDF objective</a:t>
            </a:r>
          </a:p>
          <a:p>
            <a:pPr marL="285750" indent="-285750">
              <a:lnSpc>
                <a:spcPts val="1500"/>
              </a:lnSpc>
              <a:spcBef>
                <a:spcPts val="750"/>
              </a:spcBef>
              <a:buFont typeface="Arial" panose="020B0604020202020204" pitchFamily="34" charset="0"/>
              <a:buChar char="•"/>
            </a:pPr>
            <a:r>
              <a:rPr lang="en-US" sz="1600" b="0" dirty="0"/>
              <a:t>Guidance on locating TDF’s investment strategy information</a:t>
            </a:r>
          </a:p>
          <a:p>
            <a:pPr marL="285750" indent="-285750">
              <a:lnSpc>
                <a:spcPts val="1500"/>
              </a:lnSpc>
              <a:spcBef>
                <a:spcPts val="750"/>
              </a:spcBef>
              <a:buFont typeface="Arial" panose="020B0604020202020204" pitchFamily="34" charset="0"/>
              <a:buChar char="•"/>
            </a:pPr>
            <a:r>
              <a:rPr lang="en-US" sz="1600" b="0" dirty="0"/>
              <a:t>Method for assessing risk tolerance of participants</a:t>
            </a:r>
          </a:p>
          <a:p>
            <a:pPr marL="285750" indent="-285750">
              <a:lnSpc>
                <a:spcPts val="1500"/>
              </a:lnSpc>
              <a:spcBef>
                <a:spcPts val="750"/>
              </a:spcBef>
              <a:buFont typeface="Arial" panose="020B0604020202020204" pitchFamily="34" charset="0"/>
              <a:buChar char="•"/>
            </a:pPr>
            <a:r>
              <a:rPr lang="en-US" sz="1600" b="0" dirty="0"/>
              <a:t>Conservative TDF more appropriate for participants with lower risk tolerance</a:t>
            </a:r>
          </a:p>
          <a:p>
            <a:pPr>
              <a:lnSpc>
                <a:spcPts val="1800"/>
              </a:lnSpc>
              <a:spcBef>
                <a:spcPts val="800"/>
              </a:spcBef>
            </a:pPr>
            <a:endParaRPr lang="en-US" sz="1800" dirty="0"/>
          </a:p>
          <a:p>
            <a:pPr>
              <a:lnSpc>
                <a:spcPts val="1800"/>
              </a:lnSpc>
              <a:spcBef>
                <a:spcPts val="800"/>
              </a:spcBef>
            </a:pPr>
            <a:r>
              <a:rPr lang="en-US" sz="1800" dirty="0"/>
              <a:t>Sample steps for evaluating TDF glide path</a:t>
            </a:r>
          </a:p>
          <a:p>
            <a:pPr marL="285750" indent="-285750">
              <a:lnSpc>
                <a:spcPts val="1500"/>
              </a:lnSpc>
              <a:spcBef>
                <a:spcPts val="750"/>
              </a:spcBef>
              <a:buFont typeface="Arial" panose="020B0604020202020204" pitchFamily="34" charset="0"/>
              <a:buChar char="•"/>
            </a:pPr>
            <a:r>
              <a:rPr lang="en-US" sz="1600" b="0" dirty="0"/>
              <a:t>Focus on key elements:  (1) initial equity allocation, (2) slope and (3) equity landing point</a:t>
            </a:r>
          </a:p>
          <a:p>
            <a:pPr marL="285750" indent="-285750">
              <a:lnSpc>
                <a:spcPts val="1500"/>
              </a:lnSpc>
              <a:spcBef>
                <a:spcPts val="750"/>
              </a:spcBef>
              <a:buFont typeface="Arial" panose="020B0604020202020204" pitchFamily="34" charset="0"/>
              <a:buChar char="•"/>
            </a:pPr>
            <a:r>
              <a:rPr lang="en-US" sz="1600" b="0" dirty="0"/>
              <a:t>Glide path must be appropriate for both younger and older participants</a:t>
            </a:r>
          </a:p>
          <a:p>
            <a:pPr marL="91440">
              <a:lnSpc>
                <a:spcPts val="2900"/>
              </a:lnSpc>
              <a:spcBef>
                <a:spcPts val="0"/>
              </a:spcBef>
              <a:spcAft>
                <a:spcPts val="225"/>
              </a:spcAft>
              <a:defRPr/>
            </a:pPr>
            <a:endParaRPr lang="en-US" sz="16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21</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3862867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Step 3 (</a:t>
            </a:r>
            <a:r>
              <a:rPr lang="en-US" i="1" spc="-75" dirty="0">
                <a:solidFill>
                  <a:srgbClr val="144071"/>
                </a:solidFill>
                <a:latin typeface="Arial" panose="22635452340000000000" pitchFamily="2"/>
              </a:rPr>
              <a:t>cont’d</a:t>
            </a:r>
            <a:r>
              <a:rPr lang="en-US" spc="-75" dirty="0">
                <a:solidFill>
                  <a:srgbClr val="144071"/>
                </a:solidFill>
                <a:latin typeface="Arial" panose="22635452340000000000" pitchFamily="2"/>
              </a:rPr>
              <a:t>):  More </a:t>
            </a:r>
            <a:r>
              <a:rPr lang="en-US" spc="-75" dirty="0" smtClean="0">
                <a:solidFill>
                  <a:srgbClr val="144071"/>
                </a:solidFill>
                <a:latin typeface="Arial" panose="22635452340000000000" pitchFamily="2"/>
              </a:rPr>
              <a:t>Sample </a:t>
            </a:r>
            <a:r>
              <a:rPr lang="en-US" spc="-75" dirty="0">
                <a:solidFill>
                  <a:srgbClr val="144071"/>
                </a:solidFill>
                <a:latin typeface="Arial" panose="22635452340000000000" pitchFamily="2"/>
              </a:rPr>
              <a:t>S</a:t>
            </a:r>
            <a:r>
              <a:rPr lang="en-US" spc="-75" dirty="0" smtClean="0">
                <a:solidFill>
                  <a:srgbClr val="144071"/>
                </a:solidFill>
                <a:latin typeface="Arial" panose="22635452340000000000" pitchFamily="2"/>
              </a:rPr>
              <a:t>teps </a:t>
            </a:r>
            <a:r>
              <a:rPr lang="en-US" spc="-75" dirty="0">
                <a:solidFill>
                  <a:srgbClr val="144071"/>
                </a:solidFill>
                <a:latin typeface="Arial" panose="22635452340000000000" pitchFamily="2"/>
              </a:rPr>
              <a:t>F</a:t>
            </a:r>
            <a:r>
              <a:rPr lang="en-US" spc="-75" dirty="0" smtClean="0">
                <a:solidFill>
                  <a:srgbClr val="144071"/>
                </a:solidFill>
                <a:latin typeface="Arial" panose="22635452340000000000" pitchFamily="2"/>
              </a:rPr>
              <a:t>or </a:t>
            </a:r>
            <a:r>
              <a:rPr lang="en-US" spc="-75" dirty="0">
                <a:solidFill>
                  <a:srgbClr val="144071"/>
                </a:solidFill>
                <a:latin typeface="Arial" panose="22635452340000000000" pitchFamily="2"/>
              </a:rPr>
              <a:t>IPS </a:t>
            </a:r>
            <a:r>
              <a:rPr lang="en-US" spc="-75" dirty="0" smtClean="0">
                <a:solidFill>
                  <a:srgbClr val="144071"/>
                </a:solidFill>
                <a:latin typeface="Arial" panose="22635452340000000000" pitchFamily="2"/>
              </a:rPr>
              <a:t>Worksheet</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308580" y="1376853"/>
            <a:ext cx="8500458" cy="4937542"/>
          </a:xfrm>
        </p:spPr>
        <p:txBody>
          <a:bodyPr/>
          <a:lstStyle/>
          <a:p>
            <a:pPr algn="just">
              <a:lnSpc>
                <a:spcPts val="1800"/>
              </a:lnSpc>
              <a:spcBef>
                <a:spcPts val="800"/>
              </a:spcBef>
            </a:pPr>
            <a:r>
              <a:rPr lang="en-US" sz="1800" dirty="0"/>
              <a:t>Sample steps for evaluating TDF’s asset allocation</a:t>
            </a:r>
          </a:p>
          <a:p>
            <a:pPr marL="285750" indent="-285750">
              <a:lnSpc>
                <a:spcPts val="1500"/>
              </a:lnSpc>
              <a:spcBef>
                <a:spcPts val="750"/>
              </a:spcBef>
              <a:buFont typeface="Arial" panose="020B0604020202020204" pitchFamily="34" charset="0"/>
              <a:buChar char="•"/>
            </a:pPr>
            <a:r>
              <a:rPr lang="en-US" sz="1600" b="0" dirty="0"/>
              <a:t>Checklist for confirming coverage of all major asset classes</a:t>
            </a:r>
          </a:p>
          <a:p>
            <a:pPr marL="285750" indent="-285750">
              <a:lnSpc>
                <a:spcPts val="1500"/>
              </a:lnSpc>
              <a:spcBef>
                <a:spcPts val="750"/>
              </a:spcBef>
              <a:buFont typeface="Arial" panose="020B0604020202020204" pitchFamily="34" charset="0"/>
              <a:buChar char="•"/>
            </a:pPr>
            <a:r>
              <a:rPr lang="en-US" sz="1600" b="0" dirty="0"/>
              <a:t>Guidance on what to focus on when evaluating underlying funds</a:t>
            </a:r>
            <a:r>
              <a:rPr lang="en-US" sz="1600" dirty="0"/>
              <a:t> </a:t>
            </a:r>
          </a:p>
          <a:p>
            <a:pPr>
              <a:lnSpc>
                <a:spcPts val="1500"/>
              </a:lnSpc>
              <a:spcBef>
                <a:spcPts val="750"/>
              </a:spcBef>
            </a:pPr>
            <a:endParaRPr lang="en-US" sz="1800" dirty="0"/>
          </a:p>
          <a:p>
            <a:pPr>
              <a:lnSpc>
                <a:spcPts val="1500"/>
              </a:lnSpc>
              <a:spcBef>
                <a:spcPts val="750"/>
              </a:spcBef>
            </a:pPr>
            <a:r>
              <a:rPr lang="en-US" sz="1800" dirty="0"/>
              <a:t>Sample steps for reviewing TDF implementation strategy</a:t>
            </a:r>
          </a:p>
          <a:p>
            <a:pPr marL="285750" indent="-285750">
              <a:lnSpc>
                <a:spcPts val="1500"/>
              </a:lnSpc>
              <a:spcBef>
                <a:spcPts val="750"/>
              </a:spcBef>
              <a:buFont typeface="Arial" panose="020B0604020202020204" pitchFamily="34" charset="0"/>
              <a:buChar char="•"/>
            </a:pPr>
            <a:r>
              <a:rPr lang="en-US" sz="1600" b="0" dirty="0"/>
              <a:t>Checklist leads user through review of investment styles and implementation form</a:t>
            </a:r>
          </a:p>
          <a:p>
            <a:pPr marL="285750" indent="-285750">
              <a:lnSpc>
                <a:spcPts val="1500"/>
              </a:lnSpc>
              <a:spcBef>
                <a:spcPts val="750"/>
              </a:spcBef>
              <a:buFont typeface="Arial" panose="020B0604020202020204" pitchFamily="34" charset="0"/>
              <a:buChar char="•"/>
            </a:pPr>
            <a:r>
              <a:rPr lang="en-US" sz="1600" b="0" dirty="0"/>
              <a:t>TDF:  Strategic vs. Tactical</a:t>
            </a:r>
          </a:p>
          <a:p>
            <a:pPr marL="285750" indent="-285750">
              <a:lnSpc>
                <a:spcPts val="1500"/>
              </a:lnSpc>
              <a:spcBef>
                <a:spcPts val="750"/>
              </a:spcBef>
              <a:buFont typeface="Arial" panose="020B0604020202020204" pitchFamily="34" charset="0"/>
              <a:buChar char="•"/>
            </a:pPr>
            <a:r>
              <a:rPr lang="en-US" sz="1600" b="0" dirty="0"/>
              <a:t>Underlying Funds:  Passive vs. Active</a:t>
            </a:r>
          </a:p>
          <a:p>
            <a:pPr marL="285750" indent="-285750">
              <a:lnSpc>
                <a:spcPts val="1500"/>
              </a:lnSpc>
              <a:spcBef>
                <a:spcPts val="750"/>
              </a:spcBef>
              <a:buFont typeface="Arial" panose="020B0604020202020204" pitchFamily="34" charset="0"/>
              <a:buChar char="•"/>
            </a:pPr>
            <a:r>
              <a:rPr lang="en-US" sz="1600" b="0" dirty="0"/>
              <a:t>Form:  Mutual Fund vs. Collective Trust Fund vs. Custom</a:t>
            </a:r>
          </a:p>
          <a:p>
            <a:pPr>
              <a:lnSpc>
                <a:spcPts val="1800"/>
              </a:lnSpc>
              <a:spcBef>
                <a:spcPts val="800"/>
              </a:spcBef>
            </a:pPr>
            <a:endParaRPr lang="en-US" sz="2000" dirty="0"/>
          </a:p>
          <a:p>
            <a:pPr>
              <a:lnSpc>
                <a:spcPts val="1800"/>
              </a:lnSpc>
              <a:spcBef>
                <a:spcPts val="800"/>
              </a:spcBef>
            </a:pPr>
            <a:r>
              <a:rPr lang="en-US" sz="1800" dirty="0"/>
              <a:t>Other sample steps</a:t>
            </a:r>
          </a:p>
          <a:p>
            <a:pPr marL="285750" indent="-285750">
              <a:lnSpc>
                <a:spcPts val="1500"/>
              </a:lnSpc>
              <a:spcBef>
                <a:spcPts val="750"/>
              </a:spcBef>
              <a:buFont typeface="Arial" panose="020B0604020202020204" pitchFamily="34" charset="0"/>
              <a:buChar char="•"/>
            </a:pPr>
            <a:r>
              <a:rPr lang="en-US" sz="1600" b="0" dirty="0"/>
              <a:t>Direction on evaluating qualifications of TDF manager</a:t>
            </a:r>
          </a:p>
          <a:p>
            <a:pPr marL="285750" indent="-285750">
              <a:lnSpc>
                <a:spcPts val="1500"/>
              </a:lnSpc>
              <a:spcBef>
                <a:spcPts val="750"/>
              </a:spcBef>
              <a:buFont typeface="Arial" panose="020B0604020202020204" pitchFamily="34" charset="0"/>
              <a:buChar char="•"/>
            </a:pPr>
            <a:r>
              <a:rPr lang="en-US" sz="1600" b="0" dirty="0"/>
              <a:t>Selection criteria for QDIA</a:t>
            </a:r>
          </a:p>
          <a:p>
            <a:pPr marL="91440">
              <a:lnSpc>
                <a:spcPts val="2900"/>
              </a:lnSpc>
              <a:spcBef>
                <a:spcPts val="0"/>
              </a:spcBef>
              <a:spcAft>
                <a:spcPts val="225"/>
              </a:spcAft>
              <a:defRPr/>
            </a:pPr>
            <a:endParaRPr lang="en-US" sz="16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22</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227740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Step 4:  Implementing </a:t>
            </a:r>
            <a:r>
              <a:rPr lang="en-US" spc="-75" dirty="0" smtClean="0">
                <a:solidFill>
                  <a:srgbClr val="144071"/>
                </a:solidFill>
                <a:latin typeface="Arial" panose="22635452340000000000" pitchFamily="2"/>
              </a:rPr>
              <a:t>The </a:t>
            </a:r>
            <a:r>
              <a:rPr lang="en-US" spc="-75" dirty="0">
                <a:solidFill>
                  <a:srgbClr val="144071"/>
                </a:solidFill>
                <a:latin typeface="Arial" panose="22635452340000000000" pitchFamily="2"/>
              </a:rPr>
              <a:t>IPS and M</a:t>
            </a:r>
            <a:r>
              <a:rPr lang="en-US" spc="-75" dirty="0" smtClean="0">
                <a:solidFill>
                  <a:srgbClr val="144071"/>
                </a:solidFill>
                <a:latin typeface="Arial" panose="22635452340000000000" pitchFamily="2"/>
              </a:rPr>
              <a:t>onitoring</a:t>
            </a:r>
            <a:endParaRPr lang="en-US" spc="-75" dirty="0">
              <a:solidFill>
                <a:srgbClr val="144071"/>
              </a:solidFill>
              <a:latin typeface="Arial" panose="22635452340000000000" pitchFamily="2"/>
            </a:endParaRPr>
          </a:p>
        </p:txBody>
      </p:sp>
      <p:sp>
        <p:nvSpPr>
          <p:cNvPr id="3" name="Content Placeholder 2"/>
          <p:cNvSpPr>
            <a:spLocks noGrp="1"/>
          </p:cNvSpPr>
          <p:nvPr>
            <p:ph sz="quarter" idx="11"/>
          </p:nvPr>
        </p:nvSpPr>
        <p:spPr>
          <a:xfrm>
            <a:off x="299055" y="1386378"/>
            <a:ext cx="8500458" cy="4937542"/>
          </a:xfrm>
        </p:spPr>
        <p:txBody>
          <a:bodyPr/>
          <a:lstStyle/>
          <a:p>
            <a:pPr algn="just">
              <a:lnSpc>
                <a:spcPts val="1800"/>
              </a:lnSpc>
              <a:spcBef>
                <a:spcPts val="800"/>
              </a:spcBef>
            </a:pPr>
            <a:r>
              <a:rPr lang="en-US" sz="1800" dirty="0"/>
              <a:t>TDF guidelines should supplement existing guidelines in IPS</a:t>
            </a:r>
          </a:p>
          <a:p>
            <a:pPr marL="285750" indent="-285750">
              <a:lnSpc>
                <a:spcPts val="1500"/>
              </a:lnSpc>
              <a:spcBef>
                <a:spcPts val="750"/>
              </a:spcBef>
              <a:buFont typeface="Arial" panose="020B0604020202020204" pitchFamily="34" charset="0"/>
              <a:buChar char="•"/>
            </a:pPr>
            <a:r>
              <a:rPr lang="en-US" sz="1600" b="0" i="1" dirty="0" smtClean="0"/>
              <a:t>Sample </a:t>
            </a:r>
            <a:r>
              <a:rPr lang="en-US" sz="1600" b="0" i="1" dirty="0"/>
              <a:t>Addendum </a:t>
            </a:r>
            <a:r>
              <a:rPr lang="en-US" sz="1600" b="0" dirty="0"/>
              <a:t>guidelines are not designed as stand-alone procedures</a:t>
            </a:r>
          </a:p>
          <a:p>
            <a:pPr>
              <a:lnSpc>
                <a:spcPts val="1500"/>
              </a:lnSpc>
              <a:spcBef>
                <a:spcPts val="750"/>
              </a:spcBef>
            </a:pPr>
            <a:endParaRPr lang="en-US" sz="1800" dirty="0"/>
          </a:p>
          <a:p>
            <a:pPr>
              <a:lnSpc>
                <a:spcPts val="1500"/>
              </a:lnSpc>
              <a:spcBef>
                <a:spcPts val="750"/>
              </a:spcBef>
            </a:pPr>
            <a:r>
              <a:rPr lang="en-US" sz="1800" dirty="0"/>
              <a:t>Existing guidelines for regular funds should also apply to TDFs</a:t>
            </a:r>
          </a:p>
          <a:p>
            <a:pPr marL="285750" indent="-285750">
              <a:lnSpc>
                <a:spcPts val="1500"/>
              </a:lnSpc>
              <a:spcBef>
                <a:spcPts val="750"/>
              </a:spcBef>
              <a:buFont typeface="Arial" panose="020B0604020202020204" pitchFamily="34" charset="0"/>
              <a:buChar char="•"/>
            </a:pPr>
            <a:r>
              <a:rPr lang="en-US" sz="1600" b="0" dirty="0"/>
              <a:t>Fees and expenses</a:t>
            </a:r>
          </a:p>
          <a:p>
            <a:pPr marL="285750" indent="-285750">
              <a:lnSpc>
                <a:spcPts val="1500"/>
              </a:lnSpc>
              <a:spcBef>
                <a:spcPts val="750"/>
              </a:spcBef>
              <a:buFont typeface="Arial" panose="020B0604020202020204" pitchFamily="34" charset="0"/>
              <a:buChar char="•"/>
            </a:pPr>
            <a:r>
              <a:rPr lang="en-US" sz="1600" b="0" dirty="0"/>
              <a:t>Performance reviews</a:t>
            </a:r>
          </a:p>
          <a:p>
            <a:pPr marL="285750" indent="-285750">
              <a:lnSpc>
                <a:spcPts val="1500"/>
              </a:lnSpc>
              <a:spcBef>
                <a:spcPts val="750"/>
              </a:spcBef>
              <a:buFont typeface="Arial" panose="020B0604020202020204" pitchFamily="34" charset="0"/>
              <a:buChar char="•"/>
            </a:pPr>
            <a:r>
              <a:rPr lang="en-US" sz="1600" b="0" dirty="0"/>
              <a:t>Enhanced monitoring for underperforming funds (watch list)</a:t>
            </a:r>
          </a:p>
          <a:p>
            <a:pPr>
              <a:lnSpc>
                <a:spcPts val="1800"/>
              </a:lnSpc>
              <a:spcBef>
                <a:spcPts val="800"/>
              </a:spcBef>
            </a:pPr>
            <a:endParaRPr lang="en-US" sz="2000" dirty="0"/>
          </a:p>
          <a:p>
            <a:pPr>
              <a:lnSpc>
                <a:spcPts val="1800"/>
              </a:lnSpc>
              <a:spcBef>
                <a:spcPts val="800"/>
              </a:spcBef>
            </a:pPr>
            <a:r>
              <a:rPr lang="en-US" sz="1800" dirty="0"/>
              <a:t>TDF review considerations are additions to regular monitoring process</a:t>
            </a:r>
          </a:p>
          <a:p>
            <a:pPr marL="91440">
              <a:lnSpc>
                <a:spcPts val="2900"/>
              </a:lnSpc>
              <a:spcBef>
                <a:spcPts val="0"/>
              </a:spcBef>
              <a:spcAft>
                <a:spcPts val="225"/>
              </a:spcAft>
              <a:defRPr/>
            </a:pPr>
            <a:endParaRPr lang="en-US" sz="16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23</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3046852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Conducting </a:t>
            </a:r>
            <a:r>
              <a:rPr lang="en-US" spc="-75" dirty="0" smtClean="0">
                <a:solidFill>
                  <a:srgbClr val="144071"/>
                </a:solidFill>
                <a:latin typeface="Arial" panose="22635452340000000000" pitchFamily="2"/>
              </a:rPr>
              <a:t>Regular </a:t>
            </a:r>
            <a:r>
              <a:rPr lang="en-US" spc="-75" dirty="0">
                <a:solidFill>
                  <a:srgbClr val="144071"/>
                </a:solidFill>
                <a:latin typeface="Arial" panose="22635452340000000000" pitchFamily="2"/>
              </a:rPr>
              <a:t>R</a:t>
            </a:r>
            <a:r>
              <a:rPr lang="en-US" spc="-75" dirty="0" smtClean="0">
                <a:solidFill>
                  <a:srgbClr val="144071"/>
                </a:solidFill>
                <a:latin typeface="Arial" panose="22635452340000000000" pitchFamily="2"/>
              </a:rPr>
              <a:t>eviews </a:t>
            </a:r>
            <a:r>
              <a:rPr lang="en-US" spc="-75" dirty="0">
                <a:solidFill>
                  <a:srgbClr val="144071"/>
                </a:solidFill>
                <a:latin typeface="Arial" panose="22635452340000000000" pitchFamily="2"/>
              </a:rPr>
              <a:t>O</a:t>
            </a:r>
            <a:r>
              <a:rPr lang="en-US" spc="-75" dirty="0" smtClean="0">
                <a:solidFill>
                  <a:srgbClr val="144071"/>
                </a:solidFill>
                <a:latin typeface="Arial" panose="22635452340000000000" pitchFamily="2"/>
              </a:rPr>
              <a:t>f </a:t>
            </a:r>
            <a:r>
              <a:rPr lang="en-US" spc="-75" dirty="0">
                <a:solidFill>
                  <a:srgbClr val="144071"/>
                </a:solidFill>
                <a:latin typeface="Arial" panose="22635452340000000000" pitchFamily="2"/>
              </a:rPr>
              <a:t>T</a:t>
            </a:r>
            <a:r>
              <a:rPr lang="en-US" spc="-75" dirty="0" smtClean="0">
                <a:solidFill>
                  <a:srgbClr val="144071"/>
                </a:solidFill>
                <a:latin typeface="Arial" panose="22635452340000000000" pitchFamily="2"/>
              </a:rPr>
              <a:t>he </a:t>
            </a:r>
            <a:r>
              <a:rPr lang="en-US" spc="-75" dirty="0">
                <a:solidFill>
                  <a:srgbClr val="144071"/>
                </a:solidFill>
                <a:latin typeface="Arial" panose="22635452340000000000" pitchFamily="2"/>
              </a:rPr>
              <a:t>IPS</a:t>
            </a:r>
          </a:p>
        </p:txBody>
      </p:sp>
      <p:sp>
        <p:nvSpPr>
          <p:cNvPr id="3" name="Content Placeholder 2"/>
          <p:cNvSpPr>
            <a:spLocks noGrp="1"/>
          </p:cNvSpPr>
          <p:nvPr>
            <p:ph sz="quarter" idx="11"/>
          </p:nvPr>
        </p:nvSpPr>
        <p:spPr>
          <a:xfrm>
            <a:off x="346680" y="1386378"/>
            <a:ext cx="8500458" cy="4937542"/>
          </a:xfrm>
        </p:spPr>
        <p:txBody>
          <a:bodyPr/>
          <a:lstStyle/>
          <a:p>
            <a:pPr algn="just">
              <a:lnSpc>
                <a:spcPts val="1800"/>
              </a:lnSpc>
              <a:spcBef>
                <a:spcPts val="800"/>
              </a:spcBef>
            </a:pPr>
            <a:r>
              <a:rPr lang="en-US" sz="1800" dirty="0"/>
              <a:t>IPS is governing instrument for plan</a:t>
            </a:r>
          </a:p>
          <a:p>
            <a:pPr marL="285750" indent="-285750">
              <a:lnSpc>
                <a:spcPts val="1500"/>
              </a:lnSpc>
              <a:spcBef>
                <a:spcPts val="750"/>
              </a:spcBef>
              <a:buFont typeface="Arial" panose="020B0604020202020204" pitchFamily="34" charset="0"/>
              <a:buChar char="•"/>
            </a:pPr>
            <a:r>
              <a:rPr lang="en-US" sz="1600" b="0" dirty="0"/>
              <a:t>Plan fiduciaries should review from time to time (</a:t>
            </a:r>
            <a:r>
              <a:rPr lang="en-US" sz="1600" b="0" i="1" dirty="0"/>
              <a:t>e.g.</a:t>
            </a:r>
            <a:r>
              <a:rPr lang="en-US" sz="1600" b="0" dirty="0"/>
              <a:t>, annually, every other year)</a:t>
            </a:r>
          </a:p>
          <a:p>
            <a:pPr marL="285750" indent="-285750">
              <a:lnSpc>
                <a:spcPts val="1500"/>
              </a:lnSpc>
              <a:spcBef>
                <a:spcPts val="750"/>
              </a:spcBef>
              <a:buFont typeface="Arial" panose="020B0604020202020204" pitchFamily="34" charset="0"/>
              <a:buChar char="•"/>
            </a:pPr>
            <a:r>
              <a:rPr lang="en-US" sz="1600" b="0" dirty="0"/>
              <a:t>Regular reviews will not necessarily require frequent revisions to IPS</a:t>
            </a:r>
          </a:p>
          <a:p>
            <a:pPr>
              <a:lnSpc>
                <a:spcPts val="1500"/>
              </a:lnSpc>
              <a:spcBef>
                <a:spcPts val="750"/>
              </a:spcBef>
            </a:pPr>
            <a:endParaRPr lang="en-US" sz="1800" dirty="0"/>
          </a:p>
          <a:p>
            <a:pPr>
              <a:lnSpc>
                <a:spcPts val="1500"/>
              </a:lnSpc>
              <a:spcBef>
                <a:spcPts val="750"/>
              </a:spcBef>
            </a:pPr>
            <a:r>
              <a:rPr lang="en-US" sz="1800" dirty="0"/>
              <a:t>IPS provisions are binding on plan fiduciaries</a:t>
            </a:r>
          </a:p>
          <a:p>
            <a:pPr marL="285750" indent="-285750">
              <a:lnSpc>
                <a:spcPts val="1500"/>
              </a:lnSpc>
              <a:spcBef>
                <a:spcPts val="750"/>
              </a:spcBef>
              <a:buFont typeface="Arial" panose="020B0604020202020204" pitchFamily="34" charset="0"/>
              <a:buChar char="•"/>
            </a:pPr>
            <a:r>
              <a:rPr lang="en-US" sz="1600" b="0" dirty="0"/>
              <a:t>IPS guidelines should be fair and workable</a:t>
            </a:r>
          </a:p>
          <a:p>
            <a:pPr marL="285750" indent="-285750">
              <a:lnSpc>
                <a:spcPts val="1500"/>
              </a:lnSpc>
              <a:spcBef>
                <a:spcPts val="750"/>
              </a:spcBef>
              <a:buFont typeface="Arial" panose="020B0604020202020204" pitchFamily="34" charset="0"/>
              <a:buChar char="•"/>
            </a:pPr>
            <a:r>
              <a:rPr lang="en-US" sz="1600" b="0" dirty="0"/>
              <a:t>Should not lock plan fiduciaries into unwanted actions</a:t>
            </a:r>
          </a:p>
          <a:p>
            <a:pPr marL="91440">
              <a:lnSpc>
                <a:spcPts val="2900"/>
              </a:lnSpc>
              <a:spcBef>
                <a:spcPts val="0"/>
              </a:spcBef>
              <a:spcAft>
                <a:spcPts val="225"/>
              </a:spcAft>
              <a:defRPr/>
            </a:pPr>
            <a:endParaRPr lang="en-US" sz="18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24</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267387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nSpc>
                <a:spcPts val="2100"/>
              </a:lnSpc>
              <a:spcBef>
                <a:spcPts val="0"/>
              </a:spcBef>
              <a:defRPr/>
            </a:pPr>
            <a:r>
              <a:rPr lang="en-US" spc="-75" dirty="0">
                <a:solidFill>
                  <a:srgbClr val="144071"/>
                </a:solidFill>
                <a:latin typeface="Arial" panose="22635452340000000000" pitchFamily="2"/>
              </a:rPr>
              <a:t>Delivering In-Demand IPS Expertise</a:t>
            </a:r>
          </a:p>
        </p:txBody>
      </p:sp>
      <p:sp>
        <p:nvSpPr>
          <p:cNvPr id="3" name="Content Placeholder 2"/>
          <p:cNvSpPr>
            <a:spLocks noGrp="1"/>
          </p:cNvSpPr>
          <p:nvPr>
            <p:ph sz="quarter" idx="11"/>
          </p:nvPr>
        </p:nvSpPr>
        <p:spPr>
          <a:xfrm>
            <a:off x="327630" y="1386378"/>
            <a:ext cx="8500458" cy="4937542"/>
          </a:xfrm>
        </p:spPr>
        <p:txBody>
          <a:bodyPr/>
          <a:lstStyle/>
          <a:p>
            <a:pPr algn="just">
              <a:lnSpc>
                <a:spcPts val="1800"/>
              </a:lnSpc>
              <a:spcBef>
                <a:spcPts val="800"/>
              </a:spcBef>
            </a:pPr>
            <a:r>
              <a:rPr lang="en-US" sz="1800" dirty="0"/>
              <a:t>Concluding thoughts for advisors</a:t>
            </a:r>
          </a:p>
          <a:p>
            <a:pPr marL="285750" indent="-285750">
              <a:lnSpc>
                <a:spcPts val="1500"/>
              </a:lnSpc>
              <a:spcBef>
                <a:spcPts val="750"/>
              </a:spcBef>
              <a:buFont typeface="Arial" panose="020B0604020202020204" pitchFamily="34" charset="0"/>
              <a:buChar char="•"/>
            </a:pPr>
            <a:r>
              <a:rPr lang="en-US" sz="1600" b="0" dirty="0"/>
              <a:t>Plan sponsors need clear guidance on role of TDFs </a:t>
            </a:r>
          </a:p>
          <a:p>
            <a:pPr marL="285750" indent="-285750">
              <a:lnSpc>
                <a:spcPts val="1500"/>
              </a:lnSpc>
              <a:spcBef>
                <a:spcPts val="750"/>
              </a:spcBef>
              <a:buFont typeface="Arial" panose="020B0604020202020204" pitchFamily="34" charset="0"/>
              <a:buChar char="•"/>
            </a:pPr>
            <a:r>
              <a:rPr lang="en-US" sz="1600" b="0" dirty="0"/>
              <a:t>Also need clear IPS guidelines for TDFs</a:t>
            </a:r>
          </a:p>
          <a:p>
            <a:pPr>
              <a:lnSpc>
                <a:spcPts val="1800"/>
              </a:lnSpc>
              <a:spcBef>
                <a:spcPts val="800"/>
              </a:spcBef>
            </a:pPr>
            <a:endParaRPr lang="en-US" sz="1500" dirty="0"/>
          </a:p>
          <a:p>
            <a:pPr>
              <a:lnSpc>
                <a:spcPts val="1800"/>
              </a:lnSpc>
              <a:spcBef>
                <a:spcPts val="800"/>
              </a:spcBef>
            </a:pPr>
            <a:r>
              <a:rPr lang="en-US" sz="1800" dirty="0"/>
              <a:t>TDF guidelines and IPS worksheet may be added to existing IPS</a:t>
            </a:r>
          </a:p>
          <a:p>
            <a:pPr marL="0" lvl="1" indent="0">
              <a:lnSpc>
                <a:spcPts val="1800"/>
              </a:lnSpc>
              <a:spcBef>
                <a:spcPts val="800"/>
              </a:spcBef>
              <a:buNone/>
            </a:pPr>
            <a:endParaRPr lang="en-US" sz="1800" dirty="0"/>
          </a:p>
          <a:p>
            <a:pPr>
              <a:lnSpc>
                <a:spcPts val="1800"/>
              </a:lnSpc>
              <a:spcBef>
                <a:spcPts val="800"/>
              </a:spcBef>
            </a:pPr>
            <a:r>
              <a:rPr lang="en-US" sz="1800" dirty="0"/>
              <a:t>Providing sample documentation alone to plan clients is not enough</a:t>
            </a:r>
          </a:p>
          <a:p>
            <a:pPr marL="285750" indent="-285750">
              <a:lnSpc>
                <a:spcPts val="1500"/>
              </a:lnSpc>
              <a:spcBef>
                <a:spcPts val="750"/>
              </a:spcBef>
              <a:buFont typeface="Arial" panose="020B0604020202020204" pitchFamily="34" charset="0"/>
              <a:buChar char="•"/>
            </a:pPr>
            <a:r>
              <a:rPr lang="en-US" sz="1600" b="0" dirty="0"/>
              <a:t>Educate plan clients about IPS process</a:t>
            </a:r>
          </a:p>
          <a:p>
            <a:pPr marL="285750" indent="-285750">
              <a:lnSpc>
                <a:spcPts val="1500"/>
              </a:lnSpc>
              <a:spcBef>
                <a:spcPts val="750"/>
              </a:spcBef>
              <a:buFont typeface="Arial" panose="020B0604020202020204" pitchFamily="34" charset="0"/>
              <a:buChar char="•"/>
            </a:pPr>
            <a:r>
              <a:rPr lang="en-US" sz="1600" b="0" dirty="0"/>
              <a:t>Implement procedures included in IPS documentation</a:t>
            </a:r>
          </a:p>
          <a:p>
            <a:pPr marL="285750" indent="-285750">
              <a:lnSpc>
                <a:spcPts val="1500"/>
              </a:lnSpc>
              <a:spcBef>
                <a:spcPts val="750"/>
              </a:spcBef>
              <a:buFont typeface="Arial" panose="020B0604020202020204" pitchFamily="34" charset="0"/>
              <a:buChar char="•"/>
            </a:pPr>
            <a:r>
              <a:rPr lang="en-US" sz="1600" b="0" dirty="0"/>
              <a:t>Help plan sponsors choose the right TDFs for participants</a:t>
            </a:r>
          </a:p>
          <a:p>
            <a:pPr marL="91440">
              <a:lnSpc>
                <a:spcPts val="2900"/>
              </a:lnSpc>
              <a:spcBef>
                <a:spcPts val="0"/>
              </a:spcBef>
              <a:spcAft>
                <a:spcPts val="225"/>
              </a:spcAft>
              <a:defRPr/>
            </a:pPr>
            <a:endParaRPr lang="en-US" sz="1800" spc="-10" dirty="0">
              <a:latin typeface="Arial" panose="22635452340000000000" pitchFamily="2"/>
            </a:endParaRPr>
          </a:p>
        </p:txBody>
      </p:sp>
      <p:sp>
        <p:nvSpPr>
          <p:cNvPr id="4" name="Slide Number Placeholder 3"/>
          <p:cNvSpPr>
            <a:spLocks noGrp="1"/>
          </p:cNvSpPr>
          <p:nvPr>
            <p:ph type="sldNum" sz="quarter" idx="13"/>
          </p:nvPr>
        </p:nvSpPr>
        <p:spPr/>
        <p:txBody>
          <a:bodyPr/>
          <a:lstStyle/>
          <a:p>
            <a:fld id="{C0531ADF-2191-45C5-9D71-08764BF86A6F}" type="slidenum">
              <a:rPr lang="en-GB" smtClean="0"/>
              <a:pPr/>
              <a:t>25</a:t>
            </a:fld>
            <a:endParaRPr lang="en-GB" dirty="0"/>
          </a:p>
        </p:txBody>
      </p:sp>
      <p:sp>
        <p:nvSpPr>
          <p:cNvPr id="5"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830743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BlackRock Can Help</a:t>
            </a:r>
            <a:endParaRPr lang="en-US" dirty="0"/>
          </a:p>
        </p:txBody>
      </p:sp>
      <p:sp>
        <p:nvSpPr>
          <p:cNvPr id="3" name="Text Placeholder 2"/>
          <p:cNvSpPr>
            <a:spLocks noGrp="1"/>
          </p:cNvSpPr>
          <p:nvPr>
            <p:ph type="body" idx="1"/>
          </p:nvPr>
        </p:nvSpPr>
        <p:spPr/>
        <p:txBody>
          <a:bodyPr/>
          <a:lstStyle/>
          <a:p>
            <a:endParaRPr lang="en-US" dirty="0"/>
          </a:p>
        </p:txBody>
      </p:sp>
      <p:sp>
        <p:nvSpPr>
          <p:cNvPr id="4" name="Footer Placeholder 4"/>
          <p:cNvSpPr txBox="1">
            <a:spLocks/>
          </p:cNvSpPr>
          <p:nvPr/>
        </p:nvSpPr>
        <p:spPr bwMode="gray">
          <a:xfrm>
            <a:off x="2276749" y="6588423"/>
            <a:ext cx="4991956" cy="22495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smtClean="0">
                <a:solidFill>
                  <a:schemeClr val="tx2"/>
                </a:solidFill>
              </a:rPr>
              <a:t>For financial professional use only – not to be shown or distributed to the general public</a:t>
            </a:r>
          </a:p>
        </p:txBody>
      </p:sp>
    </p:spTree>
    <p:extLst>
      <p:ext uri="{BB962C8B-B14F-4D97-AF65-F5344CB8AC3E}">
        <p14:creationId xmlns:p14="http://schemas.microsoft.com/office/powerpoint/2010/main" val="2549512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626" y="1479273"/>
            <a:ext cx="1886301" cy="270229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10654" y="162593"/>
            <a:ext cx="7985621" cy="596469"/>
          </a:xfrm>
        </p:spPr>
        <p:txBody>
          <a:bodyPr/>
          <a:lstStyle/>
          <a:p>
            <a:pPr lvl="0">
              <a:lnSpc>
                <a:spcPct val="100000"/>
              </a:lnSpc>
              <a:spcBef>
                <a:spcPts val="700"/>
              </a:spcBef>
              <a:spcAft>
                <a:spcPts val="1200"/>
              </a:spcAft>
            </a:pPr>
            <a:r>
              <a:rPr lang="en-GB" dirty="0" err="1" smtClean="0"/>
              <a:t>BlackRock’s</a:t>
            </a:r>
            <a:r>
              <a:rPr lang="en-GB" dirty="0" smtClean="0"/>
              <a:t> IPS Package Can Help You Build The Optimal IPS</a:t>
            </a:r>
            <a:endParaRPr lang="en-US" dirty="0"/>
          </a:p>
        </p:txBody>
      </p:sp>
      <p:sp>
        <p:nvSpPr>
          <p:cNvPr id="4" name="Slide Number Placeholder 3"/>
          <p:cNvSpPr>
            <a:spLocks noGrp="1"/>
          </p:cNvSpPr>
          <p:nvPr>
            <p:ph type="sldNum" sz="quarter" idx="13"/>
          </p:nvPr>
        </p:nvSpPr>
        <p:spPr/>
        <p:txBody>
          <a:bodyPr/>
          <a:lstStyle/>
          <a:p>
            <a:fld id="{C0531ADF-2191-45C5-9D71-08764BF86A6F}" type="slidenum">
              <a:rPr lang="en-GB" smtClean="0"/>
              <a:pPr/>
              <a:t>27</a:t>
            </a:fld>
            <a:endParaRPr lang="en-GB" dirty="0"/>
          </a:p>
        </p:txBody>
      </p:sp>
      <p:sp>
        <p:nvSpPr>
          <p:cNvPr id="6"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6576" y="2639918"/>
            <a:ext cx="1828601" cy="260858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Footer Placeholder 4"/>
          <p:cNvSpPr txBox="1">
            <a:spLocks/>
          </p:cNvSpPr>
          <p:nvPr/>
        </p:nvSpPr>
        <p:spPr bwMode="gray">
          <a:xfrm>
            <a:off x="6197542" y="5423496"/>
            <a:ext cx="2879524" cy="224954"/>
          </a:xfrm>
          <a:prstGeom prst="rect">
            <a:avLst/>
          </a:prstGeom>
        </p:spPr>
        <p:txBody>
          <a:bodyPr/>
          <a:lstStyle>
            <a:defPPr>
              <a:defRPr lang="en-US"/>
            </a:defPPr>
            <a:lvl1pPr marL="0" algn="ctr" defTabSz="914400" rtl="0" eaLnBrk="1" latinLnBrk="0" hangingPunct="1">
              <a:defRPr sz="800"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smtClean="0"/>
              <a:t>Sample screen shots are for illustrative purposes only.</a:t>
            </a:r>
          </a:p>
        </p:txBody>
      </p:sp>
      <p:sp>
        <p:nvSpPr>
          <p:cNvPr id="11" name="Content Placeholder 2"/>
          <p:cNvSpPr>
            <a:spLocks noGrp="1"/>
          </p:cNvSpPr>
          <p:nvPr>
            <p:ph sz="quarter" idx="11"/>
          </p:nvPr>
        </p:nvSpPr>
        <p:spPr>
          <a:xfrm>
            <a:off x="327630" y="1386378"/>
            <a:ext cx="5661146" cy="4937542"/>
          </a:xfrm>
        </p:spPr>
        <p:txBody>
          <a:bodyPr/>
          <a:lstStyle/>
          <a:p>
            <a:pPr algn="just">
              <a:lnSpc>
                <a:spcPts val="1800"/>
              </a:lnSpc>
              <a:spcBef>
                <a:spcPts val="800"/>
              </a:spcBef>
            </a:pPr>
            <a:r>
              <a:rPr lang="en-US" sz="1800" dirty="0" smtClean="0"/>
              <a:t>The Advisor Guide </a:t>
            </a:r>
          </a:p>
          <a:p>
            <a:pPr marL="285750" indent="-285750">
              <a:lnSpc>
                <a:spcPts val="1500"/>
              </a:lnSpc>
              <a:spcBef>
                <a:spcPts val="750"/>
              </a:spcBef>
              <a:buFont typeface="Arial" panose="020B0604020202020204" pitchFamily="34" charset="0"/>
              <a:buChar char="•"/>
            </a:pPr>
            <a:r>
              <a:rPr lang="en-US" sz="1600" b="0" dirty="0" smtClean="0"/>
              <a:t>Includes a step-by-step </a:t>
            </a:r>
            <a:r>
              <a:rPr lang="en-US" sz="1600" b="0" dirty="0"/>
              <a:t>consulting framework </a:t>
            </a:r>
            <a:r>
              <a:rPr lang="en-US" sz="1600" b="0" dirty="0" smtClean="0"/>
              <a:t>to help you develop a repeatable process for educating plan sponsors</a:t>
            </a:r>
          </a:p>
          <a:p>
            <a:pPr marL="285750" indent="-285750">
              <a:lnSpc>
                <a:spcPts val="1500"/>
              </a:lnSpc>
              <a:spcBef>
                <a:spcPts val="750"/>
              </a:spcBef>
              <a:buFont typeface="Arial" panose="020B0604020202020204" pitchFamily="34" charset="0"/>
              <a:buChar char="•"/>
            </a:pPr>
            <a:r>
              <a:rPr lang="en-US" sz="1600" b="0" dirty="0" smtClean="0"/>
              <a:t>Instructions </a:t>
            </a:r>
            <a:r>
              <a:rPr lang="en-US" sz="1600" b="0" dirty="0"/>
              <a:t>to help </a:t>
            </a:r>
            <a:r>
              <a:rPr lang="en-US" sz="1600" b="0" dirty="0" smtClean="0"/>
              <a:t>guide a </a:t>
            </a:r>
            <a:r>
              <a:rPr lang="en-US" sz="1600" b="0" dirty="0"/>
              <a:t>plan’s prudent review </a:t>
            </a:r>
            <a:r>
              <a:rPr lang="en-US" sz="1600" b="0" dirty="0" smtClean="0"/>
              <a:t>process</a:t>
            </a:r>
          </a:p>
          <a:p>
            <a:pPr marL="285750" indent="-285750">
              <a:lnSpc>
                <a:spcPts val="1500"/>
              </a:lnSpc>
              <a:spcBef>
                <a:spcPts val="750"/>
              </a:spcBef>
              <a:buFont typeface="Arial" panose="020B0604020202020204" pitchFamily="34" charset="0"/>
              <a:buChar char="•"/>
            </a:pPr>
            <a:r>
              <a:rPr lang="en-US" sz="1600" b="0" dirty="0" smtClean="0"/>
              <a:t>Provides </a:t>
            </a:r>
            <a:r>
              <a:rPr lang="en-US" sz="1600" b="0" dirty="0"/>
              <a:t>practical and detailed guidance on </a:t>
            </a:r>
            <a:r>
              <a:rPr lang="en-US" sz="1600" b="0" dirty="0" smtClean="0"/>
              <a:t>TDFs</a:t>
            </a:r>
          </a:p>
          <a:p>
            <a:pPr>
              <a:lnSpc>
                <a:spcPts val="1800"/>
              </a:lnSpc>
              <a:spcBef>
                <a:spcPts val="800"/>
              </a:spcBef>
            </a:pPr>
            <a:endParaRPr lang="en-US" sz="1500" dirty="0"/>
          </a:p>
          <a:p>
            <a:pPr>
              <a:lnSpc>
                <a:spcPts val="1600"/>
              </a:lnSpc>
              <a:spcBef>
                <a:spcPct val="0"/>
              </a:spcBef>
            </a:pPr>
            <a:r>
              <a:rPr lang="en-US" sz="1800" dirty="0" smtClean="0"/>
              <a:t>IPS Worksheet and </a:t>
            </a:r>
            <a:r>
              <a:rPr lang="en-US" sz="1800" i="1" dirty="0"/>
              <a:t>Sample </a:t>
            </a:r>
            <a:r>
              <a:rPr lang="en-US" sz="1800" i="1" dirty="0" smtClean="0"/>
              <a:t>Addendum</a:t>
            </a:r>
          </a:p>
          <a:p>
            <a:pPr marL="285750" indent="-285750">
              <a:lnSpc>
                <a:spcPts val="1500"/>
              </a:lnSpc>
              <a:spcBef>
                <a:spcPts val="825"/>
              </a:spcBef>
              <a:buFont typeface="Arial" panose="020B0604020202020204" pitchFamily="34" charset="0"/>
              <a:buChar char="•"/>
            </a:pPr>
            <a:r>
              <a:rPr lang="en-US" sz="1600" b="0" dirty="0" smtClean="0"/>
              <a:t>Designed </a:t>
            </a:r>
            <a:r>
              <a:rPr lang="en-US" sz="1600" b="0" dirty="0"/>
              <a:t>to serve as “snap on” amendment to IPS</a:t>
            </a:r>
          </a:p>
          <a:p>
            <a:pPr marL="285750" indent="-285750">
              <a:lnSpc>
                <a:spcPts val="1500"/>
              </a:lnSpc>
              <a:spcBef>
                <a:spcPts val="775"/>
              </a:spcBef>
              <a:buFont typeface="Arial" panose="020B0604020202020204" pitchFamily="34" charset="0"/>
              <a:buChar char="•"/>
            </a:pPr>
            <a:r>
              <a:rPr lang="en-US" sz="1600" b="0" dirty="0"/>
              <a:t>Includes high-level guidance for plan fiduciaries</a:t>
            </a:r>
          </a:p>
          <a:p>
            <a:pPr marL="91440">
              <a:lnSpc>
                <a:spcPts val="2900"/>
              </a:lnSpc>
              <a:spcBef>
                <a:spcPts val="0"/>
              </a:spcBef>
              <a:spcAft>
                <a:spcPts val="225"/>
              </a:spcAft>
              <a:defRPr/>
            </a:pPr>
            <a:endParaRPr lang="en-US" sz="1800" spc="-10" dirty="0">
              <a:latin typeface="Arial" panose="22635452340000000000" pitchFamily="2"/>
            </a:endParaRPr>
          </a:p>
        </p:txBody>
      </p:sp>
    </p:spTree>
    <p:extLst>
      <p:ext uri="{BB962C8B-B14F-4D97-AF65-F5344CB8AC3E}">
        <p14:creationId xmlns:p14="http://schemas.microsoft.com/office/powerpoint/2010/main" val="13289669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nSpc>
                <a:spcPct val="100000"/>
              </a:lnSpc>
              <a:spcBef>
                <a:spcPts val="700"/>
              </a:spcBef>
              <a:spcAft>
                <a:spcPts val="1200"/>
              </a:spcAft>
            </a:pPr>
            <a:r>
              <a:rPr lang="en-GB" dirty="0" smtClean="0"/>
              <a:t>Become A Target Date Fund Specialist And Grow Your Practice</a:t>
            </a:r>
            <a:endParaRPr lang="en-US" dirty="0"/>
          </a:p>
        </p:txBody>
      </p:sp>
      <p:sp>
        <p:nvSpPr>
          <p:cNvPr id="3" name="Content Placeholder 2"/>
          <p:cNvSpPr>
            <a:spLocks noGrp="1"/>
          </p:cNvSpPr>
          <p:nvPr>
            <p:ph sz="quarter" idx="11"/>
          </p:nvPr>
        </p:nvSpPr>
        <p:spPr>
          <a:xfrm>
            <a:off x="308580" y="1205403"/>
            <a:ext cx="8500458" cy="1795371"/>
          </a:xfrm>
        </p:spPr>
        <p:txBody>
          <a:bodyPr/>
          <a:lstStyle/>
          <a:p>
            <a:pPr marL="0" lvl="1" indent="0" algn="ctr">
              <a:spcAft>
                <a:spcPts val="1200"/>
              </a:spcAft>
              <a:buNone/>
            </a:pPr>
            <a:r>
              <a:rPr lang="en-GB" sz="1600" dirty="0" smtClean="0"/>
              <a:t>Establish </a:t>
            </a:r>
            <a:r>
              <a:rPr lang="en-GB" sz="1600" dirty="0"/>
              <a:t>a specialized consulting framework specific to </a:t>
            </a:r>
            <a:r>
              <a:rPr lang="en-GB" sz="1600" dirty="0" smtClean="0"/>
              <a:t>TDFs</a:t>
            </a:r>
            <a:endParaRPr lang="en-GB" sz="1600" dirty="0"/>
          </a:p>
        </p:txBody>
      </p:sp>
      <p:sp>
        <p:nvSpPr>
          <p:cNvPr id="4" name="Slide Number Placeholder 3"/>
          <p:cNvSpPr>
            <a:spLocks noGrp="1"/>
          </p:cNvSpPr>
          <p:nvPr>
            <p:ph type="sldNum" sz="quarter" idx="13"/>
          </p:nvPr>
        </p:nvSpPr>
        <p:spPr/>
        <p:txBody>
          <a:bodyPr/>
          <a:lstStyle/>
          <a:p>
            <a:fld id="{C0531ADF-2191-45C5-9D71-08764BF86A6F}" type="slidenum">
              <a:rPr lang="en-GB" smtClean="0"/>
              <a:pPr/>
              <a:t>28</a:t>
            </a:fld>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850" y="1497350"/>
            <a:ext cx="7365223" cy="4622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8029042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6286752" y="1009430"/>
            <a:ext cx="2781048" cy="5262979"/>
          </a:xfrm>
          <a:prstGeom prst="rect">
            <a:avLst/>
          </a:prstGeom>
          <a:solidFill>
            <a:schemeClr val="bg2">
              <a:lumMod val="95000"/>
            </a:schemeClr>
          </a:solidFill>
        </p:spPr>
        <p:txBody>
          <a:bodyPr wrap="square" rtlCol="0">
            <a:spAutoFit/>
          </a:bodyPr>
          <a:lstStyle/>
          <a:p>
            <a:pPr>
              <a:buClr>
                <a:schemeClr val="tx2"/>
              </a:buClr>
            </a:pPr>
            <a:endParaRPr lang="en-US" sz="1200" dirty="0" smtClean="0">
              <a:solidFill>
                <a:schemeClr val="tx2"/>
              </a:solidFill>
            </a:endParaRPr>
          </a:p>
          <a:p>
            <a:pPr>
              <a:buClr>
                <a:schemeClr val="tx2"/>
              </a:buClr>
            </a:pPr>
            <a:endParaRPr lang="en-US" sz="1200" dirty="0">
              <a:solidFill>
                <a:schemeClr val="tx2"/>
              </a:solidFill>
            </a:endParaRPr>
          </a:p>
          <a:p>
            <a:pPr>
              <a:buClr>
                <a:schemeClr val="tx2"/>
              </a:buCl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marL="171450" indent="-171450">
              <a:buClr>
                <a:schemeClr val="tx2"/>
              </a:buClr>
              <a:buFont typeface="Wingdings 3" pitchFamily="18" charset="2"/>
              <a:buChar char="}"/>
            </a:pPr>
            <a:endParaRPr lang="en-US" sz="1200" dirty="0" smtClean="0">
              <a:solidFill>
                <a:schemeClr val="tx2"/>
              </a:solidFill>
            </a:endParaRPr>
          </a:p>
          <a:p>
            <a:pPr marL="171450" indent="-171450">
              <a:buClr>
                <a:schemeClr val="tx2"/>
              </a:buClr>
              <a:buFont typeface="Wingdings 3" pitchFamily="18" charset="2"/>
              <a:buChar char="}"/>
            </a:pPr>
            <a:endParaRPr lang="en-US" sz="1200" dirty="0">
              <a:solidFill>
                <a:schemeClr val="tx2"/>
              </a:solidFill>
            </a:endParaRPr>
          </a:p>
          <a:p>
            <a:pPr>
              <a:buClr>
                <a:schemeClr val="tx2"/>
              </a:buClr>
            </a:pPr>
            <a:endParaRPr lang="en-US" sz="1200" dirty="0" smtClean="0">
              <a:solidFill>
                <a:schemeClr val="tx2"/>
              </a:solidFill>
            </a:endParaRPr>
          </a:p>
        </p:txBody>
      </p:sp>
      <p:sp>
        <p:nvSpPr>
          <p:cNvPr id="2" name="Title 1"/>
          <p:cNvSpPr>
            <a:spLocks noGrp="1"/>
          </p:cNvSpPr>
          <p:nvPr>
            <p:ph type="title"/>
          </p:nvPr>
        </p:nvSpPr>
        <p:spPr/>
        <p:txBody>
          <a:bodyPr/>
          <a:lstStyle/>
          <a:p>
            <a:r>
              <a:rPr lang="en-US" dirty="0"/>
              <a:t>Consulting Resources </a:t>
            </a:r>
            <a:r>
              <a:rPr lang="en-US" dirty="0" smtClean="0"/>
              <a:t>For </a:t>
            </a:r>
            <a:r>
              <a:rPr lang="en-US" dirty="0"/>
              <a:t>Every Stage </a:t>
            </a:r>
            <a:r>
              <a:rPr lang="en-US" dirty="0" smtClean="0"/>
              <a:t>Of </a:t>
            </a:r>
            <a:r>
              <a:rPr lang="en-US" dirty="0"/>
              <a:t>Your Client Engagement </a:t>
            </a:r>
          </a:p>
        </p:txBody>
      </p:sp>
      <p:sp>
        <p:nvSpPr>
          <p:cNvPr id="3" name="Slide Number Placeholder 2"/>
          <p:cNvSpPr>
            <a:spLocks noGrp="1"/>
          </p:cNvSpPr>
          <p:nvPr>
            <p:ph type="sldNum" sz="quarter" idx="13"/>
          </p:nvPr>
        </p:nvSpPr>
        <p:spPr/>
        <p:txBody>
          <a:bodyPr/>
          <a:lstStyle/>
          <a:p>
            <a:fld id="{C0531ADF-2191-45C5-9D71-08764BF86A6F}" type="slidenum">
              <a:rPr lang="en-GB" smtClean="0"/>
              <a:pPr/>
              <a:t>29</a:t>
            </a:fld>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923110485"/>
              </p:ext>
            </p:extLst>
          </p:nvPr>
        </p:nvGraphicFramePr>
        <p:xfrm>
          <a:off x="764837" y="993194"/>
          <a:ext cx="5540713" cy="5214920"/>
        </p:xfrm>
        <a:graphic>
          <a:graphicData uri="http://schemas.openxmlformats.org/drawingml/2006/table">
            <a:tbl>
              <a:tblPr firstRow="1" bandRow="1">
                <a:tableStyleId>{5C22544A-7EE6-4342-B048-85BDC9FD1C3A}</a:tableStyleId>
              </a:tblPr>
              <a:tblGrid>
                <a:gridCol w="2683213"/>
                <a:gridCol w="2857500"/>
              </a:tblGrid>
              <a:tr h="454095">
                <a:tc>
                  <a:txBody>
                    <a:bodyPr/>
                    <a:lstStyle/>
                    <a:p>
                      <a:endParaRPr lang="en-US" sz="1200" dirty="0" smtClean="0"/>
                    </a:p>
                    <a:p>
                      <a:r>
                        <a:rPr lang="en-US" sz="1200" dirty="0" smtClean="0"/>
                        <a:t>Plan Sponsor Resources</a:t>
                      </a:r>
                      <a:endParaRPr lang="en-US" sz="1200" dirty="0"/>
                    </a:p>
                  </a:txBody>
                  <a:tcPr>
                    <a:solidFill>
                      <a:srgbClr val="005EB8"/>
                    </a:solidFill>
                  </a:tcPr>
                </a:tc>
                <a:tc>
                  <a:txBody>
                    <a:bodyPr/>
                    <a:lstStyle/>
                    <a:p>
                      <a:r>
                        <a:rPr lang="en-US" sz="1200" i="1" dirty="0" smtClean="0"/>
                        <a:t>Give Your Practice a TDF Edge!</a:t>
                      </a:r>
                    </a:p>
                    <a:p>
                      <a:r>
                        <a:rPr lang="en-US" sz="1200" dirty="0" smtClean="0"/>
                        <a:t>Advisor</a:t>
                      </a:r>
                      <a:r>
                        <a:rPr lang="en-US" sz="1200" baseline="0" dirty="0" smtClean="0"/>
                        <a:t> Resources</a:t>
                      </a:r>
                      <a:endParaRPr lang="en-US" sz="1200" dirty="0" smtClean="0"/>
                    </a:p>
                  </a:txBody>
                  <a:tcPr>
                    <a:solidFill>
                      <a:srgbClr val="005EB8"/>
                    </a:solidFill>
                  </a:tcPr>
                </a:tc>
              </a:tr>
              <a:tr h="257320">
                <a:tc gridSpan="2">
                  <a:txBody>
                    <a:bodyPr/>
                    <a:lstStyle/>
                    <a:p>
                      <a:r>
                        <a:rPr lang="en-US" sz="1100" b="1" dirty="0" smtClean="0"/>
                        <a:t>TDF EDUCATION SERIES</a:t>
                      </a:r>
                      <a:endParaRPr lang="en-US" sz="1100" b="1" dirty="0"/>
                    </a:p>
                  </a:txBody>
                  <a:tcPr/>
                </a:tc>
                <a:tc hMerge="1">
                  <a:txBody>
                    <a:bodyPr/>
                    <a:lstStyle/>
                    <a:p>
                      <a:endParaRPr lang="en-US"/>
                    </a:p>
                  </a:txBody>
                  <a:tcPr/>
                </a:tc>
              </a:tr>
              <a:tr h="1500451">
                <a:tc>
                  <a:txBody>
                    <a:bodyPr/>
                    <a:lstStyle/>
                    <a:p>
                      <a:r>
                        <a:rPr lang="en-US" sz="1100" b="0" dirty="0" smtClean="0">
                          <a:solidFill>
                            <a:schemeClr val="tx2"/>
                          </a:solidFill>
                        </a:rPr>
                        <a:t>Plan Sponsor</a:t>
                      </a:r>
                      <a:r>
                        <a:rPr lang="en-US" sz="1100" b="0" baseline="0" dirty="0" smtClean="0">
                          <a:solidFill>
                            <a:schemeClr val="tx2"/>
                          </a:solidFill>
                        </a:rPr>
                        <a:t> </a:t>
                      </a:r>
                      <a:r>
                        <a:rPr lang="en-US" sz="1100" b="0" kern="1200" baseline="0" dirty="0" smtClean="0">
                          <a:solidFill>
                            <a:schemeClr val="tx2"/>
                          </a:solidFill>
                          <a:latin typeface="+mn-lt"/>
                          <a:ea typeface="+mn-ea"/>
                          <a:cs typeface="+mn-cs"/>
                        </a:rPr>
                        <a:t>Meeting</a:t>
                      </a:r>
                      <a:r>
                        <a:rPr lang="en-US" sz="1100" b="0" baseline="0" dirty="0" smtClean="0">
                          <a:solidFill>
                            <a:schemeClr val="tx2"/>
                          </a:solidFill>
                        </a:rPr>
                        <a:t> Slides</a:t>
                      </a:r>
                      <a:endParaRPr lang="en-US" sz="1100" b="0" dirty="0" smtClean="0">
                        <a:solidFill>
                          <a:schemeClr val="tx2"/>
                        </a:solidFill>
                      </a:endParaRPr>
                    </a:p>
                    <a:p>
                      <a:pPr marL="171450" indent="-171450">
                        <a:buFont typeface="Arial" pitchFamily="34" charset="0"/>
                        <a:buChar char="•"/>
                      </a:pPr>
                      <a:r>
                        <a:rPr lang="en-US" sz="1100" b="0" dirty="0" smtClean="0">
                          <a:solidFill>
                            <a:schemeClr val="tx2"/>
                          </a:solidFill>
                        </a:rPr>
                        <a:t>The importance</a:t>
                      </a:r>
                      <a:r>
                        <a:rPr lang="en-US" sz="1100" b="0" baseline="0" dirty="0" smtClean="0">
                          <a:solidFill>
                            <a:schemeClr val="tx2"/>
                          </a:solidFill>
                        </a:rPr>
                        <a:t> of working with a TDF specialist</a:t>
                      </a:r>
                    </a:p>
                    <a:p>
                      <a:pPr marL="171450" indent="-171450">
                        <a:buFont typeface="Arial" pitchFamily="34" charset="0"/>
                        <a:buChar char="•"/>
                      </a:pPr>
                      <a:r>
                        <a:rPr lang="en-US" sz="1100" b="0" baseline="0" dirty="0" smtClean="0">
                          <a:solidFill>
                            <a:schemeClr val="tx2"/>
                          </a:solidFill>
                        </a:rPr>
                        <a:t>The TDF consulting process</a:t>
                      </a:r>
                    </a:p>
                    <a:p>
                      <a:pPr marL="171450" indent="-171450">
                        <a:buFont typeface="Arial" pitchFamily="34" charset="0"/>
                        <a:buChar char="•"/>
                      </a:pPr>
                      <a:r>
                        <a:rPr lang="en-US" sz="1100" b="0" baseline="0" dirty="0" smtClean="0">
                          <a:solidFill>
                            <a:schemeClr val="tx2"/>
                          </a:solidFill>
                        </a:rPr>
                        <a:t>Education on various asset allocation options</a:t>
                      </a:r>
                    </a:p>
                    <a:p>
                      <a:pPr marL="171450" indent="-171450">
                        <a:buFont typeface="Arial" pitchFamily="34" charset="0"/>
                        <a:buChar char="•"/>
                      </a:pPr>
                      <a:r>
                        <a:rPr lang="en-US" sz="1100" b="0" baseline="0" dirty="0" smtClean="0">
                          <a:solidFill>
                            <a:schemeClr val="tx2"/>
                          </a:solidFill>
                        </a:rPr>
                        <a:t>Assessing the anatomy of a TDF</a:t>
                      </a:r>
                    </a:p>
                    <a:p>
                      <a:pPr marL="171450" indent="-171450">
                        <a:buFont typeface="Arial" pitchFamily="34" charset="0"/>
                        <a:buChar char="•"/>
                      </a:pPr>
                      <a:r>
                        <a:rPr lang="en-US" sz="1100" b="0" baseline="0" dirty="0" smtClean="0">
                          <a:solidFill>
                            <a:schemeClr val="tx2"/>
                          </a:solidFill>
                        </a:rPr>
                        <a:t>A primer on glidepaths</a:t>
                      </a:r>
                      <a:endParaRPr lang="en-US" sz="1100" b="0" dirty="0" smtClean="0">
                        <a:solidFill>
                          <a:schemeClr val="tx2"/>
                        </a:solidFill>
                      </a:endParaRPr>
                    </a:p>
                    <a:p>
                      <a:endParaRPr lang="en-US" sz="11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kern="1200" baseline="0" dirty="0" smtClean="0">
                          <a:solidFill>
                            <a:schemeClr val="tx2"/>
                          </a:solidFill>
                          <a:latin typeface="+mn-lt"/>
                          <a:ea typeface="+mn-ea"/>
                          <a:cs typeface="+mn-cs"/>
                        </a:rPr>
                        <a:t>Advisor Views and Insights Study</a:t>
                      </a:r>
                    </a:p>
                    <a:p>
                      <a:endParaRPr lang="en-US" sz="1100" b="0" kern="1200" baseline="0" dirty="0" smtClean="0">
                        <a:solidFill>
                          <a:schemeClr val="tx2"/>
                        </a:solidFill>
                        <a:latin typeface="+mn-lt"/>
                        <a:ea typeface="+mn-ea"/>
                        <a:cs typeface="+mn-cs"/>
                      </a:endParaRPr>
                    </a:p>
                    <a:p>
                      <a:r>
                        <a:rPr lang="en-US" sz="1100" b="0" kern="1200" baseline="0" dirty="0" smtClean="0">
                          <a:solidFill>
                            <a:schemeClr val="tx2"/>
                          </a:solidFill>
                          <a:latin typeface="+mn-lt"/>
                          <a:ea typeface="+mn-ea"/>
                          <a:cs typeface="+mn-cs"/>
                        </a:rPr>
                        <a:t>Advisor Education Articles</a:t>
                      </a:r>
                    </a:p>
                    <a:p>
                      <a:pPr marL="171450" indent="-171450">
                        <a:buFont typeface="Arial" pitchFamily="34" charset="0"/>
                        <a:buChar char="•"/>
                      </a:pPr>
                      <a:r>
                        <a:rPr lang="en-US" sz="1100" b="0" kern="1200" baseline="0" dirty="0" smtClean="0">
                          <a:solidFill>
                            <a:schemeClr val="tx2"/>
                          </a:solidFill>
                          <a:latin typeface="+mn-lt"/>
                          <a:ea typeface="+mn-ea"/>
                          <a:cs typeface="+mn-cs"/>
                        </a:rPr>
                        <a:t>Understanding the evolving landscape</a:t>
                      </a:r>
                    </a:p>
                    <a:p>
                      <a:pPr marL="171450" indent="-171450">
                        <a:buFont typeface="Arial" pitchFamily="34" charset="0"/>
                        <a:buChar char="•"/>
                      </a:pPr>
                      <a:r>
                        <a:rPr lang="en-US" sz="1100" b="0" kern="1200" baseline="0" dirty="0" smtClean="0">
                          <a:solidFill>
                            <a:schemeClr val="tx2"/>
                          </a:solidFill>
                          <a:latin typeface="+mn-lt"/>
                          <a:ea typeface="+mn-ea"/>
                          <a:cs typeface="+mn-cs"/>
                        </a:rPr>
                        <a:t>Using your expertise to win and retain clients</a:t>
                      </a:r>
                    </a:p>
                  </a:txBody>
                  <a:tcPr/>
                </a:tc>
              </a:tr>
              <a:tr h="257320">
                <a:tc gridSpan="2">
                  <a:txBody>
                    <a:bodyPr/>
                    <a:lstStyle/>
                    <a:p>
                      <a:r>
                        <a:rPr lang="en-US" sz="1100" b="1" dirty="0" smtClean="0"/>
                        <a:t>OBJECTIVE SETTING TOOLS</a:t>
                      </a:r>
                      <a:endParaRPr lang="en-US" sz="1100" b="1" dirty="0"/>
                    </a:p>
                  </a:txBody>
                  <a:tcPr/>
                </a:tc>
                <a:tc hMerge="1">
                  <a:txBody>
                    <a:bodyPr/>
                    <a:lstStyle/>
                    <a:p>
                      <a:endParaRPr lang="en-US"/>
                    </a:p>
                  </a:txBody>
                  <a:tcPr/>
                </a:tc>
              </a:tr>
              <a:tr h="923326">
                <a:tc>
                  <a:txBody>
                    <a:bodyPr/>
                    <a:lstStyle/>
                    <a:p>
                      <a:pPr marL="171450" indent="-171450">
                        <a:buFont typeface="Arial" pitchFamily="34" charset="0"/>
                        <a:buChar char="•"/>
                      </a:pPr>
                      <a:r>
                        <a:rPr lang="en-US" sz="1100" b="0" dirty="0" smtClean="0">
                          <a:solidFill>
                            <a:schemeClr val="tx2"/>
                          </a:solidFill>
                        </a:rPr>
                        <a:t>The Essential Guide</a:t>
                      </a:r>
                      <a:r>
                        <a:rPr lang="en-US" sz="1100" b="0" baseline="0" dirty="0" smtClean="0">
                          <a:solidFill>
                            <a:schemeClr val="tx2"/>
                          </a:solidFill>
                        </a:rPr>
                        <a:t> to TDFs</a:t>
                      </a:r>
                    </a:p>
                    <a:p>
                      <a:pPr marL="171450" indent="-171450">
                        <a:buFont typeface="Arial" pitchFamily="34" charset="0"/>
                        <a:buChar char="•"/>
                      </a:pPr>
                      <a:r>
                        <a:rPr lang="en-US" sz="1100" b="0" baseline="0" dirty="0" smtClean="0">
                          <a:solidFill>
                            <a:schemeClr val="tx2"/>
                          </a:solidFill>
                        </a:rPr>
                        <a:t>Plan Sponsor IPS language for TDFs</a:t>
                      </a:r>
                      <a:endParaRPr lang="en-US" sz="1100" b="0" i="0" u="none" strike="noStrike" kern="1200" baseline="30000" dirty="0" smtClean="0">
                        <a:solidFill>
                          <a:schemeClr val="tx2"/>
                        </a:solidFill>
                        <a:latin typeface="+mn-lt"/>
                        <a:ea typeface="+mn-ea"/>
                        <a:cs typeface="+mn-cs"/>
                      </a:endParaRPr>
                    </a:p>
                    <a:p>
                      <a:endParaRPr lang="en-US" sz="1100" dirty="0"/>
                    </a:p>
                  </a:txBody>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100" b="0" kern="1200" baseline="0" dirty="0" smtClean="0">
                          <a:solidFill>
                            <a:schemeClr val="tx2"/>
                          </a:solidFill>
                          <a:latin typeface="+mn-lt"/>
                          <a:ea typeface="+mn-ea"/>
                          <a:cs typeface="+mn-cs"/>
                        </a:rPr>
                        <a:t>The Advisor Guide to Building Optimal IPS</a:t>
                      </a:r>
                    </a:p>
                    <a:p>
                      <a:pPr marL="171450" indent="-171450">
                        <a:buFont typeface="Arial" pitchFamily="34" charset="0"/>
                        <a:buChar char="•"/>
                      </a:pPr>
                      <a:r>
                        <a:rPr lang="en-US" sz="1100" b="0" kern="1200" baseline="0" dirty="0" smtClean="0">
                          <a:solidFill>
                            <a:schemeClr val="tx2"/>
                          </a:solidFill>
                          <a:latin typeface="+mn-lt"/>
                          <a:ea typeface="+mn-ea"/>
                          <a:cs typeface="+mn-cs"/>
                        </a:rPr>
                        <a:t>The Advisor Guide to Target Date Funds</a:t>
                      </a:r>
                    </a:p>
                    <a:p>
                      <a:endParaRPr lang="en-US" sz="1100" b="0" kern="1200" baseline="0" dirty="0">
                        <a:solidFill>
                          <a:schemeClr val="tx2"/>
                        </a:solidFill>
                        <a:latin typeface="+mn-lt"/>
                        <a:ea typeface="+mn-ea"/>
                        <a:cs typeface="+mn-cs"/>
                      </a:endParaRPr>
                    </a:p>
                  </a:txBody>
                  <a:tcPr/>
                </a:tc>
              </a:tr>
              <a:tr h="261920">
                <a:tc gridSpan="2">
                  <a:txBody>
                    <a:bodyPr/>
                    <a:lstStyle/>
                    <a:p>
                      <a:r>
                        <a:rPr lang="en-US" sz="1100" b="1" dirty="0" smtClean="0"/>
                        <a:t>TDF SELECTION</a:t>
                      </a:r>
                      <a:endParaRPr lang="en-US" sz="1100" b="1" dirty="0"/>
                    </a:p>
                  </a:txBody>
                  <a:tcPr/>
                </a:tc>
                <a:tc hMerge="1">
                  <a:txBody>
                    <a:bodyPr/>
                    <a:lstStyle/>
                    <a:p>
                      <a:endParaRPr lang="en-US"/>
                    </a:p>
                  </a:txBody>
                  <a:tcPr/>
                </a:tc>
              </a:tr>
              <a:tr h="423822">
                <a:tc>
                  <a: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100" b="0" dirty="0" smtClean="0">
                          <a:solidFill>
                            <a:schemeClr val="tx2"/>
                          </a:solidFill>
                        </a:rPr>
                        <a:t>TDF Edge Evaluator</a:t>
                      </a:r>
                      <a:r>
                        <a:rPr lang="en-US" sz="1100" b="0" baseline="0" dirty="0" smtClean="0">
                          <a:solidFill>
                            <a:schemeClr val="tx2"/>
                          </a:solidFill>
                        </a:rPr>
                        <a:t> </a:t>
                      </a:r>
                      <a:endParaRPr lang="en-US" sz="1100" dirty="0"/>
                    </a:p>
                  </a:txBody>
                  <a:tcPr/>
                </a:tc>
                <a:tc>
                  <a: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100" b="0" kern="1200" baseline="0" dirty="0" smtClean="0">
                          <a:solidFill>
                            <a:schemeClr val="tx2"/>
                          </a:solidFill>
                          <a:latin typeface="+mn-lt"/>
                          <a:ea typeface="+mn-ea"/>
                          <a:cs typeface="+mn-cs"/>
                        </a:rPr>
                        <a:t>TDF Edge Evaluator and Overview</a:t>
                      </a:r>
                    </a:p>
                    <a:p>
                      <a:endParaRPr lang="en-US" sz="1100" b="0" kern="1200" baseline="0" dirty="0">
                        <a:solidFill>
                          <a:schemeClr val="tx2"/>
                        </a:solidFill>
                        <a:latin typeface="+mn-lt"/>
                        <a:ea typeface="+mn-ea"/>
                        <a:cs typeface="+mn-cs"/>
                      </a:endParaRPr>
                    </a:p>
                  </a:txBody>
                  <a:tcPr/>
                </a:tc>
              </a:tr>
              <a:tr h="257320">
                <a:tc gridSpan="2">
                  <a:txBody>
                    <a:bodyPr/>
                    <a:lstStyle/>
                    <a:p>
                      <a:r>
                        <a:rPr lang="en-US" sz="1100" b="1" dirty="0" smtClean="0"/>
                        <a:t>IMPLEMENTATION &amp; MONITORING</a:t>
                      </a:r>
                      <a:endParaRPr lang="en-US" sz="1100" b="1" dirty="0"/>
                    </a:p>
                  </a:txBody>
                  <a:tcPr/>
                </a:tc>
                <a:tc hMerge="1">
                  <a:txBody>
                    <a:bodyPr/>
                    <a:lstStyle/>
                    <a:p>
                      <a:endParaRPr lang="en-US"/>
                    </a:p>
                  </a:txBody>
                  <a:tcPr/>
                </a:tc>
              </a:tr>
              <a:tr h="756825">
                <a:tc>
                  <a:txBody>
                    <a:bodyPr/>
                    <a:lstStyle/>
                    <a:p>
                      <a:pPr marL="171450" indent="-171450">
                        <a:buFont typeface="Arial" pitchFamily="34" charset="0"/>
                        <a:buChar char="•"/>
                      </a:pPr>
                      <a:r>
                        <a:rPr lang="en-US" sz="1100" b="0" dirty="0" smtClean="0">
                          <a:solidFill>
                            <a:schemeClr val="tx2"/>
                          </a:solidFill>
                        </a:rPr>
                        <a:t>Re-enrollment kit*</a:t>
                      </a:r>
                    </a:p>
                    <a:p>
                      <a:pPr marL="171450" indent="-171450">
                        <a:buFont typeface="Arial" pitchFamily="34" charset="0"/>
                        <a:buChar char="•"/>
                      </a:pPr>
                      <a:r>
                        <a:rPr lang="en-US" sz="1100" b="0" i="0" u="none" strike="noStrike" kern="1200" baseline="0" dirty="0" smtClean="0">
                          <a:solidFill>
                            <a:schemeClr val="tx2"/>
                          </a:solidFill>
                          <a:latin typeface="+mn-lt"/>
                          <a:ea typeface="+mn-ea"/>
                          <a:cs typeface="+mn-cs"/>
                        </a:rPr>
                        <a:t>Communication best practices series*</a:t>
                      </a:r>
                      <a:endParaRPr lang="en-US" sz="1100" b="0" i="0" u="none" strike="noStrike" kern="1200" baseline="30000" dirty="0" smtClean="0">
                        <a:solidFill>
                          <a:schemeClr val="tx2"/>
                        </a:solidFill>
                        <a:latin typeface="+mn-lt"/>
                        <a:ea typeface="+mn-ea"/>
                        <a:cs typeface="+mn-cs"/>
                      </a:endParaRPr>
                    </a:p>
                    <a:p>
                      <a:endParaRPr lang="en-US" sz="1100" dirty="0"/>
                    </a:p>
                  </a:txBody>
                  <a:tcPr/>
                </a:tc>
                <a:tc>
                  <a:txBody>
                    <a:bodyPr/>
                    <a:lstStyle/>
                    <a:p>
                      <a:pPr marL="171450" indent="-171450">
                        <a:buFont typeface="Arial" pitchFamily="34" charset="0"/>
                        <a:buChar char="•"/>
                      </a:pPr>
                      <a:r>
                        <a:rPr lang="en-US" sz="1100" b="0" kern="1200" baseline="0" dirty="0" smtClean="0">
                          <a:solidFill>
                            <a:schemeClr val="tx2"/>
                          </a:solidFill>
                          <a:latin typeface="+mn-lt"/>
                          <a:ea typeface="+mn-ea"/>
                          <a:cs typeface="+mn-cs"/>
                        </a:rPr>
                        <a:t>TDF Implementation advisor tip sheet*</a:t>
                      </a:r>
                    </a:p>
                    <a:p>
                      <a:pPr marL="171450" indent="-171450">
                        <a:buFont typeface="Arial" pitchFamily="34" charset="0"/>
                        <a:buChar char="•"/>
                      </a:pPr>
                      <a:r>
                        <a:rPr lang="en-US" sz="1100" b="0" kern="1200" baseline="0" dirty="0" smtClean="0">
                          <a:solidFill>
                            <a:schemeClr val="tx2"/>
                          </a:solidFill>
                          <a:latin typeface="+mn-lt"/>
                          <a:ea typeface="+mn-ea"/>
                          <a:cs typeface="+mn-cs"/>
                        </a:rPr>
                        <a:t>Ask the Expert Series*</a:t>
                      </a:r>
                    </a:p>
                    <a:p>
                      <a:pPr marL="171450" indent="-171450">
                        <a:buFont typeface="Arial" pitchFamily="34" charset="0"/>
                        <a:buChar char="•"/>
                      </a:pPr>
                      <a:r>
                        <a:rPr lang="en-US" sz="1100" b="0" kern="1200" baseline="0" dirty="0" smtClean="0">
                          <a:solidFill>
                            <a:schemeClr val="tx2"/>
                          </a:solidFill>
                          <a:latin typeface="+mn-lt"/>
                          <a:ea typeface="+mn-ea"/>
                          <a:cs typeface="+mn-cs"/>
                        </a:rPr>
                        <a:t>Questions to ask TDF managers*</a:t>
                      </a:r>
                    </a:p>
                    <a:p>
                      <a:endParaRPr lang="en-US" sz="1100" b="0" kern="1200" baseline="0" dirty="0">
                        <a:solidFill>
                          <a:schemeClr val="tx2"/>
                        </a:solidFill>
                        <a:latin typeface="+mn-lt"/>
                        <a:ea typeface="+mn-ea"/>
                        <a:cs typeface="+mn-cs"/>
                      </a:endParaRPr>
                    </a:p>
                  </a:txBody>
                  <a:tcPr/>
                </a:tc>
              </a:tr>
            </a:tbl>
          </a:graphicData>
        </a:graphic>
      </p:graphicFrame>
      <p:sp>
        <p:nvSpPr>
          <p:cNvPr id="20" name="TextBox 19"/>
          <p:cNvSpPr txBox="1"/>
          <p:nvPr/>
        </p:nvSpPr>
        <p:spPr>
          <a:xfrm>
            <a:off x="820918" y="6215974"/>
            <a:ext cx="1873644" cy="246221"/>
          </a:xfrm>
          <a:prstGeom prst="rect">
            <a:avLst/>
          </a:prstGeom>
          <a:noFill/>
        </p:spPr>
        <p:txBody>
          <a:bodyPr wrap="square" rtlCol="0">
            <a:spAutoFit/>
          </a:bodyPr>
          <a:lstStyle/>
          <a:p>
            <a:pPr>
              <a:buClr>
                <a:schemeClr val="tx2"/>
              </a:buClr>
            </a:pPr>
            <a:r>
              <a:rPr lang="en-US" sz="1000" i="1" dirty="0" smtClean="0">
                <a:solidFill>
                  <a:schemeClr val="tx2"/>
                </a:solidFill>
              </a:rPr>
              <a:t>*Coming 2014</a:t>
            </a:r>
          </a:p>
        </p:txBody>
      </p:sp>
      <p:sp>
        <p:nvSpPr>
          <p:cNvPr id="10"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pic>
        <p:nvPicPr>
          <p:cNvPr id="1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43" y="2018661"/>
            <a:ext cx="662009" cy="668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95" y="3519249"/>
            <a:ext cx="662008" cy="625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092" y="4467908"/>
            <a:ext cx="637935" cy="613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583" y="5300661"/>
            <a:ext cx="631508"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p:cNvSpPr txBox="1"/>
          <p:nvPr/>
        </p:nvSpPr>
        <p:spPr>
          <a:xfrm>
            <a:off x="820918" y="6505295"/>
            <a:ext cx="3366143" cy="369332"/>
          </a:xfrm>
          <a:prstGeom prst="rect">
            <a:avLst/>
          </a:prstGeom>
          <a:solidFill>
            <a:schemeClr val="bg2">
              <a:lumMod val="95000"/>
            </a:schemeClr>
          </a:solidFill>
          <a:ln>
            <a:noFill/>
          </a:ln>
        </p:spPr>
        <p:txBody>
          <a:bodyPr wrap="square" rtlCol="0">
            <a:spAutoFit/>
          </a:bodyPr>
          <a:lstStyle/>
          <a:p>
            <a:pPr>
              <a:buClr>
                <a:schemeClr val="tx2"/>
              </a:buClr>
            </a:pPr>
            <a:r>
              <a:rPr lang="en-US" b="1" dirty="0" smtClean="0">
                <a:solidFill>
                  <a:schemeClr val="accent2"/>
                </a:solidFill>
              </a:rPr>
              <a:t>http://blackrock.com/tdfedge</a:t>
            </a:r>
          </a:p>
        </p:txBody>
      </p:sp>
      <p:pic>
        <p:nvPicPr>
          <p:cNvPr id="17"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75599" y="1600199"/>
            <a:ext cx="781341" cy="94814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29391" y="4677543"/>
            <a:ext cx="758553" cy="97953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76665" y="4691829"/>
            <a:ext cx="740762" cy="97953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22658" y="3101214"/>
            <a:ext cx="785798" cy="104393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43866" y="1597698"/>
            <a:ext cx="729181" cy="941858"/>
          </a:xfrm>
          <a:prstGeom prst="rect">
            <a:avLst/>
          </a:prstGeom>
          <a:noFill/>
          <a:ln w="9525">
            <a:solidFill>
              <a:schemeClr val="tx2">
                <a:lumMod val="60000"/>
                <a:lumOff val="4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469900" y="4691829"/>
            <a:ext cx="809973" cy="97953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778567" y="3101214"/>
            <a:ext cx="805105" cy="104393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279873" y="1597698"/>
            <a:ext cx="722626" cy="94185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Rectangle 25"/>
          <p:cNvSpPr/>
          <p:nvPr/>
        </p:nvSpPr>
        <p:spPr>
          <a:xfrm>
            <a:off x="6919510" y="1284555"/>
            <a:ext cx="1574211" cy="246221"/>
          </a:xfrm>
          <a:prstGeom prst="rect">
            <a:avLst/>
          </a:prstGeom>
        </p:spPr>
        <p:txBody>
          <a:bodyPr wrap="square">
            <a:spAutoFit/>
          </a:bodyPr>
          <a:lstStyle/>
          <a:p>
            <a:pPr>
              <a:spcBef>
                <a:spcPct val="50000"/>
              </a:spcBef>
            </a:pPr>
            <a:r>
              <a:rPr lang="en-US" sz="1000" b="1" dirty="0" smtClean="0">
                <a:solidFill>
                  <a:schemeClr val="accent2"/>
                </a:solidFill>
              </a:rPr>
              <a:t>Education Materials</a:t>
            </a:r>
          </a:p>
        </p:txBody>
      </p:sp>
      <p:sp>
        <p:nvSpPr>
          <p:cNvPr id="27" name="Rectangle 26"/>
          <p:cNvSpPr/>
          <p:nvPr/>
        </p:nvSpPr>
        <p:spPr>
          <a:xfrm>
            <a:off x="6391114" y="2820498"/>
            <a:ext cx="2533811" cy="246221"/>
          </a:xfrm>
          <a:prstGeom prst="rect">
            <a:avLst/>
          </a:prstGeom>
        </p:spPr>
        <p:txBody>
          <a:bodyPr wrap="square">
            <a:spAutoFit/>
          </a:bodyPr>
          <a:lstStyle/>
          <a:p>
            <a:pPr>
              <a:spcBef>
                <a:spcPct val="50000"/>
              </a:spcBef>
            </a:pPr>
            <a:r>
              <a:rPr lang="en-US" sz="1000" b="1" dirty="0" smtClean="0">
                <a:solidFill>
                  <a:schemeClr val="accent2"/>
                </a:solidFill>
              </a:rPr>
              <a:t>New IPS Advisor Guide and Worksheet</a:t>
            </a:r>
          </a:p>
        </p:txBody>
      </p:sp>
      <p:sp>
        <p:nvSpPr>
          <p:cNvPr id="28" name="Rectangle 27"/>
          <p:cNvSpPr/>
          <p:nvPr/>
        </p:nvSpPr>
        <p:spPr>
          <a:xfrm>
            <a:off x="6933395" y="4431322"/>
            <a:ext cx="1784692" cy="246221"/>
          </a:xfrm>
          <a:prstGeom prst="rect">
            <a:avLst/>
          </a:prstGeom>
        </p:spPr>
        <p:txBody>
          <a:bodyPr wrap="square">
            <a:spAutoFit/>
          </a:bodyPr>
          <a:lstStyle/>
          <a:p>
            <a:pPr>
              <a:spcBef>
                <a:spcPct val="50000"/>
              </a:spcBef>
            </a:pPr>
            <a:r>
              <a:rPr lang="en-US" sz="1000" b="1" dirty="0" smtClean="0">
                <a:solidFill>
                  <a:schemeClr val="accent2"/>
                </a:solidFill>
              </a:rPr>
              <a:t>TDF Evaluator Resources</a:t>
            </a:r>
          </a:p>
        </p:txBody>
      </p:sp>
    </p:spTree>
    <p:extLst>
      <p:ext uri="{BB962C8B-B14F-4D97-AF65-F5344CB8AC3E}">
        <p14:creationId xmlns:p14="http://schemas.microsoft.com/office/powerpoint/2010/main" val="32502380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bwMode="gray"/>
        <p:txBody>
          <a:bodyPr/>
          <a:lstStyle/>
          <a:p>
            <a:r>
              <a:rPr lang="en-US" dirty="0" smtClean="0"/>
              <a:t>Your BlackRock DC Partners</a:t>
            </a:r>
            <a:endParaRPr lang="en-US" dirty="0"/>
          </a:p>
        </p:txBody>
      </p:sp>
      <p:graphicFrame>
        <p:nvGraphicFramePr>
          <p:cNvPr id="8" name="Group 28"/>
          <p:cNvGraphicFramePr>
            <a:graphicFrameLocks noGrp="1"/>
          </p:cNvGraphicFramePr>
          <p:nvPr>
            <p:extLst>
              <p:ext uri="{D42A27DB-BD31-4B8C-83A1-F6EECF244321}">
                <p14:modId xmlns:p14="http://schemas.microsoft.com/office/powerpoint/2010/main" val="678778126"/>
              </p:ext>
            </p:extLst>
          </p:nvPr>
        </p:nvGraphicFramePr>
        <p:xfrm>
          <a:off x="361107" y="3834847"/>
          <a:ext cx="8609839" cy="2479085"/>
        </p:xfrm>
        <a:graphic>
          <a:graphicData uri="http://schemas.openxmlformats.org/drawingml/2006/table">
            <a:tbl>
              <a:tblPr/>
              <a:tblGrid>
                <a:gridCol w="923537"/>
                <a:gridCol w="232689"/>
                <a:gridCol w="1151609"/>
                <a:gridCol w="847615"/>
                <a:gridCol w="1684863"/>
                <a:gridCol w="1064988"/>
                <a:gridCol w="910245"/>
                <a:gridCol w="1794293"/>
              </a:tblGrid>
              <a:tr h="365225">
                <a:tc>
                  <a:txBody>
                    <a:bodyPr/>
                    <a:lstStyle/>
                    <a:p>
                      <a:pPr marL="0" marR="0" lvl="0" indent="0" algn="l" defTabSz="973138" rtl="0" eaLnBrk="0" fontAlgn="base" latinLnBrk="0" hangingPunct="0">
                        <a:lnSpc>
                          <a:spcPct val="100000"/>
                        </a:lnSpc>
                        <a:spcBef>
                          <a:spcPct val="25000"/>
                        </a:spcBef>
                        <a:spcAft>
                          <a:spcPct val="0"/>
                        </a:spcAft>
                        <a:buClrTx/>
                        <a:buSzTx/>
                        <a:buFontTx/>
                        <a:buNone/>
                        <a:tabLst/>
                      </a:pPr>
                      <a:r>
                        <a:rPr kumimoji="0" lang="en-US" sz="800" b="1" i="0" u="none" strike="noStrike" cap="none" normalizeH="0" baseline="0" dirty="0" smtClean="0">
                          <a:ln>
                            <a:noFill/>
                          </a:ln>
                          <a:solidFill>
                            <a:schemeClr val="bg1"/>
                          </a:solidFill>
                          <a:effectLst/>
                          <a:latin typeface="Arial" charset="0"/>
                          <a:cs typeface="Arial" charset="0"/>
                        </a:rPr>
                        <a:t>Dick Darian</a:t>
                      </a:r>
                    </a:p>
                  </a:txBody>
                  <a:tcPr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5EB8"/>
                    </a:solidFill>
                  </a:tcPr>
                </a:tc>
                <a:tc gridSpan="2">
                  <a:txBody>
                    <a:bodyPr/>
                    <a:lstStyle/>
                    <a:p>
                      <a:pPr marL="0" marR="0" lvl="0" indent="0" algn="l" defTabSz="820738" rtl="0" eaLnBrk="1" fontAlgn="base" latinLnBrk="0" hangingPunct="1">
                        <a:lnSpc>
                          <a:spcPct val="100000"/>
                        </a:lnSpc>
                        <a:spcBef>
                          <a:spcPct val="100000"/>
                        </a:spcBef>
                        <a:spcAft>
                          <a:spcPct val="0"/>
                        </a:spcAft>
                        <a:buClrTx/>
                        <a:buSzTx/>
                        <a:buFontTx/>
                        <a:buNone/>
                        <a:tabLst/>
                      </a:pPr>
                      <a:r>
                        <a:rPr kumimoji="0" lang="en-US" sz="800" b="1" i="0" u="none" strike="noStrike" cap="none" normalizeH="0" baseline="0" dirty="0" smtClean="0">
                          <a:ln>
                            <a:noFill/>
                          </a:ln>
                          <a:solidFill>
                            <a:schemeClr val="bg1"/>
                          </a:solidFill>
                          <a:effectLst/>
                          <a:latin typeface="Arial" charset="0"/>
                          <a:cs typeface="Arial" charset="0"/>
                        </a:rPr>
                        <a:t>National Sales Manager DC Advisor–Sold </a:t>
                      </a:r>
                    </a:p>
                  </a:txBody>
                  <a:tcPr anchor="ctr" horzOverflow="overflow">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5EB8"/>
                    </a:solidFill>
                  </a:tcPr>
                </a:tc>
                <a:tc hMerge="1">
                  <a:txBody>
                    <a:bodyPr/>
                    <a:lstStyle/>
                    <a:p>
                      <a:pPr marL="0" marR="0" lvl="0" indent="0" algn="l" defTabSz="820738" rtl="0" eaLnBrk="1" fontAlgn="base" latinLnBrk="0" hangingPunct="1">
                        <a:lnSpc>
                          <a:spcPct val="100000"/>
                        </a:lnSpc>
                        <a:spcBef>
                          <a:spcPct val="100000"/>
                        </a:spcBef>
                        <a:spcAft>
                          <a:spcPct val="0"/>
                        </a:spcAft>
                        <a:buClrTx/>
                        <a:buSzTx/>
                        <a:buFontTx/>
                        <a:buNone/>
                        <a:tabLst/>
                      </a:pPr>
                      <a:endParaRPr kumimoji="0" lang="en-US" sz="1000" b="1" i="0" u="none" strike="noStrike" cap="none" normalizeH="0" baseline="0" dirty="0" smtClean="0">
                        <a:ln>
                          <a:noFill/>
                        </a:ln>
                        <a:solidFill>
                          <a:schemeClr val="bg1"/>
                        </a:solidFill>
                        <a:effectLst/>
                        <a:latin typeface="Arial" charset="0"/>
                        <a:cs typeface="Arial" charset="0"/>
                      </a:endParaRPr>
                    </a:p>
                  </a:txBody>
                  <a:tcPr anchor="ctr" horzOverflow="overflow">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7F7F7F"/>
                    </a:solidFill>
                  </a:tcPr>
                </a:tc>
                <a:tc>
                  <a:txBody>
                    <a:bodyPr/>
                    <a:lstStyle/>
                    <a:p>
                      <a:pPr marL="0" marR="0" lvl="0" indent="0" algn="ctr" defTabSz="820738" rtl="0" eaLnBrk="1" fontAlgn="base" latinLnBrk="0" hangingPunct="1">
                        <a:lnSpc>
                          <a:spcPct val="100000"/>
                        </a:lnSpc>
                        <a:spcBef>
                          <a:spcPct val="100000"/>
                        </a:spcBef>
                        <a:spcAft>
                          <a:spcPct val="0"/>
                        </a:spcAft>
                        <a:buClrTx/>
                        <a:buSzTx/>
                        <a:buFontTx/>
                        <a:buNone/>
                        <a:tabLst/>
                      </a:pPr>
                      <a:r>
                        <a:rPr lang="en-US" sz="800" b="1" dirty="0" smtClean="0">
                          <a:solidFill>
                            <a:schemeClr val="bg1"/>
                          </a:solidFill>
                        </a:rPr>
                        <a:t>551-697-1165</a:t>
                      </a:r>
                      <a:endParaRPr kumimoji="0" lang="en-US" sz="800" b="1" i="0" u="none" strike="noStrike" cap="none" normalizeH="0" baseline="0" dirty="0" smtClean="0">
                        <a:ln>
                          <a:noFill/>
                        </a:ln>
                        <a:solidFill>
                          <a:schemeClr val="bg1"/>
                        </a:solidFill>
                        <a:effectLst/>
                        <a:latin typeface="Arial" charset="0"/>
                        <a:cs typeface="Arial" charset="0"/>
                      </a:endParaRPr>
                    </a:p>
                  </a:txBody>
                  <a:tcPr anchor="ctr" horzOverflow="overflow">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5EB8"/>
                    </a:solidFill>
                  </a:tcPr>
                </a:tc>
                <a:tc>
                  <a:txBody>
                    <a:bodyPr/>
                    <a:lstStyle/>
                    <a:p>
                      <a:r>
                        <a:rPr lang="en-US" sz="800" b="1" dirty="0" smtClean="0">
                          <a:solidFill>
                            <a:schemeClr val="bg1"/>
                          </a:solidFill>
                        </a:rPr>
                        <a:t>richard.darian</a:t>
                      </a:r>
                      <a:r>
                        <a:rPr lang="en-US" sz="800" b="1" baseline="0" dirty="0" smtClean="0">
                          <a:solidFill>
                            <a:schemeClr val="bg1"/>
                          </a:solidFill>
                        </a:rPr>
                        <a:t>@blackrock.com</a:t>
                      </a:r>
                      <a:endParaRPr lang="en-US" sz="800" b="1" dirty="0">
                        <a:solidFill>
                          <a:schemeClr val="bg1"/>
                        </a:solidFill>
                      </a:endParaRPr>
                    </a:p>
                  </a:txBody>
                  <a:tcPr anchor="ctr" horzOverflow="overflow">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5EB8"/>
                    </a:solidFill>
                  </a:tcPr>
                </a:tc>
                <a:tc gridSpan="3">
                  <a:txBody>
                    <a:bodyPr/>
                    <a:lstStyle/>
                    <a:p>
                      <a:pPr marL="0" marR="0" lvl="0" indent="0" algn="ctr" defTabSz="820738" rtl="0" eaLnBrk="1" fontAlgn="base" latinLnBrk="0" hangingPunct="1">
                        <a:lnSpc>
                          <a:spcPct val="100000"/>
                        </a:lnSpc>
                        <a:spcBef>
                          <a:spcPct val="100000"/>
                        </a:spcBef>
                        <a:spcAft>
                          <a:spcPct val="0"/>
                        </a:spcAft>
                        <a:buClrTx/>
                        <a:buSzTx/>
                        <a:buFontTx/>
                        <a:buNone/>
                        <a:tabLst/>
                      </a:pPr>
                      <a:endParaRPr kumimoji="0" lang="en-US" sz="800" b="1" i="0" u="none" strike="noStrike" cap="none" normalizeH="0" baseline="0" dirty="0" smtClean="0">
                        <a:ln>
                          <a:noFill/>
                        </a:ln>
                        <a:solidFill>
                          <a:schemeClr val="bg1"/>
                        </a:solidFill>
                        <a:effectLst/>
                        <a:latin typeface="Arial" charset="0"/>
                        <a:cs typeface="Arial" charset="0"/>
                      </a:endParaRPr>
                    </a:p>
                  </a:txBody>
                  <a:tcPr anchor="ctr" horzOverflow="overflow">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5EB8"/>
                    </a:solidFill>
                  </a:tcPr>
                </a:tc>
                <a:tc hMerge="1">
                  <a:txBody>
                    <a:bodyPr/>
                    <a:lstStyle/>
                    <a:p>
                      <a:pPr marL="0" marR="0" lvl="0" indent="0" algn="ctr" defTabSz="820738" rtl="0" eaLnBrk="1" fontAlgn="base" latinLnBrk="0" hangingPunct="1">
                        <a:lnSpc>
                          <a:spcPct val="100000"/>
                        </a:lnSpc>
                        <a:spcBef>
                          <a:spcPct val="100000"/>
                        </a:spcBef>
                        <a:spcAft>
                          <a:spcPct val="0"/>
                        </a:spcAft>
                        <a:buClrTx/>
                        <a:buSzTx/>
                        <a:buFontTx/>
                        <a:buNone/>
                        <a:tabLst/>
                      </a:pPr>
                      <a:endParaRPr kumimoji="0" lang="en-US" sz="800" b="1" i="0" u="none" strike="noStrike" cap="none" normalizeH="0" baseline="0" dirty="0" smtClean="0">
                        <a:ln>
                          <a:noFill/>
                        </a:ln>
                        <a:solidFill>
                          <a:schemeClr val="bg1"/>
                        </a:solidFill>
                        <a:effectLst/>
                        <a:latin typeface="Arial" charset="0"/>
                        <a:cs typeface="Arial" charset="0"/>
                      </a:endParaRPr>
                    </a:p>
                  </a:txBody>
                  <a:tcPr anchor="ctr" horzOverflow="overflow">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7F7F7F"/>
                    </a:solidFill>
                  </a:tcPr>
                </a:tc>
                <a:tc hMerge="1">
                  <a:txBody>
                    <a:bodyPr/>
                    <a:lstStyle/>
                    <a:p>
                      <a:pPr marL="0" marR="0" lvl="0" indent="0" algn="ctr" defTabSz="820738" rtl="0" eaLnBrk="1" fontAlgn="base" latinLnBrk="0" hangingPunct="1">
                        <a:lnSpc>
                          <a:spcPct val="100000"/>
                        </a:lnSpc>
                        <a:spcBef>
                          <a:spcPct val="100000"/>
                        </a:spcBef>
                        <a:spcAft>
                          <a:spcPct val="0"/>
                        </a:spcAft>
                        <a:buClrTx/>
                        <a:buSzTx/>
                        <a:buFontTx/>
                        <a:buNone/>
                        <a:tabLst/>
                      </a:pPr>
                      <a:endParaRPr kumimoji="0" lang="en-US" sz="800" b="1" i="0" u="none" strike="noStrike" cap="none" normalizeH="0" baseline="0" dirty="0" smtClean="0">
                        <a:ln>
                          <a:noFill/>
                        </a:ln>
                        <a:solidFill>
                          <a:schemeClr val="bg1"/>
                        </a:solidFill>
                        <a:effectLst/>
                        <a:latin typeface="Arial" charset="0"/>
                        <a:cs typeface="Arial" charset="0"/>
                      </a:endParaRPr>
                    </a:p>
                  </a:txBody>
                  <a:tcPr anchor="ctr" horzOverflow="overflow">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7F7F7F"/>
                    </a:solidFill>
                  </a:tcPr>
                </a:tc>
              </a:tr>
              <a:tr h="331645">
                <a:tc>
                  <a:txBody>
                    <a:bodyPr/>
                    <a:lstStyle/>
                    <a:p>
                      <a:pPr marL="0" algn="l" rtl="0" eaLnBrk="1" fontAlgn="ctr" latinLnBrk="0" hangingPunct="1">
                        <a:lnSpc>
                          <a:spcPct val="100000"/>
                        </a:lnSpc>
                        <a:spcBef>
                          <a:spcPts val="0"/>
                        </a:spcBef>
                        <a:spcAft>
                          <a:spcPts val="0"/>
                        </a:spcAft>
                      </a:pPr>
                      <a:r>
                        <a:rPr lang="en-US" sz="800" b="1" i="0" u="none" strike="noStrike" kern="1200" dirty="0" smtClean="0">
                          <a:solidFill>
                            <a:schemeClr val="tx2"/>
                          </a:solidFill>
                          <a:latin typeface="+mn-lt"/>
                          <a:cs typeface="Arial"/>
                        </a:rPr>
                        <a:t>DC Advisor Consultant</a:t>
                      </a:r>
                    </a:p>
                  </a:txBody>
                  <a:tcPr marR="9144" anchor="ctr">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c gridSpan="2">
                  <a:txBody>
                    <a:bodyPr/>
                    <a:lstStyle/>
                    <a:p>
                      <a:pPr marL="0" algn="l" rtl="0" eaLnBrk="1" fontAlgn="ctr" latinLnBrk="0" hangingPunct="1">
                        <a:lnSpc>
                          <a:spcPct val="100000"/>
                        </a:lnSpc>
                        <a:spcBef>
                          <a:spcPts val="0"/>
                        </a:spcBef>
                        <a:spcAft>
                          <a:spcPts val="0"/>
                        </a:spcAft>
                      </a:pPr>
                      <a:r>
                        <a:rPr lang="en-US" sz="800" b="1" i="0" u="none" strike="noStrike" dirty="0" smtClean="0">
                          <a:solidFill>
                            <a:schemeClr val="tx2"/>
                          </a:solidFill>
                          <a:latin typeface="+mn-lt"/>
                        </a:rPr>
                        <a:t>Territory</a:t>
                      </a:r>
                      <a:endParaRPr lang="en-US" sz="800" b="1" i="0" u="none" strike="noStrike" dirty="0">
                        <a:solidFill>
                          <a:schemeClr val="tx2"/>
                        </a:solidFill>
                        <a:latin typeface="Arial"/>
                      </a:endParaRPr>
                    </a:p>
                  </a:txBody>
                  <a:tcPr marR="9144"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c hMerge="1">
                  <a:txBody>
                    <a:bodyPr/>
                    <a:lstStyle/>
                    <a:p>
                      <a:pPr marL="0" algn="ctr" rtl="0" eaLnBrk="1" fontAlgn="ctr" latinLnBrk="0" hangingPunct="1">
                        <a:lnSpc>
                          <a:spcPts val="1200"/>
                        </a:lnSpc>
                        <a:spcBef>
                          <a:spcPts val="0"/>
                        </a:spcBef>
                        <a:spcAft>
                          <a:spcPts val="0"/>
                        </a:spcAft>
                      </a:pPr>
                      <a:endParaRPr lang="en-US" sz="1800" b="1" i="0" u="none" strike="noStrike" dirty="0">
                        <a:solidFill>
                          <a:schemeClr val="tx2"/>
                        </a:solidFill>
                        <a:latin typeface="Arial"/>
                      </a:endParaRPr>
                    </a:p>
                  </a:txBody>
                  <a:tcPr marR="9144"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c>
                  <a:txBody>
                    <a:bodyPr/>
                    <a:lstStyle/>
                    <a:p>
                      <a:pPr marL="0" algn="l" rtl="0" eaLnBrk="1" fontAlgn="ctr" latinLnBrk="0" hangingPunct="1">
                        <a:lnSpc>
                          <a:spcPct val="100000"/>
                        </a:lnSpc>
                        <a:spcBef>
                          <a:spcPts val="0"/>
                        </a:spcBef>
                        <a:spcAft>
                          <a:spcPts val="0"/>
                        </a:spcAft>
                      </a:pPr>
                      <a:r>
                        <a:rPr lang="en-US" sz="800" b="1" i="0" u="none" strike="noStrike" dirty="0" smtClean="0">
                          <a:solidFill>
                            <a:schemeClr val="tx2"/>
                          </a:solidFill>
                          <a:latin typeface="+mn-lt"/>
                        </a:rPr>
                        <a:t>Phone number</a:t>
                      </a:r>
                      <a:endParaRPr lang="en-US" sz="800" b="1" i="0" u="none" strike="noStrike" dirty="0">
                        <a:solidFill>
                          <a:schemeClr val="tx2"/>
                        </a:solidFill>
                        <a:latin typeface="Arial"/>
                      </a:endParaRPr>
                    </a:p>
                  </a:txBody>
                  <a:tcPr marR="9144"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c>
                  <a:txBody>
                    <a:bodyPr/>
                    <a:lstStyle/>
                    <a:p>
                      <a:pPr marL="0" algn="l" rtl="0" eaLnBrk="1" fontAlgn="ctr" latinLnBrk="0" hangingPunct="1">
                        <a:lnSpc>
                          <a:spcPct val="100000"/>
                        </a:lnSpc>
                        <a:spcBef>
                          <a:spcPts val="0"/>
                        </a:spcBef>
                        <a:spcAft>
                          <a:spcPts val="0"/>
                        </a:spcAft>
                      </a:pPr>
                      <a:r>
                        <a:rPr lang="en-US" sz="800" b="1" i="0" u="none" strike="noStrike" dirty="0" smtClean="0">
                          <a:solidFill>
                            <a:schemeClr val="tx2"/>
                          </a:solidFill>
                          <a:latin typeface="+mn-lt"/>
                        </a:rPr>
                        <a:t>Email address</a:t>
                      </a:r>
                    </a:p>
                  </a:txBody>
                  <a:tcPr marR="9144"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c>
                  <a:txBody>
                    <a:bodyPr/>
                    <a:lstStyle/>
                    <a:p>
                      <a:pPr marL="0" algn="l" rtl="0" eaLnBrk="1" fontAlgn="ctr" latinLnBrk="0" hangingPunct="1">
                        <a:lnSpc>
                          <a:spcPct val="100000"/>
                        </a:lnSpc>
                        <a:spcBef>
                          <a:spcPts val="0"/>
                        </a:spcBef>
                        <a:spcAft>
                          <a:spcPts val="0"/>
                        </a:spcAft>
                      </a:pPr>
                      <a:r>
                        <a:rPr lang="en-US" sz="800" b="1" i="0" u="none" strike="noStrike" dirty="0" smtClean="0">
                          <a:solidFill>
                            <a:schemeClr val="tx2"/>
                          </a:solidFill>
                          <a:latin typeface="+mn-lt"/>
                        </a:rPr>
                        <a:t>Internal DC </a:t>
                      </a:r>
                      <a:br>
                        <a:rPr lang="en-US" sz="800" b="1" i="0" u="none" strike="noStrike" dirty="0" smtClean="0">
                          <a:solidFill>
                            <a:schemeClr val="tx2"/>
                          </a:solidFill>
                          <a:latin typeface="+mn-lt"/>
                        </a:rPr>
                      </a:br>
                      <a:r>
                        <a:rPr lang="en-US" sz="800" b="1" i="0" u="none" strike="noStrike" dirty="0" smtClean="0">
                          <a:solidFill>
                            <a:schemeClr val="tx2"/>
                          </a:solidFill>
                          <a:latin typeface="+mn-lt"/>
                        </a:rPr>
                        <a:t>Advisor Consultant</a:t>
                      </a:r>
                    </a:p>
                  </a:txBody>
                  <a:tcPr marR="9144"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US" sz="800" b="1" i="0" u="none" strike="noStrike" dirty="0" smtClean="0">
                          <a:solidFill>
                            <a:schemeClr val="tx2"/>
                          </a:solidFill>
                          <a:latin typeface="+mn-lt"/>
                        </a:rPr>
                        <a:t>Phone number</a:t>
                      </a:r>
                    </a:p>
                    <a:p>
                      <a:pPr marL="0" algn="l" rtl="0" eaLnBrk="1" fontAlgn="ctr" latinLnBrk="0" hangingPunct="1">
                        <a:lnSpc>
                          <a:spcPct val="100000"/>
                        </a:lnSpc>
                        <a:spcBef>
                          <a:spcPts val="0"/>
                        </a:spcBef>
                        <a:spcAft>
                          <a:spcPts val="0"/>
                        </a:spcAft>
                      </a:pPr>
                      <a:endParaRPr lang="en-US" sz="800" b="1" i="0" u="none" strike="noStrike" dirty="0" smtClean="0">
                        <a:solidFill>
                          <a:schemeClr val="tx2"/>
                        </a:solidFill>
                        <a:latin typeface="+mn-lt"/>
                      </a:endParaRPr>
                    </a:p>
                  </a:txBody>
                  <a:tcPr marR="9144"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en-US" sz="800" b="1" i="0" u="none" strike="noStrike" dirty="0" smtClean="0">
                          <a:solidFill>
                            <a:schemeClr val="tx2"/>
                          </a:solidFill>
                          <a:latin typeface="+mn-lt"/>
                        </a:rPr>
                        <a:t>Email address</a:t>
                      </a:r>
                    </a:p>
                    <a:p>
                      <a:pPr marL="0" algn="l" rtl="0" eaLnBrk="1" fontAlgn="ctr" latinLnBrk="0" hangingPunct="1">
                        <a:lnSpc>
                          <a:spcPct val="100000"/>
                        </a:lnSpc>
                        <a:spcBef>
                          <a:spcPts val="0"/>
                        </a:spcBef>
                        <a:spcAft>
                          <a:spcPts val="0"/>
                        </a:spcAft>
                      </a:pPr>
                      <a:endParaRPr lang="en-US" sz="800" b="1" i="0" u="none" strike="noStrike" dirty="0" smtClean="0">
                        <a:solidFill>
                          <a:schemeClr val="tx2"/>
                        </a:solidFill>
                        <a:latin typeface="+mn-lt"/>
                      </a:endParaRPr>
                    </a:p>
                  </a:txBody>
                  <a:tcPr marR="9144"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D9D9D9"/>
                    </a:solid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Chris Mango</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5EB8"/>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smtClean="0">
                          <a:solidFill>
                            <a:schemeClr val="tx2"/>
                          </a:solidFill>
                          <a:latin typeface="Arial"/>
                          <a:cs typeface="Arial"/>
                        </a:rPr>
                        <a:t>Northeast &amp; NJ</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617-960-6442</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christian.mango@blackrock.com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a:solidFill>
                            <a:schemeClr val="tx2"/>
                          </a:solidFill>
                          <a:latin typeface="Arial"/>
                          <a:cs typeface="Arial"/>
                        </a:rPr>
                        <a:t>Michael Murray</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smtClean="0">
                          <a:solidFill>
                            <a:schemeClr val="tx2"/>
                          </a:solidFill>
                          <a:latin typeface="Arial"/>
                        </a:rPr>
                        <a:t>609-282-4853</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err="1" smtClean="0">
                          <a:solidFill>
                            <a:schemeClr val="tx2"/>
                          </a:solidFill>
                          <a:latin typeface="+mn-lt"/>
                          <a:cs typeface="Arial"/>
                        </a:rPr>
                        <a:t>michael.murray@blackrock.com</a:t>
                      </a:r>
                      <a:endParaRPr lang="en-US" sz="800" b="0" i="0" u="none" strike="noStrike" kern="1200" baseline="0" dirty="0" smtClean="0">
                        <a:solidFill>
                          <a:schemeClr val="tx2"/>
                        </a:solidFill>
                        <a:latin typeface="+mn-lt"/>
                        <a:cs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Mitch Horan</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15BEF0"/>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NYC Metro</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201-803-1718</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mitchell.horan@blackrock.com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a:solidFill>
                            <a:schemeClr val="tx2"/>
                          </a:solidFill>
                          <a:latin typeface="Arial"/>
                          <a:cs typeface="Arial"/>
                        </a:rPr>
                        <a:t>Joe Rosenthal</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dirty="0" smtClean="0">
                          <a:solidFill>
                            <a:schemeClr val="tx2"/>
                          </a:solidFill>
                          <a:latin typeface="Arial"/>
                        </a:rPr>
                        <a:t>609-282-4728</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err="1" smtClean="0">
                          <a:solidFill>
                            <a:schemeClr val="tx2"/>
                          </a:solidFill>
                          <a:latin typeface="+mn-lt"/>
                          <a:cs typeface="Arial"/>
                        </a:rPr>
                        <a:t>joe.rosenthal@blackrock.com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David Quester</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467F"/>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Mid-Atlantic</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610-930-6616</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david.quester@blackrock.com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a:solidFill>
                            <a:schemeClr val="tx2"/>
                          </a:solidFill>
                          <a:latin typeface="Arial"/>
                          <a:cs typeface="Arial"/>
                        </a:rPr>
                        <a:t>Kevin Zeller</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smtClean="0">
                          <a:solidFill>
                            <a:schemeClr val="tx2"/>
                          </a:solidFill>
                          <a:latin typeface="Arial"/>
                        </a:rPr>
                        <a:t>609-282-4820</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err="1" smtClean="0">
                          <a:solidFill>
                            <a:schemeClr val="tx2"/>
                          </a:solidFill>
                          <a:latin typeface="+mn-lt"/>
                          <a:cs typeface="Arial"/>
                        </a:rPr>
                        <a:t>kevin.zeller@blackrock.com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Pete Falkowski</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C05131"/>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smtClean="0">
                          <a:solidFill>
                            <a:schemeClr val="tx2"/>
                          </a:solidFill>
                          <a:latin typeface="Arial"/>
                          <a:cs typeface="Arial"/>
                        </a:rPr>
                        <a:t>Mid-America</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ase" latinLnBrk="0" hangingPunct="1">
                        <a:lnSpc>
                          <a:spcPct val="100000"/>
                        </a:lnSpc>
                        <a:spcBef>
                          <a:spcPts val="0"/>
                        </a:spcBef>
                        <a:spcAft>
                          <a:spcPts val="0"/>
                        </a:spcAft>
                      </a:pPr>
                      <a:r>
                        <a:rPr lang="en-GB" sz="800" b="0" i="0" u="none" strike="noStrike" kern="1200" baseline="0" dirty="0" smtClean="0">
                          <a:solidFill>
                            <a:schemeClr val="tx2"/>
                          </a:solidFill>
                          <a:latin typeface="Arial"/>
                          <a:cs typeface="Arial"/>
                        </a:rPr>
                        <a:t>248-701-4566</a:t>
                      </a:r>
                      <a:endParaRPr lang="en-GB" sz="800" b="0" i="0" u="none" strike="noStrike" kern="1200" baseline="0" dirty="0">
                        <a:solidFill>
                          <a:schemeClr val="tx2"/>
                        </a:solidFill>
                        <a:latin typeface="Arial"/>
                        <a:cs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smtClean="0">
                          <a:solidFill>
                            <a:schemeClr val="tx2"/>
                          </a:solidFill>
                          <a:latin typeface="Arial"/>
                          <a:cs typeface="Arial"/>
                        </a:rPr>
                        <a:t>peter.falkowski@blackrock.com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a:solidFill>
                            <a:schemeClr val="tx2"/>
                          </a:solidFill>
                          <a:latin typeface="Arial"/>
                          <a:cs typeface="Arial"/>
                        </a:rPr>
                        <a:t>Val Ferrara</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dirty="0" smtClean="0">
                          <a:solidFill>
                            <a:schemeClr val="tx2"/>
                          </a:solidFill>
                          <a:latin typeface="Arial"/>
                        </a:rPr>
                        <a:t>212-810-5267</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err="1" smtClean="0">
                          <a:solidFill>
                            <a:schemeClr val="tx2"/>
                          </a:solidFill>
                          <a:latin typeface="+mn-lt"/>
                          <a:cs typeface="Arial"/>
                        </a:rPr>
                        <a:t>val.ferrara@blackrock.com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Eben Wheeler</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ED8B00"/>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Southeast</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704-292-5437</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eben.wheeler@blackrock.com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a:solidFill>
                            <a:schemeClr val="tx2"/>
                          </a:solidFill>
                          <a:latin typeface="Arial"/>
                          <a:cs typeface="Arial"/>
                        </a:rPr>
                        <a:t>Allison Rumpp</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dirty="0" smtClean="0">
                          <a:solidFill>
                            <a:schemeClr val="tx2"/>
                          </a:solidFill>
                          <a:latin typeface="Arial"/>
                        </a:rPr>
                        <a:t>609-282-4854</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err="1" smtClean="0">
                          <a:solidFill>
                            <a:schemeClr val="tx2"/>
                          </a:solidFill>
                          <a:latin typeface="+mn-lt"/>
                          <a:cs typeface="Arial"/>
                        </a:rPr>
                        <a:t>allison.rumpp@blackrock.com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Jeff Stevens</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9CA6"/>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Midwest</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763-232-6790</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jeff.stevens@blackrock.com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smtClean="0">
                          <a:solidFill>
                            <a:schemeClr val="tx2"/>
                          </a:solidFill>
                          <a:latin typeface="Arial"/>
                          <a:cs typeface="Arial"/>
                        </a:rPr>
                        <a:t>Brett Burgau</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dirty="0" smtClean="0">
                          <a:solidFill>
                            <a:schemeClr val="tx2"/>
                          </a:solidFill>
                          <a:latin typeface="Arial"/>
                        </a:rPr>
                        <a:t>609-282-4883</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smtClean="0">
                          <a:solidFill>
                            <a:schemeClr val="tx2"/>
                          </a:solidFill>
                          <a:latin typeface="+mn-lt"/>
                          <a:cs typeface="Arial"/>
                        </a:rPr>
                        <a:t>brett.burgau@blackrock.com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Robert J. Cruz</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2DCCD3"/>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South Central</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469-585-6375</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robert.cruz@blackrock.com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smtClean="0">
                          <a:solidFill>
                            <a:schemeClr val="tx2"/>
                          </a:solidFill>
                          <a:latin typeface="Arial"/>
                          <a:cs typeface="Arial"/>
                        </a:rPr>
                        <a:t>Chris Han</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dirty="0" smtClean="0">
                          <a:solidFill>
                            <a:schemeClr val="tx2"/>
                          </a:solidFill>
                          <a:latin typeface="Arial"/>
                        </a:rPr>
                        <a:t>609-282-4770</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err="1" smtClean="0">
                          <a:solidFill>
                            <a:schemeClr val="tx2"/>
                          </a:solidFill>
                          <a:latin typeface="+mn-lt"/>
                          <a:cs typeface="Arial"/>
                        </a:rPr>
                        <a:t>christopher.han@blackrock.com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Peter Campagna</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009639"/>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Pacific Northwest</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415-906-9203</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peter.campagna@blackrock.com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a:solidFill>
                            <a:schemeClr val="tx2"/>
                          </a:solidFill>
                          <a:latin typeface="Arial"/>
                          <a:cs typeface="Arial"/>
                        </a:rPr>
                        <a:t>Darlene Giz</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dirty="0" smtClean="0">
                          <a:solidFill>
                            <a:schemeClr val="tx2"/>
                          </a:solidFill>
                          <a:latin typeface="Arial"/>
                        </a:rPr>
                        <a:t>609-282-4776</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err="1" smtClean="0">
                          <a:solidFill>
                            <a:schemeClr val="tx2"/>
                          </a:solidFill>
                          <a:latin typeface="+mn-lt"/>
                          <a:cs typeface="Arial"/>
                        </a:rPr>
                        <a:t>darlene.giz@blackrock.com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r h="197620">
                <a:tc>
                  <a:txBody>
                    <a:bodyPr/>
                    <a:lstStyle>
                      <a:lvl1pPr marL="0" algn="l" defTabSz="914400" rtl="0" eaLnBrk="1" latinLnBrk="0" hangingPunct="1">
                        <a:defRPr sz="1800" kern="1200">
                          <a:solidFill>
                            <a:schemeClr val="tx1"/>
                          </a:solidFill>
                          <a:latin typeface="Arial"/>
                          <a:cs typeface="Arial"/>
                        </a:defRPr>
                      </a:lvl1pPr>
                      <a:lvl2pPr marL="457200" algn="l" defTabSz="914400" rtl="0" eaLnBrk="1" latinLnBrk="0" hangingPunct="1">
                        <a:defRPr sz="1800" kern="1200">
                          <a:solidFill>
                            <a:schemeClr val="tx1"/>
                          </a:solidFill>
                          <a:latin typeface="Arial"/>
                          <a:cs typeface="Arial"/>
                        </a:defRPr>
                      </a:lvl2pPr>
                      <a:lvl3pPr marL="914400" algn="l" defTabSz="914400" rtl="0" eaLnBrk="1" latinLnBrk="0" hangingPunct="1">
                        <a:defRPr sz="1800" kern="1200">
                          <a:solidFill>
                            <a:schemeClr val="tx1"/>
                          </a:solidFill>
                          <a:latin typeface="Arial"/>
                          <a:cs typeface="Arial"/>
                        </a:defRPr>
                      </a:lvl3pPr>
                      <a:lvl4pPr marL="1371600" algn="l" defTabSz="914400" rtl="0" eaLnBrk="1" latinLnBrk="0" hangingPunct="1">
                        <a:defRPr sz="1800" kern="1200">
                          <a:solidFill>
                            <a:schemeClr val="tx1"/>
                          </a:solidFill>
                          <a:latin typeface="Arial"/>
                          <a:cs typeface="Arial"/>
                        </a:defRPr>
                      </a:lvl4pPr>
                      <a:lvl5pPr marL="1828800" algn="l" defTabSz="914400" rtl="0" eaLnBrk="1" latinLnBrk="0" hangingPunct="1">
                        <a:defRPr sz="1800" kern="1200">
                          <a:solidFill>
                            <a:schemeClr val="tx1"/>
                          </a:solidFill>
                          <a:latin typeface="Arial"/>
                          <a:cs typeface="Arial"/>
                        </a:defRPr>
                      </a:lvl5pPr>
                      <a:lvl6pPr marL="2286000" algn="l" defTabSz="914400" rtl="0" eaLnBrk="1" latinLnBrk="0" hangingPunct="1">
                        <a:defRPr sz="1800" kern="1200">
                          <a:solidFill>
                            <a:schemeClr val="tx1"/>
                          </a:solidFill>
                          <a:latin typeface="Arial"/>
                          <a:cs typeface="Arial"/>
                        </a:defRPr>
                      </a:lvl6pPr>
                      <a:lvl7pPr marL="2743200" algn="l" defTabSz="914400" rtl="0" eaLnBrk="1" latinLnBrk="0" hangingPunct="1">
                        <a:defRPr sz="1800" kern="1200">
                          <a:solidFill>
                            <a:schemeClr val="tx1"/>
                          </a:solidFill>
                          <a:latin typeface="Arial"/>
                          <a:cs typeface="Arial"/>
                        </a:defRPr>
                      </a:lvl7pPr>
                      <a:lvl8pPr marL="3200400" algn="l" defTabSz="914400" rtl="0" eaLnBrk="1" latinLnBrk="0" hangingPunct="1">
                        <a:defRPr sz="1800" kern="1200">
                          <a:solidFill>
                            <a:schemeClr val="tx1"/>
                          </a:solidFill>
                          <a:latin typeface="Arial"/>
                          <a:cs typeface="Arial"/>
                        </a:defRPr>
                      </a:lvl8pPr>
                      <a:lvl9pPr marL="3657600" algn="l" defTabSz="914400" rtl="0" eaLnBrk="1" latinLnBrk="0" hangingPunct="1">
                        <a:defRPr sz="1800" kern="1200">
                          <a:solidFill>
                            <a:schemeClr val="tx1"/>
                          </a:solidFill>
                          <a:latin typeface="Arial"/>
                          <a:cs typeface="Arial"/>
                        </a:defRPr>
                      </a:lvl9p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2"/>
                          </a:solidFill>
                          <a:effectLst/>
                          <a:latin typeface="Arial" charset="0"/>
                          <a:cs typeface="Arial" charset="0"/>
                        </a:rPr>
                        <a:t>Art Villar</a:t>
                      </a:r>
                    </a:p>
                  </a:txBody>
                  <a:tcPr marL="36576" marR="36576" marT="0" marB="0" anchor="ctr" horzOverflow="overflow">
                    <a:lnL w="9525" cap="flat" cmpd="sng" algn="ctr">
                      <a:no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algn="ctr" rtl="0" eaLnBrk="1" fontAlgn="ctr" latinLnBrk="0" hangingPunct="1">
                        <a:lnSpc>
                          <a:spcPct val="100000"/>
                        </a:lnSpc>
                        <a:spcBef>
                          <a:spcPts val="0"/>
                        </a:spcBef>
                        <a:spcAft>
                          <a:spcPts val="0"/>
                        </a:spcAft>
                      </a:pP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solidFill>
                      <a:srgbClr val="8DC63F"/>
                    </a:solid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Southwest</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562-354-6077</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0" i="0" u="none" strike="noStrike" kern="1200" baseline="0" dirty="0">
                          <a:solidFill>
                            <a:schemeClr val="tx2"/>
                          </a:solidFill>
                          <a:latin typeface="Arial"/>
                          <a:cs typeface="Arial"/>
                        </a:rPr>
                        <a:t>art.villar@blackrock.com</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rtl="0" eaLnBrk="1" fontAlgn="b" latinLnBrk="0" hangingPunct="1">
                        <a:lnSpc>
                          <a:spcPct val="100000"/>
                        </a:lnSpc>
                        <a:spcBef>
                          <a:spcPts val="0"/>
                        </a:spcBef>
                        <a:spcAft>
                          <a:spcPts val="0"/>
                        </a:spcAft>
                      </a:pPr>
                      <a:r>
                        <a:rPr lang="en-US" sz="800" b="1" i="0" u="none" strike="noStrike" kern="1200" baseline="0" dirty="0" smtClean="0">
                          <a:solidFill>
                            <a:schemeClr val="tx2"/>
                          </a:solidFill>
                          <a:latin typeface="Arial"/>
                          <a:cs typeface="Arial"/>
                        </a:rPr>
                        <a:t>Tony </a:t>
                      </a:r>
                      <a:r>
                        <a:rPr lang="en-US" sz="800" b="1" i="0" u="none" strike="noStrike" kern="1200" baseline="0" dirty="0">
                          <a:solidFill>
                            <a:schemeClr val="tx2"/>
                          </a:solidFill>
                          <a:latin typeface="Arial"/>
                          <a:cs typeface="Arial"/>
                        </a:rPr>
                        <a:t>Taffuri</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ctr" rtl="0" eaLnBrk="1" fontAlgn="b" latinLnBrk="0" hangingPunct="1">
                        <a:lnSpc>
                          <a:spcPct val="100000"/>
                        </a:lnSpc>
                        <a:spcBef>
                          <a:spcPts val="0"/>
                        </a:spcBef>
                        <a:spcAft>
                          <a:spcPts val="0"/>
                        </a:spcAft>
                      </a:pPr>
                      <a:r>
                        <a:rPr lang="en-US" sz="800" b="0" i="0" u="none" strike="noStrike" dirty="0" smtClean="0">
                          <a:solidFill>
                            <a:schemeClr val="tx2"/>
                          </a:solidFill>
                          <a:latin typeface="Arial"/>
                        </a:rPr>
                        <a:t>609-282-4884</a:t>
                      </a:r>
                      <a:endParaRPr lang="en-US" sz="800" b="0" i="0" u="none" strike="noStrike" dirty="0">
                        <a:solidFill>
                          <a:schemeClr val="tx2"/>
                        </a:solidFill>
                        <a:latin typeface="Arial"/>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800" b="0" i="0" u="none" strike="noStrike" kern="1200" baseline="0" dirty="0" err="1" smtClean="0">
                          <a:solidFill>
                            <a:schemeClr val="tx2"/>
                          </a:solidFill>
                          <a:latin typeface="+mn-lt"/>
                          <a:cs typeface="Arial"/>
                        </a:rPr>
                        <a:t>anthony.taffuri@blackrock.com</a:t>
                      </a:r>
                      <a:endParaRPr lang="en-US" sz="800" b="0" i="0" u="none" strike="noStrike" dirty="0" smtClean="0">
                        <a:solidFill>
                          <a:schemeClr val="tx2"/>
                        </a:solidFill>
                        <a:latin typeface="+mn-lt"/>
                      </a:endParaRPr>
                    </a:p>
                  </a:txBody>
                  <a:tcPr marL="36576" marR="36576" marT="0" marB="0" anchor="ctr">
                    <a:lnL w="12700" cap="flat" cmpd="sng" algn="ctr">
                      <a:solidFill>
                        <a:srgbClr val="D8D8D8"/>
                      </a:solidFill>
                      <a:prstDash val="solid"/>
                      <a:round/>
                      <a:headEnd type="none" w="med" len="med"/>
                      <a:tailEnd type="none" w="med" len="med"/>
                    </a:lnL>
                    <a:lnR w="12700" cap="flat" cmpd="sng" algn="ctr">
                      <a:solidFill>
                        <a:srgbClr val="D8D8D8"/>
                      </a:solidFill>
                      <a:prstDash val="solid"/>
                      <a:round/>
                      <a:headEnd type="none" w="med" len="med"/>
                      <a:tailEnd type="none" w="med" len="med"/>
                    </a:lnR>
                    <a:lnT w="12700" cap="flat" cmpd="sng" algn="ctr">
                      <a:solidFill>
                        <a:srgbClr val="D8D8D8"/>
                      </a:solidFill>
                      <a:prstDash val="solid"/>
                      <a:round/>
                      <a:headEnd type="none" w="med" len="med"/>
                      <a:tailEnd type="none" w="med" len="med"/>
                    </a:lnT>
                    <a:lnB w="12700" cap="flat" cmpd="sng" algn="ctr">
                      <a:solidFill>
                        <a:srgbClr val="D8D8D8"/>
                      </a:solidFill>
                      <a:prstDash val="solid"/>
                      <a:round/>
                      <a:headEnd type="none" w="med" len="med"/>
                      <a:tailEnd type="none" w="med" len="med"/>
                    </a:lnB>
                    <a:lnTlToBr>
                      <a:noFill/>
                    </a:lnTlToBr>
                    <a:lnBlToTr>
                      <a:noFill/>
                    </a:lnBlToTr>
                    <a:noFill/>
                  </a:tcPr>
                </a:tc>
              </a:tr>
            </a:tbl>
          </a:graphicData>
        </a:graphic>
      </p:graphicFrame>
      <p:grpSp>
        <p:nvGrpSpPr>
          <p:cNvPr id="3" name="Group 2"/>
          <p:cNvGrpSpPr/>
          <p:nvPr/>
        </p:nvGrpSpPr>
        <p:grpSpPr>
          <a:xfrm>
            <a:off x="1488708" y="956848"/>
            <a:ext cx="6494372" cy="2753365"/>
            <a:chOff x="1915064" y="974991"/>
            <a:chExt cx="5391510" cy="2285794"/>
          </a:xfrm>
        </p:grpSpPr>
        <p:sp>
          <p:nvSpPr>
            <p:cNvPr id="10" name="Freeform 12"/>
            <p:cNvSpPr>
              <a:spLocks/>
            </p:cNvSpPr>
            <p:nvPr/>
          </p:nvSpPr>
          <p:spPr bwMode="gray">
            <a:xfrm>
              <a:off x="2164961" y="974991"/>
              <a:ext cx="584988" cy="345138"/>
            </a:xfrm>
            <a:custGeom>
              <a:avLst/>
              <a:gdLst>
                <a:gd name="T0" fmla="*/ 2147483647 w 583"/>
                <a:gd name="T1" fmla="*/ 2147483647 h 412"/>
                <a:gd name="T2" fmla="*/ 2147483647 w 583"/>
                <a:gd name="T3" fmla="*/ 2147483647 h 412"/>
                <a:gd name="T4" fmla="*/ 2147483647 w 583"/>
                <a:gd name="T5" fmla="*/ 2147483647 h 412"/>
                <a:gd name="T6" fmla="*/ 2147483647 w 583"/>
                <a:gd name="T7" fmla="*/ 2147483647 h 412"/>
                <a:gd name="T8" fmla="*/ 2147483647 w 583"/>
                <a:gd name="T9" fmla="*/ 2147483647 h 412"/>
                <a:gd name="T10" fmla="*/ 0 w 583"/>
                <a:gd name="T11" fmla="*/ 2147483647 h 412"/>
                <a:gd name="T12" fmla="*/ 2147483647 w 583"/>
                <a:gd name="T13" fmla="*/ 2147483647 h 412"/>
                <a:gd name="T14" fmla="*/ 2147483647 w 583"/>
                <a:gd name="T15" fmla="*/ 2147483647 h 412"/>
                <a:gd name="T16" fmla="*/ 2147483647 w 583"/>
                <a:gd name="T17" fmla="*/ 2147483647 h 412"/>
                <a:gd name="T18" fmla="*/ 2147483647 w 583"/>
                <a:gd name="T19" fmla="*/ 2147483647 h 412"/>
                <a:gd name="T20" fmla="*/ 2147483647 w 583"/>
                <a:gd name="T21" fmla="*/ 2147483647 h 412"/>
                <a:gd name="T22" fmla="*/ 2147483647 w 583"/>
                <a:gd name="T23" fmla="*/ 2147483647 h 412"/>
                <a:gd name="T24" fmla="*/ 2147483647 w 583"/>
                <a:gd name="T25" fmla="*/ 2147483647 h 412"/>
                <a:gd name="T26" fmla="*/ 2147483647 w 583"/>
                <a:gd name="T27" fmla="*/ 2147483647 h 412"/>
                <a:gd name="T28" fmla="*/ 2147483647 w 583"/>
                <a:gd name="T29" fmla="*/ 2147483647 h 412"/>
                <a:gd name="T30" fmla="*/ 2147483647 w 583"/>
                <a:gd name="T31" fmla="*/ 2147483647 h 412"/>
                <a:gd name="T32" fmla="*/ 2147483647 w 583"/>
                <a:gd name="T33" fmla="*/ 2147483647 h 412"/>
                <a:gd name="T34" fmla="*/ 2147483647 w 583"/>
                <a:gd name="T35" fmla="*/ 0 h 412"/>
                <a:gd name="T36" fmla="*/ 2147483647 w 583"/>
                <a:gd name="T37" fmla="*/ 2147483647 h 412"/>
                <a:gd name="T38" fmla="*/ 2147483647 w 583"/>
                <a:gd name="T39" fmla="*/ 2147483647 h 412"/>
                <a:gd name="T40" fmla="*/ 2147483647 w 583"/>
                <a:gd name="T41" fmla="*/ 2147483647 h 412"/>
                <a:gd name="T42" fmla="*/ 2147483647 w 583"/>
                <a:gd name="T43" fmla="*/ 2147483647 h 412"/>
                <a:gd name="T44" fmla="*/ 2147483647 w 583"/>
                <a:gd name="T45" fmla="*/ 2147483647 h 412"/>
                <a:gd name="T46" fmla="*/ 2147483647 w 583"/>
                <a:gd name="T47" fmla="*/ 2147483647 h 412"/>
                <a:gd name="T48" fmla="*/ 2147483647 w 583"/>
                <a:gd name="T49" fmla="*/ 2147483647 h 412"/>
                <a:gd name="T50" fmla="*/ 2147483647 w 583"/>
                <a:gd name="T51" fmla="*/ 2147483647 h 412"/>
                <a:gd name="T52" fmla="*/ 2147483647 w 583"/>
                <a:gd name="T53" fmla="*/ 2147483647 h 412"/>
                <a:gd name="T54" fmla="*/ 2147483647 w 583"/>
                <a:gd name="T55" fmla="*/ 2147483647 h 412"/>
                <a:gd name="T56" fmla="*/ 2147483647 w 583"/>
                <a:gd name="T57" fmla="*/ 2147483647 h 412"/>
                <a:gd name="T58" fmla="*/ 2147483647 w 583"/>
                <a:gd name="T59" fmla="*/ 2147483647 h 412"/>
                <a:gd name="T60" fmla="*/ 2147483647 w 583"/>
                <a:gd name="T61" fmla="*/ 2147483647 h 412"/>
                <a:gd name="T62" fmla="*/ 2147483647 w 583"/>
                <a:gd name="T63" fmla="*/ 2147483647 h 4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83"/>
                <a:gd name="T97" fmla="*/ 0 h 412"/>
                <a:gd name="T98" fmla="*/ 583 w 583"/>
                <a:gd name="T99" fmla="*/ 412 h 4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83" h="412">
                  <a:moveTo>
                    <a:pt x="22" y="90"/>
                  </a:moveTo>
                  <a:lnTo>
                    <a:pt x="14" y="203"/>
                  </a:lnTo>
                  <a:lnTo>
                    <a:pt x="28" y="203"/>
                  </a:lnTo>
                  <a:lnTo>
                    <a:pt x="20" y="228"/>
                  </a:lnTo>
                  <a:lnTo>
                    <a:pt x="9" y="214"/>
                  </a:lnTo>
                  <a:lnTo>
                    <a:pt x="0" y="243"/>
                  </a:lnTo>
                  <a:lnTo>
                    <a:pt x="41" y="265"/>
                  </a:lnTo>
                  <a:lnTo>
                    <a:pt x="43" y="276"/>
                  </a:lnTo>
                  <a:lnTo>
                    <a:pt x="53" y="278"/>
                  </a:lnTo>
                  <a:lnTo>
                    <a:pt x="106" y="361"/>
                  </a:lnTo>
                  <a:lnTo>
                    <a:pt x="166" y="358"/>
                  </a:lnTo>
                  <a:lnTo>
                    <a:pt x="210" y="378"/>
                  </a:lnTo>
                  <a:lnTo>
                    <a:pt x="231" y="375"/>
                  </a:lnTo>
                  <a:lnTo>
                    <a:pt x="364" y="378"/>
                  </a:lnTo>
                  <a:lnTo>
                    <a:pt x="516" y="412"/>
                  </a:lnTo>
                  <a:lnTo>
                    <a:pt x="519" y="367"/>
                  </a:lnTo>
                  <a:lnTo>
                    <a:pt x="583" y="103"/>
                  </a:lnTo>
                  <a:lnTo>
                    <a:pt x="179" y="0"/>
                  </a:lnTo>
                  <a:lnTo>
                    <a:pt x="182" y="78"/>
                  </a:lnTo>
                  <a:lnTo>
                    <a:pt x="163" y="141"/>
                  </a:lnTo>
                  <a:lnTo>
                    <a:pt x="160" y="175"/>
                  </a:lnTo>
                  <a:lnTo>
                    <a:pt x="117" y="187"/>
                  </a:lnTo>
                  <a:lnTo>
                    <a:pt x="114" y="170"/>
                  </a:lnTo>
                  <a:lnTo>
                    <a:pt x="149" y="149"/>
                  </a:lnTo>
                  <a:lnTo>
                    <a:pt x="146" y="132"/>
                  </a:lnTo>
                  <a:lnTo>
                    <a:pt x="116" y="135"/>
                  </a:lnTo>
                  <a:lnTo>
                    <a:pt x="138" y="115"/>
                  </a:lnTo>
                  <a:lnTo>
                    <a:pt x="155" y="102"/>
                  </a:lnTo>
                  <a:lnTo>
                    <a:pt x="25" y="20"/>
                  </a:lnTo>
                  <a:lnTo>
                    <a:pt x="14" y="43"/>
                  </a:lnTo>
                  <a:lnTo>
                    <a:pt x="22" y="90"/>
                  </a:lnTo>
                  <a:close/>
                </a:path>
              </a:pathLst>
            </a:custGeom>
            <a:solidFill>
              <a:srgbClr val="009639"/>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1" name="Freeform 14"/>
            <p:cNvSpPr>
              <a:spLocks/>
            </p:cNvSpPr>
            <p:nvPr/>
          </p:nvSpPr>
          <p:spPr bwMode="gray">
            <a:xfrm>
              <a:off x="2707354" y="1708260"/>
              <a:ext cx="494116" cy="499196"/>
            </a:xfrm>
            <a:custGeom>
              <a:avLst/>
              <a:gdLst>
                <a:gd name="T0" fmla="*/ 2147483647 w 492"/>
                <a:gd name="T1" fmla="*/ 0 h 600"/>
                <a:gd name="T2" fmla="*/ 2147483647 w 492"/>
                <a:gd name="T3" fmla="*/ 2147483647 h 600"/>
                <a:gd name="T4" fmla="*/ 2147483647 w 492"/>
                <a:gd name="T5" fmla="*/ 2147483647 h 600"/>
                <a:gd name="T6" fmla="*/ 2147483647 w 492"/>
                <a:gd name="T7" fmla="*/ 2147483647 h 600"/>
                <a:gd name="T8" fmla="*/ 2147483647 w 492"/>
                <a:gd name="T9" fmla="*/ 2147483647 h 600"/>
                <a:gd name="T10" fmla="*/ 0 w 492"/>
                <a:gd name="T11" fmla="*/ 2147483647 h 600"/>
                <a:gd name="T12" fmla="*/ 2147483647 w 492"/>
                <a:gd name="T13" fmla="*/ 0 h 600"/>
                <a:gd name="T14" fmla="*/ 2147483647 w 492"/>
                <a:gd name="T15" fmla="*/ 0 h 600"/>
                <a:gd name="T16" fmla="*/ 0 60000 65536"/>
                <a:gd name="T17" fmla="*/ 0 60000 65536"/>
                <a:gd name="T18" fmla="*/ 0 60000 65536"/>
                <a:gd name="T19" fmla="*/ 0 60000 65536"/>
                <a:gd name="T20" fmla="*/ 0 60000 65536"/>
                <a:gd name="T21" fmla="*/ 0 60000 65536"/>
                <a:gd name="T22" fmla="*/ 0 60000 65536"/>
                <a:gd name="T23" fmla="*/ 0 60000 65536"/>
                <a:gd name="T24" fmla="*/ 0 w 492"/>
                <a:gd name="T25" fmla="*/ 0 h 600"/>
                <a:gd name="T26" fmla="*/ 492 w 492"/>
                <a:gd name="T27" fmla="*/ 600 h 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2" h="600">
                  <a:moveTo>
                    <a:pt x="107" y="0"/>
                  </a:moveTo>
                  <a:lnTo>
                    <a:pt x="345" y="44"/>
                  </a:lnTo>
                  <a:lnTo>
                    <a:pt x="327" y="149"/>
                  </a:lnTo>
                  <a:lnTo>
                    <a:pt x="492" y="174"/>
                  </a:lnTo>
                  <a:lnTo>
                    <a:pt x="429" y="600"/>
                  </a:lnTo>
                  <a:lnTo>
                    <a:pt x="0" y="529"/>
                  </a:lnTo>
                  <a:lnTo>
                    <a:pt x="107" y="0"/>
                  </a:lnTo>
                  <a:close/>
                </a:path>
              </a:pathLst>
            </a:custGeom>
            <a:solidFill>
              <a:srgbClr val="8DC63F"/>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2" name="Freeform 15"/>
            <p:cNvSpPr>
              <a:spLocks/>
            </p:cNvSpPr>
            <p:nvPr/>
          </p:nvSpPr>
          <p:spPr bwMode="gray">
            <a:xfrm>
              <a:off x="2010197" y="1185179"/>
              <a:ext cx="702837" cy="480088"/>
            </a:xfrm>
            <a:custGeom>
              <a:avLst/>
              <a:gdLst>
                <a:gd name="T0" fmla="*/ 0 w 695"/>
                <a:gd name="T1" fmla="*/ 2147483647 h 574"/>
                <a:gd name="T2" fmla="*/ 2147483647 w 695"/>
                <a:gd name="T3" fmla="*/ 2147483647 h 574"/>
                <a:gd name="T4" fmla="*/ 2147483647 w 695"/>
                <a:gd name="T5" fmla="*/ 2147483647 h 574"/>
                <a:gd name="T6" fmla="*/ 2147483647 w 695"/>
                <a:gd name="T7" fmla="*/ 0 h 574"/>
                <a:gd name="T8" fmla="*/ 2147483647 w 695"/>
                <a:gd name="T9" fmla="*/ 2147483647 h 574"/>
                <a:gd name="T10" fmla="*/ 2147483647 w 695"/>
                <a:gd name="T11" fmla="*/ 2147483647 h 574"/>
                <a:gd name="T12" fmla="*/ 2147483647 w 695"/>
                <a:gd name="T13" fmla="*/ 2147483647 h 574"/>
                <a:gd name="T14" fmla="*/ 2147483647 w 695"/>
                <a:gd name="T15" fmla="*/ 2147483647 h 574"/>
                <a:gd name="T16" fmla="*/ 2147483647 w 695"/>
                <a:gd name="T17" fmla="*/ 2147483647 h 574"/>
                <a:gd name="T18" fmla="*/ 2147483647 w 695"/>
                <a:gd name="T19" fmla="*/ 2147483647 h 574"/>
                <a:gd name="T20" fmla="*/ 2147483647 w 695"/>
                <a:gd name="T21" fmla="*/ 2147483647 h 574"/>
                <a:gd name="T22" fmla="*/ 2147483647 w 695"/>
                <a:gd name="T23" fmla="*/ 2147483647 h 574"/>
                <a:gd name="T24" fmla="*/ 2147483647 w 695"/>
                <a:gd name="T25" fmla="*/ 2147483647 h 574"/>
                <a:gd name="T26" fmla="*/ 2147483647 w 695"/>
                <a:gd name="T27" fmla="*/ 2147483647 h 574"/>
                <a:gd name="T28" fmla="*/ 2147483647 w 695"/>
                <a:gd name="T29" fmla="*/ 2147483647 h 574"/>
                <a:gd name="T30" fmla="*/ 2147483647 w 695"/>
                <a:gd name="T31" fmla="*/ 2147483647 h 574"/>
                <a:gd name="T32" fmla="*/ 2147483647 w 695"/>
                <a:gd name="T33" fmla="*/ 2147483647 h 574"/>
                <a:gd name="T34" fmla="*/ 2147483647 w 695"/>
                <a:gd name="T35" fmla="*/ 2147483647 h 574"/>
                <a:gd name="T36" fmla="*/ 2147483647 w 695"/>
                <a:gd name="T37" fmla="*/ 2147483647 h 574"/>
                <a:gd name="T38" fmla="*/ 2147483647 w 695"/>
                <a:gd name="T39" fmla="*/ 2147483647 h 574"/>
                <a:gd name="T40" fmla="*/ 2147483647 w 695"/>
                <a:gd name="T41" fmla="*/ 2147483647 h 574"/>
                <a:gd name="T42" fmla="*/ 2147483647 w 695"/>
                <a:gd name="T43" fmla="*/ 2147483647 h 574"/>
                <a:gd name="T44" fmla="*/ 0 w 695"/>
                <a:gd name="T45" fmla="*/ 2147483647 h 574"/>
                <a:gd name="T46" fmla="*/ 0 w 695"/>
                <a:gd name="T47" fmla="*/ 2147483647 h 57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95"/>
                <a:gd name="T73" fmla="*/ 0 h 574"/>
                <a:gd name="T74" fmla="*/ 695 w 695"/>
                <a:gd name="T75" fmla="*/ 574 h 57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95" h="574">
                  <a:moveTo>
                    <a:pt x="0" y="429"/>
                  </a:moveTo>
                  <a:lnTo>
                    <a:pt x="31" y="283"/>
                  </a:lnTo>
                  <a:lnTo>
                    <a:pt x="65" y="241"/>
                  </a:lnTo>
                  <a:lnTo>
                    <a:pt x="150" y="0"/>
                  </a:lnTo>
                  <a:lnTo>
                    <a:pt x="194" y="12"/>
                  </a:lnTo>
                  <a:lnTo>
                    <a:pt x="196" y="23"/>
                  </a:lnTo>
                  <a:lnTo>
                    <a:pt x="206" y="24"/>
                  </a:lnTo>
                  <a:lnTo>
                    <a:pt x="259" y="107"/>
                  </a:lnTo>
                  <a:lnTo>
                    <a:pt x="319" y="106"/>
                  </a:lnTo>
                  <a:lnTo>
                    <a:pt x="363" y="126"/>
                  </a:lnTo>
                  <a:lnTo>
                    <a:pt x="384" y="121"/>
                  </a:lnTo>
                  <a:lnTo>
                    <a:pt x="517" y="126"/>
                  </a:lnTo>
                  <a:lnTo>
                    <a:pt x="669" y="159"/>
                  </a:lnTo>
                  <a:lnTo>
                    <a:pt x="676" y="179"/>
                  </a:lnTo>
                  <a:lnTo>
                    <a:pt x="695" y="204"/>
                  </a:lnTo>
                  <a:lnTo>
                    <a:pt x="643" y="282"/>
                  </a:lnTo>
                  <a:lnTo>
                    <a:pt x="611" y="310"/>
                  </a:lnTo>
                  <a:lnTo>
                    <a:pt x="607" y="332"/>
                  </a:lnTo>
                  <a:lnTo>
                    <a:pt x="625" y="354"/>
                  </a:lnTo>
                  <a:lnTo>
                    <a:pt x="604" y="401"/>
                  </a:lnTo>
                  <a:lnTo>
                    <a:pt x="561" y="574"/>
                  </a:lnTo>
                  <a:lnTo>
                    <a:pt x="328" y="518"/>
                  </a:lnTo>
                  <a:lnTo>
                    <a:pt x="0" y="429"/>
                  </a:lnTo>
                  <a:close/>
                </a:path>
              </a:pathLst>
            </a:custGeom>
            <a:solidFill>
              <a:srgbClr val="009639"/>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 name="Freeform 16"/>
            <p:cNvSpPr>
              <a:spLocks/>
            </p:cNvSpPr>
            <p:nvPr/>
          </p:nvSpPr>
          <p:spPr bwMode="gray">
            <a:xfrm>
              <a:off x="1946302" y="1545842"/>
              <a:ext cx="690059" cy="961370"/>
            </a:xfrm>
            <a:custGeom>
              <a:avLst/>
              <a:gdLst>
                <a:gd name="T0" fmla="*/ 2147483647 w 690"/>
                <a:gd name="T1" fmla="*/ 2147483647 h 1150"/>
                <a:gd name="T2" fmla="*/ 2147483647 w 690"/>
                <a:gd name="T3" fmla="*/ 2147483647 h 1150"/>
                <a:gd name="T4" fmla="*/ 2147483647 w 690"/>
                <a:gd name="T5" fmla="*/ 2147483647 h 1150"/>
                <a:gd name="T6" fmla="*/ 2147483647 w 690"/>
                <a:gd name="T7" fmla="*/ 2147483647 h 1150"/>
                <a:gd name="T8" fmla="*/ 2147483647 w 690"/>
                <a:gd name="T9" fmla="*/ 2147483647 h 1150"/>
                <a:gd name="T10" fmla="*/ 2147483647 w 690"/>
                <a:gd name="T11" fmla="*/ 2147483647 h 1150"/>
                <a:gd name="T12" fmla="*/ 2147483647 w 690"/>
                <a:gd name="T13" fmla="*/ 2147483647 h 1150"/>
                <a:gd name="T14" fmla="*/ 2147483647 w 690"/>
                <a:gd name="T15" fmla="*/ 2147483647 h 1150"/>
                <a:gd name="T16" fmla="*/ 2147483647 w 690"/>
                <a:gd name="T17" fmla="*/ 2147483647 h 1150"/>
                <a:gd name="T18" fmla="*/ 2147483647 w 690"/>
                <a:gd name="T19" fmla="*/ 2147483647 h 1150"/>
                <a:gd name="T20" fmla="*/ 2147483647 w 690"/>
                <a:gd name="T21" fmla="*/ 2147483647 h 1150"/>
                <a:gd name="T22" fmla="*/ 2147483647 w 690"/>
                <a:gd name="T23" fmla="*/ 2147483647 h 1150"/>
                <a:gd name="T24" fmla="*/ 2147483647 w 690"/>
                <a:gd name="T25" fmla="*/ 2147483647 h 1150"/>
                <a:gd name="T26" fmla="*/ 2147483647 w 690"/>
                <a:gd name="T27" fmla="*/ 2147483647 h 1150"/>
                <a:gd name="T28" fmla="*/ 2147483647 w 690"/>
                <a:gd name="T29" fmla="*/ 2147483647 h 1150"/>
                <a:gd name="T30" fmla="*/ 2147483647 w 690"/>
                <a:gd name="T31" fmla="*/ 2147483647 h 1150"/>
                <a:gd name="T32" fmla="*/ 2147483647 w 690"/>
                <a:gd name="T33" fmla="*/ 2147483647 h 1150"/>
                <a:gd name="T34" fmla="*/ 2147483647 w 690"/>
                <a:gd name="T35" fmla="*/ 2147483647 h 1150"/>
                <a:gd name="T36" fmla="*/ 2147483647 w 690"/>
                <a:gd name="T37" fmla="*/ 2147483647 h 1150"/>
                <a:gd name="T38" fmla="*/ 2147483647 w 690"/>
                <a:gd name="T39" fmla="*/ 2147483647 h 1150"/>
                <a:gd name="T40" fmla="*/ 2147483647 w 690"/>
                <a:gd name="T41" fmla="*/ 2147483647 h 1150"/>
                <a:gd name="T42" fmla="*/ 2147483647 w 690"/>
                <a:gd name="T43" fmla="*/ 2147483647 h 1150"/>
                <a:gd name="T44" fmla="*/ 2147483647 w 690"/>
                <a:gd name="T45" fmla="*/ 2147483647 h 1150"/>
                <a:gd name="T46" fmla="*/ 2147483647 w 690"/>
                <a:gd name="T47" fmla="*/ 2147483647 h 1150"/>
                <a:gd name="T48" fmla="*/ 2147483647 w 690"/>
                <a:gd name="T49" fmla="*/ 2147483647 h 1150"/>
                <a:gd name="T50" fmla="*/ 2147483647 w 690"/>
                <a:gd name="T51" fmla="*/ 2147483647 h 1150"/>
                <a:gd name="T52" fmla="*/ 2147483647 w 690"/>
                <a:gd name="T53" fmla="*/ 2147483647 h 1150"/>
                <a:gd name="T54" fmla="*/ 2147483647 w 690"/>
                <a:gd name="T55" fmla="*/ 0 h 1150"/>
                <a:gd name="T56" fmla="*/ 2147483647 w 690"/>
                <a:gd name="T57" fmla="*/ 2147483647 h 1150"/>
                <a:gd name="T58" fmla="*/ 0 w 690"/>
                <a:gd name="T59" fmla="*/ 2147483647 h 1150"/>
                <a:gd name="T60" fmla="*/ 2147483647 w 690"/>
                <a:gd name="T61" fmla="*/ 2147483647 h 1150"/>
                <a:gd name="T62" fmla="*/ 2147483647 w 690"/>
                <a:gd name="T63" fmla="*/ 2147483647 h 115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90"/>
                <a:gd name="T97" fmla="*/ 0 h 1150"/>
                <a:gd name="T98" fmla="*/ 690 w 690"/>
                <a:gd name="T99" fmla="*/ 1150 h 115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90" h="1150">
                  <a:moveTo>
                    <a:pt x="23" y="233"/>
                  </a:moveTo>
                  <a:lnTo>
                    <a:pt x="3" y="322"/>
                  </a:lnTo>
                  <a:lnTo>
                    <a:pt x="70" y="466"/>
                  </a:lnTo>
                  <a:lnTo>
                    <a:pt x="82" y="457"/>
                  </a:lnTo>
                  <a:lnTo>
                    <a:pt x="103" y="518"/>
                  </a:lnTo>
                  <a:lnTo>
                    <a:pt x="70" y="475"/>
                  </a:lnTo>
                  <a:lnTo>
                    <a:pt x="62" y="542"/>
                  </a:lnTo>
                  <a:lnTo>
                    <a:pt x="100" y="583"/>
                  </a:lnTo>
                  <a:lnTo>
                    <a:pt x="74" y="639"/>
                  </a:lnTo>
                  <a:lnTo>
                    <a:pt x="147" y="792"/>
                  </a:lnTo>
                  <a:lnTo>
                    <a:pt x="130" y="848"/>
                  </a:lnTo>
                  <a:lnTo>
                    <a:pt x="226" y="892"/>
                  </a:lnTo>
                  <a:lnTo>
                    <a:pt x="261" y="938"/>
                  </a:lnTo>
                  <a:lnTo>
                    <a:pt x="302" y="953"/>
                  </a:lnTo>
                  <a:lnTo>
                    <a:pt x="302" y="980"/>
                  </a:lnTo>
                  <a:lnTo>
                    <a:pt x="327" y="986"/>
                  </a:lnTo>
                  <a:lnTo>
                    <a:pt x="384" y="1074"/>
                  </a:lnTo>
                  <a:lnTo>
                    <a:pt x="384" y="1136"/>
                  </a:lnTo>
                  <a:lnTo>
                    <a:pt x="629" y="1150"/>
                  </a:lnTo>
                  <a:lnTo>
                    <a:pt x="614" y="1126"/>
                  </a:lnTo>
                  <a:lnTo>
                    <a:pt x="622" y="1088"/>
                  </a:lnTo>
                  <a:lnTo>
                    <a:pt x="661" y="1026"/>
                  </a:lnTo>
                  <a:lnTo>
                    <a:pt x="690" y="1007"/>
                  </a:lnTo>
                  <a:lnTo>
                    <a:pt x="673" y="985"/>
                  </a:lnTo>
                  <a:lnTo>
                    <a:pt x="663" y="924"/>
                  </a:lnTo>
                  <a:lnTo>
                    <a:pt x="309" y="395"/>
                  </a:lnTo>
                  <a:lnTo>
                    <a:pt x="393" y="89"/>
                  </a:lnTo>
                  <a:lnTo>
                    <a:pt x="65" y="0"/>
                  </a:lnTo>
                  <a:lnTo>
                    <a:pt x="56" y="18"/>
                  </a:lnTo>
                  <a:lnTo>
                    <a:pt x="0" y="153"/>
                  </a:lnTo>
                  <a:lnTo>
                    <a:pt x="23" y="233"/>
                  </a:lnTo>
                  <a:close/>
                </a:path>
              </a:pathLst>
            </a:custGeom>
            <a:solidFill>
              <a:srgbClr val="009639"/>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4" name="Freeform 17"/>
            <p:cNvSpPr>
              <a:spLocks/>
            </p:cNvSpPr>
            <p:nvPr/>
          </p:nvSpPr>
          <p:spPr bwMode="gray">
            <a:xfrm>
              <a:off x="2257254" y="1617497"/>
              <a:ext cx="560850" cy="697442"/>
            </a:xfrm>
            <a:custGeom>
              <a:avLst/>
              <a:gdLst>
                <a:gd name="T0" fmla="*/ 0 w 555"/>
                <a:gd name="T1" fmla="*/ 2147483647 h 835"/>
                <a:gd name="T2" fmla="*/ 2147483647 w 555"/>
                <a:gd name="T3" fmla="*/ 2147483647 h 835"/>
                <a:gd name="T4" fmla="*/ 2147483647 w 555"/>
                <a:gd name="T5" fmla="*/ 2147483647 h 835"/>
                <a:gd name="T6" fmla="*/ 2147483647 w 555"/>
                <a:gd name="T7" fmla="*/ 2147483647 h 835"/>
                <a:gd name="T8" fmla="*/ 2147483647 w 555"/>
                <a:gd name="T9" fmla="*/ 2147483647 h 835"/>
                <a:gd name="T10" fmla="*/ 2147483647 w 555"/>
                <a:gd name="T11" fmla="*/ 2147483647 h 835"/>
                <a:gd name="T12" fmla="*/ 2147483647 w 555"/>
                <a:gd name="T13" fmla="*/ 2147483647 h 835"/>
                <a:gd name="T14" fmla="*/ 2147483647 w 555"/>
                <a:gd name="T15" fmla="*/ 2147483647 h 835"/>
                <a:gd name="T16" fmla="*/ 2147483647 w 555"/>
                <a:gd name="T17" fmla="*/ 0 h 835"/>
                <a:gd name="T18" fmla="*/ 0 w 555"/>
                <a:gd name="T19" fmla="*/ 2147483647 h 835"/>
                <a:gd name="T20" fmla="*/ 0 w 555"/>
                <a:gd name="T21" fmla="*/ 2147483647 h 83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55"/>
                <a:gd name="T34" fmla="*/ 0 h 835"/>
                <a:gd name="T35" fmla="*/ 555 w 555"/>
                <a:gd name="T36" fmla="*/ 835 h 83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55" h="835">
                  <a:moveTo>
                    <a:pt x="0" y="306"/>
                  </a:moveTo>
                  <a:lnTo>
                    <a:pt x="354" y="835"/>
                  </a:lnTo>
                  <a:lnTo>
                    <a:pt x="366" y="721"/>
                  </a:lnTo>
                  <a:lnTo>
                    <a:pt x="385" y="715"/>
                  </a:lnTo>
                  <a:lnTo>
                    <a:pt x="419" y="735"/>
                  </a:lnTo>
                  <a:lnTo>
                    <a:pt x="448" y="635"/>
                  </a:lnTo>
                  <a:lnTo>
                    <a:pt x="555" y="106"/>
                  </a:lnTo>
                  <a:lnTo>
                    <a:pt x="317" y="56"/>
                  </a:lnTo>
                  <a:lnTo>
                    <a:pt x="84" y="0"/>
                  </a:lnTo>
                  <a:lnTo>
                    <a:pt x="0" y="306"/>
                  </a:lnTo>
                  <a:close/>
                </a:path>
              </a:pathLst>
            </a:custGeom>
            <a:solidFill>
              <a:srgbClr val="8DC63F"/>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5" name="Freeform 18"/>
            <p:cNvSpPr>
              <a:spLocks/>
            </p:cNvSpPr>
            <p:nvPr/>
          </p:nvSpPr>
          <p:spPr bwMode="gray">
            <a:xfrm>
              <a:off x="2576725" y="1060977"/>
              <a:ext cx="523934" cy="681917"/>
            </a:xfrm>
            <a:custGeom>
              <a:avLst/>
              <a:gdLst>
                <a:gd name="T0" fmla="*/ 0 w 522"/>
                <a:gd name="T1" fmla="*/ 2147483647 h 818"/>
                <a:gd name="T2" fmla="*/ 2147483647 w 522"/>
                <a:gd name="T3" fmla="*/ 2147483647 h 818"/>
                <a:gd name="T4" fmla="*/ 2147483647 w 522"/>
                <a:gd name="T5" fmla="*/ 2147483647 h 818"/>
                <a:gd name="T6" fmla="*/ 2147483647 w 522"/>
                <a:gd name="T7" fmla="*/ 2147483647 h 818"/>
                <a:gd name="T8" fmla="*/ 2147483647 w 522"/>
                <a:gd name="T9" fmla="*/ 2147483647 h 818"/>
                <a:gd name="T10" fmla="*/ 2147483647 w 522"/>
                <a:gd name="T11" fmla="*/ 2147483647 h 818"/>
                <a:gd name="T12" fmla="*/ 2147483647 w 522"/>
                <a:gd name="T13" fmla="*/ 2147483647 h 818"/>
                <a:gd name="T14" fmla="*/ 2147483647 w 522"/>
                <a:gd name="T15" fmla="*/ 2147483647 h 818"/>
                <a:gd name="T16" fmla="*/ 2147483647 w 522"/>
                <a:gd name="T17" fmla="*/ 2147483647 h 818"/>
                <a:gd name="T18" fmla="*/ 2147483647 w 522"/>
                <a:gd name="T19" fmla="*/ 2147483647 h 818"/>
                <a:gd name="T20" fmla="*/ 2147483647 w 522"/>
                <a:gd name="T21" fmla="*/ 0 h 818"/>
                <a:gd name="T22" fmla="*/ 2147483647 w 522"/>
                <a:gd name="T23" fmla="*/ 2147483647 h 818"/>
                <a:gd name="T24" fmla="*/ 2147483647 w 522"/>
                <a:gd name="T25" fmla="*/ 2147483647 h 818"/>
                <a:gd name="T26" fmla="*/ 2147483647 w 522"/>
                <a:gd name="T27" fmla="*/ 2147483647 h 818"/>
                <a:gd name="T28" fmla="*/ 2147483647 w 522"/>
                <a:gd name="T29" fmla="*/ 2147483647 h 818"/>
                <a:gd name="T30" fmla="*/ 2147483647 w 522"/>
                <a:gd name="T31" fmla="*/ 2147483647 h 818"/>
                <a:gd name="T32" fmla="*/ 2147483647 w 522"/>
                <a:gd name="T33" fmla="*/ 2147483647 h 818"/>
                <a:gd name="T34" fmla="*/ 2147483647 w 522"/>
                <a:gd name="T35" fmla="*/ 2147483647 h 818"/>
                <a:gd name="T36" fmla="*/ 2147483647 w 522"/>
                <a:gd name="T37" fmla="*/ 2147483647 h 818"/>
                <a:gd name="T38" fmla="*/ 2147483647 w 522"/>
                <a:gd name="T39" fmla="*/ 2147483647 h 818"/>
                <a:gd name="T40" fmla="*/ 2147483647 w 522"/>
                <a:gd name="T41" fmla="*/ 2147483647 h 818"/>
                <a:gd name="T42" fmla="*/ 2147483647 w 522"/>
                <a:gd name="T43" fmla="*/ 2147483647 h 818"/>
                <a:gd name="T44" fmla="*/ 2147483647 w 522"/>
                <a:gd name="T45" fmla="*/ 2147483647 h 818"/>
                <a:gd name="T46" fmla="*/ 2147483647 w 522"/>
                <a:gd name="T47" fmla="*/ 2147483647 h 818"/>
                <a:gd name="T48" fmla="*/ 2147483647 w 522"/>
                <a:gd name="T49" fmla="*/ 2147483647 h 818"/>
                <a:gd name="T50" fmla="*/ 2147483647 w 522"/>
                <a:gd name="T51" fmla="*/ 2147483647 h 818"/>
                <a:gd name="T52" fmla="*/ 2147483647 w 522"/>
                <a:gd name="T53" fmla="*/ 2147483647 h 818"/>
                <a:gd name="T54" fmla="*/ 2147483647 w 522"/>
                <a:gd name="T55" fmla="*/ 2147483647 h 818"/>
                <a:gd name="T56" fmla="*/ 2147483647 w 522"/>
                <a:gd name="T57" fmla="*/ 2147483647 h 818"/>
                <a:gd name="T58" fmla="*/ 2147483647 w 522"/>
                <a:gd name="T59" fmla="*/ 2147483647 h 818"/>
                <a:gd name="T60" fmla="*/ 2147483647 w 522"/>
                <a:gd name="T61" fmla="*/ 2147483647 h 818"/>
                <a:gd name="T62" fmla="*/ 0 w 522"/>
                <a:gd name="T63" fmla="*/ 2147483647 h 818"/>
                <a:gd name="T64" fmla="*/ 0 w 522"/>
                <a:gd name="T65" fmla="*/ 2147483647 h 81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22"/>
                <a:gd name="T100" fmla="*/ 0 h 818"/>
                <a:gd name="T101" fmla="*/ 522 w 522"/>
                <a:gd name="T102" fmla="*/ 818 h 81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22" h="818">
                  <a:moveTo>
                    <a:pt x="0" y="724"/>
                  </a:moveTo>
                  <a:lnTo>
                    <a:pt x="43" y="551"/>
                  </a:lnTo>
                  <a:lnTo>
                    <a:pt x="64" y="504"/>
                  </a:lnTo>
                  <a:lnTo>
                    <a:pt x="46" y="482"/>
                  </a:lnTo>
                  <a:lnTo>
                    <a:pt x="50" y="460"/>
                  </a:lnTo>
                  <a:lnTo>
                    <a:pt x="82" y="432"/>
                  </a:lnTo>
                  <a:lnTo>
                    <a:pt x="134" y="354"/>
                  </a:lnTo>
                  <a:lnTo>
                    <a:pt x="115" y="329"/>
                  </a:lnTo>
                  <a:lnTo>
                    <a:pt x="108" y="309"/>
                  </a:lnTo>
                  <a:lnTo>
                    <a:pt x="111" y="265"/>
                  </a:lnTo>
                  <a:lnTo>
                    <a:pt x="175" y="0"/>
                  </a:lnTo>
                  <a:lnTo>
                    <a:pt x="243" y="15"/>
                  </a:lnTo>
                  <a:lnTo>
                    <a:pt x="220" y="118"/>
                  </a:lnTo>
                  <a:lnTo>
                    <a:pt x="235" y="154"/>
                  </a:lnTo>
                  <a:lnTo>
                    <a:pt x="237" y="177"/>
                  </a:lnTo>
                  <a:lnTo>
                    <a:pt x="229" y="182"/>
                  </a:lnTo>
                  <a:lnTo>
                    <a:pt x="255" y="206"/>
                  </a:lnTo>
                  <a:lnTo>
                    <a:pt x="282" y="273"/>
                  </a:lnTo>
                  <a:lnTo>
                    <a:pt x="291" y="332"/>
                  </a:lnTo>
                  <a:lnTo>
                    <a:pt x="296" y="364"/>
                  </a:lnTo>
                  <a:lnTo>
                    <a:pt x="276" y="394"/>
                  </a:lnTo>
                  <a:lnTo>
                    <a:pt x="290" y="407"/>
                  </a:lnTo>
                  <a:lnTo>
                    <a:pt x="326" y="388"/>
                  </a:lnTo>
                  <a:lnTo>
                    <a:pt x="350" y="492"/>
                  </a:lnTo>
                  <a:lnTo>
                    <a:pt x="367" y="498"/>
                  </a:lnTo>
                  <a:lnTo>
                    <a:pt x="370" y="529"/>
                  </a:lnTo>
                  <a:lnTo>
                    <a:pt x="417" y="541"/>
                  </a:lnTo>
                  <a:lnTo>
                    <a:pt x="491" y="541"/>
                  </a:lnTo>
                  <a:lnTo>
                    <a:pt x="522" y="554"/>
                  </a:lnTo>
                  <a:lnTo>
                    <a:pt x="478" y="818"/>
                  </a:lnTo>
                  <a:lnTo>
                    <a:pt x="238" y="774"/>
                  </a:lnTo>
                  <a:lnTo>
                    <a:pt x="0" y="724"/>
                  </a:lnTo>
                  <a:close/>
                </a:path>
              </a:pathLst>
            </a:custGeom>
            <a:solidFill>
              <a:srgbClr val="009639"/>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6" name="Freeform 19"/>
            <p:cNvSpPr>
              <a:spLocks/>
            </p:cNvSpPr>
            <p:nvPr/>
          </p:nvSpPr>
          <p:spPr bwMode="gray">
            <a:xfrm>
              <a:off x="2795386" y="1072920"/>
              <a:ext cx="901621" cy="459786"/>
            </a:xfrm>
            <a:custGeom>
              <a:avLst/>
              <a:gdLst>
                <a:gd name="T0" fmla="*/ 2147483647 w 891"/>
                <a:gd name="T1" fmla="*/ 2147483647 h 552"/>
                <a:gd name="T2" fmla="*/ 2147483647 w 891"/>
                <a:gd name="T3" fmla="*/ 2147483647 h 552"/>
                <a:gd name="T4" fmla="*/ 2147483647 w 891"/>
                <a:gd name="T5" fmla="*/ 2147483647 h 552"/>
                <a:gd name="T6" fmla="*/ 2147483647 w 891"/>
                <a:gd name="T7" fmla="*/ 2147483647 h 552"/>
                <a:gd name="T8" fmla="*/ 2147483647 w 891"/>
                <a:gd name="T9" fmla="*/ 2147483647 h 552"/>
                <a:gd name="T10" fmla="*/ 2147483647 w 891"/>
                <a:gd name="T11" fmla="*/ 2147483647 h 552"/>
                <a:gd name="T12" fmla="*/ 2147483647 w 891"/>
                <a:gd name="T13" fmla="*/ 2147483647 h 552"/>
                <a:gd name="T14" fmla="*/ 2147483647 w 891"/>
                <a:gd name="T15" fmla="*/ 2147483647 h 552"/>
                <a:gd name="T16" fmla="*/ 2147483647 w 891"/>
                <a:gd name="T17" fmla="*/ 2147483647 h 552"/>
                <a:gd name="T18" fmla="*/ 2147483647 w 891"/>
                <a:gd name="T19" fmla="*/ 2147483647 h 552"/>
                <a:gd name="T20" fmla="*/ 2147483647 w 891"/>
                <a:gd name="T21" fmla="*/ 2147483647 h 552"/>
                <a:gd name="T22" fmla="*/ 2147483647 w 891"/>
                <a:gd name="T23" fmla="*/ 2147483647 h 552"/>
                <a:gd name="T24" fmla="*/ 2147483647 w 891"/>
                <a:gd name="T25" fmla="*/ 2147483647 h 552"/>
                <a:gd name="T26" fmla="*/ 2147483647 w 891"/>
                <a:gd name="T27" fmla="*/ 2147483647 h 552"/>
                <a:gd name="T28" fmla="*/ 2147483647 w 891"/>
                <a:gd name="T29" fmla="*/ 2147483647 h 552"/>
                <a:gd name="T30" fmla="*/ 2147483647 w 891"/>
                <a:gd name="T31" fmla="*/ 2147483647 h 552"/>
                <a:gd name="T32" fmla="*/ 2147483647 w 891"/>
                <a:gd name="T33" fmla="*/ 2147483647 h 552"/>
                <a:gd name="T34" fmla="*/ 2147483647 w 891"/>
                <a:gd name="T35" fmla="*/ 2147483647 h 552"/>
                <a:gd name="T36" fmla="*/ 2147483647 w 891"/>
                <a:gd name="T37" fmla="*/ 2147483647 h 552"/>
                <a:gd name="T38" fmla="*/ 2147483647 w 891"/>
                <a:gd name="T39" fmla="*/ 2147483647 h 552"/>
                <a:gd name="T40" fmla="*/ 2147483647 w 891"/>
                <a:gd name="T41" fmla="*/ 2147483647 h 552"/>
                <a:gd name="T42" fmla="*/ 2147483647 w 891"/>
                <a:gd name="T43" fmla="*/ 2147483647 h 552"/>
                <a:gd name="T44" fmla="*/ 2147483647 w 891"/>
                <a:gd name="T45" fmla="*/ 2147483647 h 552"/>
                <a:gd name="T46" fmla="*/ 2147483647 w 891"/>
                <a:gd name="T47" fmla="*/ 2147483647 h 552"/>
                <a:gd name="T48" fmla="*/ 2147483647 w 891"/>
                <a:gd name="T49" fmla="*/ 0 h 552"/>
                <a:gd name="T50" fmla="*/ 0 w 891"/>
                <a:gd name="T51" fmla="*/ 2147483647 h 552"/>
                <a:gd name="T52" fmla="*/ 2147483647 w 891"/>
                <a:gd name="T53" fmla="*/ 2147483647 h 552"/>
                <a:gd name="T54" fmla="*/ 2147483647 w 891"/>
                <a:gd name="T55" fmla="*/ 2147483647 h 5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891"/>
                <a:gd name="T85" fmla="*/ 0 h 552"/>
                <a:gd name="T86" fmla="*/ 891 w 891"/>
                <a:gd name="T87" fmla="*/ 552 h 5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891" h="552">
                  <a:moveTo>
                    <a:pt x="15" y="139"/>
                  </a:moveTo>
                  <a:lnTo>
                    <a:pt x="17" y="162"/>
                  </a:lnTo>
                  <a:lnTo>
                    <a:pt x="9" y="167"/>
                  </a:lnTo>
                  <a:lnTo>
                    <a:pt x="35" y="191"/>
                  </a:lnTo>
                  <a:lnTo>
                    <a:pt x="62" y="258"/>
                  </a:lnTo>
                  <a:lnTo>
                    <a:pt x="71" y="317"/>
                  </a:lnTo>
                  <a:lnTo>
                    <a:pt x="76" y="349"/>
                  </a:lnTo>
                  <a:lnTo>
                    <a:pt x="56" y="379"/>
                  </a:lnTo>
                  <a:lnTo>
                    <a:pt x="70" y="392"/>
                  </a:lnTo>
                  <a:lnTo>
                    <a:pt x="106" y="373"/>
                  </a:lnTo>
                  <a:lnTo>
                    <a:pt x="130" y="477"/>
                  </a:lnTo>
                  <a:lnTo>
                    <a:pt x="147" y="483"/>
                  </a:lnTo>
                  <a:lnTo>
                    <a:pt x="150" y="514"/>
                  </a:lnTo>
                  <a:lnTo>
                    <a:pt x="164" y="527"/>
                  </a:lnTo>
                  <a:lnTo>
                    <a:pt x="197" y="526"/>
                  </a:lnTo>
                  <a:lnTo>
                    <a:pt x="271" y="526"/>
                  </a:lnTo>
                  <a:lnTo>
                    <a:pt x="302" y="539"/>
                  </a:lnTo>
                  <a:lnTo>
                    <a:pt x="311" y="485"/>
                  </a:lnTo>
                  <a:lnTo>
                    <a:pt x="553" y="521"/>
                  </a:lnTo>
                  <a:lnTo>
                    <a:pt x="852" y="552"/>
                  </a:lnTo>
                  <a:lnTo>
                    <a:pt x="861" y="452"/>
                  </a:lnTo>
                  <a:lnTo>
                    <a:pt x="891" y="129"/>
                  </a:lnTo>
                  <a:lnTo>
                    <a:pt x="496" y="83"/>
                  </a:lnTo>
                  <a:lnTo>
                    <a:pt x="300" y="53"/>
                  </a:lnTo>
                  <a:lnTo>
                    <a:pt x="23" y="0"/>
                  </a:lnTo>
                  <a:lnTo>
                    <a:pt x="0" y="103"/>
                  </a:lnTo>
                  <a:lnTo>
                    <a:pt x="15" y="139"/>
                  </a:lnTo>
                  <a:close/>
                </a:path>
              </a:pathLst>
            </a:custGeom>
            <a:solidFill>
              <a:srgbClr val="009639"/>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7" name="Freeform 20"/>
            <p:cNvSpPr>
              <a:spLocks/>
            </p:cNvSpPr>
            <p:nvPr/>
          </p:nvSpPr>
          <p:spPr bwMode="gray">
            <a:xfrm>
              <a:off x="2539809" y="2148938"/>
              <a:ext cx="597767" cy="561298"/>
            </a:xfrm>
            <a:custGeom>
              <a:avLst/>
              <a:gdLst>
                <a:gd name="T0" fmla="*/ 2147483647 w 595"/>
                <a:gd name="T1" fmla="*/ 2147483647 h 670"/>
                <a:gd name="T2" fmla="*/ 2147483647 w 595"/>
                <a:gd name="T3" fmla="*/ 2147483647 h 670"/>
                <a:gd name="T4" fmla="*/ 2147483647 w 595"/>
                <a:gd name="T5" fmla="*/ 2147483647 h 670"/>
                <a:gd name="T6" fmla="*/ 2147483647 w 595"/>
                <a:gd name="T7" fmla="*/ 2147483647 h 670"/>
                <a:gd name="T8" fmla="*/ 2147483647 w 595"/>
                <a:gd name="T9" fmla="*/ 2147483647 h 670"/>
                <a:gd name="T10" fmla="*/ 2147483647 w 595"/>
                <a:gd name="T11" fmla="*/ 2147483647 h 670"/>
                <a:gd name="T12" fmla="*/ 2147483647 w 595"/>
                <a:gd name="T13" fmla="*/ 2147483647 h 670"/>
                <a:gd name="T14" fmla="*/ 2147483647 w 595"/>
                <a:gd name="T15" fmla="*/ 2147483647 h 670"/>
                <a:gd name="T16" fmla="*/ 2147483647 w 595"/>
                <a:gd name="T17" fmla="*/ 2147483647 h 670"/>
                <a:gd name="T18" fmla="*/ 2147483647 w 595"/>
                <a:gd name="T19" fmla="*/ 2147483647 h 670"/>
                <a:gd name="T20" fmla="*/ 2147483647 w 595"/>
                <a:gd name="T21" fmla="*/ 0 h 670"/>
                <a:gd name="T22" fmla="*/ 2147483647 w 595"/>
                <a:gd name="T23" fmla="*/ 2147483647 h 670"/>
                <a:gd name="T24" fmla="*/ 2147483647 w 595"/>
                <a:gd name="T25" fmla="*/ 2147483647 h 670"/>
                <a:gd name="T26" fmla="*/ 2147483647 w 595"/>
                <a:gd name="T27" fmla="*/ 2147483647 h 670"/>
                <a:gd name="T28" fmla="*/ 2147483647 w 595"/>
                <a:gd name="T29" fmla="*/ 2147483647 h 670"/>
                <a:gd name="T30" fmla="*/ 2147483647 w 595"/>
                <a:gd name="T31" fmla="*/ 2147483647 h 670"/>
                <a:gd name="T32" fmla="*/ 0 w 595"/>
                <a:gd name="T33" fmla="*/ 2147483647 h 670"/>
                <a:gd name="T34" fmla="*/ 2147483647 w 595"/>
                <a:gd name="T35" fmla="*/ 2147483647 h 670"/>
                <a:gd name="T36" fmla="*/ 2147483647 w 595"/>
                <a:gd name="T37" fmla="*/ 2147483647 h 67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95"/>
                <a:gd name="T58" fmla="*/ 0 h 670"/>
                <a:gd name="T59" fmla="*/ 595 w 595"/>
                <a:gd name="T60" fmla="*/ 670 h 67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95" h="670">
                  <a:moveTo>
                    <a:pt x="38" y="426"/>
                  </a:moveTo>
                  <a:lnTo>
                    <a:pt x="23" y="402"/>
                  </a:lnTo>
                  <a:lnTo>
                    <a:pt x="31" y="364"/>
                  </a:lnTo>
                  <a:lnTo>
                    <a:pt x="70" y="302"/>
                  </a:lnTo>
                  <a:lnTo>
                    <a:pt x="99" y="283"/>
                  </a:lnTo>
                  <a:lnTo>
                    <a:pt x="82" y="261"/>
                  </a:lnTo>
                  <a:lnTo>
                    <a:pt x="72" y="200"/>
                  </a:lnTo>
                  <a:lnTo>
                    <a:pt x="84" y="86"/>
                  </a:lnTo>
                  <a:lnTo>
                    <a:pt x="103" y="80"/>
                  </a:lnTo>
                  <a:lnTo>
                    <a:pt x="137" y="100"/>
                  </a:lnTo>
                  <a:lnTo>
                    <a:pt x="166" y="0"/>
                  </a:lnTo>
                  <a:lnTo>
                    <a:pt x="595" y="71"/>
                  </a:lnTo>
                  <a:lnTo>
                    <a:pt x="505" y="670"/>
                  </a:lnTo>
                  <a:lnTo>
                    <a:pt x="373" y="652"/>
                  </a:lnTo>
                  <a:lnTo>
                    <a:pt x="291" y="629"/>
                  </a:lnTo>
                  <a:lnTo>
                    <a:pt x="123" y="562"/>
                  </a:lnTo>
                  <a:lnTo>
                    <a:pt x="0" y="459"/>
                  </a:lnTo>
                  <a:lnTo>
                    <a:pt x="38" y="426"/>
                  </a:lnTo>
                  <a:close/>
                </a:path>
              </a:pathLst>
            </a:custGeom>
            <a:solidFill>
              <a:srgbClr val="8DC63F"/>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8" name="Freeform 21"/>
            <p:cNvSpPr>
              <a:spLocks/>
            </p:cNvSpPr>
            <p:nvPr/>
          </p:nvSpPr>
          <p:spPr bwMode="gray">
            <a:xfrm>
              <a:off x="3038185" y="1480159"/>
              <a:ext cx="616226" cy="409628"/>
            </a:xfrm>
            <a:custGeom>
              <a:avLst/>
              <a:gdLst>
                <a:gd name="T0" fmla="*/ 0 w 614"/>
                <a:gd name="T1" fmla="*/ 2147483647 h 494"/>
                <a:gd name="T2" fmla="*/ 2147483647 w 614"/>
                <a:gd name="T3" fmla="*/ 0 h 494"/>
                <a:gd name="T4" fmla="*/ 2147483647 w 614"/>
                <a:gd name="T5" fmla="*/ 2147483647 h 494"/>
                <a:gd name="T6" fmla="*/ 2147483647 w 614"/>
                <a:gd name="T7" fmla="*/ 2147483647 h 494"/>
                <a:gd name="T8" fmla="*/ 2147483647 w 614"/>
                <a:gd name="T9" fmla="*/ 2147483647 h 494"/>
                <a:gd name="T10" fmla="*/ 2147483647 w 614"/>
                <a:gd name="T11" fmla="*/ 2147483647 h 494"/>
                <a:gd name="T12" fmla="*/ 2147483647 w 614"/>
                <a:gd name="T13" fmla="*/ 2147483647 h 494"/>
                <a:gd name="T14" fmla="*/ 0 w 614"/>
                <a:gd name="T15" fmla="*/ 2147483647 h 494"/>
                <a:gd name="T16" fmla="*/ 0 w 614"/>
                <a:gd name="T17" fmla="*/ 2147483647 h 4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14"/>
                <a:gd name="T28" fmla="*/ 0 h 494"/>
                <a:gd name="T29" fmla="*/ 614 w 614"/>
                <a:gd name="T30" fmla="*/ 494 h 49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14" h="494">
                  <a:moveTo>
                    <a:pt x="0" y="423"/>
                  </a:moveTo>
                  <a:lnTo>
                    <a:pt x="73" y="0"/>
                  </a:lnTo>
                  <a:lnTo>
                    <a:pt x="315" y="36"/>
                  </a:lnTo>
                  <a:lnTo>
                    <a:pt x="614" y="67"/>
                  </a:lnTo>
                  <a:lnTo>
                    <a:pt x="593" y="280"/>
                  </a:lnTo>
                  <a:lnTo>
                    <a:pt x="573" y="494"/>
                  </a:lnTo>
                  <a:lnTo>
                    <a:pt x="165" y="448"/>
                  </a:lnTo>
                  <a:lnTo>
                    <a:pt x="0" y="423"/>
                  </a:lnTo>
                  <a:close/>
                </a:path>
              </a:pathLst>
            </a:custGeom>
            <a:solidFill>
              <a:srgbClr val="009639"/>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9" name="Freeform 22"/>
            <p:cNvSpPr>
              <a:spLocks/>
            </p:cNvSpPr>
            <p:nvPr/>
          </p:nvSpPr>
          <p:spPr bwMode="gray">
            <a:xfrm>
              <a:off x="3137577" y="1852765"/>
              <a:ext cx="641783" cy="408433"/>
            </a:xfrm>
            <a:custGeom>
              <a:avLst/>
              <a:gdLst>
                <a:gd name="T0" fmla="*/ 2147483647 w 635"/>
                <a:gd name="T1" fmla="*/ 0 h 488"/>
                <a:gd name="T2" fmla="*/ 2147483647 w 635"/>
                <a:gd name="T3" fmla="*/ 2147483647 h 488"/>
                <a:gd name="T4" fmla="*/ 2147483647 w 635"/>
                <a:gd name="T5" fmla="*/ 2147483647 h 488"/>
                <a:gd name="T6" fmla="*/ 2147483647 w 635"/>
                <a:gd name="T7" fmla="*/ 2147483647 h 488"/>
                <a:gd name="T8" fmla="*/ 2147483647 w 635"/>
                <a:gd name="T9" fmla="*/ 2147483647 h 488"/>
                <a:gd name="T10" fmla="*/ 2147483647 w 635"/>
                <a:gd name="T11" fmla="*/ 2147483647 h 488"/>
                <a:gd name="T12" fmla="*/ 2147483647 w 635"/>
                <a:gd name="T13" fmla="*/ 2147483647 h 488"/>
                <a:gd name="T14" fmla="*/ 0 w 635"/>
                <a:gd name="T15" fmla="*/ 2147483647 h 488"/>
                <a:gd name="T16" fmla="*/ 2147483647 w 635"/>
                <a:gd name="T17" fmla="*/ 0 h 488"/>
                <a:gd name="T18" fmla="*/ 2147483647 w 635"/>
                <a:gd name="T19" fmla="*/ 0 h 48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35"/>
                <a:gd name="T31" fmla="*/ 0 h 488"/>
                <a:gd name="T32" fmla="*/ 635 w 635"/>
                <a:gd name="T33" fmla="*/ 488 h 48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35" h="488">
                  <a:moveTo>
                    <a:pt x="63" y="0"/>
                  </a:moveTo>
                  <a:lnTo>
                    <a:pt x="471" y="46"/>
                  </a:lnTo>
                  <a:lnTo>
                    <a:pt x="635" y="60"/>
                  </a:lnTo>
                  <a:lnTo>
                    <a:pt x="629" y="166"/>
                  </a:lnTo>
                  <a:lnTo>
                    <a:pt x="606" y="488"/>
                  </a:lnTo>
                  <a:lnTo>
                    <a:pt x="523" y="482"/>
                  </a:lnTo>
                  <a:lnTo>
                    <a:pt x="263" y="460"/>
                  </a:lnTo>
                  <a:lnTo>
                    <a:pt x="0" y="426"/>
                  </a:lnTo>
                  <a:lnTo>
                    <a:pt x="63" y="0"/>
                  </a:lnTo>
                  <a:close/>
                </a:path>
              </a:pathLst>
            </a:custGeom>
            <a:solidFill>
              <a:srgbClr val="8DC63F"/>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0" name="Freeform 23"/>
            <p:cNvSpPr>
              <a:spLocks/>
            </p:cNvSpPr>
            <p:nvPr/>
          </p:nvSpPr>
          <p:spPr bwMode="gray">
            <a:xfrm>
              <a:off x="3049544" y="2207457"/>
              <a:ext cx="616226" cy="509944"/>
            </a:xfrm>
            <a:custGeom>
              <a:avLst/>
              <a:gdLst>
                <a:gd name="T0" fmla="*/ 2147483647 w 613"/>
                <a:gd name="T1" fmla="*/ 2147483647 h 609"/>
                <a:gd name="T2" fmla="*/ 2147483647 w 613"/>
                <a:gd name="T3" fmla="*/ 2147483647 h 609"/>
                <a:gd name="T4" fmla="*/ 2147483647 w 613"/>
                <a:gd name="T5" fmla="*/ 2147483647 h 609"/>
                <a:gd name="T6" fmla="*/ 2147483647 w 613"/>
                <a:gd name="T7" fmla="*/ 2147483647 h 609"/>
                <a:gd name="T8" fmla="*/ 2147483647 w 613"/>
                <a:gd name="T9" fmla="*/ 2147483647 h 609"/>
                <a:gd name="T10" fmla="*/ 2147483647 w 613"/>
                <a:gd name="T11" fmla="*/ 2147483647 h 609"/>
                <a:gd name="T12" fmla="*/ 2147483647 w 613"/>
                <a:gd name="T13" fmla="*/ 2147483647 h 609"/>
                <a:gd name="T14" fmla="*/ 2147483647 w 613"/>
                <a:gd name="T15" fmla="*/ 0 h 609"/>
                <a:gd name="T16" fmla="*/ 0 w 613"/>
                <a:gd name="T17" fmla="*/ 2147483647 h 609"/>
                <a:gd name="T18" fmla="*/ 2147483647 w 613"/>
                <a:gd name="T19" fmla="*/ 2147483647 h 609"/>
                <a:gd name="T20" fmla="*/ 2147483647 w 613"/>
                <a:gd name="T21" fmla="*/ 2147483647 h 6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613"/>
                <a:gd name="T34" fmla="*/ 0 h 609"/>
                <a:gd name="T35" fmla="*/ 613 w 613"/>
                <a:gd name="T36" fmla="*/ 609 h 60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613" h="609">
                  <a:moveTo>
                    <a:pt x="77" y="609"/>
                  </a:moveTo>
                  <a:lnTo>
                    <a:pt x="85" y="564"/>
                  </a:lnTo>
                  <a:lnTo>
                    <a:pt x="238" y="584"/>
                  </a:lnTo>
                  <a:lnTo>
                    <a:pt x="232" y="561"/>
                  </a:lnTo>
                  <a:lnTo>
                    <a:pt x="563" y="591"/>
                  </a:lnTo>
                  <a:lnTo>
                    <a:pt x="613" y="56"/>
                  </a:lnTo>
                  <a:lnTo>
                    <a:pt x="353" y="34"/>
                  </a:lnTo>
                  <a:lnTo>
                    <a:pt x="90" y="0"/>
                  </a:lnTo>
                  <a:lnTo>
                    <a:pt x="0" y="599"/>
                  </a:lnTo>
                  <a:lnTo>
                    <a:pt x="77" y="609"/>
                  </a:lnTo>
                  <a:close/>
                </a:path>
              </a:pathLst>
            </a:custGeom>
            <a:solidFill>
              <a:srgbClr val="8DC63F"/>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1" name="Freeform 24"/>
            <p:cNvSpPr>
              <a:spLocks/>
            </p:cNvSpPr>
            <p:nvPr/>
          </p:nvSpPr>
          <p:spPr bwMode="gray">
            <a:xfrm>
              <a:off x="3285244" y="2301802"/>
              <a:ext cx="1228191" cy="958983"/>
            </a:xfrm>
            <a:custGeom>
              <a:avLst/>
              <a:gdLst>
                <a:gd name="T0" fmla="*/ 0 w 1218"/>
                <a:gd name="T1" fmla="*/ 2147483647 h 1147"/>
                <a:gd name="T2" fmla="*/ 2147483647 w 1218"/>
                <a:gd name="T3" fmla="*/ 2147483647 h 1147"/>
                <a:gd name="T4" fmla="*/ 2147483647 w 1218"/>
                <a:gd name="T5" fmla="*/ 0 h 1147"/>
                <a:gd name="T6" fmla="*/ 2147483647 w 1218"/>
                <a:gd name="T7" fmla="*/ 2147483647 h 1147"/>
                <a:gd name="T8" fmla="*/ 2147483647 w 1218"/>
                <a:gd name="T9" fmla="*/ 2147483647 h 1147"/>
                <a:gd name="T10" fmla="*/ 2147483647 w 1218"/>
                <a:gd name="T11" fmla="*/ 2147483647 h 1147"/>
                <a:gd name="T12" fmla="*/ 2147483647 w 1218"/>
                <a:gd name="T13" fmla="*/ 2147483647 h 1147"/>
                <a:gd name="T14" fmla="*/ 2147483647 w 1218"/>
                <a:gd name="T15" fmla="*/ 2147483647 h 1147"/>
                <a:gd name="T16" fmla="*/ 2147483647 w 1218"/>
                <a:gd name="T17" fmla="*/ 2147483647 h 1147"/>
                <a:gd name="T18" fmla="*/ 2147483647 w 1218"/>
                <a:gd name="T19" fmla="*/ 2147483647 h 1147"/>
                <a:gd name="T20" fmla="*/ 2147483647 w 1218"/>
                <a:gd name="T21" fmla="*/ 2147483647 h 1147"/>
                <a:gd name="T22" fmla="*/ 2147483647 w 1218"/>
                <a:gd name="T23" fmla="*/ 2147483647 h 1147"/>
                <a:gd name="T24" fmla="*/ 2147483647 w 1218"/>
                <a:gd name="T25" fmla="*/ 2147483647 h 1147"/>
                <a:gd name="T26" fmla="*/ 2147483647 w 1218"/>
                <a:gd name="T27" fmla="*/ 2147483647 h 1147"/>
                <a:gd name="T28" fmla="*/ 2147483647 w 1218"/>
                <a:gd name="T29" fmla="*/ 2147483647 h 1147"/>
                <a:gd name="T30" fmla="*/ 2147483647 w 1218"/>
                <a:gd name="T31" fmla="*/ 2147483647 h 1147"/>
                <a:gd name="T32" fmla="*/ 2147483647 w 1218"/>
                <a:gd name="T33" fmla="*/ 2147483647 h 1147"/>
                <a:gd name="T34" fmla="*/ 2147483647 w 1218"/>
                <a:gd name="T35" fmla="*/ 2147483647 h 1147"/>
                <a:gd name="T36" fmla="*/ 2147483647 w 1218"/>
                <a:gd name="T37" fmla="*/ 2147483647 h 1147"/>
                <a:gd name="T38" fmla="*/ 2147483647 w 1218"/>
                <a:gd name="T39" fmla="*/ 2147483647 h 1147"/>
                <a:gd name="T40" fmla="*/ 2147483647 w 1218"/>
                <a:gd name="T41" fmla="*/ 2147483647 h 1147"/>
                <a:gd name="T42" fmla="*/ 2147483647 w 1218"/>
                <a:gd name="T43" fmla="*/ 2147483647 h 1147"/>
                <a:gd name="T44" fmla="*/ 2147483647 w 1218"/>
                <a:gd name="T45" fmla="*/ 2147483647 h 1147"/>
                <a:gd name="T46" fmla="*/ 2147483647 w 1218"/>
                <a:gd name="T47" fmla="*/ 2147483647 h 1147"/>
                <a:gd name="T48" fmla="*/ 2147483647 w 1218"/>
                <a:gd name="T49" fmla="*/ 2147483647 h 1147"/>
                <a:gd name="T50" fmla="*/ 2147483647 w 1218"/>
                <a:gd name="T51" fmla="*/ 2147483647 h 1147"/>
                <a:gd name="T52" fmla="*/ 2147483647 w 1218"/>
                <a:gd name="T53" fmla="*/ 2147483647 h 1147"/>
                <a:gd name="T54" fmla="*/ 2147483647 w 1218"/>
                <a:gd name="T55" fmla="*/ 2147483647 h 1147"/>
                <a:gd name="T56" fmla="*/ 2147483647 w 1218"/>
                <a:gd name="T57" fmla="*/ 2147483647 h 1147"/>
                <a:gd name="T58" fmla="*/ 2147483647 w 1218"/>
                <a:gd name="T59" fmla="*/ 2147483647 h 1147"/>
                <a:gd name="T60" fmla="*/ 2147483647 w 1218"/>
                <a:gd name="T61" fmla="*/ 2147483647 h 1147"/>
                <a:gd name="T62" fmla="*/ 2147483647 w 1218"/>
                <a:gd name="T63" fmla="*/ 2147483647 h 1147"/>
                <a:gd name="T64" fmla="*/ 2147483647 w 1218"/>
                <a:gd name="T65" fmla="*/ 2147483647 h 1147"/>
                <a:gd name="T66" fmla="*/ 2147483647 w 1218"/>
                <a:gd name="T67" fmla="*/ 2147483647 h 1147"/>
                <a:gd name="T68" fmla="*/ 2147483647 w 1218"/>
                <a:gd name="T69" fmla="*/ 2147483647 h 1147"/>
                <a:gd name="T70" fmla="*/ 2147483647 w 1218"/>
                <a:gd name="T71" fmla="*/ 2147483647 h 1147"/>
                <a:gd name="T72" fmla="*/ 2147483647 w 1218"/>
                <a:gd name="T73" fmla="*/ 2147483647 h 1147"/>
                <a:gd name="T74" fmla="*/ 2147483647 w 1218"/>
                <a:gd name="T75" fmla="*/ 2147483647 h 1147"/>
                <a:gd name="T76" fmla="*/ 2147483647 w 1218"/>
                <a:gd name="T77" fmla="*/ 2147483647 h 1147"/>
                <a:gd name="T78" fmla="*/ 2147483647 w 1218"/>
                <a:gd name="T79" fmla="*/ 2147483647 h 1147"/>
                <a:gd name="T80" fmla="*/ 2147483647 w 1218"/>
                <a:gd name="T81" fmla="*/ 2147483647 h 1147"/>
                <a:gd name="T82" fmla="*/ 2147483647 w 1218"/>
                <a:gd name="T83" fmla="*/ 2147483647 h 1147"/>
                <a:gd name="T84" fmla="*/ 2147483647 w 1218"/>
                <a:gd name="T85" fmla="*/ 2147483647 h 1147"/>
                <a:gd name="T86" fmla="*/ 2147483647 w 1218"/>
                <a:gd name="T87" fmla="*/ 2147483647 h 1147"/>
                <a:gd name="T88" fmla="*/ 2147483647 w 1218"/>
                <a:gd name="T89" fmla="*/ 2147483647 h 1147"/>
                <a:gd name="T90" fmla="*/ 2147483647 w 1218"/>
                <a:gd name="T91" fmla="*/ 2147483647 h 1147"/>
                <a:gd name="T92" fmla="*/ 2147483647 w 1218"/>
                <a:gd name="T93" fmla="*/ 2147483647 h 1147"/>
                <a:gd name="T94" fmla="*/ 2147483647 w 1218"/>
                <a:gd name="T95" fmla="*/ 2147483647 h 1147"/>
                <a:gd name="T96" fmla="*/ 2147483647 w 1218"/>
                <a:gd name="T97" fmla="*/ 2147483647 h 1147"/>
                <a:gd name="T98" fmla="*/ 2147483647 w 1218"/>
                <a:gd name="T99" fmla="*/ 2147483647 h 1147"/>
                <a:gd name="T100" fmla="*/ 0 w 1218"/>
                <a:gd name="T101" fmla="*/ 2147483647 h 1147"/>
                <a:gd name="T102" fmla="*/ 0 w 1218"/>
                <a:gd name="T103" fmla="*/ 2147483647 h 11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18"/>
                <a:gd name="T157" fmla="*/ 0 h 1147"/>
                <a:gd name="T158" fmla="*/ 1218 w 1218"/>
                <a:gd name="T159" fmla="*/ 1147 h 114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18" h="1147">
                  <a:moveTo>
                    <a:pt x="0" y="449"/>
                  </a:moveTo>
                  <a:lnTo>
                    <a:pt x="331" y="479"/>
                  </a:lnTo>
                  <a:lnTo>
                    <a:pt x="376" y="0"/>
                  </a:lnTo>
                  <a:lnTo>
                    <a:pt x="640" y="16"/>
                  </a:lnTo>
                  <a:lnTo>
                    <a:pt x="631" y="222"/>
                  </a:lnTo>
                  <a:lnTo>
                    <a:pt x="657" y="243"/>
                  </a:lnTo>
                  <a:lnTo>
                    <a:pt x="681" y="243"/>
                  </a:lnTo>
                  <a:lnTo>
                    <a:pt x="701" y="263"/>
                  </a:lnTo>
                  <a:lnTo>
                    <a:pt x="740" y="272"/>
                  </a:lnTo>
                  <a:lnTo>
                    <a:pt x="820" y="306"/>
                  </a:lnTo>
                  <a:lnTo>
                    <a:pt x="834" y="291"/>
                  </a:lnTo>
                  <a:lnTo>
                    <a:pt x="886" y="322"/>
                  </a:lnTo>
                  <a:lnTo>
                    <a:pt x="954" y="320"/>
                  </a:lnTo>
                  <a:lnTo>
                    <a:pt x="1001" y="306"/>
                  </a:lnTo>
                  <a:lnTo>
                    <a:pt x="1066" y="294"/>
                  </a:lnTo>
                  <a:lnTo>
                    <a:pt x="1125" y="326"/>
                  </a:lnTo>
                  <a:lnTo>
                    <a:pt x="1134" y="337"/>
                  </a:lnTo>
                  <a:lnTo>
                    <a:pt x="1166" y="337"/>
                  </a:lnTo>
                  <a:lnTo>
                    <a:pt x="1172" y="506"/>
                  </a:lnTo>
                  <a:lnTo>
                    <a:pt x="1218" y="590"/>
                  </a:lnTo>
                  <a:lnTo>
                    <a:pt x="1201" y="655"/>
                  </a:lnTo>
                  <a:lnTo>
                    <a:pt x="1204" y="710"/>
                  </a:lnTo>
                  <a:lnTo>
                    <a:pt x="1184" y="737"/>
                  </a:lnTo>
                  <a:lnTo>
                    <a:pt x="1192" y="746"/>
                  </a:lnTo>
                  <a:lnTo>
                    <a:pt x="1142" y="761"/>
                  </a:lnTo>
                  <a:lnTo>
                    <a:pt x="1102" y="766"/>
                  </a:lnTo>
                  <a:lnTo>
                    <a:pt x="1110" y="737"/>
                  </a:lnTo>
                  <a:lnTo>
                    <a:pt x="1089" y="753"/>
                  </a:lnTo>
                  <a:lnTo>
                    <a:pt x="1090" y="787"/>
                  </a:lnTo>
                  <a:lnTo>
                    <a:pt x="1063" y="822"/>
                  </a:lnTo>
                  <a:lnTo>
                    <a:pt x="919" y="894"/>
                  </a:lnTo>
                  <a:lnTo>
                    <a:pt x="873" y="941"/>
                  </a:lnTo>
                  <a:lnTo>
                    <a:pt x="831" y="1043"/>
                  </a:lnTo>
                  <a:lnTo>
                    <a:pt x="866" y="1147"/>
                  </a:lnTo>
                  <a:lnTo>
                    <a:pt x="832" y="1147"/>
                  </a:lnTo>
                  <a:lnTo>
                    <a:pt x="676" y="1093"/>
                  </a:lnTo>
                  <a:lnTo>
                    <a:pt x="660" y="1047"/>
                  </a:lnTo>
                  <a:lnTo>
                    <a:pt x="643" y="1028"/>
                  </a:lnTo>
                  <a:lnTo>
                    <a:pt x="638" y="967"/>
                  </a:lnTo>
                  <a:lnTo>
                    <a:pt x="608" y="946"/>
                  </a:lnTo>
                  <a:lnTo>
                    <a:pt x="525" y="785"/>
                  </a:lnTo>
                  <a:lnTo>
                    <a:pt x="484" y="755"/>
                  </a:lnTo>
                  <a:lnTo>
                    <a:pt x="472" y="729"/>
                  </a:lnTo>
                  <a:lnTo>
                    <a:pt x="349" y="723"/>
                  </a:lnTo>
                  <a:lnTo>
                    <a:pt x="284" y="799"/>
                  </a:lnTo>
                  <a:lnTo>
                    <a:pt x="173" y="720"/>
                  </a:lnTo>
                  <a:lnTo>
                    <a:pt x="140" y="611"/>
                  </a:lnTo>
                  <a:lnTo>
                    <a:pt x="33" y="509"/>
                  </a:lnTo>
                  <a:lnTo>
                    <a:pt x="21" y="476"/>
                  </a:lnTo>
                  <a:lnTo>
                    <a:pt x="6" y="472"/>
                  </a:lnTo>
                  <a:lnTo>
                    <a:pt x="0" y="449"/>
                  </a:lnTo>
                  <a:close/>
                </a:path>
              </a:pathLst>
            </a:custGeom>
            <a:solidFill>
              <a:srgbClr val="2DCCD3"/>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2" name="Freeform 25"/>
            <p:cNvSpPr>
              <a:spLocks/>
            </p:cNvSpPr>
            <p:nvPr/>
          </p:nvSpPr>
          <p:spPr bwMode="gray">
            <a:xfrm>
              <a:off x="3665770" y="1180402"/>
              <a:ext cx="575049" cy="294980"/>
            </a:xfrm>
            <a:custGeom>
              <a:avLst/>
              <a:gdLst>
                <a:gd name="T0" fmla="*/ 2147483647 w 573"/>
                <a:gd name="T1" fmla="*/ 0 h 351"/>
                <a:gd name="T2" fmla="*/ 2147483647 w 573"/>
                <a:gd name="T3" fmla="*/ 2147483647 h 351"/>
                <a:gd name="T4" fmla="*/ 2147483647 w 573"/>
                <a:gd name="T5" fmla="*/ 2147483647 h 351"/>
                <a:gd name="T6" fmla="*/ 2147483647 w 573"/>
                <a:gd name="T7" fmla="*/ 2147483647 h 351"/>
                <a:gd name="T8" fmla="*/ 2147483647 w 573"/>
                <a:gd name="T9" fmla="*/ 2147483647 h 351"/>
                <a:gd name="T10" fmla="*/ 2147483647 w 573"/>
                <a:gd name="T11" fmla="*/ 2147483647 h 351"/>
                <a:gd name="T12" fmla="*/ 2147483647 w 573"/>
                <a:gd name="T13" fmla="*/ 2147483647 h 351"/>
                <a:gd name="T14" fmla="*/ 0 w 573"/>
                <a:gd name="T15" fmla="*/ 2147483647 h 351"/>
                <a:gd name="T16" fmla="*/ 2147483647 w 573"/>
                <a:gd name="T17" fmla="*/ 0 h 351"/>
                <a:gd name="T18" fmla="*/ 2147483647 w 573"/>
                <a:gd name="T19" fmla="*/ 0 h 35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351"/>
                <a:gd name="T32" fmla="*/ 573 w 573"/>
                <a:gd name="T33" fmla="*/ 351 h 35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351">
                  <a:moveTo>
                    <a:pt x="30" y="0"/>
                  </a:moveTo>
                  <a:lnTo>
                    <a:pt x="529" y="26"/>
                  </a:lnTo>
                  <a:lnTo>
                    <a:pt x="532" y="113"/>
                  </a:lnTo>
                  <a:lnTo>
                    <a:pt x="555" y="186"/>
                  </a:lnTo>
                  <a:lnTo>
                    <a:pt x="558" y="277"/>
                  </a:lnTo>
                  <a:lnTo>
                    <a:pt x="573" y="351"/>
                  </a:lnTo>
                  <a:lnTo>
                    <a:pt x="272" y="342"/>
                  </a:lnTo>
                  <a:lnTo>
                    <a:pt x="0" y="323"/>
                  </a:lnTo>
                  <a:lnTo>
                    <a:pt x="30" y="0"/>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3" name="Freeform 26"/>
            <p:cNvSpPr>
              <a:spLocks/>
            </p:cNvSpPr>
            <p:nvPr/>
          </p:nvSpPr>
          <p:spPr bwMode="gray">
            <a:xfrm>
              <a:off x="3635952" y="1450303"/>
              <a:ext cx="619066" cy="334390"/>
            </a:xfrm>
            <a:custGeom>
              <a:avLst/>
              <a:gdLst>
                <a:gd name="T0" fmla="*/ 2147483647 w 612"/>
                <a:gd name="T1" fmla="*/ 0 h 400"/>
                <a:gd name="T2" fmla="*/ 2147483647 w 612"/>
                <a:gd name="T3" fmla="*/ 2147483647 h 400"/>
                <a:gd name="T4" fmla="*/ 2147483647 w 612"/>
                <a:gd name="T5" fmla="*/ 2147483647 h 400"/>
                <a:gd name="T6" fmla="*/ 2147483647 w 612"/>
                <a:gd name="T7" fmla="*/ 2147483647 h 400"/>
                <a:gd name="T8" fmla="*/ 2147483647 w 612"/>
                <a:gd name="T9" fmla="*/ 2147483647 h 400"/>
                <a:gd name="T10" fmla="*/ 2147483647 w 612"/>
                <a:gd name="T11" fmla="*/ 2147483647 h 400"/>
                <a:gd name="T12" fmla="*/ 2147483647 w 612"/>
                <a:gd name="T13" fmla="*/ 2147483647 h 400"/>
                <a:gd name="T14" fmla="*/ 2147483647 w 612"/>
                <a:gd name="T15" fmla="*/ 2147483647 h 400"/>
                <a:gd name="T16" fmla="*/ 2147483647 w 612"/>
                <a:gd name="T17" fmla="*/ 2147483647 h 400"/>
                <a:gd name="T18" fmla="*/ 2147483647 w 612"/>
                <a:gd name="T19" fmla="*/ 2147483647 h 400"/>
                <a:gd name="T20" fmla="*/ 2147483647 w 612"/>
                <a:gd name="T21" fmla="*/ 2147483647 h 400"/>
                <a:gd name="T22" fmla="*/ 2147483647 w 612"/>
                <a:gd name="T23" fmla="*/ 2147483647 h 400"/>
                <a:gd name="T24" fmla="*/ 2147483647 w 612"/>
                <a:gd name="T25" fmla="*/ 2147483647 h 400"/>
                <a:gd name="T26" fmla="*/ 2147483647 w 612"/>
                <a:gd name="T27" fmla="*/ 2147483647 h 400"/>
                <a:gd name="T28" fmla="*/ 2147483647 w 612"/>
                <a:gd name="T29" fmla="*/ 2147483647 h 400"/>
                <a:gd name="T30" fmla="*/ 2147483647 w 612"/>
                <a:gd name="T31" fmla="*/ 2147483647 h 400"/>
                <a:gd name="T32" fmla="*/ 0 w 612"/>
                <a:gd name="T33" fmla="*/ 2147483647 h 400"/>
                <a:gd name="T34" fmla="*/ 2147483647 w 612"/>
                <a:gd name="T35" fmla="*/ 0 h 400"/>
                <a:gd name="T36" fmla="*/ 2147483647 w 612"/>
                <a:gd name="T37" fmla="*/ 0 h 4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12"/>
                <a:gd name="T58" fmla="*/ 0 h 400"/>
                <a:gd name="T59" fmla="*/ 612 w 612"/>
                <a:gd name="T60" fmla="*/ 400 h 40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12" h="400">
                  <a:moveTo>
                    <a:pt x="30" y="0"/>
                  </a:moveTo>
                  <a:lnTo>
                    <a:pt x="302" y="19"/>
                  </a:lnTo>
                  <a:lnTo>
                    <a:pt x="603" y="28"/>
                  </a:lnTo>
                  <a:lnTo>
                    <a:pt x="584" y="66"/>
                  </a:lnTo>
                  <a:lnTo>
                    <a:pt x="612" y="93"/>
                  </a:lnTo>
                  <a:lnTo>
                    <a:pt x="611" y="290"/>
                  </a:lnTo>
                  <a:lnTo>
                    <a:pt x="599" y="289"/>
                  </a:lnTo>
                  <a:lnTo>
                    <a:pt x="600" y="315"/>
                  </a:lnTo>
                  <a:lnTo>
                    <a:pt x="609" y="334"/>
                  </a:lnTo>
                  <a:lnTo>
                    <a:pt x="603" y="353"/>
                  </a:lnTo>
                  <a:lnTo>
                    <a:pt x="609" y="400"/>
                  </a:lnTo>
                  <a:lnTo>
                    <a:pt x="596" y="395"/>
                  </a:lnTo>
                  <a:lnTo>
                    <a:pt x="581" y="377"/>
                  </a:lnTo>
                  <a:lnTo>
                    <a:pt x="526" y="359"/>
                  </a:lnTo>
                  <a:lnTo>
                    <a:pt x="473" y="362"/>
                  </a:lnTo>
                  <a:lnTo>
                    <a:pt x="443" y="339"/>
                  </a:lnTo>
                  <a:lnTo>
                    <a:pt x="0" y="313"/>
                  </a:lnTo>
                  <a:lnTo>
                    <a:pt x="30" y="0"/>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4" name="Freeform 27"/>
            <p:cNvSpPr>
              <a:spLocks/>
            </p:cNvSpPr>
            <p:nvPr/>
          </p:nvSpPr>
          <p:spPr bwMode="gray">
            <a:xfrm>
              <a:off x="3616074" y="1713038"/>
              <a:ext cx="724136" cy="290202"/>
            </a:xfrm>
            <a:custGeom>
              <a:avLst/>
              <a:gdLst>
                <a:gd name="T0" fmla="*/ 2147483647 w 719"/>
                <a:gd name="T1" fmla="*/ 0 h 350"/>
                <a:gd name="T2" fmla="*/ 2147483647 w 719"/>
                <a:gd name="T3" fmla="*/ 2147483647 h 350"/>
                <a:gd name="T4" fmla="*/ 2147483647 w 719"/>
                <a:gd name="T5" fmla="*/ 2147483647 h 350"/>
                <a:gd name="T6" fmla="*/ 2147483647 w 719"/>
                <a:gd name="T7" fmla="*/ 2147483647 h 350"/>
                <a:gd name="T8" fmla="*/ 2147483647 w 719"/>
                <a:gd name="T9" fmla="*/ 2147483647 h 350"/>
                <a:gd name="T10" fmla="*/ 2147483647 w 719"/>
                <a:gd name="T11" fmla="*/ 2147483647 h 350"/>
                <a:gd name="T12" fmla="*/ 2147483647 w 719"/>
                <a:gd name="T13" fmla="*/ 2147483647 h 350"/>
                <a:gd name="T14" fmla="*/ 2147483647 w 719"/>
                <a:gd name="T15" fmla="*/ 2147483647 h 350"/>
                <a:gd name="T16" fmla="*/ 2147483647 w 719"/>
                <a:gd name="T17" fmla="*/ 2147483647 h 350"/>
                <a:gd name="T18" fmla="*/ 2147483647 w 719"/>
                <a:gd name="T19" fmla="*/ 2147483647 h 350"/>
                <a:gd name="T20" fmla="*/ 2147483647 w 719"/>
                <a:gd name="T21" fmla="*/ 2147483647 h 350"/>
                <a:gd name="T22" fmla="*/ 2147483647 w 719"/>
                <a:gd name="T23" fmla="*/ 2147483647 h 350"/>
                <a:gd name="T24" fmla="*/ 2147483647 w 719"/>
                <a:gd name="T25" fmla="*/ 2147483647 h 350"/>
                <a:gd name="T26" fmla="*/ 2147483647 w 719"/>
                <a:gd name="T27" fmla="*/ 2147483647 h 350"/>
                <a:gd name="T28" fmla="*/ 2147483647 w 719"/>
                <a:gd name="T29" fmla="*/ 2147483647 h 350"/>
                <a:gd name="T30" fmla="*/ 2147483647 w 719"/>
                <a:gd name="T31" fmla="*/ 2147483647 h 350"/>
                <a:gd name="T32" fmla="*/ 2147483647 w 719"/>
                <a:gd name="T33" fmla="*/ 2147483647 h 350"/>
                <a:gd name="T34" fmla="*/ 0 w 719"/>
                <a:gd name="T35" fmla="*/ 2147483647 h 350"/>
                <a:gd name="T36" fmla="*/ 2147483647 w 719"/>
                <a:gd name="T37" fmla="*/ 0 h 350"/>
                <a:gd name="T38" fmla="*/ 2147483647 w 719"/>
                <a:gd name="T39" fmla="*/ 0 h 3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19"/>
                <a:gd name="T61" fmla="*/ 0 h 350"/>
                <a:gd name="T62" fmla="*/ 719 w 719"/>
                <a:gd name="T63" fmla="*/ 350 h 35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19" h="350">
                  <a:moveTo>
                    <a:pt x="20" y="0"/>
                  </a:moveTo>
                  <a:lnTo>
                    <a:pt x="463" y="26"/>
                  </a:lnTo>
                  <a:lnTo>
                    <a:pt x="493" y="49"/>
                  </a:lnTo>
                  <a:lnTo>
                    <a:pt x="546" y="46"/>
                  </a:lnTo>
                  <a:lnTo>
                    <a:pt x="601" y="64"/>
                  </a:lnTo>
                  <a:lnTo>
                    <a:pt x="616" y="82"/>
                  </a:lnTo>
                  <a:lnTo>
                    <a:pt x="629" y="87"/>
                  </a:lnTo>
                  <a:lnTo>
                    <a:pt x="654" y="153"/>
                  </a:lnTo>
                  <a:lnTo>
                    <a:pt x="654" y="173"/>
                  </a:lnTo>
                  <a:lnTo>
                    <a:pt x="670" y="205"/>
                  </a:lnTo>
                  <a:lnTo>
                    <a:pt x="678" y="255"/>
                  </a:lnTo>
                  <a:lnTo>
                    <a:pt x="673" y="270"/>
                  </a:lnTo>
                  <a:lnTo>
                    <a:pt x="684" y="287"/>
                  </a:lnTo>
                  <a:lnTo>
                    <a:pt x="719" y="350"/>
                  </a:lnTo>
                  <a:lnTo>
                    <a:pt x="399" y="347"/>
                  </a:lnTo>
                  <a:lnTo>
                    <a:pt x="158" y="334"/>
                  </a:lnTo>
                  <a:lnTo>
                    <a:pt x="164" y="228"/>
                  </a:lnTo>
                  <a:lnTo>
                    <a:pt x="0" y="214"/>
                  </a:lnTo>
                  <a:lnTo>
                    <a:pt x="20" y="0"/>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5" name="Freeform 28"/>
            <p:cNvSpPr>
              <a:spLocks/>
            </p:cNvSpPr>
            <p:nvPr/>
          </p:nvSpPr>
          <p:spPr bwMode="gray">
            <a:xfrm>
              <a:off x="3750963" y="1990103"/>
              <a:ext cx="651722" cy="283037"/>
            </a:xfrm>
            <a:custGeom>
              <a:avLst/>
              <a:gdLst>
                <a:gd name="T0" fmla="*/ 2147483647 w 647"/>
                <a:gd name="T1" fmla="*/ 0 h 339"/>
                <a:gd name="T2" fmla="*/ 2147483647 w 647"/>
                <a:gd name="T3" fmla="*/ 2147483647 h 339"/>
                <a:gd name="T4" fmla="*/ 2147483647 w 647"/>
                <a:gd name="T5" fmla="*/ 2147483647 h 339"/>
                <a:gd name="T6" fmla="*/ 2147483647 w 647"/>
                <a:gd name="T7" fmla="*/ 2147483647 h 339"/>
                <a:gd name="T8" fmla="*/ 2147483647 w 647"/>
                <a:gd name="T9" fmla="*/ 2147483647 h 339"/>
                <a:gd name="T10" fmla="*/ 2147483647 w 647"/>
                <a:gd name="T11" fmla="*/ 2147483647 h 339"/>
                <a:gd name="T12" fmla="*/ 2147483647 w 647"/>
                <a:gd name="T13" fmla="*/ 2147483647 h 339"/>
                <a:gd name="T14" fmla="*/ 2147483647 w 647"/>
                <a:gd name="T15" fmla="*/ 2147483647 h 339"/>
                <a:gd name="T16" fmla="*/ 2147483647 w 647"/>
                <a:gd name="T17" fmla="*/ 2147483647 h 339"/>
                <a:gd name="T18" fmla="*/ 2147483647 w 647"/>
                <a:gd name="T19" fmla="*/ 2147483647 h 339"/>
                <a:gd name="T20" fmla="*/ 2147483647 w 647"/>
                <a:gd name="T21" fmla="*/ 2147483647 h 339"/>
                <a:gd name="T22" fmla="*/ 2147483647 w 647"/>
                <a:gd name="T23" fmla="*/ 2147483647 h 339"/>
                <a:gd name="T24" fmla="*/ 0 w 647"/>
                <a:gd name="T25" fmla="*/ 2147483647 h 339"/>
                <a:gd name="T26" fmla="*/ 2147483647 w 647"/>
                <a:gd name="T27" fmla="*/ 0 h 339"/>
                <a:gd name="T28" fmla="*/ 2147483647 w 647"/>
                <a:gd name="T29" fmla="*/ 0 h 33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47"/>
                <a:gd name="T46" fmla="*/ 0 h 339"/>
                <a:gd name="T47" fmla="*/ 647 w 647"/>
                <a:gd name="T48" fmla="*/ 339 h 33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47" h="339">
                  <a:moveTo>
                    <a:pt x="23" y="0"/>
                  </a:moveTo>
                  <a:lnTo>
                    <a:pt x="264" y="13"/>
                  </a:lnTo>
                  <a:lnTo>
                    <a:pt x="584" y="16"/>
                  </a:lnTo>
                  <a:lnTo>
                    <a:pt x="602" y="31"/>
                  </a:lnTo>
                  <a:lnTo>
                    <a:pt x="611" y="28"/>
                  </a:lnTo>
                  <a:lnTo>
                    <a:pt x="623" y="45"/>
                  </a:lnTo>
                  <a:lnTo>
                    <a:pt x="613" y="45"/>
                  </a:lnTo>
                  <a:lnTo>
                    <a:pt x="602" y="68"/>
                  </a:lnTo>
                  <a:lnTo>
                    <a:pt x="628" y="104"/>
                  </a:lnTo>
                  <a:lnTo>
                    <a:pt x="647" y="109"/>
                  </a:lnTo>
                  <a:lnTo>
                    <a:pt x="644" y="338"/>
                  </a:lnTo>
                  <a:lnTo>
                    <a:pt x="370" y="339"/>
                  </a:lnTo>
                  <a:lnTo>
                    <a:pt x="0" y="322"/>
                  </a:lnTo>
                  <a:lnTo>
                    <a:pt x="23" y="0"/>
                  </a:lnTo>
                  <a:close/>
                </a:path>
              </a:pathLst>
            </a:custGeom>
            <a:solidFill>
              <a:srgbClr val="2DCCD3"/>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6" name="Freeform 29"/>
            <p:cNvSpPr>
              <a:spLocks/>
            </p:cNvSpPr>
            <p:nvPr/>
          </p:nvSpPr>
          <p:spPr bwMode="gray">
            <a:xfrm>
              <a:off x="3658670" y="2257615"/>
              <a:ext cx="759634" cy="316476"/>
            </a:xfrm>
            <a:custGeom>
              <a:avLst/>
              <a:gdLst>
                <a:gd name="T0" fmla="*/ 2147483647 w 752"/>
                <a:gd name="T1" fmla="*/ 0 h 382"/>
                <a:gd name="T2" fmla="*/ 2147483647 w 752"/>
                <a:gd name="T3" fmla="*/ 2147483647 h 382"/>
                <a:gd name="T4" fmla="*/ 2147483647 w 752"/>
                <a:gd name="T5" fmla="*/ 2147483647 h 382"/>
                <a:gd name="T6" fmla="*/ 2147483647 w 752"/>
                <a:gd name="T7" fmla="*/ 2147483647 h 382"/>
                <a:gd name="T8" fmla="*/ 2147483647 w 752"/>
                <a:gd name="T9" fmla="*/ 2147483647 h 382"/>
                <a:gd name="T10" fmla="*/ 2147483647 w 752"/>
                <a:gd name="T11" fmla="*/ 2147483647 h 382"/>
                <a:gd name="T12" fmla="*/ 2147483647 w 752"/>
                <a:gd name="T13" fmla="*/ 2147483647 h 382"/>
                <a:gd name="T14" fmla="*/ 2147483647 w 752"/>
                <a:gd name="T15" fmla="*/ 2147483647 h 382"/>
                <a:gd name="T16" fmla="*/ 2147483647 w 752"/>
                <a:gd name="T17" fmla="*/ 2147483647 h 382"/>
                <a:gd name="T18" fmla="*/ 2147483647 w 752"/>
                <a:gd name="T19" fmla="*/ 2147483647 h 382"/>
                <a:gd name="T20" fmla="*/ 2147483647 w 752"/>
                <a:gd name="T21" fmla="*/ 2147483647 h 382"/>
                <a:gd name="T22" fmla="*/ 2147483647 w 752"/>
                <a:gd name="T23" fmla="*/ 2147483647 h 382"/>
                <a:gd name="T24" fmla="*/ 2147483647 w 752"/>
                <a:gd name="T25" fmla="*/ 2147483647 h 382"/>
                <a:gd name="T26" fmla="*/ 2147483647 w 752"/>
                <a:gd name="T27" fmla="*/ 2147483647 h 382"/>
                <a:gd name="T28" fmla="*/ 2147483647 w 752"/>
                <a:gd name="T29" fmla="*/ 2147483647 h 382"/>
                <a:gd name="T30" fmla="*/ 2147483647 w 752"/>
                <a:gd name="T31" fmla="*/ 2147483647 h 382"/>
                <a:gd name="T32" fmla="*/ 2147483647 w 752"/>
                <a:gd name="T33" fmla="*/ 2147483647 h 382"/>
                <a:gd name="T34" fmla="*/ 2147483647 w 752"/>
                <a:gd name="T35" fmla="*/ 2147483647 h 382"/>
                <a:gd name="T36" fmla="*/ 2147483647 w 752"/>
                <a:gd name="T37" fmla="*/ 2147483647 h 382"/>
                <a:gd name="T38" fmla="*/ 0 w 752"/>
                <a:gd name="T39" fmla="*/ 2147483647 h 382"/>
                <a:gd name="T40" fmla="*/ 2147483647 w 752"/>
                <a:gd name="T41" fmla="*/ 0 h 382"/>
                <a:gd name="T42" fmla="*/ 2147483647 w 752"/>
                <a:gd name="T43" fmla="*/ 0 h 38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752"/>
                <a:gd name="T67" fmla="*/ 0 h 382"/>
                <a:gd name="T68" fmla="*/ 752 w 752"/>
                <a:gd name="T69" fmla="*/ 382 h 38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752" h="382">
                  <a:moveTo>
                    <a:pt x="5" y="0"/>
                  </a:moveTo>
                  <a:lnTo>
                    <a:pt x="88" y="6"/>
                  </a:lnTo>
                  <a:lnTo>
                    <a:pt x="458" y="23"/>
                  </a:lnTo>
                  <a:lnTo>
                    <a:pt x="732" y="22"/>
                  </a:lnTo>
                  <a:lnTo>
                    <a:pt x="735" y="78"/>
                  </a:lnTo>
                  <a:lnTo>
                    <a:pt x="752" y="197"/>
                  </a:lnTo>
                  <a:lnTo>
                    <a:pt x="749" y="382"/>
                  </a:lnTo>
                  <a:lnTo>
                    <a:pt x="690" y="350"/>
                  </a:lnTo>
                  <a:lnTo>
                    <a:pt x="625" y="362"/>
                  </a:lnTo>
                  <a:lnTo>
                    <a:pt x="578" y="376"/>
                  </a:lnTo>
                  <a:lnTo>
                    <a:pt x="510" y="378"/>
                  </a:lnTo>
                  <a:lnTo>
                    <a:pt x="458" y="347"/>
                  </a:lnTo>
                  <a:lnTo>
                    <a:pt x="444" y="362"/>
                  </a:lnTo>
                  <a:lnTo>
                    <a:pt x="364" y="328"/>
                  </a:lnTo>
                  <a:lnTo>
                    <a:pt x="325" y="319"/>
                  </a:lnTo>
                  <a:lnTo>
                    <a:pt x="305" y="300"/>
                  </a:lnTo>
                  <a:lnTo>
                    <a:pt x="281" y="299"/>
                  </a:lnTo>
                  <a:lnTo>
                    <a:pt x="255" y="278"/>
                  </a:lnTo>
                  <a:lnTo>
                    <a:pt x="264" y="72"/>
                  </a:lnTo>
                  <a:lnTo>
                    <a:pt x="0" y="56"/>
                  </a:lnTo>
                  <a:lnTo>
                    <a:pt x="5" y="0"/>
                  </a:lnTo>
                  <a:close/>
                </a:path>
              </a:pathLst>
            </a:custGeom>
            <a:solidFill>
              <a:srgbClr val="2DCCD3"/>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7" name="Freeform 30"/>
            <p:cNvSpPr>
              <a:spLocks/>
            </p:cNvSpPr>
            <p:nvPr/>
          </p:nvSpPr>
          <p:spPr bwMode="gray">
            <a:xfrm>
              <a:off x="4195383" y="1175625"/>
              <a:ext cx="576469" cy="519498"/>
            </a:xfrm>
            <a:custGeom>
              <a:avLst/>
              <a:gdLst>
                <a:gd name="T0" fmla="*/ 2147483647 w 567"/>
                <a:gd name="T1" fmla="*/ 2147483647 h 616"/>
                <a:gd name="T2" fmla="*/ 2147483647 w 567"/>
                <a:gd name="T3" fmla="*/ 2147483647 h 616"/>
                <a:gd name="T4" fmla="*/ 2147483647 w 567"/>
                <a:gd name="T5" fmla="*/ 2147483647 h 616"/>
                <a:gd name="T6" fmla="*/ 2147483647 w 567"/>
                <a:gd name="T7" fmla="*/ 2147483647 h 616"/>
                <a:gd name="T8" fmla="*/ 2147483647 w 567"/>
                <a:gd name="T9" fmla="*/ 2147483647 h 616"/>
                <a:gd name="T10" fmla="*/ 2147483647 w 567"/>
                <a:gd name="T11" fmla="*/ 2147483647 h 616"/>
                <a:gd name="T12" fmla="*/ 2147483647 w 567"/>
                <a:gd name="T13" fmla="*/ 2147483647 h 616"/>
                <a:gd name="T14" fmla="*/ 2147483647 w 567"/>
                <a:gd name="T15" fmla="*/ 2147483647 h 616"/>
                <a:gd name="T16" fmla="*/ 2147483647 w 567"/>
                <a:gd name="T17" fmla="*/ 2147483647 h 616"/>
                <a:gd name="T18" fmla="*/ 2147483647 w 567"/>
                <a:gd name="T19" fmla="*/ 2147483647 h 616"/>
                <a:gd name="T20" fmla="*/ 2147483647 w 567"/>
                <a:gd name="T21" fmla="*/ 2147483647 h 616"/>
                <a:gd name="T22" fmla="*/ 2147483647 w 567"/>
                <a:gd name="T23" fmla="*/ 2147483647 h 616"/>
                <a:gd name="T24" fmla="*/ 2147483647 w 567"/>
                <a:gd name="T25" fmla="*/ 2147483647 h 616"/>
                <a:gd name="T26" fmla="*/ 2147483647 w 567"/>
                <a:gd name="T27" fmla="*/ 2147483647 h 616"/>
                <a:gd name="T28" fmla="*/ 2147483647 w 567"/>
                <a:gd name="T29" fmla="*/ 2147483647 h 616"/>
                <a:gd name="T30" fmla="*/ 2147483647 w 567"/>
                <a:gd name="T31" fmla="*/ 2147483647 h 616"/>
                <a:gd name="T32" fmla="*/ 2147483647 w 567"/>
                <a:gd name="T33" fmla="*/ 2147483647 h 616"/>
                <a:gd name="T34" fmla="*/ 2147483647 w 567"/>
                <a:gd name="T35" fmla="*/ 2147483647 h 616"/>
                <a:gd name="T36" fmla="*/ 2147483647 w 567"/>
                <a:gd name="T37" fmla="*/ 2147483647 h 616"/>
                <a:gd name="T38" fmla="*/ 2147483647 w 567"/>
                <a:gd name="T39" fmla="*/ 2147483647 h 616"/>
                <a:gd name="T40" fmla="*/ 2147483647 w 567"/>
                <a:gd name="T41" fmla="*/ 2147483647 h 616"/>
                <a:gd name="T42" fmla="*/ 2147483647 w 567"/>
                <a:gd name="T43" fmla="*/ 2147483647 h 616"/>
                <a:gd name="T44" fmla="*/ 2147483647 w 567"/>
                <a:gd name="T45" fmla="*/ 2147483647 h 616"/>
                <a:gd name="T46" fmla="*/ 2147483647 w 567"/>
                <a:gd name="T47" fmla="*/ 2147483647 h 616"/>
                <a:gd name="T48" fmla="*/ 2147483647 w 567"/>
                <a:gd name="T49" fmla="*/ 2147483647 h 616"/>
                <a:gd name="T50" fmla="*/ 2147483647 w 567"/>
                <a:gd name="T51" fmla="*/ 2147483647 h 616"/>
                <a:gd name="T52" fmla="*/ 2147483647 w 567"/>
                <a:gd name="T53" fmla="*/ 2147483647 h 616"/>
                <a:gd name="T54" fmla="*/ 2147483647 w 567"/>
                <a:gd name="T55" fmla="*/ 0 h 616"/>
                <a:gd name="T56" fmla="*/ 2147483647 w 567"/>
                <a:gd name="T57" fmla="*/ 0 h 616"/>
                <a:gd name="T58" fmla="*/ 2147483647 w 567"/>
                <a:gd name="T59" fmla="*/ 2147483647 h 616"/>
                <a:gd name="T60" fmla="*/ 0 w 567"/>
                <a:gd name="T61" fmla="*/ 2147483647 h 616"/>
                <a:gd name="T62" fmla="*/ 2147483647 w 567"/>
                <a:gd name="T63" fmla="*/ 2147483647 h 616"/>
                <a:gd name="T64" fmla="*/ 2147483647 w 567"/>
                <a:gd name="T65" fmla="*/ 2147483647 h 61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67"/>
                <a:gd name="T100" fmla="*/ 0 h 616"/>
                <a:gd name="T101" fmla="*/ 567 w 567"/>
                <a:gd name="T102" fmla="*/ 616 h 61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67" h="616">
                  <a:moveTo>
                    <a:pt x="3" y="116"/>
                  </a:moveTo>
                  <a:lnTo>
                    <a:pt x="26" y="189"/>
                  </a:lnTo>
                  <a:lnTo>
                    <a:pt x="29" y="280"/>
                  </a:lnTo>
                  <a:lnTo>
                    <a:pt x="44" y="354"/>
                  </a:lnTo>
                  <a:lnTo>
                    <a:pt x="25" y="392"/>
                  </a:lnTo>
                  <a:lnTo>
                    <a:pt x="53" y="419"/>
                  </a:lnTo>
                  <a:lnTo>
                    <a:pt x="52" y="616"/>
                  </a:lnTo>
                  <a:lnTo>
                    <a:pt x="466" y="609"/>
                  </a:lnTo>
                  <a:lnTo>
                    <a:pt x="460" y="570"/>
                  </a:lnTo>
                  <a:lnTo>
                    <a:pt x="414" y="536"/>
                  </a:lnTo>
                  <a:lnTo>
                    <a:pt x="393" y="512"/>
                  </a:lnTo>
                  <a:lnTo>
                    <a:pt x="337" y="477"/>
                  </a:lnTo>
                  <a:lnTo>
                    <a:pt x="338" y="421"/>
                  </a:lnTo>
                  <a:lnTo>
                    <a:pt x="326" y="383"/>
                  </a:lnTo>
                  <a:lnTo>
                    <a:pt x="372" y="329"/>
                  </a:lnTo>
                  <a:lnTo>
                    <a:pt x="369" y="274"/>
                  </a:lnTo>
                  <a:lnTo>
                    <a:pt x="445" y="218"/>
                  </a:lnTo>
                  <a:lnTo>
                    <a:pt x="463" y="186"/>
                  </a:lnTo>
                  <a:lnTo>
                    <a:pt x="567" y="132"/>
                  </a:lnTo>
                  <a:lnTo>
                    <a:pt x="520" y="112"/>
                  </a:lnTo>
                  <a:lnTo>
                    <a:pt x="479" y="116"/>
                  </a:lnTo>
                  <a:lnTo>
                    <a:pt x="470" y="101"/>
                  </a:lnTo>
                  <a:lnTo>
                    <a:pt x="394" y="100"/>
                  </a:lnTo>
                  <a:lnTo>
                    <a:pt x="344" y="85"/>
                  </a:lnTo>
                  <a:lnTo>
                    <a:pt x="240" y="74"/>
                  </a:lnTo>
                  <a:lnTo>
                    <a:pt x="225" y="56"/>
                  </a:lnTo>
                  <a:lnTo>
                    <a:pt x="182" y="39"/>
                  </a:lnTo>
                  <a:lnTo>
                    <a:pt x="175" y="0"/>
                  </a:lnTo>
                  <a:lnTo>
                    <a:pt x="149" y="0"/>
                  </a:lnTo>
                  <a:lnTo>
                    <a:pt x="149" y="29"/>
                  </a:lnTo>
                  <a:lnTo>
                    <a:pt x="0" y="29"/>
                  </a:lnTo>
                  <a:lnTo>
                    <a:pt x="3" y="116"/>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8" name="Freeform 31"/>
            <p:cNvSpPr>
              <a:spLocks/>
            </p:cNvSpPr>
            <p:nvPr/>
          </p:nvSpPr>
          <p:spPr bwMode="gray">
            <a:xfrm>
              <a:off x="4239400" y="1687957"/>
              <a:ext cx="521093" cy="278261"/>
            </a:xfrm>
            <a:custGeom>
              <a:avLst/>
              <a:gdLst>
                <a:gd name="T0" fmla="*/ 2147483647 w 520"/>
                <a:gd name="T1" fmla="*/ 2147483647 h 335"/>
                <a:gd name="T2" fmla="*/ 2147483647 w 520"/>
                <a:gd name="T3" fmla="*/ 2147483647 h 335"/>
                <a:gd name="T4" fmla="*/ 2147483647 w 520"/>
                <a:gd name="T5" fmla="*/ 2147483647 h 335"/>
                <a:gd name="T6" fmla="*/ 2147483647 w 520"/>
                <a:gd name="T7" fmla="*/ 2147483647 h 335"/>
                <a:gd name="T8" fmla="*/ 2147483647 w 520"/>
                <a:gd name="T9" fmla="*/ 2147483647 h 335"/>
                <a:gd name="T10" fmla="*/ 2147483647 w 520"/>
                <a:gd name="T11" fmla="*/ 2147483647 h 335"/>
                <a:gd name="T12" fmla="*/ 2147483647 w 520"/>
                <a:gd name="T13" fmla="*/ 2147483647 h 335"/>
                <a:gd name="T14" fmla="*/ 2147483647 w 520"/>
                <a:gd name="T15" fmla="*/ 2147483647 h 335"/>
                <a:gd name="T16" fmla="*/ 2147483647 w 520"/>
                <a:gd name="T17" fmla="*/ 2147483647 h 335"/>
                <a:gd name="T18" fmla="*/ 2147483647 w 520"/>
                <a:gd name="T19" fmla="*/ 2147483647 h 335"/>
                <a:gd name="T20" fmla="*/ 2147483647 w 520"/>
                <a:gd name="T21" fmla="*/ 2147483647 h 335"/>
                <a:gd name="T22" fmla="*/ 2147483647 w 520"/>
                <a:gd name="T23" fmla="*/ 2147483647 h 335"/>
                <a:gd name="T24" fmla="*/ 2147483647 w 520"/>
                <a:gd name="T25" fmla="*/ 2147483647 h 335"/>
                <a:gd name="T26" fmla="*/ 2147483647 w 520"/>
                <a:gd name="T27" fmla="*/ 2147483647 h 335"/>
                <a:gd name="T28" fmla="*/ 2147483647 w 520"/>
                <a:gd name="T29" fmla="*/ 2147483647 h 335"/>
                <a:gd name="T30" fmla="*/ 2147483647 w 520"/>
                <a:gd name="T31" fmla="*/ 2147483647 h 335"/>
                <a:gd name="T32" fmla="*/ 2147483647 w 520"/>
                <a:gd name="T33" fmla="*/ 2147483647 h 335"/>
                <a:gd name="T34" fmla="*/ 2147483647 w 520"/>
                <a:gd name="T35" fmla="*/ 2147483647 h 335"/>
                <a:gd name="T36" fmla="*/ 2147483647 w 520"/>
                <a:gd name="T37" fmla="*/ 0 h 335"/>
                <a:gd name="T38" fmla="*/ 2147483647 w 520"/>
                <a:gd name="T39" fmla="*/ 2147483647 h 335"/>
                <a:gd name="T40" fmla="*/ 0 w 520"/>
                <a:gd name="T41" fmla="*/ 2147483647 h 335"/>
                <a:gd name="T42" fmla="*/ 2147483647 w 520"/>
                <a:gd name="T43" fmla="*/ 2147483647 h 335"/>
                <a:gd name="T44" fmla="*/ 2147483647 w 520"/>
                <a:gd name="T45" fmla="*/ 2147483647 h 3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0"/>
                <a:gd name="T70" fmla="*/ 0 h 335"/>
                <a:gd name="T71" fmla="*/ 520 w 520"/>
                <a:gd name="T72" fmla="*/ 335 h 3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0" h="335">
                  <a:moveTo>
                    <a:pt x="1" y="32"/>
                  </a:moveTo>
                  <a:lnTo>
                    <a:pt x="10" y="51"/>
                  </a:lnTo>
                  <a:lnTo>
                    <a:pt x="4" y="70"/>
                  </a:lnTo>
                  <a:lnTo>
                    <a:pt x="10" y="117"/>
                  </a:lnTo>
                  <a:lnTo>
                    <a:pt x="35" y="183"/>
                  </a:lnTo>
                  <a:lnTo>
                    <a:pt x="35" y="203"/>
                  </a:lnTo>
                  <a:lnTo>
                    <a:pt x="51" y="235"/>
                  </a:lnTo>
                  <a:lnTo>
                    <a:pt x="59" y="285"/>
                  </a:lnTo>
                  <a:lnTo>
                    <a:pt x="54" y="300"/>
                  </a:lnTo>
                  <a:lnTo>
                    <a:pt x="65" y="317"/>
                  </a:lnTo>
                  <a:lnTo>
                    <a:pt x="401" y="309"/>
                  </a:lnTo>
                  <a:lnTo>
                    <a:pt x="426" y="335"/>
                  </a:lnTo>
                  <a:lnTo>
                    <a:pt x="461" y="259"/>
                  </a:lnTo>
                  <a:lnTo>
                    <a:pt x="450" y="230"/>
                  </a:lnTo>
                  <a:lnTo>
                    <a:pt x="509" y="185"/>
                  </a:lnTo>
                  <a:lnTo>
                    <a:pt x="520" y="151"/>
                  </a:lnTo>
                  <a:lnTo>
                    <a:pt x="477" y="103"/>
                  </a:lnTo>
                  <a:lnTo>
                    <a:pt x="435" y="53"/>
                  </a:lnTo>
                  <a:lnTo>
                    <a:pt x="426" y="0"/>
                  </a:lnTo>
                  <a:lnTo>
                    <a:pt x="12" y="7"/>
                  </a:lnTo>
                  <a:lnTo>
                    <a:pt x="0" y="6"/>
                  </a:lnTo>
                  <a:lnTo>
                    <a:pt x="1" y="32"/>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29" name="Freeform 32"/>
            <p:cNvSpPr>
              <a:spLocks/>
            </p:cNvSpPr>
            <p:nvPr/>
          </p:nvSpPr>
          <p:spPr bwMode="gray">
            <a:xfrm>
              <a:off x="4304713" y="1945916"/>
              <a:ext cx="583569" cy="408433"/>
            </a:xfrm>
            <a:custGeom>
              <a:avLst/>
              <a:gdLst>
                <a:gd name="T0" fmla="*/ 2147483647 w 579"/>
                <a:gd name="T1" fmla="*/ 2147483647 h 491"/>
                <a:gd name="T2" fmla="*/ 2147483647 w 579"/>
                <a:gd name="T3" fmla="*/ 2147483647 h 491"/>
                <a:gd name="T4" fmla="*/ 2147483647 w 579"/>
                <a:gd name="T5" fmla="*/ 2147483647 h 491"/>
                <a:gd name="T6" fmla="*/ 2147483647 w 579"/>
                <a:gd name="T7" fmla="*/ 2147483647 h 491"/>
                <a:gd name="T8" fmla="*/ 2147483647 w 579"/>
                <a:gd name="T9" fmla="*/ 2147483647 h 491"/>
                <a:gd name="T10" fmla="*/ 2147483647 w 579"/>
                <a:gd name="T11" fmla="*/ 2147483647 h 491"/>
                <a:gd name="T12" fmla="*/ 2147483647 w 579"/>
                <a:gd name="T13" fmla="*/ 2147483647 h 491"/>
                <a:gd name="T14" fmla="*/ 2147483647 w 579"/>
                <a:gd name="T15" fmla="*/ 2147483647 h 491"/>
                <a:gd name="T16" fmla="*/ 2147483647 w 579"/>
                <a:gd name="T17" fmla="*/ 2147483647 h 491"/>
                <a:gd name="T18" fmla="*/ 2147483647 w 579"/>
                <a:gd name="T19" fmla="*/ 2147483647 h 491"/>
                <a:gd name="T20" fmla="*/ 2147483647 w 579"/>
                <a:gd name="T21" fmla="*/ 2147483647 h 491"/>
                <a:gd name="T22" fmla="*/ 2147483647 w 579"/>
                <a:gd name="T23" fmla="*/ 2147483647 h 491"/>
                <a:gd name="T24" fmla="*/ 2147483647 w 579"/>
                <a:gd name="T25" fmla="*/ 2147483647 h 491"/>
                <a:gd name="T26" fmla="*/ 2147483647 w 579"/>
                <a:gd name="T27" fmla="*/ 2147483647 h 491"/>
                <a:gd name="T28" fmla="*/ 2147483647 w 579"/>
                <a:gd name="T29" fmla="*/ 2147483647 h 491"/>
                <a:gd name="T30" fmla="*/ 2147483647 w 579"/>
                <a:gd name="T31" fmla="*/ 2147483647 h 491"/>
                <a:gd name="T32" fmla="*/ 2147483647 w 579"/>
                <a:gd name="T33" fmla="*/ 2147483647 h 491"/>
                <a:gd name="T34" fmla="*/ 2147483647 w 579"/>
                <a:gd name="T35" fmla="*/ 2147483647 h 491"/>
                <a:gd name="T36" fmla="*/ 2147483647 w 579"/>
                <a:gd name="T37" fmla="*/ 2147483647 h 491"/>
                <a:gd name="T38" fmla="*/ 2147483647 w 579"/>
                <a:gd name="T39" fmla="*/ 2147483647 h 491"/>
                <a:gd name="T40" fmla="*/ 2147483647 w 579"/>
                <a:gd name="T41" fmla="*/ 2147483647 h 491"/>
                <a:gd name="T42" fmla="*/ 2147483647 w 579"/>
                <a:gd name="T43" fmla="*/ 2147483647 h 491"/>
                <a:gd name="T44" fmla="*/ 2147483647 w 579"/>
                <a:gd name="T45" fmla="*/ 2147483647 h 491"/>
                <a:gd name="T46" fmla="*/ 2147483647 w 579"/>
                <a:gd name="T47" fmla="*/ 2147483647 h 491"/>
                <a:gd name="T48" fmla="*/ 2147483647 w 579"/>
                <a:gd name="T49" fmla="*/ 2147483647 h 491"/>
                <a:gd name="T50" fmla="*/ 2147483647 w 579"/>
                <a:gd name="T51" fmla="*/ 2147483647 h 491"/>
                <a:gd name="T52" fmla="*/ 2147483647 w 579"/>
                <a:gd name="T53" fmla="*/ 2147483647 h 491"/>
                <a:gd name="T54" fmla="*/ 2147483647 w 579"/>
                <a:gd name="T55" fmla="*/ 2147483647 h 491"/>
                <a:gd name="T56" fmla="*/ 2147483647 w 579"/>
                <a:gd name="T57" fmla="*/ 2147483647 h 491"/>
                <a:gd name="T58" fmla="*/ 2147483647 w 579"/>
                <a:gd name="T59" fmla="*/ 2147483647 h 491"/>
                <a:gd name="T60" fmla="*/ 2147483647 w 579"/>
                <a:gd name="T61" fmla="*/ 2147483647 h 491"/>
                <a:gd name="T62" fmla="*/ 2147483647 w 579"/>
                <a:gd name="T63" fmla="*/ 2147483647 h 491"/>
                <a:gd name="T64" fmla="*/ 2147483647 w 579"/>
                <a:gd name="T65" fmla="*/ 2147483647 h 491"/>
                <a:gd name="T66" fmla="*/ 2147483647 w 579"/>
                <a:gd name="T67" fmla="*/ 0 h 491"/>
                <a:gd name="T68" fmla="*/ 0 w 579"/>
                <a:gd name="T69" fmla="*/ 2147483647 h 491"/>
                <a:gd name="T70" fmla="*/ 2147483647 w 579"/>
                <a:gd name="T71" fmla="*/ 2147483647 h 491"/>
                <a:gd name="T72" fmla="*/ 2147483647 w 579"/>
                <a:gd name="T73" fmla="*/ 2147483647 h 49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79"/>
                <a:gd name="T112" fmla="*/ 0 h 491"/>
                <a:gd name="T113" fmla="*/ 579 w 579"/>
                <a:gd name="T114" fmla="*/ 491 h 49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79" h="491">
                  <a:moveTo>
                    <a:pt x="35" y="71"/>
                  </a:moveTo>
                  <a:lnTo>
                    <a:pt x="53" y="86"/>
                  </a:lnTo>
                  <a:lnTo>
                    <a:pt x="62" y="83"/>
                  </a:lnTo>
                  <a:lnTo>
                    <a:pt x="74" y="100"/>
                  </a:lnTo>
                  <a:lnTo>
                    <a:pt x="64" y="100"/>
                  </a:lnTo>
                  <a:lnTo>
                    <a:pt x="53" y="123"/>
                  </a:lnTo>
                  <a:lnTo>
                    <a:pt x="79" y="159"/>
                  </a:lnTo>
                  <a:lnTo>
                    <a:pt x="98" y="164"/>
                  </a:lnTo>
                  <a:lnTo>
                    <a:pt x="95" y="393"/>
                  </a:lnTo>
                  <a:lnTo>
                    <a:pt x="98" y="449"/>
                  </a:lnTo>
                  <a:lnTo>
                    <a:pt x="484" y="436"/>
                  </a:lnTo>
                  <a:lnTo>
                    <a:pt x="488" y="470"/>
                  </a:lnTo>
                  <a:lnTo>
                    <a:pt x="471" y="491"/>
                  </a:lnTo>
                  <a:lnTo>
                    <a:pt x="531" y="488"/>
                  </a:lnTo>
                  <a:lnTo>
                    <a:pt x="541" y="470"/>
                  </a:lnTo>
                  <a:lnTo>
                    <a:pt x="541" y="449"/>
                  </a:lnTo>
                  <a:lnTo>
                    <a:pt x="556" y="433"/>
                  </a:lnTo>
                  <a:lnTo>
                    <a:pt x="559" y="417"/>
                  </a:lnTo>
                  <a:lnTo>
                    <a:pt x="575" y="415"/>
                  </a:lnTo>
                  <a:lnTo>
                    <a:pt x="579" y="382"/>
                  </a:lnTo>
                  <a:lnTo>
                    <a:pt x="558" y="377"/>
                  </a:lnTo>
                  <a:lnTo>
                    <a:pt x="544" y="353"/>
                  </a:lnTo>
                  <a:lnTo>
                    <a:pt x="523" y="294"/>
                  </a:lnTo>
                  <a:lnTo>
                    <a:pt x="499" y="286"/>
                  </a:lnTo>
                  <a:lnTo>
                    <a:pt x="471" y="264"/>
                  </a:lnTo>
                  <a:lnTo>
                    <a:pt x="461" y="233"/>
                  </a:lnTo>
                  <a:lnTo>
                    <a:pt x="477" y="186"/>
                  </a:lnTo>
                  <a:lnTo>
                    <a:pt x="464" y="177"/>
                  </a:lnTo>
                  <a:lnTo>
                    <a:pt x="430" y="177"/>
                  </a:lnTo>
                  <a:lnTo>
                    <a:pt x="423" y="149"/>
                  </a:lnTo>
                  <a:lnTo>
                    <a:pt x="368" y="91"/>
                  </a:lnTo>
                  <a:lnTo>
                    <a:pt x="355" y="44"/>
                  </a:lnTo>
                  <a:lnTo>
                    <a:pt x="361" y="26"/>
                  </a:lnTo>
                  <a:lnTo>
                    <a:pt x="336" y="0"/>
                  </a:lnTo>
                  <a:lnTo>
                    <a:pt x="0" y="8"/>
                  </a:lnTo>
                  <a:lnTo>
                    <a:pt x="35" y="71"/>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0" name="Freeform 33"/>
            <p:cNvSpPr>
              <a:spLocks/>
            </p:cNvSpPr>
            <p:nvPr/>
          </p:nvSpPr>
          <p:spPr bwMode="gray">
            <a:xfrm>
              <a:off x="4402685" y="2307774"/>
              <a:ext cx="443000" cy="322447"/>
            </a:xfrm>
            <a:custGeom>
              <a:avLst/>
              <a:gdLst>
                <a:gd name="T0" fmla="*/ 2147483647 w 440"/>
                <a:gd name="T1" fmla="*/ 2147483647 h 384"/>
                <a:gd name="T2" fmla="*/ 2147483647 w 440"/>
                <a:gd name="T3" fmla="*/ 2147483647 h 384"/>
                <a:gd name="T4" fmla="*/ 2147483647 w 440"/>
                <a:gd name="T5" fmla="*/ 2147483647 h 384"/>
                <a:gd name="T6" fmla="*/ 2147483647 w 440"/>
                <a:gd name="T7" fmla="*/ 2147483647 h 384"/>
                <a:gd name="T8" fmla="*/ 2147483647 w 440"/>
                <a:gd name="T9" fmla="*/ 2147483647 h 384"/>
                <a:gd name="T10" fmla="*/ 2147483647 w 440"/>
                <a:gd name="T11" fmla="*/ 2147483647 h 384"/>
                <a:gd name="T12" fmla="*/ 2147483647 w 440"/>
                <a:gd name="T13" fmla="*/ 2147483647 h 384"/>
                <a:gd name="T14" fmla="*/ 2147483647 w 440"/>
                <a:gd name="T15" fmla="*/ 2147483647 h 384"/>
                <a:gd name="T16" fmla="*/ 2147483647 w 440"/>
                <a:gd name="T17" fmla="*/ 2147483647 h 384"/>
                <a:gd name="T18" fmla="*/ 2147483647 w 440"/>
                <a:gd name="T19" fmla="*/ 2147483647 h 384"/>
                <a:gd name="T20" fmla="*/ 2147483647 w 440"/>
                <a:gd name="T21" fmla="*/ 2147483647 h 384"/>
                <a:gd name="T22" fmla="*/ 2147483647 w 440"/>
                <a:gd name="T23" fmla="*/ 2147483647 h 384"/>
                <a:gd name="T24" fmla="*/ 2147483647 w 440"/>
                <a:gd name="T25" fmla="*/ 2147483647 h 384"/>
                <a:gd name="T26" fmla="*/ 2147483647 w 440"/>
                <a:gd name="T27" fmla="*/ 2147483647 h 384"/>
                <a:gd name="T28" fmla="*/ 2147483647 w 440"/>
                <a:gd name="T29" fmla="*/ 2147483647 h 384"/>
                <a:gd name="T30" fmla="*/ 2147483647 w 440"/>
                <a:gd name="T31" fmla="*/ 2147483647 h 384"/>
                <a:gd name="T32" fmla="*/ 2147483647 w 440"/>
                <a:gd name="T33" fmla="*/ 2147483647 h 384"/>
                <a:gd name="T34" fmla="*/ 2147483647 w 440"/>
                <a:gd name="T35" fmla="*/ 2147483647 h 384"/>
                <a:gd name="T36" fmla="*/ 2147483647 w 440"/>
                <a:gd name="T37" fmla="*/ 0 h 384"/>
                <a:gd name="T38" fmla="*/ 0 w 440"/>
                <a:gd name="T39" fmla="*/ 2147483647 h 384"/>
                <a:gd name="T40" fmla="*/ 2147483647 w 440"/>
                <a:gd name="T41" fmla="*/ 2147483647 h 384"/>
                <a:gd name="T42" fmla="*/ 2147483647 w 440"/>
                <a:gd name="T43" fmla="*/ 2147483647 h 38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40"/>
                <a:gd name="T67" fmla="*/ 0 h 384"/>
                <a:gd name="T68" fmla="*/ 440 w 440"/>
                <a:gd name="T69" fmla="*/ 384 h 38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40" h="384">
                  <a:moveTo>
                    <a:pt x="17" y="132"/>
                  </a:moveTo>
                  <a:lnTo>
                    <a:pt x="14" y="317"/>
                  </a:lnTo>
                  <a:lnTo>
                    <a:pt x="23" y="328"/>
                  </a:lnTo>
                  <a:lnTo>
                    <a:pt x="55" y="328"/>
                  </a:lnTo>
                  <a:lnTo>
                    <a:pt x="57" y="384"/>
                  </a:lnTo>
                  <a:lnTo>
                    <a:pt x="317" y="381"/>
                  </a:lnTo>
                  <a:lnTo>
                    <a:pt x="313" y="323"/>
                  </a:lnTo>
                  <a:lnTo>
                    <a:pt x="334" y="260"/>
                  </a:lnTo>
                  <a:lnTo>
                    <a:pt x="367" y="216"/>
                  </a:lnTo>
                  <a:lnTo>
                    <a:pt x="364" y="203"/>
                  </a:lnTo>
                  <a:lnTo>
                    <a:pt x="389" y="163"/>
                  </a:lnTo>
                  <a:lnTo>
                    <a:pt x="402" y="119"/>
                  </a:lnTo>
                  <a:lnTo>
                    <a:pt x="398" y="116"/>
                  </a:lnTo>
                  <a:lnTo>
                    <a:pt x="419" y="99"/>
                  </a:lnTo>
                  <a:lnTo>
                    <a:pt x="440" y="61"/>
                  </a:lnTo>
                  <a:lnTo>
                    <a:pt x="433" y="52"/>
                  </a:lnTo>
                  <a:lnTo>
                    <a:pt x="373" y="55"/>
                  </a:lnTo>
                  <a:lnTo>
                    <a:pt x="390" y="34"/>
                  </a:lnTo>
                  <a:lnTo>
                    <a:pt x="386" y="0"/>
                  </a:lnTo>
                  <a:lnTo>
                    <a:pt x="0" y="13"/>
                  </a:lnTo>
                  <a:lnTo>
                    <a:pt x="17" y="132"/>
                  </a:lnTo>
                  <a:close/>
                </a:path>
              </a:pathLst>
            </a:custGeom>
            <a:solidFill>
              <a:srgbClr val="2DCCD3"/>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1" name="Freeform 34"/>
            <p:cNvSpPr>
              <a:spLocks/>
            </p:cNvSpPr>
            <p:nvPr/>
          </p:nvSpPr>
          <p:spPr bwMode="gray">
            <a:xfrm>
              <a:off x="4458059" y="2626638"/>
              <a:ext cx="502636" cy="351110"/>
            </a:xfrm>
            <a:custGeom>
              <a:avLst/>
              <a:gdLst>
                <a:gd name="T0" fmla="*/ 0 w 497"/>
                <a:gd name="T1" fmla="*/ 2147483647 h 421"/>
                <a:gd name="T2" fmla="*/ 2147483647 w 497"/>
                <a:gd name="T3" fmla="*/ 2147483647 h 421"/>
                <a:gd name="T4" fmla="*/ 2147483647 w 497"/>
                <a:gd name="T5" fmla="*/ 2147483647 h 421"/>
                <a:gd name="T6" fmla="*/ 2147483647 w 497"/>
                <a:gd name="T7" fmla="*/ 2147483647 h 421"/>
                <a:gd name="T8" fmla="*/ 2147483647 w 497"/>
                <a:gd name="T9" fmla="*/ 2147483647 h 421"/>
                <a:gd name="T10" fmla="*/ 2147483647 w 497"/>
                <a:gd name="T11" fmla="*/ 2147483647 h 421"/>
                <a:gd name="T12" fmla="*/ 2147483647 w 497"/>
                <a:gd name="T13" fmla="*/ 2147483647 h 421"/>
                <a:gd name="T14" fmla="*/ 2147483647 w 497"/>
                <a:gd name="T15" fmla="*/ 2147483647 h 421"/>
                <a:gd name="T16" fmla="*/ 2147483647 w 497"/>
                <a:gd name="T17" fmla="*/ 2147483647 h 421"/>
                <a:gd name="T18" fmla="*/ 2147483647 w 497"/>
                <a:gd name="T19" fmla="*/ 2147483647 h 421"/>
                <a:gd name="T20" fmla="*/ 2147483647 w 497"/>
                <a:gd name="T21" fmla="*/ 2147483647 h 421"/>
                <a:gd name="T22" fmla="*/ 2147483647 w 497"/>
                <a:gd name="T23" fmla="*/ 2147483647 h 421"/>
                <a:gd name="T24" fmla="*/ 2147483647 w 497"/>
                <a:gd name="T25" fmla="*/ 2147483647 h 421"/>
                <a:gd name="T26" fmla="*/ 2147483647 w 497"/>
                <a:gd name="T27" fmla="*/ 2147483647 h 421"/>
                <a:gd name="T28" fmla="*/ 2147483647 w 497"/>
                <a:gd name="T29" fmla="*/ 2147483647 h 421"/>
                <a:gd name="T30" fmla="*/ 2147483647 w 497"/>
                <a:gd name="T31" fmla="*/ 2147483647 h 421"/>
                <a:gd name="T32" fmla="*/ 2147483647 w 497"/>
                <a:gd name="T33" fmla="*/ 2147483647 h 421"/>
                <a:gd name="T34" fmla="*/ 2147483647 w 497"/>
                <a:gd name="T35" fmla="*/ 2147483647 h 421"/>
                <a:gd name="T36" fmla="*/ 2147483647 w 497"/>
                <a:gd name="T37" fmla="*/ 2147483647 h 421"/>
                <a:gd name="T38" fmla="*/ 2147483647 w 497"/>
                <a:gd name="T39" fmla="*/ 2147483647 h 421"/>
                <a:gd name="T40" fmla="*/ 2147483647 w 497"/>
                <a:gd name="T41" fmla="*/ 2147483647 h 421"/>
                <a:gd name="T42" fmla="*/ 2147483647 w 497"/>
                <a:gd name="T43" fmla="*/ 2147483647 h 421"/>
                <a:gd name="T44" fmla="*/ 2147483647 w 497"/>
                <a:gd name="T45" fmla="*/ 2147483647 h 421"/>
                <a:gd name="T46" fmla="*/ 2147483647 w 497"/>
                <a:gd name="T47" fmla="*/ 2147483647 h 421"/>
                <a:gd name="T48" fmla="*/ 2147483647 w 497"/>
                <a:gd name="T49" fmla="*/ 2147483647 h 421"/>
                <a:gd name="T50" fmla="*/ 2147483647 w 497"/>
                <a:gd name="T51" fmla="*/ 2147483647 h 421"/>
                <a:gd name="T52" fmla="*/ 2147483647 w 497"/>
                <a:gd name="T53" fmla="*/ 2147483647 h 421"/>
                <a:gd name="T54" fmla="*/ 2147483647 w 497"/>
                <a:gd name="T55" fmla="*/ 2147483647 h 421"/>
                <a:gd name="T56" fmla="*/ 2147483647 w 497"/>
                <a:gd name="T57" fmla="*/ 2147483647 h 421"/>
                <a:gd name="T58" fmla="*/ 2147483647 w 497"/>
                <a:gd name="T59" fmla="*/ 2147483647 h 421"/>
                <a:gd name="T60" fmla="*/ 2147483647 w 497"/>
                <a:gd name="T61" fmla="*/ 2147483647 h 421"/>
                <a:gd name="T62" fmla="*/ 2147483647 w 497"/>
                <a:gd name="T63" fmla="*/ 2147483647 h 421"/>
                <a:gd name="T64" fmla="*/ 2147483647 w 497"/>
                <a:gd name="T65" fmla="*/ 2147483647 h 421"/>
                <a:gd name="T66" fmla="*/ 2147483647 w 497"/>
                <a:gd name="T67" fmla="*/ 2147483647 h 421"/>
                <a:gd name="T68" fmla="*/ 2147483647 w 497"/>
                <a:gd name="T69" fmla="*/ 2147483647 h 421"/>
                <a:gd name="T70" fmla="*/ 2147483647 w 497"/>
                <a:gd name="T71" fmla="*/ 2147483647 h 421"/>
                <a:gd name="T72" fmla="*/ 2147483647 w 497"/>
                <a:gd name="T73" fmla="*/ 2147483647 h 421"/>
                <a:gd name="T74" fmla="*/ 2147483647 w 497"/>
                <a:gd name="T75" fmla="*/ 0 h 421"/>
                <a:gd name="T76" fmla="*/ 0 w 497"/>
                <a:gd name="T77" fmla="*/ 2147483647 h 421"/>
                <a:gd name="T78" fmla="*/ 0 w 497"/>
                <a:gd name="T79" fmla="*/ 2147483647 h 421"/>
                <a:gd name="T80" fmla="*/ 0 w 497"/>
                <a:gd name="T81" fmla="*/ 2147483647 h 42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7"/>
                <a:gd name="T124" fmla="*/ 0 h 421"/>
                <a:gd name="T125" fmla="*/ 497 w 497"/>
                <a:gd name="T126" fmla="*/ 421 h 42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7" h="421">
                  <a:moveTo>
                    <a:pt x="0" y="3"/>
                  </a:moveTo>
                  <a:lnTo>
                    <a:pt x="4" y="116"/>
                  </a:lnTo>
                  <a:lnTo>
                    <a:pt x="50" y="200"/>
                  </a:lnTo>
                  <a:lnTo>
                    <a:pt x="33" y="265"/>
                  </a:lnTo>
                  <a:lnTo>
                    <a:pt x="36" y="320"/>
                  </a:lnTo>
                  <a:lnTo>
                    <a:pt x="16" y="347"/>
                  </a:lnTo>
                  <a:lnTo>
                    <a:pt x="24" y="356"/>
                  </a:lnTo>
                  <a:lnTo>
                    <a:pt x="91" y="348"/>
                  </a:lnTo>
                  <a:lnTo>
                    <a:pt x="172" y="370"/>
                  </a:lnTo>
                  <a:lnTo>
                    <a:pt x="200" y="348"/>
                  </a:lnTo>
                  <a:lnTo>
                    <a:pt x="280" y="382"/>
                  </a:lnTo>
                  <a:lnTo>
                    <a:pt x="286" y="400"/>
                  </a:lnTo>
                  <a:lnTo>
                    <a:pt x="316" y="413"/>
                  </a:lnTo>
                  <a:lnTo>
                    <a:pt x="333" y="397"/>
                  </a:lnTo>
                  <a:lnTo>
                    <a:pt x="371" y="412"/>
                  </a:lnTo>
                  <a:lnTo>
                    <a:pt x="395" y="400"/>
                  </a:lnTo>
                  <a:lnTo>
                    <a:pt x="391" y="376"/>
                  </a:lnTo>
                  <a:lnTo>
                    <a:pt x="456" y="397"/>
                  </a:lnTo>
                  <a:lnTo>
                    <a:pt x="453" y="421"/>
                  </a:lnTo>
                  <a:lnTo>
                    <a:pt x="497" y="391"/>
                  </a:lnTo>
                  <a:lnTo>
                    <a:pt x="457" y="386"/>
                  </a:lnTo>
                  <a:lnTo>
                    <a:pt x="429" y="354"/>
                  </a:lnTo>
                  <a:lnTo>
                    <a:pt x="465" y="315"/>
                  </a:lnTo>
                  <a:lnTo>
                    <a:pt x="465" y="292"/>
                  </a:lnTo>
                  <a:lnTo>
                    <a:pt x="424" y="326"/>
                  </a:lnTo>
                  <a:lnTo>
                    <a:pt x="404" y="315"/>
                  </a:lnTo>
                  <a:lnTo>
                    <a:pt x="421" y="297"/>
                  </a:lnTo>
                  <a:lnTo>
                    <a:pt x="376" y="310"/>
                  </a:lnTo>
                  <a:lnTo>
                    <a:pt x="347" y="298"/>
                  </a:lnTo>
                  <a:lnTo>
                    <a:pt x="354" y="279"/>
                  </a:lnTo>
                  <a:lnTo>
                    <a:pt x="432" y="292"/>
                  </a:lnTo>
                  <a:lnTo>
                    <a:pt x="401" y="242"/>
                  </a:lnTo>
                  <a:lnTo>
                    <a:pt x="406" y="206"/>
                  </a:lnTo>
                  <a:lnTo>
                    <a:pt x="230" y="213"/>
                  </a:lnTo>
                  <a:lnTo>
                    <a:pt x="251" y="135"/>
                  </a:lnTo>
                  <a:lnTo>
                    <a:pt x="282" y="95"/>
                  </a:lnTo>
                  <a:lnTo>
                    <a:pt x="272" y="85"/>
                  </a:lnTo>
                  <a:lnTo>
                    <a:pt x="260" y="0"/>
                  </a:lnTo>
                  <a:lnTo>
                    <a:pt x="0" y="3"/>
                  </a:lnTo>
                  <a:close/>
                </a:path>
              </a:pathLst>
            </a:custGeom>
            <a:solidFill>
              <a:srgbClr val="2DCCD3"/>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2" name="Freeform 35"/>
            <p:cNvSpPr>
              <a:spLocks/>
            </p:cNvSpPr>
            <p:nvPr/>
          </p:nvSpPr>
          <p:spPr bwMode="gray">
            <a:xfrm>
              <a:off x="4712217" y="1322518"/>
              <a:ext cx="499796" cy="204217"/>
            </a:xfrm>
            <a:custGeom>
              <a:avLst/>
              <a:gdLst>
                <a:gd name="T0" fmla="*/ 2147483647 w 496"/>
                <a:gd name="T1" fmla="*/ 2147483647 h 246"/>
                <a:gd name="T2" fmla="*/ 2147483647 w 496"/>
                <a:gd name="T3" fmla="*/ 2147483647 h 246"/>
                <a:gd name="T4" fmla="*/ 2147483647 w 496"/>
                <a:gd name="T5" fmla="*/ 2147483647 h 246"/>
                <a:gd name="T6" fmla="*/ 2147483647 w 496"/>
                <a:gd name="T7" fmla="*/ 2147483647 h 246"/>
                <a:gd name="T8" fmla="*/ 2147483647 w 496"/>
                <a:gd name="T9" fmla="*/ 2147483647 h 246"/>
                <a:gd name="T10" fmla="*/ 2147483647 w 496"/>
                <a:gd name="T11" fmla="*/ 2147483647 h 246"/>
                <a:gd name="T12" fmla="*/ 2147483647 w 496"/>
                <a:gd name="T13" fmla="*/ 2147483647 h 246"/>
                <a:gd name="T14" fmla="*/ 2147483647 w 496"/>
                <a:gd name="T15" fmla="*/ 2147483647 h 246"/>
                <a:gd name="T16" fmla="*/ 2147483647 w 496"/>
                <a:gd name="T17" fmla="*/ 2147483647 h 246"/>
                <a:gd name="T18" fmla="*/ 2147483647 w 496"/>
                <a:gd name="T19" fmla="*/ 2147483647 h 246"/>
                <a:gd name="T20" fmla="*/ 2147483647 w 496"/>
                <a:gd name="T21" fmla="*/ 2147483647 h 246"/>
                <a:gd name="T22" fmla="*/ 2147483647 w 496"/>
                <a:gd name="T23" fmla="*/ 2147483647 h 246"/>
                <a:gd name="T24" fmla="*/ 2147483647 w 496"/>
                <a:gd name="T25" fmla="*/ 2147483647 h 246"/>
                <a:gd name="T26" fmla="*/ 2147483647 w 496"/>
                <a:gd name="T27" fmla="*/ 2147483647 h 246"/>
                <a:gd name="T28" fmla="*/ 2147483647 w 496"/>
                <a:gd name="T29" fmla="*/ 2147483647 h 246"/>
                <a:gd name="T30" fmla="*/ 2147483647 w 496"/>
                <a:gd name="T31" fmla="*/ 2147483647 h 246"/>
                <a:gd name="T32" fmla="*/ 2147483647 w 496"/>
                <a:gd name="T33" fmla="*/ 2147483647 h 246"/>
                <a:gd name="T34" fmla="*/ 2147483647 w 496"/>
                <a:gd name="T35" fmla="*/ 2147483647 h 246"/>
                <a:gd name="T36" fmla="*/ 2147483647 w 496"/>
                <a:gd name="T37" fmla="*/ 2147483647 h 246"/>
                <a:gd name="T38" fmla="*/ 2147483647 w 496"/>
                <a:gd name="T39" fmla="*/ 2147483647 h 246"/>
                <a:gd name="T40" fmla="*/ 2147483647 w 496"/>
                <a:gd name="T41" fmla="*/ 2147483647 h 246"/>
                <a:gd name="T42" fmla="*/ 2147483647 w 496"/>
                <a:gd name="T43" fmla="*/ 2147483647 h 246"/>
                <a:gd name="T44" fmla="*/ 2147483647 w 496"/>
                <a:gd name="T45" fmla="*/ 2147483647 h 246"/>
                <a:gd name="T46" fmla="*/ 2147483647 w 496"/>
                <a:gd name="T47" fmla="*/ 0 h 246"/>
                <a:gd name="T48" fmla="*/ 2147483647 w 496"/>
                <a:gd name="T49" fmla="*/ 2147483647 h 246"/>
                <a:gd name="T50" fmla="*/ 2147483647 w 496"/>
                <a:gd name="T51" fmla="*/ 2147483647 h 246"/>
                <a:gd name="T52" fmla="*/ 2147483647 w 496"/>
                <a:gd name="T53" fmla="*/ 2147483647 h 246"/>
                <a:gd name="T54" fmla="*/ 0 w 496"/>
                <a:gd name="T55" fmla="*/ 2147483647 h 246"/>
                <a:gd name="T56" fmla="*/ 2147483647 w 496"/>
                <a:gd name="T57" fmla="*/ 2147483647 h 246"/>
                <a:gd name="T58" fmla="*/ 2147483647 w 496"/>
                <a:gd name="T59" fmla="*/ 2147483647 h 24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96"/>
                <a:gd name="T91" fmla="*/ 0 h 246"/>
                <a:gd name="T92" fmla="*/ 496 w 496"/>
                <a:gd name="T93" fmla="*/ 246 h 24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96" h="246">
                  <a:moveTo>
                    <a:pt x="179" y="162"/>
                  </a:moveTo>
                  <a:lnTo>
                    <a:pt x="185" y="177"/>
                  </a:lnTo>
                  <a:lnTo>
                    <a:pt x="201" y="181"/>
                  </a:lnTo>
                  <a:lnTo>
                    <a:pt x="226" y="246"/>
                  </a:lnTo>
                  <a:lnTo>
                    <a:pt x="270" y="157"/>
                  </a:lnTo>
                  <a:lnTo>
                    <a:pt x="292" y="160"/>
                  </a:lnTo>
                  <a:lnTo>
                    <a:pt x="321" y="146"/>
                  </a:lnTo>
                  <a:lnTo>
                    <a:pt x="368" y="146"/>
                  </a:lnTo>
                  <a:lnTo>
                    <a:pt x="385" y="125"/>
                  </a:lnTo>
                  <a:lnTo>
                    <a:pt x="477" y="128"/>
                  </a:lnTo>
                  <a:lnTo>
                    <a:pt x="496" y="115"/>
                  </a:lnTo>
                  <a:lnTo>
                    <a:pt x="465" y="80"/>
                  </a:lnTo>
                  <a:lnTo>
                    <a:pt x="409" y="81"/>
                  </a:lnTo>
                  <a:lnTo>
                    <a:pt x="364" y="75"/>
                  </a:lnTo>
                  <a:lnTo>
                    <a:pt x="306" y="75"/>
                  </a:lnTo>
                  <a:lnTo>
                    <a:pt x="286" y="104"/>
                  </a:lnTo>
                  <a:lnTo>
                    <a:pt x="257" y="87"/>
                  </a:lnTo>
                  <a:lnTo>
                    <a:pt x="227" y="90"/>
                  </a:lnTo>
                  <a:lnTo>
                    <a:pt x="217" y="60"/>
                  </a:lnTo>
                  <a:lnTo>
                    <a:pt x="151" y="56"/>
                  </a:lnTo>
                  <a:lnTo>
                    <a:pt x="144" y="45"/>
                  </a:lnTo>
                  <a:lnTo>
                    <a:pt x="173" y="13"/>
                  </a:lnTo>
                  <a:lnTo>
                    <a:pt x="197" y="12"/>
                  </a:lnTo>
                  <a:lnTo>
                    <a:pt x="173" y="0"/>
                  </a:lnTo>
                  <a:lnTo>
                    <a:pt x="136" y="9"/>
                  </a:lnTo>
                  <a:lnTo>
                    <a:pt x="76" y="69"/>
                  </a:lnTo>
                  <a:lnTo>
                    <a:pt x="45" y="75"/>
                  </a:lnTo>
                  <a:lnTo>
                    <a:pt x="0" y="106"/>
                  </a:lnTo>
                  <a:lnTo>
                    <a:pt x="179" y="162"/>
                  </a:lnTo>
                  <a:close/>
                </a:path>
              </a:pathLst>
            </a:custGeom>
            <a:solidFill>
              <a:srgbClr val="C0513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3" name="Freeform 36"/>
            <p:cNvSpPr>
              <a:spLocks/>
            </p:cNvSpPr>
            <p:nvPr/>
          </p:nvSpPr>
          <p:spPr bwMode="gray">
            <a:xfrm>
              <a:off x="5037369" y="1450303"/>
              <a:ext cx="339350" cy="370218"/>
            </a:xfrm>
            <a:custGeom>
              <a:avLst/>
              <a:gdLst>
                <a:gd name="T0" fmla="*/ 2147483647 w 336"/>
                <a:gd name="T1" fmla="*/ 2147483647 h 445"/>
                <a:gd name="T2" fmla="*/ 2147483647 w 336"/>
                <a:gd name="T3" fmla="*/ 2147483647 h 445"/>
                <a:gd name="T4" fmla="*/ 2147483647 w 336"/>
                <a:gd name="T5" fmla="*/ 2147483647 h 445"/>
                <a:gd name="T6" fmla="*/ 2147483647 w 336"/>
                <a:gd name="T7" fmla="*/ 2147483647 h 445"/>
                <a:gd name="T8" fmla="*/ 2147483647 w 336"/>
                <a:gd name="T9" fmla="*/ 2147483647 h 445"/>
                <a:gd name="T10" fmla="*/ 2147483647 w 336"/>
                <a:gd name="T11" fmla="*/ 2147483647 h 445"/>
                <a:gd name="T12" fmla="*/ 2147483647 w 336"/>
                <a:gd name="T13" fmla="*/ 2147483647 h 445"/>
                <a:gd name="T14" fmla="*/ 2147483647 w 336"/>
                <a:gd name="T15" fmla="*/ 2147483647 h 445"/>
                <a:gd name="T16" fmla="*/ 2147483647 w 336"/>
                <a:gd name="T17" fmla="*/ 2147483647 h 445"/>
                <a:gd name="T18" fmla="*/ 2147483647 w 336"/>
                <a:gd name="T19" fmla="*/ 2147483647 h 445"/>
                <a:gd name="T20" fmla="*/ 2147483647 w 336"/>
                <a:gd name="T21" fmla="*/ 0 h 445"/>
                <a:gd name="T22" fmla="*/ 2147483647 w 336"/>
                <a:gd name="T23" fmla="*/ 2147483647 h 445"/>
                <a:gd name="T24" fmla="*/ 2147483647 w 336"/>
                <a:gd name="T25" fmla="*/ 2147483647 h 445"/>
                <a:gd name="T26" fmla="*/ 2147483647 w 336"/>
                <a:gd name="T27" fmla="*/ 2147483647 h 445"/>
                <a:gd name="T28" fmla="*/ 2147483647 w 336"/>
                <a:gd name="T29" fmla="*/ 2147483647 h 445"/>
                <a:gd name="T30" fmla="*/ 2147483647 w 336"/>
                <a:gd name="T31" fmla="*/ 2147483647 h 445"/>
                <a:gd name="T32" fmla="*/ 2147483647 w 336"/>
                <a:gd name="T33" fmla="*/ 2147483647 h 445"/>
                <a:gd name="T34" fmla="*/ 2147483647 w 336"/>
                <a:gd name="T35" fmla="*/ 2147483647 h 445"/>
                <a:gd name="T36" fmla="*/ 2147483647 w 336"/>
                <a:gd name="T37" fmla="*/ 2147483647 h 445"/>
                <a:gd name="T38" fmla="*/ 2147483647 w 336"/>
                <a:gd name="T39" fmla="*/ 2147483647 h 445"/>
                <a:gd name="T40" fmla="*/ 2147483647 w 336"/>
                <a:gd name="T41" fmla="*/ 2147483647 h 445"/>
                <a:gd name="T42" fmla="*/ 2147483647 w 336"/>
                <a:gd name="T43" fmla="*/ 2147483647 h 445"/>
                <a:gd name="T44" fmla="*/ 2147483647 w 336"/>
                <a:gd name="T45" fmla="*/ 2147483647 h 445"/>
                <a:gd name="T46" fmla="*/ 2147483647 w 336"/>
                <a:gd name="T47" fmla="*/ 2147483647 h 445"/>
                <a:gd name="T48" fmla="*/ 2147483647 w 336"/>
                <a:gd name="T49" fmla="*/ 2147483647 h 445"/>
                <a:gd name="T50" fmla="*/ 2147483647 w 336"/>
                <a:gd name="T51" fmla="*/ 2147483647 h 445"/>
                <a:gd name="T52" fmla="*/ 2147483647 w 336"/>
                <a:gd name="T53" fmla="*/ 2147483647 h 445"/>
                <a:gd name="T54" fmla="*/ 2147483647 w 336"/>
                <a:gd name="T55" fmla="*/ 2147483647 h 445"/>
                <a:gd name="T56" fmla="*/ 2147483647 w 336"/>
                <a:gd name="T57" fmla="*/ 2147483647 h 445"/>
                <a:gd name="T58" fmla="*/ 0 w 336"/>
                <a:gd name="T59" fmla="*/ 2147483647 h 445"/>
                <a:gd name="T60" fmla="*/ 2147483647 w 336"/>
                <a:gd name="T61" fmla="*/ 2147483647 h 445"/>
                <a:gd name="T62" fmla="*/ 2147483647 w 336"/>
                <a:gd name="T63" fmla="*/ 2147483647 h 44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36"/>
                <a:gd name="T97" fmla="*/ 0 h 445"/>
                <a:gd name="T98" fmla="*/ 336 w 336"/>
                <a:gd name="T99" fmla="*/ 445 h 44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36" h="445">
                  <a:moveTo>
                    <a:pt x="38" y="369"/>
                  </a:moveTo>
                  <a:lnTo>
                    <a:pt x="33" y="295"/>
                  </a:lnTo>
                  <a:lnTo>
                    <a:pt x="4" y="240"/>
                  </a:lnTo>
                  <a:lnTo>
                    <a:pt x="16" y="127"/>
                  </a:lnTo>
                  <a:lnTo>
                    <a:pt x="65" y="68"/>
                  </a:lnTo>
                  <a:lnTo>
                    <a:pt x="62" y="112"/>
                  </a:lnTo>
                  <a:lnTo>
                    <a:pt x="77" y="103"/>
                  </a:lnTo>
                  <a:lnTo>
                    <a:pt x="77" y="66"/>
                  </a:lnTo>
                  <a:lnTo>
                    <a:pt x="95" y="45"/>
                  </a:lnTo>
                  <a:lnTo>
                    <a:pt x="101" y="6"/>
                  </a:lnTo>
                  <a:lnTo>
                    <a:pt x="118" y="0"/>
                  </a:lnTo>
                  <a:lnTo>
                    <a:pt x="219" y="34"/>
                  </a:lnTo>
                  <a:lnTo>
                    <a:pt x="229" y="63"/>
                  </a:lnTo>
                  <a:lnTo>
                    <a:pt x="242" y="90"/>
                  </a:lnTo>
                  <a:lnTo>
                    <a:pt x="245" y="139"/>
                  </a:lnTo>
                  <a:lnTo>
                    <a:pt x="210" y="181"/>
                  </a:lnTo>
                  <a:lnTo>
                    <a:pt x="209" y="213"/>
                  </a:lnTo>
                  <a:lnTo>
                    <a:pt x="229" y="224"/>
                  </a:lnTo>
                  <a:lnTo>
                    <a:pt x="256" y="180"/>
                  </a:lnTo>
                  <a:lnTo>
                    <a:pt x="283" y="165"/>
                  </a:lnTo>
                  <a:lnTo>
                    <a:pt x="301" y="174"/>
                  </a:lnTo>
                  <a:lnTo>
                    <a:pt x="336" y="272"/>
                  </a:lnTo>
                  <a:lnTo>
                    <a:pt x="312" y="315"/>
                  </a:lnTo>
                  <a:lnTo>
                    <a:pt x="306" y="345"/>
                  </a:lnTo>
                  <a:lnTo>
                    <a:pt x="292" y="354"/>
                  </a:lnTo>
                  <a:lnTo>
                    <a:pt x="292" y="381"/>
                  </a:lnTo>
                  <a:lnTo>
                    <a:pt x="274" y="418"/>
                  </a:lnTo>
                  <a:lnTo>
                    <a:pt x="163" y="433"/>
                  </a:lnTo>
                  <a:lnTo>
                    <a:pt x="160" y="427"/>
                  </a:lnTo>
                  <a:lnTo>
                    <a:pt x="0" y="445"/>
                  </a:lnTo>
                  <a:lnTo>
                    <a:pt x="38" y="369"/>
                  </a:lnTo>
                  <a:close/>
                </a:path>
              </a:pathLst>
            </a:custGeom>
            <a:solidFill>
              <a:srgbClr val="C0513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4" name="Freeform 37"/>
            <p:cNvSpPr>
              <a:spLocks/>
            </p:cNvSpPr>
            <p:nvPr/>
          </p:nvSpPr>
          <p:spPr bwMode="gray">
            <a:xfrm>
              <a:off x="4526214" y="1382230"/>
              <a:ext cx="464299" cy="390520"/>
            </a:xfrm>
            <a:custGeom>
              <a:avLst/>
              <a:gdLst>
                <a:gd name="T0" fmla="*/ 2147483647 w 461"/>
                <a:gd name="T1" fmla="*/ 2147483647 h 471"/>
                <a:gd name="T2" fmla="*/ 2147483647 w 461"/>
                <a:gd name="T3" fmla="*/ 2147483647 h 471"/>
                <a:gd name="T4" fmla="*/ 2147483647 w 461"/>
                <a:gd name="T5" fmla="*/ 2147483647 h 471"/>
                <a:gd name="T6" fmla="*/ 2147483647 w 461"/>
                <a:gd name="T7" fmla="*/ 2147483647 h 471"/>
                <a:gd name="T8" fmla="*/ 2147483647 w 461"/>
                <a:gd name="T9" fmla="*/ 2147483647 h 471"/>
                <a:gd name="T10" fmla="*/ 2147483647 w 461"/>
                <a:gd name="T11" fmla="*/ 2147483647 h 471"/>
                <a:gd name="T12" fmla="*/ 2147483647 w 461"/>
                <a:gd name="T13" fmla="*/ 2147483647 h 471"/>
                <a:gd name="T14" fmla="*/ 2147483647 w 461"/>
                <a:gd name="T15" fmla="*/ 2147483647 h 471"/>
                <a:gd name="T16" fmla="*/ 2147483647 w 461"/>
                <a:gd name="T17" fmla="*/ 2147483647 h 471"/>
                <a:gd name="T18" fmla="*/ 2147483647 w 461"/>
                <a:gd name="T19" fmla="*/ 2147483647 h 471"/>
                <a:gd name="T20" fmla="*/ 2147483647 w 461"/>
                <a:gd name="T21" fmla="*/ 2147483647 h 471"/>
                <a:gd name="T22" fmla="*/ 2147483647 w 461"/>
                <a:gd name="T23" fmla="*/ 2147483647 h 471"/>
                <a:gd name="T24" fmla="*/ 2147483647 w 461"/>
                <a:gd name="T25" fmla="*/ 2147483647 h 471"/>
                <a:gd name="T26" fmla="*/ 2147483647 w 461"/>
                <a:gd name="T27" fmla="*/ 2147483647 h 471"/>
                <a:gd name="T28" fmla="*/ 2147483647 w 461"/>
                <a:gd name="T29" fmla="*/ 2147483647 h 471"/>
                <a:gd name="T30" fmla="*/ 2147483647 w 461"/>
                <a:gd name="T31" fmla="*/ 2147483647 h 471"/>
                <a:gd name="T32" fmla="*/ 2147483647 w 461"/>
                <a:gd name="T33" fmla="*/ 2147483647 h 471"/>
                <a:gd name="T34" fmla="*/ 2147483647 w 461"/>
                <a:gd name="T35" fmla="*/ 2147483647 h 471"/>
                <a:gd name="T36" fmla="*/ 2147483647 w 461"/>
                <a:gd name="T37" fmla="*/ 2147483647 h 471"/>
                <a:gd name="T38" fmla="*/ 2147483647 w 461"/>
                <a:gd name="T39" fmla="*/ 2147483647 h 471"/>
                <a:gd name="T40" fmla="*/ 2147483647 w 461"/>
                <a:gd name="T41" fmla="*/ 2147483647 h 471"/>
                <a:gd name="T42" fmla="*/ 2147483647 w 461"/>
                <a:gd name="T43" fmla="*/ 2147483647 h 471"/>
                <a:gd name="T44" fmla="*/ 2147483647 w 461"/>
                <a:gd name="T45" fmla="*/ 2147483647 h 471"/>
                <a:gd name="T46" fmla="*/ 2147483647 w 461"/>
                <a:gd name="T47" fmla="*/ 2147483647 h 471"/>
                <a:gd name="T48" fmla="*/ 2147483647 w 461"/>
                <a:gd name="T49" fmla="*/ 2147483647 h 471"/>
                <a:gd name="T50" fmla="*/ 2147483647 w 461"/>
                <a:gd name="T51" fmla="*/ 2147483647 h 471"/>
                <a:gd name="T52" fmla="*/ 2147483647 w 461"/>
                <a:gd name="T53" fmla="*/ 2147483647 h 471"/>
                <a:gd name="T54" fmla="*/ 2147483647 w 461"/>
                <a:gd name="T55" fmla="*/ 2147483647 h 471"/>
                <a:gd name="T56" fmla="*/ 2147483647 w 461"/>
                <a:gd name="T57" fmla="*/ 2147483647 h 471"/>
                <a:gd name="T58" fmla="*/ 2147483647 w 461"/>
                <a:gd name="T59" fmla="*/ 0 h 471"/>
                <a:gd name="T60" fmla="*/ 2147483647 w 461"/>
                <a:gd name="T61" fmla="*/ 2147483647 h 471"/>
                <a:gd name="T62" fmla="*/ 2147483647 w 461"/>
                <a:gd name="T63" fmla="*/ 2147483647 h 471"/>
                <a:gd name="T64" fmla="*/ 2147483647 w 461"/>
                <a:gd name="T65" fmla="*/ 2147483647 h 471"/>
                <a:gd name="T66" fmla="*/ 2147483647 w 461"/>
                <a:gd name="T67" fmla="*/ 2147483647 h 471"/>
                <a:gd name="T68" fmla="*/ 2147483647 w 461"/>
                <a:gd name="T69" fmla="*/ 2147483647 h 471"/>
                <a:gd name="T70" fmla="*/ 0 w 461"/>
                <a:gd name="T71" fmla="*/ 2147483647 h 471"/>
                <a:gd name="T72" fmla="*/ 2147483647 w 461"/>
                <a:gd name="T73" fmla="*/ 2147483647 h 471"/>
                <a:gd name="T74" fmla="*/ 2147483647 w 461"/>
                <a:gd name="T75" fmla="*/ 2147483647 h 47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61"/>
                <a:gd name="T115" fmla="*/ 0 h 471"/>
                <a:gd name="T116" fmla="*/ 461 w 461"/>
                <a:gd name="T117" fmla="*/ 471 h 47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61" h="471">
                  <a:moveTo>
                    <a:pt x="12" y="180"/>
                  </a:moveTo>
                  <a:lnTo>
                    <a:pt x="11" y="236"/>
                  </a:lnTo>
                  <a:lnTo>
                    <a:pt x="67" y="271"/>
                  </a:lnTo>
                  <a:lnTo>
                    <a:pt x="88" y="295"/>
                  </a:lnTo>
                  <a:lnTo>
                    <a:pt x="134" y="329"/>
                  </a:lnTo>
                  <a:lnTo>
                    <a:pt x="140" y="368"/>
                  </a:lnTo>
                  <a:lnTo>
                    <a:pt x="149" y="421"/>
                  </a:lnTo>
                  <a:lnTo>
                    <a:pt x="191" y="471"/>
                  </a:lnTo>
                  <a:lnTo>
                    <a:pt x="420" y="457"/>
                  </a:lnTo>
                  <a:lnTo>
                    <a:pt x="408" y="385"/>
                  </a:lnTo>
                  <a:lnTo>
                    <a:pt x="428" y="274"/>
                  </a:lnTo>
                  <a:lnTo>
                    <a:pt x="428" y="244"/>
                  </a:lnTo>
                  <a:lnTo>
                    <a:pt x="461" y="157"/>
                  </a:lnTo>
                  <a:lnTo>
                    <a:pt x="452" y="154"/>
                  </a:lnTo>
                  <a:lnTo>
                    <a:pt x="431" y="204"/>
                  </a:lnTo>
                  <a:lnTo>
                    <a:pt x="413" y="207"/>
                  </a:lnTo>
                  <a:lnTo>
                    <a:pt x="405" y="229"/>
                  </a:lnTo>
                  <a:lnTo>
                    <a:pt x="385" y="242"/>
                  </a:lnTo>
                  <a:lnTo>
                    <a:pt x="399" y="197"/>
                  </a:lnTo>
                  <a:lnTo>
                    <a:pt x="413" y="178"/>
                  </a:lnTo>
                  <a:lnTo>
                    <a:pt x="388" y="113"/>
                  </a:lnTo>
                  <a:lnTo>
                    <a:pt x="372" y="109"/>
                  </a:lnTo>
                  <a:lnTo>
                    <a:pt x="366" y="94"/>
                  </a:lnTo>
                  <a:lnTo>
                    <a:pt x="187" y="38"/>
                  </a:lnTo>
                  <a:lnTo>
                    <a:pt x="164" y="27"/>
                  </a:lnTo>
                  <a:lnTo>
                    <a:pt x="152" y="38"/>
                  </a:lnTo>
                  <a:lnTo>
                    <a:pt x="147" y="35"/>
                  </a:lnTo>
                  <a:lnTo>
                    <a:pt x="153" y="15"/>
                  </a:lnTo>
                  <a:lnTo>
                    <a:pt x="158" y="3"/>
                  </a:lnTo>
                  <a:lnTo>
                    <a:pt x="152" y="0"/>
                  </a:lnTo>
                  <a:lnTo>
                    <a:pt x="79" y="30"/>
                  </a:lnTo>
                  <a:lnTo>
                    <a:pt x="72" y="32"/>
                  </a:lnTo>
                  <a:lnTo>
                    <a:pt x="56" y="24"/>
                  </a:lnTo>
                  <a:lnTo>
                    <a:pt x="43" y="33"/>
                  </a:lnTo>
                  <a:lnTo>
                    <a:pt x="46" y="88"/>
                  </a:lnTo>
                  <a:lnTo>
                    <a:pt x="0" y="142"/>
                  </a:lnTo>
                  <a:lnTo>
                    <a:pt x="12" y="180"/>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5" name="Freeform 38"/>
            <p:cNvSpPr>
              <a:spLocks/>
            </p:cNvSpPr>
            <p:nvPr/>
          </p:nvSpPr>
          <p:spPr bwMode="gray">
            <a:xfrm>
              <a:off x="4663941" y="1763195"/>
              <a:ext cx="343609" cy="498002"/>
            </a:xfrm>
            <a:custGeom>
              <a:avLst/>
              <a:gdLst>
                <a:gd name="T0" fmla="*/ 2147483647 w 342"/>
                <a:gd name="T1" fmla="*/ 2147483647 h 600"/>
                <a:gd name="T2" fmla="*/ 2147483647 w 342"/>
                <a:gd name="T3" fmla="*/ 2147483647 h 600"/>
                <a:gd name="T4" fmla="*/ 2147483647 w 342"/>
                <a:gd name="T5" fmla="*/ 2147483647 h 600"/>
                <a:gd name="T6" fmla="*/ 2147483647 w 342"/>
                <a:gd name="T7" fmla="*/ 2147483647 h 600"/>
                <a:gd name="T8" fmla="*/ 2147483647 w 342"/>
                <a:gd name="T9" fmla="*/ 2147483647 h 600"/>
                <a:gd name="T10" fmla="*/ 2147483647 w 342"/>
                <a:gd name="T11" fmla="*/ 2147483647 h 600"/>
                <a:gd name="T12" fmla="*/ 2147483647 w 342"/>
                <a:gd name="T13" fmla="*/ 0 h 600"/>
                <a:gd name="T14" fmla="*/ 2147483647 w 342"/>
                <a:gd name="T15" fmla="*/ 2147483647 h 600"/>
                <a:gd name="T16" fmla="*/ 2147483647 w 342"/>
                <a:gd name="T17" fmla="*/ 2147483647 h 600"/>
                <a:gd name="T18" fmla="*/ 2147483647 w 342"/>
                <a:gd name="T19" fmla="*/ 2147483647 h 600"/>
                <a:gd name="T20" fmla="*/ 2147483647 w 342"/>
                <a:gd name="T21" fmla="*/ 2147483647 h 600"/>
                <a:gd name="T22" fmla="*/ 2147483647 w 342"/>
                <a:gd name="T23" fmla="*/ 2147483647 h 600"/>
                <a:gd name="T24" fmla="*/ 2147483647 w 342"/>
                <a:gd name="T25" fmla="*/ 2147483647 h 600"/>
                <a:gd name="T26" fmla="*/ 2147483647 w 342"/>
                <a:gd name="T27" fmla="*/ 2147483647 h 600"/>
                <a:gd name="T28" fmla="*/ 2147483647 w 342"/>
                <a:gd name="T29" fmla="*/ 2147483647 h 600"/>
                <a:gd name="T30" fmla="*/ 2147483647 w 342"/>
                <a:gd name="T31" fmla="*/ 2147483647 h 600"/>
                <a:gd name="T32" fmla="*/ 2147483647 w 342"/>
                <a:gd name="T33" fmla="*/ 2147483647 h 600"/>
                <a:gd name="T34" fmla="*/ 2147483647 w 342"/>
                <a:gd name="T35" fmla="*/ 2147483647 h 600"/>
                <a:gd name="T36" fmla="*/ 2147483647 w 342"/>
                <a:gd name="T37" fmla="*/ 2147483647 h 600"/>
                <a:gd name="T38" fmla="*/ 2147483647 w 342"/>
                <a:gd name="T39" fmla="*/ 2147483647 h 600"/>
                <a:gd name="T40" fmla="*/ 2147483647 w 342"/>
                <a:gd name="T41" fmla="*/ 2147483647 h 600"/>
                <a:gd name="T42" fmla="*/ 2147483647 w 342"/>
                <a:gd name="T43" fmla="*/ 2147483647 h 600"/>
                <a:gd name="T44" fmla="*/ 2147483647 w 342"/>
                <a:gd name="T45" fmla="*/ 2147483647 h 600"/>
                <a:gd name="T46" fmla="*/ 2147483647 w 342"/>
                <a:gd name="T47" fmla="*/ 2147483647 h 600"/>
                <a:gd name="T48" fmla="*/ 2147483647 w 342"/>
                <a:gd name="T49" fmla="*/ 2147483647 h 600"/>
                <a:gd name="T50" fmla="*/ 2147483647 w 342"/>
                <a:gd name="T51" fmla="*/ 2147483647 h 600"/>
                <a:gd name="T52" fmla="*/ 2147483647 w 342"/>
                <a:gd name="T53" fmla="*/ 2147483647 h 600"/>
                <a:gd name="T54" fmla="*/ 2147483647 w 342"/>
                <a:gd name="T55" fmla="*/ 2147483647 h 600"/>
                <a:gd name="T56" fmla="*/ 2147483647 w 342"/>
                <a:gd name="T57" fmla="*/ 2147483647 h 600"/>
                <a:gd name="T58" fmla="*/ 2147483647 w 342"/>
                <a:gd name="T59" fmla="*/ 2147483647 h 600"/>
                <a:gd name="T60" fmla="*/ 2147483647 w 342"/>
                <a:gd name="T61" fmla="*/ 2147483647 h 600"/>
                <a:gd name="T62" fmla="*/ 2147483647 w 342"/>
                <a:gd name="T63" fmla="*/ 2147483647 h 600"/>
                <a:gd name="T64" fmla="*/ 0 w 342"/>
                <a:gd name="T65" fmla="*/ 2147483647 h 600"/>
                <a:gd name="T66" fmla="*/ 2147483647 w 342"/>
                <a:gd name="T67" fmla="*/ 2147483647 h 600"/>
                <a:gd name="T68" fmla="*/ 2147483647 w 342"/>
                <a:gd name="T69" fmla="*/ 2147483647 h 60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42"/>
                <a:gd name="T106" fmla="*/ 0 h 600"/>
                <a:gd name="T107" fmla="*/ 342 w 342"/>
                <a:gd name="T108" fmla="*/ 600 h 60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42" h="600">
                  <a:moveTo>
                    <a:pt x="6" y="246"/>
                  </a:moveTo>
                  <a:lnTo>
                    <a:pt x="41" y="170"/>
                  </a:lnTo>
                  <a:lnTo>
                    <a:pt x="30" y="141"/>
                  </a:lnTo>
                  <a:lnTo>
                    <a:pt x="89" y="96"/>
                  </a:lnTo>
                  <a:lnTo>
                    <a:pt x="100" y="62"/>
                  </a:lnTo>
                  <a:lnTo>
                    <a:pt x="57" y="14"/>
                  </a:lnTo>
                  <a:lnTo>
                    <a:pt x="286" y="0"/>
                  </a:lnTo>
                  <a:lnTo>
                    <a:pt x="292" y="35"/>
                  </a:lnTo>
                  <a:lnTo>
                    <a:pt x="315" y="81"/>
                  </a:lnTo>
                  <a:lnTo>
                    <a:pt x="335" y="309"/>
                  </a:lnTo>
                  <a:lnTo>
                    <a:pt x="330" y="356"/>
                  </a:lnTo>
                  <a:lnTo>
                    <a:pt x="342" y="384"/>
                  </a:lnTo>
                  <a:lnTo>
                    <a:pt x="329" y="435"/>
                  </a:lnTo>
                  <a:lnTo>
                    <a:pt x="310" y="458"/>
                  </a:lnTo>
                  <a:lnTo>
                    <a:pt x="301" y="496"/>
                  </a:lnTo>
                  <a:lnTo>
                    <a:pt x="312" y="508"/>
                  </a:lnTo>
                  <a:lnTo>
                    <a:pt x="303" y="529"/>
                  </a:lnTo>
                  <a:lnTo>
                    <a:pt x="307" y="537"/>
                  </a:lnTo>
                  <a:lnTo>
                    <a:pt x="280" y="547"/>
                  </a:lnTo>
                  <a:lnTo>
                    <a:pt x="274" y="585"/>
                  </a:lnTo>
                  <a:lnTo>
                    <a:pt x="235" y="573"/>
                  </a:lnTo>
                  <a:lnTo>
                    <a:pt x="215" y="600"/>
                  </a:lnTo>
                  <a:lnTo>
                    <a:pt x="203" y="597"/>
                  </a:lnTo>
                  <a:lnTo>
                    <a:pt x="189" y="573"/>
                  </a:lnTo>
                  <a:lnTo>
                    <a:pt x="168" y="514"/>
                  </a:lnTo>
                  <a:lnTo>
                    <a:pt x="116" y="484"/>
                  </a:lnTo>
                  <a:lnTo>
                    <a:pt x="106" y="453"/>
                  </a:lnTo>
                  <a:lnTo>
                    <a:pt x="122" y="406"/>
                  </a:lnTo>
                  <a:lnTo>
                    <a:pt x="109" y="397"/>
                  </a:lnTo>
                  <a:lnTo>
                    <a:pt x="75" y="397"/>
                  </a:lnTo>
                  <a:lnTo>
                    <a:pt x="68" y="369"/>
                  </a:lnTo>
                  <a:lnTo>
                    <a:pt x="13" y="311"/>
                  </a:lnTo>
                  <a:lnTo>
                    <a:pt x="0" y="264"/>
                  </a:lnTo>
                  <a:lnTo>
                    <a:pt x="6" y="246"/>
                  </a:lnTo>
                  <a:close/>
                </a:path>
              </a:pathLst>
            </a:custGeom>
            <a:solidFill>
              <a:srgbClr val="009CA6"/>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6" name="Freeform 39"/>
            <p:cNvSpPr>
              <a:spLocks/>
            </p:cNvSpPr>
            <p:nvPr/>
          </p:nvSpPr>
          <p:spPr bwMode="gray">
            <a:xfrm>
              <a:off x="4966375" y="1808577"/>
              <a:ext cx="271196" cy="374994"/>
            </a:xfrm>
            <a:custGeom>
              <a:avLst/>
              <a:gdLst>
                <a:gd name="T0" fmla="*/ 2147483647 w 270"/>
                <a:gd name="T1" fmla="*/ 2147483647 h 451"/>
                <a:gd name="T2" fmla="*/ 2147483647 w 270"/>
                <a:gd name="T3" fmla="*/ 2147483647 h 451"/>
                <a:gd name="T4" fmla="*/ 2147483647 w 270"/>
                <a:gd name="T5" fmla="*/ 2147483647 h 451"/>
                <a:gd name="T6" fmla="*/ 2147483647 w 270"/>
                <a:gd name="T7" fmla="*/ 2147483647 h 451"/>
                <a:gd name="T8" fmla="*/ 2147483647 w 270"/>
                <a:gd name="T9" fmla="*/ 2147483647 h 451"/>
                <a:gd name="T10" fmla="*/ 2147483647 w 270"/>
                <a:gd name="T11" fmla="*/ 2147483647 h 451"/>
                <a:gd name="T12" fmla="*/ 2147483647 w 270"/>
                <a:gd name="T13" fmla="*/ 2147483647 h 451"/>
                <a:gd name="T14" fmla="*/ 2147483647 w 270"/>
                <a:gd name="T15" fmla="*/ 2147483647 h 451"/>
                <a:gd name="T16" fmla="*/ 2147483647 w 270"/>
                <a:gd name="T17" fmla="*/ 2147483647 h 451"/>
                <a:gd name="T18" fmla="*/ 2147483647 w 270"/>
                <a:gd name="T19" fmla="*/ 2147483647 h 451"/>
                <a:gd name="T20" fmla="*/ 2147483647 w 270"/>
                <a:gd name="T21" fmla="*/ 2147483647 h 451"/>
                <a:gd name="T22" fmla="*/ 2147483647 w 270"/>
                <a:gd name="T23" fmla="*/ 2147483647 h 451"/>
                <a:gd name="T24" fmla="*/ 2147483647 w 270"/>
                <a:gd name="T25" fmla="*/ 0 h 451"/>
                <a:gd name="T26" fmla="*/ 2147483647 w 270"/>
                <a:gd name="T27" fmla="*/ 2147483647 h 451"/>
                <a:gd name="T28" fmla="*/ 2147483647 w 270"/>
                <a:gd name="T29" fmla="*/ 2147483647 h 451"/>
                <a:gd name="T30" fmla="*/ 2147483647 w 270"/>
                <a:gd name="T31" fmla="*/ 2147483647 h 451"/>
                <a:gd name="T32" fmla="*/ 2147483647 w 270"/>
                <a:gd name="T33" fmla="*/ 2147483647 h 451"/>
                <a:gd name="T34" fmla="*/ 2147483647 w 270"/>
                <a:gd name="T35" fmla="*/ 2147483647 h 451"/>
                <a:gd name="T36" fmla="*/ 2147483647 w 270"/>
                <a:gd name="T37" fmla="*/ 2147483647 h 451"/>
                <a:gd name="T38" fmla="*/ 2147483647 w 270"/>
                <a:gd name="T39" fmla="*/ 2147483647 h 451"/>
                <a:gd name="T40" fmla="*/ 2147483647 w 270"/>
                <a:gd name="T41" fmla="*/ 2147483647 h 451"/>
                <a:gd name="T42" fmla="*/ 0 w 270"/>
                <a:gd name="T43" fmla="*/ 2147483647 h 451"/>
                <a:gd name="T44" fmla="*/ 2147483647 w 270"/>
                <a:gd name="T45" fmla="*/ 2147483647 h 451"/>
                <a:gd name="T46" fmla="*/ 2147483647 w 270"/>
                <a:gd name="T47" fmla="*/ 2147483647 h 45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70"/>
                <a:gd name="T73" fmla="*/ 0 h 451"/>
                <a:gd name="T74" fmla="*/ 270 w 270"/>
                <a:gd name="T75" fmla="*/ 451 h 45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70" h="451">
                  <a:moveTo>
                    <a:pt x="9" y="451"/>
                  </a:moveTo>
                  <a:lnTo>
                    <a:pt x="17" y="438"/>
                  </a:lnTo>
                  <a:lnTo>
                    <a:pt x="69" y="435"/>
                  </a:lnTo>
                  <a:lnTo>
                    <a:pt x="111" y="421"/>
                  </a:lnTo>
                  <a:lnTo>
                    <a:pt x="154" y="395"/>
                  </a:lnTo>
                  <a:lnTo>
                    <a:pt x="188" y="394"/>
                  </a:lnTo>
                  <a:lnTo>
                    <a:pt x="228" y="329"/>
                  </a:lnTo>
                  <a:lnTo>
                    <a:pt x="240" y="333"/>
                  </a:lnTo>
                  <a:lnTo>
                    <a:pt x="270" y="311"/>
                  </a:lnTo>
                  <a:lnTo>
                    <a:pt x="263" y="294"/>
                  </a:lnTo>
                  <a:lnTo>
                    <a:pt x="266" y="285"/>
                  </a:lnTo>
                  <a:lnTo>
                    <a:pt x="235" y="6"/>
                  </a:lnTo>
                  <a:lnTo>
                    <a:pt x="232" y="0"/>
                  </a:lnTo>
                  <a:lnTo>
                    <a:pt x="72" y="18"/>
                  </a:lnTo>
                  <a:lnTo>
                    <a:pt x="41" y="33"/>
                  </a:lnTo>
                  <a:lnTo>
                    <a:pt x="14" y="26"/>
                  </a:lnTo>
                  <a:lnTo>
                    <a:pt x="34" y="254"/>
                  </a:lnTo>
                  <a:lnTo>
                    <a:pt x="29" y="301"/>
                  </a:lnTo>
                  <a:lnTo>
                    <a:pt x="41" y="329"/>
                  </a:lnTo>
                  <a:lnTo>
                    <a:pt x="28" y="380"/>
                  </a:lnTo>
                  <a:lnTo>
                    <a:pt x="9" y="403"/>
                  </a:lnTo>
                  <a:lnTo>
                    <a:pt x="0" y="441"/>
                  </a:lnTo>
                  <a:lnTo>
                    <a:pt x="9" y="451"/>
                  </a:lnTo>
                  <a:close/>
                </a:path>
              </a:pathLst>
            </a:custGeom>
            <a:solidFill>
              <a:srgbClr val="C0513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7" name="Freeform 40"/>
            <p:cNvSpPr>
              <a:spLocks/>
            </p:cNvSpPr>
            <p:nvPr/>
          </p:nvSpPr>
          <p:spPr bwMode="gray">
            <a:xfrm>
              <a:off x="4866984" y="2041455"/>
              <a:ext cx="631844" cy="266318"/>
            </a:xfrm>
            <a:custGeom>
              <a:avLst/>
              <a:gdLst>
                <a:gd name="T0" fmla="*/ 2147483647 w 631"/>
                <a:gd name="T1" fmla="*/ 2147483647 h 315"/>
                <a:gd name="T2" fmla="*/ 2147483647 w 631"/>
                <a:gd name="T3" fmla="*/ 2147483647 h 315"/>
                <a:gd name="T4" fmla="*/ 2147483647 w 631"/>
                <a:gd name="T5" fmla="*/ 2147483647 h 315"/>
                <a:gd name="T6" fmla="*/ 2147483647 w 631"/>
                <a:gd name="T7" fmla="*/ 2147483647 h 315"/>
                <a:gd name="T8" fmla="*/ 2147483647 w 631"/>
                <a:gd name="T9" fmla="*/ 2147483647 h 315"/>
                <a:gd name="T10" fmla="*/ 2147483647 w 631"/>
                <a:gd name="T11" fmla="*/ 2147483647 h 315"/>
                <a:gd name="T12" fmla="*/ 2147483647 w 631"/>
                <a:gd name="T13" fmla="*/ 2147483647 h 315"/>
                <a:gd name="T14" fmla="*/ 2147483647 w 631"/>
                <a:gd name="T15" fmla="*/ 2147483647 h 315"/>
                <a:gd name="T16" fmla="*/ 2147483647 w 631"/>
                <a:gd name="T17" fmla="*/ 2147483647 h 315"/>
                <a:gd name="T18" fmla="*/ 2147483647 w 631"/>
                <a:gd name="T19" fmla="*/ 2147483647 h 315"/>
                <a:gd name="T20" fmla="*/ 2147483647 w 631"/>
                <a:gd name="T21" fmla="*/ 2147483647 h 315"/>
                <a:gd name="T22" fmla="*/ 2147483647 w 631"/>
                <a:gd name="T23" fmla="*/ 2147483647 h 315"/>
                <a:gd name="T24" fmla="*/ 2147483647 w 631"/>
                <a:gd name="T25" fmla="*/ 2147483647 h 315"/>
                <a:gd name="T26" fmla="*/ 2147483647 w 631"/>
                <a:gd name="T27" fmla="*/ 2147483647 h 315"/>
                <a:gd name="T28" fmla="*/ 2147483647 w 631"/>
                <a:gd name="T29" fmla="*/ 2147483647 h 315"/>
                <a:gd name="T30" fmla="*/ 2147483647 w 631"/>
                <a:gd name="T31" fmla="*/ 2147483647 h 315"/>
                <a:gd name="T32" fmla="*/ 2147483647 w 631"/>
                <a:gd name="T33" fmla="*/ 2147483647 h 315"/>
                <a:gd name="T34" fmla="*/ 2147483647 w 631"/>
                <a:gd name="T35" fmla="*/ 2147483647 h 315"/>
                <a:gd name="T36" fmla="*/ 2147483647 w 631"/>
                <a:gd name="T37" fmla="*/ 2147483647 h 315"/>
                <a:gd name="T38" fmla="*/ 2147483647 w 631"/>
                <a:gd name="T39" fmla="*/ 2147483647 h 315"/>
                <a:gd name="T40" fmla="*/ 2147483647 w 631"/>
                <a:gd name="T41" fmla="*/ 0 h 315"/>
                <a:gd name="T42" fmla="*/ 2147483647 w 631"/>
                <a:gd name="T43" fmla="*/ 2147483647 h 315"/>
                <a:gd name="T44" fmla="*/ 2147483647 w 631"/>
                <a:gd name="T45" fmla="*/ 2147483647 h 315"/>
                <a:gd name="T46" fmla="*/ 2147483647 w 631"/>
                <a:gd name="T47" fmla="*/ 2147483647 h 315"/>
                <a:gd name="T48" fmla="*/ 2147483647 w 631"/>
                <a:gd name="T49" fmla="*/ 2147483647 h 315"/>
                <a:gd name="T50" fmla="*/ 2147483647 w 631"/>
                <a:gd name="T51" fmla="*/ 2147483647 h 315"/>
                <a:gd name="T52" fmla="*/ 2147483647 w 631"/>
                <a:gd name="T53" fmla="*/ 2147483647 h 315"/>
                <a:gd name="T54" fmla="*/ 2147483647 w 631"/>
                <a:gd name="T55" fmla="*/ 2147483647 h 315"/>
                <a:gd name="T56" fmla="*/ 2147483647 w 631"/>
                <a:gd name="T57" fmla="*/ 2147483647 h 315"/>
                <a:gd name="T58" fmla="*/ 2147483647 w 631"/>
                <a:gd name="T59" fmla="*/ 2147483647 h 315"/>
                <a:gd name="T60" fmla="*/ 2147483647 w 631"/>
                <a:gd name="T61" fmla="*/ 2147483647 h 315"/>
                <a:gd name="T62" fmla="*/ 2147483647 w 631"/>
                <a:gd name="T63" fmla="*/ 2147483647 h 315"/>
                <a:gd name="T64" fmla="*/ 2147483647 w 631"/>
                <a:gd name="T65" fmla="*/ 2147483647 h 315"/>
                <a:gd name="T66" fmla="*/ 2147483647 w 631"/>
                <a:gd name="T67" fmla="*/ 2147483647 h 315"/>
                <a:gd name="T68" fmla="*/ 2147483647 w 631"/>
                <a:gd name="T69" fmla="*/ 2147483647 h 315"/>
                <a:gd name="T70" fmla="*/ 0 w 631"/>
                <a:gd name="T71" fmla="*/ 2147483647 h 315"/>
                <a:gd name="T72" fmla="*/ 2147483647 w 631"/>
                <a:gd name="T73" fmla="*/ 2147483647 h 315"/>
                <a:gd name="T74" fmla="*/ 2147483647 w 631"/>
                <a:gd name="T75" fmla="*/ 2147483647 h 31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31"/>
                <a:gd name="T115" fmla="*/ 0 h 315"/>
                <a:gd name="T116" fmla="*/ 631 w 631"/>
                <a:gd name="T117" fmla="*/ 315 h 315"/>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31" h="315">
                  <a:moveTo>
                    <a:pt x="3" y="299"/>
                  </a:moveTo>
                  <a:lnTo>
                    <a:pt x="19" y="297"/>
                  </a:lnTo>
                  <a:lnTo>
                    <a:pt x="23" y="264"/>
                  </a:lnTo>
                  <a:lnTo>
                    <a:pt x="14" y="262"/>
                  </a:lnTo>
                  <a:lnTo>
                    <a:pt x="34" y="235"/>
                  </a:lnTo>
                  <a:lnTo>
                    <a:pt x="73" y="247"/>
                  </a:lnTo>
                  <a:lnTo>
                    <a:pt x="79" y="209"/>
                  </a:lnTo>
                  <a:lnTo>
                    <a:pt x="106" y="199"/>
                  </a:lnTo>
                  <a:lnTo>
                    <a:pt x="102" y="191"/>
                  </a:lnTo>
                  <a:lnTo>
                    <a:pt x="117" y="155"/>
                  </a:lnTo>
                  <a:lnTo>
                    <a:pt x="169" y="152"/>
                  </a:lnTo>
                  <a:lnTo>
                    <a:pt x="211" y="138"/>
                  </a:lnTo>
                  <a:lnTo>
                    <a:pt x="238" y="120"/>
                  </a:lnTo>
                  <a:lnTo>
                    <a:pt x="254" y="112"/>
                  </a:lnTo>
                  <a:lnTo>
                    <a:pt x="288" y="111"/>
                  </a:lnTo>
                  <a:lnTo>
                    <a:pt x="328" y="46"/>
                  </a:lnTo>
                  <a:lnTo>
                    <a:pt x="340" y="50"/>
                  </a:lnTo>
                  <a:lnTo>
                    <a:pt x="370" y="28"/>
                  </a:lnTo>
                  <a:lnTo>
                    <a:pt x="363" y="11"/>
                  </a:lnTo>
                  <a:lnTo>
                    <a:pt x="366" y="2"/>
                  </a:lnTo>
                  <a:lnTo>
                    <a:pt x="393" y="0"/>
                  </a:lnTo>
                  <a:lnTo>
                    <a:pt x="411" y="6"/>
                  </a:lnTo>
                  <a:lnTo>
                    <a:pt x="466" y="38"/>
                  </a:lnTo>
                  <a:lnTo>
                    <a:pt x="505" y="37"/>
                  </a:lnTo>
                  <a:lnTo>
                    <a:pt x="523" y="24"/>
                  </a:lnTo>
                  <a:lnTo>
                    <a:pt x="567" y="52"/>
                  </a:lnTo>
                  <a:lnTo>
                    <a:pt x="581" y="103"/>
                  </a:lnTo>
                  <a:lnTo>
                    <a:pt x="631" y="140"/>
                  </a:lnTo>
                  <a:lnTo>
                    <a:pt x="607" y="168"/>
                  </a:lnTo>
                  <a:lnTo>
                    <a:pt x="564" y="209"/>
                  </a:lnTo>
                  <a:lnTo>
                    <a:pt x="563" y="218"/>
                  </a:lnTo>
                  <a:lnTo>
                    <a:pt x="501" y="258"/>
                  </a:lnTo>
                  <a:lnTo>
                    <a:pt x="152" y="291"/>
                  </a:lnTo>
                  <a:lnTo>
                    <a:pt x="114" y="288"/>
                  </a:lnTo>
                  <a:lnTo>
                    <a:pt x="116" y="306"/>
                  </a:lnTo>
                  <a:lnTo>
                    <a:pt x="0" y="315"/>
                  </a:lnTo>
                  <a:lnTo>
                    <a:pt x="3" y="299"/>
                  </a:lnTo>
                  <a:close/>
                </a:path>
              </a:pathLst>
            </a:custGeom>
            <a:solidFill>
              <a:srgbClr val="C0513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8" name="Freeform 41"/>
            <p:cNvSpPr>
              <a:spLocks/>
            </p:cNvSpPr>
            <p:nvPr/>
          </p:nvSpPr>
          <p:spPr bwMode="gray">
            <a:xfrm>
              <a:off x="4797410" y="2239701"/>
              <a:ext cx="742595" cy="205411"/>
            </a:xfrm>
            <a:custGeom>
              <a:avLst/>
              <a:gdLst>
                <a:gd name="T0" fmla="*/ 2147483647 w 742"/>
                <a:gd name="T1" fmla="*/ 2147483647 h 246"/>
                <a:gd name="T2" fmla="*/ 2147483647 w 742"/>
                <a:gd name="T3" fmla="*/ 2147483647 h 246"/>
                <a:gd name="T4" fmla="*/ 2147483647 w 742"/>
                <a:gd name="T5" fmla="*/ 2147483647 h 246"/>
                <a:gd name="T6" fmla="*/ 2147483647 w 742"/>
                <a:gd name="T7" fmla="*/ 2147483647 h 246"/>
                <a:gd name="T8" fmla="*/ 2147483647 w 742"/>
                <a:gd name="T9" fmla="*/ 2147483647 h 246"/>
                <a:gd name="T10" fmla="*/ 2147483647 w 742"/>
                <a:gd name="T11" fmla="*/ 2147483647 h 246"/>
                <a:gd name="T12" fmla="*/ 2147483647 w 742"/>
                <a:gd name="T13" fmla="*/ 2147483647 h 246"/>
                <a:gd name="T14" fmla="*/ 2147483647 w 742"/>
                <a:gd name="T15" fmla="*/ 2147483647 h 246"/>
                <a:gd name="T16" fmla="*/ 2147483647 w 742"/>
                <a:gd name="T17" fmla="*/ 2147483647 h 246"/>
                <a:gd name="T18" fmla="*/ 2147483647 w 742"/>
                <a:gd name="T19" fmla="*/ 2147483647 h 246"/>
                <a:gd name="T20" fmla="*/ 2147483647 w 742"/>
                <a:gd name="T21" fmla="*/ 2147483647 h 246"/>
                <a:gd name="T22" fmla="*/ 2147483647 w 742"/>
                <a:gd name="T23" fmla="*/ 2147483647 h 246"/>
                <a:gd name="T24" fmla="*/ 2147483647 w 742"/>
                <a:gd name="T25" fmla="*/ 0 h 246"/>
                <a:gd name="T26" fmla="*/ 2147483647 w 742"/>
                <a:gd name="T27" fmla="*/ 2147483647 h 246"/>
                <a:gd name="T28" fmla="*/ 2147483647 w 742"/>
                <a:gd name="T29" fmla="*/ 2147483647 h 246"/>
                <a:gd name="T30" fmla="*/ 2147483647 w 742"/>
                <a:gd name="T31" fmla="*/ 2147483647 h 246"/>
                <a:gd name="T32" fmla="*/ 2147483647 w 742"/>
                <a:gd name="T33" fmla="*/ 2147483647 h 246"/>
                <a:gd name="T34" fmla="*/ 2147483647 w 742"/>
                <a:gd name="T35" fmla="*/ 2147483647 h 246"/>
                <a:gd name="T36" fmla="*/ 2147483647 w 742"/>
                <a:gd name="T37" fmla="*/ 2147483647 h 246"/>
                <a:gd name="T38" fmla="*/ 2147483647 w 742"/>
                <a:gd name="T39" fmla="*/ 2147483647 h 246"/>
                <a:gd name="T40" fmla="*/ 2147483647 w 742"/>
                <a:gd name="T41" fmla="*/ 2147483647 h 246"/>
                <a:gd name="T42" fmla="*/ 2147483647 w 742"/>
                <a:gd name="T43" fmla="*/ 2147483647 h 246"/>
                <a:gd name="T44" fmla="*/ 0 w 742"/>
                <a:gd name="T45" fmla="*/ 2147483647 h 246"/>
                <a:gd name="T46" fmla="*/ 2147483647 w 742"/>
                <a:gd name="T47" fmla="*/ 2147483647 h 246"/>
                <a:gd name="T48" fmla="*/ 2147483647 w 742"/>
                <a:gd name="T49" fmla="*/ 2147483647 h 2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42"/>
                <a:gd name="T76" fmla="*/ 0 h 246"/>
                <a:gd name="T77" fmla="*/ 742 w 742"/>
                <a:gd name="T78" fmla="*/ 246 h 2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42" h="246">
                  <a:moveTo>
                    <a:pt x="13" y="202"/>
                  </a:moveTo>
                  <a:lnTo>
                    <a:pt x="9" y="199"/>
                  </a:lnTo>
                  <a:lnTo>
                    <a:pt x="30" y="182"/>
                  </a:lnTo>
                  <a:lnTo>
                    <a:pt x="51" y="144"/>
                  </a:lnTo>
                  <a:lnTo>
                    <a:pt x="44" y="135"/>
                  </a:lnTo>
                  <a:lnTo>
                    <a:pt x="54" y="117"/>
                  </a:lnTo>
                  <a:lnTo>
                    <a:pt x="54" y="96"/>
                  </a:lnTo>
                  <a:lnTo>
                    <a:pt x="69" y="80"/>
                  </a:lnTo>
                  <a:lnTo>
                    <a:pt x="185" y="71"/>
                  </a:lnTo>
                  <a:lnTo>
                    <a:pt x="183" y="53"/>
                  </a:lnTo>
                  <a:lnTo>
                    <a:pt x="221" y="56"/>
                  </a:lnTo>
                  <a:lnTo>
                    <a:pt x="570" y="23"/>
                  </a:lnTo>
                  <a:lnTo>
                    <a:pt x="742" y="0"/>
                  </a:lnTo>
                  <a:lnTo>
                    <a:pt x="712" y="59"/>
                  </a:lnTo>
                  <a:lnTo>
                    <a:pt x="665" y="70"/>
                  </a:lnTo>
                  <a:lnTo>
                    <a:pt x="642" y="100"/>
                  </a:lnTo>
                  <a:lnTo>
                    <a:pt x="558" y="149"/>
                  </a:lnTo>
                  <a:lnTo>
                    <a:pt x="553" y="167"/>
                  </a:lnTo>
                  <a:lnTo>
                    <a:pt x="532" y="177"/>
                  </a:lnTo>
                  <a:lnTo>
                    <a:pt x="532" y="202"/>
                  </a:lnTo>
                  <a:lnTo>
                    <a:pt x="417" y="215"/>
                  </a:lnTo>
                  <a:lnTo>
                    <a:pt x="186" y="235"/>
                  </a:lnTo>
                  <a:lnTo>
                    <a:pt x="0" y="246"/>
                  </a:lnTo>
                  <a:lnTo>
                    <a:pt x="13" y="202"/>
                  </a:lnTo>
                  <a:close/>
                </a:path>
              </a:pathLst>
            </a:custGeom>
            <a:solidFill>
              <a:srgbClr val="C0513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39" name="Freeform 42"/>
            <p:cNvSpPr>
              <a:spLocks/>
            </p:cNvSpPr>
            <p:nvPr/>
          </p:nvSpPr>
          <p:spPr bwMode="gray">
            <a:xfrm>
              <a:off x="4690919" y="2436752"/>
              <a:ext cx="310952" cy="434707"/>
            </a:xfrm>
            <a:custGeom>
              <a:avLst/>
              <a:gdLst>
                <a:gd name="T0" fmla="*/ 2147483647 w 309"/>
                <a:gd name="T1" fmla="*/ 2147483647 h 521"/>
                <a:gd name="T2" fmla="*/ 2147483647 w 309"/>
                <a:gd name="T3" fmla="*/ 2147483647 h 521"/>
                <a:gd name="T4" fmla="*/ 2147483647 w 309"/>
                <a:gd name="T5" fmla="*/ 2147483647 h 521"/>
                <a:gd name="T6" fmla="*/ 2147483647 w 309"/>
                <a:gd name="T7" fmla="*/ 2147483647 h 521"/>
                <a:gd name="T8" fmla="*/ 2147483647 w 309"/>
                <a:gd name="T9" fmla="*/ 2147483647 h 521"/>
                <a:gd name="T10" fmla="*/ 2147483647 w 309"/>
                <a:gd name="T11" fmla="*/ 2147483647 h 521"/>
                <a:gd name="T12" fmla="*/ 2147483647 w 309"/>
                <a:gd name="T13" fmla="*/ 2147483647 h 521"/>
                <a:gd name="T14" fmla="*/ 2147483647 w 309"/>
                <a:gd name="T15" fmla="*/ 2147483647 h 521"/>
                <a:gd name="T16" fmla="*/ 2147483647 w 309"/>
                <a:gd name="T17" fmla="*/ 2147483647 h 521"/>
                <a:gd name="T18" fmla="*/ 2147483647 w 309"/>
                <a:gd name="T19" fmla="*/ 0 h 521"/>
                <a:gd name="T20" fmla="*/ 2147483647 w 309"/>
                <a:gd name="T21" fmla="*/ 2147483647 h 521"/>
                <a:gd name="T22" fmla="*/ 2147483647 w 309"/>
                <a:gd name="T23" fmla="*/ 2147483647 h 521"/>
                <a:gd name="T24" fmla="*/ 2147483647 w 309"/>
                <a:gd name="T25" fmla="*/ 2147483647 h 521"/>
                <a:gd name="T26" fmla="*/ 2147483647 w 309"/>
                <a:gd name="T27" fmla="*/ 2147483647 h 521"/>
                <a:gd name="T28" fmla="*/ 2147483647 w 309"/>
                <a:gd name="T29" fmla="*/ 2147483647 h 521"/>
                <a:gd name="T30" fmla="*/ 2147483647 w 309"/>
                <a:gd name="T31" fmla="*/ 2147483647 h 521"/>
                <a:gd name="T32" fmla="*/ 2147483647 w 309"/>
                <a:gd name="T33" fmla="*/ 2147483647 h 521"/>
                <a:gd name="T34" fmla="*/ 2147483647 w 309"/>
                <a:gd name="T35" fmla="*/ 2147483647 h 521"/>
                <a:gd name="T36" fmla="*/ 0 w 309"/>
                <a:gd name="T37" fmla="*/ 2147483647 h 521"/>
                <a:gd name="T38" fmla="*/ 2147483647 w 309"/>
                <a:gd name="T39" fmla="*/ 2147483647 h 521"/>
                <a:gd name="T40" fmla="*/ 2147483647 w 309"/>
                <a:gd name="T41" fmla="*/ 2147483647 h 52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09"/>
                <a:gd name="T64" fmla="*/ 0 h 521"/>
                <a:gd name="T65" fmla="*/ 309 w 309"/>
                <a:gd name="T66" fmla="*/ 521 h 52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09" h="521">
                  <a:moveTo>
                    <a:pt x="21" y="364"/>
                  </a:moveTo>
                  <a:lnTo>
                    <a:pt x="52" y="324"/>
                  </a:lnTo>
                  <a:lnTo>
                    <a:pt x="42" y="314"/>
                  </a:lnTo>
                  <a:lnTo>
                    <a:pt x="30" y="229"/>
                  </a:lnTo>
                  <a:lnTo>
                    <a:pt x="26" y="171"/>
                  </a:lnTo>
                  <a:lnTo>
                    <a:pt x="47" y="108"/>
                  </a:lnTo>
                  <a:lnTo>
                    <a:pt x="80" y="64"/>
                  </a:lnTo>
                  <a:lnTo>
                    <a:pt x="77" y="51"/>
                  </a:lnTo>
                  <a:lnTo>
                    <a:pt x="102" y="11"/>
                  </a:lnTo>
                  <a:lnTo>
                    <a:pt x="288" y="0"/>
                  </a:lnTo>
                  <a:lnTo>
                    <a:pt x="297" y="9"/>
                  </a:lnTo>
                  <a:lnTo>
                    <a:pt x="288" y="333"/>
                  </a:lnTo>
                  <a:lnTo>
                    <a:pt x="309" y="489"/>
                  </a:lnTo>
                  <a:lnTo>
                    <a:pt x="302" y="497"/>
                  </a:lnTo>
                  <a:lnTo>
                    <a:pt x="262" y="488"/>
                  </a:lnTo>
                  <a:lnTo>
                    <a:pt x="202" y="521"/>
                  </a:lnTo>
                  <a:lnTo>
                    <a:pt x="171" y="471"/>
                  </a:lnTo>
                  <a:lnTo>
                    <a:pt x="176" y="435"/>
                  </a:lnTo>
                  <a:lnTo>
                    <a:pt x="0" y="442"/>
                  </a:lnTo>
                  <a:lnTo>
                    <a:pt x="21" y="364"/>
                  </a:lnTo>
                  <a:close/>
                </a:path>
              </a:pathLst>
            </a:custGeom>
            <a:solidFill>
              <a:srgbClr val="2DCCD3"/>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0" name="Freeform 43"/>
            <p:cNvSpPr>
              <a:spLocks/>
            </p:cNvSpPr>
            <p:nvPr/>
          </p:nvSpPr>
          <p:spPr bwMode="gray">
            <a:xfrm>
              <a:off x="4979154" y="2421227"/>
              <a:ext cx="339350" cy="438290"/>
            </a:xfrm>
            <a:custGeom>
              <a:avLst/>
              <a:gdLst>
                <a:gd name="T0" fmla="*/ 2147483647 w 332"/>
                <a:gd name="T1" fmla="*/ 2147483647 h 526"/>
                <a:gd name="T2" fmla="*/ 0 w 332"/>
                <a:gd name="T3" fmla="*/ 2147483647 h 526"/>
                <a:gd name="T4" fmla="*/ 2147483647 w 332"/>
                <a:gd name="T5" fmla="*/ 2147483647 h 526"/>
                <a:gd name="T6" fmla="*/ 2147483647 w 332"/>
                <a:gd name="T7" fmla="*/ 2147483647 h 526"/>
                <a:gd name="T8" fmla="*/ 2147483647 w 332"/>
                <a:gd name="T9" fmla="*/ 2147483647 h 526"/>
                <a:gd name="T10" fmla="*/ 2147483647 w 332"/>
                <a:gd name="T11" fmla="*/ 2147483647 h 526"/>
                <a:gd name="T12" fmla="*/ 2147483647 w 332"/>
                <a:gd name="T13" fmla="*/ 2147483647 h 526"/>
                <a:gd name="T14" fmla="*/ 2147483647 w 332"/>
                <a:gd name="T15" fmla="*/ 2147483647 h 526"/>
                <a:gd name="T16" fmla="*/ 2147483647 w 332"/>
                <a:gd name="T17" fmla="*/ 2147483647 h 526"/>
                <a:gd name="T18" fmla="*/ 2147483647 w 332"/>
                <a:gd name="T19" fmla="*/ 2147483647 h 526"/>
                <a:gd name="T20" fmla="*/ 2147483647 w 332"/>
                <a:gd name="T21" fmla="*/ 2147483647 h 526"/>
                <a:gd name="T22" fmla="*/ 2147483647 w 332"/>
                <a:gd name="T23" fmla="*/ 2147483647 h 526"/>
                <a:gd name="T24" fmla="*/ 2147483647 w 332"/>
                <a:gd name="T25" fmla="*/ 2147483647 h 526"/>
                <a:gd name="T26" fmla="*/ 2147483647 w 332"/>
                <a:gd name="T27" fmla="*/ 2147483647 h 526"/>
                <a:gd name="T28" fmla="*/ 2147483647 w 332"/>
                <a:gd name="T29" fmla="*/ 2147483647 h 526"/>
                <a:gd name="T30" fmla="*/ 2147483647 w 332"/>
                <a:gd name="T31" fmla="*/ 2147483647 h 526"/>
                <a:gd name="T32" fmla="*/ 2147483647 w 332"/>
                <a:gd name="T33" fmla="*/ 2147483647 h 526"/>
                <a:gd name="T34" fmla="*/ 2147483647 w 332"/>
                <a:gd name="T35" fmla="*/ 0 h 526"/>
                <a:gd name="T36" fmla="*/ 0 w 332"/>
                <a:gd name="T37" fmla="*/ 2147483647 h 526"/>
                <a:gd name="T38" fmla="*/ 2147483647 w 332"/>
                <a:gd name="T39" fmla="*/ 2147483647 h 526"/>
                <a:gd name="T40" fmla="*/ 2147483647 w 332"/>
                <a:gd name="T41" fmla="*/ 2147483647 h 52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32"/>
                <a:gd name="T64" fmla="*/ 0 h 526"/>
                <a:gd name="T65" fmla="*/ 332 w 332"/>
                <a:gd name="T66" fmla="*/ 526 h 52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32" h="526">
                  <a:moveTo>
                    <a:pt x="9" y="29"/>
                  </a:moveTo>
                  <a:lnTo>
                    <a:pt x="0" y="353"/>
                  </a:lnTo>
                  <a:lnTo>
                    <a:pt x="21" y="509"/>
                  </a:lnTo>
                  <a:lnTo>
                    <a:pt x="44" y="515"/>
                  </a:lnTo>
                  <a:lnTo>
                    <a:pt x="65" y="503"/>
                  </a:lnTo>
                  <a:lnTo>
                    <a:pt x="77" y="515"/>
                  </a:lnTo>
                  <a:lnTo>
                    <a:pt x="59" y="526"/>
                  </a:lnTo>
                  <a:lnTo>
                    <a:pt x="105" y="514"/>
                  </a:lnTo>
                  <a:lnTo>
                    <a:pt x="114" y="500"/>
                  </a:lnTo>
                  <a:lnTo>
                    <a:pt x="108" y="491"/>
                  </a:lnTo>
                  <a:lnTo>
                    <a:pt x="111" y="478"/>
                  </a:lnTo>
                  <a:lnTo>
                    <a:pt x="90" y="458"/>
                  </a:lnTo>
                  <a:lnTo>
                    <a:pt x="90" y="441"/>
                  </a:lnTo>
                  <a:lnTo>
                    <a:pt x="332" y="420"/>
                  </a:lnTo>
                  <a:lnTo>
                    <a:pt x="312" y="337"/>
                  </a:lnTo>
                  <a:lnTo>
                    <a:pt x="325" y="287"/>
                  </a:lnTo>
                  <a:lnTo>
                    <a:pt x="294" y="222"/>
                  </a:lnTo>
                  <a:lnTo>
                    <a:pt x="231" y="0"/>
                  </a:lnTo>
                  <a:lnTo>
                    <a:pt x="0" y="20"/>
                  </a:lnTo>
                  <a:lnTo>
                    <a:pt x="9" y="29"/>
                  </a:lnTo>
                  <a:close/>
                </a:path>
              </a:pathLst>
            </a:custGeom>
            <a:solidFill>
              <a:srgbClr val="2DCCD3"/>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1" name="Freeform 44"/>
            <p:cNvSpPr>
              <a:spLocks/>
            </p:cNvSpPr>
            <p:nvPr/>
          </p:nvSpPr>
          <p:spPr bwMode="gray">
            <a:xfrm>
              <a:off x="5212013" y="2397342"/>
              <a:ext cx="474238" cy="400074"/>
            </a:xfrm>
            <a:custGeom>
              <a:avLst/>
              <a:gdLst>
                <a:gd name="T0" fmla="*/ 2147483647 w 468"/>
                <a:gd name="T1" fmla="*/ 2147483647 h 480"/>
                <a:gd name="T2" fmla="*/ 2147483647 w 468"/>
                <a:gd name="T3" fmla="*/ 2147483647 h 480"/>
                <a:gd name="T4" fmla="*/ 2147483647 w 468"/>
                <a:gd name="T5" fmla="*/ 2147483647 h 480"/>
                <a:gd name="T6" fmla="*/ 2147483647 w 468"/>
                <a:gd name="T7" fmla="*/ 2147483647 h 480"/>
                <a:gd name="T8" fmla="*/ 2147483647 w 468"/>
                <a:gd name="T9" fmla="*/ 2147483647 h 480"/>
                <a:gd name="T10" fmla="*/ 2147483647 w 468"/>
                <a:gd name="T11" fmla="*/ 2147483647 h 480"/>
                <a:gd name="T12" fmla="*/ 2147483647 w 468"/>
                <a:gd name="T13" fmla="*/ 2147483647 h 480"/>
                <a:gd name="T14" fmla="*/ 2147483647 w 468"/>
                <a:gd name="T15" fmla="*/ 2147483647 h 480"/>
                <a:gd name="T16" fmla="*/ 2147483647 w 468"/>
                <a:gd name="T17" fmla="*/ 2147483647 h 480"/>
                <a:gd name="T18" fmla="*/ 2147483647 w 468"/>
                <a:gd name="T19" fmla="*/ 2147483647 h 480"/>
                <a:gd name="T20" fmla="*/ 2147483647 w 468"/>
                <a:gd name="T21" fmla="*/ 2147483647 h 480"/>
                <a:gd name="T22" fmla="*/ 2147483647 w 468"/>
                <a:gd name="T23" fmla="*/ 2147483647 h 480"/>
                <a:gd name="T24" fmla="*/ 2147483647 w 468"/>
                <a:gd name="T25" fmla="*/ 2147483647 h 480"/>
                <a:gd name="T26" fmla="*/ 2147483647 w 468"/>
                <a:gd name="T27" fmla="*/ 2147483647 h 480"/>
                <a:gd name="T28" fmla="*/ 2147483647 w 468"/>
                <a:gd name="T29" fmla="*/ 2147483647 h 480"/>
                <a:gd name="T30" fmla="*/ 2147483647 w 468"/>
                <a:gd name="T31" fmla="*/ 2147483647 h 480"/>
                <a:gd name="T32" fmla="*/ 2147483647 w 468"/>
                <a:gd name="T33" fmla="*/ 2147483647 h 480"/>
                <a:gd name="T34" fmla="*/ 2147483647 w 468"/>
                <a:gd name="T35" fmla="*/ 2147483647 h 480"/>
                <a:gd name="T36" fmla="*/ 2147483647 w 468"/>
                <a:gd name="T37" fmla="*/ 2147483647 h 480"/>
                <a:gd name="T38" fmla="*/ 2147483647 w 468"/>
                <a:gd name="T39" fmla="*/ 0 h 480"/>
                <a:gd name="T40" fmla="*/ 2147483647 w 468"/>
                <a:gd name="T41" fmla="*/ 2147483647 h 480"/>
                <a:gd name="T42" fmla="*/ 0 w 468"/>
                <a:gd name="T43" fmla="*/ 2147483647 h 480"/>
                <a:gd name="T44" fmla="*/ 2147483647 w 468"/>
                <a:gd name="T45" fmla="*/ 2147483647 h 480"/>
                <a:gd name="T46" fmla="*/ 2147483647 w 468"/>
                <a:gd name="T47" fmla="*/ 2147483647 h 4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68"/>
                <a:gd name="T73" fmla="*/ 0 h 480"/>
                <a:gd name="T74" fmla="*/ 468 w 468"/>
                <a:gd name="T75" fmla="*/ 480 h 48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68" h="480">
                  <a:moveTo>
                    <a:pt x="63" y="249"/>
                  </a:moveTo>
                  <a:lnTo>
                    <a:pt x="94" y="314"/>
                  </a:lnTo>
                  <a:lnTo>
                    <a:pt x="81" y="364"/>
                  </a:lnTo>
                  <a:lnTo>
                    <a:pt x="101" y="447"/>
                  </a:lnTo>
                  <a:lnTo>
                    <a:pt x="119" y="474"/>
                  </a:lnTo>
                  <a:lnTo>
                    <a:pt x="369" y="461"/>
                  </a:lnTo>
                  <a:lnTo>
                    <a:pt x="372" y="477"/>
                  </a:lnTo>
                  <a:lnTo>
                    <a:pt x="388" y="480"/>
                  </a:lnTo>
                  <a:lnTo>
                    <a:pt x="382" y="439"/>
                  </a:lnTo>
                  <a:lnTo>
                    <a:pt x="392" y="429"/>
                  </a:lnTo>
                  <a:lnTo>
                    <a:pt x="429" y="436"/>
                  </a:lnTo>
                  <a:lnTo>
                    <a:pt x="435" y="408"/>
                  </a:lnTo>
                  <a:lnTo>
                    <a:pt x="430" y="370"/>
                  </a:lnTo>
                  <a:lnTo>
                    <a:pt x="445" y="359"/>
                  </a:lnTo>
                  <a:lnTo>
                    <a:pt x="468" y="286"/>
                  </a:lnTo>
                  <a:lnTo>
                    <a:pt x="453" y="283"/>
                  </a:lnTo>
                  <a:lnTo>
                    <a:pt x="392" y="189"/>
                  </a:lnTo>
                  <a:lnTo>
                    <a:pt x="260" y="71"/>
                  </a:lnTo>
                  <a:lnTo>
                    <a:pt x="203" y="35"/>
                  </a:lnTo>
                  <a:lnTo>
                    <a:pt x="222" y="0"/>
                  </a:lnTo>
                  <a:lnTo>
                    <a:pt x="115" y="14"/>
                  </a:lnTo>
                  <a:lnTo>
                    <a:pt x="0" y="27"/>
                  </a:lnTo>
                  <a:lnTo>
                    <a:pt x="63" y="249"/>
                  </a:lnTo>
                  <a:close/>
                </a:path>
              </a:pathLst>
            </a:custGeom>
            <a:solidFill>
              <a:srgbClr val="ED8B00"/>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2" name="Freeform 45"/>
            <p:cNvSpPr>
              <a:spLocks/>
            </p:cNvSpPr>
            <p:nvPr/>
          </p:nvSpPr>
          <p:spPr bwMode="gray">
            <a:xfrm>
              <a:off x="5074285" y="2754423"/>
              <a:ext cx="793709" cy="488448"/>
            </a:xfrm>
            <a:custGeom>
              <a:avLst/>
              <a:gdLst>
                <a:gd name="T0" fmla="*/ 0 w 789"/>
                <a:gd name="T1" fmla="*/ 2147483647 h 583"/>
                <a:gd name="T2" fmla="*/ 2147483647 w 789"/>
                <a:gd name="T3" fmla="*/ 2147483647 h 583"/>
                <a:gd name="T4" fmla="*/ 2147483647 w 789"/>
                <a:gd name="T5" fmla="*/ 2147483647 h 583"/>
                <a:gd name="T6" fmla="*/ 2147483647 w 789"/>
                <a:gd name="T7" fmla="*/ 2147483647 h 583"/>
                <a:gd name="T8" fmla="*/ 2147483647 w 789"/>
                <a:gd name="T9" fmla="*/ 2147483647 h 583"/>
                <a:gd name="T10" fmla="*/ 2147483647 w 789"/>
                <a:gd name="T11" fmla="*/ 2147483647 h 583"/>
                <a:gd name="T12" fmla="*/ 2147483647 w 789"/>
                <a:gd name="T13" fmla="*/ 2147483647 h 583"/>
                <a:gd name="T14" fmla="*/ 2147483647 w 789"/>
                <a:gd name="T15" fmla="*/ 2147483647 h 583"/>
                <a:gd name="T16" fmla="*/ 2147483647 w 789"/>
                <a:gd name="T17" fmla="*/ 2147483647 h 583"/>
                <a:gd name="T18" fmla="*/ 2147483647 w 789"/>
                <a:gd name="T19" fmla="*/ 2147483647 h 583"/>
                <a:gd name="T20" fmla="*/ 2147483647 w 789"/>
                <a:gd name="T21" fmla="*/ 2147483647 h 583"/>
                <a:gd name="T22" fmla="*/ 2147483647 w 789"/>
                <a:gd name="T23" fmla="*/ 2147483647 h 583"/>
                <a:gd name="T24" fmla="*/ 2147483647 w 789"/>
                <a:gd name="T25" fmla="*/ 2147483647 h 583"/>
                <a:gd name="T26" fmla="*/ 2147483647 w 789"/>
                <a:gd name="T27" fmla="*/ 2147483647 h 583"/>
                <a:gd name="T28" fmla="*/ 2147483647 w 789"/>
                <a:gd name="T29" fmla="*/ 2147483647 h 583"/>
                <a:gd name="T30" fmla="*/ 2147483647 w 789"/>
                <a:gd name="T31" fmla="*/ 2147483647 h 583"/>
                <a:gd name="T32" fmla="*/ 2147483647 w 789"/>
                <a:gd name="T33" fmla="*/ 2147483647 h 583"/>
                <a:gd name="T34" fmla="*/ 2147483647 w 789"/>
                <a:gd name="T35" fmla="*/ 2147483647 h 583"/>
                <a:gd name="T36" fmla="*/ 2147483647 w 789"/>
                <a:gd name="T37" fmla="*/ 2147483647 h 583"/>
                <a:gd name="T38" fmla="*/ 2147483647 w 789"/>
                <a:gd name="T39" fmla="*/ 2147483647 h 583"/>
                <a:gd name="T40" fmla="*/ 2147483647 w 789"/>
                <a:gd name="T41" fmla="*/ 2147483647 h 583"/>
                <a:gd name="T42" fmla="*/ 2147483647 w 789"/>
                <a:gd name="T43" fmla="*/ 2147483647 h 583"/>
                <a:gd name="T44" fmla="*/ 2147483647 w 789"/>
                <a:gd name="T45" fmla="*/ 2147483647 h 583"/>
                <a:gd name="T46" fmla="*/ 2147483647 w 789"/>
                <a:gd name="T47" fmla="*/ 2147483647 h 583"/>
                <a:gd name="T48" fmla="*/ 2147483647 w 789"/>
                <a:gd name="T49" fmla="*/ 2147483647 h 583"/>
                <a:gd name="T50" fmla="*/ 2147483647 w 789"/>
                <a:gd name="T51" fmla="*/ 2147483647 h 583"/>
                <a:gd name="T52" fmla="*/ 2147483647 w 789"/>
                <a:gd name="T53" fmla="*/ 2147483647 h 583"/>
                <a:gd name="T54" fmla="*/ 2147483647 w 789"/>
                <a:gd name="T55" fmla="*/ 2147483647 h 583"/>
                <a:gd name="T56" fmla="*/ 2147483647 w 789"/>
                <a:gd name="T57" fmla="*/ 2147483647 h 583"/>
                <a:gd name="T58" fmla="*/ 2147483647 w 789"/>
                <a:gd name="T59" fmla="*/ 2147483647 h 583"/>
                <a:gd name="T60" fmla="*/ 2147483647 w 789"/>
                <a:gd name="T61" fmla="*/ 2147483647 h 583"/>
                <a:gd name="T62" fmla="*/ 2147483647 w 789"/>
                <a:gd name="T63" fmla="*/ 2147483647 h 583"/>
                <a:gd name="T64" fmla="*/ 2147483647 w 789"/>
                <a:gd name="T65" fmla="*/ 2147483647 h 583"/>
                <a:gd name="T66" fmla="*/ 2147483647 w 789"/>
                <a:gd name="T67" fmla="*/ 2147483647 h 583"/>
                <a:gd name="T68" fmla="*/ 2147483647 w 789"/>
                <a:gd name="T69" fmla="*/ 2147483647 h 583"/>
                <a:gd name="T70" fmla="*/ 2147483647 w 789"/>
                <a:gd name="T71" fmla="*/ 2147483647 h 583"/>
                <a:gd name="T72" fmla="*/ 2147483647 w 789"/>
                <a:gd name="T73" fmla="*/ 2147483647 h 583"/>
                <a:gd name="T74" fmla="*/ 2147483647 w 789"/>
                <a:gd name="T75" fmla="*/ 0 h 583"/>
                <a:gd name="T76" fmla="*/ 2147483647 w 789"/>
                <a:gd name="T77" fmla="*/ 2147483647 h 583"/>
                <a:gd name="T78" fmla="*/ 2147483647 w 789"/>
                <a:gd name="T79" fmla="*/ 2147483647 h 583"/>
                <a:gd name="T80" fmla="*/ 2147483647 w 789"/>
                <a:gd name="T81" fmla="*/ 2147483647 h 583"/>
                <a:gd name="T82" fmla="*/ 2147483647 w 789"/>
                <a:gd name="T83" fmla="*/ 2147483647 h 583"/>
                <a:gd name="T84" fmla="*/ 2147483647 w 789"/>
                <a:gd name="T85" fmla="*/ 2147483647 h 583"/>
                <a:gd name="T86" fmla="*/ 2147483647 w 789"/>
                <a:gd name="T87" fmla="*/ 2147483647 h 583"/>
                <a:gd name="T88" fmla="*/ 0 w 789"/>
                <a:gd name="T89" fmla="*/ 2147483647 h 583"/>
                <a:gd name="T90" fmla="*/ 0 w 789"/>
                <a:gd name="T91" fmla="*/ 2147483647 h 583"/>
                <a:gd name="T92" fmla="*/ 0 w 789"/>
                <a:gd name="T93" fmla="*/ 2147483647 h 5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9"/>
                <a:gd name="T142" fmla="*/ 0 h 583"/>
                <a:gd name="T143" fmla="*/ 789 w 789"/>
                <a:gd name="T144" fmla="*/ 583 h 58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9" h="583">
                  <a:moveTo>
                    <a:pt x="0" y="56"/>
                  </a:moveTo>
                  <a:lnTo>
                    <a:pt x="21" y="76"/>
                  </a:lnTo>
                  <a:lnTo>
                    <a:pt x="18" y="89"/>
                  </a:lnTo>
                  <a:lnTo>
                    <a:pt x="24" y="98"/>
                  </a:lnTo>
                  <a:lnTo>
                    <a:pt x="15" y="112"/>
                  </a:lnTo>
                  <a:lnTo>
                    <a:pt x="107" y="80"/>
                  </a:lnTo>
                  <a:lnTo>
                    <a:pt x="225" y="154"/>
                  </a:lnTo>
                  <a:lnTo>
                    <a:pt x="322" y="103"/>
                  </a:lnTo>
                  <a:lnTo>
                    <a:pt x="379" y="115"/>
                  </a:lnTo>
                  <a:lnTo>
                    <a:pt x="450" y="185"/>
                  </a:lnTo>
                  <a:lnTo>
                    <a:pt x="476" y="185"/>
                  </a:lnTo>
                  <a:lnTo>
                    <a:pt x="498" y="233"/>
                  </a:lnTo>
                  <a:lnTo>
                    <a:pt x="492" y="326"/>
                  </a:lnTo>
                  <a:lnTo>
                    <a:pt x="509" y="336"/>
                  </a:lnTo>
                  <a:lnTo>
                    <a:pt x="512" y="320"/>
                  </a:lnTo>
                  <a:lnTo>
                    <a:pt x="535" y="320"/>
                  </a:lnTo>
                  <a:lnTo>
                    <a:pt x="512" y="364"/>
                  </a:lnTo>
                  <a:lnTo>
                    <a:pt x="573" y="424"/>
                  </a:lnTo>
                  <a:lnTo>
                    <a:pt x="582" y="407"/>
                  </a:lnTo>
                  <a:lnTo>
                    <a:pt x="586" y="450"/>
                  </a:lnTo>
                  <a:lnTo>
                    <a:pt x="606" y="459"/>
                  </a:lnTo>
                  <a:lnTo>
                    <a:pt x="627" y="510"/>
                  </a:lnTo>
                  <a:lnTo>
                    <a:pt x="648" y="510"/>
                  </a:lnTo>
                  <a:lnTo>
                    <a:pt x="694" y="559"/>
                  </a:lnTo>
                  <a:lnTo>
                    <a:pt x="720" y="562"/>
                  </a:lnTo>
                  <a:lnTo>
                    <a:pt x="720" y="570"/>
                  </a:lnTo>
                  <a:lnTo>
                    <a:pt x="701" y="583"/>
                  </a:lnTo>
                  <a:lnTo>
                    <a:pt x="742" y="577"/>
                  </a:lnTo>
                  <a:lnTo>
                    <a:pt x="768" y="567"/>
                  </a:lnTo>
                  <a:lnTo>
                    <a:pt x="782" y="498"/>
                  </a:lnTo>
                  <a:lnTo>
                    <a:pt x="789" y="501"/>
                  </a:lnTo>
                  <a:lnTo>
                    <a:pt x="783" y="407"/>
                  </a:lnTo>
                  <a:lnTo>
                    <a:pt x="773" y="380"/>
                  </a:lnTo>
                  <a:lnTo>
                    <a:pt x="688" y="244"/>
                  </a:lnTo>
                  <a:lnTo>
                    <a:pt x="621" y="115"/>
                  </a:lnTo>
                  <a:lnTo>
                    <a:pt x="580" y="9"/>
                  </a:lnTo>
                  <a:lnTo>
                    <a:pt x="570" y="7"/>
                  </a:lnTo>
                  <a:lnTo>
                    <a:pt x="533" y="0"/>
                  </a:lnTo>
                  <a:lnTo>
                    <a:pt x="523" y="10"/>
                  </a:lnTo>
                  <a:lnTo>
                    <a:pt x="529" y="51"/>
                  </a:lnTo>
                  <a:lnTo>
                    <a:pt x="513" y="48"/>
                  </a:lnTo>
                  <a:lnTo>
                    <a:pt x="510" y="32"/>
                  </a:lnTo>
                  <a:lnTo>
                    <a:pt x="260" y="45"/>
                  </a:lnTo>
                  <a:lnTo>
                    <a:pt x="242" y="18"/>
                  </a:lnTo>
                  <a:lnTo>
                    <a:pt x="0" y="39"/>
                  </a:lnTo>
                  <a:lnTo>
                    <a:pt x="0" y="56"/>
                  </a:lnTo>
                  <a:close/>
                </a:path>
              </a:pathLst>
            </a:custGeom>
            <a:solidFill>
              <a:srgbClr val="ED8B00"/>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3" name="Freeform 46"/>
            <p:cNvSpPr>
              <a:spLocks/>
            </p:cNvSpPr>
            <p:nvPr/>
          </p:nvSpPr>
          <p:spPr bwMode="gray">
            <a:xfrm>
              <a:off x="5202074" y="1751254"/>
              <a:ext cx="366327" cy="334390"/>
            </a:xfrm>
            <a:custGeom>
              <a:avLst/>
              <a:gdLst>
                <a:gd name="T0" fmla="*/ 0 w 366"/>
                <a:gd name="T1" fmla="*/ 2147483647 h 402"/>
                <a:gd name="T2" fmla="*/ 2147483647 w 366"/>
                <a:gd name="T3" fmla="*/ 2147483647 h 402"/>
                <a:gd name="T4" fmla="*/ 2147483647 w 366"/>
                <a:gd name="T5" fmla="*/ 2147483647 h 402"/>
                <a:gd name="T6" fmla="*/ 2147483647 w 366"/>
                <a:gd name="T7" fmla="*/ 2147483647 h 402"/>
                <a:gd name="T8" fmla="*/ 2147483647 w 366"/>
                <a:gd name="T9" fmla="*/ 2147483647 h 402"/>
                <a:gd name="T10" fmla="*/ 2147483647 w 366"/>
                <a:gd name="T11" fmla="*/ 2147483647 h 402"/>
                <a:gd name="T12" fmla="*/ 2147483647 w 366"/>
                <a:gd name="T13" fmla="*/ 2147483647 h 402"/>
                <a:gd name="T14" fmla="*/ 2147483647 w 366"/>
                <a:gd name="T15" fmla="*/ 2147483647 h 402"/>
                <a:gd name="T16" fmla="*/ 2147483647 w 366"/>
                <a:gd name="T17" fmla="*/ 2147483647 h 402"/>
                <a:gd name="T18" fmla="*/ 2147483647 w 366"/>
                <a:gd name="T19" fmla="*/ 2147483647 h 402"/>
                <a:gd name="T20" fmla="*/ 2147483647 w 366"/>
                <a:gd name="T21" fmla="*/ 2147483647 h 402"/>
                <a:gd name="T22" fmla="*/ 2147483647 w 366"/>
                <a:gd name="T23" fmla="*/ 2147483647 h 402"/>
                <a:gd name="T24" fmla="*/ 2147483647 w 366"/>
                <a:gd name="T25" fmla="*/ 2147483647 h 402"/>
                <a:gd name="T26" fmla="*/ 2147483647 w 366"/>
                <a:gd name="T27" fmla="*/ 2147483647 h 402"/>
                <a:gd name="T28" fmla="*/ 2147483647 w 366"/>
                <a:gd name="T29" fmla="*/ 2147483647 h 402"/>
                <a:gd name="T30" fmla="*/ 2147483647 w 366"/>
                <a:gd name="T31" fmla="*/ 0 h 402"/>
                <a:gd name="T32" fmla="*/ 2147483647 w 366"/>
                <a:gd name="T33" fmla="*/ 2147483647 h 402"/>
                <a:gd name="T34" fmla="*/ 2147483647 w 366"/>
                <a:gd name="T35" fmla="*/ 2147483647 h 402"/>
                <a:gd name="T36" fmla="*/ 2147483647 w 366"/>
                <a:gd name="T37" fmla="*/ 2147483647 h 402"/>
                <a:gd name="T38" fmla="*/ 2147483647 w 366"/>
                <a:gd name="T39" fmla="*/ 2147483647 h 402"/>
                <a:gd name="T40" fmla="*/ 2147483647 w 366"/>
                <a:gd name="T41" fmla="*/ 2147483647 h 402"/>
                <a:gd name="T42" fmla="*/ 0 w 366"/>
                <a:gd name="T43" fmla="*/ 2147483647 h 402"/>
                <a:gd name="T44" fmla="*/ 0 w 366"/>
                <a:gd name="T45" fmla="*/ 2147483647 h 40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66"/>
                <a:gd name="T70" fmla="*/ 0 h 402"/>
                <a:gd name="T71" fmla="*/ 366 w 366"/>
                <a:gd name="T72" fmla="*/ 402 h 40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66" h="402">
                  <a:moveTo>
                    <a:pt x="0" y="73"/>
                  </a:moveTo>
                  <a:lnTo>
                    <a:pt x="31" y="352"/>
                  </a:lnTo>
                  <a:lnTo>
                    <a:pt x="76" y="356"/>
                  </a:lnTo>
                  <a:lnTo>
                    <a:pt x="131" y="388"/>
                  </a:lnTo>
                  <a:lnTo>
                    <a:pt x="170" y="387"/>
                  </a:lnTo>
                  <a:lnTo>
                    <a:pt x="188" y="374"/>
                  </a:lnTo>
                  <a:lnTo>
                    <a:pt x="232" y="402"/>
                  </a:lnTo>
                  <a:lnTo>
                    <a:pt x="258" y="379"/>
                  </a:lnTo>
                  <a:lnTo>
                    <a:pt x="264" y="335"/>
                  </a:lnTo>
                  <a:lnTo>
                    <a:pt x="281" y="344"/>
                  </a:lnTo>
                  <a:lnTo>
                    <a:pt x="290" y="308"/>
                  </a:lnTo>
                  <a:lnTo>
                    <a:pt x="351" y="255"/>
                  </a:lnTo>
                  <a:lnTo>
                    <a:pt x="361" y="168"/>
                  </a:lnTo>
                  <a:lnTo>
                    <a:pt x="354" y="150"/>
                  </a:lnTo>
                  <a:lnTo>
                    <a:pt x="366" y="141"/>
                  </a:lnTo>
                  <a:lnTo>
                    <a:pt x="343" y="0"/>
                  </a:lnTo>
                  <a:lnTo>
                    <a:pt x="281" y="32"/>
                  </a:lnTo>
                  <a:lnTo>
                    <a:pt x="249" y="65"/>
                  </a:lnTo>
                  <a:lnTo>
                    <a:pt x="226" y="67"/>
                  </a:lnTo>
                  <a:lnTo>
                    <a:pt x="191" y="85"/>
                  </a:lnTo>
                  <a:lnTo>
                    <a:pt x="111" y="58"/>
                  </a:lnTo>
                  <a:lnTo>
                    <a:pt x="0" y="73"/>
                  </a:lnTo>
                  <a:close/>
                </a:path>
              </a:pathLst>
            </a:custGeom>
            <a:solidFill>
              <a:srgbClr val="003C7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4" name="Freeform 47"/>
            <p:cNvSpPr>
              <a:spLocks/>
            </p:cNvSpPr>
            <p:nvPr/>
          </p:nvSpPr>
          <p:spPr bwMode="gray">
            <a:xfrm>
              <a:off x="5433513" y="1869484"/>
              <a:ext cx="394725" cy="314088"/>
            </a:xfrm>
            <a:custGeom>
              <a:avLst/>
              <a:gdLst>
                <a:gd name="T0" fmla="*/ 0 w 390"/>
                <a:gd name="T1" fmla="*/ 2147483647 h 377"/>
                <a:gd name="T2" fmla="*/ 2147483647 w 390"/>
                <a:gd name="T3" fmla="*/ 2147483647 h 377"/>
                <a:gd name="T4" fmla="*/ 2147483647 w 390"/>
                <a:gd name="T5" fmla="*/ 2147483647 h 377"/>
                <a:gd name="T6" fmla="*/ 2147483647 w 390"/>
                <a:gd name="T7" fmla="*/ 2147483647 h 377"/>
                <a:gd name="T8" fmla="*/ 2147483647 w 390"/>
                <a:gd name="T9" fmla="*/ 2147483647 h 377"/>
                <a:gd name="T10" fmla="*/ 2147483647 w 390"/>
                <a:gd name="T11" fmla="*/ 2147483647 h 377"/>
                <a:gd name="T12" fmla="*/ 2147483647 w 390"/>
                <a:gd name="T13" fmla="*/ 2147483647 h 377"/>
                <a:gd name="T14" fmla="*/ 2147483647 w 390"/>
                <a:gd name="T15" fmla="*/ 2147483647 h 377"/>
                <a:gd name="T16" fmla="*/ 2147483647 w 390"/>
                <a:gd name="T17" fmla="*/ 2147483647 h 377"/>
                <a:gd name="T18" fmla="*/ 2147483647 w 390"/>
                <a:gd name="T19" fmla="*/ 2147483647 h 377"/>
                <a:gd name="T20" fmla="*/ 2147483647 w 390"/>
                <a:gd name="T21" fmla="*/ 2147483647 h 377"/>
                <a:gd name="T22" fmla="*/ 2147483647 w 390"/>
                <a:gd name="T23" fmla="*/ 2147483647 h 377"/>
                <a:gd name="T24" fmla="*/ 2147483647 w 390"/>
                <a:gd name="T25" fmla="*/ 2147483647 h 377"/>
                <a:gd name="T26" fmla="*/ 2147483647 w 390"/>
                <a:gd name="T27" fmla="*/ 2147483647 h 377"/>
                <a:gd name="T28" fmla="*/ 2147483647 w 390"/>
                <a:gd name="T29" fmla="*/ 2147483647 h 377"/>
                <a:gd name="T30" fmla="*/ 2147483647 w 390"/>
                <a:gd name="T31" fmla="*/ 2147483647 h 377"/>
                <a:gd name="T32" fmla="*/ 2147483647 w 390"/>
                <a:gd name="T33" fmla="*/ 2147483647 h 377"/>
                <a:gd name="T34" fmla="*/ 2147483647 w 390"/>
                <a:gd name="T35" fmla="*/ 2147483647 h 377"/>
                <a:gd name="T36" fmla="*/ 2147483647 w 390"/>
                <a:gd name="T37" fmla="*/ 2147483647 h 377"/>
                <a:gd name="T38" fmla="*/ 2147483647 w 390"/>
                <a:gd name="T39" fmla="*/ 0 h 377"/>
                <a:gd name="T40" fmla="*/ 2147483647 w 390"/>
                <a:gd name="T41" fmla="*/ 2147483647 h 377"/>
                <a:gd name="T42" fmla="*/ 2147483647 w 390"/>
                <a:gd name="T43" fmla="*/ 2147483647 h 377"/>
                <a:gd name="T44" fmla="*/ 2147483647 w 390"/>
                <a:gd name="T45" fmla="*/ 2147483647 h 377"/>
                <a:gd name="T46" fmla="*/ 2147483647 w 390"/>
                <a:gd name="T47" fmla="*/ 2147483647 h 377"/>
                <a:gd name="T48" fmla="*/ 2147483647 w 390"/>
                <a:gd name="T49" fmla="*/ 2147483647 h 377"/>
                <a:gd name="T50" fmla="*/ 2147483647 w 390"/>
                <a:gd name="T51" fmla="*/ 2147483647 h 377"/>
                <a:gd name="T52" fmla="*/ 2147483647 w 390"/>
                <a:gd name="T53" fmla="*/ 2147483647 h 377"/>
                <a:gd name="T54" fmla="*/ 0 w 390"/>
                <a:gd name="T55" fmla="*/ 2147483647 h 377"/>
                <a:gd name="T56" fmla="*/ 0 w 390"/>
                <a:gd name="T57" fmla="*/ 2147483647 h 377"/>
                <a:gd name="T58" fmla="*/ 0 w 390"/>
                <a:gd name="T59" fmla="*/ 2147483647 h 37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90"/>
                <a:gd name="T91" fmla="*/ 0 h 377"/>
                <a:gd name="T92" fmla="*/ 390 w 390"/>
                <a:gd name="T93" fmla="*/ 377 h 37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90" h="377">
                  <a:moveTo>
                    <a:pt x="0" y="261"/>
                  </a:moveTo>
                  <a:lnTo>
                    <a:pt x="14" y="312"/>
                  </a:lnTo>
                  <a:lnTo>
                    <a:pt x="64" y="349"/>
                  </a:lnTo>
                  <a:lnTo>
                    <a:pt x="88" y="377"/>
                  </a:lnTo>
                  <a:lnTo>
                    <a:pt x="163" y="347"/>
                  </a:lnTo>
                  <a:lnTo>
                    <a:pt x="196" y="343"/>
                  </a:lnTo>
                  <a:lnTo>
                    <a:pt x="214" y="320"/>
                  </a:lnTo>
                  <a:lnTo>
                    <a:pt x="243" y="206"/>
                  </a:lnTo>
                  <a:lnTo>
                    <a:pt x="275" y="220"/>
                  </a:lnTo>
                  <a:lnTo>
                    <a:pt x="335" y="97"/>
                  </a:lnTo>
                  <a:lnTo>
                    <a:pt x="382" y="123"/>
                  </a:lnTo>
                  <a:lnTo>
                    <a:pt x="390" y="102"/>
                  </a:lnTo>
                  <a:lnTo>
                    <a:pt x="357" y="74"/>
                  </a:lnTo>
                  <a:lnTo>
                    <a:pt x="331" y="77"/>
                  </a:lnTo>
                  <a:lnTo>
                    <a:pt x="322" y="91"/>
                  </a:lnTo>
                  <a:lnTo>
                    <a:pt x="275" y="105"/>
                  </a:lnTo>
                  <a:lnTo>
                    <a:pt x="244" y="138"/>
                  </a:lnTo>
                  <a:lnTo>
                    <a:pt x="235" y="85"/>
                  </a:lnTo>
                  <a:lnTo>
                    <a:pt x="150" y="99"/>
                  </a:lnTo>
                  <a:lnTo>
                    <a:pt x="134" y="0"/>
                  </a:lnTo>
                  <a:lnTo>
                    <a:pt x="122" y="9"/>
                  </a:lnTo>
                  <a:lnTo>
                    <a:pt x="129" y="27"/>
                  </a:lnTo>
                  <a:lnTo>
                    <a:pt x="119" y="114"/>
                  </a:lnTo>
                  <a:lnTo>
                    <a:pt x="58" y="167"/>
                  </a:lnTo>
                  <a:lnTo>
                    <a:pt x="49" y="203"/>
                  </a:lnTo>
                  <a:lnTo>
                    <a:pt x="32" y="194"/>
                  </a:lnTo>
                  <a:lnTo>
                    <a:pt x="26" y="238"/>
                  </a:lnTo>
                  <a:lnTo>
                    <a:pt x="0" y="261"/>
                  </a:lnTo>
                  <a:close/>
                </a:path>
              </a:pathLst>
            </a:custGeom>
            <a:solidFill>
              <a:srgbClr val="C0513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5" name="Freeform 48"/>
            <p:cNvSpPr>
              <a:spLocks/>
            </p:cNvSpPr>
            <p:nvPr/>
          </p:nvSpPr>
          <p:spPr bwMode="gray">
            <a:xfrm>
              <a:off x="5672053" y="1892175"/>
              <a:ext cx="400405" cy="155253"/>
            </a:xfrm>
            <a:custGeom>
              <a:avLst/>
              <a:gdLst>
                <a:gd name="T0" fmla="*/ 0 w 396"/>
                <a:gd name="T1" fmla="*/ 2147483647 h 191"/>
                <a:gd name="T2" fmla="*/ 2147483647 w 396"/>
                <a:gd name="T3" fmla="*/ 2147483647 h 191"/>
                <a:gd name="T4" fmla="*/ 2147483647 w 396"/>
                <a:gd name="T5" fmla="*/ 2147483647 h 191"/>
                <a:gd name="T6" fmla="*/ 2147483647 w 396"/>
                <a:gd name="T7" fmla="*/ 2147483647 h 191"/>
                <a:gd name="T8" fmla="*/ 2147483647 w 396"/>
                <a:gd name="T9" fmla="*/ 2147483647 h 191"/>
                <a:gd name="T10" fmla="*/ 2147483647 w 396"/>
                <a:gd name="T11" fmla="*/ 2147483647 h 191"/>
                <a:gd name="T12" fmla="*/ 2147483647 w 396"/>
                <a:gd name="T13" fmla="*/ 2147483647 h 191"/>
                <a:gd name="T14" fmla="*/ 2147483647 w 396"/>
                <a:gd name="T15" fmla="*/ 2147483647 h 191"/>
                <a:gd name="T16" fmla="*/ 2147483647 w 396"/>
                <a:gd name="T17" fmla="*/ 2147483647 h 191"/>
                <a:gd name="T18" fmla="*/ 2147483647 w 396"/>
                <a:gd name="T19" fmla="*/ 2147483647 h 191"/>
                <a:gd name="T20" fmla="*/ 2147483647 w 396"/>
                <a:gd name="T21" fmla="*/ 2147483647 h 191"/>
                <a:gd name="T22" fmla="*/ 2147483647 w 396"/>
                <a:gd name="T23" fmla="*/ 2147483647 h 191"/>
                <a:gd name="T24" fmla="*/ 2147483647 w 396"/>
                <a:gd name="T25" fmla="*/ 2147483647 h 191"/>
                <a:gd name="T26" fmla="*/ 2147483647 w 396"/>
                <a:gd name="T27" fmla="*/ 2147483647 h 191"/>
                <a:gd name="T28" fmla="*/ 2147483647 w 396"/>
                <a:gd name="T29" fmla="*/ 2147483647 h 191"/>
                <a:gd name="T30" fmla="*/ 2147483647 w 396"/>
                <a:gd name="T31" fmla="*/ 2147483647 h 191"/>
                <a:gd name="T32" fmla="*/ 2147483647 w 396"/>
                <a:gd name="T33" fmla="*/ 2147483647 h 191"/>
                <a:gd name="T34" fmla="*/ 2147483647 w 396"/>
                <a:gd name="T35" fmla="*/ 2147483647 h 191"/>
                <a:gd name="T36" fmla="*/ 2147483647 w 396"/>
                <a:gd name="T37" fmla="*/ 2147483647 h 191"/>
                <a:gd name="T38" fmla="*/ 2147483647 w 396"/>
                <a:gd name="T39" fmla="*/ 2147483647 h 191"/>
                <a:gd name="T40" fmla="*/ 2147483647 w 396"/>
                <a:gd name="T41" fmla="*/ 2147483647 h 191"/>
                <a:gd name="T42" fmla="*/ 2147483647 w 396"/>
                <a:gd name="T43" fmla="*/ 2147483647 h 191"/>
                <a:gd name="T44" fmla="*/ 2147483647 w 396"/>
                <a:gd name="T45" fmla="*/ 2147483647 h 191"/>
                <a:gd name="T46" fmla="*/ 2147483647 w 396"/>
                <a:gd name="T47" fmla="*/ 2147483647 h 191"/>
                <a:gd name="T48" fmla="*/ 2147483647 w 396"/>
                <a:gd name="T49" fmla="*/ 2147483647 h 191"/>
                <a:gd name="T50" fmla="*/ 2147483647 w 396"/>
                <a:gd name="T51" fmla="*/ 2147483647 h 191"/>
                <a:gd name="T52" fmla="*/ 2147483647 w 396"/>
                <a:gd name="T53" fmla="*/ 2147483647 h 191"/>
                <a:gd name="T54" fmla="*/ 2147483647 w 396"/>
                <a:gd name="T55" fmla="*/ 2147483647 h 191"/>
                <a:gd name="T56" fmla="*/ 2147483647 w 396"/>
                <a:gd name="T57" fmla="*/ 2147483647 h 191"/>
                <a:gd name="T58" fmla="*/ 2147483647 w 396"/>
                <a:gd name="T59" fmla="*/ 2147483647 h 191"/>
                <a:gd name="T60" fmla="*/ 2147483647 w 396"/>
                <a:gd name="T61" fmla="*/ 2147483647 h 191"/>
                <a:gd name="T62" fmla="*/ 2147483647 w 396"/>
                <a:gd name="T63" fmla="*/ 2147483647 h 191"/>
                <a:gd name="T64" fmla="*/ 2147483647 w 396"/>
                <a:gd name="T65" fmla="*/ 2147483647 h 191"/>
                <a:gd name="T66" fmla="*/ 2147483647 w 396"/>
                <a:gd name="T67" fmla="*/ 2147483647 h 191"/>
                <a:gd name="T68" fmla="*/ 2147483647 w 396"/>
                <a:gd name="T69" fmla="*/ 2147483647 h 191"/>
                <a:gd name="T70" fmla="*/ 2147483647 w 396"/>
                <a:gd name="T71" fmla="*/ 2147483647 h 191"/>
                <a:gd name="T72" fmla="*/ 2147483647 w 396"/>
                <a:gd name="T73" fmla="*/ 0 h 191"/>
                <a:gd name="T74" fmla="*/ 0 w 396"/>
                <a:gd name="T75" fmla="*/ 2147483647 h 191"/>
                <a:gd name="T76" fmla="*/ 0 w 396"/>
                <a:gd name="T77" fmla="*/ 2147483647 h 191"/>
                <a:gd name="T78" fmla="*/ 0 w 396"/>
                <a:gd name="T79" fmla="*/ 2147483647 h 19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96"/>
                <a:gd name="T121" fmla="*/ 0 h 191"/>
                <a:gd name="T122" fmla="*/ 396 w 396"/>
                <a:gd name="T123" fmla="*/ 191 h 19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96" h="191">
                  <a:moveTo>
                    <a:pt x="0" y="58"/>
                  </a:moveTo>
                  <a:lnTo>
                    <a:pt x="9" y="111"/>
                  </a:lnTo>
                  <a:lnTo>
                    <a:pt x="40" y="78"/>
                  </a:lnTo>
                  <a:lnTo>
                    <a:pt x="87" y="64"/>
                  </a:lnTo>
                  <a:lnTo>
                    <a:pt x="96" y="50"/>
                  </a:lnTo>
                  <a:lnTo>
                    <a:pt x="122" y="47"/>
                  </a:lnTo>
                  <a:lnTo>
                    <a:pt x="155" y="75"/>
                  </a:lnTo>
                  <a:lnTo>
                    <a:pt x="178" y="81"/>
                  </a:lnTo>
                  <a:lnTo>
                    <a:pt x="220" y="119"/>
                  </a:lnTo>
                  <a:lnTo>
                    <a:pt x="205" y="155"/>
                  </a:lnTo>
                  <a:lnTo>
                    <a:pt x="211" y="172"/>
                  </a:lnTo>
                  <a:lnTo>
                    <a:pt x="229" y="164"/>
                  </a:lnTo>
                  <a:lnTo>
                    <a:pt x="246" y="164"/>
                  </a:lnTo>
                  <a:lnTo>
                    <a:pt x="255" y="176"/>
                  </a:lnTo>
                  <a:lnTo>
                    <a:pt x="275" y="176"/>
                  </a:lnTo>
                  <a:lnTo>
                    <a:pt x="282" y="172"/>
                  </a:lnTo>
                  <a:lnTo>
                    <a:pt x="270" y="138"/>
                  </a:lnTo>
                  <a:lnTo>
                    <a:pt x="267" y="78"/>
                  </a:lnTo>
                  <a:lnTo>
                    <a:pt x="252" y="69"/>
                  </a:lnTo>
                  <a:lnTo>
                    <a:pt x="282" y="41"/>
                  </a:lnTo>
                  <a:lnTo>
                    <a:pt x="284" y="23"/>
                  </a:lnTo>
                  <a:lnTo>
                    <a:pt x="304" y="25"/>
                  </a:lnTo>
                  <a:lnTo>
                    <a:pt x="279" y="63"/>
                  </a:lnTo>
                  <a:lnTo>
                    <a:pt x="293" y="108"/>
                  </a:lnTo>
                  <a:lnTo>
                    <a:pt x="299" y="120"/>
                  </a:lnTo>
                  <a:lnTo>
                    <a:pt x="308" y="126"/>
                  </a:lnTo>
                  <a:lnTo>
                    <a:pt x="290" y="125"/>
                  </a:lnTo>
                  <a:lnTo>
                    <a:pt x="296" y="153"/>
                  </a:lnTo>
                  <a:lnTo>
                    <a:pt x="328" y="172"/>
                  </a:lnTo>
                  <a:lnTo>
                    <a:pt x="335" y="176"/>
                  </a:lnTo>
                  <a:lnTo>
                    <a:pt x="345" y="176"/>
                  </a:lnTo>
                  <a:lnTo>
                    <a:pt x="340" y="191"/>
                  </a:lnTo>
                  <a:lnTo>
                    <a:pt x="379" y="172"/>
                  </a:lnTo>
                  <a:lnTo>
                    <a:pt x="387" y="147"/>
                  </a:lnTo>
                  <a:lnTo>
                    <a:pt x="396" y="122"/>
                  </a:lnTo>
                  <a:lnTo>
                    <a:pt x="340" y="134"/>
                  </a:lnTo>
                  <a:lnTo>
                    <a:pt x="304" y="0"/>
                  </a:lnTo>
                  <a:lnTo>
                    <a:pt x="0" y="58"/>
                  </a:lnTo>
                  <a:close/>
                </a:path>
              </a:pathLst>
            </a:custGeom>
            <a:solidFill>
              <a:srgbClr val="003C7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6" name="Freeform 49"/>
            <p:cNvSpPr>
              <a:spLocks/>
            </p:cNvSpPr>
            <p:nvPr/>
          </p:nvSpPr>
          <p:spPr bwMode="gray">
            <a:xfrm>
              <a:off x="5366780" y="1950693"/>
              <a:ext cx="678700" cy="310505"/>
            </a:xfrm>
            <a:custGeom>
              <a:avLst/>
              <a:gdLst>
                <a:gd name="T0" fmla="*/ 2147483647 w 673"/>
                <a:gd name="T1" fmla="*/ 2147483647 h 370"/>
                <a:gd name="T2" fmla="*/ 2147483647 w 673"/>
                <a:gd name="T3" fmla="*/ 2147483647 h 370"/>
                <a:gd name="T4" fmla="*/ 2147483647 w 673"/>
                <a:gd name="T5" fmla="*/ 2147483647 h 370"/>
                <a:gd name="T6" fmla="*/ 2147483647 w 673"/>
                <a:gd name="T7" fmla="*/ 2147483647 h 370"/>
                <a:gd name="T8" fmla="*/ 2147483647 w 673"/>
                <a:gd name="T9" fmla="*/ 2147483647 h 370"/>
                <a:gd name="T10" fmla="*/ 2147483647 w 673"/>
                <a:gd name="T11" fmla="*/ 2147483647 h 370"/>
                <a:gd name="T12" fmla="*/ 2147483647 w 673"/>
                <a:gd name="T13" fmla="*/ 2147483647 h 370"/>
                <a:gd name="T14" fmla="*/ 2147483647 w 673"/>
                <a:gd name="T15" fmla="*/ 2147483647 h 370"/>
                <a:gd name="T16" fmla="*/ 2147483647 w 673"/>
                <a:gd name="T17" fmla="*/ 2147483647 h 370"/>
                <a:gd name="T18" fmla="*/ 2147483647 w 673"/>
                <a:gd name="T19" fmla="*/ 2147483647 h 370"/>
                <a:gd name="T20" fmla="*/ 2147483647 w 673"/>
                <a:gd name="T21" fmla="*/ 0 h 370"/>
                <a:gd name="T22" fmla="*/ 2147483647 w 673"/>
                <a:gd name="T23" fmla="*/ 2147483647 h 370"/>
                <a:gd name="T24" fmla="*/ 2147483647 w 673"/>
                <a:gd name="T25" fmla="*/ 2147483647 h 370"/>
                <a:gd name="T26" fmla="*/ 2147483647 w 673"/>
                <a:gd name="T27" fmla="*/ 2147483647 h 370"/>
                <a:gd name="T28" fmla="*/ 2147483647 w 673"/>
                <a:gd name="T29" fmla="*/ 2147483647 h 370"/>
                <a:gd name="T30" fmla="*/ 2147483647 w 673"/>
                <a:gd name="T31" fmla="*/ 2147483647 h 370"/>
                <a:gd name="T32" fmla="*/ 2147483647 w 673"/>
                <a:gd name="T33" fmla="*/ 2147483647 h 370"/>
                <a:gd name="T34" fmla="*/ 2147483647 w 673"/>
                <a:gd name="T35" fmla="*/ 2147483647 h 370"/>
                <a:gd name="T36" fmla="*/ 2147483647 w 673"/>
                <a:gd name="T37" fmla="*/ 2147483647 h 370"/>
                <a:gd name="T38" fmla="*/ 2147483647 w 673"/>
                <a:gd name="T39" fmla="*/ 2147483647 h 370"/>
                <a:gd name="T40" fmla="*/ 2147483647 w 673"/>
                <a:gd name="T41" fmla="*/ 2147483647 h 370"/>
                <a:gd name="T42" fmla="*/ 2147483647 w 673"/>
                <a:gd name="T43" fmla="*/ 2147483647 h 370"/>
                <a:gd name="T44" fmla="*/ 2147483647 w 673"/>
                <a:gd name="T45" fmla="*/ 2147483647 h 370"/>
                <a:gd name="T46" fmla="*/ 2147483647 w 673"/>
                <a:gd name="T47" fmla="*/ 2147483647 h 370"/>
                <a:gd name="T48" fmla="*/ 2147483647 w 673"/>
                <a:gd name="T49" fmla="*/ 2147483647 h 370"/>
                <a:gd name="T50" fmla="*/ 2147483647 w 673"/>
                <a:gd name="T51" fmla="*/ 2147483647 h 370"/>
                <a:gd name="T52" fmla="*/ 2147483647 w 673"/>
                <a:gd name="T53" fmla="*/ 2147483647 h 370"/>
                <a:gd name="T54" fmla="*/ 2147483647 w 673"/>
                <a:gd name="T55" fmla="*/ 2147483647 h 370"/>
                <a:gd name="T56" fmla="*/ 2147483647 w 673"/>
                <a:gd name="T57" fmla="*/ 2147483647 h 370"/>
                <a:gd name="T58" fmla="*/ 0 w 673"/>
                <a:gd name="T59" fmla="*/ 2147483647 h 370"/>
                <a:gd name="T60" fmla="*/ 2147483647 w 673"/>
                <a:gd name="T61" fmla="*/ 2147483647 h 370"/>
                <a:gd name="T62" fmla="*/ 2147483647 w 673"/>
                <a:gd name="T63" fmla="*/ 2147483647 h 37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3"/>
                <a:gd name="T97" fmla="*/ 0 h 370"/>
                <a:gd name="T98" fmla="*/ 673 w 673"/>
                <a:gd name="T99" fmla="*/ 370 h 37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3" h="370">
                  <a:moveTo>
                    <a:pt x="62" y="330"/>
                  </a:moveTo>
                  <a:lnTo>
                    <a:pt x="63" y="321"/>
                  </a:lnTo>
                  <a:lnTo>
                    <a:pt x="106" y="280"/>
                  </a:lnTo>
                  <a:lnTo>
                    <a:pt x="130" y="252"/>
                  </a:lnTo>
                  <a:lnTo>
                    <a:pt x="154" y="280"/>
                  </a:lnTo>
                  <a:lnTo>
                    <a:pt x="229" y="250"/>
                  </a:lnTo>
                  <a:lnTo>
                    <a:pt x="262" y="246"/>
                  </a:lnTo>
                  <a:lnTo>
                    <a:pt x="280" y="223"/>
                  </a:lnTo>
                  <a:lnTo>
                    <a:pt x="309" y="109"/>
                  </a:lnTo>
                  <a:lnTo>
                    <a:pt x="341" y="123"/>
                  </a:lnTo>
                  <a:lnTo>
                    <a:pt x="401" y="0"/>
                  </a:lnTo>
                  <a:lnTo>
                    <a:pt x="448" y="26"/>
                  </a:lnTo>
                  <a:lnTo>
                    <a:pt x="456" y="5"/>
                  </a:lnTo>
                  <a:lnTo>
                    <a:pt x="479" y="11"/>
                  </a:lnTo>
                  <a:lnTo>
                    <a:pt x="521" y="49"/>
                  </a:lnTo>
                  <a:lnTo>
                    <a:pt x="506" y="85"/>
                  </a:lnTo>
                  <a:lnTo>
                    <a:pt x="512" y="102"/>
                  </a:lnTo>
                  <a:lnTo>
                    <a:pt x="530" y="94"/>
                  </a:lnTo>
                  <a:lnTo>
                    <a:pt x="544" y="111"/>
                  </a:lnTo>
                  <a:lnTo>
                    <a:pt x="609" y="132"/>
                  </a:lnTo>
                  <a:lnTo>
                    <a:pt x="548" y="129"/>
                  </a:lnTo>
                  <a:lnTo>
                    <a:pt x="612" y="185"/>
                  </a:lnTo>
                  <a:lnTo>
                    <a:pt x="573" y="179"/>
                  </a:lnTo>
                  <a:lnTo>
                    <a:pt x="653" y="230"/>
                  </a:lnTo>
                  <a:lnTo>
                    <a:pt x="673" y="265"/>
                  </a:lnTo>
                  <a:lnTo>
                    <a:pt x="659" y="261"/>
                  </a:lnTo>
                  <a:lnTo>
                    <a:pt x="656" y="270"/>
                  </a:lnTo>
                  <a:lnTo>
                    <a:pt x="392" y="320"/>
                  </a:lnTo>
                  <a:lnTo>
                    <a:pt x="172" y="347"/>
                  </a:lnTo>
                  <a:lnTo>
                    <a:pt x="0" y="370"/>
                  </a:lnTo>
                  <a:lnTo>
                    <a:pt x="62" y="330"/>
                  </a:lnTo>
                  <a:close/>
                </a:path>
              </a:pathLst>
            </a:custGeom>
            <a:solidFill>
              <a:srgbClr val="ED8B00"/>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7" name="Freeform 50"/>
            <p:cNvSpPr>
              <a:spLocks/>
            </p:cNvSpPr>
            <p:nvPr/>
          </p:nvSpPr>
          <p:spPr bwMode="gray">
            <a:xfrm>
              <a:off x="5332703" y="2176406"/>
              <a:ext cx="746854" cy="268706"/>
            </a:xfrm>
            <a:custGeom>
              <a:avLst/>
              <a:gdLst>
                <a:gd name="T0" fmla="*/ 0 w 743"/>
                <a:gd name="T1" fmla="*/ 2147483647 h 324"/>
                <a:gd name="T2" fmla="*/ 2147483647 w 743"/>
                <a:gd name="T3" fmla="*/ 2147483647 h 324"/>
                <a:gd name="T4" fmla="*/ 2147483647 w 743"/>
                <a:gd name="T5" fmla="*/ 2147483647 h 324"/>
                <a:gd name="T6" fmla="*/ 2147483647 w 743"/>
                <a:gd name="T7" fmla="*/ 2147483647 h 324"/>
                <a:gd name="T8" fmla="*/ 2147483647 w 743"/>
                <a:gd name="T9" fmla="*/ 2147483647 h 324"/>
                <a:gd name="T10" fmla="*/ 2147483647 w 743"/>
                <a:gd name="T11" fmla="*/ 2147483647 h 324"/>
                <a:gd name="T12" fmla="*/ 2147483647 w 743"/>
                <a:gd name="T13" fmla="*/ 2147483647 h 324"/>
                <a:gd name="T14" fmla="*/ 2147483647 w 743"/>
                <a:gd name="T15" fmla="*/ 2147483647 h 324"/>
                <a:gd name="T16" fmla="*/ 2147483647 w 743"/>
                <a:gd name="T17" fmla="*/ 2147483647 h 324"/>
                <a:gd name="T18" fmla="*/ 2147483647 w 743"/>
                <a:gd name="T19" fmla="*/ 2147483647 h 324"/>
                <a:gd name="T20" fmla="*/ 2147483647 w 743"/>
                <a:gd name="T21" fmla="*/ 2147483647 h 324"/>
                <a:gd name="T22" fmla="*/ 2147483647 w 743"/>
                <a:gd name="T23" fmla="*/ 2147483647 h 324"/>
                <a:gd name="T24" fmla="*/ 2147483647 w 743"/>
                <a:gd name="T25" fmla="*/ 2147483647 h 324"/>
                <a:gd name="T26" fmla="*/ 2147483647 w 743"/>
                <a:gd name="T27" fmla="*/ 2147483647 h 324"/>
                <a:gd name="T28" fmla="*/ 2147483647 w 743"/>
                <a:gd name="T29" fmla="*/ 2147483647 h 324"/>
                <a:gd name="T30" fmla="*/ 2147483647 w 743"/>
                <a:gd name="T31" fmla="*/ 2147483647 h 324"/>
                <a:gd name="T32" fmla="*/ 2147483647 w 743"/>
                <a:gd name="T33" fmla="*/ 2147483647 h 324"/>
                <a:gd name="T34" fmla="*/ 2147483647 w 743"/>
                <a:gd name="T35" fmla="*/ 2147483647 h 324"/>
                <a:gd name="T36" fmla="*/ 2147483647 w 743"/>
                <a:gd name="T37" fmla="*/ 2147483647 h 324"/>
                <a:gd name="T38" fmla="*/ 2147483647 w 743"/>
                <a:gd name="T39" fmla="*/ 2147483647 h 324"/>
                <a:gd name="T40" fmla="*/ 2147483647 w 743"/>
                <a:gd name="T41" fmla="*/ 2147483647 h 324"/>
                <a:gd name="T42" fmla="*/ 2147483647 w 743"/>
                <a:gd name="T43" fmla="*/ 2147483647 h 324"/>
                <a:gd name="T44" fmla="*/ 2147483647 w 743"/>
                <a:gd name="T45" fmla="*/ 2147483647 h 324"/>
                <a:gd name="T46" fmla="*/ 2147483647 w 743"/>
                <a:gd name="T47" fmla="*/ 2147483647 h 324"/>
                <a:gd name="T48" fmla="*/ 2147483647 w 743"/>
                <a:gd name="T49" fmla="*/ 2147483647 h 324"/>
                <a:gd name="T50" fmla="*/ 2147483647 w 743"/>
                <a:gd name="T51" fmla="*/ 2147483647 h 324"/>
                <a:gd name="T52" fmla="*/ 2147483647 w 743"/>
                <a:gd name="T53" fmla="*/ 2147483647 h 324"/>
                <a:gd name="T54" fmla="*/ 2147483647 w 743"/>
                <a:gd name="T55" fmla="*/ 0 h 324"/>
                <a:gd name="T56" fmla="*/ 2147483647 w 743"/>
                <a:gd name="T57" fmla="*/ 2147483647 h 324"/>
                <a:gd name="T58" fmla="*/ 2147483647 w 743"/>
                <a:gd name="T59" fmla="*/ 2147483647 h 324"/>
                <a:gd name="T60" fmla="*/ 2147483647 w 743"/>
                <a:gd name="T61" fmla="*/ 2147483647 h 324"/>
                <a:gd name="T62" fmla="*/ 2147483647 w 743"/>
                <a:gd name="T63" fmla="*/ 2147483647 h 324"/>
                <a:gd name="T64" fmla="*/ 2147483647 w 743"/>
                <a:gd name="T65" fmla="*/ 2147483647 h 324"/>
                <a:gd name="T66" fmla="*/ 2147483647 w 743"/>
                <a:gd name="T67" fmla="*/ 2147483647 h 324"/>
                <a:gd name="T68" fmla="*/ 2147483647 w 743"/>
                <a:gd name="T69" fmla="*/ 2147483647 h 324"/>
                <a:gd name="T70" fmla="*/ 0 w 743"/>
                <a:gd name="T71" fmla="*/ 2147483647 h 324"/>
                <a:gd name="T72" fmla="*/ 0 w 743"/>
                <a:gd name="T73" fmla="*/ 2147483647 h 324"/>
                <a:gd name="T74" fmla="*/ 0 w 743"/>
                <a:gd name="T75" fmla="*/ 2147483647 h 32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43"/>
                <a:gd name="T115" fmla="*/ 0 h 324"/>
                <a:gd name="T116" fmla="*/ 743 w 743"/>
                <a:gd name="T117" fmla="*/ 324 h 32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43" h="324">
                  <a:moveTo>
                    <a:pt x="0" y="279"/>
                  </a:moveTo>
                  <a:lnTo>
                    <a:pt x="107" y="265"/>
                  </a:lnTo>
                  <a:lnTo>
                    <a:pt x="170" y="235"/>
                  </a:lnTo>
                  <a:lnTo>
                    <a:pt x="288" y="223"/>
                  </a:lnTo>
                  <a:lnTo>
                    <a:pt x="336" y="253"/>
                  </a:lnTo>
                  <a:lnTo>
                    <a:pt x="414" y="242"/>
                  </a:lnTo>
                  <a:lnTo>
                    <a:pt x="530" y="324"/>
                  </a:lnTo>
                  <a:lnTo>
                    <a:pt x="576" y="313"/>
                  </a:lnTo>
                  <a:lnTo>
                    <a:pt x="641" y="220"/>
                  </a:lnTo>
                  <a:lnTo>
                    <a:pt x="694" y="200"/>
                  </a:lnTo>
                  <a:lnTo>
                    <a:pt x="711" y="173"/>
                  </a:lnTo>
                  <a:lnTo>
                    <a:pt x="653" y="183"/>
                  </a:lnTo>
                  <a:lnTo>
                    <a:pt x="638" y="163"/>
                  </a:lnTo>
                  <a:lnTo>
                    <a:pt x="673" y="154"/>
                  </a:lnTo>
                  <a:lnTo>
                    <a:pt x="673" y="142"/>
                  </a:lnTo>
                  <a:lnTo>
                    <a:pt x="633" y="129"/>
                  </a:lnTo>
                  <a:lnTo>
                    <a:pt x="684" y="110"/>
                  </a:lnTo>
                  <a:lnTo>
                    <a:pt x="680" y="130"/>
                  </a:lnTo>
                  <a:lnTo>
                    <a:pt x="712" y="130"/>
                  </a:lnTo>
                  <a:lnTo>
                    <a:pt x="731" y="97"/>
                  </a:lnTo>
                  <a:lnTo>
                    <a:pt x="743" y="95"/>
                  </a:lnTo>
                  <a:lnTo>
                    <a:pt x="735" y="65"/>
                  </a:lnTo>
                  <a:lnTo>
                    <a:pt x="712" y="95"/>
                  </a:lnTo>
                  <a:lnTo>
                    <a:pt x="690" y="29"/>
                  </a:lnTo>
                  <a:lnTo>
                    <a:pt x="705" y="26"/>
                  </a:lnTo>
                  <a:lnTo>
                    <a:pt x="726" y="44"/>
                  </a:lnTo>
                  <a:lnTo>
                    <a:pt x="711" y="13"/>
                  </a:lnTo>
                  <a:lnTo>
                    <a:pt x="694" y="0"/>
                  </a:lnTo>
                  <a:lnTo>
                    <a:pt x="430" y="50"/>
                  </a:lnTo>
                  <a:lnTo>
                    <a:pt x="210" y="77"/>
                  </a:lnTo>
                  <a:lnTo>
                    <a:pt x="180" y="136"/>
                  </a:lnTo>
                  <a:lnTo>
                    <a:pt x="133" y="147"/>
                  </a:lnTo>
                  <a:lnTo>
                    <a:pt x="110" y="177"/>
                  </a:lnTo>
                  <a:lnTo>
                    <a:pt x="26" y="226"/>
                  </a:lnTo>
                  <a:lnTo>
                    <a:pt x="21" y="244"/>
                  </a:lnTo>
                  <a:lnTo>
                    <a:pt x="0" y="254"/>
                  </a:lnTo>
                  <a:lnTo>
                    <a:pt x="0" y="279"/>
                  </a:lnTo>
                  <a:close/>
                </a:path>
              </a:pathLst>
            </a:custGeom>
            <a:solidFill>
              <a:srgbClr val="ED8B00"/>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8" name="Freeform 51"/>
            <p:cNvSpPr>
              <a:spLocks/>
            </p:cNvSpPr>
            <p:nvPr/>
          </p:nvSpPr>
          <p:spPr bwMode="gray">
            <a:xfrm>
              <a:off x="5419315" y="2360321"/>
              <a:ext cx="444421" cy="274678"/>
            </a:xfrm>
            <a:custGeom>
              <a:avLst/>
              <a:gdLst>
                <a:gd name="T0" fmla="*/ 2147483647 w 442"/>
                <a:gd name="T1" fmla="*/ 2147483647 h 328"/>
                <a:gd name="T2" fmla="*/ 2147483647 w 442"/>
                <a:gd name="T3" fmla="*/ 2147483647 h 328"/>
                <a:gd name="T4" fmla="*/ 2147483647 w 442"/>
                <a:gd name="T5" fmla="*/ 0 h 328"/>
                <a:gd name="T6" fmla="*/ 2147483647 w 442"/>
                <a:gd name="T7" fmla="*/ 2147483647 h 328"/>
                <a:gd name="T8" fmla="*/ 2147483647 w 442"/>
                <a:gd name="T9" fmla="*/ 2147483647 h 328"/>
                <a:gd name="T10" fmla="*/ 2147483647 w 442"/>
                <a:gd name="T11" fmla="*/ 2147483647 h 328"/>
                <a:gd name="T12" fmla="*/ 2147483647 w 442"/>
                <a:gd name="T13" fmla="*/ 2147483647 h 328"/>
                <a:gd name="T14" fmla="*/ 2147483647 w 442"/>
                <a:gd name="T15" fmla="*/ 2147483647 h 328"/>
                <a:gd name="T16" fmla="*/ 2147483647 w 442"/>
                <a:gd name="T17" fmla="*/ 2147483647 h 328"/>
                <a:gd name="T18" fmla="*/ 2147483647 w 442"/>
                <a:gd name="T19" fmla="*/ 2147483647 h 328"/>
                <a:gd name="T20" fmla="*/ 2147483647 w 442"/>
                <a:gd name="T21" fmla="*/ 2147483647 h 328"/>
                <a:gd name="T22" fmla="*/ 2147483647 w 442"/>
                <a:gd name="T23" fmla="*/ 2147483647 h 328"/>
                <a:gd name="T24" fmla="*/ 2147483647 w 442"/>
                <a:gd name="T25" fmla="*/ 2147483647 h 328"/>
                <a:gd name="T26" fmla="*/ 2147483647 w 442"/>
                <a:gd name="T27" fmla="*/ 2147483647 h 328"/>
                <a:gd name="T28" fmla="*/ 2147483647 w 442"/>
                <a:gd name="T29" fmla="*/ 2147483647 h 328"/>
                <a:gd name="T30" fmla="*/ 2147483647 w 442"/>
                <a:gd name="T31" fmla="*/ 2147483647 h 328"/>
                <a:gd name="T32" fmla="*/ 2147483647 w 442"/>
                <a:gd name="T33" fmla="*/ 2147483647 h 328"/>
                <a:gd name="T34" fmla="*/ 0 w 442"/>
                <a:gd name="T35" fmla="*/ 2147483647 h 328"/>
                <a:gd name="T36" fmla="*/ 2147483647 w 442"/>
                <a:gd name="T37" fmla="*/ 2147483647 h 328"/>
                <a:gd name="T38" fmla="*/ 2147483647 w 442"/>
                <a:gd name="T39" fmla="*/ 2147483647 h 3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2"/>
                <a:gd name="T61" fmla="*/ 0 h 328"/>
                <a:gd name="T62" fmla="*/ 442 w 442"/>
                <a:gd name="T63" fmla="*/ 328 h 3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2" h="328">
                  <a:moveTo>
                    <a:pt x="19" y="42"/>
                  </a:moveTo>
                  <a:lnTo>
                    <a:pt x="82" y="12"/>
                  </a:lnTo>
                  <a:lnTo>
                    <a:pt x="200" y="0"/>
                  </a:lnTo>
                  <a:lnTo>
                    <a:pt x="248" y="30"/>
                  </a:lnTo>
                  <a:lnTo>
                    <a:pt x="326" y="19"/>
                  </a:lnTo>
                  <a:lnTo>
                    <a:pt x="442" y="101"/>
                  </a:lnTo>
                  <a:lnTo>
                    <a:pt x="391" y="163"/>
                  </a:lnTo>
                  <a:lnTo>
                    <a:pt x="394" y="191"/>
                  </a:lnTo>
                  <a:lnTo>
                    <a:pt x="306" y="271"/>
                  </a:lnTo>
                  <a:lnTo>
                    <a:pt x="291" y="274"/>
                  </a:lnTo>
                  <a:lnTo>
                    <a:pt x="285" y="298"/>
                  </a:lnTo>
                  <a:lnTo>
                    <a:pt x="265" y="284"/>
                  </a:lnTo>
                  <a:lnTo>
                    <a:pt x="282" y="307"/>
                  </a:lnTo>
                  <a:lnTo>
                    <a:pt x="265" y="328"/>
                  </a:lnTo>
                  <a:lnTo>
                    <a:pt x="250" y="325"/>
                  </a:lnTo>
                  <a:lnTo>
                    <a:pt x="189" y="231"/>
                  </a:lnTo>
                  <a:lnTo>
                    <a:pt x="57" y="113"/>
                  </a:lnTo>
                  <a:lnTo>
                    <a:pt x="0" y="77"/>
                  </a:lnTo>
                  <a:lnTo>
                    <a:pt x="19" y="42"/>
                  </a:lnTo>
                  <a:close/>
                </a:path>
              </a:pathLst>
            </a:custGeom>
            <a:solidFill>
              <a:srgbClr val="ED8B00"/>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49" name="Freeform 52"/>
            <p:cNvSpPr>
              <a:spLocks/>
            </p:cNvSpPr>
            <p:nvPr/>
          </p:nvSpPr>
          <p:spPr bwMode="gray">
            <a:xfrm>
              <a:off x="5978745" y="1877844"/>
              <a:ext cx="93712" cy="125396"/>
            </a:xfrm>
            <a:custGeom>
              <a:avLst/>
              <a:gdLst>
                <a:gd name="T0" fmla="*/ 0 w 92"/>
                <a:gd name="T1" fmla="*/ 2147483647 h 147"/>
                <a:gd name="T2" fmla="*/ 2147483647 w 92"/>
                <a:gd name="T3" fmla="*/ 0 h 147"/>
                <a:gd name="T4" fmla="*/ 2147483647 w 92"/>
                <a:gd name="T5" fmla="*/ 0 h 147"/>
                <a:gd name="T6" fmla="*/ 2147483647 w 92"/>
                <a:gd name="T7" fmla="*/ 2147483647 h 147"/>
                <a:gd name="T8" fmla="*/ 2147483647 w 92"/>
                <a:gd name="T9" fmla="*/ 2147483647 h 147"/>
                <a:gd name="T10" fmla="*/ 2147483647 w 92"/>
                <a:gd name="T11" fmla="*/ 2147483647 h 147"/>
                <a:gd name="T12" fmla="*/ 2147483647 w 92"/>
                <a:gd name="T13" fmla="*/ 2147483647 h 147"/>
                <a:gd name="T14" fmla="*/ 2147483647 w 92"/>
                <a:gd name="T15" fmla="*/ 2147483647 h 147"/>
                <a:gd name="T16" fmla="*/ 2147483647 w 92"/>
                <a:gd name="T17" fmla="*/ 2147483647 h 147"/>
                <a:gd name="T18" fmla="*/ 2147483647 w 92"/>
                <a:gd name="T19" fmla="*/ 2147483647 h 147"/>
                <a:gd name="T20" fmla="*/ 2147483647 w 92"/>
                <a:gd name="T21" fmla="*/ 2147483647 h 147"/>
                <a:gd name="T22" fmla="*/ 2147483647 w 92"/>
                <a:gd name="T23" fmla="*/ 2147483647 h 147"/>
                <a:gd name="T24" fmla="*/ 2147483647 w 92"/>
                <a:gd name="T25" fmla="*/ 2147483647 h 147"/>
                <a:gd name="T26" fmla="*/ 2147483647 w 92"/>
                <a:gd name="T27" fmla="*/ 2147483647 h 147"/>
                <a:gd name="T28" fmla="*/ 2147483647 w 92"/>
                <a:gd name="T29" fmla="*/ 2147483647 h 147"/>
                <a:gd name="T30" fmla="*/ 0 w 92"/>
                <a:gd name="T31" fmla="*/ 2147483647 h 147"/>
                <a:gd name="T32" fmla="*/ 0 w 92"/>
                <a:gd name="T33" fmla="*/ 2147483647 h 14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92"/>
                <a:gd name="T52" fmla="*/ 0 h 147"/>
                <a:gd name="T53" fmla="*/ 92 w 92"/>
                <a:gd name="T54" fmla="*/ 147 h 14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92" h="147">
                  <a:moveTo>
                    <a:pt x="0" y="13"/>
                  </a:moveTo>
                  <a:lnTo>
                    <a:pt x="13" y="0"/>
                  </a:lnTo>
                  <a:lnTo>
                    <a:pt x="30" y="0"/>
                  </a:lnTo>
                  <a:lnTo>
                    <a:pt x="24" y="15"/>
                  </a:lnTo>
                  <a:lnTo>
                    <a:pt x="19" y="19"/>
                  </a:lnTo>
                  <a:lnTo>
                    <a:pt x="24" y="36"/>
                  </a:lnTo>
                  <a:lnTo>
                    <a:pt x="45" y="59"/>
                  </a:lnTo>
                  <a:lnTo>
                    <a:pt x="50" y="77"/>
                  </a:lnTo>
                  <a:lnTo>
                    <a:pt x="68" y="97"/>
                  </a:lnTo>
                  <a:lnTo>
                    <a:pt x="81" y="101"/>
                  </a:lnTo>
                  <a:lnTo>
                    <a:pt x="88" y="115"/>
                  </a:lnTo>
                  <a:lnTo>
                    <a:pt x="75" y="126"/>
                  </a:lnTo>
                  <a:lnTo>
                    <a:pt x="89" y="124"/>
                  </a:lnTo>
                  <a:lnTo>
                    <a:pt x="92" y="135"/>
                  </a:lnTo>
                  <a:lnTo>
                    <a:pt x="36" y="147"/>
                  </a:lnTo>
                  <a:lnTo>
                    <a:pt x="0" y="13"/>
                  </a:lnTo>
                  <a:close/>
                </a:path>
              </a:pathLst>
            </a:custGeom>
            <a:solidFill>
              <a:srgbClr val="003C7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0" name="Freeform 53"/>
            <p:cNvSpPr>
              <a:spLocks/>
            </p:cNvSpPr>
            <p:nvPr/>
          </p:nvSpPr>
          <p:spPr bwMode="gray">
            <a:xfrm>
              <a:off x="5545684" y="1687957"/>
              <a:ext cx="512574" cy="262735"/>
            </a:xfrm>
            <a:custGeom>
              <a:avLst/>
              <a:gdLst>
                <a:gd name="T0" fmla="*/ 2147483647 w 506"/>
                <a:gd name="T1" fmla="*/ 2147483647 h 317"/>
                <a:gd name="T2" fmla="*/ 2147483647 w 506"/>
                <a:gd name="T3" fmla="*/ 2147483647 h 317"/>
                <a:gd name="T4" fmla="*/ 2147483647 w 506"/>
                <a:gd name="T5" fmla="*/ 2147483647 h 317"/>
                <a:gd name="T6" fmla="*/ 2147483647 w 506"/>
                <a:gd name="T7" fmla="*/ 2147483647 h 317"/>
                <a:gd name="T8" fmla="*/ 2147483647 w 506"/>
                <a:gd name="T9" fmla="*/ 2147483647 h 317"/>
                <a:gd name="T10" fmla="*/ 2147483647 w 506"/>
                <a:gd name="T11" fmla="*/ 2147483647 h 317"/>
                <a:gd name="T12" fmla="*/ 2147483647 w 506"/>
                <a:gd name="T13" fmla="*/ 2147483647 h 317"/>
                <a:gd name="T14" fmla="*/ 2147483647 w 506"/>
                <a:gd name="T15" fmla="*/ 2147483647 h 317"/>
                <a:gd name="T16" fmla="*/ 2147483647 w 506"/>
                <a:gd name="T17" fmla="*/ 2147483647 h 317"/>
                <a:gd name="T18" fmla="*/ 2147483647 w 506"/>
                <a:gd name="T19" fmla="*/ 2147483647 h 317"/>
                <a:gd name="T20" fmla="*/ 2147483647 w 506"/>
                <a:gd name="T21" fmla="*/ 2147483647 h 317"/>
                <a:gd name="T22" fmla="*/ 2147483647 w 506"/>
                <a:gd name="T23" fmla="*/ 0 h 317"/>
                <a:gd name="T24" fmla="*/ 2147483647 w 506"/>
                <a:gd name="T25" fmla="*/ 2147483647 h 317"/>
                <a:gd name="T26" fmla="*/ 2147483647 w 506"/>
                <a:gd name="T27" fmla="*/ 2147483647 h 317"/>
                <a:gd name="T28" fmla="*/ 0 w 506"/>
                <a:gd name="T29" fmla="*/ 2147483647 h 317"/>
                <a:gd name="T30" fmla="*/ 2147483647 w 506"/>
                <a:gd name="T31" fmla="*/ 2147483647 h 317"/>
                <a:gd name="T32" fmla="*/ 2147483647 w 506"/>
                <a:gd name="T33" fmla="*/ 2147483647 h 3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6"/>
                <a:gd name="T52" fmla="*/ 0 h 317"/>
                <a:gd name="T53" fmla="*/ 506 w 506"/>
                <a:gd name="T54" fmla="*/ 317 h 3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6" h="317">
                  <a:moveTo>
                    <a:pt x="39" y="317"/>
                  </a:moveTo>
                  <a:lnTo>
                    <a:pt x="124" y="303"/>
                  </a:lnTo>
                  <a:lnTo>
                    <a:pt x="428" y="245"/>
                  </a:lnTo>
                  <a:lnTo>
                    <a:pt x="441" y="232"/>
                  </a:lnTo>
                  <a:lnTo>
                    <a:pt x="458" y="232"/>
                  </a:lnTo>
                  <a:lnTo>
                    <a:pt x="478" y="218"/>
                  </a:lnTo>
                  <a:lnTo>
                    <a:pt x="506" y="182"/>
                  </a:lnTo>
                  <a:lnTo>
                    <a:pt x="456" y="142"/>
                  </a:lnTo>
                  <a:lnTo>
                    <a:pt x="455" y="106"/>
                  </a:lnTo>
                  <a:lnTo>
                    <a:pt x="478" y="54"/>
                  </a:lnTo>
                  <a:lnTo>
                    <a:pt x="444" y="38"/>
                  </a:lnTo>
                  <a:lnTo>
                    <a:pt x="408" y="0"/>
                  </a:lnTo>
                  <a:lnTo>
                    <a:pt x="71" y="62"/>
                  </a:lnTo>
                  <a:lnTo>
                    <a:pt x="55" y="38"/>
                  </a:lnTo>
                  <a:lnTo>
                    <a:pt x="0" y="77"/>
                  </a:lnTo>
                  <a:lnTo>
                    <a:pt x="39" y="317"/>
                  </a:lnTo>
                  <a:close/>
                </a:path>
              </a:pathLst>
            </a:custGeom>
            <a:solidFill>
              <a:srgbClr val="003C71"/>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1" name="Freeform 54"/>
            <p:cNvSpPr>
              <a:spLocks/>
            </p:cNvSpPr>
            <p:nvPr/>
          </p:nvSpPr>
          <p:spPr bwMode="gray">
            <a:xfrm>
              <a:off x="6001463" y="1733339"/>
              <a:ext cx="110750" cy="217353"/>
            </a:xfrm>
            <a:custGeom>
              <a:avLst/>
              <a:gdLst>
                <a:gd name="T0" fmla="*/ 2147483647 w 109"/>
                <a:gd name="T1" fmla="*/ 2147483647 h 260"/>
                <a:gd name="T2" fmla="*/ 2147483647 w 109"/>
                <a:gd name="T3" fmla="*/ 2147483647 h 260"/>
                <a:gd name="T4" fmla="*/ 2147483647 w 109"/>
                <a:gd name="T5" fmla="*/ 2147483647 h 260"/>
                <a:gd name="T6" fmla="*/ 2147483647 w 109"/>
                <a:gd name="T7" fmla="*/ 2147483647 h 260"/>
                <a:gd name="T8" fmla="*/ 2147483647 w 109"/>
                <a:gd name="T9" fmla="*/ 2147483647 h 260"/>
                <a:gd name="T10" fmla="*/ 2147483647 w 109"/>
                <a:gd name="T11" fmla="*/ 0 h 260"/>
                <a:gd name="T12" fmla="*/ 2147483647 w 109"/>
                <a:gd name="T13" fmla="*/ 2147483647 h 260"/>
                <a:gd name="T14" fmla="*/ 2147483647 w 109"/>
                <a:gd name="T15" fmla="*/ 2147483647 h 260"/>
                <a:gd name="T16" fmla="*/ 2147483647 w 109"/>
                <a:gd name="T17" fmla="*/ 2147483647 h 260"/>
                <a:gd name="T18" fmla="*/ 2147483647 w 109"/>
                <a:gd name="T19" fmla="*/ 2147483647 h 260"/>
                <a:gd name="T20" fmla="*/ 2147483647 w 109"/>
                <a:gd name="T21" fmla="*/ 2147483647 h 260"/>
                <a:gd name="T22" fmla="*/ 2147483647 w 109"/>
                <a:gd name="T23" fmla="*/ 2147483647 h 260"/>
                <a:gd name="T24" fmla="*/ 2147483647 w 109"/>
                <a:gd name="T25" fmla="*/ 2147483647 h 260"/>
                <a:gd name="T26" fmla="*/ 2147483647 w 109"/>
                <a:gd name="T27" fmla="*/ 2147483647 h 260"/>
                <a:gd name="T28" fmla="*/ 2147483647 w 109"/>
                <a:gd name="T29" fmla="*/ 2147483647 h 260"/>
                <a:gd name="T30" fmla="*/ 2147483647 w 109"/>
                <a:gd name="T31" fmla="*/ 2147483647 h 260"/>
                <a:gd name="T32" fmla="*/ 2147483647 w 109"/>
                <a:gd name="T33" fmla="*/ 2147483647 h 260"/>
                <a:gd name="T34" fmla="*/ 2147483647 w 109"/>
                <a:gd name="T35" fmla="*/ 2147483647 h 260"/>
                <a:gd name="T36" fmla="*/ 2147483647 w 109"/>
                <a:gd name="T37" fmla="*/ 2147483647 h 260"/>
                <a:gd name="T38" fmla="*/ 2147483647 w 109"/>
                <a:gd name="T39" fmla="*/ 2147483647 h 260"/>
                <a:gd name="T40" fmla="*/ 2147483647 w 109"/>
                <a:gd name="T41" fmla="*/ 2147483647 h 260"/>
                <a:gd name="T42" fmla="*/ 2147483647 w 109"/>
                <a:gd name="T43" fmla="*/ 2147483647 h 260"/>
                <a:gd name="T44" fmla="*/ 2147483647 w 109"/>
                <a:gd name="T45" fmla="*/ 2147483647 h 260"/>
                <a:gd name="T46" fmla="*/ 2147483647 w 109"/>
                <a:gd name="T47" fmla="*/ 2147483647 h 260"/>
                <a:gd name="T48" fmla="*/ 0 w 109"/>
                <a:gd name="T49" fmla="*/ 2147483647 h 260"/>
                <a:gd name="T50" fmla="*/ 2147483647 w 109"/>
                <a:gd name="T51" fmla="*/ 2147483647 h 260"/>
                <a:gd name="T52" fmla="*/ 2147483647 w 109"/>
                <a:gd name="T53" fmla="*/ 2147483647 h 26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9"/>
                <a:gd name="T82" fmla="*/ 0 h 260"/>
                <a:gd name="T83" fmla="*/ 109 w 109"/>
                <a:gd name="T84" fmla="*/ 260 h 26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9" h="260">
                  <a:moveTo>
                    <a:pt x="6" y="178"/>
                  </a:moveTo>
                  <a:lnTo>
                    <a:pt x="26" y="164"/>
                  </a:lnTo>
                  <a:lnTo>
                    <a:pt x="54" y="128"/>
                  </a:lnTo>
                  <a:lnTo>
                    <a:pt x="4" y="88"/>
                  </a:lnTo>
                  <a:lnTo>
                    <a:pt x="3" y="52"/>
                  </a:lnTo>
                  <a:lnTo>
                    <a:pt x="26" y="0"/>
                  </a:lnTo>
                  <a:lnTo>
                    <a:pt x="100" y="26"/>
                  </a:lnTo>
                  <a:lnTo>
                    <a:pt x="101" y="35"/>
                  </a:lnTo>
                  <a:lnTo>
                    <a:pt x="92" y="64"/>
                  </a:lnTo>
                  <a:lnTo>
                    <a:pt x="85" y="70"/>
                  </a:lnTo>
                  <a:lnTo>
                    <a:pt x="83" y="85"/>
                  </a:lnTo>
                  <a:lnTo>
                    <a:pt x="91" y="90"/>
                  </a:lnTo>
                  <a:lnTo>
                    <a:pt x="109" y="85"/>
                  </a:lnTo>
                  <a:lnTo>
                    <a:pt x="109" y="129"/>
                  </a:lnTo>
                  <a:lnTo>
                    <a:pt x="109" y="157"/>
                  </a:lnTo>
                  <a:lnTo>
                    <a:pt x="109" y="172"/>
                  </a:lnTo>
                  <a:lnTo>
                    <a:pt x="103" y="185"/>
                  </a:lnTo>
                  <a:lnTo>
                    <a:pt x="95" y="187"/>
                  </a:lnTo>
                  <a:lnTo>
                    <a:pt x="98" y="199"/>
                  </a:lnTo>
                  <a:lnTo>
                    <a:pt x="71" y="260"/>
                  </a:lnTo>
                  <a:lnTo>
                    <a:pt x="65" y="260"/>
                  </a:lnTo>
                  <a:lnTo>
                    <a:pt x="62" y="237"/>
                  </a:lnTo>
                  <a:lnTo>
                    <a:pt x="44" y="237"/>
                  </a:lnTo>
                  <a:lnTo>
                    <a:pt x="6" y="213"/>
                  </a:lnTo>
                  <a:lnTo>
                    <a:pt x="0" y="193"/>
                  </a:lnTo>
                  <a:lnTo>
                    <a:pt x="6" y="178"/>
                  </a:lnTo>
                  <a:close/>
                </a:path>
              </a:pathLst>
            </a:custGeom>
            <a:solidFill>
              <a:schemeClr val="accent2">
                <a:lumMod val="75000"/>
              </a:schemeClr>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2" name="Freeform 55"/>
            <p:cNvSpPr>
              <a:spLocks/>
            </p:cNvSpPr>
            <p:nvPr/>
          </p:nvSpPr>
          <p:spPr bwMode="gray">
            <a:xfrm>
              <a:off x="5602479" y="1395367"/>
              <a:ext cx="518254" cy="374994"/>
            </a:xfrm>
            <a:custGeom>
              <a:avLst/>
              <a:gdLst>
                <a:gd name="T0" fmla="*/ 2147483647 w 517"/>
                <a:gd name="T1" fmla="*/ 2147483647 h 450"/>
                <a:gd name="T2" fmla="*/ 2147483647 w 517"/>
                <a:gd name="T3" fmla="*/ 2147483647 h 450"/>
                <a:gd name="T4" fmla="*/ 2147483647 w 517"/>
                <a:gd name="T5" fmla="*/ 2147483647 h 450"/>
                <a:gd name="T6" fmla="*/ 2147483647 w 517"/>
                <a:gd name="T7" fmla="*/ 2147483647 h 450"/>
                <a:gd name="T8" fmla="*/ 2147483647 w 517"/>
                <a:gd name="T9" fmla="*/ 2147483647 h 450"/>
                <a:gd name="T10" fmla="*/ 2147483647 w 517"/>
                <a:gd name="T11" fmla="*/ 2147483647 h 450"/>
                <a:gd name="T12" fmla="*/ 2147483647 w 517"/>
                <a:gd name="T13" fmla="*/ 2147483647 h 450"/>
                <a:gd name="T14" fmla="*/ 2147483647 w 517"/>
                <a:gd name="T15" fmla="*/ 2147483647 h 450"/>
                <a:gd name="T16" fmla="*/ 2147483647 w 517"/>
                <a:gd name="T17" fmla="*/ 2147483647 h 450"/>
                <a:gd name="T18" fmla="*/ 2147483647 w 517"/>
                <a:gd name="T19" fmla="*/ 2147483647 h 450"/>
                <a:gd name="T20" fmla="*/ 2147483647 w 517"/>
                <a:gd name="T21" fmla="*/ 2147483647 h 450"/>
                <a:gd name="T22" fmla="*/ 2147483647 w 517"/>
                <a:gd name="T23" fmla="*/ 2147483647 h 450"/>
                <a:gd name="T24" fmla="*/ 2147483647 w 517"/>
                <a:gd name="T25" fmla="*/ 0 h 450"/>
                <a:gd name="T26" fmla="*/ 2147483647 w 517"/>
                <a:gd name="T27" fmla="*/ 2147483647 h 450"/>
                <a:gd name="T28" fmla="*/ 2147483647 w 517"/>
                <a:gd name="T29" fmla="*/ 2147483647 h 450"/>
                <a:gd name="T30" fmla="*/ 2147483647 w 517"/>
                <a:gd name="T31" fmla="*/ 2147483647 h 450"/>
                <a:gd name="T32" fmla="*/ 2147483647 w 517"/>
                <a:gd name="T33" fmla="*/ 2147483647 h 450"/>
                <a:gd name="T34" fmla="*/ 2147483647 w 517"/>
                <a:gd name="T35" fmla="*/ 2147483647 h 450"/>
                <a:gd name="T36" fmla="*/ 2147483647 w 517"/>
                <a:gd name="T37" fmla="*/ 2147483647 h 450"/>
                <a:gd name="T38" fmla="*/ 2147483647 w 517"/>
                <a:gd name="T39" fmla="*/ 2147483647 h 450"/>
                <a:gd name="T40" fmla="*/ 2147483647 w 517"/>
                <a:gd name="T41" fmla="*/ 2147483647 h 450"/>
                <a:gd name="T42" fmla="*/ 2147483647 w 517"/>
                <a:gd name="T43" fmla="*/ 2147483647 h 450"/>
                <a:gd name="T44" fmla="*/ 2147483647 w 517"/>
                <a:gd name="T45" fmla="*/ 2147483647 h 450"/>
                <a:gd name="T46" fmla="*/ 2147483647 w 517"/>
                <a:gd name="T47" fmla="*/ 2147483647 h 450"/>
                <a:gd name="T48" fmla="*/ 2147483647 w 517"/>
                <a:gd name="T49" fmla="*/ 2147483647 h 450"/>
                <a:gd name="T50" fmla="*/ 2147483647 w 517"/>
                <a:gd name="T51" fmla="*/ 2147483647 h 450"/>
                <a:gd name="T52" fmla="*/ 2147483647 w 517"/>
                <a:gd name="T53" fmla="*/ 2147483647 h 450"/>
                <a:gd name="T54" fmla="*/ 2147483647 w 517"/>
                <a:gd name="T55" fmla="*/ 2147483647 h 450"/>
                <a:gd name="T56" fmla="*/ 2147483647 w 517"/>
                <a:gd name="T57" fmla="*/ 2147483647 h 450"/>
                <a:gd name="T58" fmla="*/ 2147483647 w 517"/>
                <a:gd name="T59" fmla="*/ 2147483647 h 450"/>
                <a:gd name="T60" fmla="*/ 2147483647 w 517"/>
                <a:gd name="T61" fmla="*/ 2147483647 h 450"/>
                <a:gd name="T62" fmla="*/ 2147483647 w 517"/>
                <a:gd name="T63" fmla="*/ 2147483647 h 450"/>
                <a:gd name="T64" fmla="*/ 2147483647 w 517"/>
                <a:gd name="T65" fmla="*/ 2147483647 h 450"/>
                <a:gd name="T66" fmla="*/ 2147483647 w 517"/>
                <a:gd name="T67" fmla="*/ 2147483647 h 450"/>
                <a:gd name="T68" fmla="*/ 0 w 517"/>
                <a:gd name="T69" fmla="*/ 2147483647 h 450"/>
                <a:gd name="T70" fmla="*/ 2147483647 w 517"/>
                <a:gd name="T71" fmla="*/ 2147483647 h 450"/>
                <a:gd name="T72" fmla="*/ 2147483647 w 517"/>
                <a:gd name="T73" fmla="*/ 2147483647 h 4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17"/>
                <a:gd name="T112" fmla="*/ 0 h 450"/>
                <a:gd name="T113" fmla="*/ 517 w 517"/>
                <a:gd name="T114" fmla="*/ 450 h 45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17" h="450">
                  <a:moveTo>
                    <a:pt x="16" y="412"/>
                  </a:moveTo>
                  <a:lnTo>
                    <a:pt x="353" y="350"/>
                  </a:lnTo>
                  <a:lnTo>
                    <a:pt x="389" y="388"/>
                  </a:lnTo>
                  <a:lnTo>
                    <a:pt x="423" y="404"/>
                  </a:lnTo>
                  <a:lnTo>
                    <a:pt x="497" y="430"/>
                  </a:lnTo>
                  <a:lnTo>
                    <a:pt x="503" y="450"/>
                  </a:lnTo>
                  <a:lnTo>
                    <a:pt x="515" y="423"/>
                  </a:lnTo>
                  <a:lnTo>
                    <a:pt x="517" y="385"/>
                  </a:lnTo>
                  <a:lnTo>
                    <a:pt x="503" y="312"/>
                  </a:lnTo>
                  <a:lnTo>
                    <a:pt x="503" y="236"/>
                  </a:lnTo>
                  <a:lnTo>
                    <a:pt x="467" y="126"/>
                  </a:lnTo>
                  <a:lnTo>
                    <a:pt x="461" y="77"/>
                  </a:lnTo>
                  <a:lnTo>
                    <a:pt x="438" y="0"/>
                  </a:lnTo>
                  <a:lnTo>
                    <a:pt x="329" y="26"/>
                  </a:lnTo>
                  <a:lnTo>
                    <a:pt x="268" y="89"/>
                  </a:lnTo>
                  <a:lnTo>
                    <a:pt x="265" y="106"/>
                  </a:lnTo>
                  <a:lnTo>
                    <a:pt x="230" y="144"/>
                  </a:lnTo>
                  <a:lnTo>
                    <a:pt x="239" y="157"/>
                  </a:lnTo>
                  <a:lnTo>
                    <a:pt x="247" y="168"/>
                  </a:lnTo>
                  <a:lnTo>
                    <a:pt x="241" y="171"/>
                  </a:lnTo>
                  <a:lnTo>
                    <a:pt x="251" y="186"/>
                  </a:lnTo>
                  <a:lnTo>
                    <a:pt x="253" y="200"/>
                  </a:lnTo>
                  <a:lnTo>
                    <a:pt x="219" y="232"/>
                  </a:lnTo>
                  <a:lnTo>
                    <a:pt x="169" y="245"/>
                  </a:lnTo>
                  <a:lnTo>
                    <a:pt x="157" y="254"/>
                  </a:lnTo>
                  <a:lnTo>
                    <a:pt x="139" y="247"/>
                  </a:lnTo>
                  <a:lnTo>
                    <a:pt x="83" y="253"/>
                  </a:lnTo>
                  <a:lnTo>
                    <a:pt x="42" y="270"/>
                  </a:lnTo>
                  <a:lnTo>
                    <a:pt x="42" y="291"/>
                  </a:lnTo>
                  <a:lnTo>
                    <a:pt x="50" y="304"/>
                  </a:lnTo>
                  <a:lnTo>
                    <a:pt x="56" y="304"/>
                  </a:lnTo>
                  <a:lnTo>
                    <a:pt x="62" y="321"/>
                  </a:lnTo>
                  <a:lnTo>
                    <a:pt x="51" y="330"/>
                  </a:lnTo>
                  <a:lnTo>
                    <a:pt x="47" y="345"/>
                  </a:lnTo>
                  <a:lnTo>
                    <a:pt x="0" y="388"/>
                  </a:lnTo>
                  <a:lnTo>
                    <a:pt x="16" y="412"/>
                  </a:lnTo>
                  <a:close/>
                </a:path>
              </a:pathLst>
            </a:custGeom>
            <a:solidFill>
              <a:srgbClr val="005EB8"/>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3" name="Freeform 56"/>
            <p:cNvSpPr>
              <a:spLocks/>
            </p:cNvSpPr>
            <p:nvPr/>
          </p:nvSpPr>
          <p:spPr bwMode="gray">
            <a:xfrm>
              <a:off x="6110794" y="1631828"/>
              <a:ext cx="149086" cy="119425"/>
            </a:xfrm>
            <a:custGeom>
              <a:avLst/>
              <a:gdLst>
                <a:gd name="T0" fmla="*/ 2147483647 w 150"/>
                <a:gd name="T1" fmla="*/ 2147483647 h 140"/>
                <a:gd name="T2" fmla="*/ 2147483647 w 150"/>
                <a:gd name="T3" fmla="*/ 2147483647 h 140"/>
                <a:gd name="T4" fmla="*/ 2147483647 w 150"/>
                <a:gd name="T5" fmla="*/ 2147483647 h 140"/>
                <a:gd name="T6" fmla="*/ 2147483647 w 150"/>
                <a:gd name="T7" fmla="*/ 2147483647 h 140"/>
                <a:gd name="T8" fmla="*/ 2147483647 w 150"/>
                <a:gd name="T9" fmla="*/ 2147483647 h 140"/>
                <a:gd name="T10" fmla="*/ 2147483647 w 150"/>
                <a:gd name="T11" fmla="*/ 2147483647 h 140"/>
                <a:gd name="T12" fmla="*/ 2147483647 w 150"/>
                <a:gd name="T13" fmla="*/ 2147483647 h 140"/>
                <a:gd name="T14" fmla="*/ 2147483647 w 150"/>
                <a:gd name="T15" fmla="*/ 2147483647 h 140"/>
                <a:gd name="T16" fmla="*/ 2147483647 w 150"/>
                <a:gd name="T17" fmla="*/ 2147483647 h 140"/>
                <a:gd name="T18" fmla="*/ 2147483647 w 150"/>
                <a:gd name="T19" fmla="*/ 2147483647 h 140"/>
                <a:gd name="T20" fmla="*/ 2147483647 w 150"/>
                <a:gd name="T21" fmla="*/ 2147483647 h 140"/>
                <a:gd name="T22" fmla="*/ 2147483647 w 150"/>
                <a:gd name="T23" fmla="*/ 2147483647 h 140"/>
                <a:gd name="T24" fmla="*/ 2147483647 w 150"/>
                <a:gd name="T25" fmla="*/ 0 h 140"/>
                <a:gd name="T26" fmla="*/ 0 w 150"/>
                <a:gd name="T27" fmla="*/ 2147483647 h 140"/>
                <a:gd name="T28" fmla="*/ 2147483647 w 150"/>
                <a:gd name="T29" fmla="*/ 2147483647 h 140"/>
                <a:gd name="T30" fmla="*/ 2147483647 w 150"/>
                <a:gd name="T31" fmla="*/ 2147483647 h 14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0"/>
                <a:gd name="T49" fmla="*/ 0 h 140"/>
                <a:gd name="T50" fmla="*/ 150 w 150"/>
                <a:gd name="T51" fmla="*/ 140 h 14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0" h="140">
                  <a:moveTo>
                    <a:pt x="14" y="102"/>
                  </a:moveTo>
                  <a:lnTo>
                    <a:pt x="12" y="140"/>
                  </a:lnTo>
                  <a:lnTo>
                    <a:pt x="24" y="137"/>
                  </a:lnTo>
                  <a:lnTo>
                    <a:pt x="53" y="115"/>
                  </a:lnTo>
                  <a:lnTo>
                    <a:pt x="62" y="97"/>
                  </a:lnTo>
                  <a:lnTo>
                    <a:pt x="68" y="102"/>
                  </a:lnTo>
                  <a:lnTo>
                    <a:pt x="108" y="91"/>
                  </a:lnTo>
                  <a:lnTo>
                    <a:pt x="109" y="84"/>
                  </a:lnTo>
                  <a:lnTo>
                    <a:pt x="115" y="87"/>
                  </a:lnTo>
                  <a:lnTo>
                    <a:pt x="123" y="81"/>
                  </a:lnTo>
                  <a:lnTo>
                    <a:pt x="135" y="79"/>
                  </a:lnTo>
                  <a:lnTo>
                    <a:pt x="150" y="71"/>
                  </a:lnTo>
                  <a:lnTo>
                    <a:pt x="135" y="0"/>
                  </a:lnTo>
                  <a:lnTo>
                    <a:pt x="0" y="29"/>
                  </a:lnTo>
                  <a:lnTo>
                    <a:pt x="14" y="102"/>
                  </a:lnTo>
                  <a:close/>
                </a:path>
              </a:pathLst>
            </a:custGeom>
            <a:solidFill>
              <a:srgbClr val="005EB8"/>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4" name="Freeform 57"/>
            <p:cNvSpPr>
              <a:spLocks/>
            </p:cNvSpPr>
            <p:nvPr/>
          </p:nvSpPr>
          <p:spPr bwMode="gray">
            <a:xfrm>
              <a:off x="6244262" y="1623469"/>
              <a:ext cx="69574" cy="66878"/>
            </a:xfrm>
            <a:custGeom>
              <a:avLst/>
              <a:gdLst>
                <a:gd name="T0" fmla="*/ 2147483647 w 68"/>
                <a:gd name="T1" fmla="*/ 2147483647 h 78"/>
                <a:gd name="T2" fmla="*/ 2147483647 w 68"/>
                <a:gd name="T3" fmla="*/ 2147483647 h 78"/>
                <a:gd name="T4" fmla="*/ 2147483647 w 68"/>
                <a:gd name="T5" fmla="*/ 2147483647 h 78"/>
                <a:gd name="T6" fmla="*/ 2147483647 w 68"/>
                <a:gd name="T7" fmla="*/ 2147483647 h 78"/>
                <a:gd name="T8" fmla="*/ 2147483647 w 68"/>
                <a:gd name="T9" fmla="*/ 2147483647 h 78"/>
                <a:gd name="T10" fmla="*/ 2147483647 w 68"/>
                <a:gd name="T11" fmla="*/ 2147483647 h 78"/>
                <a:gd name="T12" fmla="*/ 2147483647 w 68"/>
                <a:gd name="T13" fmla="*/ 2147483647 h 78"/>
                <a:gd name="T14" fmla="*/ 2147483647 w 68"/>
                <a:gd name="T15" fmla="*/ 2147483647 h 78"/>
                <a:gd name="T16" fmla="*/ 2147483647 w 68"/>
                <a:gd name="T17" fmla="*/ 2147483647 h 78"/>
                <a:gd name="T18" fmla="*/ 2147483647 w 68"/>
                <a:gd name="T19" fmla="*/ 2147483647 h 78"/>
                <a:gd name="T20" fmla="*/ 2147483647 w 68"/>
                <a:gd name="T21" fmla="*/ 0 h 78"/>
                <a:gd name="T22" fmla="*/ 0 w 68"/>
                <a:gd name="T23" fmla="*/ 2147483647 h 78"/>
                <a:gd name="T24" fmla="*/ 2147483647 w 68"/>
                <a:gd name="T25" fmla="*/ 2147483647 h 78"/>
                <a:gd name="T26" fmla="*/ 2147483647 w 68"/>
                <a:gd name="T27" fmla="*/ 2147483647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78"/>
                <a:gd name="T44" fmla="*/ 68 w 68"/>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78">
                  <a:moveTo>
                    <a:pt x="15" y="78"/>
                  </a:moveTo>
                  <a:lnTo>
                    <a:pt x="44" y="68"/>
                  </a:lnTo>
                  <a:lnTo>
                    <a:pt x="44" y="36"/>
                  </a:lnTo>
                  <a:lnTo>
                    <a:pt x="51" y="44"/>
                  </a:lnTo>
                  <a:lnTo>
                    <a:pt x="53" y="59"/>
                  </a:lnTo>
                  <a:lnTo>
                    <a:pt x="59" y="59"/>
                  </a:lnTo>
                  <a:lnTo>
                    <a:pt x="68" y="44"/>
                  </a:lnTo>
                  <a:lnTo>
                    <a:pt x="59" y="27"/>
                  </a:lnTo>
                  <a:lnTo>
                    <a:pt x="44" y="24"/>
                  </a:lnTo>
                  <a:lnTo>
                    <a:pt x="33" y="3"/>
                  </a:lnTo>
                  <a:lnTo>
                    <a:pt x="24" y="0"/>
                  </a:lnTo>
                  <a:lnTo>
                    <a:pt x="0" y="7"/>
                  </a:lnTo>
                  <a:lnTo>
                    <a:pt x="15" y="78"/>
                  </a:lnTo>
                  <a:close/>
                </a:path>
              </a:pathLst>
            </a:custGeom>
            <a:solidFill>
              <a:srgbClr val="005EB8"/>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5" name="Freeform 58"/>
            <p:cNvSpPr>
              <a:spLocks/>
            </p:cNvSpPr>
            <p:nvPr/>
          </p:nvSpPr>
          <p:spPr bwMode="gray">
            <a:xfrm>
              <a:off x="6110794" y="1543454"/>
              <a:ext cx="291074" cy="118231"/>
            </a:xfrm>
            <a:custGeom>
              <a:avLst/>
              <a:gdLst>
                <a:gd name="T0" fmla="*/ 0 w 291"/>
                <a:gd name="T1" fmla="*/ 2147483647 h 144"/>
                <a:gd name="T2" fmla="*/ 2147483647 w 291"/>
                <a:gd name="T3" fmla="*/ 2147483647 h 144"/>
                <a:gd name="T4" fmla="*/ 2147483647 w 291"/>
                <a:gd name="T5" fmla="*/ 2147483647 h 144"/>
                <a:gd name="T6" fmla="*/ 2147483647 w 291"/>
                <a:gd name="T7" fmla="*/ 2147483647 h 144"/>
                <a:gd name="T8" fmla="*/ 2147483647 w 291"/>
                <a:gd name="T9" fmla="*/ 2147483647 h 144"/>
                <a:gd name="T10" fmla="*/ 2147483647 w 291"/>
                <a:gd name="T11" fmla="*/ 2147483647 h 144"/>
                <a:gd name="T12" fmla="*/ 2147483647 w 291"/>
                <a:gd name="T13" fmla="*/ 2147483647 h 144"/>
                <a:gd name="T14" fmla="*/ 2147483647 w 291"/>
                <a:gd name="T15" fmla="*/ 2147483647 h 144"/>
                <a:gd name="T16" fmla="*/ 2147483647 w 291"/>
                <a:gd name="T17" fmla="*/ 2147483647 h 144"/>
                <a:gd name="T18" fmla="*/ 2147483647 w 291"/>
                <a:gd name="T19" fmla="*/ 2147483647 h 144"/>
                <a:gd name="T20" fmla="*/ 2147483647 w 291"/>
                <a:gd name="T21" fmla="*/ 2147483647 h 144"/>
                <a:gd name="T22" fmla="*/ 2147483647 w 291"/>
                <a:gd name="T23" fmla="*/ 2147483647 h 144"/>
                <a:gd name="T24" fmla="*/ 2147483647 w 291"/>
                <a:gd name="T25" fmla="*/ 2147483647 h 144"/>
                <a:gd name="T26" fmla="*/ 2147483647 w 291"/>
                <a:gd name="T27" fmla="*/ 2147483647 h 144"/>
                <a:gd name="T28" fmla="*/ 2147483647 w 291"/>
                <a:gd name="T29" fmla="*/ 2147483647 h 144"/>
                <a:gd name="T30" fmla="*/ 2147483647 w 291"/>
                <a:gd name="T31" fmla="*/ 2147483647 h 144"/>
                <a:gd name="T32" fmla="*/ 2147483647 w 291"/>
                <a:gd name="T33" fmla="*/ 2147483647 h 144"/>
                <a:gd name="T34" fmla="*/ 2147483647 w 291"/>
                <a:gd name="T35" fmla="*/ 2147483647 h 144"/>
                <a:gd name="T36" fmla="*/ 2147483647 w 291"/>
                <a:gd name="T37" fmla="*/ 2147483647 h 144"/>
                <a:gd name="T38" fmla="*/ 2147483647 w 291"/>
                <a:gd name="T39" fmla="*/ 2147483647 h 144"/>
                <a:gd name="T40" fmla="*/ 2147483647 w 291"/>
                <a:gd name="T41" fmla="*/ 2147483647 h 144"/>
                <a:gd name="T42" fmla="*/ 2147483647 w 291"/>
                <a:gd name="T43" fmla="*/ 2147483647 h 144"/>
                <a:gd name="T44" fmla="*/ 2147483647 w 291"/>
                <a:gd name="T45" fmla="*/ 2147483647 h 144"/>
                <a:gd name="T46" fmla="*/ 2147483647 w 291"/>
                <a:gd name="T47" fmla="*/ 2147483647 h 144"/>
                <a:gd name="T48" fmla="*/ 2147483647 w 291"/>
                <a:gd name="T49" fmla="*/ 2147483647 h 144"/>
                <a:gd name="T50" fmla="*/ 2147483647 w 291"/>
                <a:gd name="T51" fmla="*/ 2147483647 h 144"/>
                <a:gd name="T52" fmla="*/ 2147483647 w 291"/>
                <a:gd name="T53" fmla="*/ 2147483647 h 144"/>
                <a:gd name="T54" fmla="*/ 2147483647 w 291"/>
                <a:gd name="T55" fmla="*/ 0 h 144"/>
                <a:gd name="T56" fmla="*/ 2147483647 w 291"/>
                <a:gd name="T57" fmla="*/ 2147483647 h 144"/>
                <a:gd name="T58" fmla="*/ 2147483647 w 291"/>
                <a:gd name="T59" fmla="*/ 2147483647 h 144"/>
                <a:gd name="T60" fmla="*/ 0 w 291"/>
                <a:gd name="T61" fmla="*/ 2147483647 h 144"/>
                <a:gd name="T62" fmla="*/ 0 w 291"/>
                <a:gd name="T63" fmla="*/ 2147483647 h 144"/>
                <a:gd name="T64" fmla="*/ 0 w 291"/>
                <a:gd name="T65" fmla="*/ 2147483647 h 14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91"/>
                <a:gd name="T100" fmla="*/ 0 h 144"/>
                <a:gd name="T101" fmla="*/ 291 w 291"/>
                <a:gd name="T102" fmla="*/ 144 h 14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91" h="144">
                  <a:moveTo>
                    <a:pt x="0" y="135"/>
                  </a:moveTo>
                  <a:lnTo>
                    <a:pt x="135" y="106"/>
                  </a:lnTo>
                  <a:lnTo>
                    <a:pt x="159" y="99"/>
                  </a:lnTo>
                  <a:lnTo>
                    <a:pt x="168" y="102"/>
                  </a:lnTo>
                  <a:lnTo>
                    <a:pt x="179" y="123"/>
                  </a:lnTo>
                  <a:lnTo>
                    <a:pt x="194" y="126"/>
                  </a:lnTo>
                  <a:lnTo>
                    <a:pt x="203" y="143"/>
                  </a:lnTo>
                  <a:lnTo>
                    <a:pt x="212" y="144"/>
                  </a:lnTo>
                  <a:lnTo>
                    <a:pt x="223" y="127"/>
                  </a:lnTo>
                  <a:lnTo>
                    <a:pt x="227" y="114"/>
                  </a:lnTo>
                  <a:lnTo>
                    <a:pt x="238" y="132"/>
                  </a:lnTo>
                  <a:lnTo>
                    <a:pt x="291" y="115"/>
                  </a:lnTo>
                  <a:lnTo>
                    <a:pt x="288" y="96"/>
                  </a:lnTo>
                  <a:lnTo>
                    <a:pt x="273" y="70"/>
                  </a:lnTo>
                  <a:lnTo>
                    <a:pt x="265" y="67"/>
                  </a:lnTo>
                  <a:lnTo>
                    <a:pt x="256" y="68"/>
                  </a:lnTo>
                  <a:lnTo>
                    <a:pt x="258" y="73"/>
                  </a:lnTo>
                  <a:lnTo>
                    <a:pt x="270" y="74"/>
                  </a:lnTo>
                  <a:lnTo>
                    <a:pt x="274" y="99"/>
                  </a:lnTo>
                  <a:lnTo>
                    <a:pt x="253" y="108"/>
                  </a:lnTo>
                  <a:lnTo>
                    <a:pt x="223" y="88"/>
                  </a:lnTo>
                  <a:lnTo>
                    <a:pt x="212" y="67"/>
                  </a:lnTo>
                  <a:lnTo>
                    <a:pt x="199" y="61"/>
                  </a:lnTo>
                  <a:lnTo>
                    <a:pt x="199" y="67"/>
                  </a:lnTo>
                  <a:lnTo>
                    <a:pt x="185" y="55"/>
                  </a:lnTo>
                  <a:lnTo>
                    <a:pt x="196" y="40"/>
                  </a:lnTo>
                  <a:lnTo>
                    <a:pt x="205" y="26"/>
                  </a:lnTo>
                  <a:lnTo>
                    <a:pt x="188" y="0"/>
                  </a:lnTo>
                  <a:lnTo>
                    <a:pt x="159" y="21"/>
                  </a:lnTo>
                  <a:lnTo>
                    <a:pt x="62" y="46"/>
                  </a:lnTo>
                  <a:lnTo>
                    <a:pt x="0" y="59"/>
                  </a:lnTo>
                  <a:lnTo>
                    <a:pt x="0" y="135"/>
                  </a:lnTo>
                  <a:close/>
                </a:path>
              </a:pathLst>
            </a:custGeom>
            <a:solidFill>
              <a:srgbClr val="005EB8"/>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6" name="Freeform 59"/>
            <p:cNvSpPr>
              <a:spLocks/>
            </p:cNvSpPr>
            <p:nvPr/>
          </p:nvSpPr>
          <p:spPr bwMode="gray">
            <a:xfrm>
              <a:off x="6044060" y="1367899"/>
              <a:ext cx="140568" cy="223326"/>
            </a:xfrm>
            <a:custGeom>
              <a:avLst/>
              <a:gdLst>
                <a:gd name="T0" fmla="*/ 2147483647 w 141"/>
                <a:gd name="T1" fmla="*/ 2147483647 h 269"/>
                <a:gd name="T2" fmla="*/ 2147483647 w 141"/>
                <a:gd name="T3" fmla="*/ 2147483647 h 269"/>
                <a:gd name="T4" fmla="*/ 2147483647 w 141"/>
                <a:gd name="T5" fmla="*/ 2147483647 h 269"/>
                <a:gd name="T6" fmla="*/ 2147483647 w 141"/>
                <a:gd name="T7" fmla="*/ 2147483647 h 269"/>
                <a:gd name="T8" fmla="*/ 2147483647 w 141"/>
                <a:gd name="T9" fmla="*/ 2147483647 h 269"/>
                <a:gd name="T10" fmla="*/ 2147483647 w 141"/>
                <a:gd name="T11" fmla="*/ 2147483647 h 269"/>
                <a:gd name="T12" fmla="*/ 2147483647 w 141"/>
                <a:gd name="T13" fmla="*/ 0 h 269"/>
                <a:gd name="T14" fmla="*/ 0 w 141"/>
                <a:gd name="T15" fmla="*/ 2147483647 h 269"/>
                <a:gd name="T16" fmla="*/ 2147483647 w 141"/>
                <a:gd name="T17" fmla="*/ 2147483647 h 269"/>
                <a:gd name="T18" fmla="*/ 2147483647 w 141"/>
                <a:gd name="T19" fmla="*/ 2147483647 h 2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1"/>
                <a:gd name="T31" fmla="*/ 0 h 269"/>
                <a:gd name="T32" fmla="*/ 141 w 141"/>
                <a:gd name="T33" fmla="*/ 269 h 2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1" h="269">
                  <a:moveTo>
                    <a:pt x="23" y="110"/>
                  </a:moveTo>
                  <a:lnTo>
                    <a:pt x="29" y="159"/>
                  </a:lnTo>
                  <a:lnTo>
                    <a:pt x="65" y="269"/>
                  </a:lnTo>
                  <a:lnTo>
                    <a:pt x="127" y="256"/>
                  </a:lnTo>
                  <a:lnTo>
                    <a:pt x="123" y="98"/>
                  </a:lnTo>
                  <a:lnTo>
                    <a:pt x="139" y="68"/>
                  </a:lnTo>
                  <a:lnTo>
                    <a:pt x="141" y="0"/>
                  </a:lnTo>
                  <a:lnTo>
                    <a:pt x="0" y="33"/>
                  </a:lnTo>
                  <a:lnTo>
                    <a:pt x="23" y="110"/>
                  </a:lnTo>
                  <a:close/>
                </a:path>
              </a:pathLst>
            </a:custGeom>
            <a:solidFill>
              <a:srgbClr val="005EB8"/>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7" name="Freeform 60"/>
            <p:cNvSpPr>
              <a:spLocks/>
            </p:cNvSpPr>
            <p:nvPr/>
          </p:nvSpPr>
          <p:spPr bwMode="gray">
            <a:xfrm>
              <a:off x="6164749" y="1333266"/>
              <a:ext cx="139148" cy="247209"/>
            </a:xfrm>
            <a:custGeom>
              <a:avLst/>
              <a:gdLst>
                <a:gd name="T0" fmla="*/ 0 w 130"/>
                <a:gd name="T1" fmla="*/ 2147483647 h 296"/>
                <a:gd name="T2" fmla="*/ 2147483647 w 130"/>
                <a:gd name="T3" fmla="*/ 2147483647 h 296"/>
                <a:gd name="T4" fmla="*/ 2147483647 w 130"/>
                <a:gd name="T5" fmla="*/ 2147483647 h 296"/>
                <a:gd name="T6" fmla="*/ 2147483647 w 130"/>
                <a:gd name="T7" fmla="*/ 2147483647 h 296"/>
                <a:gd name="T8" fmla="*/ 2147483647 w 130"/>
                <a:gd name="T9" fmla="*/ 0 h 296"/>
                <a:gd name="T10" fmla="*/ 2147483647 w 130"/>
                <a:gd name="T11" fmla="*/ 2147483647 h 296"/>
                <a:gd name="T12" fmla="*/ 2147483647 w 130"/>
                <a:gd name="T13" fmla="*/ 2147483647 h 296"/>
                <a:gd name="T14" fmla="*/ 2147483647 w 130"/>
                <a:gd name="T15" fmla="*/ 2147483647 h 296"/>
                <a:gd name="T16" fmla="*/ 2147483647 w 130"/>
                <a:gd name="T17" fmla="*/ 2147483647 h 296"/>
                <a:gd name="T18" fmla="*/ 2147483647 w 130"/>
                <a:gd name="T19" fmla="*/ 2147483647 h 296"/>
                <a:gd name="T20" fmla="*/ 0 w 130"/>
                <a:gd name="T21" fmla="*/ 2147483647 h 296"/>
                <a:gd name="T22" fmla="*/ 0 w 130"/>
                <a:gd name="T23" fmla="*/ 2147483647 h 29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0"/>
                <a:gd name="T37" fmla="*/ 0 h 296"/>
                <a:gd name="T38" fmla="*/ 130 w 130"/>
                <a:gd name="T39" fmla="*/ 296 h 29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0" h="296">
                  <a:moveTo>
                    <a:pt x="0" y="138"/>
                  </a:moveTo>
                  <a:lnTo>
                    <a:pt x="16" y="108"/>
                  </a:lnTo>
                  <a:lnTo>
                    <a:pt x="18" y="40"/>
                  </a:lnTo>
                  <a:lnTo>
                    <a:pt x="16" y="14"/>
                  </a:lnTo>
                  <a:lnTo>
                    <a:pt x="42" y="0"/>
                  </a:lnTo>
                  <a:lnTo>
                    <a:pt x="101" y="185"/>
                  </a:lnTo>
                  <a:lnTo>
                    <a:pt x="130" y="224"/>
                  </a:lnTo>
                  <a:lnTo>
                    <a:pt x="130" y="250"/>
                  </a:lnTo>
                  <a:lnTo>
                    <a:pt x="101" y="271"/>
                  </a:lnTo>
                  <a:lnTo>
                    <a:pt x="4" y="296"/>
                  </a:lnTo>
                  <a:lnTo>
                    <a:pt x="0" y="138"/>
                  </a:lnTo>
                  <a:close/>
                </a:path>
              </a:pathLst>
            </a:custGeom>
            <a:solidFill>
              <a:srgbClr val="005EB8"/>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58" name="Freeform 61"/>
            <p:cNvSpPr>
              <a:spLocks/>
            </p:cNvSpPr>
            <p:nvPr/>
          </p:nvSpPr>
          <p:spPr bwMode="gray">
            <a:xfrm>
              <a:off x="6207346" y="1114718"/>
              <a:ext cx="322311" cy="406045"/>
            </a:xfrm>
            <a:custGeom>
              <a:avLst/>
              <a:gdLst>
                <a:gd name="T0" fmla="*/ 0 w 318"/>
                <a:gd name="T1" fmla="*/ 2147483647 h 486"/>
                <a:gd name="T2" fmla="*/ 2147483647 w 318"/>
                <a:gd name="T3" fmla="*/ 2147483647 h 486"/>
                <a:gd name="T4" fmla="*/ 2147483647 w 318"/>
                <a:gd name="T5" fmla="*/ 2147483647 h 486"/>
                <a:gd name="T6" fmla="*/ 2147483647 w 318"/>
                <a:gd name="T7" fmla="*/ 2147483647 h 486"/>
                <a:gd name="T8" fmla="*/ 2147483647 w 318"/>
                <a:gd name="T9" fmla="*/ 2147483647 h 486"/>
                <a:gd name="T10" fmla="*/ 2147483647 w 318"/>
                <a:gd name="T11" fmla="*/ 2147483647 h 486"/>
                <a:gd name="T12" fmla="*/ 2147483647 w 318"/>
                <a:gd name="T13" fmla="*/ 2147483647 h 486"/>
                <a:gd name="T14" fmla="*/ 2147483647 w 318"/>
                <a:gd name="T15" fmla="*/ 2147483647 h 486"/>
                <a:gd name="T16" fmla="*/ 2147483647 w 318"/>
                <a:gd name="T17" fmla="*/ 2147483647 h 486"/>
                <a:gd name="T18" fmla="*/ 2147483647 w 318"/>
                <a:gd name="T19" fmla="*/ 0 h 486"/>
                <a:gd name="T20" fmla="*/ 2147483647 w 318"/>
                <a:gd name="T21" fmla="*/ 2147483647 h 486"/>
                <a:gd name="T22" fmla="*/ 2147483647 w 318"/>
                <a:gd name="T23" fmla="*/ 2147483647 h 486"/>
                <a:gd name="T24" fmla="*/ 2147483647 w 318"/>
                <a:gd name="T25" fmla="*/ 2147483647 h 486"/>
                <a:gd name="T26" fmla="*/ 2147483647 w 318"/>
                <a:gd name="T27" fmla="*/ 2147483647 h 486"/>
                <a:gd name="T28" fmla="*/ 2147483647 w 318"/>
                <a:gd name="T29" fmla="*/ 2147483647 h 486"/>
                <a:gd name="T30" fmla="*/ 2147483647 w 318"/>
                <a:gd name="T31" fmla="*/ 2147483647 h 486"/>
                <a:gd name="T32" fmla="*/ 2147483647 w 318"/>
                <a:gd name="T33" fmla="*/ 2147483647 h 486"/>
                <a:gd name="T34" fmla="*/ 2147483647 w 318"/>
                <a:gd name="T35" fmla="*/ 2147483647 h 486"/>
                <a:gd name="T36" fmla="*/ 2147483647 w 318"/>
                <a:gd name="T37" fmla="*/ 2147483647 h 486"/>
                <a:gd name="T38" fmla="*/ 2147483647 w 318"/>
                <a:gd name="T39" fmla="*/ 2147483647 h 486"/>
                <a:gd name="T40" fmla="*/ 2147483647 w 318"/>
                <a:gd name="T41" fmla="*/ 2147483647 h 486"/>
                <a:gd name="T42" fmla="*/ 2147483647 w 318"/>
                <a:gd name="T43" fmla="*/ 2147483647 h 486"/>
                <a:gd name="T44" fmla="*/ 2147483647 w 318"/>
                <a:gd name="T45" fmla="*/ 2147483647 h 486"/>
                <a:gd name="T46" fmla="*/ 2147483647 w 318"/>
                <a:gd name="T47" fmla="*/ 2147483647 h 486"/>
                <a:gd name="T48" fmla="*/ 2147483647 w 318"/>
                <a:gd name="T49" fmla="*/ 2147483647 h 486"/>
                <a:gd name="T50" fmla="*/ 2147483647 w 318"/>
                <a:gd name="T51" fmla="*/ 2147483647 h 486"/>
                <a:gd name="T52" fmla="*/ 2147483647 w 318"/>
                <a:gd name="T53" fmla="*/ 2147483647 h 486"/>
                <a:gd name="T54" fmla="*/ 2147483647 w 318"/>
                <a:gd name="T55" fmla="*/ 2147483647 h 486"/>
                <a:gd name="T56" fmla="*/ 2147483647 w 318"/>
                <a:gd name="T57" fmla="*/ 2147483647 h 486"/>
                <a:gd name="T58" fmla="*/ 2147483647 w 318"/>
                <a:gd name="T59" fmla="*/ 2147483647 h 486"/>
                <a:gd name="T60" fmla="*/ 2147483647 w 318"/>
                <a:gd name="T61" fmla="*/ 2147483647 h 486"/>
                <a:gd name="T62" fmla="*/ 2147483647 w 318"/>
                <a:gd name="T63" fmla="*/ 2147483647 h 486"/>
                <a:gd name="T64" fmla="*/ 2147483647 w 318"/>
                <a:gd name="T65" fmla="*/ 2147483647 h 486"/>
                <a:gd name="T66" fmla="*/ 0 w 318"/>
                <a:gd name="T67" fmla="*/ 2147483647 h 486"/>
                <a:gd name="T68" fmla="*/ 0 w 318"/>
                <a:gd name="T69" fmla="*/ 2147483647 h 4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18"/>
                <a:gd name="T106" fmla="*/ 0 h 486"/>
                <a:gd name="T107" fmla="*/ 318 w 318"/>
                <a:gd name="T108" fmla="*/ 486 h 4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18" h="486">
                  <a:moveTo>
                    <a:pt x="0" y="262"/>
                  </a:moveTo>
                  <a:lnTo>
                    <a:pt x="18" y="264"/>
                  </a:lnTo>
                  <a:lnTo>
                    <a:pt x="20" y="232"/>
                  </a:lnTo>
                  <a:lnTo>
                    <a:pt x="42" y="188"/>
                  </a:lnTo>
                  <a:lnTo>
                    <a:pt x="32" y="156"/>
                  </a:lnTo>
                  <a:lnTo>
                    <a:pt x="77" y="3"/>
                  </a:lnTo>
                  <a:lnTo>
                    <a:pt x="88" y="3"/>
                  </a:lnTo>
                  <a:lnTo>
                    <a:pt x="91" y="23"/>
                  </a:lnTo>
                  <a:lnTo>
                    <a:pt x="136" y="6"/>
                  </a:lnTo>
                  <a:lnTo>
                    <a:pt x="138" y="0"/>
                  </a:lnTo>
                  <a:lnTo>
                    <a:pt x="174" y="8"/>
                  </a:lnTo>
                  <a:lnTo>
                    <a:pt x="234" y="158"/>
                  </a:lnTo>
                  <a:lnTo>
                    <a:pt x="261" y="159"/>
                  </a:lnTo>
                  <a:lnTo>
                    <a:pt x="311" y="215"/>
                  </a:lnTo>
                  <a:lnTo>
                    <a:pt x="303" y="226"/>
                  </a:lnTo>
                  <a:lnTo>
                    <a:pt x="318" y="226"/>
                  </a:lnTo>
                  <a:lnTo>
                    <a:pt x="308" y="253"/>
                  </a:lnTo>
                  <a:lnTo>
                    <a:pt x="284" y="271"/>
                  </a:lnTo>
                  <a:lnTo>
                    <a:pt x="256" y="285"/>
                  </a:lnTo>
                  <a:lnTo>
                    <a:pt x="253" y="303"/>
                  </a:lnTo>
                  <a:lnTo>
                    <a:pt x="238" y="286"/>
                  </a:lnTo>
                  <a:lnTo>
                    <a:pt x="214" y="306"/>
                  </a:lnTo>
                  <a:lnTo>
                    <a:pt x="202" y="306"/>
                  </a:lnTo>
                  <a:lnTo>
                    <a:pt x="191" y="294"/>
                  </a:lnTo>
                  <a:lnTo>
                    <a:pt x="185" y="353"/>
                  </a:lnTo>
                  <a:lnTo>
                    <a:pt x="162" y="362"/>
                  </a:lnTo>
                  <a:lnTo>
                    <a:pt x="152" y="385"/>
                  </a:lnTo>
                  <a:lnTo>
                    <a:pt x="138" y="385"/>
                  </a:lnTo>
                  <a:lnTo>
                    <a:pt x="106" y="420"/>
                  </a:lnTo>
                  <a:lnTo>
                    <a:pt x="105" y="447"/>
                  </a:lnTo>
                  <a:lnTo>
                    <a:pt x="97" y="458"/>
                  </a:lnTo>
                  <a:lnTo>
                    <a:pt x="88" y="486"/>
                  </a:lnTo>
                  <a:lnTo>
                    <a:pt x="59" y="447"/>
                  </a:lnTo>
                  <a:lnTo>
                    <a:pt x="0" y="262"/>
                  </a:lnTo>
                  <a:close/>
                </a:path>
              </a:pathLst>
            </a:custGeom>
            <a:solidFill>
              <a:srgbClr val="005EB8"/>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grpSp>
          <p:nvGrpSpPr>
            <p:cNvPr id="5" name="Group 62"/>
            <p:cNvGrpSpPr>
              <a:grpSpLocks/>
            </p:cNvGrpSpPr>
            <p:nvPr/>
          </p:nvGrpSpPr>
          <p:grpSpPr bwMode="gray">
            <a:xfrm>
              <a:off x="1915064" y="2615891"/>
              <a:ext cx="807909" cy="537412"/>
              <a:chOff x="2403" y="1402"/>
              <a:chExt cx="2004" cy="1591"/>
            </a:xfrm>
            <a:solidFill>
              <a:srgbClr val="009639"/>
            </a:solidFill>
          </p:grpSpPr>
          <p:sp>
            <p:nvSpPr>
              <p:cNvPr id="132" name="Freeform 63"/>
              <p:cNvSpPr>
                <a:spLocks/>
              </p:cNvSpPr>
              <p:nvPr/>
            </p:nvSpPr>
            <p:spPr bwMode="gray">
              <a:xfrm>
                <a:off x="2822" y="1402"/>
                <a:ext cx="1585" cy="1591"/>
              </a:xfrm>
              <a:custGeom>
                <a:avLst/>
                <a:gdLst>
                  <a:gd name="T0" fmla="*/ 1030 w 1585"/>
                  <a:gd name="T1" fmla="*/ 1033 h 1591"/>
                  <a:gd name="T2" fmla="*/ 1226 w 1585"/>
                  <a:gd name="T3" fmla="*/ 1181 h 1591"/>
                  <a:gd name="T4" fmla="*/ 1226 w 1585"/>
                  <a:gd name="T5" fmla="*/ 1127 h 1591"/>
                  <a:gd name="T6" fmla="*/ 1372 w 1585"/>
                  <a:gd name="T7" fmla="*/ 1157 h 1591"/>
                  <a:gd name="T8" fmla="*/ 1482 w 1585"/>
                  <a:gd name="T9" fmla="*/ 1319 h 1591"/>
                  <a:gd name="T10" fmla="*/ 1466 w 1585"/>
                  <a:gd name="T11" fmla="*/ 1389 h 1591"/>
                  <a:gd name="T12" fmla="*/ 1547 w 1585"/>
                  <a:gd name="T13" fmla="*/ 1446 h 1591"/>
                  <a:gd name="T14" fmla="*/ 1547 w 1585"/>
                  <a:gd name="T15" fmla="*/ 1585 h 1591"/>
                  <a:gd name="T16" fmla="*/ 1449 w 1585"/>
                  <a:gd name="T17" fmla="*/ 1591 h 1591"/>
                  <a:gd name="T18" fmla="*/ 1287 w 1585"/>
                  <a:gd name="T19" fmla="*/ 1383 h 1591"/>
                  <a:gd name="T20" fmla="*/ 1244 w 1585"/>
                  <a:gd name="T21" fmla="*/ 1314 h 1591"/>
                  <a:gd name="T22" fmla="*/ 1238 w 1585"/>
                  <a:gd name="T23" fmla="*/ 1227 h 1591"/>
                  <a:gd name="T24" fmla="*/ 1166 w 1585"/>
                  <a:gd name="T25" fmla="*/ 1188 h 1591"/>
                  <a:gd name="T26" fmla="*/ 1030 w 1585"/>
                  <a:gd name="T27" fmla="*/ 1088 h 1591"/>
                  <a:gd name="T28" fmla="*/ 845 w 1585"/>
                  <a:gd name="T29" fmla="*/ 995 h 1591"/>
                  <a:gd name="T30" fmla="*/ 736 w 1585"/>
                  <a:gd name="T31" fmla="*/ 1010 h 1591"/>
                  <a:gd name="T32" fmla="*/ 692 w 1585"/>
                  <a:gd name="T33" fmla="*/ 1127 h 1591"/>
                  <a:gd name="T34" fmla="*/ 666 w 1585"/>
                  <a:gd name="T35" fmla="*/ 1127 h 1591"/>
                  <a:gd name="T36" fmla="*/ 615 w 1585"/>
                  <a:gd name="T37" fmla="*/ 1071 h 1591"/>
                  <a:gd name="T38" fmla="*/ 579 w 1585"/>
                  <a:gd name="T39" fmla="*/ 1042 h 1591"/>
                  <a:gd name="T40" fmla="*/ 709 w 1585"/>
                  <a:gd name="T41" fmla="*/ 1048 h 1591"/>
                  <a:gd name="T42" fmla="*/ 714 w 1585"/>
                  <a:gd name="T43" fmla="*/ 924 h 1591"/>
                  <a:gd name="T44" fmla="*/ 610 w 1585"/>
                  <a:gd name="T45" fmla="*/ 894 h 1591"/>
                  <a:gd name="T46" fmla="*/ 453 w 1585"/>
                  <a:gd name="T47" fmla="*/ 1103 h 1591"/>
                  <a:gd name="T48" fmla="*/ 562 w 1585"/>
                  <a:gd name="T49" fmla="*/ 1196 h 1591"/>
                  <a:gd name="T50" fmla="*/ 376 w 1585"/>
                  <a:gd name="T51" fmla="*/ 1227 h 1591"/>
                  <a:gd name="T52" fmla="*/ 391 w 1585"/>
                  <a:gd name="T53" fmla="*/ 1328 h 1591"/>
                  <a:gd name="T54" fmla="*/ 153 w 1585"/>
                  <a:gd name="T55" fmla="*/ 1360 h 1591"/>
                  <a:gd name="T56" fmla="*/ 0 w 1585"/>
                  <a:gd name="T57" fmla="*/ 1398 h 1591"/>
                  <a:gd name="T58" fmla="*/ 223 w 1585"/>
                  <a:gd name="T59" fmla="*/ 1298 h 1591"/>
                  <a:gd name="T60" fmla="*/ 290 w 1585"/>
                  <a:gd name="T61" fmla="*/ 1243 h 1591"/>
                  <a:gd name="T62" fmla="*/ 419 w 1585"/>
                  <a:gd name="T63" fmla="*/ 1118 h 1591"/>
                  <a:gd name="T64" fmla="*/ 283 w 1585"/>
                  <a:gd name="T65" fmla="*/ 1157 h 1591"/>
                  <a:gd name="T66" fmla="*/ 219 w 1585"/>
                  <a:gd name="T67" fmla="*/ 1148 h 1591"/>
                  <a:gd name="T68" fmla="*/ 137 w 1585"/>
                  <a:gd name="T69" fmla="*/ 1080 h 1591"/>
                  <a:gd name="T70" fmla="*/ 65 w 1585"/>
                  <a:gd name="T71" fmla="*/ 1010 h 1591"/>
                  <a:gd name="T72" fmla="*/ 76 w 1585"/>
                  <a:gd name="T73" fmla="*/ 831 h 1591"/>
                  <a:gd name="T74" fmla="*/ 130 w 1585"/>
                  <a:gd name="T75" fmla="*/ 636 h 1591"/>
                  <a:gd name="T76" fmla="*/ 300 w 1585"/>
                  <a:gd name="T77" fmla="*/ 636 h 1591"/>
                  <a:gd name="T78" fmla="*/ 338 w 1585"/>
                  <a:gd name="T79" fmla="*/ 536 h 1591"/>
                  <a:gd name="T80" fmla="*/ 219 w 1585"/>
                  <a:gd name="T81" fmla="*/ 576 h 1591"/>
                  <a:gd name="T82" fmla="*/ 126 w 1585"/>
                  <a:gd name="T83" fmla="*/ 483 h 1591"/>
                  <a:gd name="T84" fmla="*/ 142 w 1585"/>
                  <a:gd name="T85" fmla="*/ 397 h 1591"/>
                  <a:gd name="T86" fmla="*/ 180 w 1585"/>
                  <a:gd name="T87" fmla="*/ 381 h 1591"/>
                  <a:gd name="T88" fmla="*/ 268 w 1585"/>
                  <a:gd name="T89" fmla="*/ 435 h 1591"/>
                  <a:gd name="T90" fmla="*/ 366 w 1585"/>
                  <a:gd name="T91" fmla="*/ 319 h 1591"/>
                  <a:gd name="T92" fmla="*/ 185 w 1585"/>
                  <a:gd name="T93" fmla="*/ 280 h 1591"/>
                  <a:gd name="T94" fmla="*/ 191 w 1585"/>
                  <a:gd name="T95" fmla="*/ 157 h 1591"/>
                  <a:gd name="T96" fmla="*/ 391 w 1585"/>
                  <a:gd name="T97" fmla="*/ 54 h 1591"/>
                  <a:gd name="T98" fmla="*/ 589 w 1585"/>
                  <a:gd name="T99" fmla="*/ 0 h 1591"/>
                  <a:gd name="T100" fmla="*/ 642 w 1585"/>
                  <a:gd name="T101" fmla="*/ 0 h 1591"/>
                  <a:gd name="T102" fmla="*/ 709 w 1585"/>
                  <a:gd name="T103" fmla="*/ 102 h 1591"/>
                  <a:gd name="T104" fmla="*/ 861 w 1585"/>
                  <a:gd name="T105" fmla="*/ 147 h 1591"/>
                  <a:gd name="T106" fmla="*/ 1008 w 1585"/>
                  <a:gd name="T107" fmla="*/ 210 h 1591"/>
                  <a:gd name="T108" fmla="*/ 1030 w 1585"/>
                  <a:gd name="T109" fmla="*/ 210 h 159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585"/>
                  <a:gd name="T166" fmla="*/ 0 h 1591"/>
                  <a:gd name="T167" fmla="*/ 1585 w 1585"/>
                  <a:gd name="T168" fmla="*/ 1591 h 159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585" h="1591">
                    <a:moveTo>
                      <a:pt x="1030" y="210"/>
                    </a:moveTo>
                    <a:lnTo>
                      <a:pt x="1030" y="1033"/>
                    </a:lnTo>
                    <a:lnTo>
                      <a:pt x="1078" y="1033"/>
                    </a:lnTo>
                    <a:lnTo>
                      <a:pt x="1226" y="1181"/>
                    </a:lnTo>
                    <a:lnTo>
                      <a:pt x="1268" y="1181"/>
                    </a:lnTo>
                    <a:lnTo>
                      <a:pt x="1226" y="1127"/>
                    </a:lnTo>
                    <a:lnTo>
                      <a:pt x="1259" y="1088"/>
                    </a:lnTo>
                    <a:lnTo>
                      <a:pt x="1372" y="1157"/>
                    </a:lnTo>
                    <a:lnTo>
                      <a:pt x="1329" y="1227"/>
                    </a:lnTo>
                    <a:lnTo>
                      <a:pt x="1482" y="1319"/>
                    </a:lnTo>
                    <a:lnTo>
                      <a:pt x="1444" y="1360"/>
                    </a:lnTo>
                    <a:lnTo>
                      <a:pt x="1466" y="1389"/>
                    </a:lnTo>
                    <a:lnTo>
                      <a:pt x="1547" y="1389"/>
                    </a:lnTo>
                    <a:lnTo>
                      <a:pt x="1547" y="1446"/>
                    </a:lnTo>
                    <a:lnTo>
                      <a:pt x="1585" y="1491"/>
                    </a:lnTo>
                    <a:lnTo>
                      <a:pt x="1547" y="1585"/>
                    </a:lnTo>
                    <a:lnTo>
                      <a:pt x="1449" y="1476"/>
                    </a:lnTo>
                    <a:lnTo>
                      <a:pt x="1449" y="1591"/>
                    </a:lnTo>
                    <a:lnTo>
                      <a:pt x="1367" y="1383"/>
                    </a:lnTo>
                    <a:lnTo>
                      <a:pt x="1287" y="1383"/>
                    </a:lnTo>
                    <a:lnTo>
                      <a:pt x="1287" y="1314"/>
                    </a:lnTo>
                    <a:lnTo>
                      <a:pt x="1244" y="1314"/>
                    </a:lnTo>
                    <a:lnTo>
                      <a:pt x="1264" y="1266"/>
                    </a:lnTo>
                    <a:lnTo>
                      <a:pt x="1238" y="1227"/>
                    </a:lnTo>
                    <a:lnTo>
                      <a:pt x="1166" y="1266"/>
                    </a:lnTo>
                    <a:lnTo>
                      <a:pt x="1166" y="1188"/>
                    </a:lnTo>
                    <a:lnTo>
                      <a:pt x="1134" y="1188"/>
                    </a:lnTo>
                    <a:lnTo>
                      <a:pt x="1030" y="1088"/>
                    </a:lnTo>
                    <a:lnTo>
                      <a:pt x="861" y="1088"/>
                    </a:lnTo>
                    <a:lnTo>
                      <a:pt x="845" y="995"/>
                    </a:lnTo>
                    <a:lnTo>
                      <a:pt x="779" y="962"/>
                    </a:lnTo>
                    <a:lnTo>
                      <a:pt x="736" y="1010"/>
                    </a:lnTo>
                    <a:lnTo>
                      <a:pt x="764" y="1048"/>
                    </a:lnTo>
                    <a:lnTo>
                      <a:pt x="692" y="1127"/>
                    </a:lnTo>
                    <a:lnTo>
                      <a:pt x="666" y="1065"/>
                    </a:lnTo>
                    <a:lnTo>
                      <a:pt x="666" y="1127"/>
                    </a:lnTo>
                    <a:lnTo>
                      <a:pt x="551" y="1148"/>
                    </a:lnTo>
                    <a:lnTo>
                      <a:pt x="615" y="1071"/>
                    </a:lnTo>
                    <a:lnTo>
                      <a:pt x="579" y="1080"/>
                    </a:lnTo>
                    <a:lnTo>
                      <a:pt x="579" y="1042"/>
                    </a:lnTo>
                    <a:lnTo>
                      <a:pt x="642" y="1002"/>
                    </a:lnTo>
                    <a:lnTo>
                      <a:pt x="709" y="1048"/>
                    </a:lnTo>
                    <a:lnTo>
                      <a:pt x="671" y="979"/>
                    </a:lnTo>
                    <a:lnTo>
                      <a:pt x="714" y="924"/>
                    </a:lnTo>
                    <a:lnTo>
                      <a:pt x="610" y="979"/>
                    </a:lnTo>
                    <a:lnTo>
                      <a:pt x="610" y="894"/>
                    </a:lnTo>
                    <a:lnTo>
                      <a:pt x="534" y="1065"/>
                    </a:lnTo>
                    <a:lnTo>
                      <a:pt x="453" y="1103"/>
                    </a:lnTo>
                    <a:lnTo>
                      <a:pt x="453" y="1133"/>
                    </a:lnTo>
                    <a:lnTo>
                      <a:pt x="562" y="1196"/>
                    </a:lnTo>
                    <a:lnTo>
                      <a:pt x="419" y="1273"/>
                    </a:lnTo>
                    <a:lnTo>
                      <a:pt x="376" y="1227"/>
                    </a:lnTo>
                    <a:lnTo>
                      <a:pt x="300" y="1273"/>
                    </a:lnTo>
                    <a:lnTo>
                      <a:pt x="391" y="1328"/>
                    </a:lnTo>
                    <a:lnTo>
                      <a:pt x="164" y="1383"/>
                    </a:lnTo>
                    <a:lnTo>
                      <a:pt x="153" y="1360"/>
                    </a:lnTo>
                    <a:lnTo>
                      <a:pt x="55" y="1406"/>
                    </a:lnTo>
                    <a:lnTo>
                      <a:pt x="0" y="1398"/>
                    </a:lnTo>
                    <a:lnTo>
                      <a:pt x="39" y="1366"/>
                    </a:lnTo>
                    <a:lnTo>
                      <a:pt x="223" y="1298"/>
                    </a:lnTo>
                    <a:lnTo>
                      <a:pt x="223" y="1273"/>
                    </a:lnTo>
                    <a:lnTo>
                      <a:pt x="290" y="1243"/>
                    </a:lnTo>
                    <a:lnTo>
                      <a:pt x="306" y="1181"/>
                    </a:lnTo>
                    <a:lnTo>
                      <a:pt x="419" y="1118"/>
                    </a:lnTo>
                    <a:lnTo>
                      <a:pt x="316" y="1118"/>
                    </a:lnTo>
                    <a:lnTo>
                      <a:pt x="283" y="1157"/>
                    </a:lnTo>
                    <a:lnTo>
                      <a:pt x="257" y="1133"/>
                    </a:lnTo>
                    <a:lnTo>
                      <a:pt x="219" y="1148"/>
                    </a:lnTo>
                    <a:lnTo>
                      <a:pt x="196" y="1080"/>
                    </a:lnTo>
                    <a:lnTo>
                      <a:pt x="137" y="1080"/>
                    </a:lnTo>
                    <a:lnTo>
                      <a:pt x="164" y="987"/>
                    </a:lnTo>
                    <a:lnTo>
                      <a:pt x="65" y="1010"/>
                    </a:lnTo>
                    <a:lnTo>
                      <a:pt x="10" y="886"/>
                    </a:lnTo>
                    <a:lnTo>
                      <a:pt x="76" y="831"/>
                    </a:lnTo>
                    <a:lnTo>
                      <a:pt x="39" y="738"/>
                    </a:lnTo>
                    <a:lnTo>
                      <a:pt x="130" y="636"/>
                    </a:lnTo>
                    <a:lnTo>
                      <a:pt x="180" y="683"/>
                    </a:lnTo>
                    <a:lnTo>
                      <a:pt x="300" y="636"/>
                    </a:lnTo>
                    <a:lnTo>
                      <a:pt x="273" y="576"/>
                    </a:lnTo>
                    <a:lnTo>
                      <a:pt x="338" y="536"/>
                    </a:lnTo>
                    <a:lnTo>
                      <a:pt x="300" y="498"/>
                    </a:lnTo>
                    <a:lnTo>
                      <a:pt x="219" y="576"/>
                    </a:lnTo>
                    <a:lnTo>
                      <a:pt x="137" y="536"/>
                    </a:lnTo>
                    <a:lnTo>
                      <a:pt x="126" y="483"/>
                    </a:lnTo>
                    <a:lnTo>
                      <a:pt x="27" y="475"/>
                    </a:lnTo>
                    <a:lnTo>
                      <a:pt x="142" y="397"/>
                    </a:lnTo>
                    <a:lnTo>
                      <a:pt x="180" y="420"/>
                    </a:lnTo>
                    <a:lnTo>
                      <a:pt x="180" y="381"/>
                    </a:lnTo>
                    <a:lnTo>
                      <a:pt x="257" y="358"/>
                    </a:lnTo>
                    <a:lnTo>
                      <a:pt x="268" y="435"/>
                    </a:lnTo>
                    <a:lnTo>
                      <a:pt x="321" y="435"/>
                    </a:lnTo>
                    <a:lnTo>
                      <a:pt x="366" y="319"/>
                    </a:lnTo>
                    <a:lnTo>
                      <a:pt x="273" y="326"/>
                    </a:lnTo>
                    <a:lnTo>
                      <a:pt x="185" y="280"/>
                    </a:lnTo>
                    <a:lnTo>
                      <a:pt x="213" y="226"/>
                    </a:lnTo>
                    <a:lnTo>
                      <a:pt x="191" y="157"/>
                    </a:lnTo>
                    <a:lnTo>
                      <a:pt x="391" y="109"/>
                    </a:lnTo>
                    <a:lnTo>
                      <a:pt x="391" y="54"/>
                    </a:lnTo>
                    <a:lnTo>
                      <a:pt x="506" y="0"/>
                    </a:lnTo>
                    <a:lnTo>
                      <a:pt x="589" y="0"/>
                    </a:lnTo>
                    <a:lnTo>
                      <a:pt x="642" y="54"/>
                    </a:lnTo>
                    <a:lnTo>
                      <a:pt x="642" y="0"/>
                    </a:lnTo>
                    <a:lnTo>
                      <a:pt x="666" y="0"/>
                    </a:lnTo>
                    <a:lnTo>
                      <a:pt x="709" y="102"/>
                    </a:lnTo>
                    <a:lnTo>
                      <a:pt x="779" y="102"/>
                    </a:lnTo>
                    <a:lnTo>
                      <a:pt x="861" y="147"/>
                    </a:lnTo>
                    <a:lnTo>
                      <a:pt x="948" y="147"/>
                    </a:lnTo>
                    <a:lnTo>
                      <a:pt x="1008" y="210"/>
                    </a:lnTo>
                    <a:lnTo>
                      <a:pt x="1030" y="210"/>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3" name="Freeform 64"/>
              <p:cNvSpPr>
                <a:spLocks/>
              </p:cNvSpPr>
              <p:nvPr/>
            </p:nvSpPr>
            <p:spPr bwMode="gray">
              <a:xfrm>
                <a:off x="2728" y="2796"/>
                <a:ext cx="78" cy="39"/>
              </a:xfrm>
              <a:custGeom>
                <a:avLst/>
                <a:gdLst>
                  <a:gd name="T0" fmla="*/ 35 w 78"/>
                  <a:gd name="T1" fmla="*/ 0 h 39"/>
                  <a:gd name="T2" fmla="*/ 78 w 78"/>
                  <a:gd name="T3" fmla="*/ 39 h 39"/>
                  <a:gd name="T4" fmla="*/ 0 w 78"/>
                  <a:gd name="T5" fmla="*/ 39 h 39"/>
                  <a:gd name="T6" fmla="*/ 35 w 78"/>
                  <a:gd name="T7" fmla="*/ 0 h 39"/>
                  <a:gd name="T8" fmla="*/ 35 w 78"/>
                  <a:gd name="T9" fmla="*/ 0 h 39"/>
                  <a:gd name="T10" fmla="*/ 0 60000 65536"/>
                  <a:gd name="T11" fmla="*/ 0 60000 65536"/>
                  <a:gd name="T12" fmla="*/ 0 60000 65536"/>
                  <a:gd name="T13" fmla="*/ 0 60000 65536"/>
                  <a:gd name="T14" fmla="*/ 0 60000 65536"/>
                  <a:gd name="T15" fmla="*/ 0 w 78"/>
                  <a:gd name="T16" fmla="*/ 0 h 39"/>
                  <a:gd name="T17" fmla="*/ 78 w 78"/>
                  <a:gd name="T18" fmla="*/ 39 h 39"/>
                </a:gdLst>
                <a:ahLst/>
                <a:cxnLst>
                  <a:cxn ang="T10">
                    <a:pos x="T0" y="T1"/>
                  </a:cxn>
                  <a:cxn ang="T11">
                    <a:pos x="T2" y="T3"/>
                  </a:cxn>
                  <a:cxn ang="T12">
                    <a:pos x="T4" y="T5"/>
                  </a:cxn>
                  <a:cxn ang="T13">
                    <a:pos x="T6" y="T7"/>
                  </a:cxn>
                  <a:cxn ang="T14">
                    <a:pos x="T8" y="T9"/>
                  </a:cxn>
                </a:cxnLst>
                <a:rect l="T15" t="T16" r="T17" b="T18"/>
                <a:pathLst>
                  <a:path w="78" h="39">
                    <a:moveTo>
                      <a:pt x="35" y="0"/>
                    </a:moveTo>
                    <a:lnTo>
                      <a:pt x="78" y="39"/>
                    </a:lnTo>
                    <a:lnTo>
                      <a:pt x="0" y="39"/>
                    </a:lnTo>
                    <a:lnTo>
                      <a:pt x="35" y="0"/>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4" name="Freeform 65"/>
              <p:cNvSpPr>
                <a:spLocks/>
              </p:cNvSpPr>
              <p:nvPr/>
            </p:nvSpPr>
            <p:spPr bwMode="gray">
              <a:xfrm>
                <a:off x="2606" y="2823"/>
                <a:ext cx="88" cy="78"/>
              </a:xfrm>
              <a:custGeom>
                <a:avLst/>
                <a:gdLst>
                  <a:gd name="T0" fmla="*/ 88 w 88"/>
                  <a:gd name="T1" fmla="*/ 12 h 78"/>
                  <a:gd name="T2" fmla="*/ 0 w 88"/>
                  <a:gd name="T3" fmla="*/ 78 h 78"/>
                  <a:gd name="T4" fmla="*/ 40 w 88"/>
                  <a:gd name="T5" fmla="*/ 0 h 78"/>
                  <a:gd name="T6" fmla="*/ 88 w 88"/>
                  <a:gd name="T7" fmla="*/ 12 h 78"/>
                  <a:gd name="T8" fmla="*/ 88 w 88"/>
                  <a:gd name="T9" fmla="*/ 12 h 78"/>
                  <a:gd name="T10" fmla="*/ 0 60000 65536"/>
                  <a:gd name="T11" fmla="*/ 0 60000 65536"/>
                  <a:gd name="T12" fmla="*/ 0 60000 65536"/>
                  <a:gd name="T13" fmla="*/ 0 60000 65536"/>
                  <a:gd name="T14" fmla="*/ 0 60000 65536"/>
                  <a:gd name="T15" fmla="*/ 0 w 88"/>
                  <a:gd name="T16" fmla="*/ 0 h 78"/>
                  <a:gd name="T17" fmla="*/ 88 w 88"/>
                  <a:gd name="T18" fmla="*/ 78 h 78"/>
                </a:gdLst>
                <a:ahLst/>
                <a:cxnLst>
                  <a:cxn ang="T10">
                    <a:pos x="T0" y="T1"/>
                  </a:cxn>
                  <a:cxn ang="T11">
                    <a:pos x="T2" y="T3"/>
                  </a:cxn>
                  <a:cxn ang="T12">
                    <a:pos x="T4" y="T5"/>
                  </a:cxn>
                  <a:cxn ang="T13">
                    <a:pos x="T6" y="T7"/>
                  </a:cxn>
                  <a:cxn ang="T14">
                    <a:pos x="T8" y="T9"/>
                  </a:cxn>
                </a:cxnLst>
                <a:rect l="T15" t="T16" r="T17" b="T18"/>
                <a:pathLst>
                  <a:path w="88" h="78">
                    <a:moveTo>
                      <a:pt x="88" y="12"/>
                    </a:moveTo>
                    <a:lnTo>
                      <a:pt x="0" y="78"/>
                    </a:lnTo>
                    <a:lnTo>
                      <a:pt x="40" y="0"/>
                    </a:lnTo>
                    <a:lnTo>
                      <a:pt x="88" y="12"/>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5" name="Freeform 66"/>
              <p:cNvSpPr>
                <a:spLocks/>
              </p:cNvSpPr>
              <p:nvPr/>
            </p:nvSpPr>
            <p:spPr bwMode="gray">
              <a:xfrm>
                <a:off x="2533" y="2861"/>
                <a:ext cx="60" cy="40"/>
              </a:xfrm>
              <a:custGeom>
                <a:avLst/>
                <a:gdLst>
                  <a:gd name="T0" fmla="*/ 60 w 60"/>
                  <a:gd name="T1" fmla="*/ 7 h 40"/>
                  <a:gd name="T2" fmla="*/ 17 w 60"/>
                  <a:gd name="T3" fmla="*/ 32 h 40"/>
                  <a:gd name="T4" fmla="*/ 0 w 60"/>
                  <a:gd name="T5" fmla="*/ 40 h 40"/>
                  <a:gd name="T6" fmla="*/ 33 w 60"/>
                  <a:gd name="T7" fmla="*/ 0 h 40"/>
                  <a:gd name="T8" fmla="*/ 60 w 60"/>
                  <a:gd name="T9" fmla="*/ 7 h 40"/>
                  <a:gd name="T10" fmla="*/ 60 w 60"/>
                  <a:gd name="T11" fmla="*/ 7 h 40"/>
                  <a:gd name="T12" fmla="*/ 0 60000 65536"/>
                  <a:gd name="T13" fmla="*/ 0 60000 65536"/>
                  <a:gd name="T14" fmla="*/ 0 60000 65536"/>
                  <a:gd name="T15" fmla="*/ 0 60000 65536"/>
                  <a:gd name="T16" fmla="*/ 0 60000 65536"/>
                  <a:gd name="T17" fmla="*/ 0 60000 65536"/>
                  <a:gd name="T18" fmla="*/ 0 w 60"/>
                  <a:gd name="T19" fmla="*/ 0 h 40"/>
                  <a:gd name="T20" fmla="*/ 60 w 60"/>
                  <a:gd name="T21" fmla="*/ 40 h 40"/>
                </a:gdLst>
                <a:ahLst/>
                <a:cxnLst>
                  <a:cxn ang="T12">
                    <a:pos x="T0" y="T1"/>
                  </a:cxn>
                  <a:cxn ang="T13">
                    <a:pos x="T2" y="T3"/>
                  </a:cxn>
                  <a:cxn ang="T14">
                    <a:pos x="T4" y="T5"/>
                  </a:cxn>
                  <a:cxn ang="T15">
                    <a:pos x="T6" y="T7"/>
                  </a:cxn>
                  <a:cxn ang="T16">
                    <a:pos x="T8" y="T9"/>
                  </a:cxn>
                  <a:cxn ang="T17">
                    <a:pos x="T10" y="T11"/>
                  </a:cxn>
                </a:cxnLst>
                <a:rect l="T18" t="T19" r="T20" b="T21"/>
                <a:pathLst>
                  <a:path w="60" h="40">
                    <a:moveTo>
                      <a:pt x="60" y="7"/>
                    </a:moveTo>
                    <a:lnTo>
                      <a:pt x="17" y="32"/>
                    </a:lnTo>
                    <a:lnTo>
                      <a:pt x="0" y="40"/>
                    </a:lnTo>
                    <a:lnTo>
                      <a:pt x="33" y="0"/>
                    </a:lnTo>
                    <a:lnTo>
                      <a:pt x="60" y="7"/>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6" name="Freeform 67"/>
              <p:cNvSpPr>
                <a:spLocks/>
              </p:cNvSpPr>
              <p:nvPr/>
            </p:nvSpPr>
            <p:spPr bwMode="gray">
              <a:xfrm>
                <a:off x="2468" y="2868"/>
                <a:ext cx="35" cy="33"/>
              </a:xfrm>
              <a:custGeom>
                <a:avLst/>
                <a:gdLst>
                  <a:gd name="T0" fmla="*/ 0 w 35"/>
                  <a:gd name="T1" fmla="*/ 0 h 33"/>
                  <a:gd name="T2" fmla="*/ 8 w 35"/>
                  <a:gd name="T3" fmla="*/ 33 h 33"/>
                  <a:gd name="T4" fmla="*/ 35 w 35"/>
                  <a:gd name="T5" fmla="*/ 5 h 33"/>
                  <a:gd name="T6" fmla="*/ 0 w 35"/>
                  <a:gd name="T7" fmla="*/ 0 h 33"/>
                  <a:gd name="T8" fmla="*/ 0 w 35"/>
                  <a:gd name="T9" fmla="*/ 0 h 33"/>
                  <a:gd name="T10" fmla="*/ 0 60000 65536"/>
                  <a:gd name="T11" fmla="*/ 0 60000 65536"/>
                  <a:gd name="T12" fmla="*/ 0 60000 65536"/>
                  <a:gd name="T13" fmla="*/ 0 60000 65536"/>
                  <a:gd name="T14" fmla="*/ 0 60000 65536"/>
                  <a:gd name="T15" fmla="*/ 0 w 35"/>
                  <a:gd name="T16" fmla="*/ 0 h 33"/>
                  <a:gd name="T17" fmla="*/ 35 w 35"/>
                  <a:gd name="T18" fmla="*/ 33 h 33"/>
                </a:gdLst>
                <a:ahLst/>
                <a:cxnLst>
                  <a:cxn ang="T10">
                    <a:pos x="T0" y="T1"/>
                  </a:cxn>
                  <a:cxn ang="T11">
                    <a:pos x="T2" y="T3"/>
                  </a:cxn>
                  <a:cxn ang="T12">
                    <a:pos x="T4" y="T5"/>
                  </a:cxn>
                  <a:cxn ang="T13">
                    <a:pos x="T6" y="T7"/>
                  </a:cxn>
                  <a:cxn ang="T14">
                    <a:pos x="T8" y="T9"/>
                  </a:cxn>
                </a:cxnLst>
                <a:rect l="T15" t="T16" r="T17" b="T18"/>
                <a:pathLst>
                  <a:path w="35" h="33">
                    <a:moveTo>
                      <a:pt x="0" y="0"/>
                    </a:moveTo>
                    <a:lnTo>
                      <a:pt x="8" y="33"/>
                    </a:lnTo>
                    <a:lnTo>
                      <a:pt x="35" y="5"/>
                    </a:lnTo>
                    <a:lnTo>
                      <a:pt x="0" y="0"/>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7" name="Freeform 68"/>
              <p:cNvSpPr>
                <a:spLocks/>
              </p:cNvSpPr>
              <p:nvPr/>
            </p:nvSpPr>
            <p:spPr bwMode="gray">
              <a:xfrm>
                <a:off x="2403" y="2861"/>
                <a:ext cx="40" cy="27"/>
              </a:xfrm>
              <a:custGeom>
                <a:avLst/>
                <a:gdLst>
                  <a:gd name="T0" fmla="*/ 0 w 40"/>
                  <a:gd name="T1" fmla="*/ 0 h 27"/>
                  <a:gd name="T2" fmla="*/ 9 w 40"/>
                  <a:gd name="T3" fmla="*/ 20 h 27"/>
                  <a:gd name="T4" fmla="*/ 40 w 40"/>
                  <a:gd name="T5" fmla="*/ 27 h 27"/>
                  <a:gd name="T6" fmla="*/ 30 w 40"/>
                  <a:gd name="T7" fmla="*/ 7 h 27"/>
                  <a:gd name="T8" fmla="*/ 0 w 40"/>
                  <a:gd name="T9" fmla="*/ 0 h 27"/>
                  <a:gd name="T10" fmla="*/ 0 w 40"/>
                  <a:gd name="T11" fmla="*/ 0 h 27"/>
                  <a:gd name="T12" fmla="*/ 0 60000 65536"/>
                  <a:gd name="T13" fmla="*/ 0 60000 65536"/>
                  <a:gd name="T14" fmla="*/ 0 60000 65536"/>
                  <a:gd name="T15" fmla="*/ 0 60000 65536"/>
                  <a:gd name="T16" fmla="*/ 0 60000 65536"/>
                  <a:gd name="T17" fmla="*/ 0 60000 65536"/>
                  <a:gd name="T18" fmla="*/ 0 w 40"/>
                  <a:gd name="T19" fmla="*/ 0 h 27"/>
                  <a:gd name="T20" fmla="*/ 40 w 40"/>
                  <a:gd name="T21" fmla="*/ 27 h 27"/>
                </a:gdLst>
                <a:ahLst/>
                <a:cxnLst>
                  <a:cxn ang="T12">
                    <a:pos x="T0" y="T1"/>
                  </a:cxn>
                  <a:cxn ang="T13">
                    <a:pos x="T2" y="T3"/>
                  </a:cxn>
                  <a:cxn ang="T14">
                    <a:pos x="T4" y="T5"/>
                  </a:cxn>
                  <a:cxn ang="T15">
                    <a:pos x="T6" y="T7"/>
                  </a:cxn>
                  <a:cxn ang="T16">
                    <a:pos x="T8" y="T9"/>
                  </a:cxn>
                  <a:cxn ang="T17">
                    <a:pos x="T10" y="T11"/>
                  </a:cxn>
                </a:cxnLst>
                <a:rect l="T18" t="T19" r="T20" b="T21"/>
                <a:pathLst>
                  <a:path w="40" h="27">
                    <a:moveTo>
                      <a:pt x="0" y="0"/>
                    </a:moveTo>
                    <a:lnTo>
                      <a:pt x="9" y="20"/>
                    </a:lnTo>
                    <a:lnTo>
                      <a:pt x="40" y="27"/>
                    </a:lnTo>
                    <a:lnTo>
                      <a:pt x="30" y="7"/>
                    </a:lnTo>
                    <a:lnTo>
                      <a:pt x="0" y="0"/>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grpSp>
        <p:grpSp>
          <p:nvGrpSpPr>
            <p:cNvPr id="6" name="Group 69"/>
            <p:cNvGrpSpPr>
              <a:grpSpLocks/>
            </p:cNvGrpSpPr>
            <p:nvPr/>
          </p:nvGrpSpPr>
          <p:grpSpPr bwMode="gray">
            <a:xfrm>
              <a:off x="2620742" y="2790250"/>
              <a:ext cx="607707" cy="376188"/>
              <a:chOff x="1844" y="1267"/>
              <a:chExt cx="1981" cy="1487"/>
            </a:xfrm>
            <a:solidFill>
              <a:srgbClr val="8DC63F"/>
            </a:solidFill>
          </p:grpSpPr>
          <p:sp>
            <p:nvSpPr>
              <p:cNvPr id="126" name="Freeform 70"/>
              <p:cNvSpPr>
                <a:spLocks/>
              </p:cNvSpPr>
              <p:nvPr/>
            </p:nvSpPr>
            <p:spPr bwMode="gray">
              <a:xfrm>
                <a:off x="3369" y="2182"/>
                <a:ext cx="456" cy="572"/>
              </a:xfrm>
              <a:custGeom>
                <a:avLst/>
                <a:gdLst>
                  <a:gd name="T0" fmla="*/ 147 w 456"/>
                  <a:gd name="T1" fmla="*/ 560 h 572"/>
                  <a:gd name="T2" fmla="*/ 181 w 456"/>
                  <a:gd name="T3" fmla="*/ 546 h 572"/>
                  <a:gd name="T4" fmla="*/ 179 w 456"/>
                  <a:gd name="T5" fmla="*/ 524 h 572"/>
                  <a:gd name="T6" fmla="*/ 231 w 456"/>
                  <a:gd name="T7" fmla="*/ 488 h 572"/>
                  <a:gd name="T8" fmla="*/ 274 w 456"/>
                  <a:gd name="T9" fmla="*/ 421 h 572"/>
                  <a:gd name="T10" fmla="*/ 304 w 456"/>
                  <a:gd name="T11" fmla="*/ 451 h 572"/>
                  <a:gd name="T12" fmla="*/ 362 w 456"/>
                  <a:gd name="T13" fmla="*/ 415 h 572"/>
                  <a:gd name="T14" fmla="*/ 392 w 456"/>
                  <a:gd name="T15" fmla="*/ 392 h 572"/>
                  <a:gd name="T16" fmla="*/ 408 w 456"/>
                  <a:gd name="T17" fmla="*/ 356 h 572"/>
                  <a:gd name="T18" fmla="*/ 451 w 456"/>
                  <a:gd name="T19" fmla="*/ 326 h 572"/>
                  <a:gd name="T20" fmla="*/ 456 w 456"/>
                  <a:gd name="T21" fmla="*/ 298 h 572"/>
                  <a:gd name="T22" fmla="*/ 411 w 456"/>
                  <a:gd name="T23" fmla="*/ 282 h 572"/>
                  <a:gd name="T24" fmla="*/ 392 w 456"/>
                  <a:gd name="T25" fmla="*/ 202 h 572"/>
                  <a:gd name="T26" fmla="*/ 348 w 456"/>
                  <a:gd name="T27" fmla="*/ 217 h 572"/>
                  <a:gd name="T28" fmla="*/ 348 w 456"/>
                  <a:gd name="T29" fmla="*/ 166 h 572"/>
                  <a:gd name="T30" fmla="*/ 331 w 456"/>
                  <a:gd name="T31" fmla="*/ 138 h 572"/>
                  <a:gd name="T32" fmla="*/ 261 w 456"/>
                  <a:gd name="T33" fmla="*/ 88 h 572"/>
                  <a:gd name="T34" fmla="*/ 211 w 456"/>
                  <a:gd name="T35" fmla="*/ 80 h 572"/>
                  <a:gd name="T36" fmla="*/ 187 w 456"/>
                  <a:gd name="T37" fmla="*/ 52 h 572"/>
                  <a:gd name="T38" fmla="*/ 79 w 456"/>
                  <a:gd name="T39" fmla="*/ 0 h 572"/>
                  <a:gd name="T40" fmla="*/ 65 w 456"/>
                  <a:gd name="T41" fmla="*/ 16 h 572"/>
                  <a:gd name="T42" fmla="*/ 65 w 456"/>
                  <a:gd name="T43" fmla="*/ 57 h 572"/>
                  <a:gd name="T44" fmla="*/ 85 w 456"/>
                  <a:gd name="T45" fmla="*/ 73 h 572"/>
                  <a:gd name="T46" fmla="*/ 85 w 456"/>
                  <a:gd name="T47" fmla="*/ 117 h 572"/>
                  <a:gd name="T48" fmla="*/ 68 w 456"/>
                  <a:gd name="T49" fmla="*/ 144 h 572"/>
                  <a:gd name="T50" fmla="*/ 55 w 456"/>
                  <a:gd name="T51" fmla="*/ 166 h 572"/>
                  <a:gd name="T52" fmla="*/ 27 w 456"/>
                  <a:gd name="T53" fmla="*/ 175 h 572"/>
                  <a:gd name="T54" fmla="*/ 0 w 456"/>
                  <a:gd name="T55" fmla="*/ 232 h 572"/>
                  <a:gd name="T56" fmla="*/ 60 w 456"/>
                  <a:gd name="T57" fmla="*/ 378 h 572"/>
                  <a:gd name="T58" fmla="*/ 60 w 456"/>
                  <a:gd name="T59" fmla="*/ 471 h 572"/>
                  <a:gd name="T60" fmla="*/ 50 w 456"/>
                  <a:gd name="T61" fmla="*/ 500 h 572"/>
                  <a:gd name="T62" fmla="*/ 60 w 456"/>
                  <a:gd name="T63" fmla="*/ 536 h 572"/>
                  <a:gd name="T64" fmla="*/ 128 w 456"/>
                  <a:gd name="T65" fmla="*/ 572 h 572"/>
                  <a:gd name="T66" fmla="*/ 147 w 456"/>
                  <a:gd name="T67" fmla="*/ 560 h 572"/>
                  <a:gd name="T68" fmla="*/ 147 w 456"/>
                  <a:gd name="T69" fmla="*/ 560 h 57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56"/>
                  <a:gd name="T106" fmla="*/ 0 h 572"/>
                  <a:gd name="T107" fmla="*/ 456 w 456"/>
                  <a:gd name="T108" fmla="*/ 572 h 57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56" h="572">
                    <a:moveTo>
                      <a:pt x="147" y="560"/>
                    </a:moveTo>
                    <a:lnTo>
                      <a:pt x="181" y="546"/>
                    </a:lnTo>
                    <a:lnTo>
                      <a:pt x="179" y="524"/>
                    </a:lnTo>
                    <a:lnTo>
                      <a:pt x="231" y="488"/>
                    </a:lnTo>
                    <a:lnTo>
                      <a:pt x="274" y="421"/>
                    </a:lnTo>
                    <a:lnTo>
                      <a:pt x="304" y="451"/>
                    </a:lnTo>
                    <a:lnTo>
                      <a:pt x="362" y="415"/>
                    </a:lnTo>
                    <a:lnTo>
                      <a:pt x="392" y="392"/>
                    </a:lnTo>
                    <a:lnTo>
                      <a:pt x="408" y="356"/>
                    </a:lnTo>
                    <a:lnTo>
                      <a:pt x="451" y="326"/>
                    </a:lnTo>
                    <a:lnTo>
                      <a:pt x="456" y="298"/>
                    </a:lnTo>
                    <a:lnTo>
                      <a:pt x="411" y="282"/>
                    </a:lnTo>
                    <a:lnTo>
                      <a:pt x="392" y="202"/>
                    </a:lnTo>
                    <a:lnTo>
                      <a:pt x="348" y="217"/>
                    </a:lnTo>
                    <a:lnTo>
                      <a:pt x="348" y="166"/>
                    </a:lnTo>
                    <a:lnTo>
                      <a:pt x="331" y="138"/>
                    </a:lnTo>
                    <a:lnTo>
                      <a:pt x="261" y="88"/>
                    </a:lnTo>
                    <a:lnTo>
                      <a:pt x="211" y="80"/>
                    </a:lnTo>
                    <a:lnTo>
                      <a:pt x="187" y="52"/>
                    </a:lnTo>
                    <a:lnTo>
                      <a:pt x="79" y="0"/>
                    </a:lnTo>
                    <a:lnTo>
                      <a:pt x="65" y="16"/>
                    </a:lnTo>
                    <a:lnTo>
                      <a:pt x="65" y="57"/>
                    </a:lnTo>
                    <a:lnTo>
                      <a:pt x="85" y="73"/>
                    </a:lnTo>
                    <a:lnTo>
                      <a:pt x="85" y="117"/>
                    </a:lnTo>
                    <a:lnTo>
                      <a:pt x="68" y="144"/>
                    </a:lnTo>
                    <a:lnTo>
                      <a:pt x="55" y="166"/>
                    </a:lnTo>
                    <a:lnTo>
                      <a:pt x="27" y="175"/>
                    </a:lnTo>
                    <a:lnTo>
                      <a:pt x="0" y="232"/>
                    </a:lnTo>
                    <a:lnTo>
                      <a:pt x="60" y="378"/>
                    </a:lnTo>
                    <a:lnTo>
                      <a:pt x="60" y="471"/>
                    </a:lnTo>
                    <a:lnTo>
                      <a:pt x="50" y="500"/>
                    </a:lnTo>
                    <a:lnTo>
                      <a:pt x="60" y="536"/>
                    </a:lnTo>
                    <a:lnTo>
                      <a:pt x="128" y="572"/>
                    </a:lnTo>
                    <a:lnTo>
                      <a:pt x="147" y="560"/>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27" name="Freeform 71"/>
              <p:cNvSpPr>
                <a:spLocks/>
              </p:cNvSpPr>
              <p:nvPr/>
            </p:nvSpPr>
            <p:spPr bwMode="gray">
              <a:xfrm>
                <a:off x="3120" y="1811"/>
                <a:ext cx="269" cy="203"/>
              </a:xfrm>
              <a:custGeom>
                <a:avLst/>
                <a:gdLst>
                  <a:gd name="T0" fmla="*/ 269 w 269"/>
                  <a:gd name="T1" fmla="*/ 137 h 203"/>
                  <a:gd name="T2" fmla="*/ 269 w 269"/>
                  <a:gd name="T3" fmla="*/ 95 h 203"/>
                  <a:gd name="T4" fmla="*/ 220 w 269"/>
                  <a:gd name="T5" fmla="*/ 81 h 203"/>
                  <a:gd name="T6" fmla="*/ 211 w 269"/>
                  <a:gd name="T7" fmla="*/ 51 h 203"/>
                  <a:gd name="T8" fmla="*/ 190 w 269"/>
                  <a:gd name="T9" fmla="*/ 51 h 203"/>
                  <a:gd name="T10" fmla="*/ 172 w 269"/>
                  <a:gd name="T11" fmla="*/ 15 h 203"/>
                  <a:gd name="T12" fmla="*/ 119 w 269"/>
                  <a:gd name="T13" fmla="*/ 15 h 203"/>
                  <a:gd name="T14" fmla="*/ 79 w 269"/>
                  <a:gd name="T15" fmla="*/ 51 h 203"/>
                  <a:gd name="T16" fmla="*/ 48 w 269"/>
                  <a:gd name="T17" fmla="*/ 0 h 203"/>
                  <a:gd name="T18" fmla="*/ 27 w 269"/>
                  <a:gd name="T19" fmla="*/ 0 h 203"/>
                  <a:gd name="T20" fmla="*/ 0 w 269"/>
                  <a:gd name="T21" fmla="*/ 29 h 203"/>
                  <a:gd name="T22" fmla="*/ 15 w 269"/>
                  <a:gd name="T23" fmla="*/ 81 h 203"/>
                  <a:gd name="T24" fmla="*/ 59 w 269"/>
                  <a:gd name="T25" fmla="*/ 109 h 203"/>
                  <a:gd name="T26" fmla="*/ 94 w 269"/>
                  <a:gd name="T27" fmla="*/ 154 h 203"/>
                  <a:gd name="T28" fmla="*/ 84 w 269"/>
                  <a:gd name="T29" fmla="*/ 173 h 203"/>
                  <a:gd name="T30" fmla="*/ 143 w 269"/>
                  <a:gd name="T31" fmla="*/ 203 h 203"/>
                  <a:gd name="T32" fmla="*/ 185 w 269"/>
                  <a:gd name="T33" fmla="*/ 167 h 203"/>
                  <a:gd name="T34" fmla="*/ 236 w 269"/>
                  <a:gd name="T35" fmla="*/ 167 h 203"/>
                  <a:gd name="T36" fmla="*/ 269 w 269"/>
                  <a:gd name="T37" fmla="*/ 137 h 203"/>
                  <a:gd name="T38" fmla="*/ 269 w 269"/>
                  <a:gd name="T39" fmla="*/ 137 h 20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69"/>
                  <a:gd name="T61" fmla="*/ 0 h 203"/>
                  <a:gd name="T62" fmla="*/ 269 w 269"/>
                  <a:gd name="T63" fmla="*/ 203 h 20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69" h="203">
                    <a:moveTo>
                      <a:pt x="269" y="137"/>
                    </a:moveTo>
                    <a:lnTo>
                      <a:pt x="269" y="95"/>
                    </a:lnTo>
                    <a:lnTo>
                      <a:pt x="220" y="81"/>
                    </a:lnTo>
                    <a:lnTo>
                      <a:pt x="211" y="51"/>
                    </a:lnTo>
                    <a:lnTo>
                      <a:pt x="190" y="51"/>
                    </a:lnTo>
                    <a:lnTo>
                      <a:pt x="172" y="15"/>
                    </a:lnTo>
                    <a:lnTo>
                      <a:pt x="119" y="15"/>
                    </a:lnTo>
                    <a:lnTo>
                      <a:pt x="79" y="51"/>
                    </a:lnTo>
                    <a:lnTo>
                      <a:pt x="48" y="0"/>
                    </a:lnTo>
                    <a:lnTo>
                      <a:pt x="27" y="0"/>
                    </a:lnTo>
                    <a:lnTo>
                      <a:pt x="0" y="29"/>
                    </a:lnTo>
                    <a:lnTo>
                      <a:pt x="15" y="81"/>
                    </a:lnTo>
                    <a:lnTo>
                      <a:pt x="59" y="109"/>
                    </a:lnTo>
                    <a:lnTo>
                      <a:pt x="94" y="154"/>
                    </a:lnTo>
                    <a:lnTo>
                      <a:pt x="84" y="173"/>
                    </a:lnTo>
                    <a:lnTo>
                      <a:pt x="143" y="203"/>
                    </a:lnTo>
                    <a:lnTo>
                      <a:pt x="185" y="167"/>
                    </a:lnTo>
                    <a:lnTo>
                      <a:pt x="236" y="167"/>
                    </a:lnTo>
                    <a:lnTo>
                      <a:pt x="269" y="137"/>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28" name="Freeform 72"/>
              <p:cNvSpPr>
                <a:spLocks/>
              </p:cNvSpPr>
              <p:nvPr/>
            </p:nvSpPr>
            <p:spPr bwMode="gray">
              <a:xfrm>
                <a:off x="2899" y="1709"/>
                <a:ext cx="217" cy="87"/>
              </a:xfrm>
              <a:custGeom>
                <a:avLst/>
                <a:gdLst>
                  <a:gd name="T0" fmla="*/ 217 w 217"/>
                  <a:gd name="T1" fmla="*/ 37 h 87"/>
                  <a:gd name="T2" fmla="*/ 197 w 217"/>
                  <a:gd name="T3" fmla="*/ 14 h 87"/>
                  <a:gd name="T4" fmla="*/ 143 w 217"/>
                  <a:gd name="T5" fmla="*/ 37 h 87"/>
                  <a:gd name="T6" fmla="*/ 15 w 217"/>
                  <a:gd name="T7" fmla="*/ 0 h 87"/>
                  <a:gd name="T8" fmla="*/ 0 w 217"/>
                  <a:gd name="T9" fmla="*/ 45 h 87"/>
                  <a:gd name="T10" fmla="*/ 0 w 217"/>
                  <a:gd name="T11" fmla="*/ 66 h 87"/>
                  <a:gd name="T12" fmla="*/ 60 w 217"/>
                  <a:gd name="T13" fmla="*/ 73 h 87"/>
                  <a:gd name="T14" fmla="*/ 91 w 217"/>
                  <a:gd name="T15" fmla="*/ 55 h 87"/>
                  <a:gd name="T16" fmla="*/ 118 w 217"/>
                  <a:gd name="T17" fmla="*/ 87 h 87"/>
                  <a:gd name="T18" fmla="*/ 167 w 217"/>
                  <a:gd name="T19" fmla="*/ 87 h 87"/>
                  <a:gd name="T20" fmla="*/ 197 w 217"/>
                  <a:gd name="T21" fmla="*/ 66 h 87"/>
                  <a:gd name="T22" fmla="*/ 217 w 217"/>
                  <a:gd name="T23" fmla="*/ 37 h 87"/>
                  <a:gd name="T24" fmla="*/ 217 w 217"/>
                  <a:gd name="T25" fmla="*/ 37 h 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7"/>
                  <a:gd name="T40" fmla="*/ 0 h 87"/>
                  <a:gd name="T41" fmla="*/ 217 w 217"/>
                  <a:gd name="T42" fmla="*/ 87 h 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7" h="87">
                    <a:moveTo>
                      <a:pt x="217" y="37"/>
                    </a:moveTo>
                    <a:lnTo>
                      <a:pt x="197" y="14"/>
                    </a:lnTo>
                    <a:lnTo>
                      <a:pt x="143" y="37"/>
                    </a:lnTo>
                    <a:lnTo>
                      <a:pt x="15" y="0"/>
                    </a:lnTo>
                    <a:lnTo>
                      <a:pt x="0" y="45"/>
                    </a:lnTo>
                    <a:lnTo>
                      <a:pt x="0" y="66"/>
                    </a:lnTo>
                    <a:lnTo>
                      <a:pt x="60" y="73"/>
                    </a:lnTo>
                    <a:lnTo>
                      <a:pt x="91" y="55"/>
                    </a:lnTo>
                    <a:lnTo>
                      <a:pt x="118" y="87"/>
                    </a:lnTo>
                    <a:lnTo>
                      <a:pt x="167" y="87"/>
                    </a:lnTo>
                    <a:lnTo>
                      <a:pt x="197" y="66"/>
                    </a:lnTo>
                    <a:lnTo>
                      <a:pt x="217" y="37"/>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29" name="Freeform 73"/>
              <p:cNvSpPr>
                <a:spLocks/>
              </p:cNvSpPr>
              <p:nvPr/>
            </p:nvSpPr>
            <p:spPr bwMode="gray">
              <a:xfrm>
                <a:off x="2544" y="1506"/>
                <a:ext cx="230" cy="203"/>
              </a:xfrm>
              <a:custGeom>
                <a:avLst/>
                <a:gdLst>
                  <a:gd name="T0" fmla="*/ 223 w 230"/>
                  <a:gd name="T1" fmla="*/ 180 h 203"/>
                  <a:gd name="T2" fmla="*/ 230 w 230"/>
                  <a:gd name="T3" fmla="*/ 160 h 203"/>
                  <a:gd name="T4" fmla="*/ 205 w 230"/>
                  <a:gd name="T5" fmla="*/ 152 h 203"/>
                  <a:gd name="T6" fmla="*/ 205 w 230"/>
                  <a:gd name="T7" fmla="*/ 102 h 203"/>
                  <a:gd name="T8" fmla="*/ 181 w 230"/>
                  <a:gd name="T9" fmla="*/ 122 h 203"/>
                  <a:gd name="T10" fmla="*/ 155 w 230"/>
                  <a:gd name="T11" fmla="*/ 73 h 203"/>
                  <a:gd name="T12" fmla="*/ 175 w 230"/>
                  <a:gd name="T13" fmla="*/ 73 h 203"/>
                  <a:gd name="T14" fmla="*/ 126 w 230"/>
                  <a:gd name="T15" fmla="*/ 0 h 203"/>
                  <a:gd name="T16" fmla="*/ 96 w 230"/>
                  <a:gd name="T17" fmla="*/ 0 h 203"/>
                  <a:gd name="T18" fmla="*/ 68 w 230"/>
                  <a:gd name="T19" fmla="*/ 57 h 203"/>
                  <a:gd name="T20" fmla="*/ 0 w 230"/>
                  <a:gd name="T21" fmla="*/ 57 h 203"/>
                  <a:gd name="T22" fmla="*/ 23 w 230"/>
                  <a:gd name="T23" fmla="*/ 130 h 203"/>
                  <a:gd name="T24" fmla="*/ 53 w 230"/>
                  <a:gd name="T25" fmla="*/ 188 h 203"/>
                  <a:gd name="T26" fmla="*/ 117 w 230"/>
                  <a:gd name="T27" fmla="*/ 188 h 203"/>
                  <a:gd name="T28" fmla="*/ 102 w 230"/>
                  <a:gd name="T29" fmla="*/ 160 h 203"/>
                  <a:gd name="T30" fmla="*/ 137 w 230"/>
                  <a:gd name="T31" fmla="*/ 160 h 203"/>
                  <a:gd name="T32" fmla="*/ 150 w 230"/>
                  <a:gd name="T33" fmla="*/ 166 h 203"/>
                  <a:gd name="T34" fmla="*/ 171 w 230"/>
                  <a:gd name="T35" fmla="*/ 203 h 203"/>
                  <a:gd name="T36" fmla="*/ 223 w 230"/>
                  <a:gd name="T37" fmla="*/ 180 h 203"/>
                  <a:gd name="T38" fmla="*/ 223 w 230"/>
                  <a:gd name="T39" fmla="*/ 180 h 20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30"/>
                  <a:gd name="T61" fmla="*/ 0 h 203"/>
                  <a:gd name="T62" fmla="*/ 230 w 230"/>
                  <a:gd name="T63" fmla="*/ 203 h 20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30" h="203">
                    <a:moveTo>
                      <a:pt x="223" y="180"/>
                    </a:moveTo>
                    <a:lnTo>
                      <a:pt x="230" y="160"/>
                    </a:lnTo>
                    <a:lnTo>
                      <a:pt x="205" y="152"/>
                    </a:lnTo>
                    <a:lnTo>
                      <a:pt x="205" y="102"/>
                    </a:lnTo>
                    <a:lnTo>
                      <a:pt x="181" y="122"/>
                    </a:lnTo>
                    <a:lnTo>
                      <a:pt x="155" y="73"/>
                    </a:lnTo>
                    <a:lnTo>
                      <a:pt x="175" y="73"/>
                    </a:lnTo>
                    <a:lnTo>
                      <a:pt x="126" y="0"/>
                    </a:lnTo>
                    <a:lnTo>
                      <a:pt x="96" y="0"/>
                    </a:lnTo>
                    <a:lnTo>
                      <a:pt x="68" y="57"/>
                    </a:lnTo>
                    <a:lnTo>
                      <a:pt x="0" y="57"/>
                    </a:lnTo>
                    <a:lnTo>
                      <a:pt x="23" y="130"/>
                    </a:lnTo>
                    <a:lnTo>
                      <a:pt x="53" y="188"/>
                    </a:lnTo>
                    <a:lnTo>
                      <a:pt x="117" y="188"/>
                    </a:lnTo>
                    <a:lnTo>
                      <a:pt x="102" y="160"/>
                    </a:lnTo>
                    <a:lnTo>
                      <a:pt x="137" y="160"/>
                    </a:lnTo>
                    <a:lnTo>
                      <a:pt x="150" y="166"/>
                    </a:lnTo>
                    <a:lnTo>
                      <a:pt x="171" y="203"/>
                    </a:lnTo>
                    <a:lnTo>
                      <a:pt x="223" y="180"/>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0" name="Freeform 74"/>
              <p:cNvSpPr>
                <a:spLocks/>
              </p:cNvSpPr>
              <p:nvPr/>
            </p:nvSpPr>
            <p:spPr bwMode="gray">
              <a:xfrm>
                <a:off x="2005" y="1267"/>
                <a:ext cx="186" cy="181"/>
              </a:xfrm>
              <a:custGeom>
                <a:avLst/>
                <a:gdLst>
                  <a:gd name="T0" fmla="*/ 127 w 186"/>
                  <a:gd name="T1" fmla="*/ 159 h 181"/>
                  <a:gd name="T2" fmla="*/ 143 w 186"/>
                  <a:gd name="T3" fmla="*/ 137 h 181"/>
                  <a:gd name="T4" fmla="*/ 150 w 186"/>
                  <a:gd name="T5" fmla="*/ 123 h 181"/>
                  <a:gd name="T6" fmla="*/ 150 w 186"/>
                  <a:gd name="T7" fmla="*/ 87 h 181"/>
                  <a:gd name="T8" fmla="*/ 186 w 186"/>
                  <a:gd name="T9" fmla="*/ 64 h 181"/>
                  <a:gd name="T10" fmla="*/ 186 w 186"/>
                  <a:gd name="T11" fmla="*/ 27 h 181"/>
                  <a:gd name="T12" fmla="*/ 166 w 186"/>
                  <a:gd name="T13" fmla="*/ 0 h 181"/>
                  <a:gd name="T14" fmla="*/ 112 w 186"/>
                  <a:gd name="T15" fmla="*/ 0 h 181"/>
                  <a:gd name="T16" fmla="*/ 88 w 186"/>
                  <a:gd name="T17" fmla="*/ 6 h 181"/>
                  <a:gd name="T18" fmla="*/ 26 w 186"/>
                  <a:gd name="T19" fmla="*/ 35 h 181"/>
                  <a:gd name="T20" fmla="*/ 0 w 186"/>
                  <a:gd name="T21" fmla="*/ 79 h 181"/>
                  <a:gd name="T22" fmla="*/ 0 w 186"/>
                  <a:gd name="T23" fmla="*/ 129 h 181"/>
                  <a:gd name="T24" fmla="*/ 62 w 186"/>
                  <a:gd name="T25" fmla="*/ 137 h 181"/>
                  <a:gd name="T26" fmla="*/ 83 w 186"/>
                  <a:gd name="T27" fmla="*/ 181 h 181"/>
                  <a:gd name="T28" fmla="*/ 112 w 186"/>
                  <a:gd name="T29" fmla="*/ 166 h 181"/>
                  <a:gd name="T30" fmla="*/ 127 w 186"/>
                  <a:gd name="T31" fmla="*/ 159 h 181"/>
                  <a:gd name="T32" fmla="*/ 127 w 186"/>
                  <a:gd name="T33" fmla="*/ 159 h 18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86"/>
                  <a:gd name="T52" fmla="*/ 0 h 181"/>
                  <a:gd name="T53" fmla="*/ 186 w 186"/>
                  <a:gd name="T54" fmla="*/ 181 h 18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86" h="181">
                    <a:moveTo>
                      <a:pt x="127" y="159"/>
                    </a:moveTo>
                    <a:lnTo>
                      <a:pt x="143" y="137"/>
                    </a:lnTo>
                    <a:lnTo>
                      <a:pt x="150" y="123"/>
                    </a:lnTo>
                    <a:lnTo>
                      <a:pt x="150" y="87"/>
                    </a:lnTo>
                    <a:lnTo>
                      <a:pt x="186" y="64"/>
                    </a:lnTo>
                    <a:lnTo>
                      <a:pt x="186" y="27"/>
                    </a:lnTo>
                    <a:lnTo>
                      <a:pt x="166" y="0"/>
                    </a:lnTo>
                    <a:lnTo>
                      <a:pt x="112" y="0"/>
                    </a:lnTo>
                    <a:lnTo>
                      <a:pt x="88" y="6"/>
                    </a:lnTo>
                    <a:lnTo>
                      <a:pt x="26" y="35"/>
                    </a:lnTo>
                    <a:lnTo>
                      <a:pt x="0" y="79"/>
                    </a:lnTo>
                    <a:lnTo>
                      <a:pt x="0" y="129"/>
                    </a:lnTo>
                    <a:lnTo>
                      <a:pt x="62" y="137"/>
                    </a:lnTo>
                    <a:lnTo>
                      <a:pt x="83" y="181"/>
                    </a:lnTo>
                    <a:lnTo>
                      <a:pt x="112" y="166"/>
                    </a:lnTo>
                    <a:lnTo>
                      <a:pt x="127" y="159"/>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31" name="Freeform 75"/>
              <p:cNvSpPr>
                <a:spLocks/>
              </p:cNvSpPr>
              <p:nvPr/>
            </p:nvSpPr>
            <p:spPr bwMode="gray">
              <a:xfrm>
                <a:off x="1844" y="1375"/>
                <a:ext cx="82" cy="109"/>
              </a:xfrm>
              <a:custGeom>
                <a:avLst/>
                <a:gdLst>
                  <a:gd name="T0" fmla="*/ 7 w 82"/>
                  <a:gd name="T1" fmla="*/ 109 h 109"/>
                  <a:gd name="T2" fmla="*/ 24 w 82"/>
                  <a:gd name="T3" fmla="*/ 65 h 109"/>
                  <a:gd name="T4" fmla="*/ 62 w 82"/>
                  <a:gd name="T5" fmla="*/ 44 h 109"/>
                  <a:gd name="T6" fmla="*/ 62 w 82"/>
                  <a:gd name="T7" fmla="*/ 29 h 109"/>
                  <a:gd name="T8" fmla="*/ 82 w 82"/>
                  <a:gd name="T9" fmla="*/ 0 h 109"/>
                  <a:gd name="T10" fmla="*/ 53 w 82"/>
                  <a:gd name="T11" fmla="*/ 0 h 109"/>
                  <a:gd name="T12" fmla="*/ 33 w 82"/>
                  <a:gd name="T13" fmla="*/ 37 h 109"/>
                  <a:gd name="T14" fmla="*/ 4 w 82"/>
                  <a:gd name="T15" fmla="*/ 44 h 109"/>
                  <a:gd name="T16" fmla="*/ 0 w 82"/>
                  <a:gd name="T17" fmla="*/ 109 h 109"/>
                  <a:gd name="T18" fmla="*/ 7 w 82"/>
                  <a:gd name="T19" fmla="*/ 109 h 109"/>
                  <a:gd name="T20" fmla="*/ 7 w 82"/>
                  <a:gd name="T21" fmla="*/ 109 h 10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2"/>
                  <a:gd name="T34" fmla="*/ 0 h 109"/>
                  <a:gd name="T35" fmla="*/ 82 w 82"/>
                  <a:gd name="T36" fmla="*/ 109 h 10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2" h="109">
                    <a:moveTo>
                      <a:pt x="7" y="109"/>
                    </a:moveTo>
                    <a:lnTo>
                      <a:pt x="24" y="65"/>
                    </a:lnTo>
                    <a:lnTo>
                      <a:pt x="62" y="44"/>
                    </a:lnTo>
                    <a:lnTo>
                      <a:pt x="62" y="29"/>
                    </a:lnTo>
                    <a:lnTo>
                      <a:pt x="82" y="0"/>
                    </a:lnTo>
                    <a:lnTo>
                      <a:pt x="53" y="0"/>
                    </a:lnTo>
                    <a:lnTo>
                      <a:pt x="33" y="37"/>
                    </a:lnTo>
                    <a:lnTo>
                      <a:pt x="4" y="44"/>
                    </a:lnTo>
                    <a:lnTo>
                      <a:pt x="0" y="109"/>
                    </a:lnTo>
                    <a:lnTo>
                      <a:pt x="7" y="109"/>
                    </a:lnTo>
                    <a:close/>
                  </a:path>
                </a:pathLst>
              </a:custGeom>
              <a:grpFill/>
              <a:ln w="3175" cap="flat" cmpd="sng">
                <a:noFill/>
                <a:prstDash val="solid"/>
                <a:round/>
                <a:headEnd type="none" w="med" len="med"/>
                <a:tailEnd type="none" w="med" len="med"/>
              </a:ln>
            </p:spPr>
            <p:txBody>
              <a:bodyPr/>
              <a:lstStyle/>
              <a:p>
                <a:pPr algn="ctr" defTabSz="972556" fontAlgn="auto">
                  <a:spcBef>
                    <a:spcPts val="0"/>
                  </a:spcBef>
                  <a:spcAft>
                    <a:spcPts val="0"/>
                  </a:spcAft>
                  <a:defRPr/>
                </a:pPr>
                <a:endParaRPr lang="en-US" kern="0" dirty="0">
                  <a:solidFill>
                    <a:sysClr val="windowText" lastClr="000000"/>
                  </a:solidFill>
                </a:endParaRPr>
              </a:p>
            </p:txBody>
          </p:sp>
        </p:grpSp>
        <p:sp>
          <p:nvSpPr>
            <p:cNvPr id="61" name="Line 117"/>
            <p:cNvSpPr>
              <a:spLocks noChangeShapeType="1"/>
            </p:cNvSpPr>
            <p:nvPr/>
          </p:nvSpPr>
          <p:spPr bwMode="gray">
            <a:xfrm flipH="1" flipV="1">
              <a:off x="5900653" y="1974578"/>
              <a:ext cx="770992" cy="207800"/>
            </a:xfrm>
            <a:prstGeom prst="line">
              <a:avLst/>
            </a:prstGeom>
            <a:noFill/>
            <a:ln w="6350">
              <a:solidFill>
                <a:srgbClr val="003C71"/>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2" name="Line 118"/>
            <p:cNvSpPr>
              <a:spLocks noChangeShapeType="1"/>
            </p:cNvSpPr>
            <p:nvPr/>
          </p:nvSpPr>
          <p:spPr bwMode="gray">
            <a:xfrm flipH="1" flipV="1">
              <a:off x="6035540" y="1963830"/>
              <a:ext cx="636103" cy="91957"/>
            </a:xfrm>
            <a:prstGeom prst="line">
              <a:avLst/>
            </a:prstGeom>
            <a:noFill/>
            <a:ln w="6350">
              <a:solidFill>
                <a:srgbClr val="003C71"/>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3" name="Line 119"/>
            <p:cNvSpPr>
              <a:spLocks noChangeShapeType="1"/>
            </p:cNvSpPr>
            <p:nvPr/>
          </p:nvSpPr>
          <p:spPr bwMode="gray">
            <a:xfrm flipH="1" flipV="1">
              <a:off x="6086655" y="1850375"/>
              <a:ext cx="610546" cy="87181"/>
            </a:xfrm>
            <a:prstGeom prst="line">
              <a:avLst/>
            </a:prstGeom>
            <a:noFill/>
            <a:ln w="6350">
              <a:solidFill>
                <a:schemeClr val="accent2">
                  <a:lumMod val="75000"/>
                </a:schemeClr>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4" name="Line 120"/>
            <p:cNvSpPr>
              <a:spLocks noChangeShapeType="1"/>
            </p:cNvSpPr>
            <p:nvPr/>
          </p:nvSpPr>
          <p:spPr bwMode="gray">
            <a:xfrm flipH="1" flipV="1">
              <a:off x="6191726" y="1683181"/>
              <a:ext cx="524042" cy="45657"/>
            </a:xfrm>
            <a:prstGeom prst="line">
              <a:avLst/>
            </a:prstGeom>
            <a:noFill/>
            <a:ln w="6350">
              <a:solidFill>
                <a:srgbClr val="005EB8"/>
              </a:solidFill>
              <a:round/>
              <a:headEnd/>
              <a:tailEnd/>
            </a:ln>
            <a:extLst>
              <a:ext uri="{909E8E84-426E-40DD-AFC4-6F175D3DCCD1}">
                <a14:hiddenFill xmlns:a14="http://schemas.microsoft.com/office/drawing/2010/main">
                  <a:noFill/>
                </a14:hiddenFill>
              </a:ext>
            </a:extLst>
          </p:spPr>
          <p:txBody>
            <a:bodyPr wrap="square"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5" name="Line 121"/>
            <p:cNvSpPr>
              <a:spLocks noChangeShapeType="1"/>
            </p:cNvSpPr>
            <p:nvPr/>
          </p:nvSpPr>
          <p:spPr bwMode="gray">
            <a:xfrm flipH="1">
              <a:off x="6288278" y="1576893"/>
              <a:ext cx="408924" cy="69267"/>
            </a:xfrm>
            <a:prstGeom prst="line">
              <a:avLst/>
            </a:prstGeom>
            <a:noFill/>
            <a:ln w="6350">
              <a:solidFill>
                <a:srgbClr val="005EB8"/>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6" name="Line 122"/>
            <p:cNvSpPr>
              <a:spLocks noChangeShapeType="1"/>
            </p:cNvSpPr>
            <p:nvPr/>
          </p:nvSpPr>
          <p:spPr bwMode="gray">
            <a:xfrm flipH="1">
              <a:off x="6288278" y="1415669"/>
              <a:ext cx="408924" cy="164806"/>
            </a:xfrm>
            <a:prstGeom prst="line">
              <a:avLst/>
            </a:prstGeom>
            <a:noFill/>
            <a:ln w="6350">
              <a:solidFill>
                <a:srgbClr val="005EB8"/>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7" name="Line 123"/>
            <p:cNvSpPr>
              <a:spLocks noChangeShapeType="1"/>
            </p:cNvSpPr>
            <p:nvPr/>
          </p:nvSpPr>
          <p:spPr bwMode="gray">
            <a:xfrm>
              <a:off x="5916271" y="1268777"/>
              <a:ext cx="187423" cy="183914"/>
            </a:xfrm>
            <a:prstGeom prst="line">
              <a:avLst/>
            </a:prstGeom>
            <a:noFill/>
            <a:ln w="6350">
              <a:solidFill>
                <a:srgbClr val="005EB8"/>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8" name="Line 124"/>
            <p:cNvSpPr>
              <a:spLocks noChangeShapeType="1"/>
            </p:cNvSpPr>
            <p:nvPr/>
          </p:nvSpPr>
          <p:spPr bwMode="gray">
            <a:xfrm>
              <a:off x="6089495" y="1188761"/>
              <a:ext cx="103651" cy="171972"/>
            </a:xfrm>
            <a:prstGeom prst="line">
              <a:avLst/>
            </a:prstGeom>
            <a:noFill/>
            <a:ln w="6350">
              <a:solidFill>
                <a:srgbClr val="005EB8"/>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69" name="Text Box 126"/>
            <p:cNvSpPr txBox="1">
              <a:spLocks noChangeArrowheads="1"/>
            </p:cNvSpPr>
            <p:nvPr/>
          </p:nvSpPr>
          <p:spPr bwMode="gray">
            <a:xfrm>
              <a:off x="2869220" y="3086424"/>
              <a:ext cx="231440" cy="123111"/>
            </a:xfrm>
            <a:prstGeom prst="rect">
              <a:avLst/>
            </a:prstGeom>
            <a:noFill/>
            <a:ln>
              <a:noFill/>
            </a:ln>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HI</a:t>
              </a:r>
            </a:p>
          </p:txBody>
        </p:sp>
        <p:sp>
          <p:nvSpPr>
            <p:cNvPr id="70" name="Freeform 16"/>
            <p:cNvSpPr>
              <a:spLocks/>
            </p:cNvSpPr>
            <p:nvPr/>
          </p:nvSpPr>
          <p:spPr bwMode="gray">
            <a:xfrm>
              <a:off x="2031494" y="1963830"/>
              <a:ext cx="604867" cy="543383"/>
            </a:xfrm>
            <a:custGeom>
              <a:avLst/>
              <a:gdLst>
                <a:gd name="T0" fmla="*/ 2147483647 w 299"/>
                <a:gd name="T1" fmla="*/ 2147483647 h 319"/>
                <a:gd name="T2" fmla="*/ 2147483647 w 299"/>
                <a:gd name="T3" fmla="*/ 2147483647 h 319"/>
                <a:gd name="T4" fmla="*/ 2147483647 w 299"/>
                <a:gd name="T5" fmla="*/ 2147483647 h 319"/>
                <a:gd name="T6" fmla="*/ 2147483647 w 299"/>
                <a:gd name="T7" fmla="*/ 2147483647 h 319"/>
                <a:gd name="T8" fmla="*/ 2147483647 w 299"/>
                <a:gd name="T9" fmla="*/ 2147483647 h 319"/>
                <a:gd name="T10" fmla="*/ 2147483647 w 299"/>
                <a:gd name="T11" fmla="*/ 2147483647 h 319"/>
                <a:gd name="T12" fmla="*/ 2147483647 w 299"/>
                <a:gd name="T13" fmla="*/ 2147483647 h 319"/>
                <a:gd name="T14" fmla="*/ 2147483647 w 299"/>
                <a:gd name="T15" fmla="*/ 2147483647 h 319"/>
                <a:gd name="T16" fmla="*/ 2147483647 w 299"/>
                <a:gd name="T17" fmla="*/ 2147483647 h 319"/>
                <a:gd name="T18" fmla="*/ 2147483647 w 299"/>
                <a:gd name="T19" fmla="*/ 2147483647 h 319"/>
                <a:gd name="T20" fmla="*/ 2147483647 w 299"/>
                <a:gd name="T21" fmla="*/ 2147483647 h 319"/>
                <a:gd name="T22" fmla="*/ 2147483647 w 299"/>
                <a:gd name="T23" fmla="*/ 2147483647 h 319"/>
                <a:gd name="T24" fmla="*/ 2147483647 w 299"/>
                <a:gd name="T25" fmla="*/ 2147483647 h 319"/>
                <a:gd name="T26" fmla="*/ 2147483647 w 299"/>
                <a:gd name="T27" fmla="*/ 2147483647 h 319"/>
                <a:gd name="T28" fmla="*/ 2147483647 w 299"/>
                <a:gd name="T29" fmla="*/ 2147483647 h 319"/>
                <a:gd name="T30" fmla="*/ 2147483647 w 299"/>
                <a:gd name="T31" fmla="*/ 2147483647 h 319"/>
                <a:gd name="T32" fmla="*/ 2147483647 w 299"/>
                <a:gd name="T33" fmla="*/ 2147483647 h 319"/>
                <a:gd name="T34" fmla="*/ 2147483647 w 299"/>
                <a:gd name="T35" fmla="*/ 2147483647 h 319"/>
                <a:gd name="T36" fmla="*/ 2147483647 w 299"/>
                <a:gd name="T37" fmla="*/ 2147483647 h 319"/>
                <a:gd name="T38" fmla="*/ 2147483647 w 299"/>
                <a:gd name="T39" fmla="*/ 2147483647 h 319"/>
                <a:gd name="T40" fmla="*/ 2147483647 w 299"/>
                <a:gd name="T41" fmla="*/ 2147483647 h 319"/>
                <a:gd name="T42" fmla="*/ 2147483647 w 299"/>
                <a:gd name="T43" fmla="*/ 2147483647 h 319"/>
                <a:gd name="T44" fmla="*/ 2147483647 w 299"/>
                <a:gd name="T45" fmla="*/ 2147483647 h 319"/>
                <a:gd name="T46" fmla="*/ 2147483647 w 299"/>
                <a:gd name="T47" fmla="*/ 2147483647 h 319"/>
                <a:gd name="T48" fmla="*/ 2147483647 w 299"/>
                <a:gd name="T49" fmla="*/ 2147483647 h 319"/>
                <a:gd name="T50" fmla="*/ 2147483647 w 299"/>
                <a:gd name="T51" fmla="*/ 2147483647 h 319"/>
                <a:gd name="T52" fmla="*/ 2147483647 w 299"/>
                <a:gd name="T53" fmla="*/ 2147483647 h 319"/>
                <a:gd name="T54" fmla="*/ 2147483647 w 299"/>
                <a:gd name="T55" fmla="*/ 0 h 319"/>
                <a:gd name="T56" fmla="*/ 2147483647 w 299"/>
                <a:gd name="T57" fmla="*/ 2147483647 h 319"/>
                <a:gd name="T58" fmla="*/ 0 w 299"/>
                <a:gd name="T59" fmla="*/ 2147483647 h 319"/>
                <a:gd name="T60" fmla="*/ 2147483647 w 299"/>
                <a:gd name="T61" fmla="*/ 2147483647 h 319"/>
                <a:gd name="T62" fmla="*/ 2147483647 w 299"/>
                <a:gd name="T63" fmla="*/ 2147483647 h 31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99"/>
                <a:gd name="T97" fmla="*/ 0 h 319"/>
                <a:gd name="T98" fmla="*/ 690 w 299"/>
                <a:gd name="T99" fmla="*/ 1150 h 31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99" h="319">
                  <a:moveTo>
                    <a:pt x="0" y="81"/>
                  </a:moveTo>
                  <a:lnTo>
                    <a:pt x="30" y="143"/>
                  </a:lnTo>
                  <a:lnTo>
                    <a:pt x="21" y="170"/>
                  </a:lnTo>
                  <a:lnTo>
                    <a:pt x="69" y="192"/>
                  </a:lnTo>
                  <a:lnTo>
                    <a:pt x="86" y="215"/>
                  </a:lnTo>
                  <a:lnTo>
                    <a:pt x="107" y="222"/>
                  </a:lnTo>
                  <a:lnTo>
                    <a:pt x="107" y="235"/>
                  </a:lnTo>
                  <a:lnTo>
                    <a:pt x="119" y="238"/>
                  </a:lnTo>
                  <a:lnTo>
                    <a:pt x="147" y="282"/>
                  </a:lnTo>
                  <a:lnTo>
                    <a:pt x="147" y="312"/>
                  </a:lnTo>
                  <a:lnTo>
                    <a:pt x="269" y="319"/>
                  </a:lnTo>
                  <a:lnTo>
                    <a:pt x="261" y="307"/>
                  </a:lnTo>
                  <a:lnTo>
                    <a:pt x="265" y="288"/>
                  </a:lnTo>
                  <a:lnTo>
                    <a:pt x="285" y="258"/>
                  </a:lnTo>
                  <a:lnTo>
                    <a:pt x="299" y="249"/>
                  </a:lnTo>
                  <a:lnTo>
                    <a:pt x="291" y="238"/>
                  </a:lnTo>
                  <a:lnTo>
                    <a:pt x="286" y="208"/>
                  </a:lnTo>
                  <a:lnTo>
                    <a:pt x="147" y="0"/>
                  </a:lnTo>
                  <a:lnTo>
                    <a:pt x="0" y="81"/>
                  </a:lnTo>
                  <a:close/>
                </a:path>
              </a:pathLst>
            </a:custGeom>
            <a:solidFill>
              <a:srgbClr val="8DC63F"/>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71" name="Text Box 13"/>
            <p:cNvSpPr txBox="1">
              <a:spLocks noChangeArrowheads="1"/>
            </p:cNvSpPr>
            <p:nvPr/>
          </p:nvSpPr>
          <p:spPr bwMode="gray">
            <a:xfrm>
              <a:off x="2255837" y="1114718"/>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WA</a:t>
              </a:r>
            </a:p>
          </p:txBody>
        </p:sp>
        <p:sp>
          <p:nvSpPr>
            <p:cNvPr id="72" name="Text Box 76"/>
            <p:cNvSpPr txBox="1">
              <a:spLocks noChangeArrowheads="1"/>
            </p:cNvSpPr>
            <p:nvPr/>
          </p:nvSpPr>
          <p:spPr bwMode="gray">
            <a:xfrm>
              <a:off x="2125208" y="1403726"/>
              <a:ext cx="430221"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OR</a:t>
              </a:r>
            </a:p>
          </p:txBody>
        </p:sp>
        <p:sp>
          <p:nvSpPr>
            <p:cNvPr id="73" name="Text Box 78"/>
            <p:cNvSpPr txBox="1">
              <a:spLocks noChangeArrowheads="1"/>
            </p:cNvSpPr>
            <p:nvPr/>
          </p:nvSpPr>
          <p:spPr bwMode="gray">
            <a:xfrm>
              <a:off x="2322571" y="1791858"/>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NV</a:t>
              </a:r>
            </a:p>
          </p:txBody>
        </p:sp>
        <p:sp>
          <p:nvSpPr>
            <p:cNvPr id="74" name="Text Box 79"/>
            <p:cNvSpPr txBox="1">
              <a:spLocks noChangeArrowheads="1"/>
            </p:cNvSpPr>
            <p:nvPr/>
          </p:nvSpPr>
          <p:spPr bwMode="gray">
            <a:xfrm>
              <a:off x="2612225" y="1506432"/>
              <a:ext cx="42454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ID</a:t>
              </a:r>
            </a:p>
          </p:txBody>
        </p:sp>
        <p:sp>
          <p:nvSpPr>
            <p:cNvPr id="75" name="Text Box 80"/>
            <p:cNvSpPr txBox="1">
              <a:spLocks noChangeArrowheads="1"/>
            </p:cNvSpPr>
            <p:nvPr/>
          </p:nvSpPr>
          <p:spPr bwMode="gray">
            <a:xfrm>
              <a:off x="3036768" y="1262805"/>
              <a:ext cx="42312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MT</a:t>
              </a:r>
            </a:p>
          </p:txBody>
        </p:sp>
        <p:sp>
          <p:nvSpPr>
            <p:cNvPr id="76" name="Text Box 81"/>
            <p:cNvSpPr txBox="1">
              <a:spLocks noChangeArrowheads="1"/>
            </p:cNvSpPr>
            <p:nvPr/>
          </p:nvSpPr>
          <p:spPr bwMode="gray">
            <a:xfrm>
              <a:off x="3743866" y="1291467"/>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2"/>
                  </a:solidFill>
                  <a:latin typeface="Trebuchet MS" pitchFamily="34" charset="0"/>
                </a:rPr>
                <a:t>ND</a:t>
              </a:r>
            </a:p>
          </p:txBody>
        </p:sp>
        <p:sp>
          <p:nvSpPr>
            <p:cNvPr id="77" name="Text Box 82"/>
            <p:cNvSpPr txBox="1">
              <a:spLocks noChangeArrowheads="1"/>
            </p:cNvSpPr>
            <p:nvPr/>
          </p:nvSpPr>
          <p:spPr bwMode="gray">
            <a:xfrm>
              <a:off x="3143257" y="1646159"/>
              <a:ext cx="42454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WY</a:t>
              </a:r>
            </a:p>
          </p:txBody>
        </p:sp>
        <p:sp>
          <p:nvSpPr>
            <p:cNvPr id="78" name="Text Box 83"/>
            <p:cNvSpPr txBox="1">
              <a:spLocks noChangeArrowheads="1"/>
            </p:cNvSpPr>
            <p:nvPr/>
          </p:nvSpPr>
          <p:spPr bwMode="gray">
            <a:xfrm>
              <a:off x="2764152" y="1920836"/>
              <a:ext cx="42880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UT</a:t>
              </a:r>
            </a:p>
          </p:txBody>
        </p:sp>
        <p:sp>
          <p:nvSpPr>
            <p:cNvPr id="79" name="Text Box 84"/>
            <p:cNvSpPr txBox="1">
              <a:spLocks noChangeArrowheads="1"/>
            </p:cNvSpPr>
            <p:nvPr/>
          </p:nvSpPr>
          <p:spPr bwMode="gray">
            <a:xfrm>
              <a:off x="3228451" y="2000851"/>
              <a:ext cx="42454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CO</a:t>
              </a:r>
            </a:p>
          </p:txBody>
        </p:sp>
        <p:sp>
          <p:nvSpPr>
            <p:cNvPr id="80" name="Text Box 85"/>
            <p:cNvSpPr txBox="1">
              <a:spLocks noChangeArrowheads="1"/>
            </p:cNvSpPr>
            <p:nvPr/>
          </p:nvSpPr>
          <p:spPr bwMode="gray">
            <a:xfrm>
              <a:off x="2650562" y="2345989"/>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AZ</a:t>
              </a:r>
            </a:p>
          </p:txBody>
        </p:sp>
        <p:sp>
          <p:nvSpPr>
            <p:cNvPr id="81" name="Text Box 86"/>
            <p:cNvSpPr txBox="1">
              <a:spLocks noChangeArrowheads="1"/>
            </p:cNvSpPr>
            <p:nvPr/>
          </p:nvSpPr>
          <p:spPr bwMode="gray">
            <a:xfrm>
              <a:off x="3165976" y="2388982"/>
              <a:ext cx="42312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NM</a:t>
              </a:r>
            </a:p>
          </p:txBody>
        </p:sp>
        <p:sp>
          <p:nvSpPr>
            <p:cNvPr id="82" name="Text Box 87"/>
            <p:cNvSpPr txBox="1">
              <a:spLocks noChangeArrowheads="1"/>
            </p:cNvSpPr>
            <p:nvPr/>
          </p:nvSpPr>
          <p:spPr bwMode="gray">
            <a:xfrm>
              <a:off x="3743866" y="1547036"/>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2"/>
                  </a:solidFill>
                  <a:latin typeface="Trebuchet MS" pitchFamily="34" charset="0"/>
                </a:rPr>
                <a:t>SD</a:t>
              </a:r>
            </a:p>
          </p:txBody>
        </p:sp>
        <p:sp>
          <p:nvSpPr>
            <p:cNvPr id="83" name="Text Box 88"/>
            <p:cNvSpPr txBox="1">
              <a:spLocks noChangeArrowheads="1"/>
            </p:cNvSpPr>
            <p:nvPr/>
          </p:nvSpPr>
          <p:spPr bwMode="gray">
            <a:xfrm>
              <a:off x="3743866" y="1819325"/>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2"/>
                  </a:solidFill>
                  <a:latin typeface="Trebuchet MS" pitchFamily="34" charset="0"/>
                </a:rPr>
                <a:t>NE</a:t>
              </a:r>
            </a:p>
          </p:txBody>
        </p:sp>
        <p:sp>
          <p:nvSpPr>
            <p:cNvPr id="84" name="Text Box 89"/>
            <p:cNvSpPr txBox="1">
              <a:spLocks noChangeArrowheads="1"/>
            </p:cNvSpPr>
            <p:nvPr/>
          </p:nvSpPr>
          <p:spPr bwMode="gray">
            <a:xfrm>
              <a:off x="3851776" y="2092809"/>
              <a:ext cx="42880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KS</a:t>
              </a:r>
            </a:p>
          </p:txBody>
        </p:sp>
        <p:sp>
          <p:nvSpPr>
            <p:cNvPr id="85" name="Text Box 90"/>
            <p:cNvSpPr txBox="1">
              <a:spLocks noChangeArrowheads="1"/>
            </p:cNvSpPr>
            <p:nvPr/>
          </p:nvSpPr>
          <p:spPr bwMode="gray">
            <a:xfrm>
              <a:off x="3978144" y="2353155"/>
              <a:ext cx="42880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OK</a:t>
              </a:r>
            </a:p>
          </p:txBody>
        </p:sp>
        <p:sp>
          <p:nvSpPr>
            <p:cNvPr id="86" name="Text Box 91"/>
            <p:cNvSpPr txBox="1">
              <a:spLocks noChangeArrowheads="1"/>
            </p:cNvSpPr>
            <p:nvPr/>
          </p:nvSpPr>
          <p:spPr bwMode="gray">
            <a:xfrm>
              <a:off x="3783621" y="2709042"/>
              <a:ext cx="424542"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TX</a:t>
              </a:r>
            </a:p>
          </p:txBody>
        </p:sp>
        <p:sp>
          <p:nvSpPr>
            <p:cNvPr id="87" name="Text Box 92"/>
            <p:cNvSpPr txBox="1">
              <a:spLocks noChangeArrowheads="1"/>
            </p:cNvSpPr>
            <p:nvPr/>
          </p:nvSpPr>
          <p:spPr bwMode="gray">
            <a:xfrm>
              <a:off x="4199645" y="1397755"/>
              <a:ext cx="42454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2"/>
                  </a:solidFill>
                  <a:latin typeface="Trebuchet MS" pitchFamily="34" charset="0"/>
                </a:rPr>
                <a:t>MN</a:t>
              </a:r>
            </a:p>
          </p:txBody>
        </p:sp>
        <p:sp>
          <p:nvSpPr>
            <p:cNvPr id="88" name="Text Box 93"/>
            <p:cNvSpPr txBox="1">
              <a:spLocks noChangeArrowheads="1"/>
            </p:cNvSpPr>
            <p:nvPr/>
          </p:nvSpPr>
          <p:spPr bwMode="gray">
            <a:xfrm>
              <a:off x="4266380" y="1775138"/>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2"/>
                  </a:solidFill>
                  <a:latin typeface="Trebuchet MS" pitchFamily="34" charset="0"/>
                </a:rPr>
                <a:t>IA</a:t>
              </a:r>
            </a:p>
          </p:txBody>
        </p:sp>
        <p:sp>
          <p:nvSpPr>
            <p:cNvPr id="89" name="Text Box 94"/>
            <p:cNvSpPr txBox="1">
              <a:spLocks noChangeArrowheads="1"/>
            </p:cNvSpPr>
            <p:nvPr/>
          </p:nvSpPr>
          <p:spPr bwMode="gray">
            <a:xfrm>
              <a:off x="4350151" y="2107140"/>
              <a:ext cx="42880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2"/>
                  </a:solidFill>
                  <a:latin typeface="Trebuchet MS" pitchFamily="34" charset="0"/>
                </a:rPr>
                <a:t>MO</a:t>
              </a:r>
            </a:p>
          </p:txBody>
        </p:sp>
        <p:sp>
          <p:nvSpPr>
            <p:cNvPr id="90" name="Text Box 95"/>
            <p:cNvSpPr txBox="1">
              <a:spLocks noChangeArrowheads="1"/>
            </p:cNvSpPr>
            <p:nvPr/>
          </p:nvSpPr>
          <p:spPr bwMode="gray">
            <a:xfrm>
              <a:off x="4378549" y="2412868"/>
              <a:ext cx="42738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AR</a:t>
              </a:r>
            </a:p>
          </p:txBody>
        </p:sp>
        <p:sp>
          <p:nvSpPr>
            <p:cNvPr id="91" name="Text Box 96"/>
            <p:cNvSpPr txBox="1">
              <a:spLocks noChangeArrowheads="1"/>
            </p:cNvSpPr>
            <p:nvPr/>
          </p:nvSpPr>
          <p:spPr bwMode="gray">
            <a:xfrm>
              <a:off x="4378549" y="2698293"/>
              <a:ext cx="42738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LA</a:t>
              </a:r>
            </a:p>
          </p:txBody>
        </p:sp>
        <p:sp>
          <p:nvSpPr>
            <p:cNvPr id="92" name="Text Box 97"/>
            <p:cNvSpPr txBox="1">
              <a:spLocks noChangeArrowheads="1"/>
            </p:cNvSpPr>
            <p:nvPr/>
          </p:nvSpPr>
          <p:spPr bwMode="gray">
            <a:xfrm>
              <a:off x="4648325" y="2576479"/>
              <a:ext cx="430222"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MS</a:t>
              </a:r>
            </a:p>
          </p:txBody>
        </p:sp>
        <p:sp>
          <p:nvSpPr>
            <p:cNvPr id="93" name="Text Box 98"/>
            <p:cNvSpPr txBox="1">
              <a:spLocks noChangeArrowheads="1"/>
            </p:cNvSpPr>
            <p:nvPr/>
          </p:nvSpPr>
          <p:spPr bwMode="gray">
            <a:xfrm>
              <a:off x="4929460" y="2540653"/>
              <a:ext cx="42454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AL</a:t>
              </a:r>
            </a:p>
          </p:txBody>
        </p:sp>
        <p:sp>
          <p:nvSpPr>
            <p:cNvPr id="94" name="Text Box 99"/>
            <p:cNvSpPr txBox="1">
              <a:spLocks noChangeArrowheads="1"/>
            </p:cNvSpPr>
            <p:nvPr/>
          </p:nvSpPr>
          <p:spPr bwMode="gray">
            <a:xfrm>
              <a:off x="5204916" y="2522738"/>
              <a:ext cx="42738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GA</a:t>
              </a:r>
            </a:p>
          </p:txBody>
        </p:sp>
        <p:sp>
          <p:nvSpPr>
            <p:cNvPr id="95" name="Text Box 100"/>
            <p:cNvSpPr txBox="1">
              <a:spLocks noChangeArrowheads="1"/>
            </p:cNvSpPr>
            <p:nvPr/>
          </p:nvSpPr>
          <p:spPr bwMode="gray">
            <a:xfrm>
              <a:off x="5483212" y="2941920"/>
              <a:ext cx="42454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FL</a:t>
              </a:r>
            </a:p>
          </p:txBody>
        </p:sp>
        <p:sp>
          <p:nvSpPr>
            <p:cNvPr id="96" name="Text Box 101"/>
            <p:cNvSpPr txBox="1">
              <a:spLocks noChangeArrowheads="1"/>
            </p:cNvSpPr>
            <p:nvPr/>
          </p:nvSpPr>
          <p:spPr bwMode="gray">
            <a:xfrm>
              <a:off x="5454814" y="2427199"/>
              <a:ext cx="42170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SC</a:t>
              </a:r>
            </a:p>
          </p:txBody>
        </p:sp>
        <p:sp>
          <p:nvSpPr>
            <p:cNvPr id="97" name="Text Box 102"/>
            <p:cNvSpPr txBox="1">
              <a:spLocks noChangeArrowheads="1"/>
            </p:cNvSpPr>
            <p:nvPr/>
          </p:nvSpPr>
          <p:spPr bwMode="gray">
            <a:xfrm>
              <a:off x="4943563" y="2287657"/>
              <a:ext cx="347937"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1"/>
                  </a:solidFill>
                  <a:latin typeface="Trebuchet MS" pitchFamily="34" charset="0"/>
                </a:rPr>
                <a:t>TN</a:t>
              </a:r>
            </a:p>
          </p:txBody>
        </p:sp>
        <p:sp>
          <p:nvSpPr>
            <p:cNvPr id="98" name="Text Box 103"/>
            <p:cNvSpPr txBox="1">
              <a:spLocks noChangeArrowheads="1"/>
            </p:cNvSpPr>
            <p:nvPr/>
          </p:nvSpPr>
          <p:spPr bwMode="gray">
            <a:xfrm>
              <a:off x="5584023" y="2238507"/>
              <a:ext cx="421702"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NC</a:t>
              </a:r>
            </a:p>
          </p:txBody>
        </p:sp>
        <p:sp>
          <p:nvSpPr>
            <p:cNvPr id="99" name="Text Box 104"/>
            <p:cNvSpPr txBox="1">
              <a:spLocks noChangeArrowheads="1"/>
            </p:cNvSpPr>
            <p:nvPr/>
          </p:nvSpPr>
          <p:spPr bwMode="gray">
            <a:xfrm>
              <a:off x="5044471" y="2115008"/>
              <a:ext cx="424542"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1"/>
                  </a:solidFill>
                  <a:latin typeface="Trebuchet MS" pitchFamily="34" charset="0"/>
                </a:rPr>
                <a:t>KY</a:t>
              </a:r>
            </a:p>
          </p:txBody>
        </p:sp>
        <p:sp>
          <p:nvSpPr>
            <p:cNvPr id="100" name="Text Box 105"/>
            <p:cNvSpPr txBox="1">
              <a:spLocks noChangeArrowheads="1"/>
            </p:cNvSpPr>
            <p:nvPr/>
          </p:nvSpPr>
          <p:spPr bwMode="gray">
            <a:xfrm>
              <a:off x="5593961" y="2074894"/>
              <a:ext cx="42880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VA</a:t>
              </a:r>
            </a:p>
          </p:txBody>
        </p:sp>
        <p:sp>
          <p:nvSpPr>
            <p:cNvPr id="101" name="Text Box 106"/>
            <p:cNvSpPr txBox="1">
              <a:spLocks noChangeArrowheads="1"/>
            </p:cNvSpPr>
            <p:nvPr/>
          </p:nvSpPr>
          <p:spPr bwMode="gray">
            <a:xfrm>
              <a:off x="4558871" y="1524345"/>
              <a:ext cx="427383"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sz="900" b="1" kern="0" dirty="0">
                  <a:solidFill>
                    <a:schemeClr val="bg2"/>
                  </a:solidFill>
                  <a:latin typeface="Trebuchet MS" pitchFamily="34" charset="0"/>
                </a:rPr>
                <a:t>WI</a:t>
              </a:r>
            </a:p>
          </p:txBody>
        </p:sp>
        <p:sp>
          <p:nvSpPr>
            <p:cNvPr id="102" name="Text Box 107"/>
            <p:cNvSpPr txBox="1">
              <a:spLocks noChangeArrowheads="1"/>
            </p:cNvSpPr>
            <p:nvPr/>
          </p:nvSpPr>
          <p:spPr bwMode="gray">
            <a:xfrm>
              <a:off x="4659682" y="1912477"/>
              <a:ext cx="424542" cy="138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sz="900" b="1" kern="0" dirty="0">
                  <a:solidFill>
                    <a:schemeClr val="bg2"/>
                  </a:solidFill>
                  <a:latin typeface="Trebuchet MS" pitchFamily="34" charset="0"/>
                </a:rPr>
                <a:t>IL</a:t>
              </a:r>
            </a:p>
          </p:txBody>
        </p:sp>
        <p:sp>
          <p:nvSpPr>
            <p:cNvPr id="103" name="Text Box 108"/>
            <p:cNvSpPr txBox="1">
              <a:spLocks noChangeArrowheads="1"/>
            </p:cNvSpPr>
            <p:nvPr/>
          </p:nvSpPr>
          <p:spPr bwMode="gray">
            <a:xfrm>
              <a:off x="4906740" y="1912477"/>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1"/>
                  </a:solidFill>
                  <a:latin typeface="Trebuchet MS" pitchFamily="34" charset="0"/>
                </a:rPr>
                <a:t>IN</a:t>
              </a:r>
            </a:p>
          </p:txBody>
        </p:sp>
        <p:sp>
          <p:nvSpPr>
            <p:cNvPr id="104" name="Text Box 109"/>
            <p:cNvSpPr txBox="1">
              <a:spLocks noChangeArrowheads="1"/>
            </p:cNvSpPr>
            <p:nvPr/>
          </p:nvSpPr>
          <p:spPr bwMode="gray">
            <a:xfrm>
              <a:off x="4986253" y="1633021"/>
              <a:ext cx="430221"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1"/>
                  </a:solidFill>
                  <a:latin typeface="Trebuchet MS" pitchFamily="34" charset="0"/>
                </a:rPr>
                <a:t>MI</a:t>
              </a:r>
            </a:p>
          </p:txBody>
        </p:sp>
        <p:sp>
          <p:nvSpPr>
            <p:cNvPr id="105" name="Text Box 110"/>
            <p:cNvSpPr txBox="1">
              <a:spLocks noChangeArrowheads="1"/>
            </p:cNvSpPr>
            <p:nvPr/>
          </p:nvSpPr>
          <p:spPr bwMode="gray">
            <a:xfrm>
              <a:off x="5165157" y="1867961"/>
              <a:ext cx="42880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OH</a:t>
              </a:r>
            </a:p>
          </p:txBody>
        </p:sp>
        <p:sp>
          <p:nvSpPr>
            <p:cNvPr id="106" name="Text Box 111"/>
            <p:cNvSpPr txBox="1">
              <a:spLocks noChangeArrowheads="1"/>
            </p:cNvSpPr>
            <p:nvPr/>
          </p:nvSpPr>
          <p:spPr bwMode="gray">
            <a:xfrm>
              <a:off x="5356836" y="2016377"/>
              <a:ext cx="42454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chemeClr val="bg1"/>
                  </a:solidFill>
                  <a:latin typeface="Trebuchet MS" pitchFamily="34" charset="0"/>
                </a:rPr>
                <a:t>WV</a:t>
              </a:r>
            </a:p>
          </p:txBody>
        </p:sp>
        <p:sp>
          <p:nvSpPr>
            <p:cNvPr id="107" name="Text Box 112"/>
            <p:cNvSpPr txBox="1">
              <a:spLocks noChangeArrowheads="1"/>
            </p:cNvSpPr>
            <p:nvPr/>
          </p:nvSpPr>
          <p:spPr bwMode="gray">
            <a:xfrm>
              <a:off x="5579761" y="1754180"/>
              <a:ext cx="421702"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PA</a:t>
              </a:r>
            </a:p>
          </p:txBody>
        </p:sp>
        <p:sp>
          <p:nvSpPr>
            <p:cNvPr id="108" name="Text Box 113"/>
            <p:cNvSpPr txBox="1">
              <a:spLocks noChangeArrowheads="1"/>
            </p:cNvSpPr>
            <p:nvPr/>
          </p:nvSpPr>
          <p:spPr bwMode="gray">
            <a:xfrm>
              <a:off x="5752985" y="1526734"/>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NY</a:t>
              </a:r>
            </a:p>
          </p:txBody>
        </p:sp>
        <p:sp>
          <p:nvSpPr>
            <p:cNvPr id="109" name="Text Box 114"/>
            <p:cNvSpPr txBox="1">
              <a:spLocks noChangeArrowheads="1"/>
            </p:cNvSpPr>
            <p:nvPr/>
          </p:nvSpPr>
          <p:spPr bwMode="gray">
            <a:xfrm>
              <a:off x="6136340" y="1223395"/>
              <a:ext cx="424543" cy="14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sz="900" b="1" kern="0" dirty="0">
                  <a:solidFill>
                    <a:srgbClr val="FFFFFF"/>
                  </a:solidFill>
                  <a:latin typeface="Trebuchet MS" pitchFamily="34" charset="0"/>
                </a:rPr>
                <a:t>ME</a:t>
              </a:r>
            </a:p>
          </p:txBody>
        </p:sp>
        <p:sp>
          <p:nvSpPr>
            <p:cNvPr id="110" name="Text Box 115"/>
            <p:cNvSpPr txBox="1">
              <a:spLocks noChangeArrowheads="1"/>
            </p:cNvSpPr>
            <p:nvPr/>
          </p:nvSpPr>
          <p:spPr bwMode="gray">
            <a:xfrm>
              <a:off x="5938989" y="1069337"/>
              <a:ext cx="23144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NH</a:t>
              </a:r>
            </a:p>
          </p:txBody>
        </p:sp>
        <p:sp>
          <p:nvSpPr>
            <p:cNvPr id="111" name="Text Box 116"/>
            <p:cNvSpPr txBox="1">
              <a:spLocks noChangeArrowheads="1"/>
            </p:cNvSpPr>
            <p:nvPr/>
          </p:nvSpPr>
          <p:spPr bwMode="gray">
            <a:xfrm>
              <a:off x="5741626" y="1195927"/>
              <a:ext cx="23570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VT</a:t>
              </a:r>
            </a:p>
          </p:txBody>
        </p:sp>
        <p:sp>
          <p:nvSpPr>
            <p:cNvPr id="112" name="Text Box 125"/>
            <p:cNvSpPr txBox="1">
              <a:spLocks noChangeArrowheads="1"/>
            </p:cNvSpPr>
            <p:nvPr/>
          </p:nvSpPr>
          <p:spPr bwMode="gray">
            <a:xfrm>
              <a:off x="2213238" y="2747960"/>
              <a:ext cx="235700" cy="123111"/>
            </a:xfrm>
            <a:prstGeom prst="rect">
              <a:avLst/>
            </a:prstGeom>
            <a:noFill/>
            <a:ln>
              <a:noFill/>
            </a:ln>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AK</a:t>
              </a:r>
            </a:p>
          </p:txBody>
        </p:sp>
        <p:sp>
          <p:nvSpPr>
            <p:cNvPr id="113" name="Text Box 127"/>
            <p:cNvSpPr txBox="1">
              <a:spLocks noChangeArrowheads="1"/>
            </p:cNvSpPr>
            <p:nvPr/>
          </p:nvSpPr>
          <p:spPr bwMode="gray">
            <a:xfrm>
              <a:off x="6715660" y="1355957"/>
              <a:ext cx="23286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MA</a:t>
              </a:r>
            </a:p>
          </p:txBody>
        </p:sp>
        <p:sp>
          <p:nvSpPr>
            <p:cNvPr id="114" name="Text Box 128"/>
            <p:cNvSpPr txBox="1">
              <a:spLocks noChangeArrowheads="1"/>
            </p:cNvSpPr>
            <p:nvPr/>
          </p:nvSpPr>
          <p:spPr bwMode="gray">
            <a:xfrm>
              <a:off x="6715660" y="1521958"/>
              <a:ext cx="23286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RI</a:t>
              </a:r>
            </a:p>
          </p:txBody>
        </p:sp>
        <p:sp>
          <p:nvSpPr>
            <p:cNvPr id="115" name="Text Box 129"/>
            <p:cNvSpPr txBox="1">
              <a:spLocks noChangeArrowheads="1"/>
            </p:cNvSpPr>
            <p:nvPr/>
          </p:nvSpPr>
          <p:spPr bwMode="gray">
            <a:xfrm>
              <a:off x="6715660" y="1657801"/>
              <a:ext cx="23286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CT</a:t>
              </a:r>
            </a:p>
          </p:txBody>
        </p:sp>
        <p:sp>
          <p:nvSpPr>
            <p:cNvPr id="116" name="Text Box 130"/>
            <p:cNvSpPr txBox="1">
              <a:spLocks noChangeArrowheads="1"/>
            </p:cNvSpPr>
            <p:nvPr/>
          </p:nvSpPr>
          <p:spPr bwMode="gray">
            <a:xfrm>
              <a:off x="6715660" y="1888592"/>
              <a:ext cx="23286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NJ</a:t>
              </a:r>
            </a:p>
          </p:txBody>
        </p:sp>
        <p:sp>
          <p:nvSpPr>
            <p:cNvPr id="117" name="Text Box 131"/>
            <p:cNvSpPr txBox="1">
              <a:spLocks noChangeArrowheads="1"/>
            </p:cNvSpPr>
            <p:nvPr/>
          </p:nvSpPr>
          <p:spPr bwMode="gray">
            <a:xfrm>
              <a:off x="6715660" y="2015182"/>
              <a:ext cx="23286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DE</a:t>
              </a:r>
            </a:p>
          </p:txBody>
        </p:sp>
        <p:sp>
          <p:nvSpPr>
            <p:cNvPr id="118" name="Text Box 132"/>
            <p:cNvSpPr txBox="1">
              <a:spLocks noChangeArrowheads="1"/>
            </p:cNvSpPr>
            <p:nvPr/>
          </p:nvSpPr>
          <p:spPr bwMode="gray">
            <a:xfrm>
              <a:off x="6715660" y="2157298"/>
              <a:ext cx="23286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MD</a:t>
              </a:r>
            </a:p>
          </p:txBody>
        </p:sp>
        <p:sp>
          <p:nvSpPr>
            <p:cNvPr id="119" name="Text Box 77"/>
            <p:cNvSpPr txBox="1">
              <a:spLocks noChangeArrowheads="1"/>
            </p:cNvSpPr>
            <p:nvPr/>
          </p:nvSpPr>
          <p:spPr bwMode="gray">
            <a:xfrm>
              <a:off x="1981800" y="1967412"/>
              <a:ext cx="425963"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FFFFFF"/>
                  </a:solidFill>
                  <a:latin typeface="Trebuchet MS" pitchFamily="34" charset="0"/>
                </a:rPr>
                <a:t>CA</a:t>
              </a:r>
            </a:p>
          </p:txBody>
        </p:sp>
        <p:sp>
          <p:nvSpPr>
            <p:cNvPr id="120" name="Freeform 55"/>
            <p:cNvSpPr>
              <a:spLocks/>
            </p:cNvSpPr>
            <p:nvPr/>
          </p:nvSpPr>
          <p:spPr bwMode="gray">
            <a:xfrm>
              <a:off x="6021342" y="1697512"/>
              <a:ext cx="215821" cy="85986"/>
            </a:xfrm>
            <a:custGeom>
              <a:avLst/>
              <a:gdLst>
                <a:gd name="T0" fmla="*/ 2147483647 w 152"/>
                <a:gd name="T1" fmla="*/ 2147483647 h 72"/>
                <a:gd name="T2" fmla="*/ 2147483647 w 152"/>
                <a:gd name="T3" fmla="*/ 2147483647 h 72"/>
                <a:gd name="T4" fmla="*/ 2147483647 w 152"/>
                <a:gd name="T5" fmla="*/ 2147483647 h 72"/>
                <a:gd name="T6" fmla="*/ 2147483647 w 152"/>
                <a:gd name="T7" fmla="*/ 2147483647 h 72"/>
                <a:gd name="T8" fmla="*/ 2147483647 w 152"/>
                <a:gd name="T9" fmla="*/ 2147483647 h 72"/>
                <a:gd name="T10" fmla="*/ 2147483647 w 152"/>
                <a:gd name="T11" fmla="*/ 2147483647 h 72"/>
                <a:gd name="T12" fmla="*/ 2147483647 w 152"/>
                <a:gd name="T13" fmla="*/ 2147483647 h 72"/>
                <a:gd name="T14" fmla="*/ 2147483647 w 152"/>
                <a:gd name="T15" fmla="*/ 2147483647 h 72"/>
                <a:gd name="T16" fmla="*/ 2147483647 w 152"/>
                <a:gd name="T17" fmla="*/ 2147483647 h 72"/>
                <a:gd name="T18" fmla="*/ 2147483647 w 152"/>
                <a:gd name="T19" fmla="*/ 2147483647 h 72"/>
                <a:gd name="T20" fmla="*/ 2147483647 w 152"/>
                <a:gd name="T21" fmla="*/ 2147483647 h 72"/>
                <a:gd name="T22" fmla="*/ 2147483647 w 152"/>
                <a:gd name="T23" fmla="*/ 2147483647 h 72"/>
                <a:gd name="T24" fmla="*/ 2147483647 w 152"/>
                <a:gd name="T25" fmla="*/ 0 h 72"/>
                <a:gd name="T26" fmla="*/ 2147483647 w 152"/>
                <a:gd name="T27" fmla="*/ 2147483647 h 72"/>
                <a:gd name="T28" fmla="*/ 2147483647 w 152"/>
                <a:gd name="T29" fmla="*/ 2147483647 h 72"/>
                <a:gd name="T30" fmla="*/ 2147483647 w 152"/>
                <a:gd name="T31" fmla="*/ 2147483647 h 72"/>
                <a:gd name="T32" fmla="*/ 2147483647 w 152"/>
                <a:gd name="T33" fmla="*/ 2147483647 h 72"/>
                <a:gd name="T34" fmla="*/ 2147483647 w 152"/>
                <a:gd name="T35" fmla="*/ 2147483647 h 72"/>
                <a:gd name="T36" fmla="*/ 2147483647 w 152"/>
                <a:gd name="T37" fmla="*/ 2147483647 h 72"/>
                <a:gd name="T38" fmla="*/ 2147483647 w 152"/>
                <a:gd name="T39" fmla="*/ 2147483647 h 72"/>
                <a:gd name="T40" fmla="*/ 2147483647 w 152"/>
                <a:gd name="T41" fmla="*/ 2147483647 h 72"/>
                <a:gd name="T42" fmla="*/ 2147483647 w 152"/>
                <a:gd name="T43" fmla="*/ 2147483647 h 72"/>
                <a:gd name="T44" fmla="*/ 2147483647 w 152"/>
                <a:gd name="T45" fmla="*/ 2147483647 h 72"/>
                <a:gd name="T46" fmla="*/ 2147483647 w 152"/>
                <a:gd name="T47" fmla="*/ 2147483647 h 72"/>
                <a:gd name="T48" fmla="*/ 2147483647 w 152"/>
                <a:gd name="T49" fmla="*/ 2147483647 h 72"/>
                <a:gd name="T50" fmla="*/ 2147483647 w 152"/>
                <a:gd name="T51" fmla="*/ 2147483647 h 72"/>
                <a:gd name="T52" fmla="*/ 2147483647 w 152"/>
                <a:gd name="T53" fmla="*/ 2147483647 h 72"/>
                <a:gd name="T54" fmla="*/ 2147483647 w 152"/>
                <a:gd name="T55" fmla="*/ 2147483647 h 72"/>
                <a:gd name="T56" fmla="*/ 2147483647 w 152"/>
                <a:gd name="T57" fmla="*/ 2147483647 h 72"/>
                <a:gd name="T58" fmla="*/ 2147483647 w 152"/>
                <a:gd name="T59" fmla="*/ 2147483647 h 72"/>
                <a:gd name="T60" fmla="*/ 2147483647 w 152"/>
                <a:gd name="T61" fmla="*/ 2147483647 h 72"/>
                <a:gd name="T62" fmla="*/ 2147483647 w 152"/>
                <a:gd name="T63" fmla="*/ 2147483647 h 72"/>
                <a:gd name="T64" fmla="*/ 2147483647 w 152"/>
                <a:gd name="T65" fmla="*/ 2147483647 h 72"/>
                <a:gd name="T66" fmla="*/ 2147483647 w 152"/>
                <a:gd name="T67" fmla="*/ 2147483647 h 72"/>
                <a:gd name="T68" fmla="*/ 0 w 152"/>
                <a:gd name="T69" fmla="*/ 2147483647 h 72"/>
                <a:gd name="T70" fmla="*/ 2147483647 w 152"/>
                <a:gd name="T71" fmla="*/ 2147483647 h 72"/>
                <a:gd name="T72" fmla="*/ 2147483647 w 152"/>
                <a:gd name="T73" fmla="*/ 2147483647 h 7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2"/>
                <a:gd name="T112" fmla="*/ 0 h 72"/>
                <a:gd name="T113" fmla="*/ 517 w 152"/>
                <a:gd name="T114" fmla="*/ 450 h 7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2" h="72">
                  <a:moveTo>
                    <a:pt x="68" y="12"/>
                  </a:moveTo>
                  <a:lnTo>
                    <a:pt x="72" y="8"/>
                  </a:lnTo>
                  <a:lnTo>
                    <a:pt x="76" y="12"/>
                  </a:lnTo>
                  <a:lnTo>
                    <a:pt x="0" y="33"/>
                  </a:lnTo>
                  <a:lnTo>
                    <a:pt x="140" y="72"/>
                  </a:lnTo>
                  <a:lnTo>
                    <a:pt x="152" y="64"/>
                  </a:lnTo>
                  <a:lnTo>
                    <a:pt x="65" y="46"/>
                  </a:lnTo>
                  <a:lnTo>
                    <a:pt x="66" y="20"/>
                  </a:lnTo>
                  <a:lnTo>
                    <a:pt x="72" y="12"/>
                  </a:lnTo>
                  <a:lnTo>
                    <a:pt x="60" y="20"/>
                  </a:lnTo>
                  <a:lnTo>
                    <a:pt x="72" y="4"/>
                  </a:lnTo>
                  <a:lnTo>
                    <a:pt x="56" y="16"/>
                  </a:lnTo>
                  <a:lnTo>
                    <a:pt x="64" y="16"/>
                  </a:lnTo>
                  <a:lnTo>
                    <a:pt x="64" y="12"/>
                  </a:lnTo>
                  <a:lnTo>
                    <a:pt x="76" y="12"/>
                  </a:lnTo>
                  <a:lnTo>
                    <a:pt x="72" y="12"/>
                  </a:lnTo>
                  <a:lnTo>
                    <a:pt x="88" y="12"/>
                  </a:lnTo>
                  <a:lnTo>
                    <a:pt x="80" y="16"/>
                  </a:lnTo>
                  <a:lnTo>
                    <a:pt x="68" y="0"/>
                  </a:lnTo>
                  <a:lnTo>
                    <a:pt x="68" y="12"/>
                  </a:lnTo>
                  <a:lnTo>
                    <a:pt x="68" y="24"/>
                  </a:lnTo>
                  <a:lnTo>
                    <a:pt x="76" y="20"/>
                  </a:lnTo>
                  <a:lnTo>
                    <a:pt x="72" y="16"/>
                  </a:lnTo>
                  <a:lnTo>
                    <a:pt x="68" y="16"/>
                  </a:lnTo>
                  <a:lnTo>
                    <a:pt x="60" y="0"/>
                  </a:lnTo>
                  <a:lnTo>
                    <a:pt x="68" y="12"/>
                  </a:lnTo>
                  <a:lnTo>
                    <a:pt x="76" y="4"/>
                  </a:lnTo>
                  <a:lnTo>
                    <a:pt x="80" y="12"/>
                  </a:lnTo>
                  <a:lnTo>
                    <a:pt x="76" y="16"/>
                  </a:lnTo>
                  <a:lnTo>
                    <a:pt x="64" y="12"/>
                  </a:lnTo>
                  <a:lnTo>
                    <a:pt x="64" y="8"/>
                  </a:lnTo>
                  <a:lnTo>
                    <a:pt x="60" y="4"/>
                  </a:lnTo>
                  <a:lnTo>
                    <a:pt x="68" y="12"/>
                  </a:lnTo>
                  <a:close/>
                </a:path>
              </a:pathLst>
            </a:custGeom>
            <a:solidFill>
              <a:srgbClr val="15BEF0"/>
            </a:solidFill>
            <a:ln w="6350" cmpd="sng">
              <a:solidFill>
                <a:srgbClr val="FFFFFF"/>
              </a:solidFill>
              <a:round/>
              <a:headEnd/>
              <a:tailEnd/>
            </a:ln>
          </p:spPr>
          <p:txBody>
            <a:bodyPr/>
            <a:lstStyle/>
            <a:p>
              <a:pPr algn="ctr" defTabSz="972556" fontAlgn="auto">
                <a:spcBef>
                  <a:spcPts val="0"/>
                </a:spcBef>
                <a:spcAft>
                  <a:spcPts val="0"/>
                </a:spcAft>
                <a:defRPr/>
              </a:pPr>
              <a:endParaRPr lang="en-US" kern="0" dirty="0">
                <a:solidFill>
                  <a:sysClr val="windowText" lastClr="000000"/>
                </a:solidFill>
              </a:endParaRPr>
            </a:p>
          </p:txBody>
        </p:sp>
        <p:sp>
          <p:nvSpPr>
            <p:cNvPr id="122" name="Line 118"/>
            <p:cNvSpPr>
              <a:spLocks noChangeShapeType="1"/>
            </p:cNvSpPr>
            <p:nvPr/>
          </p:nvSpPr>
          <p:spPr bwMode="gray">
            <a:xfrm flipH="1" flipV="1">
              <a:off x="5873675" y="1999657"/>
              <a:ext cx="806489" cy="364246"/>
            </a:xfrm>
            <a:prstGeom prst="line">
              <a:avLst/>
            </a:prstGeom>
            <a:noFill/>
            <a:ln w="6350">
              <a:solidFill>
                <a:srgbClr val="003C71"/>
              </a:solidFill>
              <a:round/>
              <a:headEnd/>
              <a:tailEnd/>
            </a:ln>
            <a:extLst>
              <a:ext uri="{909E8E84-426E-40DD-AFC4-6F175D3DCCD1}">
                <a14:hiddenFill xmlns:a14="http://schemas.microsoft.com/office/drawing/2010/main">
                  <a:noFill/>
                </a14:hiddenFill>
              </a:ext>
            </a:extLst>
          </p:spPr>
          <p:txBody>
            <a:bodyPr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123" name="Text Box 131"/>
            <p:cNvSpPr txBox="1">
              <a:spLocks noChangeArrowheads="1"/>
            </p:cNvSpPr>
            <p:nvPr/>
          </p:nvSpPr>
          <p:spPr bwMode="gray">
            <a:xfrm>
              <a:off x="6715660" y="2294637"/>
              <a:ext cx="232860"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444F51"/>
                  </a:solidFill>
                  <a:latin typeface="Trebuchet MS" pitchFamily="34" charset="0"/>
                </a:rPr>
                <a:t>DC</a:t>
              </a:r>
            </a:p>
          </p:txBody>
        </p:sp>
        <p:sp>
          <p:nvSpPr>
            <p:cNvPr id="124" name="Line 119"/>
            <p:cNvSpPr>
              <a:spLocks noChangeShapeType="1"/>
            </p:cNvSpPr>
            <p:nvPr/>
          </p:nvSpPr>
          <p:spPr bwMode="gray">
            <a:xfrm flipH="1" flipV="1">
              <a:off x="6248501" y="1783096"/>
              <a:ext cx="575093" cy="82118"/>
            </a:xfrm>
            <a:prstGeom prst="line">
              <a:avLst/>
            </a:prstGeom>
            <a:noFill/>
            <a:ln w="6350">
              <a:solidFill>
                <a:srgbClr val="15BEF0"/>
              </a:solidFill>
              <a:round/>
              <a:headEnd/>
              <a:tailEnd/>
            </a:ln>
            <a:extLst>
              <a:ext uri="{909E8E84-426E-40DD-AFC4-6F175D3DCCD1}">
                <a14:hiddenFill xmlns:a14="http://schemas.microsoft.com/office/drawing/2010/main">
                  <a:noFill/>
                </a14:hiddenFill>
              </a:ext>
            </a:extLst>
          </p:spPr>
          <p:txBody>
            <a:bodyPr wrap="square" anchor="ctr">
              <a:spAutoFit/>
            </a:bodyPr>
            <a:lstStyle/>
            <a:p>
              <a:pPr algn="ctr" defTabSz="972556" fontAlgn="auto">
                <a:spcBef>
                  <a:spcPts val="0"/>
                </a:spcBef>
                <a:spcAft>
                  <a:spcPts val="0"/>
                </a:spcAft>
                <a:defRPr/>
              </a:pPr>
              <a:endParaRPr lang="en-US" kern="0" dirty="0">
                <a:solidFill>
                  <a:sysClr val="windowText" lastClr="000000"/>
                </a:solidFill>
              </a:endParaRPr>
            </a:p>
          </p:txBody>
        </p:sp>
        <p:sp>
          <p:nvSpPr>
            <p:cNvPr id="125" name="Text Box 130"/>
            <p:cNvSpPr txBox="1">
              <a:spLocks noChangeArrowheads="1"/>
            </p:cNvSpPr>
            <p:nvPr/>
          </p:nvSpPr>
          <p:spPr bwMode="gray">
            <a:xfrm>
              <a:off x="6841107" y="1797245"/>
              <a:ext cx="465467"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a:spAutoFit/>
            </a:bodyPr>
            <a:lstStyle>
              <a:lvl1pPr eaLnBrk="0" hangingPunct="0">
                <a:defRPr sz="800">
                  <a:solidFill>
                    <a:schemeClr val="tx1"/>
                  </a:solidFill>
                  <a:latin typeface="Arial" charset="0"/>
                  <a:cs typeface="Arial" charset="0"/>
                </a:defRPr>
              </a:lvl1pPr>
              <a:lvl2pPr marL="742950" indent="-285750" eaLnBrk="0" hangingPunct="0">
                <a:defRPr sz="800">
                  <a:solidFill>
                    <a:schemeClr val="tx1"/>
                  </a:solidFill>
                  <a:latin typeface="Arial" charset="0"/>
                  <a:cs typeface="Arial" charset="0"/>
                </a:defRPr>
              </a:lvl2pPr>
              <a:lvl3pPr marL="1143000" indent="-228600" eaLnBrk="0" hangingPunct="0">
                <a:defRPr sz="800">
                  <a:solidFill>
                    <a:schemeClr val="tx1"/>
                  </a:solidFill>
                  <a:latin typeface="Arial" charset="0"/>
                  <a:cs typeface="Arial" charset="0"/>
                </a:defRPr>
              </a:lvl3pPr>
              <a:lvl4pPr marL="1600200" indent="-228600" eaLnBrk="0" hangingPunct="0">
                <a:defRPr sz="800">
                  <a:solidFill>
                    <a:schemeClr val="tx1"/>
                  </a:solidFill>
                  <a:latin typeface="Arial" charset="0"/>
                  <a:cs typeface="Arial" charset="0"/>
                </a:defRPr>
              </a:lvl4pPr>
              <a:lvl5pPr marL="2057400" indent="-228600" eaLnBrk="0" hangingPunct="0">
                <a:defRPr sz="800">
                  <a:solidFill>
                    <a:schemeClr val="tx1"/>
                  </a:solidFill>
                  <a:latin typeface="Arial" charset="0"/>
                  <a:cs typeface="Arial" charset="0"/>
                </a:defRPr>
              </a:lvl5pPr>
              <a:lvl6pPr marL="25146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6pPr>
              <a:lvl7pPr marL="29718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7pPr>
              <a:lvl8pPr marL="34290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8pPr>
              <a:lvl9pPr marL="3886200" indent="-228600" eaLnBrk="0" fontAlgn="base" hangingPunct="0">
                <a:lnSpc>
                  <a:spcPct val="90000"/>
                </a:lnSpc>
                <a:spcBef>
                  <a:spcPct val="40000"/>
                </a:spcBef>
                <a:spcAft>
                  <a:spcPct val="0"/>
                </a:spcAft>
                <a:buChar char="•"/>
                <a:defRPr sz="800">
                  <a:solidFill>
                    <a:schemeClr val="tx1"/>
                  </a:solidFill>
                  <a:latin typeface="Arial" charset="0"/>
                  <a:cs typeface="Arial" charset="0"/>
                </a:defRPr>
              </a:lvl9pPr>
            </a:lstStyle>
            <a:p>
              <a:pPr algn="ctr" defTabSz="972556" eaLnBrk="1" fontAlgn="auto" hangingPunct="1">
                <a:spcBef>
                  <a:spcPct val="50000"/>
                </a:spcBef>
                <a:spcAft>
                  <a:spcPts val="0"/>
                </a:spcAft>
                <a:defRPr/>
              </a:pPr>
              <a:r>
                <a:rPr lang="en-US" b="1" kern="0" dirty="0">
                  <a:solidFill>
                    <a:srgbClr val="15BEF0"/>
                  </a:solidFill>
                  <a:latin typeface="Trebuchet MS" pitchFamily="34" charset="0"/>
                </a:rPr>
                <a:t>NYC / LI</a:t>
              </a:r>
            </a:p>
          </p:txBody>
        </p:sp>
      </p:grpSp>
      <p:sp>
        <p:nvSpPr>
          <p:cNvPr id="138" name="Slide Number Placeholder 2"/>
          <p:cNvSpPr txBox="1">
            <a:spLocks/>
          </p:cNvSpPr>
          <p:nvPr/>
        </p:nvSpPr>
        <p:spPr bwMode="gray">
          <a:xfrm>
            <a:off x="8456102" y="6591242"/>
            <a:ext cx="364921" cy="222745"/>
          </a:xfrm>
          <a:prstGeom prst="rect">
            <a:avLst/>
          </a:prstGeom>
        </p:spPr>
        <p:txBody>
          <a:bodyPr vert="horz" lIns="0" tIns="0" rIns="0" bIns="0" rtlCol="0" anchor="ctr"/>
          <a:lstStyle/>
          <a:p>
            <a:pPr marR="0" lvl="0" indent="0" algn="r" fontAlgn="auto">
              <a:lnSpc>
                <a:spcPct val="100000"/>
              </a:lnSpc>
              <a:spcBef>
                <a:spcPts val="0"/>
              </a:spcBef>
              <a:spcAft>
                <a:spcPts val="0"/>
              </a:spcAft>
              <a:buClrTx/>
              <a:buSzTx/>
              <a:buFontTx/>
              <a:buNone/>
              <a:tabLst/>
              <a:defRPr/>
            </a:pPr>
            <a:fld id="{C0531ADF-2191-45C5-9D71-08764BF86A6F}" type="slidenum">
              <a:rPr lang="en-GB" sz="800" smtClean="0">
                <a:solidFill>
                  <a:schemeClr val="tx2"/>
                </a:solidFill>
              </a:rPr>
              <a:pPr marR="0" lvl="0" indent="0" algn="r" fontAlgn="auto">
                <a:lnSpc>
                  <a:spcPct val="100000"/>
                </a:lnSpc>
                <a:spcBef>
                  <a:spcPts val="0"/>
                </a:spcBef>
                <a:spcAft>
                  <a:spcPts val="0"/>
                </a:spcAft>
                <a:buClrTx/>
                <a:buSzTx/>
                <a:buFontTx/>
                <a:buNone/>
                <a:tabLst/>
                <a:defRPr/>
              </a:pPr>
              <a:t>30</a:t>
            </a:fld>
            <a:endParaRPr lang="en-GB" sz="800" dirty="0">
              <a:solidFill>
                <a:schemeClr val="tx2"/>
              </a:solidFill>
            </a:endParaRPr>
          </a:p>
        </p:txBody>
      </p:sp>
      <p:sp>
        <p:nvSpPr>
          <p:cNvPr id="139" name="Footer Placeholder 4"/>
          <p:cNvSpPr>
            <a:spLocks noGrp="1"/>
          </p:cNvSpPr>
          <p:nvPr>
            <p:ph type="ftr" sz="quarter" idx="10"/>
          </p:nvPr>
        </p:nvSpPr>
        <p:spPr bwMode="gray">
          <a:xfrm>
            <a:off x="2276749" y="6588423"/>
            <a:ext cx="4991956" cy="224954"/>
          </a:xfrm>
        </p:spPr>
        <p:txBody>
          <a:bodyPr/>
          <a:lstStyle/>
          <a:p>
            <a:r>
              <a:rPr lang="en-US" dirty="0" smtClean="0"/>
              <a:t>For financial professional use only – not to be shown or distributed to the general public</a:t>
            </a:r>
          </a:p>
        </p:txBody>
      </p:sp>
    </p:spTree>
    <p:extLst>
      <p:ext uri="{BB962C8B-B14F-4D97-AF65-F5344CB8AC3E}">
        <p14:creationId xmlns:p14="http://schemas.microsoft.com/office/powerpoint/2010/main" val="16732054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p:cNvSpPr>
            <a:spLocks noGrp="1"/>
          </p:cNvSpPr>
          <p:nvPr>
            <p:ph sz="quarter" idx="11"/>
          </p:nvPr>
        </p:nvSpPr>
        <p:spPr/>
        <p:txBody>
          <a:bodyPr/>
          <a:lstStyle/>
          <a:p>
            <a:r>
              <a:rPr lang="en-US" sz="900" dirty="0"/>
              <a:t>Investing involves risk, including possible loss of principal. Asset allocation models and diversification do not promise any level of performance or guarantee against loss of principal</a:t>
            </a:r>
            <a:r>
              <a:rPr lang="en-US" sz="900" dirty="0" smtClean="0"/>
              <a:t>.</a:t>
            </a:r>
            <a:endParaRPr lang="en-US" sz="900" dirty="0"/>
          </a:p>
          <a:p>
            <a:r>
              <a:rPr lang="en-US" sz="900" dirty="0"/>
              <a:t>Investment in the funds is subject to the risks of the underlying funds. The principal value of the funds is not guaranteed at any time, including at and after the target date</a:t>
            </a:r>
            <a:r>
              <a:rPr lang="en-US" sz="900" dirty="0" smtClean="0"/>
              <a:t>.</a:t>
            </a:r>
          </a:p>
          <a:p>
            <a:r>
              <a:rPr lang="en-US" sz="900" dirty="0" smtClean="0"/>
              <a:t>This </a:t>
            </a:r>
            <a:r>
              <a:rPr lang="en-US" sz="900" dirty="0"/>
              <a:t>publication is not an offer to sell, nor an invitation to apply for any particular product or service</a:t>
            </a:r>
            <a:r>
              <a:rPr lang="en-US" sz="900" dirty="0" smtClean="0"/>
              <a:t>.</a:t>
            </a:r>
            <a:endParaRPr lang="en-US" sz="900" dirty="0"/>
          </a:p>
          <a:p>
            <a:r>
              <a:rPr lang="en-US" sz="900" dirty="0" smtClean="0"/>
              <a:t>(</a:t>
            </a:r>
            <a:r>
              <a:rPr lang="en-US" sz="900" dirty="0"/>
              <a:t>c) 2013 BlackRock, Inc. </a:t>
            </a:r>
            <a:r>
              <a:rPr lang="en-US" sz="900" b="1" dirty="0"/>
              <a:t>BLACKROCK </a:t>
            </a:r>
            <a:r>
              <a:rPr lang="en-US" sz="900" dirty="0"/>
              <a:t>is a registered trademark of </a:t>
            </a:r>
            <a:r>
              <a:rPr lang="en-US" sz="900" dirty="0" err="1"/>
              <a:t>BlackRock</a:t>
            </a:r>
            <a:r>
              <a:rPr lang="en-US" sz="900" dirty="0"/>
              <a:t>, Inc. All other trademarks are those of their respective owners. </a:t>
            </a:r>
            <a:endParaRPr lang="en-US" sz="900" dirty="0" smtClean="0"/>
          </a:p>
          <a:p>
            <a:endParaRPr lang="en-US" sz="900" dirty="0"/>
          </a:p>
          <a:p>
            <a:r>
              <a:rPr lang="en-US" sz="900" dirty="0" smtClean="0"/>
              <a:t>DC-0617</a:t>
            </a:r>
          </a:p>
          <a:p>
            <a:endParaRPr lang="en-US" sz="900" dirty="0" smtClean="0"/>
          </a:p>
          <a:p>
            <a:endParaRPr lang="en-US" sz="900" dirty="0"/>
          </a:p>
          <a:p>
            <a:r>
              <a:rPr lang="en-US" sz="900" dirty="0" smtClean="0"/>
              <a:t>A0108856.PPTX</a:t>
            </a:r>
            <a:endParaRPr lang="en-US" sz="900" dirty="0"/>
          </a:p>
        </p:txBody>
      </p:sp>
      <p:sp>
        <p:nvSpPr>
          <p:cNvPr id="9" name="Title 8"/>
          <p:cNvSpPr>
            <a:spLocks noGrp="1"/>
          </p:cNvSpPr>
          <p:nvPr>
            <p:ph type="title"/>
          </p:nvPr>
        </p:nvSpPr>
        <p:spPr/>
        <p:txBody>
          <a:bodyPr/>
          <a:lstStyle/>
          <a:p>
            <a:r>
              <a:rPr lang="en-US" dirty="0" smtClean="0"/>
              <a:t>Important Notes </a:t>
            </a:r>
            <a:endParaRPr lang="en-GB" dirty="0"/>
          </a:p>
        </p:txBody>
      </p:sp>
      <p:sp>
        <p:nvSpPr>
          <p:cNvPr id="4" name="Footer Placeholder 4"/>
          <p:cNvSpPr txBox="1">
            <a:spLocks/>
          </p:cNvSpPr>
          <p:nvPr/>
        </p:nvSpPr>
        <p:spPr bwMode="gray">
          <a:xfrm>
            <a:off x="2276749" y="6588423"/>
            <a:ext cx="4991956" cy="22495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smtClean="0"/>
              <a:t>For financial professional use only – not to be shown or distributed to the general public</a:t>
            </a:r>
          </a:p>
        </p:txBody>
      </p:sp>
    </p:spTree>
    <p:extLst>
      <p:ext uri="{BB962C8B-B14F-4D97-AF65-F5344CB8AC3E}">
        <p14:creationId xmlns:p14="http://schemas.microsoft.com/office/powerpoint/2010/main" val="662949059"/>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BlackRock Colour Wheel">
      <a:dk1>
        <a:srgbClr val="000000"/>
      </a:dk1>
      <a:lt1>
        <a:srgbClr val="FFFFFF"/>
      </a:lt1>
      <a:dk2>
        <a:srgbClr val="4F4E50"/>
      </a:dk2>
      <a:lt2>
        <a:srgbClr val="FFFFFF"/>
      </a:lt2>
      <a:accent1>
        <a:srgbClr val="009A3D"/>
      </a:accent1>
      <a:accent2>
        <a:srgbClr val="0079C1"/>
      </a:accent2>
      <a:accent3>
        <a:srgbClr val="6C207E"/>
      </a:accent3>
      <a:accent4>
        <a:srgbClr val="E31B23"/>
      </a:accent4>
      <a:accent5>
        <a:srgbClr val="F8971D"/>
      </a:accent5>
      <a:accent6>
        <a:srgbClr val="FFD200"/>
      </a:accent6>
      <a:hlink>
        <a:srgbClr val="0079C1"/>
      </a:hlink>
      <a:folHlink>
        <a:srgbClr val="009A3D"/>
      </a:folHlink>
    </a:clrScheme>
    <a:fontScheme name="BlackRoc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85000"/>
          </a:schemeClr>
        </a:solidFill>
        <a:ln w="9525" cap="flat" cmpd="sng" algn="ctr">
          <a:noFill/>
          <a:prstDash val="solid"/>
        </a:ln>
        <a:effectLst/>
      </a:spPr>
      <a:bodyPr rot="0" spcFirstLastPara="0" vertOverflow="overflow" horzOverflow="overflow" vert="horz" wrap="square" lIns="72000" tIns="36000" rIns="72000" bIns="36000" numCol="1" spcCol="0" rtlCol="0" fromWordArt="0" anchor="ctr" anchorCtr="1" forceAA="0" compatLnSpc="1">
        <a:prstTxWarp prst="textNoShape">
          <a:avLst/>
        </a:prstTxWarp>
        <a:noAutofit/>
      </a:bodyPr>
      <a:lstStyle>
        <a:defPPr marL="171450" indent="-171450" algn="ctr">
          <a:buFont typeface="Wingdings 3" pitchFamily="18" charset="2"/>
          <a:buChar char="}"/>
          <a:defRPr sz="1000" b="1" kern="0" dirty="0" err="1" smtClean="0">
            <a:solidFill>
              <a:schemeClr val="tx2"/>
            </a:solidFill>
          </a:defRPr>
        </a:defPPr>
      </a:lstStyle>
    </a:spDef>
    <a:lnDef>
      <a:spPr>
        <a:ln>
          <a:solidFill>
            <a:srgbClr val="D9D9D9"/>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marL="171450" indent="-171450">
          <a:buClr>
            <a:schemeClr val="tx2"/>
          </a:buClr>
          <a:buFont typeface="Wingdings 3" pitchFamily="18" charset="2"/>
          <a:buChar char="}"/>
          <a:defRPr sz="1200" dirty="0" err="1" smtClean="0">
            <a:solidFill>
              <a:schemeClr val="tx2"/>
            </a:solidFill>
          </a:defRPr>
        </a:defPPr>
      </a:lstStyle>
    </a:txDef>
  </a:objectDefaults>
  <a:extraClrSchemeLst/>
  <a:custClrLst>
    <a:custClr name="BLK 7">
      <a:srgbClr val="59BD81"/>
    </a:custClr>
    <a:custClr name="BLK 8">
      <a:srgbClr val="59A7D7"/>
    </a:custClr>
    <a:custClr name="BLK 9">
      <a:srgbClr val="9F6FAA"/>
    </a:custClr>
    <a:custClr name="BLK 10">
      <a:srgbClr val="ED6B70"/>
    </a:custClr>
    <a:custClr name="BLK 11">
      <a:srgbClr val="FABB6B"/>
    </a:custClr>
    <a:custClr name="BLK 12">
      <a:srgbClr val="FFE159"/>
    </a:custClr>
    <a:custClr name="BLK 13">
      <a:srgbClr val="B3E0C5"/>
    </a:custClr>
    <a:custClr name="BLK 14">
      <a:srgbClr val="B3D6ED"/>
    </a:custClr>
    <a:custClr name="BLK 15">
      <a:srgbClr val="D3BCD8"/>
    </a:custClr>
    <a:custClr name="BLK 16">
      <a:srgbClr val="F39B9D"/>
    </a:custClr>
    <a:custClr name="BLK 17">
      <a:srgbClr val="FDE0BB"/>
    </a:custClr>
    <a:custClr name="BLK 18">
      <a:srgbClr val="FFF1B3"/>
    </a:custClr>
    <a:custClr name="G1">
      <a:srgbClr val="7F7F7F"/>
    </a:custClr>
    <a:custClr name="G2">
      <a:srgbClr val="D9D9D9"/>
    </a:custClr>
    <a:custClr name="G3">
      <a:srgbClr val="F2F2F2"/>
    </a:custClr>
  </a:custClrLst>
</a:theme>
</file>

<file path=ppt/theme/theme2.xml><?xml version="1.0" encoding="utf-8"?>
<a:theme xmlns:a="http://schemas.openxmlformats.org/drawingml/2006/main" name="BlackRock SCREEN">
  <a:themeElements>
    <a:clrScheme name="BlackRock Colour Wheel">
      <a:dk1>
        <a:srgbClr val="000000"/>
      </a:dk1>
      <a:lt1>
        <a:srgbClr val="FFFFFF"/>
      </a:lt1>
      <a:dk2>
        <a:srgbClr val="4F4E50"/>
      </a:dk2>
      <a:lt2>
        <a:srgbClr val="FFFFFF"/>
      </a:lt2>
      <a:accent1>
        <a:srgbClr val="009A3D"/>
      </a:accent1>
      <a:accent2>
        <a:srgbClr val="0079C1"/>
      </a:accent2>
      <a:accent3>
        <a:srgbClr val="6C207E"/>
      </a:accent3>
      <a:accent4>
        <a:srgbClr val="E31B23"/>
      </a:accent4>
      <a:accent5>
        <a:srgbClr val="F8971D"/>
      </a:accent5>
      <a:accent6>
        <a:srgbClr val="FFD200"/>
      </a:accent6>
      <a:hlink>
        <a:srgbClr val="0079C1"/>
      </a:hlink>
      <a:folHlink>
        <a:srgbClr val="009A3D"/>
      </a:folHlink>
    </a:clrScheme>
    <a:fontScheme name="BlackRoc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2"/>
        </a:solidFill>
        <a:ln w="3175">
          <a:noFill/>
        </a:ln>
      </a:spPr>
      <a:bodyPr rot="0" spcFirstLastPara="0" vertOverflow="overflow" horzOverflow="overflow" vert="horz" wrap="square" lIns="90000" tIns="36000" rIns="90000" bIns="36000" numCol="1" spcCol="0" rtlCol="0" fromWordArt="0" anchor="ctr" anchorCtr="1" forceAA="0" compatLnSpc="1">
        <a:prstTxWarp prst="textNoShape">
          <a:avLst/>
        </a:prstTxWarp>
        <a:noAutofit/>
      </a:bodyPr>
      <a:lstStyle>
        <a:defPPr marL="285750" indent="-285750" algn="ctr">
          <a:buFont typeface="Wingdings 3" pitchFamily="18" charset="2"/>
          <a:buChar char="}"/>
          <a:defRPr sz="140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ln w="19050">
          <a:noFill/>
        </a:ln>
      </a:spPr>
      <a:bodyPr wrap="square" rtlCol="0">
        <a:spAutoFit/>
      </a:bodyPr>
      <a:lstStyle>
        <a:defPPr marL="171450" indent="-171450">
          <a:buFont typeface="Wingdings 3" pitchFamily="18" charset="2"/>
          <a:buChar char="}"/>
          <a:defRPr sz="1400" dirty="0">
            <a:solidFill>
              <a:schemeClr val="tx2"/>
            </a:solidFill>
          </a:defRPr>
        </a:defPPr>
      </a:lstStyle>
    </a:txDef>
  </a:objectDefaults>
  <a:extraClrSchemeLst/>
  <a:custClrLst>
    <a:custClr name="BLK 7">
      <a:srgbClr val="59BD81"/>
    </a:custClr>
    <a:custClr name="BLK 8">
      <a:srgbClr val="59A7D7"/>
    </a:custClr>
    <a:custClr name="BLK 9">
      <a:srgbClr val="9F6FAA"/>
    </a:custClr>
    <a:custClr name="BLK 10">
      <a:srgbClr val="ED6B70"/>
    </a:custClr>
    <a:custClr name="BLK 11">
      <a:srgbClr val="FABB6B"/>
    </a:custClr>
    <a:custClr name="BLK 12">
      <a:srgbClr val="FFE159"/>
    </a:custClr>
    <a:custClr name="BLK 13">
      <a:srgbClr val="B3E0C5"/>
    </a:custClr>
    <a:custClr name="BLK 14">
      <a:srgbClr val="B3D6ED"/>
    </a:custClr>
    <a:custClr name="BLK 15">
      <a:srgbClr val="D3BCD8"/>
    </a:custClr>
    <a:custClr name="BLK 16">
      <a:srgbClr val="F39B9D"/>
    </a:custClr>
    <a:custClr name="BLK 17">
      <a:srgbClr val="FDE0BB"/>
    </a:custClr>
    <a:custClr name="BLK 18">
      <a:srgbClr val="FFF1B3"/>
    </a:custClr>
    <a:custClr name="G1">
      <a:srgbClr val="7F7F7F"/>
    </a:custClr>
    <a:custClr name="G2">
      <a:srgbClr val="D9D9D9"/>
    </a:custClr>
    <a:custClr name="G3">
      <a:srgbClr val="F2F2F2"/>
    </a:custClr>
  </a:custClr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BLK 7">
      <a:srgbClr val="59BD81"/>
    </a:custClr>
    <a:custClr name="BLK 8">
      <a:srgbClr val="59A7D7"/>
    </a:custClr>
    <a:custClr name="BLK 9">
      <a:srgbClr val="9F6FAA"/>
    </a:custClr>
    <a:custClr name="BLK 10">
      <a:srgbClr val="ED6B70"/>
    </a:custClr>
    <a:custClr name="BLK 11">
      <a:srgbClr val="FABB6B"/>
    </a:custClr>
    <a:custClr name="BLK 12">
      <a:srgbClr val="FFE159"/>
    </a:custClr>
    <a:custClr name="BLK 13">
      <a:srgbClr val="B3E0C5"/>
    </a:custClr>
    <a:custClr name="BLK 14">
      <a:srgbClr val="B3D6ED"/>
    </a:custClr>
    <a:custClr name="BLK 15">
      <a:srgbClr val="D3BCD8"/>
    </a:custClr>
    <a:custClr name="BLK 16">
      <a:srgbClr val="F39B9D"/>
    </a:custClr>
    <a:custClr name="BLK 17">
      <a:srgbClr val="FDE0BB"/>
    </a:custClr>
    <a:custClr name="BLK 18">
      <a:srgbClr val="FFF1B3"/>
    </a:custClr>
    <a:custClr name="G1">
      <a:srgbClr val="7F7F7F"/>
    </a:custClr>
    <a:custClr name="G2">
      <a:srgbClr val="D9D9D9"/>
    </a:custClr>
    <a:custClr name="G3">
      <a:srgbClr val="F2F2F2"/>
    </a:custClr>
  </a:custClr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custClrLst>
    <a:custClr name="BLK 7">
      <a:srgbClr val="59BD81"/>
    </a:custClr>
    <a:custClr name="BLK 8">
      <a:srgbClr val="59A7D7"/>
    </a:custClr>
    <a:custClr name="BLK 9">
      <a:srgbClr val="9F6FAA"/>
    </a:custClr>
    <a:custClr name="BLK 10">
      <a:srgbClr val="ED6B70"/>
    </a:custClr>
    <a:custClr name="BLK 11">
      <a:srgbClr val="FABB6B"/>
    </a:custClr>
    <a:custClr name="BLK 12">
      <a:srgbClr val="FFE159"/>
    </a:custClr>
    <a:custClr name="BLK 13">
      <a:srgbClr val="B3E0C5"/>
    </a:custClr>
    <a:custClr name="BLK 14">
      <a:srgbClr val="B3D6ED"/>
    </a:custClr>
    <a:custClr name="BLK 15">
      <a:srgbClr val="D3BCD8"/>
    </a:custClr>
    <a:custClr name="BLK 16">
      <a:srgbClr val="F39B9D"/>
    </a:custClr>
    <a:custClr name="BLK 17">
      <a:srgbClr val="FDE0BB"/>
    </a:custClr>
    <a:custClr name="BLK 18">
      <a:srgbClr val="FFF1B3"/>
    </a:custClr>
    <a:custClr name="G1">
      <a:srgbClr val="7F7F7F"/>
    </a:custClr>
    <a:custClr name="G2">
      <a:srgbClr val="D9D9D9"/>
    </a:custClr>
    <a:custClr name="G3">
      <a:srgbClr val="F2F2F2"/>
    </a:custClr>
  </a:custClrLst>
</a:theme>
</file>

<file path=docProps/app.xml><?xml version="1.0" encoding="utf-8"?>
<Properties xmlns="http://schemas.openxmlformats.org/officeDocument/2006/extended-properties" xmlns:vt="http://schemas.openxmlformats.org/officeDocument/2006/docPropsVTypes">
  <Template>blank</Template>
  <TotalTime>27693</TotalTime>
  <Words>4316</Words>
  <Application>Microsoft Office PowerPoint</Application>
  <PresentationFormat>On-screen Show (4:3)</PresentationFormat>
  <Paragraphs>671</Paragraphs>
  <Slides>31</Slides>
  <Notes>31</Notes>
  <HiddenSlides>0</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blank</vt:lpstr>
      <vt:lpstr>BlackRock SCREEN</vt:lpstr>
      <vt:lpstr>Delivering Value in a Target-Date Dominated World </vt:lpstr>
      <vt:lpstr>By 2020 Target Date Funds Are Projected to Grow To $3.7 Trillion</vt:lpstr>
      <vt:lpstr> Today’s Target Date Products Are Better Engineered.  Still, Some Aspects Could Be Improved.</vt:lpstr>
      <vt:lpstr>A New Consulting Mindset For TDFs</vt:lpstr>
      <vt:lpstr>DOL Considerations</vt:lpstr>
      <vt:lpstr>Fiduciary Importance Of Using An IPS</vt:lpstr>
      <vt:lpstr>IPS Guidelines Necessary For Target Date Funds</vt:lpstr>
      <vt:lpstr>DOL’s Fiduciary Tips For Selecting TDFs</vt:lpstr>
      <vt:lpstr>IPS Documentation for Target Date Funds</vt:lpstr>
      <vt:lpstr>Scope of Fiduciary Review For TDFs</vt:lpstr>
      <vt:lpstr>TDF Objective And Risk Tolerance</vt:lpstr>
      <vt:lpstr>Glidepath</vt:lpstr>
      <vt:lpstr>Asset Allocation And Asset Classes</vt:lpstr>
      <vt:lpstr>TDF Implementation Strategy</vt:lpstr>
      <vt:lpstr>Qualifications Of TDF Manager</vt:lpstr>
      <vt:lpstr>TDF Selection Criteria For Plan’s QDIA</vt:lpstr>
      <vt:lpstr>IPS Process</vt:lpstr>
      <vt:lpstr>Step 1:  Educate Sponsors About IPS Process</vt:lpstr>
      <vt:lpstr>Step 2:  Revise IPS To Add TDF Considerations</vt:lpstr>
      <vt:lpstr>Step 3:  Use IPS Worksheet For TDF Evaluations</vt:lpstr>
      <vt:lpstr>Step 3 (cont’d):  Practical Guidance In IPS Worksheet</vt:lpstr>
      <vt:lpstr>Step 3 (cont’d):  More Sample Steps For IPS Worksheet</vt:lpstr>
      <vt:lpstr>Step 4:  Implementing The IPS and Monitoring</vt:lpstr>
      <vt:lpstr>Conducting Regular Reviews Of The IPS</vt:lpstr>
      <vt:lpstr>Delivering In-Demand IPS Expertise</vt:lpstr>
      <vt:lpstr>How BlackRock Can Help</vt:lpstr>
      <vt:lpstr>BlackRock’s IPS Package Can Help You Build The Optimal IPS</vt:lpstr>
      <vt:lpstr>Become A Target Date Fund Specialist And Grow Your Practice</vt:lpstr>
      <vt:lpstr>Consulting Resources For Every Stage Of Your Client Engagement </vt:lpstr>
      <vt:lpstr>Your BlackRock DC Partners</vt:lpstr>
      <vt:lpstr>Important Notes </vt:lpstr>
    </vt:vector>
  </TitlesOfParts>
  <Company>BlackRock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Target Date Opportunity - Lessons from the Experts</dc:title>
  <dc:creator>Ann Schleck</dc:creator>
  <cp:lastModifiedBy>Katharine Keane</cp:lastModifiedBy>
  <cp:revision>498</cp:revision>
  <cp:lastPrinted>2013-07-29T14:26:21Z</cp:lastPrinted>
  <dcterms:created xsi:type="dcterms:W3CDTF">2013-02-19T21:53:30Z</dcterms:created>
  <dcterms:modified xsi:type="dcterms:W3CDTF">2013-11-22T16:55:14Z</dcterms:modified>
</cp:coreProperties>
</file>