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6" r:id="rId4"/>
  </p:sldMasterIdLst>
  <p:notesMasterIdLst>
    <p:notesMasterId r:id="rId19"/>
  </p:notesMasterIdLst>
  <p:sldIdLst>
    <p:sldId id="310" r:id="rId5"/>
    <p:sldId id="286" r:id="rId6"/>
    <p:sldId id="318" r:id="rId7"/>
    <p:sldId id="317" r:id="rId8"/>
    <p:sldId id="316" r:id="rId9"/>
    <p:sldId id="315" r:id="rId10"/>
    <p:sldId id="312" r:id="rId11"/>
    <p:sldId id="321" r:id="rId12"/>
    <p:sldId id="324" r:id="rId13"/>
    <p:sldId id="320" r:id="rId14"/>
    <p:sldId id="319" r:id="rId15"/>
    <p:sldId id="313" r:id="rId16"/>
    <p:sldId id="322" r:id="rId17"/>
    <p:sldId id="323" r:id="rId18"/>
  </p:sldIdLst>
  <p:sldSz cx="9144000" cy="6858000" type="screen4x3"/>
  <p:notesSz cx="7010400"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23">
          <p15:clr>
            <a:srgbClr val="A4A3A4"/>
          </p15:clr>
        </p15:guide>
        <p15:guide id="2" orient="horz" pos="317">
          <p15:clr>
            <a:srgbClr val="A4A3A4"/>
          </p15:clr>
        </p15:guide>
        <p15:guide id="3" orient="horz" pos="917">
          <p15:clr>
            <a:srgbClr val="A4A3A4"/>
          </p15:clr>
        </p15:guide>
        <p15:guide id="4" orient="horz" pos="1270">
          <p15:clr>
            <a:srgbClr val="A4A3A4"/>
          </p15:clr>
        </p15:guide>
        <p15:guide id="5" orient="horz" pos="2051">
          <p15:clr>
            <a:srgbClr val="A4A3A4"/>
          </p15:clr>
        </p15:guide>
        <p15:guide id="6" pos="4185">
          <p15:clr>
            <a:srgbClr val="A4A3A4"/>
          </p15:clr>
        </p15:guide>
        <p15:guide id="7" pos="1461">
          <p15:clr>
            <a:srgbClr val="A4A3A4"/>
          </p15:clr>
        </p15:guide>
        <p15:guide id="8" pos="4060">
          <p15:clr>
            <a:srgbClr val="A4A3A4"/>
          </p15:clr>
        </p15:guide>
        <p15:guide id="9" pos="5352">
          <p15:clr>
            <a:srgbClr val="A4A3A4"/>
          </p15:clr>
        </p15:guide>
        <p15:guide id="10" pos="2762">
          <p15:clr>
            <a:srgbClr val="A4A3A4"/>
          </p15:clr>
        </p15:guide>
        <p15:guide id="11" pos="370">
          <p15:clr>
            <a:srgbClr val="A4A3A4"/>
          </p15:clr>
        </p15:guide>
        <p15:guide id="12" pos="1586">
          <p15:clr>
            <a:srgbClr val="A4A3A4"/>
          </p15:clr>
        </p15:guide>
        <p15:guide id="13" pos="2886">
          <p15:clr>
            <a:srgbClr val="A4A3A4"/>
          </p15:clr>
        </p15:guide>
        <p15:guide id="14" pos="935">
          <p15:clr>
            <a:srgbClr val="A4A3A4"/>
          </p15:clr>
        </p15:guide>
        <p15:guide id="15" pos="4487">
          <p15:clr>
            <a:srgbClr val="A4A3A4"/>
          </p15:clr>
        </p15:guide>
        <p15:guide id="16" pos="5666">
          <p15:clr>
            <a:srgbClr val="A4A3A4"/>
          </p15:clr>
        </p15:guide>
        <p15:guide id="17" pos="3018">
          <p15:clr>
            <a:srgbClr val="A4A3A4"/>
          </p15:clr>
        </p15:guide>
      </p15:sldGuideLst>
    </p:ext>
    <p:ext uri="{2D200454-40CA-4A62-9FC3-DE9A4176ACB9}">
      <p15:notesGuideLst xmlns:p15="http://schemas.microsoft.com/office/powerpoint/2012/main">
        <p15:guide id="1" orient="horz" pos="2909" userDrawn="1">
          <p15:clr>
            <a:srgbClr val="A4A3A4"/>
          </p15:clr>
        </p15:guide>
        <p15:guide id="2" pos="220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68834"/>
    <a:srgbClr val="8E7630"/>
    <a:srgbClr val="CEB966"/>
    <a:srgbClr val="8A1460"/>
    <a:srgbClr val="187DFF"/>
    <a:srgbClr val="3E528C"/>
    <a:srgbClr val="A0B5CC"/>
    <a:srgbClr val="336699"/>
    <a:srgbClr val="5C7E26"/>
    <a:srgbClr val="93A55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204" autoAdjust="0"/>
    <p:restoredTop sz="94660"/>
  </p:normalViewPr>
  <p:slideViewPr>
    <p:cSldViewPr snapToGrid="0">
      <p:cViewPr varScale="1">
        <p:scale>
          <a:sx n="111" d="100"/>
          <a:sy n="111" d="100"/>
        </p:scale>
        <p:origin x="930" y="108"/>
      </p:cViewPr>
      <p:guideLst>
        <p:guide orient="horz" pos="623"/>
        <p:guide orient="horz" pos="317"/>
        <p:guide orient="horz" pos="917"/>
        <p:guide orient="horz" pos="1270"/>
        <p:guide orient="horz" pos="2051"/>
        <p:guide pos="4185"/>
        <p:guide pos="1461"/>
        <p:guide pos="4060"/>
        <p:guide pos="5352"/>
        <p:guide pos="2762"/>
        <p:guide pos="370"/>
        <p:guide pos="1586"/>
        <p:guide pos="2886"/>
        <p:guide pos="935"/>
        <p:guide pos="4487"/>
        <p:guide pos="5666"/>
        <p:guide pos="3018"/>
      </p:guideLst>
    </p:cSldViewPr>
  </p:slid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58" d="100"/>
          <a:sy n="58" d="100"/>
        </p:scale>
        <p:origin x="-2430" y="-90"/>
      </p:cViewPr>
      <p:guideLst>
        <p:guide orient="horz" pos="2909"/>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38145" cy="461193"/>
          </a:xfrm>
          <a:prstGeom prst="rect">
            <a:avLst/>
          </a:prstGeom>
        </p:spPr>
        <p:txBody>
          <a:bodyPr vert="horz" lIns="87316" tIns="43658" rIns="87316" bIns="43658" rtlCol="0"/>
          <a:lstStyle>
            <a:lvl1pPr algn="l">
              <a:defRPr sz="1100"/>
            </a:lvl1pPr>
          </a:lstStyle>
          <a:p>
            <a:endParaRPr lang="en-US"/>
          </a:p>
        </p:txBody>
      </p:sp>
      <p:sp>
        <p:nvSpPr>
          <p:cNvPr id="3" name="Date Placeholder 2"/>
          <p:cNvSpPr>
            <a:spLocks noGrp="1"/>
          </p:cNvSpPr>
          <p:nvPr>
            <p:ph type="dt" idx="1"/>
          </p:nvPr>
        </p:nvSpPr>
        <p:spPr>
          <a:xfrm>
            <a:off x="3970734" y="1"/>
            <a:ext cx="3038145" cy="461193"/>
          </a:xfrm>
          <a:prstGeom prst="rect">
            <a:avLst/>
          </a:prstGeom>
        </p:spPr>
        <p:txBody>
          <a:bodyPr vert="horz" lIns="87316" tIns="43658" rIns="87316" bIns="43658" rtlCol="0"/>
          <a:lstStyle>
            <a:lvl1pPr algn="r">
              <a:defRPr sz="1100"/>
            </a:lvl1pPr>
          </a:lstStyle>
          <a:p>
            <a:fld id="{D31589FE-A13C-4327-806B-611731F2C8E0}" type="datetimeFigureOut">
              <a:rPr lang="en-US" smtClean="0"/>
              <a:pPr/>
              <a:t>7/12/2016</a:t>
            </a:fld>
            <a:endParaRPr lang="en-US"/>
          </a:p>
        </p:txBody>
      </p:sp>
      <p:sp>
        <p:nvSpPr>
          <p:cNvPr id="4" name="Slide Image Placeholder 3"/>
          <p:cNvSpPr>
            <a:spLocks noGrp="1" noRot="1" noChangeAspect="1"/>
          </p:cNvSpPr>
          <p:nvPr>
            <p:ph type="sldImg" idx="2"/>
          </p:nvPr>
        </p:nvSpPr>
        <p:spPr>
          <a:xfrm>
            <a:off x="1196975" y="693738"/>
            <a:ext cx="4618038" cy="3463925"/>
          </a:xfrm>
          <a:prstGeom prst="rect">
            <a:avLst/>
          </a:prstGeom>
          <a:noFill/>
          <a:ln w="12700">
            <a:solidFill>
              <a:prstClr val="black"/>
            </a:solidFill>
          </a:ln>
        </p:spPr>
        <p:txBody>
          <a:bodyPr vert="horz" lIns="87316" tIns="43658" rIns="87316" bIns="43658" rtlCol="0" anchor="ctr"/>
          <a:lstStyle/>
          <a:p>
            <a:endParaRPr lang="en-US"/>
          </a:p>
        </p:txBody>
      </p:sp>
      <p:sp>
        <p:nvSpPr>
          <p:cNvPr id="5" name="Notes Placeholder 4"/>
          <p:cNvSpPr>
            <a:spLocks noGrp="1"/>
          </p:cNvSpPr>
          <p:nvPr>
            <p:ph type="body" sz="quarter" idx="3"/>
          </p:nvPr>
        </p:nvSpPr>
        <p:spPr>
          <a:xfrm>
            <a:off x="701345" y="4387443"/>
            <a:ext cx="5607712" cy="4155317"/>
          </a:xfrm>
          <a:prstGeom prst="rect">
            <a:avLst/>
          </a:prstGeom>
        </p:spPr>
        <p:txBody>
          <a:bodyPr vert="horz" lIns="87316" tIns="43658" rIns="87316" bIns="4365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773357"/>
            <a:ext cx="3038145" cy="461193"/>
          </a:xfrm>
          <a:prstGeom prst="rect">
            <a:avLst/>
          </a:prstGeom>
        </p:spPr>
        <p:txBody>
          <a:bodyPr vert="horz" lIns="87316" tIns="43658" rIns="87316" bIns="43658" rtlCol="0" anchor="b"/>
          <a:lstStyle>
            <a:lvl1pPr algn="l">
              <a:defRPr sz="1100"/>
            </a:lvl1pPr>
          </a:lstStyle>
          <a:p>
            <a:endParaRPr lang="en-US"/>
          </a:p>
        </p:txBody>
      </p:sp>
      <p:sp>
        <p:nvSpPr>
          <p:cNvPr id="7" name="Slide Number Placeholder 6"/>
          <p:cNvSpPr>
            <a:spLocks noGrp="1"/>
          </p:cNvSpPr>
          <p:nvPr>
            <p:ph type="sldNum" sz="quarter" idx="5"/>
          </p:nvPr>
        </p:nvSpPr>
        <p:spPr>
          <a:xfrm>
            <a:off x="3970734" y="8773357"/>
            <a:ext cx="3038145" cy="461193"/>
          </a:xfrm>
          <a:prstGeom prst="rect">
            <a:avLst/>
          </a:prstGeom>
        </p:spPr>
        <p:txBody>
          <a:bodyPr vert="horz" lIns="87316" tIns="43658" rIns="87316" bIns="43658" rtlCol="0" anchor="b"/>
          <a:lstStyle>
            <a:lvl1pPr algn="r">
              <a:defRPr sz="1100"/>
            </a:lvl1pPr>
          </a:lstStyle>
          <a:p>
            <a:fld id="{FF1F5EEC-3FA2-47DC-A7E8-9A2A207308B6}"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 LARGE CIRCLE w-Photo">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457200" y="6391862"/>
            <a:ext cx="2133600" cy="365125"/>
          </a:xfrm>
          <a:prstGeom prst="rect">
            <a:avLst/>
          </a:prstGeom>
        </p:spPr>
        <p:txBody>
          <a:bodyPr/>
          <a:lstStyle/>
          <a:p>
            <a:fld id="{BDF9534B-8149-4E04-94B8-E6F6021B5298}" type="datetime1">
              <a:rPr lang="en-US" smtClean="0"/>
              <a:pPr/>
              <a:t>7/12/2016</a:t>
            </a:fld>
            <a:endParaRPr lang="en-US" dirty="0"/>
          </a:p>
        </p:txBody>
      </p:sp>
      <p:sp>
        <p:nvSpPr>
          <p:cNvPr id="4" name="Footer Placeholder 3"/>
          <p:cNvSpPr>
            <a:spLocks noGrp="1"/>
          </p:cNvSpPr>
          <p:nvPr>
            <p:ph type="ftr" sz="quarter" idx="11"/>
          </p:nvPr>
        </p:nvSpPr>
        <p:spPr/>
        <p:txBody>
          <a:bodyPr/>
          <a:lstStyle/>
          <a:p>
            <a:endParaRPr lang="en-US"/>
          </a:p>
        </p:txBody>
      </p:sp>
      <p:sp>
        <p:nvSpPr>
          <p:cNvPr id="6" name="Title 1"/>
          <p:cNvSpPr>
            <a:spLocks noGrp="1"/>
          </p:cNvSpPr>
          <p:nvPr>
            <p:ph type="ctrTitle"/>
          </p:nvPr>
        </p:nvSpPr>
        <p:spPr>
          <a:xfrm>
            <a:off x="347728" y="436697"/>
            <a:ext cx="6097521" cy="458450"/>
          </a:xfrm>
        </p:spPr>
        <p:txBody>
          <a:bodyPr>
            <a:noAutofit/>
          </a:bodyPr>
          <a:lstStyle>
            <a:lvl1pPr>
              <a:lnSpc>
                <a:spcPts val="3800"/>
              </a:lnSpc>
              <a:defRPr sz="3600" b="1">
                <a:latin typeface="+mj-lt"/>
              </a:defRPr>
            </a:lvl1pPr>
          </a:lstStyle>
          <a:p>
            <a:r>
              <a:rPr lang="en-US" dirty="0" smtClean="0"/>
              <a:t>Click to edit Master title style</a:t>
            </a:r>
            <a:endParaRPr lang="en-US" dirty="0"/>
          </a:p>
        </p:txBody>
      </p:sp>
      <p:sp>
        <p:nvSpPr>
          <p:cNvPr id="7" name="Subtitle 2"/>
          <p:cNvSpPr>
            <a:spLocks noGrp="1"/>
          </p:cNvSpPr>
          <p:nvPr>
            <p:ph type="subTitle" idx="1"/>
          </p:nvPr>
        </p:nvSpPr>
        <p:spPr>
          <a:xfrm>
            <a:off x="347729" y="1892099"/>
            <a:ext cx="4937760" cy="703857"/>
          </a:xfrm>
          <a:prstGeom prst="rect">
            <a:avLst/>
          </a:prstGeom>
        </p:spPr>
        <p:txBody>
          <a:bodyPr lIns="0" rIns="0">
            <a:normAutofit/>
          </a:bodyPr>
          <a:lstStyle>
            <a:lvl1pPr marL="0" indent="0" algn="l">
              <a:lnSpc>
                <a:spcPts val="1600"/>
              </a:lnSpc>
              <a:spcAft>
                <a:spcPts val="0"/>
              </a:spcAft>
              <a:buNone/>
              <a:defRPr sz="1600">
                <a:solidFill>
                  <a:srgbClr val="8E7630"/>
                </a:solidFill>
                <a:latin typeface="+mn-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8" name="Text Placeholder 9"/>
          <p:cNvSpPr>
            <a:spLocks noGrp="1"/>
          </p:cNvSpPr>
          <p:nvPr>
            <p:ph type="body" sz="quarter" idx="14"/>
          </p:nvPr>
        </p:nvSpPr>
        <p:spPr>
          <a:xfrm>
            <a:off x="347729" y="915668"/>
            <a:ext cx="5586346" cy="430212"/>
          </a:xfrm>
          <a:prstGeom prst="rect">
            <a:avLst/>
          </a:prstGeom>
        </p:spPr>
        <p:txBody>
          <a:bodyPr lIns="0" rIns="0">
            <a:normAutofit/>
          </a:bodyPr>
          <a:lstStyle>
            <a:lvl1pPr marL="0" indent="0">
              <a:lnSpc>
                <a:spcPts val="2600"/>
              </a:lnSpc>
              <a:spcAft>
                <a:spcPts val="0"/>
              </a:spcAft>
              <a:buNone/>
              <a:defRPr sz="2800">
                <a:solidFill>
                  <a:srgbClr val="3E528C"/>
                </a:solidFill>
                <a:latin typeface="+mj-lt"/>
              </a:defRPr>
            </a:lvl1pPr>
            <a:lvl2pPr>
              <a:buNone/>
              <a:defRPr/>
            </a:lvl2pPr>
            <a:lvl4pPr>
              <a:buNone/>
              <a:defRPr/>
            </a:lvl4pPr>
            <a:lvl5pPr>
              <a:buNone/>
              <a:defRPr/>
            </a:lvl5pPr>
          </a:lstStyle>
          <a:p>
            <a:pPr lvl="0"/>
            <a:r>
              <a:rPr lang="en-US" dirty="0" smtClean="0"/>
              <a:t>Click to edit Master text styles</a:t>
            </a:r>
          </a:p>
        </p:txBody>
      </p:sp>
      <p:pic>
        <p:nvPicPr>
          <p:cNvPr id="10" name="Picture 9" descr="SRI logo LIMRA.png"/>
          <p:cNvPicPr>
            <a:picLocks noChangeAspect="1"/>
          </p:cNvPicPr>
          <p:nvPr userDrawn="1"/>
        </p:nvPicPr>
        <p:blipFill>
          <a:blip r:embed="rId3" cstate="print"/>
          <a:stretch>
            <a:fillRect/>
          </a:stretch>
        </p:blipFill>
        <p:spPr>
          <a:xfrm>
            <a:off x="6331576" y="5678160"/>
            <a:ext cx="1624587" cy="807722"/>
          </a:xfrm>
          <a:prstGeom prst="rect">
            <a:avLst/>
          </a:prstGeom>
        </p:spPr>
      </p:pic>
      <p:sp>
        <p:nvSpPr>
          <p:cNvPr id="24" name="Picture Placeholder 13"/>
          <p:cNvSpPr>
            <a:spLocks noGrp="1" noChangeAspect="1"/>
          </p:cNvSpPr>
          <p:nvPr>
            <p:ph type="pic" sz="quarter" idx="15"/>
          </p:nvPr>
        </p:nvSpPr>
        <p:spPr>
          <a:xfrm>
            <a:off x="5838826" y="1488436"/>
            <a:ext cx="2560320" cy="2560320"/>
          </a:xfrm>
          <a:prstGeom prst="ellipse">
            <a:avLst/>
          </a:prstGeom>
          <a:noFill/>
        </p:spPr>
        <p:txBody>
          <a:bodyPr lIns="0" tIns="0" rIns="0" bIns="0" anchor="ctr" anchorCtr="1"/>
          <a:lstStyle>
            <a:lvl1pPr algn="ctr">
              <a:buNone/>
              <a:defRPr/>
            </a:lvl1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RNER-Context Slide">
    <p:spTree>
      <p:nvGrpSpPr>
        <p:cNvPr id="1" name=""/>
        <p:cNvGrpSpPr/>
        <p:nvPr/>
      </p:nvGrpSpPr>
      <p:grpSpPr>
        <a:xfrm>
          <a:off x="0" y="0"/>
          <a:ext cx="0" cy="0"/>
          <a:chOff x="0" y="0"/>
          <a:chExt cx="0" cy="0"/>
        </a:xfrm>
      </p:grpSpPr>
      <p:pic>
        <p:nvPicPr>
          <p:cNvPr id="7" name="Picture 6" descr="corner.jpg"/>
          <p:cNvPicPr>
            <a:picLocks noChangeAspect="1"/>
          </p:cNvPicPr>
          <p:nvPr userDrawn="1"/>
        </p:nvPicPr>
        <p:blipFill>
          <a:blip r:embed="rId2" cstate="print"/>
          <a:stretch>
            <a:fillRect/>
          </a:stretch>
        </p:blipFill>
        <p:spPr>
          <a:xfrm>
            <a:off x="0" y="0"/>
            <a:ext cx="3172968" cy="2057400"/>
          </a:xfrm>
          <a:prstGeom prst="rect">
            <a:avLst/>
          </a:prstGeom>
        </p:spPr>
      </p:pic>
      <p:sp>
        <p:nvSpPr>
          <p:cNvPr id="10" name="TextBox 9"/>
          <p:cNvSpPr txBox="1"/>
          <p:nvPr userDrawn="1"/>
        </p:nvSpPr>
        <p:spPr>
          <a:xfrm>
            <a:off x="2743200" y="1066800"/>
            <a:ext cx="2133600" cy="369332"/>
          </a:xfrm>
          <a:prstGeom prst="rect">
            <a:avLst/>
          </a:prstGeom>
          <a:noFill/>
        </p:spPr>
        <p:txBody>
          <a:bodyPr wrap="square" rtlCol="0">
            <a:spAutoFit/>
          </a:bodyPr>
          <a:lstStyle/>
          <a:p>
            <a:endParaRPr lang="en-US" dirty="0"/>
          </a:p>
        </p:txBody>
      </p:sp>
      <p:sp>
        <p:nvSpPr>
          <p:cNvPr id="9" name="Title 1"/>
          <p:cNvSpPr>
            <a:spLocks noGrp="1"/>
          </p:cNvSpPr>
          <p:nvPr>
            <p:ph type="title"/>
          </p:nvPr>
        </p:nvSpPr>
        <p:spPr>
          <a:xfrm>
            <a:off x="581491" y="502850"/>
            <a:ext cx="8413283" cy="923544"/>
          </a:xfrm>
        </p:spPr>
        <p:txBody>
          <a:bodyPr rIns="91440"/>
          <a:lstStyle/>
          <a:p>
            <a:r>
              <a:rPr lang="en-US" dirty="0" smtClean="0"/>
              <a:t>Click to edit Master title style</a:t>
            </a:r>
            <a:endParaRPr lang="en-US" dirty="0"/>
          </a:p>
        </p:txBody>
      </p:sp>
      <p:sp>
        <p:nvSpPr>
          <p:cNvPr id="21" name="Content Placeholder 20"/>
          <p:cNvSpPr>
            <a:spLocks noGrp="1"/>
          </p:cNvSpPr>
          <p:nvPr>
            <p:ph sz="quarter" idx="15"/>
          </p:nvPr>
        </p:nvSpPr>
        <p:spPr>
          <a:xfrm>
            <a:off x="587376" y="2016126"/>
            <a:ext cx="7908924" cy="4070349"/>
          </a:xfrm>
          <a:prstGeom prst="rect">
            <a:avLst/>
          </a:prstGeom>
        </p:spPr>
        <p:txBody>
          <a:bodyPr lIns="0" tIns="0" rIns="0" bIns="0"/>
          <a:lstStyle>
            <a:lvl1pPr marL="228600" indent="-228600">
              <a:lnSpc>
                <a:spcPct val="100000"/>
              </a:lnSpc>
              <a:spcBef>
                <a:spcPts val="0"/>
              </a:spcBef>
              <a:spcAft>
                <a:spcPts val="600"/>
              </a:spcAft>
              <a:buFont typeface="Wingdings" pitchFamily="2" charset="2"/>
              <a:buChar char="§"/>
              <a:defRPr sz="2400">
                <a:latin typeface="+mn-lt"/>
              </a:defRPr>
            </a:lvl1pPr>
            <a:lvl2pPr marL="576072" indent="-274320">
              <a:lnSpc>
                <a:spcPct val="100000"/>
              </a:lnSpc>
              <a:spcBef>
                <a:spcPts val="0"/>
              </a:spcBef>
              <a:spcAft>
                <a:spcPts val="600"/>
              </a:spcAft>
              <a:buClr>
                <a:srgbClr val="006A71"/>
              </a:buClr>
              <a:buSzPct val="120000"/>
              <a:defRPr sz="2400">
                <a:latin typeface="+mn-lt"/>
              </a:defRPr>
            </a:lvl2pPr>
            <a:lvl3pPr marL="804672" indent="-228600">
              <a:lnSpc>
                <a:spcPct val="100000"/>
              </a:lnSpc>
              <a:spcBef>
                <a:spcPts val="0"/>
              </a:spcBef>
              <a:spcAft>
                <a:spcPts val="600"/>
              </a:spcAft>
              <a:buClr>
                <a:srgbClr val="006A71"/>
              </a:buClr>
              <a:buFont typeface="Wingdings" pitchFamily="2" charset="2"/>
              <a:buChar char="§"/>
              <a:defRPr sz="2400">
                <a:latin typeface="+mn-lt"/>
              </a:defRPr>
            </a:lvl3pPr>
            <a:lvl4pPr marL="1143000" indent="-329184">
              <a:lnSpc>
                <a:spcPct val="100000"/>
              </a:lnSpc>
              <a:spcBef>
                <a:spcPts val="0"/>
              </a:spcBef>
              <a:spcAft>
                <a:spcPts val="600"/>
              </a:spcAft>
              <a:buClr>
                <a:srgbClr val="006A71"/>
              </a:buClr>
              <a:buFont typeface="Calibri" pitchFamily="34" charset="0"/>
              <a:buChar char="—"/>
              <a:defRPr sz="2400">
                <a:latin typeface="+mn-lt"/>
              </a:defRPr>
            </a:lvl4pPr>
            <a:lvl5pPr>
              <a:lnSpc>
                <a:spcPts val="1400"/>
              </a:lnSpc>
              <a:spcAft>
                <a:spcPts val="600"/>
              </a:spcAf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20" name="Footer Placeholder 19"/>
          <p:cNvSpPr>
            <a:spLocks noGrp="1"/>
          </p:cNvSpPr>
          <p:nvPr>
            <p:ph type="ftr" sz="quarter" idx="18"/>
          </p:nvPr>
        </p:nvSpPr>
        <p:spPr/>
        <p:txBody>
          <a:bodyPr/>
          <a:lstStyle/>
          <a:p>
            <a:endParaRPr lang="en-US"/>
          </a:p>
        </p:txBody>
      </p:sp>
      <p:sp>
        <p:nvSpPr>
          <p:cNvPr id="15" name="Text Placeholder 14"/>
          <p:cNvSpPr>
            <a:spLocks noGrp="1"/>
          </p:cNvSpPr>
          <p:nvPr>
            <p:ph type="body" sz="quarter" idx="19" hasCustomPrompt="1"/>
          </p:nvPr>
        </p:nvSpPr>
        <p:spPr>
          <a:xfrm>
            <a:off x="587375" y="6086475"/>
            <a:ext cx="6535738" cy="438150"/>
          </a:xfrm>
          <a:prstGeom prst="rect">
            <a:avLst/>
          </a:prstGeom>
        </p:spPr>
        <p:txBody>
          <a:bodyPr lIns="0" tIns="0" rIns="91440" bIns="0"/>
          <a:lstStyle>
            <a:lvl1pPr marL="54864" marR="0" indent="-54864" algn="l" defTabSz="914400" rtl="0" eaLnBrk="1" fontAlgn="auto" latinLnBrk="0" hangingPunct="1">
              <a:lnSpc>
                <a:spcPct val="100000"/>
              </a:lnSpc>
              <a:spcBef>
                <a:spcPts val="0"/>
              </a:spcBef>
              <a:spcAft>
                <a:spcPts val="200"/>
              </a:spcAft>
              <a:buClr>
                <a:srgbClr val="006A71"/>
              </a:buClr>
              <a:buSzTx/>
              <a:buFont typeface="Wingdings" pitchFamily="2" charset="2"/>
              <a:buNone/>
              <a:tabLst/>
              <a:defRPr baseline="0"/>
            </a:lvl1pPr>
            <a:lvl2pPr>
              <a:buNone/>
              <a:defRPr/>
            </a:lvl2pPr>
          </a:lstStyle>
          <a:p>
            <a:pPr marL="54864" marR="0" lvl="0" indent="-54864" algn="l" defTabSz="914400" rtl="0" eaLnBrk="1" fontAlgn="auto" latinLnBrk="0" hangingPunct="1">
              <a:lnSpc>
                <a:spcPct val="100000"/>
              </a:lnSpc>
              <a:spcBef>
                <a:spcPts val="0"/>
              </a:spcBef>
              <a:spcAft>
                <a:spcPts val="200"/>
              </a:spcAft>
              <a:buClr>
                <a:srgbClr val="006A71"/>
              </a:buClr>
              <a:buSzTx/>
              <a:buFont typeface="Wingdings" pitchFamily="2" charset="2"/>
              <a:buNone/>
              <a:tabLst/>
              <a:defRPr/>
            </a:pPr>
            <a:r>
              <a:rPr lang="en-US" dirty="0" smtClean="0">
                <a:solidFill>
                  <a:schemeClr val="accent3"/>
                </a:solidFill>
              </a:rPr>
              <a:t>Member Benefits  - Retirement Research Jul-15</a:t>
            </a:r>
          </a:p>
          <a:p>
            <a:pPr lvl="0"/>
            <a:endParaRPr lang="en-US" dirty="0" smtClean="0"/>
          </a:p>
        </p:txBody>
      </p:sp>
      <p:sp>
        <p:nvSpPr>
          <p:cNvPr id="16" name="Slide Number Placeholder 4"/>
          <p:cNvSpPr>
            <a:spLocks noGrp="1"/>
          </p:cNvSpPr>
          <p:nvPr>
            <p:ph type="sldNum" sz="quarter" idx="4"/>
          </p:nvPr>
        </p:nvSpPr>
        <p:spPr>
          <a:xfrm>
            <a:off x="6934954" y="6195539"/>
            <a:ext cx="2133600" cy="365125"/>
          </a:xfrm>
          <a:prstGeom prst="rect">
            <a:avLst/>
          </a:prstGeom>
        </p:spPr>
        <p:txBody>
          <a:bodyPr tIns="0" bIns="0" anchor="b" anchorCtr="0"/>
          <a:lstStyle>
            <a:lvl1pPr algn="r">
              <a:defRPr sz="1200" b="1">
                <a:solidFill>
                  <a:schemeClr val="tx2"/>
                </a:solidFill>
              </a:defRPr>
            </a:lvl1pPr>
          </a:lstStyle>
          <a:p>
            <a:fld id="{3562C24F-64F4-47A9-B6FF-98CACD02EF02}"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lumn-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562C24F-64F4-47A9-B6FF-98CACD02EF02}" type="slidenum">
              <a:rPr lang="en-US" smtClean="0"/>
              <a:pPr/>
              <a:t>‹#›</a:t>
            </a:fld>
            <a:endParaRPr lang="en-US" dirty="0"/>
          </a:p>
        </p:txBody>
      </p:sp>
      <p:sp>
        <p:nvSpPr>
          <p:cNvPr id="7" name="Text Placeholder 6"/>
          <p:cNvSpPr>
            <a:spLocks noGrp="1"/>
          </p:cNvSpPr>
          <p:nvPr>
            <p:ph type="body" sz="quarter" idx="13"/>
          </p:nvPr>
        </p:nvSpPr>
        <p:spPr>
          <a:xfrm>
            <a:off x="581026" y="2016125"/>
            <a:ext cx="3803650" cy="3946525"/>
          </a:xfrm>
          <a:prstGeom prst="rect">
            <a:avLst/>
          </a:prstGeom>
        </p:spPr>
        <p:txBody>
          <a:bodyPr/>
          <a:lstStyle>
            <a:lvl1pPr marL="228600" indent="-228600">
              <a:spcBef>
                <a:spcPts val="0"/>
              </a:spcBef>
              <a:spcAft>
                <a:spcPts val="600"/>
              </a:spcAft>
              <a:buFont typeface="Wingdings" pitchFamily="2" charset="2"/>
              <a:buChar char="§"/>
              <a:defRPr sz="2400">
                <a:latin typeface="+mn-lt"/>
              </a:defRPr>
            </a:lvl1pPr>
            <a:lvl2pPr marL="457200" indent="-228600">
              <a:spcBef>
                <a:spcPts val="0"/>
              </a:spcBef>
              <a:spcAft>
                <a:spcPts val="600"/>
              </a:spcAft>
              <a:defRPr sz="2400">
                <a:latin typeface="+mn-lt"/>
              </a:defRPr>
            </a:lvl2pPr>
            <a:lvl3pPr marL="685800" indent="-228600">
              <a:spcBef>
                <a:spcPts val="0"/>
              </a:spcBef>
              <a:spcAft>
                <a:spcPts val="600"/>
              </a:spcAft>
              <a:buClr>
                <a:srgbClr val="006A71"/>
              </a:buClr>
              <a:buFont typeface="Wingdings" pitchFamily="2" charset="2"/>
              <a:buChar char="§"/>
              <a:tabLst/>
              <a:defRPr sz="2400">
                <a:latin typeface="+mn-lt"/>
              </a:defRPr>
            </a:lvl3pPr>
            <a:lvl4pPr marL="1028700" indent="-342900">
              <a:spcBef>
                <a:spcPts val="0"/>
              </a:spcBef>
              <a:spcAft>
                <a:spcPts val="600"/>
              </a:spcAft>
              <a:buClr>
                <a:srgbClr val="006A71"/>
              </a:buClr>
              <a:buFont typeface="Calibri" pitchFamily="34" charset="0"/>
              <a:buChar char="—"/>
              <a:defRPr sz="2400">
                <a:latin typeface="+mn-lt"/>
              </a:defRPr>
            </a:lvl4pPr>
            <a:lvl5pPr>
              <a:spcBef>
                <a:spcPts val="0"/>
              </a:spcBef>
              <a:spcAft>
                <a:spcPts val="600"/>
              </a:spcAft>
              <a:buClr>
                <a:srgbClr val="006A71"/>
              </a:buClr>
              <a:buFont typeface="Calibri" pitchFamily="34" charset="0"/>
              <a:buChar char="—"/>
              <a:defRPr sz="20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8" name="Text Placeholder 6"/>
          <p:cNvSpPr>
            <a:spLocks noGrp="1"/>
          </p:cNvSpPr>
          <p:nvPr>
            <p:ph type="body" sz="quarter" idx="14"/>
          </p:nvPr>
        </p:nvSpPr>
        <p:spPr>
          <a:xfrm>
            <a:off x="4791075" y="2016125"/>
            <a:ext cx="3803650" cy="3946525"/>
          </a:xfrm>
          <a:prstGeom prst="rect">
            <a:avLst/>
          </a:prstGeom>
        </p:spPr>
        <p:txBody>
          <a:bodyPr/>
          <a:lstStyle>
            <a:lvl1pPr marL="228600" indent="-228600">
              <a:spcBef>
                <a:spcPts val="0"/>
              </a:spcBef>
              <a:spcAft>
                <a:spcPts val="600"/>
              </a:spcAft>
              <a:buFont typeface="Wingdings" pitchFamily="2" charset="2"/>
              <a:buChar char="§"/>
              <a:defRPr sz="2400">
                <a:latin typeface="+mn-lt"/>
              </a:defRPr>
            </a:lvl1pPr>
            <a:lvl2pPr marL="457200" indent="-228600">
              <a:spcBef>
                <a:spcPts val="0"/>
              </a:spcBef>
              <a:spcAft>
                <a:spcPts val="600"/>
              </a:spcAft>
              <a:defRPr sz="2400">
                <a:latin typeface="+mn-lt"/>
              </a:defRPr>
            </a:lvl2pPr>
            <a:lvl3pPr marL="685800" indent="-228600">
              <a:spcBef>
                <a:spcPts val="0"/>
              </a:spcBef>
              <a:spcAft>
                <a:spcPts val="600"/>
              </a:spcAft>
              <a:buClr>
                <a:srgbClr val="006A71"/>
              </a:buClr>
              <a:buFont typeface="Wingdings" pitchFamily="2" charset="2"/>
              <a:buChar char="§"/>
              <a:defRPr sz="2400">
                <a:latin typeface="+mn-lt"/>
              </a:defRPr>
            </a:lvl3pPr>
            <a:lvl4pPr marL="1028700" indent="-342900">
              <a:spcBef>
                <a:spcPts val="0"/>
              </a:spcBef>
              <a:spcAft>
                <a:spcPts val="600"/>
              </a:spcAft>
              <a:buClr>
                <a:srgbClr val="006A71"/>
              </a:buClr>
              <a:buFont typeface="Calibri" pitchFamily="34" charset="0"/>
              <a:buChar char="—"/>
              <a:defRPr sz="2400">
                <a:latin typeface="+mn-lt"/>
              </a:defRPr>
            </a:lvl4pPr>
            <a:lvl5pPr>
              <a:spcBef>
                <a:spcPts val="0"/>
              </a:spcBef>
              <a:spcAft>
                <a:spcPts val="600"/>
              </a:spcAft>
              <a:buClr>
                <a:srgbClr val="006A71"/>
              </a:buClr>
              <a:buFont typeface="Calibri" pitchFamily="34" charset="0"/>
              <a:buChar char="—"/>
              <a:defRPr sz="20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11" name="Text Placeholder 14"/>
          <p:cNvSpPr>
            <a:spLocks noGrp="1"/>
          </p:cNvSpPr>
          <p:nvPr>
            <p:ph type="body" sz="quarter" idx="19" hasCustomPrompt="1"/>
          </p:nvPr>
        </p:nvSpPr>
        <p:spPr>
          <a:xfrm>
            <a:off x="587375" y="6086475"/>
            <a:ext cx="6535738" cy="438150"/>
          </a:xfrm>
          <a:prstGeom prst="rect">
            <a:avLst/>
          </a:prstGeom>
        </p:spPr>
        <p:txBody>
          <a:bodyPr lIns="0" tIns="0" rIns="91440" bIns="0"/>
          <a:lstStyle>
            <a:lvl1pPr marL="54864" indent="-54864">
              <a:defRPr baseline="0"/>
            </a:lvl1pPr>
            <a:lvl2pPr>
              <a:buNone/>
              <a:defRPr/>
            </a:lvl2pPr>
          </a:lstStyle>
          <a:p>
            <a:pPr lvl="0"/>
            <a:r>
              <a:rPr lang="en-US" dirty="0" smtClean="0"/>
              <a:t>Footnotes go here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ullets Left-Chart righ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562C24F-64F4-47A9-B6FF-98CACD02EF02}" type="slidenum">
              <a:rPr lang="en-US" smtClean="0"/>
              <a:pPr/>
              <a:t>‹#›</a:t>
            </a:fld>
            <a:endParaRPr lang="en-US" dirty="0"/>
          </a:p>
        </p:txBody>
      </p:sp>
      <p:sp>
        <p:nvSpPr>
          <p:cNvPr id="7" name="Text Placeholder 6"/>
          <p:cNvSpPr>
            <a:spLocks noGrp="1"/>
          </p:cNvSpPr>
          <p:nvPr>
            <p:ph type="body" sz="quarter" idx="13"/>
          </p:nvPr>
        </p:nvSpPr>
        <p:spPr>
          <a:xfrm>
            <a:off x="581026" y="2016125"/>
            <a:ext cx="3803650" cy="3946525"/>
          </a:xfrm>
          <a:prstGeom prst="rect">
            <a:avLst/>
          </a:prstGeom>
        </p:spPr>
        <p:txBody>
          <a:bodyPr/>
          <a:lstStyle>
            <a:lvl1pPr marL="228600" indent="-228600">
              <a:spcBef>
                <a:spcPts val="0"/>
              </a:spcBef>
              <a:spcAft>
                <a:spcPts val="600"/>
              </a:spcAft>
              <a:buFont typeface="Wingdings" pitchFamily="2" charset="2"/>
              <a:buChar char="§"/>
              <a:defRPr sz="2400">
                <a:latin typeface="+mn-lt"/>
              </a:defRPr>
            </a:lvl1pPr>
            <a:lvl2pPr marL="457200" indent="-228600">
              <a:spcBef>
                <a:spcPts val="0"/>
              </a:spcBef>
              <a:spcAft>
                <a:spcPts val="600"/>
              </a:spcAft>
              <a:defRPr sz="2400">
                <a:latin typeface="+mn-lt"/>
              </a:defRPr>
            </a:lvl2pPr>
            <a:lvl3pPr marL="685800" indent="-228600">
              <a:spcBef>
                <a:spcPts val="0"/>
              </a:spcBef>
              <a:spcAft>
                <a:spcPts val="600"/>
              </a:spcAft>
              <a:buClr>
                <a:srgbClr val="006A71"/>
              </a:buClr>
              <a:buFont typeface="Wingdings" pitchFamily="2" charset="2"/>
              <a:buChar char="§"/>
              <a:defRPr sz="2400">
                <a:latin typeface="+mn-lt"/>
              </a:defRPr>
            </a:lvl3pPr>
            <a:lvl4pPr marL="1028700" indent="-342900">
              <a:spcBef>
                <a:spcPts val="0"/>
              </a:spcBef>
              <a:spcAft>
                <a:spcPts val="600"/>
              </a:spcAft>
              <a:buClr>
                <a:srgbClr val="006A71"/>
              </a:buClr>
              <a:buFont typeface="Calibri" pitchFamily="34" charset="0"/>
              <a:buChar char="—"/>
              <a:defRPr sz="2400">
                <a:latin typeface="+mn-lt"/>
              </a:defRPr>
            </a:lvl4pPr>
            <a:lvl5pPr>
              <a:spcBef>
                <a:spcPts val="0"/>
              </a:spcBef>
              <a:spcAft>
                <a:spcPts val="600"/>
              </a:spcAft>
              <a:buClr>
                <a:srgbClr val="006A71"/>
              </a:buClr>
              <a:buFont typeface="Calibri" pitchFamily="34" charset="0"/>
              <a:buChar char="—"/>
              <a:defRPr sz="20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10" name="Chart Placeholder 9"/>
          <p:cNvSpPr>
            <a:spLocks noGrp="1"/>
          </p:cNvSpPr>
          <p:nvPr>
            <p:ph type="chart" sz="quarter" idx="14"/>
          </p:nvPr>
        </p:nvSpPr>
        <p:spPr>
          <a:xfrm>
            <a:off x="4572000" y="1844675"/>
            <a:ext cx="4203700" cy="3879850"/>
          </a:xfrm>
          <a:prstGeom prst="rect">
            <a:avLst/>
          </a:prstGeom>
        </p:spPr>
        <p:txBody>
          <a:bodyPr anchor="t"/>
          <a:lstStyle>
            <a:lvl1pPr algn="ctr">
              <a:buNone/>
              <a:defRPr sz="3600"/>
            </a:lvl1pPr>
          </a:lstStyle>
          <a:p>
            <a:endParaRPr lang="en-US" dirty="0"/>
          </a:p>
        </p:txBody>
      </p:sp>
      <p:sp>
        <p:nvSpPr>
          <p:cNvPr id="14" name="Text Placeholder 14"/>
          <p:cNvSpPr>
            <a:spLocks noGrp="1"/>
          </p:cNvSpPr>
          <p:nvPr>
            <p:ph type="body" sz="quarter" idx="19" hasCustomPrompt="1"/>
          </p:nvPr>
        </p:nvSpPr>
        <p:spPr>
          <a:xfrm>
            <a:off x="587375" y="6086475"/>
            <a:ext cx="6535738" cy="438150"/>
          </a:xfrm>
          <a:prstGeom prst="rect">
            <a:avLst/>
          </a:prstGeom>
        </p:spPr>
        <p:txBody>
          <a:bodyPr lIns="0" tIns="0" rIns="91440" bIns="0"/>
          <a:lstStyle>
            <a:lvl1pPr marL="54864" indent="-54864">
              <a:defRPr baseline="0"/>
            </a:lvl1pPr>
            <a:lvl2pPr>
              <a:buNone/>
              <a:defRPr/>
            </a:lvl2pPr>
          </a:lstStyle>
          <a:p>
            <a:pPr lvl="0"/>
            <a:r>
              <a:rPr lang="en-US" dirty="0" smtClean="0"/>
              <a:t>Footnotes go here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har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562C24F-64F4-47A9-B6FF-98CACD02EF02}" type="slidenum">
              <a:rPr lang="en-US" smtClean="0"/>
              <a:pPr/>
              <a:t>‹#›</a:t>
            </a:fld>
            <a:endParaRPr lang="en-US" dirty="0"/>
          </a:p>
        </p:txBody>
      </p:sp>
      <p:sp>
        <p:nvSpPr>
          <p:cNvPr id="10" name="Chart Placeholder 9"/>
          <p:cNvSpPr>
            <a:spLocks noGrp="1"/>
          </p:cNvSpPr>
          <p:nvPr>
            <p:ph type="chart" sz="quarter" idx="14"/>
          </p:nvPr>
        </p:nvSpPr>
        <p:spPr>
          <a:xfrm>
            <a:off x="4772025" y="1835150"/>
            <a:ext cx="4203700" cy="3879850"/>
          </a:xfrm>
          <a:prstGeom prst="rect">
            <a:avLst/>
          </a:prstGeom>
        </p:spPr>
        <p:txBody>
          <a:bodyPr anchor="t"/>
          <a:lstStyle>
            <a:lvl1pPr algn="ctr">
              <a:buNone/>
              <a:defRPr sz="3600"/>
            </a:lvl1pPr>
          </a:lstStyle>
          <a:p>
            <a:endParaRPr lang="en-US" dirty="0"/>
          </a:p>
        </p:txBody>
      </p:sp>
      <p:sp>
        <p:nvSpPr>
          <p:cNvPr id="14" name="Text Placeholder 14"/>
          <p:cNvSpPr>
            <a:spLocks noGrp="1"/>
          </p:cNvSpPr>
          <p:nvPr>
            <p:ph type="body" sz="quarter" idx="19" hasCustomPrompt="1"/>
          </p:nvPr>
        </p:nvSpPr>
        <p:spPr>
          <a:xfrm>
            <a:off x="587375" y="6086475"/>
            <a:ext cx="6535738" cy="438150"/>
          </a:xfrm>
          <a:prstGeom prst="rect">
            <a:avLst/>
          </a:prstGeom>
        </p:spPr>
        <p:txBody>
          <a:bodyPr lIns="0" tIns="0" rIns="91440" bIns="0"/>
          <a:lstStyle>
            <a:lvl1pPr marL="54864" indent="-54864">
              <a:defRPr baseline="0"/>
            </a:lvl1pPr>
            <a:lvl2pPr>
              <a:buNone/>
              <a:defRPr/>
            </a:lvl2pPr>
          </a:lstStyle>
          <a:p>
            <a:pPr lvl="0"/>
            <a:r>
              <a:rPr lang="en-US" dirty="0" smtClean="0"/>
              <a:t>Footnotes go here</a:t>
            </a:r>
          </a:p>
        </p:txBody>
      </p:sp>
      <p:sp>
        <p:nvSpPr>
          <p:cNvPr id="8" name="Chart Placeholder 9"/>
          <p:cNvSpPr>
            <a:spLocks noGrp="1"/>
          </p:cNvSpPr>
          <p:nvPr>
            <p:ph type="chart" sz="quarter" idx="20"/>
          </p:nvPr>
        </p:nvSpPr>
        <p:spPr>
          <a:xfrm>
            <a:off x="454025" y="1835150"/>
            <a:ext cx="4203700" cy="3879850"/>
          </a:xfrm>
          <a:prstGeom prst="rect">
            <a:avLst/>
          </a:prstGeom>
        </p:spPr>
        <p:txBody>
          <a:bodyPr anchor="t"/>
          <a:lstStyle>
            <a:lvl1pPr algn="ctr">
              <a:buNone/>
              <a:defRPr sz="3600"/>
            </a:lvl1pPr>
          </a:lstStyle>
          <a:p>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SECTION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1650" y="2606675"/>
            <a:ext cx="8147049" cy="923544"/>
          </a:xfrm>
        </p:spPr>
        <p:txBody>
          <a:bodyPr>
            <a:normAutofit/>
          </a:bodyPr>
          <a:lstStyle>
            <a:lvl1pPr algn="ctr">
              <a:lnSpc>
                <a:spcPts val="3500"/>
              </a:lnSpc>
              <a:defRPr sz="3200" b="1" cap="small" baseline="0"/>
            </a:lvl1pPr>
          </a:lstStyle>
          <a:p>
            <a:r>
              <a:rPr lang="en-US" dirty="0" smtClean="0"/>
              <a:t>Click to edit Master title style</a:t>
            </a:r>
            <a:endParaRPr lang="en-US" dirty="0"/>
          </a:p>
        </p:txBody>
      </p:sp>
      <p:sp>
        <p:nvSpPr>
          <p:cNvPr id="4" name="Footer Placeholder 3"/>
          <p:cNvSpPr>
            <a:spLocks noGrp="1"/>
          </p:cNvSpPr>
          <p:nvPr>
            <p:ph type="ftr" sz="quarter" idx="11"/>
          </p:nvPr>
        </p:nvSpPr>
        <p:spPr/>
        <p:txBody>
          <a:bodyPr/>
          <a:lstStyle/>
          <a:p>
            <a:endParaRPr lang="en-US"/>
          </a:p>
        </p:txBody>
      </p:sp>
      <p:sp>
        <p:nvSpPr>
          <p:cNvPr id="7" name="Slide Number Placeholder 4"/>
          <p:cNvSpPr>
            <a:spLocks noGrp="1"/>
          </p:cNvSpPr>
          <p:nvPr>
            <p:ph type="sldNum" sz="quarter" idx="4"/>
          </p:nvPr>
        </p:nvSpPr>
        <p:spPr>
          <a:xfrm>
            <a:off x="6934954" y="6195539"/>
            <a:ext cx="2133600" cy="365125"/>
          </a:xfrm>
          <a:prstGeom prst="rect">
            <a:avLst/>
          </a:prstGeom>
        </p:spPr>
        <p:txBody>
          <a:bodyPr tIns="0" bIns="0" anchor="b" anchorCtr="0"/>
          <a:lstStyle>
            <a:lvl1pPr algn="r">
              <a:defRPr sz="1200" b="1">
                <a:solidFill>
                  <a:schemeClr val="tx2"/>
                </a:solidFill>
              </a:defRPr>
            </a:lvl1pPr>
          </a:lstStyle>
          <a:p>
            <a:fld id="{3562C24F-64F4-47A9-B6FF-98CACD02EF02}"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CORNER -LAST SLIDE cities">
    <p:spTree>
      <p:nvGrpSpPr>
        <p:cNvPr id="1" name=""/>
        <p:cNvGrpSpPr/>
        <p:nvPr/>
      </p:nvGrpSpPr>
      <p:grpSpPr>
        <a:xfrm>
          <a:off x="0" y="0"/>
          <a:ext cx="0" cy="0"/>
          <a:chOff x="0" y="0"/>
          <a:chExt cx="0" cy="0"/>
        </a:xfrm>
      </p:grpSpPr>
      <p:pic>
        <p:nvPicPr>
          <p:cNvPr id="7" name="Picture 6" descr="corner.jpg"/>
          <p:cNvPicPr>
            <a:picLocks noChangeAspect="1"/>
          </p:cNvPicPr>
          <p:nvPr userDrawn="1"/>
        </p:nvPicPr>
        <p:blipFill>
          <a:blip r:embed="rId2" cstate="print"/>
          <a:stretch>
            <a:fillRect/>
          </a:stretch>
        </p:blipFill>
        <p:spPr>
          <a:xfrm>
            <a:off x="0" y="0"/>
            <a:ext cx="3172968" cy="2057400"/>
          </a:xfrm>
          <a:prstGeom prst="rect">
            <a:avLst/>
          </a:prstGeom>
        </p:spPr>
      </p:pic>
      <p:sp>
        <p:nvSpPr>
          <p:cNvPr id="10" name="TextBox 9"/>
          <p:cNvSpPr txBox="1"/>
          <p:nvPr userDrawn="1"/>
        </p:nvSpPr>
        <p:spPr>
          <a:xfrm>
            <a:off x="2743200" y="1066800"/>
            <a:ext cx="2133600" cy="369332"/>
          </a:xfrm>
          <a:prstGeom prst="rect">
            <a:avLst/>
          </a:prstGeom>
          <a:noFill/>
        </p:spPr>
        <p:txBody>
          <a:bodyPr wrap="square" rtlCol="0">
            <a:spAutoFit/>
          </a:bodyPr>
          <a:lstStyle/>
          <a:p>
            <a:endParaRPr lang="en-US" dirty="0"/>
          </a:p>
        </p:txBody>
      </p:sp>
      <p:sp>
        <p:nvSpPr>
          <p:cNvPr id="24" name="Footer Placeholder 23"/>
          <p:cNvSpPr>
            <a:spLocks noGrp="1"/>
          </p:cNvSpPr>
          <p:nvPr>
            <p:ph type="ftr" sz="quarter" idx="12"/>
          </p:nvPr>
        </p:nvSpPr>
        <p:spPr/>
        <p:txBody>
          <a:bodyPr/>
          <a:lstStyle/>
          <a:p>
            <a:endParaRPr lang="en-US"/>
          </a:p>
        </p:txBody>
      </p:sp>
      <p:grpSp>
        <p:nvGrpSpPr>
          <p:cNvPr id="11" name="Group 10"/>
          <p:cNvGrpSpPr/>
          <p:nvPr userDrawn="1"/>
        </p:nvGrpSpPr>
        <p:grpSpPr>
          <a:xfrm>
            <a:off x="9525" y="2087193"/>
            <a:ext cx="9134475" cy="2553033"/>
            <a:chOff x="9525" y="3226018"/>
            <a:chExt cx="9134475" cy="2553033"/>
          </a:xfrm>
        </p:grpSpPr>
        <p:pic>
          <p:nvPicPr>
            <p:cNvPr id="12" name="Picture 11" descr="LLglobal SRI cities.jpg"/>
            <p:cNvPicPr>
              <a:picLocks noChangeAspect="1"/>
            </p:cNvPicPr>
            <p:nvPr/>
          </p:nvPicPr>
          <p:blipFill>
            <a:blip r:embed="rId3" cstate="print"/>
            <a:srcRect b="13274"/>
            <a:stretch>
              <a:fillRect/>
            </a:stretch>
          </p:blipFill>
          <p:spPr>
            <a:xfrm>
              <a:off x="2336134" y="3226018"/>
              <a:ext cx="4492752" cy="1792214"/>
            </a:xfrm>
            <a:prstGeom prst="rect">
              <a:avLst/>
            </a:prstGeom>
          </p:spPr>
        </p:pic>
        <p:sp>
          <p:nvSpPr>
            <p:cNvPr id="13" name="Content Placeholder 11"/>
            <p:cNvSpPr txBox="1">
              <a:spLocks/>
            </p:cNvSpPr>
            <p:nvPr/>
          </p:nvSpPr>
          <p:spPr>
            <a:xfrm>
              <a:off x="9525" y="4981086"/>
              <a:ext cx="9134475" cy="797965"/>
            </a:xfrm>
            <a:prstGeom prst="rect">
              <a:avLst/>
            </a:prstGeom>
          </p:spPr>
          <p:txBody>
            <a:bodyPr anchorCtr="1"/>
            <a:lstStyle/>
            <a:p>
              <a:pPr marL="228600" indent="-228600" algn="ctr">
                <a:lnSpc>
                  <a:spcPts val="1600"/>
                </a:lnSpc>
                <a:spcBef>
                  <a:spcPts val="600"/>
                </a:spcBef>
                <a:spcAft>
                  <a:spcPts val="600"/>
                </a:spcAft>
                <a:buClr>
                  <a:srgbClr val="006A71"/>
                </a:buClr>
                <a:defRPr/>
              </a:pPr>
              <a:r>
                <a:rPr lang="en-US" sz="800" kern="0" dirty="0" smtClean="0">
                  <a:cs typeface="Times New Roman" pitchFamily="18" charset="0"/>
                  <a:sym typeface="Symbol"/>
                </a:rPr>
                <a:t>©2014, </a:t>
              </a:r>
              <a:r>
                <a:rPr lang="en-US" sz="800" kern="0" dirty="0">
                  <a:cs typeface="Times New Roman" pitchFamily="18" charset="0"/>
                  <a:sym typeface="Symbol"/>
                </a:rPr>
                <a:t>LL Global, </a:t>
              </a:r>
              <a:r>
                <a:rPr lang="en-US" sz="800" kern="0" dirty="0" smtClean="0">
                  <a:cs typeface="Times New Roman" pitchFamily="18" charset="0"/>
                  <a:sym typeface="Symbol"/>
                </a:rPr>
                <a:t>Inc.</a:t>
              </a:r>
              <a:endParaRPr lang="en-US" sz="800" kern="0" baseline="30000" dirty="0" smtClean="0">
                <a:cs typeface="Times New Roman" pitchFamily="18" charset="0"/>
                <a:sym typeface="Symbol"/>
              </a:endParaRPr>
            </a:p>
            <a:p>
              <a:pPr marL="228600" indent="-228600" algn="ctr">
                <a:lnSpc>
                  <a:spcPts val="1600"/>
                </a:lnSpc>
                <a:spcBef>
                  <a:spcPts val="600"/>
                </a:spcBef>
                <a:spcAft>
                  <a:spcPts val="600"/>
                </a:spcAft>
                <a:buClr>
                  <a:srgbClr val="006A71"/>
                </a:buClr>
                <a:defRPr/>
              </a:pPr>
              <a:r>
                <a:rPr lang="en-US" sz="1050" kern="0" dirty="0" smtClean="0">
                  <a:cs typeface="Times New Roman" pitchFamily="18" charset="0"/>
                  <a:sym typeface="Symbol"/>
                </a:rPr>
                <a:t>300 </a:t>
              </a:r>
              <a:r>
                <a:rPr lang="en-US" sz="1050" kern="0" dirty="0">
                  <a:cs typeface="Times New Roman" pitchFamily="18" charset="0"/>
                  <a:sym typeface="Symbol"/>
                </a:rPr>
                <a:t>Day Hill Road, Windsor, CT 06095-4761, U.S.A.</a:t>
              </a:r>
              <a:br>
                <a:rPr lang="en-US" sz="1050" kern="0" dirty="0">
                  <a:cs typeface="Times New Roman" pitchFamily="18" charset="0"/>
                  <a:sym typeface="Symbol"/>
                </a:rPr>
              </a:br>
              <a:r>
                <a:rPr lang="en-US" sz="1050" kern="0" dirty="0">
                  <a:cs typeface="Times New Roman" pitchFamily="18" charset="0"/>
                  <a:sym typeface="Symbol"/>
                </a:rPr>
                <a:t>Phone: 860-688-3358 </a:t>
              </a:r>
              <a:r>
                <a:rPr lang="en-US" sz="1050" kern="0" dirty="0" smtClean="0">
                  <a:cs typeface="Times New Roman" pitchFamily="18" charset="0"/>
                  <a:sym typeface="Symbol"/>
                </a:rPr>
                <a:t> </a:t>
              </a:r>
              <a:r>
                <a:rPr lang="en-US" sz="1050" kern="0" dirty="0" smtClean="0">
                  <a:solidFill>
                    <a:srgbClr val="006A71"/>
                  </a:solidFill>
                  <a:cs typeface="Times New Roman" pitchFamily="18" charset="0"/>
                  <a:sym typeface="Symbol"/>
                </a:rPr>
                <a:t> </a:t>
              </a:r>
              <a:r>
                <a:rPr lang="en-US" sz="1050" kern="0" dirty="0" smtClean="0">
                  <a:cs typeface="Times New Roman" pitchFamily="18" charset="0"/>
                  <a:sym typeface="Symbol"/>
                </a:rPr>
                <a:t> </a:t>
              </a:r>
              <a:r>
                <a:rPr lang="en-US" sz="1050" kern="0" dirty="0">
                  <a:cs typeface="Times New Roman" pitchFamily="18" charset="0"/>
                  <a:sym typeface="Symbol"/>
                </a:rPr>
                <a:t>Fax: </a:t>
              </a:r>
              <a:r>
                <a:rPr lang="en-US" sz="1050" kern="0" dirty="0" smtClean="0">
                  <a:cs typeface="Times New Roman" pitchFamily="18" charset="0"/>
                  <a:sym typeface="Symbol"/>
                </a:rPr>
                <a:t>860-298-9555  </a:t>
              </a:r>
              <a:r>
                <a:rPr lang="en-US" sz="1050" kern="0" dirty="0">
                  <a:solidFill>
                    <a:srgbClr val="006A71"/>
                  </a:solidFill>
                  <a:cs typeface="Times New Roman" pitchFamily="18" charset="0"/>
                  <a:sym typeface="Symbol"/>
                </a:rPr>
                <a:t> </a:t>
              </a:r>
              <a:r>
                <a:rPr lang="en-US" sz="1050" kern="0" dirty="0" smtClean="0">
                  <a:solidFill>
                    <a:srgbClr val="006A71"/>
                  </a:solidFill>
                  <a:cs typeface="Times New Roman" pitchFamily="18" charset="0"/>
                  <a:sym typeface="Symbol"/>
                </a:rPr>
                <a:t> </a:t>
              </a:r>
              <a:r>
                <a:rPr lang="en-US" sz="1050" kern="0" dirty="0" smtClean="0">
                  <a:cs typeface="Times New Roman" pitchFamily="18" charset="0"/>
                  <a:sym typeface="Symbol"/>
                </a:rPr>
                <a:t> www.limra.com</a:t>
              </a:r>
              <a:endParaRPr lang="en-US" sz="1050" kern="0" dirty="0">
                <a:cs typeface="Times New Roman" pitchFamily="18" charset="0"/>
              </a:endParaRPr>
            </a:p>
          </p:txBody>
        </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TEXT-Callout and CHART RIGHT">
    <p:spTree>
      <p:nvGrpSpPr>
        <p:cNvPr id="1" name=""/>
        <p:cNvGrpSpPr/>
        <p:nvPr/>
      </p:nvGrpSpPr>
      <p:grpSpPr>
        <a:xfrm>
          <a:off x="0" y="0"/>
          <a:ext cx="0" cy="0"/>
          <a:chOff x="0" y="0"/>
          <a:chExt cx="0" cy="0"/>
        </a:xfrm>
      </p:grpSpPr>
      <p:pic>
        <p:nvPicPr>
          <p:cNvPr id="9" name="Picture 8" descr="SRIfoot_dots.jpg"/>
          <p:cNvPicPr>
            <a:picLocks noChangeAspect="1"/>
          </p:cNvPicPr>
          <p:nvPr/>
        </p:nvPicPr>
        <p:blipFill>
          <a:blip r:embed="rId2" cstate="print"/>
          <a:stretch>
            <a:fillRect/>
          </a:stretch>
        </p:blipFill>
        <p:spPr>
          <a:xfrm>
            <a:off x="0" y="6482953"/>
            <a:ext cx="9144000" cy="375047"/>
          </a:xfrm>
          <a:prstGeom prst="rect">
            <a:avLst/>
          </a:prstGeom>
        </p:spPr>
      </p:pic>
      <p:sp>
        <p:nvSpPr>
          <p:cNvPr id="10" name="TextBox 9"/>
          <p:cNvSpPr txBox="1"/>
          <p:nvPr/>
        </p:nvSpPr>
        <p:spPr>
          <a:xfrm>
            <a:off x="6420252" y="6592323"/>
            <a:ext cx="2636196" cy="161583"/>
          </a:xfrm>
          <a:prstGeom prst="rect">
            <a:avLst/>
          </a:prstGeom>
          <a:noFill/>
        </p:spPr>
        <p:txBody>
          <a:bodyPr wrap="square" lIns="0" tIns="0" rIns="0" bIns="0" rtlCol="0">
            <a:spAutoFit/>
          </a:bodyPr>
          <a:lstStyle/>
          <a:p>
            <a:r>
              <a:rPr lang="en-US" sz="1050" dirty="0">
                <a:solidFill>
                  <a:srgbClr val="005CAA">
                    <a:lumMod val="75000"/>
                  </a:srgbClr>
                </a:solidFill>
              </a:rPr>
              <a:t>LIMRA SECURE RETIREMENT INSTITUTE</a:t>
            </a:r>
          </a:p>
        </p:txBody>
      </p:sp>
      <p:pic>
        <p:nvPicPr>
          <p:cNvPr id="11" name="Picture 10" descr="green-dots.jpg"/>
          <p:cNvPicPr>
            <a:picLocks noChangeAspect="1"/>
          </p:cNvPicPr>
          <p:nvPr/>
        </p:nvPicPr>
        <p:blipFill>
          <a:blip r:embed="rId3" cstate="print"/>
          <a:stretch>
            <a:fillRect/>
          </a:stretch>
        </p:blipFill>
        <p:spPr>
          <a:xfrm>
            <a:off x="152400" y="304801"/>
            <a:ext cx="1557870" cy="1524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91862"/>
            <a:ext cx="2133600" cy="365125"/>
          </a:xfrm>
          <a:prstGeom prst="rect">
            <a:avLst/>
          </a:prstGeom>
        </p:spPr>
        <p:txBody>
          <a:bodyPr/>
          <a:lstStyle/>
          <a:p>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F7602C9-0B38-43BD-956E-372B13049A91}" type="slidenum">
              <a:rPr lang="en-US" smtClean="0">
                <a:solidFill>
                  <a:srgbClr val="3E528C"/>
                </a:solidFill>
              </a:rPr>
              <a:pPr/>
              <a:t>‹#›</a:t>
            </a:fld>
            <a:endParaRPr lang="en-US">
              <a:solidFill>
                <a:srgbClr val="3E528C"/>
              </a:solidFill>
            </a:endParaRPr>
          </a:p>
        </p:txBody>
      </p:sp>
      <p:sp>
        <p:nvSpPr>
          <p:cNvPr id="13" name="Text Placeholder 12"/>
          <p:cNvSpPr>
            <a:spLocks noGrp="1"/>
          </p:cNvSpPr>
          <p:nvPr>
            <p:ph type="body" sz="quarter" idx="13"/>
          </p:nvPr>
        </p:nvSpPr>
        <p:spPr>
          <a:xfrm>
            <a:off x="587375" y="2602885"/>
            <a:ext cx="3797300" cy="3506581"/>
          </a:xfrm>
          <a:prstGeom prst="rect">
            <a:avLst/>
          </a:prstGeom>
        </p:spPr>
        <p:txBody>
          <a:bodyPr/>
          <a:lstStyle>
            <a:lvl1pPr>
              <a:spcBef>
                <a:spcPts val="0"/>
              </a:spcBef>
              <a:spcAft>
                <a:spcPts val="900"/>
              </a:spcAft>
              <a:buClr>
                <a:srgbClr val="006A71"/>
              </a:buClr>
              <a:buFont typeface="Wingdings" pitchFamily="2" charset="2"/>
              <a:buChar char="§"/>
              <a:defRPr/>
            </a:lvl1pPr>
            <a:lvl2pPr>
              <a:spcBef>
                <a:spcPts val="0"/>
              </a:spcBef>
              <a:spcAft>
                <a:spcPts val="900"/>
              </a:spcAft>
              <a:buClr>
                <a:srgbClr val="006A71"/>
              </a:buClr>
              <a:defRPr/>
            </a:lvl2pPr>
            <a:lvl3pPr marL="792163" indent="-228600">
              <a:spcBef>
                <a:spcPts val="0"/>
              </a:spcBef>
              <a:spcAft>
                <a:spcPts val="900"/>
              </a:spcAft>
              <a:defRPr/>
            </a:lvl3pPr>
            <a:lvl4pPr marL="1147763" indent="-233363">
              <a:spcBef>
                <a:spcPts val="0"/>
              </a:spcBef>
              <a:spcAft>
                <a:spcPts val="900"/>
              </a:spcAft>
              <a:defRPr/>
            </a:lvl4pPr>
            <a:lvl5pPr>
              <a:spcBef>
                <a:spcPts val="0"/>
              </a:spcBef>
              <a:spcAft>
                <a:spcPts val="900"/>
              </a:spcAft>
              <a:defRPr/>
            </a:lvl5pPr>
          </a:lstStyle>
          <a:p>
            <a:pPr lvl="0"/>
            <a:r>
              <a:rPr lang="en-US" smtClean="0"/>
              <a:t>Click to edit Master text styles</a:t>
            </a:r>
          </a:p>
          <a:p>
            <a:pPr lvl="1"/>
            <a:r>
              <a:rPr lang="en-US" smtClean="0"/>
              <a:t>Second level</a:t>
            </a:r>
          </a:p>
        </p:txBody>
      </p:sp>
      <p:sp>
        <p:nvSpPr>
          <p:cNvPr id="17" name="Chart Placeholder 16"/>
          <p:cNvSpPr>
            <a:spLocks noGrp="1"/>
          </p:cNvSpPr>
          <p:nvPr>
            <p:ph type="chart" sz="quarter" idx="14"/>
          </p:nvPr>
        </p:nvSpPr>
        <p:spPr>
          <a:xfrm>
            <a:off x="4581525" y="2287435"/>
            <a:ext cx="3914775" cy="2651125"/>
          </a:xfrm>
          <a:prstGeom prst="rect">
            <a:avLst/>
          </a:prstGeom>
        </p:spPr>
        <p:txBody>
          <a:bodyPr/>
          <a:lstStyle/>
          <a:p>
            <a:r>
              <a:rPr lang="en-US" smtClean="0"/>
              <a:t>Click icon to add chart</a:t>
            </a:r>
            <a:endParaRPr lang="en-US"/>
          </a:p>
        </p:txBody>
      </p:sp>
      <p:sp>
        <p:nvSpPr>
          <p:cNvPr id="16" name="Text Placeholder 15"/>
          <p:cNvSpPr>
            <a:spLocks noGrp="1"/>
          </p:cNvSpPr>
          <p:nvPr>
            <p:ph type="body" sz="quarter" idx="15"/>
          </p:nvPr>
        </p:nvSpPr>
        <p:spPr>
          <a:xfrm>
            <a:off x="587375" y="1408766"/>
            <a:ext cx="1396699" cy="688975"/>
          </a:xfrm>
          <a:prstGeom prst="rect">
            <a:avLst/>
          </a:prstGeom>
        </p:spPr>
        <p:txBody>
          <a:bodyPr>
            <a:noAutofit/>
          </a:bodyPr>
          <a:lstStyle>
            <a:lvl1pPr marL="0" indent="0">
              <a:buNone/>
              <a:defRPr sz="4400" b="1">
                <a:solidFill>
                  <a:srgbClr val="8E7630"/>
                </a:solidFill>
              </a:defRPr>
            </a:lvl1pPr>
          </a:lstStyle>
          <a:p>
            <a:pPr lvl="0"/>
            <a:r>
              <a:rPr lang="en-US" smtClean="0"/>
              <a:t>Click to edit Master text styles</a:t>
            </a:r>
          </a:p>
        </p:txBody>
      </p:sp>
      <p:sp>
        <p:nvSpPr>
          <p:cNvPr id="18" name="Text Placeholder 15"/>
          <p:cNvSpPr>
            <a:spLocks noGrp="1"/>
          </p:cNvSpPr>
          <p:nvPr>
            <p:ph type="body" sz="quarter" idx="16"/>
          </p:nvPr>
        </p:nvSpPr>
        <p:spPr>
          <a:xfrm>
            <a:off x="1660635" y="1408766"/>
            <a:ext cx="2920890" cy="688975"/>
          </a:xfrm>
          <a:prstGeom prst="rect">
            <a:avLst/>
          </a:prstGeom>
        </p:spPr>
        <p:txBody>
          <a:bodyPr>
            <a:normAutofit/>
          </a:bodyPr>
          <a:lstStyle>
            <a:lvl1pPr marL="0" indent="0">
              <a:spcAft>
                <a:spcPts val="0"/>
              </a:spcAft>
              <a:buNone/>
              <a:defRPr sz="1600" b="0" i="1">
                <a:solidFill>
                  <a:srgbClr val="8E7630"/>
                </a:solidFill>
                <a:latin typeface="Times New Roman" pitchFamily="18" charset="0"/>
              </a:defRPr>
            </a:lvl1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cSld name="CORNER-Bulleted Text">
    <p:spTree>
      <p:nvGrpSpPr>
        <p:cNvPr id="1" name=""/>
        <p:cNvGrpSpPr/>
        <p:nvPr/>
      </p:nvGrpSpPr>
      <p:grpSpPr>
        <a:xfrm>
          <a:off x="0" y="0"/>
          <a:ext cx="0" cy="0"/>
          <a:chOff x="0" y="0"/>
          <a:chExt cx="0" cy="0"/>
        </a:xfrm>
      </p:grpSpPr>
      <p:pic>
        <p:nvPicPr>
          <p:cNvPr id="13" name="Picture 12" descr="SRIfoot_dots.jpg"/>
          <p:cNvPicPr>
            <a:picLocks noChangeAspect="1"/>
          </p:cNvPicPr>
          <p:nvPr userDrawn="1"/>
        </p:nvPicPr>
        <p:blipFill>
          <a:blip r:embed="rId2" cstate="print"/>
          <a:stretch>
            <a:fillRect/>
          </a:stretch>
        </p:blipFill>
        <p:spPr>
          <a:xfrm>
            <a:off x="0" y="6482953"/>
            <a:ext cx="9144000" cy="375047"/>
          </a:xfrm>
          <a:prstGeom prst="rect">
            <a:avLst/>
          </a:prstGeom>
        </p:spPr>
      </p:pic>
      <p:pic>
        <p:nvPicPr>
          <p:cNvPr id="12" name="Picture 11" descr="corner.jpg"/>
          <p:cNvPicPr>
            <a:picLocks noChangeAspect="1"/>
          </p:cNvPicPr>
          <p:nvPr userDrawn="1"/>
        </p:nvPicPr>
        <p:blipFill>
          <a:blip r:embed="rId3" cstate="print"/>
          <a:stretch>
            <a:fillRect/>
          </a:stretch>
        </p:blipFill>
        <p:spPr>
          <a:xfrm>
            <a:off x="0" y="0"/>
            <a:ext cx="3172968" cy="2057400"/>
          </a:xfrm>
          <a:prstGeom prst="rect">
            <a:avLst/>
          </a:prstGeom>
        </p:spPr>
      </p:pic>
      <p:pic>
        <p:nvPicPr>
          <p:cNvPr id="7" name="Picture 6" descr="corner.jpg"/>
          <p:cNvPicPr>
            <a:picLocks noChangeAspect="1"/>
          </p:cNvPicPr>
          <p:nvPr/>
        </p:nvPicPr>
        <p:blipFill>
          <a:blip r:embed="rId3" cstate="print"/>
          <a:stretch>
            <a:fillRect/>
          </a:stretch>
        </p:blipFill>
        <p:spPr>
          <a:xfrm>
            <a:off x="0" y="0"/>
            <a:ext cx="3172968" cy="2057400"/>
          </a:xfrm>
          <a:prstGeom prst="rect">
            <a:avLst/>
          </a:prstGeom>
        </p:spPr>
      </p:pic>
      <p:sp>
        <p:nvSpPr>
          <p:cNvPr id="10" name="TextBox 9"/>
          <p:cNvSpPr txBox="1"/>
          <p:nvPr/>
        </p:nvSpPr>
        <p:spPr>
          <a:xfrm>
            <a:off x="2743200" y="1066800"/>
            <a:ext cx="2133600" cy="369332"/>
          </a:xfrm>
          <a:prstGeom prst="rect">
            <a:avLst/>
          </a:prstGeom>
          <a:noFill/>
        </p:spPr>
        <p:txBody>
          <a:bodyPr wrap="square" rtlCol="0">
            <a:spAutoFit/>
          </a:bodyPr>
          <a:lstStyle/>
          <a:p>
            <a:endParaRPr lang="en-US" dirty="0"/>
          </a:p>
        </p:txBody>
      </p:sp>
      <p:sp>
        <p:nvSpPr>
          <p:cNvPr id="9" name="Title 1"/>
          <p:cNvSpPr>
            <a:spLocks noGrp="1"/>
          </p:cNvSpPr>
          <p:nvPr>
            <p:ph type="title"/>
          </p:nvPr>
        </p:nvSpPr>
        <p:spPr>
          <a:xfrm>
            <a:off x="581492" y="693350"/>
            <a:ext cx="6537960" cy="923544"/>
          </a:xfrm>
        </p:spPr>
        <p:txBody>
          <a:bodyPr/>
          <a:lstStyle/>
          <a:p>
            <a:r>
              <a:rPr lang="en-US" smtClean="0"/>
              <a:t>Click to edit Master title style</a:t>
            </a:r>
            <a:endParaRPr lang="en-US" dirty="0"/>
          </a:p>
        </p:txBody>
      </p:sp>
      <p:sp>
        <p:nvSpPr>
          <p:cNvPr id="21" name="Content Placeholder 20"/>
          <p:cNvSpPr>
            <a:spLocks noGrp="1"/>
          </p:cNvSpPr>
          <p:nvPr>
            <p:ph sz="quarter" idx="15"/>
          </p:nvPr>
        </p:nvSpPr>
        <p:spPr>
          <a:xfrm>
            <a:off x="587376" y="1625601"/>
            <a:ext cx="7908924" cy="4387010"/>
          </a:xfrm>
        </p:spPr>
        <p:txBody>
          <a:bodyPr/>
          <a:lstStyle>
            <a:lvl1pPr>
              <a:lnSpc>
                <a:spcPts val="1400"/>
              </a:lnSpc>
              <a:spcAft>
                <a:spcPts val="600"/>
              </a:spcAft>
              <a:defRPr/>
            </a:lvl1pPr>
            <a:lvl2pPr>
              <a:lnSpc>
                <a:spcPts val="1400"/>
              </a:lnSpc>
              <a:spcAft>
                <a:spcPts val="600"/>
              </a:spcAft>
              <a:buClr>
                <a:srgbClr val="006A71"/>
              </a:buClr>
              <a:buSzPct val="120000"/>
              <a:defRPr/>
            </a:lvl2pPr>
            <a:lvl3pPr marL="457200" indent="-117475">
              <a:lnSpc>
                <a:spcPts val="1400"/>
              </a:lnSpc>
              <a:spcAft>
                <a:spcPts val="600"/>
              </a:spcAft>
              <a:buClr>
                <a:srgbClr val="006A71"/>
              </a:buClr>
              <a:buFont typeface="Wingdings" pitchFamily="2" charset="2"/>
              <a:buChar char="§"/>
              <a:defRPr/>
            </a:lvl3pPr>
            <a:lvl4pPr>
              <a:lnSpc>
                <a:spcPts val="1400"/>
              </a:lnSpc>
              <a:spcAft>
                <a:spcPts val="600"/>
              </a:spcAft>
              <a:defRPr/>
            </a:lvl4pPr>
            <a:lvl5pPr>
              <a:lnSpc>
                <a:spcPts val="1400"/>
              </a:lnSpc>
              <a:spcAft>
                <a:spcPts val="600"/>
              </a:spcAft>
              <a:defRPr/>
            </a:lvl5pPr>
          </a:lstStyle>
          <a:p>
            <a:pPr lvl="0"/>
            <a:r>
              <a:rPr lang="en-US" smtClean="0"/>
              <a:t>Click to edit Master text styles</a:t>
            </a:r>
          </a:p>
          <a:p>
            <a:pPr lvl="1"/>
            <a:r>
              <a:rPr lang="en-US" smtClean="0"/>
              <a:t>Second level</a:t>
            </a:r>
          </a:p>
          <a:p>
            <a:pPr lvl="2"/>
            <a:r>
              <a:rPr lang="en-US" smtClean="0"/>
              <a:t>Third level</a:t>
            </a:r>
          </a:p>
        </p:txBody>
      </p:sp>
      <p:sp>
        <p:nvSpPr>
          <p:cNvPr id="14" name="TextBox 13"/>
          <p:cNvSpPr txBox="1"/>
          <p:nvPr/>
        </p:nvSpPr>
        <p:spPr>
          <a:xfrm>
            <a:off x="6420252" y="6592323"/>
            <a:ext cx="2636196" cy="161583"/>
          </a:xfrm>
          <a:prstGeom prst="rect">
            <a:avLst/>
          </a:prstGeom>
          <a:noFill/>
        </p:spPr>
        <p:txBody>
          <a:bodyPr wrap="square" lIns="0" tIns="0" rIns="0" bIns="0" rtlCol="0">
            <a:spAutoFit/>
          </a:bodyPr>
          <a:lstStyle/>
          <a:p>
            <a:r>
              <a:rPr lang="en-US" sz="1050" dirty="0" smtClean="0">
                <a:solidFill>
                  <a:schemeClr val="accent1">
                    <a:lumMod val="75000"/>
                  </a:schemeClr>
                </a:solidFill>
              </a:rPr>
              <a:t>LIMRA SECURE RETIREMENT INSTITUTE</a:t>
            </a:r>
            <a:endParaRPr lang="en-US" sz="1050" dirty="0">
              <a:solidFill>
                <a:schemeClr val="accent1">
                  <a:lumMod val="75000"/>
                </a:schemeClr>
              </a:solidFill>
            </a:endParaRPr>
          </a:p>
        </p:txBody>
      </p:sp>
      <p:sp>
        <p:nvSpPr>
          <p:cNvPr id="18" name="Date Placeholder 17"/>
          <p:cNvSpPr>
            <a:spLocks noGrp="1"/>
          </p:cNvSpPr>
          <p:nvPr>
            <p:ph type="dt" sz="half" idx="16"/>
          </p:nvPr>
        </p:nvSpPr>
        <p:spPr>
          <a:xfrm>
            <a:off x="37368" y="6492875"/>
            <a:ext cx="2133600" cy="365125"/>
          </a:xfrm>
        </p:spPr>
        <p:txBody>
          <a:bodyPr/>
          <a:lstStyle>
            <a:lvl1pPr>
              <a:defRPr b="1"/>
            </a:lvl1pPr>
          </a:lstStyle>
          <a:p>
            <a:fld id="{C94A11CD-0841-4009-8171-76DE106522C0}" type="datetime1">
              <a:rPr lang="en-US" sz="1000" smtClean="0">
                <a:solidFill>
                  <a:schemeClr val="accent1">
                    <a:lumMod val="75000"/>
                  </a:schemeClr>
                </a:solidFill>
              </a:rPr>
              <a:t>7/12/2016</a:t>
            </a:fld>
            <a:endParaRPr lang="en-US" sz="1000" dirty="0">
              <a:solidFill>
                <a:schemeClr val="accent1">
                  <a:lumMod val="75000"/>
                </a:schemeClr>
              </a:solidFill>
            </a:endParaRPr>
          </a:p>
        </p:txBody>
      </p:sp>
      <p:sp>
        <p:nvSpPr>
          <p:cNvPr id="19" name="Slide Number Placeholder 18"/>
          <p:cNvSpPr>
            <a:spLocks noGrp="1"/>
          </p:cNvSpPr>
          <p:nvPr>
            <p:ph type="sldNum" sz="quarter" idx="17"/>
          </p:nvPr>
        </p:nvSpPr>
        <p:spPr>
          <a:xfrm>
            <a:off x="8658224" y="6481289"/>
            <a:ext cx="410329" cy="365125"/>
          </a:xfrm>
        </p:spPr>
        <p:txBody>
          <a:bodyPr/>
          <a:lstStyle/>
          <a:p>
            <a:fld id="{3562C24F-64F4-47A9-B6FF-98CACD02EF02}" type="slidenum">
              <a:rPr lang="en-US" smtClean="0"/>
              <a:pPr/>
              <a:t>‹#›</a:t>
            </a:fld>
            <a:endParaRPr lang="en-US" dirty="0"/>
          </a:p>
        </p:txBody>
      </p:sp>
      <p:sp>
        <p:nvSpPr>
          <p:cNvPr id="11" name="Text Placeholder 14"/>
          <p:cNvSpPr>
            <a:spLocks noGrp="1"/>
          </p:cNvSpPr>
          <p:nvPr>
            <p:ph type="body" sz="quarter" idx="19" hasCustomPrompt="1"/>
          </p:nvPr>
        </p:nvSpPr>
        <p:spPr>
          <a:xfrm>
            <a:off x="581492" y="5990118"/>
            <a:ext cx="7908925" cy="438150"/>
          </a:xfrm>
          <a:prstGeom prst="rect">
            <a:avLst/>
          </a:prstGeom>
        </p:spPr>
        <p:txBody>
          <a:bodyPr lIns="0" tIns="0" rIns="91440" bIns="0">
            <a:normAutofit/>
          </a:bodyPr>
          <a:lstStyle>
            <a:lvl1pPr marL="54864" indent="-54864">
              <a:buNone/>
              <a:defRPr sz="1000" baseline="0">
                <a:latin typeface="Arial Narrow" pitchFamily="34" charset="0"/>
              </a:defRPr>
            </a:lvl1pPr>
            <a:lvl2pPr>
              <a:buNone/>
              <a:defRPr/>
            </a:lvl2pPr>
          </a:lstStyle>
          <a:p>
            <a:pPr lvl="0"/>
            <a:r>
              <a:rPr lang="en-US" dirty="0" smtClean="0"/>
              <a:t>Footnotes go here</a:t>
            </a:r>
          </a:p>
        </p:txBody>
      </p:sp>
      <p:sp>
        <p:nvSpPr>
          <p:cNvPr id="15" name="TextBox 14"/>
          <p:cNvSpPr txBox="1"/>
          <p:nvPr userDrawn="1"/>
        </p:nvSpPr>
        <p:spPr>
          <a:xfrm>
            <a:off x="2743200" y="1066800"/>
            <a:ext cx="2133600" cy="369332"/>
          </a:xfrm>
          <a:prstGeom prst="rect">
            <a:avLst/>
          </a:prstGeom>
          <a:noFill/>
        </p:spPr>
        <p:txBody>
          <a:bodyPr wrap="square" rtlCol="0">
            <a:spAutoFit/>
          </a:bodyPr>
          <a:lstStyle/>
          <a:p>
            <a:endParaRPr lang="en-US" dirty="0"/>
          </a:p>
        </p:txBody>
      </p:sp>
    </p:spTree>
    <p:extLst>
      <p:ext uri="{BB962C8B-B14F-4D97-AF65-F5344CB8AC3E}">
        <p14:creationId xmlns:p14="http://schemas.microsoft.com/office/powerpoint/2010/main" val="37656947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n-US" dirty="0"/>
          </a:p>
        </p:txBody>
      </p:sp>
      <p:sp>
        <p:nvSpPr>
          <p:cNvPr id="3" name="Rectangle 9"/>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10"/>
          <p:cNvSpPr>
            <a:spLocks noGrp="1" noChangeArrowheads="1"/>
          </p:cNvSpPr>
          <p:nvPr>
            <p:ph type="sldNum" sz="quarter" idx="12"/>
          </p:nvPr>
        </p:nvSpPr>
        <p:spPr>
          <a:ln/>
        </p:spPr>
        <p:txBody>
          <a:bodyPr/>
          <a:lstStyle>
            <a:lvl1pPr>
              <a:defRPr/>
            </a:lvl1pPr>
          </a:lstStyle>
          <a:p>
            <a:pPr>
              <a:defRPr/>
            </a:pPr>
            <a:fld id="{8822D658-E568-4135-9502-7C96C8BE3F96}" type="slidenum">
              <a:rPr lang="en-US"/>
              <a:pPr>
                <a:defRPr/>
              </a:pPr>
              <a:t>‹#›</a:t>
            </a:fld>
            <a:endParaRPr lang="en-US" dirty="0"/>
          </a:p>
        </p:txBody>
      </p:sp>
    </p:spTree>
    <p:extLst>
      <p:ext uri="{BB962C8B-B14F-4D97-AF65-F5344CB8AC3E}">
        <p14:creationId xmlns:p14="http://schemas.microsoft.com/office/powerpoint/2010/main" val="117939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corner.jpg"/>
          <p:cNvPicPr>
            <a:picLocks noChangeAspect="1"/>
          </p:cNvPicPr>
          <p:nvPr userDrawn="1"/>
        </p:nvPicPr>
        <p:blipFill>
          <a:blip r:embed="rId12" cstate="print"/>
          <a:stretch>
            <a:fillRect/>
          </a:stretch>
        </p:blipFill>
        <p:spPr>
          <a:xfrm>
            <a:off x="0" y="0"/>
            <a:ext cx="3172968" cy="2057400"/>
          </a:xfrm>
          <a:prstGeom prst="rect">
            <a:avLst/>
          </a:prstGeom>
        </p:spPr>
      </p:pic>
      <p:sp>
        <p:nvSpPr>
          <p:cNvPr id="2" name="Title Placeholder 1"/>
          <p:cNvSpPr>
            <a:spLocks noGrp="1"/>
          </p:cNvSpPr>
          <p:nvPr>
            <p:ph type="title"/>
          </p:nvPr>
        </p:nvSpPr>
        <p:spPr>
          <a:xfrm>
            <a:off x="581491" y="502850"/>
            <a:ext cx="8413283" cy="923544"/>
          </a:xfrm>
          <a:prstGeom prst="rect">
            <a:avLst/>
          </a:prstGeom>
        </p:spPr>
        <p:txBody>
          <a:bodyPr vert="horz" lIns="0" tIns="0" rIns="91440" bIns="0" rtlCol="0" anchor="t" anchorCtr="0">
            <a:normAutofit/>
          </a:bodyPr>
          <a:lstStyle/>
          <a:p>
            <a:r>
              <a:rPr lang="en-US" dirty="0" smtClean="0"/>
              <a:t>Click to edit Master title style</a:t>
            </a:r>
            <a:endParaRPr lang="en-US" dirty="0"/>
          </a:p>
        </p:txBody>
      </p:sp>
      <p:sp>
        <p:nvSpPr>
          <p:cNvPr id="5" name="Footer Placeholder 4"/>
          <p:cNvSpPr>
            <a:spLocks noGrp="1"/>
          </p:cNvSpPr>
          <p:nvPr>
            <p:ph type="ftr" sz="quarter" idx="3"/>
          </p:nvPr>
        </p:nvSpPr>
        <p:spPr>
          <a:xfrm>
            <a:off x="3124200" y="6391862"/>
            <a:ext cx="2895600" cy="365125"/>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US"/>
          </a:p>
        </p:txBody>
      </p:sp>
      <p:sp>
        <p:nvSpPr>
          <p:cNvPr id="8" name="Slide Number Placeholder 4"/>
          <p:cNvSpPr>
            <a:spLocks noGrp="1"/>
          </p:cNvSpPr>
          <p:nvPr>
            <p:ph type="sldNum" sz="quarter" idx="4"/>
          </p:nvPr>
        </p:nvSpPr>
        <p:spPr>
          <a:xfrm>
            <a:off x="6934954" y="6195539"/>
            <a:ext cx="2133600" cy="365125"/>
          </a:xfrm>
          <a:prstGeom prst="rect">
            <a:avLst/>
          </a:prstGeom>
        </p:spPr>
        <p:txBody>
          <a:bodyPr tIns="0" bIns="0" anchor="b" anchorCtr="0"/>
          <a:lstStyle>
            <a:lvl1pPr algn="r">
              <a:defRPr sz="1200" b="1">
                <a:solidFill>
                  <a:schemeClr val="tx2"/>
                </a:solidFill>
              </a:defRPr>
            </a:lvl1pPr>
          </a:lstStyle>
          <a:p>
            <a:fld id="{3562C24F-64F4-47A9-B6FF-98CACD02EF02}" type="slidenum">
              <a:rPr lang="en-US" smtClean="0"/>
              <a:pPr/>
              <a:t>‹#›</a:t>
            </a:fld>
            <a:endParaRPr lang="en-US" dirty="0"/>
          </a:p>
        </p:txBody>
      </p:sp>
      <p:pic>
        <p:nvPicPr>
          <p:cNvPr id="10" name="Picture 9" descr="SRI logo LIMRA.png"/>
          <p:cNvPicPr>
            <a:picLocks noChangeAspect="1"/>
          </p:cNvPicPr>
          <p:nvPr userDrawn="1"/>
        </p:nvPicPr>
        <p:blipFill>
          <a:blip r:embed="rId13" cstate="print"/>
          <a:stretch>
            <a:fillRect/>
          </a:stretch>
        </p:blipFill>
        <p:spPr>
          <a:xfrm>
            <a:off x="7399020" y="6097263"/>
            <a:ext cx="1097280" cy="545551"/>
          </a:xfrm>
          <a:prstGeom prst="rect">
            <a:avLst/>
          </a:prstGeom>
        </p:spPr>
      </p:pic>
    </p:spTree>
  </p:cSld>
  <p:clrMap bg1="lt1" tx1="dk1" bg2="lt2" tx2="dk2" accent1="accent1" accent2="accent2" accent3="accent3" accent4="accent4" accent5="accent5" accent6="accent6" hlink="hlink" folHlink="folHlink"/>
  <p:sldLayoutIdLst>
    <p:sldLayoutId id="2147483844" r:id="rId1"/>
    <p:sldLayoutId id="2147483848" r:id="rId2"/>
    <p:sldLayoutId id="2147483851" r:id="rId3"/>
    <p:sldLayoutId id="2147483852" r:id="rId4"/>
    <p:sldLayoutId id="2147483853" r:id="rId5"/>
    <p:sldLayoutId id="2147483843" r:id="rId6"/>
    <p:sldLayoutId id="2147483850" r:id="rId7"/>
    <p:sldLayoutId id="2147483855" r:id="rId8"/>
    <p:sldLayoutId id="2147483856" r:id="rId9"/>
    <p:sldLayoutId id="2147483858" r:id="rId10"/>
  </p:sldLayoutIdLst>
  <p:hf hdr="0" ftr="0" dt="0"/>
  <p:txStyles>
    <p:titleStyle>
      <a:lvl1pPr algn="l" defTabSz="914400" rtl="0" eaLnBrk="1" latinLnBrk="0" hangingPunct="1">
        <a:lnSpc>
          <a:spcPts val="3800"/>
        </a:lnSpc>
        <a:spcBef>
          <a:spcPct val="0"/>
        </a:spcBef>
        <a:buNone/>
        <a:defRPr sz="3600" kern="1200">
          <a:solidFill>
            <a:srgbClr val="3E528C"/>
          </a:solidFill>
          <a:latin typeface="+mj-lt"/>
          <a:ea typeface="+mj-ea"/>
          <a:cs typeface="+mj-cs"/>
        </a:defRPr>
      </a:lvl1pPr>
    </p:titleStyle>
    <p:bodyStyle>
      <a:lvl1pPr marL="118872" indent="-118872" algn="l" defTabSz="914400" rtl="0" eaLnBrk="1" latinLnBrk="0" hangingPunct="1">
        <a:spcBef>
          <a:spcPts val="0"/>
        </a:spcBef>
        <a:spcAft>
          <a:spcPts val="200"/>
        </a:spcAft>
        <a:buClr>
          <a:srgbClr val="006A71"/>
        </a:buClr>
        <a:buFont typeface="Wingdings" pitchFamily="2" charset="2"/>
        <a:buNone/>
        <a:defRPr sz="1100" kern="1200" baseline="0">
          <a:solidFill>
            <a:schemeClr val="tx1"/>
          </a:solidFill>
          <a:latin typeface="Arial Narrow" pitchFamily="34" charset="0"/>
          <a:ea typeface="+mn-ea"/>
          <a:cs typeface="+mn-cs"/>
        </a:defRPr>
      </a:lvl1pPr>
      <a:lvl2pPr marL="346075" indent="-155575" algn="l" defTabSz="914400" rtl="0" eaLnBrk="1" latinLnBrk="0" hangingPunct="1">
        <a:spcBef>
          <a:spcPts val="0"/>
        </a:spcBef>
        <a:spcAft>
          <a:spcPts val="300"/>
        </a:spcAft>
        <a:buClr>
          <a:srgbClr val="006A71"/>
        </a:buClr>
        <a:buFont typeface="Arial" pitchFamily="34" charset="0"/>
        <a:buChar char="–"/>
        <a:defRPr sz="11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None/>
        <a:defRPr sz="11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mailto:ddupont@limra.com" TargetMode="External"/><Relationship Id="rId1" Type="http://schemas.openxmlformats.org/officeDocument/2006/relationships/slideLayout" Target="../slideLayouts/slideLayout10.xml"/><Relationship Id="rId5" Type="http://schemas.openxmlformats.org/officeDocument/2006/relationships/image" Target="../media/image10.jpg"/><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hyperlink" Target="mailto:ddupont@limra.com" TargetMode="External"/><Relationship Id="rId2" Type="http://schemas.openxmlformats.org/officeDocument/2006/relationships/image" Target="../media/image8.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685800" y="1981230"/>
            <a:ext cx="7762875" cy="4508927"/>
          </a:xfrm>
          <a:prstGeom prst="rect">
            <a:avLst/>
          </a:prstGeom>
          <a:ln>
            <a:noFill/>
          </a:ln>
        </p:spPr>
        <p:txBody>
          <a:bodyPr wrap="square">
            <a:spAutoFit/>
          </a:bodyP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defRPr/>
            </a:pPr>
            <a:r>
              <a:rPr lang="en-US" altLang="en-US" sz="2400" b="1" dirty="0" smtClean="0">
                <a:solidFill>
                  <a:srgbClr val="000000"/>
                </a:solidFill>
                <a:latin typeface="Calibri" panose="020F0502020204030204" pitchFamily="34" charset="0"/>
                <a:cs typeface="Calibri" panose="020F0502020204030204" pitchFamily="34" charset="0"/>
              </a:rPr>
              <a:t>So You Think You Know the Fiduciary Rule?</a:t>
            </a:r>
          </a:p>
          <a:p>
            <a:pPr algn="ctr" eaLnBrk="1" hangingPunct="1">
              <a:defRPr/>
            </a:pPr>
            <a:r>
              <a:rPr lang="en-US" altLang="en-US" sz="2000" dirty="0" smtClean="0">
                <a:solidFill>
                  <a:srgbClr val="000000"/>
                </a:solidFill>
                <a:latin typeface="Calibri" panose="020F0502020204030204" pitchFamily="34" charset="0"/>
                <a:cs typeface="Calibri" panose="020F0502020204030204" pitchFamily="34" charset="0"/>
              </a:rPr>
              <a:t>July 12, 2016</a:t>
            </a:r>
            <a:br>
              <a:rPr lang="en-US" altLang="en-US" sz="2000" dirty="0" smtClean="0">
                <a:solidFill>
                  <a:srgbClr val="000000"/>
                </a:solidFill>
                <a:latin typeface="Calibri" panose="020F0502020204030204" pitchFamily="34" charset="0"/>
                <a:cs typeface="Calibri" panose="020F0502020204030204" pitchFamily="34" charset="0"/>
              </a:rPr>
            </a:br>
            <a:r>
              <a:rPr lang="en-US" altLang="en-US" sz="2000" dirty="0" smtClean="0">
                <a:solidFill>
                  <a:srgbClr val="000000"/>
                </a:solidFill>
                <a:latin typeface="Calibri" panose="020F0502020204030204" pitchFamily="34" charset="0"/>
                <a:cs typeface="Calibri" panose="020F0502020204030204" pitchFamily="34" charset="0"/>
              </a:rPr>
              <a:t>12:00 - 1:00 p.m. (EDT)</a:t>
            </a:r>
          </a:p>
          <a:p>
            <a:pPr algn="ctr" eaLnBrk="1" hangingPunct="1">
              <a:defRPr/>
            </a:pPr>
            <a:endParaRPr lang="en-US" altLang="en-US" sz="1400" b="1" i="1" dirty="0" smtClean="0">
              <a:solidFill>
                <a:srgbClr val="000000"/>
              </a:solidFill>
              <a:latin typeface="Calibri Light" panose="020F0302020204030204" pitchFamily="34" charset="0"/>
              <a:cs typeface="Calibri" panose="020F0502020204030204" pitchFamily="34" charset="0"/>
            </a:endParaRPr>
          </a:p>
          <a:p>
            <a:pPr marL="914400" indent="-914400" eaLnBrk="1" hangingPunct="1">
              <a:defRPr/>
            </a:pPr>
            <a:endParaRPr lang="en-US" altLang="en-US" sz="1400" dirty="0" smtClean="0">
              <a:solidFill>
                <a:srgbClr val="000000"/>
              </a:solidFill>
              <a:latin typeface="Calibri" panose="020F0502020204030204" pitchFamily="34" charset="0"/>
              <a:cs typeface="Calibri" panose="020F0502020204030204" pitchFamily="34" charset="0"/>
            </a:endParaRPr>
          </a:p>
          <a:p>
            <a:pPr marL="914400" indent="-914400" eaLnBrk="1" hangingPunct="1">
              <a:defRPr/>
            </a:pPr>
            <a:r>
              <a:rPr lang="en-US" altLang="en-US" sz="1600" dirty="0" smtClean="0">
                <a:solidFill>
                  <a:srgbClr val="000000"/>
                </a:solidFill>
                <a:latin typeface="+mn-lt"/>
                <a:cs typeface="Calibri" panose="020F0502020204030204" pitchFamily="34" charset="0"/>
              </a:rPr>
              <a:t>	Guest Speaker: 	Marcia S. Wagner</a:t>
            </a:r>
          </a:p>
          <a:p>
            <a:pPr marL="914400" indent="-914400" eaLnBrk="1" hangingPunct="1">
              <a:defRPr/>
            </a:pPr>
            <a:r>
              <a:rPr lang="en-US" altLang="en-US" sz="1600" dirty="0">
                <a:solidFill>
                  <a:srgbClr val="000000"/>
                </a:solidFill>
                <a:latin typeface="+mn-lt"/>
                <a:cs typeface="Calibri" panose="020F0502020204030204" pitchFamily="34" charset="0"/>
              </a:rPr>
              <a:t>	</a:t>
            </a:r>
            <a:r>
              <a:rPr lang="en-US" altLang="en-US" sz="1600" dirty="0" smtClean="0">
                <a:solidFill>
                  <a:srgbClr val="000000"/>
                </a:solidFill>
                <a:latin typeface="+mn-lt"/>
                <a:cs typeface="Calibri" panose="020F0502020204030204" pitchFamily="34" charset="0"/>
              </a:rPr>
              <a:t>			Principal</a:t>
            </a:r>
          </a:p>
          <a:p>
            <a:pPr marL="914400" indent="-914400" eaLnBrk="1" hangingPunct="1">
              <a:defRPr/>
            </a:pPr>
            <a:r>
              <a:rPr lang="en-US" altLang="en-US" sz="1600" dirty="0">
                <a:solidFill>
                  <a:srgbClr val="000000"/>
                </a:solidFill>
                <a:latin typeface="+mn-lt"/>
                <a:cs typeface="Calibri" panose="020F0502020204030204" pitchFamily="34" charset="0"/>
              </a:rPr>
              <a:t>	</a:t>
            </a:r>
            <a:r>
              <a:rPr lang="en-US" altLang="en-US" sz="1600" dirty="0" smtClean="0">
                <a:solidFill>
                  <a:srgbClr val="000000"/>
                </a:solidFill>
                <a:latin typeface="+mn-lt"/>
                <a:cs typeface="Calibri" panose="020F0502020204030204" pitchFamily="34" charset="0"/>
              </a:rPr>
              <a:t>			The Wagner Law Group</a:t>
            </a:r>
          </a:p>
          <a:p>
            <a:pPr eaLnBrk="1" hangingPunct="1">
              <a:defRPr/>
            </a:pPr>
            <a:r>
              <a:rPr lang="en-US" altLang="en-US" sz="1600" dirty="0" smtClean="0">
                <a:solidFill>
                  <a:srgbClr val="000000"/>
                </a:solidFill>
                <a:latin typeface="+mn-lt"/>
                <a:cs typeface="Calibri" panose="020F0502020204030204" pitchFamily="34" charset="0"/>
              </a:rPr>
              <a:t>			</a:t>
            </a:r>
          </a:p>
          <a:p>
            <a:pPr marL="914400" indent="-914400" eaLnBrk="1" hangingPunct="1">
              <a:defRPr/>
            </a:pPr>
            <a:r>
              <a:rPr lang="en-US" altLang="en-US" sz="1600" dirty="0" smtClean="0">
                <a:solidFill>
                  <a:srgbClr val="000000"/>
                </a:solidFill>
                <a:latin typeface="+mn-lt"/>
                <a:cs typeface="Calibri" panose="020F0502020204030204" pitchFamily="34" charset="0"/>
              </a:rPr>
              <a:t>	Hosted by:   </a:t>
            </a:r>
            <a:r>
              <a:rPr lang="en-US" sz="1600" dirty="0" smtClean="0">
                <a:latin typeface="+mn-lt"/>
              </a:rPr>
              <a:t>		Alison Salka</a:t>
            </a:r>
          </a:p>
          <a:p>
            <a:pPr marL="914400" indent="-914400" eaLnBrk="1" hangingPunct="1">
              <a:defRPr/>
            </a:pPr>
            <a:r>
              <a:rPr lang="en-US" sz="1600" dirty="0">
                <a:latin typeface="+mn-lt"/>
              </a:rPr>
              <a:t>	</a:t>
            </a:r>
            <a:r>
              <a:rPr lang="en-US" sz="1600" dirty="0" smtClean="0">
                <a:latin typeface="+mn-lt"/>
              </a:rPr>
              <a:t>			Senior Vice President and Director of Research</a:t>
            </a:r>
          </a:p>
          <a:p>
            <a:pPr marL="914400" indent="-914400" eaLnBrk="1" hangingPunct="1">
              <a:defRPr/>
            </a:pPr>
            <a:r>
              <a:rPr lang="en-US" sz="1600" dirty="0">
                <a:latin typeface="+mn-lt"/>
              </a:rPr>
              <a:t>	</a:t>
            </a:r>
            <a:r>
              <a:rPr lang="en-US" sz="1600" dirty="0" smtClean="0">
                <a:latin typeface="+mn-lt"/>
              </a:rPr>
              <a:t>			LIMRA</a:t>
            </a:r>
          </a:p>
          <a:p>
            <a:pPr>
              <a:defRPr/>
            </a:pPr>
            <a:endParaRPr lang="en-US" sz="1600" dirty="0" smtClean="0">
              <a:latin typeface="+mn-lt"/>
            </a:endParaRPr>
          </a:p>
          <a:p>
            <a:pPr algn="ctr">
              <a:defRPr/>
            </a:pPr>
            <a:endParaRPr lang="en-US" sz="1600" dirty="0" smtClean="0"/>
          </a:p>
          <a:p>
            <a:pPr algn="ctr">
              <a:defRPr/>
            </a:pPr>
            <a:r>
              <a:rPr lang="en-US" sz="2000" dirty="0" smtClean="0">
                <a:latin typeface="+mj-lt"/>
              </a:rPr>
              <a:t>   Please </a:t>
            </a:r>
            <a:r>
              <a:rPr lang="en-US" sz="2000" dirty="0">
                <a:latin typeface="+mj-lt"/>
              </a:rPr>
              <a:t>email questions to </a:t>
            </a:r>
            <a:r>
              <a:rPr lang="en-US" sz="2000" dirty="0">
                <a:solidFill>
                  <a:srgbClr val="0000FF"/>
                </a:solidFill>
                <a:latin typeface="+mj-lt"/>
                <a:hlinkClick r:id="rId2"/>
              </a:rPr>
              <a:t>ddupont@limra.com</a:t>
            </a:r>
            <a:r>
              <a:rPr lang="en-US" sz="2000" dirty="0">
                <a:solidFill>
                  <a:srgbClr val="0000FF"/>
                </a:solidFill>
                <a:latin typeface="+mj-lt"/>
              </a:rPr>
              <a:t> </a:t>
            </a:r>
          </a:p>
          <a:p>
            <a:pPr>
              <a:defRPr/>
            </a:pPr>
            <a:endParaRPr lang="en-US" sz="1600" dirty="0">
              <a:latin typeface="+mn-lt"/>
            </a:endParaRPr>
          </a:p>
          <a:p>
            <a:pPr marL="914400" indent="-914400" eaLnBrk="1" hangingPunct="1">
              <a:defRPr/>
            </a:pPr>
            <a:r>
              <a:rPr lang="en-US" altLang="en-US" sz="1100" dirty="0" smtClean="0">
                <a:solidFill>
                  <a:srgbClr val="000000"/>
                </a:solidFill>
                <a:latin typeface="Calibri" panose="020F0502020204030204" pitchFamily="34" charset="0"/>
                <a:cs typeface="Calibri" panose="020F0502020204030204" pitchFamily="34" charset="0"/>
              </a:rPr>
              <a:t>	</a:t>
            </a:r>
            <a:endParaRPr lang="en-US" altLang="en-US" sz="1600" dirty="0" smtClean="0">
              <a:solidFill>
                <a:srgbClr val="000000"/>
              </a:solidFill>
              <a:latin typeface="Times New Roman" panose="02020603050405020304" pitchFamily="18" charset="0"/>
              <a:cs typeface="Calibri" panose="020F0502020204030204" pitchFamily="34" charset="0"/>
            </a:endParaRPr>
          </a:p>
        </p:txBody>
      </p:sp>
      <p:pic>
        <p:nvPicPr>
          <p:cNvPr id="6" name="Picture 5" descr="Tier 3"/>
          <p:cNvPicPr/>
          <p:nvPr/>
        </p:nvPicPr>
        <p:blipFill>
          <a:blip r:embed="rId3">
            <a:extLst>
              <a:ext uri="{28A0092B-C50C-407E-A947-70E740481C1C}">
                <a14:useLocalDpi xmlns:a14="http://schemas.microsoft.com/office/drawing/2010/main" val="0"/>
              </a:ext>
            </a:extLst>
          </a:blip>
          <a:stretch>
            <a:fillRect/>
          </a:stretch>
        </p:blipFill>
        <p:spPr bwMode="auto">
          <a:xfrm>
            <a:off x="0" y="0"/>
            <a:ext cx="9144000" cy="1714739"/>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5800" y="4169018"/>
            <a:ext cx="954873" cy="915193"/>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5800" y="3107552"/>
            <a:ext cx="954873" cy="954873"/>
          </a:xfrm>
          <a:prstGeom prst="rect">
            <a:avLst/>
          </a:prstGeom>
        </p:spPr>
      </p:pic>
    </p:spTree>
    <p:extLst>
      <p:ext uri="{BB962C8B-B14F-4D97-AF65-F5344CB8AC3E}">
        <p14:creationId xmlns:p14="http://schemas.microsoft.com/office/powerpoint/2010/main" val="35728635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591017" y="412820"/>
            <a:ext cx="6537960" cy="440125"/>
          </a:xfrm>
        </p:spPr>
        <p:txBody>
          <a:bodyPr>
            <a:normAutofit fontScale="90000"/>
          </a:bodyPr>
          <a:lstStyle/>
          <a:p>
            <a:r>
              <a:rPr lang="en-US" b="1" dirty="0" smtClean="0">
                <a:solidFill>
                  <a:schemeClr val="accent2">
                    <a:lumMod val="50000"/>
                  </a:schemeClr>
                </a:solidFill>
              </a:rPr>
              <a:t>Question 1</a:t>
            </a:r>
            <a:endParaRPr lang="en-US" b="1" dirty="0">
              <a:solidFill>
                <a:schemeClr val="accent2">
                  <a:lumMod val="50000"/>
                </a:schemeClr>
              </a:solidFill>
            </a:endParaRPr>
          </a:p>
        </p:txBody>
      </p:sp>
      <p:sp>
        <p:nvSpPr>
          <p:cNvPr id="5" name="Rectangle 4"/>
          <p:cNvSpPr/>
          <p:nvPr/>
        </p:nvSpPr>
        <p:spPr>
          <a:xfrm>
            <a:off x="514818" y="1281727"/>
            <a:ext cx="7952908" cy="2068130"/>
          </a:xfrm>
          <a:prstGeom prst="rect">
            <a:avLst/>
          </a:prstGeom>
        </p:spPr>
        <p:txBody>
          <a:bodyPr wrap="square">
            <a:spAutoFit/>
          </a:bodyPr>
          <a:lstStyle/>
          <a:p>
            <a:pPr>
              <a:lnSpc>
                <a:spcPct val="107000"/>
              </a:lnSpc>
            </a:pPr>
            <a:r>
              <a:rPr lang="en-US" dirty="0" smtClean="0">
                <a:latin typeface="+mj-lt"/>
              </a:rPr>
              <a:t>I </a:t>
            </a:r>
            <a:r>
              <a:rPr lang="en-US" dirty="0">
                <a:latin typeface="+mj-lt"/>
              </a:rPr>
              <a:t>hear two things in the market </a:t>
            </a:r>
            <a:r>
              <a:rPr lang="en-US" dirty="0" smtClean="0">
                <a:latin typeface="+mj-lt"/>
              </a:rPr>
              <a:t>place - </a:t>
            </a:r>
            <a:r>
              <a:rPr lang="en-US" dirty="0">
                <a:latin typeface="+mj-lt"/>
              </a:rPr>
              <a:t>the first is </a:t>
            </a:r>
            <a:r>
              <a:rPr lang="en-US" dirty="0" smtClean="0">
                <a:latin typeface="+mj-lt"/>
              </a:rPr>
              <a:t>that PTE </a:t>
            </a:r>
            <a:r>
              <a:rPr lang="en-US" dirty="0">
                <a:latin typeface="+mj-lt"/>
              </a:rPr>
              <a:t>84-24 governs first and foremost with respect to the fiduciary rule and fixed annuities. </a:t>
            </a:r>
            <a:endParaRPr lang="en-US" dirty="0" smtClean="0">
              <a:latin typeface="+mj-lt"/>
            </a:endParaRPr>
          </a:p>
          <a:p>
            <a:pPr>
              <a:lnSpc>
                <a:spcPct val="107000"/>
              </a:lnSpc>
            </a:pPr>
            <a:r>
              <a:rPr lang="en-US" dirty="0" smtClean="0">
                <a:latin typeface="+mj-lt"/>
              </a:rPr>
              <a:t>The </a:t>
            </a:r>
            <a:r>
              <a:rPr lang="en-US" dirty="0">
                <a:latin typeface="+mj-lt"/>
              </a:rPr>
              <a:t>second is </a:t>
            </a:r>
            <a:r>
              <a:rPr lang="en-US" dirty="0" smtClean="0">
                <a:latin typeface="+mj-lt"/>
              </a:rPr>
              <a:t>if </a:t>
            </a:r>
            <a:r>
              <a:rPr lang="en-US" dirty="0">
                <a:latin typeface="+mj-lt"/>
              </a:rPr>
              <a:t>you're dealing with qualified money then the fiduciary rules apply first and </a:t>
            </a:r>
            <a:r>
              <a:rPr lang="en-US" dirty="0" smtClean="0">
                <a:latin typeface="+mj-lt"/>
              </a:rPr>
              <a:t>foremost. Even </a:t>
            </a:r>
            <a:r>
              <a:rPr lang="en-US" dirty="0">
                <a:latin typeface="+mj-lt"/>
              </a:rPr>
              <a:t>if you're recommending a fixed annuity (a MYGA, for example) within the qualified space, you are a fiduciary and subject to the BICE and all other applicable rules and requirements. Which is it?</a:t>
            </a:r>
          </a:p>
          <a:p>
            <a:pPr>
              <a:lnSpc>
                <a:spcPct val="107000"/>
              </a:lnSpc>
            </a:pPr>
            <a:r>
              <a:rPr lang="en-US" sz="1200" dirty="0">
                <a:latin typeface="+mj-lt"/>
              </a:rPr>
              <a:t> </a:t>
            </a:r>
          </a:p>
        </p:txBody>
      </p:sp>
    </p:spTree>
    <p:extLst>
      <p:ext uri="{BB962C8B-B14F-4D97-AF65-F5344CB8AC3E}">
        <p14:creationId xmlns:p14="http://schemas.microsoft.com/office/powerpoint/2010/main" val="4955807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591017" y="412820"/>
            <a:ext cx="6537960" cy="440125"/>
          </a:xfrm>
        </p:spPr>
        <p:txBody>
          <a:bodyPr>
            <a:normAutofit fontScale="90000"/>
          </a:bodyPr>
          <a:lstStyle/>
          <a:p>
            <a:r>
              <a:rPr lang="en-US" b="1" dirty="0" smtClean="0">
                <a:solidFill>
                  <a:schemeClr val="accent2">
                    <a:lumMod val="50000"/>
                  </a:schemeClr>
                </a:solidFill>
              </a:rPr>
              <a:t>Question 2</a:t>
            </a:r>
            <a:endParaRPr lang="en-US" b="1" dirty="0">
              <a:solidFill>
                <a:schemeClr val="accent2">
                  <a:lumMod val="50000"/>
                </a:schemeClr>
              </a:solidFill>
            </a:endParaRPr>
          </a:p>
        </p:txBody>
      </p:sp>
      <p:sp>
        <p:nvSpPr>
          <p:cNvPr id="5" name="Rectangle 4"/>
          <p:cNvSpPr/>
          <p:nvPr/>
        </p:nvSpPr>
        <p:spPr>
          <a:xfrm>
            <a:off x="495768" y="1272202"/>
            <a:ext cx="7952908" cy="1179041"/>
          </a:xfrm>
          <a:prstGeom prst="rect">
            <a:avLst/>
          </a:prstGeom>
        </p:spPr>
        <p:txBody>
          <a:bodyPr wrap="square">
            <a:spAutoFit/>
          </a:bodyPr>
          <a:lstStyle/>
          <a:p>
            <a:pPr>
              <a:lnSpc>
                <a:spcPct val="107000"/>
              </a:lnSpc>
            </a:pPr>
            <a:r>
              <a:rPr lang="en-US" dirty="0" smtClean="0">
                <a:latin typeface="+mj-lt"/>
              </a:rPr>
              <a:t>How </a:t>
            </a:r>
            <a:r>
              <a:rPr lang="en-US" dirty="0">
                <a:latin typeface="+mj-lt"/>
              </a:rPr>
              <a:t>are firms handling compensation and incentives like trips and bonuses given the new rule? Do you think we can still incent on financial services sales in the future?</a:t>
            </a:r>
          </a:p>
          <a:p>
            <a:pPr>
              <a:lnSpc>
                <a:spcPct val="107000"/>
              </a:lnSpc>
            </a:pPr>
            <a:r>
              <a:rPr lang="en-US" sz="1200" dirty="0">
                <a:latin typeface="+mj-lt"/>
              </a:rPr>
              <a:t> </a:t>
            </a:r>
          </a:p>
        </p:txBody>
      </p:sp>
    </p:spTree>
    <p:extLst>
      <p:ext uri="{BB962C8B-B14F-4D97-AF65-F5344CB8AC3E}">
        <p14:creationId xmlns:p14="http://schemas.microsoft.com/office/powerpoint/2010/main" val="11213186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591017" y="412820"/>
            <a:ext cx="6537960" cy="440125"/>
          </a:xfrm>
        </p:spPr>
        <p:txBody>
          <a:bodyPr>
            <a:normAutofit fontScale="90000"/>
          </a:bodyPr>
          <a:lstStyle/>
          <a:p>
            <a:r>
              <a:rPr lang="en-US" b="1" dirty="0" smtClean="0">
                <a:solidFill>
                  <a:schemeClr val="accent2">
                    <a:lumMod val="50000"/>
                  </a:schemeClr>
                </a:solidFill>
              </a:rPr>
              <a:t>Question 3</a:t>
            </a:r>
            <a:endParaRPr lang="en-US" b="1" dirty="0">
              <a:solidFill>
                <a:schemeClr val="accent2">
                  <a:lumMod val="50000"/>
                </a:schemeClr>
              </a:solidFill>
            </a:endParaRPr>
          </a:p>
        </p:txBody>
      </p:sp>
      <p:sp>
        <p:nvSpPr>
          <p:cNvPr id="5" name="Rectangle 4"/>
          <p:cNvSpPr/>
          <p:nvPr/>
        </p:nvSpPr>
        <p:spPr>
          <a:xfrm>
            <a:off x="467193" y="1281727"/>
            <a:ext cx="7952908" cy="1179041"/>
          </a:xfrm>
          <a:prstGeom prst="rect">
            <a:avLst/>
          </a:prstGeom>
        </p:spPr>
        <p:txBody>
          <a:bodyPr wrap="square">
            <a:spAutoFit/>
          </a:bodyPr>
          <a:lstStyle/>
          <a:p>
            <a:pPr>
              <a:lnSpc>
                <a:spcPct val="107000"/>
              </a:lnSpc>
            </a:pPr>
            <a:r>
              <a:rPr lang="en-US" dirty="0" smtClean="0">
                <a:latin typeface="+mj-lt"/>
              </a:rPr>
              <a:t>How can we make the case under BICE that life insurance commissions do not result in biased advice when, as a percentage of premium, they are typically 20-30x what an annuity or mutual fund commission would be?</a:t>
            </a:r>
          </a:p>
          <a:p>
            <a:pPr>
              <a:lnSpc>
                <a:spcPct val="107000"/>
              </a:lnSpc>
            </a:pPr>
            <a:r>
              <a:rPr lang="en-US" sz="1200" dirty="0" smtClean="0">
                <a:latin typeface="+mj-lt"/>
              </a:rPr>
              <a:t> </a:t>
            </a:r>
          </a:p>
        </p:txBody>
      </p:sp>
    </p:spTree>
    <p:extLst>
      <p:ext uri="{BB962C8B-B14F-4D97-AF65-F5344CB8AC3E}">
        <p14:creationId xmlns:p14="http://schemas.microsoft.com/office/powerpoint/2010/main" val="41715553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591017" y="412820"/>
            <a:ext cx="6537960" cy="440125"/>
          </a:xfrm>
        </p:spPr>
        <p:txBody>
          <a:bodyPr>
            <a:normAutofit fontScale="90000"/>
          </a:bodyPr>
          <a:lstStyle/>
          <a:p>
            <a:r>
              <a:rPr lang="en-US" b="1" dirty="0" smtClean="0">
                <a:solidFill>
                  <a:schemeClr val="accent2">
                    <a:lumMod val="50000"/>
                  </a:schemeClr>
                </a:solidFill>
              </a:rPr>
              <a:t>Question 4</a:t>
            </a:r>
            <a:endParaRPr lang="en-US" b="1" dirty="0">
              <a:solidFill>
                <a:schemeClr val="accent2">
                  <a:lumMod val="50000"/>
                </a:schemeClr>
              </a:solidFill>
            </a:endParaRPr>
          </a:p>
        </p:txBody>
      </p:sp>
      <p:sp>
        <p:nvSpPr>
          <p:cNvPr id="5" name="Rectangle 4"/>
          <p:cNvSpPr/>
          <p:nvPr/>
        </p:nvSpPr>
        <p:spPr>
          <a:xfrm>
            <a:off x="486243" y="1281727"/>
            <a:ext cx="7952908" cy="1475404"/>
          </a:xfrm>
          <a:prstGeom prst="rect">
            <a:avLst/>
          </a:prstGeom>
        </p:spPr>
        <p:txBody>
          <a:bodyPr wrap="square">
            <a:spAutoFit/>
          </a:bodyPr>
          <a:lstStyle/>
          <a:p>
            <a:pPr>
              <a:lnSpc>
                <a:spcPct val="107000"/>
              </a:lnSpc>
            </a:pPr>
            <a:r>
              <a:rPr lang="en-US" sz="1200" dirty="0" smtClean="0">
                <a:latin typeface="+mj-lt"/>
              </a:rPr>
              <a:t> </a:t>
            </a:r>
            <a:r>
              <a:rPr lang="en-US" dirty="0" smtClean="0">
                <a:latin typeface="+mj-lt"/>
              </a:rPr>
              <a:t>I </a:t>
            </a:r>
            <a:r>
              <a:rPr lang="en-US" dirty="0">
                <a:latin typeface="+mj-lt"/>
              </a:rPr>
              <a:t>am curious to know whether there are standard disclosure and consent forms being created or proposed for use for companies that have to adhere to the BICE standards and for companies that have to adhere to the Impartial Conduct Standards?</a:t>
            </a:r>
          </a:p>
          <a:p>
            <a:pPr>
              <a:lnSpc>
                <a:spcPct val="107000"/>
              </a:lnSpc>
            </a:pPr>
            <a:r>
              <a:rPr lang="en-US" sz="1200" dirty="0">
                <a:latin typeface="+mj-lt"/>
              </a:rPr>
              <a:t> </a:t>
            </a:r>
          </a:p>
        </p:txBody>
      </p:sp>
    </p:spTree>
    <p:extLst>
      <p:ext uri="{BB962C8B-B14F-4D97-AF65-F5344CB8AC3E}">
        <p14:creationId xmlns:p14="http://schemas.microsoft.com/office/powerpoint/2010/main" val="41279320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600542" y="365195"/>
            <a:ext cx="6537960" cy="440125"/>
          </a:xfrm>
        </p:spPr>
        <p:txBody>
          <a:bodyPr>
            <a:normAutofit fontScale="90000"/>
          </a:bodyPr>
          <a:lstStyle/>
          <a:p>
            <a:r>
              <a:rPr lang="en-US" b="1" dirty="0" smtClean="0">
                <a:solidFill>
                  <a:schemeClr val="accent2">
                    <a:lumMod val="50000"/>
                  </a:schemeClr>
                </a:solidFill>
              </a:rPr>
              <a:t>Question 5</a:t>
            </a:r>
            <a:endParaRPr lang="en-US" b="1" dirty="0">
              <a:solidFill>
                <a:schemeClr val="accent2">
                  <a:lumMod val="50000"/>
                </a:schemeClr>
              </a:solidFill>
            </a:endParaRPr>
          </a:p>
        </p:txBody>
      </p:sp>
      <p:sp>
        <p:nvSpPr>
          <p:cNvPr id="5" name="Rectangle 4"/>
          <p:cNvSpPr/>
          <p:nvPr/>
        </p:nvSpPr>
        <p:spPr>
          <a:xfrm>
            <a:off x="505293" y="1272202"/>
            <a:ext cx="7952908" cy="1561005"/>
          </a:xfrm>
          <a:prstGeom prst="rect">
            <a:avLst/>
          </a:prstGeom>
        </p:spPr>
        <p:txBody>
          <a:bodyPr wrap="square">
            <a:spAutoFit/>
          </a:bodyPr>
          <a:lstStyle/>
          <a:p>
            <a:pPr>
              <a:lnSpc>
                <a:spcPct val="107000"/>
              </a:lnSpc>
              <a:buClr>
                <a:srgbClr val="538135"/>
              </a:buClr>
              <a:buSzPts val="1200"/>
            </a:pPr>
            <a:r>
              <a:rPr lang="en-US" dirty="0" smtClean="0">
                <a:latin typeface="+mj-lt"/>
              </a:rPr>
              <a:t>As </a:t>
            </a:r>
            <a:r>
              <a:rPr lang="en-US" dirty="0">
                <a:latin typeface="+mj-lt"/>
              </a:rPr>
              <a:t>a captive carrier only selling fixed annuities (no indexed) how do we: - ensure our contract is in the best interest of the client? - best utilize PTE 84-24? Also, how will the sale of </a:t>
            </a:r>
            <a:r>
              <a:rPr lang="en-US" dirty="0" smtClean="0">
                <a:latin typeface="+mj-lt"/>
              </a:rPr>
              <a:t>life </a:t>
            </a:r>
            <a:r>
              <a:rPr lang="en-US" dirty="0">
                <a:latin typeface="+mj-lt"/>
              </a:rPr>
              <a:t>i</a:t>
            </a:r>
            <a:r>
              <a:rPr lang="en-US" dirty="0" smtClean="0">
                <a:latin typeface="+mj-lt"/>
              </a:rPr>
              <a:t>nsurance </a:t>
            </a:r>
            <a:r>
              <a:rPr lang="en-US" dirty="0">
                <a:latin typeface="+mj-lt"/>
              </a:rPr>
              <a:t>be impacted - for example, if we use RMDs to fund a WL policy, is this a fiduciary act and what disclosures need to be given at time of sale of the WL?</a:t>
            </a:r>
          </a:p>
        </p:txBody>
      </p:sp>
    </p:spTree>
    <p:extLst>
      <p:ext uri="{BB962C8B-B14F-4D97-AF65-F5344CB8AC3E}">
        <p14:creationId xmlns:p14="http://schemas.microsoft.com/office/powerpoint/2010/main" val="5631719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591017" y="412820"/>
            <a:ext cx="6537960" cy="440125"/>
          </a:xfrm>
        </p:spPr>
        <p:txBody>
          <a:bodyPr>
            <a:normAutofit fontScale="90000"/>
          </a:bodyPr>
          <a:lstStyle/>
          <a:p>
            <a:r>
              <a:rPr lang="en-US" b="1" dirty="0" smtClean="0">
                <a:solidFill>
                  <a:schemeClr val="accent2">
                    <a:lumMod val="50000"/>
                  </a:schemeClr>
                </a:solidFill>
              </a:rPr>
              <a:t>Question 6</a:t>
            </a:r>
            <a:endParaRPr lang="en-US" b="1" dirty="0">
              <a:solidFill>
                <a:schemeClr val="accent2">
                  <a:lumMod val="50000"/>
                </a:schemeClr>
              </a:solidFill>
            </a:endParaRPr>
          </a:p>
        </p:txBody>
      </p:sp>
      <p:sp>
        <p:nvSpPr>
          <p:cNvPr id="5" name="Rectangle 4"/>
          <p:cNvSpPr/>
          <p:nvPr/>
        </p:nvSpPr>
        <p:spPr>
          <a:xfrm>
            <a:off x="524342" y="1300777"/>
            <a:ext cx="7943383" cy="2321276"/>
          </a:xfrm>
          <a:prstGeom prst="rect">
            <a:avLst/>
          </a:prstGeom>
        </p:spPr>
        <p:txBody>
          <a:bodyPr wrap="square">
            <a:spAutoFit/>
          </a:bodyPr>
          <a:lstStyle/>
          <a:p>
            <a:r>
              <a:rPr lang="en-US" dirty="0" smtClean="0">
                <a:latin typeface="+mj-lt"/>
              </a:rPr>
              <a:t>Would </a:t>
            </a:r>
            <a:r>
              <a:rPr lang="en-US" dirty="0">
                <a:latin typeface="+mj-lt"/>
              </a:rPr>
              <a:t>the sale of a variable universal life policy in connection with a recommendation to distribute funds from an IRA plan fall under the BIC Exemption or PTE 84-24? If a recommendation was made in the past to distribute funds from an IRA to purchase life insurance with annual proceeds and scheduled distributions are coming up in 2017 and 2018, would the existing plan fall under the new fiduciary rules?</a:t>
            </a:r>
          </a:p>
          <a:p>
            <a:r>
              <a:rPr lang="en-US" sz="1200" dirty="0">
                <a:latin typeface="+mj-lt"/>
              </a:rPr>
              <a:t> </a:t>
            </a:r>
          </a:p>
          <a:p>
            <a:pPr lvl="0"/>
            <a:endParaRPr lang="en-US" sz="1200" dirty="0">
              <a:latin typeface="+mj-lt"/>
            </a:endParaRPr>
          </a:p>
          <a:p>
            <a:pPr>
              <a:lnSpc>
                <a:spcPct val="107000"/>
              </a:lnSpc>
            </a:pPr>
            <a:endParaRPr lang="en-US" sz="1200" dirty="0">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767694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591017" y="412820"/>
            <a:ext cx="6537960" cy="440125"/>
          </a:xfrm>
        </p:spPr>
        <p:txBody>
          <a:bodyPr>
            <a:normAutofit fontScale="90000"/>
          </a:bodyPr>
          <a:lstStyle/>
          <a:p>
            <a:r>
              <a:rPr lang="en-US" b="1" dirty="0" smtClean="0">
                <a:solidFill>
                  <a:schemeClr val="accent2">
                    <a:lumMod val="50000"/>
                  </a:schemeClr>
                </a:solidFill>
              </a:rPr>
              <a:t>Questions 7</a:t>
            </a:r>
            <a:endParaRPr lang="en-US" b="1" dirty="0">
              <a:solidFill>
                <a:schemeClr val="accent2">
                  <a:lumMod val="50000"/>
                </a:schemeClr>
              </a:solidFill>
            </a:endParaRPr>
          </a:p>
        </p:txBody>
      </p:sp>
      <p:sp>
        <p:nvSpPr>
          <p:cNvPr id="5" name="Rectangle 4"/>
          <p:cNvSpPr/>
          <p:nvPr/>
        </p:nvSpPr>
        <p:spPr>
          <a:xfrm>
            <a:off x="486242" y="1157902"/>
            <a:ext cx="7943383" cy="2782941"/>
          </a:xfrm>
          <a:prstGeom prst="rect">
            <a:avLst/>
          </a:prstGeom>
        </p:spPr>
        <p:txBody>
          <a:bodyPr wrap="square">
            <a:spAutoFit/>
          </a:bodyPr>
          <a:lstStyle/>
          <a:p>
            <a:pPr marL="0" lvl="1"/>
            <a:r>
              <a:rPr lang="en-US" dirty="0" smtClean="0">
                <a:latin typeface="+mj-lt"/>
              </a:rPr>
              <a:t>Would </a:t>
            </a:r>
            <a:r>
              <a:rPr lang="en-US" dirty="0">
                <a:latin typeface="+mj-lt"/>
              </a:rPr>
              <a:t>you consider one </a:t>
            </a:r>
            <a:r>
              <a:rPr lang="en-US" dirty="0" smtClean="0">
                <a:latin typeface="+mj-lt"/>
              </a:rPr>
              <a:t>RIA</a:t>
            </a:r>
            <a:r>
              <a:rPr lang="en-US" dirty="0" smtClean="0">
                <a:latin typeface="+mj-lt"/>
              </a:rPr>
              <a:t> </a:t>
            </a:r>
            <a:r>
              <a:rPr lang="en-US" dirty="0">
                <a:latin typeface="+mj-lt"/>
              </a:rPr>
              <a:t>referring a client to another </a:t>
            </a:r>
            <a:r>
              <a:rPr lang="en-US" dirty="0" smtClean="0">
                <a:latin typeface="+mj-lt"/>
              </a:rPr>
              <a:t>RIA</a:t>
            </a:r>
            <a:r>
              <a:rPr lang="en-US" dirty="0" smtClean="0">
                <a:latin typeface="+mj-lt"/>
              </a:rPr>
              <a:t> </a:t>
            </a:r>
            <a:r>
              <a:rPr lang="en-US" dirty="0">
                <a:latin typeface="+mj-lt"/>
              </a:rPr>
              <a:t>(within the same RIA) to get either a rollover recommendation for a individual or record-keeper recommendation for a plan sponsor a "fiduciary act" within the Referral part of the rule? OR since they are in the same RIA is it NOT a "fiduciary act" </a:t>
            </a:r>
            <a:r>
              <a:rPr lang="en-US" dirty="0" smtClean="0">
                <a:latin typeface="+mj-lt"/>
              </a:rPr>
              <a:t>- it's </a:t>
            </a:r>
            <a:r>
              <a:rPr lang="en-US" dirty="0">
                <a:latin typeface="+mj-lt"/>
              </a:rPr>
              <a:t>just one </a:t>
            </a:r>
            <a:r>
              <a:rPr lang="en-US" dirty="0" smtClean="0">
                <a:latin typeface="+mj-lt"/>
              </a:rPr>
              <a:t>RIA</a:t>
            </a:r>
            <a:r>
              <a:rPr lang="en-US" dirty="0" smtClean="0">
                <a:latin typeface="+mj-lt"/>
              </a:rPr>
              <a:t> </a:t>
            </a:r>
            <a:r>
              <a:rPr lang="en-US" dirty="0">
                <a:latin typeface="+mj-lt"/>
              </a:rPr>
              <a:t>pointing the client to the other </a:t>
            </a:r>
            <a:r>
              <a:rPr lang="en-US" dirty="0" smtClean="0">
                <a:latin typeface="+mj-lt"/>
              </a:rPr>
              <a:t>RIA</a:t>
            </a:r>
            <a:r>
              <a:rPr lang="en-US" dirty="0" smtClean="0">
                <a:latin typeface="+mj-lt"/>
              </a:rPr>
              <a:t> </a:t>
            </a:r>
            <a:r>
              <a:rPr lang="en-US" dirty="0">
                <a:latin typeface="+mj-lt"/>
              </a:rPr>
              <a:t>within the RIA that handles that kind of business.  </a:t>
            </a:r>
            <a:endParaRPr lang="en-US" dirty="0" smtClean="0">
              <a:latin typeface="+mj-lt"/>
            </a:endParaRPr>
          </a:p>
          <a:p>
            <a:pPr lvl="0"/>
            <a:endParaRPr lang="en-US" dirty="0">
              <a:latin typeface="+mj-lt"/>
            </a:endParaRPr>
          </a:p>
          <a:p>
            <a:pPr lvl="0"/>
            <a:endParaRPr lang="en-US" sz="1200" dirty="0">
              <a:latin typeface="+mj-lt"/>
            </a:endParaRPr>
          </a:p>
          <a:p>
            <a:endParaRPr lang="en-US" sz="1200" dirty="0">
              <a:latin typeface="+mj-lt"/>
            </a:endParaRPr>
          </a:p>
          <a:p>
            <a:pPr lvl="0"/>
            <a:endParaRPr lang="en-US" sz="1200" dirty="0">
              <a:latin typeface="+mj-lt"/>
            </a:endParaRPr>
          </a:p>
          <a:p>
            <a:pPr>
              <a:lnSpc>
                <a:spcPct val="107000"/>
              </a:lnSpc>
            </a:pPr>
            <a:endParaRPr lang="en-US" sz="1200" dirty="0">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911583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591017" y="412820"/>
            <a:ext cx="6537960" cy="440125"/>
          </a:xfrm>
        </p:spPr>
        <p:txBody>
          <a:bodyPr>
            <a:normAutofit fontScale="90000"/>
          </a:bodyPr>
          <a:lstStyle/>
          <a:p>
            <a:r>
              <a:rPr lang="en-US" b="1" dirty="0" smtClean="0">
                <a:solidFill>
                  <a:schemeClr val="accent2">
                    <a:lumMod val="50000"/>
                  </a:schemeClr>
                </a:solidFill>
              </a:rPr>
              <a:t>Questions 8</a:t>
            </a:r>
            <a:endParaRPr lang="en-US" b="1" dirty="0">
              <a:solidFill>
                <a:schemeClr val="accent2">
                  <a:lumMod val="50000"/>
                </a:schemeClr>
              </a:solidFill>
            </a:endParaRPr>
          </a:p>
        </p:txBody>
      </p:sp>
      <p:sp>
        <p:nvSpPr>
          <p:cNvPr id="5" name="Rectangle 4"/>
          <p:cNvSpPr/>
          <p:nvPr/>
        </p:nvSpPr>
        <p:spPr>
          <a:xfrm>
            <a:off x="476717" y="1176952"/>
            <a:ext cx="7943383" cy="2228944"/>
          </a:xfrm>
          <a:prstGeom prst="rect">
            <a:avLst/>
          </a:prstGeom>
        </p:spPr>
        <p:txBody>
          <a:bodyPr wrap="square">
            <a:spAutoFit/>
          </a:bodyPr>
          <a:lstStyle/>
          <a:p>
            <a:pPr marL="0" lvl="1"/>
            <a:r>
              <a:rPr lang="en-US" dirty="0" smtClean="0">
                <a:latin typeface="+mj-lt"/>
              </a:rPr>
              <a:t>For </a:t>
            </a:r>
            <a:r>
              <a:rPr lang="en-US" dirty="0">
                <a:latin typeface="+mj-lt"/>
              </a:rPr>
              <a:t>the small plan market; do you see B/Ds that are looking to use the BICE creating a process within the home office to generate the documented process to determine that a sale is in the best interest of the client? Or are they providing a software tool to the field force to generate that documentation on their own in the field</a:t>
            </a:r>
            <a:r>
              <a:rPr lang="en-US" dirty="0" smtClean="0">
                <a:latin typeface="+mj-lt"/>
              </a:rPr>
              <a:t>?</a:t>
            </a:r>
          </a:p>
          <a:p>
            <a:pPr lvl="0"/>
            <a:endParaRPr lang="en-US" sz="1200" dirty="0">
              <a:latin typeface="+mj-lt"/>
            </a:endParaRPr>
          </a:p>
          <a:p>
            <a:endParaRPr lang="en-US" sz="1200" dirty="0">
              <a:latin typeface="+mj-lt"/>
            </a:endParaRPr>
          </a:p>
          <a:p>
            <a:pPr lvl="0"/>
            <a:endParaRPr lang="en-US" sz="1200" dirty="0">
              <a:latin typeface="+mj-lt"/>
            </a:endParaRPr>
          </a:p>
          <a:p>
            <a:pPr>
              <a:lnSpc>
                <a:spcPct val="107000"/>
              </a:lnSpc>
            </a:pPr>
            <a:endParaRPr lang="en-US" sz="1200" dirty="0">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905618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591017" y="412820"/>
            <a:ext cx="6537960" cy="440125"/>
          </a:xfrm>
        </p:spPr>
        <p:txBody>
          <a:bodyPr>
            <a:normAutofit fontScale="90000"/>
          </a:bodyPr>
          <a:lstStyle/>
          <a:p>
            <a:r>
              <a:rPr lang="en-US" b="1" dirty="0" smtClean="0">
                <a:solidFill>
                  <a:schemeClr val="accent2">
                    <a:lumMod val="50000"/>
                  </a:schemeClr>
                </a:solidFill>
              </a:rPr>
              <a:t>Question 9</a:t>
            </a:r>
            <a:endParaRPr lang="en-US" b="1" dirty="0">
              <a:solidFill>
                <a:schemeClr val="accent2">
                  <a:lumMod val="50000"/>
                </a:schemeClr>
              </a:solidFill>
            </a:endParaRPr>
          </a:p>
        </p:txBody>
      </p:sp>
      <p:sp>
        <p:nvSpPr>
          <p:cNvPr id="5" name="Rectangle 4"/>
          <p:cNvSpPr/>
          <p:nvPr/>
        </p:nvSpPr>
        <p:spPr>
          <a:xfrm>
            <a:off x="514817" y="1319827"/>
            <a:ext cx="8286283" cy="1213281"/>
          </a:xfrm>
          <a:prstGeom prst="rect">
            <a:avLst/>
          </a:prstGeom>
        </p:spPr>
        <p:txBody>
          <a:bodyPr wrap="square">
            <a:spAutoFit/>
          </a:bodyPr>
          <a:lstStyle/>
          <a:p>
            <a:r>
              <a:rPr lang="en-US" dirty="0" smtClean="0">
                <a:latin typeface="+mj-lt"/>
              </a:rPr>
              <a:t>Does </a:t>
            </a:r>
            <a:r>
              <a:rPr lang="en-US" dirty="0">
                <a:latin typeface="+mj-lt"/>
              </a:rPr>
              <a:t>the new Fiduciary rule apply to Non </a:t>
            </a:r>
            <a:r>
              <a:rPr lang="en-US" dirty="0" smtClean="0">
                <a:latin typeface="+mj-lt"/>
              </a:rPr>
              <a:t>ERISA </a:t>
            </a:r>
            <a:r>
              <a:rPr lang="en-US" dirty="0">
                <a:latin typeface="+mj-lt"/>
              </a:rPr>
              <a:t>403b plans? Specifically the K-12 market?</a:t>
            </a:r>
          </a:p>
          <a:p>
            <a:r>
              <a:rPr lang="en-US" sz="1200" dirty="0">
                <a:latin typeface="+mj-lt"/>
              </a:rPr>
              <a:t> </a:t>
            </a:r>
          </a:p>
          <a:p>
            <a:pPr lvl="0"/>
            <a:endParaRPr lang="en-US" sz="1200" dirty="0">
              <a:latin typeface="+mj-lt"/>
            </a:endParaRPr>
          </a:p>
          <a:p>
            <a:pPr>
              <a:lnSpc>
                <a:spcPct val="107000"/>
              </a:lnSpc>
            </a:pPr>
            <a:endParaRPr lang="en-US" sz="1200" dirty="0">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207100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591017" y="412820"/>
            <a:ext cx="6537960" cy="440125"/>
          </a:xfrm>
        </p:spPr>
        <p:txBody>
          <a:bodyPr>
            <a:normAutofit fontScale="90000"/>
          </a:bodyPr>
          <a:lstStyle/>
          <a:p>
            <a:r>
              <a:rPr lang="en-US" b="1" dirty="0" smtClean="0">
                <a:solidFill>
                  <a:schemeClr val="accent2">
                    <a:lumMod val="50000"/>
                  </a:schemeClr>
                </a:solidFill>
              </a:rPr>
              <a:t>Question 10</a:t>
            </a:r>
            <a:endParaRPr lang="en-US" b="1" dirty="0">
              <a:solidFill>
                <a:schemeClr val="accent2">
                  <a:lumMod val="50000"/>
                </a:schemeClr>
              </a:solidFill>
            </a:endParaRPr>
          </a:p>
        </p:txBody>
      </p:sp>
      <p:sp>
        <p:nvSpPr>
          <p:cNvPr id="5" name="Rectangle 4"/>
          <p:cNvSpPr/>
          <p:nvPr/>
        </p:nvSpPr>
        <p:spPr>
          <a:xfrm>
            <a:off x="505292" y="1291252"/>
            <a:ext cx="7943383" cy="1397947"/>
          </a:xfrm>
          <a:prstGeom prst="rect">
            <a:avLst/>
          </a:prstGeom>
        </p:spPr>
        <p:txBody>
          <a:bodyPr wrap="square">
            <a:spAutoFit/>
          </a:bodyPr>
          <a:lstStyle/>
          <a:p>
            <a:r>
              <a:rPr lang="en-US" dirty="0" smtClean="0">
                <a:latin typeface="+mj-lt"/>
              </a:rPr>
              <a:t>Regarding </a:t>
            </a:r>
            <a:r>
              <a:rPr lang="en-US" dirty="0">
                <a:latin typeface="+mj-lt"/>
              </a:rPr>
              <a:t>the sale of fixed annuities via both licensed bankers and Series 7 financial advisers.... do traditional MYGA fixed products fall under the DOL rules? Are they in reality or perceived to be less risk by regulators?</a:t>
            </a:r>
          </a:p>
          <a:p>
            <a:pPr lvl="0"/>
            <a:endParaRPr lang="en-US" dirty="0">
              <a:latin typeface="+mj-lt"/>
            </a:endParaRPr>
          </a:p>
          <a:p>
            <a:pPr>
              <a:lnSpc>
                <a:spcPct val="107000"/>
              </a:lnSpc>
            </a:pPr>
            <a:endParaRPr lang="en-US" sz="1200" dirty="0">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807220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591017" y="412820"/>
            <a:ext cx="6537960" cy="440125"/>
          </a:xfrm>
        </p:spPr>
        <p:txBody>
          <a:bodyPr>
            <a:normAutofit fontScale="90000"/>
          </a:bodyPr>
          <a:lstStyle/>
          <a:p>
            <a:r>
              <a:rPr lang="en-US" b="1" dirty="0" smtClean="0">
                <a:solidFill>
                  <a:schemeClr val="accent2">
                    <a:lumMod val="50000"/>
                  </a:schemeClr>
                </a:solidFill>
              </a:rPr>
              <a:t>Question 11</a:t>
            </a:r>
            <a:endParaRPr lang="en-US" b="1" dirty="0">
              <a:solidFill>
                <a:schemeClr val="accent2">
                  <a:lumMod val="50000"/>
                </a:schemeClr>
              </a:solidFill>
            </a:endParaRPr>
          </a:p>
        </p:txBody>
      </p:sp>
      <p:sp>
        <p:nvSpPr>
          <p:cNvPr id="5" name="Rectangle 4"/>
          <p:cNvSpPr/>
          <p:nvPr/>
        </p:nvSpPr>
        <p:spPr>
          <a:xfrm>
            <a:off x="524342" y="1262677"/>
            <a:ext cx="8276758" cy="2782941"/>
          </a:xfrm>
          <a:prstGeom prst="rect">
            <a:avLst/>
          </a:prstGeom>
        </p:spPr>
        <p:txBody>
          <a:bodyPr wrap="square">
            <a:spAutoFit/>
          </a:bodyPr>
          <a:lstStyle/>
          <a:p>
            <a:pPr marL="0" lvl="1"/>
            <a:r>
              <a:rPr lang="en-US" dirty="0" smtClean="0">
                <a:latin typeface="+mj-lt"/>
              </a:rPr>
              <a:t>The </a:t>
            </a:r>
            <a:r>
              <a:rPr lang="en-US" dirty="0" smtClean="0">
                <a:latin typeface="+mj-lt"/>
              </a:rPr>
              <a:t>Best Interest </a:t>
            </a:r>
            <a:r>
              <a:rPr lang="en-US" dirty="0">
                <a:latin typeface="+mj-lt"/>
              </a:rPr>
              <a:t>standard is clearly one in which a financial institution (1) eliminates as many conflicts with the client as possible and mitigates and then discloses the remaining conflicts under the BICE, as well as (2) looks for expense reductions and only offers reasonable cost investment products to the client. BUT... what ELSE should a firm be supervising to? A </a:t>
            </a:r>
            <a:r>
              <a:rPr lang="en-US" dirty="0" smtClean="0">
                <a:latin typeface="+mj-lt"/>
              </a:rPr>
              <a:t>B-D </a:t>
            </a:r>
            <a:r>
              <a:rPr lang="en-US" dirty="0">
                <a:latin typeface="+mj-lt"/>
              </a:rPr>
              <a:t>has a ton of Regulatory Notices and FINRA Suitability Rule 2111.... but what else should a firm be </a:t>
            </a:r>
            <a:r>
              <a:rPr lang="en-US" dirty="0" smtClean="0">
                <a:latin typeface="+mj-lt"/>
              </a:rPr>
              <a:t>supervising </a:t>
            </a:r>
            <a:r>
              <a:rPr lang="en-US" dirty="0">
                <a:latin typeface="+mj-lt"/>
              </a:rPr>
              <a:t>for BICE clients??? </a:t>
            </a:r>
          </a:p>
          <a:p>
            <a:pPr marL="0" lvl="1"/>
            <a:r>
              <a:rPr lang="en-US" dirty="0">
                <a:latin typeface="+mj-lt"/>
              </a:rPr>
              <a:t> </a:t>
            </a:r>
          </a:p>
          <a:p>
            <a:pPr marL="0" lvl="1"/>
            <a:endParaRPr lang="en-US" dirty="0">
              <a:latin typeface="+mj-lt"/>
            </a:endParaRPr>
          </a:p>
          <a:p>
            <a:r>
              <a:rPr lang="en-US" dirty="0">
                <a:latin typeface="+mj-lt"/>
              </a:rPr>
              <a:t> </a:t>
            </a:r>
          </a:p>
          <a:p>
            <a:pPr>
              <a:lnSpc>
                <a:spcPct val="107000"/>
              </a:lnSpc>
            </a:pPr>
            <a:endParaRPr lang="en-US" sz="1200" dirty="0">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8479803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591017" y="412820"/>
            <a:ext cx="6537960" cy="440125"/>
          </a:xfrm>
        </p:spPr>
        <p:txBody>
          <a:bodyPr>
            <a:normAutofit fontScale="90000"/>
          </a:bodyPr>
          <a:lstStyle/>
          <a:p>
            <a:r>
              <a:rPr lang="en-US" b="1" dirty="0" smtClean="0">
                <a:solidFill>
                  <a:schemeClr val="accent2">
                    <a:lumMod val="50000"/>
                  </a:schemeClr>
                </a:solidFill>
              </a:rPr>
              <a:t>Question </a:t>
            </a:r>
            <a:r>
              <a:rPr lang="en-US" b="1" dirty="0" smtClean="0">
                <a:solidFill>
                  <a:schemeClr val="accent2">
                    <a:lumMod val="50000"/>
                  </a:schemeClr>
                </a:solidFill>
              </a:rPr>
              <a:t>12</a:t>
            </a:r>
            <a:endParaRPr lang="en-US" b="1" dirty="0">
              <a:solidFill>
                <a:schemeClr val="accent2">
                  <a:lumMod val="50000"/>
                </a:schemeClr>
              </a:solidFill>
            </a:endParaRPr>
          </a:p>
        </p:txBody>
      </p:sp>
      <p:sp>
        <p:nvSpPr>
          <p:cNvPr id="5" name="Rectangle 4"/>
          <p:cNvSpPr/>
          <p:nvPr/>
        </p:nvSpPr>
        <p:spPr>
          <a:xfrm>
            <a:off x="524342" y="1262677"/>
            <a:ext cx="8276758" cy="751616"/>
          </a:xfrm>
          <a:prstGeom prst="rect">
            <a:avLst/>
          </a:prstGeom>
        </p:spPr>
        <p:txBody>
          <a:bodyPr wrap="square">
            <a:spAutoFit/>
          </a:bodyPr>
          <a:lstStyle/>
          <a:p>
            <a:r>
              <a:rPr lang="en-US" sz="1200" dirty="0">
                <a:latin typeface="+mj-lt"/>
              </a:rPr>
              <a:t> </a:t>
            </a:r>
          </a:p>
          <a:p>
            <a:r>
              <a:rPr lang="en-US" dirty="0" smtClean="0">
                <a:latin typeface="+mj-lt"/>
              </a:rPr>
              <a:t>12b1's </a:t>
            </a:r>
            <a:r>
              <a:rPr lang="en-US" dirty="0">
                <a:latin typeface="+mj-lt"/>
              </a:rPr>
              <a:t>- can a Registered Rep sell a plan that has A </a:t>
            </a:r>
            <a:r>
              <a:rPr lang="en-US" dirty="0" smtClean="0">
                <a:latin typeface="+mj-lt"/>
              </a:rPr>
              <a:t>Shares?</a:t>
            </a:r>
            <a:endParaRPr lang="en-US" dirty="0">
              <a:latin typeface="+mj-lt"/>
            </a:endParaRPr>
          </a:p>
          <a:p>
            <a:pPr>
              <a:lnSpc>
                <a:spcPct val="107000"/>
              </a:lnSpc>
            </a:pPr>
            <a:endParaRPr lang="en-US" sz="1200" dirty="0">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77360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Tier 3"/>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1714739"/>
          </a:xfrm>
          <a:prstGeom prst="rect">
            <a:avLst/>
          </a:prstGeom>
        </p:spPr>
      </p:pic>
      <p:sp>
        <p:nvSpPr>
          <p:cNvPr id="9" name="Rectangle 8"/>
          <p:cNvSpPr/>
          <p:nvPr/>
        </p:nvSpPr>
        <p:spPr>
          <a:xfrm>
            <a:off x="552917" y="2615227"/>
            <a:ext cx="8276758" cy="1687641"/>
          </a:xfrm>
          <a:prstGeom prst="rect">
            <a:avLst/>
          </a:prstGeom>
        </p:spPr>
        <p:txBody>
          <a:bodyPr wrap="square">
            <a:spAutoFit/>
          </a:bodyPr>
          <a:lstStyle/>
          <a:p>
            <a:pPr>
              <a:lnSpc>
                <a:spcPts val="3800"/>
              </a:lnSpc>
              <a:spcBef>
                <a:spcPct val="0"/>
              </a:spcBef>
            </a:pPr>
            <a:r>
              <a:rPr lang="en-US" sz="3200" b="1" dirty="0">
                <a:solidFill>
                  <a:schemeClr val="accent2">
                    <a:lumMod val="50000"/>
                  </a:schemeClr>
                </a:solidFill>
                <a:latin typeface="+mj-lt"/>
                <a:ea typeface="+mj-ea"/>
                <a:cs typeface="+mj-cs"/>
              </a:rPr>
              <a:t>QUESTIONS FOR Marcia Wagner </a:t>
            </a:r>
          </a:p>
          <a:p>
            <a:endParaRPr lang="en-US" dirty="0" smtClean="0">
              <a:latin typeface="+mj-lt"/>
            </a:endParaRPr>
          </a:p>
          <a:p>
            <a:r>
              <a:rPr lang="en-US" dirty="0" smtClean="0">
                <a:latin typeface="+mj-lt"/>
              </a:rPr>
              <a:t>Have a question you would like our Presenter Marcia Wagner to Answer?</a:t>
            </a:r>
          </a:p>
          <a:p>
            <a:endParaRPr lang="en-US" dirty="0">
              <a:latin typeface="+mj-lt"/>
            </a:endParaRPr>
          </a:p>
          <a:p>
            <a:r>
              <a:rPr lang="en-US" dirty="0" smtClean="0">
                <a:latin typeface="+mj-lt"/>
              </a:rPr>
              <a:t>Please email Deb Dupont @ </a:t>
            </a:r>
            <a:r>
              <a:rPr lang="en-US" dirty="0" smtClean="0">
                <a:latin typeface="+mj-lt"/>
                <a:hlinkClick r:id="rId3"/>
              </a:rPr>
              <a:t>ddupont@limra.com</a:t>
            </a:r>
            <a:r>
              <a:rPr lang="en-US" dirty="0" smtClean="0">
                <a:latin typeface="+mj-lt"/>
              </a:rPr>
              <a:t> </a:t>
            </a:r>
            <a:endParaRPr lang="en-US" sz="1200" dirty="0">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53060223"/>
      </p:ext>
    </p:extLst>
  </p:cSld>
  <p:clrMapOvr>
    <a:masterClrMapping/>
  </p:clrMapOvr>
  <p:timing>
    <p:tnLst>
      <p:par>
        <p:cTn id="1" dur="indefinite" restart="never" nodeType="tmRoot"/>
      </p:par>
    </p:tnLst>
  </p:timing>
</p:sld>
</file>

<file path=ppt/theme/theme1.xml><?xml version="1.0" encoding="utf-8"?>
<a:theme xmlns:a="http://schemas.openxmlformats.org/drawingml/2006/main" name="SRI Presentation Template">
  <a:themeElements>
    <a:clrScheme name="SRI Color Palette-2014">
      <a:dk1>
        <a:sysClr val="windowText" lastClr="000000"/>
      </a:dk1>
      <a:lt1>
        <a:sysClr val="window" lastClr="FFFFFF"/>
      </a:lt1>
      <a:dk2>
        <a:srgbClr val="3E528C"/>
      </a:dk2>
      <a:lt2>
        <a:srgbClr val="C9C2D1"/>
      </a:lt2>
      <a:accent1>
        <a:srgbClr val="005CAA"/>
      </a:accent1>
      <a:accent2>
        <a:srgbClr val="C4D8AA"/>
      </a:accent2>
      <a:accent3>
        <a:srgbClr val="002E6C"/>
      </a:accent3>
      <a:accent4>
        <a:srgbClr val="4B772D"/>
      </a:accent4>
      <a:accent5>
        <a:srgbClr val="6CA4D6"/>
      </a:accent5>
      <a:accent6>
        <a:srgbClr val="88AB4F"/>
      </a:accent6>
      <a:hlink>
        <a:srgbClr val="187DFF"/>
      </a:hlink>
      <a:folHlink>
        <a:srgbClr val="7030A0"/>
      </a:folHlink>
    </a:clrScheme>
    <a:fontScheme name="SRI FONT Them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Sensitivity xmlns="ff47d776-8114-4207-8cc3-ed44e79849e7">Internal Use</Sensitivity>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988DEAB4620394CAB707C3ADAEB2CCB" ma:contentTypeVersion="0" ma:contentTypeDescription="Create a new document." ma:contentTypeScope="" ma:versionID="4989a12bd28d63f65570d96f74771fd4">
  <xsd:schema xmlns:xsd="http://www.w3.org/2001/XMLSchema" xmlns:p="http://schemas.microsoft.com/office/2006/metadata/properties" xmlns:ns2="ff47d776-8114-4207-8cc3-ed44e79849e7" targetNamespace="http://schemas.microsoft.com/office/2006/metadata/properties" ma:root="true" ma:fieldsID="5d428d8b8bd607e80abe05bb98f5a17b" ns2:_="">
    <xsd:import namespace="ff47d776-8114-4207-8cc3-ed44e79849e7"/>
    <xsd:element name="properties">
      <xsd:complexType>
        <xsd:sequence>
          <xsd:element name="documentManagement">
            <xsd:complexType>
              <xsd:all>
                <xsd:element ref="ns2:Sensitivity" minOccurs="0"/>
              </xsd:all>
            </xsd:complexType>
          </xsd:element>
        </xsd:sequence>
      </xsd:complexType>
    </xsd:element>
  </xsd:schema>
  <xsd:schema xmlns:xsd="http://www.w3.org/2001/XMLSchema" xmlns:dms="http://schemas.microsoft.com/office/2006/documentManagement/types" targetNamespace="ff47d776-8114-4207-8cc3-ed44e79849e7" elementFormDefault="qualified">
    <xsd:import namespace="http://schemas.microsoft.com/office/2006/documentManagement/types"/>
    <xsd:element name="Sensitivity" ma:index="8" nillable="true" ma:displayName="Sensitivity" ma:default="Internal Use" ma:format="Dropdown" ma:internalName="Sensitivity">
      <xsd:simpleType>
        <xsd:restriction base="dms:Choice">
          <xsd:enumeration value="Public"/>
          <xsd:enumeration value="Member Only"/>
          <xsd:enumeration value="Internal Use"/>
          <xsd:enumeration value="Confidential"/>
          <xsd:enumeration value="Secret"/>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28284C8-CE8E-4C84-A50B-19BAF4C7BAD6}">
  <ds:schemaRefs>
    <ds:schemaRef ds:uri="http://schemas.microsoft.com/office/2006/metadata/properties"/>
    <ds:schemaRef ds:uri="http://schemas.openxmlformats.org/package/2006/metadata/core-properties"/>
    <ds:schemaRef ds:uri="http://schemas.microsoft.com/office/2006/documentManagement/types"/>
    <ds:schemaRef ds:uri="http://purl.org/dc/terms/"/>
    <ds:schemaRef ds:uri="http://purl.org/dc/elements/1.1/"/>
    <ds:schemaRef ds:uri="http://purl.org/dc/dcmitype/"/>
    <ds:schemaRef ds:uri="ff47d776-8114-4207-8cc3-ed44e79849e7"/>
    <ds:schemaRef ds:uri="http://www.w3.org/XML/1998/namespace"/>
  </ds:schemaRefs>
</ds:datastoreItem>
</file>

<file path=customXml/itemProps2.xml><?xml version="1.0" encoding="utf-8"?>
<ds:datastoreItem xmlns:ds="http://schemas.openxmlformats.org/officeDocument/2006/customXml" ds:itemID="{ED4F712D-75C3-48DC-B414-E4A8F263C6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f47d776-8114-4207-8cc3-ed44e79849e7"/>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3.xml><?xml version="1.0" encoding="utf-8"?>
<ds:datastoreItem xmlns:ds="http://schemas.openxmlformats.org/officeDocument/2006/customXml" ds:itemID="{00837410-FE71-4B0D-B719-CB18F2F8C82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2789</TotalTime>
  <Words>652</Words>
  <Application>Microsoft Office PowerPoint</Application>
  <PresentationFormat>On-screen Show (4:3)</PresentationFormat>
  <Paragraphs>61</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Arial Narrow</vt:lpstr>
      <vt:lpstr>Calibri</vt:lpstr>
      <vt:lpstr>Calibri Light</vt:lpstr>
      <vt:lpstr>Symbol</vt:lpstr>
      <vt:lpstr>Times New Roman</vt:lpstr>
      <vt:lpstr>Wingdings</vt:lpstr>
      <vt:lpstr>SRI Presentation Template</vt:lpstr>
      <vt:lpstr>PowerPoint Presentation</vt:lpstr>
      <vt:lpstr>Question 1</vt:lpstr>
      <vt:lpstr>Question 2</vt:lpstr>
      <vt:lpstr>Question 3</vt:lpstr>
      <vt:lpstr>Question 4</vt:lpstr>
      <vt:lpstr>Question 5</vt:lpstr>
      <vt:lpstr>Question 6</vt:lpstr>
      <vt:lpstr>Questions 7</vt:lpstr>
      <vt:lpstr>Questions 8</vt:lpstr>
      <vt:lpstr>Question 9</vt:lpstr>
      <vt:lpstr>Question 10</vt:lpstr>
      <vt:lpstr>Question 11</vt:lpstr>
      <vt:lpstr>Question 12</vt:lpstr>
      <vt:lpstr>PowerPoint Presentation</vt:lpstr>
    </vt:vector>
  </TitlesOfParts>
  <Company>LL Global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Goes Here</dc:title>
  <dc:creator>mhilla</dc:creator>
  <cp:lastModifiedBy>Salka, Alison</cp:lastModifiedBy>
  <cp:revision>296</cp:revision>
  <dcterms:created xsi:type="dcterms:W3CDTF">2014-07-31T19:09:45Z</dcterms:created>
  <dcterms:modified xsi:type="dcterms:W3CDTF">2016-07-12T13:45:05Z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ample Report Image">
    <vt:lpwstr/>
  </property>
  <property fmtid="{D5CDD505-2E9C-101B-9397-08002B2CF9AE}" pid="3" name="ContentTypeId">
    <vt:lpwstr>0x010100B988DEAB4620394CAB707C3ADAEB2CCB</vt:lpwstr>
  </property>
</Properties>
</file>