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21"/>
  </p:notesMasterIdLst>
  <p:handoutMasterIdLst>
    <p:handoutMasterId r:id="rId22"/>
  </p:handoutMasterIdLst>
  <p:sldIdLst>
    <p:sldId id="467" r:id="rId2"/>
    <p:sldId id="640" r:id="rId3"/>
    <p:sldId id="648" r:id="rId4"/>
    <p:sldId id="649" r:id="rId5"/>
    <p:sldId id="650" r:id="rId6"/>
    <p:sldId id="651" r:id="rId7"/>
    <p:sldId id="654" r:id="rId8"/>
    <p:sldId id="667" r:id="rId9"/>
    <p:sldId id="655" r:id="rId10"/>
    <p:sldId id="620" r:id="rId11"/>
    <p:sldId id="622" r:id="rId12"/>
    <p:sldId id="623" r:id="rId13"/>
    <p:sldId id="619" r:id="rId14"/>
    <p:sldId id="656" r:id="rId15"/>
    <p:sldId id="660" r:id="rId16"/>
    <p:sldId id="663" r:id="rId17"/>
    <p:sldId id="668" r:id="rId18"/>
    <p:sldId id="666" r:id="rId19"/>
    <p:sldId id="659" r:id="rId20"/>
  </p:sldIdLst>
  <p:sldSz cx="9144000" cy="6858000" type="screen4x3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eaghan Barnett" initials="MB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91" autoAdjust="0"/>
    <p:restoredTop sz="95707" autoAdjust="0"/>
  </p:normalViewPr>
  <p:slideViewPr>
    <p:cSldViewPr>
      <p:cViewPr>
        <p:scale>
          <a:sx n="70" d="100"/>
          <a:sy n="70" d="100"/>
        </p:scale>
        <p:origin x="-43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145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732" y="1800"/>
      </p:cViewPr>
      <p:guideLst>
        <p:guide orient="horz" pos="2932"/>
        <p:guide pos="2213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" y="0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1" tIns="45786" rIns="91571" bIns="45786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7534" y="0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1" tIns="45786" rIns="91571" bIns="45786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7C13C162-FF4A-4D3B-953C-683E06DB2167}" type="datetimeFigureOut">
              <a:rPr lang="en-US"/>
              <a:pPr>
                <a:defRPr/>
              </a:pPr>
              <a:t>3/17/2017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4" y="8841741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1" tIns="45786" rIns="91571" bIns="45786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7534" y="8841741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1" tIns="45786" rIns="91571" bIns="45786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69D44C23-A377-4E26-B1B8-48854E0FEF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" y="0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1" tIns="45786" rIns="91571" bIns="4578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7534" y="0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1" tIns="45786" rIns="91571" bIns="4578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5863" y="698500"/>
            <a:ext cx="4654550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2946" y="4422462"/>
            <a:ext cx="5618800" cy="4188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1" tIns="45786" rIns="91571" bIns="457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4" y="8841741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1" tIns="45786" rIns="91571" bIns="4578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7534" y="8841741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1" tIns="45786" rIns="91571" bIns="4578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B49C6D9-F17C-45B5-9A7F-C5A98FEF49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932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4019" indent="-286164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4647" indent="-228931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2504" indent="-228931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60363" indent="-228931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8222" indent="-228931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6080" indent="-228931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33939" indent="-228931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91798" indent="-228931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>
                <a:latin typeface="Arial" charset="0"/>
              </a:rPr>
              <a:pPr eaLnBrk="1" hangingPunct="1"/>
              <a:t>1</a:t>
            </a:fld>
            <a:endParaRPr lang="en-US" sz="1200" dirty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11188"/>
            <a:ext cx="4654550" cy="3490912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2148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4275" y="698500"/>
            <a:ext cx="46545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3975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A494E-20AD-4025-8A4F-863C0FF8BB4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3993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2946" y="4422461"/>
            <a:ext cx="5618800" cy="4346889"/>
          </a:xfrm>
        </p:spPr>
        <p:txBody>
          <a:bodyPr/>
          <a:lstStyle/>
          <a:p>
            <a:endParaRPr lang="en-US" b="0" i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A494E-20AD-4025-8A4F-863C0FF8BB4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6126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4275" y="698500"/>
            <a:ext cx="4654550" cy="3490913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7</a:t>
            </a:fld>
            <a:endParaRPr lang="en-US"/>
          </a:p>
        </p:txBody>
      </p:sp>
      <p:sp>
        <p:nvSpPr>
          <p:cNvPr id="6" name="Notes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571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A494E-20AD-4025-8A4F-863C0FF8BB4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957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9034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37721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0288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5616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0784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243507-6030-47B1-B6F2-C4FBE16903C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9138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243507-6030-47B1-B6F2-C4FBE16903C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4988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85293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1514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4019" indent="-286164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4647" indent="-228931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2504" indent="-228931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60363" indent="-228931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8222" indent="-228931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6080" indent="-228931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33939" indent="-228931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91798" indent="-228931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>
                <a:latin typeface="Arial" charset="0"/>
              </a:rPr>
              <a:pPr eaLnBrk="1" hangingPunct="1"/>
              <a:t>19</a:t>
            </a:fld>
            <a:endParaRPr lang="en-US" sz="1200" dirty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11188"/>
            <a:ext cx="4654550" cy="3490912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F109A-F57D-4FB8-9DFD-5E3D9F376472}" type="datetime1">
              <a:rPr lang="en-US"/>
              <a:pPr>
                <a:defRPr/>
              </a:pPr>
              <a:t>3/17/2017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721B-BEC6-4790-98F7-B9E7F1FDDC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401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F0B25-E1DB-487E-99CA-1976194D3012}" type="datetime1">
              <a:rPr lang="en-US"/>
              <a:pPr>
                <a:defRPr/>
              </a:pPr>
              <a:t>3/17/2017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818CC-217F-4484-AEDF-321D6DD1A1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54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3B555-7A4D-4F38-8077-FA0429B9EF04}" type="datetime1">
              <a:rPr lang="en-US"/>
              <a:pPr>
                <a:defRPr/>
              </a:pPr>
              <a:t>3/17/2017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100FF0-D116-4247-92A9-31693A0A0E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34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9ADF6-2F2A-4440-9AD2-CF628F2A1EEF}" type="datetime1">
              <a:rPr lang="en-US"/>
              <a:pPr>
                <a:defRPr/>
              </a:pPr>
              <a:t>3/17/2017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CFAE3-E1F0-425E-ACAF-19A60CBDE4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845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245F1-EE49-48BF-B85E-FB7532F1FE77}" type="datetime1">
              <a:rPr lang="en-US"/>
              <a:pPr>
                <a:defRPr/>
              </a:pPr>
              <a:t>3/17/2017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EEC25A-DAC0-49B0-9600-4DEA5E92E9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87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C7E35-AF31-447B-B317-14B71D540A6D}" type="datetime1">
              <a:rPr lang="en-US"/>
              <a:pPr>
                <a:defRPr/>
              </a:pPr>
              <a:t>3/17/2017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09D47-CFA2-4FA4-A29F-F1A8AF3428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022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73EE3-A95E-43DD-A499-CF769D25A687}" type="datetime1">
              <a:rPr lang="en-US"/>
              <a:pPr>
                <a:defRPr/>
              </a:pPr>
              <a:t>3/17/2017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A06611-272E-4764-A52D-ADD197A6A0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62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B2C67-7B85-4AAC-81CA-4B0DA195F892}" type="datetime1">
              <a:rPr lang="en-US"/>
              <a:pPr>
                <a:defRPr/>
              </a:pPr>
              <a:t>3/17/2017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1FFCC2-FE64-48FE-8CEF-FA918D1CC9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94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4AC3-ED09-4238-AE90-E71F538E54C0}" type="datetime1">
              <a:rPr lang="en-US"/>
              <a:pPr>
                <a:defRPr/>
              </a:pPr>
              <a:t>3/17/2017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266A1B-3F88-48B9-80A0-EACBEBCBB4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19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06D7-D9CD-41AA-98CE-BE089E5E4F19}" type="datetime1">
              <a:rPr lang="en-US"/>
              <a:pPr>
                <a:defRPr/>
              </a:pPr>
              <a:t>3/17/2017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08340-7B5C-4C59-A437-16A6B567D7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515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76411-F605-4341-B46F-350674FDCCE6}" type="datetime1">
              <a:rPr lang="en-US"/>
              <a:pPr>
                <a:defRPr/>
              </a:pPr>
              <a:t>3/17/2017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30F7-33F1-49C4-A384-A240062E84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811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9B50-F796-4400-9E71-75D1DAEEDFF8}" type="datetime1">
              <a:rPr lang="en-US"/>
              <a:pPr>
                <a:defRPr/>
              </a:pPr>
              <a:t>3/17/2017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D87DF-E0CE-4DC9-8BC7-147ADB47C1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356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fld id="{FBF606F7-F2CF-4191-9589-00DEAA84B0A8}" type="datetime1">
              <a:rPr lang="en-US"/>
              <a:pPr>
                <a:defRPr/>
              </a:pPr>
              <a:t>3/17/2017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+mn-cs"/>
              </a:defRPr>
            </a:lvl1pPr>
            <a:extLst/>
          </a:lstStyle>
          <a:p>
            <a:pPr>
              <a:defRPr/>
            </a:pPr>
            <a:fld id="{22882F58-2D88-4991-A3CB-92A7D7EEEF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6" r:id="rId3"/>
    <p:sldLayoutId id="2147484041" r:id="rId4"/>
    <p:sldLayoutId id="2147484047" r:id="rId5"/>
    <p:sldLayoutId id="2147484042" r:id="rId6"/>
    <p:sldLayoutId id="2147484048" r:id="rId7"/>
    <p:sldLayoutId id="2147484049" r:id="rId8"/>
    <p:sldLayoutId id="2147484050" r:id="rId9"/>
    <p:sldLayoutId id="2147484043" r:id="rId10"/>
    <p:sldLayoutId id="2147484044" r:id="rId11"/>
    <p:sldLayoutId id="2147484045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667000"/>
            <a:ext cx="7407275" cy="9144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cs typeface="Arial" charset="0"/>
              </a:rPr>
              <a:t>		</a:t>
            </a:r>
            <a:r>
              <a:rPr lang="en-US" sz="3200" b="1" dirty="0" smtClean="0">
                <a:solidFill>
                  <a:schemeClr val="tx2"/>
                </a:solidFill>
                <a:latin typeface="Arial Narrow" panose="020B0606020202030204" pitchFamily="34" charset="0"/>
                <a:cs typeface="Arial" charset="0"/>
              </a:rPr>
              <a:t>Marcia S. Wagner, Esq.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295400" y="152400"/>
            <a:ext cx="73914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 smtClean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400" b="1" dirty="0" smtClean="0">
                <a:solidFill>
                  <a:schemeClr val="tx2"/>
                </a:solidFill>
              </a:rPr>
              <a:t>GRP ADVISOR ALLIANCE</a:t>
            </a:r>
          </a:p>
          <a:p>
            <a:pPr algn="ctr"/>
            <a:r>
              <a:rPr lang="en-US" sz="4400" b="1" dirty="0" smtClean="0">
                <a:solidFill>
                  <a:schemeClr val="tx2"/>
                </a:solidFill>
              </a:rPr>
              <a:t>NATIONAL CONFERENCE</a:t>
            </a:r>
            <a:endParaRPr lang="en-US" sz="4400" b="1" dirty="0" smtClean="0">
              <a:solidFill>
                <a:schemeClr val="tx2"/>
              </a:solidFill>
            </a:endParaRPr>
          </a:p>
          <a:p>
            <a:pPr algn="ctr"/>
            <a:endParaRPr lang="en-US" sz="3000" b="1" i="1" dirty="0" smtClean="0">
              <a:solidFill>
                <a:schemeClr val="tx2"/>
              </a:solidFill>
            </a:endParaRPr>
          </a:p>
          <a:p>
            <a:pPr algn="ctr"/>
            <a:r>
              <a:rPr lang="en-US" sz="3000" b="1" i="1" dirty="0" smtClean="0">
                <a:solidFill>
                  <a:schemeClr val="tx2"/>
                </a:solidFill>
              </a:rPr>
              <a:t>DOL FIDUCIARY RULE &amp; REAL LIFE</a:t>
            </a:r>
          </a:p>
          <a:p>
            <a:pPr algn="ctr"/>
            <a:r>
              <a:rPr lang="en-US" sz="3000" b="1" i="1" dirty="0" smtClean="0">
                <a:solidFill>
                  <a:schemeClr val="tx2"/>
                </a:solidFill>
              </a:rPr>
              <a:t>IMPACTS TO YOUR PRACTICE</a:t>
            </a:r>
          </a:p>
          <a:p>
            <a:pPr algn="ctr"/>
            <a:endParaRPr lang="en-US" sz="1400" b="1" dirty="0"/>
          </a:p>
          <a:p>
            <a:pPr algn="ctr"/>
            <a:endParaRPr lang="en-US" sz="3200" b="1" dirty="0"/>
          </a:p>
        </p:txBody>
      </p:sp>
      <p:pic>
        <p:nvPicPr>
          <p:cNvPr id="7173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648200"/>
            <a:ext cx="3505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effectLst/>
              </a:rPr>
              <a:t>Topics Impacting the Retirement Plan Industry Today</a:t>
            </a:r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905000"/>
            <a:ext cx="7499350" cy="4343400"/>
          </a:xfrm>
        </p:spPr>
        <p:txBody>
          <a:bodyPr/>
          <a:lstStyle/>
          <a:p>
            <a:pPr marL="82550" indent="0">
              <a:buNone/>
            </a:pPr>
            <a:r>
              <a:rPr lang="en-US" b="1" dirty="0" smtClean="0">
                <a:solidFill>
                  <a:schemeClr val="tx2"/>
                </a:solidFill>
              </a:rPr>
              <a:t>I.    	The Fiduciary Rule</a:t>
            </a:r>
          </a:p>
          <a:p>
            <a:pPr marL="82550" indent="0">
              <a:spcBef>
                <a:spcPts val="0"/>
              </a:spcBef>
              <a:buNone/>
            </a:pPr>
            <a:r>
              <a:rPr lang="en-US" b="1" dirty="0" smtClean="0">
                <a:solidFill>
                  <a:schemeClr val="tx2"/>
                </a:solidFill>
              </a:rPr>
              <a:t>II.   	Court Cases - The recent </a:t>
            </a:r>
            <a:r>
              <a:rPr lang="en-US" b="1" dirty="0">
                <a:solidFill>
                  <a:schemeClr val="tx2"/>
                </a:solidFill>
              </a:rPr>
              <a:t>s</a:t>
            </a:r>
            <a:r>
              <a:rPr lang="en-US" b="1" dirty="0" smtClean="0">
                <a:solidFill>
                  <a:schemeClr val="tx2"/>
                </a:solidFill>
              </a:rPr>
              <a:t>pike in 	</a:t>
            </a:r>
            <a:r>
              <a:rPr lang="en-US" b="1" dirty="0">
                <a:solidFill>
                  <a:schemeClr val="tx2"/>
                </a:solidFill>
              </a:rPr>
              <a:t>r</a:t>
            </a:r>
            <a:r>
              <a:rPr lang="en-US" b="1" dirty="0" smtClean="0">
                <a:solidFill>
                  <a:schemeClr val="tx2"/>
                </a:solidFill>
              </a:rPr>
              <a:t>etirement </a:t>
            </a:r>
            <a:r>
              <a:rPr lang="en-US" b="1" dirty="0">
                <a:solidFill>
                  <a:schemeClr val="tx2"/>
                </a:solidFill>
              </a:rPr>
              <a:t>p</a:t>
            </a:r>
            <a:r>
              <a:rPr lang="en-US" b="1" dirty="0" smtClean="0">
                <a:solidFill>
                  <a:schemeClr val="tx2"/>
                </a:solidFill>
              </a:rPr>
              <a:t>lan litigation</a:t>
            </a:r>
          </a:p>
          <a:p>
            <a:pPr marL="82550" indent="0">
              <a:spcBef>
                <a:spcPts val="0"/>
              </a:spcBef>
              <a:buNone/>
            </a:pPr>
            <a:r>
              <a:rPr lang="en-US" b="1" dirty="0" smtClean="0">
                <a:solidFill>
                  <a:schemeClr val="tx2"/>
                </a:solidFill>
              </a:rPr>
              <a:t>III.  	Upcoming 	Legislation – Its impact on 	the retirement plan </a:t>
            </a:r>
            <a:r>
              <a:rPr lang="en-US" b="1" dirty="0">
                <a:solidFill>
                  <a:schemeClr val="tx2"/>
                </a:solidFill>
              </a:rPr>
              <a:t>i</a:t>
            </a:r>
            <a:r>
              <a:rPr lang="en-US" b="1" dirty="0" smtClean="0">
                <a:solidFill>
                  <a:schemeClr val="tx2"/>
                </a:solidFill>
              </a:rPr>
              <a:t>ndustry</a:t>
            </a:r>
          </a:p>
          <a:p>
            <a:pPr marL="596900" indent="-514350">
              <a:buAutoNum type="arabicPeriod" startAt="3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991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838200"/>
            <a:ext cx="7499350" cy="12192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effectLst/>
              </a:rPr>
              <a:t>I.  FIDUCIARY RULE </a:t>
            </a:r>
            <a:br>
              <a:rPr lang="en-US" b="1" dirty="0" smtClean="0">
                <a:effectLst/>
              </a:rPr>
            </a:br>
            <a:r>
              <a:rPr lang="en-US" b="1" dirty="0" smtClean="0">
                <a:effectLst/>
              </a:rPr>
              <a:t>So</a:t>
            </a:r>
            <a:r>
              <a:rPr lang="en-US" b="1" i="1" dirty="0" smtClean="0">
                <a:effectLst/>
              </a:rPr>
              <a:t> What Should You Do Now?</a:t>
            </a:r>
            <a:endParaRPr lang="en-US" b="1" i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2286000"/>
            <a:ext cx="7499350" cy="3962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Depends on where you sit.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b="1" dirty="0">
                <a:effectLst/>
              </a:rPr>
              <a:t>IARs vs. </a:t>
            </a:r>
            <a:r>
              <a:rPr lang="en-US" sz="4800" b="1" dirty="0" smtClean="0">
                <a:effectLst/>
              </a:rPr>
              <a:t>Registered Reps. </a:t>
            </a:r>
            <a:endParaRPr lang="en-US" sz="48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676400"/>
            <a:ext cx="7543800" cy="4572000"/>
          </a:xfrm>
        </p:spPr>
        <p:txBody>
          <a:bodyPr/>
          <a:lstStyle/>
          <a:p>
            <a:r>
              <a:rPr lang="en-US" dirty="0"/>
              <a:t>IARs are accustomed to being ERISA fiduciaries, but they need to understand that the ERISA requirements are applicable as of 4/10/17 to their </a:t>
            </a:r>
            <a:r>
              <a:rPr lang="en-US" dirty="0" smtClean="0"/>
              <a:t>IRA </a:t>
            </a:r>
            <a:r>
              <a:rPr lang="en-US" dirty="0"/>
              <a:t>clients.</a:t>
            </a:r>
          </a:p>
          <a:p>
            <a:r>
              <a:rPr lang="en-US" dirty="0" smtClean="0"/>
              <a:t>Real </a:t>
            </a:r>
            <a:r>
              <a:rPr lang="en-US" dirty="0"/>
              <a:t>i</a:t>
            </a:r>
            <a:r>
              <a:rPr lang="en-US" dirty="0" smtClean="0"/>
              <a:t>ssue </a:t>
            </a:r>
            <a:r>
              <a:rPr lang="en-US" dirty="0"/>
              <a:t>will be with registered </a:t>
            </a:r>
            <a:r>
              <a:rPr lang="en-US" dirty="0" smtClean="0"/>
              <a:t>reps. </a:t>
            </a:r>
            <a:r>
              <a:rPr lang="en-US" dirty="0"/>
              <a:t>and commissionable sales</a:t>
            </a:r>
            <a:r>
              <a:rPr lang="en-US" dirty="0" smtClean="0"/>
              <a:t>.</a:t>
            </a:r>
          </a:p>
          <a:p>
            <a:r>
              <a:rPr lang="en-US" dirty="0" smtClean="0"/>
              <a:t>Training &amp; Rollout.</a:t>
            </a:r>
          </a:p>
          <a:p>
            <a:pPr marL="8255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499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Anticipated Trends in B/D Industry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727950" cy="55626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Strategic Courses of Action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Levelizing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commissions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structuring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revenue sharing as flat dollar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payments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More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RRs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migrating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to advisory service model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Promoting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advisory programs featuring institutional mutual funds and variable annuities</a:t>
            </a:r>
          </a:p>
          <a:p>
            <a:pPr marL="392113" indent="-265113"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Support for Smaller Retirement Accounts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Reducing minimums for advisory programs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Relying on Computer Model Exemption            (robo-advice) to earn commissions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 Fee Compression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Increased Margin Compression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09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467600" cy="12493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effectLst/>
              </a:rPr>
              <a:t>BD Firm/BIC </a:t>
            </a:r>
            <a:r>
              <a:rPr lang="en-US" b="1" dirty="0">
                <a:effectLst/>
              </a:rPr>
              <a:t>Officer Responsibilities re: Best </a:t>
            </a:r>
            <a:r>
              <a:rPr lang="en-US" b="1" dirty="0" smtClean="0">
                <a:effectLst/>
              </a:rPr>
              <a:t>Interest</a:t>
            </a:r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828800"/>
            <a:ext cx="7620000" cy="4297363"/>
          </a:xfrm>
        </p:spPr>
        <p:txBody>
          <a:bodyPr>
            <a:normAutofit fontScale="77500" lnSpcReduction="20000"/>
          </a:bodyPr>
          <a:lstStyle/>
          <a:p>
            <a:pPr marL="736600" indent="-736600">
              <a:buClrTx/>
              <a:buAutoNum type="arabicPeriod"/>
            </a:pPr>
            <a:r>
              <a:rPr lang="en-US" sz="4000" dirty="0" smtClean="0"/>
              <a:t>Create </a:t>
            </a:r>
            <a:r>
              <a:rPr lang="en-US" sz="4000" dirty="0"/>
              <a:t>reasonable payout grids and </a:t>
            </a:r>
            <a:r>
              <a:rPr lang="en-US" sz="4000" dirty="0" smtClean="0"/>
              <a:t>monitor compliance therewith.</a:t>
            </a:r>
          </a:p>
          <a:p>
            <a:pPr marL="736600" indent="-736600">
              <a:buClrTx/>
              <a:buAutoNum type="arabicPeriod" startAt="2"/>
            </a:pPr>
            <a:r>
              <a:rPr lang="en-US" sz="4000" dirty="0" smtClean="0"/>
              <a:t>Monitor reps. so that they </a:t>
            </a:r>
            <a:r>
              <a:rPr lang="en-US" sz="4000" dirty="0"/>
              <a:t>do not skew </a:t>
            </a:r>
            <a:r>
              <a:rPr lang="en-US" sz="4000" dirty="0" smtClean="0"/>
              <a:t>advice to highest paying products.</a:t>
            </a:r>
          </a:p>
          <a:p>
            <a:pPr marL="736600" indent="-736600">
              <a:buClrTx/>
              <a:buAutoNum type="arabicPeriod" startAt="3"/>
            </a:pPr>
            <a:r>
              <a:rPr lang="en-US" sz="4000" dirty="0" smtClean="0"/>
              <a:t>Educate </a:t>
            </a:r>
            <a:r>
              <a:rPr lang="en-US" sz="4000" dirty="0"/>
              <a:t>and train registered </a:t>
            </a:r>
            <a:r>
              <a:rPr lang="en-US" sz="4000" dirty="0" smtClean="0"/>
              <a:t>reps. </a:t>
            </a:r>
            <a:r>
              <a:rPr lang="en-US" sz="4000" dirty="0"/>
              <a:t>re: </a:t>
            </a:r>
            <a:r>
              <a:rPr lang="en-US" sz="4000" dirty="0" smtClean="0"/>
              <a:t>holistic financial </a:t>
            </a:r>
            <a:r>
              <a:rPr lang="en-US" sz="4000" dirty="0"/>
              <a:t>planning and fiduciary </a:t>
            </a:r>
            <a:r>
              <a:rPr lang="en-US" sz="4000" dirty="0" smtClean="0"/>
              <a:t>responsibility</a:t>
            </a:r>
          </a:p>
          <a:p>
            <a:pPr marL="736600" indent="-736600">
              <a:buClrTx/>
              <a:buFont typeface="+mj-lt"/>
              <a:buAutoNum type="arabicPeriod" startAt="4"/>
            </a:pPr>
            <a:r>
              <a:rPr lang="en-US" sz="4000" dirty="0" smtClean="0"/>
              <a:t>Modifications and potential winnowing </a:t>
            </a:r>
            <a:r>
              <a:rPr lang="en-US" sz="4000" dirty="0"/>
              <a:t>down the investment line-up</a:t>
            </a:r>
            <a:r>
              <a:rPr lang="en-US" sz="4000" dirty="0" smtClean="0"/>
              <a:t>.</a:t>
            </a:r>
            <a:r>
              <a:rPr lang="en-US" sz="4000" dirty="0"/>
              <a:t> 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291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effectLst/>
              </a:rPr>
              <a:t>Financial Advisors - Strategic Use of Financial Plans</a:t>
            </a:r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828800"/>
            <a:ext cx="6734629" cy="4050620"/>
          </a:xfrm>
        </p:spPr>
        <p:txBody>
          <a:bodyPr>
            <a:noAutofit/>
          </a:bodyPr>
          <a:lstStyle/>
          <a:p>
            <a:r>
              <a:rPr lang="en-US" sz="2400" dirty="0" smtClean="0"/>
              <a:t>Consider using financial plans to ensure recommendations are in “Best Interest” of client</a:t>
            </a:r>
          </a:p>
          <a:p>
            <a:r>
              <a:rPr lang="en-US" sz="2400" dirty="0" smtClean="0"/>
              <a:t>Quality financial plans by their nature can help demonstrate prudent advice</a:t>
            </a:r>
          </a:p>
          <a:p>
            <a:r>
              <a:rPr lang="en-US" sz="2400" dirty="0" smtClean="0"/>
              <a:t>BIC compliance policies must address conflicts and variable compensation issues</a:t>
            </a:r>
          </a:p>
          <a:p>
            <a:r>
              <a:rPr lang="en-US" sz="2400" dirty="0" smtClean="0"/>
              <a:t>Requiring financial plans (before investments are recommended) can help mitigate conflicts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522496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7620000" cy="1328057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effectLst/>
              </a:rPr>
              <a:t>Product Manufacturers - Be A </a:t>
            </a:r>
            <a:br>
              <a:rPr lang="en-US" sz="4000" b="1" dirty="0" smtClean="0">
                <a:effectLst/>
              </a:rPr>
            </a:br>
            <a:r>
              <a:rPr lang="en-US" sz="4000" b="1" dirty="0" smtClean="0">
                <a:effectLst/>
              </a:rPr>
              <a:t>Thought Leader and Innovator</a:t>
            </a:r>
            <a:endParaRPr lang="en-US" sz="40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752599"/>
            <a:ext cx="7652657" cy="4953001"/>
          </a:xfrm>
        </p:spPr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r>
              <a:rPr lang="en-US" sz="3100" b="1" dirty="0" smtClean="0"/>
              <a:t>Now Is </a:t>
            </a:r>
            <a:r>
              <a:rPr lang="en-US" sz="3100" b="1" dirty="0"/>
              <a:t>The Time to Increase Your Footprint</a:t>
            </a:r>
            <a:endParaRPr lang="en-US" sz="3100" dirty="0" smtClean="0"/>
          </a:p>
          <a:p>
            <a:pPr lvl="0"/>
            <a:r>
              <a:rPr lang="en-US" sz="3100" dirty="0" smtClean="0"/>
              <a:t>Consider </a:t>
            </a:r>
            <a:r>
              <a:rPr lang="en-US" sz="3100" dirty="0"/>
              <a:t>publishing white </a:t>
            </a:r>
            <a:r>
              <a:rPr lang="en-US" sz="3100" dirty="0" smtClean="0"/>
              <a:t>papers</a:t>
            </a:r>
            <a:endParaRPr lang="en-US" sz="3100" dirty="0"/>
          </a:p>
          <a:p>
            <a:pPr lvl="0"/>
            <a:r>
              <a:rPr lang="en-US" sz="3100" dirty="0"/>
              <a:t>Consider providing </a:t>
            </a:r>
            <a:r>
              <a:rPr lang="en-US" sz="3100" dirty="0" smtClean="0"/>
              <a:t>toolkits </a:t>
            </a:r>
            <a:r>
              <a:rPr lang="en-US" sz="3100" dirty="0"/>
              <a:t>for rollovers, BICE, </a:t>
            </a:r>
            <a:r>
              <a:rPr lang="en-US" sz="3100" dirty="0" smtClean="0"/>
              <a:t>templates, compliance </a:t>
            </a:r>
            <a:r>
              <a:rPr lang="en-US" sz="3100" dirty="0"/>
              <a:t>policies.</a:t>
            </a:r>
          </a:p>
          <a:p>
            <a:pPr lvl="0"/>
            <a:r>
              <a:rPr lang="en-US" sz="3100" dirty="0"/>
              <a:t>Consider having a help </a:t>
            </a:r>
            <a:r>
              <a:rPr lang="en-US" sz="3100" dirty="0" smtClean="0"/>
              <a:t>desk.</a:t>
            </a:r>
            <a:endParaRPr lang="en-US" sz="3100" dirty="0"/>
          </a:p>
          <a:p>
            <a:pPr lvl="0"/>
            <a:r>
              <a:rPr lang="en-US" sz="3100" dirty="0"/>
              <a:t>Make life for BIC officer and CCO easier, they will be overwhelmed</a:t>
            </a:r>
            <a:r>
              <a:rPr lang="en-US" sz="3100" dirty="0" smtClean="0"/>
              <a:t>.</a:t>
            </a:r>
          </a:p>
          <a:p>
            <a:pPr lvl="2">
              <a:spcBef>
                <a:spcPts val="0"/>
              </a:spcBef>
            </a:pPr>
            <a:r>
              <a:rPr lang="en-US" sz="3100" dirty="0" smtClean="0"/>
              <a:t>Consider opinion of counsel regarding best interest standards and how your product fits in.</a:t>
            </a:r>
          </a:p>
          <a:p>
            <a:pPr lvl="0">
              <a:spcBef>
                <a:spcPts val="0"/>
              </a:spcBef>
            </a:pPr>
            <a:r>
              <a:rPr lang="en-US" sz="3100" dirty="0" smtClean="0"/>
              <a:t>Consider assisting with education and training of broker-dealers, financial advisors (not selected based on assets with you!) regarding the new fiduciary rule.</a:t>
            </a:r>
          </a:p>
          <a:p>
            <a:pPr lvl="0">
              <a:spcBef>
                <a:spcPts val="0"/>
              </a:spcBef>
            </a:pPr>
            <a:r>
              <a:rPr lang="en-US" sz="3100" dirty="0" smtClean="0"/>
              <a:t>Wholesalers – be careful </a:t>
            </a:r>
            <a:r>
              <a:rPr lang="en-US" sz="3100" u="sng" dirty="0" smtClean="0"/>
              <a:t>not</a:t>
            </a:r>
            <a:r>
              <a:rPr lang="en-US" sz="3100" dirty="0" smtClean="0"/>
              <a:t> to become fiduciaries.</a:t>
            </a:r>
            <a:endParaRPr lang="en-US" sz="31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3267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7188" lvl="1" indent="0">
              <a:buNone/>
            </a:pPr>
            <a:r>
              <a:rPr lang="en-US" sz="4000" b="1" dirty="0" smtClean="0">
                <a:solidFill>
                  <a:schemeClr val="tx2"/>
                </a:solidFill>
              </a:rPr>
              <a:t>II.  COURT CASES – </a:t>
            </a:r>
            <a:r>
              <a:rPr lang="en-US" sz="3600" b="1" dirty="0" smtClean="0">
                <a:solidFill>
                  <a:schemeClr val="tx2"/>
                </a:solidFill>
              </a:rPr>
              <a:t>The recent spike </a:t>
            </a:r>
            <a:r>
              <a:rPr lang="en-US" sz="3600" b="1" dirty="0">
                <a:solidFill>
                  <a:schemeClr val="tx2"/>
                </a:solidFill>
              </a:rPr>
              <a:t>in </a:t>
            </a:r>
            <a:r>
              <a:rPr lang="en-US" sz="3600" b="1" dirty="0" smtClean="0">
                <a:solidFill>
                  <a:schemeClr val="tx2"/>
                </a:solidFill>
              </a:rPr>
              <a:t>retirement plan </a:t>
            </a:r>
            <a:r>
              <a:rPr lang="en-US" sz="3600" b="1" dirty="0">
                <a:solidFill>
                  <a:schemeClr val="tx2"/>
                </a:solidFill>
              </a:rPr>
              <a:t>l</a:t>
            </a:r>
            <a:r>
              <a:rPr lang="en-US" sz="3600" b="1" dirty="0" smtClean="0">
                <a:solidFill>
                  <a:schemeClr val="tx2"/>
                </a:solidFill>
              </a:rPr>
              <a:t>itigation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6275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900" b="1" dirty="0">
                <a:effectLst/>
              </a:rPr>
              <a:t>Tibble v. Edison International</a:t>
            </a:r>
            <a:endParaRPr lang="en-US" sz="3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2575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400" dirty="0"/>
              <a:t>Beneficiaries claimed that Edison violated its fiduciary duties when it imprudently offered six higher priced mutual funds when materially identical lower priced mutual funds were available.</a:t>
            </a:r>
          </a:p>
          <a:p>
            <a:pPr marL="282575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400" dirty="0"/>
              <a:t>The </a:t>
            </a:r>
            <a:r>
              <a:rPr lang="en-US" altLang="en-US" sz="2400" dirty="0" smtClean="0"/>
              <a:t>Supreme Court </a:t>
            </a:r>
            <a:r>
              <a:rPr lang="en-US" altLang="en-US" sz="2400" dirty="0"/>
              <a:t>found that a fiduciary has “a continuing duty to monitor trust investments and remove imprudent ones,” in addition to his/her duty to exercise prudence in selecting investments. </a:t>
            </a:r>
          </a:p>
          <a:p>
            <a:pPr marL="282575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400" dirty="0"/>
              <a:t>Fiduciaries need to carefully monitor investment and document their findings.</a:t>
            </a:r>
          </a:p>
          <a:p>
            <a:pPr marL="282575" eaLnBrk="1" hangingPunct="1">
              <a:spcBef>
                <a:spcPct val="30000"/>
              </a:spcBef>
              <a:buClr>
                <a:schemeClr val="tx1"/>
              </a:buClr>
            </a:pPr>
            <a:r>
              <a:rPr lang="en-US" altLang="en-US" sz="2400" dirty="0"/>
              <a:t>A gap analysis should be performed periodically to ensure that investment are properly monitored.</a:t>
            </a:r>
          </a:p>
          <a:p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6513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sz="3900" b="1" dirty="0" smtClean="0">
                <a:effectLst/>
                <a:latin typeface="Arial" pitchFamily="34" charset="0"/>
                <a:cs typeface="Arial" pitchFamily="34" charset="0"/>
              </a:rPr>
              <a:t>White v. Chevron Corporation</a:t>
            </a:r>
            <a:endParaRPr lang="en-US" sz="39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295400"/>
            <a:ext cx="7499350" cy="4953000"/>
          </a:xfrm>
        </p:spPr>
        <p:txBody>
          <a:bodyPr/>
          <a:lstStyle/>
          <a:p>
            <a:pPr marL="403225" lvl="1" indent="0">
              <a:buClrTx/>
              <a:buNone/>
            </a:pPr>
            <a:r>
              <a:rPr lang="en-US" sz="2000" dirty="0" smtClean="0"/>
              <a:t>Plaintiffs’ allegations included:</a:t>
            </a:r>
          </a:p>
          <a:p>
            <a:pPr lvl="1">
              <a:buClrTx/>
            </a:pPr>
            <a:r>
              <a:rPr lang="en-US" sz="1800" dirty="0" smtClean="0"/>
              <a:t>selecting a </a:t>
            </a:r>
            <a:r>
              <a:rPr lang="en-US" sz="1800" dirty="0"/>
              <a:t>money market fund as a capital preservation fund, rather than a stable value </a:t>
            </a:r>
            <a:r>
              <a:rPr lang="en-US" sz="1800" dirty="0" smtClean="0"/>
              <a:t>fund</a:t>
            </a:r>
          </a:p>
          <a:p>
            <a:pPr lvl="1">
              <a:buClrTx/>
            </a:pPr>
            <a:r>
              <a:rPr lang="en-US" sz="1800" dirty="0"/>
              <a:t>providing “retail” investment options rather than the lower cost “institutional versions” of the same investment options</a:t>
            </a:r>
          </a:p>
          <a:p>
            <a:pPr lvl="1">
              <a:buClrTx/>
            </a:pPr>
            <a:r>
              <a:rPr lang="en-US" sz="1800" dirty="0"/>
              <a:t>providing mutual funds, rather than other lower cost investment options such as collective trusts or separate </a:t>
            </a:r>
            <a:r>
              <a:rPr lang="en-US" sz="1800" dirty="0" smtClean="0"/>
              <a:t>accounts</a:t>
            </a:r>
          </a:p>
          <a:p>
            <a:pPr lvl="1">
              <a:buClrTx/>
            </a:pPr>
            <a:r>
              <a:rPr lang="en-US" sz="1800" dirty="0"/>
              <a:t>failing to put plan administrative services out for competitive bidding on a regular basis, and as a result paying excessive recordkeeping fees through revenue sharing</a:t>
            </a:r>
          </a:p>
          <a:p>
            <a:pPr lvl="1">
              <a:buClrTx/>
            </a:pPr>
            <a:r>
              <a:rPr lang="en-US" sz="1800" dirty="0"/>
              <a:t>retaining a particular fund as an investment option despite its underperformance prepared to its benchmark, peer-group, and lower cost investment alternatives</a:t>
            </a:r>
          </a:p>
          <a:p>
            <a:pPr lvl="1">
              <a:buClrTx/>
            </a:pPr>
            <a:r>
              <a:rPr lang="en-US" sz="1800" dirty="0"/>
              <a:t>failing to monitor its appointees’ performance and fiduciary process</a:t>
            </a:r>
          </a:p>
          <a:p>
            <a:pPr lvl="1">
              <a:buClrTx/>
            </a:pPr>
            <a:r>
              <a:rPr lang="en-US" sz="1800" dirty="0"/>
              <a:t>failing to ensure that the appointees had a fiduciary process in place</a:t>
            </a:r>
          </a:p>
          <a:p>
            <a:pPr lvl="1">
              <a:buClrTx/>
            </a:pPr>
            <a:r>
              <a:rPr lang="en-US" sz="1800" dirty="0"/>
              <a:t>failing to remove appointees whose performance was inadequate</a:t>
            </a:r>
          </a:p>
          <a:p>
            <a:pPr lvl="1">
              <a:buClrTx/>
            </a:pPr>
            <a:endParaRPr lang="en-US" sz="20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423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900" b="1" dirty="0" smtClean="0">
                <a:effectLst/>
              </a:rPr>
              <a:t>Tussey v. ABB</a:t>
            </a:r>
            <a:endParaRPr lang="en-US" sz="39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000" dirty="0" smtClean="0"/>
              <a:t>Failure to monitor recordkeeping costs and negotiate rebates</a:t>
            </a:r>
          </a:p>
          <a:p>
            <a:r>
              <a:rPr lang="en-US" sz="3000" dirty="0" smtClean="0"/>
              <a:t>Plan fiduciaries:</a:t>
            </a:r>
          </a:p>
          <a:p>
            <a:pPr lvl="1"/>
            <a:r>
              <a:rPr lang="en-US" dirty="0" smtClean="0"/>
              <a:t>made no effort to determine if fees were reasonable</a:t>
            </a:r>
          </a:p>
          <a:p>
            <a:pPr lvl="1"/>
            <a:r>
              <a:rPr lang="en-US" dirty="0" smtClean="0"/>
              <a:t>Replaced one fund with an alternative fund because decision benefitted plan sponsor, not participants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8666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en-US" sz="3900" b="1" dirty="0">
                <a:effectLst/>
              </a:rPr>
              <a:t>Government Audits</a:t>
            </a:r>
            <a:endParaRPr lang="en-US" sz="3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spcBef>
                <a:spcPct val="50000"/>
              </a:spcBef>
              <a:buClr>
                <a:schemeClr val="tx1"/>
              </a:buClr>
              <a:buNone/>
            </a:pPr>
            <a:r>
              <a:rPr lang="en-US" altLang="en-US" sz="3000" dirty="0"/>
              <a:t>The following government agencies routinely audit retirement </a:t>
            </a:r>
            <a:r>
              <a:rPr lang="en-US" altLang="en-US" sz="3000" dirty="0" smtClean="0"/>
              <a:t>plans</a:t>
            </a:r>
            <a:r>
              <a:rPr lang="en-US" altLang="en-US" sz="3000" dirty="0"/>
              <a:t>, and plan sponsors should be prepared.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3000" dirty="0"/>
              <a:t>DOL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3000" dirty="0" smtClean="0"/>
              <a:t>IRS</a:t>
            </a:r>
          </a:p>
          <a:p>
            <a:pPr marL="282575" eaLnBrk="1" hangingPunct="1">
              <a:spcBef>
                <a:spcPct val="50000"/>
              </a:spcBef>
              <a:buClr>
                <a:schemeClr val="tx1"/>
              </a:buClr>
            </a:pPr>
            <a:r>
              <a:rPr lang="en-US" altLang="en-US" sz="3000" dirty="0" smtClean="0"/>
              <a:t>PBGC</a:t>
            </a:r>
            <a:endParaRPr lang="en-US" altLang="en-US" sz="30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3847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550" indent="0" algn="ctr">
              <a:buNone/>
            </a:pPr>
            <a:endParaRPr lang="en-US" sz="4000" b="1" dirty="0" smtClean="0">
              <a:solidFill>
                <a:schemeClr val="tx2"/>
              </a:solidFill>
            </a:endParaRPr>
          </a:p>
          <a:p>
            <a:pPr marL="82550" indent="0" algn="ctr">
              <a:buNone/>
            </a:pPr>
            <a:r>
              <a:rPr lang="en-US" sz="4000" b="1" dirty="0" smtClean="0">
                <a:solidFill>
                  <a:schemeClr val="tx2"/>
                </a:solidFill>
              </a:rPr>
              <a:t>III.  UPCOMING LEGISLATION – Its impact on the retirement plan </a:t>
            </a:r>
            <a:r>
              <a:rPr lang="en-US" sz="4000" b="1" dirty="0">
                <a:solidFill>
                  <a:schemeClr val="tx2"/>
                </a:solidFill>
              </a:rPr>
              <a:t>i</a:t>
            </a:r>
            <a:r>
              <a:rPr lang="en-US" sz="4000" b="1" dirty="0" smtClean="0">
                <a:solidFill>
                  <a:schemeClr val="tx2"/>
                </a:solidFill>
              </a:rPr>
              <a:t>ndustry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1217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effectLst/>
              </a:rPr>
              <a:t>How Retirement Plans </a:t>
            </a:r>
            <a:br>
              <a:rPr lang="en-US" b="1" dirty="0" smtClean="0">
                <a:effectLst/>
              </a:rPr>
            </a:br>
            <a:r>
              <a:rPr lang="en-US" b="1" dirty="0" smtClean="0">
                <a:effectLst/>
              </a:rPr>
              <a:t>Affect the Deficit</a:t>
            </a:r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Impact of retirement plans on federal deficit</a:t>
            </a:r>
          </a:p>
          <a:p>
            <a:pPr lvl="1"/>
            <a:r>
              <a:rPr lang="en-US" dirty="0" smtClean="0"/>
              <a:t>DC / 401(k)</a:t>
            </a:r>
          </a:p>
          <a:p>
            <a:pPr lvl="2"/>
            <a:r>
              <a:rPr lang="en-US" dirty="0" smtClean="0"/>
              <a:t>$61 billion (2015)</a:t>
            </a:r>
          </a:p>
          <a:p>
            <a:pPr lvl="2"/>
            <a:r>
              <a:rPr lang="en-US" dirty="0" smtClean="0"/>
              <a:t>$414 billion (2015 – 2019)</a:t>
            </a:r>
          </a:p>
          <a:p>
            <a:pPr lvl="1"/>
            <a:r>
              <a:rPr lang="en-US" dirty="0" smtClean="0"/>
              <a:t>DB</a:t>
            </a:r>
          </a:p>
          <a:p>
            <a:pPr lvl="2"/>
            <a:r>
              <a:rPr lang="en-US" dirty="0" smtClean="0"/>
              <a:t>$42 billion (2015)</a:t>
            </a:r>
          </a:p>
          <a:p>
            <a:pPr lvl="2"/>
            <a:r>
              <a:rPr lang="en-US" dirty="0" smtClean="0"/>
              <a:t>$235 (2015 – 2019)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62929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effectLst/>
              </a:rPr>
              <a:t>Affect of Limiting Contributions</a:t>
            </a:r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2017 Plan limitations that can be reduced to limit deficit:</a:t>
            </a:r>
          </a:p>
          <a:p>
            <a:pPr lvl="1"/>
            <a:r>
              <a:rPr lang="en-US" dirty="0" smtClean="0"/>
              <a:t>Annual additions from all sources - $54,000</a:t>
            </a:r>
          </a:p>
          <a:p>
            <a:pPr lvl="1"/>
            <a:r>
              <a:rPr lang="en-US" dirty="0" smtClean="0"/>
              <a:t>Elective deferrals - $18,000</a:t>
            </a:r>
          </a:p>
          <a:p>
            <a:pPr lvl="1"/>
            <a:r>
              <a:rPr lang="en-US" dirty="0" smtClean="0"/>
              <a:t>Plan sponsor deductions – 25% participant compensation</a:t>
            </a:r>
          </a:p>
          <a:p>
            <a:pPr lvl="1"/>
            <a:r>
              <a:rPr lang="en-US" dirty="0" smtClean="0"/>
              <a:t>Compensation limit to determine benefits/contributions - $270,000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450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effectLst/>
              </a:rPr>
              <a:t>Affect of Limiting </a:t>
            </a:r>
            <a:r>
              <a:rPr lang="en-US" b="1" dirty="0" smtClean="0">
                <a:effectLst/>
              </a:rPr>
              <a:t>Contributions (cont’d)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600200"/>
            <a:ext cx="7499350" cy="4648200"/>
          </a:xfrm>
        </p:spPr>
        <p:txBody>
          <a:bodyPr/>
          <a:lstStyle/>
          <a:p>
            <a:r>
              <a:rPr lang="en-US" dirty="0"/>
              <a:t>Limits proposed by Tax Reform Act of </a:t>
            </a:r>
            <a:r>
              <a:rPr lang="en-US" dirty="0" smtClean="0"/>
              <a:t>2014</a:t>
            </a:r>
          </a:p>
          <a:p>
            <a:pPr lvl="1"/>
            <a:r>
              <a:rPr lang="en-US" dirty="0"/>
              <a:t>Freezes DC limits until 2024</a:t>
            </a:r>
          </a:p>
          <a:p>
            <a:pPr lvl="1"/>
            <a:r>
              <a:rPr lang="en-US" dirty="0"/>
              <a:t>$63.4 billion revenue gain over 10 years</a:t>
            </a:r>
          </a:p>
          <a:p>
            <a:pPr lvl="1"/>
            <a:r>
              <a:rPr lang="en-US" dirty="0"/>
              <a:t>Additional $144 billion from treating half of 401(k) deferrals as Roth</a:t>
            </a:r>
          </a:p>
          <a:p>
            <a:endParaRPr lang="en-US" dirty="0"/>
          </a:p>
          <a:p>
            <a:pPr marL="8255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50108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900" b="1" dirty="0" smtClean="0">
                <a:effectLst/>
              </a:rPr>
              <a:t>State Proposals</a:t>
            </a:r>
            <a:endParaRPr lang="en-US" sz="3900" b="1" dirty="0">
              <a:effectLst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State-managed plans for private-sector workers</a:t>
            </a:r>
          </a:p>
          <a:p>
            <a:pPr lvl="1"/>
            <a:r>
              <a:rPr lang="en-US" sz="2400" dirty="0" smtClean="0"/>
              <a:t>Intended to expand access to retirement savings </a:t>
            </a:r>
          </a:p>
          <a:p>
            <a:pPr lvl="1"/>
            <a:r>
              <a:rPr lang="en-US" sz="2400" dirty="0" smtClean="0"/>
              <a:t>States would manage investments</a:t>
            </a:r>
          </a:p>
          <a:p>
            <a:pPr lvl="1"/>
            <a:r>
              <a:rPr lang="en-US" sz="2400" dirty="0" smtClean="0"/>
              <a:t>DOL clarifies preemption issue in regulation</a:t>
            </a:r>
          </a:p>
          <a:p>
            <a:r>
              <a:rPr lang="en-US" sz="2800" dirty="0" smtClean="0"/>
              <a:t>California Secure Choice</a:t>
            </a:r>
          </a:p>
          <a:p>
            <a:pPr lvl="1"/>
            <a:r>
              <a:rPr lang="en-US" sz="2400" dirty="0" smtClean="0"/>
              <a:t>Mandatory auto-IRA</a:t>
            </a:r>
          </a:p>
          <a:p>
            <a:pPr lvl="1"/>
            <a:r>
              <a:rPr lang="en-US" sz="2400" dirty="0" smtClean="0"/>
              <a:t>Pooled investments managed by state and guaranteed returns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031397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667000"/>
            <a:ext cx="7407275" cy="5334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cs typeface="Arial" charset="0"/>
              </a:rPr>
              <a:t>		</a:t>
            </a:r>
            <a:r>
              <a:rPr lang="en-US" sz="3200" b="1" dirty="0" smtClean="0">
                <a:solidFill>
                  <a:schemeClr val="tx2"/>
                </a:solidFill>
                <a:latin typeface="Arial Narrow" panose="020B0606020202030204" pitchFamily="34" charset="0"/>
                <a:cs typeface="Arial" charset="0"/>
              </a:rPr>
              <a:t>Marcia S. Wagner, Esq.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295400" y="152400"/>
            <a:ext cx="73914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4400" b="1" dirty="0" smtClean="0">
                <a:solidFill>
                  <a:schemeClr val="tx2"/>
                </a:solidFill>
              </a:rPr>
              <a:t>GRP </a:t>
            </a:r>
            <a:r>
              <a:rPr lang="en-US" sz="4400" b="1" dirty="0">
                <a:solidFill>
                  <a:schemeClr val="tx2"/>
                </a:solidFill>
              </a:rPr>
              <a:t>ADVISOR ALLIANCE</a:t>
            </a:r>
          </a:p>
          <a:p>
            <a:pPr algn="ctr"/>
            <a:r>
              <a:rPr lang="en-US" sz="4400" b="1" dirty="0">
                <a:solidFill>
                  <a:schemeClr val="tx2"/>
                </a:solidFill>
              </a:rPr>
              <a:t>NATIONAL CONFERENCE</a:t>
            </a:r>
          </a:p>
          <a:p>
            <a:pPr algn="ctr"/>
            <a:endParaRPr lang="en-US" sz="4000" b="1" dirty="0" smtClean="0">
              <a:solidFill>
                <a:schemeClr val="tx2"/>
              </a:solidFill>
            </a:endParaRPr>
          </a:p>
          <a:p>
            <a:pPr algn="ctr"/>
            <a:r>
              <a:rPr lang="en-US" sz="3000" b="1" i="1" dirty="0" smtClean="0">
                <a:solidFill>
                  <a:schemeClr val="tx2"/>
                </a:solidFill>
              </a:rPr>
              <a:t>DOL </a:t>
            </a:r>
            <a:r>
              <a:rPr lang="en-US" sz="3000" b="1" i="1" dirty="0" smtClean="0">
                <a:solidFill>
                  <a:schemeClr val="tx2"/>
                </a:solidFill>
              </a:rPr>
              <a:t>FIDUCIARY RULE &amp; REAL LIFE</a:t>
            </a:r>
          </a:p>
          <a:p>
            <a:pPr algn="ctr"/>
            <a:r>
              <a:rPr lang="en-US" sz="3000" b="1" i="1" dirty="0" smtClean="0">
                <a:solidFill>
                  <a:schemeClr val="tx2"/>
                </a:solidFill>
              </a:rPr>
              <a:t>IMPACTS TO YOUR PRACTICE</a:t>
            </a:r>
          </a:p>
          <a:p>
            <a:pPr algn="ctr"/>
            <a:endParaRPr lang="en-US" sz="1400" b="1" dirty="0"/>
          </a:p>
          <a:p>
            <a:pPr algn="ctr"/>
            <a:endParaRPr lang="en-US" sz="3200" b="1" dirty="0"/>
          </a:p>
        </p:txBody>
      </p:sp>
      <p:pic>
        <p:nvPicPr>
          <p:cNvPr id="7173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648200"/>
            <a:ext cx="3505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43800" y="6096000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A0259678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8776404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37920</TotalTime>
  <Words>887</Words>
  <Application>Microsoft Office PowerPoint</Application>
  <PresentationFormat>On-screen Show (4:3)</PresentationFormat>
  <Paragraphs>148</Paragraphs>
  <Slides>19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Solstice</vt:lpstr>
      <vt:lpstr> </vt:lpstr>
      <vt:lpstr>Topics Impacting the Retirement Plan Industry Today</vt:lpstr>
      <vt:lpstr>I.  FIDUCIARY RULE  So What Should You Do Now?</vt:lpstr>
      <vt:lpstr>IARs vs. Registered Reps. </vt:lpstr>
      <vt:lpstr>Anticipated Trends in B/D Industry</vt:lpstr>
      <vt:lpstr>BD Firm/BIC Officer Responsibilities re: Best Interest</vt:lpstr>
      <vt:lpstr>Financial Advisors - Strategic Use of Financial Plans</vt:lpstr>
      <vt:lpstr>Product Manufacturers - Be A  Thought Leader and Innovator</vt:lpstr>
      <vt:lpstr>PowerPoint Presentation</vt:lpstr>
      <vt:lpstr>Tibble v. Edison International</vt:lpstr>
      <vt:lpstr>White v. Chevron Corporation</vt:lpstr>
      <vt:lpstr>Tussey v. ABB</vt:lpstr>
      <vt:lpstr>Government Audits</vt:lpstr>
      <vt:lpstr>PowerPoint Presentation</vt:lpstr>
      <vt:lpstr>How Retirement Plans  Affect the Deficit</vt:lpstr>
      <vt:lpstr>Affect of Limiting Contributions</vt:lpstr>
      <vt:lpstr>Affect of Limiting Contributions (cont’d)</vt:lpstr>
      <vt:lpstr>State Proposals</vt:lpstr>
      <vt:lpstr>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Roberta Watson</cp:lastModifiedBy>
  <cp:revision>1127</cp:revision>
  <cp:lastPrinted>2017-01-23T20:56:39Z</cp:lastPrinted>
  <dcterms:created xsi:type="dcterms:W3CDTF">2008-04-29T20:53:18Z</dcterms:created>
  <dcterms:modified xsi:type="dcterms:W3CDTF">2017-03-17T15:52:47Z</dcterms:modified>
</cp:coreProperties>
</file>