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7"/>
  </p:notesMasterIdLst>
  <p:handoutMasterIdLst>
    <p:handoutMasterId r:id="rId18"/>
  </p:handoutMasterIdLst>
  <p:sldIdLst>
    <p:sldId id="256" r:id="rId2"/>
    <p:sldId id="268" r:id="rId3"/>
    <p:sldId id="269" r:id="rId4"/>
    <p:sldId id="271" r:id="rId5"/>
    <p:sldId id="278" r:id="rId6"/>
    <p:sldId id="272" r:id="rId7"/>
    <p:sldId id="273" r:id="rId8"/>
    <p:sldId id="274" r:id="rId9"/>
    <p:sldId id="275" r:id="rId10"/>
    <p:sldId id="277" r:id="rId11"/>
    <p:sldId id="276" r:id="rId12"/>
    <p:sldId id="280" r:id="rId13"/>
    <p:sldId id="281" r:id="rId14"/>
    <p:sldId id="282" r:id="rId15"/>
    <p:sldId id="27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atley, Julia" initials="GJ"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AF"/>
    <a:srgbClr val="CC0000"/>
    <a:srgbClr val="640000"/>
    <a:srgbClr val="3A2B00"/>
    <a:srgbClr val="5C4400"/>
    <a:srgbClr val="745600"/>
    <a:srgbClr val="A87C00"/>
    <a:srgbClr val="46D6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9453" autoAdjust="0"/>
    <p:restoredTop sz="76820" autoAdjust="0"/>
  </p:normalViewPr>
  <p:slideViewPr>
    <p:cSldViewPr>
      <p:cViewPr varScale="1">
        <p:scale>
          <a:sx n="55" d="100"/>
          <a:sy n="55" d="100"/>
        </p:scale>
        <p:origin x="-1128"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100" d="100"/>
          <a:sy n="100" d="100"/>
        </p:scale>
        <p:origin x="-864" y="237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5" tIns="45717" rIns="91435" bIns="45717"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35" tIns="45717" rIns="91435" bIns="45717" rtlCol="0"/>
          <a:lstStyle>
            <a:lvl1pPr algn="r">
              <a:defRPr sz="1200"/>
            </a:lvl1pPr>
          </a:lstStyle>
          <a:p>
            <a:fld id="{86D8CF41-5B9E-47CA-B3D0-80758C3CA6A7}" type="datetimeFigureOut">
              <a:rPr lang="en-US" smtClean="0"/>
              <a:t>11/19/2015</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35" tIns="45717" rIns="91435" bIns="45717"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35" tIns="45717" rIns="91435" bIns="45717" rtlCol="0" anchor="b"/>
          <a:lstStyle>
            <a:lvl1pPr algn="r">
              <a:defRPr sz="1200"/>
            </a:lvl1pPr>
          </a:lstStyle>
          <a:p>
            <a:fld id="{4B493C90-961B-43DF-B80D-11FB7A978D0D}" type="slidenum">
              <a:rPr lang="en-US" smtClean="0"/>
              <a:t>‹#›</a:t>
            </a:fld>
            <a:endParaRPr lang="en-US" dirty="0"/>
          </a:p>
        </p:txBody>
      </p:sp>
    </p:spTree>
    <p:extLst>
      <p:ext uri="{BB962C8B-B14F-4D97-AF65-F5344CB8AC3E}">
        <p14:creationId xmlns:p14="http://schemas.microsoft.com/office/powerpoint/2010/main" val="29104737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5" tIns="45717" rIns="91435" bIns="45717"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35" tIns="45717" rIns="91435" bIns="45717" rtlCol="0"/>
          <a:lstStyle>
            <a:lvl1pPr algn="r">
              <a:defRPr sz="1200"/>
            </a:lvl1pPr>
          </a:lstStyle>
          <a:p>
            <a:fld id="{3A64ADEF-72D3-40F2-AE03-B19BB7B1C6B3}" type="datetimeFigureOut">
              <a:rPr lang="en-US" smtClean="0"/>
              <a:t>11/19/2015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35" tIns="45717" rIns="91435" bIns="45717"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35" tIns="45717" rIns="91435" bIns="4571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35" tIns="45717" rIns="91435" bIns="4571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35" tIns="45717" rIns="91435" bIns="45717" rtlCol="0" anchor="b"/>
          <a:lstStyle>
            <a:lvl1pPr algn="r">
              <a:defRPr sz="1200"/>
            </a:lvl1pPr>
          </a:lstStyle>
          <a:p>
            <a:fld id="{F480034F-7298-4731-A6A8-90C19A1F3C9A}" type="slidenum">
              <a:rPr lang="en-US" smtClean="0"/>
              <a:t>‹#›</a:t>
            </a:fld>
            <a:endParaRPr lang="en-US" dirty="0"/>
          </a:p>
        </p:txBody>
      </p:sp>
    </p:spTree>
    <p:extLst>
      <p:ext uri="{BB962C8B-B14F-4D97-AF65-F5344CB8AC3E}">
        <p14:creationId xmlns:p14="http://schemas.microsoft.com/office/powerpoint/2010/main" val="1346228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80034F-7298-4731-A6A8-90C19A1F3C9A}" type="slidenum">
              <a:rPr lang="en-US" smtClean="0"/>
              <a:t>1</a:t>
            </a:fld>
            <a:endParaRPr lang="en-US" dirty="0"/>
          </a:p>
        </p:txBody>
      </p:sp>
    </p:spTree>
    <p:extLst>
      <p:ext uri="{BB962C8B-B14F-4D97-AF65-F5344CB8AC3E}">
        <p14:creationId xmlns:p14="http://schemas.microsoft.com/office/powerpoint/2010/main" val="2498355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As many of you have heard, a proposed class action lawsuit was filed recently relating to Intel Corp. and both of its qualified defined contribution plans. By way of background, Intel maintains a 401(k) plan and a separate profit-sharing plan for its employees.  The lawsuit was filed on October 29</a:t>
            </a:r>
            <a:r>
              <a:rPr lang="en-US" baseline="30000" dirty="0" smtClean="0"/>
              <a:t>th</a:t>
            </a:r>
            <a:r>
              <a:rPr lang="en-US" baseline="0" dirty="0" smtClean="0"/>
              <a:t> by a former employee against the various fiduciary committee members of both plans as well as Intel’s board of directors.  </a:t>
            </a:r>
          </a:p>
          <a:p>
            <a:endParaRPr lang="en-US" baseline="0" dirty="0" smtClean="0"/>
          </a:p>
          <a:p>
            <a:r>
              <a:rPr lang="en-US" baseline="0" dirty="0" smtClean="0"/>
              <a:t>There has been a surge in 401(k) fee litigation lawsuits over the last few years, but the Intel case is a lot different from these other 401(k) cases.  The reasonableness of the plan’s investment fees is one of the many fiduciary issues that have been raised in the Intel case, but the core issue isn’t really about fees.  The Intel case is really about alternative investments and whether the plan’s investment options should include exposures to alternative asset classes.  Specifically, the Intel plans offered customized model portfolios that included a target date strategy as well as a balanced strategy for participants.  These model portfolios provided exposures to various asset classes, including alternative investments.  The legal complaint filed by the participant alleges that the alternative investment allocations were too high and that they were determined imprudently by the plan fiduciaries.</a:t>
            </a:r>
            <a:endParaRPr lang="en-US" dirty="0"/>
          </a:p>
        </p:txBody>
      </p:sp>
      <p:sp>
        <p:nvSpPr>
          <p:cNvPr id="4" name="Slide Number Placeholder 3"/>
          <p:cNvSpPr>
            <a:spLocks noGrp="1"/>
          </p:cNvSpPr>
          <p:nvPr>
            <p:ph type="sldNum" sz="quarter" idx="10"/>
          </p:nvPr>
        </p:nvSpPr>
        <p:spPr/>
        <p:txBody>
          <a:bodyPr/>
          <a:lstStyle/>
          <a:p>
            <a:fld id="{F480034F-7298-4731-A6A8-90C19A1F3C9A}" type="slidenum">
              <a:rPr lang="en-US" smtClean="0"/>
              <a:t>2</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legal claims made in the Intel complaint are complicated, but in a word, the plaintiff is second-guessing the fiduciary committee’s strategic asset allocation decisions for the plans’ customized model portfolios.  These custom portfolios featured target date and balanced investment strategies, and they used the plan’s existing menu options as underlying investments.  The plan menu included a wide range of investment options, including a private equity investment option and a hedge fund investment option, which participants could select for their own plan accounts.  The plans’ custom portfolios allegedly used the private equity and hedge fund investment options from the plan’s menu to give participants substantial exposure to alternative investments.</a:t>
            </a:r>
          </a:p>
          <a:p>
            <a:endParaRPr lang="en-US" baseline="0" dirty="0" smtClean="0"/>
          </a:p>
          <a:p>
            <a:r>
              <a:rPr lang="en-US" baseline="0" dirty="0" smtClean="0"/>
              <a:t>The complaint alleges that the target date portfolio underperformed and had an excessively high cost as a result of its heavy allocation to alternative investments.  The plaintiff’s complaint uses the Morningstar Category for target date funds as a performance benchmark, and uses an index-based target date fund as a fee benchmark for comparison purposes. The complaint makes similar allegations concerning the plans’ balanced model portfolio and its heavy allocation to alternative investments. Lastly, the complaint alleges that the plan participants never received sufficient disclosures concerning the plan menu’s private equity and hedge fund investment options.</a:t>
            </a:r>
          </a:p>
          <a:p>
            <a:endParaRPr lang="en-US" baseline="0" dirty="0" smtClean="0"/>
          </a:p>
        </p:txBody>
      </p:sp>
      <p:sp>
        <p:nvSpPr>
          <p:cNvPr id="4" name="Slide Number Placeholder 3"/>
          <p:cNvSpPr>
            <a:spLocks noGrp="1"/>
          </p:cNvSpPr>
          <p:nvPr>
            <p:ph type="sldNum" sz="quarter" idx="10"/>
          </p:nvPr>
        </p:nvSpPr>
        <p:spPr/>
        <p:txBody>
          <a:bodyPr/>
          <a:lstStyle/>
          <a:p>
            <a:fld id="{F480034F-7298-4731-A6A8-90C19A1F3C9A}" type="slidenum">
              <a:rPr lang="en-US" smtClean="0"/>
              <a:t>3</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To appreciate the nature of the fiduciary allegations that are being made in the Intel case, we need to understand the relevant facts.  Intel is a large employer, and based on the information included in the complaint, we know that its two DC plans cover over 60,000 participants.  The 401(k) plan features automatic enrollment for new participants, and the target date model portfolio is the default investment under the plan. As a result of auto enrollment, roughly 40% of the 401(k) plan participants use the target date portfolio exclusively for their plan accounts.  The profit sharing plan features employer-paid contributions, and it is closed to new employees.  The balanced model portfolio is the primary investment strategy under the profit sharing plan and, until recently, participants under age 50 were not given the freedom to select any other investment strategy for their plan accounts.  Roughly 90% of the profit sharing plan participants are invested in the balanced portfolio.</a:t>
            </a:r>
          </a:p>
          <a:p>
            <a:endParaRPr lang="en-US" baseline="0" dirty="0" smtClean="0"/>
          </a:p>
          <a:p>
            <a:r>
              <a:rPr lang="en-US" baseline="0" dirty="0" smtClean="0"/>
              <a:t>I had 2 quick comments.  First, given the institutional size of the Intel DC plans, it is not surprising that the plans offer customized model portfolios, instead of off-the-shelf fund products.  Second, given the prominent role that the target date and balanced portfolios play in the respective plans, you can see why the plaintiffs’ bar is focusing on them and whether they are being prudently managed by the plan fiduciary committee.  </a:t>
            </a:r>
          </a:p>
          <a:p>
            <a:endParaRPr lang="en-US" baseline="0" dirty="0" smtClean="0"/>
          </a:p>
        </p:txBody>
      </p:sp>
      <p:sp>
        <p:nvSpPr>
          <p:cNvPr id="4" name="Slide Number Placeholder 3"/>
          <p:cNvSpPr>
            <a:spLocks noGrp="1"/>
          </p:cNvSpPr>
          <p:nvPr>
            <p:ph type="sldNum" sz="quarter" idx="10"/>
          </p:nvPr>
        </p:nvSpPr>
        <p:spPr/>
        <p:txBody>
          <a:bodyPr/>
          <a:lstStyle/>
          <a:p>
            <a:fld id="{F480034F-7298-4731-A6A8-90C19A1F3C9A}" type="slidenum">
              <a:rPr lang="en-US" smtClean="0"/>
              <a:t>4</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 number of the factual allegations in the Intel lawsuit are unclear, but here is what we know was alleged.  As a historical matter, the Intel fiduciary committee had managed the model portfolios for both the 401(k) plan and the profit-sharing plan. Beginning in 2009, the fiduciary committee steadily increased the portfolio allocations for alternative investments.  </a:t>
            </a:r>
          </a:p>
          <a:p>
            <a:endParaRPr lang="en-US" baseline="0" dirty="0" smtClean="0"/>
          </a:p>
          <a:p>
            <a:r>
              <a:rPr lang="en-US" baseline="0" dirty="0" smtClean="0"/>
              <a:t>Although the lawsuit covers both the target date and balanced portfolios, the factual allegations focus on the target date portfolio. The alternative investment allocation for the target date portfolio was increased to over 20% in 2011.  As a result of this high allocation, this strategy underperformed by roughly 400 basis points (or 4%) during 2013, in comparison to the Morningstar Category for target date funds.  In addition to causing the target date portfolio to underperform, the alternative investments also resulted in a substantial fee increase.  The target date portfolio’s annual fee increased from roughly 70 basis points to over 130 basis points in 2011.  This amount is over 8 times the annual fee for Fidelity’s index-based target date fund (the Fidelity Freedom Index Funds) which is 16 basis points.  Intel’s fiduciary committee discontinued its management of the target date portfolio in 2015, when it hired Alliance Bernstein to assume this responsibility.  The complaint further alleges that the fiduciary committee chose Alliance Bernstein, because  they are one of the few target date fund managers that also favor large allocations to hedge funds and other alternative investments.</a:t>
            </a:r>
          </a:p>
        </p:txBody>
      </p:sp>
      <p:sp>
        <p:nvSpPr>
          <p:cNvPr id="4" name="Slide Number Placeholder 3"/>
          <p:cNvSpPr>
            <a:spLocks noGrp="1"/>
          </p:cNvSpPr>
          <p:nvPr>
            <p:ph type="sldNum" sz="quarter" idx="10"/>
          </p:nvPr>
        </p:nvSpPr>
        <p:spPr/>
        <p:txBody>
          <a:bodyPr/>
          <a:lstStyle/>
          <a:p>
            <a:fld id="{F480034F-7298-4731-A6A8-90C19A1F3C9A}" type="slidenum">
              <a:rPr lang="en-US" smtClean="0"/>
              <a:t>5</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Now that we’ve talked about the facts, let’s take a step back and talk about what the law requires.  Plan fiduciaries have a duty of prudence under ERISA, which requires both procedural and substantive prudence.  Procedural prudence goes to whether the fiduciary has performed the necessary due diligence and gathered all relevant information before making investment decisions.  Substantive prudence goes to whether the fiduciary decision-maker has the necessary investment expertise.  If a plan fiduciary does not have the required investment skills, it must consult an investment expert.</a:t>
            </a:r>
          </a:p>
          <a:p>
            <a:endParaRPr lang="en-US" baseline="0" dirty="0" smtClean="0"/>
          </a:p>
          <a:p>
            <a:r>
              <a:rPr lang="en-US" baseline="0" dirty="0" smtClean="0"/>
              <a:t>The DOL has issued regulatory guidance on how fiduciary decision-makers must give “appropriate consideration” to all relevant factors.  Such factors include the role of the proposed investment in the plan’s portfolio, the risk of loss and opportunity for gain, portfolio diversification, as well as the plan investor’s liquidity and cash flow needs.  As you can see, these DOL rules are consistent with modern portfolio theory, and the courts have also embraced modern portfolio theory.  Instead of looking at a proposed investment in isolation to determine whether it is prudent, the courts will look at its relationship to the overall portfolio.  For example, a high yield bond investment may appear to be a high risk investment when viewed by itself.  However, if it improves portfolio diversification, it would be viewed by the court as an investment that actually reduces overall risk for the plan investor.  And so, even if the high yield bond investment loses money, so long as the total portfolio was constructed with procedural and substantive prudence, there would be no fiduciary breach under ERISA.</a:t>
            </a:r>
          </a:p>
        </p:txBody>
      </p:sp>
      <p:sp>
        <p:nvSpPr>
          <p:cNvPr id="4" name="Slide Number Placeholder 3"/>
          <p:cNvSpPr>
            <a:spLocks noGrp="1"/>
          </p:cNvSpPr>
          <p:nvPr>
            <p:ph type="sldNum" sz="quarter" idx="10"/>
          </p:nvPr>
        </p:nvSpPr>
        <p:spPr/>
        <p:txBody>
          <a:bodyPr/>
          <a:lstStyle/>
          <a:p>
            <a:fld id="{F480034F-7298-4731-A6A8-90C19A1F3C9A}" type="slidenum">
              <a:rPr lang="en-US" smtClean="0"/>
              <a:t>6</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There are 3 other important investment duties under ERISA that are closely related to the fiduciary duty of prudence.  First, there is the Duty to Diversify.  To satisfy this investment duty, the fiduciary must choose investments  so as to minimize the risk of large investment losses.  Next, plan fiduciaries have a duty to ensure that the plan’s investment fees are reasonable.  Based on longstanding guidance from the U.S. Department of Labor, the reasonableness of a plan’s fees must be evaluated in light of the investment services provided.  Specifically, the plan fiduciary must consider the qualifications of the investment provider as well as the quality of its investment services.  ERISA’s fee-related duties should never be construed as a duty to choose the cheapest investments.  Lastly, there is the duty to provide sufficient information to  participants regarding their investment options under the plan.  The DOL has issued detailed disclosure requirements for investment options under its 404a-5 regulations, and there is a separate set of disclosure requirements when a plan utilizes a qualified default investment alternative or QDIA for plans with auto enrollment.  The courts will typically look at all of these duties together, to determine whether the plan’s fiduciaries are acting in accordance with the fiduciary standard of care under ERISA  Thus, plan fiduciaries should use procedural and substantive prudence when diversifying the plan’s investments and ensuring that the investment fees are reasonable. They should also prudently oversee the investment disclosures that are being provided to participants.</a:t>
            </a:r>
            <a:endParaRPr lang="en-US" dirty="0"/>
          </a:p>
        </p:txBody>
      </p:sp>
      <p:sp>
        <p:nvSpPr>
          <p:cNvPr id="4" name="Slide Number Placeholder 3"/>
          <p:cNvSpPr>
            <a:spLocks noGrp="1"/>
          </p:cNvSpPr>
          <p:nvPr>
            <p:ph type="sldNum" sz="quarter" idx="10"/>
          </p:nvPr>
        </p:nvSpPr>
        <p:spPr/>
        <p:txBody>
          <a:bodyPr/>
          <a:lstStyle/>
          <a:p>
            <a:fld id="{F480034F-7298-4731-A6A8-90C19A1F3C9A}" type="slidenum">
              <a:rPr lang="en-US" smtClean="0"/>
              <a:t>7</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We have reviewed the general fiduciary requirements for plan investments, so now let’s turn to how these legal standards would apply to alternative investments in particular. In the context of defined benefit plans, I think it is fair to say that institutional pension plans, as well as endowments and universities, routinely include a sizable allocation to alternative investments.  Hedge funds as well as private equity funds can enhance diversification, given their relatively low correlation to other asset categories. From the standpoint of modern portfolio theory, it is important for plan fiduciaries to look at the plan’s entire investment portfolio and how alternative investments can enhance the portfolio’s diversification and expected returns.  And so, in accordance with their duty to diversify, many institutional plan investors have strategic allocations in their portfolios for alternative asset classes.  As required under ERISA, it is critical for plan fiduciaries to determine these strategic allocations with both procedural and substantive prudence. </a:t>
            </a:r>
            <a:endParaRPr lang="en-US" dirty="0" smtClean="0"/>
          </a:p>
          <a:p>
            <a:endParaRPr lang="en-US" baseline="0" dirty="0" smtClean="0"/>
          </a:p>
          <a:p>
            <a:r>
              <a:rPr lang="en-US" baseline="0" dirty="0" smtClean="0"/>
              <a:t>It is widely understood that these types of investment are more expensive than investing in traditional equity and fixed income securities. And plan fiduciaries have a duty to ensure that the plan’s hedge fund and private equity investments have reasonable fees. They can do this, of course,  by giving “appropriate consideration” to all relevant factors including their cost, and comparing it to the cost of alternative investments with similar qualities and attributes.  </a:t>
            </a:r>
            <a:endParaRPr lang="en-US" dirty="0"/>
          </a:p>
        </p:txBody>
      </p:sp>
      <p:sp>
        <p:nvSpPr>
          <p:cNvPr id="4" name="Slide Number Placeholder 3"/>
          <p:cNvSpPr>
            <a:spLocks noGrp="1"/>
          </p:cNvSpPr>
          <p:nvPr>
            <p:ph type="sldNum" sz="quarter" idx="10"/>
          </p:nvPr>
        </p:nvSpPr>
        <p:spPr/>
        <p:txBody>
          <a:bodyPr/>
          <a:lstStyle/>
          <a:p>
            <a:fld id="{F480034F-7298-4731-A6A8-90C19A1F3C9A}" type="slidenum">
              <a:rPr lang="en-US" smtClean="0"/>
              <a:t>8</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Defined contribution plans with participant-directed investments are different from DB plans, in that the plan sponsor or other plan fiduciary is responsible for the plan’s menu of investment options, and the participants are responsible for deciding the investment allocations for their individual plan accounts.  But the same fiduciary duties apply.  In accordance with the Duty of Prudence, the plan fiduciary must choose menu options with procedural and substantive prudence.  In accordance with the Duty to Diversify, the menu must include a broad range of options, giving participants the opportunity to minimize the risk of large losses.  And in accordance with ERISA’s fee-related duties, the investment options must have reasonable fees. ERISA does not expressly prohibit a plan fiduciary from including alternative investment options in the plan’s menu.  All menu options must be selected for the benefit of the plan’s participants, but nothing in ERISA requires you to “dumb down” the plan menu so that it only includes “plain vanilla” investment options.  In fact, in order to satisfy the Duty to Diversify, it would be beneficial for plan fiduciaries to consider including alternative investment options.  Even in the Intel lawsuit, the plaintiff isn’t taking issue with the fact that the plan investment menu included hedge fund and private equity investment options. The plaintiff is taking issue with the fact that the plan’s customized model portfolios included alternative investment allocations.</a:t>
            </a:r>
          </a:p>
        </p:txBody>
      </p:sp>
      <p:sp>
        <p:nvSpPr>
          <p:cNvPr id="4" name="Slide Number Placeholder 3"/>
          <p:cNvSpPr>
            <a:spLocks noGrp="1"/>
          </p:cNvSpPr>
          <p:nvPr>
            <p:ph type="sldNum" sz="quarter" idx="10"/>
          </p:nvPr>
        </p:nvSpPr>
        <p:spPr/>
        <p:txBody>
          <a:bodyPr/>
          <a:lstStyle/>
          <a:p>
            <a:fld id="{F480034F-7298-4731-A6A8-90C19A1F3C9A}" type="slidenum">
              <a:rPr lang="en-US" smtClean="0"/>
              <a:t>9</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Many DC plans offer model portfolios as an investment solution for participants who are “do it for me” investors.  With model portfolios, the plan fiduciary becomes responsible for determining both the underlying investments for the portfolio as well as determining the strategic asset allocations for each underlying investment.  In this regard, a DC plan fiduciary’s oversight responsibility for a model portfolio is very similar to a DB plan fiduciary’s oversight responsibility for a pension plan’s investment portfolio.  The same fiduciary duties apply.  And therefore, based on these general principles, it should be permissible for a DC plan fiduciary to construct a model portfolio that features alternative investment allocations.</a:t>
            </a:r>
          </a:p>
          <a:p>
            <a:endParaRPr lang="en-US" baseline="0" dirty="0" smtClean="0"/>
          </a:p>
          <a:p>
            <a:r>
              <a:rPr lang="en-US" baseline="0" dirty="0" smtClean="0"/>
              <a:t>The plaintiff’s complaint in the Intel lawsuit seems to anticipate this legal hurdle for their case.  In the complaint, the plaintiff argues that plan fiduciaries “must focus always on the most vulnerable participant” and “protect the average employee”.  It goes on to state that alternative investments are highly risky and that they are suitable for sophisticated investors who can afford to lose their principal investment, but not for plan participants.  Nobody knows for certain whether the court will buy this new legal theory, but I just want to point out that there is no existing legal authority that says that alternative investments are ok in DB plans, but they should be banned in DC plans because participants need special protection from them.</a:t>
            </a:r>
          </a:p>
        </p:txBody>
      </p:sp>
      <p:sp>
        <p:nvSpPr>
          <p:cNvPr id="4" name="Slide Number Placeholder 3"/>
          <p:cNvSpPr>
            <a:spLocks noGrp="1"/>
          </p:cNvSpPr>
          <p:nvPr>
            <p:ph type="sldNum" sz="quarter" idx="10"/>
          </p:nvPr>
        </p:nvSpPr>
        <p:spPr/>
        <p:txBody>
          <a:bodyPr/>
          <a:lstStyle/>
          <a:p>
            <a:fld id="{F480034F-7298-4731-A6A8-90C19A1F3C9A}" type="slidenum">
              <a:rPr lang="en-US" smtClean="0"/>
              <a:t>10</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Whether or not all alternative investments should be automatically banned from DC plan portfolios, is a </a:t>
            </a:r>
            <a:r>
              <a:rPr lang="en-US" u="sng" baseline="0" dirty="0" smtClean="0"/>
              <a:t>new</a:t>
            </a:r>
            <a:r>
              <a:rPr lang="en-US" baseline="0" dirty="0" smtClean="0"/>
              <a:t> question of </a:t>
            </a:r>
            <a:r>
              <a:rPr lang="en-US" u="sng" baseline="0" dirty="0" smtClean="0"/>
              <a:t>law</a:t>
            </a:r>
            <a:r>
              <a:rPr lang="en-US" baseline="0" dirty="0" smtClean="0"/>
              <a:t> that is being raised in the Intel litigation.  But even if the court does not agree with the plaintiff’s new legal theory, it could still find that a fiduciary breach occurred if it turns out that Intel’s fiduciary committee acted imprudently when it decided to use and to increase the alternative investment allocations for the plans’ model portfolios.</a:t>
            </a:r>
          </a:p>
          <a:p>
            <a:endParaRPr lang="en-US" baseline="0" dirty="0" smtClean="0"/>
          </a:p>
          <a:p>
            <a:r>
              <a:rPr lang="en-US" baseline="0" dirty="0" smtClean="0"/>
              <a:t>Did Intel’s fiduciary committee commit a fiduciary breach?  The answer turns on whether the plan committee was observing proper fiduciary practices.  For example, were there any written guidelines for the strategic allocations used in the plans’ model portfolios.  Was the fiduciary committee meeting and overseeing the model portfolios on a regular basis?  Both are important from a procedural prudence standpoint.  Did the committee consult with an investment expert as necessary, such as a 3(21) Fiduciary, for substantive prudence purposes?  Were there any investment analytics or reports demonstrating that the alternative investments improved diversification and helped manage risk within the model portfolios, consistent with their Duty to Diversify?  Did the committee conduct a fee benchmarking analysis for the model portfolios as well as the alternative investment options in the plan menu in accordance with their Fee-Related Duties under ERISA.  Lastly, were the required 404a-5 disclosures and QDIA notices sent to participants with appropriate information explaining how the model portfolios featured exposures to alternative investments?</a:t>
            </a:r>
          </a:p>
        </p:txBody>
      </p:sp>
      <p:sp>
        <p:nvSpPr>
          <p:cNvPr id="4" name="Slide Number Placeholder 3"/>
          <p:cNvSpPr>
            <a:spLocks noGrp="1"/>
          </p:cNvSpPr>
          <p:nvPr>
            <p:ph type="sldNum" sz="quarter" idx="10"/>
          </p:nvPr>
        </p:nvSpPr>
        <p:spPr/>
        <p:txBody>
          <a:bodyPr/>
          <a:lstStyle/>
          <a:p>
            <a:fld id="{F480034F-7298-4731-A6A8-90C19A1F3C9A}" type="slidenum">
              <a:rPr lang="en-US" smtClean="0"/>
              <a:t>11</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Intel lawsuit raises a lot of policy concerns, including the threshold question of whether alternative investment options should be included in a DC plan’s investment menu, as well as the further question of whether alternative investments should be included in a plan’s target date or other risk-based solution for participants.  With regard to the plan menu, the Duty to Diversify argues in favor of allowing alternative investment options, which can help participant’s diversify their plan accounts.  Now if you are paternalistic, you may not want to give unsophisticated participants the unlimited freedom to invest in alternative investments.  But the reality is that if you are feeling truly paternalistic, then you should switch to a plan with fiduciary-directed investments, where a plan fiduciary makes all of the investment decisions for each participant’s plan account.</a:t>
            </a:r>
          </a:p>
          <a:p>
            <a:endParaRPr lang="en-US" baseline="0" dirty="0" smtClean="0"/>
          </a:p>
          <a:p>
            <a:r>
              <a:rPr lang="en-US" baseline="0" dirty="0" smtClean="0"/>
              <a:t>With regard to the question of whether alternative investments should be used in target date or other risk-based investment solutions for participants, this is ultimately a question for investment experts, because what you are really asking is whether alternative investments can help improve the retirement outcomes for participants.  If you look in the DB world, there is a general consensus that alternative asset classes are beneficial for long-term investors.  Shouldn’t  DC plan fiduciaries have the same flexibility to use alternative investments in their target date investments?  Of course, to the extent that they are offered as voluntary investment options to participants, it would be beneficial to have robust disclosures explaining how alternative investments are being utilized and what the related risks are.  </a:t>
            </a:r>
          </a:p>
        </p:txBody>
      </p:sp>
      <p:sp>
        <p:nvSpPr>
          <p:cNvPr id="4" name="Slide Number Placeholder 3"/>
          <p:cNvSpPr>
            <a:spLocks noGrp="1"/>
          </p:cNvSpPr>
          <p:nvPr>
            <p:ph type="sldNum" sz="quarter" idx="10"/>
          </p:nvPr>
        </p:nvSpPr>
        <p:spPr/>
        <p:txBody>
          <a:bodyPr/>
          <a:lstStyle/>
          <a:p>
            <a:fld id="{F480034F-7298-4731-A6A8-90C19A1F3C9A}" type="slidenum">
              <a:rPr lang="en-US" smtClean="0"/>
              <a:t>12</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We’ve established that, under the existing legal framework for ERISA, there is no per se or automatic prohibition against using alternative investments in the plan’s target date or other risk-based investment solution for participants.  But in light of Intel lawsuit, certain DC plan fiduciaries may be wondering if there is additional fiduciary risk associated with approving the use of alternative investments.  And I just want to point out that there is risk on both sides of the fence.  Specifically, there is risk if plan fiduciaries simply stick with the status quo and fail to consider alternative investments.  The 401(k) fee litigation is a great example of this.  For years, nobody blinked when 401(k) plan sponsors rubberstamped the use of retail mutual funds.  But the plaintiffs’ bar effectively changed this historical practice, requiring plan fiduciaries to do fee benchmarking and consider other investment vehicle types and pricing alternatives.  </a:t>
            </a:r>
          </a:p>
          <a:p>
            <a:endParaRPr lang="en-US" baseline="0" dirty="0" smtClean="0"/>
          </a:p>
          <a:p>
            <a:r>
              <a:rPr lang="en-US" baseline="0" dirty="0" smtClean="0"/>
              <a:t>In the same way, DC plan fiduciaries need to continually consider what their fiduciary duties and adapt as their environment changes.  Alternative investment classes are becoming more widely utilized in the target date investment solutions for DC plan participants as highlighted in the Intel case.  Given a plan fiduciary’s Duty to Diversify, if would be prudent for plan fiduciaries to at least consider whether the use of alternative investments would be beneficial for participants.  If they don’t and participants suffer investment losses that could have been avoided through the use of alternative investments, the plan fiduciaries may be held accountable under ERISA for failing to act prudently.  The fact that DB plans routinely use alternative asset classes to manage risk is an important factor that should be considered.</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But there is a practical question of whether doing so would increase fiduciary risk for the plan sponsor and any plan committee.  As we noted earlier, in the DB world, it is commonly accepted that alternative investments can be suitable investments for a pension plan’s investment portfolio.  However, while a growing number of DC plans have started to offer alternative investment options, it is still not a universal practice. </a:t>
            </a:r>
          </a:p>
          <a:p>
            <a:endParaRPr lang="en-US" baseline="0" dirty="0" smtClean="0"/>
          </a:p>
        </p:txBody>
      </p:sp>
      <p:sp>
        <p:nvSpPr>
          <p:cNvPr id="4" name="Slide Number Placeholder 3"/>
          <p:cNvSpPr>
            <a:spLocks noGrp="1"/>
          </p:cNvSpPr>
          <p:nvPr>
            <p:ph type="sldNum" sz="quarter" idx="10"/>
          </p:nvPr>
        </p:nvSpPr>
        <p:spPr/>
        <p:txBody>
          <a:bodyPr/>
          <a:lstStyle/>
          <a:p>
            <a:fld id="{F480034F-7298-4731-A6A8-90C19A1F3C9A}" type="slidenum">
              <a:rPr lang="en-US" smtClean="0"/>
              <a:t>13</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 just want to make a quick comment about performance periods.  The Intel lawsuit focuses on the performance of the company’s target date portfolio over a short period of time, from 2011 to 2015.  It specifically focuses on the portfolio’s annual performance in 2013, and how it allegedly underperformed by 400 basis points in that year.  From an investment theory standpoint, in order to fully evaluate whether the use of alternative investments was beneficial or harmful to participants, you would need to look at the target date portfolio’s performance over a full market cycle including bull and bear periods, which could be considerably longer than just a few years.  In this regard, I think the plaintiff is going to have an uphill battle, trying to establish that the alternative investment allocations were imprudently determined.  Even if you accept that the Morningstar Category is the appropriate performance benchmark, a variance of 400 basis points or 4% doesn’t seem to be out of the realm of normal market fluctuations.  And the court may not favor focusing on the target date portfolio’s performance in a single year in 2013.</a:t>
            </a:r>
          </a:p>
          <a:p>
            <a:endParaRPr lang="en-US" baseline="0" dirty="0" smtClean="0"/>
          </a:p>
        </p:txBody>
      </p:sp>
      <p:sp>
        <p:nvSpPr>
          <p:cNvPr id="4" name="Slide Number Placeholder 3"/>
          <p:cNvSpPr>
            <a:spLocks noGrp="1"/>
          </p:cNvSpPr>
          <p:nvPr>
            <p:ph type="sldNum" sz="quarter" idx="10"/>
          </p:nvPr>
        </p:nvSpPr>
        <p:spPr/>
        <p:txBody>
          <a:bodyPr/>
          <a:lstStyle/>
          <a:p>
            <a:fld id="{F480034F-7298-4731-A6A8-90C19A1F3C9A}" type="slidenum">
              <a:rPr lang="en-US" smtClean="0"/>
              <a:t>14</a:t>
            </a:fld>
            <a:endParaRPr lang="en-US" dirty="0"/>
          </a:p>
        </p:txBody>
      </p:sp>
    </p:spTree>
    <p:extLst>
      <p:ext uri="{BB962C8B-B14F-4D97-AF65-F5344CB8AC3E}">
        <p14:creationId xmlns:p14="http://schemas.microsoft.com/office/powerpoint/2010/main" val="3848784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legal claims made in the Intel complaint are complicated, but in a word, the plaintiff is second-guessing the fiduciary committee’s strategic asset allocation decisions for the plans’ customized model portfolios.  These custom portfolios featured target date and balanced investment strategies, and they used the plan’s existing menu options as underlying investments.  The plan menu included a wide range of investment options, including a private equity investment option and a hedge fund investment option, which participants could select for their own plan accounts.  The plans’ custom portfolios allegedly used the private equity and hedge fund investment options from the plan’s menu to give participants substantial exposure to alternative investments.</a:t>
            </a:r>
          </a:p>
          <a:p>
            <a:endParaRPr lang="en-US" baseline="0" dirty="0" smtClean="0"/>
          </a:p>
          <a:p>
            <a:r>
              <a:rPr lang="en-US" baseline="0" dirty="0" smtClean="0"/>
              <a:t>The complaint alleges that the target date portfolio underperformed and had an excessively high cost as a result of its heavy allocation to alternative investments.  The plaintiff’s complaint used a target date mutual fund comprised of index funds as a benchmark and, naturally, the plaintiff’s benchmark fund did not feature any exposure to alternative investments. The complaint makes similar allegations concerning the plans’ balanced model portfolio and its heavy allocation to alternative investments. Lastly, the complaint alleges that the plan participants never received sufficient disclosures concerning the plan menu’s private equity and hedge fund investment options.</a:t>
            </a:r>
          </a:p>
          <a:p>
            <a:endParaRPr lang="en-US" baseline="0" dirty="0" smtClean="0"/>
          </a:p>
        </p:txBody>
      </p:sp>
      <p:sp>
        <p:nvSpPr>
          <p:cNvPr id="4" name="Slide Number Placeholder 3"/>
          <p:cNvSpPr>
            <a:spLocks noGrp="1"/>
          </p:cNvSpPr>
          <p:nvPr>
            <p:ph type="sldNum" sz="quarter" idx="10"/>
          </p:nvPr>
        </p:nvSpPr>
        <p:spPr/>
        <p:txBody>
          <a:bodyPr/>
          <a:lstStyle/>
          <a:p>
            <a:fld id="{F480034F-7298-4731-A6A8-90C19A1F3C9A}" type="slidenum">
              <a:rPr lang="en-US" smtClean="0"/>
              <a:t>15</a:t>
            </a:fld>
            <a:endParaRPr lang="en-US" dirty="0"/>
          </a:p>
        </p:txBody>
      </p:sp>
    </p:spTree>
    <p:extLst>
      <p:ext uri="{BB962C8B-B14F-4D97-AF65-F5344CB8AC3E}">
        <p14:creationId xmlns:p14="http://schemas.microsoft.com/office/powerpoint/2010/main" val="3848784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DBE5BC3-0B7D-42A1-9B41-C06367298354}" type="datetime1">
              <a:rPr lang="en-US" smtClean="0"/>
              <a:t>11/19/2015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228600" y="6108686"/>
            <a:ext cx="457200" cy="329184"/>
          </a:xfrm>
        </p:spPr>
        <p:txBody>
          <a:bodyPr/>
          <a:lstStyle>
            <a:lvl1pPr>
              <a:defRPr sz="1100" b="0" i="0" baseline="0"/>
            </a:lvl1pPr>
          </a:lstStyle>
          <a:p>
            <a:fld id="{C1286371-56AC-4F8E-B7C3-3D6B7C3E8CF6}" type="slidenum">
              <a:rPr lang="en-US" smtClean="0"/>
              <a:pPr/>
              <a:t>‹#›</a:t>
            </a:fld>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Subtitle 2"/>
          <p:cNvSpPr txBox="1">
            <a:spLocks/>
          </p:cNvSpPr>
          <p:nvPr userDrawn="1"/>
        </p:nvSpPr>
        <p:spPr>
          <a:xfrm>
            <a:off x="718751" y="4267200"/>
            <a:ext cx="6400800" cy="1143000"/>
          </a:xfrm>
          <a:prstGeom prst="rect">
            <a:avLst/>
          </a:prstGeom>
        </p:spPr>
        <p:txBody>
          <a:bodyPr vert="horz" lIns="91440" tIns="45720" rIns="91440" bIns="45720" rtlCol="0">
            <a:normAutofit/>
          </a:bodyPr>
          <a:lstStyle>
            <a:lvl1pPr marL="0" indent="0" algn="l" defTabSz="914400" rtl="0" eaLnBrk="1" latinLnBrk="0" hangingPunct="1">
              <a:spcBef>
                <a:spcPct val="20000"/>
              </a:spcBef>
              <a:buClr>
                <a:schemeClr val="accent1"/>
              </a:buClr>
              <a:buSzPct val="85000"/>
              <a:buFont typeface="Arial" pitchFamily="34" charset="0"/>
              <a:buNone/>
              <a:defRPr sz="2400" kern="1200" baseline="0">
                <a:solidFill>
                  <a:schemeClr val="tx1">
                    <a:lumMod val="75000"/>
                    <a:lumOff val="25000"/>
                  </a:schemeClr>
                </a:solidFill>
                <a:latin typeface="+mn-lt"/>
                <a:ea typeface="+mn-ea"/>
                <a:cs typeface="+mn-cs"/>
              </a:defRPr>
            </a:lvl1pPr>
            <a:lvl2pPr marL="457200" indent="0" algn="ctr" defTabSz="914400" rtl="0"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endParaRPr lang="en-US" b="1" dirty="0"/>
          </a:p>
        </p:txBody>
      </p:sp>
      <p:sp>
        <p:nvSpPr>
          <p:cNvPr id="14" name="Subtitle 2"/>
          <p:cNvSpPr txBox="1">
            <a:spLocks/>
          </p:cNvSpPr>
          <p:nvPr userDrawn="1"/>
        </p:nvSpPr>
        <p:spPr>
          <a:xfrm>
            <a:off x="718751" y="4327954"/>
            <a:ext cx="7848600" cy="1082246"/>
          </a:xfrm>
          <a:prstGeom prst="rect">
            <a:avLst/>
          </a:prstGeom>
        </p:spPr>
        <p:txBody>
          <a:bodyPr vert="horz" lIns="91440" tIns="45720" rIns="91440" bIns="45720" rtlCol="0">
            <a:normAutofit/>
          </a:bodyPr>
          <a:lstStyle>
            <a:lvl1pPr marL="0" indent="0" algn="r" defTabSz="914400" rtl="0" eaLnBrk="1" latinLnBrk="0" hangingPunct="1">
              <a:spcBef>
                <a:spcPct val="20000"/>
              </a:spcBef>
              <a:buClr>
                <a:schemeClr val="accent1"/>
              </a:buClr>
              <a:buSzPct val="85000"/>
              <a:buFont typeface="Arial" pitchFamily="34" charset="0"/>
              <a:buNone/>
              <a:defRPr sz="2400" kern="1200" baseline="0">
                <a:solidFill>
                  <a:schemeClr val="tx1">
                    <a:lumMod val="75000"/>
                    <a:lumOff val="25000"/>
                  </a:schemeClr>
                </a:solidFill>
                <a:latin typeface="+mn-lt"/>
                <a:ea typeface="+mn-ea"/>
                <a:cs typeface="+mn-cs"/>
              </a:defRPr>
            </a:lvl1pPr>
            <a:lvl2pPr marL="457200" indent="0" algn="ctr" defTabSz="914400" rtl="0"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endParaRPr lang="en-US" dirty="0" smtClean="0"/>
          </a:p>
        </p:txBody>
      </p:sp>
      <p:sp>
        <p:nvSpPr>
          <p:cNvPr id="9" name="TextBox 8"/>
          <p:cNvSpPr txBox="1"/>
          <p:nvPr userDrawn="1"/>
        </p:nvSpPr>
        <p:spPr>
          <a:xfrm>
            <a:off x="4648200" y="381000"/>
            <a:ext cx="4495800" cy="276999"/>
          </a:xfrm>
          <a:prstGeom prst="rect">
            <a:avLst/>
          </a:prstGeom>
          <a:noFill/>
        </p:spPr>
        <p:txBody>
          <a:bodyPr wrap="square" rtlCol="0">
            <a:spAutoFit/>
          </a:bodyPr>
          <a:lstStyle/>
          <a:p>
            <a:pPr algn="r"/>
            <a:endParaRPr lang="en-US" sz="1200"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838200"/>
            <a:ext cx="8229600" cy="685800"/>
          </a:xfrm>
        </p:spPr>
        <p:txBody>
          <a:bodyPr/>
          <a:lstStyle>
            <a:lvl1pPr>
              <a:defRPr b="1"/>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4876800"/>
          </a:xfrm>
        </p:spPr>
        <p:txBody>
          <a:bodyPr/>
          <a:lstStyle>
            <a:lvl1pPr>
              <a:spcBef>
                <a:spcPts val="2000"/>
              </a:spcBef>
              <a:defRPr b="1">
                <a:solidFill>
                  <a:schemeClr val="bg2">
                    <a:lumMod val="50000"/>
                  </a:schemeClr>
                </a:solidFill>
              </a:defRPr>
            </a:lvl1pPr>
            <a:lvl2pPr>
              <a:buClr>
                <a:schemeClr val="tx2"/>
              </a:buCl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2DA9C279-9CA4-4442-9F63-C50D425A4E67}" type="datetime1">
              <a:rPr lang="en-US" smtClean="0"/>
              <a:t>11/19/2015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4419600" y="6400800"/>
            <a:ext cx="457200" cy="329184"/>
          </a:xfrm>
        </p:spPr>
        <p:txBody>
          <a:bodyPr/>
          <a:lstStyle>
            <a:lvl1pPr>
              <a:defRPr sz="1100" b="0" i="0" baseline="0"/>
            </a:lvl1pPr>
          </a:lstStyle>
          <a:p>
            <a:fld id="{C1286371-56AC-4F8E-B7C3-3D6B7C3E8CF6}"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26347BC-1749-45BA-9FE5-3C21762816E2}" type="datetime1">
              <a:rPr lang="en-US" smtClean="0"/>
              <a:t>11/19/2015</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dirty="0"/>
          </a:p>
        </p:txBody>
      </p:sp>
      <p:sp>
        <p:nvSpPr>
          <p:cNvPr id="6" name="Slide Number Placeholder 5"/>
          <p:cNvSpPr>
            <a:spLocks noGrp="1"/>
          </p:cNvSpPr>
          <p:nvPr>
            <p:ph type="sldNum" sz="quarter" idx="4"/>
          </p:nvPr>
        </p:nvSpPr>
        <p:spPr>
          <a:xfrm>
            <a:off x="4580238" y="6461125"/>
            <a:ext cx="1066800" cy="329184"/>
          </a:xfrm>
          <a:prstGeom prst="rect">
            <a:avLst/>
          </a:prstGeom>
        </p:spPr>
        <p:txBody>
          <a:bodyPr vert="horz" lIns="91440" tIns="45720" rIns="91440" bIns="45720" rtlCol="0" anchor="ctr"/>
          <a:lstStyle>
            <a:lvl1pPr algn="l">
              <a:defRPr sz="1400" b="1" baseline="0">
                <a:solidFill>
                  <a:schemeClr val="tx1"/>
                </a:solidFill>
              </a:defRPr>
            </a:lvl1pPr>
          </a:lstStyle>
          <a:p>
            <a:fld id="{C1286371-56AC-4F8E-B7C3-3D6B7C3E8CF6}" type="slidenum">
              <a:rPr lang="en-US" smtClean="0"/>
              <a:pPr/>
              <a:t>‹#›</a:t>
            </a:fld>
            <a:endParaRPr lang="en-US" dirty="0"/>
          </a:p>
        </p:txBody>
      </p:sp>
      <p:sp>
        <p:nvSpPr>
          <p:cNvPr id="11" name="Rectangle 8"/>
          <p:cNvSpPr>
            <a:spLocks noChangeArrowheads="1"/>
          </p:cNvSpPr>
          <p:nvPr userDrawn="1"/>
        </p:nvSpPr>
        <p:spPr bwMode="auto">
          <a:xfrm>
            <a:off x="381000" y="6461125"/>
            <a:ext cx="2819400" cy="228600"/>
          </a:xfrm>
          <a:prstGeom prst="rect">
            <a:avLst/>
          </a:prstGeom>
          <a:noFill/>
          <a:ln w="9525">
            <a:noFill/>
            <a:miter lim="800000"/>
            <a:headEnd/>
            <a:tailEnd/>
          </a:ln>
          <a:effectLst/>
        </p:spPr>
        <p:txBody>
          <a:bodyPr/>
          <a:lstStyle/>
          <a:p>
            <a:pPr>
              <a:lnSpc>
                <a:spcPct val="90000"/>
              </a:lnSpc>
              <a:spcBef>
                <a:spcPct val="50000"/>
              </a:spcBef>
              <a:defRPr/>
            </a:pPr>
            <a:endParaRPr lang="en-US" sz="1000" dirty="0">
              <a:latin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hf hdr="0" ftr="0" dt="0"/>
  <p:txStyles>
    <p:titleStyle>
      <a:lvl1pPr algn="l" defTabSz="914400" rtl="0" eaLnBrk="1" latinLnBrk="0" hangingPunct="1">
        <a:spcBef>
          <a:spcPct val="0"/>
        </a:spcBef>
        <a:buNone/>
        <a:defRPr sz="3200" kern="1200" spc="-100" baseline="0">
          <a:solidFill>
            <a:schemeClr val="tx2"/>
          </a:solidFill>
          <a:latin typeface="+mj-lt"/>
          <a:ea typeface="+mj-ea"/>
          <a:cs typeface="+mj-cs"/>
        </a:defRPr>
      </a:lvl1pPr>
    </p:titleStyle>
    <p:bodyStyle>
      <a:lvl1pPr marL="182880" indent="-182880" algn="l" defTabSz="914400" rtl="0" eaLnBrk="1" latinLnBrk="0" hangingPunct="1">
        <a:spcBef>
          <a:spcPts val="1800"/>
        </a:spcBef>
        <a:buClr>
          <a:schemeClr val="accent1"/>
        </a:buClr>
        <a:buSzPct val="85000"/>
        <a:buFont typeface="Arial" pitchFamily="34" charset="0"/>
        <a:buChar char="•"/>
        <a:defRPr sz="2800" kern="1200">
          <a:solidFill>
            <a:schemeClr val="tx1"/>
          </a:solidFill>
          <a:latin typeface="+mn-lt"/>
          <a:ea typeface="+mn-ea"/>
          <a:cs typeface="+mn-cs"/>
        </a:defRPr>
      </a:lvl1pPr>
      <a:lvl2pPr marL="457200" indent="-182880" algn="l" defTabSz="914400" rtl="0" eaLnBrk="1" latinLnBrk="0" hangingPunct="1">
        <a:spcBef>
          <a:spcPts val="600"/>
        </a:spcBef>
        <a:buClr>
          <a:schemeClr val="accent1"/>
        </a:buClr>
        <a:buSzPct val="85000"/>
        <a:buFont typeface="Arial" pitchFamily="34" charset="0"/>
        <a:buChar char="•"/>
        <a:defRPr sz="24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2438400"/>
            <a:ext cx="7848600" cy="1066800"/>
          </a:xfrm>
        </p:spPr>
        <p:txBody>
          <a:bodyPr>
            <a:normAutofit/>
          </a:bodyPr>
          <a:lstStyle/>
          <a:p>
            <a:pPr algn="ctr"/>
            <a:r>
              <a:rPr lang="en-US" sz="4800" b="1" dirty="0" smtClean="0">
                <a:solidFill>
                  <a:schemeClr val="bg2">
                    <a:lumMod val="50000"/>
                  </a:schemeClr>
                </a:solidFill>
              </a:rPr>
              <a:t>Thinking Outside the Box:</a:t>
            </a:r>
            <a:endParaRPr lang="en-US" sz="4800" b="1" dirty="0">
              <a:solidFill>
                <a:schemeClr val="bg2">
                  <a:lumMod val="50000"/>
                </a:schemeClr>
              </a:solidFill>
            </a:endParaRPr>
          </a:p>
        </p:txBody>
      </p:sp>
      <p:sp>
        <p:nvSpPr>
          <p:cNvPr id="4" name="Subtitle 2"/>
          <p:cNvSpPr txBox="1">
            <a:spLocks/>
          </p:cNvSpPr>
          <p:nvPr/>
        </p:nvSpPr>
        <p:spPr>
          <a:xfrm>
            <a:off x="685800" y="3352800"/>
            <a:ext cx="8077200" cy="1219200"/>
          </a:xfrm>
          <a:prstGeom prst="rect">
            <a:avLst/>
          </a:prstGeom>
        </p:spPr>
        <p:txBody>
          <a:bodyPr vert="horz" lIns="91440" tIns="45720" rIns="91440" bIns="45720" rtlCol="0">
            <a:noAutofit/>
          </a:bodyPr>
          <a:lstStyle>
            <a:lvl1pPr marL="0" indent="0" algn="r" defTabSz="914400" rtl="0" eaLnBrk="1" latinLnBrk="0" hangingPunct="1">
              <a:spcBef>
                <a:spcPct val="20000"/>
              </a:spcBef>
              <a:buClr>
                <a:schemeClr val="accent1"/>
              </a:buClr>
              <a:buSzPct val="85000"/>
              <a:buFont typeface="Arial" pitchFamily="34" charset="0"/>
              <a:buNone/>
              <a:defRPr sz="2400" kern="1200" baseline="0">
                <a:solidFill>
                  <a:schemeClr val="tx1">
                    <a:lumMod val="75000"/>
                    <a:lumOff val="25000"/>
                  </a:schemeClr>
                </a:solidFill>
                <a:latin typeface="+mn-lt"/>
                <a:ea typeface="+mn-ea"/>
                <a:cs typeface="+mn-cs"/>
              </a:defRPr>
            </a:lvl1pPr>
            <a:lvl2pPr marL="457200" indent="0" algn="ctr" defTabSz="914400" rtl="0"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pPr algn="ctr"/>
            <a:r>
              <a:rPr lang="en-US" sz="3600" dirty="0" smtClean="0">
                <a:solidFill>
                  <a:schemeClr val="tx2"/>
                </a:solidFill>
              </a:rPr>
              <a:t>Is It Dangerous for You and Your Plan?</a:t>
            </a:r>
          </a:p>
        </p:txBody>
      </p:sp>
      <p:sp>
        <p:nvSpPr>
          <p:cNvPr id="7" name="Title 1"/>
          <p:cNvSpPr txBox="1">
            <a:spLocks/>
          </p:cNvSpPr>
          <p:nvPr/>
        </p:nvSpPr>
        <p:spPr>
          <a:xfrm>
            <a:off x="1752600" y="4648200"/>
            <a:ext cx="6400800" cy="762000"/>
          </a:xfrm>
          <a:prstGeom prst="rect">
            <a:avLst/>
          </a:prstGeom>
        </p:spPr>
        <p:txBody>
          <a:bodyPr vert="horz" lIns="91440" tIns="45720" rIns="91440" bIns="45720" rtlCol="0" anchor="b">
            <a:noAutofit/>
          </a:bodyPr>
          <a:lstStyle>
            <a:lvl1pPr algn="l" defTabSz="914400" rtl="0" eaLnBrk="1" latinLnBrk="0" hangingPunct="1">
              <a:spcBef>
                <a:spcPct val="0"/>
              </a:spcBef>
              <a:buNone/>
              <a:defRPr sz="5400" kern="1200" cap="none" spc="-100" baseline="0">
                <a:solidFill>
                  <a:schemeClr val="tx2"/>
                </a:solidFill>
                <a:latin typeface="+mj-lt"/>
                <a:ea typeface="+mj-ea"/>
                <a:cs typeface="+mj-cs"/>
              </a:defRPr>
            </a:lvl1pPr>
          </a:lstStyle>
          <a:p>
            <a:pPr>
              <a:tabLst>
                <a:tab pos="2405063" algn="l"/>
              </a:tabLst>
            </a:pPr>
            <a:r>
              <a:rPr lang="en-US" sz="2200" b="1" dirty="0" smtClean="0">
                <a:solidFill>
                  <a:schemeClr val="bg2">
                    <a:lumMod val="50000"/>
                  </a:schemeClr>
                </a:solidFill>
              </a:rPr>
              <a:t>Discussion Leader:  	</a:t>
            </a:r>
            <a:r>
              <a:rPr lang="en-US" sz="2200" dirty="0" smtClean="0">
                <a:solidFill>
                  <a:schemeClr val="bg2">
                    <a:lumMod val="50000"/>
                  </a:schemeClr>
                </a:solidFill>
              </a:rPr>
              <a:t>Marcia S. Wagner</a:t>
            </a:r>
          </a:p>
          <a:p>
            <a:pPr>
              <a:tabLst>
                <a:tab pos="2405063" algn="l"/>
              </a:tabLst>
            </a:pPr>
            <a:r>
              <a:rPr lang="en-US" sz="2200" b="1" dirty="0" smtClean="0">
                <a:solidFill>
                  <a:schemeClr val="bg2">
                    <a:lumMod val="50000"/>
                  </a:schemeClr>
                </a:solidFill>
              </a:rPr>
              <a:t>		</a:t>
            </a:r>
            <a:r>
              <a:rPr lang="en-US" sz="2200" dirty="0" smtClean="0">
                <a:solidFill>
                  <a:schemeClr val="bg2">
                    <a:lumMod val="50000"/>
                  </a:schemeClr>
                </a:solidFill>
              </a:rPr>
              <a:t>The Wagner Law Group</a:t>
            </a:r>
          </a:p>
        </p:txBody>
      </p:sp>
      <p:sp>
        <p:nvSpPr>
          <p:cNvPr id="9" name="Title 1"/>
          <p:cNvSpPr txBox="1">
            <a:spLocks/>
          </p:cNvSpPr>
          <p:nvPr/>
        </p:nvSpPr>
        <p:spPr>
          <a:xfrm>
            <a:off x="533400" y="5486400"/>
            <a:ext cx="8153400" cy="838200"/>
          </a:xfrm>
          <a:prstGeom prst="rect">
            <a:avLst/>
          </a:prstGeom>
        </p:spPr>
        <p:txBody>
          <a:bodyPr vert="horz" lIns="91440" tIns="45720" rIns="91440" bIns="45720" rtlCol="0" anchor="b">
            <a:noAutofit/>
          </a:bodyPr>
          <a:lstStyle>
            <a:lvl1pPr algn="l" defTabSz="914400" rtl="0" eaLnBrk="1" latinLnBrk="0" hangingPunct="1">
              <a:spcBef>
                <a:spcPct val="0"/>
              </a:spcBef>
              <a:buNone/>
              <a:defRPr sz="5400" kern="1200" cap="none" spc="-100" baseline="0">
                <a:solidFill>
                  <a:schemeClr val="tx2"/>
                </a:solidFill>
                <a:latin typeface="+mj-lt"/>
                <a:ea typeface="+mj-ea"/>
                <a:cs typeface="+mj-cs"/>
              </a:defRPr>
            </a:lvl1pPr>
          </a:lstStyle>
          <a:p>
            <a:pPr lvl="0" algn="ctr">
              <a:spcBef>
                <a:spcPts val="0"/>
              </a:spcBef>
            </a:pPr>
            <a:endParaRPr lang="en-US" sz="2000" b="1" spc="0" dirty="0">
              <a:solidFill>
                <a:srgbClr val="ACCBF9">
                  <a:lumMod val="50000"/>
                </a:srgbClr>
              </a:solidFill>
            </a:endParaRPr>
          </a:p>
          <a:p>
            <a:pPr lvl="0" algn="ctr">
              <a:spcBef>
                <a:spcPts val="0"/>
              </a:spcBef>
            </a:pPr>
            <a:r>
              <a:rPr lang="en-US" sz="2000" b="1" spc="140" dirty="0" smtClean="0">
                <a:solidFill>
                  <a:prstClr val="black"/>
                </a:solidFill>
              </a:rPr>
              <a:t>Defined Contribution Summit</a:t>
            </a:r>
            <a:endParaRPr lang="en-US" sz="1600" dirty="0" smtClean="0"/>
          </a:p>
          <a:p>
            <a:pPr algn="ctr"/>
            <a:endParaRPr lang="en-US" sz="600" dirty="0" smtClean="0"/>
          </a:p>
          <a:p>
            <a:pPr algn="ctr"/>
            <a:r>
              <a:rPr lang="en-US" sz="1600" dirty="0" smtClean="0"/>
              <a:t>November 17, 2015</a:t>
            </a:r>
            <a:endParaRPr lang="en-US" sz="1600" dirty="0"/>
          </a:p>
        </p:txBody>
      </p:sp>
    </p:spTree>
    <p:extLst>
      <p:ext uri="{BB962C8B-B14F-4D97-AF65-F5344CB8AC3E}">
        <p14:creationId xmlns:p14="http://schemas.microsoft.com/office/powerpoint/2010/main" val="686846736"/>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Intel Corp. ERISA Lawsuit</a:t>
            </a:r>
          </a:p>
          <a:p>
            <a:pPr lvl="1"/>
            <a:r>
              <a:rPr lang="en-US" dirty="0" smtClean="0"/>
              <a:t>Proposed class action lawsuit relating to Intel’s 401(k) plan and profit-sharing plan</a:t>
            </a:r>
            <a:endParaRPr lang="en-US" dirty="0"/>
          </a:p>
          <a:p>
            <a:pPr lvl="1"/>
            <a:r>
              <a:rPr lang="en-US" dirty="0" smtClean="0"/>
              <a:t>Filed on Oct. 29, 2015 against Intel’s plan committee and Intel’s board of directors</a:t>
            </a:r>
          </a:p>
          <a:p>
            <a:r>
              <a:rPr lang="en-US" dirty="0" smtClean="0"/>
              <a:t>Claims Against Intel Plan Fiduciaries</a:t>
            </a:r>
            <a:endParaRPr lang="en-US" dirty="0"/>
          </a:p>
          <a:p>
            <a:pPr lvl="1"/>
            <a:r>
              <a:rPr lang="en-US" dirty="0" smtClean="0"/>
              <a:t>Claims are unlike those in 401(k) fee litigation lawsuits</a:t>
            </a:r>
          </a:p>
          <a:p>
            <a:pPr lvl="1"/>
            <a:r>
              <a:rPr lang="en-US" dirty="0" smtClean="0"/>
              <a:t>Intel plans offered model portfolios with a target date strategy and a balanced strategy</a:t>
            </a:r>
          </a:p>
          <a:p>
            <a:pPr lvl="1"/>
            <a:r>
              <a:rPr lang="en-US" dirty="0" smtClean="0"/>
              <a:t>As alleged, alternative investment allocations in these portfolios were too high and determined imprudently</a:t>
            </a:r>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2</a:t>
            </a:fld>
            <a:endParaRPr lang="en-US" dirty="0"/>
          </a:p>
        </p:txBody>
      </p:sp>
    </p:spTree>
    <p:extLst>
      <p:ext uri="{BB962C8B-B14F-4D97-AF65-F5344CB8AC3E}">
        <p14:creationId xmlns:p14="http://schemas.microsoft.com/office/powerpoint/2010/main" val="42090522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Claims in Intel Complaint</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Model Portfolios in Intel DC Plans </a:t>
            </a:r>
          </a:p>
          <a:p>
            <a:pPr lvl="1"/>
            <a:r>
              <a:rPr lang="en-US" dirty="0" smtClean="0"/>
              <a:t>Model portfolios (target date and balanced) included heavy allocations to hedge fund </a:t>
            </a:r>
            <a:r>
              <a:rPr lang="en-US" dirty="0"/>
              <a:t>and private equity </a:t>
            </a:r>
            <a:r>
              <a:rPr lang="en-US" dirty="0" smtClean="0"/>
              <a:t>options </a:t>
            </a:r>
          </a:p>
          <a:p>
            <a:r>
              <a:rPr lang="en-US" dirty="0" smtClean="0"/>
              <a:t>Claims and Allegations</a:t>
            </a:r>
          </a:p>
          <a:p>
            <a:pPr lvl="1"/>
            <a:r>
              <a:rPr lang="en-US" dirty="0" smtClean="0"/>
              <a:t>Heavy allocation to alternative investments resulted in underperformance and excessive fees for model portfolios</a:t>
            </a:r>
          </a:p>
          <a:p>
            <a:pPr lvl="1"/>
            <a:r>
              <a:rPr lang="en-US" dirty="0" smtClean="0"/>
              <a:t>Morningstar Category used as performance benchmark</a:t>
            </a:r>
          </a:p>
          <a:p>
            <a:pPr lvl="1"/>
            <a:r>
              <a:rPr lang="en-US" dirty="0" smtClean="0"/>
              <a:t>Index-based target date mutual fund is fee benchmark</a:t>
            </a:r>
          </a:p>
          <a:p>
            <a:pPr lvl="1"/>
            <a:r>
              <a:rPr lang="en-US" dirty="0" smtClean="0"/>
              <a:t>Also alleges that participants did not receive sufficient disclosures for alternative investment options</a:t>
            </a:r>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3</a:t>
            </a:fld>
            <a:endParaRPr lang="en-US" dirty="0"/>
          </a:p>
        </p:txBody>
      </p:sp>
    </p:spTree>
    <p:extLst>
      <p:ext uri="{BB962C8B-B14F-4D97-AF65-F5344CB8AC3E}">
        <p14:creationId xmlns:p14="http://schemas.microsoft.com/office/powerpoint/2010/main" val="839542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Factual Background for Intel DC Plans </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Intel’s 401(k) Plan</a:t>
            </a:r>
          </a:p>
          <a:p>
            <a:pPr lvl="1"/>
            <a:r>
              <a:rPr lang="en-US" dirty="0" smtClean="0"/>
              <a:t>Features automatic enrollment, using target date portfolio as default investment</a:t>
            </a:r>
          </a:p>
          <a:p>
            <a:pPr lvl="1"/>
            <a:r>
              <a:rPr lang="en-US" dirty="0" smtClean="0"/>
              <a:t>40% of plan participants are exclusively invested in target date portfolio</a:t>
            </a:r>
          </a:p>
          <a:p>
            <a:r>
              <a:rPr lang="en-US" dirty="0" smtClean="0"/>
              <a:t>Intel’s Profit Sharing Plan </a:t>
            </a:r>
            <a:endParaRPr lang="en-US" dirty="0"/>
          </a:p>
          <a:p>
            <a:pPr lvl="1"/>
            <a:r>
              <a:rPr lang="en-US" dirty="0" smtClean="0"/>
              <a:t>Features employer-paid contributions (and plan is closed to new employees)</a:t>
            </a:r>
          </a:p>
          <a:p>
            <a:pPr lvl="1"/>
            <a:r>
              <a:rPr lang="en-US" dirty="0" smtClean="0"/>
              <a:t>Balanced portfolio is primary investment vehicle</a:t>
            </a:r>
          </a:p>
          <a:p>
            <a:pPr lvl="1"/>
            <a:r>
              <a:rPr lang="en-US" dirty="0" smtClean="0"/>
              <a:t>90% of plan participants are invested in balanced portfolio</a:t>
            </a:r>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4</a:t>
            </a:fld>
            <a:endParaRPr lang="en-US" dirty="0"/>
          </a:p>
        </p:txBody>
      </p:sp>
    </p:spTree>
    <p:extLst>
      <p:ext uri="{BB962C8B-B14F-4D97-AF65-F5344CB8AC3E}">
        <p14:creationId xmlns:p14="http://schemas.microsoft.com/office/powerpoint/2010/main" val="21220278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Factual Allegations </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Fiduciary Committee for Intel DC Plans</a:t>
            </a:r>
          </a:p>
          <a:p>
            <a:pPr lvl="1"/>
            <a:r>
              <a:rPr lang="en-US" dirty="0" smtClean="0"/>
              <a:t>Steadily increased allocation to alternative investments for target date and balanced portfolios (beginning in 2009)</a:t>
            </a:r>
          </a:p>
          <a:p>
            <a:r>
              <a:rPr lang="en-US" dirty="0" smtClean="0"/>
              <a:t>Intel’s Target Date Portfolio</a:t>
            </a:r>
          </a:p>
          <a:p>
            <a:pPr lvl="1"/>
            <a:r>
              <a:rPr lang="en-US" dirty="0" smtClean="0"/>
              <a:t>Alternative investment allocation exceeds 20% (2011)</a:t>
            </a:r>
          </a:p>
          <a:p>
            <a:pPr lvl="1"/>
            <a:r>
              <a:rPr lang="en-US" dirty="0" smtClean="0"/>
              <a:t>Causes strategy to underperform by 400 bps in 2013          (in comparison to Morningstar Category for TDFs)</a:t>
            </a:r>
          </a:p>
          <a:p>
            <a:pPr lvl="1"/>
            <a:r>
              <a:rPr lang="en-US" dirty="0" smtClean="0"/>
              <a:t>Also causes fee to increase from 70 bps to 130 bps           (which is 8 times the fee for Fidelity’s index-based TDF)</a:t>
            </a:r>
          </a:p>
          <a:p>
            <a:pPr lvl="1"/>
            <a:r>
              <a:rPr lang="en-US" dirty="0" smtClean="0"/>
              <a:t>In 2015, fiduciary committee hires Alliance Bernstein, a TDF manager known to favor alternative investments</a:t>
            </a:r>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5</a:t>
            </a:fld>
            <a:endParaRPr lang="en-US" dirty="0"/>
          </a:p>
        </p:txBody>
      </p:sp>
    </p:spTree>
    <p:extLst>
      <p:ext uri="{BB962C8B-B14F-4D97-AF65-F5344CB8AC3E}">
        <p14:creationId xmlns:p14="http://schemas.microsoft.com/office/powerpoint/2010/main" val="35422278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Duties Under ERISA </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Duty of Prudence</a:t>
            </a:r>
          </a:p>
          <a:p>
            <a:pPr lvl="1"/>
            <a:r>
              <a:rPr lang="en-US" dirty="0" smtClean="0"/>
              <a:t>Procedural prudence requires plan fiduciary to perform due diligence and gather all relevant information</a:t>
            </a:r>
            <a:endParaRPr lang="en-US" dirty="0"/>
          </a:p>
          <a:p>
            <a:pPr lvl="1"/>
            <a:r>
              <a:rPr lang="en-US" dirty="0" smtClean="0"/>
              <a:t>Substantive prudence requires plan fiduciary to have necessary expertise or consult investment experts</a:t>
            </a:r>
          </a:p>
          <a:p>
            <a:r>
              <a:rPr lang="en-US" dirty="0" smtClean="0"/>
              <a:t>“Appropriate Consideration” Must Be Given</a:t>
            </a:r>
            <a:endParaRPr lang="en-US" dirty="0"/>
          </a:p>
          <a:p>
            <a:pPr lvl="1"/>
            <a:r>
              <a:rPr lang="en-US" dirty="0" smtClean="0"/>
              <a:t>Role of proposed investment in portfolio</a:t>
            </a:r>
          </a:p>
          <a:p>
            <a:pPr lvl="1"/>
            <a:r>
              <a:rPr lang="en-US" dirty="0" smtClean="0"/>
              <a:t>Risk of loss and opportunity for gain, and portfolio diversification</a:t>
            </a:r>
          </a:p>
          <a:p>
            <a:pPr lvl="1"/>
            <a:r>
              <a:rPr lang="en-US" dirty="0" smtClean="0"/>
              <a:t>Liquidity and cash flow needs</a:t>
            </a:r>
          </a:p>
          <a:p>
            <a:pPr lvl="1"/>
            <a:r>
              <a:rPr lang="en-US" b="1" dirty="0" smtClean="0"/>
              <a:t>Modern Portfolio Theory</a:t>
            </a:r>
            <a:endParaRPr lang="en-US" b="1" dirty="0"/>
          </a:p>
          <a:p>
            <a:endParaRPr lang="en-US" dirty="0" smtClean="0"/>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6</a:t>
            </a:fld>
            <a:endParaRPr lang="en-US" dirty="0"/>
          </a:p>
        </p:txBody>
      </p:sp>
    </p:spTree>
    <p:extLst>
      <p:ext uri="{BB962C8B-B14F-4D97-AF65-F5344CB8AC3E}">
        <p14:creationId xmlns:p14="http://schemas.microsoft.com/office/powerpoint/2010/main" val="28963000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Related Duties Under ERISA </a:t>
            </a:r>
            <a:endParaRPr lang="en-US" dirty="0"/>
          </a:p>
        </p:txBody>
      </p:sp>
      <p:sp>
        <p:nvSpPr>
          <p:cNvPr id="3" name="Content Placeholder 2"/>
          <p:cNvSpPr>
            <a:spLocks noGrp="1"/>
          </p:cNvSpPr>
          <p:nvPr>
            <p:ph idx="1"/>
          </p:nvPr>
        </p:nvSpPr>
        <p:spPr>
          <a:xfrm>
            <a:off x="457200" y="1524000"/>
            <a:ext cx="8534400" cy="4953000"/>
          </a:xfrm>
        </p:spPr>
        <p:txBody>
          <a:bodyPr>
            <a:normAutofit fontScale="92500"/>
          </a:bodyPr>
          <a:lstStyle/>
          <a:p>
            <a:r>
              <a:rPr lang="en-US" dirty="0" smtClean="0"/>
              <a:t>Duty to Diversify</a:t>
            </a:r>
          </a:p>
          <a:p>
            <a:pPr lvl="1"/>
            <a:r>
              <a:rPr lang="en-US" dirty="0" smtClean="0"/>
              <a:t>Diversify investments so as to minimize risk of large losses</a:t>
            </a:r>
          </a:p>
          <a:p>
            <a:r>
              <a:rPr lang="en-US" dirty="0" smtClean="0"/>
              <a:t>Fee-Related Duties</a:t>
            </a:r>
          </a:p>
          <a:p>
            <a:pPr lvl="1"/>
            <a:r>
              <a:rPr lang="en-US" dirty="0" smtClean="0"/>
              <a:t>Investment fees must be reasonable in light of qualifications of provider and quality of investment services</a:t>
            </a:r>
          </a:p>
          <a:p>
            <a:pPr lvl="1"/>
            <a:r>
              <a:rPr lang="en-US" dirty="0" smtClean="0"/>
              <a:t>No duty to choose cheapest investments</a:t>
            </a:r>
            <a:endParaRPr lang="en-US" dirty="0"/>
          </a:p>
          <a:p>
            <a:r>
              <a:rPr lang="en-US" dirty="0" smtClean="0"/>
              <a:t>Participant Disclosures</a:t>
            </a:r>
            <a:endParaRPr lang="en-US" dirty="0"/>
          </a:p>
          <a:p>
            <a:pPr lvl="1"/>
            <a:r>
              <a:rPr lang="en-US" dirty="0" smtClean="0"/>
              <a:t>Must provide sufficient information on plan investment options </a:t>
            </a:r>
          </a:p>
          <a:p>
            <a:pPr lvl="1"/>
            <a:r>
              <a:rPr lang="en-US" dirty="0" smtClean="0"/>
              <a:t>Detailed requirements under DOL’s 404a-5 Regulations</a:t>
            </a:r>
          </a:p>
          <a:p>
            <a:pPr lvl="1"/>
            <a:r>
              <a:rPr lang="en-US" dirty="0" smtClean="0"/>
              <a:t>Additional requirements for QDIA (Qualified Default Investment Alternative for plans with auto enrollment)</a:t>
            </a:r>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7</a:t>
            </a:fld>
            <a:endParaRPr lang="en-US" dirty="0"/>
          </a:p>
        </p:txBody>
      </p:sp>
    </p:spTree>
    <p:extLst>
      <p:ext uri="{BB962C8B-B14F-4D97-AF65-F5344CB8AC3E}">
        <p14:creationId xmlns:p14="http://schemas.microsoft.com/office/powerpoint/2010/main" val="2549768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Standard for Alternative Investments</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r>
              <a:rPr lang="en-US" dirty="0" smtClean="0"/>
              <a:t>Context of DB Plans</a:t>
            </a:r>
          </a:p>
          <a:p>
            <a:pPr lvl="1"/>
            <a:r>
              <a:rPr lang="en-US" dirty="0" smtClean="0"/>
              <a:t>Institutional pension plans (and endowments) routinely include significant allocations to alternative investments</a:t>
            </a:r>
            <a:endParaRPr lang="en-US" dirty="0"/>
          </a:p>
          <a:p>
            <a:pPr lvl="1"/>
            <a:r>
              <a:rPr lang="en-US" dirty="0" smtClean="0"/>
              <a:t>Can enhance portfolio diversification (Duty to Diversify)</a:t>
            </a:r>
          </a:p>
          <a:p>
            <a:pPr lvl="1"/>
            <a:r>
              <a:rPr lang="en-US" dirty="0" smtClean="0"/>
              <a:t>Plan fiduciaries must determine strategic allocations with procedural and substantive prudence (Duty of Prudence)</a:t>
            </a:r>
          </a:p>
          <a:p>
            <a:pPr lvl="1"/>
            <a:r>
              <a:rPr lang="en-US" dirty="0" smtClean="0"/>
              <a:t>Must give “appropriate consideration” to cost and compare to similar alternative investments (Fee-Related Duties)</a:t>
            </a:r>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8</a:t>
            </a:fld>
            <a:endParaRPr lang="en-US" dirty="0"/>
          </a:p>
        </p:txBody>
      </p:sp>
    </p:spTree>
    <p:extLst>
      <p:ext uri="{BB962C8B-B14F-4D97-AF65-F5344CB8AC3E}">
        <p14:creationId xmlns:p14="http://schemas.microsoft.com/office/powerpoint/2010/main" val="6627273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 Investments in DC Plans </a:t>
            </a:r>
            <a:endParaRPr lang="en-US" dirty="0"/>
          </a:p>
        </p:txBody>
      </p:sp>
      <p:sp>
        <p:nvSpPr>
          <p:cNvPr id="3" name="Content Placeholder 2"/>
          <p:cNvSpPr>
            <a:spLocks noGrp="1"/>
          </p:cNvSpPr>
          <p:nvPr>
            <p:ph idx="1"/>
          </p:nvPr>
        </p:nvSpPr>
        <p:spPr>
          <a:xfrm>
            <a:off x="457200" y="1524000"/>
            <a:ext cx="8534400" cy="4953000"/>
          </a:xfrm>
        </p:spPr>
        <p:txBody>
          <a:bodyPr>
            <a:normAutofit lnSpcReduction="10000"/>
          </a:bodyPr>
          <a:lstStyle/>
          <a:p>
            <a:r>
              <a:rPr lang="en-US" dirty="0" smtClean="0"/>
              <a:t>Legal Standard  Under ERISA</a:t>
            </a:r>
          </a:p>
          <a:p>
            <a:pPr lvl="1"/>
            <a:r>
              <a:rPr lang="en-US" dirty="0" smtClean="0"/>
              <a:t>Plan fiduciary is responsible for plan menu options, and participants are responsible for investment allocations</a:t>
            </a:r>
          </a:p>
          <a:p>
            <a:pPr lvl="1"/>
            <a:r>
              <a:rPr lang="en-US" dirty="0" smtClean="0"/>
              <a:t>Duty of Prudence applies to plan fiduciary’s selection of menu options </a:t>
            </a:r>
            <a:endParaRPr lang="en-US" dirty="0"/>
          </a:p>
          <a:p>
            <a:pPr lvl="1"/>
            <a:r>
              <a:rPr lang="en-US" dirty="0" smtClean="0"/>
              <a:t>Duty to Diversify requires broad range of menu options</a:t>
            </a:r>
          </a:p>
          <a:p>
            <a:pPr lvl="1"/>
            <a:r>
              <a:rPr lang="en-US" dirty="0" smtClean="0"/>
              <a:t>Fee-Related Duties require reasonable investment fees</a:t>
            </a:r>
          </a:p>
          <a:p>
            <a:pPr lvl="1"/>
            <a:r>
              <a:rPr lang="en-US" dirty="0" smtClean="0"/>
              <a:t>No prohibition against alternative investment options</a:t>
            </a:r>
          </a:p>
          <a:p>
            <a:r>
              <a:rPr lang="en-US" dirty="0" smtClean="0"/>
              <a:t>Intel Case</a:t>
            </a:r>
            <a:endParaRPr lang="en-US" dirty="0"/>
          </a:p>
          <a:p>
            <a:pPr lvl="1"/>
            <a:r>
              <a:rPr lang="en-US" dirty="0" smtClean="0"/>
              <a:t>No problem with alternative investment options in menu</a:t>
            </a:r>
          </a:p>
          <a:p>
            <a:pPr lvl="1"/>
            <a:r>
              <a:rPr lang="en-US" dirty="0" smtClean="0"/>
              <a:t>Complaint focuses on target date and balance portfolios (and not investment menu)</a:t>
            </a:r>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9</a:t>
            </a:fld>
            <a:endParaRPr lang="en-US" dirty="0"/>
          </a:p>
        </p:txBody>
      </p:sp>
    </p:spTree>
    <p:extLst>
      <p:ext uri="{BB962C8B-B14F-4D97-AF65-F5344CB8AC3E}">
        <p14:creationId xmlns:p14="http://schemas.microsoft.com/office/powerpoint/2010/main" val="29452583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Alternative Investments in Model Portfolios</a:t>
            </a:r>
            <a:endParaRPr lang="en-US" dirty="0"/>
          </a:p>
        </p:txBody>
      </p:sp>
      <p:sp>
        <p:nvSpPr>
          <p:cNvPr id="3" name="Content Placeholder 2"/>
          <p:cNvSpPr>
            <a:spLocks noGrp="1"/>
          </p:cNvSpPr>
          <p:nvPr>
            <p:ph idx="1"/>
          </p:nvPr>
        </p:nvSpPr>
        <p:spPr>
          <a:xfrm>
            <a:off x="457200" y="1524000"/>
            <a:ext cx="8534400" cy="5334000"/>
          </a:xfrm>
        </p:spPr>
        <p:txBody>
          <a:bodyPr>
            <a:normAutofit/>
          </a:bodyPr>
          <a:lstStyle/>
          <a:p>
            <a:r>
              <a:rPr lang="en-US" dirty="0" smtClean="0"/>
              <a:t>Fiduciary Responsibilities for Model Portfolio</a:t>
            </a:r>
          </a:p>
          <a:p>
            <a:pPr lvl="1"/>
            <a:r>
              <a:rPr lang="en-US" dirty="0" smtClean="0"/>
              <a:t>DC plan fiduciary must determine underlying investments and strategic </a:t>
            </a:r>
            <a:r>
              <a:rPr lang="en-US" dirty="0"/>
              <a:t>asset allocations for model portfolio </a:t>
            </a:r>
          </a:p>
          <a:p>
            <a:pPr lvl="1"/>
            <a:r>
              <a:rPr lang="en-US" dirty="0" smtClean="0"/>
              <a:t>Similar to DB plan fiduciary’s portfolio responsibilities </a:t>
            </a:r>
          </a:p>
          <a:p>
            <a:pPr lvl="1"/>
            <a:r>
              <a:rPr lang="en-US" dirty="0" smtClean="0"/>
              <a:t>Therefore, alternative investments are permissible (?)</a:t>
            </a:r>
          </a:p>
          <a:p>
            <a:r>
              <a:rPr lang="en-US" dirty="0" smtClean="0"/>
              <a:t>New Legal Theory in Intel Lawsuit</a:t>
            </a:r>
            <a:endParaRPr lang="en-US" dirty="0"/>
          </a:p>
          <a:p>
            <a:pPr lvl="1"/>
            <a:r>
              <a:rPr lang="en-US" dirty="0" smtClean="0"/>
              <a:t>DC plan fiduciaries “must focus always on the most vulnerable participant” and “protect average employee”</a:t>
            </a:r>
          </a:p>
          <a:p>
            <a:pPr lvl="1"/>
            <a:r>
              <a:rPr lang="en-US" dirty="0" smtClean="0"/>
              <a:t>Alternative investments are for sophisticated investors</a:t>
            </a:r>
          </a:p>
          <a:p>
            <a:pPr lvl="1"/>
            <a:r>
              <a:rPr lang="en-US" dirty="0" smtClean="0"/>
              <a:t>But no existing legal authority expressly bans alternative investments in DC plans in order to protect participants</a:t>
            </a:r>
            <a:endParaRPr lang="en-US" dirty="0"/>
          </a:p>
          <a:p>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10</a:t>
            </a:fld>
            <a:endParaRPr lang="en-US" dirty="0"/>
          </a:p>
        </p:txBody>
      </p:sp>
    </p:spTree>
    <p:extLst>
      <p:ext uri="{BB962C8B-B14F-4D97-AF65-F5344CB8AC3E}">
        <p14:creationId xmlns:p14="http://schemas.microsoft.com/office/powerpoint/2010/main" val="32164242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Critical Questions of Fact</a:t>
            </a:r>
            <a:endParaRPr lang="en-US" dirty="0"/>
          </a:p>
        </p:txBody>
      </p:sp>
      <p:sp>
        <p:nvSpPr>
          <p:cNvPr id="3" name="Content Placeholder 2"/>
          <p:cNvSpPr>
            <a:spLocks noGrp="1"/>
          </p:cNvSpPr>
          <p:nvPr>
            <p:ph idx="1"/>
          </p:nvPr>
        </p:nvSpPr>
        <p:spPr>
          <a:xfrm>
            <a:off x="457200" y="1524000"/>
            <a:ext cx="8534400" cy="4953000"/>
          </a:xfrm>
        </p:spPr>
        <p:txBody>
          <a:bodyPr>
            <a:normAutofit fontScale="92500"/>
          </a:bodyPr>
          <a:lstStyle/>
          <a:p>
            <a:r>
              <a:rPr lang="en-US" dirty="0" smtClean="0"/>
              <a:t>Did Fiduciary Breach Occur?</a:t>
            </a:r>
            <a:endParaRPr lang="en-US" dirty="0"/>
          </a:p>
          <a:p>
            <a:pPr lvl="1"/>
            <a:r>
              <a:rPr lang="en-US" dirty="0" smtClean="0"/>
              <a:t>Plaintiff has raised new legal theory (which would ban all alternative investments in model portfolios for DC plans)</a:t>
            </a:r>
          </a:p>
          <a:p>
            <a:pPr lvl="1"/>
            <a:r>
              <a:rPr lang="en-US" dirty="0" smtClean="0"/>
              <a:t>Can also pursue claims based on existing fiduciary duties</a:t>
            </a:r>
          </a:p>
          <a:p>
            <a:r>
              <a:rPr lang="en-US" dirty="0" smtClean="0"/>
              <a:t>Did Fiduciaries Follow Proper Practices?</a:t>
            </a:r>
          </a:p>
          <a:p>
            <a:pPr lvl="1"/>
            <a:r>
              <a:rPr lang="en-US" dirty="0"/>
              <a:t>Written strategic allocation guidelines (Procedural Prudence) </a:t>
            </a:r>
          </a:p>
          <a:p>
            <a:pPr lvl="1"/>
            <a:r>
              <a:rPr lang="en-US" dirty="0" smtClean="0"/>
              <a:t>Regular fiduciary meetings and reviews (Procedural Prudence)</a:t>
            </a:r>
          </a:p>
          <a:p>
            <a:pPr lvl="1"/>
            <a:r>
              <a:rPr lang="en-US" dirty="0" smtClean="0"/>
              <a:t>Consulting with investment expert (Substantive Prudence)</a:t>
            </a:r>
          </a:p>
          <a:p>
            <a:pPr lvl="1"/>
            <a:r>
              <a:rPr lang="en-US" dirty="0" smtClean="0"/>
              <a:t>Investment analytics and reports (Diversification)</a:t>
            </a:r>
          </a:p>
          <a:p>
            <a:pPr lvl="1"/>
            <a:r>
              <a:rPr lang="en-US" dirty="0" smtClean="0"/>
              <a:t>Fee benchmarking analysis (Fee-Related Duties)</a:t>
            </a:r>
          </a:p>
          <a:p>
            <a:pPr lvl="1"/>
            <a:r>
              <a:rPr lang="en-US" dirty="0" smtClean="0"/>
              <a:t>404a-5 Disclosures and QDIA Notice (Participant Disclosures)</a:t>
            </a:r>
          </a:p>
        </p:txBody>
      </p:sp>
      <p:sp>
        <p:nvSpPr>
          <p:cNvPr id="4" name="Slide Number Placeholder 3"/>
          <p:cNvSpPr>
            <a:spLocks noGrp="1"/>
          </p:cNvSpPr>
          <p:nvPr>
            <p:ph type="sldNum" sz="quarter" idx="12"/>
          </p:nvPr>
        </p:nvSpPr>
        <p:spPr/>
        <p:txBody>
          <a:bodyPr/>
          <a:lstStyle/>
          <a:p>
            <a:fld id="{C1286371-56AC-4F8E-B7C3-3D6B7C3E8CF6}" type="slidenum">
              <a:rPr lang="en-US" smtClean="0"/>
              <a:pPr/>
              <a:t>11</a:t>
            </a:fld>
            <a:endParaRPr lang="en-US" dirty="0"/>
          </a:p>
        </p:txBody>
      </p:sp>
    </p:spTree>
    <p:extLst>
      <p:ext uri="{BB962C8B-B14F-4D97-AF65-F5344CB8AC3E}">
        <p14:creationId xmlns:p14="http://schemas.microsoft.com/office/powerpoint/2010/main" val="31418285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Policy Questions for DC Plans</a:t>
            </a:r>
            <a:endParaRPr lang="en-US" dirty="0"/>
          </a:p>
        </p:txBody>
      </p:sp>
      <p:sp>
        <p:nvSpPr>
          <p:cNvPr id="3" name="Content Placeholder 2"/>
          <p:cNvSpPr>
            <a:spLocks noGrp="1"/>
          </p:cNvSpPr>
          <p:nvPr>
            <p:ph idx="1"/>
          </p:nvPr>
        </p:nvSpPr>
        <p:spPr>
          <a:xfrm>
            <a:off x="457200" y="1524000"/>
            <a:ext cx="8534400" cy="5334000"/>
          </a:xfrm>
        </p:spPr>
        <p:txBody>
          <a:bodyPr>
            <a:normAutofit/>
          </a:bodyPr>
          <a:lstStyle/>
          <a:p>
            <a:r>
              <a:rPr lang="en-US" dirty="0" smtClean="0"/>
              <a:t>Alternative Investments in DC Plan Menu?</a:t>
            </a:r>
          </a:p>
          <a:p>
            <a:pPr lvl="1"/>
            <a:r>
              <a:rPr lang="en-US" dirty="0" smtClean="0"/>
              <a:t>Duty </a:t>
            </a:r>
            <a:r>
              <a:rPr lang="en-US" dirty="0"/>
              <a:t>to Diversify </a:t>
            </a:r>
            <a:r>
              <a:rPr lang="en-US" dirty="0" smtClean="0"/>
              <a:t>argues in favor of allowing alternative investment options, but there are paternalistic concerns</a:t>
            </a:r>
            <a:endParaRPr lang="en-US" dirty="0"/>
          </a:p>
          <a:p>
            <a:pPr lvl="1"/>
            <a:r>
              <a:rPr lang="en-US" dirty="0" smtClean="0"/>
              <a:t>Paternalism ultimately requires switch from </a:t>
            </a:r>
            <a:r>
              <a:rPr lang="en-US" u="sng" dirty="0" smtClean="0"/>
              <a:t>participant</a:t>
            </a:r>
            <a:r>
              <a:rPr lang="en-US" dirty="0" smtClean="0"/>
              <a:t>-directed to </a:t>
            </a:r>
            <a:r>
              <a:rPr lang="en-US" u="sng" dirty="0" smtClean="0"/>
              <a:t>fiduciary</a:t>
            </a:r>
            <a:r>
              <a:rPr lang="en-US" dirty="0" smtClean="0"/>
              <a:t>-directed investments for participants</a:t>
            </a:r>
          </a:p>
          <a:p>
            <a:r>
              <a:rPr lang="en-US" dirty="0" smtClean="0"/>
              <a:t>Alternative Investments in Target Date and Other Risk-Based Investment Solutions? </a:t>
            </a:r>
          </a:p>
          <a:p>
            <a:pPr lvl="1"/>
            <a:r>
              <a:rPr lang="en-US" dirty="0" smtClean="0"/>
              <a:t>May improve retirement outcomes for participants</a:t>
            </a:r>
          </a:p>
          <a:p>
            <a:pPr lvl="1"/>
            <a:r>
              <a:rPr lang="en-US" dirty="0" smtClean="0"/>
              <a:t>Since DB plans are allowed to invest in alternative asset classes, shouldn’t DC plans have same flexibility?</a:t>
            </a:r>
          </a:p>
          <a:p>
            <a:pPr lvl="1"/>
            <a:r>
              <a:rPr lang="en-US" dirty="0" smtClean="0"/>
              <a:t>Robust disclosures would be beneficial for participants</a:t>
            </a:r>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12</a:t>
            </a:fld>
            <a:endParaRPr lang="en-US" dirty="0"/>
          </a:p>
        </p:txBody>
      </p:sp>
    </p:spTree>
    <p:extLst>
      <p:ext uri="{BB962C8B-B14F-4D97-AF65-F5344CB8AC3E}">
        <p14:creationId xmlns:p14="http://schemas.microsoft.com/office/powerpoint/2010/main" val="34874365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Fiduciary Risks</a:t>
            </a:r>
            <a:endParaRPr lang="en-US" dirty="0"/>
          </a:p>
        </p:txBody>
      </p:sp>
      <p:sp>
        <p:nvSpPr>
          <p:cNvPr id="3" name="Content Placeholder 2"/>
          <p:cNvSpPr>
            <a:spLocks noGrp="1"/>
          </p:cNvSpPr>
          <p:nvPr>
            <p:ph idx="1"/>
          </p:nvPr>
        </p:nvSpPr>
        <p:spPr>
          <a:xfrm>
            <a:off x="457200" y="1524000"/>
            <a:ext cx="8534400" cy="5334000"/>
          </a:xfrm>
        </p:spPr>
        <p:txBody>
          <a:bodyPr>
            <a:normAutofit/>
          </a:bodyPr>
          <a:lstStyle/>
          <a:p>
            <a:r>
              <a:rPr lang="en-US" dirty="0" smtClean="0"/>
              <a:t>Approving Use of Alternative Investments</a:t>
            </a:r>
          </a:p>
          <a:p>
            <a:pPr lvl="1"/>
            <a:r>
              <a:rPr lang="en-US" dirty="0" smtClean="0"/>
              <a:t>Intel lawsuit highlights potential risk of using alternative investments in target date or balanced investments</a:t>
            </a:r>
          </a:p>
          <a:p>
            <a:r>
              <a:rPr lang="en-US" dirty="0" smtClean="0"/>
              <a:t>Not Approving Use of Alternative Investments</a:t>
            </a:r>
          </a:p>
          <a:p>
            <a:pPr lvl="1"/>
            <a:r>
              <a:rPr lang="en-US" dirty="0" smtClean="0"/>
              <a:t>Alternative asset classes are becoming more widely utilized in target date investment solutions</a:t>
            </a:r>
          </a:p>
          <a:p>
            <a:pPr lvl="1"/>
            <a:r>
              <a:rPr lang="en-US" dirty="0" smtClean="0"/>
              <a:t>Plan fiduciaries should at least consider whether their use would be beneficial for participants</a:t>
            </a:r>
          </a:p>
          <a:p>
            <a:pPr lvl="1"/>
            <a:r>
              <a:rPr lang="en-US" dirty="0" smtClean="0"/>
              <a:t>Potential liability for plan fiduciaries that fail to act prudently</a:t>
            </a:r>
            <a:endParaRPr lang="en-US" dirty="0"/>
          </a:p>
        </p:txBody>
      </p:sp>
      <p:sp>
        <p:nvSpPr>
          <p:cNvPr id="4" name="Slide Number Placeholder 3"/>
          <p:cNvSpPr>
            <a:spLocks noGrp="1"/>
          </p:cNvSpPr>
          <p:nvPr>
            <p:ph type="sldNum" sz="quarter" idx="12"/>
          </p:nvPr>
        </p:nvSpPr>
        <p:spPr/>
        <p:txBody>
          <a:bodyPr/>
          <a:lstStyle/>
          <a:p>
            <a:fld id="{C1286371-56AC-4F8E-B7C3-3D6B7C3E8CF6}" type="slidenum">
              <a:rPr lang="en-US" smtClean="0"/>
              <a:pPr/>
              <a:t>13</a:t>
            </a:fld>
            <a:endParaRPr lang="en-US" dirty="0"/>
          </a:p>
        </p:txBody>
      </p:sp>
    </p:spTree>
    <p:extLst>
      <p:ext uri="{BB962C8B-B14F-4D97-AF65-F5344CB8AC3E}">
        <p14:creationId xmlns:p14="http://schemas.microsoft.com/office/powerpoint/2010/main" val="37941231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Performance Periods</a:t>
            </a:r>
            <a:endParaRPr lang="en-US" dirty="0"/>
          </a:p>
        </p:txBody>
      </p:sp>
      <p:sp>
        <p:nvSpPr>
          <p:cNvPr id="3" name="Content Placeholder 2"/>
          <p:cNvSpPr>
            <a:spLocks noGrp="1"/>
          </p:cNvSpPr>
          <p:nvPr>
            <p:ph idx="1"/>
          </p:nvPr>
        </p:nvSpPr>
        <p:spPr>
          <a:xfrm>
            <a:off x="457200" y="1524000"/>
            <a:ext cx="8534400" cy="5334000"/>
          </a:xfrm>
        </p:spPr>
        <p:txBody>
          <a:bodyPr>
            <a:normAutofit/>
          </a:bodyPr>
          <a:lstStyle/>
          <a:p>
            <a:r>
              <a:rPr lang="en-US" dirty="0" smtClean="0"/>
              <a:t>Intel Complaint</a:t>
            </a:r>
          </a:p>
          <a:p>
            <a:pPr lvl="1"/>
            <a:r>
              <a:rPr lang="en-US" dirty="0" smtClean="0"/>
              <a:t>Focuses on performance of target date portfolio            from 2011 to 2015</a:t>
            </a:r>
          </a:p>
          <a:p>
            <a:pPr lvl="1"/>
            <a:r>
              <a:rPr lang="en-US" dirty="0" smtClean="0"/>
              <a:t>Asserts that target date portfolio underperformed             by 400 bps in 2013</a:t>
            </a:r>
          </a:p>
          <a:p>
            <a:r>
              <a:rPr lang="en-US" dirty="0" smtClean="0"/>
              <a:t>Theoretical Evaluation Period</a:t>
            </a:r>
          </a:p>
          <a:p>
            <a:pPr lvl="1"/>
            <a:r>
              <a:rPr lang="en-US" dirty="0" smtClean="0"/>
              <a:t>Should measure target date portfolio’s performance over full market cycle (including bull and bear periods)</a:t>
            </a:r>
          </a:p>
          <a:p>
            <a:pPr lvl="1"/>
            <a:r>
              <a:rPr lang="en-US" dirty="0" smtClean="0"/>
              <a:t>Court may not favor focusing on performance in a single year (2013)</a:t>
            </a:r>
          </a:p>
        </p:txBody>
      </p:sp>
      <p:sp>
        <p:nvSpPr>
          <p:cNvPr id="4" name="Slide Number Placeholder 3"/>
          <p:cNvSpPr>
            <a:spLocks noGrp="1"/>
          </p:cNvSpPr>
          <p:nvPr>
            <p:ph type="sldNum" sz="quarter" idx="12"/>
          </p:nvPr>
        </p:nvSpPr>
        <p:spPr/>
        <p:txBody>
          <a:bodyPr/>
          <a:lstStyle/>
          <a:p>
            <a:fld id="{C1286371-56AC-4F8E-B7C3-3D6B7C3E8CF6}" type="slidenum">
              <a:rPr lang="en-US" smtClean="0"/>
              <a:pPr/>
              <a:t>14</a:t>
            </a:fld>
            <a:endParaRPr lang="en-US" dirty="0"/>
          </a:p>
        </p:txBody>
      </p:sp>
    </p:spTree>
    <p:extLst>
      <p:ext uri="{BB962C8B-B14F-4D97-AF65-F5344CB8AC3E}">
        <p14:creationId xmlns:p14="http://schemas.microsoft.com/office/powerpoint/2010/main" val="8209118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457200" y="1524000"/>
            <a:ext cx="8534400" cy="4953000"/>
          </a:xfrm>
        </p:spPr>
        <p:txBody>
          <a:bodyPr>
            <a:normAutofit/>
          </a:bodyPr>
          <a:lstStyle/>
          <a:p>
            <a:pPr marL="0" indent="0" algn="ctr">
              <a:buNone/>
            </a:pPr>
            <a:r>
              <a:rPr lang="en-US" dirty="0" smtClean="0"/>
              <a:t>IMPORTANT INFORMATION</a:t>
            </a:r>
          </a:p>
          <a:p>
            <a:pPr marL="0" lvl="1" indent="0" algn="just">
              <a:buNone/>
            </a:pPr>
            <a:r>
              <a:rPr lang="en-US" altLang="en-US" dirty="0" smtClean="0"/>
              <a:t>This presentation is intended for general informational purposes only, and it does not constitute legal, tax or investment advice on the part of The Wagner Law Group or any of the other presenters. Plan sponsors and financial professionals should consult with their own legal counsel to understand the potential impact of the Employee Retirement Income Security Act of 1974, as amended (ERISA), on their particular situation, as well as the nature and scope of their responsibilities under ERISA and other applicable law</a:t>
            </a:r>
          </a:p>
        </p:txBody>
      </p:sp>
      <p:sp>
        <p:nvSpPr>
          <p:cNvPr id="4" name="Slide Number Placeholder 3"/>
          <p:cNvSpPr>
            <a:spLocks noGrp="1"/>
          </p:cNvSpPr>
          <p:nvPr>
            <p:ph type="sldNum" sz="quarter" idx="12"/>
          </p:nvPr>
        </p:nvSpPr>
        <p:spPr/>
        <p:txBody>
          <a:bodyPr/>
          <a:lstStyle/>
          <a:p>
            <a:fld id="{C1286371-56AC-4F8E-B7C3-3D6B7C3E8CF6}" type="slidenum">
              <a:rPr lang="en-US" smtClean="0"/>
              <a:pPr/>
              <a:t>15</a:t>
            </a:fld>
            <a:endParaRPr lang="en-US" dirty="0"/>
          </a:p>
        </p:txBody>
      </p:sp>
    </p:spTree>
    <p:extLst>
      <p:ext uri="{BB962C8B-B14F-4D97-AF65-F5344CB8AC3E}">
        <p14:creationId xmlns:p14="http://schemas.microsoft.com/office/powerpoint/2010/main" val="139621659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3515</TotalTime>
  <Words>4754</Words>
  <Application>Microsoft Office PowerPoint</Application>
  <PresentationFormat>On-screen Show (4:3)</PresentationFormat>
  <Paragraphs>187</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Clarity</vt:lpstr>
      <vt:lpstr>Thinking Outside the Box:</vt:lpstr>
      <vt:lpstr>Introduction </vt:lpstr>
      <vt:lpstr>Legal Claims in Intel Complaint</vt:lpstr>
      <vt:lpstr>Factual Background for Intel DC Plans </vt:lpstr>
      <vt:lpstr>Factual Allegations </vt:lpstr>
      <vt:lpstr>Investment Duties Under ERISA </vt:lpstr>
      <vt:lpstr>Other Related Duties Under ERISA </vt:lpstr>
      <vt:lpstr>Legal Standard for Alternative Investments</vt:lpstr>
      <vt:lpstr>Alternative Investments in DC Plans </vt:lpstr>
      <vt:lpstr>Alternative Investments in Model Portfolios</vt:lpstr>
      <vt:lpstr>Critical Questions of Fact</vt:lpstr>
      <vt:lpstr>Policy Questions for DC Plans</vt:lpstr>
      <vt:lpstr>Fiduciary Risks</vt:lpstr>
      <vt:lpstr>Performance Periods</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Sohn</dc:creator>
  <cp:lastModifiedBy>krk</cp:lastModifiedBy>
  <cp:revision>478</cp:revision>
  <cp:lastPrinted>2015-10-14T16:45:28Z</cp:lastPrinted>
  <dcterms:created xsi:type="dcterms:W3CDTF">2015-06-30T16:14:26Z</dcterms:created>
  <dcterms:modified xsi:type="dcterms:W3CDTF">2015-11-19T17:22:02Z</dcterms:modified>
</cp:coreProperties>
</file>