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74" r:id="rId3"/>
    <p:sldId id="258" r:id="rId4"/>
    <p:sldId id="259" r:id="rId5"/>
    <p:sldId id="261" r:id="rId6"/>
    <p:sldId id="262" r:id="rId7"/>
    <p:sldId id="260" r:id="rId8"/>
    <p:sldId id="263" r:id="rId9"/>
    <p:sldId id="265" r:id="rId10"/>
    <p:sldId id="266" r:id="rId11"/>
    <p:sldId id="264" r:id="rId12"/>
    <p:sldId id="267" r:id="rId13"/>
    <p:sldId id="273" r:id="rId14"/>
    <p:sldId id="268" r:id="rId15"/>
    <p:sldId id="269" r:id="rId16"/>
    <p:sldId id="270" r:id="rId17"/>
    <p:sldId id="271" r:id="rId18"/>
    <p:sldId id="272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959" autoAdjust="0"/>
  </p:normalViewPr>
  <p:slideViewPr>
    <p:cSldViewPr snapToGrid="0">
      <p:cViewPr varScale="1">
        <p:scale>
          <a:sx n="121" d="100"/>
          <a:sy n="121" d="100"/>
        </p:scale>
        <p:origin x="-112" y="-832"/>
      </p:cViewPr>
      <p:guideLst>
        <p:guide orient="horz" pos="2160"/>
        <p:guide pos="3840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 snapToGrid="0">
      <p:cViewPr>
        <p:scale>
          <a:sx n="100" d="100"/>
          <a:sy n="100" d="100"/>
        </p:scale>
        <p:origin x="-864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98407-F051-4391-ADAD-690E74B3A0C4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46AC2A-4EC0-4986-9D2B-8548E42FF0B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932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297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297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7346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297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46AC2A-4EC0-4986-9D2B-8548E42FF0BC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297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4"/>
            <a:ext cx="12192897" cy="685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74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1592"/>
            <a:ext cx="11193236" cy="59464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463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920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664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2200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472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139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57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758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29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9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BA961-3644-47F3-AB63-ACFAD5F43C0D}" type="datetimeFigureOut">
              <a:rPr lang="en-US" smtClean="0"/>
              <a:t>2/2/16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97DBC-214C-4284-BBAC-C963F031F8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548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755354" y="2827907"/>
            <a:ext cx="8638797" cy="27875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PANELISTS:</a:t>
            </a:r>
          </a:p>
          <a:p>
            <a:r>
              <a:rPr lang="en-US" sz="3000" b="1" dirty="0"/>
              <a:t>Jeremy P. </a:t>
            </a:r>
            <a:r>
              <a:rPr lang="en-US" sz="3000" b="1" dirty="0" err="1"/>
              <a:t>Blumenfeld</a:t>
            </a:r>
            <a:r>
              <a:rPr lang="en-US" sz="3000" dirty="0"/>
              <a:t>, Partner, Morgan Lewis &amp; </a:t>
            </a:r>
            <a:r>
              <a:rPr lang="en-US" sz="3000" dirty="0" err="1"/>
              <a:t>Bockius</a:t>
            </a:r>
            <a:r>
              <a:rPr lang="en-US" sz="3000" dirty="0"/>
              <a:t> </a:t>
            </a:r>
          </a:p>
          <a:p>
            <a:r>
              <a:rPr lang="en-US" sz="3000" b="1" dirty="0" smtClean="0"/>
              <a:t>John </a:t>
            </a:r>
            <a:r>
              <a:rPr lang="en-US" sz="3000" b="1" dirty="0" smtClean="0"/>
              <a:t>E. </a:t>
            </a:r>
            <a:r>
              <a:rPr lang="en-US" sz="3000" b="1" dirty="0" err="1" smtClean="0"/>
              <a:t>Schadl</a:t>
            </a:r>
            <a:r>
              <a:rPr lang="en-US" sz="3000" dirty="0" smtClean="0"/>
              <a:t>, Principal and Head of ERISA and Fiduciary Services, Vanguard</a:t>
            </a:r>
          </a:p>
          <a:p>
            <a:r>
              <a:rPr lang="en-US" sz="3000" b="1" dirty="0"/>
              <a:t>Marcia Wagner</a:t>
            </a:r>
            <a:r>
              <a:rPr lang="en-US" sz="3000" dirty="0"/>
              <a:t>, Principal, The Wagner Law </a:t>
            </a:r>
            <a:r>
              <a:rPr lang="en-US" sz="3000" dirty="0" smtClean="0"/>
              <a:t>Group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34696" y="2004858"/>
            <a:ext cx="1107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+mj-lt"/>
              </a:rPr>
              <a:t>Your ERISA Attorney Isn’t Going Anywhere Soon</a:t>
            </a:r>
            <a:endParaRPr lang="en-US" sz="4400" dirty="0"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605018" y="1877774"/>
            <a:ext cx="112308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531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860311" y="3121803"/>
            <a:ext cx="8638797" cy="27875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PANELIST:</a:t>
            </a:r>
          </a:p>
          <a:p>
            <a:r>
              <a:rPr lang="en-US" sz="3000" b="1" dirty="0" smtClean="0"/>
              <a:t>Marcia Wagner</a:t>
            </a:r>
            <a:r>
              <a:rPr lang="en-US" sz="3000" dirty="0" smtClean="0"/>
              <a:t>, Principal, The Wagner Law Group</a:t>
            </a:r>
            <a:endParaRPr lang="en-US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734696" y="2004858"/>
            <a:ext cx="1107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+mj-lt"/>
              </a:rPr>
              <a:t>Your ERISA Attorney Isn’t Going Anywhere Soon</a:t>
            </a:r>
            <a:endParaRPr lang="en-US" sz="4400" dirty="0"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605018" y="1877774"/>
            <a:ext cx="112308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33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Washington D.C. Update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81087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Accelerating Pace of Regulatory Change</a:t>
            </a:r>
          </a:p>
          <a:p>
            <a:r>
              <a:rPr lang="en-US" sz="3600" dirty="0" smtClean="0"/>
              <a:t>Pending Regulatory Changes</a:t>
            </a:r>
          </a:p>
          <a:p>
            <a:pPr marL="679450"/>
            <a:r>
              <a:rPr lang="en-US" sz="3000" dirty="0" smtClean="0"/>
              <a:t>DOL Fiduciary Proposal</a:t>
            </a:r>
          </a:p>
          <a:p>
            <a:pPr marL="679450"/>
            <a:r>
              <a:rPr lang="en-US" sz="3000" dirty="0" smtClean="0"/>
              <a:t>Rollovers</a:t>
            </a:r>
          </a:p>
          <a:p>
            <a:pPr marL="679450"/>
            <a:r>
              <a:rPr lang="en-US" sz="3000" dirty="0" smtClean="0"/>
              <a:t>Retirement Savings Initiatives</a:t>
            </a:r>
          </a:p>
          <a:p>
            <a:pPr marL="679450"/>
            <a:r>
              <a:rPr lang="en-US" sz="3000" dirty="0" smtClean="0"/>
              <a:t>Lifetime Income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109670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DOL Fiduciary Proposal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696" y="1626194"/>
            <a:ext cx="10515600" cy="4335687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Broadening of Fiduciary Definition</a:t>
            </a:r>
          </a:p>
          <a:p>
            <a:pPr marL="679450"/>
            <a:r>
              <a:rPr lang="en-US" sz="3000" dirty="0" smtClean="0"/>
              <a:t>Currently, </a:t>
            </a:r>
            <a:r>
              <a:rPr lang="en-US" sz="3000" u="sng" dirty="0" smtClean="0"/>
              <a:t>registered investment advisers (RIAs)</a:t>
            </a:r>
            <a:r>
              <a:rPr lang="en-US" sz="3000" dirty="0" smtClean="0"/>
              <a:t> typically acknowledge fiduciary status but </a:t>
            </a:r>
            <a:r>
              <a:rPr lang="en-US" sz="3000" u="sng" dirty="0" smtClean="0"/>
              <a:t>broker-dealers</a:t>
            </a:r>
            <a:r>
              <a:rPr lang="en-US" sz="3000" dirty="0" smtClean="0"/>
              <a:t> do not</a:t>
            </a:r>
          </a:p>
          <a:p>
            <a:pPr marL="679450"/>
            <a:r>
              <a:rPr lang="en-US" sz="3000" dirty="0" smtClean="0"/>
              <a:t>As proposed, brokers would become fiduciary advisors</a:t>
            </a:r>
          </a:p>
          <a:p>
            <a:r>
              <a:rPr lang="en-US" sz="3600" dirty="0" smtClean="0"/>
              <a:t>Proposed Exemption for Variable Compensation</a:t>
            </a:r>
          </a:p>
          <a:p>
            <a:pPr marL="679450"/>
            <a:r>
              <a:rPr lang="en-US" sz="3000" dirty="0" smtClean="0"/>
              <a:t>Routine brokerage transactions (generating commissions or 12b-1 fees) would be prohibited transactions under ERISA</a:t>
            </a:r>
          </a:p>
          <a:p>
            <a:pPr marL="679450"/>
            <a:r>
              <a:rPr lang="en-US" sz="3000" dirty="0" smtClean="0"/>
              <a:t>Relief available under new Best Interest Contract (BIC) Exemption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2193381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BIC Exemption (Proposed)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9191" y="1563217"/>
            <a:ext cx="10515600" cy="460011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Contract Requirements</a:t>
            </a:r>
          </a:p>
          <a:p>
            <a:pPr marL="679450"/>
            <a:r>
              <a:rPr lang="en-US" sz="3000" dirty="0" smtClean="0"/>
              <a:t>Must be executed before broker makes recommendations</a:t>
            </a:r>
          </a:p>
          <a:p>
            <a:pPr marL="679450"/>
            <a:r>
              <a:rPr lang="en-US" sz="3000" dirty="0" smtClean="0"/>
              <a:t>Fiduciary standard and conflicts must be incorporated</a:t>
            </a:r>
          </a:p>
          <a:p>
            <a:pPr marL="679450"/>
            <a:r>
              <a:rPr lang="en-US" sz="3000" dirty="0" smtClean="0"/>
              <a:t>Firm must warrant that policies mitigate conflicts</a:t>
            </a:r>
          </a:p>
          <a:p>
            <a:r>
              <a:rPr lang="en-US" sz="3600" dirty="0" smtClean="0"/>
              <a:t>Mandatory Disclosures</a:t>
            </a:r>
          </a:p>
          <a:p>
            <a:pPr marL="679450"/>
            <a:r>
              <a:rPr lang="en-US" sz="3000" dirty="0" smtClean="0"/>
              <a:t>Upfront Disclosure:  projected cost chart with performance</a:t>
            </a:r>
          </a:p>
          <a:p>
            <a:pPr marL="679450"/>
            <a:r>
              <a:rPr lang="en-US" sz="3000" dirty="0" smtClean="0"/>
              <a:t>Annual Disclosures:  fee activity statement</a:t>
            </a:r>
          </a:p>
          <a:p>
            <a:pPr marL="679450"/>
            <a:r>
              <a:rPr lang="en-US" sz="3000" dirty="0" smtClean="0"/>
              <a:t>Web Page:  compensation from all available investments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32680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Outlook for DOL Proposal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695" y="1521232"/>
            <a:ext cx="10515600" cy="4600115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Timing of New Fiduciary Rule</a:t>
            </a:r>
          </a:p>
          <a:p>
            <a:pPr marL="679450"/>
            <a:r>
              <a:rPr lang="en-US" sz="3000" dirty="0" smtClean="0"/>
              <a:t>Final rule may be published as early as April 2016</a:t>
            </a:r>
          </a:p>
          <a:p>
            <a:pPr marL="679450"/>
            <a:r>
              <a:rPr lang="en-US" sz="3000" dirty="0" smtClean="0"/>
              <a:t>Requirements will not be enforced for 8-month grace period (December 2016 or January 2017?)</a:t>
            </a:r>
          </a:p>
          <a:p>
            <a:r>
              <a:rPr lang="en-US" sz="3600" dirty="0" smtClean="0"/>
              <a:t>Next Steps for Advisors and Plan Sponsors</a:t>
            </a:r>
          </a:p>
          <a:p>
            <a:pPr marL="679450"/>
            <a:r>
              <a:rPr lang="en-US" sz="3000" dirty="0" smtClean="0"/>
              <a:t>Stay abreast of rulemaking process</a:t>
            </a:r>
          </a:p>
          <a:p>
            <a:pPr marL="679450"/>
            <a:r>
              <a:rPr lang="en-US" sz="3000" dirty="0" smtClean="0"/>
              <a:t>Advisors may wish to re-examine services and documentation</a:t>
            </a:r>
          </a:p>
          <a:p>
            <a:pPr marL="679450"/>
            <a:r>
              <a:rPr lang="en-US" sz="3000" dirty="0" smtClean="0"/>
              <a:t>Plan sponsors may wish to confirm fiduciary status of advisors and whether DOL rule change will impact services or fees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7251362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678" y="1552721"/>
            <a:ext cx="10515600" cy="460011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Current Rollover Rules:  DOL Adv. Op. 2005-23A</a:t>
            </a:r>
          </a:p>
          <a:p>
            <a:pPr marL="679450"/>
            <a:r>
              <a:rPr lang="en-US" sz="3000" dirty="0" smtClean="0"/>
              <a:t>Fiduciary advisors (RIAs) are subject to ERISA’s severe restrictions on capturing rollovers</a:t>
            </a:r>
          </a:p>
          <a:p>
            <a:pPr marL="679450"/>
            <a:r>
              <a:rPr lang="en-US" sz="3000" dirty="0" smtClean="0"/>
              <a:t>Nonfiduciary advisors (brokers) may freely capture rollovers</a:t>
            </a:r>
          </a:p>
          <a:p>
            <a:r>
              <a:rPr lang="en-US" sz="3600" dirty="0" smtClean="0"/>
              <a:t>Impact of DOL’s New Fiduciary Rule</a:t>
            </a:r>
          </a:p>
          <a:p>
            <a:pPr marL="679450"/>
            <a:r>
              <a:rPr lang="en-US" sz="3000" dirty="0" smtClean="0"/>
              <a:t>Both types of advisors would need BIC Exemption to earn higher levels of compensation on captured rollover assets </a:t>
            </a:r>
          </a:p>
          <a:p>
            <a:pPr marL="679450"/>
            <a:r>
              <a:rPr lang="en-US" sz="3000" dirty="0" smtClean="0"/>
              <a:t>Plan sponsors and advisors should pay close attention to new rollover rules and BIC Exemption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609938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Obama’s 2017 Budget Proposal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182" y="1573713"/>
            <a:ext cx="10515600" cy="460011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Initiatives for Small Employers</a:t>
            </a:r>
          </a:p>
          <a:p>
            <a:pPr marL="679450"/>
            <a:r>
              <a:rPr lang="en-US" sz="3000" dirty="0" smtClean="0"/>
              <a:t>Multiple employer plans (MEPs)                                                                   – No Form 5500 filing or audit required for small employers</a:t>
            </a:r>
          </a:p>
          <a:p>
            <a:pPr marL="679450"/>
            <a:r>
              <a:rPr lang="en-US" sz="3000" dirty="0" smtClean="0"/>
              <a:t>Small business tax credit for new plan increased to $1,500 (and $500 credit for adding auto-enrollment to existing plan)</a:t>
            </a:r>
          </a:p>
          <a:p>
            <a:r>
              <a:rPr lang="en-US" sz="3600" dirty="0" smtClean="0"/>
              <a:t>Retirement Mandates</a:t>
            </a:r>
          </a:p>
          <a:p>
            <a:pPr marL="679450"/>
            <a:r>
              <a:rPr lang="en-US" sz="3000" dirty="0" smtClean="0"/>
              <a:t>P/T employees (working 500+ hours annually for 3 years) would no longer be freely excludable from plan </a:t>
            </a:r>
          </a:p>
          <a:p>
            <a:pPr marL="679450"/>
            <a:r>
              <a:rPr lang="en-US" sz="3000" dirty="0" smtClean="0"/>
              <a:t>Auto IRAs required for employers (&gt;10 EEs) without any plan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337159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Retirement Initiatives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139" y="1479247"/>
            <a:ext cx="10515600" cy="4600115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Four Basic Approaches</a:t>
            </a:r>
          </a:p>
          <a:p>
            <a:pPr marL="679450"/>
            <a:r>
              <a:rPr lang="en-US" sz="3000" dirty="0"/>
              <a:t>Automatic </a:t>
            </a:r>
            <a:r>
              <a:rPr lang="en-US" sz="3000" dirty="0" smtClean="0"/>
              <a:t>IRAs (California, Illinois, Oregon)</a:t>
            </a:r>
          </a:p>
          <a:p>
            <a:pPr marL="679450"/>
            <a:r>
              <a:rPr lang="en-US" sz="3000" dirty="0" smtClean="0"/>
              <a:t>Prototype Plans Administered by State (Massachusetts)</a:t>
            </a:r>
          </a:p>
          <a:p>
            <a:pPr marL="679450"/>
            <a:r>
              <a:rPr lang="en-US" sz="3000" dirty="0" smtClean="0"/>
              <a:t>MEPs (Maryland)</a:t>
            </a:r>
          </a:p>
          <a:p>
            <a:pPr marL="679450"/>
            <a:r>
              <a:rPr lang="en-US" sz="3000" dirty="0" smtClean="0"/>
              <a:t>Marketplace (Washington)</a:t>
            </a:r>
          </a:p>
          <a:p>
            <a:r>
              <a:rPr lang="en-US" sz="3600" dirty="0" smtClean="0"/>
              <a:t>New DOL Guidance (November 2015)</a:t>
            </a:r>
          </a:p>
          <a:p>
            <a:pPr marL="679450"/>
            <a:r>
              <a:rPr lang="en-US" sz="3000" dirty="0"/>
              <a:t>Proposed </a:t>
            </a:r>
            <a:r>
              <a:rPr lang="en-US" sz="3000" dirty="0" smtClean="0"/>
              <a:t>reg. </a:t>
            </a:r>
            <a:r>
              <a:rPr lang="en-US" sz="3000" dirty="0"/>
              <a:t>would expand “safe harbor” exclusion from ERISA for </a:t>
            </a:r>
            <a:r>
              <a:rPr lang="en-US" sz="3000" dirty="0" smtClean="0"/>
              <a:t>employers that are required to offer Automatic </a:t>
            </a:r>
            <a:r>
              <a:rPr lang="en-US" sz="3000" dirty="0"/>
              <a:t>IRAs</a:t>
            </a:r>
          </a:p>
          <a:p>
            <a:pPr marL="679450"/>
            <a:r>
              <a:rPr lang="en-US" sz="3000" dirty="0" smtClean="0"/>
              <a:t>DOL Bulletin confirms ERISA treatment of other approaches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4949793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Annuities and DC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173" y="1563217"/>
            <a:ext cx="10515600" cy="460011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Longevity Annuities</a:t>
            </a:r>
          </a:p>
          <a:p>
            <a:pPr lvl="1"/>
            <a:r>
              <a:rPr lang="en-US" sz="3000" dirty="0" smtClean="0"/>
              <a:t>Payments commence at advanced age</a:t>
            </a:r>
            <a:r>
              <a:rPr lang="en-US" sz="3000" dirty="0"/>
              <a:t>, such as age </a:t>
            </a:r>
            <a:r>
              <a:rPr lang="en-US" sz="3000" dirty="0" smtClean="0"/>
              <a:t>80</a:t>
            </a:r>
          </a:p>
          <a:p>
            <a:pPr lvl="1"/>
            <a:r>
              <a:rPr lang="en-US" sz="3000" dirty="0" smtClean="0"/>
              <a:t>Cost-effective solution for participants with longevity risk</a:t>
            </a:r>
            <a:endParaRPr lang="en-US" sz="3000" dirty="0"/>
          </a:p>
          <a:p>
            <a:r>
              <a:rPr lang="en-US" sz="3600" dirty="0" smtClean="0"/>
              <a:t>Requirement Minimum Distribution (RMD) Rules</a:t>
            </a:r>
          </a:p>
          <a:p>
            <a:pPr marL="679450"/>
            <a:r>
              <a:rPr lang="en-US" sz="3000" dirty="0" smtClean="0"/>
              <a:t>RMD must commence at later of age 70-1/2 or retirement</a:t>
            </a:r>
          </a:p>
          <a:p>
            <a:pPr marL="679450"/>
            <a:r>
              <a:rPr lang="en-US" sz="3000" dirty="0" smtClean="0"/>
              <a:t>Exception for Qualifying Longevity Annuity Contract (QLAC)</a:t>
            </a:r>
          </a:p>
          <a:p>
            <a:pPr marL="679450"/>
            <a:r>
              <a:rPr lang="en-US" sz="3000" dirty="0" smtClean="0"/>
              <a:t>Investment in QLAC capped at $125,000 or 25% of account</a:t>
            </a:r>
          </a:p>
          <a:p>
            <a:pPr marL="679450"/>
            <a:r>
              <a:rPr lang="en-US" sz="3000" dirty="0" smtClean="0"/>
              <a:t>QLAC payments must commence no later than age 85</a:t>
            </a:r>
          </a:p>
        </p:txBody>
      </p:sp>
    </p:spTree>
    <p:extLst>
      <p:ext uri="{BB962C8B-B14F-4D97-AF65-F5344CB8AC3E}">
        <p14:creationId xmlns:p14="http://schemas.microsoft.com/office/powerpoint/2010/main" val="1015205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DOL Guidance on Distribution Annuities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104" y="1468751"/>
            <a:ext cx="10515600" cy="4600115"/>
          </a:xfrm>
        </p:spPr>
        <p:txBody>
          <a:bodyPr>
            <a:normAutofit/>
          </a:bodyPr>
          <a:lstStyle/>
          <a:p>
            <a:r>
              <a:rPr lang="en-US" sz="3600" dirty="0" smtClean="0"/>
              <a:t>DOL’s 2008 Safe Harbor</a:t>
            </a:r>
          </a:p>
          <a:p>
            <a:pPr marL="679450"/>
            <a:r>
              <a:rPr lang="en-US" sz="3000" dirty="0" smtClean="0"/>
              <a:t>Requires objective and analytical search for annuity provider</a:t>
            </a:r>
          </a:p>
          <a:p>
            <a:pPr marL="679450"/>
            <a:r>
              <a:rPr lang="en-US" sz="3000" dirty="0" smtClean="0"/>
              <a:t>Provider’s ability to make future payments and annuity cost must be considered and then </a:t>
            </a:r>
            <a:r>
              <a:rPr lang="en-US" sz="3000" u="sng" dirty="0" smtClean="0"/>
              <a:t>periodically reviewed</a:t>
            </a:r>
          </a:p>
          <a:p>
            <a:r>
              <a:rPr lang="en-US" sz="3600" dirty="0" smtClean="0"/>
              <a:t>New DOL Guidance (Field Assist. Bulletin 2015-02)</a:t>
            </a:r>
          </a:p>
          <a:p>
            <a:pPr marL="679450"/>
            <a:r>
              <a:rPr lang="en-US" sz="3000" dirty="0" smtClean="0"/>
              <a:t>DOL clarifies that periodic reviews are not required each time a participant elects an annuity as distribution option</a:t>
            </a:r>
          </a:p>
          <a:p>
            <a:pPr marL="679450"/>
            <a:r>
              <a:rPr lang="en-US" sz="3000" dirty="0" smtClean="0"/>
              <a:t>Monitoring duty ends when provider’s annuities cease to be available under the plan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7033969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Government’s Policy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626" y="1636691"/>
            <a:ext cx="10515600" cy="4062783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Overarching Themes</a:t>
            </a:r>
          </a:p>
          <a:p>
            <a:pPr marL="679450"/>
            <a:r>
              <a:rPr lang="en-US" sz="3000" dirty="0" smtClean="0"/>
              <a:t>Uniform fiduciary standard for retirement advisors</a:t>
            </a:r>
          </a:p>
          <a:p>
            <a:pPr marL="679450"/>
            <a:r>
              <a:rPr lang="en-US" sz="3000" dirty="0" smtClean="0"/>
              <a:t>Improving access to workplace retirement arrangements</a:t>
            </a:r>
          </a:p>
          <a:p>
            <a:pPr marL="450850" indent="0">
              <a:buNone/>
            </a:pPr>
            <a:r>
              <a:rPr lang="en-US" sz="3000" dirty="0" smtClean="0"/>
              <a:t>	- Small businesses </a:t>
            </a:r>
          </a:p>
          <a:p>
            <a:pPr marL="450850" indent="0">
              <a:buNone/>
            </a:pPr>
            <a:r>
              <a:rPr lang="en-US" sz="3000" dirty="0" smtClean="0"/>
              <a:t>	- Part-time workers</a:t>
            </a:r>
          </a:p>
          <a:p>
            <a:pPr marL="679450"/>
            <a:r>
              <a:rPr lang="en-US" sz="3000" dirty="0" smtClean="0"/>
              <a:t>Promoting lifetime income solutions</a:t>
            </a:r>
          </a:p>
          <a:p>
            <a:pPr marL="450850" indent="0" algn="r">
              <a:buNone/>
            </a:pPr>
            <a:endParaRPr lang="en-US" sz="1050" dirty="0" smtClean="0"/>
          </a:p>
          <a:p>
            <a:pPr marL="450850" indent="0" algn="r">
              <a:buNone/>
            </a:pPr>
            <a:endParaRPr lang="en-US" sz="1050" dirty="0"/>
          </a:p>
          <a:p>
            <a:pPr marL="450850" indent="0" algn="r">
              <a:buNone/>
            </a:pPr>
            <a:endParaRPr lang="en-US" sz="1050" dirty="0" smtClean="0"/>
          </a:p>
          <a:p>
            <a:pPr marL="450850" indent="0" algn="r">
              <a:buNone/>
            </a:pPr>
            <a:r>
              <a:rPr lang="en-US" sz="1050" dirty="0" smtClean="0"/>
              <a:t>A0194759</a:t>
            </a:r>
          </a:p>
        </p:txBody>
      </p:sp>
    </p:spTree>
    <p:extLst>
      <p:ext uri="{BB962C8B-B14F-4D97-AF65-F5344CB8AC3E}">
        <p14:creationId xmlns:p14="http://schemas.microsoft.com/office/powerpoint/2010/main" val="1015205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052146" y="2764930"/>
            <a:ext cx="9157200" cy="27875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PANELIST:</a:t>
            </a:r>
          </a:p>
          <a:p>
            <a:r>
              <a:rPr lang="en-US" sz="3000" b="1" dirty="0" smtClean="0"/>
              <a:t>John </a:t>
            </a:r>
            <a:r>
              <a:rPr lang="en-US" sz="3000" b="1" dirty="0" smtClean="0"/>
              <a:t>E. </a:t>
            </a:r>
            <a:r>
              <a:rPr lang="en-US" sz="3000" b="1" dirty="0" err="1" smtClean="0"/>
              <a:t>Schadl</a:t>
            </a:r>
            <a:r>
              <a:rPr lang="en-US" sz="3000" dirty="0" smtClean="0"/>
              <a:t>, Principal and Head of ERISA and Fiduciary Services, Vanguard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4696" y="2004858"/>
            <a:ext cx="1107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+mj-lt"/>
              </a:rPr>
              <a:t>Your ERISA Attorney Isn’t Going Anywhere Soon</a:t>
            </a:r>
            <a:endParaRPr lang="en-US" sz="4400" dirty="0"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605018" y="1877774"/>
            <a:ext cx="112308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779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39833"/>
            <a:ext cx="10515600" cy="1325563"/>
          </a:xfrm>
        </p:spPr>
        <p:txBody>
          <a:bodyPr/>
          <a:lstStyle/>
          <a:p>
            <a:r>
              <a:rPr lang="en-US" dirty="0" smtClean="0">
                <a:solidFill>
                  <a:schemeClr val="accent5"/>
                </a:solidFill>
              </a:rPr>
              <a:t>Evolving </a:t>
            </a:r>
            <a:r>
              <a:rPr lang="en-US" dirty="0">
                <a:solidFill>
                  <a:schemeClr val="accent5"/>
                </a:solidFill>
              </a:rPr>
              <a:t>importance of fiduciary </a:t>
            </a:r>
            <a:r>
              <a:rPr lang="en-US" dirty="0" smtClean="0">
                <a:solidFill>
                  <a:schemeClr val="accent5"/>
                </a:solidFill>
              </a:rPr>
              <a:t/>
            </a:r>
            <a:br>
              <a:rPr lang="en-US" dirty="0" smtClean="0">
                <a:solidFill>
                  <a:schemeClr val="accent5"/>
                </a:solidFill>
              </a:rPr>
            </a:br>
            <a:r>
              <a:rPr lang="en-US" dirty="0" smtClean="0">
                <a:solidFill>
                  <a:schemeClr val="accent5"/>
                </a:solidFill>
              </a:rPr>
              <a:t>due </a:t>
            </a:r>
            <a:r>
              <a:rPr lang="en-US" dirty="0">
                <a:solidFill>
                  <a:schemeClr val="accent5"/>
                </a:solidFill>
              </a:rPr>
              <a:t>diligence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67105"/>
            <a:ext cx="10515600" cy="2374236"/>
          </a:xfrm>
        </p:spPr>
        <p:txBody>
          <a:bodyPr>
            <a:noAutofit/>
          </a:bodyPr>
          <a:lstStyle/>
          <a:p>
            <a:pPr lvl="0"/>
            <a:r>
              <a:rPr lang="en-US" sz="3600" dirty="0"/>
              <a:t>Procedural prudence </a:t>
            </a:r>
          </a:p>
          <a:p>
            <a:pPr lvl="0"/>
            <a:r>
              <a:rPr lang="en-US" sz="3600" dirty="0"/>
              <a:t>Deliberative decision-making process</a:t>
            </a:r>
          </a:p>
          <a:p>
            <a:pPr lvl="0"/>
            <a:r>
              <a:rPr lang="en-US" sz="3600" dirty="0"/>
              <a:t>Authorized individuals </a:t>
            </a:r>
          </a:p>
          <a:p>
            <a:pPr lvl="0"/>
            <a:r>
              <a:rPr lang="en-US" sz="3600" dirty="0"/>
              <a:t>Thoughtful but thorough documentation of </a:t>
            </a:r>
            <a:r>
              <a:rPr lang="en-US" sz="3600" dirty="0" smtClean="0"/>
              <a:t>decisions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57991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/>
                </a:solidFill>
              </a:rPr>
              <a:t>Organizing </a:t>
            </a:r>
            <a:r>
              <a:rPr lang="en-US" dirty="0">
                <a:solidFill>
                  <a:schemeClr val="accent5"/>
                </a:solidFill>
              </a:rPr>
              <a:t>a fiduciary committee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7751" y="1601498"/>
            <a:ext cx="9779170" cy="3618753"/>
          </a:xfrm>
        </p:spPr>
        <p:txBody>
          <a:bodyPr>
            <a:normAutofit/>
          </a:bodyPr>
          <a:lstStyle/>
          <a:p>
            <a:pPr lvl="0"/>
            <a:r>
              <a:rPr lang="en-US" sz="3600" dirty="0"/>
              <a:t>Well-defined appointment process</a:t>
            </a:r>
          </a:p>
          <a:p>
            <a:pPr lvl="0"/>
            <a:r>
              <a:rPr lang="en-US" sz="3600" dirty="0"/>
              <a:t>Effective </a:t>
            </a:r>
            <a:r>
              <a:rPr lang="en-US" sz="3600" dirty="0" smtClean="0"/>
              <a:t>organization</a:t>
            </a:r>
          </a:p>
          <a:p>
            <a:pPr lvl="0"/>
            <a:r>
              <a:rPr lang="en-US" sz="3600" dirty="0" smtClean="0"/>
              <a:t>Regular </a:t>
            </a:r>
            <a:r>
              <a:rPr lang="en-US" sz="3600" dirty="0"/>
              <a:t>meetings</a:t>
            </a:r>
          </a:p>
          <a:p>
            <a:pPr lvl="0"/>
            <a:r>
              <a:rPr lang="en-US" sz="3600" dirty="0"/>
              <a:t>Qualifications and training</a:t>
            </a:r>
          </a:p>
          <a:p>
            <a:r>
              <a:rPr lang="en-US" sz="3600" dirty="0"/>
              <a:t>Clear </a:t>
            </a:r>
            <a:r>
              <a:rPr lang="en-US" sz="3600" dirty="0" smtClean="0"/>
              <a:t>documentation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8603312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/>
                </a:solidFill>
              </a:rPr>
              <a:t>Investment </a:t>
            </a:r>
            <a:r>
              <a:rPr lang="en-US" dirty="0">
                <a:solidFill>
                  <a:schemeClr val="accent5"/>
                </a:solidFill>
              </a:rPr>
              <a:t>selection and monitoring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5694" y="1648192"/>
            <a:ext cx="9844537" cy="4113696"/>
          </a:xfrm>
        </p:spPr>
        <p:txBody>
          <a:bodyPr>
            <a:normAutofit/>
          </a:bodyPr>
          <a:lstStyle/>
          <a:p>
            <a:pPr lvl="0"/>
            <a:r>
              <a:rPr lang="en-US" sz="3600" dirty="0"/>
              <a:t>Define purpose, </a:t>
            </a:r>
            <a:r>
              <a:rPr lang="en-US" sz="3600" dirty="0" smtClean="0"/>
              <a:t>objectives, and </a:t>
            </a:r>
            <a:r>
              <a:rPr lang="en-US" sz="3600" dirty="0"/>
              <a:t>measures of success</a:t>
            </a:r>
          </a:p>
          <a:p>
            <a:pPr lvl="0"/>
            <a:r>
              <a:rPr lang="en-US" sz="3600" dirty="0"/>
              <a:t>Create considered investment strategy</a:t>
            </a:r>
          </a:p>
          <a:p>
            <a:pPr lvl="0"/>
            <a:r>
              <a:rPr lang="en-US" sz="3600" dirty="0"/>
              <a:t>Disciplined process for selection and monitoring</a:t>
            </a:r>
          </a:p>
          <a:p>
            <a:r>
              <a:rPr lang="en-US" sz="3600" dirty="0"/>
              <a:t>Implement default, preferably qualified default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investment </a:t>
            </a:r>
            <a:r>
              <a:rPr lang="en-US" sz="3600" dirty="0"/>
              <a:t>alternative </a:t>
            </a:r>
          </a:p>
        </p:txBody>
      </p:sp>
    </p:spTree>
    <p:extLst>
      <p:ext uri="{BB962C8B-B14F-4D97-AF65-F5344CB8AC3E}">
        <p14:creationId xmlns:p14="http://schemas.microsoft.com/office/powerpoint/2010/main" val="2898420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45526"/>
            <a:ext cx="10515600" cy="1167729"/>
          </a:xfrm>
        </p:spPr>
        <p:txBody>
          <a:bodyPr/>
          <a:lstStyle/>
          <a:p>
            <a:r>
              <a:rPr lang="en-US" dirty="0">
                <a:solidFill>
                  <a:schemeClr val="accent5"/>
                </a:solidFill>
              </a:rPr>
              <a:t>Plan costs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4442" y="1340019"/>
            <a:ext cx="9853874" cy="4600115"/>
          </a:xfrm>
        </p:spPr>
        <p:txBody>
          <a:bodyPr>
            <a:noAutofit/>
          </a:bodyPr>
          <a:lstStyle/>
          <a:p>
            <a:pPr lvl="0"/>
            <a:r>
              <a:rPr lang="en-US" sz="3600" dirty="0"/>
              <a:t>Ensure plan is charged only reasonable fees</a:t>
            </a:r>
          </a:p>
          <a:p>
            <a:pPr lvl="0"/>
            <a:r>
              <a:rPr lang="en-US" sz="3600" dirty="0"/>
              <a:t>Review service provider fee disclosures</a:t>
            </a:r>
          </a:p>
          <a:p>
            <a:pPr lvl="0"/>
            <a:r>
              <a:rPr lang="en-US" sz="3600" dirty="0"/>
              <a:t>Inquire about availability of/eligibility for lower fees </a:t>
            </a:r>
          </a:p>
          <a:p>
            <a:pPr lvl="0"/>
            <a:r>
              <a:rPr lang="en-US" sz="3600" dirty="0"/>
              <a:t>Evaluate cost </a:t>
            </a:r>
            <a:r>
              <a:rPr lang="en-US" sz="3600" b="1" dirty="0"/>
              <a:t>and</a:t>
            </a:r>
            <a:r>
              <a:rPr lang="en-US" sz="3600" dirty="0"/>
              <a:t> quality of services</a:t>
            </a:r>
          </a:p>
          <a:p>
            <a:pPr lvl="0"/>
            <a:r>
              <a:rPr lang="en-US" sz="3600" dirty="0"/>
              <a:t>Benchmark</a:t>
            </a:r>
          </a:p>
          <a:p>
            <a:pPr lvl="0"/>
            <a:r>
              <a:rPr lang="en-US" sz="3600" dirty="0"/>
              <a:t>Document process, including decisions to maintain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status quo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04632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5"/>
                </a:solidFill>
              </a:rPr>
              <a:t>Additional </a:t>
            </a:r>
            <a:r>
              <a:rPr lang="en-US" dirty="0">
                <a:solidFill>
                  <a:schemeClr val="accent5"/>
                </a:solidFill>
              </a:rPr>
              <a:t>fiduciary considerations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4583" y="1601499"/>
            <a:ext cx="9228225" cy="4600115"/>
          </a:xfrm>
        </p:spPr>
        <p:txBody>
          <a:bodyPr>
            <a:normAutofit/>
          </a:bodyPr>
          <a:lstStyle/>
          <a:p>
            <a:r>
              <a:rPr lang="en-US" sz="3600" dirty="0"/>
              <a:t>Plan administration</a:t>
            </a:r>
          </a:p>
          <a:p>
            <a:pPr marL="398463" lvl="1" indent="-169863">
              <a:buFont typeface="Calibri" panose="020F0502020204030204" pitchFamily="34" charset="0"/>
              <a:buChar char="-"/>
            </a:pPr>
            <a:r>
              <a:rPr lang="en-US" sz="3000" dirty="0"/>
              <a:t>Notices and disclosures</a:t>
            </a:r>
          </a:p>
          <a:p>
            <a:pPr marL="398463" lvl="1" indent="-169863">
              <a:buFont typeface="Calibri" panose="020F0502020204030204" pitchFamily="34" charset="0"/>
              <a:buChar char="-"/>
            </a:pPr>
            <a:r>
              <a:rPr lang="en-US" sz="3000" dirty="0"/>
              <a:t>Timely remittance of participant contributions</a:t>
            </a:r>
          </a:p>
          <a:p>
            <a:pPr marL="398463" lvl="1" indent="-169863">
              <a:buFont typeface="Calibri" panose="020F0502020204030204" pitchFamily="34" charset="0"/>
              <a:buChar char="-"/>
            </a:pPr>
            <a:r>
              <a:rPr lang="en-US" sz="3000" dirty="0"/>
              <a:t>Claims appeal process</a:t>
            </a:r>
          </a:p>
          <a:p>
            <a:r>
              <a:rPr lang="en-US" sz="3600" dirty="0"/>
              <a:t>Participant education and advice</a:t>
            </a:r>
          </a:p>
          <a:p>
            <a:r>
              <a:rPr lang="en-US" sz="3600" dirty="0"/>
              <a:t>Company stock</a:t>
            </a:r>
          </a:p>
          <a:p>
            <a:r>
              <a:rPr lang="en-US" sz="3600" dirty="0"/>
              <a:t>Brokerage </a:t>
            </a:r>
            <a:r>
              <a:rPr lang="en-US" sz="3600" dirty="0" smtClean="0"/>
              <a:t>accounts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2000888" y="5860016"/>
            <a:ext cx="7447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 investing is subject to risk, including the possible loss of money you invest. </a:t>
            </a:r>
          </a:p>
        </p:txBody>
      </p:sp>
    </p:spTree>
    <p:extLst>
      <p:ext uri="{BB962C8B-B14F-4D97-AF65-F5344CB8AC3E}">
        <p14:creationId xmlns:p14="http://schemas.microsoft.com/office/powerpoint/2010/main" val="9315221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125616" y="3006344"/>
            <a:ext cx="8638797" cy="27875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+mj-lt"/>
              </a:rPr>
              <a:t>PANELIST:</a:t>
            </a:r>
          </a:p>
          <a:p>
            <a:r>
              <a:rPr lang="en-US" sz="3000" b="1" dirty="0" smtClean="0"/>
              <a:t>Jeremy P. </a:t>
            </a:r>
            <a:r>
              <a:rPr lang="en-US" sz="3000" b="1" dirty="0" err="1" smtClean="0"/>
              <a:t>Blumenfeld</a:t>
            </a:r>
            <a:r>
              <a:rPr lang="en-US" sz="3000" dirty="0" smtClean="0"/>
              <a:t>, Partner, Morgan Lewis &amp; </a:t>
            </a:r>
            <a:r>
              <a:rPr lang="en-US" sz="3000" dirty="0" err="1" smtClean="0"/>
              <a:t>Bockius</a:t>
            </a:r>
            <a:endParaRPr lang="en-US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734696" y="2004858"/>
            <a:ext cx="110715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+mj-lt"/>
              </a:rPr>
              <a:t>Your ERISA Attorney Isn’t Going Anywhere Soon</a:t>
            </a:r>
            <a:endParaRPr lang="en-US" sz="4400" dirty="0">
              <a:latin typeface="+mj-l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605018" y="1877774"/>
            <a:ext cx="112308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0906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308172" cy="1030879"/>
          </a:xfrm>
        </p:spPr>
        <p:txBody>
          <a:bodyPr/>
          <a:lstStyle/>
          <a:p>
            <a:r>
              <a:rPr lang="en-US" b="1" dirty="0" smtClean="0"/>
              <a:t>Stock Drop Cases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574" y="1230328"/>
            <a:ext cx="10515600" cy="4939553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300"/>
              </a:spcAft>
              <a:buNone/>
            </a:pPr>
            <a:r>
              <a:rPr lang="en-US" sz="2400" b="1" dirty="0" smtClean="0"/>
              <a:t>Revival of the </a:t>
            </a:r>
            <a:r>
              <a:rPr lang="en-US" sz="2400" b="1" dirty="0" err="1" smtClean="0"/>
              <a:t>ERISA</a:t>
            </a:r>
            <a:r>
              <a:rPr lang="en-US" sz="2400" b="1" dirty="0" smtClean="0"/>
              <a:t> Stock Drop Case </a:t>
            </a:r>
            <a:r>
              <a:rPr lang="en-US" sz="2400" i="1" dirty="0" smtClean="0"/>
              <a:t>– Fifth </a:t>
            </a:r>
            <a:r>
              <a:rPr lang="en-US" sz="2400" i="1" dirty="0"/>
              <a:t>Third Bancorp v. </a:t>
            </a:r>
            <a:r>
              <a:rPr lang="en-US" sz="2400" i="1" dirty="0" err="1"/>
              <a:t>Dudenhoeffer</a:t>
            </a:r>
            <a:r>
              <a:rPr lang="en-US" sz="2400" dirty="0"/>
              <a:t>, 134 S. Ct. 2450 (June 25, 2014</a:t>
            </a:r>
            <a:r>
              <a:rPr lang="en-US" sz="2400" dirty="0" smtClean="0"/>
              <a:t>)</a:t>
            </a:r>
          </a:p>
          <a:p>
            <a:pPr>
              <a:spcAft>
                <a:spcPts val="300"/>
              </a:spcAft>
            </a:pPr>
            <a:r>
              <a:rPr lang="en-US" sz="2400" dirty="0" smtClean="0"/>
              <a:t>U.S. Supreme Court rejected the </a:t>
            </a:r>
            <a:r>
              <a:rPr lang="en-US" sz="2400" i="1" dirty="0" err="1" smtClean="0"/>
              <a:t>Moench</a:t>
            </a:r>
            <a:r>
              <a:rPr lang="en-US" sz="2400" dirty="0" smtClean="0"/>
              <a:t> Presumption that an ESOP</a:t>
            </a:r>
            <a:r>
              <a:rPr lang="en-US" sz="2400" dirty="0"/>
              <a:t> </a:t>
            </a:r>
            <a:r>
              <a:rPr lang="en-US" sz="2400" dirty="0" smtClean="0"/>
              <a:t>fiduciary </a:t>
            </a:r>
            <a:r>
              <a:rPr lang="en-US" sz="2400" dirty="0"/>
              <a:t>who </a:t>
            </a:r>
            <a:r>
              <a:rPr lang="en-US" sz="2400" dirty="0" smtClean="0"/>
              <a:t>invests in </a:t>
            </a:r>
            <a:r>
              <a:rPr lang="en-US" sz="2400" dirty="0"/>
              <a:t>employer stock is entitled to a presumption that it acted consistently with </a:t>
            </a:r>
            <a:r>
              <a:rPr lang="en-US" sz="2400" dirty="0" smtClean="0"/>
              <a:t>ERISA unless a plaintiff establishes the </a:t>
            </a:r>
            <a:r>
              <a:rPr lang="en-US" sz="2400" dirty="0"/>
              <a:t>fiduciary abused its discretion by investing in employer securities</a:t>
            </a:r>
            <a:r>
              <a:rPr lang="en-US" sz="2400" dirty="0" smtClean="0"/>
              <a:t>.</a:t>
            </a:r>
          </a:p>
          <a:p>
            <a:pPr>
              <a:spcAft>
                <a:spcPts val="300"/>
              </a:spcAft>
            </a:pPr>
            <a:r>
              <a:rPr lang="en-US" sz="2400" dirty="0"/>
              <a:t>The Court concluded that "the same standard of prudence applies to all </a:t>
            </a:r>
            <a:r>
              <a:rPr lang="en-US" sz="2400" dirty="0" err="1"/>
              <a:t>ERISA</a:t>
            </a:r>
            <a:r>
              <a:rPr lang="en-US" sz="2400" dirty="0"/>
              <a:t> fiduciaries, including ESOP fiduciaries, except that an ESOP fiduciary is under no duty to diversify the ESOP's holdings."  </a:t>
            </a:r>
            <a:r>
              <a:rPr lang="en-US" sz="2400" i="1" dirty="0"/>
              <a:t>Id.</a:t>
            </a:r>
            <a:r>
              <a:rPr lang="en-US" sz="2400" dirty="0"/>
              <a:t> at 2467.  </a:t>
            </a:r>
            <a:endParaRPr lang="en-US" sz="2400" dirty="0" smtClean="0"/>
          </a:p>
          <a:p>
            <a:pPr lvl="1">
              <a:spcAft>
                <a:spcPts val="300"/>
              </a:spcAft>
            </a:pPr>
            <a:r>
              <a:rPr lang="en-US" dirty="0" smtClean="0"/>
              <a:t>Public Information Claims</a:t>
            </a:r>
          </a:p>
          <a:p>
            <a:pPr lvl="2">
              <a:spcAft>
                <a:spcPts val="300"/>
              </a:spcAft>
            </a:pPr>
            <a:r>
              <a:rPr lang="en-US" sz="2400" dirty="0" smtClean="0"/>
              <a:t>Market Price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Non-Public Information Claims</a:t>
            </a:r>
          </a:p>
          <a:p>
            <a:pPr lvl="2">
              <a:spcAft>
                <a:spcPts val="300"/>
              </a:spcAft>
            </a:pPr>
            <a:r>
              <a:rPr lang="en-US" sz="2400" dirty="0" smtClean="0"/>
              <a:t>Insider trading</a:t>
            </a:r>
          </a:p>
          <a:p>
            <a:pPr>
              <a:spcAft>
                <a:spcPts val="300"/>
              </a:spcAft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42369490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Stock Drop Cases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0182" y="1695228"/>
            <a:ext cx="10515600" cy="3636877"/>
          </a:xfrm>
        </p:spPr>
        <p:txBody>
          <a:bodyPr>
            <a:noAutofit/>
          </a:bodyPr>
          <a:lstStyle/>
          <a:p>
            <a:pPr marL="0" indent="0">
              <a:spcAft>
                <a:spcPts val="300"/>
              </a:spcAft>
              <a:buNone/>
            </a:pPr>
            <a:r>
              <a:rPr lang="en-US" sz="2400" b="1" dirty="0"/>
              <a:t>Two frequent fact patterns:</a:t>
            </a:r>
          </a:p>
          <a:p>
            <a:pPr marL="514350" indent="-514350">
              <a:spcAft>
                <a:spcPts val="300"/>
              </a:spcAft>
              <a:buFont typeface="+mj-lt"/>
              <a:buAutoNum type="arabicPeriod"/>
            </a:pPr>
            <a:r>
              <a:rPr lang="en-US" sz="2400" b="1" dirty="0"/>
              <a:t>Short-Term Market </a:t>
            </a:r>
            <a:r>
              <a:rPr lang="en-US" sz="2400" b="1" dirty="0" smtClean="0"/>
              <a:t>Events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News affecting share price</a:t>
            </a:r>
            <a:endParaRPr lang="en-US" dirty="0"/>
          </a:p>
          <a:p>
            <a:pPr lvl="1">
              <a:spcAft>
                <a:spcPts val="300"/>
              </a:spcAft>
            </a:pPr>
            <a:r>
              <a:rPr lang="en-US" dirty="0" smtClean="0"/>
              <a:t>Long term viability of the company is not in question</a:t>
            </a:r>
            <a:endParaRPr lang="en-US" dirty="0"/>
          </a:p>
          <a:p>
            <a:pPr marL="514350" indent="-514350">
              <a:spcAft>
                <a:spcPts val="300"/>
              </a:spcAft>
              <a:buFont typeface="+mj-lt"/>
              <a:buAutoNum type="arabicPeriod"/>
            </a:pPr>
            <a:r>
              <a:rPr lang="en-US" sz="2400" b="1" dirty="0" smtClean="0"/>
              <a:t>Corporate Bankruptcy</a:t>
            </a:r>
          </a:p>
          <a:p>
            <a:pPr marL="457200" lvl="1" indent="0">
              <a:spcAft>
                <a:spcPts val="300"/>
              </a:spcAft>
              <a:buNone/>
            </a:pPr>
            <a:endParaRPr lang="en-US" b="1" dirty="0" smtClean="0"/>
          </a:p>
          <a:p>
            <a:pPr marL="457200" lvl="1" indent="0">
              <a:spcAft>
                <a:spcPts val="300"/>
              </a:spcAft>
              <a:buNone/>
            </a:pPr>
            <a:endParaRPr lang="en-US" dirty="0"/>
          </a:p>
          <a:p>
            <a:pPr>
              <a:spcAft>
                <a:spcPts val="300"/>
              </a:spcAft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367946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56834"/>
          </a:xfrm>
        </p:spPr>
        <p:txBody>
          <a:bodyPr>
            <a:normAutofit/>
          </a:bodyPr>
          <a:lstStyle/>
          <a:p>
            <a:r>
              <a:rPr lang="en-US" dirty="0" smtClean="0"/>
              <a:t>Fee, Expense, </a:t>
            </a:r>
            <a:r>
              <a:rPr lang="en-US" dirty="0"/>
              <a:t>and </a:t>
            </a:r>
            <a:r>
              <a:rPr lang="en-US" dirty="0" smtClean="0"/>
              <a:t>Fund Performance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5869" y="1332454"/>
            <a:ext cx="9930329" cy="5009315"/>
          </a:xfrm>
        </p:spPr>
        <p:txBody>
          <a:bodyPr>
            <a:noAutofit/>
          </a:bodyPr>
          <a:lstStyle/>
          <a:p>
            <a:pPr>
              <a:spcAft>
                <a:spcPts val="300"/>
              </a:spcAft>
            </a:pPr>
            <a:r>
              <a:rPr lang="en-US" sz="2600" b="1" dirty="0" smtClean="0"/>
              <a:t>Investment  Options</a:t>
            </a:r>
          </a:p>
          <a:p>
            <a:pPr>
              <a:spcAft>
                <a:spcPts val="300"/>
              </a:spcAft>
            </a:pPr>
            <a:r>
              <a:rPr lang="en-US" sz="2600" b="1" dirty="0" smtClean="0"/>
              <a:t>Mutual Fund Fees</a:t>
            </a:r>
          </a:p>
          <a:p>
            <a:pPr lvl="1">
              <a:spcAft>
                <a:spcPts val="300"/>
              </a:spcAft>
            </a:pPr>
            <a:r>
              <a:rPr lang="en-US" sz="2600" dirty="0" smtClean="0"/>
              <a:t>Plan offered more </a:t>
            </a:r>
            <a:r>
              <a:rPr lang="en-US" sz="2600" dirty="0"/>
              <a:t>expensive share class of a specific mutual fund (e.g., investor, not institutional</a:t>
            </a:r>
            <a:r>
              <a:rPr lang="en-US" sz="2600" dirty="0" smtClean="0"/>
              <a:t>). </a:t>
            </a:r>
            <a:endParaRPr lang="en-US" sz="2600" dirty="0"/>
          </a:p>
          <a:p>
            <a:pPr>
              <a:spcAft>
                <a:spcPts val="300"/>
              </a:spcAft>
            </a:pPr>
            <a:r>
              <a:rPr lang="en-US" sz="2600" b="1" dirty="0" smtClean="0"/>
              <a:t>Mutual </a:t>
            </a:r>
            <a:r>
              <a:rPr lang="en-US" sz="2600" b="1" dirty="0"/>
              <a:t>F</a:t>
            </a:r>
            <a:r>
              <a:rPr lang="en-US" sz="2600" b="1" dirty="0" smtClean="0"/>
              <a:t>unds / Separately Managed Accounts (SMA) / Commingled Investment Funds (CIF)</a:t>
            </a:r>
          </a:p>
          <a:p>
            <a:pPr lvl="1">
              <a:spcAft>
                <a:spcPts val="300"/>
              </a:spcAft>
            </a:pPr>
            <a:r>
              <a:rPr lang="en-US" sz="2600" dirty="0" smtClean="0"/>
              <a:t>Fiduciaries should have offered separate accounts or comingled funds instead of mutual funds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Same performance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Same investment managers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Lower fees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4262056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Fee, Expense, </a:t>
            </a:r>
            <a:r>
              <a:rPr lang="en-US" dirty="0"/>
              <a:t>and </a:t>
            </a:r>
            <a:r>
              <a:rPr lang="en-US" dirty="0" smtClean="0"/>
              <a:t>Fund Performance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1991" y="1374438"/>
            <a:ext cx="9972311" cy="5009315"/>
          </a:xfrm>
        </p:spPr>
        <p:txBody>
          <a:bodyPr>
            <a:noAutofit/>
          </a:bodyPr>
          <a:lstStyle/>
          <a:p>
            <a:pPr>
              <a:spcAft>
                <a:spcPts val="300"/>
              </a:spcAft>
            </a:pPr>
            <a:r>
              <a:rPr lang="en-US" sz="2600" b="1" dirty="0" smtClean="0"/>
              <a:t>Propriety Funds</a:t>
            </a:r>
          </a:p>
          <a:p>
            <a:pPr lvl="1">
              <a:spcAft>
                <a:spcPts val="300"/>
              </a:spcAft>
            </a:pPr>
            <a:r>
              <a:rPr lang="en-US" sz="2600" dirty="0" smtClean="0"/>
              <a:t>The new wave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Company </a:t>
            </a:r>
            <a:r>
              <a:rPr lang="en-US" sz="2600" dirty="0"/>
              <a:t>allegedly </a:t>
            </a:r>
            <a:r>
              <a:rPr lang="en-US" sz="2600" dirty="0" smtClean="0"/>
              <a:t>offered its own proprietary investment fund as an retirement investment option despite the fact that its fees were 10-20 times greater than the comparable funds from other providers</a:t>
            </a:r>
          </a:p>
          <a:p>
            <a:pPr lvl="1">
              <a:spcAft>
                <a:spcPts val="300"/>
              </a:spcAft>
            </a:pPr>
            <a:r>
              <a:rPr lang="en-US" sz="2600" dirty="0" smtClean="0"/>
              <a:t>Prohibited transaction claims</a:t>
            </a:r>
          </a:p>
          <a:p>
            <a:pPr lvl="1">
              <a:spcAft>
                <a:spcPts val="300"/>
              </a:spcAft>
            </a:pPr>
            <a:r>
              <a:rPr lang="en-US" sz="2600" dirty="0" smtClean="0"/>
              <a:t>Duty of loyalty claims: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Fiduciary decision-making was influenced by corporate self-interest</a:t>
            </a:r>
          </a:p>
          <a:p>
            <a:pPr lvl="2">
              <a:spcAft>
                <a:spcPts val="300"/>
              </a:spcAft>
            </a:pPr>
            <a:r>
              <a:rPr lang="en-US" sz="2600" dirty="0" smtClean="0"/>
              <a:t>Why are the company’s own funds on its lineup?</a:t>
            </a:r>
          </a:p>
          <a:p>
            <a:pPr lvl="1">
              <a:spcAft>
                <a:spcPts val="300"/>
              </a:spcAft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010996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1375"/>
          </a:xfrm>
        </p:spPr>
        <p:txBody>
          <a:bodyPr/>
          <a:lstStyle/>
          <a:p>
            <a:r>
              <a:rPr lang="en-US" dirty="0" smtClean="0"/>
              <a:t>Fee, Expense, </a:t>
            </a:r>
            <a:r>
              <a:rPr lang="en-US" dirty="0"/>
              <a:t>and </a:t>
            </a:r>
            <a:r>
              <a:rPr lang="en-US" dirty="0" smtClean="0"/>
              <a:t>Fund Performance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303" y="1267943"/>
            <a:ext cx="9772894" cy="5092795"/>
          </a:xfrm>
        </p:spPr>
        <p:txBody>
          <a:bodyPr>
            <a:noAutofit/>
          </a:bodyPr>
          <a:lstStyle/>
          <a:p>
            <a:pPr>
              <a:spcAft>
                <a:spcPts val="300"/>
              </a:spcAft>
            </a:pPr>
            <a:r>
              <a:rPr lang="en-US" sz="2400" b="1" dirty="0" smtClean="0"/>
              <a:t>Actively versus Passively Managed Funds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Plan </a:t>
            </a:r>
            <a:r>
              <a:rPr lang="en-US" dirty="0"/>
              <a:t>allegedly </a:t>
            </a:r>
            <a:r>
              <a:rPr lang="en-US" dirty="0" smtClean="0"/>
              <a:t>offered high-cost actively managed funds that were not reasonably expected to outperform low-cost passive index funds.  </a:t>
            </a:r>
          </a:p>
          <a:p>
            <a:pPr>
              <a:spcAft>
                <a:spcPts val="300"/>
              </a:spcAft>
            </a:pPr>
            <a:r>
              <a:rPr lang="en-US" sz="2400" b="1" dirty="0" smtClean="0"/>
              <a:t>Recordkeeping </a:t>
            </a:r>
            <a:r>
              <a:rPr lang="en-US" sz="2400" b="1" dirty="0"/>
              <a:t>Fees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Hard dollar charges versus revenue sharing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How much is reasonable?</a:t>
            </a:r>
          </a:p>
          <a:p>
            <a:pPr lvl="2">
              <a:spcAft>
                <a:spcPts val="300"/>
              </a:spcAft>
            </a:pPr>
            <a:r>
              <a:rPr lang="en-US" sz="2400" dirty="0" smtClean="0"/>
              <a:t>How do you know?</a:t>
            </a:r>
          </a:p>
          <a:p>
            <a:pPr lvl="3">
              <a:spcAft>
                <a:spcPts val="300"/>
              </a:spcAft>
            </a:pPr>
            <a:r>
              <a:rPr lang="en-US" sz="2400" dirty="0" smtClean="0"/>
              <a:t>Consultants</a:t>
            </a:r>
          </a:p>
          <a:p>
            <a:pPr lvl="3">
              <a:spcAft>
                <a:spcPts val="300"/>
              </a:spcAft>
            </a:pPr>
            <a:r>
              <a:rPr lang="en-US" sz="2400" dirty="0" err="1" smtClean="0"/>
              <a:t>RFPs</a:t>
            </a:r>
            <a:r>
              <a:rPr lang="en-US" sz="2400" dirty="0" smtClean="0"/>
              <a:t> </a:t>
            </a:r>
            <a:endParaRPr lang="en-US" sz="2400" dirty="0"/>
          </a:p>
          <a:p>
            <a:pPr lvl="1">
              <a:spcAft>
                <a:spcPts val="300"/>
              </a:spcAft>
            </a:pPr>
            <a:r>
              <a:rPr lang="en-US" dirty="0" smtClean="0"/>
              <a:t>Rebates?</a:t>
            </a:r>
          </a:p>
          <a:p>
            <a:pPr lvl="1">
              <a:spcAft>
                <a:spcPts val="300"/>
              </a:spcAft>
            </a:pPr>
            <a:r>
              <a:rPr lang="en-US" dirty="0" err="1" smtClean="0"/>
              <a:t>ERISA</a:t>
            </a:r>
            <a:r>
              <a:rPr lang="en-US" dirty="0" smtClean="0"/>
              <a:t> accounts?</a:t>
            </a:r>
          </a:p>
          <a:p>
            <a:pPr lvl="1">
              <a:spcAft>
                <a:spcPts val="300"/>
              </a:spcAft>
            </a:pPr>
            <a:r>
              <a:rPr lang="en-US" dirty="0" smtClean="0"/>
              <a:t>Offsets to other expenses?</a:t>
            </a:r>
            <a:endParaRPr lang="en-US" dirty="0"/>
          </a:p>
          <a:p>
            <a:pPr lvl="1">
              <a:spcAft>
                <a:spcPts val="300"/>
              </a:spcAft>
            </a:pPr>
            <a:endParaRPr lang="en-US" sz="2200" dirty="0" smtClean="0"/>
          </a:p>
        </p:txBody>
      </p:sp>
    </p:spTree>
    <p:extLst>
      <p:ext uri="{BB962C8B-B14F-4D97-AF65-F5344CB8AC3E}">
        <p14:creationId xmlns:p14="http://schemas.microsoft.com/office/powerpoint/2010/main" val="115515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table </a:t>
            </a:r>
            <a:r>
              <a:rPr lang="en-US" dirty="0"/>
              <a:t>V</a:t>
            </a:r>
            <a:r>
              <a:rPr lang="en-US" dirty="0" smtClean="0"/>
              <a:t>alue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5868" y="1396739"/>
            <a:ext cx="8849277" cy="4955527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600" b="1" dirty="0" smtClean="0"/>
              <a:t>Stable value versus money market funds</a:t>
            </a:r>
          </a:p>
          <a:p>
            <a:pPr>
              <a:spcAft>
                <a:spcPts val="600"/>
              </a:spcAft>
            </a:pPr>
            <a:r>
              <a:rPr lang="en-US" sz="2600" b="1" dirty="0" smtClean="0"/>
              <a:t>Synthetic </a:t>
            </a:r>
            <a:r>
              <a:rPr lang="en-US" sz="2600" b="1" dirty="0" err="1" smtClean="0"/>
              <a:t>GICs</a:t>
            </a:r>
            <a:endParaRPr lang="en-US" sz="2600" b="1" dirty="0" smtClean="0"/>
          </a:p>
          <a:p>
            <a:pPr lvl="1">
              <a:spcAft>
                <a:spcPts val="600"/>
              </a:spcAft>
            </a:pPr>
            <a:r>
              <a:rPr lang="en-US" sz="2600" dirty="0" smtClean="0"/>
              <a:t>Too much risk, causing underperformance (but no participant losses)</a:t>
            </a:r>
          </a:p>
          <a:p>
            <a:pPr lvl="1">
              <a:spcAft>
                <a:spcPts val="600"/>
              </a:spcAft>
            </a:pPr>
            <a:r>
              <a:rPr lang="en-US" sz="2600" dirty="0" smtClean="0"/>
              <a:t>Too little risk, causing </a:t>
            </a:r>
            <a:r>
              <a:rPr lang="en-US" sz="2600" dirty="0"/>
              <a:t>underperformance (but no participant losses) </a:t>
            </a:r>
            <a:endParaRPr lang="en-US" sz="2600" dirty="0" smtClean="0"/>
          </a:p>
          <a:p>
            <a:pPr>
              <a:spcAft>
                <a:spcPts val="600"/>
              </a:spcAft>
            </a:pPr>
            <a:r>
              <a:rPr lang="en-US" sz="2600" b="1" dirty="0"/>
              <a:t>Traditional </a:t>
            </a:r>
            <a:r>
              <a:rPr lang="en-US" sz="2600" b="1" dirty="0" err="1"/>
              <a:t>GICs</a:t>
            </a:r>
            <a:endParaRPr lang="en-US" sz="2600" b="1" dirty="0"/>
          </a:p>
          <a:p>
            <a:pPr lvl="1">
              <a:spcAft>
                <a:spcPts val="600"/>
              </a:spcAft>
            </a:pPr>
            <a:r>
              <a:rPr lang="en-US" sz="2600" dirty="0"/>
              <a:t>Guaranteed Investment Policy Exception </a:t>
            </a:r>
          </a:p>
          <a:p>
            <a:pPr marL="457200" lvl="1" indent="0">
              <a:spcAft>
                <a:spcPts val="600"/>
              </a:spcAft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396062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table Value (Cont.)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4354"/>
            <a:ext cx="10234702" cy="471646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US" sz="2600" b="1" dirty="0" smtClean="0"/>
              <a:t>Synthetic </a:t>
            </a:r>
            <a:r>
              <a:rPr lang="en-US" sz="2600" b="1" dirty="0" err="1" smtClean="0"/>
              <a:t>GICs</a:t>
            </a:r>
            <a:endParaRPr lang="en-US" sz="2600" b="1" dirty="0"/>
          </a:p>
          <a:p>
            <a:pPr lvl="1">
              <a:spcAft>
                <a:spcPts val="600"/>
              </a:spcAft>
            </a:pPr>
            <a:r>
              <a:rPr lang="en-US" sz="2600" dirty="0" smtClean="0"/>
              <a:t>Plaintiffs challenge investment </a:t>
            </a:r>
            <a:r>
              <a:rPr lang="en-US" sz="2600" dirty="0"/>
              <a:t>management and </a:t>
            </a:r>
            <a:r>
              <a:rPr lang="en-US" sz="2600" dirty="0" smtClean="0"/>
              <a:t>fund performance, alleging investments were </a:t>
            </a:r>
            <a:r>
              <a:rPr lang="en-US" sz="2600" i="1" dirty="0" smtClean="0"/>
              <a:t>too risky </a:t>
            </a:r>
            <a:r>
              <a:rPr lang="en-US" sz="2600" dirty="0" smtClean="0"/>
              <a:t>or </a:t>
            </a:r>
            <a:r>
              <a:rPr lang="en-US" sz="2600" i="1" dirty="0" smtClean="0"/>
              <a:t>not risky enough</a:t>
            </a:r>
            <a:r>
              <a:rPr lang="en-US" sz="2600" dirty="0" smtClean="0"/>
              <a:t>:</a:t>
            </a:r>
          </a:p>
          <a:p>
            <a:pPr lvl="2">
              <a:spcAft>
                <a:spcPts val="600"/>
              </a:spcAft>
            </a:pPr>
            <a:r>
              <a:rPr lang="en-US" sz="2600" dirty="0" smtClean="0"/>
              <a:t>SVF heavily invested in short-term money market investment with low-rate of return and did “not beat inflation by a sufficient margin to provide a meaningful retirement asset.”  (</a:t>
            </a:r>
            <a:r>
              <a:rPr lang="en-US" sz="2600" i="1" dirty="0" smtClean="0"/>
              <a:t>Abbot v. Lockheed Martin</a:t>
            </a:r>
            <a:r>
              <a:rPr lang="en-US" sz="2600" dirty="0" smtClean="0"/>
              <a:t>)</a:t>
            </a:r>
          </a:p>
          <a:p>
            <a:pPr lvl="2">
              <a:spcAft>
                <a:spcPts val="600"/>
              </a:spcAft>
            </a:pPr>
            <a:r>
              <a:rPr lang="en-US" sz="2600" dirty="0" smtClean="0"/>
              <a:t>SVF invested in “overly risky” asset classes, including non-agency mortgages, private mortgages, TBA agency mortgages, and mortgage derivatives (IOs/POs). (</a:t>
            </a:r>
            <a:r>
              <a:rPr lang="en-US" sz="2600" i="1" dirty="0" smtClean="0"/>
              <a:t>In re J.P. Morgan Stable Value Fund ERISA Litigation</a:t>
            </a:r>
            <a:r>
              <a:rPr lang="en-US" sz="2600" dirty="0" smtClean="0"/>
              <a:t>)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640459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1389</Words>
  <Application>Microsoft Macintosh PowerPoint</Application>
  <PresentationFormat>Custom</PresentationFormat>
  <Paragraphs>197</Paragraphs>
  <Slides>26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Washington D.C. Update</vt:lpstr>
      <vt:lpstr>DOL Fiduciary Proposal</vt:lpstr>
      <vt:lpstr>BIC Exemption (Proposed)</vt:lpstr>
      <vt:lpstr>Outlook for DOL Proposal</vt:lpstr>
      <vt:lpstr>Rollovers</vt:lpstr>
      <vt:lpstr>Obama’s 2017 Budget Proposal</vt:lpstr>
      <vt:lpstr>State Retirement Initiatives</vt:lpstr>
      <vt:lpstr>Annuities and DC Plans</vt:lpstr>
      <vt:lpstr>DOL Guidance on Distribution Annuities</vt:lpstr>
      <vt:lpstr>Government’s Policy Goals</vt:lpstr>
      <vt:lpstr>PowerPoint Presentation</vt:lpstr>
      <vt:lpstr>Evolving importance of fiduciary  due diligence</vt:lpstr>
      <vt:lpstr>Organizing a fiduciary committee</vt:lpstr>
      <vt:lpstr>Investment selection and monitoring</vt:lpstr>
      <vt:lpstr>Plan costs </vt:lpstr>
      <vt:lpstr>Additional fiduciary considerations</vt:lpstr>
      <vt:lpstr>PowerPoint Presentation</vt:lpstr>
      <vt:lpstr>Stock Drop Cases</vt:lpstr>
      <vt:lpstr>Stock Drop Cases (Cont.)</vt:lpstr>
      <vt:lpstr>Fee, Expense, and Fund Performance</vt:lpstr>
      <vt:lpstr>Fee, Expense, and Fund Performance (Cont.)</vt:lpstr>
      <vt:lpstr>Fee, Expense, and Fund Performance (Cont.)</vt:lpstr>
      <vt:lpstr>Stable Value</vt:lpstr>
      <vt:lpstr>Stable Value (Cont.)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DeMarco</dc:creator>
  <cp:lastModifiedBy>Gauri  Goyal</cp:lastModifiedBy>
  <cp:revision>126</cp:revision>
  <cp:lastPrinted>2016-02-01T20:06:04Z</cp:lastPrinted>
  <dcterms:created xsi:type="dcterms:W3CDTF">2016-01-12T19:50:13Z</dcterms:created>
  <dcterms:modified xsi:type="dcterms:W3CDTF">2016-02-03T02:13:34Z</dcterms:modified>
</cp:coreProperties>
</file>