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37"/>
  </p:notesMasterIdLst>
  <p:handoutMasterIdLst>
    <p:handoutMasterId r:id="rId38"/>
  </p:handoutMasterIdLst>
  <p:sldIdLst>
    <p:sldId id="256" r:id="rId2"/>
    <p:sldId id="523" r:id="rId3"/>
    <p:sldId id="424" r:id="rId4"/>
    <p:sldId id="525" r:id="rId5"/>
    <p:sldId id="450" r:id="rId6"/>
    <p:sldId id="467" r:id="rId7"/>
    <p:sldId id="468" r:id="rId8"/>
    <p:sldId id="528" r:id="rId9"/>
    <p:sldId id="524" r:id="rId10"/>
    <p:sldId id="529" r:id="rId11"/>
    <p:sldId id="530" r:id="rId12"/>
    <p:sldId id="474" r:id="rId13"/>
    <p:sldId id="475" r:id="rId14"/>
    <p:sldId id="476" r:id="rId15"/>
    <p:sldId id="479" r:id="rId16"/>
    <p:sldId id="532" r:id="rId17"/>
    <p:sldId id="478" r:id="rId18"/>
    <p:sldId id="497" r:id="rId19"/>
    <p:sldId id="538" r:id="rId20"/>
    <p:sldId id="453" r:id="rId21"/>
    <p:sldId id="535" r:id="rId22"/>
    <p:sldId id="539" r:id="rId23"/>
    <p:sldId id="536" r:id="rId24"/>
    <p:sldId id="537" r:id="rId25"/>
    <p:sldId id="500" r:id="rId26"/>
    <p:sldId id="521" r:id="rId27"/>
    <p:sldId id="522" r:id="rId28"/>
    <p:sldId id="505" r:id="rId29"/>
    <p:sldId id="506" r:id="rId30"/>
    <p:sldId id="507" r:id="rId31"/>
    <p:sldId id="508" r:id="rId32"/>
    <p:sldId id="509" r:id="rId33"/>
    <p:sldId id="464" r:id="rId34"/>
    <p:sldId id="466" r:id="rId35"/>
    <p:sldId id="449" r:id="rId36"/>
  </p:sldIdLst>
  <p:sldSz cx="9144000" cy="6858000" type="screen4x3"/>
  <p:notesSz cx="6881813" cy="9296400"/>
  <p:defaultTextStyle>
    <a:defPPr>
      <a:defRPr lang="en-US"/>
    </a:defPPr>
    <a:lvl1pPr algn="l" rtl="0" eaLnBrk="0" fontAlgn="base" hangingPunct="0">
      <a:spcBef>
        <a:spcPct val="0"/>
      </a:spcBef>
      <a:spcAft>
        <a:spcPct val="0"/>
      </a:spcAft>
      <a:defRPr sz="3600" kern="1200">
        <a:solidFill>
          <a:schemeClr val="tx1"/>
        </a:solidFill>
        <a:latin typeface="Arial Narrow" pitchFamily="34" charset="0"/>
        <a:ea typeface="+mn-ea"/>
        <a:cs typeface="+mn-cs"/>
      </a:defRPr>
    </a:lvl1pPr>
    <a:lvl2pPr marL="457200" algn="l" rtl="0" eaLnBrk="0" fontAlgn="base" hangingPunct="0">
      <a:spcBef>
        <a:spcPct val="0"/>
      </a:spcBef>
      <a:spcAft>
        <a:spcPct val="0"/>
      </a:spcAft>
      <a:defRPr sz="3600" kern="1200">
        <a:solidFill>
          <a:schemeClr val="tx1"/>
        </a:solidFill>
        <a:latin typeface="Arial Narrow" pitchFamily="34" charset="0"/>
        <a:ea typeface="+mn-ea"/>
        <a:cs typeface="+mn-cs"/>
      </a:defRPr>
    </a:lvl2pPr>
    <a:lvl3pPr marL="914400" algn="l" rtl="0" eaLnBrk="0" fontAlgn="base" hangingPunct="0">
      <a:spcBef>
        <a:spcPct val="0"/>
      </a:spcBef>
      <a:spcAft>
        <a:spcPct val="0"/>
      </a:spcAft>
      <a:defRPr sz="3600" kern="1200">
        <a:solidFill>
          <a:schemeClr val="tx1"/>
        </a:solidFill>
        <a:latin typeface="Arial Narrow" pitchFamily="34" charset="0"/>
        <a:ea typeface="+mn-ea"/>
        <a:cs typeface="+mn-cs"/>
      </a:defRPr>
    </a:lvl3pPr>
    <a:lvl4pPr marL="1371600" algn="l" rtl="0" eaLnBrk="0" fontAlgn="base" hangingPunct="0">
      <a:spcBef>
        <a:spcPct val="0"/>
      </a:spcBef>
      <a:spcAft>
        <a:spcPct val="0"/>
      </a:spcAft>
      <a:defRPr sz="3600" kern="1200">
        <a:solidFill>
          <a:schemeClr val="tx1"/>
        </a:solidFill>
        <a:latin typeface="Arial Narrow" pitchFamily="34" charset="0"/>
        <a:ea typeface="+mn-ea"/>
        <a:cs typeface="+mn-cs"/>
      </a:defRPr>
    </a:lvl4pPr>
    <a:lvl5pPr marL="1828800" algn="l" rtl="0" eaLnBrk="0" fontAlgn="base" hangingPunct="0">
      <a:spcBef>
        <a:spcPct val="0"/>
      </a:spcBef>
      <a:spcAft>
        <a:spcPct val="0"/>
      </a:spcAft>
      <a:defRPr sz="3600" kern="1200">
        <a:solidFill>
          <a:schemeClr val="tx1"/>
        </a:solidFill>
        <a:latin typeface="Arial Narrow" pitchFamily="34" charset="0"/>
        <a:ea typeface="+mn-ea"/>
        <a:cs typeface="+mn-cs"/>
      </a:defRPr>
    </a:lvl5pPr>
    <a:lvl6pPr marL="2286000" algn="l" defTabSz="914400" rtl="0" eaLnBrk="1" latinLnBrk="0" hangingPunct="1">
      <a:defRPr sz="3600" kern="1200">
        <a:solidFill>
          <a:schemeClr val="tx1"/>
        </a:solidFill>
        <a:latin typeface="Arial Narrow" pitchFamily="34" charset="0"/>
        <a:ea typeface="+mn-ea"/>
        <a:cs typeface="+mn-cs"/>
      </a:defRPr>
    </a:lvl6pPr>
    <a:lvl7pPr marL="2743200" algn="l" defTabSz="914400" rtl="0" eaLnBrk="1" latinLnBrk="0" hangingPunct="1">
      <a:defRPr sz="3600" kern="1200">
        <a:solidFill>
          <a:schemeClr val="tx1"/>
        </a:solidFill>
        <a:latin typeface="Arial Narrow" pitchFamily="34" charset="0"/>
        <a:ea typeface="+mn-ea"/>
        <a:cs typeface="+mn-cs"/>
      </a:defRPr>
    </a:lvl7pPr>
    <a:lvl8pPr marL="3200400" algn="l" defTabSz="914400" rtl="0" eaLnBrk="1" latinLnBrk="0" hangingPunct="1">
      <a:defRPr sz="3600" kern="1200">
        <a:solidFill>
          <a:schemeClr val="tx1"/>
        </a:solidFill>
        <a:latin typeface="Arial Narrow" pitchFamily="34" charset="0"/>
        <a:ea typeface="+mn-ea"/>
        <a:cs typeface="+mn-cs"/>
      </a:defRPr>
    </a:lvl8pPr>
    <a:lvl9pPr marL="3657600" algn="l" defTabSz="914400" rtl="0" eaLnBrk="1" latinLnBrk="0" hangingPunct="1">
      <a:defRPr sz="36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9666" autoAdjust="0"/>
    <p:restoredTop sz="70690" autoAdjust="0"/>
  </p:normalViewPr>
  <p:slideViewPr>
    <p:cSldViewPr>
      <p:cViewPr>
        <p:scale>
          <a:sx n="50" d="100"/>
          <a:sy n="50" d="100"/>
        </p:scale>
        <p:origin x="-1272" y="-102"/>
      </p:cViewPr>
      <p:guideLst>
        <p:guide orient="horz" pos="2160"/>
        <p:guide pos="2880"/>
      </p:guideLst>
    </p:cSldViewPr>
  </p:slideViewPr>
  <p:notesTextViewPr>
    <p:cViewPr>
      <p:scale>
        <a:sx n="75" d="100"/>
        <a:sy n="75" d="100"/>
      </p:scale>
      <p:origin x="0" y="0"/>
    </p:cViewPr>
  </p:notesTextViewPr>
  <p:sorterViewPr>
    <p:cViewPr>
      <p:scale>
        <a:sx n="66" d="100"/>
        <a:sy n="66" d="100"/>
      </p:scale>
      <p:origin x="0" y="0"/>
    </p:cViewPr>
  </p:sorterViewPr>
  <p:notesViewPr>
    <p:cSldViewPr>
      <p:cViewPr>
        <p:scale>
          <a:sx n="92" d="100"/>
          <a:sy n="92" d="100"/>
        </p:scale>
        <p:origin x="-1038" y="1656"/>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2982913"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112643" name="Rectangle 3"/>
          <p:cNvSpPr>
            <a:spLocks noGrp="1" noChangeArrowheads="1"/>
          </p:cNvSpPr>
          <p:nvPr>
            <p:ph type="dt" sz="quarter" idx="1"/>
          </p:nvPr>
        </p:nvSpPr>
        <p:spPr bwMode="auto">
          <a:xfrm>
            <a:off x="3897313" y="0"/>
            <a:ext cx="2982912"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fld id="{89AF60F1-FC32-4A07-9CFC-D830F9655F55}" type="datetimeFigureOut">
              <a:rPr lang="en-US"/>
              <a:pPr>
                <a:defRPr/>
              </a:pPr>
              <a:t>6/11/2015</a:t>
            </a:fld>
            <a:endParaRPr lang="en-US" dirty="0"/>
          </a:p>
        </p:txBody>
      </p:sp>
      <p:sp>
        <p:nvSpPr>
          <p:cNvPr id="112644" name="Rectangle 4"/>
          <p:cNvSpPr>
            <a:spLocks noGrp="1" noChangeArrowheads="1"/>
          </p:cNvSpPr>
          <p:nvPr>
            <p:ph type="ftr" sz="quarter" idx="2"/>
          </p:nvPr>
        </p:nvSpPr>
        <p:spPr bwMode="auto">
          <a:xfrm>
            <a:off x="0" y="8829675"/>
            <a:ext cx="2982913"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112645" name="Rectangle 5"/>
          <p:cNvSpPr>
            <a:spLocks noGrp="1" noChangeArrowheads="1"/>
          </p:cNvSpPr>
          <p:nvPr>
            <p:ph type="sldNum" sz="quarter" idx="3"/>
          </p:nvPr>
        </p:nvSpPr>
        <p:spPr bwMode="auto">
          <a:xfrm>
            <a:off x="3897313" y="8829675"/>
            <a:ext cx="2982912"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B2548BDE-B8E6-4D6F-B3C9-863B5FAA716E}" type="slidenum">
              <a:rPr lang="en-US"/>
              <a:pPr>
                <a:defRPr/>
              </a:pPr>
              <a:t>‹#›</a:t>
            </a:fld>
            <a:endParaRPr lang="en-US" dirty="0"/>
          </a:p>
        </p:txBody>
      </p:sp>
    </p:spTree>
    <p:extLst>
      <p:ext uri="{BB962C8B-B14F-4D97-AF65-F5344CB8AC3E}">
        <p14:creationId xmlns:p14="http://schemas.microsoft.com/office/powerpoint/2010/main" val="3079658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3"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dirty="0"/>
          </a:p>
        </p:txBody>
      </p:sp>
      <p:sp>
        <p:nvSpPr>
          <p:cNvPr id="47108" name="Rectangle 4"/>
          <p:cNvSpPr>
            <a:spLocks noGrp="1" noRot="1" noChangeAspect="1" noChangeArrowheads="1" noTextEdit="1"/>
          </p:cNvSpPr>
          <p:nvPr>
            <p:ph type="sldImg" idx="2"/>
          </p:nvPr>
        </p:nvSpPr>
        <p:spPr bwMode="auto">
          <a:xfrm>
            <a:off x="1119188" y="696913"/>
            <a:ext cx="4646612"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7"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433C2725-4CB7-43EE-BB8F-6DAA978EA932}" type="slidenum">
              <a:rPr lang="en-US"/>
              <a:pPr>
                <a:defRPr/>
              </a:pPr>
              <a:t>‹#›</a:t>
            </a:fld>
            <a:endParaRPr lang="en-US" dirty="0"/>
          </a:p>
        </p:txBody>
      </p:sp>
    </p:spTree>
    <p:extLst>
      <p:ext uri="{BB962C8B-B14F-4D97-AF65-F5344CB8AC3E}">
        <p14:creationId xmlns:p14="http://schemas.microsoft.com/office/powerpoint/2010/main" val="8256593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C90C39D8-02FC-4018-BE66-915C0ED3CD92}" type="slidenum">
              <a:rPr lang="en-US" altLang="en-US" sz="1200" smtClean="0">
                <a:latin typeface="Arial" charset="0"/>
              </a:rPr>
              <a:pPr/>
              <a:t>1</a:t>
            </a:fld>
            <a:endParaRPr lang="en-US" altLang="en-US" sz="1200" dirty="0" smtClean="0">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u="none" baseline="0" dirty="0" smtClean="0"/>
              <a:t>Today’s presentation is going to include an in-depth discussion of 3(16) fiduciaries and their various service models.  It should be valuable for those of you who are already offering theses types of services.  And it should also provide helpful insight to those who are exploring the possibility of serving as a 3(16) fiduciary.  First, we will talk about the business need and the substantial client interest in 3(16) fiduciaries.  Then, we will discuss the legal definition, or what it means, exactly, for a third party firm to serve as a 3(16) fiduciary.  We will also be discussing the potential risks associated with serving in a fiduciary capacity, and how you can mitigate this risk.  </a:t>
            </a:r>
          </a:p>
          <a:p>
            <a:r>
              <a:rPr lang="en-US" altLang="en-US" sz="1100" u="none" baseline="0" dirty="0" smtClean="0"/>
              <a:t>We will also address the various types of 3(16) services that may be offered by a firm to its plan clients.  Our presentation will cover a number of key considerations that you should take into account when selecting your suite of 3(16) fiduciary services for purposes of customizing your firm’s service model.  Lastly, we will talk about the suggested best practices for TPA firms that are actually decide to serve as 3(16) fiduciaries.</a:t>
            </a:r>
            <a:endParaRPr lang="en-US" alt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u="none" dirty="0" smtClean="0"/>
              <a:t>We’ll talk</a:t>
            </a:r>
            <a:r>
              <a:rPr lang="en-US" altLang="en-US" sz="1100" u="none" baseline="0" dirty="0" smtClean="0"/>
              <a:t> more about what </a:t>
            </a:r>
            <a:r>
              <a:rPr lang="en-US" altLang="en-US" sz="1100" u="none" dirty="0" smtClean="0"/>
              <a:t>3(16)</a:t>
            </a:r>
            <a:r>
              <a:rPr lang="en-US" altLang="en-US" sz="1100" u="none" baseline="0" dirty="0" smtClean="0"/>
              <a:t> fiduciaries do, but in short, they provide valuable administrative and fiduciary oversight services to plan sponsors.  T</a:t>
            </a:r>
            <a:r>
              <a:rPr lang="en-US" altLang="en-US" sz="1100" u="none" dirty="0" smtClean="0"/>
              <a:t>here is a real business need in the marketplace for 3(16) fiduciaries,</a:t>
            </a:r>
            <a:r>
              <a:rPr lang="en-US" altLang="en-US" sz="1100" u="none" baseline="0" dirty="0" smtClean="0"/>
              <a:t> and this need arises because of the fiduciary requirements of ERISA, which is the regulatory framework that governs the operation of tax qualified retirement plans sponsored by employers.  As you all know, ERISA imposes a high standard of care on professional service firms that hold themselves out as fiduciary advisors to their plan clients.  For better or for worse, this same high standard of care for professional advisors, also applies to any and all employers sponsoring a retirement plan.  Complying with the fiduciary standards of ERISA may not be a problem if you are a large corporation with a department of experienced HR professionals, but it can be rather challenging for small employers, such as a local bakery or a beauty salon with just a handful of employees.  Many plan sponsors have established plans without fully understanding how their plans are supposed to operate or how they are supposed to comply with the requirements of ERISA.  By virtue of their position, plan sponsors are fiduciaries under ERISA, and if a plan sponsor fails to oversee the plan properly or otherwise fails to meet its fiduciary obligations, the plan sponsor is at fiduciary risk and subject to potential liability under ERISA.</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There is a solution </a:t>
            </a:r>
            <a:r>
              <a:rPr lang="en-US" altLang="en-US" sz="1100" baseline="0" dirty="0" smtClean="0"/>
              <a:t>that is available</a:t>
            </a:r>
            <a:r>
              <a:rPr lang="en-US" altLang="en-US" sz="1100" dirty="0" smtClean="0"/>
              <a:t>,</a:t>
            </a:r>
            <a:r>
              <a:rPr lang="en-US" altLang="en-US" sz="1100" baseline="0" dirty="0" smtClean="0"/>
              <a:t> of course,  to employers who do not want to be saddled with all of the ERISA responsibilities commonly associated with sponsoring a plan under ERISA.  Plan sponsors can simply hire a 3(16) fiduciary and then “outsource” many of these fiduciaries duties to a third party that is willing to serve in a 3(16) fiduciary capacity for the plan.  There are certain key duties that only a 3(16) fiduciary may fulfill concerning regulatory reporting and participant disclosure requirements.  We’ll be talking about those in a moment, but when you hire a 3(16) fiduciary, at a minimum these fiduciary duties need to be transferred from the plan sponsor to the third party firm.  In addition, many 3(16) fiduciaries are willing to accept other fiduciary oversight responsibilities as part of their engagement.  Accordingly, it is common for plan sponsors to delegate a substantial amount of their fiduciary duties to 3(16) fiduciaries.  By transferring these duties, plan sponsors are able to transfer the headaches and the related fiduciary risks associated with discharging these duties.  T</a:t>
            </a:r>
            <a:r>
              <a:rPr lang="en-US" altLang="en-US" sz="1100" dirty="0" smtClean="0"/>
              <a:t>his transfer of fiduciary responsibility and liability from the plan sponsor to a third party is</a:t>
            </a:r>
            <a:r>
              <a:rPr lang="en-US" altLang="en-US" sz="1100" baseline="0" dirty="0" smtClean="0"/>
              <a:t> a meaningful and a compelling value proposition.  T</a:t>
            </a:r>
            <a:r>
              <a:rPr lang="en-US" altLang="en-US" sz="1100" dirty="0" smtClean="0"/>
              <a:t>here are some clear benefits for the plan sponsor from a fiduciary perspective.  For this reason, there</a:t>
            </a:r>
            <a:r>
              <a:rPr lang="en-US" altLang="en-US" sz="1100" baseline="0" dirty="0" smtClean="0"/>
              <a:t> is a real business opportunity for those </a:t>
            </a:r>
            <a:r>
              <a:rPr lang="en-US" altLang="en-US" sz="1100" dirty="0" smtClean="0"/>
              <a:t>TPA firms that are willing to serve as a plan’s 3(16) fiduciary.</a:t>
            </a:r>
          </a:p>
          <a:p>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ts val="0"/>
              </a:spcBef>
              <a:spcAft>
                <a:spcPts val="0"/>
              </a:spcAft>
              <a:defRPr/>
            </a:pPr>
            <a:r>
              <a:rPr lang="en-US" sz="1100" u="none" dirty="0" smtClean="0">
                <a:latin typeface="Arial" pitchFamily="34" charset="0"/>
                <a:ea typeface="Calibri"/>
                <a:cs typeface="Arial" pitchFamily="34" charset="0"/>
              </a:rPr>
              <a:t>So let’s talk about what</a:t>
            </a:r>
            <a:r>
              <a:rPr lang="en-US" sz="1100" u="none" baseline="0" dirty="0" smtClean="0">
                <a:latin typeface="Arial" pitchFamily="34" charset="0"/>
                <a:ea typeface="Calibri"/>
                <a:cs typeface="Arial" pitchFamily="34" charset="0"/>
              </a:rPr>
              <a:t> a 3(16) fiduciary is.  In a business context, when plan sponsors talk about hiring a quote-unquote “3(16) fiduciary”, they are talking about hiring a third party that is willing to assume and take substantial plan management responsibilities away from the plan sponsor.  In the absence of hiring a 3(16) fiduciary, these responsibilities have traditionally been retained by the plan sponsor.  Now I just want to take a moment to make a couple of important observations.  This business definition of a 3(16) fiduciary is actually mixing up to 2 different legal concepts which are strictly defined under ERISA, the role of a quote-unquote “Administrator”  and the role of a quote-unquote “Named Fiduciary.”  As a legal matter, the “Administrator” term is actually the one that is defined under Section 3(16) of ERISA.  Thus, the business definition of a 3(16) fiduciary is more expansive than the “Administrator” definition found under Section 3(16).  The fact that there is a bit of disconnect between the 3(16) legal definition and the business definition can lead to misunderstandings and unintended legal consequences.  In fact, misunderstandings are a serious issue in this area, because the scope of the roles of third parties calling themselves 3(16) fiduciaries can vary considerably.</a:t>
            </a:r>
            <a:endParaRPr lang="en-US" sz="1100" dirty="0" smtClean="0">
              <a:latin typeface="Arial" pitchFamily="34" charset="0"/>
              <a:ea typeface="Calibri"/>
              <a:cs typeface="Arial" pitchFamily="34" charset="0"/>
            </a:endParaRPr>
          </a:p>
          <a:p>
            <a:pPr>
              <a:defRPr/>
            </a:pP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The term “3(16) Fiduciary” is a reference to Section 3(16) of ERISA.</a:t>
            </a:r>
            <a:r>
              <a:rPr lang="en-US" altLang="en-US" sz="1100" baseline="0" dirty="0" smtClean="0"/>
              <a:t>  As I previously mentioned, Section 3(16) of ERISA actually </a:t>
            </a:r>
            <a:r>
              <a:rPr lang="en-US" altLang="en-US" sz="1100" dirty="0" smtClean="0"/>
              <a:t>describes a special kind of Plan fiduciary that is plainly referred to as the “Administrator” of a Plan. ERISA Section 3(16) provides that the Administrator is “the person specifically so designated by the terms of” the Plan’s governing document. Every Plan must have a person which serves as its Administrator for ERISA purposes, and if no person is designated, the employer is automatically deemed to be the Administrator.   A 3(16) Administrator has particular reporting and disclosure responsibilities under ERISA.   For purposes of today’s discussion, when</a:t>
            </a:r>
            <a:r>
              <a:rPr lang="en-US" altLang="en-US" sz="1100" baseline="0" dirty="0" smtClean="0"/>
              <a:t> I mention a 3(16) Fiduciary, I will be referring to the business definition of a third party hired to assume plan management responsibilities.  And when I refer to a 3(16) Administrator, I will be referring to the legal definition under ERISA.  And just to make sure we are all on the same page, I just want to clarify that a 3(16)</a:t>
            </a:r>
            <a:r>
              <a:rPr lang="en-US" altLang="en-US" sz="1100" dirty="0" smtClean="0"/>
              <a:t> Administrator as defined under ERISA should never be confused with administrative service providers.  Thus, this statutory term should not be used to describe a TPA firm which does not accept any fiduciary responsibility from the Plan sponsor.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 A Plan’s 3(16) Administrator has certain reporting and disclosure obligations under ERISA which are not imposed on other types of Plan fiduciaries.  It is these reporting and disclosure responsibilities that make the fiduciary role of a 3(16) Administrator unique under ERISA.  For example, the 3(16) Administrator has a duty to provide summary plan descriptions (“SPDs”) to participants.  It is also the responsibility of the 3(16) Administrator to ensure that Plan participants receive quarterly benefit statements.  Similarly, the 3(16) Administrator must furnish participant-level fee disclosures or “404a-5 Disclosures” on a quarterly and</a:t>
            </a:r>
            <a:r>
              <a:rPr lang="en-US" altLang="en-US" sz="1100" baseline="0" dirty="0" smtClean="0"/>
              <a:t> annual basis </a:t>
            </a:r>
            <a:r>
              <a:rPr lang="en-US" altLang="en-US" sz="1100" dirty="0" smtClean="0"/>
              <a:t>in accordance with U.S&gt;</a:t>
            </a:r>
            <a:r>
              <a:rPr lang="en-US" altLang="en-US" sz="1100" baseline="0" dirty="0" smtClean="0"/>
              <a:t> Department of Labor</a:t>
            </a:r>
            <a:r>
              <a:rPr lang="en-US" altLang="en-US" sz="1100" dirty="0" smtClean="0"/>
              <a:t> regulations.  A copy of the Plan document must also be provided by the 3(16) Administrator to participants upon request.  The 3(16) Administrator also has a duty to sign and file the Plan’s annual information return on the Form 5500, and it must engage an accountant to conduct audits of the Plan’s financial statements as may be necessary for these annual filings.  As you can see, a 3(16) Administrator has a very specific set of fiduciary duties as prescribed by ERISA.</a:t>
            </a:r>
            <a:endParaRPr lang="en-US"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ts val="0"/>
              </a:spcBef>
              <a:spcAft>
                <a:spcPts val="0"/>
              </a:spcAft>
              <a:defRPr/>
            </a:pPr>
            <a:r>
              <a:rPr lang="en-US" sz="1100" dirty="0" smtClean="0">
                <a:latin typeface="Arial" pitchFamily="34" charset="0"/>
                <a:ea typeface="Calibri"/>
                <a:cs typeface="Arial" pitchFamily="34" charset="0"/>
              </a:rPr>
              <a:t>3(16) Fiduciaries routinely assume many of the duties and powers of a Named Fiduciary, in addition to serving as a 3(16) Administrator.  The Named Fiduciary of a plan is the fiduciary with the quote-unquote “authority to control and manage the operation and administration” of the plan.  As</a:t>
            </a:r>
            <a:r>
              <a:rPr lang="en-US" sz="1100" baseline="0" dirty="0" smtClean="0">
                <a:latin typeface="Arial" pitchFamily="34" charset="0"/>
                <a:ea typeface="Calibri"/>
                <a:cs typeface="Arial" pitchFamily="34" charset="0"/>
              </a:rPr>
              <a:t> a practical matter, the plan’s Named Fiduciary is the person with ultimate authority over the operation of the plan and its investments.  In other words, </a:t>
            </a:r>
            <a:r>
              <a:rPr lang="en-US" sz="1100" dirty="0" smtClean="0">
                <a:latin typeface="Arial" pitchFamily="34" charset="0"/>
                <a:ea typeface="Calibri"/>
                <a:cs typeface="Arial" pitchFamily="34" charset="0"/>
              </a:rPr>
              <a:t>it generally has the fiduciary authority to make any and all benefits-related and investment-related decisions on behalf of the plan.  For example, the Named Fiduciary would generally be responsible for: </a:t>
            </a:r>
          </a:p>
          <a:p>
            <a:pPr marL="342900" indent="-342900">
              <a:lnSpc>
                <a:spcPct val="115000"/>
              </a:lnSpc>
              <a:spcBef>
                <a:spcPts val="0"/>
              </a:spcBef>
              <a:spcAft>
                <a:spcPts val="0"/>
              </a:spcAft>
              <a:buFont typeface="Symbol"/>
              <a:buChar char=""/>
              <a:defRPr/>
            </a:pPr>
            <a:r>
              <a:rPr lang="en-US" sz="1100" dirty="0" smtClean="0">
                <a:latin typeface="Arial" pitchFamily="34" charset="0"/>
                <a:ea typeface="Calibri"/>
                <a:cs typeface="Arial" pitchFamily="34" charset="0"/>
              </a:rPr>
              <a:t>Establishing and maintaining the plan’s menu of investment options;</a:t>
            </a:r>
          </a:p>
          <a:p>
            <a:pPr marL="342900" indent="-342900">
              <a:lnSpc>
                <a:spcPct val="115000"/>
              </a:lnSpc>
              <a:spcBef>
                <a:spcPts val="0"/>
              </a:spcBef>
              <a:spcAft>
                <a:spcPts val="0"/>
              </a:spcAft>
              <a:buFont typeface="Symbol"/>
              <a:buChar char=""/>
              <a:defRPr/>
            </a:pPr>
            <a:r>
              <a:rPr lang="en-US" sz="1100" dirty="0" smtClean="0">
                <a:latin typeface="Arial" pitchFamily="34" charset="0"/>
                <a:ea typeface="Calibri"/>
                <a:cs typeface="Arial" pitchFamily="34" charset="0"/>
              </a:rPr>
              <a:t>Ensuring that the plan is administered in accordance with its terms and ERISA; and</a:t>
            </a:r>
          </a:p>
          <a:p>
            <a:pPr marL="342900" indent="-342900">
              <a:lnSpc>
                <a:spcPct val="115000"/>
              </a:lnSpc>
              <a:spcBef>
                <a:spcPts val="0"/>
              </a:spcBef>
              <a:spcAft>
                <a:spcPts val="0"/>
              </a:spcAft>
              <a:buFont typeface="Symbol"/>
              <a:buChar char=""/>
              <a:defRPr/>
            </a:pPr>
            <a:r>
              <a:rPr lang="en-US" sz="1100" dirty="0" smtClean="0">
                <a:latin typeface="Arial" pitchFamily="34" charset="0"/>
                <a:ea typeface="Calibri"/>
                <a:cs typeface="Arial" pitchFamily="34" charset="0"/>
              </a:rPr>
              <a:t>Engaging service providers to assist the employer with respect to the plan’s operation, and maintaining fiduciary oversight with respect to such providers.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In the absence of a third party serving as a 3(16) Fiduciary, Plan documents</a:t>
            </a:r>
            <a:r>
              <a:rPr lang="en-US" altLang="en-US" sz="1100" baseline="0" dirty="0" smtClean="0"/>
              <a:t> have traditionally </a:t>
            </a:r>
            <a:r>
              <a:rPr lang="en-US" altLang="en-US" sz="1100" dirty="0" smtClean="0"/>
              <a:t>designated the employer as the 3(16) Administrator.  Thus, as the 3(16) Administrator, the plan sponsor has the fiduciary responsibility of ensuring that the Plan participants receive their mandatory disclosures, even if as a practical matter it relies on the Plan’s Recordkeeper or TPA to deliver these materials.  For example, even if the TPA prepares and mails the Plan’s SPD to all newly eligible employees under the Plan, it is the employer who remains ultimately responsible for their preparation and delivery to participants as the 3(16) Administrator.  Thus, the employer has a fiduciary obligation to oversee the TPA’s work and to ensure that all materials are properly prepared and actually received by participants. Similarly, even if the Plan’s TPA prepares the Form 5500, it is the Plan sponsor in its capacity as the 3(16) Administrator that must sign this annual return, making it responsible for the informational content included in its filings.  In the case of a “large” plan, which is generally defined as a plan with 100 participants or more, is it the employer acting in its capacity as a 3(16) Administrator who must engage a certified public accounting firm to conduct annual audits of the plan’s financial statements for purposes of its Form 5500 filings.  </a:t>
            </a:r>
          </a:p>
          <a:p>
            <a:endParaRPr lang="en-US" altLang="en-US" sz="11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If the plan sponsor has not</a:t>
            </a:r>
            <a:r>
              <a:rPr lang="en-US" altLang="en-US" sz="1100" baseline="0" dirty="0" smtClean="0"/>
              <a:t> hired a</a:t>
            </a:r>
            <a:r>
              <a:rPr lang="en-US" altLang="en-US" sz="1100" dirty="0" smtClean="0"/>
              <a:t> third party to serve as its 3(16) Fiduciary, in addition to serving as the Plan’s 3(16) Administrator, the Plan sponsor will typically assume all other plan</a:t>
            </a:r>
            <a:r>
              <a:rPr lang="en-US" altLang="en-US" sz="1100" baseline="0" dirty="0" smtClean="0"/>
              <a:t> management responsibilities as the plan’s Named Fiduciary.  For example, it will be responsible for hiring and managing the plan’s service providers, including the plan’s recordkeeper and third party administrator.  It will also oversee the administration of the plan, ensuring contributions are timely made and that benefit payments are properly processed.  As the Named Fiduciary, the plan sponsor is also traditionally responsible for ensuring that the plan is complying with all of the qualification requirements, including but not limited to nondiscrimination testing and the minimum distribution rules.  The plan sponsor in its capacity as Named Fiduciary traditionally would also be responsible for interpreting the plan and for deciding benefit claims.  This responsibility would include adjudicating claims disputes as well as approving hardship withdrawals.  As  we mentioned previously, the plan sponsor would presumably be relying on the services of a qualified TPA, but the plan sponsor (and not the TPA) would have ultimate responsibility as the plan’s Named Fiduciary over these matters.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ts val="0"/>
              </a:spcBef>
              <a:spcAft>
                <a:spcPts val="0"/>
              </a:spcAft>
              <a:defRPr/>
            </a:pPr>
            <a:r>
              <a:rPr lang="en-US" sz="1100" dirty="0" smtClean="0">
                <a:latin typeface="Arial" pitchFamily="34" charset="0"/>
                <a:ea typeface="Calibri"/>
                <a:cs typeface="Arial" pitchFamily="34" charset="0"/>
              </a:rPr>
              <a:t>The</a:t>
            </a:r>
            <a:r>
              <a:rPr lang="en-US" sz="1100" baseline="0" dirty="0" smtClean="0">
                <a:latin typeface="Arial" pitchFamily="34" charset="0"/>
                <a:ea typeface="Calibri"/>
                <a:cs typeface="Arial" pitchFamily="34" charset="0"/>
              </a:rPr>
              <a:t> plan document is the key instrument for determining which person or party is going to serve as the plan’s 3(16) Administrator and Named Fiduciary.  If you have a traditional arrangement where the employer serves as both the 3(16) Administrator and Named Fiduciary, the plan document will need to be amended in order to transfer these responsibilities to a 3(16) fiduciary.  By amending the plan to provide that this third party will be serving as 3(16) Administrator, the 3(16) Fiduciary will automatically become responsible for the 5500 reporting and participant disclosure responsibilities by operation of law.</a:t>
            </a:r>
          </a:p>
          <a:p>
            <a:pPr>
              <a:lnSpc>
                <a:spcPct val="115000"/>
              </a:lnSpc>
              <a:spcBef>
                <a:spcPts val="0"/>
              </a:spcBef>
              <a:spcAft>
                <a:spcPts val="0"/>
              </a:spcAft>
              <a:defRPr/>
            </a:pPr>
            <a:endParaRPr lang="en-US" sz="1100" baseline="0" dirty="0" smtClean="0">
              <a:latin typeface="Arial" pitchFamily="34" charset="0"/>
              <a:ea typeface="Calibri"/>
              <a:cs typeface="Arial" pitchFamily="34" charset="0"/>
            </a:endParaRPr>
          </a:p>
          <a:p>
            <a:pPr>
              <a:lnSpc>
                <a:spcPct val="115000"/>
              </a:lnSpc>
              <a:spcBef>
                <a:spcPts val="0"/>
              </a:spcBef>
              <a:spcAft>
                <a:spcPts val="0"/>
              </a:spcAft>
              <a:defRPr/>
            </a:pPr>
            <a:r>
              <a:rPr lang="en-US" sz="1100" dirty="0" smtClean="0">
                <a:latin typeface="Arial" pitchFamily="34" charset="0"/>
                <a:ea typeface="Calibri"/>
                <a:cs typeface="Arial" pitchFamily="34" charset="0"/>
              </a:rPr>
              <a:t>Similarly,</a:t>
            </a:r>
            <a:r>
              <a:rPr lang="en-US" sz="1100" baseline="0" dirty="0" smtClean="0">
                <a:latin typeface="Arial" pitchFamily="34" charset="0"/>
                <a:ea typeface="Calibri"/>
                <a:cs typeface="Arial" pitchFamily="34" charset="0"/>
              </a:rPr>
              <a:t> the plan document can be amended to provide that the 3(16) Fiduciary will be a Named Fiduciary under the plan.  But it is important for the employer to retain certain residual Named Fiduciary powers.  For example, a 3(16) Fiduciary by its nature cannot hire itself.  Only the employer would be able to do that. Thus, it would make sense for the employer to continue to serve as a Named Fiduciary, and for the employer and the 3(16) Fiduciary to share and allocate their responsibilities as Named Fiduciaries under the plan.  Although the scope of a 3(16) Fiduciary’s responsibilities may vary, it would be fair to say that 3(16) Fiduciaries typically assume significant plan management responsibilities, but not all.</a:t>
            </a:r>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There are significant risks associated with a firm</a:t>
            </a:r>
            <a:r>
              <a:rPr lang="en-US" altLang="en-US" sz="1100" baseline="0" dirty="0" smtClean="0"/>
              <a:t> electing to offer its services as a 3(16) Fiduciary.  ERISA imposes a high standard of care on all fiduciaries, exposing them to liability when they fail to act in accordance with this standard.  Of course, plan fiduciaries are not responsible for all operational errors and failures that might occur under a plan.  However, they would be held responsible under ERISA for any such operational errors that arise in connection with a breach of their fiduciary duties.  </a:t>
            </a:r>
            <a:r>
              <a:rPr lang="en-US" altLang="en-US" sz="1100" dirty="0" smtClean="0"/>
              <a:t>Plan fiduciaries</a:t>
            </a:r>
            <a:r>
              <a:rPr lang="en-US" altLang="en-US" sz="1100" baseline="0" dirty="0" smtClean="0"/>
              <a:t> </a:t>
            </a:r>
            <a:r>
              <a:rPr lang="en-US" altLang="en-US" sz="1100" dirty="0" smtClean="0"/>
              <a:t>generally must make decisions concerning the plan’s operation solely in the interest of plan participants (Duty of Loyalty).  They must also identify the various types of fees payable to the plan’s providers, and determine that they are reasonable in light of the services provided (Exclusive Purpose Rule).  Plan fiduciaries should also provide their services prudently.  If these duties include selecting other service providers, the plan’s providers must also be selected prudently</a:t>
            </a:r>
            <a:r>
              <a:rPr lang="en-US" altLang="en-US" sz="1100" baseline="0" dirty="0" smtClean="0"/>
              <a:t> </a:t>
            </a:r>
            <a:r>
              <a:rPr lang="en-US" altLang="en-US" sz="1100" dirty="0" smtClean="0"/>
              <a:t>and monitored</a:t>
            </a:r>
            <a:r>
              <a:rPr lang="en-US" altLang="en-US" sz="1100" baseline="0" dirty="0" smtClean="0"/>
              <a:t> </a:t>
            </a:r>
            <a:r>
              <a:rPr lang="en-US" altLang="en-US" sz="1100" dirty="0" smtClean="0"/>
              <a:t>on an ongoing basis (Duty of Prudence).  The plan’s fiduciaries must also follow the terms of the plan document to the extent</a:t>
            </a:r>
            <a:r>
              <a:rPr lang="en-US" altLang="en-US" sz="1100" baseline="0" dirty="0" smtClean="0"/>
              <a:t> they are consistent with the requirements of ERISA.</a:t>
            </a:r>
            <a:endParaRPr lang="en-US" alt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All plan fiduciaries, including but not limited to 3(16) Fiduciaries, are subject to potential liability for any losses or other harm caused by a fiduciary breach.  ERISA permits the DOL, participants and co-fiduciaries to bring civil actions against another fiduciary who breaches his or her duty.  The fiduciary is </a:t>
            </a:r>
            <a:r>
              <a:rPr lang="en-US" altLang="en-US" sz="1100" u="sng" dirty="0" smtClean="0"/>
              <a:t>personally liable</a:t>
            </a:r>
            <a:r>
              <a:rPr lang="en-US" altLang="en-US" sz="1100" dirty="0" smtClean="0"/>
              <a:t> for any losses to the plan resulting from his or her breach(es) and any profits that the fiduciary obtains through the use of plan assets must be restored to the plan.  Furthermore, the fiduciary is also subject to such other equitable or remedial relief as the court may deem appropriate, including removal of such fiduciary.  With the exception of the named fiduciary, a plan fiduciary’s personal liability to the plan is limited to the functions he or she performs, or is required to perform, under the plan.  In addition, the DOL must assess a civil penalty equal to 20% of the applicable recovery amount in the event of any breach of fiduciary responsibility or violation by a fiduciary or knowing participation in such breach or violation by any other person.  There is also a separate set of excise tax penalties for prohibited transactions.  The excise tax is 15% per year and a “second tier” excise tax of 100% is imposed if the prohibited transaction is not timely corrected.</a:t>
            </a:r>
          </a:p>
          <a:p>
            <a:endParaRPr lang="en-US" alt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15000"/>
              </a:lnSpc>
              <a:spcBef>
                <a:spcPts val="0"/>
              </a:spcBef>
              <a:spcAft>
                <a:spcPts val="0"/>
              </a:spcAft>
              <a:buClrTx/>
              <a:buSzPts val="800"/>
              <a:buFont typeface="Symbol"/>
              <a:buNone/>
              <a:tabLst/>
              <a:defRPr/>
            </a:pPr>
            <a:r>
              <a:rPr lang="en-US" sz="1100" dirty="0" smtClean="0">
                <a:latin typeface="Arial" pitchFamily="34" charset="0"/>
                <a:ea typeface="Calibri"/>
                <a:cs typeface="Arial" pitchFamily="34" charset="0"/>
              </a:rPr>
              <a:t>ERISA Section 405(a) provides that a fiduciary shall be liable for a breach of fiduciary responsibility of a co-fiduciary in the following circumstances:</a:t>
            </a:r>
          </a:p>
          <a:p>
            <a:pPr marL="171450" indent="-171450">
              <a:lnSpc>
                <a:spcPct val="115000"/>
              </a:lnSpc>
              <a:spcBef>
                <a:spcPts val="0"/>
              </a:spcBef>
              <a:spcAft>
                <a:spcPts val="0"/>
              </a:spcAft>
              <a:buSzPts val="800"/>
              <a:buFont typeface="Arial" panose="020B0604020202020204" pitchFamily="34" charset="0"/>
              <a:buChar char="•"/>
              <a:defRPr/>
            </a:pPr>
            <a:r>
              <a:rPr lang="en-US" sz="1100" dirty="0" smtClean="0">
                <a:latin typeface="Arial" pitchFamily="34" charset="0"/>
                <a:ea typeface="Calibri"/>
                <a:cs typeface="Arial" pitchFamily="34" charset="0"/>
              </a:rPr>
              <a:t>If he participates knowingly in an act of such other co-fiduciary, knowing such act is a breach;</a:t>
            </a:r>
          </a:p>
          <a:p>
            <a:pPr marL="171450" indent="-171450">
              <a:lnSpc>
                <a:spcPct val="115000"/>
              </a:lnSpc>
              <a:spcBef>
                <a:spcPts val="0"/>
              </a:spcBef>
              <a:spcAft>
                <a:spcPts val="0"/>
              </a:spcAft>
              <a:buSzPts val="800"/>
              <a:buFont typeface="Arial" panose="020B0604020202020204" pitchFamily="34" charset="0"/>
              <a:buChar char="•"/>
              <a:defRPr/>
            </a:pPr>
            <a:r>
              <a:rPr lang="en-US" sz="1100" dirty="0" smtClean="0">
                <a:latin typeface="Arial" pitchFamily="34" charset="0"/>
                <a:ea typeface="Calibri"/>
                <a:cs typeface="Arial" pitchFamily="34" charset="0"/>
              </a:rPr>
              <a:t>If, by his failure to comply with the fiduciary standard of care under ERISA Section 404(a)(1), he has enabled such other co-fiduciary to commit a breach;</a:t>
            </a:r>
          </a:p>
          <a:p>
            <a:pPr marL="171450" indent="-171450">
              <a:lnSpc>
                <a:spcPct val="115000"/>
              </a:lnSpc>
              <a:spcBef>
                <a:spcPts val="0"/>
              </a:spcBef>
              <a:spcAft>
                <a:spcPts val="0"/>
              </a:spcAft>
              <a:buSzPts val="800"/>
              <a:buFont typeface="Arial" panose="020B0604020202020204" pitchFamily="34" charset="0"/>
              <a:buChar char="•"/>
              <a:defRPr/>
            </a:pPr>
            <a:r>
              <a:rPr lang="en-US" sz="1100" dirty="0" smtClean="0">
                <a:latin typeface="Arial" pitchFamily="34" charset="0"/>
                <a:ea typeface="Calibri"/>
                <a:cs typeface="Arial" pitchFamily="34" charset="0"/>
              </a:rPr>
              <a:t>If he has knowledge of a breach by such other co-fiduciary, unless he makes reasonable efforts under the circumstances to remedy the breach.</a:t>
            </a:r>
          </a:p>
          <a:p>
            <a:pPr>
              <a:lnSpc>
                <a:spcPct val="115000"/>
              </a:lnSpc>
              <a:spcBef>
                <a:spcPts val="0"/>
              </a:spcBef>
              <a:spcAft>
                <a:spcPts val="0"/>
              </a:spcAft>
              <a:buSzPts val="800"/>
              <a:defRPr/>
            </a:pPr>
            <a:endParaRPr lang="en-US" sz="1100" dirty="0" smtClean="0">
              <a:latin typeface="Arial" pitchFamily="34" charset="0"/>
              <a:ea typeface="Calibri"/>
              <a:cs typeface="Arial" pitchFamily="34" charset="0"/>
            </a:endParaRPr>
          </a:p>
          <a:p>
            <a:pPr>
              <a:lnSpc>
                <a:spcPct val="115000"/>
              </a:lnSpc>
              <a:spcBef>
                <a:spcPts val="0"/>
              </a:spcBef>
              <a:spcAft>
                <a:spcPts val="0"/>
              </a:spcAft>
              <a:defRPr/>
            </a:pPr>
            <a:r>
              <a:rPr lang="en-US" sz="1100" dirty="0" smtClean="0">
                <a:latin typeface="Arial" pitchFamily="34" charset="0"/>
                <a:ea typeface="Calibri"/>
                <a:cs typeface="Arial" pitchFamily="34" charset="0"/>
              </a:rPr>
              <a:t>Thus, a fiduciary who becomes aware of a co-fiduciary’s breach has a duty to take affirmative action.</a:t>
            </a:r>
            <a:r>
              <a:rPr lang="en-US" sz="1100" baseline="0" dirty="0" smtClean="0">
                <a:latin typeface="Arial" pitchFamily="34" charset="0"/>
                <a:ea typeface="Calibri"/>
                <a:cs typeface="Arial" pitchFamily="34" charset="0"/>
              </a:rPr>
              <a:t>  If the fiduciary fails to take </a:t>
            </a:r>
            <a:r>
              <a:rPr lang="en-US" sz="1100" dirty="0" smtClean="0">
                <a:latin typeface="Arial" pitchFamily="34" charset="0"/>
                <a:ea typeface="Calibri"/>
                <a:cs typeface="Arial" pitchFamily="34" charset="0"/>
              </a:rPr>
              <a:t>all reasonable steps to remedy the breach,</a:t>
            </a:r>
            <a:r>
              <a:rPr lang="en-US" sz="1100" baseline="0" dirty="0" smtClean="0">
                <a:latin typeface="Arial" pitchFamily="34" charset="0"/>
                <a:ea typeface="Calibri"/>
                <a:cs typeface="Arial" pitchFamily="34" charset="0"/>
              </a:rPr>
              <a:t> it is potentially liable for the co-fiduciary’s breach.  This fact has significant implications for employers that hire 3(16) fiduciaries.  Since an employer may be held liable for the 3(16) Fiduciary’s breach, they have an incentive to hire a qualified provider of 3(16) fiduciary services and to properly monitor them.  And since a 3(16) Fiduciary is potentially liable for an employer’s fiduciary breaches, the 3(16) Fiduciary has an incentive to monitor the employer to ensure that it is satisfying whatever fiduciary duties are reserved to the employer.</a:t>
            </a:r>
            <a:endParaRPr lang="en-US" sz="1100" dirty="0" smtClean="0">
              <a:latin typeface="Arial" pitchFamily="34" charset="0"/>
              <a:ea typeface="Calibri"/>
              <a:cs typeface="Arial" pitchFamily="34" charset="0"/>
            </a:endParaRPr>
          </a:p>
          <a:p>
            <a:pPr>
              <a:defRPr/>
            </a:pP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We’ve been discussing the liability rules that apply to plan fiduciaries </a:t>
            </a:r>
            <a:r>
              <a:rPr lang="en-US" altLang="en-US" sz="1100" u="sng" dirty="0" smtClean="0"/>
              <a:t>generally</a:t>
            </a:r>
            <a:r>
              <a:rPr lang="en-US" altLang="en-US" sz="1100" dirty="0" smtClean="0"/>
              <a:t> under ERISA.  However, special liability rules apply to 3(16) Fiduciaries.</a:t>
            </a:r>
          </a:p>
          <a:p>
            <a:r>
              <a:rPr lang="en-US" altLang="en-US" sz="1100" dirty="0" smtClean="0"/>
              <a:t> </a:t>
            </a:r>
          </a:p>
          <a:p>
            <a:r>
              <a:rPr lang="en-US" altLang="en-US" sz="1100" dirty="0" smtClean="0"/>
              <a:t>Unlike a Named Fiduciary which may delegate any portion of its fiduciary responsibilities to another person, a 3(16) Fiduciary cannot delegate any of its disclosure and reporting responsibilities to another fiduciary.  Thus, in a traditional plan arrangement where the employer is designated as the plan’s 3(16) Fiduciary, the employer would remain responsible for satisfying these requirements, even if the employer were to rely on a TPA to prepare and deliver the required disclosures.  If an error is made by the TPA, it would be the Plan sponsor in its capacity as the Administrator that would be subject to fiduciary liability for any resulting harm or loss sustained by participants.  Separate penalties would also apply under ERISA.</a:t>
            </a:r>
            <a:r>
              <a:rPr lang="en-US" altLang="en-US" sz="1100" b="1" u="sng" dirty="0" smtClean="0"/>
              <a:t> </a:t>
            </a:r>
            <a:endParaRPr lang="en-US" altLang="en-US" sz="1100" dirty="0" smtClean="0"/>
          </a:p>
          <a:p>
            <a:r>
              <a:rPr lang="en-US" altLang="en-US" sz="1100" dirty="0" smtClean="0"/>
              <a:t> </a:t>
            </a:r>
          </a:p>
          <a:p>
            <a:r>
              <a:rPr lang="en-US" altLang="en-US" sz="1100" dirty="0" smtClean="0"/>
              <a:t>The penalties that are imposed on a 3(16) Fiduciary for breaching its reporting or disclosure duties are significant, and they are specifically imposed on the 3(16) Fiduciary (rather than the Named Fiduciary or any other person).  If an employer serving as the plan’s 3(16) Fiduciary were to fail to file a proper return on the Form 5500 on a timely basis, it would be subject to a DOL penalty of up to $1,100 per day and an IRS penalty of $25</a:t>
            </a:r>
            <a:r>
              <a:rPr lang="en-US" altLang="en-US" sz="1100" baseline="0" dirty="0" smtClean="0"/>
              <a:t> per day</a:t>
            </a:r>
            <a:r>
              <a:rPr lang="en-US" altLang="en-US" sz="1100" dirty="0" smtClean="0"/>
              <a:t>.  Upon a failure to furnish the required disclosures to a participant upon request within 30 days (</a:t>
            </a:r>
            <a:r>
              <a:rPr lang="en-US" altLang="en-US" sz="1100" i="1" dirty="0" smtClean="0"/>
              <a:t>e.g.</a:t>
            </a:r>
            <a:r>
              <a:rPr lang="en-US" altLang="en-US" sz="1100" dirty="0" smtClean="0"/>
              <a:t>, SPD, plan document), the employer would be subject to a penalty of up to $110 per day.  </a:t>
            </a:r>
          </a:p>
          <a:p>
            <a:endParaRPr lang="en-US" alt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As</a:t>
            </a:r>
            <a:r>
              <a:rPr lang="en-US" altLang="en-US" sz="1100" baseline="0" dirty="0" smtClean="0"/>
              <a:t> previously discussed, plan fiduciaries are not responsible for all operational errors and failures that might occur in a plan.  They are only responsible for those errors that arise as a result of a fiduciary breach.  The key duty that 3(16) Fiduciaries should concern themselves with is the Duty of Prudence.  If it is established that the firm is behaving imprudently, the firm would become liable for any losses that arise as a result of its imprudent actions.  Fortunately, the courts have established that plan fiduciaries can comply with their duty to act prudently by acting with </a:t>
            </a:r>
            <a:r>
              <a:rPr lang="en-US" altLang="en-US" sz="1100" u="sng" baseline="0" dirty="0" smtClean="0"/>
              <a:t>procedural</a:t>
            </a:r>
            <a:r>
              <a:rPr lang="en-US" altLang="en-US" sz="1100" baseline="0" dirty="0" smtClean="0"/>
              <a:t> prudence.  Accordingly, 3(16) Fiduciaries should consider documenting their policies and procedures for overseeing their plan clients.  The duty of prudence also requires substantive expertise.  3(16) Fiduciaries should also ensure that they have qualified employees with the relevant expertise.  Many TPA firms already have the substantive expertise.  If they were interested in offering 3(16) fiduciary services, they would simply need to establish or strengthen their oversight policies.  For example, when overseeing a plan’s required minimum distributions, the firm should consider adopting a formal policy that describes how the firm should run regular reports to identify any participants who are obligated to take minimum distributions.</a:t>
            </a:r>
            <a:endParaRPr lang="en-US" alt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By hiring a 3(16)</a:t>
            </a:r>
            <a:r>
              <a:rPr lang="en-US" altLang="en-US" sz="1100" baseline="0" dirty="0" smtClean="0"/>
              <a:t> Fiduciary, a plan sponsor is able to transfer certain fiduciary responsibilities to a third party, including those of a 3(16) Administrator.  </a:t>
            </a:r>
            <a:r>
              <a:rPr lang="en-US" altLang="en-US" sz="1100" dirty="0" smtClean="0"/>
              <a:t>As discussed, a plan’s 3(16) Administrator is responsible for the reporting and disclosure obligations that are imposed under ERISA.  And so, if a TPA serving as a plan’s 3(16) Administrator agrees to physically prepare and distribute the relevant disclosure materials (</a:t>
            </a:r>
            <a:r>
              <a:rPr lang="en-US" altLang="en-US" sz="1100" i="1" dirty="0" smtClean="0"/>
              <a:t>e.g.</a:t>
            </a:r>
            <a:r>
              <a:rPr lang="en-US" altLang="en-US" sz="1100" dirty="0" smtClean="0"/>
              <a:t>, SPDs, 404a-5 Disclosures) to participants, the employer would be insulated from liability in the event of an error made by the TPA.  The TPA alone would be held responsible for any potential failure to provide the proper disclosures to participants on a timely basis. For example, if the TPA were to fail to distribute a Plan document upon a participant’s request, it would be the TPA (rather than the Plan sponsor) that would be subject to the applicable $110-per-day statutory penalty.   Similarly, a TPA serving as the 3(16) Administrator would be responsible for all aspects of filing the 5500 filing, including the responsibility to sign the Form 5500 in its capacity as the 3(16) Administrator. And as the responsible fiduciary, the TPA (rather than the Plan sponsor) would be liable under ERISA for any delinquent or defective filings made on behalf of the Plan.  Of course, in light of the heavy responsibilities that are assumed by a TPA when it agrees to serve as a plan’s 3(16) Administrator, it is a customary practice for the TPA’s service agreement to keep the employer responsible for providing complete and accurate information for purposes of the plan’s reporting and disclosure obligation.</a:t>
            </a:r>
          </a:p>
          <a:p>
            <a:endParaRPr lang="en-US" alt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dirty="0" smtClean="0"/>
              <a:t>As discussed, a TPA serving as a </a:t>
            </a:r>
            <a:r>
              <a:rPr lang="en-US" sz="1100" baseline="0" dirty="0" smtClean="0"/>
              <a:t>3(16) fiduciary may agree to be responsible for the providing required disclosures to participants and meeting the 5500 reporting requirements as the plan’s 3(16) Administrator.  However, it does not have to do all of this work alone.  For example, the TPA may rely </a:t>
            </a:r>
            <a:r>
              <a:rPr lang="en-US" sz="1100" dirty="0" smtClean="0"/>
              <a:t>on the Plan’s attorney to draft</a:t>
            </a:r>
            <a:r>
              <a:rPr lang="en-US" sz="1100" baseline="0" dirty="0" smtClean="0"/>
              <a:t> the SPDs and arrange for the Plan’s </a:t>
            </a:r>
            <a:r>
              <a:rPr lang="en-US" sz="1100" dirty="0" smtClean="0"/>
              <a:t>Recordkeeper to distribute them to new participants as well as</a:t>
            </a:r>
            <a:r>
              <a:rPr lang="en-US" sz="1100" baseline="0" dirty="0" smtClean="0"/>
              <a:t> existing participants from time to time.</a:t>
            </a:r>
            <a:r>
              <a:rPr lang="en-US" sz="1100" dirty="0" smtClean="0"/>
              <a:t>  But even if other</a:t>
            </a:r>
            <a:r>
              <a:rPr lang="en-US" sz="1100" baseline="0" dirty="0" smtClean="0"/>
              <a:t> providers assist with the preparation and delivery of </a:t>
            </a:r>
            <a:r>
              <a:rPr lang="en-US" sz="1100" dirty="0" smtClean="0"/>
              <a:t>the Plan’s SPDs, it is the 3(16) fiduciary who ultimately remains responsible for them.  Thus, the 3(16) fiduciary has a duty to oversee the work of any other providers involved in the preparation and</a:t>
            </a:r>
            <a:r>
              <a:rPr lang="en-US" sz="1100" baseline="0" dirty="0" smtClean="0"/>
              <a:t> delivery of disclosures for </a:t>
            </a:r>
            <a:r>
              <a:rPr lang="en-US" sz="1100" dirty="0" smtClean="0"/>
              <a:t>participants.  Similarly, a 3(16) fiduciary could always engage another</a:t>
            </a:r>
            <a:r>
              <a:rPr lang="en-US" sz="1100" baseline="0" dirty="0" smtClean="0"/>
              <a:t> firm to</a:t>
            </a:r>
            <a:r>
              <a:rPr lang="en-US" sz="1100" dirty="0" smtClean="0"/>
              <a:t> prepare the plan’s Form 5500</a:t>
            </a:r>
            <a:r>
              <a:rPr lang="en-US" sz="1100" baseline="0" dirty="0" smtClean="0"/>
              <a:t>.  However, </a:t>
            </a:r>
            <a:r>
              <a:rPr lang="en-US" sz="1100" dirty="0" smtClean="0"/>
              <a:t>it is the 3(16) fiduciary that must sign this annual return, making it responsible for the informational content that is reported on the 5500 filings.  </a:t>
            </a:r>
          </a:p>
          <a:p>
            <a:endParaRPr lang="en-US" sz="1100" dirty="0" smtClean="0"/>
          </a:p>
          <a:p>
            <a:r>
              <a:rPr lang="en-US" sz="1100" baseline="0" dirty="0" smtClean="0"/>
              <a:t>When a TPA firm assumes the responsibilities of a 3(16) administrator, it may take care of all of the relevant disclosure and reporting requirements by itself.  Alternatively, the TPA firm could hire other providers just like a traditional employer would and oversee these providers in its capacity as the 3(16) fiduciary.  </a:t>
            </a:r>
            <a:endParaRPr lang="en-US" sz="110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Some Plan sponsors may mistakenly believe that a 3(16) Fiduciary will automatically assume all of the Plan sponsor’s responsibilities.  In fact, the transfer of fiduciary responsibilities from the Plan sponsor to the 3(16) Fiduciary may in fact be limited to the transfer of the Plans sponsor’s </a:t>
            </a:r>
            <a:r>
              <a:rPr lang="en-US" altLang="en-US" sz="1100" u="sng" dirty="0" smtClean="0"/>
              <a:t>reporting and disclosure obligations</a:t>
            </a:r>
            <a:r>
              <a:rPr lang="en-US" altLang="en-US" sz="1100" dirty="0" smtClean="0"/>
              <a:t> as the</a:t>
            </a:r>
            <a:r>
              <a:rPr lang="en-US" altLang="en-US" sz="1100" baseline="0" dirty="0" smtClean="0"/>
              <a:t> 3(16) Administrator</a:t>
            </a:r>
            <a:r>
              <a:rPr lang="en-US" altLang="en-US" sz="1100" dirty="0" smtClean="0"/>
              <a:t>.  Unless the 3(16) Fiduciary voluntarily agrees to accept additional fiduciary responsibilities, the Plan sponsor would remain responsible for discharging all other Named Fiduciary responsibilities, including the fiduciary oversight of Plan</a:t>
            </a:r>
            <a:r>
              <a:rPr lang="en-US" altLang="en-US" sz="1100" baseline="0" dirty="0" smtClean="0"/>
              <a:t> operation</a:t>
            </a:r>
            <a:r>
              <a:rPr lang="en-US" altLang="en-US" sz="1100" dirty="0" smtClean="0"/>
              <a:t>.  For illustrative purposes, let us examine a hypothetical TPA firm that offers non-fiduciary administrative services to its Plan clients.  Such services may include preparing and distributing participant disclosures, conducting IRS compliance testing, administering the Plan’s loans to participants, as well as the preparation of a “signature ready” Form 5500 for execution by the Plan sponsor each year.  This kind of TPA firm could easily offer to serve as a 3(16) Fiduciary for its Plan sponsors clients by offering the following incremental services:</a:t>
            </a:r>
          </a:p>
          <a:p>
            <a:r>
              <a:rPr lang="en-US" altLang="en-US" sz="1100" dirty="0" smtClean="0"/>
              <a:t>   - accepting ultimately responsibility for ensuring that the participant disclosures provided to participants have been properly prepared and timely delivered by the TPA, and </a:t>
            </a:r>
          </a:p>
          <a:p>
            <a:r>
              <a:rPr lang="en-US" altLang="en-US" sz="1100" dirty="0" smtClean="0"/>
              <a:t>   - signing the Form 5500 returns as the Plan’s Administrator (and engaging an accountant, if necessary, to perform any required audits of the Plan’s financial statements for such Form 5500 returns).</a:t>
            </a:r>
          </a:p>
          <a:p>
            <a:r>
              <a:rPr lang="en-US" altLang="en-US" sz="1100" dirty="0" smtClean="0"/>
              <a:t>And unless the 3(16) Fiduciary accepts additional fiduciary responsibilities, the Plan sponsor would remain responsible for </a:t>
            </a:r>
            <a:r>
              <a:rPr lang="en-US" altLang="en-US" sz="1100" u="sng" dirty="0" smtClean="0"/>
              <a:t>all</a:t>
            </a:r>
            <a:r>
              <a:rPr lang="en-US" altLang="en-US" sz="1100" dirty="0" smtClean="0"/>
              <a:t> other Named Fiduciary responsibilities.</a:t>
            </a:r>
          </a:p>
          <a:p>
            <a:endParaRPr lang="en-US" alt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A 3(16) Fiduciary can potentially accept a comprehensive level of fiduciary management responsibilities by serving as the Plan’s</a:t>
            </a:r>
            <a:r>
              <a:rPr lang="en-US" altLang="en-US" sz="1100" baseline="0" dirty="0" smtClean="0"/>
              <a:t> Named Fiduciary</a:t>
            </a:r>
            <a:r>
              <a:rPr lang="en-US" altLang="en-US" sz="1100" dirty="0" smtClean="0"/>
              <a:t>.  By way of example, a TPA offering to serve as a 3(16) Fiduciary could agree to adjudicate any benefit claims and disputes with participants, ensure the Plan operates in accordance with all applicable tax qualification requirements under the Internal Revenue Code, select and monitor the Plan’s service providers and execute their service agreements on behalf of the Plan, and ensure that the Plan’s fees and expenses are reasonable.  For practical reasons</a:t>
            </a:r>
            <a:r>
              <a:rPr lang="en-US" altLang="en-US" sz="1100" baseline="0" dirty="0" smtClean="0"/>
              <a:t> and to ensure that the firm does not inadvertently become subject to regulation under securities law, TPA firms typically are not responsible for overseeing the plan’s investments.  </a:t>
            </a:r>
          </a:p>
          <a:p>
            <a:endParaRPr lang="en-US" altLang="en-US" sz="1100" baseline="0" dirty="0" smtClean="0"/>
          </a:p>
          <a:p>
            <a:r>
              <a:rPr lang="en-US" altLang="en-US" sz="1100" baseline="0" dirty="0" smtClean="0"/>
              <a:t>As discussed previously, typically, both the TPA firm and the plan sponsor will serve as Named Fiduciaries.  The plan document will determine how these Named Fiduciary responsibilities are allocated between the parties, as well as the scope of the 3(16) Fiduciary’s plan management responsibilities.  The service agreement between the plan sponsor and the TPA will also clarify the scope of the 3(16) Fiduciary’s role.  For example, the plan document would typically provide that the employer (and not the 3(16) Fiduciary) will retain investment responsibility as the plan’s Named Fiduciary.</a:t>
            </a:r>
            <a:endParaRPr lang="en-US" alt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Because of the central role that recordkeepers play in the administration of plans, any third party firm serving as the plan’s external 3(16) Fiduciary should pay close attention to the plan’s recordkeeper and its services.  The recordkeeper is typically responsible for the generation of participant-level 404a-5 disclosures and benefit statements.  Since it is the 3(16) Fiduciary that is ultimately responsible for participant disclosures, it is important for the 3(16) Fiduciary to make sure the recordkeeper is providing timely and complete disclosures to participants.  The recordkeeper also typically maintains the website and other related systems that allow participants to enroll in the plan, as well as make contribution and investment elections. Depending on the scope of the 3(16) Fiduciary’s responsibilities, it may also have specific oversight responsibility for the recordkeeper or general management responsibility for the plan.  Thus, it would be important for the 3(16) Fiduciary to monitor these systems, and to ensure participants’ instructions with regard to their plan accounts are being properly followed.  </a:t>
            </a: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When the plan’s recordkeeping services are to be provided by a separate recordkeeper hired by the </a:t>
            </a:r>
            <a:r>
              <a:rPr lang="en-US" sz="1200" u="sng" kern="1200" dirty="0" smtClean="0">
                <a:solidFill>
                  <a:schemeClr val="tx1"/>
                </a:solidFill>
                <a:effectLst/>
                <a:latin typeface="Arial" charset="0"/>
                <a:ea typeface="+mn-ea"/>
                <a:cs typeface="+mn-cs"/>
              </a:rPr>
              <a:t>plan sponsor</a:t>
            </a:r>
            <a:r>
              <a:rPr lang="en-US" sz="1200" kern="1200" dirty="0" smtClean="0">
                <a:solidFill>
                  <a:schemeClr val="tx1"/>
                </a:solidFill>
                <a:effectLst/>
                <a:latin typeface="Arial" charset="0"/>
                <a:ea typeface="+mn-ea"/>
                <a:cs typeface="+mn-cs"/>
              </a:rPr>
              <a:t>, we recommend that the plan’s external 3(16) Fiduciary require the use of an approved recordkeeper.  So if necessary, the plan should transition to an approved recordkeeper before the 3(16) Fiduciary commences its services.  Ensuring that the plan is working with a high quality recordkeeper should help the 3(16) Fiduciary manage the plan successfully and minimize its liability exposure for any errors made by the recordkeeper with respect to required participant disclosures. </a:t>
            </a:r>
            <a:endParaRPr lang="en-US" sz="1200" kern="1200" dirty="0">
              <a:solidFill>
                <a:schemeClr val="tx1"/>
              </a:solidFill>
              <a:effectLst/>
              <a:latin typeface="Arial" charset="0"/>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If the 3(16) Fiduciary has hiring authority over the plan’s recordkeeper, where the recordkeeper is a separate firm, the 3(16) Fiduciary would not have any 408(b)(2) duty to disclose the recordkeeper’s fee information to the plan sponsor.  In fact, to the extent the 3(16) Fiduciary is responsible for hiring the recordkeeper, the recordkeeper would be obligated to provide its 408(b)(2) fee disclosures to the 3(16) Fiduciary (rather than the Plan Sponsor).  Thus, if a plan sponsor delegates the authority to hire a provider to a 3(16) Fiduciary, the plan sponsor should consider requiring the 3(16) Fiduciary to disclose the fees that are payable to such provider.  Even if the 3(16) Fiduciary would be responsible for evaluating the reasonableness of the provider’s compensation as the hiring fiduciary, it would be prudent for the plan sponsor to understand the fee arrangement.  The plan sponsor should also confirm that the 3(16) Fiduciary is not hiring an affiliate or receiving any kickbacks or other prohibited compensation from the provider for ERISA purposes.</a:t>
            </a:r>
          </a:p>
          <a:p>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Once a TPA firm has decided on the scope of its 3(16) Fiduciary responsibilities, the firm must decide on which non-fiduciary services will also be provided by the firm.  Of course, to the extent a necessary service is not provided by the 3(16) Fiduciary, the plan sponsor will need to arrange for another service provider to provide such service.  If the TPA firm customarily offers bundled administrative services with a recordkeeper serving as its subcontractor, the TPA acting as a 3(16) Fiduciary could of course continue to offer these bundled services along with its fiduciary services.  However, if the TPA is a standalone firm that does not offer any</a:t>
            </a:r>
            <a:r>
              <a:rPr lang="en-US" sz="1200" kern="1200" baseline="0" dirty="0" smtClean="0">
                <a:solidFill>
                  <a:schemeClr val="tx1"/>
                </a:solidFill>
                <a:effectLst/>
                <a:latin typeface="Arial" charset="0"/>
                <a:ea typeface="+mn-ea"/>
                <a:cs typeface="+mn-cs"/>
              </a:rPr>
              <a:t> </a:t>
            </a:r>
            <a:r>
              <a:rPr lang="en-US" sz="1200" kern="1200" dirty="0" smtClean="0">
                <a:solidFill>
                  <a:schemeClr val="tx1"/>
                </a:solidFill>
                <a:effectLst/>
                <a:latin typeface="Arial" charset="0"/>
                <a:ea typeface="+mn-ea"/>
                <a:cs typeface="+mn-cs"/>
              </a:rPr>
              <a:t>bundled recordkeeping services, the TPA</a:t>
            </a:r>
            <a:r>
              <a:rPr lang="en-US" sz="1200" kern="1200" baseline="0" dirty="0" smtClean="0">
                <a:solidFill>
                  <a:schemeClr val="tx1"/>
                </a:solidFill>
                <a:effectLst/>
                <a:latin typeface="Arial" charset="0"/>
                <a:ea typeface="+mn-ea"/>
                <a:cs typeface="+mn-cs"/>
              </a:rPr>
              <a:t> </a:t>
            </a:r>
            <a:r>
              <a:rPr lang="en-US" sz="1200" kern="1200" dirty="0" smtClean="0">
                <a:solidFill>
                  <a:schemeClr val="tx1"/>
                </a:solidFill>
                <a:effectLst/>
                <a:latin typeface="Arial" charset="0"/>
                <a:ea typeface="+mn-ea"/>
                <a:cs typeface="+mn-cs"/>
              </a:rPr>
              <a:t>will need to ensure that the plan client clearly understands which services will be provided by the TPA and which will be provided by the recordkeeper.   Although recordkeepers and TPAs generally provide different non-fiduciary services, there are some areas of overlap and potential confusion.  As a 3(16) Fiduciary responsible for general</a:t>
            </a:r>
            <a:r>
              <a:rPr lang="en-US" sz="1200" kern="1200" baseline="0" dirty="0" smtClean="0">
                <a:solidFill>
                  <a:schemeClr val="tx1"/>
                </a:solidFill>
                <a:effectLst/>
                <a:latin typeface="Arial" charset="0"/>
                <a:ea typeface="+mn-ea"/>
                <a:cs typeface="+mn-cs"/>
              </a:rPr>
              <a:t> plan administration</a:t>
            </a:r>
            <a:r>
              <a:rPr lang="en-US" sz="1200" kern="1200" dirty="0" smtClean="0">
                <a:solidFill>
                  <a:schemeClr val="tx1"/>
                </a:solidFill>
                <a:effectLst/>
                <a:latin typeface="Arial" charset="0"/>
                <a:ea typeface="+mn-ea"/>
                <a:cs typeface="+mn-cs"/>
              </a:rPr>
              <a:t>, it is critical for the TPA firm to clearly delineate which non-fiduciary services will be provided by it and which will be provided by another provider.  For example, it is important for a 3(16) Fiduciary to spell out which party will take care of:</a:t>
            </a:r>
          </a:p>
          <a:p>
            <a:r>
              <a:rPr lang="en-US" sz="1200" kern="1200" dirty="0" smtClean="0">
                <a:solidFill>
                  <a:schemeClr val="tx1"/>
                </a:solidFill>
                <a:effectLst/>
                <a:latin typeface="Arial" charset="0"/>
                <a:ea typeface="+mn-ea"/>
                <a:cs typeface="+mn-cs"/>
              </a:rPr>
              <a:t>- Drafting the plan’s SPD,			  	</a:t>
            </a:r>
          </a:p>
          <a:p>
            <a:pPr marL="0" indent="0">
              <a:buFontTx/>
              <a:buNone/>
            </a:pPr>
            <a:r>
              <a:rPr lang="en-US" sz="1200" kern="1200" dirty="0" smtClean="0">
                <a:solidFill>
                  <a:schemeClr val="tx1"/>
                </a:solidFill>
                <a:effectLst/>
                <a:latin typeface="Arial" charset="0"/>
                <a:ea typeface="+mn-ea"/>
                <a:cs typeface="+mn-cs"/>
              </a:rPr>
              <a:t>- Generating Benefit Statements,	  		</a:t>
            </a:r>
          </a:p>
          <a:p>
            <a:pPr marL="0" indent="0">
              <a:buFontTx/>
              <a:buNone/>
            </a:pPr>
            <a:r>
              <a:rPr lang="en-US" sz="1200" kern="1200" dirty="0" smtClean="0">
                <a:solidFill>
                  <a:schemeClr val="tx1"/>
                </a:solidFill>
                <a:effectLst/>
                <a:latin typeface="Arial" charset="0"/>
                <a:ea typeface="+mn-ea"/>
                <a:cs typeface="+mn-cs"/>
              </a:rPr>
              <a:t>- Generating 404a-5 Participant Disclosures,</a:t>
            </a:r>
          </a:p>
          <a:p>
            <a:r>
              <a:rPr lang="en-US" sz="1200" kern="1200" dirty="0" smtClean="0">
                <a:solidFill>
                  <a:schemeClr val="tx1"/>
                </a:solidFill>
                <a:effectLst/>
                <a:latin typeface="Arial" charset="0"/>
                <a:ea typeface="+mn-ea"/>
                <a:cs typeface="+mn-cs"/>
              </a:rPr>
              <a:t>- Delivering the applicable participant disclosures,		</a:t>
            </a:r>
          </a:p>
          <a:p>
            <a:pPr marL="0" indent="0">
              <a:buFontTx/>
              <a:buNone/>
            </a:pPr>
            <a:r>
              <a:rPr lang="en-US" sz="1200" kern="1200" dirty="0" smtClean="0">
                <a:solidFill>
                  <a:schemeClr val="tx1"/>
                </a:solidFill>
                <a:effectLst/>
                <a:latin typeface="Arial" charset="0"/>
                <a:ea typeface="+mn-ea"/>
                <a:cs typeface="+mn-cs"/>
              </a:rPr>
              <a:t>- Providing plan documents upon request by participants,	</a:t>
            </a:r>
          </a:p>
          <a:p>
            <a:pPr marL="0" indent="0">
              <a:buFontTx/>
              <a:buNone/>
            </a:pPr>
            <a:r>
              <a:rPr lang="en-US" sz="1200" kern="1200" dirty="0" smtClean="0">
                <a:solidFill>
                  <a:schemeClr val="tx1"/>
                </a:solidFill>
                <a:effectLst/>
                <a:latin typeface="Arial" charset="0"/>
                <a:ea typeface="+mn-ea"/>
                <a:cs typeface="+mn-cs"/>
              </a:rPr>
              <a:t>- Processing participant loans,</a:t>
            </a:r>
          </a:p>
          <a:p>
            <a:r>
              <a:rPr lang="en-US" sz="1200" kern="1200" dirty="0" smtClean="0">
                <a:solidFill>
                  <a:schemeClr val="tx1"/>
                </a:solidFill>
                <a:effectLst/>
                <a:latin typeface="Arial" charset="0"/>
                <a:ea typeface="+mn-ea"/>
                <a:cs typeface="+mn-cs"/>
              </a:rPr>
              <a:t>- Processing hardships and other in-service withdrawals, and	</a:t>
            </a:r>
          </a:p>
          <a:p>
            <a:r>
              <a:rPr lang="en-US" sz="1200" kern="1200" dirty="0" smtClean="0">
                <a:solidFill>
                  <a:schemeClr val="tx1"/>
                </a:solidFill>
                <a:effectLst/>
                <a:latin typeface="Arial" charset="0"/>
                <a:ea typeface="+mn-ea"/>
                <a:cs typeface="+mn-cs"/>
              </a:rPr>
              <a:t>- Processing distributions.</a:t>
            </a:r>
          </a:p>
          <a:p>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A 3(16) Fiduciary’s ERISA reporting duties include responsibility for the 5500, as well as responsibility for engaging an accounting firm to perform an audit of the plan’s financials as necessary.  As we discussed, a 3(16) Fiduciary acting as a Named Fiduciary could also decide to assume the authority to engage other service providers to the plan.  </a:t>
            </a: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Under ERISA, whenever a fiduciary selects a service provider, it generally has the related duty of monitoring the provider’s performance on an ongoing basis.  The hiring fiduciary is not responsible for the day-to-day actions of the hired provider, but it is responsible for prudently hiring and monitoring the provider.  For example, if an external 3(16) Fiduciary is responsible for selecting the plan’s recordkeeper, the 3(16) Fiduciary would not be responsible for a one-time error made by the recordkeeper that ended up harming plan participants if the error was not foreseeable and the recordkeeper had been doing a great job.  On the other hand, if the recordkeeper makes these kinds of errors on an ongoing basis and the 3(16)</a:t>
            </a:r>
            <a:r>
              <a:rPr lang="en-US" sz="1200" kern="1200" baseline="0" dirty="0" smtClean="0">
                <a:solidFill>
                  <a:schemeClr val="tx1"/>
                </a:solidFill>
                <a:effectLst/>
                <a:latin typeface="Arial" charset="0"/>
                <a:ea typeface="+mn-ea"/>
                <a:cs typeface="+mn-cs"/>
              </a:rPr>
              <a:t> Fiduciary fails to do anything about it</a:t>
            </a:r>
            <a:r>
              <a:rPr lang="en-US" sz="1200" kern="1200" dirty="0" smtClean="0">
                <a:solidFill>
                  <a:schemeClr val="tx1"/>
                </a:solidFill>
                <a:effectLst/>
                <a:latin typeface="Arial" charset="0"/>
                <a:ea typeface="+mn-ea"/>
                <a:cs typeface="+mn-cs"/>
              </a:rPr>
              <a:t>, the 3(16) Fiduciary could be held accountable under ERISA for failing to monitor the recordkeeper and for failing to terminate its services on a timely basis.  If the 3(16) Fiduciary is also providing recordkeeping services directly as a bundled provider, the 3(16) Fiduciary would of course be responsible for its own day-to-day actions as well as those of any recordkeeper acting as its subcontractor.  The fact that the 3(16) Fiduciary is relying on a subcontractor</a:t>
            </a:r>
            <a:r>
              <a:rPr lang="en-US" sz="1200" kern="1200" baseline="0" dirty="0" smtClean="0">
                <a:solidFill>
                  <a:schemeClr val="tx1"/>
                </a:solidFill>
                <a:effectLst/>
                <a:latin typeface="Arial" charset="0"/>
                <a:ea typeface="+mn-ea"/>
                <a:cs typeface="+mn-cs"/>
              </a:rPr>
              <a:t> would not relax or dilute its contractual responsibility to provide its promised services in a proper manner.</a:t>
            </a:r>
            <a:endParaRPr lang="en-US" sz="1200" kern="1200" dirty="0" smtClean="0">
              <a:solidFill>
                <a:schemeClr val="tx1"/>
              </a:solidFill>
              <a:effectLst/>
              <a:latin typeface="Arial" charset="0"/>
              <a:ea typeface="+mn-ea"/>
              <a:cs typeface="+mn-cs"/>
            </a:endParaRPr>
          </a:p>
          <a:p>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TPA firms offering 3(16) services need to decide what the scope of their Fiduciary services is going to be.  In theory, if a TPA firm’s goal is to hold itself out as a 3(16) fiduciary and do as little fiduciary work as possible, it could merely take over the Plans sponsor’s 5500 reporting and participant disclosure responsibilities under ERISA.  At the opposite end of the spectrum, a TPA firm could assume a comprehensive level of fiduciary management responsibilities as the Plan’s Named Fiduciary in addition to its basic 5500 reporting and disclosure duties.  For example, the TPA firm could assume the additional responsibility of adjudicating benefit claims and disputes, making sure that the Plan operates in accordance with all applicable tax qualification requirements, selecting and monitoring the Plan’s service providers and ensuring that the Plan’s fees and expenses are reasonable.  </a:t>
            </a: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So how should a TPA firm decide on what level of fiduciary responsibility should be assumed by the firm?  The answer to that question is going to depend on the firm’s own expertise and procedures.  For each fiduciary service offered, the firm will need to ensure that it establishes a prudent process.  For example, if the firm is going to be responsible for the reasonableness of the plan’s fees and expenses, it will need to follow through with benchmarking reviews and other prudent review procedures.  </a:t>
            </a:r>
          </a:p>
          <a:p>
            <a:endParaRPr 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If the plan’s external 3(16) Fiduciary accepts the role of both the 3(16) Administrator and Named Fiduciary, it is possible for the 3(16) Fiduciary to broadly accept responsibility for the operation and management of the Plan as a whole.  Unfortunately, even if a 3(16) Fiduciary agrees to assume full Plan management responsibilities as both the Plan’s Named Fiduciary and Administrator, it cannot fully eliminate the Plan sponsor’s fiduciary oversight responsibilities.  As discussed earlier, TPA firms typically do not offer investment services.  Accordingly,</a:t>
            </a:r>
            <a:r>
              <a:rPr lang="en-US" altLang="en-US" sz="1100" baseline="0" dirty="0" smtClean="0"/>
              <a:t> 3(16) Fiduciaries typically do not agree to be responsible for overseeing the plan’s investments.  If the plan sponsor is interested in delegating investment responsibilities to a third party, it could always hire an investment manager as defined under ERISA Section 3(38).  </a:t>
            </a:r>
            <a:endParaRPr lang="en-US" altLang="en-US" sz="1100" dirty="0" smtClean="0"/>
          </a:p>
          <a:p>
            <a:endParaRPr lang="en-US" alt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Even if a 3(16) Fiduciary serves as the Plan’s Named Fiduciary and Administrator as designated under the Plan document, the Plan sponsor remains responsible and liable as another</a:t>
            </a:r>
            <a:r>
              <a:rPr lang="en-US" altLang="en-US" sz="1100" baseline="0" dirty="0" smtClean="0"/>
              <a:t> Named F</a:t>
            </a:r>
            <a:r>
              <a:rPr lang="en-US" altLang="en-US" sz="1100" dirty="0" smtClean="0"/>
              <a:t>iduciary to the extent it has the power to replace the 3(16) Fiduciary through its power to amend the Plan document.  Therefore, as part of its responsibilities as an </a:t>
            </a:r>
            <a:r>
              <a:rPr lang="en-US" altLang="en-US" sz="1100" u="sng" dirty="0" smtClean="0"/>
              <a:t>appointing</a:t>
            </a:r>
            <a:r>
              <a:rPr lang="en-US" altLang="en-US" sz="1100" dirty="0" smtClean="0"/>
              <a:t> fiduciary, the Plan sponsor has a duty to monitor the performance of the </a:t>
            </a:r>
            <a:r>
              <a:rPr lang="en-US" altLang="en-US" sz="1100" u="sng" dirty="0" smtClean="0"/>
              <a:t>appointed</a:t>
            </a:r>
            <a:r>
              <a:rPr lang="en-US" altLang="en-US" sz="1100" dirty="0" smtClean="0"/>
              <a:t> 3(16) Fiduciary serving as Named Fiduciary or Administrator at reasonable intervals on an ongoing basis.  Thus, it is important for Plan sponsors to understand that their decision to appoint a 3(16) Fiduciary is itself an affirmative fiduciary act that must be made prudently in accordance with the fiduciary standards of ERISA.  Moreover, Plan sponsors should realize that they have an ongoing duty to monitor the performance of its 3(16) Fiduciary firm at reasonable intervals (</a:t>
            </a:r>
            <a:r>
              <a:rPr lang="en-US" altLang="en-US" sz="1100" i="1" dirty="0" smtClean="0"/>
              <a:t>e.g.</a:t>
            </a:r>
            <a:r>
              <a:rPr lang="en-US" altLang="en-US" sz="1100" dirty="0" smtClean="0"/>
              <a:t>, annually).  </a:t>
            </a:r>
          </a:p>
          <a:p>
            <a:r>
              <a:rPr lang="en-US" altLang="en-US" sz="1100" dirty="0" smtClean="0"/>
              <a:t> </a:t>
            </a:r>
          </a:p>
          <a:p>
            <a:r>
              <a:rPr lang="en-US" altLang="en-US" sz="1100" dirty="0" smtClean="0"/>
              <a:t>If the 3(16) Fiduciary agrees to serve as the Plan’s Named Fiduciary and assume a broad range of plan management duties, the Plan sponsor would not have a duty to oversee the Plan’s other service providers (</a:t>
            </a:r>
            <a:r>
              <a:rPr lang="en-US" altLang="en-US" sz="1100" i="1" dirty="0" smtClean="0"/>
              <a:t>e.g.</a:t>
            </a:r>
            <a:r>
              <a:rPr lang="en-US" altLang="en-US" sz="1100" dirty="0" smtClean="0"/>
              <a:t>, Recordkeeper).  On the other hand, if the 3(16) Fiduciary narrowly assumes 3(16) Administrator responsibilities only (</a:t>
            </a:r>
            <a:r>
              <a:rPr lang="en-US" altLang="en-US" sz="1100" i="1" dirty="0" smtClean="0"/>
              <a:t>i.e.</a:t>
            </a:r>
            <a:r>
              <a:rPr lang="en-US" altLang="en-US" sz="1100" dirty="0" smtClean="0"/>
              <a:t>, fiduciary responsibilities for the Plan’s reporting and disclosures obligations only), the Plan sponsor would remain responsible for monitoring all applicable service providers to the Plan as part of its general fiduciary oversight duties regarding the management and administration of the Plan.</a:t>
            </a:r>
          </a:p>
          <a:p>
            <a:endParaRPr lang="en-US" alt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From the plan sponsor’s perspective, any fiduciary responsibilities that are not accepted by an external 3(16) Fiduciary will continue to reside with the plan sponsor.  The plan sponsor should carefully review the 3(16) Fiduciary’s service agreement as well as the plan document to determine what fiduciary responsibilities are actually going to be transferred away from the plan sponsor.  For example, the plan sponsor should clearly understand which service providers, if any, will be selected and monitored by the 3(16) Fiduciary for the plan.  As part of its 5500 reporting responsibilities, the 3(16) Fiduciary will be responsible for selecting and monitoring the accountant, if necessary for plan audits.  If the 3(16) Fiduciary is not responsible for selecting and monitoring the recordkeeper, it will be the plan sponsor’s duty to do so.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An external 3(16) Fiduciary is itself</a:t>
            </a:r>
            <a:r>
              <a:rPr lang="en-US" sz="1200" kern="1200" baseline="0" dirty="0" smtClean="0">
                <a:solidFill>
                  <a:schemeClr val="tx1"/>
                </a:solidFill>
                <a:effectLst/>
                <a:latin typeface="Arial" charset="0"/>
                <a:ea typeface="+mn-ea"/>
                <a:cs typeface="+mn-cs"/>
              </a:rPr>
              <a:t> </a:t>
            </a:r>
            <a:r>
              <a:rPr lang="en-US" sz="1200" kern="1200" dirty="0" smtClean="0">
                <a:solidFill>
                  <a:schemeClr val="tx1"/>
                </a:solidFill>
                <a:effectLst/>
                <a:latin typeface="Arial" charset="0"/>
                <a:ea typeface="+mn-ea"/>
                <a:cs typeface="+mn-cs"/>
              </a:rPr>
              <a:t>a covered service provider under the DOL’s 408(b)(2) fee disclosure rules.  This means that the 3(16) Fiduciary must provide a description of its fiduciary and non-fiduciary services reasonably in advance of being hired, and it must also disclose its total compensation.  If the 3(16) Fiduciary is providing bundled services with a recordkeeper acting as its subcontractor, the 3(16) Fiduciary will also need to describe the recordkeeper’s services and provide a breakout of its compensation.  As</a:t>
            </a:r>
            <a:r>
              <a:rPr lang="en-US" sz="1200" kern="1200" baseline="0" dirty="0" smtClean="0">
                <a:solidFill>
                  <a:schemeClr val="tx1"/>
                </a:solidFill>
                <a:effectLst/>
                <a:latin typeface="Arial" charset="0"/>
                <a:ea typeface="+mn-ea"/>
                <a:cs typeface="+mn-cs"/>
              </a:rPr>
              <a:t> a matter of law, t</a:t>
            </a:r>
            <a:r>
              <a:rPr lang="en-US" sz="1200" kern="1200" dirty="0" smtClean="0">
                <a:solidFill>
                  <a:schemeClr val="tx1"/>
                </a:solidFill>
                <a:effectLst/>
                <a:latin typeface="Arial" charset="0"/>
                <a:ea typeface="+mn-ea"/>
                <a:cs typeface="+mn-cs"/>
              </a:rPr>
              <a:t>he </a:t>
            </a:r>
            <a:r>
              <a:rPr lang="en-US" sz="1200" kern="1200" baseline="0" dirty="0" smtClean="0">
                <a:solidFill>
                  <a:schemeClr val="tx1"/>
                </a:solidFill>
                <a:effectLst/>
                <a:latin typeface="Arial" charset="0"/>
                <a:ea typeface="+mn-ea"/>
                <a:cs typeface="+mn-cs"/>
              </a:rPr>
              <a:t>3(16) Fiduciary’s 408(b)(2) fee disclosures will need to include a description of its services as well as its fiduciary status.  This description of course will need to be consistent with the fiduciary provisions set forth in the plan document as well as the service agreement between the parties.</a:t>
            </a:r>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 would like to go over some best practices for 3(16) Fiduciaries that are willing to serve as 3(16) Administrators and Named Fiduciaries for their plan clients.  As I mentioned, firms have a lot of leeway in deciding how much fiduciary responsibility to take on.  And</a:t>
            </a:r>
            <a:r>
              <a:rPr lang="en-US" sz="1200" kern="1200" baseline="0" dirty="0" smtClean="0">
                <a:solidFill>
                  <a:schemeClr val="tx1"/>
                </a:solidFill>
                <a:effectLst/>
                <a:latin typeface="Arial" charset="0"/>
                <a:ea typeface="+mn-ea"/>
                <a:cs typeface="+mn-cs"/>
              </a:rPr>
              <a:t> t</a:t>
            </a:r>
            <a:r>
              <a:rPr lang="en-US" sz="1200" kern="1200" dirty="0" smtClean="0">
                <a:solidFill>
                  <a:schemeClr val="tx1"/>
                </a:solidFill>
                <a:effectLst/>
                <a:latin typeface="Arial" charset="0"/>
                <a:ea typeface="+mn-ea"/>
                <a:cs typeface="+mn-cs"/>
              </a:rPr>
              <a:t>hey should only offer a particular fiduciary service if the firm can establish and follow a prudent process.  For example, if the firm is going to be adjudicating benefit claims, it should ensure that it has appropriate personnel with the skill to interpret plan documents and memorialize their decisions in writing in accordance with an established process.  When it comes to hiring other service providers to the plan, it is also important for the 3(16) Fiduciary to document its selection and monitoring criteria, which should principally focus on the provider’s qualifications, quality of services and the reasonableness of fees. To demonstrate that all providers are being monitored, the 3(16) Fiduciary should prepare regular reports that address what services were provided by each provider and whether there were any failures and the correction of such failures.  For example, a report might address the number of new participants entering the plan and indicate how many were sent enrollment kits.  </a:t>
            </a:r>
          </a:p>
          <a:p>
            <a:endParaRPr lang="en-US" sz="1200" kern="1200" dirty="0" smtClean="0">
              <a:solidFill>
                <a:schemeClr val="tx1"/>
              </a:solidFill>
              <a:effectLst/>
              <a:latin typeface="Arial"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 do not recommend that a 3(16) Fiduciary offer different service packages or levels of fiduciary oversight.  Serving as a 3(16) Fiduciary is hard enough without having to remember whether a particular plan signed on for the complete fiduciary package or the lite version.  So a 3(16) Fiduciary should figure out what fiduciary services it is willing to offer and then provide the same uniform level of fiduciary oversight across all plans.</a:t>
            </a:r>
          </a:p>
          <a:p>
            <a:endParaRPr lang="en-US" sz="1200" kern="1200" dirty="0" smtClean="0">
              <a:solidFill>
                <a:schemeClr val="tx1"/>
              </a:solidFill>
              <a:effectLst/>
              <a:latin typeface="Arial" charset="0"/>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The 3(16) Fiduciary’s service agreement with the plan sponsor should clearly establish which fiduciary responsibilities will be shifted to the TPA firm willing to serve as the 3(16) Fiduciary, and which will remain with the plan sponsor.  As a suggested best practice, the service agreement should confirm that the plan sponsor remains responsible for the selection and monitoring of the 3(16) Fiduciary, which makes intuitive sense since the 3(16) Fiduciary cannot hire or monitor itself.  Of course, in light of the heavy reporting and disclosure responsibilities that are assumed by an external 3(16) Fiduciary, the service agreement should provide that the plan sponsor will be responsible for providing complete and accurate information for 5500 and 404a-5 disclosure purposes.  The 3(16) Fiduciary’s service agreement should also clearly spell out which non-fiduciary services will be provided by the 3(16) Fiduciary.  As we’ve discussed, the description of fiduciary responsibilities in the service agreement should be consistent with the Administrator and</a:t>
            </a:r>
            <a:r>
              <a:rPr lang="en-US" sz="1200" kern="1200" baseline="0" dirty="0" smtClean="0">
                <a:solidFill>
                  <a:schemeClr val="tx1"/>
                </a:solidFill>
                <a:effectLst/>
                <a:latin typeface="Arial" charset="0"/>
                <a:ea typeface="+mn-ea"/>
                <a:cs typeface="+mn-cs"/>
              </a:rPr>
              <a:t> Named Fiduciary </a:t>
            </a:r>
            <a:r>
              <a:rPr lang="en-US" sz="1200" kern="1200" dirty="0" smtClean="0">
                <a:solidFill>
                  <a:schemeClr val="tx1"/>
                </a:solidFill>
                <a:effectLst/>
                <a:latin typeface="Arial" charset="0"/>
                <a:ea typeface="+mn-ea"/>
                <a:cs typeface="+mn-cs"/>
              </a:rPr>
              <a:t>provisions in the plan document.  If necessary, the plan document should be amended so that it is consistent with the service agreement.  A plan document may state that both the Plan Sponsor and TPA will serve as Named Fiduciaries</a:t>
            </a:r>
            <a:r>
              <a:rPr lang="en-US" sz="1200" kern="1200" baseline="0" dirty="0" smtClean="0">
                <a:solidFill>
                  <a:schemeClr val="tx1"/>
                </a:solidFill>
                <a:effectLst/>
                <a:latin typeface="Arial" charset="0"/>
                <a:ea typeface="+mn-ea"/>
                <a:cs typeface="+mn-cs"/>
              </a:rPr>
              <a:t> and provide for an allocation of responsibilities between the 2 parties.</a:t>
            </a:r>
            <a:r>
              <a:rPr lang="en-US" sz="1200" kern="1200" dirty="0" smtClean="0">
                <a:solidFill>
                  <a:schemeClr val="tx1"/>
                </a:solidFill>
                <a:effectLst/>
                <a:latin typeface="Arial" charset="0"/>
                <a:ea typeface="+mn-ea"/>
                <a:cs typeface="+mn-cs"/>
              </a:rPr>
              <a:t>  For example, the plan document could state that the</a:t>
            </a:r>
            <a:r>
              <a:rPr lang="en-US" sz="1200" kern="1200" baseline="0" dirty="0" smtClean="0">
                <a:solidFill>
                  <a:schemeClr val="tx1"/>
                </a:solidFill>
                <a:effectLst/>
                <a:latin typeface="Arial" charset="0"/>
                <a:ea typeface="+mn-ea"/>
                <a:cs typeface="+mn-cs"/>
              </a:rPr>
              <a:t> Plan Sponsor</a:t>
            </a:r>
            <a:r>
              <a:rPr lang="en-US" sz="1200" kern="1200" dirty="0" smtClean="0">
                <a:solidFill>
                  <a:schemeClr val="tx1"/>
                </a:solidFill>
                <a:effectLst/>
                <a:latin typeface="Arial" charset="0"/>
                <a:ea typeface="+mn-ea"/>
                <a:cs typeface="+mn-cs"/>
              </a:rPr>
              <a:t> will be</a:t>
            </a:r>
            <a:r>
              <a:rPr lang="en-US" sz="1200" kern="1200" baseline="0" dirty="0" smtClean="0">
                <a:solidFill>
                  <a:schemeClr val="tx1"/>
                </a:solidFill>
                <a:effectLst/>
                <a:latin typeface="Arial" charset="0"/>
                <a:ea typeface="+mn-ea"/>
                <a:cs typeface="+mn-cs"/>
              </a:rPr>
              <a:t> the Named Fiduciary with the authority to hire the Plan’s recordkeeper and fiduciary service providers, and that the TPA will serve as the Named Fiduciary for other aspects of plan administration</a:t>
            </a:r>
            <a:r>
              <a:rPr lang="en-US" sz="1200" kern="1200" dirty="0" smtClean="0">
                <a:solidFill>
                  <a:schemeClr val="tx1"/>
                </a:solidFill>
                <a:effectLst/>
                <a:latin typeface="Arial" charset="0"/>
                <a:ea typeface="+mn-ea"/>
                <a:cs typeface="+mn-cs"/>
              </a:rPr>
              <a:t>.</a:t>
            </a:r>
          </a:p>
          <a:p>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Arial" charset="0"/>
                <a:ea typeface="+mn-ea"/>
                <a:cs typeface="+mn-cs"/>
              </a:rPr>
              <a:t>Since the Plan Sponsor’s appointment of a 3(16) Fiduciary to serve as the Plan’s Administrator and Named Fiduciary is a fiduciary decision, the Plan sponsor remains responsible and potentially liable for its appointment decision.  As part of its responsibilities as an </a:t>
            </a:r>
            <a:r>
              <a:rPr lang="en-US" sz="1200" u="sng" kern="1200" dirty="0" smtClean="0">
                <a:solidFill>
                  <a:schemeClr val="tx1"/>
                </a:solidFill>
                <a:effectLst/>
                <a:latin typeface="Arial" charset="0"/>
                <a:ea typeface="+mn-ea"/>
                <a:cs typeface="+mn-cs"/>
              </a:rPr>
              <a:t>appointing</a:t>
            </a:r>
            <a:r>
              <a:rPr lang="en-US" sz="1200" kern="1200" dirty="0" smtClean="0">
                <a:solidFill>
                  <a:schemeClr val="tx1"/>
                </a:solidFill>
                <a:effectLst/>
                <a:latin typeface="Arial" charset="0"/>
                <a:ea typeface="+mn-ea"/>
                <a:cs typeface="+mn-cs"/>
              </a:rPr>
              <a:t> fiduciary, the Plan sponsor has a duty to monitor the performance of the </a:t>
            </a:r>
            <a:r>
              <a:rPr lang="en-US" sz="1200" u="sng" kern="1200" dirty="0" smtClean="0">
                <a:solidFill>
                  <a:schemeClr val="tx1"/>
                </a:solidFill>
                <a:effectLst/>
                <a:latin typeface="Arial" charset="0"/>
                <a:ea typeface="+mn-ea"/>
                <a:cs typeface="+mn-cs"/>
              </a:rPr>
              <a:t>appointed</a:t>
            </a:r>
            <a:r>
              <a:rPr lang="en-US" sz="1200" kern="1200" dirty="0" smtClean="0">
                <a:solidFill>
                  <a:schemeClr val="tx1"/>
                </a:solidFill>
                <a:effectLst/>
                <a:latin typeface="Arial" charset="0"/>
                <a:ea typeface="+mn-ea"/>
                <a:cs typeface="+mn-cs"/>
              </a:rPr>
              <a:t> 3(16) Fiduciary at reasonable intervals on an ongoing basis.  In order to demonstrate that the plan sponsor is discharging its monitoring duties in a prudent manner, the plan sponsor should ask the 3(16) Fiduciary for regular updates.  Let me draw an analogy.  When a plan hires an investment fiduciary, it is customary for the investment fiduciary to provide quarterly updates</a:t>
            </a:r>
            <a:r>
              <a:rPr lang="en-US" sz="1200" kern="1200" baseline="0" dirty="0" smtClean="0">
                <a:solidFill>
                  <a:schemeClr val="tx1"/>
                </a:solidFill>
                <a:effectLst/>
                <a:latin typeface="Arial" charset="0"/>
                <a:ea typeface="+mn-ea"/>
                <a:cs typeface="+mn-cs"/>
              </a:rPr>
              <a:t> </a:t>
            </a:r>
            <a:r>
              <a:rPr lang="en-US" sz="1200" kern="1200" dirty="0" smtClean="0">
                <a:solidFill>
                  <a:schemeClr val="tx1"/>
                </a:solidFill>
                <a:effectLst/>
                <a:latin typeface="Arial" charset="0"/>
                <a:ea typeface="+mn-ea"/>
                <a:cs typeface="+mn-cs"/>
              </a:rPr>
              <a:t>for the plan’s various investment options.  Similarly, plan sponsors should consider asking their 3(16) Fiduciaries to provide regular updates </a:t>
            </a:r>
            <a:r>
              <a:rPr lang="en-US" sz="1200" kern="1200" baseline="0" dirty="0" smtClean="0">
                <a:solidFill>
                  <a:schemeClr val="tx1"/>
                </a:solidFill>
                <a:effectLst/>
                <a:latin typeface="Arial" charset="0"/>
                <a:ea typeface="+mn-ea"/>
                <a:cs typeface="+mn-cs"/>
              </a:rPr>
              <a:t>of the plan’s various service providers</a:t>
            </a:r>
            <a:r>
              <a:rPr lang="en-US" sz="1200" kern="1200" dirty="0" smtClean="0">
                <a:solidFill>
                  <a:schemeClr val="tx1"/>
                </a:solidFill>
                <a:effectLst/>
                <a:latin typeface="Arial" charset="0"/>
                <a:ea typeface="+mn-ea"/>
                <a:cs typeface="+mn-cs"/>
              </a:rPr>
              <a:t>.  As we discussed previously, the 3(16)</a:t>
            </a:r>
            <a:r>
              <a:rPr lang="en-US" sz="1200" kern="1200" baseline="0" dirty="0" smtClean="0">
                <a:solidFill>
                  <a:schemeClr val="tx1"/>
                </a:solidFill>
                <a:effectLst/>
                <a:latin typeface="Arial" charset="0"/>
                <a:ea typeface="+mn-ea"/>
                <a:cs typeface="+mn-cs"/>
              </a:rPr>
              <a:t> Fiduciary should be preparing </a:t>
            </a:r>
            <a:r>
              <a:rPr lang="en-US" sz="1200" kern="1200" dirty="0" smtClean="0">
                <a:solidFill>
                  <a:schemeClr val="tx1"/>
                </a:solidFill>
                <a:effectLst/>
                <a:latin typeface="Arial" charset="0"/>
                <a:ea typeface="+mn-ea"/>
                <a:cs typeface="+mn-cs"/>
              </a:rPr>
              <a:t>regular reports documenting what services are actually being furnished by each provider as well as any failures that have occurred, so it should not be difficult to use these</a:t>
            </a:r>
            <a:r>
              <a:rPr lang="en-US" sz="1200" kern="1200" baseline="0" dirty="0" smtClean="0">
                <a:solidFill>
                  <a:schemeClr val="tx1"/>
                </a:solidFill>
                <a:effectLst/>
                <a:latin typeface="Arial" charset="0"/>
                <a:ea typeface="+mn-ea"/>
                <a:cs typeface="+mn-cs"/>
              </a:rPr>
              <a:t> reports to create updates for the Plan Sponsor.</a:t>
            </a:r>
            <a:r>
              <a:rPr lang="en-US" sz="1200" kern="1200" dirty="0" smtClean="0">
                <a:solidFill>
                  <a:schemeClr val="tx1"/>
                </a:solidFill>
                <a:effectLst/>
                <a:latin typeface="Arial" charset="0"/>
                <a:ea typeface="+mn-ea"/>
                <a:cs typeface="+mn-cs"/>
              </a:rPr>
              <a:t>  </a:t>
            </a: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The updates do not necessarily need to be provided on a quarterly basis, and they do not need to be overly detailed.  For example, the 3(16) Fiduciary could provide an annual update with metrics on the number of benefit claims and disputes that were adjudicated, exception reports that identify any potential tax qualification issues, performance assessments of the Plan’s other service providers, and a benchmarking analysis of the Plan’s operational fees and expenses.  If it is not feasible to have an in-person meeting on an annual basis, the plan sponsor should request a telephonic meeting with the 3(16) Fiduciary to discuss its performance and overall status of the plan.</a:t>
            </a:r>
          </a:p>
          <a:p>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smtClean="0"/>
              <a:t>In today’s presentation, we’ve gone over what it means to be a 3(16) Fiduciary.  There are no hard and fast rules that govern when and if a TPA should offer 3(16) fiduciary services to its plan clients.  However,</a:t>
            </a:r>
            <a:r>
              <a:rPr lang="en-US" altLang="en-US" sz="1100" baseline="0" dirty="0" smtClean="0"/>
              <a:t> TPA firms should recognize that there is a significant market and client demand for these types of services.   As a legal matter, a 3(16) Fiduciary is actually providing a combination of services, serving in a dual capacity as the plan’s 3(16) administrator and Named Fiduciary.  There are always fiduciary risks associated with furnishing fiduciary services under ERISA, but these risks can be successfully mitigated through procedural prudence, which would include documented policies and procedures.  Furthermore, to comply with the fiduciary standards of prudence, TPA firms should also ensure that the firm has employees with substantive expertise.  Certain limited duties cannot be transferred from the plan sponsor to an external 3(16) fiduciary for ERISA-related reasons.  However, subject to these limits, TPA firms have substantial freedom to determine which services they would like to offer as 3(16) fiduciaries.  And by carefully selecting the services that they would like to offer, TPA firms can adopt customized 3(16) Fiduciary Service models that provide the right solution for the firm as well as the firm’s plan clients.</a:t>
            </a:r>
            <a:endParaRPr lang="en-US" altLang="en-US" sz="1100" dirty="0" smtClean="0"/>
          </a:p>
          <a:p>
            <a:endParaRPr lang="en-US" alt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E0DD7E8D-BE7F-4891-A587-6199E068ED37}" type="slidenum">
              <a:rPr lang="en-US" altLang="en-US" sz="1200" smtClean="0">
                <a:latin typeface="Arial" charset="0"/>
              </a:rPr>
              <a:pPr/>
              <a:t>35</a:t>
            </a:fld>
            <a:endParaRPr lang="en-US" altLang="en-US" sz="1200" dirty="0" smtClean="0">
              <a:latin typeface="Arial"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69D323CE-B779-4C42-ABBF-D2BA2BACA9F6}" type="datetime1">
              <a:rPr lang="en-US"/>
              <a:pPr>
                <a:defRPr/>
              </a:pPr>
              <a:t>6/11/2015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78E27499-A0DF-488C-A6C0-2C2A0C8AD454}" type="slidenum">
              <a:rPr lang="en-US"/>
              <a:pPr>
                <a:defRPr/>
              </a:pPr>
              <a:t>‹#›</a:t>
            </a:fld>
            <a:endParaRPr lang="en-US" dirty="0"/>
          </a:p>
        </p:txBody>
      </p:sp>
    </p:spTree>
    <p:extLst>
      <p:ext uri="{BB962C8B-B14F-4D97-AF65-F5344CB8AC3E}">
        <p14:creationId xmlns:p14="http://schemas.microsoft.com/office/powerpoint/2010/main" val="3235659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E1DD7331-C200-4896-9A25-2EB362DBE496}" type="datetime1">
              <a:rPr lang="en-US"/>
              <a:pPr>
                <a:defRPr/>
              </a:pPr>
              <a:t>6/11/2015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5336210F-E6BF-4D1D-98A2-1757E369765D}" type="slidenum">
              <a:rPr lang="en-US"/>
              <a:pPr>
                <a:defRPr/>
              </a:pPr>
              <a:t>‹#›</a:t>
            </a:fld>
            <a:endParaRPr lang="en-US" dirty="0"/>
          </a:p>
        </p:txBody>
      </p:sp>
    </p:spTree>
    <p:extLst>
      <p:ext uri="{BB962C8B-B14F-4D97-AF65-F5344CB8AC3E}">
        <p14:creationId xmlns:p14="http://schemas.microsoft.com/office/powerpoint/2010/main" val="2755684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735ADA4E-AD5D-4B6B-B449-A0A97D4D1F1F}" type="datetime1">
              <a:rPr lang="en-US"/>
              <a:pPr>
                <a:defRPr/>
              </a:pPr>
              <a:t>6/11/2015</a:t>
            </a:fld>
            <a:endParaRPr lang="en-US" dirty="0"/>
          </a:p>
        </p:txBody>
      </p:sp>
      <p:sp>
        <p:nvSpPr>
          <p:cNvPr id="9" name="Footer Placeholder 4"/>
          <p:cNvSpPr>
            <a:spLocks noGrp="1"/>
          </p:cNvSpPr>
          <p:nvPr>
            <p:ph type="ftr" sz="quarter" idx="11"/>
          </p:nvPr>
        </p:nvSpPr>
        <p:spPr/>
        <p:txBody>
          <a:bodyPr/>
          <a:lstStyle>
            <a:lvl1pPr>
              <a:defRPr/>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10ECB1D4-DB88-4DD5-BD5D-ACAFA44C93A5}" type="slidenum">
              <a:rPr lang="en-US"/>
              <a:pPr>
                <a:defRPr/>
              </a:pPr>
              <a:t>‹#›</a:t>
            </a:fld>
            <a:endParaRPr lang="en-US" dirty="0"/>
          </a:p>
        </p:txBody>
      </p:sp>
    </p:spTree>
    <p:extLst>
      <p:ext uri="{BB962C8B-B14F-4D97-AF65-F5344CB8AC3E}">
        <p14:creationId xmlns:p14="http://schemas.microsoft.com/office/powerpoint/2010/main" val="1016807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904E1EFE-F7A3-4FCC-ACAC-0FD419143E32}" type="datetime1">
              <a:rPr lang="en-US"/>
              <a:pPr>
                <a:defRPr/>
              </a:pPr>
              <a:t>6/11/2015</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44CB75A1-E917-41C0-B2DD-71F4ED41D0AC}" type="slidenum">
              <a:rPr lang="en-US"/>
              <a:pPr>
                <a:defRPr/>
              </a:pPr>
              <a:t>‹#›</a:t>
            </a:fld>
            <a:endParaRPr lang="en-US" dirty="0"/>
          </a:p>
        </p:txBody>
      </p:sp>
    </p:spTree>
    <p:extLst>
      <p:ext uri="{BB962C8B-B14F-4D97-AF65-F5344CB8AC3E}">
        <p14:creationId xmlns:p14="http://schemas.microsoft.com/office/powerpoint/2010/main" val="3110117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CCAD87E0-710C-4465-B882-59FAC15BAD05}" type="datetime1">
              <a:rPr lang="en-US"/>
              <a:pPr>
                <a:defRPr/>
              </a:pPr>
              <a:t>6/11/2015</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8B8BCAE6-F7AD-45D3-890D-7358C7450AE1}" type="slidenum">
              <a:rPr lang="en-US"/>
              <a:pPr>
                <a:defRPr/>
              </a:pPr>
              <a:t>‹#›</a:t>
            </a:fld>
            <a:endParaRPr lang="en-US" dirty="0"/>
          </a:p>
        </p:txBody>
      </p:sp>
    </p:spTree>
    <p:extLst>
      <p:ext uri="{BB962C8B-B14F-4D97-AF65-F5344CB8AC3E}">
        <p14:creationId xmlns:p14="http://schemas.microsoft.com/office/powerpoint/2010/main" val="2432301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F71F6C91-17F3-4E2E-86B2-279753881030}" type="datetime1">
              <a:rPr lang="en-US"/>
              <a:pPr>
                <a:defRPr/>
              </a:pPr>
              <a:t>6/11/2015</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C8C53F56-2E20-43BA-BCA7-752455D86AE6}" type="slidenum">
              <a:rPr lang="en-US"/>
              <a:pPr>
                <a:defRPr/>
              </a:pPr>
              <a:t>‹#›</a:t>
            </a:fld>
            <a:endParaRPr lang="en-US" dirty="0"/>
          </a:p>
        </p:txBody>
      </p:sp>
    </p:spTree>
    <p:extLst>
      <p:ext uri="{BB962C8B-B14F-4D97-AF65-F5344CB8AC3E}">
        <p14:creationId xmlns:p14="http://schemas.microsoft.com/office/powerpoint/2010/main" val="2848528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AA9A92C2-C187-467F-939E-55A65331F59F}" type="datetime1">
              <a:rPr lang="en-US"/>
              <a:pPr>
                <a:defRPr/>
              </a:pPr>
              <a:t>6/11/2015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0CD06752-3641-42B0-A08C-295CC26E038F}" type="slidenum">
              <a:rPr lang="en-US"/>
              <a:pPr>
                <a:defRPr/>
              </a:pPr>
              <a:t>‹#›</a:t>
            </a:fld>
            <a:endParaRPr lang="en-US" dirty="0"/>
          </a:p>
        </p:txBody>
      </p:sp>
    </p:spTree>
    <p:extLst>
      <p:ext uri="{BB962C8B-B14F-4D97-AF65-F5344CB8AC3E}">
        <p14:creationId xmlns:p14="http://schemas.microsoft.com/office/powerpoint/2010/main" val="2485634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8D8B2A21-A959-4711-96E4-8EAC38B524E0}" type="datetime1">
              <a:rPr lang="en-US"/>
              <a:pPr>
                <a:defRPr/>
              </a:pPr>
              <a:t>6/11/2015</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AD54F96E-FEEA-4927-9799-0ED92FED485C}" type="slidenum">
              <a:rPr lang="en-US"/>
              <a:pPr>
                <a:defRPr/>
              </a:pPr>
              <a:t>‹#›</a:t>
            </a:fld>
            <a:endParaRPr lang="en-US" dirty="0"/>
          </a:p>
        </p:txBody>
      </p:sp>
    </p:spTree>
    <p:extLst>
      <p:ext uri="{BB962C8B-B14F-4D97-AF65-F5344CB8AC3E}">
        <p14:creationId xmlns:p14="http://schemas.microsoft.com/office/powerpoint/2010/main" val="2864042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dirty="0">
              <a:latin typeface="+mn-lt"/>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79884DEE-6EF1-445F-B957-39FCA808C03E}" type="datetime1">
              <a:rPr lang="en-US"/>
              <a:pPr>
                <a:defRPr/>
              </a:pPr>
              <a:t>6/11/2015</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1AE984DB-2E23-4392-9DEB-79AAFA677793}" type="slidenum">
              <a:rPr lang="en-US"/>
              <a:pPr>
                <a:defRPr/>
              </a:pPr>
              <a:t>‹#›</a:t>
            </a:fld>
            <a:endParaRPr lang="en-US" dirty="0"/>
          </a:p>
        </p:txBody>
      </p:sp>
    </p:spTree>
    <p:extLst>
      <p:ext uri="{BB962C8B-B14F-4D97-AF65-F5344CB8AC3E}">
        <p14:creationId xmlns:p14="http://schemas.microsoft.com/office/powerpoint/2010/main" val="3731879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0E155D6B-28BF-4D4B-8A75-07CF817B65E3}" type="datetime1">
              <a:rPr lang="en-US"/>
              <a:pPr>
                <a:defRPr/>
              </a:pPr>
              <a:t>6/11/2015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F4A88C4E-63C5-4CE2-B97B-4C104E3CFBC2}" type="slidenum">
              <a:rPr lang="en-US"/>
              <a:pPr>
                <a:defRPr/>
              </a:pPr>
              <a:t>‹#›</a:t>
            </a:fld>
            <a:endParaRPr lang="en-US" dirty="0"/>
          </a:p>
        </p:txBody>
      </p:sp>
    </p:spTree>
    <p:extLst>
      <p:ext uri="{BB962C8B-B14F-4D97-AF65-F5344CB8AC3E}">
        <p14:creationId xmlns:p14="http://schemas.microsoft.com/office/powerpoint/2010/main" val="2586408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9AE06769-96C5-44C1-B5BB-051EA3E1F637}" type="datetime1">
              <a:rPr lang="en-US"/>
              <a:pPr>
                <a:defRPr/>
              </a:pPr>
              <a:t>6/11/2015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9E38CD0-CE3F-456C-9D06-1C9582506A54}" type="slidenum">
              <a:rPr lang="en-US"/>
              <a:pPr>
                <a:defRPr/>
              </a:pPr>
              <a:t>‹#›</a:t>
            </a:fld>
            <a:endParaRPr lang="en-US" dirty="0"/>
          </a:p>
        </p:txBody>
      </p:sp>
    </p:spTree>
    <p:extLst>
      <p:ext uri="{BB962C8B-B14F-4D97-AF65-F5344CB8AC3E}">
        <p14:creationId xmlns:p14="http://schemas.microsoft.com/office/powerpoint/2010/main" val="26630410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92E660F6-0261-458E-86D3-809F8D6A9E74}" type="datetime1">
              <a:rPr lang="en-US"/>
              <a:pPr>
                <a:defRPr/>
              </a:pPr>
              <a:t>6/11/2015</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A9635038-65DC-48BD-9CD9-8C9941BAEC1B}" type="slidenum">
              <a:rPr lang="en-US"/>
              <a:pPr>
                <a:defRPr/>
              </a:pPr>
              <a:t>‹#›</a:t>
            </a:fld>
            <a:endParaRPr lang="en-US" dirty="0"/>
          </a:p>
        </p:txBody>
      </p:sp>
    </p:spTree>
    <p:extLst>
      <p:ext uri="{BB962C8B-B14F-4D97-AF65-F5344CB8AC3E}">
        <p14:creationId xmlns:p14="http://schemas.microsoft.com/office/powerpoint/2010/main" val="344764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defRPr>
            </a:lvl1pPr>
          </a:lstStyle>
          <a:p>
            <a:pPr>
              <a:defRPr/>
            </a:pPr>
            <a:fld id="{B0EDF439-1FE9-4066-B72E-8B395DEF246E}" type="datetime1">
              <a:rPr lang="en-US"/>
              <a:pPr>
                <a:defRPr/>
              </a:pPr>
              <a:t>6/11/2015</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a:solidFill>
                  <a:srgbClr val="B5A788"/>
                </a:solidFill>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2F5C18AD-4688-4351-9A82-6ACF04307B4A}"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1976438" y="4572000"/>
            <a:ext cx="6400800" cy="609600"/>
          </a:xfrm>
        </p:spPr>
        <p:txBody>
          <a:bodyPr/>
          <a:lstStyle/>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p:txBody>
      </p:sp>
      <p:sp>
        <p:nvSpPr>
          <p:cNvPr id="7171" name="Rectangle 3"/>
          <p:cNvSpPr>
            <a:spLocks noChangeArrowheads="1"/>
          </p:cNvSpPr>
          <p:nvPr/>
        </p:nvSpPr>
        <p:spPr bwMode="auto">
          <a:xfrm>
            <a:off x="1371600" y="3429000"/>
            <a:ext cx="7010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lvl1pPr marL="26988">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lnSpc>
                <a:spcPct val="80000"/>
              </a:lnSpc>
              <a:spcBef>
                <a:spcPts val="600"/>
              </a:spcBef>
              <a:buClr>
                <a:schemeClr val="accent1"/>
              </a:buClr>
              <a:buSzPct val="80000"/>
              <a:buFont typeface="Wingdings 2" pitchFamily="18" charset="2"/>
              <a:buNone/>
            </a:pPr>
            <a:endParaRPr lang="en-US" altLang="en-US" sz="2200" dirty="0">
              <a:solidFill>
                <a:srgbClr val="320E04"/>
              </a:solidFill>
              <a:latin typeface="Arial" charset="0"/>
              <a:cs typeface="Arial" charset="0"/>
            </a:endParaRPr>
          </a:p>
          <a:p>
            <a:pPr algn="ctr" eaLnBrk="1" hangingPunct="1">
              <a:lnSpc>
                <a:spcPct val="80000"/>
              </a:lnSpc>
              <a:spcBef>
                <a:spcPts val="600"/>
              </a:spcBef>
              <a:buClr>
                <a:schemeClr val="accent1"/>
              </a:buClr>
              <a:buSzPct val="80000"/>
              <a:buFont typeface="Wingdings 2" pitchFamily="18" charset="2"/>
              <a:buNone/>
            </a:pPr>
            <a:r>
              <a:rPr lang="en-US" altLang="en-US" sz="1800" b="1" dirty="0">
                <a:solidFill>
                  <a:srgbClr val="320E04"/>
                </a:solidFill>
                <a:latin typeface="Times New Roman" pitchFamily="18" charset="0"/>
              </a:rPr>
              <a:t> </a:t>
            </a:r>
            <a:r>
              <a:rPr lang="en-US" altLang="en-US" sz="2200" b="1" dirty="0">
                <a:solidFill>
                  <a:srgbClr val="320E04"/>
                </a:solidFill>
                <a:latin typeface="Arial" charset="0"/>
                <a:cs typeface="Arial" charset="0"/>
              </a:rPr>
              <a:t>Marcia S. Wagner, Esq.</a:t>
            </a:r>
            <a:r>
              <a:rPr lang="en-US" altLang="en-US" sz="2200" dirty="0">
                <a:solidFill>
                  <a:srgbClr val="320E04"/>
                </a:solidFill>
                <a:latin typeface="Times New Roman" pitchFamily="18" charset="0"/>
              </a:rPr>
              <a:t>                   </a:t>
            </a:r>
            <a:endParaRPr lang="en-US" altLang="en-US" sz="2200" b="1" dirty="0">
              <a:solidFill>
                <a:srgbClr val="320E04"/>
              </a:solidFill>
              <a:latin typeface="Times New Roman" pitchFamily="18" charset="0"/>
            </a:endParaRPr>
          </a:p>
          <a:p>
            <a:pPr eaLnBrk="1" hangingPunct="1">
              <a:lnSpc>
                <a:spcPct val="80000"/>
              </a:lnSpc>
              <a:spcBef>
                <a:spcPts val="600"/>
              </a:spcBef>
              <a:buClr>
                <a:schemeClr val="accent1"/>
              </a:buClr>
              <a:buSzPct val="80000"/>
              <a:buFont typeface="Wingdings 2" pitchFamily="18" charset="2"/>
              <a:buNone/>
            </a:pPr>
            <a:endParaRPr lang="en-US" altLang="en-US" sz="2200" b="1" dirty="0">
              <a:solidFill>
                <a:srgbClr val="320E04"/>
              </a:solidFill>
              <a:latin typeface="Times New Roman" pitchFamily="18" charset="0"/>
            </a:endParaRPr>
          </a:p>
        </p:txBody>
      </p:sp>
      <p:sp>
        <p:nvSpPr>
          <p:cNvPr id="9" name="Rectangle 2"/>
          <p:cNvSpPr>
            <a:spLocks noGrp="1" noChangeArrowheads="1"/>
          </p:cNvSpPr>
          <p:nvPr>
            <p:ph type="ctrTitle"/>
          </p:nvPr>
        </p:nvSpPr>
        <p:spPr bwMode="auto">
          <a:xfrm>
            <a:off x="1066800" y="1119188"/>
            <a:ext cx="7929563" cy="1319212"/>
          </a:xfrm>
        </p:spPr>
        <p:txBody>
          <a:bodyPr vert="horz" wrap="square" lIns="91440" tIns="45720" rIns="91440" bIns="45720" numCol="1" anchorCtr="0" compatLnSpc="1">
            <a:prstTxWarp prst="textNoShape">
              <a:avLst/>
            </a:prstTxWarp>
            <a:normAutofit fontScale="90000"/>
          </a:bodyPr>
          <a:lstStyle/>
          <a:p>
            <a:pPr algn="ctr" eaLnBrk="1" hangingPunct="1">
              <a:defRPr/>
            </a:pPr>
            <a:r>
              <a:rPr lang="en-US" sz="4000" b="1" dirty="0" smtClean="0">
                <a:effectLst/>
              </a:rPr>
              <a:t>Customized Service Models</a:t>
            </a:r>
            <a:br>
              <a:rPr lang="en-US" sz="4000" b="1" dirty="0" smtClean="0">
                <a:effectLst/>
              </a:rPr>
            </a:br>
            <a:r>
              <a:rPr lang="en-US" sz="4000" b="1" dirty="0" smtClean="0">
                <a:effectLst/>
              </a:rPr>
              <a:t>for 3(16) Fiduciaries</a:t>
            </a:r>
            <a:br>
              <a:rPr lang="en-US" sz="4000" b="1" dirty="0" smtClean="0">
                <a:effectLst/>
              </a:rPr>
            </a:br>
            <a:r>
              <a:rPr lang="en-US" sz="900" b="1" dirty="0" smtClean="0">
                <a:effectLst/>
              </a:rPr>
              <a:t> </a:t>
            </a:r>
            <a:endParaRPr lang="en-US" sz="4000" b="1" dirty="0" smtClean="0">
              <a:effectLst/>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5D9526E-9652-4329-9139-7C607929ED3E}" type="slidenum">
              <a:rPr lang="en-US"/>
              <a:pPr>
                <a:defRPr/>
              </a:pPr>
              <a:t>2</a:t>
            </a:fld>
            <a:endParaRPr lang="en-US" dirty="0"/>
          </a:p>
        </p:txBody>
      </p:sp>
      <p:sp>
        <p:nvSpPr>
          <p:cNvPr id="8195" name="Rectangle 2"/>
          <p:cNvSpPr>
            <a:spLocks noGrp="1" noChangeArrowheads="1"/>
          </p:cNvSpPr>
          <p:nvPr>
            <p:ph type="title" idx="4294967295"/>
          </p:nvPr>
        </p:nvSpPr>
        <p:spPr bwMode="auto">
          <a:xfrm>
            <a:off x="1066800" y="152400"/>
            <a:ext cx="8077200" cy="6858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algn="ctr" eaLnBrk="1" hangingPunct="1">
              <a:defRPr/>
            </a:pPr>
            <a:r>
              <a:rPr lang="en-US" sz="3600" b="1" dirty="0" smtClean="0">
                <a:effectLst/>
              </a:rPr>
              <a:t/>
            </a:r>
            <a:br>
              <a:rPr lang="en-US" sz="3600" b="1" dirty="0" smtClean="0">
                <a:effectLst/>
              </a:rPr>
            </a:br>
            <a:r>
              <a:rPr lang="en-US" sz="3600" b="1" dirty="0" smtClean="0">
                <a:effectLst/>
              </a:rPr>
              <a:t>Agenda</a:t>
            </a:r>
            <a:br>
              <a:rPr lang="en-US" sz="3600" b="1" dirty="0" smtClean="0">
                <a:effectLst/>
              </a:rPr>
            </a:br>
            <a:endParaRPr lang="en-US" sz="3600" b="1" dirty="0" smtClean="0">
              <a:effectLst/>
            </a:endParaRPr>
          </a:p>
        </p:txBody>
      </p:sp>
      <p:sp>
        <p:nvSpPr>
          <p:cNvPr id="2" name="Rectangle 3"/>
          <p:cNvSpPr>
            <a:spLocks noGrp="1" noChangeArrowheads="1"/>
          </p:cNvSpPr>
          <p:nvPr>
            <p:ph idx="4294967295"/>
          </p:nvPr>
        </p:nvSpPr>
        <p:spPr>
          <a:xfrm>
            <a:off x="990600" y="914400"/>
            <a:ext cx="8153400" cy="4572000"/>
          </a:xfrm>
        </p:spPr>
        <p:txBody>
          <a:bodyPr/>
          <a:lstStyle/>
          <a:p>
            <a:pPr marL="282575" eaLnBrk="1" hangingPunct="1">
              <a:lnSpc>
                <a:spcPct val="80000"/>
              </a:lnSpc>
              <a:spcBef>
                <a:spcPct val="20000"/>
              </a:spcBef>
              <a:spcAft>
                <a:spcPts val="600"/>
              </a:spcAft>
              <a:buClr>
                <a:schemeClr val="tx1"/>
              </a:buClr>
            </a:pPr>
            <a:r>
              <a:rPr lang="en-US" altLang="en-US" dirty="0" smtClean="0"/>
              <a:t>Business Need for 3(16) Fiduciaries</a:t>
            </a:r>
          </a:p>
          <a:p>
            <a:pPr marL="282575" eaLnBrk="1" hangingPunct="1">
              <a:lnSpc>
                <a:spcPct val="80000"/>
              </a:lnSpc>
              <a:spcBef>
                <a:spcPct val="20000"/>
              </a:spcBef>
              <a:spcAft>
                <a:spcPts val="600"/>
              </a:spcAft>
              <a:buClr>
                <a:schemeClr val="tx1"/>
              </a:buClr>
            </a:pPr>
            <a:r>
              <a:rPr lang="en-US" altLang="en-US" dirty="0" smtClean="0"/>
              <a:t>Legal Definition</a:t>
            </a:r>
          </a:p>
          <a:p>
            <a:pPr marL="282575" eaLnBrk="1" hangingPunct="1">
              <a:lnSpc>
                <a:spcPct val="80000"/>
              </a:lnSpc>
              <a:spcBef>
                <a:spcPct val="20000"/>
              </a:spcBef>
              <a:spcAft>
                <a:spcPts val="600"/>
              </a:spcAft>
              <a:buClr>
                <a:schemeClr val="tx1"/>
              </a:buClr>
            </a:pPr>
            <a:r>
              <a:rPr lang="en-US" altLang="en-US" dirty="0" smtClean="0"/>
              <a:t>Risks of Serving as 3(16) Fiduciary</a:t>
            </a:r>
          </a:p>
          <a:p>
            <a:pPr marL="282575" eaLnBrk="1" hangingPunct="1">
              <a:lnSpc>
                <a:spcPct val="80000"/>
              </a:lnSpc>
              <a:spcBef>
                <a:spcPct val="20000"/>
              </a:spcBef>
              <a:spcAft>
                <a:spcPts val="600"/>
              </a:spcAft>
              <a:buClr>
                <a:schemeClr val="tx1"/>
              </a:buClr>
            </a:pPr>
            <a:r>
              <a:rPr lang="en-US" altLang="en-US" dirty="0" smtClean="0"/>
              <a:t>Types of 3(16) Fiduciary Services</a:t>
            </a:r>
          </a:p>
          <a:p>
            <a:pPr marL="282575" eaLnBrk="1" hangingPunct="1">
              <a:lnSpc>
                <a:spcPct val="80000"/>
              </a:lnSpc>
              <a:spcBef>
                <a:spcPct val="20000"/>
              </a:spcBef>
              <a:spcAft>
                <a:spcPts val="600"/>
              </a:spcAft>
              <a:buClr>
                <a:schemeClr val="tx1"/>
              </a:buClr>
            </a:pPr>
            <a:r>
              <a:rPr lang="en-US" altLang="en-US" dirty="0" smtClean="0"/>
              <a:t>Limits on Employer’s Ability to Transfer Duties</a:t>
            </a:r>
          </a:p>
          <a:p>
            <a:pPr marL="282575" eaLnBrk="1" hangingPunct="1">
              <a:lnSpc>
                <a:spcPct val="80000"/>
              </a:lnSpc>
              <a:spcBef>
                <a:spcPct val="20000"/>
              </a:spcBef>
              <a:buClr>
                <a:schemeClr val="tx1"/>
              </a:buClr>
            </a:pPr>
            <a:r>
              <a:rPr lang="en-US" altLang="en-US" dirty="0" smtClean="0"/>
              <a:t>Best Practices</a:t>
            </a:r>
          </a:p>
          <a:p>
            <a:pPr marL="682625" lvl="1" indent="-285750" eaLnBrk="1" hangingPunct="1">
              <a:lnSpc>
                <a:spcPct val="80000"/>
              </a:lnSpc>
              <a:spcBef>
                <a:spcPct val="20000"/>
              </a:spcBef>
              <a:buClr>
                <a:schemeClr val="tx1"/>
              </a:buClr>
            </a:pPr>
            <a:endParaRPr lang="en-US" altLang="en-US" sz="2600" dirty="0" smtClean="0"/>
          </a:p>
        </p:txBody>
      </p:sp>
    </p:spTree>
    <p:extLst>
      <p:ext uri="{BB962C8B-B14F-4D97-AF65-F5344CB8AC3E}">
        <p14:creationId xmlns:p14="http://schemas.microsoft.com/office/powerpoint/2010/main" val="3148452074"/>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5D9526E-9652-4329-9139-7C607929ED3E}" type="slidenum">
              <a:rPr lang="en-US"/>
              <a:pPr>
                <a:defRPr/>
              </a:pPr>
              <a:t>3</a:t>
            </a:fld>
            <a:endParaRPr lang="en-US" dirty="0"/>
          </a:p>
        </p:txBody>
      </p:sp>
      <p:sp>
        <p:nvSpPr>
          <p:cNvPr id="8195" name="Rectangle 2"/>
          <p:cNvSpPr>
            <a:spLocks noGrp="1" noChangeArrowheads="1"/>
          </p:cNvSpPr>
          <p:nvPr>
            <p:ph type="title" idx="4294967295"/>
          </p:nvPr>
        </p:nvSpPr>
        <p:spPr bwMode="auto">
          <a:xfrm>
            <a:off x="1066800" y="152400"/>
            <a:ext cx="8077200" cy="6858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algn="ctr" eaLnBrk="1" hangingPunct="1">
              <a:defRPr/>
            </a:pPr>
            <a:r>
              <a:rPr lang="en-US" sz="3600" b="1" dirty="0" smtClean="0">
                <a:effectLst/>
              </a:rPr>
              <a:t/>
            </a:r>
            <a:br>
              <a:rPr lang="en-US" sz="3600" b="1" dirty="0" smtClean="0">
                <a:effectLst/>
              </a:rPr>
            </a:br>
            <a:r>
              <a:rPr lang="en-US" sz="3600" b="1" dirty="0" smtClean="0">
                <a:effectLst/>
              </a:rPr>
              <a:t>Business Need for 3(16) Fiduciaries</a:t>
            </a:r>
            <a:br>
              <a:rPr lang="en-US" sz="3600" b="1" dirty="0" smtClean="0">
                <a:effectLst/>
              </a:rPr>
            </a:br>
            <a:endParaRPr lang="en-US" sz="3600" b="1" dirty="0" smtClean="0">
              <a:effectLst/>
            </a:endParaRPr>
          </a:p>
        </p:txBody>
      </p:sp>
      <p:sp>
        <p:nvSpPr>
          <p:cNvPr id="2" name="Rectangle 3"/>
          <p:cNvSpPr>
            <a:spLocks noGrp="1" noChangeArrowheads="1"/>
          </p:cNvSpPr>
          <p:nvPr>
            <p:ph idx="4294967295"/>
          </p:nvPr>
        </p:nvSpPr>
        <p:spPr>
          <a:xfrm>
            <a:off x="990600" y="914400"/>
            <a:ext cx="8153400" cy="4572000"/>
          </a:xfrm>
        </p:spPr>
        <p:txBody>
          <a:bodyPr/>
          <a:lstStyle/>
          <a:p>
            <a:pPr marL="282575" eaLnBrk="1" hangingPunct="1">
              <a:lnSpc>
                <a:spcPct val="80000"/>
              </a:lnSpc>
              <a:spcBef>
                <a:spcPct val="20000"/>
              </a:spcBef>
              <a:buClr>
                <a:schemeClr val="tx1"/>
              </a:buClr>
            </a:pPr>
            <a:r>
              <a:rPr lang="en-US" altLang="en-US" dirty="0" smtClean="0"/>
              <a:t>Challenging Consequences of ERISA</a:t>
            </a:r>
          </a:p>
          <a:p>
            <a:pPr marL="682625" lvl="1" indent="-285750" eaLnBrk="1" hangingPunct="1">
              <a:lnSpc>
                <a:spcPct val="80000"/>
              </a:lnSpc>
              <a:spcBef>
                <a:spcPct val="20000"/>
              </a:spcBef>
              <a:buClr>
                <a:schemeClr val="tx1"/>
              </a:buClr>
            </a:pPr>
            <a:r>
              <a:rPr lang="en-US" altLang="en-US" sz="2600" dirty="0" smtClean="0"/>
              <a:t>Imposes high standard of care on fiduciary advisors</a:t>
            </a:r>
          </a:p>
          <a:p>
            <a:pPr marL="682625" lvl="1" indent="-285750" eaLnBrk="1" hangingPunct="1">
              <a:lnSpc>
                <a:spcPct val="80000"/>
              </a:lnSpc>
              <a:spcBef>
                <a:spcPct val="20000"/>
              </a:spcBef>
              <a:buClr>
                <a:schemeClr val="tx1"/>
              </a:buClr>
            </a:pPr>
            <a:r>
              <a:rPr lang="en-US" altLang="en-US" sz="2600" dirty="0" smtClean="0"/>
              <a:t>Same high standard imposed on plan sponsors</a:t>
            </a:r>
          </a:p>
          <a:p>
            <a:pPr marL="282575" eaLnBrk="1" hangingPunct="1">
              <a:lnSpc>
                <a:spcPct val="80000"/>
              </a:lnSpc>
              <a:spcBef>
                <a:spcPts val="1200"/>
              </a:spcBef>
              <a:buClr>
                <a:schemeClr val="tx1"/>
              </a:buClr>
            </a:pPr>
            <a:r>
              <a:rPr lang="en-US" altLang="en-US" dirty="0" smtClean="0"/>
              <a:t>Many sponsors do not understand plan administration or ERISA requirements</a:t>
            </a:r>
            <a:endParaRPr lang="en-US" altLang="en-US" dirty="0"/>
          </a:p>
          <a:p>
            <a:pPr marL="682625" lvl="1" indent="-285750" eaLnBrk="1" hangingPunct="1">
              <a:lnSpc>
                <a:spcPct val="80000"/>
              </a:lnSpc>
              <a:spcBef>
                <a:spcPct val="20000"/>
              </a:spcBef>
              <a:buClr>
                <a:schemeClr val="tx1"/>
              </a:buClr>
            </a:pPr>
            <a:r>
              <a:rPr lang="en-US" altLang="en-US" sz="2600" dirty="0" smtClean="0"/>
              <a:t>Currently rely on non-fiduciary providers</a:t>
            </a:r>
          </a:p>
          <a:p>
            <a:pPr marL="682625" lvl="1" indent="-285750" eaLnBrk="1" hangingPunct="1">
              <a:lnSpc>
                <a:spcPct val="80000"/>
              </a:lnSpc>
              <a:spcBef>
                <a:spcPct val="20000"/>
              </a:spcBef>
              <a:buClr>
                <a:schemeClr val="tx1"/>
              </a:buClr>
            </a:pPr>
            <a:r>
              <a:rPr lang="en-US" altLang="en-US" sz="2600" dirty="0" smtClean="0"/>
              <a:t>Fiduciary risk for oversight failures</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4" end="4"/>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3" end="3"/>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5" end="5"/>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0" end="0"/>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1" end="1"/>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6261FA6-24B1-4006-AF96-55A6B3F41986}" type="slidenum">
              <a:rPr lang="en-US"/>
              <a:pPr>
                <a:defRPr/>
              </a:pPr>
              <a:t>4</a:t>
            </a:fld>
            <a:endParaRPr lang="en-US" dirty="0"/>
          </a:p>
        </p:txBody>
      </p:sp>
      <p:sp>
        <p:nvSpPr>
          <p:cNvPr id="23555" name="Rectangle 2"/>
          <p:cNvSpPr>
            <a:spLocks noGrp="1" noChangeArrowheads="1"/>
          </p:cNvSpPr>
          <p:nvPr>
            <p:ph type="title" idx="4294967295"/>
          </p:nvPr>
        </p:nvSpPr>
        <p:spPr bwMode="auto">
          <a:xfrm>
            <a:off x="9906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Plan Sponsor’s Advantage </a:t>
            </a:r>
            <a:br>
              <a:rPr lang="en-US" altLang="en-US" sz="3600" b="1" dirty="0" smtClean="0">
                <a:effectLst/>
              </a:rPr>
            </a:br>
            <a:r>
              <a:rPr lang="en-US" altLang="en-US" sz="3600" b="1" dirty="0" smtClean="0">
                <a:effectLst/>
              </a:rPr>
              <a:t>in Hiring 3(16) Fiduciary</a:t>
            </a:r>
          </a:p>
        </p:txBody>
      </p:sp>
      <p:sp>
        <p:nvSpPr>
          <p:cNvPr id="2" name="Rectangle 3"/>
          <p:cNvSpPr>
            <a:spLocks noGrp="1" noChangeArrowheads="1"/>
          </p:cNvSpPr>
          <p:nvPr>
            <p:ph idx="4294967295"/>
          </p:nvPr>
        </p:nvSpPr>
        <p:spPr>
          <a:xfrm>
            <a:off x="990600" y="1371600"/>
            <a:ext cx="8153400" cy="4572000"/>
          </a:xfrm>
        </p:spPr>
        <p:txBody>
          <a:bodyPr/>
          <a:lstStyle/>
          <a:p>
            <a:pPr marL="407987" indent="-285750" eaLnBrk="1" hangingPunct="1">
              <a:lnSpc>
                <a:spcPct val="80000"/>
              </a:lnSpc>
              <a:spcBef>
                <a:spcPct val="20000"/>
              </a:spcBef>
              <a:buClr>
                <a:schemeClr val="tx1"/>
              </a:buClr>
            </a:pPr>
            <a:r>
              <a:rPr lang="en-US" altLang="en-US" sz="3000" dirty="0" smtClean="0"/>
              <a:t>“Outsourcing</a:t>
            </a:r>
            <a:r>
              <a:rPr lang="en-US" altLang="en-US" sz="3000" dirty="0"/>
              <a:t>” </a:t>
            </a:r>
            <a:r>
              <a:rPr lang="en-US" altLang="en-US" sz="3000" dirty="0" smtClean="0"/>
              <a:t>of 3(16) Duties and Related Risks</a:t>
            </a:r>
            <a:endParaRPr lang="en-US" altLang="en-US" sz="3000" dirty="0"/>
          </a:p>
          <a:p>
            <a:pPr marL="682625" lvl="1" indent="-285750" eaLnBrk="1" hangingPunct="1">
              <a:lnSpc>
                <a:spcPct val="80000"/>
              </a:lnSpc>
              <a:spcBef>
                <a:spcPct val="20000"/>
              </a:spcBef>
              <a:buClr>
                <a:schemeClr val="tx1"/>
              </a:buClr>
            </a:pPr>
            <a:r>
              <a:rPr lang="en-US" altLang="en-US" sz="2600" dirty="0" smtClean="0"/>
              <a:t>Plan sponsor formally designates third party as 3(16) Fiduciary</a:t>
            </a:r>
          </a:p>
          <a:p>
            <a:pPr marL="682625" lvl="1" indent="-285750" eaLnBrk="1" hangingPunct="1">
              <a:lnSpc>
                <a:spcPct val="80000"/>
              </a:lnSpc>
              <a:spcBef>
                <a:spcPct val="20000"/>
              </a:spcBef>
              <a:buClr>
                <a:schemeClr val="tx1"/>
              </a:buClr>
            </a:pPr>
            <a:r>
              <a:rPr lang="en-US" altLang="en-US" sz="2600" dirty="0" smtClean="0"/>
              <a:t>Key 3(16) duties for reporting and disclosure are transferred</a:t>
            </a:r>
          </a:p>
          <a:p>
            <a:pPr marL="682625" lvl="1" indent="-285750" eaLnBrk="1" hangingPunct="1">
              <a:lnSpc>
                <a:spcPct val="80000"/>
              </a:lnSpc>
              <a:spcBef>
                <a:spcPct val="20000"/>
              </a:spcBef>
              <a:buClr>
                <a:schemeClr val="tx1"/>
              </a:buClr>
            </a:pPr>
            <a:r>
              <a:rPr lang="en-US" altLang="en-US" sz="2600" dirty="0" smtClean="0"/>
              <a:t>Other fiduciary oversight responsibilities may be delegated</a:t>
            </a:r>
          </a:p>
          <a:p>
            <a:pPr marL="682625" lvl="1" indent="-285750" eaLnBrk="1" hangingPunct="1">
              <a:lnSpc>
                <a:spcPct val="80000"/>
              </a:lnSpc>
              <a:spcBef>
                <a:spcPct val="20000"/>
              </a:spcBef>
              <a:buClr>
                <a:schemeClr val="tx1"/>
              </a:buClr>
            </a:pPr>
            <a:r>
              <a:rPr lang="en-US" altLang="en-US" sz="2600" dirty="0" smtClean="0"/>
              <a:t>Fiduciary duty (and related fiduciary risk) transferred to third party</a:t>
            </a:r>
          </a:p>
        </p:txBody>
      </p:sp>
    </p:spTree>
    <p:extLst>
      <p:ext uri="{BB962C8B-B14F-4D97-AF65-F5344CB8AC3E}">
        <p14:creationId xmlns:p14="http://schemas.microsoft.com/office/powerpoint/2010/main" val="402173472"/>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916CA753-9887-49B5-9E97-7F9FCD838E57}" type="slidenum">
              <a:rPr lang="en-US"/>
              <a:pPr>
                <a:defRPr/>
              </a:pPr>
              <a:t>5</a:t>
            </a:fld>
            <a:endParaRPr lang="en-US" dirty="0"/>
          </a:p>
        </p:txBody>
      </p:sp>
      <p:sp>
        <p:nvSpPr>
          <p:cNvPr id="9219" name="Rectangle 2"/>
          <p:cNvSpPr>
            <a:spLocks noGrp="1" noChangeArrowheads="1"/>
          </p:cNvSpPr>
          <p:nvPr>
            <p:ph type="title" idx="4294967295"/>
          </p:nvPr>
        </p:nvSpPr>
        <p:spPr bwMode="auto">
          <a:xfrm>
            <a:off x="1066800" y="152400"/>
            <a:ext cx="8077200" cy="685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What is a 3(16) Fiduciary?</a:t>
            </a:r>
          </a:p>
        </p:txBody>
      </p:sp>
      <p:sp>
        <p:nvSpPr>
          <p:cNvPr id="2" name="Rectangle 3"/>
          <p:cNvSpPr>
            <a:spLocks noGrp="1" noChangeArrowheads="1"/>
          </p:cNvSpPr>
          <p:nvPr>
            <p:ph idx="4294967295"/>
          </p:nvPr>
        </p:nvSpPr>
        <p:spPr>
          <a:xfrm>
            <a:off x="990600" y="914400"/>
            <a:ext cx="8153400" cy="4572000"/>
          </a:xfrm>
        </p:spPr>
        <p:txBody>
          <a:bodyPr/>
          <a:lstStyle/>
          <a:p>
            <a:pPr marL="282575" eaLnBrk="1" hangingPunct="1">
              <a:lnSpc>
                <a:spcPct val="80000"/>
              </a:lnSpc>
              <a:spcBef>
                <a:spcPct val="20000"/>
              </a:spcBef>
              <a:buClr>
                <a:schemeClr val="tx1"/>
              </a:buClr>
            </a:pPr>
            <a:r>
              <a:rPr lang="en-US" altLang="en-US" dirty="0" smtClean="0"/>
              <a:t>Business Definition</a:t>
            </a:r>
          </a:p>
          <a:p>
            <a:pPr marL="682625" lvl="1" indent="-285750" eaLnBrk="1" hangingPunct="1">
              <a:lnSpc>
                <a:spcPct val="80000"/>
              </a:lnSpc>
              <a:spcBef>
                <a:spcPct val="20000"/>
              </a:spcBef>
              <a:buClr>
                <a:schemeClr val="tx1"/>
              </a:buClr>
            </a:pPr>
            <a:r>
              <a:rPr lang="en-US" altLang="en-US" sz="2600" dirty="0" smtClean="0"/>
              <a:t>Third party that takes on substantial plan management responsibilities</a:t>
            </a:r>
          </a:p>
          <a:p>
            <a:pPr marL="682625" lvl="1" indent="-285750" eaLnBrk="1" hangingPunct="1">
              <a:lnSpc>
                <a:spcPct val="80000"/>
              </a:lnSpc>
              <a:spcBef>
                <a:spcPct val="20000"/>
              </a:spcBef>
              <a:buClr>
                <a:schemeClr val="tx1"/>
              </a:buClr>
            </a:pPr>
            <a:r>
              <a:rPr lang="en-US" altLang="en-US" sz="2600" dirty="0" smtClean="0"/>
              <a:t>Employers traditionally retained these duties</a:t>
            </a:r>
          </a:p>
          <a:p>
            <a:pPr marL="282575" eaLnBrk="1" hangingPunct="1">
              <a:lnSpc>
                <a:spcPct val="80000"/>
              </a:lnSpc>
              <a:spcBef>
                <a:spcPct val="50000"/>
              </a:spcBef>
              <a:buClr>
                <a:schemeClr val="tx1"/>
              </a:buClr>
            </a:pPr>
            <a:r>
              <a:rPr lang="en-US" altLang="en-US" dirty="0" smtClean="0"/>
              <a:t>Observations</a:t>
            </a:r>
          </a:p>
          <a:p>
            <a:pPr marL="682625" lvl="1" indent="-285750" eaLnBrk="1" hangingPunct="1">
              <a:lnSpc>
                <a:spcPct val="80000"/>
              </a:lnSpc>
              <a:spcBef>
                <a:spcPct val="20000"/>
              </a:spcBef>
              <a:buClr>
                <a:schemeClr val="tx1"/>
              </a:buClr>
            </a:pPr>
            <a:r>
              <a:rPr lang="en-US" altLang="en-US" sz="2600" dirty="0" smtClean="0"/>
              <a:t>Business definition refers </a:t>
            </a:r>
            <a:r>
              <a:rPr lang="en-US" altLang="en-US" sz="2600" dirty="0"/>
              <a:t>to a mix of </a:t>
            </a:r>
            <a:r>
              <a:rPr lang="en-US" altLang="en-US" sz="2600" dirty="0" smtClean="0"/>
              <a:t>2 legal roles:                      - </a:t>
            </a:r>
            <a:r>
              <a:rPr lang="en-US" altLang="en-US" sz="2600" i="1" dirty="0" smtClean="0"/>
              <a:t>Administrator</a:t>
            </a:r>
            <a:r>
              <a:rPr lang="en-US" altLang="en-US" sz="2600" dirty="0" smtClean="0"/>
              <a:t> as defined in ERISA Section 3(16)          - </a:t>
            </a:r>
            <a:r>
              <a:rPr lang="en-US" altLang="en-US" sz="2600" i="1" dirty="0" smtClean="0"/>
              <a:t>Named </a:t>
            </a:r>
            <a:r>
              <a:rPr lang="en-US" altLang="en-US" sz="2600" i="1" dirty="0"/>
              <a:t>Fiduciary</a:t>
            </a:r>
          </a:p>
          <a:p>
            <a:pPr marL="682625" lvl="1" indent="-285750" eaLnBrk="1" hangingPunct="1">
              <a:lnSpc>
                <a:spcPct val="80000"/>
              </a:lnSpc>
              <a:spcBef>
                <a:spcPct val="20000"/>
              </a:spcBef>
              <a:buClr>
                <a:schemeClr val="tx1"/>
              </a:buClr>
            </a:pPr>
            <a:r>
              <a:rPr lang="en-US" altLang="en-US" sz="2600" dirty="0" smtClean="0"/>
              <a:t>Legal definition varies from business definition</a:t>
            </a:r>
          </a:p>
          <a:p>
            <a:pPr marL="682625" lvl="1" indent="-285750" eaLnBrk="1" hangingPunct="1">
              <a:lnSpc>
                <a:spcPct val="80000"/>
              </a:lnSpc>
              <a:spcBef>
                <a:spcPct val="20000"/>
              </a:spcBef>
              <a:buClr>
                <a:schemeClr val="tx1"/>
              </a:buClr>
            </a:pPr>
            <a:r>
              <a:rPr lang="en-US" altLang="en-US" sz="2600" dirty="0" smtClean="0"/>
              <a:t>Scope of third party’s role can vary considerably</a:t>
            </a:r>
          </a:p>
          <a:p>
            <a:pPr marL="682625" lvl="1" indent="-285750" eaLnBrk="1" hangingPunct="1">
              <a:lnSpc>
                <a:spcPct val="80000"/>
              </a:lnSpc>
              <a:spcBef>
                <a:spcPct val="20000"/>
              </a:spcBef>
              <a:buClr>
                <a:schemeClr val="tx1"/>
              </a:buClr>
            </a:pPr>
            <a:endParaRPr lang="en-US" altLang="en-US" sz="26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3" end="3"/>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4" end="4"/>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5" end="5"/>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6" end="6"/>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0" end="0"/>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1" end="1"/>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905FB9A-07F9-4385-9755-573A4185496C}" type="slidenum">
              <a:rPr lang="en-US"/>
              <a:pPr>
                <a:defRPr/>
              </a:pPr>
              <a:t>6</a:t>
            </a:fld>
            <a:endParaRPr lang="en-US" dirty="0"/>
          </a:p>
        </p:txBody>
      </p:sp>
      <p:sp>
        <p:nvSpPr>
          <p:cNvPr id="11267" name="Rectangle 2"/>
          <p:cNvSpPr>
            <a:spLocks noGrp="1" noChangeArrowheads="1"/>
          </p:cNvSpPr>
          <p:nvPr>
            <p:ph type="title" idx="4294967295"/>
          </p:nvPr>
        </p:nvSpPr>
        <p:spPr bwMode="auto">
          <a:xfrm>
            <a:off x="10668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Legal Definition of 3(16) Administrator</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“Administrator” Defined in Section 3(16)</a:t>
            </a:r>
          </a:p>
          <a:p>
            <a:pPr marL="682625" lvl="1" indent="-285750" eaLnBrk="1" hangingPunct="1">
              <a:lnSpc>
                <a:spcPct val="80000"/>
              </a:lnSpc>
              <a:spcBef>
                <a:spcPct val="20000"/>
              </a:spcBef>
              <a:buClr>
                <a:schemeClr val="tx1"/>
              </a:buClr>
            </a:pPr>
            <a:r>
              <a:rPr lang="en-US" altLang="en-US" sz="2600" dirty="0" smtClean="0"/>
              <a:t>Special fiduciary designated in plan document</a:t>
            </a:r>
          </a:p>
          <a:p>
            <a:pPr marL="682625" lvl="1" indent="-285750" eaLnBrk="1" hangingPunct="1">
              <a:lnSpc>
                <a:spcPct val="80000"/>
              </a:lnSpc>
              <a:spcBef>
                <a:spcPct val="20000"/>
              </a:spcBef>
              <a:buClr>
                <a:schemeClr val="tx1"/>
              </a:buClr>
            </a:pPr>
            <a:r>
              <a:rPr lang="en-US" altLang="en-US" sz="2600" dirty="0" smtClean="0"/>
              <a:t>Employer is plan’s 3(16) Administrator by default</a:t>
            </a:r>
          </a:p>
          <a:p>
            <a:pPr marL="682625" lvl="1" indent="-285750" eaLnBrk="1" hangingPunct="1">
              <a:lnSpc>
                <a:spcPct val="80000"/>
              </a:lnSpc>
              <a:spcBef>
                <a:spcPct val="20000"/>
              </a:spcBef>
              <a:buClr>
                <a:schemeClr val="tx1"/>
              </a:buClr>
            </a:pPr>
            <a:r>
              <a:rPr lang="en-US" altLang="en-US" sz="2600" dirty="0" smtClean="0"/>
              <a:t>Has ERISA reporting and disclosure duties</a:t>
            </a:r>
          </a:p>
          <a:p>
            <a:pPr marL="682625" lvl="1" indent="-285750" eaLnBrk="1" hangingPunct="1">
              <a:lnSpc>
                <a:spcPct val="80000"/>
              </a:lnSpc>
              <a:spcBef>
                <a:spcPct val="20000"/>
              </a:spcBef>
              <a:buClr>
                <a:schemeClr val="tx1"/>
              </a:buClr>
            </a:pPr>
            <a:r>
              <a:rPr lang="en-US" altLang="en-US" sz="2600" dirty="0" smtClean="0"/>
              <a:t>Does not refer to traditional TPA firms providing non-fiduciary services</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F809BF7B-63BD-4088-910A-9E3866797628}" type="slidenum">
              <a:rPr lang="en-US"/>
              <a:pPr>
                <a:defRPr/>
              </a:pPr>
              <a:t>7</a:t>
            </a:fld>
            <a:endParaRPr lang="en-US" dirty="0"/>
          </a:p>
        </p:txBody>
      </p:sp>
      <p:sp>
        <p:nvSpPr>
          <p:cNvPr id="12291" name="Rectangle 2"/>
          <p:cNvSpPr>
            <a:spLocks noGrp="1" noChangeArrowheads="1"/>
          </p:cNvSpPr>
          <p:nvPr>
            <p:ph type="title" idx="4294967295"/>
          </p:nvPr>
        </p:nvSpPr>
        <p:spPr bwMode="auto">
          <a:xfrm>
            <a:off x="10668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Reporting and Disclosure Duties </a:t>
            </a:r>
            <a:br>
              <a:rPr lang="en-US" altLang="en-US" sz="3600" b="1" dirty="0" smtClean="0">
                <a:effectLst/>
              </a:rPr>
            </a:br>
            <a:r>
              <a:rPr lang="en-US" altLang="en-US" sz="3600" b="1" dirty="0" smtClean="0">
                <a:effectLst/>
              </a:rPr>
              <a:t>of 3(16) Administrator</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Special Duties Imposed on 3(16) Administrator</a:t>
            </a:r>
          </a:p>
          <a:p>
            <a:pPr marL="682625" lvl="1" indent="-285750" eaLnBrk="1" hangingPunct="1">
              <a:lnSpc>
                <a:spcPct val="80000"/>
              </a:lnSpc>
              <a:spcBef>
                <a:spcPct val="20000"/>
              </a:spcBef>
              <a:buClr>
                <a:schemeClr val="tx1"/>
              </a:buClr>
            </a:pPr>
            <a:r>
              <a:rPr lang="en-US" altLang="en-US" sz="2600" dirty="0" smtClean="0"/>
              <a:t>Provide SPDs</a:t>
            </a:r>
          </a:p>
          <a:p>
            <a:pPr marL="682625" lvl="1" indent="-285750" eaLnBrk="1" hangingPunct="1">
              <a:lnSpc>
                <a:spcPct val="80000"/>
              </a:lnSpc>
              <a:spcBef>
                <a:spcPct val="20000"/>
              </a:spcBef>
              <a:buClr>
                <a:schemeClr val="tx1"/>
              </a:buClr>
            </a:pPr>
            <a:r>
              <a:rPr lang="en-US" altLang="en-US" sz="2600" dirty="0" smtClean="0"/>
              <a:t>Provide Benefit Statements</a:t>
            </a:r>
          </a:p>
          <a:p>
            <a:pPr marL="682625" lvl="1" indent="-285750" eaLnBrk="1" hangingPunct="1">
              <a:lnSpc>
                <a:spcPct val="80000"/>
              </a:lnSpc>
              <a:spcBef>
                <a:spcPct val="20000"/>
              </a:spcBef>
              <a:buClr>
                <a:schemeClr val="tx1"/>
              </a:buClr>
            </a:pPr>
            <a:r>
              <a:rPr lang="en-US" altLang="en-US" sz="2600" dirty="0" smtClean="0"/>
              <a:t>Provide 404a-5 Participant Disclosures</a:t>
            </a:r>
          </a:p>
          <a:p>
            <a:pPr marL="682625" lvl="1" indent="-285750" eaLnBrk="1" hangingPunct="1">
              <a:lnSpc>
                <a:spcPct val="80000"/>
              </a:lnSpc>
              <a:spcBef>
                <a:spcPct val="20000"/>
              </a:spcBef>
              <a:buClr>
                <a:schemeClr val="tx1"/>
              </a:buClr>
            </a:pPr>
            <a:r>
              <a:rPr lang="en-US" altLang="en-US" sz="2600" dirty="0" smtClean="0"/>
              <a:t>Provide Plan Document (upon request)</a:t>
            </a:r>
          </a:p>
          <a:p>
            <a:pPr marL="682625" lvl="1" indent="-285750" eaLnBrk="1" hangingPunct="1">
              <a:lnSpc>
                <a:spcPct val="80000"/>
              </a:lnSpc>
              <a:spcBef>
                <a:spcPct val="20000"/>
              </a:spcBef>
              <a:buClr>
                <a:schemeClr val="tx1"/>
              </a:buClr>
            </a:pPr>
            <a:r>
              <a:rPr lang="en-US" altLang="en-US" sz="2600" dirty="0" smtClean="0"/>
              <a:t>Sign and File Form 5500</a:t>
            </a:r>
          </a:p>
          <a:p>
            <a:pPr marL="682625" lvl="1" indent="-285750" eaLnBrk="1" hangingPunct="1">
              <a:lnSpc>
                <a:spcPct val="80000"/>
              </a:lnSpc>
              <a:spcBef>
                <a:spcPct val="20000"/>
              </a:spcBef>
              <a:buClr>
                <a:schemeClr val="tx1"/>
              </a:buClr>
            </a:pPr>
            <a:r>
              <a:rPr lang="en-US" altLang="en-US" sz="2600" dirty="0" smtClean="0"/>
              <a:t>Arrange for Plan’s Financial Audit (as necessary)</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2">
                                            <p:txEl>
                                              <p:pRg st="6" end="6"/>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9B00B99-7C2A-45D0-8E2B-87C45AC3E887}" type="slidenum">
              <a:rPr lang="en-US"/>
              <a:pPr>
                <a:defRPr/>
              </a:pPr>
              <a:t>8</a:t>
            </a:fld>
            <a:endParaRPr lang="en-US" dirty="0"/>
          </a:p>
        </p:txBody>
      </p:sp>
      <p:sp>
        <p:nvSpPr>
          <p:cNvPr id="10243" name="Rectangle 2"/>
          <p:cNvSpPr>
            <a:spLocks noGrp="1" noChangeArrowheads="1"/>
          </p:cNvSpPr>
          <p:nvPr>
            <p:ph type="title" idx="4294967295"/>
          </p:nvPr>
        </p:nvSpPr>
        <p:spPr bwMode="auto">
          <a:xfrm>
            <a:off x="1066800" y="76200"/>
            <a:ext cx="80772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Legal Definition of Named Fiduciary</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Definition of “Named Fiduciary”</a:t>
            </a:r>
          </a:p>
          <a:p>
            <a:pPr marL="682625" lvl="1" indent="-285750" eaLnBrk="1" hangingPunct="1">
              <a:lnSpc>
                <a:spcPct val="80000"/>
              </a:lnSpc>
              <a:spcBef>
                <a:spcPct val="20000"/>
              </a:spcBef>
              <a:buClr>
                <a:schemeClr val="tx1"/>
              </a:buClr>
            </a:pPr>
            <a:r>
              <a:rPr lang="en-US" altLang="en-US" sz="2600" dirty="0" smtClean="0"/>
              <a:t>Named in plan document</a:t>
            </a:r>
          </a:p>
          <a:p>
            <a:pPr marL="682625" lvl="1" indent="-285750" eaLnBrk="1" hangingPunct="1">
              <a:lnSpc>
                <a:spcPct val="80000"/>
              </a:lnSpc>
              <a:spcBef>
                <a:spcPct val="20000"/>
              </a:spcBef>
              <a:buClr>
                <a:schemeClr val="tx1"/>
              </a:buClr>
            </a:pPr>
            <a:r>
              <a:rPr lang="en-US" altLang="en-US" sz="2600" dirty="0" smtClean="0"/>
              <a:t>Employer traditionally serves in this role</a:t>
            </a:r>
          </a:p>
          <a:p>
            <a:pPr marL="282575" eaLnBrk="1" hangingPunct="1">
              <a:lnSpc>
                <a:spcPct val="80000"/>
              </a:lnSpc>
              <a:spcBef>
                <a:spcPct val="50000"/>
              </a:spcBef>
              <a:buClr>
                <a:schemeClr val="tx1"/>
              </a:buClr>
            </a:pPr>
            <a:r>
              <a:rPr lang="en-US" altLang="en-US" dirty="0" smtClean="0"/>
              <a:t>Powers of Named Fiduciary</a:t>
            </a:r>
            <a:endParaRPr lang="en-US" altLang="en-US" sz="2600" dirty="0" smtClean="0"/>
          </a:p>
          <a:p>
            <a:pPr marL="682625" lvl="1" indent="-285750" eaLnBrk="1" hangingPunct="1">
              <a:lnSpc>
                <a:spcPct val="80000"/>
              </a:lnSpc>
              <a:spcBef>
                <a:spcPct val="20000"/>
              </a:spcBef>
              <a:buClr>
                <a:schemeClr val="tx1"/>
              </a:buClr>
            </a:pPr>
            <a:r>
              <a:rPr lang="en-US" altLang="en-US" sz="2600" dirty="0" smtClean="0"/>
              <a:t>Managing investment menu</a:t>
            </a:r>
          </a:p>
          <a:p>
            <a:pPr marL="682625" lvl="1" indent="-285750" eaLnBrk="1" hangingPunct="1">
              <a:lnSpc>
                <a:spcPct val="80000"/>
              </a:lnSpc>
              <a:spcBef>
                <a:spcPct val="20000"/>
              </a:spcBef>
              <a:buClr>
                <a:schemeClr val="tx1"/>
              </a:buClr>
            </a:pPr>
            <a:r>
              <a:rPr lang="en-US" altLang="en-US" sz="2600" dirty="0" smtClean="0"/>
              <a:t>Administration of plan</a:t>
            </a:r>
          </a:p>
          <a:p>
            <a:pPr marL="682625" lvl="1" indent="-285750" eaLnBrk="1" hangingPunct="1">
              <a:lnSpc>
                <a:spcPct val="80000"/>
              </a:lnSpc>
              <a:spcBef>
                <a:spcPct val="20000"/>
              </a:spcBef>
              <a:buClr>
                <a:schemeClr val="tx1"/>
              </a:buClr>
            </a:pPr>
            <a:r>
              <a:rPr lang="en-US" altLang="en-US" sz="2600" dirty="0" smtClean="0"/>
              <a:t>Engaging service providers</a:t>
            </a:r>
          </a:p>
        </p:txBody>
      </p:sp>
    </p:spTree>
    <p:extLst>
      <p:ext uri="{BB962C8B-B14F-4D97-AF65-F5344CB8AC3E}">
        <p14:creationId xmlns:p14="http://schemas.microsoft.com/office/powerpoint/2010/main" val="3055061890"/>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3" end="3"/>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4" end="4"/>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5" end="5"/>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6" end="6"/>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0" end="0"/>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1" end="1"/>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D41295A-3C10-4DAC-A582-CE75BF9E48CA}" type="slidenum">
              <a:rPr lang="en-US"/>
              <a:pPr>
                <a:defRPr/>
              </a:pPr>
              <a:t>9</a:t>
            </a:fld>
            <a:endParaRPr lang="en-US" dirty="0"/>
          </a:p>
        </p:txBody>
      </p:sp>
      <p:sp>
        <p:nvSpPr>
          <p:cNvPr id="13315" name="Rectangle 2"/>
          <p:cNvSpPr>
            <a:spLocks noGrp="1" noChangeArrowheads="1"/>
          </p:cNvSpPr>
          <p:nvPr>
            <p:ph type="title" idx="4294967295"/>
          </p:nvPr>
        </p:nvSpPr>
        <p:spPr bwMode="auto">
          <a:xfrm>
            <a:off x="1066800" y="0"/>
            <a:ext cx="80772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Employer’s Traditional Role</a:t>
            </a:r>
          </a:p>
        </p:txBody>
      </p:sp>
      <p:sp>
        <p:nvSpPr>
          <p:cNvPr id="2" name="Rectangle 3"/>
          <p:cNvSpPr>
            <a:spLocks noGrp="1" noChangeArrowheads="1"/>
          </p:cNvSpPr>
          <p:nvPr>
            <p:ph idx="4294967295"/>
          </p:nvPr>
        </p:nvSpPr>
        <p:spPr>
          <a:xfrm>
            <a:off x="990600" y="1143000"/>
            <a:ext cx="8153400" cy="4800600"/>
          </a:xfrm>
        </p:spPr>
        <p:txBody>
          <a:bodyPr/>
          <a:lstStyle/>
          <a:p>
            <a:pPr marL="282575" eaLnBrk="1" hangingPunct="1">
              <a:lnSpc>
                <a:spcPct val="80000"/>
              </a:lnSpc>
              <a:spcBef>
                <a:spcPct val="20000"/>
              </a:spcBef>
              <a:buClr>
                <a:schemeClr val="tx1"/>
              </a:buClr>
            </a:pPr>
            <a:r>
              <a:rPr lang="en-US" altLang="en-US" dirty="0" smtClean="0"/>
              <a:t>Serves as 3(16) Fiduciary</a:t>
            </a:r>
          </a:p>
          <a:p>
            <a:pPr marL="682625" lvl="1" indent="-285750" eaLnBrk="1" hangingPunct="1">
              <a:lnSpc>
                <a:spcPct val="80000"/>
              </a:lnSpc>
              <a:spcBef>
                <a:spcPct val="20000"/>
              </a:spcBef>
              <a:buClr>
                <a:schemeClr val="tx1"/>
              </a:buClr>
            </a:pPr>
            <a:r>
              <a:rPr lang="en-US" altLang="en-US" sz="2600" dirty="0" smtClean="0"/>
              <a:t>Plan document designates employer as 3(16) Administrator</a:t>
            </a:r>
          </a:p>
          <a:p>
            <a:pPr marL="682625" lvl="1" indent="-285750" eaLnBrk="1" hangingPunct="1">
              <a:lnSpc>
                <a:spcPct val="80000"/>
              </a:lnSpc>
              <a:spcBef>
                <a:spcPct val="20000"/>
              </a:spcBef>
              <a:buClr>
                <a:schemeClr val="tx1"/>
              </a:buClr>
            </a:pPr>
            <a:r>
              <a:rPr lang="en-US" altLang="en-US" sz="2600" dirty="0" smtClean="0"/>
              <a:t>Participant disclosures prepared by plan’s TPA, but employer retains ultimate responsibility</a:t>
            </a:r>
          </a:p>
          <a:p>
            <a:pPr marL="682625" lvl="1" indent="-285750" eaLnBrk="1" hangingPunct="1">
              <a:lnSpc>
                <a:spcPct val="80000"/>
              </a:lnSpc>
              <a:spcBef>
                <a:spcPct val="20000"/>
              </a:spcBef>
              <a:buClr>
                <a:schemeClr val="tx1"/>
              </a:buClr>
            </a:pPr>
            <a:r>
              <a:rPr lang="en-US" altLang="en-US" sz="2600" dirty="0" smtClean="0"/>
              <a:t>TPA prepares Form 5500 and employer reviews/signs</a:t>
            </a:r>
          </a:p>
          <a:p>
            <a:pPr marL="682625" lvl="1" indent="-285750" eaLnBrk="1" hangingPunct="1">
              <a:lnSpc>
                <a:spcPct val="80000"/>
              </a:lnSpc>
              <a:spcBef>
                <a:spcPct val="20000"/>
              </a:spcBef>
              <a:buClr>
                <a:schemeClr val="tx1"/>
              </a:buClr>
            </a:pPr>
            <a:r>
              <a:rPr lang="en-US" altLang="en-US" sz="2600" dirty="0" smtClean="0"/>
              <a:t>Employer must arrange for audit (for large plans only)</a:t>
            </a:r>
          </a:p>
        </p:txBody>
      </p:sp>
    </p:spTree>
    <p:extLst>
      <p:ext uri="{BB962C8B-B14F-4D97-AF65-F5344CB8AC3E}">
        <p14:creationId xmlns:p14="http://schemas.microsoft.com/office/powerpoint/2010/main" val="1761891708"/>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D41295A-3C10-4DAC-A582-CE75BF9E48CA}" type="slidenum">
              <a:rPr lang="en-US"/>
              <a:pPr>
                <a:defRPr/>
              </a:pPr>
              <a:t>10</a:t>
            </a:fld>
            <a:endParaRPr lang="en-US" dirty="0"/>
          </a:p>
        </p:txBody>
      </p:sp>
      <p:sp>
        <p:nvSpPr>
          <p:cNvPr id="13315" name="Rectangle 2"/>
          <p:cNvSpPr>
            <a:spLocks noGrp="1" noChangeArrowheads="1"/>
          </p:cNvSpPr>
          <p:nvPr>
            <p:ph type="title" idx="4294967295"/>
          </p:nvPr>
        </p:nvSpPr>
        <p:spPr bwMode="auto">
          <a:xfrm>
            <a:off x="1066800" y="0"/>
            <a:ext cx="80772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Employer’s Traditional Role</a:t>
            </a:r>
          </a:p>
        </p:txBody>
      </p:sp>
      <p:sp>
        <p:nvSpPr>
          <p:cNvPr id="2" name="Rectangle 3"/>
          <p:cNvSpPr>
            <a:spLocks noGrp="1" noChangeArrowheads="1"/>
          </p:cNvSpPr>
          <p:nvPr>
            <p:ph idx="4294967295"/>
          </p:nvPr>
        </p:nvSpPr>
        <p:spPr>
          <a:xfrm>
            <a:off x="990600" y="1143000"/>
            <a:ext cx="8153400" cy="4800600"/>
          </a:xfrm>
        </p:spPr>
        <p:txBody>
          <a:bodyPr/>
          <a:lstStyle/>
          <a:p>
            <a:pPr marL="282575" eaLnBrk="1" hangingPunct="1">
              <a:lnSpc>
                <a:spcPct val="80000"/>
              </a:lnSpc>
              <a:spcBef>
                <a:spcPct val="20000"/>
              </a:spcBef>
              <a:buClr>
                <a:schemeClr val="tx1"/>
              </a:buClr>
            </a:pPr>
            <a:r>
              <a:rPr lang="en-US" altLang="en-US" dirty="0" smtClean="0"/>
              <a:t>Serves </a:t>
            </a:r>
            <a:r>
              <a:rPr lang="en-US" altLang="en-US" dirty="0"/>
              <a:t>as </a:t>
            </a:r>
            <a:r>
              <a:rPr lang="en-US" altLang="en-US" dirty="0" smtClean="0"/>
              <a:t>Named Fiduciary</a:t>
            </a:r>
            <a:endParaRPr lang="en-US" altLang="en-US" dirty="0"/>
          </a:p>
          <a:p>
            <a:pPr marL="682625" lvl="1" indent="-285750" eaLnBrk="1" hangingPunct="1">
              <a:lnSpc>
                <a:spcPct val="80000"/>
              </a:lnSpc>
              <a:spcBef>
                <a:spcPct val="20000"/>
              </a:spcBef>
              <a:buClr>
                <a:schemeClr val="tx1"/>
              </a:buClr>
            </a:pPr>
            <a:r>
              <a:rPr lang="en-US" altLang="en-US" sz="2600" dirty="0" smtClean="0"/>
              <a:t>Hires and manages providers, including RK/TPA</a:t>
            </a:r>
            <a:endParaRPr lang="en-US" altLang="en-US" sz="2600" dirty="0"/>
          </a:p>
          <a:p>
            <a:pPr marL="682625" lvl="1" indent="-285750" eaLnBrk="1" hangingPunct="1">
              <a:lnSpc>
                <a:spcPct val="80000"/>
              </a:lnSpc>
              <a:spcBef>
                <a:spcPct val="20000"/>
              </a:spcBef>
              <a:buClr>
                <a:schemeClr val="tx1"/>
              </a:buClr>
            </a:pPr>
            <a:r>
              <a:rPr lang="en-US" altLang="en-US" sz="2600" dirty="0" smtClean="0"/>
              <a:t>Oversees plan administration, including compliance</a:t>
            </a:r>
          </a:p>
          <a:p>
            <a:pPr marL="682625" lvl="1" indent="-285750" eaLnBrk="1" hangingPunct="1">
              <a:lnSpc>
                <a:spcPct val="80000"/>
              </a:lnSpc>
              <a:spcBef>
                <a:spcPct val="20000"/>
              </a:spcBef>
              <a:buClr>
                <a:schemeClr val="tx1"/>
              </a:buClr>
            </a:pPr>
            <a:r>
              <a:rPr lang="en-US" altLang="en-US" sz="2600" dirty="0" smtClean="0"/>
              <a:t>Interprets plan and decides benefit claims</a:t>
            </a:r>
          </a:p>
        </p:txBody>
      </p:sp>
    </p:spTree>
    <p:extLst>
      <p:ext uri="{BB962C8B-B14F-4D97-AF65-F5344CB8AC3E}">
        <p14:creationId xmlns:p14="http://schemas.microsoft.com/office/powerpoint/2010/main" val="4157682656"/>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5" presetClass="emph" presetSubtype="0" nodeType="clickEffect">
                                  <p:stCondLst>
                                    <p:cond delay="0"/>
                                  </p:stCondLst>
                                  <p:childTnLst>
                                    <p:set>
                                      <p:cBhvr override="childStyle">
                                        <p:cTn id="6" dur="indefinite"/>
                                        <p:tgtEl>
                                          <p:spTgt spid="2">
                                            <p:txEl>
                                              <p:pRg st="2" end="2"/>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3" end="3"/>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0" end="0"/>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1" end="1"/>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9B00B99-7C2A-45D0-8E2B-87C45AC3E887}" type="slidenum">
              <a:rPr lang="en-US"/>
              <a:pPr>
                <a:defRPr/>
              </a:pPr>
              <a:t>11</a:t>
            </a:fld>
            <a:endParaRPr lang="en-US" dirty="0"/>
          </a:p>
        </p:txBody>
      </p:sp>
      <p:sp>
        <p:nvSpPr>
          <p:cNvPr id="10243" name="Rectangle 2"/>
          <p:cNvSpPr>
            <a:spLocks noGrp="1" noChangeArrowheads="1"/>
          </p:cNvSpPr>
          <p:nvPr>
            <p:ph type="title" idx="4294967295"/>
          </p:nvPr>
        </p:nvSpPr>
        <p:spPr bwMode="auto">
          <a:xfrm>
            <a:off x="1066800" y="76200"/>
            <a:ext cx="80772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a:bodyPr>
          <a:lstStyle/>
          <a:p>
            <a:pPr algn="ctr" eaLnBrk="1" hangingPunct="1"/>
            <a:r>
              <a:rPr lang="en-US" altLang="en-US" sz="3600" b="1" dirty="0" smtClean="0">
                <a:effectLst/>
              </a:rPr>
              <a:t>Transferring Duties from </a:t>
            </a:r>
            <a:br>
              <a:rPr lang="en-US" altLang="en-US" sz="3600" b="1" dirty="0" smtClean="0">
                <a:effectLst/>
              </a:rPr>
            </a:br>
            <a:r>
              <a:rPr lang="en-US" altLang="en-US" sz="3600" b="1" dirty="0" smtClean="0">
                <a:effectLst/>
              </a:rPr>
              <a:t>Plan Sponsor to 3(16) Fiduciary</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“Administrator” Duties</a:t>
            </a:r>
          </a:p>
          <a:p>
            <a:pPr marL="682625" lvl="1" indent="-285750" eaLnBrk="1" hangingPunct="1">
              <a:lnSpc>
                <a:spcPct val="80000"/>
              </a:lnSpc>
              <a:spcBef>
                <a:spcPct val="20000"/>
              </a:spcBef>
              <a:buClr>
                <a:schemeClr val="tx1"/>
              </a:buClr>
            </a:pPr>
            <a:r>
              <a:rPr lang="en-US" altLang="en-US" sz="2600" dirty="0" smtClean="0"/>
              <a:t>Plan document names third party as 3(16) Administrator</a:t>
            </a:r>
          </a:p>
          <a:p>
            <a:pPr marL="682625" lvl="1" indent="-285750" eaLnBrk="1" hangingPunct="1">
              <a:lnSpc>
                <a:spcPct val="80000"/>
              </a:lnSpc>
              <a:spcBef>
                <a:spcPct val="20000"/>
              </a:spcBef>
              <a:buClr>
                <a:schemeClr val="tx1"/>
              </a:buClr>
            </a:pPr>
            <a:r>
              <a:rPr lang="en-US" altLang="en-US" sz="2600" dirty="0" smtClean="0"/>
              <a:t>3(16) Fiduciary becomes responsible for reporting and disclosure requirements under ERISA</a:t>
            </a:r>
          </a:p>
          <a:p>
            <a:pPr marL="282575" eaLnBrk="1" hangingPunct="1">
              <a:lnSpc>
                <a:spcPct val="80000"/>
              </a:lnSpc>
              <a:spcBef>
                <a:spcPct val="50000"/>
              </a:spcBef>
              <a:buClr>
                <a:schemeClr val="tx1"/>
              </a:buClr>
            </a:pPr>
            <a:r>
              <a:rPr lang="en-US" altLang="en-US" dirty="0" smtClean="0"/>
              <a:t>“Named Fiduciary” Duties</a:t>
            </a:r>
            <a:endParaRPr lang="en-US" altLang="en-US" sz="2600" dirty="0" smtClean="0"/>
          </a:p>
          <a:p>
            <a:pPr marL="682625" lvl="1" indent="-285750" eaLnBrk="1" hangingPunct="1">
              <a:lnSpc>
                <a:spcPct val="80000"/>
              </a:lnSpc>
              <a:spcBef>
                <a:spcPct val="20000"/>
              </a:spcBef>
              <a:buClr>
                <a:schemeClr val="tx1"/>
              </a:buClr>
            </a:pPr>
            <a:r>
              <a:rPr lang="en-US" altLang="en-US" sz="2600" dirty="0" smtClean="0"/>
              <a:t>Plan document names third party and employer as Named Fiduciaries</a:t>
            </a:r>
          </a:p>
          <a:p>
            <a:pPr marL="682625" lvl="1" indent="-285750" eaLnBrk="1" hangingPunct="1">
              <a:lnSpc>
                <a:spcPct val="80000"/>
              </a:lnSpc>
              <a:spcBef>
                <a:spcPct val="20000"/>
              </a:spcBef>
              <a:buClr>
                <a:schemeClr val="tx1"/>
              </a:buClr>
            </a:pPr>
            <a:r>
              <a:rPr lang="en-US" altLang="en-US" sz="2600" dirty="0" smtClean="0"/>
              <a:t>3(16) Fiduciary assumes significant plan management responsibilities, but not all</a:t>
            </a:r>
          </a:p>
        </p:txBody>
      </p:sp>
    </p:spTree>
    <p:extLst>
      <p:ext uri="{BB962C8B-B14F-4D97-AF65-F5344CB8AC3E}">
        <p14:creationId xmlns:p14="http://schemas.microsoft.com/office/powerpoint/2010/main" val="3332237979"/>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3" end="3"/>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4" end="4"/>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5" end="5"/>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1" end="1"/>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2" end="2"/>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0" end="0"/>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DDAC198-D16E-4FF1-876F-F178734A7A8E}" type="slidenum">
              <a:rPr lang="en-US"/>
              <a:pPr>
                <a:defRPr/>
              </a:pPr>
              <a:t>12</a:t>
            </a:fld>
            <a:endParaRPr lang="en-US" dirty="0"/>
          </a:p>
        </p:txBody>
      </p:sp>
      <p:sp>
        <p:nvSpPr>
          <p:cNvPr id="18435" name="Rectangle 2"/>
          <p:cNvSpPr>
            <a:spLocks noGrp="1" noChangeArrowheads="1"/>
          </p:cNvSpPr>
          <p:nvPr>
            <p:ph type="title" idx="4294967295"/>
          </p:nvPr>
        </p:nvSpPr>
        <p:spPr bwMode="auto">
          <a:xfrm>
            <a:off x="1066800" y="1588"/>
            <a:ext cx="80772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a:effectLst/>
              </a:rPr>
              <a:t>Risks of Serving as 3(16) Fiduciary</a:t>
            </a:r>
            <a:endParaRPr lang="en-US" altLang="en-US" sz="3600" b="1" dirty="0" smtClean="0">
              <a:effectLst/>
            </a:endParaRPr>
          </a:p>
        </p:txBody>
      </p:sp>
      <p:sp>
        <p:nvSpPr>
          <p:cNvPr id="2" name="Rectangle 3"/>
          <p:cNvSpPr>
            <a:spLocks noGrp="1" noChangeArrowheads="1"/>
          </p:cNvSpPr>
          <p:nvPr>
            <p:ph idx="4294967295"/>
          </p:nvPr>
        </p:nvSpPr>
        <p:spPr>
          <a:xfrm>
            <a:off x="990600" y="1143000"/>
            <a:ext cx="8153400" cy="4572000"/>
          </a:xfrm>
        </p:spPr>
        <p:txBody>
          <a:bodyPr/>
          <a:lstStyle/>
          <a:p>
            <a:pPr marL="282575" eaLnBrk="1" hangingPunct="1">
              <a:lnSpc>
                <a:spcPct val="80000"/>
              </a:lnSpc>
              <a:spcBef>
                <a:spcPct val="20000"/>
              </a:spcBef>
              <a:buClr>
                <a:schemeClr val="tx1"/>
              </a:buClr>
              <a:defRPr/>
            </a:pPr>
            <a:r>
              <a:rPr lang="en-US" dirty="0"/>
              <a:t>High Standard of Care Imposed Under ERISA</a:t>
            </a:r>
          </a:p>
          <a:p>
            <a:pPr marL="682625" lvl="1" indent="-285750" eaLnBrk="1" hangingPunct="1">
              <a:lnSpc>
                <a:spcPct val="80000"/>
              </a:lnSpc>
              <a:spcBef>
                <a:spcPct val="20000"/>
              </a:spcBef>
              <a:buClr>
                <a:schemeClr val="tx1"/>
              </a:buClr>
            </a:pPr>
            <a:r>
              <a:rPr lang="en-US" altLang="en-US" sz="2600" u="sng" dirty="0" smtClean="0"/>
              <a:t>Duty of Loyalty</a:t>
            </a:r>
            <a:r>
              <a:rPr lang="en-US" altLang="en-US" sz="2600" dirty="0" smtClean="0"/>
              <a:t>:  All decisions must be made solely in interest of participants</a:t>
            </a:r>
          </a:p>
          <a:p>
            <a:pPr marL="682625" lvl="1" indent="-285750" eaLnBrk="1" hangingPunct="1">
              <a:lnSpc>
                <a:spcPct val="80000"/>
              </a:lnSpc>
              <a:spcBef>
                <a:spcPct val="20000"/>
              </a:spcBef>
              <a:buClr>
                <a:schemeClr val="tx1"/>
              </a:buClr>
            </a:pPr>
            <a:r>
              <a:rPr lang="en-US" altLang="en-US" sz="2600" u="sng" dirty="0" smtClean="0"/>
              <a:t>Exclusive Purpose</a:t>
            </a:r>
            <a:r>
              <a:rPr lang="en-US" altLang="en-US" sz="2600" dirty="0" smtClean="0"/>
              <a:t>: Fees for service providers must be reasonable</a:t>
            </a:r>
          </a:p>
          <a:p>
            <a:pPr marL="682625" lvl="1" indent="-285750" eaLnBrk="1" hangingPunct="1">
              <a:lnSpc>
                <a:spcPct val="80000"/>
              </a:lnSpc>
              <a:spcBef>
                <a:spcPct val="20000"/>
              </a:spcBef>
              <a:buClr>
                <a:schemeClr val="tx1"/>
              </a:buClr>
            </a:pPr>
            <a:r>
              <a:rPr lang="en-US" altLang="en-US" sz="2600" u="sng" dirty="0" smtClean="0"/>
              <a:t>Duty of Prudence</a:t>
            </a:r>
            <a:r>
              <a:rPr lang="en-US" altLang="en-US" sz="2600" dirty="0" smtClean="0"/>
              <a:t>: Must provide services (including selection of other providers) in a prudent manner</a:t>
            </a:r>
          </a:p>
          <a:p>
            <a:pPr marL="682625" lvl="1" indent="-285750" eaLnBrk="1" hangingPunct="1">
              <a:lnSpc>
                <a:spcPct val="80000"/>
              </a:lnSpc>
              <a:spcBef>
                <a:spcPct val="20000"/>
              </a:spcBef>
              <a:buClr>
                <a:schemeClr val="tx1"/>
              </a:buClr>
            </a:pPr>
            <a:r>
              <a:rPr lang="en-US" altLang="en-US" sz="2600" u="sng" dirty="0" smtClean="0"/>
              <a:t>Plan Governance</a:t>
            </a:r>
            <a:r>
              <a:rPr lang="en-US" altLang="en-US" sz="2600" dirty="0" smtClean="0"/>
              <a:t>: Plan document must be followed</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A6C137A-1403-4A46-8184-4999FB7B71A6}" type="slidenum">
              <a:rPr lang="en-US"/>
              <a:pPr>
                <a:defRPr/>
              </a:pPr>
              <a:t>13</a:t>
            </a:fld>
            <a:endParaRPr lang="en-US" dirty="0"/>
          </a:p>
        </p:txBody>
      </p:sp>
      <p:sp>
        <p:nvSpPr>
          <p:cNvPr id="19459" name="Rectangle 2"/>
          <p:cNvSpPr>
            <a:spLocks noGrp="1" noChangeArrowheads="1"/>
          </p:cNvSpPr>
          <p:nvPr>
            <p:ph type="title" idx="4294967295"/>
          </p:nvPr>
        </p:nvSpPr>
        <p:spPr bwMode="auto">
          <a:xfrm>
            <a:off x="1066800" y="152400"/>
            <a:ext cx="8077200" cy="106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Fiduciary Liability and Penalties</a:t>
            </a:r>
          </a:p>
        </p:txBody>
      </p:sp>
      <p:sp>
        <p:nvSpPr>
          <p:cNvPr id="2" name="Rectangle 3"/>
          <p:cNvSpPr>
            <a:spLocks noGrp="1" noChangeArrowheads="1"/>
          </p:cNvSpPr>
          <p:nvPr>
            <p:ph idx="4294967295"/>
          </p:nvPr>
        </p:nvSpPr>
        <p:spPr>
          <a:xfrm>
            <a:off x="971550" y="1219200"/>
            <a:ext cx="8153400" cy="4572000"/>
          </a:xfrm>
        </p:spPr>
        <p:txBody>
          <a:bodyPr/>
          <a:lstStyle/>
          <a:p>
            <a:pPr marL="282575" eaLnBrk="1" hangingPunct="1">
              <a:lnSpc>
                <a:spcPct val="80000"/>
              </a:lnSpc>
              <a:spcBef>
                <a:spcPct val="20000"/>
              </a:spcBef>
              <a:buClr>
                <a:schemeClr val="tx1"/>
              </a:buClr>
              <a:defRPr/>
            </a:pPr>
            <a:r>
              <a:rPr lang="en-US" dirty="0" smtClean="0"/>
              <a:t>Civil Actions Under ERISA</a:t>
            </a:r>
          </a:p>
          <a:p>
            <a:pPr marL="682625" lvl="1" indent="-285750" eaLnBrk="1" hangingPunct="1">
              <a:lnSpc>
                <a:spcPct val="80000"/>
              </a:lnSpc>
              <a:spcBef>
                <a:spcPct val="20000"/>
              </a:spcBef>
              <a:buClr>
                <a:schemeClr val="tx1"/>
              </a:buClr>
              <a:defRPr/>
            </a:pPr>
            <a:r>
              <a:rPr lang="en-US" sz="2600" dirty="0" smtClean="0"/>
              <a:t>May be brought by DOL, participants or co-fiduciaries.</a:t>
            </a:r>
          </a:p>
          <a:p>
            <a:pPr marL="682625" lvl="1" indent="-285750" eaLnBrk="1" hangingPunct="1">
              <a:lnSpc>
                <a:spcPct val="80000"/>
              </a:lnSpc>
              <a:spcBef>
                <a:spcPct val="20000"/>
              </a:spcBef>
              <a:buClr>
                <a:schemeClr val="tx1"/>
              </a:buClr>
              <a:defRPr/>
            </a:pPr>
            <a:r>
              <a:rPr lang="en-US" sz="2600" dirty="0" smtClean="0"/>
              <a:t>Breaching fiduciary is personally liable.</a:t>
            </a:r>
          </a:p>
          <a:p>
            <a:pPr marL="282575" eaLnBrk="1" hangingPunct="1">
              <a:lnSpc>
                <a:spcPct val="80000"/>
              </a:lnSpc>
              <a:spcBef>
                <a:spcPct val="50000"/>
              </a:spcBef>
              <a:buClr>
                <a:schemeClr val="tx1"/>
              </a:buClr>
              <a:defRPr/>
            </a:pPr>
            <a:r>
              <a:rPr lang="en-US" dirty="0" smtClean="0"/>
              <a:t>DOL Civil Penalty</a:t>
            </a:r>
            <a:endParaRPr lang="en-US" sz="2600" dirty="0" smtClean="0"/>
          </a:p>
          <a:p>
            <a:pPr marL="682625" lvl="1" indent="-285750" eaLnBrk="1" hangingPunct="1">
              <a:lnSpc>
                <a:spcPct val="80000"/>
              </a:lnSpc>
              <a:spcBef>
                <a:spcPct val="20000"/>
              </a:spcBef>
              <a:buClr>
                <a:schemeClr val="tx1"/>
              </a:buClr>
              <a:defRPr/>
            </a:pPr>
            <a:r>
              <a:rPr lang="en-US" sz="2600" dirty="0" smtClean="0"/>
              <a:t>Penalty amount is 20% of applicable recovery amount. </a:t>
            </a:r>
            <a:endParaRPr lang="en-US" sz="2600" dirty="0"/>
          </a:p>
          <a:p>
            <a:pPr marL="288925" indent="-285750" eaLnBrk="1" hangingPunct="1">
              <a:lnSpc>
                <a:spcPct val="80000"/>
              </a:lnSpc>
              <a:spcBef>
                <a:spcPts val="1800"/>
              </a:spcBef>
              <a:buClr>
                <a:schemeClr val="tx1"/>
              </a:buClr>
              <a:defRPr/>
            </a:pPr>
            <a:r>
              <a:rPr lang="en-US" dirty="0" smtClean="0"/>
              <a:t>Excise Taxes</a:t>
            </a:r>
          </a:p>
          <a:p>
            <a:pPr marL="682625" lvl="1" indent="-285750" eaLnBrk="1" hangingPunct="1">
              <a:lnSpc>
                <a:spcPct val="80000"/>
              </a:lnSpc>
              <a:spcBef>
                <a:spcPct val="20000"/>
              </a:spcBef>
              <a:buClr>
                <a:schemeClr val="tx1"/>
              </a:buClr>
              <a:defRPr/>
            </a:pPr>
            <a:endParaRPr lang="en-US" sz="26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4" end="4"/>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5" end="5"/>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0" end="0"/>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1" end="1"/>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2" end="2"/>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3" end="3"/>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8368E38-503C-4116-9C79-C1323A27B1C9}" type="slidenum">
              <a:rPr lang="en-US"/>
              <a:pPr>
                <a:defRPr/>
              </a:pPr>
              <a:t>14</a:t>
            </a:fld>
            <a:endParaRPr lang="en-US" dirty="0"/>
          </a:p>
        </p:txBody>
      </p:sp>
      <p:sp>
        <p:nvSpPr>
          <p:cNvPr id="20483" name="Rectangle 2"/>
          <p:cNvSpPr>
            <a:spLocks noGrp="1" noChangeArrowheads="1"/>
          </p:cNvSpPr>
          <p:nvPr>
            <p:ph type="title" idx="4294967295"/>
          </p:nvPr>
        </p:nvSpPr>
        <p:spPr bwMode="auto">
          <a:xfrm>
            <a:off x="1066800" y="152400"/>
            <a:ext cx="8077200" cy="914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Co-Fiduciary Liability</a:t>
            </a:r>
          </a:p>
        </p:txBody>
      </p:sp>
      <p:sp>
        <p:nvSpPr>
          <p:cNvPr id="2" name="Rectangle 3"/>
          <p:cNvSpPr>
            <a:spLocks noGrp="1" noChangeArrowheads="1"/>
          </p:cNvSpPr>
          <p:nvPr>
            <p:ph idx="4294967295"/>
          </p:nvPr>
        </p:nvSpPr>
        <p:spPr>
          <a:xfrm>
            <a:off x="990600" y="1143000"/>
            <a:ext cx="8153400" cy="4572000"/>
          </a:xfrm>
        </p:spPr>
        <p:txBody>
          <a:bodyPr/>
          <a:lstStyle/>
          <a:p>
            <a:pPr marL="282575" eaLnBrk="1" hangingPunct="1">
              <a:lnSpc>
                <a:spcPct val="80000"/>
              </a:lnSpc>
              <a:spcBef>
                <a:spcPct val="20000"/>
              </a:spcBef>
              <a:buClr>
                <a:schemeClr val="tx1"/>
              </a:buClr>
            </a:pPr>
            <a:r>
              <a:rPr lang="en-US" altLang="en-US" dirty="0" smtClean="0"/>
              <a:t>Fiduciary may be liable for co-fiduciary’s breach of duty</a:t>
            </a:r>
          </a:p>
          <a:p>
            <a:pPr marL="682625" lvl="1" indent="-285750" eaLnBrk="1" hangingPunct="1">
              <a:lnSpc>
                <a:spcPct val="80000"/>
              </a:lnSpc>
              <a:spcBef>
                <a:spcPct val="20000"/>
              </a:spcBef>
              <a:buClr>
                <a:schemeClr val="tx1"/>
              </a:buClr>
            </a:pPr>
            <a:r>
              <a:rPr lang="en-US" altLang="en-US" sz="2600" dirty="0" smtClean="0"/>
              <a:t>If knowingly participates in co-fiduciary’s breach</a:t>
            </a:r>
          </a:p>
          <a:p>
            <a:pPr marL="682625" lvl="1" indent="-285750" eaLnBrk="1" hangingPunct="1">
              <a:lnSpc>
                <a:spcPct val="80000"/>
              </a:lnSpc>
              <a:spcBef>
                <a:spcPct val="20000"/>
              </a:spcBef>
              <a:buClr>
                <a:schemeClr val="tx1"/>
              </a:buClr>
            </a:pPr>
            <a:r>
              <a:rPr lang="en-US" altLang="en-US" sz="2600" dirty="0" smtClean="0"/>
              <a:t>If own breach enables co-fiduciary’s breach</a:t>
            </a:r>
          </a:p>
          <a:p>
            <a:pPr marL="682625" lvl="1" indent="-285750" eaLnBrk="1" hangingPunct="1">
              <a:lnSpc>
                <a:spcPct val="80000"/>
              </a:lnSpc>
              <a:spcBef>
                <a:spcPct val="20000"/>
              </a:spcBef>
              <a:buClr>
                <a:schemeClr val="tx1"/>
              </a:buClr>
            </a:pPr>
            <a:r>
              <a:rPr lang="en-US" altLang="en-US" sz="2600" dirty="0" smtClean="0"/>
              <a:t>If knows of co-fiduciary’s breach and fails to make reasonable efforts</a:t>
            </a:r>
          </a:p>
          <a:p>
            <a:pPr marL="282575" eaLnBrk="1" hangingPunct="1">
              <a:lnSpc>
                <a:spcPct val="80000"/>
              </a:lnSpc>
              <a:spcBef>
                <a:spcPct val="20000"/>
              </a:spcBef>
              <a:buClr>
                <a:schemeClr val="tx1"/>
              </a:buClr>
            </a:pPr>
            <a:r>
              <a:rPr lang="en-US" altLang="en-US" dirty="0" smtClean="0"/>
              <a:t>Implications</a:t>
            </a:r>
            <a:endParaRPr lang="en-US" altLang="en-US" dirty="0"/>
          </a:p>
          <a:p>
            <a:pPr marL="682625" lvl="1" indent="-285750" eaLnBrk="1" hangingPunct="1">
              <a:lnSpc>
                <a:spcPct val="80000"/>
              </a:lnSpc>
              <a:spcBef>
                <a:spcPct val="20000"/>
              </a:spcBef>
              <a:buClr>
                <a:schemeClr val="tx1"/>
              </a:buClr>
            </a:pPr>
            <a:r>
              <a:rPr lang="en-US" altLang="en-US" sz="2600" dirty="0"/>
              <a:t>Employer may be liable for 3(16) Fiduciary’s breach</a:t>
            </a:r>
            <a:endParaRPr lang="en-US" altLang="en-US" sz="2600" dirty="0" smtClean="0"/>
          </a:p>
          <a:p>
            <a:pPr marL="682625" lvl="1" indent="-285750" eaLnBrk="1" hangingPunct="1">
              <a:lnSpc>
                <a:spcPct val="80000"/>
              </a:lnSpc>
              <a:spcBef>
                <a:spcPct val="20000"/>
              </a:spcBef>
              <a:buClr>
                <a:schemeClr val="tx1"/>
              </a:buClr>
            </a:pPr>
            <a:r>
              <a:rPr lang="en-US" altLang="en-US" sz="2600" dirty="0" smtClean="0"/>
              <a:t>3(16) Fiduciary may be liable for employer’s breach</a:t>
            </a:r>
          </a:p>
          <a:p>
            <a:pPr marL="682625" lvl="1" indent="-285750" eaLnBrk="1" hangingPunct="1">
              <a:lnSpc>
                <a:spcPct val="80000"/>
              </a:lnSpc>
              <a:spcBef>
                <a:spcPct val="20000"/>
              </a:spcBef>
              <a:buClr>
                <a:schemeClr val="tx1"/>
              </a:buClr>
            </a:pPr>
            <a:endParaRPr lang="en-US" altLang="en-US"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6" end="6"/>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4" end="4"/>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1AFEBC8E-F96B-4B3E-85D0-0296940874EA}" type="slidenum">
              <a:rPr lang="en-US"/>
              <a:pPr>
                <a:defRPr/>
              </a:pPr>
              <a:t>15</a:t>
            </a:fld>
            <a:endParaRPr lang="en-US" dirty="0"/>
          </a:p>
        </p:txBody>
      </p:sp>
      <p:sp>
        <p:nvSpPr>
          <p:cNvPr id="21507" name="Rectangle 2"/>
          <p:cNvSpPr>
            <a:spLocks noGrp="1" noChangeArrowheads="1"/>
          </p:cNvSpPr>
          <p:nvPr>
            <p:ph type="title" idx="4294967295"/>
          </p:nvPr>
        </p:nvSpPr>
        <p:spPr bwMode="auto">
          <a:xfrm>
            <a:off x="10668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Special Liability and Penalty Rules </a:t>
            </a:r>
            <a:br>
              <a:rPr lang="en-US" altLang="en-US" sz="3600" b="1" dirty="0" smtClean="0">
                <a:effectLst/>
              </a:rPr>
            </a:br>
            <a:r>
              <a:rPr lang="en-US" altLang="en-US" sz="3600" b="1" dirty="0" smtClean="0">
                <a:effectLst/>
              </a:rPr>
              <a:t>for 3(16) Fiduciaries</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3(16) Fiduciary cannot delegate disclosure and reporting duties</a:t>
            </a:r>
          </a:p>
          <a:p>
            <a:pPr marL="682625" lvl="1" indent="-285750" eaLnBrk="1" hangingPunct="1">
              <a:lnSpc>
                <a:spcPct val="80000"/>
              </a:lnSpc>
              <a:spcBef>
                <a:spcPct val="20000"/>
              </a:spcBef>
              <a:buClr>
                <a:schemeClr val="tx1"/>
              </a:buClr>
            </a:pPr>
            <a:r>
              <a:rPr lang="en-US" altLang="en-US" sz="2600" dirty="0" smtClean="0"/>
              <a:t>In traditional arrangements, employer remains responsible even if error caused by TPA</a:t>
            </a:r>
          </a:p>
          <a:p>
            <a:pPr marL="282575" eaLnBrk="1" hangingPunct="1">
              <a:lnSpc>
                <a:spcPct val="80000"/>
              </a:lnSpc>
              <a:spcBef>
                <a:spcPct val="50000"/>
              </a:spcBef>
              <a:buClr>
                <a:schemeClr val="tx1"/>
              </a:buClr>
            </a:pPr>
            <a:r>
              <a:rPr lang="en-US" altLang="en-US" dirty="0" smtClean="0"/>
              <a:t>Special Penalties</a:t>
            </a:r>
            <a:endParaRPr lang="en-US" altLang="en-US" sz="2600" dirty="0" smtClean="0"/>
          </a:p>
          <a:p>
            <a:pPr marL="682625" lvl="1" indent="-285750" eaLnBrk="1" hangingPunct="1">
              <a:lnSpc>
                <a:spcPct val="80000"/>
              </a:lnSpc>
              <a:spcBef>
                <a:spcPct val="20000"/>
              </a:spcBef>
              <a:buClr>
                <a:schemeClr val="tx1"/>
              </a:buClr>
            </a:pPr>
            <a:r>
              <a:rPr lang="en-US" altLang="en-US" sz="2600" dirty="0" smtClean="0"/>
              <a:t>Form 5500 Failure </a:t>
            </a:r>
          </a:p>
          <a:p>
            <a:pPr marL="396875" lvl="1" indent="0" eaLnBrk="1" hangingPunct="1">
              <a:lnSpc>
                <a:spcPct val="80000"/>
              </a:lnSpc>
              <a:spcBef>
                <a:spcPct val="20000"/>
              </a:spcBef>
              <a:buClr>
                <a:schemeClr val="tx1"/>
              </a:buClr>
              <a:buNone/>
            </a:pPr>
            <a:r>
              <a:rPr lang="en-US" altLang="en-US" sz="2600" dirty="0"/>
              <a:t>	</a:t>
            </a:r>
            <a:r>
              <a:rPr lang="en-US" altLang="en-US" sz="2600" dirty="0" smtClean="0"/>
              <a:t>- $1,100 per day (DOL penalty)</a:t>
            </a:r>
          </a:p>
          <a:p>
            <a:pPr marL="396875" lvl="1" indent="0" eaLnBrk="1" hangingPunct="1">
              <a:lnSpc>
                <a:spcPct val="80000"/>
              </a:lnSpc>
              <a:spcBef>
                <a:spcPct val="20000"/>
              </a:spcBef>
              <a:buClr>
                <a:schemeClr val="tx1"/>
              </a:buClr>
              <a:buNone/>
            </a:pPr>
            <a:r>
              <a:rPr lang="en-US" altLang="en-US" sz="2600" dirty="0"/>
              <a:t>	</a:t>
            </a:r>
            <a:r>
              <a:rPr lang="en-US" altLang="en-US" sz="2600" dirty="0" smtClean="0"/>
              <a:t>- $25 per day (IRS penalty)</a:t>
            </a:r>
          </a:p>
          <a:p>
            <a:pPr marL="682625" lvl="1" indent="-285750" eaLnBrk="1" hangingPunct="1">
              <a:lnSpc>
                <a:spcPct val="80000"/>
              </a:lnSpc>
              <a:spcBef>
                <a:spcPct val="20000"/>
              </a:spcBef>
              <a:buClr>
                <a:schemeClr val="tx1"/>
              </a:buClr>
            </a:pPr>
            <a:r>
              <a:rPr lang="en-US" altLang="en-US" sz="2600" dirty="0" smtClean="0"/>
              <a:t>Disclosure Failure - $110 per day</a:t>
            </a:r>
          </a:p>
          <a:p>
            <a:pPr marL="682625" lvl="1" indent="-285750" eaLnBrk="1" hangingPunct="1">
              <a:lnSpc>
                <a:spcPct val="80000"/>
              </a:lnSpc>
              <a:spcBef>
                <a:spcPct val="20000"/>
              </a:spcBef>
              <a:buClr>
                <a:schemeClr val="tx1"/>
              </a:buClr>
            </a:pPr>
            <a:endParaRPr lang="en-US" altLang="en-US" sz="26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2" end="2"/>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3" end="3"/>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4" end="4"/>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5" end="5"/>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6" end="6"/>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0" end="0"/>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2">
                                            <p:txEl>
                                              <p:pRg st="1" end="1"/>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DDAC198-D16E-4FF1-876F-F178734A7A8E}" type="slidenum">
              <a:rPr lang="en-US"/>
              <a:pPr>
                <a:defRPr/>
              </a:pPr>
              <a:t>16</a:t>
            </a:fld>
            <a:endParaRPr lang="en-US" dirty="0"/>
          </a:p>
        </p:txBody>
      </p:sp>
      <p:sp>
        <p:nvSpPr>
          <p:cNvPr id="18435" name="Rectangle 2"/>
          <p:cNvSpPr>
            <a:spLocks noGrp="1" noChangeArrowheads="1"/>
          </p:cNvSpPr>
          <p:nvPr>
            <p:ph type="title" idx="4294967295"/>
          </p:nvPr>
        </p:nvSpPr>
        <p:spPr bwMode="auto">
          <a:xfrm>
            <a:off x="1066800" y="1588"/>
            <a:ext cx="80772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Mitigating Fiduciary Risk</a:t>
            </a:r>
          </a:p>
        </p:txBody>
      </p:sp>
      <p:sp>
        <p:nvSpPr>
          <p:cNvPr id="2" name="Rectangle 3"/>
          <p:cNvSpPr>
            <a:spLocks noGrp="1" noChangeArrowheads="1"/>
          </p:cNvSpPr>
          <p:nvPr>
            <p:ph idx="4294967295"/>
          </p:nvPr>
        </p:nvSpPr>
        <p:spPr>
          <a:xfrm>
            <a:off x="990600" y="1143000"/>
            <a:ext cx="8153400" cy="4572000"/>
          </a:xfrm>
        </p:spPr>
        <p:txBody>
          <a:bodyPr/>
          <a:lstStyle/>
          <a:p>
            <a:pPr marL="282575" eaLnBrk="1" hangingPunct="1">
              <a:lnSpc>
                <a:spcPct val="80000"/>
              </a:lnSpc>
              <a:spcBef>
                <a:spcPct val="20000"/>
              </a:spcBef>
              <a:buClr>
                <a:schemeClr val="tx1"/>
              </a:buClr>
              <a:defRPr/>
            </a:pPr>
            <a:r>
              <a:rPr lang="en-US" dirty="0" smtClean="0"/>
              <a:t>Duty of Prudence</a:t>
            </a:r>
            <a:endParaRPr lang="en-US" dirty="0"/>
          </a:p>
          <a:p>
            <a:pPr marL="682625" lvl="1" indent="-285750" eaLnBrk="1" hangingPunct="1">
              <a:lnSpc>
                <a:spcPct val="80000"/>
              </a:lnSpc>
              <a:spcBef>
                <a:spcPct val="20000"/>
              </a:spcBef>
              <a:buClr>
                <a:schemeClr val="tx1"/>
              </a:buClr>
            </a:pPr>
            <a:r>
              <a:rPr lang="en-US" altLang="en-US" sz="2600" u="sng" dirty="0" smtClean="0"/>
              <a:t>Procedural</a:t>
            </a:r>
            <a:r>
              <a:rPr lang="en-US" altLang="en-US" sz="2600" dirty="0" smtClean="0"/>
              <a:t> prudence has protective value</a:t>
            </a:r>
          </a:p>
          <a:p>
            <a:pPr marL="682625" lvl="1" indent="-285750" eaLnBrk="1" hangingPunct="1">
              <a:lnSpc>
                <a:spcPct val="80000"/>
              </a:lnSpc>
              <a:spcBef>
                <a:spcPct val="20000"/>
              </a:spcBef>
              <a:buClr>
                <a:schemeClr val="tx1"/>
              </a:buClr>
            </a:pPr>
            <a:r>
              <a:rPr lang="en-US" altLang="en-US" sz="2600" dirty="0" smtClean="0"/>
              <a:t>3(16) Fiduciary should have documented policies and procedures</a:t>
            </a:r>
          </a:p>
          <a:p>
            <a:pPr marL="682625" lvl="1" indent="-285750" eaLnBrk="1" hangingPunct="1">
              <a:lnSpc>
                <a:spcPct val="80000"/>
              </a:lnSpc>
              <a:spcBef>
                <a:spcPct val="20000"/>
              </a:spcBef>
              <a:buClr>
                <a:schemeClr val="tx1"/>
              </a:buClr>
            </a:pPr>
            <a:r>
              <a:rPr lang="en-US" altLang="en-US" sz="2600" dirty="0" smtClean="0"/>
              <a:t>Prudence duty also requires </a:t>
            </a:r>
            <a:r>
              <a:rPr lang="en-US" altLang="en-US" sz="2600" u="sng" dirty="0" smtClean="0"/>
              <a:t>substantive</a:t>
            </a:r>
            <a:r>
              <a:rPr lang="en-US" altLang="en-US" sz="2600" dirty="0" smtClean="0"/>
              <a:t> expertise</a:t>
            </a:r>
          </a:p>
          <a:p>
            <a:pPr marL="682625" lvl="1" indent="-285750" eaLnBrk="1" hangingPunct="1">
              <a:lnSpc>
                <a:spcPct val="80000"/>
              </a:lnSpc>
              <a:spcBef>
                <a:spcPct val="20000"/>
              </a:spcBef>
              <a:buClr>
                <a:schemeClr val="tx1"/>
              </a:buClr>
            </a:pPr>
            <a:r>
              <a:rPr lang="en-US" altLang="en-US" sz="2600" dirty="0" smtClean="0"/>
              <a:t>3(16) Fiduciary should have employees with relevant expertise</a:t>
            </a:r>
          </a:p>
        </p:txBody>
      </p:sp>
    </p:spTree>
    <p:extLst>
      <p:ext uri="{BB962C8B-B14F-4D97-AF65-F5344CB8AC3E}">
        <p14:creationId xmlns:p14="http://schemas.microsoft.com/office/powerpoint/2010/main" val="3131965281"/>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667B47B1-16C6-44DA-90CE-6E5734EEE55C}" type="slidenum">
              <a:rPr lang="en-US"/>
              <a:pPr>
                <a:defRPr/>
              </a:pPr>
              <a:t>17</a:t>
            </a:fld>
            <a:endParaRPr lang="en-US" dirty="0"/>
          </a:p>
        </p:txBody>
      </p:sp>
      <p:sp>
        <p:nvSpPr>
          <p:cNvPr id="24579" name="Rectangle 2"/>
          <p:cNvSpPr>
            <a:spLocks noGrp="1" noChangeArrowheads="1"/>
          </p:cNvSpPr>
          <p:nvPr>
            <p:ph type="title" idx="4294967295"/>
          </p:nvPr>
        </p:nvSpPr>
        <p:spPr bwMode="auto">
          <a:xfrm>
            <a:off x="9906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a:bodyPr>
          <a:lstStyle/>
          <a:p>
            <a:pPr algn="ctr" eaLnBrk="1" hangingPunct="1"/>
            <a:r>
              <a:rPr lang="en-US" altLang="en-US" sz="3600" b="1" dirty="0" smtClean="0">
                <a:effectLst/>
              </a:rPr>
              <a:t>Types of Services Offered </a:t>
            </a:r>
            <a:br>
              <a:rPr lang="en-US" altLang="en-US" sz="3600" b="1" dirty="0" smtClean="0">
                <a:effectLst/>
              </a:rPr>
            </a:br>
            <a:r>
              <a:rPr lang="en-US" altLang="en-US" sz="3600" b="1" dirty="0" smtClean="0">
                <a:effectLst/>
              </a:rPr>
              <a:t>by 3(16) Fiduciary</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TPA Serves as 3(16) Administrator</a:t>
            </a:r>
          </a:p>
          <a:p>
            <a:pPr marL="682625" lvl="1" indent="-285750" eaLnBrk="1" hangingPunct="1">
              <a:lnSpc>
                <a:spcPct val="80000"/>
              </a:lnSpc>
              <a:spcBef>
                <a:spcPct val="20000"/>
              </a:spcBef>
              <a:buClr>
                <a:schemeClr val="tx1"/>
              </a:buClr>
            </a:pPr>
            <a:r>
              <a:rPr lang="en-US" altLang="en-US" sz="2600" dirty="0" smtClean="0"/>
              <a:t>TPA agrees to be responsible for participant disclosures and 5500 filings</a:t>
            </a:r>
          </a:p>
          <a:p>
            <a:pPr marL="682625" lvl="1" indent="-285750" eaLnBrk="1" hangingPunct="1">
              <a:lnSpc>
                <a:spcPct val="80000"/>
              </a:lnSpc>
              <a:spcBef>
                <a:spcPct val="20000"/>
              </a:spcBef>
              <a:buClr>
                <a:schemeClr val="tx1"/>
              </a:buClr>
            </a:pPr>
            <a:r>
              <a:rPr lang="en-US" altLang="en-US" sz="2600" dirty="0" smtClean="0"/>
              <a:t>TPA alone would be responsible for any disclosure/reporting errors</a:t>
            </a:r>
          </a:p>
          <a:p>
            <a:pPr marL="682625" lvl="1" indent="-285750" eaLnBrk="1" hangingPunct="1">
              <a:lnSpc>
                <a:spcPct val="80000"/>
              </a:lnSpc>
              <a:spcBef>
                <a:spcPct val="20000"/>
              </a:spcBef>
              <a:buClr>
                <a:schemeClr val="tx1"/>
              </a:buClr>
            </a:pPr>
            <a:r>
              <a:rPr lang="en-US" altLang="en-US" sz="2600" dirty="0" smtClean="0"/>
              <a:t>Employer would </a:t>
            </a:r>
            <a:r>
              <a:rPr lang="en-US" altLang="en-US" sz="2600" u="sng" dirty="0" smtClean="0"/>
              <a:t>not</a:t>
            </a:r>
            <a:r>
              <a:rPr lang="en-US" altLang="en-US" sz="2600" dirty="0" smtClean="0"/>
              <a:t> have ultimate responsibility</a:t>
            </a:r>
          </a:p>
          <a:p>
            <a:pPr marL="682625" lvl="1" indent="-285750" eaLnBrk="1" hangingPunct="1">
              <a:lnSpc>
                <a:spcPct val="80000"/>
              </a:lnSpc>
              <a:spcBef>
                <a:spcPct val="20000"/>
              </a:spcBef>
              <a:buClr>
                <a:schemeClr val="tx1"/>
              </a:buClr>
            </a:pPr>
            <a:r>
              <a:rPr lang="en-US" altLang="en-US" sz="2600" dirty="0" smtClean="0"/>
              <a:t>TPA’s service agreement may keep employer responsible for providing accurate information</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1DCD5D1-FB07-488F-A194-619315693A0C}" type="slidenum">
              <a:rPr lang="en-US">
                <a:solidFill>
                  <a:srgbClr val="E7DEC9">
                    <a:shade val="50000"/>
                    <a:satMod val="200000"/>
                  </a:srgbClr>
                </a:solidFill>
              </a:rPr>
              <a:pPr>
                <a:defRPr/>
              </a:pPr>
              <a:t>18</a:t>
            </a:fld>
            <a:endParaRPr lang="en-US" dirty="0">
              <a:solidFill>
                <a:srgbClr val="E7DEC9">
                  <a:shade val="50000"/>
                  <a:satMod val="200000"/>
                </a:srgbClr>
              </a:solidFill>
            </a:endParaRPr>
          </a:p>
        </p:txBody>
      </p:sp>
      <p:sp>
        <p:nvSpPr>
          <p:cNvPr id="13315" name="Rectangle 2"/>
          <p:cNvSpPr>
            <a:spLocks noGrp="1" noChangeArrowheads="1"/>
          </p:cNvSpPr>
          <p:nvPr>
            <p:ph type="title" idx="4294967295"/>
          </p:nvPr>
        </p:nvSpPr>
        <p:spPr bwMode="auto">
          <a:xfrm>
            <a:off x="1066800" y="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3(16) Fiduciary’s Ability </a:t>
            </a:r>
            <a:br>
              <a:rPr lang="en-US" sz="3600" b="1" dirty="0" smtClean="0">
                <a:effectLst/>
              </a:rPr>
            </a:br>
            <a:r>
              <a:rPr lang="en-US" sz="3600" b="1" dirty="0" smtClean="0">
                <a:effectLst/>
              </a:rPr>
              <a:t>to Oversee Other Providers</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dirty="0" smtClean="0"/>
              <a:t>Oversight of Other Providers</a:t>
            </a:r>
          </a:p>
          <a:p>
            <a:pPr marL="682625" lvl="1" indent="-285750" eaLnBrk="1" hangingPunct="1">
              <a:lnSpc>
                <a:spcPct val="80000"/>
              </a:lnSpc>
              <a:spcBef>
                <a:spcPct val="20000"/>
              </a:spcBef>
              <a:buClr>
                <a:schemeClr val="tx1"/>
              </a:buClr>
            </a:pPr>
            <a:r>
              <a:rPr lang="en-US" sz="2600" dirty="0" smtClean="0"/>
              <a:t>3(16) Fiduciary may hire other providers to assist with participant disclosures and Form 5500</a:t>
            </a:r>
          </a:p>
          <a:p>
            <a:pPr marL="682625" lvl="1" indent="-285750" eaLnBrk="1" hangingPunct="1">
              <a:lnSpc>
                <a:spcPct val="80000"/>
              </a:lnSpc>
              <a:spcBef>
                <a:spcPct val="20000"/>
              </a:spcBef>
              <a:buClr>
                <a:schemeClr val="tx1"/>
              </a:buClr>
            </a:pPr>
            <a:r>
              <a:rPr lang="en-US" sz="2600" dirty="0" smtClean="0"/>
              <a:t>Remains responsible as plan’s 3(16) Administrator and must oversee providers</a:t>
            </a:r>
          </a:p>
          <a:p>
            <a:pPr marL="282575" lvl="0" eaLnBrk="1" hangingPunct="1">
              <a:lnSpc>
                <a:spcPct val="80000"/>
              </a:lnSpc>
              <a:spcBef>
                <a:spcPts val="1800"/>
              </a:spcBef>
              <a:buClr>
                <a:prstClr val="black"/>
              </a:buClr>
            </a:pPr>
            <a:r>
              <a:rPr lang="en-US" dirty="0" smtClean="0">
                <a:solidFill>
                  <a:prstClr val="black"/>
                </a:solidFill>
              </a:rPr>
              <a:t>Flexibility for TPA Firms</a:t>
            </a:r>
            <a:endParaRPr lang="en-US" dirty="0">
              <a:solidFill>
                <a:prstClr val="black"/>
              </a:solidFill>
            </a:endParaRPr>
          </a:p>
          <a:p>
            <a:pPr marL="682625" lvl="1" indent="-285750" eaLnBrk="1" hangingPunct="1">
              <a:lnSpc>
                <a:spcPct val="80000"/>
              </a:lnSpc>
              <a:spcBef>
                <a:spcPct val="20000"/>
              </a:spcBef>
              <a:buClr>
                <a:schemeClr val="tx1"/>
              </a:buClr>
            </a:pPr>
            <a:r>
              <a:rPr lang="en-US" sz="2600" dirty="0" smtClean="0"/>
              <a:t>TPA firm may provide all related services as 3(16) Administrator, or hire and oversee other providers</a:t>
            </a:r>
          </a:p>
          <a:p>
            <a:pPr marL="682625" lvl="1" indent="-285750" eaLnBrk="1" hangingPunct="1">
              <a:lnSpc>
                <a:spcPct val="80000"/>
              </a:lnSpc>
              <a:spcBef>
                <a:spcPct val="20000"/>
              </a:spcBef>
              <a:buClr>
                <a:schemeClr val="tx1"/>
              </a:buClr>
            </a:pPr>
            <a:endParaRPr lang="en-US" sz="2600" dirty="0" smtClean="0"/>
          </a:p>
        </p:txBody>
      </p:sp>
    </p:spTree>
    <p:extLst>
      <p:ext uri="{BB962C8B-B14F-4D97-AF65-F5344CB8AC3E}">
        <p14:creationId xmlns:p14="http://schemas.microsoft.com/office/powerpoint/2010/main" val="2115115382"/>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C19C2C0-B9DA-48E0-8332-2030C35CA588}" type="slidenum">
              <a:rPr lang="en-US"/>
              <a:pPr>
                <a:defRPr/>
              </a:pPr>
              <a:t>19</a:t>
            </a:fld>
            <a:endParaRPr lang="en-US" dirty="0"/>
          </a:p>
        </p:txBody>
      </p:sp>
      <p:sp>
        <p:nvSpPr>
          <p:cNvPr id="25603" name="Rectangle 2"/>
          <p:cNvSpPr>
            <a:spLocks noGrp="1" noChangeArrowheads="1"/>
          </p:cNvSpPr>
          <p:nvPr>
            <p:ph type="title" idx="4294967295"/>
          </p:nvPr>
        </p:nvSpPr>
        <p:spPr bwMode="auto">
          <a:xfrm>
            <a:off x="990600" y="0"/>
            <a:ext cx="80772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Responsibilities Transferred to</a:t>
            </a:r>
            <a:br>
              <a:rPr lang="en-US" altLang="en-US" sz="3600" b="1" dirty="0" smtClean="0">
                <a:effectLst/>
              </a:rPr>
            </a:br>
            <a:r>
              <a:rPr lang="en-US" altLang="en-US" sz="3600" b="1" dirty="0" smtClean="0">
                <a:effectLst/>
              </a:rPr>
              <a:t>3(16) Fiduciary May Be Limited</a:t>
            </a:r>
          </a:p>
        </p:txBody>
      </p:sp>
      <p:sp>
        <p:nvSpPr>
          <p:cNvPr id="2" name="Rectangle 3"/>
          <p:cNvSpPr>
            <a:spLocks noGrp="1" noChangeArrowheads="1"/>
          </p:cNvSpPr>
          <p:nvPr>
            <p:ph idx="4294967295"/>
          </p:nvPr>
        </p:nvSpPr>
        <p:spPr>
          <a:xfrm>
            <a:off x="990600" y="1447800"/>
            <a:ext cx="7848600" cy="4495800"/>
          </a:xfrm>
        </p:spPr>
        <p:txBody>
          <a:bodyPr/>
          <a:lstStyle/>
          <a:p>
            <a:pPr marL="282575" eaLnBrk="1" hangingPunct="1">
              <a:lnSpc>
                <a:spcPct val="80000"/>
              </a:lnSpc>
              <a:spcBef>
                <a:spcPct val="20000"/>
              </a:spcBef>
              <a:buClr>
                <a:schemeClr val="tx1"/>
              </a:buClr>
              <a:defRPr/>
            </a:pPr>
            <a:r>
              <a:rPr lang="en-US" dirty="0" smtClean="0"/>
              <a:t>Fiduciary responsibilities transferred to TPA may be limited to reporting/disclosure only</a:t>
            </a:r>
          </a:p>
          <a:p>
            <a:pPr marL="682625" lvl="1" indent="-285750" eaLnBrk="1" hangingPunct="1">
              <a:lnSpc>
                <a:spcPct val="80000"/>
              </a:lnSpc>
              <a:spcBef>
                <a:spcPct val="20000"/>
              </a:spcBef>
              <a:buClr>
                <a:schemeClr val="tx1"/>
              </a:buClr>
              <a:defRPr/>
            </a:pPr>
            <a:r>
              <a:rPr lang="en-US" sz="2600" dirty="0" smtClean="0"/>
              <a:t>Plan sponsor remains responsible for all other Named Fiduciary responsibilities</a:t>
            </a:r>
          </a:p>
          <a:p>
            <a:pPr marL="682625" lvl="1" indent="-285750" eaLnBrk="1" hangingPunct="1">
              <a:lnSpc>
                <a:spcPct val="80000"/>
              </a:lnSpc>
              <a:spcBef>
                <a:spcPct val="20000"/>
              </a:spcBef>
              <a:buClr>
                <a:schemeClr val="tx1"/>
              </a:buClr>
              <a:defRPr/>
            </a:pPr>
            <a:r>
              <a:rPr lang="en-US" sz="2600" dirty="0" smtClean="0"/>
              <a:t>TPA assumes role as 3(16) Administrator only</a:t>
            </a:r>
          </a:p>
          <a:p>
            <a:pPr marL="347663" indent="-285750" eaLnBrk="1" hangingPunct="1">
              <a:lnSpc>
                <a:spcPct val="80000"/>
              </a:lnSpc>
              <a:spcBef>
                <a:spcPts val="1800"/>
              </a:spcBef>
              <a:buClr>
                <a:schemeClr val="tx1"/>
              </a:buClr>
              <a:defRPr/>
            </a:pPr>
            <a:r>
              <a:rPr lang="en-US" dirty="0" smtClean="0"/>
              <a:t>Illustration</a:t>
            </a:r>
          </a:p>
          <a:p>
            <a:pPr marL="682625" lvl="1" indent="-285750" eaLnBrk="1" hangingPunct="1">
              <a:lnSpc>
                <a:spcPct val="80000"/>
              </a:lnSpc>
              <a:spcBef>
                <a:spcPct val="20000"/>
              </a:spcBef>
              <a:buClr>
                <a:schemeClr val="tx1"/>
              </a:buClr>
              <a:defRPr/>
            </a:pPr>
            <a:r>
              <a:rPr lang="en-US" sz="2600" dirty="0" smtClean="0"/>
              <a:t>TPA agrees to accept ultimate responsibility for participant disclosures already prepared by TPA</a:t>
            </a:r>
          </a:p>
          <a:p>
            <a:pPr marL="682625" lvl="1" indent="-285750" eaLnBrk="1" hangingPunct="1">
              <a:lnSpc>
                <a:spcPct val="80000"/>
              </a:lnSpc>
              <a:spcBef>
                <a:spcPct val="20000"/>
              </a:spcBef>
              <a:buClr>
                <a:schemeClr val="tx1"/>
              </a:buClr>
              <a:defRPr/>
            </a:pPr>
            <a:r>
              <a:rPr lang="en-US" sz="2600" dirty="0" smtClean="0"/>
              <a:t>TPA agrees to sign 5500 filings already prepared by TPA</a:t>
            </a:r>
          </a:p>
        </p:txBody>
      </p:sp>
    </p:spTree>
    <p:extLst>
      <p:ext uri="{BB962C8B-B14F-4D97-AF65-F5344CB8AC3E}">
        <p14:creationId xmlns:p14="http://schemas.microsoft.com/office/powerpoint/2010/main" val="2320986793"/>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23C16BA-F106-4868-98C2-0CA6BFDD7E82}" type="slidenum">
              <a:rPr lang="en-US"/>
              <a:pPr>
                <a:defRPr/>
              </a:pPr>
              <a:t>20</a:t>
            </a:fld>
            <a:endParaRPr lang="en-US" dirty="0"/>
          </a:p>
        </p:txBody>
      </p:sp>
      <p:sp>
        <p:nvSpPr>
          <p:cNvPr id="26627" name="Rectangle 2"/>
          <p:cNvSpPr>
            <a:spLocks noGrp="1" noChangeArrowheads="1"/>
          </p:cNvSpPr>
          <p:nvPr>
            <p:ph type="title" idx="4294967295"/>
          </p:nvPr>
        </p:nvSpPr>
        <p:spPr bwMode="auto">
          <a:xfrm>
            <a:off x="990600" y="0"/>
            <a:ext cx="80772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Other Types of Services </a:t>
            </a:r>
            <a:r>
              <a:rPr lang="en-US" altLang="en-US" sz="3600" b="1" dirty="0">
                <a:effectLst/>
              </a:rPr>
              <a:t>Offered </a:t>
            </a:r>
            <a:br>
              <a:rPr lang="en-US" altLang="en-US" sz="3600" b="1" dirty="0">
                <a:effectLst/>
              </a:rPr>
            </a:br>
            <a:r>
              <a:rPr lang="en-US" altLang="en-US" sz="3600" b="1" dirty="0">
                <a:effectLst/>
              </a:rPr>
              <a:t>by 3(16) Fiduciary</a:t>
            </a:r>
            <a:endParaRPr lang="en-US" altLang="en-US" sz="3600" b="1" dirty="0" smtClean="0">
              <a:effectLst/>
            </a:endParaRPr>
          </a:p>
        </p:txBody>
      </p:sp>
      <p:sp>
        <p:nvSpPr>
          <p:cNvPr id="2" name="Rectangle 3"/>
          <p:cNvSpPr>
            <a:spLocks noGrp="1" noChangeArrowheads="1"/>
          </p:cNvSpPr>
          <p:nvPr>
            <p:ph idx="4294967295"/>
          </p:nvPr>
        </p:nvSpPr>
        <p:spPr>
          <a:xfrm>
            <a:off x="990600" y="1219200"/>
            <a:ext cx="8153400" cy="4800600"/>
          </a:xfrm>
        </p:spPr>
        <p:txBody>
          <a:bodyPr/>
          <a:lstStyle/>
          <a:p>
            <a:pPr marL="282575" eaLnBrk="1" hangingPunct="1">
              <a:lnSpc>
                <a:spcPct val="80000"/>
              </a:lnSpc>
              <a:spcBef>
                <a:spcPct val="20000"/>
              </a:spcBef>
              <a:buClr>
                <a:schemeClr val="tx1"/>
              </a:buClr>
              <a:defRPr/>
            </a:pPr>
            <a:r>
              <a:rPr lang="en-US" dirty="0" smtClean="0"/>
              <a:t>TPA may agree to accept plan management responsibilities as Named Fiduciary</a:t>
            </a:r>
          </a:p>
          <a:p>
            <a:pPr marL="682625" lvl="1" indent="-285750" eaLnBrk="1" hangingPunct="1">
              <a:lnSpc>
                <a:spcPct val="80000"/>
              </a:lnSpc>
              <a:spcBef>
                <a:spcPct val="20000"/>
              </a:spcBef>
              <a:buClr>
                <a:schemeClr val="tx1"/>
              </a:buClr>
              <a:defRPr/>
            </a:pPr>
            <a:r>
              <a:rPr lang="en-US" sz="2600" dirty="0" smtClean="0"/>
              <a:t>Adjudicating benefit claims and disputes</a:t>
            </a:r>
          </a:p>
          <a:p>
            <a:pPr marL="682625" lvl="1" indent="-285750" eaLnBrk="1" hangingPunct="1">
              <a:lnSpc>
                <a:spcPct val="80000"/>
              </a:lnSpc>
              <a:spcBef>
                <a:spcPct val="20000"/>
              </a:spcBef>
              <a:buClr>
                <a:schemeClr val="tx1"/>
              </a:buClr>
              <a:defRPr/>
            </a:pPr>
            <a:r>
              <a:rPr lang="en-US" sz="2600" dirty="0" smtClean="0"/>
              <a:t>Ensuring operational compliance</a:t>
            </a:r>
            <a:endParaRPr lang="en-US" sz="2600" dirty="0"/>
          </a:p>
          <a:p>
            <a:pPr marL="682625" lvl="1" indent="-285750" eaLnBrk="1" hangingPunct="1">
              <a:lnSpc>
                <a:spcPct val="80000"/>
              </a:lnSpc>
              <a:spcBef>
                <a:spcPct val="20000"/>
              </a:spcBef>
              <a:buClr>
                <a:schemeClr val="tx1"/>
              </a:buClr>
              <a:defRPr/>
            </a:pPr>
            <a:r>
              <a:rPr lang="en-US" sz="2600" dirty="0" smtClean="0"/>
              <a:t>Selecting and monitoring service providers</a:t>
            </a:r>
          </a:p>
          <a:p>
            <a:pPr marL="682625" lvl="1" indent="-285750" eaLnBrk="1" hangingPunct="1">
              <a:lnSpc>
                <a:spcPct val="80000"/>
              </a:lnSpc>
              <a:spcBef>
                <a:spcPct val="20000"/>
              </a:spcBef>
              <a:buClr>
                <a:schemeClr val="tx1"/>
              </a:buClr>
              <a:defRPr/>
            </a:pPr>
            <a:r>
              <a:rPr lang="en-US" sz="2600" dirty="0" smtClean="0"/>
              <a:t>Ensuring plan fees are reasonable</a:t>
            </a:r>
          </a:p>
          <a:p>
            <a:pPr marL="682625" lvl="1" indent="-285750" eaLnBrk="1" hangingPunct="1">
              <a:lnSpc>
                <a:spcPct val="80000"/>
              </a:lnSpc>
              <a:spcBef>
                <a:spcPct val="20000"/>
              </a:spcBef>
              <a:buClr>
                <a:schemeClr val="tx1"/>
              </a:buClr>
              <a:defRPr/>
            </a:pPr>
            <a:r>
              <a:rPr lang="en-US" sz="2600" dirty="0" smtClean="0"/>
              <a:t>TPA is typically not responsible for investments</a:t>
            </a:r>
          </a:p>
          <a:p>
            <a:pPr marL="282575" eaLnBrk="1" hangingPunct="1">
              <a:lnSpc>
                <a:spcPct val="80000"/>
              </a:lnSpc>
              <a:spcBef>
                <a:spcPct val="20000"/>
              </a:spcBef>
              <a:buClr>
                <a:schemeClr val="tx1"/>
              </a:buClr>
              <a:defRPr/>
            </a:pPr>
            <a:r>
              <a:rPr lang="en-US" dirty="0" smtClean="0"/>
              <a:t>Scope of Named Fiduciary Responsibilities</a:t>
            </a:r>
            <a:endParaRPr lang="en-US" dirty="0"/>
          </a:p>
          <a:p>
            <a:pPr marL="682625" lvl="1" indent="-285750" eaLnBrk="1" hangingPunct="1">
              <a:lnSpc>
                <a:spcPct val="80000"/>
              </a:lnSpc>
              <a:spcBef>
                <a:spcPct val="20000"/>
              </a:spcBef>
              <a:buClr>
                <a:schemeClr val="tx1"/>
              </a:buClr>
              <a:defRPr/>
            </a:pPr>
            <a:r>
              <a:rPr lang="en-US" sz="2600" dirty="0" smtClean="0"/>
              <a:t>Will depend on plan document provisions and service agreement</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2">
                                            <p:txEl>
                                              <p:pRg st="7" end="7"/>
                                            </p:txEl>
                                          </p:spTgt>
                                        </p:tgtEl>
                                        <p:attrNameLst>
                                          <p:attrName>style.fontWeight</p:attrName>
                                        </p:attrNameLst>
                                      </p:cBhvr>
                                      <p:to>
                                        <p:strVal val="bold"/>
                                      </p:to>
                                    </p:set>
                                  </p:childTnLst>
                                </p:cTn>
                              </p:par>
                            </p:childTnLst>
                          </p:cTn>
                        </p:par>
                      </p:childTnLst>
                    </p:cTn>
                  </p:par>
                  <p:par>
                    <p:cTn id="31" fill="hold">
                      <p:stCondLst>
                        <p:cond delay="indefinite"/>
                      </p:stCondLst>
                      <p:childTnLst>
                        <p:par>
                          <p:cTn id="32" fill="hold">
                            <p:stCondLst>
                              <p:cond delay="0"/>
                            </p:stCondLst>
                            <p:childTnLst>
                              <p:par>
                                <p:cTn id="33" presetID="15" presetClass="emph" presetSubtype="0" nodeType="clickEffect">
                                  <p:stCondLst>
                                    <p:cond delay="0"/>
                                  </p:stCondLst>
                                  <p:childTnLst>
                                    <p:set>
                                      <p:cBhvr override="childStyle">
                                        <p:cTn id="34" dur="indefinite"/>
                                        <p:tgtEl>
                                          <p:spTgt spid="2">
                                            <p:txEl>
                                              <p:pRg st="6" end="6"/>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067667-ABE3-454F-8CE7-7D564022FD6E}" type="slidenum">
              <a:rPr lang="en-US"/>
              <a:pPr>
                <a:defRPr/>
              </a:pPr>
              <a:t>21</a:t>
            </a:fld>
            <a:endParaRPr lang="en-US" dirty="0"/>
          </a:p>
        </p:txBody>
      </p:sp>
      <p:sp>
        <p:nvSpPr>
          <p:cNvPr id="27651" name="Rectangle 2"/>
          <p:cNvSpPr>
            <a:spLocks noGrp="1" noChangeArrowheads="1"/>
          </p:cNvSpPr>
          <p:nvPr>
            <p:ph type="title" idx="4294967295"/>
          </p:nvPr>
        </p:nvSpPr>
        <p:spPr bwMode="auto">
          <a:xfrm>
            <a:off x="1066800" y="152400"/>
            <a:ext cx="8077200"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Oversight of Plan’s Recordkeeper</a:t>
            </a:r>
          </a:p>
        </p:txBody>
      </p:sp>
      <p:sp>
        <p:nvSpPr>
          <p:cNvPr id="2" name="Rectangle 3"/>
          <p:cNvSpPr>
            <a:spLocks noGrp="1" noChangeArrowheads="1"/>
          </p:cNvSpPr>
          <p:nvPr>
            <p:ph idx="4294967295"/>
          </p:nvPr>
        </p:nvSpPr>
        <p:spPr>
          <a:xfrm>
            <a:off x="990600" y="1524000"/>
            <a:ext cx="8153400" cy="4419600"/>
          </a:xfrm>
        </p:spPr>
        <p:txBody>
          <a:bodyPr/>
          <a:lstStyle/>
          <a:p>
            <a:pPr marL="282575" eaLnBrk="1" hangingPunct="1">
              <a:lnSpc>
                <a:spcPct val="80000"/>
              </a:lnSpc>
              <a:spcBef>
                <a:spcPct val="20000"/>
              </a:spcBef>
              <a:buClr>
                <a:schemeClr val="tx1"/>
              </a:buClr>
            </a:pPr>
            <a:r>
              <a:rPr lang="en-US" dirty="0" smtClean="0"/>
              <a:t>Importance of Recordkeeper’s Role</a:t>
            </a:r>
          </a:p>
          <a:p>
            <a:pPr marL="682625" lvl="1" indent="-285750" eaLnBrk="1" hangingPunct="1">
              <a:lnSpc>
                <a:spcPct val="80000"/>
              </a:lnSpc>
              <a:spcBef>
                <a:spcPct val="20000"/>
              </a:spcBef>
              <a:buClr>
                <a:schemeClr val="tx1"/>
              </a:buClr>
            </a:pPr>
            <a:r>
              <a:rPr lang="en-US" sz="2600" dirty="0" smtClean="0"/>
              <a:t>Recordkeeper is typically responsible for generating participant 404a-5 disclosures and statements</a:t>
            </a:r>
          </a:p>
          <a:p>
            <a:pPr marL="682625" lvl="1" indent="-285750" eaLnBrk="1" hangingPunct="1">
              <a:lnSpc>
                <a:spcPct val="80000"/>
              </a:lnSpc>
              <a:spcBef>
                <a:spcPct val="20000"/>
              </a:spcBef>
              <a:buClr>
                <a:schemeClr val="tx1"/>
              </a:buClr>
            </a:pPr>
            <a:r>
              <a:rPr lang="en-US" sz="2600" dirty="0" smtClean="0"/>
              <a:t>Also provides website and system for processing participant transactions</a:t>
            </a:r>
          </a:p>
          <a:p>
            <a:pPr marL="682625" lvl="1" indent="-285750" eaLnBrk="1" hangingPunct="1">
              <a:lnSpc>
                <a:spcPct val="80000"/>
              </a:lnSpc>
              <a:spcBef>
                <a:spcPct val="20000"/>
              </a:spcBef>
              <a:buClr>
                <a:schemeClr val="tx1"/>
              </a:buClr>
            </a:pPr>
            <a:r>
              <a:rPr lang="en-US" sz="2600" dirty="0" smtClean="0"/>
              <a:t>3(16) Fiduciary is responsible for disclosures and may also be responsible for plan administration</a:t>
            </a:r>
          </a:p>
          <a:p>
            <a:pPr marL="282575" eaLnBrk="1" hangingPunct="1">
              <a:lnSpc>
                <a:spcPct val="80000"/>
              </a:lnSpc>
              <a:spcBef>
                <a:spcPts val="1800"/>
              </a:spcBef>
              <a:buClr>
                <a:schemeClr val="tx1"/>
              </a:buClr>
            </a:pPr>
            <a:r>
              <a:rPr lang="en-US" dirty="0" smtClean="0"/>
              <a:t>When Plan Sponsor Hires Recordkeeper</a:t>
            </a:r>
            <a:endParaRPr lang="en-US" dirty="0"/>
          </a:p>
          <a:p>
            <a:pPr marL="682625" lvl="1" indent="-285750" eaLnBrk="1" hangingPunct="1">
              <a:lnSpc>
                <a:spcPct val="80000"/>
              </a:lnSpc>
              <a:spcBef>
                <a:spcPct val="20000"/>
              </a:spcBef>
              <a:buClr>
                <a:schemeClr val="tx1"/>
              </a:buClr>
            </a:pPr>
            <a:r>
              <a:rPr lang="en-US" sz="2600" dirty="0" smtClean="0"/>
              <a:t>3(16) Fiduciary should require use of approved recordkeeper to ensure plan runs properly</a:t>
            </a:r>
          </a:p>
          <a:p>
            <a:pPr marL="682625" lvl="1" indent="-285750" eaLnBrk="1" hangingPunct="1">
              <a:lnSpc>
                <a:spcPct val="80000"/>
              </a:lnSpc>
              <a:spcBef>
                <a:spcPct val="20000"/>
              </a:spcBef>
              <a:buClr>
                <a:schemeClr val="tx1"/>
              </a:buClr>
            </a:pPr>
            <a:endParaRPr lang="en-US" sz="2600" dirty="0" smtClean="0"/>
          </a:p>
          <a:p>
            <a:pPr marL="682625" lvl="1" indent="-285750" eaLnBrk="1" hangingPunct="1">
              <a:lnSpc>
                <a:spcPct val="80000"/>
              </a:lnSpc>
              <a:spcBef>
                <a:spcPct val="20000"/>
              </a:spcBef>
              <a:buClr>
                <a:schemeClr val="tx1"/>
              </a:buClr>
            </a:pPr>
            <a:endParaRPr lang="en-US" sz="2600" dirty="0"/>
          </a:p>
          <a:p>
            <a:pPr marL="682625" lvl="1" indent="-285750" eaLnBrk="1" hangingPunct="1">
              <a:lnSpc>
                <a:spcPct val="80000"/>
              </a:lnSpc>
              <a:spcBef>
                <a:spcPct val="20000"/>
              </a:spcBef>
              <a:buClr>
                <a:schemeClr val="tx1"/>
              </a:buClr>
            </a:pPr>
            <a:endParaRPr lang="en-US" sz="2600" dirty="0" smtClean="0"/>
          </a:p>
        </p:txBody>
      </p:sp>
    </p:spTree>
    <p:extLst>
      <p:ext uri="{BB962C8B-B14F-4D97-AF65-F5344CB8AC3E}">
        <p14:creationId xmlns:p14="http://schemas.microsoft.com/office/powerpoint/2010/main" val="1675384409"/>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1" end="1"/>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0" end="0"/>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22</a:t>
            </a:fld>
            <a:endParaRPr lang="en-US" dirty="0"/>
          </a:p>
        </p:txBody>
      </p:sp>
      <p:sp>
        <p:nvSpPr>
          <p:cNvPr id="25603" name="Rectangle 2"/>
          <p:cNvSpPr>
            <a:spLocks noGrp="1" noChangeArrowheads="1"/>
          </p:cNvSpPr>
          <p:nvPr>
            <p:ph type="title" idx="4294967295"/>
          </p:nvPr>
        </p:nvSpPr>
        <p:spPr bwMode="auto">
          <a:xfrm>
            <a:off x="990600" y="152400"/>
            <a:ext cx="80772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a:bodyPr>
          <a:lstStyle/>
          <a:p>
            <a:pPr algn="ctr" eaLnBrk="1" hangingPunct="1"/>
            <a:r>
              <a:rPr lang="en-US" sz="3600" b="1" dirty="0" smtClean="0">
                <a:effectLst/>
              </a:rPr>
              <a:t>408(b)(2) Fee Disclosures </a:t>
            </a:r>
            <a:br>
              <a:rPr lang="en-US" sz="3600" b="1" dirty="0" smtClean="0">
                <a:effectLst/>
              </a:rPr>
            </a:br>
            <a:r>
              <a:rPr lang="en-US" sz="3600" b="1" dirty="0" smtClean="0">
                <a:effectLst/>
              </a:rPr>
              <a:t>of Recordkeeper</a:t>
            </a:r>
          </a:p>
        </p:txBody>
      </p:sp>
      <p:sp>
        <p:nvSpPr>
          <p:cNvPr id="2" name="Rectangle 3"/>
          <p:cNvSpPr>
            <a:spLocks noGrp="1" noChangeArrowheads="1"/>
          </p:cNvSpPr>
          <p:nvPr>
            <p:ph idx="4294967295"/>
          </p:nvPr>
        </p:nvSpPr>
        <p:spPr>
          <a:xfrm>
            <a:off x="990600" y="1524000"/>
            <a:ext cx="7848600" cy="4495800"/>
          </a:xfrm>
        </p:spPr>
        <p:txBody>
          <a:bodyPr/>
          <a:lstStyle/>
          <a:p>
            <a:pPr marL="282575" eaLnBrk="1" hangingPunct="1">
              <a:lnSpc>
                <a:spcPct val="80000"/>
              </a:lnSpc>
              <a:spcBef>
                <a:spcPts val="1800"/>
              </a:spcBef>
              <a:buClr>
                <a:schemeClr val="tx1"/>
              </a:buClr>
              <a:defRPr/>
            </a:pPr>
            <a:r>
              <a:rPr lang="en-US" dirty="0" smtClean="0"/>
              <a:t>When 3(16) Fiduciary Hires Recordkeeper</a:t>
            </a:r>
            <a:endParaRPr lang="en-US" dirty="0"/>
          </a:p>
          <a:p>
            <a:pPr marL="682625" lvl="1" indent="-285750" eaLnBrk="1" hangingPunct="1">
              <a:lnSpc>
                <a:spcPct val="80000"/>
              </a:lnSpc>
              <a:spcBef>
                <a:spcPct val="20000"/>
              </a:spcBef>
              <a:buClr>
                <a:schemeClr val="tx1"/>
              </a:buClr>
              <a:defRPr/>
            </a:pPr>
            <a:r>
              <a:rPr lang="en-US" sz="2600" dirty="0" smtClean="0"/>
              <a:t>Recordkeeper must provide 408(b)(2) fee disclosures to 3(16) Fiduciary</a:t>
            </a:r>
          </a:p>
          <a:p>
            <a:pPr marL="682625" lvl="1" indent="-285750" eaLnBrk="1" hangingPunct="1">
              <a:lnSpc>
                <a:spcPct val="80000"/>
              </a:lnSpc>
              <a:spcBef>
                <a:spcPct val="20000"/>
              </a:spcBef>
              <a:buClr>
                <a:schemeClr val="tx1"/>
              </a:buClr>
              <a:defRPr/>
            </a:pPr>
            <a:r>
              <a:rPr lang="en-US" sz="2600" dirty="0" smtClean="0"/>
              <a:t>Plan Sponsor should consider requiring 3(16) Fiduciary to disclose recordkeeper’s fees</a:t>
            </a:r>
          </a:p>
          <a:p>
            <a:pPr marL="682625" lvl="1" indent="-285750" eaLnBrk="1" hangingPunct="1">
              <a:lnSpc>
                <a:spcPct val="80000"/>
              </a:lnSpc>
              <a:spcBef>
                <a:spcPct val="20000"/>
              </a:spcBef>
              <a:buClr>
                <a:schemeClr val="tx1"/>
              </a:buClr>
              <a:defRPr/>
            </a:pPr>
            <a:r>
              <a:rPr lang="en-US" sz="2600" dirty="0" smtClean="0"/>
              <a:t>Should also confirm 3(16) Fiduciary is not hiring affiliated recordkeeper or receiving “kickbacks”</a:t>
            </a:r>
            <a:endParaRPr lang="en-US" sz="2600" dirty="0"/>
          </a:p>
          <a:p>
            <a:pPr marL="682625" lvl="1" indent="-285750" eaLnBrk="1" hangingPunct="1">
              <a:lnSpc>
                <a:spcPct val="80000"/>
              </a:lnSpc>
              <a:spcBef>
                <a:spcPct val="20000"/>
              </a:spcBef>
              <a:buClr>
                <a:schemeClr val="tx1"/>
              </a:buClr>
              <a:defRPr/>
            </a:pPr>
            <a:endParaRPr lang="en-US" dirty="0" smtClean="0"/>
          </a:p>
        </p:txBody>
      </p:sp>
    </p:spTree>
    <p:extLst>
      <p:ext uri="{BB962C8B-B14F-4D97-AF65-F5344CB8AC3E}">
        <p14:creationId xmlns:p14="http://schemas.microsoft.com/office/powerpoint/2010/main" val="1948578417"/>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BBD4272-4670-4B5D-A870-271EA29C0A77}" type="slidenum">
              <a:rPr lang="en-US"/>
              <a:pPr>
                <a:defRPr/>
              </a:pPr>
              <a:t>23</a:t>
            </a:fld>
            <a:endParaRPr lang="en-US" dirty="0"/>
          </a:p>
        </p:txBody>
      </p:sp>
      <p:sp>
        <p:nvSpPr>
          <p:cNvPr id="28675" name="Rectangle 2"/>
          <p:cNvSpPr>
            <a:spLocks noGrp="1" noChangeArrowheads="1"/>
          </p:cNvSpPr>
          <p:nvPr>
            <p:ph type="title" idx="4294967295"/>
          </p:nvPr>
        </p:nvSpPr>
        <p:spPr bwMode="auto">
          <a:xfrm>
            <a:off x="1066800" y="0"/>
            <a:ext cx="80772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a:bodyPr>
          <a:lstStyle/>
          <a:p>
            <a:pPr algn="ctr" eaLnBrk="1" hangingPunct="1"/>
            <a:r>
              <a:rPr lang="en-US" sz="3600" b="1" dirty="0" smtClean="0">
                <a:effectLst/>
              </a:rPr>
              <a:t>3(16) Fiduciary’s </a:t>
            </a:r>
            <a:br>
              <a:rPr lang="en-US" sz="3600" b="1" dirty="0" smtClean="0">
                <a:effectLst/>
              </a:rPr>
            </a:br>
            <a:r>
              <a:rPr lang="en-US" sz="3600" b="1" dirty="0" smtClean="0">
                <a:effectLst/>
              </a:rPr>
              <a:t>Non-Fiduciary Services</a:t>
            </a:r>
          </a:p>
        </p:txBody>
      </p:sp>
      <p:sp>
        <p:nvSpPr>
          <p:cNvPr id="2" name="Rectangle 3"/>
          <p:cNvSpPr>
            <a:spLocks noGrp="1" noChangeArrowheads="1"/>
          </p:cNvSpPr>
          <p:nvPr>
            <p:ph idx="4294967295"/>
          </p:nvPr>
        </p:nvSpPr>
        <p:spPr>
          <a:xfrm>
            <a:off x="990600" y="1219200"/>
            <a:ext cx="8153400" cy="4724400"/>
          </a:xfrm>
        </p:spPr>
        <p:txBody>
          <a:bodyPr/>
          <a:lstStyle/>
          <a:p>
            <a:pPr marL="282575" eaLnBrk="1" hangingPunct="1">
              <a:lnSpc>
                <a:spcPct val="80000"/>
              </a:lnSpc>
              <a:spcBef>
                <a:spcPct val="20000"/>
              </a:spcBef>
              <a:buClr>
                <a:schemeClr val="tx1"/>
              </a:buClr>
              <a:defRPr/>
            </a:pPr>
            <a:r>
              <a:rPr lang="en-US" dirty="0" smtClean="0"/>
              <a:t>Types of Non-Fiduciary Services</a:t>
            </a:r>
          </a:p>
          <a:p>
            <a:pPr marL="682625" lvl="1" indent="-285750" eaLnBrk="1" hangingPunct="1">
              <a:lnSpc>
                <a:spcPct val="80000"/>
              </a:lnSpc>
              <a:spcBef>
                <a:spcPct val="20000"/>
              </a:spcBef>
              <a:buClr>
                <a:schemeClr val="tx1"/>
              </a:buClr>
              <a:defRPr/>
            </a:pPr>
            <a:r>
              <a:rPr lang="en-US" sz="2600" dirty="0" smtClean="0"/>
              <a:t>3(16) Fiduciary may offer bundled recordkeeping and TPA services</a:t>
            </a:r>
          </a:p>
          <a:p>
            <a:pPr marL="682625" lvl="1" indent="-285750" eaLnBrk="1" hangingPunct="1">
              <a:lnSpc>
                <a:spcPct val="80000"/>
              </a:lnSpc>
              <a:spcBef>
                <a:spcPct val="20000"/>
              </a:spcBef>
              <a:buClr>
                <a:schemeClr val="tx1"/>
              </a:buClr>
              <a:defRPr/>
            </a:pPr>
            <a:r>
              <a:rPr lang="en-US" sz="2600" dirty="0" smtClean="0"/>
              <a:t>May also offer TPA services only</a:t>
            </a:r>
          </a:p>
          <a:p>
            <a:pPr marL="282575" eaLnBrk="1" hangingPunct="1">
              <a:lnSpc>
                <a:spcPct val="80000"/>
              </a:lnSpc>
              <a:spcBef>
                <a:spcPts val="1800"/>
              </a:spcBef>
              <a:buClr>
                <a:schemeClr val="tx1"/>
              </a:buClr>
              <a:defRPr/>
            </a:pPr>
            <a:r>
              <a:rPr lang="en-US" dirty="0" smtClean="0"/>
              <a:t>When Offering TPA Services </a:t>
            </a:r>
            <a:endParaRPr lang="en-US" dirty="0"/>
          </a:p>
          <a:p>
            <a:pPr marL="682625" lvl="1" indent="-285750" eaLnBrk="1" hangingPunct="1">
              <a:lnSpc>
                <a:spcPct val="80000"/>
              </a:lnSpc>
              <a:spcBef>
                <a:spcPct val="20000"/>
              </a:spcBef>
              <a:buClr>
                <a:schemeClr val="tx1"/>
              </a:buClr>
              <a:defRPr/>
            </a:pPr>
            <a:r>
              <a:rPr lang="en-US" sz="2600" dirty="0" smtClean="0"/>
              <a:t>3(16) Fiduciary must coordinate its TPA services with recordkeeper’s administrative services</a:t>
            </a:r>
          </a:p>
          <a:p>
            <a:pPr marL="682625" lvl="1" indent="-285750" eaLnBrk="1" hangingPunct="1">
              <a:lnSpc>
                <a:spcPct val="80000"/>
              </a:lnSpc>
              <a:spcBef>
                <a:spcPct val="20000"/>
              </a:spcBef>
              <a:buClr>
                <a:schemeClr val="tx1"/>
              </a:buClr>
              <a:defRPr/>
            </a:pPr>
            <a:r>
              <a:rPr lang="en-US" sz="2600" dirty="0" smtClean="0"/>
              <a:t>Areas of potential overlap include preparation and delivery of disclosures, loans and withdrawals</a:t>
            </a:r>
            <a:r>
              <a:rPr lang="en-US" sz="2600" dirty="0"/>
              <a:t>	</a:t>
            </a:r>
            <a:endParaRPr lang="en-US" sz="2600" dirty="0" smtClean="0"/>
          </a:p>
        </p:txBody>
      </p:sp>
    </p:spTree>
    <p:extLst>
      <p:ext uri="{BB962C8B-B14F-4D97-AF65-F5344CB8AC3E}">
        <p14:creationId xmlns:p14="http://schemas.microsoft.com/office/powerpoint/2010/main" val="59918331"/>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4" end="4"/>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3" end="3"/>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F9DC60A1-ADAD-445A-A65D-96699B3DF5E3}" type="slidenum">
              <a:rPr lang="en-US"/>
              <a:pPr>
                <a:defRPr/>
              </a:pPr>
              <a:t>24</a:t>
            </a:fld>
            <a:endParaRPr lang="en-US" dirty="0"/>
          </a:p>
        </p:txBody>
      </p:sp>
      <p:sp>
        <p:nvSpPr>
          <p:cNvPr id="29699" name="Rectangle 2"/>
          <p:cNvSpPr>
            <a:spLocks noGrp="1" noChangeArrowheads="1"/>
          </p:cNvSpPr>
          <p:nvPr>
            <p:ph type="title" idx="4294967295"/>
          </p:nvPr>
        </p:nvSpPr>
        <p:spPr bwMode="auto">
          <a:xfrm>
            <a:off x="990600" y="0"/>
            <a:ext cx="8077200" cy="1524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When 3(16</a:t>
            </a:r>
            <a:r>
              <a:rPr lang="en-US" sz="3600" b="1" dirty="0">
                <a:effectLst/>
              </a:rPr>
              <a:t>) </a:t>
            </a:r>
            <a:r>
              <a:rPr lang="en-US" sz="3600" b="1" dirty="0" smtClean="0">
                <a:effectLst/>
              </a:rPr>
              <a:t>Fiduciary Hires </a:t>
            </a:r>
            <a:br>
              <a:rPr lang="en-US" sz="3600" b="1" dirty="0" smtClean="0">
                <a:effectLst/>
              </a:rPr>
            </a:br>
            <a:r>
              <a:rPr lang="en-US" sz="3600" b="1" dirty="0" smtClean="0">
                <a:effectLst/>
              </a:rPr>
              <a:t>Non-Fiduciary Providers</a:t>
            </a:r>
          </a:p>
        </p:txBody>
      </p:sp>
      <p:sp>
        <p:nvSpPr>
          <p:cNvPr id="2" name="Rectangle 3"/>
          <p:cNvSpPr>
            <a:spLocks noGrp="1" noChangeArrowheads="1"/>
          </p:cNvSpPr>
          <p:nvPr>
            <p:ph idx="4294967295"/>
          </p:nvPr>
        </p:nvSpPr>
        <p:spPr>
          <a:xfrm>
            <a:off x="990600" y="1524000"/>
            <a:ext cx="8153400" cy="4419600"/>
          </a:xfrm>
        </p:spPr>
        <p:txBody>
          <a:bodyPr/>
          <a:lstStyle/>
          <a:p>
            <a:pPr marL="282575" eaLnBrk="1" hangingPunct="1">
              <a:lnSpc>
                <a:spcPct val="80000"/>
              </a:lnSpc>
              <a:spcBef>
                <a:spcPct val="20000"/>
              </a:spcBef>
              <a:buClr>
                <a:schemeClr val="tx1"/>
              </a:buClr>
            </a:pPr>
            <a:r>
              <a:rPr lang="en-US" dirty="0" smtClean="0"/>
              <a:t>Relationship with Other Service Providers</a:t>
            </a:r>
          </a:p>
          <a:p>
            <a:pPr marL="682625" lvl="1" indent="-285750" eaLnBrk="1" hangingPunct="1">
              <a:lnSpc>
                <a:spcPct val="80000"/>
              </a:lnSpc>
              <a:spcBef>
                <a:spcPct val="20000"/>
              </a:spcBef>
              <a:buClr>
                <a:schemeClr val="tx1"/>
              </a:buClr>
            </a:pPr>
            <a:r>
              <a:rPr lang="en-US" sz="2600" dirty="0" smtClean="0"/>
              <a:t>3(16) Fiduciary’s </a:t>
            </a:r>
            <a:r>
              <a:rPr lang="en-US" sz="2600" dirty="0"/>
              <a:t>duties as 3(16) Administrator include </a:t>
            </a:r>
            <a:r>
              <a:rPr lang="en-US" sz="2600" dirty="0" smtClean="0"/>
              <a:t>hiring accounting firm for audit as necessary</a:t>
            </a:r>
          </a:p>
          <a:p>
            <a:pPr marL="682625" lvl="1" indent="-285750" eaLnBrk="1" hangingPunct="1">
              <a:lnSpc>
                <a:spcPct val="80000"/>
              </a:lnSpc>
              <a:spcBef>
                <a:spcPct val="20000"/>
              </a:spcBef>
              <a:buClr>
                <a:schemeClr val="tx1"/>
              </a:buClr>
            </a:pPr>
            <a:r>
              <a:rPr lang="en-US" sz="2600" dirty="0" smtClean="0"/>
              <a:t>Additional duties may including hiring non-fiduciary service providers (</a:t>
            </a:r>
            <a:r>
              <a:rPr lang="en-US" sz="2600" i="1" dirty="0" smtClean="0"/>
              <a:t>e.g.</a:t>
            </a:r>
            <a:r>
              <a:rPr lang="en-US" sz="2600" dirty="0" smtClean="0"/>
              <a:t>, recordkeeper)</a:t>
            </a:r>
          </a:p>
          <a:p>
            <a:pPr marL="282575" eaLnBrk="1" hangingPunct="1">
              <a:lnSpc>
                <a:spcPct val="80000"/>
              </a:lnSpc>
              <a:spcBef>
                <a:spcPts val="1800"/>
              </a:spcBef>
              <a:buClr>
                <a:schemeClr val="tx1"/>
              </a:buClr>
            </a:pPr>
            <a:r>
              <a:rPr lang="en-US" dirty="0" smtClean="0"/>
              <a:t>Accountability of 3(16) Fiduciary</a:t>
            </a:r>
          </a:p>
          <a:p>
            <a:pPr marL="682625" lvl="1" indent="-285750" eaLnBrk="1" hangingPunct="1">
              <a:lnSpc>
                <a:spcPct val="80000"/>
              </a:lnSpc>
              <a:spcBef>
                <a:spcPct val="20000"/>
              </a:spcBef>
              <a:buClr>
                <a:schemeClr val="tx1"/>
              </a:buClr>
            </a:pPr>
            <a:r>
              <a:rPr lang="en-US" sz="2600" dirty="0" smtClean="0"/>
              <a:t>3(16) Fiduciary has duty to prudently select and monitor provider on ongoing basis</a:t>
            </a:r>
          </a:p>
          <a:p>
            <a:pPr marL="682625" lvl="1" indent="-285750" eaLnBrk="1" hangingPunct="1">
              <a:lnSpc>
                <a:spcPct val="80000"/>
              </a:lnSpc>
              <a:spcBef>
                <a:spcPct val="20000"/>
              </a:spcBef>
              <a:buClr>
                <a:schemeClr val="tx1"/>
              </a:buClr>
            </a:pPr>
            <a:r>
              <a:rPr lang="en-US" sz="2600" dirty="0" smtClean="0"/>
              <a:t>Not accountable for individual errors of provider, but responsible for prudent selection and monitoring</a:t>
            </a:r>
            <a:endParaRPr lang="en-US" sz="2600" dirty="0"/>
          </a:p>
          <a:p>
            <a:pPr marL="682625" lvl="1" indent="-285750" eaLnBrk="1" hangingPunct="1">
              <a:lnSpc>
                <a:spcPct val="80000"/>
              </a:lnSpc>
              <a:spcBef>
                <a:spcPct val="20000"/>
              </a:spcBef>
              <a:buClr>
                <a:schemeClr val="tx1"/>
              </a:buClr>
            </a:pPr>
            <a:endParaRPr lang="en-US" sz="2600" dirty="0" smtClean="0"/>
          </a:p>
        </p:txBody>
      </p:sp>
    </p:spTree>
    <p:extLst>
      <p:ext uri="{BB962C8B-B14F-4D97-AF65-F5344CB8AC3E}">
        <p14:creationId xmlns:p14="http://schemas.microsoft.com/office/powerpoint/2010/main" val="1164434122"/>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25</a:t>
            </a:fld>
            <a:endParaRPr lang="en-US" dirty="0"/>
          </a:p>
        </p:txBody>
      </p:sp>
      <p:sp>
        <p:nvSpPr>
          <p:cNvPr id="25603" name="Rectangle 2"/>
          <p:cNvSpPr>
            <a:spLocks noGrp="1" noChangeArrowheads="1"/>
          </p:cNvSpPr>
          <p:nvPr>
            <p:ph type="title" idx="4294967295"/>
          </p:nvPr>
        </p:nvSpPr>
        <p:spPr bwMode="auto">
          <a:xfrm>
            <a:off x="990600" y="0"/>
            <a:ext cx="80772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Customizing TPA Firm’s </a:t>
            </a:r>
            <a:br>
              <a:rPr lang="en-US" sz="3600" b="1" dirty="0" smtClean="0">
                <a:effectLst/>
              </a:rPr>
            </a:br>
            <a:r>
              <a:rPr lang="en-US" sz="3600" b="1" dirty="0" smtClean="0">
                <a:effectLst/>
              </a:rPr>
              <a:t>3(16) Fiduciary Services Model</a:t>
            </a:r>
          </a:p>
        </p:txBody>
      </p:sp>
      <p:sp>
        <p:nvSpPr>
          <p:cNvPr id="2" name="Rectangle 3"/>
          <p:cNvSpPr>
            <a:spLocks noGrp="1" noChangeArrowheads="1"/>
          </p:cNvSpPr>
          <p:nvPr>
            <p:ph idx="4294967295"/>
          </p:nvPr>
        </p:nvSpPr>
        <p:spPr>
          <a:xfrm>
            <a:off x="990600" y="1447800"/>
            <a:ext cx="8001000" cy="4495800"/>
          </a:xfrm>
        </p:spPr>
        <p:txBody>
          <a:bodyPr/>
          <a:lstStyle/>
          <a:p>
            <a:pPr marL="282575" eaLnBrk="1" hangingPunct="1">
              <a:lnSpc>
                <a:spcPct val="80000"/>
              </a:lnSpc>
              <a:spcBef>
                <a:spcPct val="20000"/>
              </a:spcBef>
              <a:buClr>
                <a:schemeClr val="tx1"/>
              </a:buClr>
              <a:defRPr/>
            </a:pPr>
            <a:r>
              <a:rPr lang="en-US" dirty="0" smtClean="0"/>
              <a:t>Determining TPA’s Fiduciary Services</a:t>
            </a:r>
          </a:p>
          <a:p>
            <a:pPr marL="682625" lvl="1" indent="-285750" eaLnBrk="1" hangingPunct="1">
              <a:lnSpc>
                <a:spcPct val="80000"/>
              </a:lnSpc>
              <a:spcBef>
                <a:spcPct val="20000"/>
              </a:spcBef>
              <a:buClr>
                <a:schemeClr val="tx1"/>
              </a:buClr>
              <a:defRPr/>
            </a:pPr>
            <a:r>
              <a:rPr lang="en-US" sz="2600" dirty="0" smtClean="0"/>
              <a:t>May accept responsibility for 5500 reporting and disclosures as plan’s Administrator</a:t>
            </a:r>
          </a:p>
          <a:p>
            <a:pPr marL="682625" lvl="1" indent="-285750" eaLnBrk="1" hangingPunct="1">
              <a:lnSpc>
                <a:spcPct val="80000"/>
              </a:lnSpc>
              <a:spcBef>
                <a:spcPct val="20000"/>
              </a:spcBef>
              <a:buClr>
                <a:schemeClr val="tx1"/>
              </a:buClr>
              <a:defRPr/>
            </a:pPr>
            <a:r>
              <a:rPr lang="en-US" sz="2600" dirty="0" smtClean="0"/>
              <a:t>May also accept comprehensive management responsibilities as plan’s Named Fiduciary</a:t>
            </a:r>
          </a:p>
          <a:p>
            <a:pPr marL="682625" lvl="1" indent="-285750" eaLnBrk="1" hangingPunct="1">
              <a:lnSpc>
                <a:spcPct val="80000"/>
              </a:lnSpc>
              <a:spcBef>
                <a:spcPct val="20000"/>
              </a:spcBef>
              <a:buClr>
                <a:schemeClr val="tx1"/>
              </a:buClr>
              <a:defRPr/>
            </a:pPr>
            <a:r>
              <a:rPr lang="en-US" sz="2600" u="sng" dirty="0" smtClean="0"/>
              <a:t>Illustration</a:t>
            </a:r>
            <a:r>
              <a:rPr lang="en-US" sz="2600" dirty="0"/>
              <a:t>:  TPA agrees to adjudicate benefit </a:t>
            </a:r>
            <a:r>
              <a:rPr lang="en-US" sz="2600" dirty="0" smtClean="0"/>
              <a:t>claims</a:t>
            </a:r>
          </a:p>
          <a:p>
            <a:pPr marL="347663" indent="-285750" eaLnBrk="1" hangingPunct="1">
              <a:lnSpc>
                <a:spcPct val="80000"/>
              </a:lnSpc>
              <a:spcBef>
                <a:spcPts val="1800"/>
              </a:spcBef>
              <a:buClr>
                <a:schemeClr val="tx1"/>
              </a:buClr>
              <a:defRPr/>
            </a:pPr>
            <a:r>
              <a:rPr lang="en-US" dirty="0" smtClean="0"/>
              <a:t>Consider TPA’s Expertise and Procedures</a:t>
            </a:r>
          </a:p>
          <a:p>
            <a:pPr marL="682625" lvl="1" indent="-285750" eaLnBrk="1" hangingPunct="1">
              <a:lnSpc>
                <a:spcPct val="80000"/>
              </a:lnSpc>
              <a:spcBef>
                <a:spcPct val="20000"/>
              </a:spcBef>
              <a:buClr>
                <a:schemeClr val="tx1"/>
              </a:buClr>
              <a:defRPr/>
            </a:pPr>
            <a:r>
              <a:rPr lang="en-US" sz="2600" dirty="0" smtClean="0"/>
              <a:t>Prudent process must be established for each fiduciary service</a:t>
            </a:r>
          </a:p>
          <a:p>
            <a:pPr marL="682625" lvl="1" indent="-285750" eaLnBrk="1" hangingPunct="1">
              <a:lnSpc>
                <a:spcPct val="80000"/>
              </a:lnSpc>
              <a:spcBef>
                <a:spcPct val="20000"/>
              </a:spcBef>
              <a:buClr>
                <a:schemeClr val="tx1"/>
              </a:buClr>
              <a:defRPr/>
            </a:pPr>
            <a:r>
              <a:rPr lang="en-US" sz="2600" u="sng" dirty="0" smtClean="0"/>
              <a:t>Illustration</a:t>
            </a:r>
            <a:r>
              <a:rPr lang="en-US" sz="2600" dirty="0" smtClean="0"/>
              <a:t>:  Benchmarking review conducted to satisfy TPA’s duty to evaluate reasonableness of fees  </a:t>
            </a:r>
          </a:p>
        </p:txBody>
      </p:sp>
    </p:spTree>
    <p:extLst>
      <p:ext uri="{BB962C8B-B14F-4D97-AF65-F5344CB8AC3E}">
        <p14:creationId xmlns:p14="http://schemas.microsoft.com/office/powerpoint/2010/main" val="3999722055"/>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2">
                                            <p:txEl>
                                              <p:pRg st="6" end="6"/>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F306B836-3D7D-4AE8-8204-2BAED67AF069}" type="slidenum">
              <a:rPr lang="en-US"/>
              <a:pPr>
                <a:defRPr/>
              </a:pPr>
              <a:t>26</a:t>
            </a:fld>
            <a:endParaRPr lang="en-US" dirty="0"/>
          </a:p>
        </p:txBody>
      </p:sp>
      <p:sp>
        <p:nvSpPr>
          <p:cNvPr id="29699" name="Rectangle 2"/>
          <p:cNvSpPr>
            <a:spLocks noGrp="1" noChangeArrowheads="1"/>
          </p:cNvSpPr>
          <p:nvPr>
            <p:ph type="title" idx="4294967295"/>
          </p:nvPr>
        </p:nvSpPr>
        <p:spPr bwMode="auto">
          <a:xfrm>
            <a:off x="990600" y="0"/>
            <a:ext cx="8077200" cy="1524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Limits on Employer’s Ability to Transfer Responsibilities to 3(16) Fiduciary</a:t>
            </a:r>
          </a:p>
        </p:txBody>
      </p:sp>
      <p:sp>
        <p:nvSpPr>
          <p:cNvPr id="2" name="Rectangle 3"/>
          <p:cNvSpPr>
            <a:spLocks noGrp="1" noChangeArrowheads="1"/>
          </p:cNvSpPr>
          <p:nvPr>
            <p:ph idx="4294967295"/>
          </p:nvPr>
        </p:nvSpPr>
        <p:spPr>
          <a:xfrm>
            <a:off x="990600" y="1524000"/>
            <a:ext cx="8153400" cy="4419600"/>
          </a:xfrm>
        </p:spPr>
        <p:txBody>
          <a:bodyPr/>
          <a:lstStyle/>
          <a:p>
            <a:pPr marL="282575" eaLnBrk="1" hangingPunct="1">
              <a:lnSpc>
                <a:spcPct val="80000"/>
              </a:lnSpc>
              <a:spcBef>
                <a:spcPct val="20000"/>
              </a:spcBef>
              <a:buClr>
                <a:schemeClr val="tx1"/>
              </a:buClr>
            </a:pPr>
            <a:r>
              <a:rPr lang="en-US" altLang="en-US" dirty="0" smtClean="0"/>
              <a:t>3(16) Fiduciary may accept broad role as both 3(16) Administrator and Named Fiduciary</a:t>
            </a:r>
          </a:p>
          <a:p>
            <a:pPr marL="682625" lvl="1" indent="-285750" eaLnBrk="1" hangingPunct="1">
              <a:lnSpc>
                <a:spcPct val="80000"/>
              </a:lnSpc>
              <a:spcBef>
                <a:spcPct val="20000"/>
              </a:spcBef>
              <a:buClr>
                <a:schemeClr val="tx1"/>
              </a:buClr>
            </a:pPr>
            <a:r>
              <a:rPr lang="en-US" altLang="en-US" sz="2600" dirty="0" smtClean="0"/>
              <a:t>But employer cannot eliminate all fiduciary oversight responsibilities.</a:t>
            </a:r>
          </a:p>
          <a:p>
            <a:pPr marL="682625" lvl="1" indent="-285750" eaLnBrk="1" hangingPunct="1">
              <a:lnSpc>
                <a:spcPct val="80000"/>
              </a:lnSpc>
              <a:spcBef>
                <a:spcPct val="20000"/>
              </a:spcBef>
              <a:buClr>
                <a:schemeClr val="tx1"/>
              </a:buClr>
            </a:pPr>
            <a:r>
              <a:rPr lang="en-US" altLang="en-US" sz="2600" dirty="0" smtClean="0"/>
              <a:t>Employer typically remains responsible for plan investments (or hiring 3(38) investment manager)</a:t>
            </a:r>
          </a:p>
        </p:txBody>
      </p:sp>
    </p:spTree>
    <p:extLst>
      <p:ext uri="{BB962C8B-B14F-4D97-AF65-F5344CB8AC3E}">
        <p14:creationId xmlns:p14="http://schemas.microsoft.com/office/powerpoint/2010/main" val="3292737415"/>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C43D0D9-8B87-4CE0-9502-73ED35E3F361}" type="slidenum">
              <a:rPr lang="en-US"/>
              <a:pPr>
                <a:defRPr/>
              </a:pPr>
              <a:t>27</a:t>
            </a:fld>
            <a:endParaRPr lang="en-US" dirty="0"/>
          </a:p>
        </p:txBody>
      </p:sp>
      <p:sp>
        <p:nvSpPr>
          <p:cNvPr id="30723" name="Rectangle 2"/>
          <p:cNvSpPr>
            <a:spLocks noGrp="1" noChangeArrowheads="1"/>
          </p:cNvSpPr>
          <p:nvPr>
            <p:ph type="title" idx="4294967295"/>
          </p:nvPr>
        </p:nvSpPr>
        <p:spPr bwMode="auto">
          <a:xfrm>
            <a:off x="990600" y="-76200"/>
            <a:ext cx="8077200" cy="144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Employer’s Duty to Monitor                3(16) Fiduciary</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altLang="en-US" dirty="0" smtClean="0"/>
              <a:t>Plan sponsor remains liable for monitoring 3(16) Fiduciary.</a:t>
            </a:r>
          </a:p>
          <a:p>
            <a:pPr marL="682625" lvl="1" indent="-285750" eaLnBrk="1" hangingPunct="1">
              <a:lnSpc>
                <a:spcPct val="80000"/>
              </a:lnSpc>
              <a:spcBef>
                <a:spcPct val="20000"/>
              </a:spcBef>
              <a:buClr>
                <a:schemeClr val="tx1"/>
              </a:buClr>
            </a:pPr>
            <a:r>
              <a:rPr lang="en-US" altLang="en-US" sz="2600" dirty="0" smtClean="0"/>
              <a:t>Employer’s authority to amend plan document represents power to replace 3(16) Fiduciary.</a:t>
            </a:r>
          </a:p>
          <a:p>
            <a:pPr marL="682625" lvl="1" indent="-285750" eaLnBrk="1" hangingPunct="1">
              <a:lnSpc>
                <a:spcPct val="80000"/>
              </a:lnSpc>
              <a:spcBef>
                <a:spcPct val="20000"/>
              </a:spcBef>
              <a:buClr>
                <a:schemeClr val="tx1"/>
              </a:buClr>
            </a:pPr>
            <a:r>
              <a:rPr lang="en-US" altLang="en-US" sz="2600" dirty="0" smtClean="0"/>
              <a:t>Employer should review performance of 3(16) Fiduciary at reasonable intervals.</a:t>
            </a:r>
          </a:p>
          <a:p>
            <a:pPr marL="682625" lvl="1" indent="-285750" eaLnBrk="1" hangingPunct="1">
              <a:lnSpc>
                <a:spcPct val="80000"/>
              </a:lnSpc>
              <a:spcBef>
                <a:spcPct val="20000"/>
              </a:spcBef>
              <a:buClr>
                <a:schemeClr val="tx1"/>
              </a:buClr>
            </a:pPr>
            <a:r>
              <a:rPr lang="en-US" altLang="en-US" sz="2600" dirty="0" smtClean="0"/>
              <a:t>No need for employer to monitor other providers if responsibility transferred to 3(16) Fiduciary.</a:t>
            </a:r>
          </a:p>
        </p:txBody>
      </p:sp>
    </p:spTree>
    <p:extLst>
      <p:ext uri="{BB962C8B-B14F-4D97-AF65-F5344CB8AC3E}">
        <p14:creationId xmlns:p14="http://schemas.microsoft.com/office/powerpoint/2010/main" val="4015966640"/>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97B6BDFB-92E9-4992-8BED-E6A0CFE4669F}" type="slidenum">
              <a:rPr lang="en-US"/>
              <a:pPr>
                <a:defRPr/>
              </a:pPr>
              <a:t>28</a:t>
            </a:fld>
            <a:endParaRPr lang="en-US" dirty="0"/>
          </a:p>
        </p:txBody>
      </p:sp>
      <p:sp>
        <p:nvSpPr>
          <p:cNvPr id="30723" name="Rectangle 2"/>
          <p:cNvSpPr>
            <a:spLocks noGrp="1" noChangeArrowheads="1"/>
          </p:cNvSpPr>
          <p:nvPr>
            <p:ph type="title" idx="4294967295"/>
          </p:nvPr>
        </p:nvSpPr>
        <p:spPr bwMode="auto">
          <a:xfrm>
            <a:off x="990600" y="-76200"/>
            <a:ext cx="8077200" cy="144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Other Responsibilities Retained </a:t>
            </a:r>
            <a:br>
              <a:rPr lang="en-US" sz="3600" b="1" dirty="0" smtClean="0">
                <a:effectLst/>
              </a:rPr>
            </a:br>
            <a:r>
              <a:rPr lang="en-US" sz="3600" b="1" dirty="0" smtClean="0">
                <a:effectLst/>
              </a:rPr>
              <a:t>by Plan Sponsor</a:t>
            </a:r>
          </a:p>
        </p:txBody>
      </p:sp>
      <p:sp>
        <p:nvSpPr>
          <p:cNvPr id="2" name="Rectangle 3"/>
          <p:cNvSpPr>
            <a:spLocks noGrp="1" noChangeArrowheads="1"/>
          </p:cNvSpPr>
          <p:nvPr>
            <p:ph idx="4294967295"/>
          </p:nvPr>
        </p:nvSpPr>
        <p:spPr>
          <a:xfrm>
            <a:off x="990600" y="1371600"/>
            <a:ext cx="8153400" cy="4572000"/>
          </a:xfrm>
        </p:spPr>
        <p:txBody>
          <a:bodyPr/>
          <a:lstStyle/>
          <a:p>
            <a:pPr marL="282575" eaLnBrk="1" hangingPunct="1">
              <a:lnSpc>
                <a:spcPct val="80000"/>
              </a:lnSpc>
              <a:spcBef>
                <a:spcPct val="20000"/>
              </a:spcBef>
              <a:buClr>
                <a:schemeClr val="tx1"/>
              </a:buClr>
            </a:pPr>
            <a:r>
              <a:rPr lang="en-US" dirty="0" smtClean="0"/>
              <a:t>Coordination of Fiduciary Responsibilities</a:t>
            </a:r>
          </a:p>
          <a:p>
            <a:pPr marL="682625" lvl="1" indent="-285750" eaLnBrk="1" hangingPunct="1">
              <a:lnSpc>
                <a:spcPct val="80000"/>
              </a:lnSpc>
              <a:spcBef>
                <a:spcPct val="20000"/>
              </a:spcBef>
              <a:buClr>
                <a:schemeClr val="tx1"/>
              </a:buClr>
            </a:pPr>
            <a:r>
              <a:rPr lang="en-US" sz="2600" dirty="0" smtClean="0"/>
              <a:t>Any responsibilities not accepted by 3(16) Fiduciary remain with Plan Sponsor</a:t>
            </a:r>
          </a:p>
          <a:p>
            <a:pPr marL="682625" lvl="1" indent="-285750" eaLnBrk="1" hangingPunct="1">
              <a:lnSpc>
                <a:spcPct val="80000"/>
              </a:lnSpc>
              <a:spcBef>
                <a:spcPct val="20000"/>
              </a:spcBef>
              <a:buClr>
                <a:schemeClr val="tx1"/>
              </a:buClr>
            </a:pPr>
            <a:r>
              <a:rPr lang="en-US" sz="2600" dirty="0" smtClean="0"/>
              <a:t>3(16) Fiduciary’s agreement and plan document should be reviewed to confirm responsibilities </a:t>
            </a:r>
          </a:p>
        </p:txBody>
      </p:sp>
    </p:spTree>
    <p:extLst>
      <p:ext uri="{BB962C8B-B14F-4D97-AF65-F5344CB8AC3E}">
        <p14:creationId xmlns:p14="http://schemas.microsoft.com/office/powerpoint/2010/main" val="241522122"/>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29</a:t>
            </a:fld>
            <a:endParaRPr lang="en-US" dirty="0"/>
          </a:p>
        </p:txBody>
      </p:sp>
      <p:sp>
        <p:nvSpPr>
          <p:cNvPr id="25603" name="Rectangle 2"/>
          <p:cNvSpPr>
            <a:spLocks noGrp="1" noChangeArrowheads="1"/>
          </p:cNvSpPr>
          <p:nvPr>
            <p:ph type="title" idx="4294967295"/>
          </p:nvPr>
        </p:nvSpPr>
        <p:spPr bwMode="auto">
          <a:xfrm>
            <a:off x="990600" y="0"/>
            <a:ext cx="8077200" cy="106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408(b)(2) Fee Disclosures</a:t>
            </a:r>
          </a:p>
        </p:txBody>
      </p:sp>
      <p:sp>
        <p:nvSpPr>
          <p:cNvPr id="2" name="Rectangle 3"/>
          <p:cNvSpPr>
            <a:spLocks noGrp="1" noChangeArrowheads="1"/>
          </p:cNvSpPr>
          <p:nvPr>
            <p:ph idx="4294967295"/>
          </p:nvPr>
        </p:nvSpPr>
        <p:spPr>
          <a:xfrm>
            <a:off x="990600" y="1143000"/>
            <a:ext cx="7848600" cy="4495800"/>
          </a:xfrm>
        </p:spPr>
        <p:txBody>
          <a:bodyPr/>
          <a:lstStyle/>
          <a:p>
            <a:pPr marL="282575" eaLnBrk="1" hangingPunct="1">
              <a:lnSpc>
                <a:spcPct val="80000"/>
              </a:lnSpc>
              <a:spcBef>
                <a:spcPct val="20000"/>
              </a:spcBef>
              <a:buClr>
                <a:schemeClr val="tx1"/>
              </a:buClr>
              <a:defRPr/>
            </a:pPr>
            <a:r>
              <a:rPr lang="en-US" dirty="0" smtClean="0"/>
              <a:t>Fee Disclosure Requirements</a:t>
            </a:r>
          </a:p>
          <a:p>
            <a:pPr marL="682625" lvl="1" indent="-285750" eaLnBrk="1" hangingPunct="1">
              <a:lnSpc>
                <a:spcPct val="80000"/>
              </a:lnSpc>
              <a:spcBef>
                <a:spcPct val="20000"/>
              </a:spcBef>
              <a:buClr>
                <a:schemeClr val="tx1"/>
              </a:buClr>
              <a:defRPr/>
            </a:pPr>
            <a:r>
              <a:rPr lang="en-US" sz="2600" dirty="0" smtClean="0"/>
              <a:t>3(16) Fiduciary must describe services and fees</a:t>
            </a:r>
          </a:p>
          <a:p>
            <a:pPr marL="682625" lvl="1" indent="-285750" eaLnBrk="1" hangingPunct="1">
              <a:lnSpc>
                <a:spcPct val="80000"/>
              </a:lnSpc>
              <a:spcBef>
                <a:spcPct val="20000"/>
              </a:spcBef>
              <a:buClr>
                <a:schemeClr val="tx1"/>
              </a:buClr>
              <a:defRPr/>
            </a:pPr>
            <a:r>
              <a:rPr lang="en-US" sz="2600" dirty="0" smtClean="0"/>
              <a:t>Must also identify any subcontractors and </a:t>
            </a:r>
            <a:r>
              <a:rPr lang="en-US" sz="2600" dirty="0"/>
              <a:t>disclose </a:t>
            </a:r>
            <a:r>
              <a:rPr lang="en-US" sz="2600" dirty="0" smtClean="0"/>
              <a:t>their compensation</a:t>
            </a:r>
          </a:p>
          <a:p>
            <a:pPr marL="682625" lvl="1" indent="-285750" eaLnBrk="1" hangingPunct="1">
              <a:lnSpc>
                <a:spcPct val="80000"/>
              </a:lnSpc>
              <a:spcBef>
                <a:spcPct val="20000"/>
              </a:spcBef>
              <a:buClr>
                <a:schemeClr val="tx1"/>
              </a:buClr>
              <a:defRPr/>
            </a:pPr>
            <a:r>
              <a:rPr lang="en-US" sz="2600" dirty="0" smtClean="0"/>
              <a:t>Description of services should be consistent with plan document and service agreement</a:t>
            </a:r>
          </a:p>
          <a:p>
            <a:pPr marL="682625" lvl="1" indent="-285750" eaLnBrk="1" hangingPunct="1">
              <a:lnSpc>
                <a:spcPct val="80000"/>
              </a:lnSpc>
              <a:spcBef>
                <a:spcPct val="20000"/>
              </a:spcBef>
              <a:buClr>
                <a:schemeClr val="tx1"/>
              </a:buClr>
              <a:defRPr/>
            </a:pPr>
            <a:endParaRPr lang="en-US" dirty="0" smtClean="0"/>
          </a:p>
        </p:txBody>
      </p:sp>
    </p:spTree>
    <p:extLst>
      <p:ext uri="{BB962C8B-B14F-4D97-AF65-F5344CB8AC3E}">
        <p14:creationId xmlns:p14="http://schemas.microsoft.com/office/powerpoint/2010/main" val="4106517078"/>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30</a:t>
            </a:fld>
            <a:endParaRPr lang="en-US" dirty="0"/>
          </a:p>
        </p:txBody>
      </p:sp>
      <p:sp>
        <p:nvSpPr>
          <p:cNvPr id="25603" name="Rectangle 2"/>
          <p:cNvSpPr>
            <a:spLocks noGrp="1" noChangeArrowheads="1"/>
          </p:cNvSpPr>
          <p:nvPr>
            <p:ph type="title" idx="4294967295"/>
          </p:nvPr>
        </p:nvSpPr>
        <p:spPr bwMode="auto">
          <a:xfrm>
            <a:off x="990600" y="0"/>
            <a:ext cx="80772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smtClean="0">
                <a:effectLst/>
              </a:rPr>
              <a:t>Suggested Best Practices:</a:t>
            </a:r>
            <a:br>
              <a:rPr lang="en-US" sz="3600" b="1" dirty="0" smtClean="0">
                <a:effectLst/>
              </a:rPr>
            </a:br>
            <a:r>
              <a:rPr lang="en-US" sz="3600" b="1" dirty="0" smtClean="0">
                <a:effectLst/>
              </a:rPr>
              <a:t>Scope of Fiduciary Services</a:t>
            </a:r>
          </a:p>
        </p:txBody>
      </p:sp>
      <p:sp>
        <p:nvSpPr>
          <p:cNvPr id="2" name="Rectangle 3"/>
          <p:cNvSpPr>
            <a:spLocks noGrp="1" noChangeArrowheads="1"/>
          </p:cNvSpPr>
          <p:nvPr>
            <p:ph idx="4294967295"/>
          </p:nvPr>
        </p:nvSpPr>
        <p:spPr>
          <a:xfrm>
            <a:off x="990600" y="1447800"/>
            <a:ext cx="7848600" cy="4495800"/>
          </a:xfrm>
        </p:spPr>
        <p:txBody>
          <a:bodyPr/>
          <a:lstStyle/>
          <a:p>
            <a:pPr marL="282575" eaLnBrk="1" hangingPunct="1">
              <a:lnSpc>
                <a:spcPct val="80000"/>
              </a:lnSpc>
              <a:spcBef>
                <a:spcPct val="20000"/>
              </a:spcBef>
              <a:buClr>
                <a:schemeClr val="tx1"/>
              </a:buClr>
              <a:defRPr/>
            </a:pPr>
            <a:r>
              <a:rPr lang="en-US" dirty="0" smtClean="0"/>
              <a:t>Level of </a:t>
            </a:r>
            <a:r>
              <a:rPr lang="en-US" dirty="0"/>
              <a:t>3(16</a:t>
            </a:r>
            <a:r>
              <a:rPr lang="en-US" dirty="0" smtClean="0"/>
              <a:t>) Fiduciary Responsibility </a:t>
            </a:r>
          </a:p>
          <a:p>
            <a:pPr marL="682625" lvl="1" indent="-285750" eaLnBrk="1" hangingPunct="1">
              <a:lnSpc>
                <a:spcPct val="80000"/>
              </a:lnSpc>
              <a:spcBef>
                <a:spcPct val="20000"/>
              </a:spcBef>
              <a:buClr>
                <a:schemeClr val="tx1"/>
              </a:buClr>
              <a:defRPr/>
            </a:pPr>
            <a:r>
              <a:rPr lang="en-US" sz="2600" dirty="0" smtClean="0"/>
              <a:t>Offer fiduciary service only if prudent process can be established and followed</a:t>
            </a:r>
          </a:p>
          <a:p>
            <a:pPr marL="682625" lvl="1" indent="-285750" eaLnBrk="1" hangingPunct="1">
              <a:lnSpc>
                <a:spcPct val="80000"/>
              </a:lnSpc>
              <a:spcBef>
                <a:spcPct val="20000"/>
              </a:spcBef>
              <a:buClr>
                <a:schemeClr val="tx1"/>
              </a:buClr>
              <a:defRPr/>
            </a:pPr>
            <a:r>
              <a:rPr lang="en-US" sz="2600" dirty="0" smtClean="0"/>
              <a:t>Document selection and monitoring criteria when hiring other providers</a:t>
            </a:r>
          </a:p>
          <a:p>
            <a:pPr marL="682625" lvl="1" indent="-285750" eaLnBrk="1" hangingPunct="1">
              <a:lnSpc>
                <a:spcPct val="80000"/>
              </a:lnSpc>
              <a:spcBef>
                <a:spcPct val="20000"/>
              </a:spcBef>
              <a:buClr>
                <a:schemeClr val="tx1"/>
              </a:buClr>
              <a:defRPr/>
            </a:pPr>
            <a:r>
              <a:rPr lang="en-US" sz="2600" dirty="0" smtClean="0"/>
              <a:t>Prepare regular reports of other providers’ services</a:t>
            </a:r>
          </a:p>
          <a:p>
            <a:pPr marL="347663" indent="-285750" eaLnBrk="1" hangingPunct="1">
              <a:lnSpc>
                <a:spcPct val="80000"/>
              </a:lnSpc>
              <a:spcBef>
                <a:spcPts val="1800"/>
              </a:spcBef>
              <a:buClr>
                <a:schemeClr val="tx1"/>
              </a:buClr>
              <a:defRPr/>
            </a:pPr>
            <a:r>
              <a:rPr lang="en-US" dirty="0" smtClean="0"/>
              <a:t>Advisability of Different Service Levels</a:t>
            </a:r>
          </a:p>
          <a:p>
            <a:pPr marL="682625" lvl="1" indent="-285750" eaLnBrk="1" hangingPunct="1">
              <a:lnSpc>
                <a:spcPct val="80000"/>
              </a:lnSpc>
              <a:spcBef>
                <a:spcPct val="20000"/>
              </a:spcBef>
              <a:buClr>
                <a:schemeClr val="tx1"/>
              </a:buClr>
              <a:defRPr/>
            </a:pPr>
            <a:r>
              <a:rPr lang="en-US" sz="2600" dirty="0" smtClean="0"/>
              <a:t>Simpler and easier to provide uniform level of fiduciary oversight across all plan clients</a:t>
            </a:r>
          </a:p>
        </p:txBody>
      </p:sp>
    </p:spTree>
    <p:extLst>
      <p:ext uri="{BB962C8B-B14F-4D97-AF65-F5344CB8AC3E}">
        <p14:creationId xmlns:p14="http://schemas.microsoft.com/office/powerpoint/2010/main" val="544951596"/>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1" end="1"/>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2" end="2"/>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3" end="3"/>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0" end="0"/>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31</a:t>
            </a:fld>
            <a:endParaRPr lang="en-US" dirty="0"/>
          </a:p>
        </p:txBody>
      </p:sp>
      <p:sp>
        <p:nvSpPr>
          <p:cNvPr id="25603" name="Rectangle 2"/>
          <p:cNvSpPr>
            <a:spLocks noGrp="1" noChangeArrowheads="1"/>
          </p:cNvSpPr>
          <p:nvPr>
            <p:ph type="title" idx="4294967295"/>
          </p:nvPr>
        </p:nvSpPr>
        <p:spPr bwMode="auto">
          <a:xfrm>
            <a:off x="990600" y="0"/>
            <a:ext cx="80772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a:effectLst/>
              </a:rPr>
              <a:t>Suggested Best Practices:</a:t>
            </a:r>
            <a:r>
              <a:rPr lang="en-US" sz="3600" b="1" dirty="0" smtClean="0">
                <a:effectLst/>
              </a:rPr>
              <a:t/>
            </a:r>
            <a:br>
              <a:rPr lang="en-US" sz="3600" b="1" dirty="0" smtClean="0">
                <a:effectLst/>
              </a:rPr>
            </a:br>
            <a:r>
              <a:rPr lang="en-US" sz="3600" b="1" dirty="0" smtClean="0">
                <a:effectLst/>
              </a:rPr>
              <a:t>3(16) Contractual Considerations</a:t>
            </a:r>
          </a:p>
        </p:txBody>
      </p:sp>
      <p:sp>
        <p:nvSpPr>
          <p:cNvPr id="2" name="Rectangle 3"/>
          <p:cNvSpPr>
            <a:spLocks noGrp="1" noChangeArrowheads="1"/>
          </p:cNvSpPr>
          <p:nvPr>
            <p:ph idx="4294967295"/>
          </p:nvPr>
        </p:nvSpPr>
        <p:spPr>
          <a:xfrm>
            <a:off x="990600" y="1447800"/>
            <a:ext cx="7848600" cy="4495800"/>
          </a:xfrm>
        </p:spPr>
        <p:txBody>
          <a:bodyPr/>
          <a:lstStyle/>
          <a:p>
            <a:pPr marL="282575" eaLnBrk="1" hangingPunct="1">
              <a:lnSpc>
                <a:spcPct val="80000"/>
              </a:lnSpc>
              <a:spcBef>
                <a:spcPct val="20000"/>
              </a:spcBef>
              <a:buClr>
                <a:schemeClr val="tx1"/>
              </a:buClr>
              <a:defRPr/>
            </a:pPr>
            <a:r>
              <a:rPr lang="en-US" dirty="0" smtClean="0"/>
              <a:t>Service Agreement for 3(16) Fiduciary</a:t>
            </a:r>
          </a:p>
          <a:p>
            <a:pPr marL="682625" lvl="1" indent="-285750" eaLnBrk="1" hangingPunct="1">
              <a:lnSpc>
                <a:spcPct val="80000"/>
              </a:lnSpc>
              <a:spcBef>
                <a:spcPct val="20000"/>
              </a:spcBef>
              <a:buClr>
                <a:schemeClr val="tx1"/>
              </a:buClr>
              <a:defRPr/>
            </a:pPr>
            <a:r>
              <a:rPr lang="en-US" sz="2600" dirty="0" smtClean="0"/>
              <a:t>Should state which responsibilities will shift to TPA</a:t>
            </a:r>
          </a:p>
          <a:p>
            <a:pPr marL="682625" lvl="1" indent="-285750" eaLnBrk="1" hangingPunct="1">
              <a:lnSpc>
                <a:spcPct val="80000"/>
              </a:lnSpc>
              <a:spcBef>
                <a:spcPct val="20000"/>
              </a:spcBef>
              <a:buClr>
                <a:schemeClr val="tx1"/>
              </a:buClr>
              <a:defRPr/>
            </a:pPr>
            <a:r>
              <a:rPr lang="en-US" sz="2600" dirty="0" smtClean="0"/>
              <a:t>Should confirm that Plan Sponsor remains responsible for hiring 3(16) Fiduciary</a:t>
            </a:r>
          </a:p>
          <a:p>
            <a:pPr marL="682625" lvl="1" indent="-285750" eaLnBrk="1" hangingPunct="1">
              <a:lnSpc>
                <a:spcPct val="80000"/>
              </a:lnSpc>
              <a:spcBef>
                <a:spcPct val="20000"/>
              </a:spcBef>
              <a:buClr>
                <a:schemeClr val="tx1"/>
              </a:buClr>
              <a:defRPr/>
            </a:pPr>
            <a:r>
              <a:rPr lang="en-US" sz="2600" dirty="0" smtClean="0"/>
              <a:t>Plan Sponsor should remain responsible for providing complete and accurate information</a:t>
            </a:r>
          </a:p>
          <a:p>
            <a:pPr marL="347663" indent="-285750" eaLnBrk="1" hangingPunct="1">
              <a:lnSpc>
                <a:spcPct val="80000"/>
              </a:lnSpc>
              <a:spcBef>
                <a:spcPts val="1800"/>
              </a:spcBef>
              <a:buClr>
                <a:schemeClr val="tx1"/>
              </a:buClr>
              <a:defRPr/>
            </a:pPr>
            <a:r>
              <a:rPr lang="en-US" dirty="0" smtClean="0"/>
              <a:t>Coordination with Plan Document</a:t>
            </a:r>
          </a:p>
          <a:p>
            <a:pPr marL="682625" lvl="1" indent="-285750" eaLnBrk="1" hangingPunct="1">
              <a:lnSpc>
                <a:spcPct val="80000"/>
              </a:lnSpc>
              <a:spcBef>
                <a:spcPct val="20000"/>
              </a:spcBef>
              <a:buClr>
                <a:schemeClr val="tx1"/>
              </a:buClr>
              <a:defRPr/>
            </a:pPr>
            <a:r>
              <a:rPr lang="en-US" sz="2600" dirty="0" smtClean="0"/>
              <a:t>Confirm Administrator and Named Fiduciary provisions are consistent with agreement</a:t>
            </a:r>
          </a:p>
          <a:p>
            <a:pPr marL="682625" lvl="1" indent="-285750" eaLnBrk="1" hangingPunct="1">
              <a:lnSpc>
                <a:spcPct val="80000"/>
              </a:lnSpc>
              <a:spcBef>
                <a:spcPct val="20000"/>
              </a:spcBef>
              <a:buClr>
                <a:schemeClr val="tx1"/>
              </a:buClr>
              <a:defRPr/>
            </a:pPr>
            <a:r>
              <a:rPr lang="en-US" sz="2600" dirty="0" smtClean="0"/>
              <a:t>Plan document may provide that both TPA and Plan Sponsor will serve as Named Fiduciaries</a:t>
            </a:r>
          </a:p>
        </p:txBody>
      </p:sp>
    </p:spTree>
    <p:extLst>
      <p:ext uri="{BB962C8B-B14F-4D97-AF65-F5344CB8AC3E}">
        <p14:creationId xmlns:p14="http://schemas.microsoft.com/office/powerpoint/2010/main" val="1693138774"/>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1" end="1"/>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2" end="2"/>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2">
                                            <p:txEl>
                                              <p:pRg st="3" end="3"/>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0" end="0"/>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2">
                                            <p:txEl>
                                              <p:pRg st="6" end="6"/>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00950C9-6107-48DC-890D-B2F73280B00C}" type="slidenum">
              <a:rPr lang="en-US"/>
              <a:pPr>
                <a:defRPr/>
              </a:pPr>
              <a:t>32</a:t>
            </a:fld>
            <a:endParaRPr lang="en-US" dirty="0"/>
          </a:p>
        </p:txBody>
      </p:sp>
      <p:sp>
        <p:nvSpPr>
          <p:cNvPr id="25603" name="Rectangle 2"/>
          <p:cNvSpPr>
            <a:spLocks noGrp="1" noChangeArrowheads="1"/>
          </p:cNvSpPr>
          <p:nvPr>
            <p:ph type="title" idx="4294967295"/>
          </p:nvPr>
        </p:nvSpPr>
        <p:spPr bwMode="auto">
          <a:xfrm>
            <a:off x="990600" y="0"/>
            <a:ext cx="80772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sz="3600" b="1" dirty="0">
                <a:effectLst/>
              </a:rPr>
              <a:t>Suggested Best Practices:</a:t>
            </a:r>
            <a:r>
              <a:rPr lang="en-US" sz="3600" b="1" dirty="0" smtClean="0">
                <a:effectLst/>
              </a:rPr>
              <a:t/>
            </a:r>
            <a:br>
              <a:rPr lang="en-US" sz="3600" b="1" dirty="0" smtClean="0">
                <a:effectLst/>
              </a:rPr>
            </a:br>
            <a:r>
              <a:rPr lang="en-US" sz="3600" b="1" dirty="0" smtClean="0">
                <a:effectLst/>
              </a:rPr>
              <a:t>Monitoring Support for Plan Sponsor</a:t>
            </a:r>
          </a:p>
        </p:txBody>
      </p:sp>
      <p:sp>
        <p:nvSpPr>
          <p:cNvPr id="2" name="Rectangle 3"/>
          <p:cNvSpPr>
            <a:spLocks noGrp="1" noChangeArrowheads="1"/>
          </p:cNvSpPr>
          <p:nvPr>
            <p:ph idx="4294967295"/>
          </p:nvPr>
        </p:nvSpPr>
        <p:spPr>
          <a:xfrm>
            <a:off x="990600" y="1447800"/>
            <a:ext cx="7848600" cy="4495800"/>
          </a:xfrm>
        </p:spPr>
        <p:txBody>
          <a:bodyPr/>
          <a:lstStyle/>
          <a:p>
            <a:pPr marL="282575" eaLnBrk="1" hangingPunct="1">
              <a:lnSpc>
                <a:spcPct val="80000"/>
              </a:lnSpc>
              <a:spcBef>
                <a:spcPct val="20000"/>
              </a:spcBef>
              <a:buClr>
                <a:schemeClr val="tx1"/>
              </a:buClr>
              <a:defRPr/>
            </a:pPr>
            <a:r>
              <a:rPr lang="en-US" dirty="0" smtClean="0"/>
              <a:t>Employer’s Duty to Monitor 3(16) Fiduciary</a:t>
            </a:r>
          </a:p>
          <a:p>
            <a:pPr marL="682625" lvl="1" indent="-285750" eaLnBrk="1" hangingPunct="1">
              <a:lnSpc>
                <a:spcPct val="80000"/>
              </a:lnSpc>
              <a:spcBef>
                <a:spcPct val="20000"/>
              </a:spcBef>
              <a:buClr>
                <a:schemeClr val="tx1"/>
              </a:buClr>
              <a:defRPr/>
            </a:pPr>
            <a:r>
              <a:rPr lang="en-US" sz="2600" dirty="0" smtClean="0"/>
              <a:t>Must monitor 3(16) Fiduciary’s performance at reasonable intervals</a:t>
            </a:r>
          </a:p>
          <a:p>
            <a:pPr marL="682625" lvl="1" indent="-285750" eaLnBrk="1" hangingPunct="1">
              <a:lnSpc>
                <a:spcPct val="80000"/>
              </a:lnSpc>
              <a:spcBef>
                <a:spcPct val="20000"/>
              </a:spcBef>
              <a:buClr>
                <a:schemeClr val="tx1"/>
              </a:buClr>
              <a:defRPr/>
            </a:pPr>
            <a:r>
              <a:rPr lang="en-US" sz="2600" dirty="0" smtClean="0"/>
              <a:t>Plan Sponsor should ask for regular updates</a:t>
            </a:r>
          </a:p>
          <a:p>
            <a:pPr marL="347663" indent="-285750" eaLnBrk="1" hangingPunct="1">
              <a:lnSpc>
                <a:spcPct val="80000"/>
              </a:lnSpc>
              <a:spcBef>
                <a:spcPts val="1800"/>
              </a:spcBef>
              <a:buClr>
                <a:schemeClr val="tx1"/>
              </a:buClr>
              <a:defRPr/>
            </a:pPr>
            <a:r>
              <a:rPr lang="en-US" dirty="0" smtClean="0"/>
              <a:t>Illustration</a:t>
            </a:r>
          </a:p>
          <a:p>
            <a:pPr marL="682625" lvl="1" indent="-285750" eaLnBrk="1" hangingPunct="1">
              <a:lnSpc>
                <a:spcPct val="80000"/>
              </a:lnSpc>
              <a:spcBef>
                <a:spcPct val="20000"/>
              </a:spcBef>
              <a:buClr>
                <a:schemeClr val="tx1"/>
              </a:buClr>
              <a:defRPr/>
            </a:pPr>
            <a:r>
              <a:rPr lang="en-US" sz="2600" dirty="0" smtClean="0"/>
              <a:t>3(16) Fiduciary </a:t>
            </a:r>
            <a:r>
              <a:rPr lang="en-US" sz="2600" dirty="0"/>
              <a:t>provides updates on annual </a:t>
            </a:r>
            <a:r>
              <a:rPr lang="en-US" sz="2600" dirty="0" smtClean="0"/>
              <a:t>basis</a:t>
            </a:r>
          </a:p>
          <a:p>
            <a:pPr marL="682625" lvl="1" indent="-285750" eaLnBrk="1" hangingPunct="1">
              <a:lnSpc>
                <a:spcPct val="80000"/>
              </a:lnSpc>
              <a:spcBef>
                <a:spcPct val="20000"/>
              </a:spcBef>
              <a:buClr>
                <a:schemeClr val="tx1"/>
              </a:buClr>
              <a:defRPr/>
            </a:pPr>
            <a:r>
              <a:rPr lang="en-US" sz="2600" dirty="0" smtClean="0"/>
              <a:t>Updates include summary information of:</a:t>
            </a:r>
            <a:endParaRPr lang="en-US" sz="2200" dirty="0"/>
          </a:p>
          <a:p>
            <a:pPr marL="396875" lvl="1" indent="0" eaLnBrk="1" hangingPunct="1">
              <a:lnSpc>
                <a:spcPct val="80000"/>
              </a:lnSpc>
              <a:spcBef>
                <a:spcPct val="20000"/>
              </a:spcBef>
              <a:buClr>
                <a:schemeClr val="tx1"/>
              </a:buClr>
              <a:buNone/>
              <a:defRPr/>
            </a:pPr>
            <a:r>
              <a:rPr lang="en-US" sz="2600" dirty="0" smtClean="0"/>
              <a:t>	(1) number of benefit claims adjudicated</a:t>
            </a:r>
          </a:p>
          <a:p>
            <a:pPr marL="396875" lvl="1" indent="0" eaLnBrk="1" hangingPunct="1">
              <a:lnSpc>
                <a:spcPct val="80000"/>
              </a:lnSpc>
              <a:spcBef>
                <a:spcPct val="20000"/>
              </a:spcBef>
              <a:buClr>
                <a:schemeClr val="tx1"/>
              </a:buClr>
              <a:buNone/>
              <a:defRPr/>
            </a:pPr>
            <a:r>
              <a:rPr lang="en-US" sz="2600" dirty="0"/>
              <a:t>	</a:t>
            </a:r>
            <a:r>
              <a:rPr lang="en-US" sz="2600" dirty="0" smtClean="0"/>
              <a:t>(2) exception reports identifying potential issues</a:t>
            </a:r>
          </a:p>
          <a:p>
            <a:pPr marL="396875" lvl="1" indent="0" eaLnBrk="1" hangingPunct="1">
              <a:lnSpc>
                <a:spcPct val="80000"/>
              </a:lnSpc>
              <a:spcBef>
                <a:spcPct val="20000"/>
              </a:spcBef>
              <a:buClr>
                <a:schemeClr val="tx1"/>
              </a:buClr>
              <a:buNone/>
              <a:defRPr/>
            </a:pPr>
            <a:r>
              <a:rPr lang="en-US" sz="2600" dirty="0"/>
              <a:t>	</a:t>
            </a:r>
            <a:r>
              <a:rPr lang="en-US" sz="2600" dirty="0" smtClean="0"/>
              <a:t>(3) performance assessment of other providers</a:t>
            </a:r>
          </a:p>
          <a:p>
            <a:pPr marL="396875" lvl="1" indent="0" eaLnBrk="1" hangingPunct="1">
              <a:lnSpc>
                <a:spcPct val="80000"/>
              </a:lnSpc>
              <a:spcBef>
                <a:spcPct val="20000"/>
              </a:spcBef>
              <a:buClr>
                <a:schemeClr val="tx1"/>
              </a:buClr>
              <a:buNone/>
              <a:defRPr/>
            </a:pPr>
            <a:r>
              <a:rPr lang="en-US" sz="2600" dirty="0"/>
              <a:t>	</a:t>
            </a:r>
            <a:r>
              <a:rPr lang="en-US" sz="2600" dirty="0" smtClean="0"/>
              <a:t>(4) benchmarking analysis</a:t>
            </a:r>
          </a:p>
          <a:p>
            <a:pPr marL="396875" lvl="1" indent="0" eaLnBrk="1" hangingPunct="1">
              <a:lnSpc>
                <a:spcPct val="80000"/>
              </a:lnSpc>
              <a:spcBef>
                <a:spcPct val="20000"/>
              </a:spcBef>
              <a:buClr>
                <a:schemeClr val="tx1"/>
              </a:buClr>
              <a:buNone/>
              <a:defRPr/>
            </a:pPr>
            <a:endParaRPr lang="en-US" sz="2600" dirty="0" smtClean="0"/>
          </a:p>
        </p:txBody>
      </p:sp>
    </p:spTree>
    <p:extLst>
      <p:ext uri="{BB962C8B-B14F-4D97-AF65-F5344CB8AC3E}">
        <p14:creationId xmlns:p14="http://schemas.microsoft.com/office/powerpoint/2010/main" val="2688631069"/>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2">
                                            <p:txEl>
                                              <p:pRg st="6" end="6"/>
                                            </p:txEl>
                                          </p:spTgt>
                                        </p:tgtEl>
                                        <p:attrNameLst>
                                          <p:attrName>style.fontWeight</p:attrName>
                                        </p:attrNameLst>
                                      </p:cBhvr>
                                      <p:to>
                                        <p:strVal val="bold"/>
                                      </p:to>
                                    </p:set>
                                  </p:childTnLst>
                                </p:cTn>
                              </p:par>
                            </p:childTnLst>
                          </p:cTn>
                        </p:par>
                      </p:childTnLst>
                    </p:cTn>
                  </p:par>
                  <p:par>
                    <p:cTn id="31" fill="hold">
                      <p:stCondLst>
                        <p:cond delay="indefinite"/>
                      </p:stCondLst>
                      <p:childTnLst>
                        <p:par>
                          <p:cTn id="32" fill="hold">
                            <p:stCondLst>
                              <p:cond delay="0"/>
                            </p:stCondLst>
                            <p:childTnLst>
                              <p:par>
                                <p:cTn id="33" presetID="15" presetClass="emph" presetSubtype="0" nodeType="clickEffect">
                                  <p:stCondLst>
                                    <p:cond delay="0"/>
                                  </p:stCondLst>
                                  <p:childTnLst>
                                    <p:set>
                                      <p:cBhvr override="childStyle">
                                        <p:cTn id="34" dur="indefinite"/>
                                        <p:tgtEl>
                                          <p:spTgt spid="2">
                                            <p:txEl>
                                              <p:pRg st="7" end="7"/>
                                            </p:txEl>
                                          </p:spTgt>
                                        </p:tgtEl>
                                        <p:attrNameLst>
                                          <p:attrName>style.fontWeight</p:attrName>
                                        </p:attrNameLst>
                                      </p:cBhvr>
                                      <p:to>
                                        <p:strVal val="bold"/>
                                      </p:to>
                                    </p:set>
                                  </p:childTnLst>
                                </p:cTn>
                              </p:par>
                            </p:childTnLst>
                          </p:cTn>
                        </p:par>
                      </p:childTnLst>
                    </p:cTn>
                  </p:par>
                  <p:par>
                    <p:cTn id="35" fill="hold">
                      <p:stCondLst>
                        <p:cond delay="indefinite"/>
                      </p:stCondLst>
                      <p:childTnLst>
                        <p:par>
                          <p:cTn id="36" fill="hold">
                            <p:stCondLst>
                              <p:cond delay="0"/>
                            </p:stCondLst>
                            <p:childTnLst>
                              <p:par>
                                <p:cTn id="37" presetID="15" presetClass="emph" presetSubtype="0" nodeType="clickEffect">
                                  <p:stCondLst>
                                    <p:cond delay="0"/>
                                  </p:stCondLst>
                                  <p:childTnLst>
                                    <p:set>
                                      <p:cBhvr override="childStyle">
                                        <p:cTn id="38" dur="indefinite"/>
                                        <p:tgtEl>
                                          <p:spTgt spid="2">
                                            <p:txEl>
                                              <p:pRg st="8" end="8"/>
                                            </p:txEl>
                                          </p:spTgt>
                                        </p:tgtEl>
                                        <p:attrNameLst>
                                          <p:attrName>style.fontWeight</p:attrName>
                                        </p:attrNameLst>
                                      </p:cBhvr>
                                      <p:to>
                                        <p:strVal val="bold"/>
                                      </p:to>
                                    </p:set>
                                  </p:childTnLst>
                                </p:cTn>
                              </p:par>
                            </p:childTnLst>
                          </p:cTn>
                        </p:par>
                      </p:childTnLst>
                    </p:cTn>
                  </p:par>
                  <p:par>
                    <p:cTn id="39" fill="hold">
                      <p:stCondLst>
                        <p:cond delay="indefinite"/>
                      </p:stCondLst>
                      <p:childTnLst>
                        <p:par>
                          <p:cTn id="40" fill="hold">
                            <p:stCondLst>
                              <p:cond delay="0"/>
                            </p:stCondLst>
                            <p:childTnLst>
                              <p:par>
                                <p:cTn id="41" presetID="15" presetClass="emph" presetSubtype="0" nodeType="clickEffect">
                                  <p:stCondLst>
                                    <p:cond delay="0"/>
                                  </p:stCondLst>
                                  <p:childTnLst>
                                    <p:set>
                                      <p:cBhvr override="childStyle">
                                        <p:cTn id="42" dur="indefinite"/>
                                        <p:tgtEl>
                                          <p:spTgt spid="2">
                                            <p:txEl>
                                              <p:pRg st="9" end="9"/>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00233BD-800F-400D-B4AA-208C28730152}" type="slidenum">
              <a:rPr lang="en-US"/>
              <a:pPr>
                <a:defRPr/>
              </a:pPr>
              <a:t>33</a:t>
            </a:fld>
            <a:endParaRPr lang="en-US" dirty="0"/>
          </a:p>
        </p:txBody>
      </p:sp>
      <p:sp>
        <p:nvSpPr>
          <p:cNvPr id="44035" name="Rectangle 2"/>
          <p:cNvSpPr>
            <a:spLocks noGrp="1" noChangeArrowheads="1"/>
          </p:cNvSpPr>
          <p:nvPr>
            <p:ph type="title" idx="4294967295"/>
          </p:nvPr>
        </p:nvSpPr>
        <p:spPr bwMode="auto">
          <a:xfrm>
            <a:off x="1066800" y="152400"/>
            <a:ext cx="80772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Conclusions</a:t>
            </a:r>
          </a:p>
        </p:txBody>
      </p:sp>
      <p:sp>
        <p:nvSpPr>
          <p:cNvPr id="2" name="Rectangle 3"/>
          <p:cNvSpPr>
            <a:spLocks noGrp="1" noChangeArrowheads="1"/>
          </p:cNvSpPr>
          <p:nvPr>
            <p:ph idx="4294967295"/>
          </p:nvPr>
        </p:nvSpPr>
        <p:spPr>
          <a:xfrm>
            <a:off x="990600" y="990600"/>
            <a:ext cx="8153400" cy="4953000"/>
          </a:xfrm>
        </p:spPr>
        <p:txBody>
          <a:bodyPr/>
          <a:lstStyle/>
          <a:p>
            <a:pPr marL="282575" eaLnBrk="1" hangingPunct="1">
              <a:lnSpc>
                <a:spcPct val="80000"/>
              </a:lnSpc>
              <a:spcBef>
                <a:spcPct val="20000"/>
              </a:spcBef>
              <a:buClr>
                <a:schemeClr val="tx1"/>
              </a:buClr>
            </a:pPr>
            <a:r>
              <a:rPr lang="en-US" altLang="en-US" dirty="0" smtClean="0"/>
              <a:t>Important Considerations</a:t>
            </a:r>
          </a:p>
          <a:p>
            <a:pPr marL="682625" lvl="1" indent="-285750" eaLnBrk="1" hangingPunct="1">
              <a:lnSpc>
                <a:spcPct val="80000"/>
              </a:lnSpc>
              <a:spcBef>
                <a:spcPct val="20000"/>
              </a:spcBef>
              <a:buClr>
                <a:schemeClr val="tx1"/>
              </a:buClr>
            </a:pPr>
            <a:r>
              <a:rPr lang="en-US" altLang="en-US" sz="2600" dirty="0" smtClean="0"/>
              <a:t>There is a business demand for 3(16) Fiduciaries</a:t>
            </a:r>
          </a:p>
          <a:p>
            <a:pPr marL="682625" lvl="1" indent="-285750" eaLnBrk="1" hangingPunct="1">
              <a:lnSpc>
                <a:spcPct val="80000"/>
              </a:lnSpc>
              <a:spcBef>
                <a:spcPct val="20000"/>
              </a:spcBef>
              <a:buClr>
                <a:schemeClr val="tx1"/>
              </a:buClr>
            </a:pPr>
            <a:r>
              <a:rPr lang="en-US" altLang="en-US" sz="2600" dirty="0" smtClean="0"/>
              <a:t>3(16) Fiduciaries provide services as a plan’s 3(16) Administrator and Named Fiduciary</a:t>
            </a:r>
          </a:p>
          <a:p>
            <a:pPr marL="682625" lvl="1" indent="-285750" eaLnBrk="1" hangingPunct="1">
              <a:lnSpc>
                <a:spcPct val="80000"/>
              </a:lnSpc>
              <a:spcBef>
                <a:spcPct val="20000"/>
              </a:spcBef>
              <a:buClr>
                <a:schemeClr val="tx1"/>
              </a:buClr>
            </a:pPr>
            <a:r>
              <a:rPr lang="en-US" altLang="en-US" sz="2600" dirty="0" smtClean="0"/>
              <a:t>Fiduciary risks may be mitigated through </a:t>
            </a:r>
            <a:r>
              <a:rPr lang="en-US" altLang="en-US" sz="2600" u="sng" dirty="0" smtClean="0"/>
              <a:t>procedural</a:t>
            </a:r>
            <a:r>
              <a:rPr lang="en-US" altLang="en-US" sz="2600" dirty="0" smtClean="0"/>
              <a:t> prudence and </a:t>
            </a:r>
            <a:r>
              <a:rPr lang="en-US" altLang="en-US" sz="2600" u="sng" dirty="0" smtClean="0"/>
              <a:t>substantive</a:t>
            </a:r>
            <a:r>
              <a:rPr lang="en-US" altLang="en-US" sz="2600" dirty="0" smtClean="0"/>
              <a:t> expertise</a:t>
            </a:r>
          </a:p>
          <a:p>
            <a:pPr marL="682625" lvl="1" indent="-285750" eaLnBrk="1" hangingPunct="1">
              <a:lnSpc>
                <a:spcPct val="80000"/>
              </a:lnSpc>
              <a:spcBef>
                <a:spcPct val="20000"/>
              </a:spcBef>
              <a:buClr>
                <a:schemeClr val="tx1"/>
              </a:buClr>
            </a:pPr>
            <a:r>
              <a:rPr lang="en-US" altLang="en-US" sz="2600" dirty="0" smtClean="0"/>
              <a:t>Certain limited duties cannot be transferred from plan sponsor to external 3(16) Fiduciary</a:t>
            </a:r>
          </a:p>
          <a:p>
            <a:pPr marL="682625" lvl="1" indent="-285750" eaLnBrk="1" hangingPunct="1">
              <a:lnSpc>
                <a:spcPct val="80000"/>
              </a:lnSpc>
              <a:spcBef>
                <a:spcPct val="20000"/>
              </a:spcBef>
              <a:buClr>
                <a:schemeClr val="tx1"/>
              </a:buClr>
            </a:pPr>
            <a:r>
              <a:rPr lang="en-US" altLang="en-US" sz="2600" dirty="0" smtClean="0"/>
              <a:t>But TPA firms still have substantial freedom to adopt customized 3(16) Fiduciary service models</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F4C87AB6-D690-4BB9-80A0-C83E68B56C9B}" type="slidenum">
              <a:rPr lang="en-US"/>
              <a:pPr>
                <a:defRPr/>
              </a:pPr>
              <a:t>34</a:t>
            </a:fld>
            <a:endParaRPr lang="en-US" dirty="0"/>
          </a:p>
        </p:txBody>
      </p:sp>
      <p:sp>
        <p:nvSpPr>
          <p:cNvPr id="45059" name="Rectangle 2"/>
          <p:cNvSpPr>
            <a:spLocks noGrp="1" noChangeArrowheads="1"/>
          </p:cNvSpPr>
          <p:nvPr>
            <p:ph type="title" idx="4294967295"/>
          </p:nvPr>
        </p:nvSpPr>
        <p:spPr bwMode="auto">
          <a:xfrm>
            <a:off x="1066800" y="152400"/>
            <a:ext cx="80772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eaLnBrk="1" hangingPunct="1"/>
            <a:r>
              <a:rPr lang="en-US" altLang="en-US" sz="3600" b="1" dirty="0" smtClean="0">
                <a:effectLst/>
              </a:rPr>
              <a:t>Important Information</a:t>
            </a:r>
          </a:p>
        </p:txBody>
      </p:sp>
      <p:sp>
        <p:nvSpPr>
          <p:cNvPr id="2" name="Rectangle 3"/>
          <p:cNvSpPr>
            <a:spLocks noGrp="1" noChangeArrowheads="1"/>
          </p:cNvSpPr>
          <p:nvPr>
            <p:ph idx="4294967295"/>
          </p:nvPr>
        </p:nvSpPr>
        <p:spPr>
          <a:xfrm>
            <a:off x="1143000" y="990600"/>
            <a:ext cx="7696200" cy="4953000"/>
          </a:xfrm>
        </p:spPr>
        <p:txBody>
          <a:bodyPr/>
          <a:lstStyle/>
          <a:p>
            <a:pPr marL="3175" lvl="1" indent="0" algn="just" eaLnBrk="1" hangingPunct="1">
              <a:lnSpc>
                <a:spcPct val="80000"/>
              </a:lnSpc>
              <a:spcBef>
                <a:spcPct val="20000"/>
              </a:spcBef>
              <a:buClr>
                <a:schemeClr val="tx1"/>
              </a:buClr>
              <a:buFont typeface="Verdana" pitchFamily="34" charset="0"/>
              <a:buNone/>
            </a:pPr>
            <a:r>
              <a:rPr lang="en-US" altLang="en-US" sz="2400" dirty="0" smtClean="0"/>
              <a:t>This presentation is intended for third party administrators and other service providers to 401(k) plans and other retirement plans that are subject to the Employee Retirement Income Security Act of 1974, as amended (ERISA).  </a:t>
            </a:r>
          </a:p>
          <a:p>
            <a:pPr marL="3175" lvl="1" indent="0" algn="just" eaLnBrk="1" hangingPunct="1">
              <a:lnSpc>
                <a:spcPct val="80000"/>
              </a:lnSpc>
              <a:spcBef>
                <a:spcPct val="20000"/>
              </a:spcBef>
              <a:buClr>
                <a:schemeClr val="tx1"/>
              </a:buClr>
              <a:buFont typeface="Verdana" pitchFamily="34" charset="0"/>
              <a:buNone/>
            </a:pPr>
            <a:endParaRPr lang="en-US" altLang="en-US" sz="2400" dirty="0" smtClean="0"/>
          </a:p>
          <a:p>
            <a:pPr marL="3175" lvl="1" indent="0" algn="just" eaLnBrk="1" hangingPunct="1">
              <a:lnSpc>
                <a:spcPct val="80000"/>
              </a:lnSpc>
              <a:spcBef>
                <a:spcPct val="20000"/>
              </a:spcBef>
              <a:buClr>
                <a:schemeClr val="tx1"/>
              </a:buClr>
              <a:buFont typeface="Verdana" pitchFamily="34" charset="0"/>
              <a:buNone/>
            </a:pPr>
            <a:r>
              <a:rPr lang="en-US" altLang="en-US" sz="2400" dirty="0" smtClean="0"/>
              <a:t>This information is intended for general informational purposes only, and it does not constitute legal, tax or investment advice on the part of The Wagner Law Group or its affiliates.</a:t>
            </a:r>
          </a:p>
          <a:p>
            <a:pPr marL="3175" lvl="1" indent="0" eaLnBrk="1" hangingPunct="1">
              <a:lnSpc>
                <a:spcPct val="80000"/>
              </a:lnSpc>
              <a:spcBef>
                <a:spcPct val="20000"/>
              </a:spcBef>
              <a:buClr>
                <a:schemeClr val="tx1"/>
              </a:buClr>
              <a:buFont typeface="Verdana" pitchFamily="34" charset="0"/>
              <a:buNone/>
            </a:pPr>
            <a:endParaRPr lang="en-US" altLang="en-US" sz="26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2" end="2"/>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a:p>
            <a:pPr marL="26988" eaLnBrk="1" hangingPunct="1">
              <a:lnSpc>
                <a:spcPct val="80000"/>
              </a:lnSpc>
            </a:pPr>
            <a:endParaRPr lang="en-US" alt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2667000"/>
            <a:ext cx="6858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eaLnBrk="1" hangingPunct="1">
              <a:lnSpc>
                <a:spcPct val="80000"/>
              </a:lnSpc>
              <a:spcBef>
                <a:spcPts val="600"/>
              </a:spcBef>
              <a:buClr>
                <a:schemeClr val="accent1"/>
              </a:buClr>
              <a:buSzPct val="80000"/>
              <a:buFont typeface="Wingdings 2" pitchFamily="18" charset="2"/>
              <a:buNone/>
              <a:defRPr/>
            </a:pPr>
            <a:endParaRPr lang="en-US" sz="2200" dirty="0">
              <a:solidFill>
                <a:srgbClr val="320E04"/>
              </a:solidFill>
              <a:latin typeface="Arial" charset="0"/>
              <a:cs typeface="Arial" charset="0"/>
            </a:endParaRPr>
          </a:p>
          <a:p>
            <a:pPr marL="26988" algn="ctr" eaLnBrk="1" hangingPunct="1">
              <a:lnSpc>
                <a:spcPct val="80000"/>
              </a:lnSpc>
              <a:spcBef>
                <a:spcPts val="600"/>
              </a:spcBef>
              <a:buClr>
                <a:schemeClr val="accent1"/>
              </a:buClr>
              <a:buSzPct val="80000"/>
              <a:buFont typeface="Wingdings 2" pitchFamily="18" charset="2"/>
              <a:buNone/>
              <a:defRPr/>
            </a:pPr>
            <a:r>
              <a:rPr lang="en-US" sz="1800" b="1" dirty="0">
                <a:solidFill>
                  <a:srgbClr val="320E04"/>
                </a:solidFill>
                <a:latin typeface="Times New Roman" pitchFamily="18" charset="0"/>
              </a:rPr>
              <a:t> </a:t>
            </a:r>
            <a:r>
              <a:rPr lang="en-US" sz="2200" b="1" dirty="0">
                <a:solidFill>
                  <a:srgbClr val="320E04"/>
                </a:solidFill>
                <a:latin typeface="Arial" pitchFamily="34" charset="0"/>
                <a:cs typeface="Arial" pitchFamily="34" charset="0"/>
              </a:rPr>
              <a:t>Marcia S. Wagner, Esq.</a:t>
            </a:r>
            <a:endParaRPr lang="en-US" sz="2200" dirty="0">
              <a:solidFill>
                <a:schemeClr val="tx2"/>
              </a:solidFill>
              <a:latin typeface="Arial" pitchFamily="34" charset="0"/>
              <a:cs typeface="Arial" pitchFamily="34" charset="0"/>
            </a:endParaRPr>
          </a:p>
          <a:p>
            <a:pPr algn="ctr">
              <a:defRPr/>
            </a:pPr>
            <a:r>
              <a:rPr lang="en-US" sz="2200" b="1" dirty="0">
                <a:solidFill>
                  <a:schemeClr val="tx2"/>
                </a:solidFill>
                <a:latin typeface="Arial" charset="0"/>
                <a:cs typeface="Arial" charset="0"/>
              </a:rPr>
              <a:t>q.</a:t>
            </a:r>
          </a:p>
          <a:p>
            <a:pPr algn="ctr">
              <a:defRPr/>
            </a:pPr>
            <a:endParaRPr lang="en-US" sz="2000" dirty="0">
              <a:solidFill>
                <a:schemeClr val="tx2"/>
              </a:solidFill>
              <a:latin typeface="Arial" charset="0"/>
              <a:cs typeface="Arial" charset="0"/>
            </a:endParaRPr>
          </a:p>
          <a:p>
            <a:pPr algn="ctr">
              <a:spcBef>
                <a:spcPts val="1200"/>
              </a:spcBef>
              <a:defRPr/>
            </a:pPr>
            <a:r>
              <a:rPr lang="en-US" sz="2000" dirty="0">
                <a:solidFill>
                  <a:schemeClr val="tx2"/>
                </a:solidFill>
                <a:latin typeface="Arial" charset="0"/>
                <a:cs typeface="Arial" charset="0"/>
              </a:rPr>
              <a:t>99 Summer Street, 13th Floor</a:t>
            </a:r>
          </a:p>
          <a:p>
            <a:pPr algn="ctr">
              <a:defRPr/>
            </a:pPr>
            <a:r>
              <a:rPr lang="en-US" sz="2000" dirty="0">
                <a:solidFill>
                  <a:schemeClr val="tx2"/>
                </a:solidFill>
                <a:latin typeface="Arial" charset="0"/>
                <a:cs typeface="Arial" charset="0"/>
              </a:rPr>
              <a:t>Boston, MA 02110</a:t>
            </a:r>
          </a:p>
          <a:p>
            <a:pPr algn="ctr">
              <a:defRPr/>
            </a:pPr>
            <a:r>
              <a:rPr lang="en-US" sz="2000" dirty="0">
                <a:solidFill>
                  <a:schemeClr val="tx2"/>
                </a:solidFill>
                <a:latin typeface="Arial" charset="0"/>
                <a:cs typeface="Arial" charset="0"/>
              </a:rPr>
              <a:t>Tel: (617) </a:t>
            </a:r>
            <a:r>
              <a:rPr lang="en-US" sz="2000" dirty="0" smtClean="0">
                <a:solidFill>
                  <a:schemeClr val="tx2"/>
                </a:solidFill>
                <a:latin typeface="Arial" charset="0"/>
                <a:cs typeface="Arial" charset="0"/>
              </a:rPr>
              <a:t>357-5200</a:t>
            </a:r>
          </a:p>
          <a:p>
            <a:pPr algn="ctr">
              <a:spcBef>
                <a:spcPts val="1200"/>
              </a:spcBef>
              <a:defRPr/>
            </a:pPr>
            <a:r>
              <a:rPr lang="en-US" sz="2000" dirty="0" smtClean="0">
                <a:solidFill>
                  <a:schemeClr val="tx2"/>
                </a:solidFill>
                <a:latin typeface="Arial" charset="0"/>
                <a:cs typeface="Arial" charset="0"/>
              </a:rPr>
              <a:t>Website</a:t>
            </a:r>
            <a:r>
              <a:rPr lang="en-US" sz="2000" dirty="0">
                <a:solidFill>
                  <a:schemeClr val="tx2"/>
                </a:solidFill>
                <a:latin typeface="Arial" charset="0"/>
                <a:cs typeface="Arial" charset="0"/>
              </a:rPr>
              <a:t>: www.wagnerlawgroup.com</a:t>
            </a:r>
          </a:p>
          <a:p>
            <a:pPr algn="ctr">
              <a:spcBef>
                <a:spcPts val="1200"/>
              </a:spcBef>
              <a:defRPr/>
            </a:pPr>
            <a:r>
              <a:rPr lang="en-US" sz="2000" dirty="0">
                <a:solidFill>
                  <a:schemeClr val="tx2"/>
                </a:solidFill>
                <a:latin typeface="Arial" charset="0"/>
                <a:cs typeface="Arial" charset="0"/>
              </a:rPr>
              <a:t>marcia@wagnerlawgroup.com </a:t>
            </a:r>
          </a:p>
          <a:p>
            <a:pPr marL="26988" eaLnBrk="1" hangingPunct="1">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r>
              <a:rPr lang="en-US" sz="800" dirty="0" smtClean="0">
                <a:solidFill>
                  <a:srgbClr val="320E04"/>
                </a:solidFill>
                <a:latin typeface="Arial" charset="0"/>
                <a:cs typeface="Arial" charset="0"/>
              </a:rPr>
              <a:t>A0147439</a:t>
            </a: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r>
              <a:rPr lang="en-US" sz="2200" dirty="0">
                <a:solidFill>
                  <a:srgbClr val="320E04"/>
                </a:solidFill>
                <a:latin typeface="Times New Roman" pitchFamily="18" charset="0"/>
              </a:rPr>
              <a:t>                    </a:t>
            </a: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p:txBody>
      </p:sp>
      <p:sp>
        <p:nvSpPr>
          <p:cNvPr id="9" name="Rectangle 2"/>
          <p:cNvSpPr>
            <a:spLocks noGrp="1" noChangeArrowheads="1"/>
          </p:cNvSpPr>
          <p:nvPr>
            <p:ph type="ctrTitle"/>
          </p:nvPr>
        </p:nvSpPr>
        <p:spPr bwMode="auto">
          <a:xfrm>
            <a:off x="1214438" y="457200"/>
            <a:ext cx="7929562" cy="1776413"/>
          </a:xfrm>
        </p:spPr>
        <p:txBody>
          <a:bodyPr vert="horz" wrap="square" lIns="91440" tIns="45720" rIns="91440" bIns="45720" numCol="1" anchorCtr="0" compatLnSpc="1">
            <a:prstTxWarp prst="textNoShape">
              <a:avLst/>
            </a:prstTxWarp>
            <a:normAutofit fontScale="90000"/>
          </a:bodyPr>
          <a:lstStyle/>
          <a:p>
            <a:pPr algn="ctr" eaLnBrk="1" hangingPunct="1">
              <a:defRPr/>
            </a:pPr>
            <a:r>
              <a:rPr lang="en-US" sz="4400" b="1" dirty="0" smtClean="0">
                <a:effectLst/>
              </a:rPr>
              <a:t/>
            </a:r>
            <a:br>
              <a:rPr lang="en-US" sz="4400" b="1" dirty="0" smtClean="0">
                <a:effectLst/>
              </a:rPr>
            </a:br>
            <a:r>
              <a:rPr lang="en-US" sz="4000" b="1" dirty="0">
                <a:effectLst/>
              </a:rPr>
              <a:t>Customized Service Models</a:t>
            </a:r>
            <a:br>
              <a:rPr lang="en-US" sz="4000" b="1" dirty="0">
                <a:effectLst/>
              </a:rPr>
            </a:br>
            <a:r>
              <a:rPr lang="en-US" sz="4000" b="1" dirty="0">
                <a:effectLst/>
              </a:rPr>
              <a:t>for 3(16) </a:t>
            </a:r>
            <a:r>
              <a:rPr lang="en-US" sz="4000" b="1" dirty="0" smtClean="0">
                <a:effectLst/>
              </a:rPr>
              <a:t>Fiduciaries</a:t>
            </a:r>
          </a:p>
        </p:txBody>
      </p:sp>
      <p:pic>
        <p:nvPicPr>
          <p:cNvPr id="46085"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1800" y="3352800"/>
            <a:ext cx="3505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15901</TotalTime>
  <Words>8399</Words>
  <Application>Microsoft Office PowerPoint</Application>
  <PresentationFormat>On-screen Show (4:3)</PresentationFormat>
  <Paragraphs>353</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Solstice</vt:lpstr>
      <vt:lpstr>Customized Service Models for 3(16) Fiduciaries  </vt:lpstr>
      <vt:lpstr> Agenda </vt:lpstr>
      <vt:lpstr> Business Need for 3(16) Fiduciaries </vt:lpstr>
      <vt:lpstr>Plan Sponsor’s Advantage  in Hiring 3(16) Fiduciary</vt:lpstr>
      <vt:lpstr>What is a 3(16) Fiduciary?</vt:lpstr>
      <vt:lpstr>Legal Definition of 3(16) Administrator</vt:lpstr>
      <vt:lpstr>Reporting and Disclosure Duties  of 3(16) Administrator</vt:lpstr>
      <vt:lpstr>Legal Definition of Named Fiduciary</vt:lpstr>
      <vt:lpstr>Employer’s Traditional Role</vt:lpstr>
      <vt:lpstr>Employer’s Traditional Role</vt:lpstr>
      <vt:lpstr>Transferring Duties from  Plan Sponsor to 3(16) Fiduciary</vt:lpstr>
      <vt:lpstr>Risks of Serving as 3(16) Fiduciary</vt:lpstr>
      <vt:lpstr>Fiduciary Liability and Penalties</vt:lpstr>
      <vt:lpstr>Co-Fiduciary Liability</vt:lpstr>
      <vt:lpstr>Special Liability and Penalty Rules  for 3(16) Fiduciaries</vt:lpstr>
      <vt:lpstr>Mitigating Fiduciary Risk</vt:lpstr>
      <vt:lpstr>Types of Services Offered  by 3(16) Fiduciary</vt:lpstr>
      <vt:lpstr>3(16) Fiduciary’s Ability  to Oversee Other Providers</vt:lpstr>
      <vt:lpstr>Responsibilities Transferred to 3(16) Fiduciary May Be Limited</vt:lpstr>
      <vt:lpstr>Other Types of Services Offered  by 3(16) Fiduciary</vt:lpstr>
      <vt:lpstr>Oversight of Plan’s Recordkeeper</vt:lpstr>
      <vt:lpstr>408(b)(2) Fee Disclosures  of Recordkeeper</vt:lpstr>
      <vt:lpstr>3(16) Fiduciary’s  Non-Fiduciary Services</vt:lpstr>
      <vt:lpstr>When 3(16) Fiduciary Hires  Non-Fiduciary Providers</vt:lpstr>
      <vt:lpstr>Customizing TPA Firm’s  3(16) Fiduciary Services Model</vt:lpstr>
      <vt:lpstr>Limits on Employer’s Ability to Transfer Responsibilities to 3(16) Fiduciary</vt:lpstr>
      <vt:lpstr>Employer’s Duty to Monitor                3(16) Fiduciary</vt:lpstr>
      <vt:lpstr>Other Responsibilities Retained  by Plan Sponsor</vt:lpstr>
      <vt:lpstr>408(b)(2) Fee Disclosures</vt:lpstr>
      <vt:lpstr>Suggested Best Practices: Scope of Fiduciary Services</vt:lpstr>
      <vt:lpstr>Suggested Best Practices: 3(16) Contractual Considerations</vt:lpstr>
      <vt:lpstr>Suggested Best Practices: Monitoring Support for Plan Sponsor</vt:lpstr>
      <vt:lpstr>Conclusions</vt:lpstr>
      <vt:lpstr>Important Information</vt:lpstr>
      <vt:lpstr> Customized Service Models for 3(16) Fiduciaries</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Katie Keane</cp:lastModifiedBy>
  <cp:revision>409</cp:revision>
  <cp:lastPrinted>2013-05-17T15:04:56Z</cp:lastPrinted>
  <dcterms:created xsi:type="dcterms:W3CDTF">2008-04-29T20:53:18Z</dcterms:created>
  <dcterms:modified xsi:type="dcterms:W3CDTF">2015-06-11T16:12:16Z</dcterms:modified>
</cp:coreProperties>
</file>