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18"/>
  </p:notesMasterIdLst>
  <p:handoutMasterIdLst>
    <p:handoutMasterId r:id="rId19"/>
  </p:handoutMasterIdLst>
  <p:sldIdLst>
    <p:sldId id="467" r:id="rId2"/>
    <p:sldId id="502" r:id="rId3"/>
    <p:sldId id="595" r:id="rId4"/>
    <p:sldId id="597" r:id="rId5"/>
    <p:sldId id="560" r:id="rId6"/>
    <p:sldId id="598" r:id="rId7"/>
    <p:sldId id="599" r:id="rId8"/>
    <p:sldId id="600" r:id="rId9"/>
    <p:sldId id="601" r:id="rId10"/>
    <p:sldId id="602" r:id="rId11"/>
    <p:sldId id="603" r:id="rId12"/>
    <p:sldId id="605" r:id="rId13"/>
    <p:sldId id="606" r:id="rId14"/>
    <p:sldId id="604" r:id="rId15"/>
    <p:sldId id="594" r:id="rId16"/>
    <p:sldId id="591" r:id="rId17"/>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aghan Barnett" initials="M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40" autoAdjust="0"/>
    <p:restoredTop sz="98569" autoAdjust="0"/>
  </p:normalViewPr>
  <p:slideViewPr>
    <p:cSldViewPr>
      <p:cViewPr>
        <p:scale>
          <a:sx n="70" d="100"/>
          <a:sy n="70" d="100"/>
        </p:scale>
        <p:origin x="-132" y="-144"/>
      </p:cViewPr>
      <p:guideLst>
        <p:guide orient="horz" pos="2160"/>
        <p:guide pos="2880"/>
      </p:guideLst>
    </p:cSldViewPr>
  </p:slideViewPr>
  <p:outlineViewPr>
    <p:cViewPr>
      <p:scale>
        <a:sx n="33" d="100"/>
        <a:sy n="33" d="100"/>
      </p:scale>
      <p:origin x="48" y="1458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72"/>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10/7/2016</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550" indent="0">
              <a:buClrTx/>
              <a:buNone/>
            </a:pPr>
            <a:endParaRPr lang="en-US" sz="105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sz="110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42731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3993729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1444009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2085804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936917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16</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10/7/2016</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10/7/2016</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10/7/2016</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10/7/2016</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10/7/2016</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10/7/2016</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10/7/2016</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10/7/2016</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10/7/2016</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10/7/2016</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10/7/2016</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10/7/2016</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10/7/2016</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9144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54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r>
              <a:rPr lang="en-US" sz="2800" b="1" dirty="0" smtClean="0">
                <a:solidFill>
                  <a:srgbClr val="320E04"/>
                </a:solidFill>
                <a:cs typeface="Arial" charset="0"/>
              </a:rPr>
              <a:t>		Marcia S. Wagner, Esq.</a:t>
            </a:r>
          </a:p>
        </p:txBody>
      </p:sp>
      <p:sp>
        <p:nvSpPr>
          <p:cNvPr id="7172" name="Rectangle 3"/>
          <p:cNvSpPr>
            <a:spLocks noChangeArrowheads="1"/>
          </p:cNvSpPr>
          <p:nvPr/>
        </p:nvSpPr>
        <p:spPr bwMode="auto">
          <a:xfrm>
            <a:off x="1295400" y="152400"/>
            <a:ext cx="7391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gn="ctr">
              <a:spcBef>
                <a:spcPts val="0"/>
              </a:spcBef>
              <a:buClr>
                <a:schemeClr val="accent1"/>
              </a:buClr>
              <a:buSzPct val="80000"/>
              <a:buFont typeface="Wingdings 2" pitchFamily="18" charset="2"/>
              <a:buNone/>
            </a:pPr>
            <a:endParaRPr lang="en-US" sz="4000" b="1" dirty="0">
              <a:solidFill>
                <a:schemeClr val="accent3">
                  <a:lumMod val="50000"/>
                </a:schemeClr>
              </a:solidFill>
              <a:latin typeface="Arial" charset="0"/>
            </a:endParaRPr>
          </a:p>
          <a:p>
            <a:pPr algn="ctr"/>
            <a:r>
              <a:rPr lang="en-US" sz="4000" b="1" dirty="0" smtClean="0">
                <a:solidFill>
                  <a:schemeClr val="tx2"/>
                </a:solidFill>
                <a:latin typeface="+mj-lt"/>
              </a:rPr>
              <a:t>CSC SNL 401(k) Webinar</a:t>
            </a:r>
            <a:endParaRPr lang="en-US" sz="4000" b="1" dirty="0">
              <a:solidFill>
                <a:schemeClr val="tx2"/>
              </a:solidFill>
              <a:latin typeface="+mj-lt"/>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4419600"/>
            <a:ext cx="3505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smtClean="0">
                <a:effectLst/>
                <a:latin typeface="Arial" pitchFamily="34" charset="0"/>
                <a:cs typeface="Arial" pitchFamily="34" charset="0"/>
              </a:rPr>
              <a:t>Duty to Monitor</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buClrTx/>
            </a:pPr>
            <a:r>
              <a:rPr lang="en-US" sz="2400" dirty="0"/>
              <a:t>In Tibble v. Edison International, the United States Supreme Court confirmed that a fiduciary has a continuing duty to monitor investments and remove imprudent ones</a:t>
            </a:r>
            <a:r>
              <a:rPr lang="en-US" sz="2400" dirty="0" smtClean="0"/>
              <a:t>.</a:t>
            </a:r>
          </a:p>
          <a:p>
            <a:pPr marL="82550" indent="0">
              <a:buClrTx/>
              <a:buNone/>
            </a:pPr>
            <a:endParaRPr lang="en-US" sz="2400" dirty="0"/>
          </a:p>
          <a:p>
            <a:pPr>
              <a:buClrTx/>
            </a:pPr>
            <a:endParaRPr lang="en-US" sz="2800" dirty="0" smtClean="0"/>
          </a:p>
          <a:p>
            <a:pPr marL="82550" indent="0">
              <a:buClrTx/>
              <a:buNone/>
            </a:pPr>
            <a:endParaRPr lang="en-US" sz="2800" dirty="0" smtClean="0"/>
          </a:p>
          <a:p>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3936469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smtClean="0">
                <a:effectLst/>
                <a:latin typeface="Arial" pitchFamily="34" charset="0"/>
                <a:cs typeface="Arial" pitchFamily="34" charset="0"/>
              </a:rPr>
              <a:t>Duty to Monitor - Continued</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buClrTx/>
            </a:pPr>
            <a:r>
              <a:rPr lang="en-US" sz="2400" dirty="0" smtClean="0"/>
              <a:t>Committee </a:t>
            </a:r>
            <a:r>
              <a:rPr lang="en-US" sz="2400" dirty="0"/>
              <a:t>meetings every quarter should suffice, with a possible exception for extraordinary cases such as Madoff and PIMCO</a:t>
            </a:r>
            <a:r>
              <a:rPr lang="en-US" sz="2400" dirty="0" smtClean="0"/>
              <a:t>.</a:t>
            </a:r>
          </a:p>
          <a:p>
            <a:pPr>
              <a:buClrTx/>
            </a:pPr>
            <a:r>
              <a:rPr lang="en-US" sz="2400" dirty="0" smtClean="0"/>
              <a:t>One of the key elements in mitigating the risk of litigation is the fiduciary’s process. </a:t>
            </a:r>
            <a:r>
              <a:rPr lang="en-US" sz="2400" dirty="0"/>
              <a:t>Detailed committee minutes are critical in establishing a contemporaneous consideration of why actions were or were not </a:t>
            </a:r>
            <a:r>
              <a:rPr lang="en-US" sz="2400" dirty="0" smtClean="0"/>
              <a:t>taken.</a:t>
            </a:r>
          </a:p>
          <a:p>
            <a:pPr marL="82550" indent="0">
              <a:buClrTx/>
              <a:buNone/>
            </a:pPr>
            <a:endParaRPr lang="en-US" sz="2400" dirty="0"/>
          </a:p>
          <a:p>
            <a:pPr>
              <a:buClrTx/>
            </a:pPr>
            <a:endParaRPr lang="en-US" sz="2400" dirty="0"/>
          </a:p>
          <a:p>
            <a:pPr lvl="0">
              <a:buClrTx/>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2095602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smtClean="0">
                <a:effectLst/>
                <a:latin typeface="Arial" pitchFamily="34" charset="0"/>
                <a:cs typeface="Arial" pitchFamily="34" charset="0"/>
              </a:rPr>
              <a:t>Duty to Monitor - Continued</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47800" y="1371600"/>
            <a:ext cx="7486650" cy="4876800"/>
          </a:xfrm>
        </p:spPr>
        <p:txBody>
          <a:bodyPr/>
          <a:lstStyle/>
          <a:p>
            <a:pPr marL="82550" indent="0">
              <a:buClrTx/>
              <a:buNone/>
              <a:defRPr/>
            </a:pPr>
            <a:endParaRPr lang="en-US" sz="2400" dirty="0"/>
          </a:p>
          <a:p>
            <a:pPr>
              <a:buClrTx/>
              <a:defRPr/>
            </a:pPr>
            <a:r>
              <a:rPr lang="en-US" sz="2400" dirty="0"/>
              <a:t>Initially, very large 401(k) plans were the targets of litigation, but recently actions have been brought against mid-size 401(k) plans</a:t>
            </a:r>
            <a:r>
              <a:rPr lang="en-US" sz="2400" dirty="0" smtClean="0"/>
              <a:t>.</a:t>
            </a:r>
          </a:p>
          <a:p>
            <a:pPr marL="82550" indent="0">
              <a:buClrTx/>
              <a:buNone/>
              <a:defRPr/>
            </a:pPr>
            <a:endParaRPr lang="en-US" sz="2400" dirty="0"/>
          </a:p>
          <a:p>
            <a:pPr>
              <a:buClrTx/>
              <a:defRPr/>
            </a:pPr>
            <a:endParaRPr lang="en-US" dirty="0"/>
          </a:p>
          <a:p>
            <a:pPr lvl="1">
              <a:defRPr/>
            </a:pPr>
            <a:endParaRPr lang="en-US" sz="21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20619163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smtClean="0">
                <a:effectLst/>
                <a:latin typeface="Arial" pitchFamily="34" charset="0"/>
                <a:cs typeface="Arial" pitchFamily="34" charset="0"/>
              </a:rPr>
              <a:t>Plaintiff Allegations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buClrTx/>
            </a:pPr>
            <a:r>
              <a:rPr lang="en-US" sz="2400" dirty="0"/>
              <a:t>These allegations from a recent class action law suit - White v. Chevron Corporation - are typical of those found in complaints in class action litigation challenging the manner in which investments are managed under 401(k) </a:t>
            </a:r>
            <a:r>
              <a:rPr lang="en-US" sz="2400" dirty="0" smtClean="0"/>
              <a:t>plans:</a:t>
            </a:r>
            <a:endParaRPr lang="en-US" sz="2400" dirty="0"/>
          </a:p>
          <a:p>
            <a:pPr lvl="1">
              <a:buClrTx/>
            </a:pPr>
            <a:r>
              <a:rPr lang="en-US" sz="2000" dirty="0"/>
              <a:t>selecting of a money market fund as a capital preservation fund, rather than a stable value </a:t>
            </a:r>
            <a:r>
              <a:rPr lang="en-US" sz="2000" dirty="0" smtClean="0"/>
              <a:t>fund</a:t>
            </a:r>
          </a:p>
          <a:p>
            <a:pPr lvl="1">
              <a:buClrTx/>
            </a:pPr>
            <a:r>
              <a:rPr lang="en-US" sz="2000" dirty="0"/>
              <a:t>providing “retail” investment options rather than the lower cost “institutional versions” of the same investment options</a:t>
            </a:r>
          </a:p>
          <a:p>
            <a:pPr lvl="1">
              <a:buClrTx/>
            </a:pPr>
            <a:r>
              <a:rPr lang="en-US" sz="2000" dirty="0"/>
              <a:t>providing mutual funds, rather than other lower cost investment options such as collective trusts or separate </a:t>
            </a:r>
            <a:r>
              <a:rPr lang="en-US" sz="2000" dirty="0" smtClean="0"/>
              <a:t>accounts</a:t>
            </a:r>
          </a:p>
          <a:p>
            <a:pPr lvl="1">
              <a:buClrTx/>
            </a:pPr>
            <a:r>
              <a:rPr lang="en-US" sz="2000" dirty="0"/>
              <a:t>failing to put plan administrative services out for competitive bidding on a regular basis, and as a result paying excessive recordkeeping fees through revenue sharing</a:t>
            </a:r>
          </a:p>
          <a:p>
            <a:pPr lvl="1">
              <a:buClrTx/>
            </a:pPr>
            <a:endParaRPr lang="en-US" sz="20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5465776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effectLst/>
              </a:rPr>
              <a:t>Plaintiff Allegations - Continued</a:t>
            </a:r>
            <a:endParaRPr lang="en-US" sz="3200" b="1" dirty="0">
              <a:effectLst/>
            </a:endParaRPr>
          </a:p>
        </p:txBody>
      </p:sp>
      <p:sp>
        <p:nvSpPr>
          <p:cNvPr id="3" name="Content Placeholder 2"/>
          <p:cNvSpPr>
            <a:spLocks noGrp="1"/>
          </p:cNvSpPr>
          <p:nvPr>
            <p:ph idx="1"/>
          </p:nvPr>
        </p:nvSpPr>
        <p:spPr/>
        <p:txBody>
          <a:bodyPr/>
          <a:lstStyle/>
          <a:p>
            <a:pPr lvl="1">
              <a:buClrTx/>
            </a:pPr>
            <a:r>
              <a:rPr lang="en-US" sz="2000" dirty="0"/>
              <a:t>retaining a particular fund as an investment option despite its underperformance prepared to its benchmark, peer-group, and lower cost investment </a:t>
            </a:r>
            <a:r>
              <a:rPr lang="en-US" sz="2000" dirty="0" smtClean="0"/>
              <a:t>alternatives</a:t>
            </a:r>
          </a:p>
          <a:p>
            <a:pPr lvl="1">
              <a:buClrTx/>
            </a:pPr>
            <a:r>
              <a:rPr lang="en-US" sz="2000" dirty="0"/>
              <a:t>failing to monitor its appointees’ performance and fiduciary </a:t>
            </a:r>
            <a:r>
              <a:rPr lang="en-US" sz="2000" dirty="0" smtClean="0"/>
              <a:t>process</a:t>
            </a:r>
          </a:p>
          <a:p>
            <a:pPr lvl="1">
              <a:buClrTx/>
            </a:pPr>
            <a:r>
              <a:rPr lang="en-US" sz="2000" dirty="0"/>
              <a:t>failing to ensure that the appointees had a fiduciary process in place</a:t>
            </a:r>
          </a:p>
          <a:p>
            <a:pPr lvl="1">
              <a:buClrTx/>
            </a:pPr>
            <a:r>
              <a:rPr lang="en-US" sz="2000" dirty="0"/>
              <a:t>failing to remove appointees whose performance was </a:t>
            </a:r>
            <a:r>
              <a:rPr lang="en-US" sz="2000" dirty="0" smtClean="0"/>
              <a:t>inadequate</a:t>
            </a:r>
          </a:p>
          <a:p>
            <a:pPr>
              <a:buClrTx/>
            </a:pPr>
            <a:endParaRPr lang="en-US" sz="2350" dirty="0" smtClean="0"/>
          </a:p>
          <a:p>
            <a:pPr marL="403225" lvl="1" indent="0">
              <a:buClrTx/>
              <a:buNone/>
              <a:defRPr/>
            </a:pPr>
            <a:endParaRPr lang="en-US" sz="2400" dirty="0">
              <a:latin typeface="Arial" pitchFamily="34" charset="0"/>
              <a:cs typeface="Arial" pitchFamily="34" charset="0"/>
            </a:endParaRPr>
          </a:p>
          <a:p>
            <a:pPr marL="406400" lvl="1" indent="0">
              <a:buNone/>
              <a:defRPr/>
            </a:pPr>
            <a:endParaRPr lang="en-US" sz="2400" dirty="0">
              <a:latin typeface="Arial" pitchFamily="34" charset="0"/>
              <a:cs typeface="Arial" pitchFamily="34" charset="0"/>
            </a:endParaRPr>
          </a:p>
          <a:p>
            <a:pPr marL="406400" lvl="1" indent="0">
              <a:defRPr/>
            </a:pPr>
            <a:endParaRPr lang="en-US" sz="2400" dirty="0">
              <a:latin typeface="Arial" pitchFamily="34" charset="0"/>
              <a:cs typeface="Arial" pitchFamily="34" charset="0"/>
            </a:endParaRPr>
          </a:p>
          <a:p>
            <a:pPr marL="406400" lvl="1" indent="0">
              <a:defRPr/>
            </a:pPr>
            <a:endParaRPr lang="en-US" sz="2400" dirty="0">
              <a:latin typeface="Arial" pitchFamily="34" charset="0"/>
              <a:cs typeface="Arial" pitchFamily="34" charset="0"/>
            </a:endParaRPr>
          </a:p>
          <a:p>
            <a:pPr marL="82550" indent="0">
              <a:buNone/>
            </a:pPr>
            <a:endParaRPr lang="en-US"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2174136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rmAutofit/>
          </a:bodyPr>
          <a:lstStyle/>
          <a:p>
            <a:pPr algn="ctr"/>
            <a:r>
              <a:rPr lang="en-US" sz="3200" b="1" dirty="0" smtClean="0">
                <a:effectLst/>
              </a:rPr>
              <a:t>Actions to Avoid</a:t>
            </a:r>
            <a:endParaRPr lang="en-US" sz="3200" b="1" dirty="0">
              <a:effectLst/>
            </a:endParaRPr>
          </a:p>
        </p:txBody>
      </p:sp>
      <p:sp>
        <p:nvSpPr>
          <p:cNvPr id="3" name="Content Placeholder 2"/>
          <p:cNvSpPr>
            <a:spLocks noGrp="1"/>
          </p:cNvSpPr>
          <p:nvPr>
            <p:ph idx="1"/>
          </p:nvPr>
        </p:nvSpPr>
        <p:spPr>
          <a:xfrm>
            <a:off x="1447800" y="1143000"/>
            <a:ext cx="7486650" cy="5257800"/>
          </a:xfrm>
        </p:spPr>
        <p:txBody>
          <a:bodyPr/>
          <a:lstStyle/>
          <a:p>
            <a:pPr>
              <a:buClrTx/>
            </a:pPr>
            <a:r>
              <a:rPr lang="en-US" sz="2400" dirty="0" err="1" smtClean="0"/>
              <a:t>Tussey</a:t>
            </a:r>
            <a:r>
              <a:rPr lang="en-US" sz="2400" dirty="0" smtClean="0"/>
              <a:t> </a:t>
            </a:r>
            <a:r>
              <a:rPr lang="en-US" sz="2400" dirty="0"/>
              <a:t>v </a:t>
            </a:r>
            <a:r>
              <a:rPr lang="en-US" sz="2400" dirty="0" smtClean="0"/>
              <a:t>ABB</a:t>
            </a:r>
            <a:r>
              <a:rPr lang="en-US" sz="2400" dirty="0"/>
              <a:t>, a Court Of Appeals decision from the Eighth Circuit, </a:t>
            </a:r>
            <a:r>
              <a:rPr lang="en-US" sz="2400" dirty="0" smtClean="0"/>
              <a:t>is </a:t>
            </a:r>
            <a:r>
              <a:rPr lang="en-US" sz="2400" dirty="0"/>
              <a:t>a good illustration of how not to administer a 401(k) plan’s </a:t>
            </a:r>
            <a:r>
              <a:rPr lang="en-US" sz="2400" dirty="0" smtClean="0"/>
              <a:t>investments.</a:t>
            </a:r>
            <a:endParaRPr lang="en-US" sz="2400" dirty="0"/>
          </a:p>
          <a:p>
            <a:pPr lvl="1">
              <a:buClrTx/>
            </a:pPr>
            <a:r>
              <a:rPr lang="en-US" sz="2000" dirty="0" smtClean="0"/>
              <a:t>A </a:t>
            </a:r>
            <a:r>
              <a:rPr lang="en-US" sz="2000" dirty="0"/>
              <a:t>failure to monitor recordkeeping costs and negotiate </a:t>
            </a:r>
            <a:r>
              <a:rPr lang="en-US" sz="2000" dirty="0" smtClean="0"/>
              <a:t>rebates The </a:t>
            </a:r>
            <a:r>
              <a:rPr lang="en-US" sz="2000" dirty="0"/>
              <a:t>plan fiduciaries failed to follow the terms of the IPS which would have required revenue sharing to be used for the benefit of </a:t>
            </a:r>
            <a:r>
              <a:rPr lang="en-US" sz="2000" dirty="0" smtClean="0"/>
              <a:t>participants. The </a:t>
            </a:r>
            <a:r>
              <a:rPr lang="en-US" sz="2000" dirty="0"/>
              <a:t>outside consultant to the plan warned the fiduciaries that they were overpaying for recordkeeping fees, and using the revenue sharing to subsidize corporate expenses. Additionally, the fiduciaries made no effort to determine if the fees were reasonable, or whether the </a:t>
            </a:r>
            <a:r>
              <a:rPr lang="en-US" sz="2000" dirty="0" err="1"/>
              <a:t>recordkeeper’s</a:t>
            </a:r>
            <a:r>
              <a:rPr lang="en-US" sz="2000" dirty="0"/>
              <a:t> pricing was competitive.</a:t>
            </a:r>
          </a:p>
          <a:p>
            <a:pPr>
              <a:buClrTx/>
            </a:pPr>
            <a:r>
              <a:rPr lang="en-US" sz="2350" dirty="0"/>
              <a:t>The fiduciaries also removed a Vanguard Wellington fund and replaced it with a Fidelity fund because that decision benefited ABB and Fidelity, not plan participants.</a:t>
            </a:r>
          </a:p>
          <a:p>
            <a:pPr>
              <a:buClrTx/>
            </a:pPr>
            <a:endParaRPr lang="en-US" sz="2000" dirty="0" smtClean="0"/>
          </a:p>
          <a:p>
            <a:pPr marL="82550" indent="0">
              <a:buClrTx/>
              <a:buNone/>
            </a:pPr>
            <a:endParaRPr lang="en-US" sz="22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1517653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Actions to Avoid - Continued</a:t>
            </a:r>
            <a:endParaRPr lang="en-US" b="1" dirty="0">
              <a:effectLst/>
            </a:endParaRPr>
          </a:p>
        </p:txBody>
      </p:sp>
      <p:sp>
        <p:nvSpPr>
          <p:cNvPr id="3" name="Content Placeholder 2"/>
          <p:cNvSpPr>
            <a:spLocks noGrp="1"/>
          </p:cNvSpPr>
          <p:nvPr>
            <p:ph idx="1"/>
          </p:nvPr>
        </p:nvSpPr>
        <p:spPr/>
        <p:txBody>
          <a:bodyPr/>
          <a:lstStyle/>
          <a:p>
            <a:pPr>
              <a:buClrTx/>
            </a:pPr>
            <a:r>
              <a:rPr lang="en-US" sz="2400" dirty="0" smtClean="0"/>
              <a:t>Defendants </a:t>
            </a:r>
            <a:r>
              <a:rPr lang="en-US" sz="2400" dirty="0"/>
              <a:t>ultimately prevailed on this latter issue because plaintiffs could not establish damages, but plan fiduciaries can not count on that happening in subsequent cases. </a:t>
            </a:r>
          </a:p>
          <a:p>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2819064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403(b) Plans</a:t>
            </a:r>
            <a:endParaRPr lang="en-US" b="1" dirty="0">
              <a:effectLst/>
            </a:endParaRPr>
          </a:p>
        </p:txBody>
      </p:sp>
      <p:sp>
        <p:nvSpPr>
          <p:cNvPr id="3" name="Content Placeholder 2"/>
          <p:cNvSpPr>
            <a:spLocks noGrp="1"/>
          </p:cNvSpPr>
          <p:nvPr>
            <p:ph idx="1"/>
          </p:nvPr>
        </p:nvSpPr>
        <p:spPr/>
        <p:txBody>
          <a:bodyPr/>
          <a:lstStyle/>
          <a:p>
            <a:pPr>
              <a:buClrTx/>
            </a:pPr>
            <a:r>
              <a:rPr lang="en-US" sz="2400" dirty="0"/>
              <a:t>There are 3 categories of 403(b) plans, only the third of which is subject to ERISA’s fiduciary </a:t>
            </a:r>
            <a:r>
              <a:rPr lang="en-US" sz="2400" dirty="0" smtClean="0"/>
              <a:t>rules:</a:t>
            </a:r>
          </a:p>
          <a:p>
            <a:pPr lvl="1">
              <a:buClrTx/>
            </a:pPr>
            <a:r>
              <a:rPr lang="en-US" sz="2000" dirty="0"/>
              <a:t>governmental plans and non-electing church </a:t>
            </a:r>
            <a:r>
              <a:rPr lang="en-US" sz="2000" dirty="0" smtClean="0"/>
              <a:t>plans</a:t>
            </a:r>
          </a:p>
          <a:p>
            <a:pPr lvl="1">
              <a:buClrTx/>
            </a:pPr>
            <a:r>
              <a:rPr lang="en-US" sz="2000" dirty="0"/>
              <a:t>safe harbor plans under DOL regulations, although with the revised statutory treatment of403(b)plans, the number of plans eligible for this exception has decreased </a:t>
            </a:r>
            <a:r>
              <a:rPr lang="en-US" sz="2000" dirty="0" smtClean="0"/>
              <a:t>significantly</a:t>
            </a:r>
          </a:p>
          <a:p>
            <a:pPr lvl="1">
              <a:buClrTx/>
            </a:pPr>
            <a:r>
              <a:rPr lang="en-US" sz="2000" dirty="0"/>
              <a:t>plans of not-for-profit employers </a:t>
            </a:r>
          </a:p>
          <a:p>
            <a:pPr marL="403225" lvl="1" indent="0">
              <a:buClrTx/>
              <a:buNone/>
            </a:pPr>
            <a:endParaRPr lang="en-US" sz="2000" dirty="0" smtClean="0"/>
          </a:p>
          <a:p>
            <a:pPr lvl="1">
              <a:buClrTx/>
            </a:pPr>
            <a:endParaRPr lang="en-US" sz="2000" dirty="0"/>
          </a:p>
          <a:p>
            <a:pPr marL="82550" indent="0">
              <a:buNone/>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209646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403(b) Plans - Continued</a:t>
            </a:r>
            <a:endParaRPr lang="en-US" b="1" dirty="0">
              <a:effectLst/>
            </a:endParaRPr>
          </a:p>
        </p:txBody>
      </p:sp>
      <p:sp>
        <p:nvSpPr>
          <p:cNvPr id="3" name="Content Placeholder 2"/>
          <p:cNvSpPr>
            <a:spLocks noGrp="1"/>
          </p:cNvSpPr>
          <p:nvPr>
            <p:ph idx="1"/>
          </p:nvPr>
        </p:nvSpPr>
        <p:spPr/>
        <p:txBody>
          <a:bodyPr/>
          <a:lstStyle/>
          <a:p>
            <a:pPr>
              <a:buClrTx/>
            </a:pPr>
            <a:r>
              <a:rPr lang="en-US" sz="2400" dirty="0" smtClean="0"/>
              <a:t>Plans </a:t>
            </a:r>
            <a:r>
              <a:rPr lang="en-US" sz="2400" dirty="0"/>
              <a:t>in the first two categories are not exempt from state law requirements that in some instances are substantially the same as the requirements under Title I of </a:t>
            </a:r>
            <a:r>
              <a:rPr lang="en-US" sz="2400" dirty="0" smtClean="0"/>
              <a:t>ERISA.</a:t>
            </a:r>
          </a:p>
          <a:p>
            <a:pPr>
              <a:buClrTx/>
            </a:pPr>
            <a:r>
              <a:rPr lang="en-US" sz="2400" dirty="0"/>
              <a:t>The historical background of 403(b) plans provides additional challenges for fiduciaries monitoring the investments of 403(b) plans.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211407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Recent 403(b) Plan Litigation</a:t>
            </a:r>
            <a:endParaRPr lang="en-US" b="1" dirty="0"/>
          </a:p>
        </p:txBody>
      </p:sp>
      <p:sp>
        <p:nvSpPr>
          <p:cNvPr id="3" name="Content Placeholder 2"/>
          <p:cNvSpPr>
            <a:spLocks noGrp="1"/>
          </p:cNvSpPr>
          <p:nvPr>
            <p:ph idx="1"/>
          </p:nvPr>
        </p:nvSpPr>
        <p:spPr>
          <a:xfrm>
            <a:off x="1435100" y="1295400"/>
            <a:ext cx="7499350" cy="5105400"/>
          </a:xfrm>
        </p:spPr>
        <p:txBody>
          <a:bodyPr/>
          <a:lstStyle/>
          <a:p>
            <a:pPr>
              <a:buClrTx/>
            </a:pPr>
            <a:r>
              <a:rPr lang="en-US" sz="2800" dirty="0" smtClean="0"/>
              <a:t>Over </a:t>
            </a:r>
            <a:r>
              <a:rPr lang="en-US" sz="2800" dirty="0"/>
              <a:t>the past few months, a series of lawsuits has been brought against major colleges and universities with respect to their 403(b) plans</a:t>
            </a:r>
            <a:endParaRPr lang="en-US" sz="2500" dirty="0"/>
          </a:p>
          <a:p>
            <a:pPr lvl="1">
              <a:buClrTx/>
            </a:pPr>
            <a:r>
              <a:rPr lang="en-US" sz="2400" dirty="0"/>
              <a:t>Large plans - $1-4 billion in assets, 20,000-30,000 in </a:t>
            </a:r>
            <a:r>
              <a:rPr lang="en-US" sz="2400" dirty="0" err="1"/>
              <a:t>participants.BP</a:t>
            </a:r>
            <a:r>
              <a:rPr lang="en-US" sz="2400" dirty="0"/>
              <a:t> </a:t>
            </a:r>
          </a:p>
          <a:p>
            <a:pPr lvl="1">
              <a:buClrTx/>
            </a:pPr>
            <a:r>
              <a:rPr lang="en-US" sz="2400" dirty="0"/>
              <a:t>Similar strategy as with 401(k) plans - commencing litigation with large </a:t>
            </a:r>
            <a:r>
              <a:rPr lang="en-US" sz="2400" dirty="0" err="1"/>
              <a:t>plans,BP</a:t>
            </a:r>
            <a:r>
              <a:rPr lang="en-US" sz="2400" dirty="0"/>
              <a:t> </a:t>
            </a:r>
          </a:p>
          <a:p>
            <a:pPr lvl="1">
              <a:buClrTx/>
            </a:pPr>
            <a:r>
              <a:rPr lang="en-US" sz="2400" dirty="0"/>
              <a:t>In part because of the historical background of these plans, may have focused less on fiduciary issues than 401(k) plans BP</a:t>
            </a:r>
          </a:p>
          <a:p>
            <a:pPr lvl="1">
              <a:buClrTx/>
            </a:pPr>
            <a:r>
              <a:rPr lang="en-US" sz="2400" dirty="0"/>
              <a:t>Any non-profit sponsoring a 403(b) plan is a potential target. </a:t>
            </a:r>
          </a:p>
          <a:p>
            <a:pPr lvl="1">
              <a:buClrTx/>
            </a:pPr>
            <a:endParaRPr lang="en-US" sz="2100" dirty="0" smtClean="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1664758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403(b</a:t>
            </a:r>
            <a:r>
              <a:rPr lang="en-US" b="1" dirty="0" smtClean="0">
                <a:effectLst/>
              </a:rPr>
              <a:t>) Plan </a:t>
            </a:r>
            <a:r>
              <a:rPr lang="en-US" b="1" dirty="0">
                <a:effectLst/>
              </a:rPr>
              <a:t>Allegations</a:t>
            </a:r>
            <a:endParaRPr lang="en-US" b="1" dirty="0"/>
          </a:p>
        </p:txBody>
      </p:sp>
      <p:sp>
        <p:nvSpPr>
          <p:cNvPr id="3" name="Content Placeholder 2"/>
          <p:cNvSpPr>
            <a:spLocks noGrp="1"/>
          </p:cNvSpPr>
          <p:nvPr>
            <p:ph idx="1"/>
          </p:nvPr>
        </p:nvSpPr>
        <p:spPr/>
        <p:txBody>
          <a:bodyPr/>
          <a:lstStyle/>
          <a:p>
            <a:pPr>
              <a:buClrTx/>
            </a:pPr>
            <a:r>
              <a:rPr lang="en-US" sz="2800" dirty="0" smtClean="0"/>
              <a:t>Some </a:t>
            </a:r>
            <a:r>
              <a:rPr lang="en-US" sz="2800" dirty="0"/>
              <a:t>elements of the complaints are the same as in 401(k) litigation-the recordkeeping and investment costs are too high, and expensive funds have </a:t>
            </a:r>
            <a:r>
              <a:rPr lang="en-US" sz="2800" dirty="0" smtClean="0"/>
              <a:t>underperformed.</a:t>
            </a:r>
          </a:p>
          <a:p>
            <a:pPr>
              <a:buClrTx/>
            </a:pPr>
            <a:r>
              <a:rPr lang="en-US" sz="2800" dirty="0"/>
              <a:t>Some aspects are unique to 403(b) plans - the large number of investment options because of legacy holdings (between 100 and 400) dilutes the bargaining power of these institutions and results in duplicative investment menus that are confusing to plan </a:t>
            </a:r>
            <a:r>
              <a:rPr lang="en-US" sz="2800" dirty="0" smtClean="0"/>
              <a:t>participants.</a:t>
            </a:r>
            <a:endParaRPr lang="en-US" sz="2800" dirty="0"/>
          </a:p>
          <a:p>
            <a:pPr lvl="1"/>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1410669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effectLst/>
              </a:rPr>
              <a:t/>
            </a:r>
            <a:br>
              <a:rPr lang="en-US" dirty="0" smtClean="0">
                <a:effectLst/>
              </a:rPr>
            </a:br>
            <a:r>
              <a:rPr lang="en-US" b="1" dirty="0" err="1" smtClean="0">
                <a:effectLst/>
              </a:rPr>
              <a:t>Novant</a:t>
            </a:r>
            <a:r>
              <a:rPr lang="en-US" b="1" dirty="0" smtClean="0">
                <a:effectLst/>
              </a:rPr>
              <a:t> </a:t>
            </a:r>
            <a:r>
              <a:rPr lang="en-US" b="1" dirty="0">
                <a:effectLst/>
              </a:rPr>
              <a:t>Litigation</a:t>
            </a:r>
            <a:r>
              <a:rPr lang="en-US" dirty="0">
                <a:effectLst/>
              </a:rPr>
              <a:t/>
            </a:r>
            <a:br>
              <a:rPr lang="en-US" dirty="0">
                <a:effectLst/>
              </a:rPr>
            </a:br>
            <a:r>
              <a:rPr lang="en-US" dirty="0">
                <a:effectLst/>
              </a:rPr>
              <a:t> </a:t>
            </a:r>
          </a:p>
        </p:txBody>
      </p:sp>
      <p:sp>
        <p:nvSpPr>
          <p:cNvPr id="3" name="Content Placeholder 2"/>
          <p:cNvSpPr>
            <a:spLocks noGrp="1"/>
          </p:cNvSpPr>
          <p:nvPr>
            <p:ph idx="1"/>
          </p:nvPr>
        </p:nvSpPr>
        <p:spPr/>
        <p:txBody>
          <a:bodyPr/>
          <a:lstStyle/>
          <a:p>
            <a:pPr>
              <a:buClrTx/>
            </a:pPr>
            <a:r>
              <a:rPr lang="en-US" dirty="0"/>
              <a:t>The </a:t>
            </a:r>
            <a:r>
              <a:rPr lang="en-US" dirty="0" err="1"/>
              <a:t>Novant</a:t>
            </a:r>
            <a:r>
              <a:rPr lang="en-US" dirty="0"/>
              <a:t> case, which was settled, asserted that the 403(b) plan of a non-profit hospital paid excessive recordkeeping and investment costs. </a:t>
            </a:r>
            <a:endParaRPr lang="en-US" dirty="0" smtClean="0"/>
          </a:p>
          <a:p>
            <a:pPr>
              <a:buClrTx/>
            </a:pPr>
            <a:r>
              <a:rPr lang="en-US" dirty="0"/>
              <a:t>Assertion that cap on recordkeeping should be $35 per participant</a:t>
            </a:r>
            <a:r>
              <a:rPr lang="en-US" dirty="0" smtClean="0"/>
              <a:t>.</a:t>
            </a:r>
          </a:p>
          <a:p>
            <a:pPr>
              <a:buClrTx/>
            </a:pPr>
            <a:r>
              <a:rPr lang="en-US" dirty="0"/>
              <a:t>Recently filed complaints make the same allegation of a $35 per participant fee.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2836684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effectLst/>
              </a:rPr>
              <a:t>Novant</a:t>
            </a:r>
            <a:r>
              <a:rPr lang="en-US" b="1" dirty="0" smtClean="0">
                <a:effectLst/>
              </a:rPr>
              <a:t> Litigation - Continued</a:t>
            </a:r>
            <a:endParaRPr lang="en-US" b="1" dirty="0">
              <a:effectLst/>
            </a:endParaRPr>
          </a:p>
        </p:txBody>
      </p:sp>
      <p:sp>
        <p:nvSpPr>
          <p:cNvPr id="3" name="Content Placeholder 2"/>
          <p:cNvSpPr>
            <a:spLocks noGrp="1"/>
          </p:cNvSpPr>
          <p:nvPr>
            <p:ph idx="1"/>
          </p:nvPr>
        </p:nvSpPr>
        <p:spPr/>
        <p:txBody>
          <a:bodyPr/>
          <a:lstStyle/>
          <a:p>
            <a:pPr>
              <a:buClrTx/>
            </a:pPr>
            <a:r>
              <a:rPr lang="en-US" dirty="0"/>
              <a:t>Having multiple </a:t>
            </a:r>
            <a:r>
              <a:rPr lang="en-US" dirty="0" err="1"/>
              <a:t>recordkeepers</a:t>
            </a:r>
            <a:r>
              <a:rPr lang="en-US" dirty="0"/>
              <a:t> may be difficult to defend.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3635588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22238"/>
            <a:ext cx="7499350" cy="792162"/>
          </a:xfrm>
        </p:spPr>
        <p:txBody>
          <a:bodyPr>
            <a:noAutofit/>
          </a:bodyPr>
          <a:lstStyle/>
          <a:p>
            <a:pPr algn="ctr"/>
            <a:r>
              <a:rPr lang="en-US" sz="3200" b="1" dirty="0">
                <a:effectLst/>
                <a:latin typeface="Arial" pitchFamily="34" charset="0"/>
                <a:cs typeface="Arial" pitchFamily="34" charset="0"/>
              </a:rPr>
              <a:t>Important Information</a:t>
            </a:r>
            <a:endParaRPr lang="en-US" sz="3200" b="1" i="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5105400"/>
          </a:xfrm>
        </p:spPr>
        <p:txBody>
          <a:bodyPr/>
          <a:lstStyle/>
          <a:p>
            <a:pPr marL="82550" indent="0">
              <a:buNone/>
              <a:defRPr/>
            </a:pPr>
            <a:endParaRPr lang="en-US" sz="1200" dirty="0" smtClean="0">
              <a:latin typeface="Arial" pitchFamily="34" charset="0"/>
              <a:cs typeface="Arial" pitchFamily="34" charset="0"/>
            </a:endParaRPr>
          </a:p>
          <a:p>
            <a:pPr marL="82550" indent="0">
              <a:buNone/>
              <a:defRPr/>
            </a:pPr>
            <a:r>
              <a:rPr lang="en-US" sz="2800" dirty="0">
                <a:cs typeface="Arial" pitchFamily="34" charset="0"/>
              </a:rPr>
              <a:t>This presentation is intended for general informational purposes only, and it does not constitute legal, </a:t>
            </a:r>
            <a:r>
              <a:rPr lang="en-US" sz="2800" dirty="0" smtClean="0">
                <a:cs typeface="Arial" pitchFamily="34" charset="0"/>
              </a:rPr>
              <a:t>tax, </a:t>
            </a:r>
            <a:r>
              <a:rPr lang="en-US" sz="2800" dirty="0">
                <a:cs typeface="Arial" pitchFamily="34" charset="0"/>
              </a:rPr>
              <a:t>or investment advice </a:t>
            </a:r>
            <a:r>
              <a:rPr lang="en-US" sz="2800" dirty="0" smtClean="0">
                <a:cs typeface="Arial" pitchFamily="34" charset="0"/>
              </a:rPr>
              <a:t>from The Wagner Law Group.  Financial </a:t>
            </a:r>
            <a:r>
              <a:rPr lang="en-US" sz="2800" dirty="0">
                <a:cs typeface="Arial" pitchFamily="34" charset="0"/>
              </a:rPr>
              <a:t>advisors </a:t>
            </a:r>
            <a:r>
              <a:rPr lang="en-US" sz="2800" dirty="0" smtClean="0">
                <a:cs typeface="Arial" pitchFamily="34" charset="0"/>
              </a:rPr>
              <a:t>and other plan service providers should </a:t>
            </a:r>
            <a:r>
              <a:rPr lang="en-US" sz="2800" dirty="0">
                <a:cs typeface="Arial" pitchFamily="34" charset="0"/>
              </a:rPr>
              <a:t>consult with their own legal counsel to understand the nature and scope of their responsibilities under ERISA and other applicable law.</a:t>
            </a: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14072311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endParaRPr lang="en-US" sz="2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1600" b="1" dirty="0">
              <a:solidFill>
                <a:srgbClr val="320E04"/>
              </a:solidFill>
              <a:latin typeface="Times New Roman" pitchFamily="18" charset="0"/>
            </a:endParaRPr>
          </a:p>
        </p:txBody>
      </p:sp>
      <p:sp>
        <p:nvSpPr>
          <p:cNvPr id="7172" name="Rectangle 3"/>
          <p:cNvSpPr>
            <a:spLocks noChangeArrowheads="1"/>
          </p:cNvSpPr>
          <p:nvPr/>
        </p:nvSpPr>
        <p:spPr bwMode="auto">
          <a:xfrm>
            <a:off x="1295400" y="152400"/>
            <a:ext cx="7391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gn="ctr">
              <a:spcBef>
                <a:spcPts val="0"/>
              </a:spcBef>
              <a:buClr>
                <a:schemeClr val="accent1"/>
              </a:buClr>
              <a:buSzPct val="80000"/>
              <a:buFont typeface="Wingdings 2" pitchFamily="18" charset="2"/>
              <a:buNone/>
            </a:pPr>
            <a:endParaRPr lang="en-US" sz="4000" b="1" dirty="0" smtClean="0">
              <a:solidFill>
                <a:schemeClr val="accent3">
                  <a:lumMod val="50000"/>
                </a:schemeClr>
              </a:solidFill>
              <a:latin typeface="Arial" charset="0"/>
            </a:endParaRPr>
          </a:p>
          <a:p>
            <a:pPr marL="26988" algn="ctr">
              <a:spcBef>
                <a:spcPts val="0"/>
              </a:spcBef>
              <a:buClr>
                <a:schemeClr val="accent1"/>
              </a:buClr>
              <a:buSzPct val="80000"/>
              <a:buFont typeface="Wingdings 2" pitchFamily="18" charset="2"/>
              <a:buNone/>
            </a:pPr>
            <a:r>
              <a:rPr lang="en-US" sz="4000" b="1" dirty="0" smtClean="0">
                <a:solidFill>
                  <a:schemeClr val="accent3">
                    <a:lumMod val="50000"/>
                  </a:schemeClr>
                </a:solidFill>
                <a:latin typeface="+mj-lt"/>
              </a:rPr>
              <a:t>CSC SNL 401(k) Webinar</a:t>
            </a:r>
            <a:endParaRPr lang="en-US" sz="4000" b="1" dirty="0">
              <a:solidFill>
                <a:schemeClr val="accent3">
                  <a:lumMod val="50000"/>
                </a:schemeClr>
              </a:solidFill>
              <a:latin typeface="+mj-lt"/>
            </a:endParaRPr>
          </a:p>
          <a:p>
            <a:pPr marL="0" indent="0" algn="ctr">
              <a:buNone/>
            </a:pPr>
            <a:endParaRPr lang="en-US" sz="3200" b="1" dirty="0" smtClean="0">
              <a:latin typeface="Times New Roman" panose="02020603050405020304" pitchFamily="18" charset="0"/>
              <a:cs typeface="Times New Roman" panose="02020603050405020304" pitchFamily="18" charset="0"/>
            </a:endParaRPr>
          </a:p>
          <a:p>
            <a:pPr marL="0" indent="0" algn="ctr">
              <a:buNone/>
            </a:pPr>
            <a:r>
              <a:rPr lang="en-US" b="1" dirty="0" smtClean="0">
                <a:latin typeface="+mn-lt"/>
                <a:cs typeface="Times New Roman" panose="02020603050405020304" pitchFamily="18" charset="0"/>
              </a:rPr>
              <a:t>Marcia </a:t>
            </a:r>
            <a:r>
              <a:rPr lang="en-US" b="1" dirty="0">
                <a:latin typeface="+mn-lt"/>
                <a:cs typeface="Times New Roman" panose="02020603050405020304" pitchFamily="18" charset="0"/>
              </a:rPr>
              <a:t>S. Wagner, Esq.</a:t>
            </a:r>
          </a:p>
          <a:p>
            <a:pPr marL="0" indent="0" algn="ctr">
              <a:buNone/>
            </a:pPr>
            <a:endParaRPr lang="en-US" sz="4400" dirty="0">
              <a:latin typeface="+mn-lt"/>
              <a:cs typeface="Times New Roman" panose="02020603050405020304" pitchFamily="18" charset="0"/>
            </a:endParaRPr>
          </a:p>
          <a:p>
            <a:pPr marL="0" indent="0">
              <a:spcBef>
                <a:spcPts val="0"/>
              </a:spcBef>
              <a:buNone/>
            </a:pPr>
            <a:r>
              <a:rPr lang="en-US" sz="4400" dirty="0">
                <a:latin typeface="+mn-lt"/>
                <a:cs typeface="Times New Roman" panose="02020603050405020304" pitchFamily="18" charset="0"/>
              </a:rPr>
              <a:t>  </a:t>
            </a:r>
            <a:r>
              <a:rPr lang="en-US" sz="4400" dirty="0" smtClean="0">
                <a:latin typeface="+mn-lt"/>
                <a:cs typeface="Times New Roman" panose="02020603050405020304" pitchFamily="18" charset="0"/>
              </a:rPr>
              <a:t>                                                                                               	  </a:t>
            </a:r>
            <a:r>
              <a:rPr lang="en-US" sz="3200" b="1" dirty="0" smtClean="0">
                <a:latin typeface="+mn-lt"/>
                <a:cs typeface="Times New Roman" panose="02020603050405020304" pitchFamily="18" charset="0"/>
              </a:rPr>
              <a:t>99 </a:t>
            </a:r>
            <a:r>
              <a:rPr lang="en-US" sz="3200" b="1" dirty="0">
                <a:latin typeface="+mn-lt"/>
                <a:cs typeface="Times New Roman" panose="02020603050405020304" pitchFamily="18" charset="0"/>
              </a:rPr>
              <a:t>Summer Street, 13</a:t>
            </a:r>
            <a:r>
              <a:rPr lang="en-US" sz="3200" b="1" baseline="30000" dirty="0">
                <a:latin typeface="+mn-lt"/>
                <a:cs typeface="Times New Roman" panose="02020603050405020304" pitchFamily="18" charset="0"/>
              </a:rPr>
              <a:t>th</a:t>
            </a:r>
            <a:r>
              <a:rPr lang="en-US" sz="3200" b="1" dirty="0">
                <a:latin typeface="+mn-lt"/>
                <a:cs typeface="Times New Roman" panose="02020603050405020304" pitchFamily="18" charset="0"/>
              </a:rPr>
              <a:t> Floor</a:t>
            </a:r>
          </a:p>
          <a:p>
            <a:pPr marL="0" indent="0" algn="ctr">
              <a:spcBef>
                <a:spcPts val="0"/>
              </a:spcBef>
              <a:buNone/>
            </a:pPr>
            <a:r>
              <a:rPr lang="en-US" sz="3200" b="1" dirty="0">
                <a:latin typeface="+mn-lt"/>
                <a:cs typeface="Times New Roman" panose="02020603050405020304" pitchFamily="18" charset="0"/>
              </a:rPr>
              <a:t>Boston, MA  02110</a:t>
            </a:r>
          </a:p>
          <a:p>
            <a:pPr marL="0" indent="0" algn="ctr">
              <a:spcBef>
                <a:spcPts val="0"/>
              </a:spcBef>
              <a:buNone/>
            </a:pPr>
            <a:r>
              <a:rPr lang="en-US" sz="3200" b="1" dirty="0" smtClean="0">
                <a:latin typeface="+mn-lt"/>
                <a:cs typeface="Times New Roman" panose="02020603050405020304" pitchFamily="18" charset="0"/>
              </a:rPr>
              <a:t> (</a:t>
            </a:r>
            <a:r>
              <a:rPr lang="en-US" sz="3200" b="1" dirty="0">
                <a:latin typeface="+mn-lt"/>
                <a:cs typeface="Times New Roman" panose="02020603050405020304" pitchFamily="18" charset="0"/>
              </a:rPr>
              <a:t>617) </a:t>
            </a:r>
            <a:r>
              <a:rPr lang="en-US" sz="3200" b="1" dirty="0" smtClean="0">
                <a:latin typeface="+mn-lt"/>
                <a:cs typeface="Times New Roman" panose="02020603050405020304" pitchFamily="18" charset="0"/>
              </a:rPr>
              <a:t>357-5200</a:t>
            </a:r>
          </a:p>
          <a:p>
            <a:pPr marL="0" indent="0" algn="ctr">
              <a:spcBef>
                <a:spcPts val="0"/>
              </a:spcBef>
              <a:buNone/>
            </a:pPr>
            <a:r>
              <a:rPr lang="en-US" sz="3200" b="1" smtClean="0">
                <a:latin typeface="+mn-lt"/>
                <a:cs typeface="Times New Roman" panose="02020603050405020304" pitchFamily="18" charset="0"/>
              </a:rPr>
              <a:t>www.wagnerlawgroup.com</a:t>
            </a:r>
            <a:endParaRPr lang="en-US" sz="3200" b="1" dirty="0">
              <a:latin typeface="+mn-lt"/>
              <a:cs typeface="Times New Roman" panose="02020603050405020304" pitchFamily="18" charset="0"/>
            </a:endParaRPr>
          </a:p>
          <a:p>
            <a:pPr marL="0" indent="0" algn="ctr">
              <a:spcBef>
                <a:spcPts val="0"/>
              </a:spcBef>
              <a:buNone/>
            </a:pPr>
            <a:r>
              <a:rPr lang="en-US" sz="3200" b="1" dirty="0">
                <a:latin typeface="+mn-lt"/>
                <a:cs typeface="Times New Roman" panose="02020603050405020304" pitchFamily="18" charset="0"/>
              </a:rPr>
              <a:t>marcia@wagnerlawgroup.com</a:t>
            </a:r>
          </a:p>
          <a:p>
            <a:pPr marL="26988" algn="ctr">
              <a:lnSpc>
                <a:spcPct val="120000"/>
              </a:lnSpc>
              <a:spcBef>
                <a:spcPts val="0"/>
              </a:spcBef>
              <a:spcAft>
                <a:spcPts val="1200"/>
              </a:spcAft>
              <a:buClr>
                <a:schemeClr val="accent1"/>
              </a:buClr>
              <a:buSzPct val="80000"/>
              <a:buFont typeface="Wingdings 2" pitchFamily="18" charset="2"/>
              <a:buNone/>
            </a:pPr>
            <a:endParaRPr lang="en-US" sz="3000" i="1" dirty="0" smtClean="0">
              <a:solidFill>
                <a:schemeClr val="accent3">
                  <a:lumMod val="50000"/>
                </a:schemeClr>
              </a:solidFill>
              <a:latin typeface="+mj-lt"/>
            </a:endParaRPr>
          </a:p>
          <a:p>
            <a:pPr marL="26988" algn="ctr">
              <a:lnSpc>
                <a:spcPct val="120000"/>
              </a:lnSpc>
              <a:spcBef>
                <a:spcPts val="0"/>
              </a:spcBef>
              <a:spcAft>
                <a:spcPts val="1200"/>
              </a:spcAft>
              <a:buClr>
                <a:schemeClr val="accent1"/>
              </a:buClr>
              <a:buSzPct val="80000"/>
              <a:buFont typeface="Wingdings 2" pitchFamily="18" charset="2"/>
              <a:buNone/>
            </a:pPr>
            <a:endParaRPr lang="en-US" sz="3000" i="1" dirty="0">
              <a:solidFill>
                <a:schemeClr val="accent3">
                  <a:lumMod val="50000"/>
                </a:schemeClr>
              </a:solidFill>
              <a:latin typeface="+mj-lt"/>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3238500"/>
            <a:ext cx="3505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1517366"/>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36149</TotalTime>
  <Words>929</Words>
  <Application>Microsoft Office PowerPoint</Application>
  <PresentationFormat>On-screen Show (4:3)</PresentationFormat>
  <Paragraphs>115</Paragraphs>
  <Slides>16</Slides>
  <Notes>12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 </vt:lpstr>
      <vt:lpstr>Duty to Monitor</vt:lpstr>
      <vt:lpstr>Duty to Monitor - Continued</vt:lpstr>
      <vt:lpstr>Duty to Monitor - Continued</vt:lpstr>
      <vt:lpstr>Plaintiff Allegations</vt:lpstr>
      <vt:lpstr>Plaintiff Allegations - Continued</vt:lpstr>
      <vt:lpstr>Actions to Avoid</vt:lpstr>
      <vt:lpstr>Actions to Avoid - Continued</vt:lpstr>
      <vt:lpstr>403(b) Plans</vt:lpstr>
      <vt:lpstr>403(b) Plans - Continued</vt:lpstr>
      <vt:lpstr>Recent 403(b) Plan Litigation</vt:lpstr>
      <vt:lpstr>403(b) Plan Allegations</vt:lpstr>
      <vt:lpstr> Novant Litigation  </vt:lpstr>
      <vt:lpstr>Novant Litigation - Continued</vt:lpstr>
      <vt:lpstr>Important Information</vt:lpstr>
      <vt:lpstr>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Diane Gilardetti</cp:lastModifiedBy>
  <cp:revision>952</cp:revision>
  <cp:lastPrinted>2016-03-23T14:56:13Z</cp:lastPrinted>
  <dcterms:created xsi:type="dcterms:W3CDTF">2008-04-29T20:53:18Z</dcterms:created>
  <dcterms:modified xsi:type="dcterms:W3CDTF">2016-10-07T18:33:04Z</dcterms:modified>
</cp:coreProperties>
</file>