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80"/>
  </p:notesMasterIdLst>
  <p:handoutMasterIdLst>
    <p:handoutMasterId r:id="rId81"/>
  </p:handoutMasterIdLst>
  <p:sldIdLst>
    <p:sldId id="467" r:id="rId2"/>
    <p:sldId id="691" r:id="rId3"/>
    <p:sldId id="604" r:id="rId4"/>
    <p:sldId id="595" r:id="rId5"/>
    <p:sldId id="597" r:id="rId6"/>
    <p:sldId id="560" r:id="rId7"/>
    <p:sldId id="598" r:id="rId8"/>
    <p:sldId id="599" r:id="rId9"/>
    <p:sldId id="562" r:id="rId10"/>
    <p:sldId id="608" r:id="rId11"/>
    <p:sldId id="565" r:id="rId12"/>
    <p:sldId id="568" r:id="rId13"/>
    <p:sldId id="600" r:id="rId14"/>
    <p:sldId id="601" r:id="rId15"/>
    <p:sldId id="602" r:id="rId16"/>
    <p:sldId id="603" r:id="rId17"/>
    <p:sldId id="605" r:id="rId18"/>
    <p:sldId id="606" r:id="rId19"/>
    <p:sldId id="610" r:id="rId20"/>
    <p:sldId id="611" r:id="rId21"/>
    <p:sldId id="612" r:id="rId22"/>
    <p:sldId id="613" r:id="rId23"/>
    <p:sldId id="614" r:id="rId24"/>
    <p:sldId id="615" r:id="rId25"/>
    <p:sldId id="616" r:id="rId26"/>
    <p:sldId id="617" r:id="rId27"/>
    <p:sldId id="618" r:id="rId28"/>
    <p:sldId id="619" r:id="rId29"/>
    <p:sldId id="620" r:id="rId30"/>
    <p:sldId id="621" r:id="rId31"/>
    <p:sldId id="622" r:id="rId32"/>
    <p:sldId id="623" r:id="rId33"/>
    <p:sldId id="624" r:id="rId34"/>
    <p:sldId id="625" r:id="rId35"/>
    <p:sldId id="626" r:id="rId36"/>
    <p:sldId id="627" r:id="rId37"/>
    <p:sldId id="628" r:id="rId38"/>
    <p:sldId id="629" r:id="rId39"/>
    <p:sldId id="693" r:id="rId40"/>
    <p:sldId id="695" r:id="rId41"/>
    <p:sldId id="696" r:id="rId42"/>
    <p:sldId id="699" r:id="rId43"/>
    <p:sldId id="651" r:id="rId44"/>
    <p:sldId id="652" r:id="rId45"/>
    <p:sldId id="653" r:id="rId46"/>
    <p:sldId id="654" r:id="rId47"/>
    <p:sldId id="655" r:id="rId48"/>
    <p:sldId id="656" r:id="rId49"/>
    <p:sldId id="657" r:id="rId50"/>
    <p:sldId id="658" r:id="rId51"/>
    <p:sldId id="659" r:id="rId52"/>
    <p:sldId id="660" r:id="rId53"/>
    <p:sldId id="661" r:id="rId54"/>
    <p:sldId id="662" r:id="rId55"/>
    <p:sldId id="663" r:id="rId56"/>
    <p:sldId id="664" r:id="rId57"/>
    <p:sldId id="665" r:id="rId58"/>
    <p:sldId id="666" r:id="rId59"/>
    <p:sldId id="667" r:id="rId60"/>
    <p:sldId id="668" r:id="rId61"/>
    <p:sldId id="669" r:id="rId62"/>
    <p:sldId id="670" r:id="rId63"/>
    <p:sldId id="671" r:id="rId64"/>
    <p:sldId id="672" r:id="rId65"/>
    <p:sldId id="673" r:id="rId66"/>
    <p:sldId id="674" r:id="rId67"/>
    <p:sldId id="675" r:id="rId68"/>
    <p:sldId id="676" r:id="rId69"/>
    <p:sldId id="677" r:id="rId70"/>
    <p:sldId id="678" r:id="rId71"/>
    <p:sldId id="679" r:id="rId72"/>
    <p:sldId id="680" r:id="rId73"/>
    <p:sldId id="681" r:id="rId74"/>
    <p:sldId id="682" r:id="rId75"/>
    <p:sldId id="683" r:id="rId76"/>
    <p:sldId id="684" r:id="rId77"/>
    <p:sldId id="685" r:id="rId78"/>
    <p:sldId id="690" r:id="rId79"/>
  </p:sldIdLst>
  <p:sldSz cx="9144000" cy="6858000" type="screen4x3"/>
  <p:notesSz cx="7023100" cy="93091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eaghan Barnett" initials="M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00"/>
    <a:srgbClr val="FFDE8B"/>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20294" autoAdjust="0"/>
    <p:restoredTop sz="86404" autoAdjust="0"/>
  </p:normalViewPr>
  <p:slideViewPr>
    <p:cSldViewPr>
      <p:cViewPr>
        <p:scale>
          <a:sx n="70" d="100"/>
          <a:sy n="70" d="100"/>
        </p:scale>
        <p:origin x="-298" y="211"/>
      </p:cViewPr>
      <p:guideLst>
        <p:guide orient="horz" pos="2160"/>
        <p:guide pos="2880"/>
      </p:guideLst>
    </p:cSldViewPr>
  </p:slideViewPr>
  <p:outlineViewPr>
    <p:cViewPr>
      <p:scale>
        <a:sx n="33" d="100"/>
        <a:sy n="33" d="100"/>
      </p:scale>
      <p:origin x="48" y="1458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734" y="-58"/>
      </p:cViewPr>
      <p:guideLst>
        <p:guide orient="horz" pos="2932"/>
        <p:guide pos="2213"/>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commentAuthors" Target="commentAuthor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notesMaster" Target="notesMasters/notesMaster1.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handoutMaster" Target="handoutMasters/handoutMaster1.xml"/><Relationship Id="rId86"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1" y="0"/>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7531" y="0"/>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9/4/2018</a:t>
            </a:fld>
            <a:endParaRPr lang="en-US" dirty="0"/>
          </a:p>
        </p:txBody>
      </p:sp>
      <p:sp>
        <p:nvSpPr>
          <p:cNvPr id="112644" name="Rectangle 4"/>
          <p:cNvSpPr>
            <a:spLocks noGrp="1" noChangeArrowheads="1"/>
          </p:cNvSpPr>
          <p:nvPr>
            <p:ph type="ftr" sz="quarter" idx="2"/>
          </p:nvPr>
        </p:nvSpPr>
        <p:spPr bwMode="auto">
          <a:xfrm>
            <a:off x="1" y="8841738"/>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7531" y="8841738"/>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77" tIns="45789" rIns="91577" bIns="45789"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1" y="0"/>
            <a:ext cx="3043979" cy="465773"/>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7531" y="0"/>
            <a:ext cx="3043979" cy="465773"/>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5863" y="698500"/>
            <a:ext cx="4654550" cy="3490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2946" y="4422459"/>
            <a:ext cx="5618799" cy="4188778"/>
          </a:xfrm>
          <a:prstGeom prst="rect">
            <a:avLst/>
          </a:prstGeom>
          <a:noFill/>
          <a:ln w="9525">
            <a:noFill/>
            <a:miter lim="800000"/>
            <a:headEnd/>
            <a:tailEnd/>
          </a:ln>
          <a:effectLst/>
        </p:spPr>
        <p:txBody>
          <a:bodyPr vert="horz" wrap="square" lIns="91577" tIns="45789" rIns="91577" bIns="4578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1" y="8841738"/>
            <a:ext cx="3043979" cy="465773"/>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7531" y="8841738"/>
            <a:ext cx="3043979" cy="465773"/>
          </a:xfrm>
          <a:prstGeom prst="rect">
            <a:avLst/>
          </a:prstGeom>
          <a:noFill/>
          <a:ln w="9525">
            <a:noFill/>
            <a:miter lim="800000"/>
            <a:headEnd/>
            <a:tailEnd/>
          </a:ln>
          <a:effectLst/>
        </p:spPr>
        <p:txBody>
          <a:bodyPr vert="horz" wrap="square" lIns="91577" tIns="45789" rIns="91577" bIns="45789"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4064" indent="-286179" eaLnBrk="0" hangingPunct="0">
              <a:defRPr sz="3600">
                <a:solidFill>
                  <a:schemeClr val="tx1"/>
                </a:solidFill>
                <a:latin typeface="Arial Narrow" pitchFamily="34" charset="0"/>
              </a:defRPr>
            </a:lvl2pPr>
            <a:lvl3pPr marL="1144715" indent="-228943" eaLnBrk="0" hangingPunct="0">
              <a:defRPr sz="3600">
                <a:solidFill>
                  <a:schemeClr val="tx1"/>
                </a:solidFill>
                <a:latin typeface="Arial Narrow" pitchFamily="34" charset="0"/>
              </a:defRPr>
            </a:lvl3pPr>
            <a:lvl4pPr marL="1602600" indent="-228943" eaLnBrk="0" hangingPunct="0">
              <a:defRPr sz="3600">
                <a:solidFill>
                  <a:schemeClr val="tx1"/>
                </a:solidFill>
                <a:latin typeface="Arial Narrow" pitchFamily="34" charset="0"/>
              </a:defRPr>
            </a:lvl4pPr>
            <a:lvl5pPr marL="2060486" indent="-228943" eaLnBrk="0" hangingPunct="0">
              <a:defRPr sz="3600">
                <a:solidFill>
                  <a:schemeClr val="tx1"/>
                </a:solidFill>
                <a:latin typeface="Arial Narrow" pitchFamily="34" charset="0"/>
              </a:defRPr>
            </a:lvl5pPr>
            <a:lvl6pPr marL="2518372" indent="-228943" eaLnBrk="0" fontAlgn="base" hangingPunct="0">
              <a:spcBef>
                <a:spcPct val="0"/>
              </a:spcBef>
              <a:spcAft>
                <a:spcPct val="0"/>
              </a:spcAft>
              <a:defRPr sz="3600">
                <a:solidFill>
                  <a:schemeClr val="tx1"/>
                </a:solidFill>
                <a:latin typeface="Arial Narrow" pitchFamily="34" charset="0"/>
              </a:defRPr>
            </a:lvl6pPr>
            <a:lvl7pPr marL="2976258" indent="-228943" eaLnBrk="0" fontAlgn="base" hangingPunct="0">
              <a:spcBef>
                <a:spcPct val="0"/>
              </a:spcBef>
              <a:spcAft>
                <a:spcPct val="0"/>
              </a:spcAft>
              <a:defRPr sz="3600">
                <a:solidFill>
                  <a:schemeClr val="tx1"/>
                </a:solidFill>
                <a:latin typeface="Arial Narrow" pitchFamily="34" charset="0"/>
              </a:defRPr>
            </a:lvl7pPr>
            <a:lvl8pPr marL="3434144" indent="-228943" eaLnBrk="0" fontAlgn="base" hangingPunct="0">
              <a:spcBef>
                <a:spcPct val="0"/>
              </a:spcBef>
              <a:spcAft>
                <a:spcPct val="0"/>
              </a:spcAft>
              <a:defRPr sz="3600">
                <a:solidFill>
                  <a:schemeClr val="tx1"/>
                </a:solidFill>
                <a:latin typeface="Arial Narrow" pitchFamily="34" charset="0"/>
              </a:defRPr>
            </a:lvl8pPr>
            <a:lvl9pPr marL="3892029" indent="-228943"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a:latin typeface="Arial" charset="0"/>
              </a:rPr>
              <a:pPr eaLnBrk="1" hangingPunct="1"/>
              <a:t>1</a:t>
            </a:fld>
            <a:endParaRPr lang="en-US" sz="1200" dirty="0">
              <a:latin typeface="Arial" charset="0"/>
            </a:endParaRPr>
          </a:p>
        </p:txBody>
      </p:sp>
      <p:sp>
        <p:nvSpPr>
          <p:cNvPr id="44035" name="Rectangle 2"/>
          <p:cNvSpPr>
            <a:spLocks noGrp="1" noRot="1" noChangeAspect="1" noChangeArrowheads="1" noTextEdit="1"/>
          </p:cNvSpPr>
          <p:nvPr>
            <p:ph type="sldImg"/>
          </p:nvPr>
        </p:nvSpPr>
        <p:spPr>
          <a:xfrm>
            <a:off x="1144588" y="611188"/>
            <a:ext cx="4654550" cy="3490912"/>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2671302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422458"/>
            <a:ext cx="5618799" cy="4270691"/>
          </a:xfrm>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There are 2 types of IRS audits:  an Employee Plans Team Audit(EPTA) and a non-Employee Plans Team Audit.   An EPTA audit is a special type of pension plan audit that a team of experienced IRS employee plan agents conduct of a plan of a large employer, that is, an employer that maintains qualified plans in total that have at least 2,500 participants (for multiemployer plans, this would cover a plan with 2,500 participants).  EPTA is designed to focus IRS resources on compliance issues that pose the greatest risk to the largest number of participants.  Agents conduct an in-depth audit of what internal controls an employer has and the manner in which the employer applies those controls to a specific plan or plans for a specific open year or years.  (An open year is one of the 3 prior plan years, and is measured from the filing of Form 5500, so presently for a calendar year plan, the 2014, 2015, 2016, and 2017 plan year would be open plan years.  The number of plans and years that the IRS examines depends upon what the agents find during the initial audit. In deciding whether to expand an investigation, a key element is whether the agents are able to conclude from the initial audit that the employer has sufficient internal controls in place to avoid major mistakes and to identify and quickly correct any mistakes that the internal controls reveal.  In contrast, the non-EPTA audit focuses upon specific qualification issues identified at the beginning of the audit The focus of a non-EPTA audit might be on a specific industry; a market segment that has particular issues; or a specific legal problem such as defaulted loans or mergers and acquisitions. A non-EPTA audit is not a team audit and does not focus upon internal controls.  However, while the focus in a non-EPTA audit may not be upon internal controls, and a small employer will not likely have the same types of internal controls as a large employer, smaller employers should attempt to implement them.  One practical reason for having a system of internal controls in place is that the availability of relief under EPCRS is technically contingent upon having such controls in place While it is possible for a plan of a large employer to be subject o a non-EPTA audit, a large employer is far more likely to be audited under the EPTA Program.</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a:t>
            </a:fld>
            <a:endParaRPr lang="en-US" dirty="0"/>
          </a:p>
        </p:txBody>
      </p:sp>
    </p:spTree>
    <p:extLst>
      <p:ext uri="{BB962C8B-B14F-4D97-AF65-F5344CB8AC3E}">
        <p14:creationId xmlns:p14="http://schemas.microsoft.com/office/powerpoint/2010/main" val="507270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selection of plans for non-EPTA audits by the IRS is generally random with respect to a particular plan. However, the IRS may select a group of plans with similar characteristics. For example, past IRS non-EPTA audits have focused upon plans with self-employed individuals; plans with investments in non-participant loans, and plans that have terminated without filing a Form 5310, the form used to request a favorable determination by the IRS on plan termination.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772">
              <a:defRPr/>
            </a:pPr>
            <a:r>
              <a:rPr lang="en-US" sz="1200" kern="1200" dirty="0" smtClean="0">
                <a:solidFill>
                  <a:schemeClr val="tx1"/>
                </a:solidFill>
                <a:effectLst/>
                <a:latin typeface="Arial" charset="0"/>
                <a:ea typeface="+mn-ea"/>
                <a:cs typeface="+mn-cs"/>
              </a:rPr>
              <a:t>With respect to the selection of cases for EPTA audit, the Internal Revenue Manual specifies that the criteria to be used in selecting cases for EPTA are historical evidence, overall IRS objectives, and risk analysis. More specifically, the criteria include, but are not limited to, emerging issues, market segment impact, SEC government filings, Form 5500 returns (including actuarial schedules, resource location, referral information including from the DOL, complaints, field input, tax shelter information, media attention, impact on plan participants, input from the Employee Plans Compliance Unit, and the withdrawal of VCP requests).</a:t>
            </a:r>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There are a number of reasons that the DOL may select a particular plan or provider for audit. Participant complaints to the Office of Participant education is one of the chief reasons. This office of the Employee Benefits Security Administration (EBSA) is responsible for helping participants resolve complaints that have been lodged against a plan’s fiduciary or service provider. In most instances, the complaints are resolved without any formal action, but if the situation escalates and it appears that a violation of ERISA has occurred, the matter is referred to the Office of Enforcement and its regional field office. In addition to being tipped off by plan participants regarding potential plan problems, other regulators, such as the IRS or SEC, may refer a matter for further investigation. In other instances, an audit or investigation may be launched as part of the DOL’s national enforcement projects.  The DOL may also select a plan for audit based upon unusual information reported or information omitted on Form 5500.</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These Form 5500 red flags include uncommon investments, such as partnerships and joint ventures ;real estate; employer securities or employer real property; tangible personal property; loans to nonparticipants; and an unexplained other; failure to timely transmit employee contributions; loans or leases in default.</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17865138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Nonexempt party in interest transactions; fraud or dishonesty losses; hard to value assets; and insufficient bonding.  Some other audits occur randomly as the result of the selection of a plan in the regional office’s geographical area, while other audits may result from social media or the press, such as the report of a significant corporate transaction.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3220894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422458"/>
            <a:ext cx="5618799" cy="4727891"/>
          </a:xfrm>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Internal controls are the methods that an employer has in place to minimize the  risk of mistakes. They can be anything from electronic systems that communicate with each other to peer cross checks  to annual reviews. Throughout this presentation, I will be making reference to appropriate internal controls as set forth in the Qualified Self Audit Tool (QSAT) that the IRS has indicated that it will be looking for upon examination. The concept is that internal controls will help avoid mistakes or at least catch them quickly, when they are relatively simple to correct.  Prompt identification of errors allows them to be self-corrected under the Employee Plans Compliance Resolution System.  It can also have an effect upon audit closing agreement program sanction negotiations.  As I mentioned before, an important benefit of having good internal controls is that it will allow the IRS audit to be focused, with an examination of 3-5 issues, or whether the scope of the audit needs to be expanded.</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internal control interview will allow the examiner to determine whether the plan is well run or has serious compliance risks that would give rise to expanding the scope of the audit.  From the perspective of the IRS Good internal controls can also significantly reduce the time for conducting an IRS audit, shorten turnaround time on requests by the examiner for further documentation, and promote clear communications between the IRS and the plan sponsor and its representative.  Finally, at the conclusion of the audit, the IRS agent will make every effort to ensure that a plan’s internal controls are running smoothly.</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Note: If a self correction action is more than 65% complete, even if the error is significant, it can be self-corrected during the audit.</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To make this discussion more concrete, let’s discuss concrete examples of inadequate internal controls and good internal controls and evidence of each.  Insufficient internal controls could result from decentralized payroll systems without any internal controls. Each subsidiary determines eligibility, highly compensated employee status, and plan compensation on its own. Insufficient internal controls may be evidenced by incorrect data in third party reports, such as the incorrect dates of hire and or termination, age, service, and compensation. Insufficient internal controls can also be evidenced by information reported on Form 5500 failing to conform to actual records such as payroll data.</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12</a:t>
            </a:fld>
            <a:endParaRPr lang="en-US" dirty="0"/>
          </a:p>
        </p:txBody>
      </p:sp>
      <p:sp>
        <p:nvSpPr>
          <p:cNvPr id="5" name="Notes Placeholder 4"/>
          <p:cNvSpPr>
            <a:spLocks noGrp="1"/>
          </p:cNvSpPr>
          <p:nvPr>
            <p:ph type="body" sz="quarter" idx="11"/>
          </p:nvPr>
        </p:nvSpPr>
        <p:spPr/>
        <p:txBody>
          <a:bodyPr/>
          <a:lstStyle/>
          <a:p>
            <a:r>
              <a:rPr lang="en-US" sz="1200" kern="1200" dirty="0" smtClean="0">
                <a:solidFill>
                  <a:schemeClr val="tx1"/>
                </a:solidFill>
                <a:effectLst/>
                <a:latin typeface="Arial" charset="0"/>
                <a:ea typeface="+mn-ea"/>
                <a:cs typeface="+mn-cs"/>
              </a:rPr>
              <a:t>The IRS believes that good internal controls are indicated by a segregation of duties as between payroll and Human Resources; knowledgeable and responsible personnel; a good IT system; established systems; and Form 5500 returns accurately filed and reconciled.</a:t>
            </a:r>
          </a:p>
        </p:txBody>
      </p:sp>
    </p:spTree>
    <p:extLst>
      <p:ext uri="{BB962C8B-B14F-4D97-AF65-F5344CB8AC3E}">
        <p14:creationId xmlns:p14="http://schemas.microsoft.com/office/powerpoint/2010/main" val="2802766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In recent years, the issue of missing terminated vested participants has ben a hot button issue for the DOL.  Terminated vested participants are leaving significant amounts of benefits on the table in defined benefit plans, because, unlike defined contribution plans, they may not have access to their accrued benefit upon separation from service. The DOL has provided some guidance with respect to terminating and abandoned defined contribution plans, but has not provide guidance with respect to ongoing plans, particularly with respect to tax qualified defined benefit plans.</a:t>
            </a:r>
          </a:p>
          <a:p>
            <a:r>
              <a:rPr lang="en-US" sz="1200" kern="1200" dirty="0" smtClean="0">
                <a:solidFill>
                  <a:schemeClr val="tx1"/>
                </a:solidFill>
                <a:effectLst/>
                <a:latin typeface="Arial" charset="0"/>
                <a:ea typeface="+mn-ea"/>
                <a:cs typeface="+mn-cs"/>
              </a:rPr>
              <a:t>In the absence of clear guidelines, this has become an area of concern, because of aggressive positions taken by DOL offices.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13</a:t>
            </a:fld>
            <a:endParaRPr lang="en-US" dirty="0"/>
          </a:p>
        </p:txBody>
      </p:sp>
    </p:spTree>
    <p:extLst>
      <p:ext uri="{BB962C8B-B14F-4D97-AF65-F5344CB8AC3E}">
        <p14:creationId xmlns:p14="http://schemas.microsoft.com/office/powerpoint/2010/main" val="1114120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For example, the DOL has taken the position (</a:t>
            </a:r>
            <a:r>
              <a:rPr lang="en-US" sz="1200" kern="1200" dirty="0" err="1" smtClean="0">
                <a:solidFill>
                  <a:schemeClr val="tx1"/>
                </a:solidFill>
                <a:effectLst/>
                <a:latin typeface="Arial" charset="0"/>
                <a:ea typeface="+mn-ea"/>
                <a:cs typeface="+mn-cs"/>
              </a:rPr>
              <a:t>i</a:t>
            </a:r>
            <a:r>
              <a:rPr lang="en-US" sz="1200" kern="1200" dirty="0" smtClean="0">
                <a:solidFill>
                  <a:schemeClr val="tx1"/>
                </a:solidFill>
                <a:effectLst/>
                <a:latin typeface="Arial" charset="0"/>
                <a:ea typeface="+mn-ea"/>
                <a:cs typeface="+mn-cs"/>
              </a:rPr>
              <a:t>) that the failure to locate a plan participant may be a breach of fiduciary duty, even if the relevant fiduciary complies with all of a plan’s procedures with respect to locating missing participants.  The use of plan forfeitures attributable to these missing participants to reduce employer contributions to the plan is a prohibited transaction (</a:t>
            </a:r>
            <a:r>
              <a:rPr lang="en-US" sz="1200" kern="1200" dirty="0" err="1" smtClean="0">
                <a:solidFill>
                  <a:schemeClr val="tx1"/>
                </a:solidFill>
                <a:effectLst/>
                <a:latin typeface="Arial" charset="0"/>
                <a:ea typeface="+mn-ea"/>
                <a:cs typeface="+mn-cs"/>
              </a:rPr>
              <a:t>i.e</a:t>
            </a:r>
            <a:r>
              <a:rPr lang="en-US" sz="1200" kern="1200" dirty="0" smtClean="0">
                <a:solidFill>
                  <a:schemeClr val="tx1"/>
                </a:solidFill>
                <a:effectLst/>
                <a:latin typeface="Arial" charset="0"/>
                <a:ea typeface="+mn-ea"/>
                <a:cs typeface="+mn-cs"/>
              </a:rPr>
              <a:t>, the use of plan assets for the benefit of the plan sponsor, a party in interest), even if the forfeited amounts are restored if the participant is located; plan participants who cannot be located must be searched for indefinitely; and there should be annual Plan searches for missing participants, with a different search method to be used each year.  Reasonable due diligence measures  to address this issue would include reaching out to co-workers of the employee at the time that he or she had a separation from the service, or contacting beneficiaries under other plans.  However, because of the age of some of the terminated vested participants in defined benefit plans, the could be a break of 30 or more years between date of separation and benefit commencement date.  As I will discuss later, legislation has also ben proposed to </a:t>
            </a:r>
            <a:r>
              <a:rPr lang="en-US" sz="1200" kern="1200" dirty="0" smtClean="0">
                <a:solidFill>
                  <a:schemeClr val="tx1"/>
                </a:solidFill>
                <a:effectLst/>
                <a:latin typeface="Arial" charset="0"/>
                <a:ea typeface="+mn-ea"/>
                <a:cs typeface="+mn-cs"/>
              </a:rPr>
              <a:t>address </a:t>
            </a:r>
            <a:r>
              <a:rPr lang="en-US" sz="1200" kern="1200" dirty="0" smtClean="0">
                <a:solidFill>
                  <a:schemeClr val="tx1"/>
                </a:solidFill>
                <a:effectLst/>
                <a:latin typeface="Arial" charset="0"/>
                <a:ea typeface="+mn-ea"/>
                <a:cs typeface="+mn-cs"/>
              </a:rPr>
              <a:t>this issue.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14</a:t>
            </a:fld>
            <a:endParaRPr lang="en-US" dirty="0"/>
          </a:p>
        </p:txBody>
      </p:sp>
    </p:spTree>
    <p:extLst>
      <p:ext uri="{BB962C8B-B14F-4D97-AF65-F5344CB8AC3E}">
        <p14:creationId xmlns:p14="http://schemas.microsoft.com/office/powerpoint/2010/main" val="29328684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Under DOL plan asset regulations, for small plans, that is, plans with fewer than 100 participants, participant contributions and loan repayments must be deposited into the plan no later than the 7</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business day following the date that the amount would have been payable to the participant as wages in cash.  If this safe harbor is satisfied, then the amounts placed in trust will be treated as having been contributed to the trust on the earliest date such amounts can reasonably be segregated from the employer’s general assets.  For other pension plans, the maximum period for plan contributions is the 15</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business day of the month following the date in which the amounts would otherwise have been received by the employee in cash.  However, this is not a safe harbor, and the maximum period is almost always much shorter.</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15</a:t>
            </a:fld>
            <a:endParaRPr lang="en-US" dirty="0"/>
          </a:p>
        </p:txBody>
      </p:sp>
    </p:spTree>
    <p:extLst>
      <p:ext uri="{BB962C8B-B14F-4D97-AF65-F5344CB8AC3E}">
        <p14:creationId xmlns:p14="http://schemas.microsoft.com/office/powerpoint/2010/main" val="14417826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There is no precise guidance as to the amount of permitted variance. For example, if the usual period is 3 business days and during one period it is 5 business days, plan sponsors will take different views as to whether that is a late movement of participant contributions. IF a plan contains specific language indicating when deposits will be made, for example, weekly with payroll, the terms of the plan must be followed.</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The problem here is that, even in the best run plans, payroll errors can occur.  With respect to internal controls, the IRS may ask how and when are monies remitted to the trust; who verifies that amounts allocated to participants’ accounts are correct. Late movement of participant contributions may be avoided by monthly reconciliation of the amounts to be forwarded to the plan. A consistent procedure for plan deposits should be established.</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16</a:t>
            </a:fld>
            <a:endParaRPr lang="en-US" dirty="0"/>
          </a:p>
        </p:txBody>
      </p:sp>
    </p:spTree>
    <p:extLst>
      <p:ext uri="{BB962C8B-B14F-4D97-AF65-F5344CB8AC3E}">
        <p14:creationId xmlns:p14="http://schemas.microsoft.com/office/powerpoint/2010/main" val="3910451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502149"/>
            <a:ext cx="5618799" cy="4109087"/>
          </a:xfrm>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plan sponsor should coordinate with the payroll provider to determine the earliest date that deferral deposits can reasonably be segregated from general corporate assets, and establish procedures to ensure that deferral deposits are made by that date.  Finally, if there has been a change in personnel, the plan sponsor should ensure that they have full understanding of the deposit timing.  Note that the late movement of elective deferrals is treated as a prohibited transaction-the extension of credit by the plan to a party in interest, the plan sponsor, which subjects the plan sponsor to a first tier excise tax of 5%.  The Financial adviser should ensure that the Form 5330 is timely filed, and the excise tax is properly calculated.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17</a:t>
            </a:fld>
            <a:endParaRPr lang="en-US" dirty="0"/>
          </a:p>
        </p:txBody>
      </p:sp>
    </p:spTree>
    <p:extLst>
      <p:ext uri="{BB962C8B-B14F-4D97-AF65-F5344CB8AC3E}">
        <p14:creationId xmlns:p14="http://schemas.microsoft.com/office/powerpoint/2010/main" val="1000126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ERISA does not require that there be Committee or Trustees meetings, and perhaps for the smallest of plans that may not be necessary, but a best practice is to have committee meetings. How frequently the meetings should be held is a function of plan size: some plans hold quarterly meetings, and some plans have two semiannual meetings.  The prudence of an investment decision is determined based on the actions taken by the plan fiduciaries at the time that an investment decision is being made or monitored, and does not depend upon the performance of the particular investment.  Therefore, Committee or trustees minutes should document fully why an investment decision was made. It is important that these minutes be reviewed by ERISA counsel, to ensure that there are no statements that could be treated as violations of ERISA.  For example, in discussing a liability driven investment approach for a defined benefit plan, the Committee minutes should not note the potential benefits that might be received by the plan sponsor.</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18</a:t>
            </a:fld>
            <a:endParaRPr lang="en-US" dirty="0"/>
          </a:p>
        </p:txBody>
      </p:sp>
    </p:spTree>
    <p:extLst>
      <p:ext uri="{BB962C8B-B14F-4D97-AF65-F5344CB8AC3E}">
        <p14:creationId xmlns:p14="http://schemas.microsoft.com/office/powerpoint/2010/main" val="3945291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There is no requirement under either the Code or ERISA that a plan have an investment policy statement, but the DOL will inquire about this document, and it is a fiduciary best practice.  If a plan has an investment policy, it is important to ensure that any investment decisions made are consistent with the IPS.  While an IPS does not need to be frequently amended, the applicable plan fiduciaries should periodically review it to ensure that its guidelines are being followed.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19</a:t>
            </a:fld>
            <a:endParaRPr lang="en-US" dirty="0"/>
          </a:p>
        </p:txBody>
      </p:sp>
    </p:spTree>
    <p:extLst>
      <p:ext uri="{BB962C8B-B14F-4D97-AF65-F5344CB8AC3E}">
        <p14:creationId xmlns:p14="http://schemas.microsoft.com/office/powerpoint/2010/main" val="15668503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ERISA permits reasonable administrative expenses to be paid from plan assets. There are two components of this language-the amount expended by the plan must be reasonable, and the expenditure must be for an expense of the plan. With respect to the reasonableness component, there is no definition under the Code or ERISA: an expense is reasonable if it is not in excess of the value of the services rendered, but that is a subjective standard.  </a:t>
            </a:r>
            <a:r>
              <a:rPr lang="en-US" dirty="0"/>
              <a:t>P</a:t>
            </a:r>
            <a:r>
              <a:rPr lang="en-US" sz="1200" kern="1200" dirty="0" smtClean="0">
                <a:solidFill>
                  <a:schemeClr val="tx1"/>
                </a:solidFill>
                <a:effectLst/>
                <a:latin typeface="Arial" charset="0"/>
                <a:ea typeface="+mn-ea"/>
                <a:cs typeface="+mn-cs"/>
              </a:rPr>
              <a:t>lan expenditures to service providers should generally be  benchmarked.  With respect to the second component, both the Supreme Court and the DOL draw a distinction between settlor/business functions and fiduciary/administrative functions.  Settlor functions include designing a plan, adopting a plan, amending a plan, and terminating a plan.  However, actions taken to implement a settlor function may be administrative in nature.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20</a:t>
            </a:fld>
            <a:endParaRPr lang="en-US" dirty="0"/>
          </a:p>
        </p:txBody>
      </p:sp>
    </p:spTree>
    <p:extLst>
      <p:ext uri="{BB962C8B-B14F-4D97-AF65-F5344CB8AC3E}">
        <p14:creationId xmlns:p14="http://schemas.microsoft.com/office/powerpoint/2010/main" val="33733386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If an expense relates to a settlor function, it can not be paid from plan assets. IT would be both a breach of fiduciary duty and a prohibited transaction by using the plan’s assets for the benefit of a party in interest, the plan sponsor.  However, in practice, the distinction may be artificial, or difficult to monitor.  A discussion with ERISA counsel or a plan consultant mat contain both settlor and fiduciary functions.  For example, a discussion of the low rate of participation in a 401(k) plan, an administrative matter, would become a settlor matter if counsel or consultant suggests as a possible fix the adoption of a safe harbor plan.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21</a:t>
            </a:fld>
            <a:endParaRPr lang="en-US" dirty="0"/>
          </a:p>
        </p:txBody>
      </p:sp>
    </p:spTree>
    <p:extLst>
      <p:ext uri="{BB962C8B-B14F-4D97-AF65-F5344CB8AC3E}">
        <p14:creationId xmlns:p14="http://schemas.microsoft.com/office/powerpoint/2010/main" val="6196979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In IRS audit, examiner will request plan documents, all plan amendments since the last restatement; a favorable IRS determination letter; and Board of Directors or Committee action evidencing adoption of plan amendments The issue is that plan sponsors sometimes fail to execute, or execute in a timely manner, amendments that have been delivered to them in a timely fashion. Also, the restatement of a prototype plan needs to be executed in a timely fashion.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22</a:t>
            </a:fld>
            <a:endParaRPr lang="en-US" dirty="0"/>
          </a:p>
        </p:txBody>
      </p:sp>
    </p:spTree>
    <p:extLst>
      <p:ext uri="{BB962C8B-B14F-4D97-AF65-F5344CB8AC3E}">
        <p14:creationId xmlns:p14="http://schemas.microsoft.com/office/powerpoint/2010/main" val="21103945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agent will also verify that the plan sponsor has adopted appropriate amendments to comply with statutory and administrative changes.  If a plan sponsor makes a discretionary change to a plan, that is, one not required by statute or IRS guidance, the amendment needs to be adopted by the end of the Plan Year in which it first takes effect.  With the discontinuance of favorable determination letters for all but new or terminating plans, it is unclear how IRS agents will be reviewing a plan document for documentary compliance with the Code.  </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Internal control questions may be: Who has responsibility for ensuring that the plan document is amended in a timely fashion?  How and when are the amendments to the plan communicated to all relevant parties for plan administration? Are all plan documents(and amendments) available for all plans, including those transferred/merged/spun-off or transferred in a trust to trust transfer to the plans, back to the later of the last determination letter issued directly to the employer or to inception? What is the process for correcting errors that are discovered in the plan document?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23</a:t>
            </a:fld>
            <a:endParaRPr lang="en-US" dirty="0"/>
          </a:p>
        </p:txBody>
      </p:sp>
    </p:spTree>
    <p:extLst>
      <p:ext uri="{BB962C8B-B14F-4D97-AF65-F5344CB8AC3E}">
        <p14:creationId xmlns:p14="http://schemas.microsoft.com/office/powerpoint/2010/main" val="10623031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Steps to take to avoid this error include using a calendar that notes when plan amendments must be adopted; an annual review of the plan document; a review of the annual required amendments list issued by the Internal Revenue Service. If the plan is a prototype rather than an individually designed plan, it is important to maintain regular contact with the entity that sold the plan.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24</a:t>
            </a:fld>
            <a:endParaRPr lang="en-US" dirty="0"/>
          </a:p>
        </p:txBody>
      </p:sp>
    </p:spTree>
    <p:extLst>
      <p:ext uri="{BB962C8B-B14F-4D97-AF65-F5344CB8AC3E}">
        <p14:creationId xmlns:p14="http://schemas.microsoft.com/office/powerpoint/2010/main" val="16120923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IRS agent will review a plan’s vesting schedule and definition of compensation to ensure not only that they are permissible under the Code but have been applied correctly under the plan.</a:t>
            </a:r>
          </a:p>
          <a:p>
            <a:r>
              <a:rPr lang="en-US" sz="1200" kern="1200" dirty="0" smtClean="0">
                <a:solidFill>
                  <a:schemeClr val="tx1"/>
                </a:solidFill>
                <a:effectLst/>
                <a:latin typeface="Arial" charset="0"/>
                <a:ea typeface="+mn-ea"/>
                <a:cs typeface="+mn-cs"/>
              </a:rPr>
              <a:t>Plan administrators need to understand the difference between hours of service and elapsed time method of service crediting, as break-in-service rules because of increased recurrence of boomerang employees.</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The plan’s definition of compensation will determine whether an item such as the value of group term life insurance in excess of $50,000 is taken into account.  A plan’s definition of compensation may be ambiguous.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25</a:t>
            </a:fld>
            <a:endParaRPr lang="en-US" dirty="0"/>
          </a:p>
        </p:txBody>
      </p:sp>
    </p:spTree>
    <p:extLst>
      <p:ext uri="{BB962C8B-B14F-4D97-AF65-F5344CB8AC3E}">
        <p14:creationId xmlns:p14="http://schemas.microsoft.com/office/powerpoint/2010/main" val="585594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It might, for example, include normal regularly recurring payments but exclude special payments. The CPA should spot check a sample of plan participants to confirm the plan’s vesting and compensation rules have been properly applied. If they have not been properly applied, it may be possible to self correct before an IRS audit, or during an IRS audit, as I mentioned above, if the self correction is at least 65% complete. Internal control questions may be: What is the plan’s definition of compensation?  Who determines that a participant’s compensation is based upon payroll information?  Who verifies that a participant’s compensation used for plan purposes matches the plan definition of </a:t>
            </a:r>
            <a:r>
              <a:rPr lang="en-US" sz="1200" kern="1200" dirty="0" smtClean="0">
                <a:solidFill>
                  <a:schemeClr val="tx1"/>
                </a:solidFill>
                <a:effectLst/>
                <a:latin typeface="Arial" charset="0"/>
                <a:ea typeface="+mn-ea"/>
                <a:cs typeface="+mn-cs"/>
              </a:rPr>
              <a:t>compensation?</a:t>
            </a:r>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26</a:t>
            </a:fld>
            <a:endParaRPr lang="en-US" dirty="0"/>
          </a:p>
        </p:txBody>
      </p:sp>
    </p:spTree>
    <p:extLst>
      <p:ext uri="{BB962C8B-B14F-4D97-AF65-F5344CB8AC3E}">
        <p14:creationId xmlns:p14="http://schemas.microsoft.com/office/powerpoint/2010/main" val="36608529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Steps to take to avoid these types of errors include knowing the plan document and all modifications, and comparing them to the plan’s operational procedures. Understanding what third party administrators agreed to provide, or are they relying upon the plan sponsor for all information. Finally, if possible, consider simplifying the plan’s definition of compensation and using the same definition for multiple purposes.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27</a:t>
            </a:fld>
            <a:endParaRPr lang="en-US" dirty="0"/>
          </a:p>
        </p:txBody>
      </p:sp>
    </p:spTree>
    <p:extLst>
      <p:ext uri="{BB962C8B-B14F-4D97-AF65-F5344CB8AC3E}">
        <p14:creationId xmlns:p14="http://schemas.microsoft.com/office/powerpoint/2010/main" val="15825760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IRS agent will determine whether all eligible employees are participating in the plan.  If a plan provides for auto-enrollment, the agent may ask what monitoring is in place to ensure that the auto-enrolling is operating properly.</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Internal control questions may be who determines when an employee is eligible to participate in the plan?  What steps does this person take to determine if the employee is eligible to participate?  How does this person track the amount of service that this person has completed?  How is an employee’s date of birth verified?</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Who is responsible for maintaining personnel records?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28</a:t>
            </a:fld>
            <a:endParaRPr lang="en-US" dirty="0"/>
          </a:p>
        </p:txBody>
      </p:sp>
    </p:spTree>
    <p:extLst>
      <p:ext uri="{BB962C8B-B14F-4D97-AF65-F5344CB8AC3E}">
        <p14:creationId xmlns:p14="http://schemas.microsoft.com/office/powerpoint/2010/main" val="5957026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How is information from personnel records shared with the plan administrator?  What steps are  </a:t>
            </a:r>
          </a:p>
          <a:p>
            <a:r>
              <a:rPr lang="en-US" sz="1200" kern="1200" dirty="0" smtClean="0">
                <a:solidFill>
                  <a:schemeClr val="tx1"/>
                </a:solidFill>
                <a:effectLst/>
                <a:latin typeface="Arial" charset="0"/>
                <a:ea typeface="+mn-ea"/>
                <a:cs typeface="+mn-cs"/>
              </a:rPr>
              <a:t>This error may be avoided by conducting an annual self-audit and comparing plan operation to plan terms, taking into account factors such as date of hire, date of birth, hours of serviced (if applicable) and entry date.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29</a:t>
            </a:fld>
            <a:endParaRPr lang="en-US" dirty="0"/>
          </a:p>
        </p:txBody>
      </p:sp>
    </p:spTree>
    <p:extLst>
      <p:ext uri="{BB962C8B-B14F-4D97-AF65-F5344CB8AC3E}">
        <p14:creationId xmlns:p14="http://schemas.microsoft.com/office/powerpoint/2010/main" val="158399162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plan document should be reviewed, as should payroll records and W-2 forms.  Errors are occasionally made in processing salary deferral elections.  From an internal control perspective, little can be done about these errors, which are frequently payroll processing errors.  This error may also result from failing to notify an employee that he or she was eligible to participate in the plan, which I addressed above in discussing errors in eligibility to participate.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30</a:t>
            </a:fld>
            <a:endParaRPr lang="en-US" dirty="0"/>
          </a:p>
        </p:txBody>
      </p:sp>
    </p:spTree>
    <p:extLst>
      <p:ext uri="{BB962C8B-B14F-4D97-AF65-F5344CB8AC3E}">
        <p14:creationId xmlns:p14="http://schemas.microsoft.com/office/powerpoint/2010/main" val="19472515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If the plan is a small plan, the agent will determine whether the plan is top-heavy and, if it is, whether the plan is being operated in accordance with its top-heavy terms. The internal questions will be who completes the annual top-heavy testing for the plan, and who determines which employees are key employees.</a:t>
            </a:r>
            <a:endParaRPr lang="en-US"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31</a:t>
            </a:fld>
            <a:endParaRPr lang="en-US" dirty="0"/>
          </a:p>
        </p:txBody>
      </p:sp>
    </p:spTree>
    <p:extLst>
      <p:ext uri="{BB962C8B-B14F-4D97-AF65-F5344CB8AC3E}">
        <p14:creationId xmlns:p14="http://schemas.microsoft.com/office/powerpoint/2010/main" val="26048481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agent will verify that the allocations and/or accruals under the plan are not discriminatory. If the plan is a safe harbor 401(k) plan, the  review may be limited to compliance with the Code’s safe harbor requirements.  Internal control questions include:  Who completes the annual nondiscrimination testing for the plan?  Who determines which participants are highly compensated?  Who reviews the annual testing to ensure that the correct data was used?  Who determines if there are any related employers to determine if there is a controlled group or an affiliated service group?</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32</a:t>
            </a:fld>
            <a:endParaRPr lang="en-US" dirty="0"/>
          </a:p>
        </p:txBody>
      </p:sp>
    </p:spTree>
    <p:extLst>
      <p:ext uri="{BB962C8B-B14F-4D97-AF65-F5344CB8AC3E}">
        <p14:creationId xmlns:p14="http://schemas.microsoft.com/office/powerpoint/2010/main" val="6388185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Who verifies whether amounts allocated to participant’s accounts are correct? How are matching and nonelective contributions determined? Who ensures that each participant receives the correct matching and nonelective contribution?  If the plan is having difficulty satisfying the ADP/ACP tests, a safe harbor or automatic enrollment or automatic enrollment/automatic escalation design should be considered.</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33</a:t>
            </a:fld>
            <a:endParaRPr lang="en-US" dirty="0"/>
          </a:p>
        </p:txBody>
      </p:sp>
    </p:spTree>
    <p:extLst>
      <p:ext uri="{BB962C8B-B14F-4D97-AF65-F5344CB8AC3E}">
        <p14:creationId xmlns:p14="http://schemas.microsoft.com/office/powerpoint/2010/main" val="42523947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This problem arises if elective deferrals were not limited to the amount under Code Section 402(g) [$18,500 in 2018], and the excess deferrals were not timely transferred.  This error typically occurs when an employee is hired mid-year or transfers from another member of the controlled group mid-year.  This error can be avoided by working with plan administrators to ensure that they have sufficient payroll information to verify that the Code Section 402(g) limits were satisfied.</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34</a:t>
            </a:fld>
            <a:endParaRPr lang="en-US" dirty="0"/>
          </a:p>
        </p:txBody>
      </p:sp>
    </p:spTree>
    <p:extLst>
      <p:ext uri="{BB962C8B-B14F-4D97-AF65-F5344CB8AC3E}">
        <p14:creationId xmlns:p14="http://schemas.microsoft.com/office/powerpoint/2010/main" val="15409615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Operational errors with respect to plan loans arise when loans do not comply with the requirements of Code Section 72(p) such as the maximum amount of the loan, the 5-year term (except for purchase of principal residence) or are prohibited transactions under Code Section 4975.  This error can be avoided by reviewing each participant loan, including the loan amount, the terms of the loan, and the repayment terms.  To the extent possible, there should be procedures in place to prevent loans that would violate Code Section 72(p) or would be prohibited transactions.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35</a:t>
            </a:fld>
            <a:endParaRPr lang="en-US" dirty="0"/>
          </a:p>
        </p:txBody>
      </p:sp>
    </p:spTree>
    <p:extLst>
      <p:ext uri="{BB962C8B-B14F-4D97-AF65-F5344CB8AC3E}">
        <p14:creationId xmlns:p14="http://schemas.microsoft.com/office/powerpoint/2010/main" val="22568000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Internal control questions with respect to loans might include: Who verifies the plan’s loan provisions?  How does a participant request a loan from the plan?  How are loan applications reviewed and approved?   Who reviews and approves requests for loans, if a plan has conditions for the receipt of loans?  Who determines a participant’s maximum loan amount? How is the loan delivered from the trust to the participant?  Who notifies payroll of the date that loan repayments are to commence?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36</a:t>
            </a:fld>
            <a:endParaRPr lang="en-US" dirty="0"/>
          </a:p>
        </p:txBody>
      </p:sp>
    </p:spTree>
    <p:extLst>
      <p:ext uri="{BB962C8B-B14F-4D97-AF65-F5344CB8AC3E}">
        <p14:creationId xmlns:p14="http://schemas.microsoft.com/office/powerpoint/2010/main" val="196331892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Because of permissible changes to the Code’s hardship withdrawal rules under the Bipartisan Budget Act of 2018 commencing with the 2019 plan year and the elimination of the casualty loss deduction under the Tax Cut and Jobs Act which affects the hardship distribution safe harbor under IRS regulations commencing with the 2018 calendar  year with respect to which the IRS might issue guidance, internal controls for 2019 might differ from internal controls for 2018.</a:t>
            </a:r>
          </a:p>
          <a:p>
            <a:endParaRPr lang="en-US" sz="1200" kern="1200" dirty="0" smtClean="0">
              <a:solidFill>
                <a:schemeClr val="tx1"/>
              </a:solidFill>
              <a:effectLst/>
              <a:latin typeface="Arial" charset="0"/>
              <a:ea typeface="+mn-ea"/>
              <a:cs typeface="+mn-cs"/>
            </a:endParaRPr>
          </a:p>
          <a:p>
            <a:r>
              <a:rPr lang="en-US" sz="1200" kern="1200" dirty="0" smtClean="0">
                <a:solidFill>
                  <a:schemeClr val="tx1"/>
                </a:solidFill>
                <a:effectLst/>
                <a:latin typeface="Arial" charset="0"/>
                <a:ea typeface="+mn-ea"/>
                <a:cs typeface="+mn-cs"/>
              </a:rPr>
              <a:t>If </a:t>
            </a:r>
            <a:r>
              <a:rPr lang="en-US" sz="1200" kern="1200" dirty="0" smtClean="0">
                <a:solidFill>
                  <a:schemeClr val="tx1"/>
                </a:solidFill>
                <a:effectLst/>
                <a:latin typeface="Arial" charset="0"/>
                <a:ea typeface="+mn-ea"/>
                <a:cs typeface="+mn-cs"/>
              </a:rPr>
              <a:t>hardship withdrawals have been made and the plan does not provide for them, the plan should be amended retroactively to allow for hardship withdrawals.  If impermissible hardship withdrawals have been made, participants should return the amounts distributed plus earnings.  Errors with respect to hardship withdrawals may be avoided by familiarity with the plan’s hardship withdrawal provisions, and ensuring that plan administrators and payroll offices share the plan’s hardship distribution information.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37</a:t>
            </a:fld>
            <a:endParaRPr lang="en-US" dirty="0"/>
          </a:p>
        </p:txBody>
      </p:sp>
    </p:spTree>
    <p:extLst>
      <p:ext uri="{BB962C8B-B14F-4D97-AF65-F5344CB8AC3E}">
        <p14:creationId xmlns:p14="http://schemas.microsoft.com/office/powerpoint/2010/main" val="36870066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Internal control questions might include: Are distributions only made on account of an immediate and heavy financial need and only for the amount necessary to satisfy that need?  Is the amount of the hardship withdrawal in excess of the amount needed to relieve the financial need of the employee (including, if the plan so provides, the taxes on the distribution)?  Can the need be satisfied through other resources of the participant?  Are records maintained of all information used to determine eligibility for a hardship withdrawal, either by the plan administrator or the participant?  Has the participant requesting the hardship withdrawal been advised that he or she should retain documentation supporting the hardship withdrawal?</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38</a:t>
            </a:fld>
            <a:endParaRPr lang="en-US" dirty="0"/>
          </a:p>
        </p:txBody>
      </p:sp>
    </p:spTree>
    <p:extLst>
      <p:ext uri="{BB962C8B-B14F-4D97-AF65-F5344CB8AC3E}">
        <p14:creationId xmlns:p14="http://schemas.microsoft.com/office/powerpoint/2010/main" val="34966912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39</a:t>
            </a:fld>
            <a:endParaRPr lang="en-US" dirty="0"/>
          </a:p>
        </p:txBody>
      </p:sp>
    </p:spTree>
    <p:extLst>
      <p:ext uri="{BB962C8B-B14F-4D97-AF65-F5344CB8AC3E}">
        <p14:creationId xmlns:p14="http://schemas.microsoft.com/office/powerpoint/2010/main" val="183905538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On August 31, President Trump issued an Executive Order directing the DOL and Treasury Department to ease the barriers employers face in offering retirement plans and increasing employee access to such plans.  The Executive Order had three components, the most significant of which is the support for open multiple employer plans, or open MEPS, although the Executive Order refers to them as Association Retirement Plans. A MEP is a type of retirement plan that pools contributions made by 2 or more unrelated employers, that is, employers that are not treated as one employer under the Internal Revenue Code’s controlled group rules. An example of an open MEP pension plan would be a 401(k) plan sponsored by a professional employer  organization, or PEO.  (A multiple employer pension plan is not the same as a multiemployer pension plan, for employees covered by collective bargaining agreements.)  Small and mid-sized employers may be able to reduce the administrative and overhead costs (recordkeeping and discrimination testing) of offering a retirement plan on their own by the economies of scale that result from pooling the resources of several participating employers. There are no restrictions under the Internal Revenue Code as to whom may participate in such plans, but the DOL has historically taken the position that there must be an employment-based common nexus or other genuine organizational relationship unrelated to the providing of benefits.  Although the initial area of concern in this area was with respect to welfare plans, in DOL Advisory Opinion 2012-04A it indicated that its position was equally applicable to employee pension benefit plans Open MEPs are not impermissible under ERISA.  However, because the participating employers are treated as sponsoring their own single employer plan, there can be separate 5500s, summary plan descriptions, and bonding.  Earlier this year, the DOL modified its traditional position with respect to welfare plans in its final regulations with respect to Association Health Plans, and in a footnote to those regulations, indicated that it might be open to considering similar changes with respect to pension plans, but those considerations were beyond the scope of the regulation. Unlike the DOL Fiduciary Rule, with respect to which there was a clear partisan division, and legislation addressing the same issue has been introduced in Congress.</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40</a:t>
            </a:fld>
            <a:endParaRPr lang="en-US" dirty="0"/>
          </a:p>
        </p:txBody>
      </p:sp>
    </p:spTree>
    <p:extLst>
      <p:ext uri="{BB962C8B-B14F-4D97-AF65-F5344CB8AC3E}">
        <p14:creationId xmlns:p14="http://schemas.microsoft.com/office/powerpoint/2010/main" val="108858650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422458"/>
            <a:ext cx="5618799" cy="4651691"/>
          </a:xfrm>
        </p:spPr>
        <p:txBody>
          <a:bodyPr/>
          <a:lstStyle/>
          <a:p>
            <a:pPr>
              <a:spcBef>
                <a:spcPts val="0"/>
              </a:spcBef>
            </a:pPr>
            <a:r>
              <a:rPr lang="en-US" dirty="0"/>
              <a:t>The Executive Order also asks the IRS to review another hurdle to open-MEPs, the so-called one bad apple rule, under which an act that would disqualify the plan of one of the participating employers would adversely affect the plans of all participating employers. An unresolved issue with respect to open MEPs is the extent to which participating employers would retain residual fiduciary liability under such plans. Second, the DOL and Treasury are directed to identify ways to lessen the administrative burdens for maintaining retirement plans, which often prevent small employers from offering them.  In particular, the order directs these government agencies to improve the efficiency of notice and paperwork requirements associated with retirement plans, which could include updating the regulations with respect to the permissibility of electronic notices and disclosures</a:t>
            </a:r>
            <a:r>
              <a:rPr lang="en-US" dirty="0" smtClean="0"/>
              <a:t>.</a:t>
            </a:r>
          </a:p>
          <a:p>
            <a:pPr>
              <a:spcBef>
                <a:spcPts val="0"/>
              </a:spcBef>
            </a:pPr>
            <a:r>
              <a:rPr lang="en-US" dirty="0"/>
              <a:t> </a:t>
            </a:r>
          </a:p>
          <a:p>
            <a:pPr>
              <a:spcBef>
                <a:spcPts val="0"/>
              </a:spcBef>
            </a:pPr>
            <a:r>
              <a:rPr lang="en-US" dirty="0"/>
              <a:t>Third, as a way of increasing retirement preparedness, the Treasury Department is directed to review and update the mortality tables (last updated in 2002) that are used to calculate required minimum distributions under the Internal Revenue Code for IRAs and 401(k) plans, other than Roth 401(k) plans and Roth IRAs, which distributions can be deferred until death. IRA </a:t>
            </a:r>
            <a:r>
              <a:rPr lang="en-US" dirty="0"/>
              <a:t>participants must commence distribution no later than the April 1 after the year in which they attain age 70-1/2, and a similar rule applies to retirees in tax-qualified defined contribution plans. Americans have experienced longer life expectancies in recent years and with updated mortality tables, the minimum required distribution amounts will decrease, thereby allowing participants to keep more money in their 401(k) plans and IRAs for longer periods. The IRS may also further address lifetime income options under tax-qualified defined contribution plans.</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41</a:t>
            </a:fld>
            <a:endParaRPr lang="en-US" dirty="0"/>
          </a:p>
        </p:txBody>
      </p:sp>
    </p:spTree>
    <p:extLst>
      <p:ext uri="{BB962C8B-B14F-4D97-AF65-F5344CB8AC3E}">
        <p14:creationId xmlns:p14="http://schemas.microsoft.com/office/powerpoint/2010/main" val="3526236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42</a:t>
            </a:fld>
            <a:endParaRPr lang="en-US" dirty="0"/>
          </a:p>
        </p:txBody>
      </p:sp>
    </p:spTree>
    <p:extLst>
      <p:ext uri="{BB962C8B-B14F-4D97-AF65-F5344CB8AC3E}">
        <p14:creationId xmlns:p14="http://schemas.microsoft.com/office/powerpoint/2010/main" val="42582350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349750"/>
            <a:ext cx="5618799" cy="4876800"/>
          </a:xfrm>
        </p:spPr>
        <p:txBody>
          <a:bodyPr/>
          <a:lstStyle/>
          <a:p>
            <a:pPr>
              <a:spcBef>
                <a:spcPts val="0"/>
              </a:spcBef>
            </a:pPr>
            <a:r>
              <a:rPr lang="en-US" sz="1150" kern="1200" dirty="0" smtClean="0">
                <a:solidFill>
                  <a:schemeClr val="tx1"/>
                </a:solidFill>
                <a:effectLst/>
              </a:rPr>
              <a:t>Under pre-Act law, with respect to the majority of plans that provide that termination of employment is an event of default accelerating the payment of an outstanding loan, if the outstanding balance of the loan is not repaid, the participant’s account is reduced by the amount of the unpaid loan balance.  This amount is referred to as a loan offset.  The amount of the offset is eligible for a tax-free rollover to another eligible retirement plan or IRA within 60 days.  Under the Act, for plan loan offsets that are treated as distributed in tax years beginning after December 31, 2017, the period during which a qualified plan loan offset amount can be rolled over to an eligible retirement plan would be extended from 60 days after the date of the offset to the due date (including extensions) for filing the deferral income tax return for the tax year in which the loan offset amount occurs.  Unless the plan discusses the tax consequences of a loan offset amount, it probably will not be necessary to amend the plan to reflect this Code modification.  The second provision provides an exception to the 10% early withdrawal tax for up to $100,000 of qualified 2016 disaster distributions, defined as distributions from an eligible retirement plan on or after January 1, 2016, and before January 1, 2018, to an individual whose principal place of abode at any time during 2016 was located in a 2016 disaster area, and who has sustained an economic loss by reason of the events that gave rise to the Presidential disaster declaration.</a:t>
            </a:r>
          </a:p>
          <a:p>
            <a:endParaRPr lang="en-US" sz="1150" kern="1200" dirty="0" smtClean="0">
              <a:solidFill>
                <a:schemeClr val="tx1"/>
              </a:solidFill>
              <a:effectLst/>
            </a:endParaRPr>
          </a:p>
          <a:p>
            <a:pPr>
              <a:spcBef>
                <a:spcPts val="0"/>
              </a:spcBef>
            </a:pPr>
            <a:r>
              <a:rPr lang="en-US" sz="1150" dirty="0"/>
              <a:t>A change was also made with respect to IRA conversions.  Beginning with the 2018 tax year, the Code provision that permits a contribution to one type of an IRA to be </a:t>
            </a:r>
            <a:r>
              <a:rPr lang="en-US" sz="1150" dirty="0" err="1"/>
              <a:t>recharacterized</a:t>
            </a:r>
            <a:r>
              <a:rPr lang="en-US" sz="1150" dirty="0"/>
              <a:t> as a contribution to another type of IRA will not apply to Roth conversions (although, since the provision does not apply until January 1, 2018, a taxpayer can still undo his or her 2017 Roth IRA conversions until October 15, 2018).  For example, if a taxpayer makes a contribution to a Roth IRA, it can be </a:t>
            </a:r>
            <a:r>
              <a:rPr lang="en-US" sz="1150" dirty="0" err="1"/>
              <a:t>recharacterized</a:t>
            </a:r>
            <a:r>
              <a:rPr lang="en-US" sz="1150" dirty="0"/>
              <a:t> as a contribution to a traditional IRA, as long as it is done prior to the due date of a taxpayer’s return, including extensions.</a:t>
            </a:r>
          </a:p>
          <a:p>
            <a:endParaRPr lang="en-US" sz="1200" kern="1200" dirty="0" smtClean="0">
              <a:solidFill>
                <a:schemeClr val="tx1"/>
              </a:solidFill>
              <a:effectLst/>
              <a:latin typeface="Arial" charset="0"/>
              <a:ea typeface="+mn-ea"/>
              <a:cs typeface="+mn-cs"/>
            </a:endParaRPr>
          </a:p>
          <a:p>
            <a:endParaRPr lang="en-US" sz="1200" kern="1200" dirty="0" smtClean="0">
              <a:solidFill>
                <a:schemeClr val="tx1"/>
              </a:solidFill>
              <a:effectLst/>
              <a:latin typeface="Arial"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43</a:t>
            </a:fld>
            <a:endParaRPr lang="en-US" dirty="0"/>
          </a:p>
        </p:txBody>
      </p:sp>
    </p:spTree>
    <p:extLst>
      <p:ext uri="{BB962C8B-B14F-4D97-AF65-F5344CB8AC3E}">
        <p14:creationId xmlns:p14="http://schemas.microsoft.com/office/powerpoint/2010/main" val="5072708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Under the Bipartisan Budget Act, three changes were made with respect to the rules for participants wishing to take hardship distributions, beginning with plan years that commence after January 1, 2018.  These changes to the hardship distribution rules were originally included among several proposed changes to the qualified plan rules in the Tax Reform and Jobs Act of 2017 that were introduced in the House of Representatives bill but were eliminated in the final bill.  </a:t>
            </a:r>
            <a:r>
              <a:rPr lang="en-US" sz="1200" u="sng" kern="1200" dirty="0" smtClean="0">
                <a:solidFill>
                  <a:schemeClr val="tx1"/>
                </a:solidFill>
                <a:effectLst/>
                <a:latin typeface="Arial" charset="0"/>
                <a:ea typeface="+mn-ea"/>
                <a:cs typeface="+mn-cs"/>
              </a:rPr>
              <a:t>First</a:t>
            </a:r>
            <a:r>
              <a:rPr lang="en-US" sz="1200" kern="1200" dirty="0" smtClean="0">
                <a:solidFill>
                  <a:schemeClr val="tx1"/>
                </a:solidFill>
                <a:effectLst/>
                <a:latin typeface="Arial" charset="0"/>
                <a:ea typeface="+mn-ea"/>
                <a:cs typeface="+mn-cs"/>
              </a:rPr>
              <a:t>, a hardship withdrawal will not fail to be a qualified hardship distribution solely because the employee does not take an available loan under the plan.  The IRS may issue guidance clarifying that the change is also extended to other plans of the employer(determined on a controlled group basis).  </a:t>
            </a:r>
            <a:r>
              <a:rPr lang="en-US" sz="1200" u="sng" kern="1200" dirty="0" smtClean="0">
                <a:solidFill>
                  <a:schemeClr val="tx1"/>
                </a:solidFill>
                <a:effectLst/>
                <a:latin typeface="Arial" charset="0"/>
                <a:ea typeface="+mn-ea"/>
                <a:cs typeface="+mn-cs"/>
              </a:rPr>
              <a:t>Second</a:t>
            </a:r>
            <a:r>
              <a:rPr lang="en-US" sz="1200" kern="1200" dirty="0" smtClean="0">
                <a:solidFill>
                  <a:schemeClr val="tx1"/>
                </a:solidFill>
                <a:effectLst/>
                <a:latin typeface="Arial" charset="0"/>
                <a:ea typeface="+mn-ea"/>
                <a:cs typeface="+mn-cs"/>
              </a:rPr>
              <a:t>, plans may allow participants to take hardship withdrawals from participant elective deferrals, qualified nonelective contributions, and qualified matching contributions and the earnings on each of these contribution sources.  Prior to the Bipartisan Budget Act, only participant elective deferrals, and not the earnings were eligible for distribution upon hardship.  </a:t>
            </a:r>
            <a:r>
              <a:rPr lang="en-US" sz="1200" u="sng" kern="1200" dirty="0" smtClean="0">
                <a:solidFill>
                  <a:schemeClr val="tx1"/>
                </a:solidFill>
                <a:effectLst/>
                <a:latin typeface="Arial" charset="0"/>
                <a:ea typeface="+mn-ea"/>
                <a:cs typeface="+mn-cs"/>
              </a:rPr>
              <a:t>Third</a:t>
            </a:r>
            <a:r>
              <a:rPr lang="en-US" sz="1200" kern="1200" dirty="0" smtClean="0">
                <a:solidFill>
                  <a:schemeClr val="tx1"/>
                </a:solidFill>
                <a:effectLst/>
                <a:latin typeface="Arial" charset="0"/>
                <a:ea typeface="+mn-ea"/>
                <a:cs typeface="+mn-cs"/>
              </a:rPr>
              <a:t>, the Secretary of the Treasury is directed to change the Treasury Regulation that currently requires plans to suspend participants who take a hardship distribution from making elective deferrals for a six month period.  These provisions are optional, and plan sponsors who are concerned about leakage and who would, for example, favor loans over hardship withdrawals, because loans are intended to be repaid to the plan, may choose not to adopt any or all of the three hardship withdrawal provisions.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Effective January 1, 2018, the Bipartisan Budget Act provided that plan distributions (including 401(a), 401(k), 403(b),governmental 457(b) and IRA distributions) that were made to comply with a federal tax levy that subsequently turns out have been wrongful can be recontributed to the plan (plus earnings thereon), if the plan sponsor accepts the funds, or otherwise to an IRA by the tax filing deadline (excluding extensions) for the year of the refund.</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The Bipartisan Budget Act provided relief substantially similar to the Congressional relief provided with respect to Hurricanes Henry, Irma, and Maria for plan distributions from October 8, 2017, to December 31, 2018, to an individual whose principal place of abode at any time during the October 8 – December 31, 2017, period was in the California wildfire disaster area and who suffered an economic loss.  The Act offers several opportunities to access plan benefits that would not otherwise be available.  For example, it allows participants to take withdrawals from their accounts up to $100,000 and not be subject to the 10% early withdrawal tax normally applicable to plan participants receiving an installment distribution under the age of 59½.  In addition, qualified individuals may elect to include the qualified wildfire distribution in income ratably over a 3-year period.  The Act also permits qualified individuals to repay qualified wildfire distributions to the plan within 3 years from the date of distribution with any repayments being treated as qualified rollover distributions.</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Qualified individuals may also contribute plan distributions taken between March 31, 2017, and January 15, 2018, that were intended to be used to purchase or build a home in the California wildfire disaster zone but were not so used because of the wildfires.  Finally, the Bipartisan Budget Act increases the tax-qualified plan loan limits by allowing plans to permit qualified individuals to take loans up to the lesser of $100,000 and the full amount of their vested accrued benefit, and further allows qualified individuals with outstanding loans to delay repayment for one year, although interest would continue to accrue during the period of delay.  Plan sponsors that wish to offer this relief to plan participants could have begun offering these relief measures as soon as President Trump approved the legislation, and should adopt a plan amendment reflecting these special rules no later than the last day of the first plan year beginning on or after January 1, 2019, or December 31, 2019, for calendar year plans.</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Finally, the Act also created a Joint select Committee on Solvency of Multiemployer Pension Plans Withdrawal liability for multiemployer pension plans, although initially addressed in the Multiemployer Pension Plan Amendments Act of 1980, has become even more of a concern over the past decade.  A report published in December 2017 by the United States Chamber of Commerce, which described the situation as bleak, indicate that 114 multiemployer pension plans (out of approximately 1,400 in total) were underfunded by $36.4 billion.  The PBGC, which backstops multiemployer pension plans, it itself in financial distress, or at least claims to be.  Congress has made subsequent attempts to address the multiemployer pension plan issue, such as the Pension Protection Act of 2006, which intended to stabilize and improve multiemployer plan funding, and the Multiemployer Plan Reform Act of 2014, which created tools for multiemployer plans to stave off insolvency.  These measures have had limited success, and the multiemployer plan situation has not improved.  In response, the Budget Act established a Joint Select Committee on the Solvency of Multiemployer Pension Plans, composed of eight (8) Senators and eight (8) members of the House of Representatives, with an equal number of Democrats and Republicans.  The Committee is charged with providing recommendations and legislative language to improve the solvency of multiemployer Pension Plans and the PBGC.  By not later than November 30, the Committee must vote on a report containing detailed findings and recommendations and proposed legislative language, which is only approved if a majority of the Republicans on the Committee (5) and a majority of the Democrats on the Committee vote in its favor.  Once the report is approved, the Committee’s recommendation will be guaranteed an expedited vote on both the House and Senate floors with no amendments that will occur no later than the last day of the 115</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Congress.</a:t>
            </a:r>
          </a:p>
          <a:p>
            <a:pPr defTabSz="915772">
              <a:defRPr/>
            </a:pPr>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Changes in the corporate tax rate beginning in 2018 increased the value of a contribution for the 2017 taxable year which, if the employer is on extension, extends until 8-1/2 months after the end of the taxable year (September 15</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For example, a $100,000 contribution to a tax-qualified defined benefit plan or profit sharing plan for a corporation paying taxes at the 35% rate is worth $350,000, whereas in 2018 the value of the deduction will only be $210,000.  With respect to accelerating the funding of tax qualified defined benefit plans, there are ancillary benefits to be derived from accelerated contributions.  It could result in the lowering of PBGC premiums.  IF a plan sponsor was considering moving to an LDI strategy after a plan reached a certain funding level, an LDI strategy might be commenced; and if an LDI strategy was already in effect, it might be modified to reflect the increased funding level of the plan.  Third, it might facilitate a derisking strategy, such as transferring of liabilities to a third party carrier.  It is also possible that the combination of rising interest rates and lower corporate income tax will result in the issuance of fewer long-term duration bonds, which might have an effect upon implementation of LDI strategies, but at this point that is speculative.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46</a:t>
            </a:fld>
            <a:endParaRPr lang="en-US" dirty="0"/>
          </a:p>
        </p:txBody>
      </p:sp>
    </p:spTree>
    <p:extLst>
      <p:ext uri="{BB962C8B-B14F-4D97-AF65-F5344CB8AC3E}">
        <p14:creationId xmlns:p14="http://schemas.microsoft.com/office/powerpoint/2010/main" val="144178268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While there is obviously a great deal of sharp partisan division in Congress, with respect </a:t>
            </a:r>
            <a:r>
              <a:rPr lang="en-US" dirty="0"/>
              <a:t>t</a:t>
            </a:r>
            <a:r>
              <a:rPr lang="en-US" sz="1200" kern="1200" dirty="0" smtClean="0">
                <a:solidFill>
                  <a:schemeClr val="tx1"/>
                </a:solidFill>
                <a:effectLst/>
                <a:latin typeface="Arial" charset="0"/>
                <a:ea typeface="+mn-ea"/>
                <a:cs typeface="+mn-cs"/>
              </a:rPr>
              <a:t>o issues affecting pension plans, there is agreement in several areas, and Representative Brady intends to include several of those provisions in the next round of tax legislation. Since the legislation would require 9 Democratic party votes to pass in the Senate, there is no possibility that the measure in its entirety will be enacted, but there is a possibility that some of the proposed legislation that I will be discussing could pass as stand alone legislation.</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The issue of missing participants has been a hot button issue over the last few years.  While the DOL has provided some guidance as to the actions that a fiduciary must take with respect to terminated participants, it has not provided guidance with respect to active plans, particularly active defined benefit plans where it is not uncommon for there to be a gap of decades between the date of an individual’s separation from service and his or her commencement of benefits.  On audit, DOL agents have taken aggressive positions about the frequency with respect to which plan administrators must attempt to locate missing (or perhaps unresponsive) participants and the methods that they must employ in attempting to contact them.  More recently, the Employee Benefits Security Administration has announced that it will be issuing guidance in this area.  Concurrently, Senators Warren and </a:t>
            </a:r>
            <a:r>
              <a:rPr lang="en-US" sz="1200" kern="1200" dirty="0" err="1" smtClean="0">
                <a:solidFill>
                  <a:schemeClr val="tx1"/>
                </a:solidFill>
                <a:effectLst/>
                <a:latin typeface="Arial" charset="0"/>
                <a:ea typeface="+mn-ea"/>
                <a:cs typeface="+mn-cs"/>
              </a:rPr>
              <a:t>Daines</a:t>
            </a:r>
            <a:r>
              <a:rPr lang="en-US" sz="1200" kern="1200" dirty="0" smtClean="0">
                <a:solidFill>
                  <a:schemeClr val="tx1"/>
                </a:solidFill>
                <a:effectLst/>
                <a:latin typeface="Arial" charset="0"/>
                <a:ea typeface="+mn-ea"/>
                <a:cs typeface="+mn-cs"/>
              </a:rPr>
              <a:t> have introduced the Retirement Savings Lost and Found Act of 2018, which updates 2016 legislation.</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The Act would create an Office of Retirement Savings Lost and Found, which would be a central location of information for retirees.  There would be an online database, which would allow participants to search for plans and contact the plan administrator. The database would be updated based upon information provided to IRS.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47</a:t>
            </a:fld>
            <a:endParaRPr lang="en-US" dirty="0"/>
          </a:p>
        </p:txBody>
      </p:sp>
    </p:spTree>
    <p:extLst>
      <p:ext uri="{BB962C8B-B14F-4D97-AF65-F5344CB8AC3E}">
        <p14:creationId xmlns:p14="http://schemas.microsoft.com/office/powerpoint/2010/main" val="21136695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Missing Participant legislation would also modify the rules applicable to what it refers to as forced transfers. These are distributions from a plan that occur when a participant has left employment and cannot be found, or has not notified the plan where his or her account balance should be sent.  These provisions are not mandatory, they are not tax qualification requirements, but are commonly found in most plans.  If a participant’s account balance is $1,000 or less, he/she can be paid in cash.  If the amount is between $1,001 and $5,000, the amount can be transferred to an IRA.  This dollar cap has been periodically modified-it was initially $1,750 and then was increased to $3,500. but it is not subject to cost of living adjustments.</a:t>
            </a:r>
            <a:endParaRPr lang="en-US"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48</a:t>
            </a:fld>
            <a:endParaRPr lang="en-US" dirty="0"/>
          </a:p>
        </p:txBody>
      </p:sp>
    </p:spTree>
    <p:extLst>
      <p:ext uri="{BB962C8B-B14F-4D97-AF65-F5344CB8AC3E}">
        <p14:creationId xmlns:p14="http://schemas.microsoft.com/office/powerpoint/2010/main" val="160084333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Retirement Savings Lost and Found Act would modify the existing “forced transfer” rules in two respects.  First, the dollar cap would be increased from $5,000 to $6,000.  Second, employers would be required to report forced transfer information to IRS.  This information would include the name of the participant; the name and address of the IRA issuer that received the account; and the number of the account. If an annuity was purchased, the IRS would be notified of the issuer of the annuity and the annuity contract number.</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49</a:t>
            </a:fld>
            <a:endParaRPr lang="en-US" dirty="0"/>
          </a:p>
        </p:txBody>
      </p:sp>
    </p:spTree>
    <p:extLst>
      <p:ext uri="{BB962C8B-B14F-4D97-AF65-F5344CB8AC3E}">
        <p14:creationId xmlns:p14="http://schemas.microsoft.com/office/powerpoint/2010/main" val="28432427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Act would define missing participant as one who cannot be located after using the Act’s search criteria.  Thus the Act would not address a related issue for plan sponsors, namely, participants whose location is known but who are simply unresponsiveness when contacted by a plan administrator.  The Act’s search requirements are significantly less than the DOL has asserted on audit, and the DOL may believe that additional steps should be taken in an active defined benefit plan.  First, one attempt, must be made to contact the participant at his/her last known address either by certified mail or by electronic email if that is the only address on record.  If the first step to contact the individual by certified mail was unsuccessful, one additional step is necessary, and if the first unsuccessful attempt to contact the individual was by electronic email, then two steps are necessary.  These additional steps are: checking wit the administrator of another plan or the plan sponsor’s records for an updated address; making one attempt to contact a designated beneficiary.</a:t>
            </a:r>
          </a:p>
          <a:p>
            <a:pPr>
              <a:defRPr/>
            </a:pPr>
            <a:endParaRPr lang="en-US" dirty="0" smtClean="0"/>
          </a:p>
          <a:p>
            <a:pPr>
              <a:defRPr/>
            </a:pPr>
            <a:r>
              <a:rPr lang="en-US" dirty="0" smtClean="0"/>
              <a:t>At </a:t>
            </a:r>
            <a:r>
              <a:rPr lang="en-US" dirty="0"/>
              <a:t>least one search using free electronic search tools; and use of a commercial locator service.  A plan sponsor would not be penalized for taking measures beyond these steps in seeking to locate missing participants.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50</a:t>
            </a:fld>
            <a:endParaRPr lang="en-US" dirty="0"/>
          </a:p>
        </p:txBody>
      </p:sp>
    </p:spTree>
    <p:extLst>
      <p:ext uri="{BB962C8B-B14F-4D97-AF65-F5344CB8AC3E}">
        <p14:creationId xmlns:p14="http://schemas.microsoft.com/office/powerpoint/2010/main" val="309086332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Automatic Retirement Plan Act of 2017 is illustrative of the type of legislation that is under consideration that would encourage adopting of plans by small employers.  The Act would be applicable in 2020 with 10 or more employees, although not until 2022 for employers with 100 or fewer employees earning art least $5,000 in the prior year.  The Act would not apply to government employers, church employers, and businesses in existence for fewer than 3 years. The penalty for noncompliance is potentially a significant one - $10 per day for each employee.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51</a:t>
            </a:fld>
            <a:endParaRPr lang="en-US" dirty="0"/>
          </a:p>
        </p:txBody>
      </p:sp>
    </p:spTree>
    <p:extLst>
      <p:ext uri="{BB962C8B-B14F-4D97-AF65-F5344CB8AC3E}">
        <p14:creationId xmlns:p14="http://schemas.microsoft.com/office/powerpoint/2010/main" val="7031850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Tax-qualified plans, 403(b) plans, SIMPLEs, and SEPS would be grandfathered if they were in existence on the date the legislation was enacted, and had been in existence on the date of enactment for at least one year.  In general, these plans can be retained in their current form for a 6-year period, and 8 years for those employers with the deferred effective date with 100 or fewer employees earning at least $5,000 in the prior year.  After these periods have expired, these grandfathered plans will be subject o the relaxed eligibility rules and prohibition of unreasonable fees that I will be discussing.</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52</a:t>
            </a:fld>
            <a:endParaRPr lang="en-US" dirty="0"/>
          </a:p>
        </p:txBody>
      </p:sp>
    </p:spTree>
    <p:extLst>
      <p:ext uri="{BB962C8B-B14F-4D97-AF65-F5344CB8AC3E}">
        <p14:creationId xmlns:p14="http://schemas.microsoft.com/office/powerpoint/2010/main" val="286484242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Automatic Retirement Plan Act would require the establishment of automatic contribution plans, which would be either tax qualified plans or 403(b0 annuity programs.  There would be 2 types of automatic contribution plans-deferral only plans, or deferral only plans with employer contributions.  The deferral only plan would be a new type of safe harbor plan, in addition to the current safe harbor plans under the Code under Code Sections 401(k)(12) and(13).  No employer contributions would be permitted under these plans.  Automatic contributions would begin at 6% of compensation, and would increase to 10% after 4 years.  There would be an $8,000 cap on annual contributions, increasing to $9,000 for individuals age 50 or older. Employees could be again defaulted into the program every 3 years.  In contrast, a deferral only plan with employer contributions would be required to satisfy the ACP, ADP, and top heavy tests.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53</a:t>
            </a:fld>
            <a:endParaRPr lang="en-US" dirty="0"/>
          </a:p>
        </p:txBody>
      </p:sp>
    </p:spTree>
    <p:extLst>
      <p:ext uri="{BB962C8B-B14F-4D97-AF65-F5344CB8AC3E}">
        <p14:creationId xmlns:p14="http://schemas.microsoft.com/office/powerpoint/2010/main" val="422559890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Act would generally cover all employees. The only exclusions would be employees who were not yet 21; nonresident aliens with no United States source earned income; certain union employees; seasonal employees; and employees who have been employed for less than 1 month. There would be a default investment into a QDIA―qualified default investment alternative―in the absence of a participant election.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54</a:t>
            </a:fld>
            <a:endParaRPr lang="en-US" dirty="0"/>
          </a:p>
        </p:txBody>
      </p:sp>
    </p:spTree>
    <p:extLst>
      <p:ext uri="{BB962C8B-B14F-4D97-AF65-F5344CB8AC3E}">
        <p14:creationId xmlns:p14="http://schemas.microsoft.com/office/powerpoint/2010/main" val="25128312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One recent focus with respect to defined contribution plans has been a focus on the </a:t>
            </a:r>
            <a:r>
              <a:rPr lang="en-US" sz="1200" kern="1200" dirty="0" err="1" smtClean="0">
                <a:solidFill>
                  <a:schemeClr val="tx1"/>
                </a:solidFill>
                <a:effectLst/>
                <a:latin typeface="Arial" charset="0"/>
                <a:ea typeface="+mn-ea"/>
                <a:cs typeface="+mn-cs"/>
              </a:rPr>
              <a:t>decumulation</a:t>
            </a:r>
            <a:r>
              <a:rPr lang="en-US" sz="1200" kern="1200" dirty="0" smtClean="0">
                <a:solidFill>
                  <a:schemeClr val="tx1"/>
                </a:solidFill>
                <a:effectLst/>
                <a:latin typeface="Arial" charset="0"/>
                <a:ea typeface="+mn-ea"/>
                <a:cs typeface="+mn-cs"/>
              </a:rPr>
              <a:t> portion of retirement, as individuals become concerned about outliving their resources. One response to this has been the providing of lifetime income options. In this context, the Automatic Retirement Plan Act would provide that a plan must allow a participant to receive at least 50% of his or her account as lifetime income, either as guaranteed annual income for the life of the employee or the joint lives of the participant and a designated beneficiary, or an annuity for life or over the joint lives of an employee and his/her beneficiary.</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Also, the plan would be prohibited from charging a participant an unreasonable fee either because of the small amount of his/her account balance or the fact that employer had to maintain the plan.</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55</a:t>
            </a:fld>
            <a:endParaRPr lang="en-US" dirty="0"/>
          </a:p>
        </p:txBody>
      </p:sp>
    </p:spTree>
    <p:extLst>
      <p:ext uri="{BB962C8B-B14F-4D97-AF65-F5344CB8AC3E}">
        <p14:creationId xmlns:p14="http://schemas.microsoft.com/office/powerpoint/2010/main" val="190823776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Additionally, there would be federally financed matching contributions for automatic contribution plan participants with low income.  This matching contribution would be in the form of a credit, and would be available to joint filers with modified adjusted gross income of $65,000 or less(and would be phased out between $65,000 and $8,5000).  The credit would be 50% of the first $1,000 of qualified savings contributions, and would be contributed to either a Roth 401(k) or Roth IRA designated by the individual. In the absence of such a designation, the “credit” would be invested in a Treasury Retirement Bond that would receive Roth IRA treatment.</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56</a:t>
            </a:fld>
            <a:endParaRPr lang="en-US" dirty="0"/>
          </a:p>
        </p:txBody>
      </p:sp>
    </p:spTree>
    <p:extLst>
      <p:ext uri="{BB962C8B-B14F-4D97-AF65-F5344CB8AC3E}">
        <p14:creationId xmlns:p14="http://schemas.microsoft.com/office/powerpoint/2010/main" val="82500012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Automatic Retirement Plan Act would also make a number of changes to existing law.  For example, QACAs-qualified automatic contribution arrangements could be designed to automatically increase elective deferrals more rapidly, and also above 10%.  All safe harbor plans could provide a match on elective deferrals above 5%, and there would be new tax credits and revisions of existing tax credits with respect to retirement plans.</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57</a:t>
            </a:fld>
            <a:endParaRPr lang="en-US" dirty="0"/>
          </a:p>
        </p:txBody>
      </p:sp>
    </p:spTree>
    <p:extLst>
      <p:ext uri="{BB962C8B-B14F-4D97-AF65-F5344CB8AC3E}">
        <p14:creationId xmlns:p14="http://schemas.microsoft.com/office/powerpoint/2010/main" val="42443964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Representative Neal’s legislation is one of several proposals that would address multiple employer pension plans-these are plans in which two or more unrelated employers participate, and should not be confused with multiple employer plans. While the Internal Revenue Code contains no restrictions with respect to the types of entities that could establish multiple employer plans, the DOL has historically taken a narrow view of the parties that could permissibly enter multiple employer plans, although it modified its position with respect to health plans in the recently adopted association health plan regulations, and in a footnote indicated that it might take some more action</a:t>
            </a:r>
            <a:r>
              <a:rPr lang="en-US" sz="1200" kern="1200" baseline="0" dirty="0" smtClean="0">
                <a:solidFill>
                  <a:schemeClr val="tx1"/>
                </a:solidFill>
                <a:effectLst/>
                <a:latin typeface="Arial" charset="0"/>
                <a:ea typeface="+mn-ea"/>
                <a:cs typeface="+mn-cs"/>
              </a:rPr>
              <a:t> with respect to pension plans</a:t>
            </a:r>
            <a:r>
              <a:rPr lang="en-US" sz="1200" kern="1200" dirty="0" smtClean="0">
                <a:solidFill>
                  <a:schemeClr val="tx1"/>
                </a:solidFill>
                <a:effectLst/>
                <a:latin typeface="Arial" charset="0"/>
                <a:ea typeface="+mn-ea"/>
                <a:cs typeface="+mn-cs"/>
              </a:rPr>
              <a:t>.  Under the Automatic Retirement Plan Act of 2017, a common ownership or common business purpose would not be required. In addition, as would most if not all of the proposed legislation with respect to multiple employer plans, it would eliminate the “one bad apple” rule-the rule that the actions of one employer that would disqualify a plan could affect all of the employers in the plan.  Also, in a controversial aspect of the legislation, employers would be relieved of all fiduciary responsibility and administrative responsibility (other than remitting contributions and providing necessary information to a designated multiple employer plan provider, if certain conditions are satisfied.  That is, there would be no fiduciary responsibility with respect to either the selection or monitoring of the Designated MEP provider, a sharp break with existing DOL guidance under ERISA.  The premise behind the Neal legislation is that fear of fiduciary liability, resulting from the ever increasing number of 401(k) lawsuits, is discouraging small employers from adopting 401(k) plans, but there is a concern that legislation such as Representative Neal’s swings the pendulum too far in the opposite direction.  It is questionable whether the DOL will find an almost total absence of fiduciary responsibility acceptable.</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58</a:t>
            </a:fld>
            <a:endParaRPr lang="en-US" dirty="0"/>
          </a:p>
        </p:txBody>
      </p:sp>
    </p:spTree>
    <p:extLst>
      <p:ext uri="{BB962C8B-B14F-4D97-AF65-F5344CB8AC3E}">
        <p14:creationId xmlns:p14="http://schemas.microsoft.com/office/powerpoint/2010/main" val="55277650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There are a number of other legislative proposals dealing with retirement benefits.  The Retirement Plan Modernization Act would increase the forced cash out limit from $5,000 to $7,600, which amount would be indexed for inflation after 2018.  The Increasing Access to Secure Retirement Act of 2017 would address the concern of sponsors of defined contribution plans with respect to the fiduciary implications of selecting an insurance carrier to provide lifetime income.  The Act provides that a fiduciary in a defined contribution plan would satisfy the requirement that the insurance carrier selected to provide lifetime benefits to plan participants must be financially capable if</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59</a:t>
            </a:fld>
            <a:endParaRPr lang="en-US" dirty="0"/>
          </a:p>
        </p:txBody>
      </p:sp>
    </p:spTree>
    <p:extLst>
      <p:ext uri="{BB962C8B-B14F-4D97-AF65-F5344CB8AC3E}">
        <p14:creationId xmlns:p14="http://schemas.microsoft.com/office/powerpoint/2010/main" val="40699511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three conditions were satisfied.  First, the relevant fiduciary would obtain representations from insurers such as that they were appropriately licensed and in compliance with state regulatory requirements.  Second, the insurer would be required to notify the relevant fiduciary of any change in its circumstances.  Third, the relevant fiduciary cannot be aware of facts that would cause it to question the insurer’s representations.  These conditions would be relatively easy for plan fiduciaries to satisfy and would encourage the implementation of lifetime income benefits under defined contribution plans.  The current DOL position is more difficult to satisfy and is seen as a potential barrier</a:t>
            </a:r>
            <a:r>
              <a:rPr lang="en-US" sz="1200" kern="1200" baseline="0" dirty="0" smtClean="0">
                <a:solidFill>
                  <a:schemeClr val="tx1"/>
                </a:solidFill>
                <a:effectLst/>
                <a:latin typeface="Arial" charset="0"/>
                <a:ea typeface="+mn-ea"/>
                <a:cs typeface="+mn-cs"/>
              </a:rPr>
              <a:t> to the offering of lifetime benefits.</a:t>
            </a:r>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60</a:t>
            </a:fld>
            <a:endParaRPr lang="en-US" dirty="0"/>
          </a:p>
        </p:txBody>
      </p:sp>
    </p:spTree>
    <p:extLst>
      <p:ext uri="{BB962C8B-B14F-4D97-AF65-F5344CB8AC3E}">
        <p14:creationId xmlns:p14="http://schemas.microsoft.com/office/powerpoint/2010/main" val="274143316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There is general agreement that the IRS and DOL rules with respect to the permissibility of providing notices  and other communications to participants electronically Under the Receiving Electronic Statement to Improve Retirement Earnings Act any document that was either permitted to be disclosed to a participant under ERISA or required to be disclosed could be provided electronically if four conditions are satisfied.  First, the electronic system used, email or website, must be “designed to result in effective access to the document.”  Second, the system must permit participants to select among specific electronic delivery options; to change that selection, or elect to receive paper documents, all at no additional cost.  Third, the system must protect the confidentiality of the participant’s personal information.   Fourth, a participant must receive an annual paper notice describing the participant’s current selection and the right to change his/her election.</a:t>
            </a:r>
          </a:p>
          <a:p>
            <a:pPr>
              <a:defRPr/>
            </a:pPr>
            <a:endParaRPr lang="en-US" dirty="0" smtClean="0"/>
          </a:p>
          <a:p>
            <a:pPr>
              <a:defRPr/>
            </a:pPr>
            <a:endParaRPr lang="en-US" dirty="0" smtClean="0"/>
          </a:p>
          <a:p>
            <a:pPr>
              <a:defRPr/>
            </a:pPr>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61</a:t>
            </a:fld>
            <a:endParaRPr lang="en-US" dirty="0"/>
          </a:p>
        </p:txBody>
      </p:sp>
    </p:spTree>
    <p:extLst>
      <p:ext uri="{BB962C8B-B14F-4D97-AF65-F5344CB8AC3E}">
        <p14:creationId xmlns:p14="http://schemas.microsoft.com/office/powerpoint/2010/main" val="389005890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Another example of proposed bipartisan legislation is the Retirement Enhancement and Savings Act of 2018 (“RESA”), introduced by Senators Hatch and Wyden.  It is an omnibus piece of legislation, touching upon many areas.  It would eliminate barriers to the use of Multiple employer plans. Second, it would remove the 10% cap on elective deferrals under an auto-enrollment safe harbor plan.  It would increase the credit for small employer pension plan start up costs, and also create a new small employer automatic open enrollment credit.  It would also impose some interesting limitations with respect to plan loans.  First, no plan loans could be obtained through a credit card or similar arrangement.</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62</a:t>
            </a:fld>
            <a:endParaRPr lang="en-US" dirty="0"/>
          </a:p>
        </p:txBody>
      </p:sp>
    </p:spTree>
    <p:extLst>
      <p:ext uri="{BB962C8B-B14F-4D97-AF65-F5344CB8AC3E}">
        <p14:creationId xmlns:p14="http://schemas.microsoft.com/office/powerpoint/2010/main" val="238831005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Second, it would prohibit loans of $1,000 or less, as well as loans with or on the premises of liquor stores, casinos, gaming establishment, or adult entertainment establishments.  However, any programs that were in effect before September 21, 2016, would be grandfathered.  In another effort to encourage the use of lifetime income benefits, RESA would provide for the portability of lifetime income options under tax-qualified plans, 403(b) plans, and Code Section 457(b) plans.  RESA would also make a series of technical changes to the Code and ERISA.  For example, the rules with respect to termination of 403(b0 plans do not have the same clarity as the rules for tax-qualified plans.  The Act would address one of those issues by treating custodial accounts held by IRS approved nonbank trustees upon the termination of a 403(b) plan as individual retirement accounts.</a:t>
            </a:r>
          </a:p>
          <a:p>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63</a:t>
            </a:fld>
            <a:endParaRPr lang="en-US" dirty="0"/>
          </a:p>
        </p:txBody>
      </p:sp>
    </p:spTree>
    <p:extLst>
      <p:ext uri="{BB962C8B-B14F-4D97-AF65-F5344CB8AC3E}">
        <p14:creationId xmlns:p14="http://schemas.microsoft.com/office/powerpoint/2010/main" val="24524145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Another technical correction would clarify which individuals can be covered by church controlled organizations under Code Section 403(b0(9).  Another change would modify the long standing rules with respect to the effective date of the plan.  Under current law, if an employer is a calendar year taxpayer and wants to establish a plan with a retroactive effective date of January 1, 2018, the latest date by which such action could be taken was December 31, 2018.  Under the proposed legislation, the plan could be established as late as the due date for filing the taxpayer’s income tax return(including extensions) and still have an effective date of January 1, 2018.  To ease plan administration, the IRS and DOL would develop an annual Form 5500 report for similar defined contribution plans.  Further, 2 provisions deal with lifetime income options:  First, benefit statements that were provided to a defined contribution plan participant would need to include a lifetime income disclosure at least once every 12-month period.</a:t>
            </a:r>
          </a:p>
          <a:p>
            <a:pPr marL="0" marR="0" indent="0" algn="l" defTabSz="914400" rtl="0" eaLnBrk="0" fontAlgn="base" latinLnBrk="0" hangingPunct="0">
              <a:lnSpc>
                <a:spcPct val="100000"/>
              </a:lnSpc>
              <a:spcBef>
                <a:spcPct val="30000"/>
              </a:spcBef>
              <a:spcAft>
                <a:spcPct val="0"/>
              </a:spcAft>
              <a:buClrTx/>
              <a:buSzTx/>
              <a:buFontTx/>
              <a:buNone/>
              <a:tabLst/>
              <a:defRPr/>
            </a:pPr>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64</a:t>
            </a:fld>
            <a:endParaRPr lang="en-US" dirty="0"/>
          </a:p>
        </p:txBody>
      </p:sp>
    </p:spTree>
    <p:extLst>
      <p:ext uri="{BB962C8B-B14F-4D97-AF65-F5344CB8AC3E}">
        <p14:creationId xmlns:p14="http://schemas.microsoft.com/office/powerpoint/2010/main" val="15321243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The second provision dealing with lifetime income benefits would provide a safe harbor for the selection of a lifetime income provider, again for the purpose of removing a concern about potential fiduciary liability that has made several plan sponsors wary of providing lifetime income options under current </a:t>
            </a:r>
            <a:r>
              <a:rPr lang="en-US" sz="1200" kern="1200" smtClean="0">
                <a:solidFill>
                  <a:schemeClr val="tx1"/>
                </a:solidFill>
                <a:effectLst/>
                <a:latin typeface="Arial" charset="0"/>
                <a:ea typeface="+mn-ea"/>
                <a:cs typeface="+mn-cs"/>
              </a:rPr>
              <a:t>DOL guidance.  </a:t>
            </a:r>
            <a:r>
              <a:rPr lang="en-US" sz="1200" kern="1200" dirty="0" smtClean="0">
                <a:solidFill>
                  <a:schemeClr val="tx1"/>
                </a:solidFill>
                <a:effectLst/>
                <a:latin typeface="Arial" charset="0"/>
                <a:ea typeface="+mn-ea"/>
                <a:cs typeface="+mn-cs"/>
              </a:rPr>
              <a:t>Second, in another action that is running parallel to regulatory activity, RESA would modify the nondiscrimination rule for so-called soft-frozen plans to permit participants in these plans to continue to accrue benefits.  The issue here is that, over time, as a result of employee departures, the remaining employees in these plans tend to be long service highly compensated employees.  Further, RESA would make a significant change in the required minimum distribution rule as upon the death of a participant in either an IRA or a tax-qualified defined contribution plan.  The general rule would be that for aggregate account balances in excess of $450,000, distribution must be completed by the end of the 5</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year after the death of the defined contribution plan participant(or IRA owner’s death).</a:t>
            </a:r>
            <a:endParaRPr lang="en-US"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65</a:t>
            </a:fld>
            <a:endParaRPr lang="en-US" dirty="0"/>
          </a:p>
        </p:txBody>
      </p:sp>
    </p:spTree>
    <p:extLst>
      <p:ext uri="{BB962C8B-B14F-4D97-AF65-F5344CB8AC3E}">
        <p14:creationId xmlns:p14="http://schemas.microsoft.com/office/powerpoint/2010/main" val="182912572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Representative Brady, in a 2-page outline of his Tax Reform 2.0, indicated three main changes with respect to retirement and related accounts.  First, there would be a universal savings account. While his outline did not elaborate upon the concept, the concept is not new-appearing in the House Republicans 2016 Tax Reform proposal.  It will likely be substantially the same as the Universal Savings Act proposal in the House and Senate, under which anyone 18 years or older can contribute annually up to $5,500 after-tax to a publicly managed account and use the tax-free withdrawals at any time and for any purpose. The earnings on the Account would also not be taxed As another approach to dealing with the issue of student debt, a Code Section 529 Plan would also cover the payment of student debt. The third element-the so-called Baby Savings - would allow families to access their retirement accounts without penalty for expenses for a new child, whether by birth or by adoption, and be permitted to replenish the withdrawals in the future. Because of other features on Tax Reform 2.0, it is unlikely that the 9 Democratic votes needed for passage will be available, but there is some possibility that some of these provision could become part of a retirement package, such as RESA.</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66</a:t>
            </a:fld>
            <a:endParaRPr lang="en-US" dirty="0"/>
          </a:p>
        </p:txBody>
      </p:sp>
    </p:spTree>
    <p:extLst>
      <p:ext uri="{BB962C8B-B14F-4D97-AF65-F5344CB8AC3E}">
        <p14:creationId xmlns:p14="http://schemas.microsoft.com/office/powerpoint/2010/main" val="2211063693"/>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Since the introduction of EPCRS, the IRS has updated it from time to time to make it more taxpayer friendly. The proposed legislation would be the first legislative involvement in the process. First, it would provide that except as otherwise provided in regulations, all retirement plan violations may be self-corrected without IRS submissions. Presently, if a violation has existed for more than 2 years, it may be necessary to file with the IRS under its Voluntary Correction Program in order to fix the operational error. However, this form of relief would not be available if the violation is identified by the IRS on audit prior to any employer action demonstrating a commitment to implement self- correction. The IRS would be directed to publish additional safe harbor measures for correcting inadvertent violations, including how to determine lost earnings.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67</a:t>
            </a:fld>
            <a:endParaRPr lang="en-US" dirty="0"/>
          </a:p>
        </p:txBody>
      </p:sp>
    </p:spTree>
    <p:extLst>
      <p:ext uri="{BB962C8B-B14F-4D97-AF65-F5344CB8AC3E}">
        <p14:creationId xmlns:p14="http://schemas.microsoft.com/office/powerpoint/2010/main" val="102399412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Third, any plan loan violation that was corrected through the use of an IRS safe harbor would be treated as meeting the requirements of the DOL’s Voluntary Fiduciary Correction Program, a frequently cumbersome procedure. Fourth, the IRS would be directed to expand EPCRS to cover inadvertent IRA violations for which the IRA owner is not at fault, such as waiving the excise tax for failure to satisfy the required minimum distribution requirements. Fifth, IRS would be permitted to waive the 50% excise tax if an inadvertent required minimum distribution failure were corrected by the plan or IRA custodian within 180 days.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68</a:t>
            </a:fld>
            <a:endParaRPr lang="en-US" dirty="0"/>
          </a:p>
        </p:txBody>
      </p:sp>
    </p:spTree>
    <p:extLst>
      <p:ext uri="{BB962C8B-B14F-4D97-AF65-F5344CB8AC3E}">
        <p14:creationId xmlns:p14="http://schemas.microsoft.com/office/powerpoint/2010/main" val="81967421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Cybersecurity is a hot button issue in the ERISA area, although the DOL has lagged behind other federal and state regulators in addressing this issue, despite calls from the ERISA Advisory Council in both 2011 and 2016 to provide specific guidance to plan administrators.  Part of the DOL’s delay in issuing guidance because of the technical question as to whether the information that plans maintain upon behalf of plan participants in pension plans are plan assets.  Under the DOL’s definition of plan assets as being determined under ordinary concepts of private property, it is not clear that this information would be a plan asset.  However, at some point in time, likely sooner rather than later, a pension plan will be hacked, and the combination of inaction by plan sponsors followed by improper disclosure of personal information will result in a lawsuit under Title I of ERISA, claiming that the inactivity by a plan sponsor was a breach of the duty of prudence.  There is no assurance that plaintiff would prevail on such a claim, and there are preliminary questions that would need to be addressed as to whether the harm from the impermissible disclosure conferred standing, but plan sponsors need to be aware of the cybersecurity issue.  Additionally, to the extent that the DOL does issue general guidance to plan administrators in this area, it may not address the issue of whether cybersecurity is a fiduciary obligation and the ERISA preemption of state laws dealing with cybersecurity.</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69</a:t>
            </a:fld>
            <a:endParaRPr lang="en-US" dirty="0"/>
          </a:p>
        </p:txBody>
      </p:sp>
    </p:spTree>
    <p:extLst>
      <p:ext uri="{BB962C8B-B14F-4D97-AF65-F5344CB8AC3E}">
        <p14:creationId xmlns:p14="http://schemas.microsoft.com/office/powerpoint/2010/main" val="61810833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While plan sponsors await guidance from the DOL and possibly from ERISA litigation, they can profitably review the Appendix to the 2016 ERISA Advisory Council’s Cybersecurity Concerns for Benefit Plans.  Among the items included in that Appendix were information to help plan sponsors and fiduciaries better understand how plan data is handled; components of a successful cybersecurity framework; tips for establishing protocols and cybersecurity risk management strategies; and a list of questions to ask before contracting with service providers.</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70</a:t>
            </a:fld>
            <a:endParaRPr lang="en-US" dirty="0"/>
          </a:p>
        </p:txBody>
      </p:sp>
    </p:spTree>
    <p:extLst>
      <p:ext uri="{BB962C8B-B14F-4D97-AF65-F5344CB8AC3E}">
        <p14:creationId xmlns:p14="http://schemas.microsoft.com/office/powerpoint/2010/main" val="179884068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The March 15, 2018, 2-1 decision by the Court of Appeals for the Fifth Circuit vacating the Fiduciary Rule in its entirety, along with the related prohibited transaction class exemptions was a surprising one to most observers, after the string of successes the DOL had at the District Court level in many jurisdictions.  The decision of the Fifth Circuit did not become official until the mandate was issued on June 21</a:t>
            </a:r>
            <a:r>
              <a:rPr lang="en-US" sz="1200" kern="1200" baseline="30000" dirty="0" smtClean="0">
                <a:solidFill>
                  <a:schemeClr val="tx1"/>
                </a:solidFill>
                <a:effectLst/>
                <a:latin typeface="Arial" charset="0"/>
                <a:ea typeface="+mn-ea"/>
                <a:cs typeface="+mn-cs"/>
              </a:rPr>
              <a:t>st</a:t>
            </a:r>
            <a:r>
              <a:rPr lang="en-US" sz="1200" kern="1200" dirty="0" smtClean="0">
                <a:solidFill>
                  <a:schemeClr val="tx1"/>
                </a:solidFill>
                <a:effectLst/>
                <a:latin typeface="Arial" charset="0"/>
                <a:ea typeface="+mn-ea"/>
                <a:cs typeface="+mn-cs"/>
              </a:rPr>
              <a:t>, and even after that, the District Court in Texas provided a period until July 12</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for additional relief to be requested. However, no such relief was requested by any party, including AARP and the 3 states―New York, California, and Oregon―that attempted to intervene in the case when it became increasingly likely that the DOL did not intend on taking any action to request reconsideration of the decision by the court </a:t>
            </a:r>
            <a:r>
              <a:rPr lang="en-US" sz="1200" kern="1200" dirty="0" err="1" smtClean="0">
                <a:solidFill>
                  <a:schemeClr val="tx1"/>
                </a:solidFill>
                <a:effectLst/>
                <a:latin typeface="Arial" charset="0"/>
                <a:ea typeface="+mn-ea"/>
                <a:cs typeface="+mn-cs"/>
              </a:rPr>
              <a:t>en</a:t>
            </a:r>
            <a:r>
              <a:rPr lang="en-US" sz="1200" kern="1200" dirty="0" smtClean="0">
                <a:solidFill>
                  <a:schemeClr val="tx1"/>
                </a:solidFill>
                <a:effectLst/>
                <a:latin typeface="Arial" charset="0"/>
                <a:ea typeface="+mn-ea"/>
                <a:cs typeface="+mn-cs"/>
              </a:rPr>
              <a:t> banc, that is, the entire Fifth Circuit.  There was some question at the time whether the decision only applied in the Fifth Circuit or nationwide, but as a practical matter the decision has to apply on a nationwide business, because ERISA standards are intended to be uniform, and it would be inconsistent with that policy to have one definition of the Fiduciary Rule in the Fifth Circuit, and another rule in the remainder of the United States.</a:t>
            </a:r>
          </a:p>
          <a:p>
            <a:r>
              <a:rPr lang="en-US" sz="1200" kern="1200" dirty="0" smtClean="0">
                <a:solidFill>
                  <a:schemeClr val="tx1"/>
                </a:solidFill>
                <a:effectLst/>
                <a:latin typeface="Arial" charset="0"/>
                <a:ea typeface="+mn-ea"/>
                <a:cs typeface="+mn-cs"/>
              </a:rPr>
              <a:t> </a:t>
            </a:r>
          </a:p>
          <a:p>
            <a:r>
              <a:rPr lang="en-US" sz="1200" kern="1200" dirty="0" smtClean="0">
                <a:solidFill>
                  <a:schemeClr val="tx1"/>
                </a:solidFill>
                <a:effectLst/>
                <a:latin typeface="Arial" charset="0"/>
                <a:ea typeface="+mn-ea"/>
                <a:cs typeface="+mn-cs"/>
              </a:rPr>
              <a:t>As of today, it is unclear what position that the DOL will take on this issue   .It would appear that the current definition of providing investment advice for a fee is the 5-part test under the 1975 regulations:  (</a:t>
            </a:r>
            <a:r>
              <a:rPr lang="en-US" sz="1200" kern="1200" dirty="0" err="1" smtClean="0">
                <a:solidFill>
                  <a:schemeClr val="tx1"/>
                </a:solidFill>
                <a:effectLst/>
                <a:latin typeface="Arial" charset="0"/>
                <a:ea typeface="+mn-ea"/>
                <a:cs typeface="+mn-cs"/>
              </a:rPr>
              <a:t>i</a:t>
            </a:r>
            <a:r>
              <a:rPr lang="en-US" sz="1200" kern="1200" dirty="0" smtClean="0">
                <a:solidFill>
                  <a:schemeClr val="tx1"/>
                </a:solidFill>
                <a:effectLst/>
                <a:latin typeface="Arial" charset="0"/>
                <a:ea typeface="+mn-ea"/>
                <a:cs typeface="+mn-cs"/>
              </a:rPr>
              <a:t>) rendering advice or making recommendations as to the value of securities or other property; (ii) on a regular basis; (iii) pursuant to a mutual agreement between the person or entity and the plan; (iv) with the advice serving as the primary basis for investment decisions with respect to plan assets; and (v) the advice is individualized.  It would seem unlikely that the DOL would continue to apply this decision, although the decision of the Fifth Circuit imposes some limitations as to how far that the DOL can proceed in modifying it. The DOL seems content at the present time to allow the SEC to carry the lead oar, but at some point it would need to intervene, because the SEC guidance in its current form would not address several ERISA issues.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71</a:t>
            </a:fld>
            <a:endParaRPr lang="en-US" dirty="0"/>
          </a:p>
        </p:txBody>
      </p:sp>
    </p:spTree>
    <p:extLst>
      <p:ext uri="{BB962C8B-B14F-4D97-AF65-F5344CB8AC3E}">
        <p14:creationId xmlns:p14="http://schemas.microsoft.com/office/powerpoint/2010/main" val="23440335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While it may be possible for some entities to walk back their positions in light of the decision of the Fifth Circuit, they need to be cognizant of two things.  First, while the 5-factor test is clearly a narrower definition of fiduciary than the 2015 Fiduciary Rule, the DOL may enforce it more rigorously, such as by reading “regularly” in an expansive manner.   Second, plan fiduciaries have become more sensitive to the notion of certain service providers as fiduciaries, and are more likely to inquire as to whether the service provider is an ERISA fiduciary. However, recordkeepers can take the position that the DOL has historically maintained a distinction between ministerial and fiduciary functions, and the functions performed by recordkeepers, at least the traditional functions of recordkeepers, were ministerial in nature.  However, those regulations were issued at a time when participant directed accounts are far less prevalent than they are today, and recordkeepers had far less involvement with investment platforms.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72</a:t>
            </a:fld>
            <a:endParaRPr lang="en-US" dirty="0"/>
          </a:p>
        </p:txBody>
      </p:sp>
    </p:spTree>
    <p:extLst>
      <p:ext uri="{BB962C8B-B14F-4D97-AF65-F5344CB8AC3E}">
        <p14:creationId xmlns:p14="http://schemas.microsoft.com/office/powerpoint/2010/main" val="211852158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After a delay of almost 8 years from the date that the SEC was authorized under the Dodd-Frank Act to provide for fiduciary standards for broker-dealers and investment advisers, the SEC, by a 4-1 vote, on April 18, 2018, issued a detailed set of proposed rules regulating the standard of conduct for broker-dealers.  While some Commissioners who voted for the proposals had some misgivings about certain provisions of the rule, the overriding sentiment was that the rule needed to be released to commence the public debate about its provisions.  One of the important sources relied upon by the SEC in drafting the Proposed Regulation Best Interest was the Best Interest Contract Exemption.  However, because of the different jurisdictions of the SEC and DOL, the Proposed Regulation Best Interest will not have any direct effect on recordkeepers.  To provide some context, while the DOL may issue some additional guidance with respect to the Fifth Circuit decision, it appears content at this juncture to allow the SEC to carry the lead oar although it has indicated that it is cooperating with the SEC in drafting the regulations and after the SEC issues a final rule, which at the earliest would occur in 2019.  The comment period ended August 7</a:t>
            </a:r>
            <a:r>
              <a:rPr lang="en-US" sz="1200" kern="1200" baseline="30000" dirty="0" smtClean="0">
                <a:solidFill>
                  <a:schemeClr val="tx1"/>
                </a:solidFill>
                <a:effectLst/>
                <a:latin typeface="Arial" charset="0"/>
                <a:ea typeface="+mn-ea"/>
                <a:cs typeface="+mn-cs"/>
              </a:rPr>
              <a:t>th</a:t>
            </a:r>
            <a:r>
              <a:rPr lang="en-US" sz="1200" kern="1200" dirty="0" smtClean="0">
                <a:solidFill>
                  <a:schemeClr val="tx1"/>
                </a:solidFill>
                <a:effectLst/>
                <a:latin typeface="Arial" charset="0"/>
                <a:ea typeface="+mn-ea"/>
                <a:cs typeface="+mn-cs"/>
              </a:rPr>
              <a:t>, and the SEC received more than</a:t>
            </a:r>
            <a:r>
              <a:rPr lang="en-US" sz="1200" kern="1200" baseline="0" dirty="0" smtClean="0">
                <a:solidFill>
                  <a:schemeClr val="tx1"/>
                </a:solidFill>
                <a:effectLst/>
                <a:latin typeface="Arial" charset="0"/>
                <a:ea typeface="+mn-ea"/>
                <a:cs typeface="+mn-cs"/>
              </a:rPr>
              <a:t> </a:t>
            </a:r>
            <a:r>
              <a:rPr lang="en-US" sz="1200" kern="1200" dirty="0" smtClean="0">
                <a:solidFill>
                  <a:schemeClr val="tx1"/>
                </a:solidFill>
                <a:effectLst/>
                <a:latin typeface="Arial" charset="0"/>
                <a:ea typeface="+mn-ea"/>
                <a:cs typeface="+mn-cs"/>
              </a:rPr>
              <a:t>4,000 comments.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73</a:t>
            </a:fld>
            <a:endParaRPr lang="en-US" dirty="0"/>
          </a:p>
        </p:txBody>
      </p:sp>
    </p:spTree>
    <p:extLst>
      <p:ext uri="{BB962C8B-B14F-4D97-AF65-F5344CB8AC3E}">
        <p14:creationId xmlns:p14="http://schemas.microsoft.com/office/powerpoint/2010/main" val="2711060283"/>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In its proposed form, the regulation would be limited to recommendations (not defined) to retail customers(narrowly defined) with respect to securities transactions and investment strategies to retail customers (also narrowly defined).  As proposed the proposed regulation would apply to IRA owners and participants in self-directed accounts and possibly to non-ERISA 403(b) plans not invested in variable annuities.  The proposed standard of conduct is to act in the best interest(undefined, and a point of contention) at the time that a recommendation is made without placing the financial interest or other interest of the broker-dealer or a natural person who is an associated person making the recommendation ahead of the interest of the retail customer.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74</a:t>
            </a:fld>
            <a:endParaRPr lang="en-US" dirty="0"/>
          </a:p>
        </p:txBody>
      </p:sp>
    </p:spTree>
    <p:extLst>
      <p:ext uri="{BB962C8B-B14F-4D97-AF65-F5344CB8AC3E}">
        <p14:creationId xmlns:p14="http://schemas.microsoft.com/office/powerpoint/2010/main" val="64127237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6" y="4422458"/>
            <a:ext cx="5618799" cy="4575491"/>
          </a:xfrm>
        </p:spPr>
        <p:txBody>
          <a:bodyPr/>
          <a:lstStyle/>
          <a:p>
            <a:r>
              <a:rPr lang="en-US" sz="1200" kern="1200" dirty="0" smtClean="0">
                <a:solidFill>
                  <a:schemeClr val="tx1"/>
                </a:solidFill>
                <a:effectLst/>
                <a:latin typeface="Arial" charset="0"/>
                <a:ea typeface="+mn-ea"/>
                <a:cs typeface="+mn-cs"/>
              </a:rPr>
              <a:t>While there has been no decline in the number of lawsuits brought against sponsors of both 401(k) plans and 403(b) plans, and some large settlements have been reached, the possibility exists that the number of suits will begin to diminish. The primary reason for this is that in light of the wave of lawsuits brought against sponsors of 401(k) and 403(b) plans, plan sponsors are paying greater attention to their responsibilities as ERISA fiduciaries. Since the focus of prudence is on the procedures that an employer uses and the documentation of those procedures, as these are improved, there is less low hanging fruit for plaintiffs to challenge.  Second, plaintiffs’ counsel are beginning to realize that while it is a relatively simple manner to copy a complaint, it can be difficult to establish the case. Pleading standards require a plaintiff to show that a breach of fiduciary duty is not merely possible, but also plausible. For example, it is not difficult to establish that Fund A may have cost les than Fund B and performed better than Fund B, but it does not follow from that that it was imprudent to select Fund B There is no obligation under ERISA to select the best performing fund, and the fact that a fund performed below market does not establish that the methodology for selecting the fund was flawed.. Further, the appropriate benchmark must be found. It is appropriate to benchmark 2 share classes against each other, but it is not appropriate to benchmark funds that have some similarities- a fund that has a greater portion of equity investments than another funds will likely do better in a bull market, nor can active funds be benchmarked against passive index funds. Breach of loyalty claims can be more difficult to establish, because they require not only that a fiduciary’s action benefited a third party, but also that the purpose of the action was to benefit a third party.</a:t>
            </a:r>
          </a:p>
          <a:p>
            <a:endParaRPr lang="en-US"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75</a:t>
            </a:fld>
            <a:endParaRPr lang="en-US" dirty="0"/>
          </a:p>
        </p:txBody>
      </p:sp>
    </p:spTree>
    <p:extLst>
      <p:ext uri="{BB962C8B-B14F-4D97-AF65-F5344CB8AC3E}">
        <p14:creationId xmlns:p14="http://schemas.microsoft.com/office/powerpoint/2010/main" val="361325153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charset="0"/>
                <a:ea typeface="+mn-ea"/>
                <a:cs typeface="+mn-cs"/>
              </a:rPr>
              <a:t>As I mentioned earlier, historically record-keepers have not been treated as fiduciaries, because the DOL distinguishes between fiduciary and ministerial functions, and the functions of a record-keeper are ministerial. Recently, there have ben a number of attempts to treat record-keepers as fiduciaries,  but two recent cases from the Southern District of New York – Malone and </a:t>
            </a:r>
            <a:r>
              <a:rPr lang="en-US" sz="1200" kern="1200" dirty="0" err="1" smtClean="0">
                <a:solidFill>
                  <a:schemeClr val="tx1"/>
                </a:solidFill>
                <a:effectLst/>
                <a:latin typeface="Arial" charset="0"/>
                <a:ea typeface="+mn-ea"/>
                <a:cs typeface="+mn-cs"/>
              </a:rPr>
              <a:t>Mckeogh</a:t>
            </a:r>
            <a:r>
              <a:rPr lang="en-US" sz="1200" kern="1200" dirty="0" smtClean="0">
                <a:solidFill>
                  <a:schemeClr val="tx1"/>
                </a:solidFill>
                <a:effectLst/>
                <a:latin typeface="Arial" charset="0"/>
                <a:ea typeface="+mn-ea"/>
                <a:cs typeface="+mn-cs"/>
              </a:rPr>
              <a:t> v TIAA and Haley v. TIAA-indicate the difficulties plaintiffs have in that regard. A party cannot be a fiduciary with respect to a plan if it has no existing relationship and is merely negotiating the terms of its contract, which it is permitted to adhere to. Further, even if a record-keeper is a fiduciary to a certain extent, plaintiff must still establish a nexus between that fiduciary status and the action that is the subject of the complaint.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76</a:t>
            </a:fld>
            <a:endParaRPr lang="en-US" dirty="0"/>
          </a:p>
        </p:txBody>
      </p:sp>
    </p:spTree>
    <p:extLst>
      <p:ext uri="{BB962C8B-B14F-4D97-AF65-F5344CB8AC3E}">
        <p14:creationId xmlns:p14="http://schemas.microsoft.com/office/powerpoint/2010/main" val="493045810"/>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kern="1200" dirty="0" smtClean="0">
                <a:solidFill>
                  <a:schemeClr val="tx1"/>
                </a:solidFill>
                <a:effectLst/>
                <a:latin typeface="Arial" charset="0"/>
                <a:ea typeface="+mn-ea"/>
                <a:cs typeface="+mn-cs"/>
              </a:rPr>
              <a:t>Plaintiffs are seeking to expand their causes of action against plan sponsors, and some recent complaints by the Schlichter law firm have alleged breach of a fiduciary duty by a plan sponsor in providing data about plan participants to TIAA. These claims are based in part that data about plan participants is a plan asset, an issue about which the DOL has not opined but not an obvious plan asset if the test is ordinary notions of property rights.  </a:t>
            </a:r>
            <a:r>
              <a:rPr lang="en-US" sz="1200" kern="1200" smtClean="0">
                <a:solidFill>
                  <a:schemeClr val="tx1"/>
                </a:solidFill>
                <a:effectLst/>
                <a:latin typeface="Arial" charset="0"/>
                <a:ea typeface="+mn-ea"/>
                <a:cs typeface="+mn-cs"/>
              </a:rPr>
              <a:t>The allegations include not acting for the exclusive benefit of plan participants; a prohibited transaction- a use of plan assets for the benefit of a party in interest, namely, the record-keeper; and failing to prevent the record-keeper from using information about plan participants to market its services to participants.</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77</a:t>
            </a:fld>
            <a:endParaRPr lang="en-US" dirty="0"/>
          </a:p>
        </p:txBody>
      </p:sp>
    </p:spTree>
    <p:extLst>
      <p:ext uri="{BB962C8B-B14F-4D97-AF65-F5344CB8AC3E}">
        <p14:creationId xmlns:p14="http://schemas.microsoft.com/office/powerpoint/2010/main" val="4127931410"/>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4064" indent="-286179" eaLnBrk="0" hangingPunct="0">
              <a:defRPr sz="3600">
                <a:solidFill>
                  <a:schemeClr val="tx1"/>
                </a:solidFill>
                <a:latin typeface="Arial Narrow" pitchFamily="34" charset="0"/>
              </a:defRPr>
            </a:lvl2pPr>
            <a:lvl3pPr marL="1144715" indent="-228943" eaLnBrk="0" hangingPunct="0">
              <a:defRPr sz="3600">
                <a:solidFill>
                  <a:schemeClr val="tx1"/>
                </a:solidFill>
                <a:latin typeface="Arial Narrow" pitchFamily="34" charset="0"/>
              </a:defRPr>
            </a:lvl3pPr>
            <a:lvl4pPr marL="1602600" indent="-228943" eaLnBrk="0" hangingPunct="0">
              <a:defRPr sz="3600">
                <a:solidFill>
                  <a:schemeClr val="tx1"/>
                </a:solidFill>
                <a:latin typeface="Arial Narrow" pitchFamily="34" charset="0"/>
              </a:defRPr>
            </a:lvl4pPr>
            <a:lvl5pPr marL="2060486" indent="-228943" eaLnBrk="0" hangingPunct="0">
              <a:defRPr sz="3600">
                <a:solidFill>
                  <a:schemeClr val="tx1"/>
                </a:solidFill>
                <a:latin typeface="Arial Narrow" pitchFamily="34" charset="0"/>
              </a:defRPr>
            </a:lvl5pPr>
            <a:lvl6pPr marL="2518372" indent="-228943" eaLnBrk="0" fontAlgn="base" hangingPunct="0">
              <a:spcBef>
                <a:spcPct val="0"/>
              </a:spcBef>
              <a:spcAft>
                <a:spcPct val="0"/>
              </a:spcAft>
              <a:defRPr sz="3600">
                <a:solidFill>
                  <a:schemeClr val="tx1"/>
                </a:solidFill>
                <a:latin typeface="Arial Narrow" pitchFamily="34" charset="0"/>
              </a:defRPr>
            </a:lvl6pPr>
            <a:lvl7pPr marL="2976258" indent="-228943" eaLnBrk="0" fontAlgn="base" hangingPunct="0">
              <a:spcBef>
                <a:spcPct val="0"/>
              </a:spcBef>
              <a:spcAft>
                <a:spcPct val="0"/>
              </a:spcAft>
              <a:defRPr sz="3600">
                <a:solidFill>
                  <a:schemeClr val="tx1"/>
                </a:solidFill>
                <a:latin typeface="Arial Narrow" pitchFamily="34" charset="0"/>
              </a:defRPr>
            </a:lvl7pPr>
            <a:lvl8pPr marL="3434144" indent="-228943" eaLnBrk="0" fontAlgn="base" hangingPunct="0">
              <a:spcBef>
                <a:spcPct val="0"/>
              </a:spcBef>
              <a:spcAft>
                <a:spcPct val="0"/>
              </a:spcAft>
              <a:defRPr sz="3600">
                <a:solidFill>
                  <a:schemeClr val="tx1"/>
                </a:solidFill>
                <a:latin typeface="Arial Narrow" pitchFamily="34" charset="0"/>
              </a:defRPr>
            </a:lvl8pPr>
            <a:lvl9pPr marL="3892029" indent="-228943"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a:latin typeface="Arial" charset="0"/>
              </a:rPr>
              <a:pPr eaLnBrk="1" hangingPunct="1"/>
              <a:t>78</a:t>
            </a:fld>
            <a:endParaRPr lang="en-US" sz="1200" dirty="0">
              <a:latin typeface="Arial" charset="0"/>
            </a:endParaRPr>
          </a:p>
        </p:txBody>
      </p:sp>
      <p:sp>
        <p:nvSpPr>
          <p:cNvPr id="44035" name="Rectangle 2"/>
          <p:cNvSpPr>
            <a:spLocks noGrp="1" noRot="1" noChangeAspect="1" noChangeArrowheads="1" noTextEdit="1"/>
          </p:cNvSpPr>
          <p:nvPr>
            <p:ph type="sldImg"/>
          </p:nvPr>
        </p:nvSpPr>
        <p:spPr>
          <a:xfrm>
            <a:off x="1144588" y="611188"/>
            <a:ext cx="4654550" cy="3490912"/>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9/4/2018</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9/4/2018</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9/4/2018</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9/4/2018</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9/4/2018</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9/4/2018</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9/4/2018</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9/4/2018</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9/4/2018</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9/4/2018</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9/4/2018</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9/4/2018</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9/4/2018</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667000"/>
            <a:ext cx="7407275" cy="9144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endParaRPr lang="en-US" sz="54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r>
              <a:rPr lang="en-US" sz="2800" b="1" dirty="0" smtClean="0">
                <a:solidFill>
                  <a:srgbClr val="320E04"/>
                </a:solidFill>
                <a:cs typeface="Arial" charset="0"/>
              </a:rPr>
              <a:t>		</a:t>
            </a:r>
          </a:p>
          <a:p>
            <a:pPr marL="26988" algn="ctr" eaLnBrk="1" hangingPunct="1">
              <a:lnSpc>
                <a:spcPct val="80000"/>
              </a:lnSpc>
            </a:pPr>
            <a:r>
              <a:rPr lang="en-US" sz="4000" b="1" dirty="0" smtClean="0">
                <a:solidFill>
                  <a:srgbClr val="320E04"/>
                </a:solidFill>
                <a:latin typeface="Arial Narrow" panose="020B0606020202030204" pitchFamily="34" charset="0"/>
                <a:cs typeface="Arial" charset="0"/>
              </a:rPr>
              <a:t>Marcia S. Wagner</a:t>
            </a:r>
          </a:p>
        </p:txBody>
      </p:sp>
      <p:sp>
        <p:nvSpPr>
          <p:cNvPr id="7172" name="Rectangle 3"/>
          <p:cNvSpPr>
            <a:spLocks noChangeArrowheads="1"/>
          </p:cNvSpPr>
          <p:nvPr/>
        </p:nvSpPr>
        <p:spPr bwMode="auto">
          <a:xfrm>
            <a:off x="1295400" y="152400"/>
            <a:ext cx="7391400"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algn="ctr"/>
            <a:r>
              <a:rPr lang="en-US" sz="4000" b="1" dirty="0" smtClean="0">
                <a:solidFill>
                  <a:schemeClr val="tx2"/>
                </a:solidFill>
              </a:rPr>
              <a:t>_______________________________</a:t>
            </a:r>
            <a:endParaRPr lang="en-US" sz="1400" b="1" dirty="0">
              <a:solidFill>
                <a:schemeClr val="tx2"/>
              </a:solidFill>
            </a:endParaRPr>
          </a:p>
          <a:p>
            <a:pPr algn="ctr"/>
            <a:r>
              <a:rPr lang="en-US" sz="4000" b="1" dirty="0">
                <a:solidFill>
                  <a:schemeClr val="tx2"/>
                </a:solidFill>
              </a:rPr>
              <a:t>COMMON AUDIT ISSUES AND WHAT DO BENEFITS PROFESSIONALS NEED TO KNOW ABOUT TAX REFORM?</a:t>
            </a:r>
          </a:p>
          <a:p>
            <a:pPr algn="ctr"/>
            <a:r>
              <a:rPr lang="en-US" sz="3200" b="1" dirty="0" smtClean="0">
                <a:solidFill>
                  <a:schemeClr val="tx2"/>
                </a:solidFill>
              </a:rPr>
              <a:t>______________________________________</a:t>
            </a:r>
            <a:endParaRPr lang="en-US" sz="3200" b="1" dirty="0">
              <a:solidFill>
                <a:schemeClr val="tx2"/>
              </a:solidFill>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2929" y="5246914"/>
            <a:ext cx="3505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435100" y="1828800"/>
            <a:ext cx="7499350" cy="3124200"/>
          </a:xfrm>
        </p:spPr>
        <p:txBody>
          <a:bodyPr/>
          <a:lstStyle/>
          <a:p>
            <a:pPr marL="82550" indent="0" algn="ctr">
              <a:buNone/>
            </a:pPr>
            <a:r>
              <a:rPr lang="en-US" sz="4400" b="1" dirty="0" smtClean="0">
                <a:latin typeface="Arial Narrow" panose="020B0606020202030204" pitchFamily="34" charset="0"/>
              </a:rPr>
              <a:t>AUDIT MATTERS AND</a:t>
            </a:r>
          </a:p>
          <a:p>
            <a:pPr marL="82550" indent="0" algn="ctr">
              <a:buNone/>
            </a:pPr>
            <a:r>
              <a:rPr lang="en-US" sz="4400" b="1" dirty="0" smtClean="0">
                <a:latin typeface="Arial Narrow" panose="020B0606020202030204" pitchFamily="34" charset="0"/>
              </a:rPr>
              <a:t>INTERNAL CONTROLS</a:t>
            </a:r>
            <a:endParaRPr lang="en-US" sz="4400" b="1" dirty="0">
              <a:latin typeface="Arial Narrow" panose="020B060602020203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207109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9350" cy="1143000"/>
          </a:xfrm>
        </p:spPr>
        <p:txBody>
          <a:bodyPr>
            <a:noAutofit/>
          </a:bodyPr>
          <a:lstStyle/>
          <a:p>
            <a:pPr algn="ctr"/>
            <a:r>
              <a:rPr lang="en-US" sz="3600" dirty="0" smtClean="0"/>
              <a:t/>
            </a:r>
            <a:br>
              <a:rPr lang="en-US" sz="3600" dirty="0" smtClean="0"/>
            </a:br>
            <a:r>
              <a:rPr lang="en-US" sz="3600" b="1" dirty="0" smtClean="0">
                <a:effectLst/>
              </a:rPr>
              <a:t>Types of IRS Audits</a:t>
            </a:r>
            <a:r>
              <a:rPr lang="en-US" sz="3600" dirty="0" smtClean="0"/>
              <a:t/>
            </a:r>
            <a:br>
              <a:rPr lang="en-US" sz="3600" dirty="0" smtClean="0"/>
            </a:br>
            <a:endParaRPr lang="en-US" sz="3600" dirty="0"/>
          </a:p>
        </p:txBody>
      </p:sp>
      <p:sp>
        <p:nvSpPr>
          <p:cNvPr id="3" name="Content Placeholder 2"/>
          <p:cNvSpPr>
            <a:spLocks noGrp="1"/>
          </p:cNvSpPr>
          <p:nvPr>
            <p:ph idx="1"/>
          </p:nvPr>
        </p:nvSpPr>
        <p:spPr/>
        <p:txBody>
          <a:bodyPr/>
          <a:lstStyle/>
          <a:p>
            <a:pPr>
              <a:buClrTx/>
            </a:pPr>
            <a:r>
              <a:rPr lang="en-US" sz="2400" dirty="0" smtClean="0"/>
              <a:t>There </a:t>
            </a:r>
            <a:r>
              <a:rPr lang="en-US" sz="2400" dirty="0"/>
              <a:t>are 2 types of IRS audits—Employee Plans Team Audits (“EPTA”) and non-EPTA audits</a:t>
            </a:r>
            <a:r>
              <a:rPr lang="en-US" sz="2400" dirty="0" smtClean="0"/>
              <a:t>.</a:t>
            </a:r>
            <a:endParaRPr lang="en-US" sz="2400" dirty="0"/>
          </a:p>
          <a:p>
            <a:pPr lvl="1">
              <a:buClrTx/>
            </a:pPr>
            <a:r>
              <a:rPr lang="en-US" sz="2000" dirty="0"/>
              <a:t>EPTA audits are audits of large employer plans a plan or plans with 2,500 or more participants. </a:t>
            </a:r>
          </a:p>
          <a:p>
            <a:pPr lvl="2">
              <a:buClrTx/>
            </a:pPr>
            <a:r>
              <a:rPr lang="en-US" sz="1800" dirty="0"/>
              <a:t>An EPTA audit approaches an audit with the view that the initial investigation of the employer’s internal controls should direct the nature and depth of the remainder of the audit</a:t>
            </a:r>
            <a:r>
              <a:rPr lang="en-US" sz="1800" dirty="0" smtClean="0"/>
              <a:t>.</a:t>
            </a:r>
            <a:endParaRPr lang="en-US" sz="1800" dirty="0"/>
          </a:p>
          <a:p>
            <a:pPr lvl="1">
              <a:buClrTx/>
            </a:pPr>
            <a:r>
              <a:rPr lang="en-US" sz="2000" dirty="0"/>
              <a:t>A non-EPTA audit focuses on specific qualification issues raised at beginning of the audit. </a:t>
            </a:r>
          </a:p>
          <a:p>
            <a:pPr lvl="2">
              <a:buClrTx/>
            </a:pPr>
            <a:r>
              <a:rPr lang="en-US" sz="1800" dirty="0"/>
              <a:t>Specific industry</a:t>
            </a:r>
            <a:r>
              <a:rPr lang="en-US" sz="1800" dirty="0" smtClean="0"/>
              <a:t>;</a:t>
            </a:r>
            <a:endParaRPr lang="en-US" sz="1800" dirty="0"/>
          </a:p>
          <a:p>
            <a:pPr lvl="2">
              <a:buClrTx/>
            </a:pPr>
            <a:r>
              <a:rPr lang="en-US" sz="1800" dirty="0"/>
              <a:t>Market segment with particular issues; </a:t>
            </a:r>
            <a:r>
              <a:rPr lang="en-US" sz="1800" dirty="0" smtClean="0"/>
              <a:t>and</a:t>
            </a:r>
            <a:endParaRPr lang="en-US" sz="1800" dirty="0"/>
          </a:p>
          <a:p>
            <a:pPr lvl="2">
              <a:buClrTx/>
            </a:pPr>
            <a:r>
              <a:rPr lang="en-US" sz="1800" dirty="0"/>
              <a:t>Specific problem such as defaulted loans or mergers and acquisitions. </a:t>
            </a:r>
          </a:p>
          <a:p>
            <a:pPr lvl="1">
              <a:buClrTx/>
            </a:pPr>
            <a:r>
              <a:rPr lang="en-US" sz="2000" dirty="0"/>
              <a:t>Not the focus on internal controls of EPTA audit. </a:t>
            </a:r>
          </a:p>
          <a:p>
            <a:pPr lvl="1"/>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a:t>
            </a:fld>
            <a:endParaRPr lang="en-US" dirty="0"/>
          </a:p>
        </p:txBody>
      </p:sp>
    </p:spTree>
    <p:extLst>
      <p:ext uri="{BB962C8B-B14F-4D97-AF65-F5344CB8AC3E}">
        <p14:creationId xmlns:p14="http://schemas.microsoft.com/office/powerpoint/2010/main" val="5775036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5250" cy="944562"/>
          </a:xfrm>
        </p:spPr>
        <p:txBody>
          <a:bodyPr>
            <a:noAutofit/>
          </a:bodyPr>
          <a:lstStyle/>
          <a:p>
            <a:pPr algn="ctr"/>
            <a:r>
              <a:rPr lang="en-US" sz="3600" b="1" dirty="0">
                <a:effectLst/>
              </a:rPr>
              <a:t>Triggers </a:t>
            </a:r>
            <a:r>
              <a:rPr lang="en-US" sz="3600" b="1" dirty="0" smtClean="0">
                <a:effectLst/>
              </a:rPr>
              <a:t>for IRS </a:t>
            </a:r>
            <a:r>
              <a:rPr lang="en-US" sz="3600" b="1" dirty="0">
                <a:effectLst/>
              </a:rPr>
              <a:t>Audits</a:t>
            </a:r>
          </a:p>
        </p:txBody>
      </p:sp>
      <p:sp>
        <p:nvSpPr>
          <p:cNvPr id="3" name="Content Placeholder 2"/>
          <p:cNvSpPr>
            <a:spLocks noGrp="1"/>
          </p:cNvSpPr>
          <p:nvPr>
            <p:ph idx="1"/>
          </p:nvPr>
        </p:nvSpPr>
        <p:spPr>
          <a:xfrm>
            <a:off x="1435100" y="1295400"/>
            <a:ext cx="7499350" cy="4953000"/>
          </a:xfrm>
        </p:spPr>
        <p:txBody>
          <a:bodyPr/>
          <a:lstStyle/>
          <a:p>
            <a:pPr>
              <a:buClrTx/>
            </a:pPr>
            <a:r>
              <a:rPr lang="en-US" sz="2800" dirty="0" smtClean="0"/>
              <a:t>Selection </a:t>
            </a:r>
            <a:r>
              <a:rPr lang="en-US" sz="2800" dirty="0"/>
              <a:t>of plan for non-EPTA audit by IRS is generally random with respect to a particular plan. </a:t>
            </a:r>
          </a:p>
          <a:p>
            <a:pPr>
              <a:buClrTx/>
            </a:pPr>
            <a:r>
              <a:rPr lang="en-US" sz="2800" dirty="0"/>
              <a:t>However, IRS may select a group of plans with similar characteristics. </a:t>
            </a:r>
          </a:p>
          <a:p>
            <a:pPr lvl="1">
              <a:buClrTx/>
            </a:pPr>
            <a:r>
              <a:rPr lang="en-US" sz="2400" dirty="0"/>
              <a:t>Past IRS audits have focused upon plans with self-employed individuals; plans with investments in nonparticipant loans; and plans that have terminated without filing a Form 5310, the form used to request a favorable determination by IRS on a plan termination. </a:t>
            </a:r>
          </a:p>
          <a:p>
            <a:pPr marL="403225" lvl="1" indent="0">
              <a:buClrTx/>
              <a:buNone/>
            </a:pPr>
            <a:endParaRPr lang="en-US" sz="26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20956029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600" b="1" dirty="0">
                <a:effectLst/>
              </a:rPr>
              <a:t>Triggers </a:t>
            </a:r>
            <a:r>
              <a:rPr lang="en-US" sz="3600" b="1" dirty="0" smtClean="0">
                <a:effectLst/>
              </a:rPr>
              <a:t>for </a:t>
            </a:r>
            <a:r>
              <a:rPr lang="en-US" sz="3600" b="1" dirty="0">
                <a:effectLst/>
              </a:rPr>
              <a:t>IRS Audits</a:t>
            </a:r>
          </a:p>
        </p:txBody>
      </p:sp>
      <p:sp>
        <p:nvSpPr>
          <p:cNvPr id="3" name="Content Placeholder 2"/>
          <p:cNvSpPr>
            <a:spLocks noGrp="1"/>
          </p:cNvSpPr>
          <p:nvPr>
            <p:ph idx="1"/>
          </p:nvPr>
        </p:nvSpPr>
        <p:spPr>
          <a:xfrm>
            <a:off x="1447800" y="1066800"/>
            <a:ext cx="7486650" cy="5638800"/>
          </a:xfrm>
        </p:spPr>
        <p:txBody>
          <a:bodyPr/>
          <a:lstStyle/>
          <a:p>
            <a:pPr>
              <a:buClrTx/>
            </a:pPr>
            <a:r>
              <a:rPr lang="en-US" sz="2400" dirty="0" smtClean="0"/>
              <a:t>Criteria </a:t>
            </a:r>
            <a:r>
              <a:rPr lang="en-US" sz="2400" dirty="0"/>
              <a:t>for selecting cases for EPTA are historical evidence, overall IRS objectives, and risk analysis</a:t>
            </a:r>
            <a:r>
              <a:rPr lang="en-US" sz="2400" dirty="0" smtClean="0"/>
              <a:t>.</a:t>
            </a:r>
            <a:endParaRPr lang="en-US" sz="2400" dirty="0"/>
          </a:p>
          <a:p>
            <a:pPr lvl="1">
              <a:buClrTx/>
            </a:pPr>
            <a:r>
              <a:rPr lang="en-US" sz="2000" dirty="0"/>
              <a:t>Emerging issues; </a:t>
            </a:r>
          </a:p>
          <a:p>
            <a:pPr lvl="1">
              <a:buClrTx/>
            </a:pPr>
            <a:r>
              <a:rPr lang="en-US" sz="2000" dirty="0"/>
              <a:t>Market segment impact; </a:t>
            </a:r>
          </a:p>
          <a:p>
            <a:pPr lvl="1">
              <a:buClrTx/>
            </a:pPr>
            <a:r>
              <a:rPr lang="en-US" sz="2000" dirty="0"/>
              <a:t>SEC/government filings; </a:t>
            </a:r>
          </a:p>
          <a:p>
            <a:pPr lvl="1">
              <a:buClrTx/>
            </a:pPr>
            <a:r>
              <a:rPr lang="en-US" sz="2000" dirty="0"/>
              <a:t>Form 5500 returns; and </a:t>
            </a:r>
          </a:p>
          <a:p>
            <a:pPr lvl="1">
              <a:buClrTx/>
            </a:pPr>
            <a:r>
              <a:rPr lang="en-US" sz="2000" dirty="0"/>
              <a:t>Referral information from </a:t>
            </a:r>
          </a:p>
          <a:p>
            <a:pPr lvl="2">
              <a:buClrTx/>
            </a:pPr>
            <a:r>
              <a:rPr lang="en-US" sz="1800" dirty="0"/>
              <a:t>DOL</a:t>
            </a:r>
            <a:r>
              <a:rPr lang="en-US" sz="1800" dirty="0" smtClean="0"/>
              <a:t>;</a:t>
            </a:r>
            <a:endParaRPr lang="en-US" sz="1800" dirty="0"/>
          </a:p>
          <a:p>
            <a:pPr lvl="2">
              <a:buClrTx/>
            </a:pPr>
            <a:r>
              <a:rPr lang="en-US" sz="1800" dirty="0"/>
              <a:t>Complaints</a:t>
            </a:r>
            <a:r>
              <a:rPr lang="en-US" sz="1800" dirty="0" smtClean="0"/>
              <a:t>;</a:t>
            </a:r>
            <a:endParaRPr lang="en-US" sz="1800" dirty="0"/>
          </a:p>
          <a:p>
            <a:pPr lvl="2">
              <a:buClrTx/>
            </a:pPr>
            <a:r>
              <a:rPr lang="en-US" sz="1800" dirty="0"/>
              <a:t>Field input</a:t>
            </a:r>
            <a:r>
              <a:rPr lang="en-US" sz="1800" dirty="0" smtClean="0"/>
              <a:t>;</a:t>
            </a:r>
            <a:endParaRPr lang="en-US" sz="1800" dirty="0"/>
          </a:p>
          <a:p>
            <a:pPr lvl="2">
              <a:buClrTx/>
            </a:pPr>
            <a:r>
              <a:rPr lang="en-US" sz="1800" dirty="0"/>
              <a:t>Tax shelter information; </a:t>
            </a:r>
            <a:r>
              <a:rPr lang="en-US" sz="1800" dirty="0" smtClean="0"/>
              <a:t>and</a:t>
            </a:r>
            <a:endParaRPr lang="en-US" sz="1800" dirty="0"/>
          </a:p>
          <a:p>
            <a:pPr lvl="2">
              <a:buClrTx/>
            </a:pPr>
            <a:r>
              <a:rPr lang="en-US" sz="1800" dirty="0"/>
              <a:t>Media </a:t>
            </a:r>
            <a:r>
              <a:rPr lang="en-US" sz="1800" dirty="0" smtClean="0"/>
              <a:t>attention</a:t>
            </a:r>
            <a:r>
              <a:rPr lang="en-US" sz="1800" dirty="0"/>
              <a:t>.</a:t>
            </a:r>
          </a:p>
          <a:p>
            <a:pPr lvl="1">
              <a:buClrTx/>
            </a:pPr>
            <a:r>
              <a:rPr lang="en-US" sz="2000" dirty="0"/>
              <a:t>Impact on plan participants</a:t>
            </a:r>
            <a:r>
              <a:rPr lang="en-US" sz="2000" dirty="0" smtClean="0"/>
              <a:t>;</a:t>
            </a:r>
            <a:endParaRPr lang="en-US" sz="2000" dirty="0"/>
          </a:p>
          <a:p>
            <a:pPr lvl="1">
              <a:buClrTx/>
            </a:pPr>
            <a:r>
              <a:rPr lang="en-US" sz="2000" dirty="0"/>
              <a:t>Input from Employee Plans Compliance Unit; and </a:t>
            </a:r>
          </a:p>
          <a:p>
            <a:pPr lvl="1">
              <a:buClrTx/>
            </a:pPr>
            <a:r>
              <a:rPr lang="en-US" sz="2000" dirty="0"/>
              <a:t>Withdrawal of Voluntary Compliance Program (VCP) requests</a:t>
            </a:r>
            <a:r>
              <a:rPr lang="en-US" sz="2000" dirty="0" smtClean="0"/>
              <a:t>.</a:t>
            </a:r>
            <a:endParaRPr lang="en-US" sz="2000" dirty="0"/>
          </a:p>
          <a:p>
            <a:pPr marL="82550" indent="0">
              <a:buClrTx/>
              <a:buNone/>
              <a:defRPr/>
            </a:pPr>
            <a:endParaRPr lang="en-US" dirty="0"/>
          </a:p>
          <a:p>
            <a:pPr lvl="1">
              <a:defRPr/>
            </a:pPr>
            <a:endParaRPr lang="en-US" sz="21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20619163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200" b="1" dirty="0">
                <a:effectLst/>
              </a:rPr>
              <a:t>Triggers for DOL Audits</a:t>
            </a:r>
          </a:p>
        </p:txBody>
      </p:sp>
      <p:sp>
        <p:nvSpPr>
          <p:cNvPr id="3" name="Content Placeholder 2"/>
          <p:cNvSpPr>
            <a:spLocks noGrp="1"/>
          </p:cNvSpPr>
          <p:nvPr>
            <p:ph idx="1"/>
          </p:nvPr>
        </p:nvSpPr>
        <p:spPr>
          <a:xfrm>
            <a:off x="1435100" y="1295400"/>
            <a:ext cx="7499350" cy="4953000"/>
          </a:xfrm>
        </p:spPr>
        <p:txBody>
          <a:bodyPr/>
          <a:lstStyle/>
          <a:p>
            <a:pPr>
              <a:buClrTx/>
            </a:pPr>
            <a:r>
              <a:rPr lang="en-US" sz="2800" dirty="0" smtClean="0"/>
              <a:t>From </a:t>
            </a:r>
            <a:r>
              <a:rPr lang="en-US" sz="2800" dirty="0"/>
              <a:t>DOL perspective, participant complaints is a chief reason for filing</a:t>
            </a:r>
            <a:r>
              <a:rPr lang="en-US" sz="2800" dirty="0" smtClean="0"/>
              <a:t>.</a:t>
            </a:r>
            <a:endParaRPr lang="en-US" sz="2800" dirty="0"/>
          </a:p>
          <a:p>
            <a:pPr>
              <a:buClrTx/>
            </a:pPr>
            <a:r>
              <a:rPr lang="en-US" sz="2800" dirty="0"/>
              <a:t>In addition to being tipped off by plan participants about possible issues, other regulators, such as IRS or SEC, may notify DOL of a matter for further investigation</a:t>
            </a:r>
            <a:r>
              <a:rPr lang="en-US" sz="2800" dirty="0" smtClean="0"/>
              <a:t>.</a:t>
            </a:r>
            <a:endParaRPr lang="en-US" sz="2800" dirty="0"/>
          </a:p>
          <a:p>
            <a:pPr>
              <a:buClrTx/>
            </a:pPr>
            <a:r>
              <a:rPr lang="en-US" sz="2800" dirty="0"/>
              <a:t>Audit or investigation may be launched as part of DOL’s national enforcement projects</a:t>
            </a:r>
            <a:r>
              <a:rPr lang="en-US" sz="2800" dirty="0" smtClean="0"/>
              <a:t>.</a:t>
            </a:r>
            <a:endParaRPr lang="en-US" sz="2800" dirty="0"/>
          </a:p>
          <a:p>
            <a:pPr>
              <a:buClrTx/>
            </a:pPr>
            <a:r>
              <a:rPr lang="en-US" sz="2800" dirty="0"/>
              <a:t>DOL may also select a plan for audit based </a:t>
            </a:r>
            <a:r>
              <a:rPr lang="en-US" sz="2800" dirty="0" smtClean="0"/>
              <a:t>on </a:t>
            </a:r>
            <a:r>
              <a:rPr lang="en-US" sz="2800" dirty="0"/>
              <a:t>unusual information reported or omitted on Form 5500</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5465776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499350" cy="838200"/>
          </a:xfrm>
        </p:spPr>
        <p:txBody>
          <a:bodyPr>
            <a:noAutofit/>
          </a:bodyPr>
          <a:lstStyle/>
          <a:p>
            <a:pPr algn="ctr"/>
            <a:r>
              <a:rPr lang="en-US" sz="3500" b="1" dirty="0" smtClean="0">
                <a:effectLst/>
              </a:rPr>
              <a:t/>
            </a:r>
            <a:br>
              <a:rPr lang="en-US" sz="3500" b="1" dirty="0" smtClean="0">
                <a:effectLst/>
              </a:rPr>
            </a:br>
            <a:r>
              <a:rPr lang="en-US" sz="3500" b="1" dirty="0" smtClean="0">
                <a:effectLst/>
              </a:rPr>
              <a:t/>
            </a:r>
            <a:br>
              <a:rPr lang="en-US" sz="3500" b="1" dirty="0" smtClean="0">
                <a:effectLst/>
              </a:rPr>
            </a:br>
            <a:r>
              <a:rPr lang="en-US" sz="3600" b="1" dirty="0">
                <a:effectLst/>
              </a:rPr>
              <a:t>Triggers for DOL Audits</a:t>
            </a:r>
            <a:br>
              <a:rPr lang="en-US" sz="3600" b="1" dirty="0">
                <a:effectLst/>
              </a:rPr>
            </a:br>
            <a:r>
              <a:rPr lang="en-US" sz="3500" b="1" dirty="0">
                <a:effectLst/>
              </a:rPr>
              <a:t/>
            </a:r>
            <a:br>
              <a:rPr lang="en-US" sz="3500" b="1" dirty="0">
                <a:effectLst/>
              </a:rPr>
            </a:br>
            <a:endParaRPr lang="en-US" sz="3500" b="1" dirty="0"/>
          </a:p>
        </p:txBody>
      </p:sp>
      <p:sp>
        <p:nvSpPr>
          <p:cNvPr id="3" name="Content Placeholder 2"/>
          <p:cNvSpPr>
            <a:spLocks noGrp="1"/>
          </p:cNvSpPr>
          <p:nvPr>
            <p:ph idx="1"/>
          </p:nvPr>
        </p:nvSpPr>
        <p:spPr>
          <a:xfrm>
            <a:off x="1435100" y="1219200"/>
            <a:ext cx="7499350" cy="5105400"/>
          </a:xfrm>
        </p:spPr>
        <p:txBody>
          <a:bodyPr/>
          <a:lstStyle/>
          <a:p>
            <a:pPr lvl="1">
              <a:buClrTx/>
            </a:pPr>
            <a:r>
              <a:rPr lang="en-US" sz="2400" dirty="0" smtClean="0"/>
              <a:t>Form </a:t>
            </a:r>
            <a:r>
              <a:rPr lang="en-US" sz="2400" dirty="0"/>
              <a:t>5500 red flags include</a:t>
            </a:r>
            <a:r>
              <a:rPr lang="en-US" sz="2400" dirty="0" smtClean="0"/>
              <a:t>:</a:t>
            </a:r>
            <a:endParaRPr lang="en-US" sz="2400" dirty="0"/>
          </a:p>
          <a:p>
            <a:pPr lvl="2">
              <a:buClrTx/>
            </a:pPr>
            <a:r>
              <a:rPr lang="en-US" sz="2000" dirty="0"/>
              <a:t>Excessive administrative </a:t>
            </a:r>
            <a:r>
              <a:rPr lang="en-US" sz="2000" dirty="0" smtClean="0"/>
              <a:t>fees</a:t>
            </a:r>
            <a:r>
              <a:rPr lang="en-US" sz="2000" dirty="0"/>
              <a:t>.</a:t>
            </a:r>
          </a:p>
          <a:p>
            <a:pPr>
              <a:buClrTx/>
            </a:pPr>
            <a:r>
              <a:rPr lang="en-US" sz="2800" dirty="0"/>
              <a:t>Uncommon investments, such as: </a:t>
            </a:r>
          </a:p>
          <a:p>
            <a:pPr lvl="1">
              <a:buClrTx/>
            </a:pPr>
            <a:r>
              <a:rPr lang="en-US" sz="2400" dirty="0"/>
              <a:t>partnerships and joint ventures; </a:t>
            </a:r>
          </a:p>
          <a:p>
            <a:pPr lvl="1">
              <a:buClrTx/>
            </a:pPr>
            <a:r>
              <a:rPr lang="en-US" sz="2400" dirty="0"/>
              <a:t>real estate; </a:t>
            </a:r>
          </a:p>
          <a:p>
            <a:pPr lvl="1">
              <a:buClrTx/>
            </a:pPr>
            <a:r>
              <a:rPr lang="en-US" sz="2400" dirty="0"/>
              <a:t>employer securities</a:t>
            </a:r>
            <a:r>
              <a:rPr lang="en-US" sz="2400" dirty="0" smtClean="0"/>
              <a:t>;</a:t>
            </a:r>
            <a:endParaRPr lang="en-US" sz="2400" dirty="0"/>
          </a:p>
          <a:p>
            <a:pPr lvl="1">
              <a:buClrTx/>
            </a:pPr>
            <a:r>
              <a:rPr lang="en-US" sz="2400" dirty="0"/>
              <a:t>employer real property</a:t>
            </a:r>
            <a:r>
              <a:rPr lang="en-US" sz="2400" dirty="0" smtClean="0"/>
              <a:t>;</a:t>
            </a:r>
            <a:endParaRPr lang="en-US" sz="2400" dirty="0"/>
          </a:p>
          <a:p>
            <a:pPr lvl="1">
              <a:buClrTx/>
            </a:pPr>
            <a:r>
              <a:rPr lang="en-US" sz="2400" dirty="0"/>
              <a:t>tangible personal property</a:t>
            </a:r>
            <a:r>
              <a:rPr lang="en-US" sz="2400" dirty="0" smtClean="0"/>
              <a:t>;</a:t>
            </a:r>
            <a:endParaRPr lang="en-US" sz="2400" dirty="0"/>
          </a:p>
          <a:p>
            <a:pPr lvl="1">
              <a:buClrTx/>
            </a:pPr>
            <a:r>
              <a:rPr lang="en-US" sz="2400" dirty="0"/>
              <a:t>loans to nonparticipant</a:t>
            </a:r>
            <a:r>
              <a:rPr lang="en-US" sz="2400" dirty="0" smtClean="0"/>
              <a:t>;</a:t>
            </a:r>
            <a:endParaRPr lang="en-US" sz="2400" dirty="0"/>
          </a:p>
          <a:p>
            <a:pPr lvl="1">
              <a:buClrTx/>
            </a:pPr>
            <a:r>
              <a:rPr lang="en-US" sz="2400" dirty="0"/>
              <a:t>Failure to transmit employee contributions; </a:t>
            </a:r>
          </a:p>
          <a:p>
            <a:pPr lvl="1">
              <a:buClrTx/>
            </a:pPr>
            <a:r>
              <a:rPr lang="en-US" sz="2400" dirty="0"/>
              <a:t>Loans or leases in default;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21741362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600" b="1" dirty="0" smtClean="0">
                <a:effectLst/>
              </a:rPr>
              <a:t>Triggers for DOL Audits</a:t>
            </a:r>
            <a:endParaRPr lang="en-US" sz="3600" b="1" dirty="0">
              <a:effectLst/>
            </a:endParaRPr>
          </a:p>
        </p:txBody>
      </p:sp>
      <p:sp>
        <p:nvSpPr>
          <p:cNvPr id="3" name="Content Placeholder 2"/>
          <p:cNvSpPr>
            <a:spLocks noGrp="1"/>
          </p:cNvSpPr>
          <p:nvPr>
            <p:ph idx="1"/>
          </p:nvPr>
        </p:nvSpPr>
        <p:spPr>
          <a:xfrm>
            <a:off x="1447800" y="1371600"/>
            <a:ext cx="7486650" cy="5029200"/>
          </a:xfrm>
        </p:spPr>
        <p:txBody>
          <a:bodyPr/>
          <a:lstStyle/>
          <a:p>
            <a:pPr lvl="1">
              <a:buClrTx/>
            </a:pPr>
            <a:r>
              <a:rPr lang="en-US" sz="2400" dirty="0" smtClean="0"/>
              <a:t>Nonexempt </a:t>
            </a:r>
            <a:r>
              <a:rPr lang="en-US" sz="2400" dirty="0"/>
              <a:t>party-in-interest transactions;</a:t>
            </a:r>
          </a:p>
          <a:p>
            <a:pPr lvl="1">
              <a:buClrTx/>
            </a:pPr>
            <a:r>
              <a:rPr lang="en-US" sz="2400" dirty="0"/>
              <a:t>Fraud or dishonesty losses;</a:t>
            </a:r>
          </a:p>
          <a:p>
            <a:pPr lvl="1">
              <a:buClrTx/>
            </a:pPr>
            <a:r>
              <a:rPr lang="en-US" sz="2400" dirty="0"/>
              <a:t>Hard to value assets; and</a:t>
            </a:r>
          </a:p>
          <a:p>
            <a:pPr lvl="1">
              <a:buClrTx/>
            </a:pPr>
            <a:r>
              <a:rPr lang="en-US" sz="2400" dirty="0"/>
              <a:t>Insufficient bonding. </a:t>
            </a:r>
          </a:p>
          <a:p>
            <a:pPr>
              <a:buClrTx/>
            </a:pPr>
            <a:r>
              <a:rPr lang="en-US" sz="2800" dirty="0"/>
              <a:t>Some audits occur randomly as the result of a selection of a plan in the regional office’s geographic area</a:t>
            </a:r>
            <a:r>
              <a:rPr lang="en-US" sz="2800" dirty="0" smtClean="0"/>
              <a:t>.</a:t>
            </a:r>
            <a:endParaRPr lang="en-US" sz="2800" dirty="0"/>
          </a:p>
          <a:p>
            <a:pPr>
              <a:buClrTx/>
            </a:pPr>
            <a:r>
              <a:rPr lang="en-US" sz="2800" dirty="0"/>
              <a:t>Reports in social media or the press, such as a significant corporate transaction</a:t>
            </a:r>
            <a:r>
              <a:rPr lang="en-US" sz="2800" dirty="0" smtClean="0"/>
              <a:t>.</a:t>
            </a:r>
            <a:endParaRPr lang="en-US" sz="2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15176537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200" b="1" dirty="0" smtClean="0">
                <a:effectLst/>
              </a:rPr>
              <a:t>Internal </a:t>
            </a:r>
            <a:r>
              <a:rPr lang="en-US" sz="3200" b="1" dirty="0">
                <a:effectLst/>
              </a:rPr>
              <a:t>Controls </a:t>
            </a:r>
          </a:p>
        </p:txBody>
      </p:sp>
      <p:sp>
        <p:nvSpPr>
          <p:cNvPr id="3" name="Content Placeholder 2"/>
          <p:cNvSpPr>
            <a:spLocks noGrp="1"/>
          </p:cNvSpPr>
          <p:nvPr>
            <p:ph idx="1"/>
          </p:nvPr>
        </p:nvSpPr>
        <p:spPr>
          <a:xfrm>
            <a:off x="1371600" y="1295400"/>
            <a:ext cx="7499350" cy="5334000"/>
          </a:xfrm>
        </p:spPr>
        <p:txBody>
          <a:bodyPr>
            <a:normAutofit fontScale="47500" lnSpcReduction="20000"/>
          </a:bodyPr>
          <a:lstStyle/>
          <a:p>
            <a:pPr>
              <a:buClrTx/>
            </a:pPr>
            <a:r>
              <a:rPr lang="en-US" sz="7400" dirty="0" smtClean="0"/>
              <a:t>Importance </a:t>
            </a:r>
            <a:r>
              <a:rPr lang="en-US" sz="7400" dirty="0"/>
              <a:t>of good internal controls. </a:t>
            </a:r>
          </a:p>
          <a:p>
            <a:pPr lvl="1">
              <a:buClrTx/>
            </a:pPr>
            <a:r>
              <a:rPr lang="en-US" sz="6200" dirty="0"/>
              <a:t>Can eliminate or reduce errors in plan operation</a:t>
            </a:r>
            <a:r>
              <a:rPr lang="en-US" sz="6200" dirty="0" smtClean="0"/>
              <a:t>.</a:t>
            </a:r>
            <a:endParaRPr lang="en-US" sz="6200" dirty="0"/>
          </a:p>
          <a:p>
            <a:pPr lvl="1">
              <a:buClrTx/>
            </a:pPr>
            <a:r>
              <a:rPr lang="en-US" sz="6200" dirty="0"/>
              <a:t>Allows plan sponsor to quickly identify errors to correct via self correction under EPCRS with minimal cost</a:t>
            </a:r>
            <a:r>
              <a:rPr lang="en-US" sz="6200" dirty="0" smtClean="0"/>
              <a:t>.</a:t>
            </a:r>
            <a:endParaRPr lang="en-US" sz="6200" dirty="0"/>
          </a:p>
          <a:p>
            <a:pPr lvl="1">
              <a:buClrTx/>
            </a:pPr>
            <a:r>
              <a:rPr lang="en-US" sz="6200" dirty="0"/>
              <a:t>Impacts Audit Closing Agreement Program (Audit CAP) sanction negotiations. </a:t>
            </a:r>
          </a:p>
          <a:p>
            <a:pPr lvl="1">
              <a:buClrTx/>
            </a:pPr>
            <a:r>
              <a:rPr lang="en-US" sz="6200" dirty="0"/>
              <a:t>Can keep the IRS audit focused. </a:t>
            </a:r>
          </a:p>
          <a:p>
            <a:pPr lvl="2">
              <a:buClrTx/>
            </a:pPr>
            <a:r>
              <a:rPr lang="en-US" sz="5500" dirty="0"/>
              <a:t>The IRS agent will evaluate the effectiveness of the plan’s internal controls to determine whether to perform a focused audit or just examine 3-5 issues, or expand the scope of the examination. </a:t>
            </a:r>
          </a:p>
          <a:p>
            <a:pPr lvl="2"/>
            <a:endParaRPr lang="en-US" sz="3300" dirty="0"/>
          </a:p>
          <a:p>
            <a:pPr marL="82550" lvl="0" indent="0">
              <a:buClrTx/>
              <a:buNone/>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1386531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600" b="1" dirty="0">
                <a:effectLst/>
              </a:rPr>
              <a:t>Internal Controls </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a:xfrm>
            <a:off x="1447800" y="1143000"/>
            <a:ext cx="7486650" cy="5562600"/>
          </a:xfrm>
        </p:spPr>
        <p:txBody>
          <a:bodyPr/>
          <a:lstStyle/>
          <a:p>
            <a:pPr lvl="1">
              <a:buClrTx/>
            </a:pPr>
            <a:r>
              <a:rPr lang="en-US" sz="2200" dirty="0" smtClean="0"/>
              <a:t>An </a:t>
            </a:r>
            <a:r>
              <a:rPr lang="en-US" sz="2200" dirty="0"/>
              <a:t>internal control interview helps the examiner determine whether plan in well run or has serious compliance risks that would give rise to expanding the audit. </a:t>
            </a:r>
          </a:p>
          <a:p>
            <a:pPr lvl="2">
              <a:buClrTx/>
            </a:pPr>
            <a:r>
              <a:rPr lang="en-US" sz="2000" dirty="0"/>
              <a:t>Can significantly reduce the time for conducting an IRS audit. </a:t>
            </a:r>
          </a:p>
          <a:p>
            <a:pPr lvl="2">
              <a:buClrTx/>
            </a:pPr>
            <a:r>
              <a:rPr lang="en-US" sz="2000" dirty="0"/>
              <a:t>Can shorten turnaround time on requests for further information during the audit. </a:t>
            </a:r>
          </a:p>
          <a:p>
            <a:pPr lvl="2">
              <a:buClrTx/>
            </a:pPr>
            <a:r>
              <a:rPr lang="en-US" sz="2000" dirty="0"/>
              <a:t>Can promote clear communication between IRS and plan sponsor/representative. </a:t>
            </a:r>
          </a:p>
          <a:p>
            <a:pPr>
              <a:buClrTx/>
            </a:pPr>
            <a:r>
              <a:rPr lang="en-US" sz="2200" dirty="0" smtClean="0"/>
              <a:t>At conclusion of audit, IRS agent will make every effort to ensure that a plan’ internal control systems are running smoothly. </a:t>
            </a:r>
          </a:p>
          <a:p>
            <a:pPr>
              <a:buClrTx/>
            </a:pPr>
            <a:r>
              <a:rPr lang="en-US" sz="2200" dirty="0" smtClean="0"/>
              <a:t>Throughout </a:t>
            </a:r>
            <a:r>
              <a:rPr lang="en-US" sz="2200" dirty="0"/>
              <a:t>presentation, references will be made to appropriate internal controls as set forth in the Qualified Self Audit Tool (QSAT) that the IRS has indicated that it will be looking for.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20683100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600" b="1" dirty="0">
                <a:effectLst/>
              </a:rPr>
              <a:t>Insufficient Internal Controls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257800"/>
          </a:xfrm>
        </p:spPr>
        <p:txBody>
          <a:bodyPr/>
          <a:lstStyle/>
          <a:p>
            <a:pPr>
              <a:buClrTx/>
            </a:pPr>
            <a:r>
              <a:rPr lang="en-US" dirty="0" smtClean="0"/>
              <a:t>Inaccurate </a:t>
            </a:r>
            <a:r>
              <a:rPr lang="en-US" dirty="0"/>
              <a:t>data in third party reports</a:t>
            </a:r>
            <a:r>
              <a:rPr lang="en-US" dirty="0" smtClean="0"/>
              <a:t>.</a:t>
            </a:r>
            <a:endParaRPr lang="en-US" dirty="0"/>
          </a:p>
          <a:p>
            <a:pPr lvl="1">
              <a:buClrTx/>
            </a:pPr>
            <a:r>
              <a:rPr lang="en-US" dirty="0"/>
              <a:t>Dates of hire and termination. </a:t>
            </a:r>
          </a:p>
          <a:p>
            <a:pPr lvl="1">
              <a:buClrTx/>
            </a:pPr>
            <a:r>
              <a:rPr lang="en-US" dirty="0"/>
              <a:t>Employees’ age and service. </a:t>
            </a:r>
          </a:p>
          <a:p>
            <a:pPr lvl="1">
              <a:buClrTx/>
            </a:pPr>
            <a:r>
              <a:rPr lang="en-US" dirty="0"/>
              <a:t>Compensation. </a:t>
            </a:r>
          </a:p>
          <a:p>
            <a:pPr>
              <a:buClrTx/>
            </a:pPr>
            <a:r>
              <a:rPr lang="en-US" dirty="0"/>
              <a:t>Decentralized payroll systems without internal controls. </a:t>
            </a:r>
          </a:p>
          <a:p>
            <a:pPr lvl="1">
              <a:buClrTx/>
            </a:pPr>
            <a:r>
              <a:rPr lang="en-US" dirty="0"/>
              <a:t>Each subsidiary determines eligibility, HCE status, and plan compensation on its own</a:t>
            </a:r>
            <a:r>
              <a:rPr lang="en-US" dirty="0" smtClean="0"/>
              <a:t>.</a:t>
            </a:r>
            <a:endParaRPr lang="en-US" dirty="0"/>
          </a:p>
          <a:p>
            <a:pPr>
              <a:buClrTx/>
            </a:pPr>
            <a:r>
              <a:rPr lang="en-US" dirty="0"/>
              <a:t>Form 5500 data fails to conform to actual records such as payroll data. </a:t>
            </a:r>
          </a:p>
          <a:p>
            <a:pPr marL="611187" lvl="2" indent="-282575">
              <a:spcBef>
                <a:spcPts val="600"/>
              </a:spcBef>
              <a:buSzPct val="80000"/>
              <a:buFont typeface="Wingdings 2" pitchFamily="18" charset="2"/>
              <a:buChar char=""/>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9110605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600" b="1" dirty="0">
                <a:effectLst/>
              </a:rPr>
              <a:t>Good Internal Controls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a:xfrm>
            <a:off x="1447800" y="1143000"/>
            <a:ext cx="7486650" cy="5257800"/>
          </a:xfrm>
        </p:spPr>
        <p:txBody>
          <a:bodyPr/>
          <a:lstStyle/>
          <a:p>
            <a:pPr>
              <a:buClrTx/>
            </a:pPr>
            <a:endParaRPr lang="en-US" sz="2500" dirty="0" smtClean="0"/>
          </a:p>
          <a:p>
            <a:pPr>
              <a:buClrTx/>
            </a:pPr>
            <a:r>
              <a:rPr lang="en-US" sz="2800" dirty="0" smtClean="0"/>
              <a:t>Segregation </a:t>
            </a:r>
            <a:r>
              <a:rPr lang="en-US" sz="2800" dirty="0"/>
              <a:t>of duties as between payroll and HR. </a:t>
            </a:r>
          </a:p>
          <a:p>
            <a:pPr>
              <a:buClrTx/>
            </a:pPr>
            <a:r>
              <a:rPr lang="en-US" sz="2800" dirty="0"/>
              <a:t>Knowledgeable and responsible personnel</a:t>
            </a:r>
            <a:r>
              <a:rPr lang="en-US" sz="2800" dirty="0" smtClean="0"/>
              <a:t>.</a:t>
            </a:r>
            <a:endParaRPr lang="en-US" sz="2800" dirty="0"/>
          </a:p>
          <a:p>
            <a:pPr>
              <a:buClrTx/>
            </a:pPr>
            <a:r>
              <a:rPr lang="en-US" sz="2800" dirty="0"/>
              <a:t>Good IT system</a:t>
            </a:r>
            <a:r>
              <a:rPr lang="en-US" sz="2800" dirty="0" smtClean="0"/>
              <a:t>.</a:t>
            </a:r>
            <a:endParaRPr lang="en-US" sz="2800" dirty="0"/>
          </a:p>
          <a:p>
            <a:pPr>
              <a:buClrTx/>
            </a:pPr>
            <a:r>
              <a:rPr lang="en-US" sz="2800" dirty="0"/>
              <a:t>Established systems. </a:t>
            </a:r>
          </a:p>
          <a:p>
            <a:pPr>
              <a:buClrTx/>
            </a:pPr>
            <a:r>
              <a:rPr lang="en-US" sz="2800" dirty="0"/>
              <a:t>Form 5500 returns accurately filed and reconciled.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1089847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b="1" dirty="0" smtClean="0">
                <a:effectLst/>
              </a:rPr>
              <a:t>Missing Terminated Vested Participants</a:t>
            </a:r>
            <a:endParaRPr lang="en-US" sz="3600" b="1" dirty="0">
              <a:effectLst/>
            </a:endParaRPr>
          </a:p>
        </p:txBody>
      </p:sp>
      <p:sp>
        <p:nvSpPr>
          <p:cNvPr id="3" name="Content Placeholder 2"/>
          <p:cNvSpPr>
            <a:spLocks noGrp="1"/>
          </p:cNvSpPr>
          <p:nvPr>
            <p:ph idx="1"/>
          </p:nvPr>
        </p:nvSpPr>
        <p:spPr/>
        <p:txBody>
          <a:bodyPr/>
          <a:lstStyle/>
          <a:p>
            <a:pPr>
              <a:buClrTx/>
            </a:pPr>
            <a:r>
              <a:rPr lang="en-US" sz="2800" dirty="0" smtClean="0"/>
              <a:t>In </a:t>
            </a:r>
            <a:r>
              <a:rPr lang="en-US" sz="2800" dirty="0"/>
              <a:t>recent years, this has been a hot button topic for the DOL. </a:t>
            </a:r>
          </a:p>
          <a:p>
            <a:pPr>
              <a:buClrTx/>
            </a:pPr>
            <a:r>
              <a:rPr lang="en-US" sz="2800" dirty="0"/>
              <a:t>Participants leaving significant amounts on the table, especially in tax-qualified defined benefit </a:t>
            </a:r>
            <a:r>
              <a:rPr lang="en-US" sz="2800" dirty="0" smtClean="0"/>
              <a:t>plans.</a:t>
            </a:r>
            <a:endParaRPr lang="en-US" sz="2800" dirty="0"/>
          </a:p>
          <a:p>
            <a:pPr>
              <a:buClrTx/>
            </a:pPr>
            <a:r>
              <a:rPr lang="en-US" sz="2800" dirty="0"/>
              <a:t>No clear guidance with respect to ongoing plans, particularly ongoing defined benefit pension </a:t>
            </a:r>
            <a:r>
              <a:rPr lang="en-US" sz="2800" dirty="0" smtClean="0"/>
              <a:t>plans.</a:t>
            </a:r>
            <a:endParaRPr lang="en-US" sz="2800" dirty="0"/>
          </a:p>
          <a:p>
            <a:pPr lvl="1">
              <a:buClrTx/>
            </a:pPr>
            <a:r>
              <a:rPr lang="en-US" sz="2400" dirty="0"/>
              <a:t>In absence of clear guidelines, this area is a concern, because of aggressive positions taken by DOL regional offices: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13</a:t>
            </a:fld>
            <a:endParaRPr lang="en-US" dirty="0"/>
          </a:p>
        </p:txBody>
      </p:sp>
    </p:spTree>
    <p:extLst>
      <p:ext uri="{BB962C8B-B14F-4D97-AF65-F5344CB8AC3E}">
        <p14:creationId xmlns:p14="http://schemas.microsoft.com/office/powerpoint/2010/main" val="2679646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b="1" dirty="0">
                <a:effectLst/>
              </a:rPr>
              <a:t>Missing Terminated Vested Participants</a:t>
            </a:r>
            <a:endParaRPr lang="en-US" sz="3600" b="1" dirty="0"/>
          </a:p>
        </p:txBody>
      </p:sp>
      <p:sp>
        <p:nvSpPr>
          <p:cNvPr id="3" name="Content Placeholder 2"/>
          <p:cNvSpPr>
            <a:spLocks noGrp="1"/>
          </p:cNvSpPr>
          <p:nvPr>
            <p:ph idx="1"/>
          </p:nvPr>
        </p:nvSpPr>
        <p:spPr>
          <a:xfrm>
            <a:off x="1435100" y="1447800"/>
            <a:ext cx="7499350" cy="5029200"/>
          </a:xfrm>
        </p:spPr>
        <p:txBody>
          <a:bodyPr/>
          <a:lstStyle/>
          <a:p>
            <a:pPr lvl="2">
              <a:buClrTx/>
            </a:pPr>
            <a:endParaRPr lang="en-US" sz="1800" dirty="0" smtClean="0"/>
          </a:p>
          <a:p>
            <a:pPr lvl="2">
              <a:buClrTx/>
            </a:pPr>
            <a:r>
              <a:rPr lang="en-US" sz="1800" dirty="0" smtClean="0"/>
              <a:t>Failure </a:t>
            </a:r>
            <a:r>
              <a:rPr lang="en-US" sz="1800" dirty="0"/>
              <a:t>to locate a plan participant may be a breach of fiduciary duty, even if relevant fiduciary complies with all of a plan’s procedures; </a:t>
            </a:r>
          </a:p>
          <a:p>
            <a:pPr lvl="2">
              <a:buClrTx/>
            </a:pPr>
            <a:r>
              <a:rPr lang="en-US" sz="1800" dirty="0"/>
              <a:t>Use of plan forfeiture account to reduce future employer contributions is a prohibited transaction, even if forfeited amounts are restored if participant is located; </a:t>
            </a:r>
          </a:p>
          <a:p>
            <a:pPr lvl="2">
              <a:buClrTx/>
            </a:pPr>
            <a:r>
              <a:rPr lang="en-US" sz="1800" dirty="0"/>
              <a:t>Plan participants who cannot be located must be searched for indefinitely; and </a:t>
            </a:r>
          </a:p>
          <a:p>
            <a:pPr lvl="2">
              <a:buClrTx/>
            </a:pPr>
            <a:r>
              <a:rPr lang="en-US" sz="1800" dirty="0"/>
              <a:t>There should be an annual plan search for missing participants, with a different search method to be used each year. </a:t>
            </a:r>
            <a:endParaRPr lang="en-US" sz="1000" dirty="0"/>
          </a:p>
          <a:p>
            <a:pPr>
              <a:buClrTx/>
            </a:pPr>
            <a:r>
              <a:rPr lang="en-US" sz="2400" dirty="0"/>
              <a:t>Reasonable due diligence steps could include. </a:t>
            </a:r>
          </a:p>
          <a:p>
            <a:pPr lvl="1">
              <a:buClrTx/>
            </a:pPr>
            <a:r>
              <a:rPr lang="en-US" sz="2000" dirty="0"/>
              <a:t>Reaching out to coworkers. </a:t>
            </a:r>
          </a:p>
          <a:p>
            <a:pPr lvl="1">
              <a:buClrTx/>
            </a:pPr>
            <a:r>
              <a:rPr lang="en-US" sz="2000" dirty="0"/>
              <a:t>Consulting beneficiaries under other plans. </a:t>
            </a:r>
          </a:p>
          <a:p>
            <a:pPr lvl="0">
              <a:buClrTx/>
            </a:pPr>
            <a:endParaRPr lang="en-US" sz="20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14</a:t>
            </a:fld>
            <a:endParaRPr lang="en-US" dirty="0"/>
          </a:p>
        </p:txBody>
      </p:sp>
    </p:spTree>
    <p:extLst>
      <p:ext uri="{BB962C8B-B14F-4D97-AF65-F5344CB8AC3E}">
        <p14:creationId xmlns:p14="http://schemas.microsoft.com/office/powerpoint/2010/main" val="1251525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b="1" dirty="0">
                <a:effectLst/>
              </a:rPr>
              <a:t>Late Movement of Elective </a:t>
            </a:r>
            <a:r>
              <a:rPr lang="en-US" sz="3600" b="1" dirty="0" smtClean="0">
                <a:effectLst/>
              </a:rPr>
              <a:t/>
            </a:r>
            <a:br>
              <a:rPr lang="en-US" sz="3600" b="1" dirty="0" smtClean="0">
                <a:effectLst/>
              </a:rPr>
            </a:br>
            <a:r>
              <a:rPr lang="en-US" sz="3600" b="1" dirty="0" smtClean="0">
                <a:effectLst/>
              </a:rPr>
              <a:t>Deferrals </a:t>
            </a:r>
            <a:r>
              <a:rPr lang="en-US" sz="3600" b="1" dirty="0">
                <a:effectLst/>
              </a:rPr>
              <a:t>Into 401(k) Plans</a:t>
            </a:r>
          </a:p>
        </p:txBody>
      </p:sp>
      <p:sp>
        <p:nvSpPr>
          <p:cNvPr id="3" name="Content Placeholder 2"/>
          <p:cNvSpPr>
            <a:spLocks noGrp="1"/>
          </p:cNvSpPr>
          <p:nvPr>
            <p:ph idx="1"/>
          </p:nvPr>
        </p:nvSpPr>
        <p:spPr>
          <a:xfrm>
            <a:off x="1435100" y="1447800"/>
            <a:ext cx="7499350" cy="5257800"/>
          </a:xfrm>
        </p:spPr>
        <p:txBody>
          <a:bodyPr/>
          <a:lstStyle/>
          <a:p>
            <a:pPr>
              <a:buClrTx/>
            </a:pPr>
            <a:r>
              <a:rPr lang="en-US" sz="2400" dirty="0" smtClean="0"/>
              <a:t>For </a:t>
            </a:r>
            <a:r>
              <a:rPr lang="en-US" sz="2400" dirty="0"/>
              <a:t>small plans, plans with fewer than 100 participants, participant contributions must be deposited into the plan no later than the 7</a:t>
            </a:r>
            <a:r>
              <a:rPr lang="en-US" sz="2400" baseline="30000" dirty="0"/>
              <a:t>th</a:t>
            </a:r>
            <a:r>
              <a:rPr lang="en-US" sz="2400" dirty="0"/>
              <a:t> business day following the day the amount would have been payable to the participant as wages in cash. </a:t>
            </a:r>
          </a:p>
          <a:p>
            <a:pPr lvl="1">
              <a:buClrTx/>
            </a:pPr>
            <a:r>
              <a:rPr lang="en-US" sz="2000" dirty="0"/>
              <a:t>If done treated as having been contributed to the plan as soon as such amounts are contributed on the earliest date such amounts can reasonably be segregated from employer’s general assets. </a:t>
            </a:r>
          </a:p>
          <a:p>
            <a:pPr>
              <a:buClrTx/>
            </a:pPr>
            <a:r>
              <a:rPr lang="en-US" sz="2400" dirty="0"/>
              <a:t>For other pension plans, maximum period is the 15</a:t>
            </a:r>
            <a:r>
              <a:rPr lang="en-US" sz="2400" baseline="30000" dirty="0"/>
              <a:t>th</a:t>
            </a:r>
            <a:r>
              <a:rPr lang="en-US" sz="2400" dirty="0"/>
              <a:t> business day of the month following the date in which the amounts would otherwise have been received by the employer in cash. </a:t>
            </a:r>
          </a:p>
          <a:p>
            <a:pPr lvl="1">
              <a:buClrTx/>
            </a:pPr>
            <a:r>
              <a:rPr lang="en-US" sz="2000" dirty="0"/>
              <a:t>This period is not a safe harbor.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15</a:t>
            </a:fld>
            <a:endParaRPr lang="en-US" dirty="0"/>
          </a:p>
        </p:txBody>
      </p:sp>
    </p:spTree>
    <p:extLst>
      <p:ext uri="{BB962C8B-B14F-4D97-AF65-F5344CB8AC3E}">
        <p14:creationId xmlns:p14="http://schemas.microsoft.com/office/powerpoint/2010/main" val="2877732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b="1" dirty="0">
                <a:effectLst/>
              </a:rPr>
              <a:t>Late Movement of Elective </a:t>
            </a:r>
            <a:br>
              <a:rPr lang="en-US" sz="3600" b="1" dirty="0">
                <a:effectLst/>
              </a:rPr>
            </a:br>
            <a:r>
              <a:rPr lang="en-US" sz="3600" b="1" dirty="0">
                <a:effectLst/>
              </a:rPr>
              <a:t>Deferrals Into 401(k) Plans</a:t>
            </a:r>
            <a:endParaRPr lang="en-US" sz="3600" b="1" dirty="0"/>
          </a:p>
        </p:txBody>
      </p:sp>
      <p:sp>
        <p:nvSpPr>
          <p:cNvPr id="3" name="Content Placeholder 2"/>
          <p:cNvSpPr>
            <a:spLocks noGrp="1"/>
          </p:cNvSpPr>
          <p:nvPr>
            <p:ph idx="1"/>
          </p:nvPr>
        </p:nvSpPr>
        <p:spPr/>
        <p:txBody>
          <a:bodyPr/>
          <a:lstStyle/>
          <a:p>
            <a:pPr>
              <a:buClrTx/>
            </a:pPr>
            <a:endParaRPr lang="en-US" sz="2400" dirty="0" smtClean="0"/>
          </a:p>
          <a:p>
            <a:pPr>
              <a:buClrTx/>
            </a:pPr>
            <a:r>
              <a:rPr lang="en-US" sz="2400" dirty="0" smtClean="0"/>
              <a:t>If </a:t>
            </a:r>
            <a:r>
              <a:rPr lang="en-US" sz="2400" dirty="0"/>
              <a:t>a plan contains specific language stating when the deposits will be made, for example, weekly with payroll, the terms of the plan must be followed. </a:t>
            </a:r>
          </a:p>
          <a:p>
            <a:pPr>
              <a:buClrTx/>
            </a:pPr>
            <a:r>
              <a:rPr lang="en-US" sz="2400" dirty="0"/>
              <a:t>Even in best run plans, payroll errors can occur. </a:t>
            </a:r>
          </a:p>
          <a:p>
            <a:pPr lvl="1">
              <a:buClrTx/>
            </a:pPr>
            <a:r>
              <a:rPr lang="en-US" sz="2000" dirty="0"/>
              <a:t>IRS internal control questions: </a:t>
            </a:r>
          </a:p>
          <a:p>
            <a:pPr lvl="2">
              <a:buClrTx/>
            </a:pPr>
            <a:r>
              <a:rPr lang="en-US" sz="1800" dirty="0"/>
              <a:t>How and when are employee deferrals remitted to the trust? </a:t>
            </a:r>
          </a:p>
          <a:p>
            <a:pPr lvl="2">
              <a:buClrTx/>
            </a:pPr>
            <a:r>
              <a:rPr lang="en-US" sz="1800" dirty="0"/>
              <a:t>Who verifies that deferrals allocated to participants’ accounts are correct? </a:t>
            </a:r>
          </a:p>
          <a:p>
            <a:pPr lvl="1">
              <a:buClrTx/>
            </a:pPr>
            <a:r>
              <a:rPr lang="en-US" sz="2000" dirty="0"/>
              <a:t>Avoiding late movement of elective deferrals. </a:t>
            </a:r>
          </a:p>
          <a:p>
            <a:pPr lvl="2">
              <a:buClrTx/>
            </a:pPr>
            <a:r>
              <a:rPr lang="en-US" sz="1800" dirty="0"/>
              <a:t>Monthly reconciliation of amounts to be forwarded to plan can reduce errors. </a:t>
            </a:r>
          </a:p>
          <a:p>
            <a:pPr lvl="2">
              <a:buClrTx/>
            </a:pPr>
            <a:r>
              <a:rPr lang="en-US" sz="1800" dirty="0"/>
              <a:t>A consistent procedure for deposits should be established.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16</a:t>
            </a:fld>
            <a:endParaRPr lang="en-US" dirty="0"/>
          </a:p>
        </p:txBody>
      </p:sp>
    </p:spTree>
    <p:extLst>
      <p:ext uri="{BB962C8B-B14F-4D97-AF65-F5344CB8AC3E}">
        <p14:creationId xmlns:p14="http://schemas.microsoft.com/office/powerpoint/2010/main" val="3077074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b="1" dirty="0">
                <a:effectLst/>
              </a:rPr>
              <a:t>Late Movement of Elective </a:t>
            </a:r>
            <a:br>
              <a:rPr lang="en-US" sz="3600" b="1" dirty="0">
                <a:effectLst/>
              </a:rPr>
            </a:br>
            <a:r>
              <a:rPr lang="en-US" sz="3600" b="1" dirty="0">
                <a:effectLst/>
              </a:rPr>
              <a:t>Deferrals Into 401(k) Plans</a:t>
            </a:r>
          </a:p>
        </p:txBody>
      </p:sp>
      <p:sp>
        <p:nvSpPr>
          <p:cNvPr id="3" name="Content Placeholder 2"/>
          <p:cNvSpPr>
            <a:spLocks noGrp="1"/>
          </p:cNvSpPr>
          <p:nvPr>
            <p:ph idx="1"/>
          </p:nvPr>
        </p:nvSpPr>
        <p:spPr>
          <a:xfrm>
            <a:off x="1435100" y="1447800"/>
            <a:ext cx="7499350" cy="4876800"/>
          </a:xfrm>
        </p:spPr>
        <p:txBody>
          <a:bodyPr/>
          <a:lstStyle/>
          <a:p>
            <a:pPr marL="82550" indent="0">
              <a:buClrTx/>
              <a:buNone/>
            </a:pPr>
            <a:endParaRPr lang="en-US" sz="900" dirty="0" smtClean="0"/>
          </a:p>
          <a:p>
            <a:pPr lvl="2"/>
            <a:endParaRPr lang="en-US" sz="1800" dirty="0" smtClean="0"/>
          </a:p>
          <a:p>
            <a:pPr lvl="2">
              <a:buClrTx/>
            </a:pPr>
            <a:r>
              <a:rPr lang="en-US" sz="1800" dirty="0" smtClean="0"/>
              <a:t>Coordinate </a:t>
            </a:r>
            <a:r>
              <a:rPr lang="en-US" sz="1800" dirty="0"/>
              <a:t>with payroll provider to determine the earliest date that deferral deposits can reasonably be segregated from general corporate assets, and establish procedures to ensure that deferral deposits are made by that date. </a:t>
            </a:r>
          </a:p>
          <a:p>
            <a:pPr lvl="2">
              <a:buClrTx/>
            </a:pPr>
            <a:r>
              <a:rPr lang="en-US" sz="1800" dirty="0"/>
              <a:t>If there has been a change in personnel, ensure that they have full understanding of deposit timing. </a:t>
            </a:r>
          </a:p>
          <a:p>
            <a:pPr>
              <a:buClrTx/>
            </a:pPr>
            <a:r>
              <a:rPr lang="en-US" sz="2400" b="1" dirty="0"/>
              <a:t>Note:  </a:t>
            </a:r>
            <a:r>
              <a:rPr lang="en-US" sz="2400" dirty="0"/>
              <a:t>Late movement of elective deferrals is a prohibited transaction, subject to an excise tax of 15% of the amount involved. </a:t>
            </a:r>
          </a:p>
          <a:p>
            <a:pPr lvl="1">
              <a:buClrTx/>
            </a:pPr>
            <a:r>
              <a:rPr lang="en-US" sz="2000" dirty="0" smtClean="0"/>
              <a:t>ERISA Attorney </a:t>
            </a:r>
            <a:r>
              <a:rPr lang="en-US" sz="2000" dirty="0"/>
              <a:t>should ensure Form 5330 is timely filed, and excise tax is calculated correctly.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17</a:t>
            </a:fld>
            <a:endParaRPr lang="en-US" dirty="0"/>
          </a:p>
        </p:txBody>
      </p:sp>
    </p:spTree>
    <p:extLst>
      <p:ext uri="{BB962C8B-B14F-4D97-AF65-F5344CB8AC3E}">
        <p14:creationId xmlns:p14="http://schemas.microsoft.com/office/powerpoint/2010/main" val="36758033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Committee or Trustees Meetings</a:t>
            </a:r>
          </a:p>
        </p:txBody>
      </p:sp>
      <p:sp>
        <p:nvSpPr>
          <p:cNvPr id="3" name="Content Placeholder 2"/>
          <p:cNvSpPr>
            <a:spLocks noGrp="1"/>
          </p:cNvSpPr>
          <p:nvPr>
            <p:ph idx="1"/>
          </p:nvPr>
        </p:nvSpPr>
        <p:spPr>
          <a:xfrm>
            <a:off x="1435100" y="1447800"/>
            <a:ext cx="7499350" cy="5029200"/>
          </a:xfrm>
        </p:spPr>
        <p:txBody>
          <a:bodyPr/>
          <a:lstStyle/>
          <a:p>
            <a:pPr>
              <a:buClrTx/>
            </a:pPr>
            <a:r>
              <a:rPr lang="en-US" sz="2200" dirty="0" smtClean="0"/>
              <a:t>ERISA </a:t>
            </a:r>
            <a:r>
              <a:rPr lang="en-US" sz="2200" dirty="0"/>
              <a:t>does not specify the frequency of committee meetings. </a:t>
            </a:r>
          </a:p>
          <a:p>
            <a:pPr lvl="1">
              <a:buClrTx/>
            </a:pPr>
            <a:r>
              <a:rPr lang="en-US" sz="2000" dirty="0"/>
              <a:t>A function of plan size. </a:t>
            </a:r>
          </a:p>
          <a:p>
            <a:pPr lvl="1">
              <a:buClrTx/>
            </a:pPr>
            <a:r>
              <a:rPr lang="en-US" sz="2000" dirty="0"/>
              <a:t>A minimum of two semi-annual meetings should be scheduled. </a:t>
            </a:r>
          </a:p>
          <a:p>
            <a:pPr lvl="2">
              <a:buClrTx/>
            </a:pPr>
            <a:r>
              <a:rPr lang="en-US" sz="1800" dirty="0"/>
              <a:t>Some plans hold quarterly meetings. </a:t>
            </a:r>
          </a:p>
          <a:p>
            <a:pPr>
              <a:buClrTx/>
            </a:pPr>
            <a:r>
              <a:rPr lang="en-US" sz="2200" dirty="0"/>
              <a:t>The prudence of an investment decision is determined based on the actions taken by the plan fiduciaries at the time the investment decision was made or is being monitored, and does not depend on the performance of the particular investment. </a:t>
            </a:r>
          </a:p>
          <a:p>
            <a:pPr>
              <a:buClrTx/>
            </a:pPr>
            <a:r>
              <a:rPr lang="en-US" sz="2200" dirty="0"/>
              <a:t>Committee or trustees minutes should document fully why an investment decision was made. </a:t>
            </a:r>
          </a:p>
          <a:p>
            <a:pPr lvl="1">
              <a:buClrTx/>
            </a:pPr>
            <a:r>
              <a:rPr lang="en-US" sz="2000" dirty="0"/>
              <a:t>Important that minutes be reviewed by counsel, to ensure there are no inadvertent ERISA violations. </a:t>
            </a:r>
          </a:p>
          <a:p>
            <a:pPr>
              <a:buClrTx/>
            </a:pPr>
            <a:endParaRPr lang="en-US" sz="21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18</a:t>
            </a:fld>
            <a:endParaRPr lang="en-US" dirty="0"/>
          </a:p>
        </p:txBody>
      </p:sp>
    </p:spTree>
    <p:extLst>
      <p:ext uri="{BB962C8B-B14F-4D97-AF65-F5344CB8AC3E}">
        <p14:creationId xmlns:p14="http://schemas.microsoft.com/office/powerpoint/2010/main" val="2270476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effectLst/>
              </a:rPr>
              <a:t>Investment Policy </a:t>
            </a:r>
            <a:r>
              <a:rPr lang="en-US" b="1" dirty="0" smtClean="0">
                <a:effectLst/>
              </a:rPr>
              <a:t>Statement</a:t>
            </a:r>
            <a:endParaRPr lang="en-US" b="1" dirty="0">
              <a:effectLst/>
            </a:endParaRPr>
          </a:p>
        </p:txBody>
      </p:sp>
      <p:sp>
        <p:nvSpPr>
          <p:cNvPr id="3" name="Content Placeholder 2"/>
          <p:cNvSpPr>
            <a:spLocks noGrp="1"/>
          </p:cNvSpPr>
          <p:nvPr>
            <p:ph idx="1"/>
          </p:nvPr>
        </p:nvSpPr>
        <p:spPr/>
        <p:txBody>
          <a:bodyPr/>
          <a:lstStyle/>
          <a:p>
            <a:pPr>
              <a:buClrTx/>
            </a:pPr>
            <a:r>
              <a:rPr lang="en-US" sz="2400" dirty="0" smtClean="0"/>
              <a:t>No </a:t>
            </a:r>
            <a:r>
              <a:rPr lang="en-US" sz="2400" dirty="0"/>
              <a:t>requirement under the Code or ERISA that a plan have an investment policy statement, but DOL will inquire about this, and it is a fiduciary best practice</a:t>
            </a:r>
            <a:r>
              <a:rPr lang="en-US" sz="2400" dirty="0" smtClean="0"/>
              <a:t>.</a:t>
            </a:r>
            <a:endParaRPr lang="en-US" sz="2400" dirty="0"/>
          </a:p>
          <a:p>
            <a:pPr lvl="1">
              <a:buClrTx/>
            </a:pPr>
            <a:r>
              <a:rPr lang="en-US" sz="2000" dirty="0"/>
              <a:t>Investment decisions should be consistent with Investment Policy Statement. </a:t>
            </a:r>
          </a:p>
          <a:p>
            <a:pPr>
              <a:buClrTx/>
            </a:pPr>
            <a:endParaRPr lang="en-US" sz="21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19</a:t>
            </a:fld>
            <a:endParaRPr lang="en-US" dirty="0"/>
          </a:p>
        </p:txBody>
      </p:sp>
    </p:spTree>
    <p:extLst>
      <p:ext uri="{BB962C8B-B14F-4D97-AF65-F5344CB8AC3E}">
        <p14:creationId xmlns:p14="http://schemas.microsoft.com/office/powerpoint/2010/main" val="1442409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3600" b="1" dirty="0" smtClean="0">
                <a:effectLst/>
              </a:rPr>
              <a:t/>
            </a:r>
            <a:br>
              <a:rPr lang="en-US" sz="3600" b="1" dirty="0" smtClean="0">
                <a:effectLst/>
              </a:rPr>
            </a:br>
            <a:r>
              <a:rPr lang="en-US" sz="3600" b="1" dirty="0" smtClean="0">
                <a:effectLst/>
              </a:rPr>
              <a:t>Payment </a:t>
            </a:r>
            <a:r>
              <a:rPr lang="en-US" sz="3600" b="1" dirty="0">
                <a:effectLst/>
              </a:rPr>
              <a:t>of Expenses From Plan Assets</a:t>
            </a:r>
            <a:r>
              <a:rPr lang="en-US" b="1" dirty="0">
                <a:effectLst/>
              </a:rPr>
              <a:t/>
            </a:r>
            <a:br>
              <a:rPr lang="en-US" b="1" dirty="0">
                <a:effectLst/>
              </a:rPr>
            </a:br>
            <a:r>
              <a:rPr lang="en-US" dirty="0">
                <a:effectLst/>
              </a:rPr>
              <a:t> </a:t>
            </a:r>
          </a:p>
        </p:txBody>
      </p:sp>
      <p:sp>
        <p:nvSpPr>
          <p:cNvPr id="3" name="Content Placeholder 2"/>
          <p:cNvSpPr>
            <a:spLocks noGrp="1"/>
          </p:cNvSpPr>
          <p:nvPr>
            <p:ph idx="1"/>
          </p:nvPr>
        </p:nvSpPr>
        <p:spPr/>
        <p:txBody>
          <a:bodyPr/>
          <a:lstStyle/>
          <a:p>
            <a:pPr>
              <a:buClrTx/>
            </a:pPr>
            <a:endParaRPr lang="en-US" sz="2400" dirty="0" smtClean="0"/>
          </a:p>
          <a:p>
            <a:pPr>
              <a:buClrTx/>
            </a:pPr>
            <a:r>
              <a:rPr lang="en-US" sz="2400" dirty="0" smtClean="0"/>
              <a:t>ERISA </a:t>
            </a:r>
            <a:r>
              <a:rPr lang="en-US" sz="2400" dirty="0"/>
              <a:t>permits reasonable administrative expenses to be paid from plan assets. </a:t>
            </a:r>
          </a:p>
          <a:p>
            <a:pPr>
              <a:buClrTx/>
            </a:pPr>
            <a:r>
              <a:rPr lang="en-US" sz="2400" dirty="0"/>
              <a:t>DOL and Supreme Court draw a distinction between settlor/business functions and fiduciary administrative functions</a:t>
            </a:r>
            <a:r>
              <a:rPr lang="en-US" sz="2400" dirty="0" smtClean="0"/>
              <a:t>.</a:t>
            </a:r>
            <a:endParaRPr lang="en-US" sz="2400" dirty="0"/>
          </a:p>
          <a:p>
            <a:pPr lvl="1">
              <a:buClrTx/>
            </a:pPr>
            <a:r>
              <a:rPr lang="en-US" sz="2000" dirty="0"/>
              <a:t>Settlor functions include plan design, adopting a plan, amending a plan, or terminating a plan. </a:t>
            </a:r>
          </a:p>
          <a:p>
            <a:pPr lvl="1">
              <a:buClrTx/>
            </a:pPr>
            <a:r>
              <a:rPr lang="en-US" sz="2000" dirty="0"/>
              <a:t>However, actions taken to implement a settlor function may be fiduciary in nature. </a:t>
            </a:r>
          </a:p>
          <a:p>
            <a:pPr marL="82550" indent="0">
              <a:buNone/>
            </a:pP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20</a:t>
            </a:fld>
            <a:endParaRPr lang="en-US" dirty="0"/>
          </a:p>
        </p:txBody>
      </p:sp>
    </p:spTree>
    <p:extLst>
      <p:ext uri="{BB962C8B-B14F-4D97-AF65-F5344CB8AC3E}">
        <p14:creationId xmlns:p14="http://schemas.microsoft.com/office/powerpoint/2010/main" val="4084231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smtClean="0">
                <a:effectLst/>
              </a:rPr>
              <a:t>Payment of Expenses From Plan Assets</a:t>
            </a:r>
            <a:endParaRPr lang="en-US" sz="3200" b="1" dirty="0">
              <a:effectLst/>
            </a:endParaRPr>
          </a:p>
        </p:txBody>
      </p:sp>
      <p:sp>
        <p:nvSpPr>
          <p:cNvPr id="3" name="Content Placeholder 2"/>
          <p:cNvSpPr>
            <a:spLocks noGrp="1"/>
          </p:cNvSpPr>
          <p:nvPr>
            <p:ph idx="1"/>
          </p:nvPr>
        </p:nvSpPr>
        <p:spPr/>
        <p:txBody>
          <a:bodyPr/>
          <a:lstStyle/>
          <a:p>
            <a:pPr>
              <a:buClrTx/>
            </a:pPr>
            <a:r>
              <a:rPr lang="en-US" sz="2400" dirty="0"/>
              <a:t>If an expense is a settlor matter, it cannot be paid from plan assets. </a:t>
            </a:r>
          </a:p>
          <a:p>
            <a:pPr lvl="1">
              <a:buClrTx/>
            </a:pPr>
            <a:r>
              <a:rPr lang="en-US" sz="2000" dirty="0"/>
              <a:t>A discussion with ERISA counsel or a consultant may contain both settlor and fiduciary</a:t>
            </a:r>
            <a:r>
              <a:rPr lang="en-US" sz="2000" dirty="0" smtClean="0"/>
              <a:t>.</a:t>
            </a:r>
            <a:endParaRPr lang="en-US" sz="1800" b="1" dirty="0"/>
          </a:p>
          <a:p>
            <a:pPr lvl="2">
              <a:buClrTx/>
            </a:pPr>
            <a:r>
              <a:rPr lang="en-US" sz="1800" b="1" dirty="0" smtClean="0"/>
              <a:t>Example</a:t>
            </a:r>
            <a:r>
              <a:rPr lang="en-US" sz="1800" b="1" dirty="0"/>
              <a:t>: </a:t>
            </a:r>
            <a:r>
              <a:rPr lang="en-US" sz="1800" dirty="0"/>
              <a:t> Discussion about low rate of participation in 401(k) plan, an administrative matter, becomes a settlor discussion if counsel or consultant suggests as a possible fix adoption of a safe harbor plan. </a:t>
            </a:r>
          </a:p>
          <a:p>
            <a:pPr lvl="2">
              <a:buClrTx/>
            </a:pPr>
            <a:endParaRPr lang="en-US" sz="17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21</a:t>
            </a:fld>
            <a:endParaRPr lang="en-US" dirty="0"/>
          </a:p>
        </p:txBody>
      </p:sp>
    </p:spTree>
    <p:extLst>
      <p:ext uri="{BB962C8B-B14F-4D97-AF65-F5344CB8AC3E}">
        <p14:creationId xmlns:p14="http://schemas.microsoft.com/office/powerpoint/2010/main" val="42627642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Plan Documents</a:t>
            </a:r>
            <a:endParaRPr lang="en-US" b="1" dirty="0">
              <a:effectLst/>
            </a:endParaRPr>
          </a:p>
        </p:txBody>
      </p:sp>
      <p:sp>
        <p:nvSpPr>
          <p:cNvPr id="3" name="Content Placeholder 2"/>
          <p:cNvSpPr>
            <a:spLocks noGrp="1"/>
          </p:cNvSpPr>
          <p:nvPr>
            <p:ph idx="1"/>
          </p:nvPr>
        </p:nvSpPr>
        <p:spPr>
          <a:xfrm>
            <a:off x="1435100" y="1447800"/>
            <a:ext cx="7499350" cy="5105400"/>
          </a:xfrm>
        </p:spPr>
        <p:txBody>
          <a:bodyPr/>
          <a:lstStyle/>
          <a:p>
            <a:pPr>
              <a:buClrTx/>
            </a:pPr>
            <a:r>
              <a:rPr lang="en-US" sz="2400" dirty="0" smtClean="0"/>
              <a:t>In </a:t>
            </a:r>
            <a:r>
              <a:rPr lang="en-US" sz="2400" dirty="0"/>
              <a:t>IRS audit, examiner will request plan documents, all plan amendments since last restatement; a favorable IRS determination letter; and Board or Committee action evidencing adoption of plan amendments. </a:t>
            </a:r>
          </a:p>
          <a:p>
            <a:pPr lvl="1">
              <a:buClrTx/>
            </a:pPr>
            <a:r>
              <a:rPr lang="en-US" sz="2000" dirty="0"/>
              <a:t>Issue:  Plan sponsors sometimes fail to execute, or fail to execute in a timely manner, plan amendments. </a:t>
            </a:r>
          </a:p>
          <a:p>
            <a:pPr lvl="2">
              <a:buClrTx/>
            </a:pPr>
            <a:r>
              <a:rPr lang="en-US" sz="1800" b="1" dirty="0"/>
              <a:t>Example:</a:t>
            </a:r>
            <a:r>
              <a:rPr lang="en-US" sz="1800" dirty="0"/>
              <a:t>  If a plan sponsor submitted proposed amendments in connection with a request for a favorable determination letter, such amendment needs to be adopted by the 91</a:t>
            </a:r>
            <a:r>
              <a:rPr lang="en-US" sz="1800" baseline="30000" dirty="0"/>
              <a:t>st</a:t>
            </a:r>
            <a:r>
              <a:rPr lang="en-US" sz="1800" dirty="0"/>
              <a:t> day after date of favorable determination letter. </a:t>
            </a:r>
          </a:p>
          <a:p>
            <a:pPr lvl="2">
              <a:buClrTx/>
            </a:pPr>
            <a:r>
              <a:rPr lang="en-US" sz="1800" dirty="0"/>
              <a:t>A restatement of a prototype plan needs to be executed. </a:t>
            </a:r>
          </a:p>
          <a:p>
            <a:pPr>
              <a:buClrTx/>
            </a:pPr>
            <a:endParaRPr lang="en-US" sz="25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22</a:t>
            </a:fld>
            <a:endParaRPr lang="en-US" dirty="0"/>
          </a:p>
        </p:txBody>
      </p:sp>
    </p:spTree>
    <p:extLst>
      <p:ext uri="{BB962C8B-B14F-4D97-AF65-F5344CB8AC3E}">
        <p14:creationId xmlns:p14="http://schemas.microsoft.com/office/powerpoint/2010/main" val="2156666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Plan Documents</a:t>
            </a:r>
            <a:endParaRPr lang="en-US" b="1" dirty="0">
              <a:effectLst/>
            </a:endParaRPr>
          </a:p>
        </p:txBody>
      </p:sp>
      <p:sp>
        <p:nvSpPr>
          <p:cNvPr id="3" name="Content Placeholder 2"/>
          <p:cNvSpPr>
            <a:spLocks noGrp="1"/>
          </p:cNvSpPr>
          <p:nvPr>
            <p:ph idx="1"/>
          </p:nvPr>
        </p:nvSpPr>
        <p:spPr>
          <a:xfrm>
            <a:off x="1435100" y="1447800"/>
            <a:ext cx="7499350" cy="4953000"/>
          </a:xfrm>
        </p:spPr>
        <p:txBody>
          <a:bodyPr/>
          <a:lstStyle/>
          <a:p>
            <a:pPr lvl="1">
              <a:buClrTx/>
            </a:pPr>
            <a:r>
              <a:rPr lang="en-US" sz="2000" dirty="0" smtClean="0"/>
              <a:t>Agent </a:t>
            </a:r>
            <a:r>
              <a:rPr lang="en-US" sz="2000" dirty="0"/>
              <a:t>will also verify that plan sponsor has adopted appropriate amendments to comply with statutory and administrative changes. </a:t>
            </a:r>
          </a:p>
          <a:p>
            <a:pPr lvl="1">
              <a:buClrTx/>
            </a:pPr>
            <a:r>
              <a:rPr lang="en-US" sz="2000" dirty="0"/>
              <a:t>If a plan sponsor makes a discretionary change to a plan--one not required by statute or IRS guidance--amendment needs to be adopted by the end of the plan year in which it first takes effect. </a:t>
            </a:r>
          </a:p>
          <a:p>
            <a:pPr>
              <a:buClrTx/>
            </a:pPr>
            <a:r>
              <a:rPr lang="en-US" sz="2200" dirty="0"/>
              <a:t>Internal control questions</a:t>
            </a:r>
            <a:r>
              <a:rPr lang="en-US" sz="2200" dirty="0" smtClean="0"/>
              <a:t>:</a:t>
            </a:r>
            <a:endParaRPr lang="en-US" sz="2200" dirty="0"/>
          </a:p>
          <a:p>
            <a:pPr lvl="1">
              <a:buClrTx/>
            </a:pPr>
            <a:r>
              <a:rPr lang="en-US" sz="2000" dirty="0"/>
              <a:t>Who has responsibility for ensuring that the plan document is amended in a timely fashion? </a:t>
            </a:r>
            <a:endParaRPr lang="en-US" sz="2000" dirty="0" smtClean="0"/>
          </a:p>
          <a:p>
            <a:pPr lvl="1">
              <a:buClrTx/>
            </a:pPr>
            <a:r>
              <a:rPr lang="en-US" sz="2000" dirty="0" smtClean="0"/>
              <a:t>What </a:t>
            </a:r>
            <a:r>
              <a:rPr lang="en-US" sz="2000" dirty="0"/>
              <a:t>is the process for correcting errors that are discovered in plan document? </a:t>
            </a:r>
            <a:endParaRPr lang="en-US" sz="2000" dirty="0" smtClean="0"/>
          </a:p>
          <a:p>
            <a:pPr>
              <a:buClrTx/>
            </a:pPr>
            <a:r>
              <a:rPr lang="en-US" sz="2200" dirty="0" smtClean="0"/>
              <a:t>Wagner Law Group’s Private Determination Letter Program</a:t>
            </a:r>
            <a:endParaRPr lang="en-US" sz="22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23</a:t>
            </a:fld>
            <a:endParaRPr lang="en-US" dirty="0"/>
          </a:p>
        </p:txBody>
      </p:sp>
    </p:spTree>
    <p:extLst>
      <p:ext uri="{BB962C8B-B14F-4D97-AF65-F5344CB8AC3E}">
        <p14:creationId xmlns:p14="http://schemas.microsoft.com/office/powerpoint/2010/main" val="29060734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Plan Documents</a:t>
            </a:r>
            <a:endParaRPr lang="en-US" b="1" dirty="0">
              <a:effectLst/>
            </a:endParaRPr>
          </a:p>
        </p:txBody>
      </p:sp>
      <p:sp>
        <p:nvSpPr>
          <p:cNvPr id="3" name="Content Placeholder 2"/>
          <p:cNvSpPr>
            <a:spLocks noGrp="1"/>
          </p:cNvSpPr>
          <p:nvPr>
            <p:ph idx="1"/>
          </p:nvPr>
        </p:nvSpPr>
        <p:spPr/>
        <p:txBody>
          <a:bodyPr/>
          <a:lstStyle/>
          <a:p>
            <a:pPr>
              <a:buClrTx/>
            </a:pPr>
            <a:endParaRPr lang="en-US" sz="2400" dirty="0" smtClean="0"/>
          </a:p>
          <a:p>
            <a:pPr>
              <a:buClrTx/>
            </a:pPr>
            <a:r>
              <a:rPr lang="en-US" sz="2400" dirty="0" smtClean="0"/>
              <a:t>Avoid </a:t>
            </a:r>
            <a:r>
              <a:rPr lang="en-US" sz="2400" dirty="0"/>
              <a:t>this error by </a:t>
            </a:r>
          </a:p>
          <a:p>
            <a:pPr lvl="1">
              <a:buClrTx/>
            </a:pPr>
            <a:r>
              <a:rPr lang="en-US" sz="2000" dirty="0"/>
              <a:t>Using a calendar that notes when plan amendments must be </a:t>
            </a:r>
            <a:r>
              <a:rPr lang="en-US" sz="2000" dirty="0" smtClean="0"/>
              <a:t>adopted</a:t>
            </a:r>
            <a:r>
              <a:rPr lang="en-US" sz="2000" dirty="0"/>
              <a:t>. </a:t>
            </a:r>
          </a:p>
          <a:p>
            <a:pPr lvl="1">
              <a:buClrTx/>
            </a:pPr>
            <a:r>
              <a:rPr lang="en-US" sz="2000" dirty="0"/>
              <a:t>Review plan document annually. </a:t>
            </a:r>
          </a:p>
          <a:p>
            <a:pPr lvl="1">
              <a:buClrTx/>
            </a:pPr>
            <a:r>
              <a:rPr lang="en-US" sz="2000" dirty="0"/>
              <a:t>Review the annual required amendments list issued by IRS. </a:t>
            </a:r>
          </a:p>
          <a:p>
            <a:pPr lvl="1">
              <a:buClrTx/>
            </a:pPr>
            <a:r>
              <a:rPr lang="en-US" sz="2000" dirty="0"/>
              <a:t>If using a prototype rather than an </a:t>
            </a:r>
            <a:r>
              <a:rPr lang="en-US" sz="2000" dirty="0" smtClean="0"/>
              <a:t>individually designed plan, maintain regular contact with company that sold the plan.</a:t>
            </a:r>
            <a:endParaRPr lang="en-US" dirty="0"/>
          </a:p>
          <a:p>
            <a:pPr lvl="1">
              <a:buClrTx/>
            </a:pPr>
            <a:endParaRPr lang="en-US" sz="2100" dirty="0"/>
          </a:p>
          <a:p>
            <a:pPr lvl="1">
              <a:buClrTx/>
            </a:pPr>
            <a:endParaRPr lang="en-US" sz="2100" dirty="0"/>
          </a:p>
          <a:p>
            <a:pPr>
              <a:buClrTx/>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24</a:t>
            </a:fld>
            <a:endParaRPr lang="en-US" dirty="0"/>
          </a:p>
        </p:txBody>
      </p:sp>
    </p:spTree>
    <p:extLst>
      <p:ext uri="{BB962C8B-B14F-4D97-AF65-F5344CB8AC3E}">
        <p14:creationId xmlns:p14="http://schemas.microsoft.com/office/powerpoint/2010/main" val="19978218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effectLst/>
              </a:rPr>
              <a:t/>
            </a:r>
            <a:br>
              <a:rPr lang="en-US" dirty="0" smtClean="0">
                <a:effectLst/>
              </a:rPr>
            </a:br>
            <a:r>
              <a:rPr lang="en-US" b="1" dirty="0" smtClean="0">
                <a:effectLst/>
              </a:rPr>
              <a:t>Correct </a:t>
            </a:r>
            <a:r>
              <a:rPr lang="en-US" b="1" dirty="0">
                <a:effectLst/>
              </a:rPr>
              <a:t>Application of Plan Terms</a:t>
            </a:r>
            <a:br>
              <a:rPr lang="en-US" b="1" dirty="0">
                <a:effectLst/>
              </a:rPr>
            </a:br>
            <a:endParaRPr lang="en-US" b="1" dirty="0"/>
          </a:p>
        </p:txBody>
      </p:sp>
      <p:sp>
        <p:nvSpPr>
          <p:cNvPr id="3" name="Content Placeholder 2"/>
          <p:cNvSpPr>
            <a:spLocks noGrp="1"/>
          </p:cNvSpPr>
          <p:nvPr>
            <p:ph idx="1"/>
          </p:nvPr>
        </p:nvSpPr>
        <p:spPr/>
        <p:txBody>
          <a:bodyPr/>
          <a:lstStyle/>
          <a:p>
            <a:pPr>
              <a:buClrTx/>
            </a:pPr>
            <a:r>
              <a:rPr lang="en-US" sz="2400" dirty="0" smtClean="0"/>
              <a:t>Agent </a:t>
            </a:r>
            <a:r>
              <a:rPr lang="en-US" sz="2400" dirty="0"/>
              <a:t>will review plan’s vesting schedule and definition of compensation to ensure not only that they are permissible under the Code, but that they have been applied correctly under the plan. </a:t>
            </a:r>
          </a:p>
          <a:p>
            <a:pPr lvl="1">
              <a:buClrTx/>
            </a:pPr>
            <a:r>
              <a:rPr lang="en-US" sz="2000" dirty="0"/>
              <a:t>Plan administrators need to understand the difference between elapsed time method of service crediting and hours of service method. </a:t>
            </a:r>
          </a:p>
          <a:p>
            <a:pPr lvl="1">
              <a:buClrTx/>
            </a:pPr>
            <a:r>
              <a:rPr lang="en-US" sz="2000" dirty="0"/>
              <a:t>Definition of compensation will determine whether an item such as the value of group term life insurance in excess of $50,000 is taken into account. </a:t>
            </a:r>
          </a:p>
          <a:p>
            <a:pPr lvl="1">
              <a:buClrTx/>
            </a:pPr>
            <a:r>
              <a:rPr lang="en-US" sz="2000" dirty="0"/>
              <a:t>Plan’s definition of compensation may be ambiguous. </a:t>
            </a:r>
          </a:p>
          <a:p>
            <a:pPr>
              <a:buClrTx/>
            </a:pP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25</a:t>
            </a:fld>
            <a:endParaRPr lang="en-US" dirty="0"/>
          </a:p>
        </p:txBody>
      </p:sp>
    </p:spTree>
    <p:extLst>
      <p:ext uri="{BB962C8B-B14F-4D97-AF65-F5344CB8AC3E}">
        <p14:creationId xmlns:p14="http://schemas.microsoft.com/office/powerpoint/2010/main" val="1779868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Correct Application of Plan Terms</a:t>
            </a:r>
            <a:endParaRPr lang="en-US" dirty="0"/>
          </a:p>
        </p:txBody>
      </p:sp>
      <p:sp>
        <p:nvSpPr>
          <p:cNvPr id="3" name="Content Placeholder 2"/>
          <p:cNvSpPr>
            <a:spLocks noGrp="1"/>
          </p:cNvSpPr>
          <p:nvPr>
            <p:ph idx="1"/>
          </p:nvPr>
        </p:nvSpPr>
        <p:spPr>
          <a:xfrm>
            <a:off x="1371600" y="1447800"/>
            <a:ext cx="7499350" cy="4800600"/>
          </a:xfrm>
        </p:spPr>
        <p:txBody>
          <a:bodyPr/>
          <a:lstStyle/>
          <a:p>
            <a:pPr lvl="2">
              <a:buClrTx/>
            </a:pPr>
            <a:r>
              <a:rPr lang="en-US" sz="1800" b="1" dirty="0"/>
              <a:t>Example:</a:t>
            </a:r>
            <a:r>
              <a:rPr lang="en-US" sz="1800" dirty="0"/>
              <a:t>  Includes normal regularly recurring payment of base salary, but excludes special payments. </a:t>
            </a:r>
            <a:r>
              <a:rPr lang="en-US" dirty="0"/>
              <a:t> </a:t>
            </a:r>
          </a:p>
          <a:p>
            <a:pPr lvl="1">
              <a:buClrTx/>
            </a:pPr>
            <a:r>
              <a:rPr lang="en-US" sz="2000" dirty="0"/>
              <a:t>S</a:t>
            </a:r>
            <a:r>
              <a:rPr lang="en-US" sz="2000" dirty="0" smtClean="0"/>
              <a:t>hould </a:t>
            </a:r>
            <a:r>
              <a:rPr lang="en-US" sz="2000" dirty="0"/>
              <a:t>spot check a sample of plan participants to confirm that plan’s vesting and compensation rules have been properly applied. </a:t>
            </a:r>
          </a:p>
          <a:p>
            <a:pPr lvl="1">
              <a:buClrTx/>
            </a:pPr>
            <a:r>
              <a:rPr lang="en-US" sz="2000" dirty="0"/>
              <a:t>If they have not been properly applied, may be possible to self-correct before an IRS audit. </a:t>
            </a:r>
          </a:p>
          <a:p>
            <a:pPr>
              <a:buClrTx/>
            </a:pPr>
            <a:r>
              <a:rPr lang="en-US" sz="2400" dirty="0"/>
              <a:t>Internal Control Questions</a:t>
            </a:r>
            <a:r>
              <a:rPr lang="en-US" sz="2400" dirty="0" smtClean="0"/>
              <a:t>:</a:t>
            </a:r>
            <a:endParaRPr lang="en-US" sz="2400" dirty="0"/>
          </a:p>
          <a:p>
            <a:pPr lvl="1">
              <a:buClrTx/>
            </a:pPr>
            <a:r>
              <a:rPr lang="en-US" sz="2000" dirty="0"/>
              <a:t>What is the plan’s definition of compensation? </a:t>
            </a:r>
          </a:p>
          <a:p>
            <a:pPr lvl="1">
              <a:buClrTx/>
            </a:pPr>
            <a:r>
              <a:rPr lang="en-US" sz="2000" dirty="0"/>
              <a:t>Who determines that participant’s compensation is based upon the payroll information? </a:t>
            </a:r>
          </a:p>
          <a:p>
            <a:pPr lvl="1">
              <a:buClrTx/>
            </a:pPr>
            <a:r>
              <a:rPr lang="en-US" sz="2000" dirty="0"/>
              <a:t>Who verifies that a participant’s compensation used for plan purposes matches the plan definition of compensation? </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26</a:t>
            </a:fld>
            <a:endParaRPr lang="en-US" dirty="0"/>
          </a:p>
        </p:txBody>
      </p:sp>
    </p:spTree>
    <p:extLst>
      <p:ext uri="{BB962C8B-B14F-4D97-AF65-F5344CB8AC3E}">
        <p14:creationId xmlns:p14="http://schemas.microsoft.com/office/powerpoint/2010/main" val="41787272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Correct Application of Plan Terms</a:t>
            </a:r>
            <a:endParaRPr lang="en-US" b="1" dirty="0">
              <a:effectLst/>
            </a:endParaRPr>
          </a:p>
        </p:txBody>
      </p:sp>
      <p:sp>
        <p:nvSpPr>
          <p:cNvPr id="3" name="Content Placeholder 2"/>
          <p:cNvSpPr>
            <a:spLocks noGrp="1"/>
          </p:cNvSpPr>
          <p:nvPr>
            <p:ph idx="1"/>
          </p:nvPr>
        </p:nvSpPr>
        <p:spPr/>
        <p:txBody>
          <a:bodyPr/>
          <a:lstStyle/>
          <a:p>
            <a:pPr>
              <a:buClrTx/>
            </a:pPr>
            <a:r>
              <a:rPr lang="en-US" sz="2400" dirty="0"/>
              <a:t>Avoid this error. </a:t>
            </a:r>
          </a:p>
          <a:p>
            <a:pPr lvl="1">
              <a:buClrTx/>
            </a:pPr>
            <a:r>
              <a:rPr lang="en-US" sz="2000" dirty="0"/>
              <a:t>Know plan document and all modifications, and compare to operational procedures. </a:t>
            </a:r>
          </a:p>
          <a:p>
            <a:pPr lvl="1">
              <a:buClrTx/>
            </a:pPr>
            <a:r>
              <a:rPr lang="en-US" sz="2000" dirty="0"/>
              <a:t>Know what third party administrators agreed to provide. </a:t>
            </a:r>
          </a:p>
          <a:p>
            <a:pPr lvl="2">
              <a:buClrTx/>
            </a:pPr>
            <a:r>
              <a:rPr lang="en-US" sz="1800" dirty="0"/>
              <a:t>Are they relying on plan sponsor for all information? </a:t>
            </a:r>
          </a:p>
          <a:p>
            <a:pPr lvl="1">
              <a:buClrTx/>
            </a:pPr>
            <a:r>
              <a:rPr lang="en-US" sz="2000" dirty="0"/>
              <a:t>If possible, consider simplifying the plan’s definition of compensation and using the same definition for multiple purposes.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27</a:t>
            </a:fld>
            <a:endParaRPr lang="en-US" dirty="0"/>
          </a:p>
        </p:txBody>
      </p:sp>
    </p:spTree>
    <p:extLst>
      <p:ext uri="{BB962C8B-B14F-4D97-AF65-F5344CB8AC3E}">
        <p14:creationId xmlns:p14="http://schemas.microsoft.com/office/powerpoint/2010/main" val="16572661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Eligible Participants</a:t>
            </a:r>
            <a:endParaRPr lang="en-US" b="1" dirty="0">
              <a:effectLst/>
            </a:endParaRPr>
          </a:p>
        </p:txBody>
      </p:sp>
      <p:sp>
        <p:nvSpPr>
          <p:cNvPr id="3" name="Content Placeholder 2"/>
          <p:cNvSpPr>
            <a:spLocks noGrp="1"/>
          </p:cNvSpPr>
          <p:nvPr>
            <p:ph idx="1"/>
          </p:nvPr>
        </p:nvSpPr>
        <p:spPr/>
        <p:txBody>
          <a:bodyPr/>
          <a:lstStyle/>
          <a:p>
            <a:pPr>
              <a:buClrTx/>
            </a:pPr>
            <a:r>
              <a:rPr lang="en-US" sz="2400" dirty="0"/>
              <a:t>Agent will determine whether all eligible employees are participating in the plan</a:t>
            </a:r>
            <a:r>
              <a:rPr lang="en-US" sz="2400" dirty="0" smtClean="0"/>
              <a:t>.</a:t>
            </a:r>
            <a:endParaRPr lang="en-US" sz="2400" dirty="0"/>
          </a:p>
          <a:p>
            <a:pPr>
              <a:buClrTx/>
            </a:pPr>
            <a:r>
              <a:rPr lang="en-US" sz="2400" dirty="0"/>
              <a:t>Internal control questions: </a:t>
            </a:r>
            <a:r>
              <a:rPr lang="en-US" dirty="0"/>
              <a:t> </a:t>
            </a:r>
          </a:p>
          <a:p>
            <a:pPr lvl="1">
              <a:buClrTx/>
            </a:pPr>
            <a:r>
              <a:rPr lang="en-US" sz="2000" dirty="0"/>
              <a:t>Who determines when an employee is eligible to participate in the plan? </a:t>
            </a:r>
          </a:p>
          <a:p>
            <a:pPr lvl="1">
              <a:buClrTx/>
            </a:pPr>
            <a:r>
              <a:rPr lang="en-US" sz="2000" dirty="0"/>
              <a:t>What steps does this person take to determine if an employee is eligible to participate? </a:t>
            </a:r>
          </a:p>
          <a:p>
            <a:pPr lvl="1">
              <a:buClrTx/>
            </a:pPr>
            <a:r>
              <a:rPr lang="en-US" sz="2000" dirty="0"/>
              <a:t>How does this person track the amount of service that this person has completed? </a:t>
            </a:r>
          </a:p>
          <a:p>
            <a:pPr lvl="1">
              <a:buClrTx/>
            </a:pPr>
            <a:r>
              <a:rPr lang="en-US" sz="2000" dirty="0"/>
              <a:t>How is an employee’s date of birth verified? </a:t>
            </a:r>
          </a:p>
          <a:p>
            <a:pPr lvl="1">
              <a:buClrTx/>
            </a:pPr>
            <a:r>
              <a:rPr lang="en-US" sz="2000" dirty="0"/>
              <a:t>Who is responsible for maintaining personnel records? </a:t>
            </a:r>
          </a:p>
          <a:p>
            <a:pPr marL="82550" indent="0">
              <a:buClrTx/>
              <a:buNone/>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28</a:t>
            </a:fld>
            <a:endParaRPr lang="en-US" dirty="0"/>
          </a:p>
        </p:txBody>
      </p:sp>
    </p:spTree>
    <p:extLst>
      <p:ext uri="{BB962C8B-B14F-4D97-AF65-F5344CB8AC3E}">
        <p14:creationId xmlns:p14="http://schemas.microsoft.com/office/powerpoint/2010/main" val="35566659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Eligible Participants</a:t>
            </a:r>
            <a:endParaRPr lang="en-US" b="1" dirty="0">
              <a:effectLst/>
            </a:endParaRPr>
          </a:p>
        </p:txBody>
      </p:sp>
      <p:sp>
        <p:nvSpPr>
          <p:cNvPr id="3" name="Content Placeholder 2"/>
          <p:cNvSpPr>
            <a:spLocks noGrp="1"/>
          </p:cNvSpPr>
          <p:nvPr>
            <p:ph idx="1"/>
          </p:nvPr>
        </p:nvSpPr>
        <p:spPr/>
        <p:txBody>
          <a:bodyPr/>
          <a:lstStyle/>
          <a:p>
            <a:pPr lvl="1">
              <a:buClrTx/>
            </a:pPr>
            <a:r>
              <a:rPr lang="en-US" sz="2000" dirty="0"/>
              <a:t>How is information from personnel records shared with the plan administrator? </a:t>
            </a:r>
          </a:p>
          <a:p>
            <a:pPr lvl="1">
              <a:buClrTx/>
            </a:pPr>
            <a:r>
              <a:rPr lang="en-US" sz="2000" dirty="0"/>
              <a:t>What steps are taken to notify employees that they are eligible to participate in the plan? </a:t>
            </a:r>
            <a:endParaRPr lang="en-US" sz="2000" dirty="0" smtClean="0"/>
          </a:p>
          <a:p>
            <a:pPr>
              <a:buClrTx/>
            </a:pPr>
            <a:r>
              <a:rPr lang="en-US" sz="2400" dirty="0" smtClean="0"/>
              <a:t>Avoid </a:t>
            </a:r>
            <a:r>
              <a:rPr lang="en-US" sz="2400" dirty="0"/>
              <a:t>this error by conducting annual self-audit and comparing plan operation to plan terms. </a:t>
            </a:r>
          </a:p>
          <a:p>
            <a:pPr lvl="1">
              <a:buClrTx/>
            </a:pPr>
            <a:r>
              <a:rPr lang="en-US" sz="2000" dirty="0"/>
              <a:t>Date of hire; </a:t>
            </a:r>
          </a:p>
          <a:p>
            <a:pPr lvl="1">
              <a:buClrTx/>
            </a:pPr>
            <a:r>
              <a:rPr lang="en-US" sz="2000" dirty="0" smtClean="0"/>
              <a:t>Date </a:t>
            </a:r>
            <a:r>
              <a:rPr lang="en-US" sz="2000" dirty="0"/>
              <a:t>of birth; </a:t>
            </a:r>
          </a:p>
          <a:p>
            <a:pPr lvl="1">
              <a:buClrTx/>
            </a:pPr>
            <a:r>
              <a:rPr lang="en-US" sz="2000" dirty="0"/>
              <a:t>Hours of service; and </a:t>
            </a:r>
          </a:p>
          <a:p>
            <a:pPr lvl="1">
              <a:buClrTx/>
            </a:pPr>
            <a:r>
              <a:rPr lang="en-US" sz="2000" dirty="0"/>
              <a:t>Entry date. </a:t>
            </a:r>
          </a:p>
          <a:p>
            <a:pPr lvl="1">
              <a:buClrTx/>
            </a:pPr>
            <a:endParaRPr lang="en-US"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29</a:t>
            </a:fld>
            <a:endParaRPr lang="en-US" dirty="0"/>
          </a:p>
        </p:txBody>
      </p:sp>
    </p:spTree>
    <p:extLst>
      <p:ext uri="{BB962C8B-B14F-4D97-AF65-F5344CB8AC3E}">
        <p14:creationId xmlns:p14="http://schemas.microsoft.com/office/powerpoint/2010/main" val="12507719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Eligible Participants</a:t>
            </a:r>
            <a:endParaRPr lang="en-US" b="1" dirty="0"/>
          </a:p>
        </p:txBody>
      </p:sp>
      <p:sp>
        <p:nvSpPr>
          <p:cNvPr id="3" name="Content Placeholder 2"/>
          <p:cNvSpPr>
            <a:spLocks noGrp="1"/>
          </p:cNvSpPr>
          <p:nvPr>
            <p:ph idx="1"/>
          </p:nvPr>
        </p:nvSpPr>
        <p:spPr/>
        <p:txBody>
          <a:bodyPr/>
          <a:lstStyle/>
          <a:p>
            <a:pPr>
              <a:buClrTx/>
            </a:pPr>
            <a:r>
              <a:rPr lang="en-US" dirty="0"/>
              <a:t>Review plan document. </a:t>
            </a:r>
          </a:p>
          <a:p>
            <a:pPr>
              <a:buClrTx/>
            </a:pPr>
            <a:r>
              <a:rPr lang="en-US" dirty="0"/>
              <a:t>Inspect payroll records. </a:t>
            </a:r>
          </a:p>
          <a:p>
            <a:pPr lvl="1">
              <a:buClrTx/>
            </a:pPr>
            <a:r>
              <a:rPr lang="en-US" dirty="0"/>
              <a:t>Inspect W-2 Forms.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30</a:t>
            </a:fld>
            <a:endParaRPr lang="en-US" dirty="0"/>
          </a:p>
        </p:txBody>
      </p:sp>
    </p:spTree>
    <p:extLst>
      <p:ext uri="{BB962C8B-B14F-4D97-AF65-F5344CB8AC3E}">
        <p14:creationId xmlns:p14="http://schemas.microsoft.com/office/powerpoint/2010/main" val="25846035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Top Heavy Testing Errors</a:t>
            </a:r>
            <a:endParaRPr lang="en-US" b="1" dirty="0"/>
          </a:p>
        </p:txBody>
      </p:sp>
      <p:sp>
        <p:nvSpPr>
          <p:cNvPr id="3" name="Content Placeholder 2"/>
          <p:cNvSpPr>
            <a:spLocks noGrp="1"/>
          </p:cNvSpPr>
          <p:nvPr>
            <p:ph idx="1"/>
          </p:nvPr>
        </p:nvSpPr>
        <p:spPr/>
        <p:txBody>
          <a:bodyPr/>
          <a:lstStyle/>
          <a:p>
            <a:pPr>
              <a:buClrTx/>
            </a:pPr>
            <a:r>
              <a:rPr lang="en-US" sz="2400" dirty="0"/>
              <a:t>If the plan is a small plan, the agent will determine whether the plan is top-heavy and, if so, whether the plan is being operated in accordance with its top-heavy procedures. </a:t>
            </a:r>
          </a:p>
          <a:p>
            <a:pPr>
              <a:buClrTx/>
            </a:pPr>
            <a:r>
              <a:rPr lang="en-US" sz="2400" dirty="0"/>
              <a:t>Internal control questions</a:t>
            </a:r>
            <a:r>
              <a:rPr lang="en-US" sz="2400" dirty="0" smtClean="0"/>
              <a:t>:</a:t>
            </a:r>
            <a:endParaRPr lang="en-US" sz="2400" dirty="0"/>
          </a:p>
          <a:p>
            <a:pPr lvl="1">
              <a:buClrTx/>
            </a:pPr>
            <a:r>
              <a:rPr lang="en-US" sz="2000" dirty="0"/>
              <a:t>Who completes the annual top-heavy testing for the plan? </a:t>
            </a:r>
          </a:p>
          <a:p>
            <a:pPr lvl="1">
              <a:buClrTx/>
            </a:pPr>
            <a:r>
              <a:rPr lang="en-US" sz="2000" dirty="0"/>
              <a:t>Who determines which participants are key employees</a:t>
            </a:r>
            <a:r>
              <a:rPr lang="en-US" sz="2000" dirty="0" smtClean="0"/>
              <a:t>?</a:t>
            </a:r>
            <a:endParaRPr lang="en-US" sz="2000" dirty="0"/>
          </a:p>
          <a:p>
            <a:pPr>
              <a:buClrTx/>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31</a:t>
            </a:fld>
            <a:endParaRPr lang="en-US" dirty="0"/>
          </a:p>
        </p:txBody>
      </p:sp>
    </p:spTree>
    <p:extLst>
      <p:ext uri="{BB962C8B-B14F-4D97-AF65-F5344CB8AC3E}">
        <p14:creationId xmlns:p14="http://schemas.microsoft.com/office/powerpoint/2010/main" val="18288172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Nondiscrimination Testing </a:t>
            </a:r>
            <a:r>
              <a:rPr lang="en-US" b="1" dirty="0" smtClean="0">
                <a:effectLst/>
              </a:rPr>
              <a:t>Errors</a:t>
            </a:r>
            <a:endParaRPr lang="en-US" b="1" dirty="0">
              <a:effectLst/>
            </a:endParaRPr>
          </a:p>
        </p:txBody>
      </p:sp>
      <p:sp>
        <p:nvSpPr>
          <p:cNvPr id="3" name="Content Placeholder 2"/>
          <p:cNvSpPr>
            <a:spLocks noGrp="1"/>
          </p:cNvSpPr>
          <p:nvPr>
            <p:ph idx="1"/>
          </p:nvPr>
        </p:nvSpPr>
        <p:spPr/>
        <p:txBody>
          <a:bodyPr/>
          <a:lstStyle/>
          <a:p>
            <a:pPr>
              <a:buClrTx/>
            </a:pPr>
            <a:r>
              <a:rPr lang="en-US" sz="2400" dirty="0"/>
              <a:t>The agent will verify that the allocations and/or accruals under the plan are not discriminatory under Code Section 401(a)(4). </a:t>
            </a:r>
          </a:p>
          <a:p>
            <a:pPr lvl="1">
              <a:buClrTx/>
            </a:pPr>
            <a:r>
              <a:rPr lang="en-US" sz="2000" dirty="0"/>
              <a:t>The agent’s review will be limited if the plan is a safe harbor 401(k) plan. </a:t>
            </a:r>
          </a:p>
          <a:p>
            <a:pPr>
              <a:buClrTx/>
            </a:pPr>
            <a:r>
              <a:rPr lang="en-US" sz="2400" dirty="0"/>
              <a:t>Internal control questions: </a:t>
            </a:r>
          </a:p>
          <a:p>
            <a:pPr lvl="1">
              <a:buClrTx/>
            </a:pPr>
            <a:r>
              <a:rPr lang="en-US" sz="2000" dirty="0"/>
              <a:t>Who completes the annual nondiscrimination testing for the plan? </a:t>
            </a:r>
          </a:p>
          <a:p>
            <a:pPr lvl="1">
              <a:buClrTx/>
            </a:pPr>
            <a:r>
              <a:rPr lang="en-US" sz="2000" dirty="0"/>
              <a:t>Who determines which participants are highly compensated? </a:t>
            </a:r>
          </a:p>
          <a:p>
            <a:pPr>
              <a:buClrTx/>
            </a:pPr>
            <a:r>
              <a:rPr lang="en-US" sz="2000" dirty="0"/>
              <a:t>Who reviews the annual testing to ensure that the correct data was used? </a:t>
            </a:r>
          </a:p>
          <a:p>
            <a:pPr>
              <a:buClrTx/>
            </a:pPr>
            <a:r>
              <a:rPr lang="en-US" sz="2000" dirty="0"/>
              <a:t>Who determines if there are any related employers that could cause a controlled group or an affiliated service group to exist?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32</a:t>
            </a:fld>
            <a:endParaRPr lang="en-US" dirty="0"/>
          </a:p>
        </p:txBody>
      </p:sp>
    </p:spTree>
    <p:extLst>
      <p:ext uri="{BB962C8B-B14F-4D97-AF65-F5344CB8AC3E}">
        <p14:creationId xmlns:p14="http://schemas.microsoft.com/office/powerpoint/2010/main" val="41081376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Nondiscrimination Testing Errors</a:t>
            </a:r>
            <a:endParaRPr lang="en-US" b="1" dirty="0">
              <a:effectLst/>
            </a:endParaRPr>
          </a:p>
        </p:txBody>
      </p:sp>
      <p:sp>
        <p:nvSpPr>
          <p:cNvPr id="3" name="Content Placeholder 2"/>
          <p:cNvSpPr>
            <a:spLocks noGrp="1"/>
          </p:cNvSpPr>
          <p:nvPr>
            <p:ph idx="1"/>
          </p:nvPr>
        </p:nvSpPr>
        <p:spPr/>
        <p:txBody>
          <a:bodyPr/>
          <a:lstStyle/>
          <a:p>
            <a:pPr lvl="1">
              <a:buClrTx/>
            </a:pPr>
            <a:endParaRPr lang="en-US" sz="2000" dirty="0" smtClean="0"/>
          </a:p>
          <a:p>
            <a:pPr lvl="1">
              <a:buClrTx/>
            </a:pPr>
            <a:r>
              <a:rPr lang="en-US" sz="2000" dirty="0" smtClean="0"/>
              <a:t>Who </a:t>
            </a:r>
            <a:r>
              <a:rPr lang="en-US" sz="2000" dirty="0"/>
              <a:t>verifies deferrals allocated to participants’ accounts are correct? </a:t>
            </a:r>
          </a:p>
          <a:p>
            <a:pPr lvl="1">
              <a:buClrTx/>
            </a:pPr>
            <a:r>
              <a:rPr lang="en-US" sz="2000" dirty="0"/>
              <a:t>Who determines whether participants’ compensation for deferral purposes is correct? </a:t>
            </a:r>
          </a:p>
          <a:p>
            <a:pPr lvl="1">
              <a:buClrTx/>
            </a:pPr>
            <a:r>
              <a:rPr lang="en-US" sz="2000" dirty="0"/>
              <a:t>How are matching and nonelective contribution amounts determined? </a:t>
            </a:r>
          </a:p>
          <a:p>
            <a:pPr lvl="1">
              <a:buClrTx/>
            </a:pPr>
            <a:r>
              <a:rPr lang="en-US" sz="2000" dirty="0"/>
              <a:t>Who ensures that each participant receives the correct matching and/or nonelective contribution? </a:t>
            </a:r>
          </a:p>
          <a:p>
            <a:pPr>
              <a:buClrTx/>
            </a:pPr>
            <a:r>
              <a:rPr lang="en-US" sz="2400" dirty="0"/>
              <a:t>IF ADP and/or ACP tests are being failed, consider a safe harbor or automatic enrollment plan design.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33</a:t>
            </a:fld>
            <a:endParaRPr lang="en-US" dirty="0"/>
          </a:p>
        </p:txBody>
      </p:sp>
    </p:spTree>
    <p:extLst>
      <p:ext uri="{BB962C8B-B14F-4D97-AF65-F5344CB8AC3E}">
        <p14:creationId xmlns:p14="http://schemas.microsoft.com/office/powerpoint/2010/main" val="2542089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Excess Elective Deferrals</a:t>
            </a:r>
            <a:endParaRPr lang="en-US" b="1" dirty="0">
              <a:effectLst/>
            </a:endParaRPr>
          </a:p>
        </p:txBody>
      </p:sp>
      <p:sp>
        <p:nvSpPr>
          <p:cNvPr id="3" name="Content Placeholder 2"/>
          <p:cNvSpPr>
            <a:spLocks noGrp="1"/>
          </p:cNvSpPr>
          <p:nvPr>
            <p:ph idx="1"/>
          </p:nvPr>
        </p:nvSpPr>
        <p:spPr/>
        <p:txBody>
          <a:bodyPr/>
          <a:lstStyle/>
          <a:p>
            <a:pPr>
              <a:buClrTx/>
            </a:pPr>
            <a:endParaRPr lang="en-US" sz="2400" dirty="0" smtClean="0"/>
          </a:p>
          <a:p>
            <a:pPr>
              <a:buClrTx/>
            </a:pPr>
            <a:r>
              <a:rPr lang="en-US" sz="2400" dirty="0" smtClean="0"/>
              <a:t>Elective </a:t>
            </a:r>
            <a:r>
              <a:rPr lang="en-US" sz="2400" dirty="0"/>
              <a:t>deferrals were not limited to the amount under Code Section 402(g) for the taxable year ($18,500 in 2018) and excess deferrals were not distributed. </a:t>
            </a:r>
            <a:endParaRPr lang="en-US" sz="2400" dirty="0" smtClean="0"/>
          </a:p>
          <a:p>
            <a:pPr marL="82550" indent="0">
              <a:buClrTx/>
              <a:buNone/>
            </a:pPr>
            <a:endParaRPr lang="en-US" sz="2400" dirty="0"/>
          </a:p>
          <a:p>
            <a:pPr>
              <a:buClrTx/>
            </a:pPr>
            <a:r>
              <a:rPr lang="en-US" sz="2400" dirty="0"/>
              <a:t>Avoid this error by working with plan administrators to ensure that they have sufficient payroll information to verify Code Section 402(g) limits were satisfied.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34</a:t>
            </a:fld>
            <a:endParaRPr lang="en-US" dirty="0"/>
          </a:p>
        </p:txBody>
      </p:sp>
    </p:spTree>
    <p:extLst>
      <p:ext uri="{BB962C8B-B14F-4D97-AF65-F5344CB8AC3E}">
        <p14:creationId xmlns:p14="http://schemas.microsoft.com/office/powerpoint/2010/main" val="39487477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Loans	</a:t>
            </a:r>
            <a:endParaRPr lang="en-US" b="1" dirty="0">
              <a:effectLst/>
            </a:endParaRPr>
          </a:p>
        </p:txBody>
      </p:sp>
      <p:sp>
        <p:nvSpPr>
          <p:cNvPr id="3" name="Content Placeholder 2"/>
          <p:cNvSpPr>
            <a:spLocks noGrp="1"/>
          </p:cNvSpPr>
          <p:nvPr>
            <p:ph idx="1"/>
          </p:nvPr>
        </p:nvSpPr>
        <p:spPr/>
        <p:txBody>
          <a:bodyPr/>
          <a:lstStyle/>
          <a:p>
            <a:pPr>
              <a:buClrTx/>
            </a:pPr>
            <a:r>
              <a:rPr lang="en-US" sz="2400" dirty="0"/>
              <a:t>Error: Plan loans do not comply with the requirements of Code Section 72(p) such as 5-year terms and substantial level amortization or are prohibited transactions Code Section 4975. </a:t>
            </a:r>
          </a:p>
          <a:p>
            <a:pPr>
              <a:buClrTx/>
            </a:pPr>
            <a:r>
              <a:rPr lang="en-US" sz="2400" dirty="0"/>
              <a:t>Avoid error by reviewing each participant loan, including loan amount, term of the loan, and repayment terms. </a:t>
            </a:r>
          </a:p>
          <a:p>
            <a:pPr>
              <a:buClrTx/>
            </a:pPr>
            <a:r>
              <a:rPr lang="en-US" sz="2400" dirty="0"/>
              <a:t>Ensure there are procedures in place to prevent loans that would be prohibited transactions or would violate Code Section 72(p).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35</a:t>
            </a:fld>
            <a:endParaRPr lang="en-US" dirty="0"/>
          </a:p>
        </p:txBody>
      </p:sp>
    </p:spTree>
    <p:extLst>
      <p:ext uri="{BB962C8B-B14F-4D97-AF65-F5344CB8AC3E}">
        <p14:creationId xmlns:p14="http://schemas.microsoft.com/office/powerpoint/2010/main" val="25515537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Loans</a:t>
            </a:r>
            <a:endParaRPr lang="en-US" b="1" dirty="0">
              <a:effectLst/>
            </a:endParaRPr>
          </a:p>
        </p:txBody>
      </p:sp>
      <p:sp>
        <p:nvSpPr>
          <p:cNvPr id="3" name="Content Placeholder 2"/>
          <p:cNvSpPr>
            <a:spLocks noGrp="1"/>
          </p:cNvSpPr>
          <p:nvPr>
            <p:ph idx="1"/>
          </p:nvPr>
        </p:nvSpPr>
        <p:spPr/>
        <p:txBody>
          <a:bodyPr/>
          <a:lstStyle/>
          <a:p>
            <a:pPr>
              <a:buClrTx/>
            </a:pPr>
            <a:r>
              <a:rPr lang="en-US" sz="2800" dirty="0"/>
              <a:t>Internal control questions</a:t>
            </a:r>
            <a:r>
              <a:rPr lang="en-US" sz="2800" dirty="0" smtClean="0"/>
              <a:t>:</a:t>
            </a:r>
            <a:endParaRPr lang="en-US" sz="2800" dirty="0"/>
          </a:p>
          <a:p>
            <a:pPr lvl="1">
              <a:buClrTx/>
            </a:pPr>
            <a:r>
              <a:rPr lang="en-US" sz="2400" dirty="0"/>
              <a:t>Who verifies the plan’s loan provisions? </a:t>
            </a:r>
          </a:p>
          <a:p>
            <a:pPr lvl="1">
              <a:buClrTx/>
            </a:pPr>
            <a:r>
              <a:rPr lang="en-US" sz="2400" dirty="0"/>
              <a:t>How does a participant request a loan from the plan? </a:t>
            </a:r>
          </a:p>
          <a:p>
            <a:pPr lvl="1">
              <a:buClrTx/>
            </a:pPr>
            <a:r>
              <a:rPr lang="en-US" sz="2400" dirty="0"/>
              <a:t>How are loan applications reviewed and approved? </a:t>
            </a:r>
          </a:p>
          <a:p>
            <a:pPr lvl="1">
              <a:buClrTx/>
            </a:pPr>
            <a:r>
              <a:rPr lang="en-US" sz="2400" dirty="0"/>
              <a:t>Who reviews and approves requests for loans? </a:t>
            </a:r>
          </a:p>
          <a:p>
            <a:pPr lvl="1">
              <a:buClrTx/>
            </a:pPr>
            <a:r>
              <a:rPr lang="en-US" sz="2400" dirty="0"/>
              <a:t>Who determines a participant’s maximum loan amount? </a:t>
            </a:r>
          </a:p>
          <a:p>
            <a:pPr lvl="1">
              <a:buClrTx/>
            </a:pPr>
            <a:r>
              <a:rPr lang="en-US" sz="2400" dirty="0"/>
              <a:t>How is the loan delivered from the trust to the participant?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36</a:t>
            </a:fld>
            <a:endParaRPr lang="en-US" dirty="0"/>
          </a:p>
        </p:txBody>
      </p:sp>
    </p:spTree>
    <p:extLst>
      <p:ext uri="{BB962C8B-B14F-4D97-AF65-F5344CB8AC3E}">
        <p14:creationId xmlns:p14="http://schemas.microsoft.com/office/powerpoint/2010/main" val="2156884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Hardship Withdrawals</a:t>
            </a:r>
            <a:endParaRPr lang="en-US" b="1" dirty="0">
              <a:effectLst/>
            </a:endParaRPr>
          </a:p>
        </p:txBody>
      </p:sp>
      <p:sp>
        <p:nvSpPr>
          <p:cNvPr id="3" name="Content Placeholder 2"/>
          <p:cNvSpPr>
            <a:spLocks noGrp="1"/>
          </p:cNvSpPr>
          <p:nvPr>
            <p:ph idx="1"/>
          </p:nvPr>
        </p:nvSpPr>
        <p:spPr/>
        <p:txBody>
          <a:bodyPr/>
          <a:lstStyle/>
          <a:p>
            <a:pPr>
              <a:buClrTx/>
            </a:pPr>
            <a:r>
              <a:rPr lang="en-US" sz="2400" dirty="0"/>
              <a:t>If hardship withdrawals have been made and the plan does not provide for them, the plan should be amended retroactively to allow for hardship distributions.  </a:t>
            </a:r>
          </a:p>
          <a:p>
            <a:pPr>
              <a:buClrTx/>
            </a:pPr>
            <a:r>
              <a:rPr lang="en-US" sz="2400" dirty="0"/>
              <a:t>If impermissible hardship withdrawal distributions have been made, participants should return the amounts distributed plus earnings. </a:t>
            </a:r>
          </a:p>
          <a:p>
            <a:pPr>
              <a:buClrTx/>
            </a:pPr>
            <a:r>
              <a:rPr lang="en-US" sz="2400" dirty="0"/>
              <a:t>Avoid this error by familiarity with the Plan’s hardship withdrawal provisions, and ensuring these provisions are followed. </a:t>
            </a:r>
          </a:p>
          <a:p>
            <a:pPr>
              <a:buClrTx/>
            </a:pPr>
            <a:r>
              <a:rPr lang="en-US" sz="2400" dirty="0"/>
              <a:t>Ensure plan administrators and payroll offices share the plan’s hardship distribution information.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37</a:t>
            </a:fld>
            <a:endParaRPr lang="en-US" dirty="0"/>
          </a:p>
        </p:txBody>
      </p:sp>
    </p:spTree>
    <p:extLst>
      <p:ext uri="{BB962C8B-B14F-4D97-AF65-F5344CB8AC3E}">
        <p14:creationId xmlns:p14="http://schemas.microsoft.com/office/powerpoint/2010/main" val="14300807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Hardship Withdrawals</a:t>
            </a:r>
            <a:endParaRPr lang="en-US" b="1" dirty="0">
              <a:effectLst/>
            </a:endParaRPr>
          </a:p>
        </p:txBody>
      </p:sp>
      <p:sp>
        <p:nvSpPr>
          <p:cNvPr id="3" name="Content Placeholder 2"/>
          <p:cNvSpPr>
            <a:spLocks noGrp="1"/>
          </p:cNvSpPr>
          <p:nvPr>
            <p:ph idx="1"/>
          </p:nvPr>
        </p:nvSpPr>
        <p:spPr/>
        <p:txBody>
          <a:bodyPr/>
          <a:lstStyle/>
          <a:p>
            <a:pPr>
              <a:buClrTx/>
            </a:pPr>
            <a:r>
              <a:rPr lang="en-US" sz="2800" dirty="0"/>
              <a:t>Internal control questions</a:t>
            </a:r>
            <a:r>
              <a:rPr lang="en-US" sz="2800" dirty="0" smtClean="0"/>
              <a:t>:</a:t>
            </a:r>
            <a:endParaRPr lang="en-US" sz="2800" dirty="0"/>
          </a:p>
          <a:p>
            <a:pPr lvl="1">
              <a:buClrTx/>
            </a:pPr>
            <a:r>
              <a:rPr lang="en-US" sz="2400" dirty="0"/>
              <a:t>Are distributions only made on account of an immediate and heavy financial need and only for the amount necessary to satisfy that need? </a:t>
            </a:r>
          </a:p>
          <a:p>
            <a:pPr lvl="1">
              <a:buClrTx/>
            </a:pPr>
            <a:r>
              <a:rPr lang="en-US" sz="2400" dirty="0"/>
              <a:t>Is the amount of the hardship withdrawal in excess of the amount needed to relieve the financial need of an employee? </a:t>
            </a:r>
          </a:p>
          <a:p>
            <a:pPr lvl="1">
              <a:buClrTx/>
            </a:pPr>
            <a:r>
              <a:rPr lang="en-US" sz="2400" dirty="0"/>
              <a:t>Can the need be satisfied from other resources reasonably available to the participant? </a:t>
            </a:r>
          </a:p>
          <a:p>
            <a:pPr lvl="1">
              <a:buClrTx/>
            </a:pPr>
            <a:r>
              <a:rPr lang="en-US" sz="2400" dirty="0"/>
              <a:t>Are records maintained of all information used to determine eligibility for a hardship withdrawal?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38</a:t>
            </a:fld>
            <a:endParaRPr lang="en-US" dirty="0"/>
          </a:p>
        </p:txBody>
      </p:sp>
    </p:spTree>
    <p:extLst>
      <p:ext uri="{BB962C8B-B14F-4D97-AF65-F5344CB8AC3E}">
        <p14:creationId xmlns:p14="http://schemas.microsoft.com/office/powerpoint/2010/main" val="40210958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1435100" y="1828800"/>
            <a:ext cx="7499350" cy="3124200"/>
          </a:xfrm>
        </p:spPr>
        <p:txBody>
          <a:bodyPr/>
          <a:lstStyle/>
          <a:p>
            <a:pPr marL="82550" indent="0" algn="ctr">
              <a:buNone/>
            </a:pPr>
            <a:r>
              <a:rPr lang="en-US" sz="4400" b="1" dirty="0" smtClean="0">
                <a:latin typeface="Arial Narrow" panose="020B0606020202030204" pitchFamily="34" charset="0"/>
              </a:rPr>
              <a:t>TAX &amp; BENEFIT</a:t>
            </a:r>
          </a:p>
          <a:p>
            <a:pPr marL="82550" indent="0" algn="ctr">
              <a:buNone/>
            </a:pPr>
            <a:r>
              <a:rPr lang="en-US" sz="4400" b="1" dirty="0" smtClean="0">
                <a:latin typeface="Arial Narrow" panose="020B0606020202030204" pitchFamily="34" charset="0"/>
              </a:rPr>
              <a:t>REFORM INITIATIVES</a:t>
            </a:r>
            <a:endParaRPr lang="en-US" sz="4400" b="1" dirty="0">
              <a:latin typeface="Arial Narrow" panose="020B060602020203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39</a:t>
            </a:fld>
            <a:endParaRPr lang="en-US" dirty="0"/>
          </a:p>
        </p:txBody>
      </p:sp>
    </p:spTree>
    <p:extLst>
      <p:ext uri="{BB962C8B-B14F-4D97-AF65-F5344CB8AC3E}">
        <p14:creationId xmlns:p14="http://schemas.microsoft.com/office/powerpoint/2010/main" val="632709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52400"/>
            <a:ext cx="7499350" cy="1143000"/>
          </a:xfrm>
        </p:spPr>
        <p:txBody>
          <a:bodyPr>
            <a:normAutofit fontScale="90000"/>
          </a:bodyPr>
          <a:lstStyle/>
          <a:p>
            <a:pPr algn="ctr"/>
            <a:r>
              <a:rPr lang="en-US" b="1" dirty="0" smtClean="0">
                <a:effectLst/>
              </a:rPr>
              <a:t>Trump August 31</a:t>
            </a:r>
            <a:r>
              <a:rPr lang="en-US" b="1" baseline="30000" dirty="0" smtClean="0">
                <a:effectLst/>
              </a:rPr>
              <a:t>st</a:t>
            </a:r>
            <a:r>
              <a:rPr lang="en-US" b="1" dirty="0" smtClean="0">
                <a:effectLst/>
              </a:rPr>
              <a:t> Executive</a:t>
            </a:r>
            <a:br>
              <a:rPr lang="en-US" b="1" dirty="0" smtClean="0">
                <a:effectLst/>
              </a:rPr>
            </a:br>
            <a:r>
              <a:rPr lang="en-US" b="1" dirty="0" smtClean="0">
                <a:effectLst/>
              </a:rPr>
              <a:t>Order on Retirement</a:t>
            </a:r>
            <a:endParaRPr lang="en-US" b="1" dirty="0">
              <a:effectLst/>
            </a:endParaRPr>
          </a:p>
        </p:txBody>
      </p:sp>
      <p:sp>
        <p:nvSpPr>
          <p:cNvPr id="3" name="Content Placeholder 2"/>
          <p:cNvSpPr>
            <a:spLocks noGrp="1"/>
          </p:cNvSpPr>
          <p:nvPr>
            <p:ph idx="1"/>
          </p:nvPr>
        </p:nvSpPr>
        <p:spPr>
          <a:xfrm>
            <a:off x="1447800" y="1371600"/>
            <a:ext cx="7499350" cy="5105400"/>
          </a:xfrm>
        </p:spPr>
        <p:txBody>
          <a:bodyPr/>
          <a:lstStyle/>
          <a:p>
            <a:r>
              <a:rPr lang="en-US" sz="2400" dirty="0"/>
              <a:t>Three issues with respect to retirement. </a:t>
            </a:r>
            <a:endParaRPr lang="en-US" sz="2400" dirty="0" smtClean="0"/>
          </a:p>
          <a:p>
            <a:r>
              <a:rPr lang="en-US" sz="2400" dirty="0"/>
              <a:t>Encourage formation of open </a:t>
            </a:r>
            <a:r>
              <a:rPr lang="en-US" sz="2400" dirty="0" smtClean="0"/>
              <a:t>MEPS</a:t>
            </a:r>
          </a:p>
          <a:p>
            <a:pPr lvl="1"/>
            <a:r>
              <a:rPr lang="en-US" sz="2000" dirty="0"/>
              <a:t>A professional employer Organization (“PEO”) – an example of an open MEP.  Referred to as association retirement plans under Executive Order. </a:t>
            </a:r>
            <a:endParaRPr lang="en-US" sz="2000" dirty="0" smtClean="0"/>
          </a:p>
          <a:p>
            <a:pPr lvl="2"/>
            <a:r>
              <a:rPr lang="en-US" sz="1800" dirty="0"/>
              <a:t>Issue similar in part to that addressed by DOL in Association Health Plan </a:t>
            </a:r>
            <a:r>
              <a:rPr lang="en-US" sz="1800" dirty="0" smtClean="0"/>
              <a:t>Regulations</a:t>
            </a:r>
          </a:p>
          <a:p>
            <a:pPr lvl="1"/>
            <a:r>
              <a:rPr lang="en-US" sz="2400" dirty="0"/>
              <a:t>No restrictions on participants in multiple employer plans under Internal Revenue Code 413(c). </a:t>
            </a:r>
            <a:endParaRPr lang="en-US" sz="2400" dirty="0" smtClean="0"/>
          </a:p>
          <a:p>
            <a:pPr lvl="2"/>
            <a:r>
              <a:rPr lang="en-US" sz="1800" dirty="0"/>
              <a:t>Distinguishable from multiemployer plans for union employees. </a:t>
            </a:r>
            <a:endParaRPr lang="en-US" sz="1800" dirty="0" smtClean="0"/>
          </a:p>
          <a:p>
            <a:pPr lvl="1"/>
            <a:r>
              <a:rPr lang="en-US" sz="2400" dirty="0"/>
              <a:t>DOL had traditionally taken a narrow view, requiring a common interest or other organizational relationship beyond the providing of benefits.</a:t>
            </a:r>
          </a:p>
          <a:p>
            <a:pPr lvl="2"/>
            <a:r>
              <a:rPr lang="en-US" sz="1800" dirty="0"/>
              <a:t>DOL Advisory Opinion - 2012-04A.</a:t>
            </a:r>
          </a:p>
          <a:p>
            <a:pPr lvl="2"/>
            <a:endParaRPr lang="en-US" sz="1800" dirty="0"/>
          </a:p>
          <a:p>
            <a:pPr lvl="2"/>
            <a:endParaRPr lang="en-US" sz="1800" dirty="0" smtClean="0"/>
          </a:p>
          <a:p>
            <a:pPr lvl="2"/>
            <a:endParaRPr lang="en-US" sz="1800" dirty="0"/>
          </a:p>
          <a:p>
            <a:pPr lvl="2"/>
            <a:endParaRPr lang="en-US" sz="1800" dirty="0" smtClean="0"/>
          </a:p>
          <a:p>
            <a:pPr lvl="2"/>
            <a:endParaRPr lang="en-US" sz="1800" dirty="0" smtClean="0"/>
          </a:p>
          <a:p>
            <a:pPr lvl="1"/>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40</a:t>
            </a:fld>
            <a:endParaRPr lang="en-US" dirty="0"/>
          </a:p>
        </p:txBody>
      </p:sp>
    </p:spTree>
    <p:extLst>
      <p:ext uri="{BB962C8B-B14F-4D97-AF65-F5344CB8AC3E}">
        <p14:creationId xmlns:p14="http://schemas.microsoft.com/office/powerpoint/2010/main" val="24931035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Trump August 31</a:t>
            </a:r>
            <a:r>
              <a:rPr lang="en-US" b="1" baseline="30000" dirty="0">
                <a:effectLst/>
              </a:rPr>
              <a:t>st</a:t>
            </a:r>
            <a:r>
              <a:rPr lang="en-US" b="1" dirty="0">
                <a:effectLst/>
              </a:rPr>
              <a:t> Executive</a:t>
            </a:r>
            <a:br>
              <a:rPr lang="en-US" b="1" dirty="0">
                <a:effectLst/>
              </a:rPr>
            </a:br>
            <a:r>
              <a:rPr lang="en-US" b="1" dirty="0">
                <a:effectLst/>
              </a:rPr>
              <a:t>Order on Retirement</a:t>
            </a:r>
            <a:endParaRPr lang="en-US" dirty="0"/>
          </a:p>
        </p:txBody>
      </p:sp>
      <p:sp>
        <p:nvSpPr>
          <p:cNvPr id="3" name="Content Placeholder 2"/>
          <p:cNvSpPr>
            <a:spLocks noGrp="1"/>
          </p:cNvSpPr>
          <p:nvPr>
            <p:ph idx="1"/>
          </p:nvPr>
        </p:nvSpPr>
        <p:spPr>
          <a:xfrm>
            <a:off x="1435100" y="1600200"/>
            <a:ext cx="7499350" cy="5029200"/>
          </a:xfrm>
        </p:spPr>
        <p:txBody>
          <a:bodyPr/>
          <a:lstStyle/>
          <a:p>
            <a:pPr lvl="1"/>
            <a:r>
              <a:rPr lang="en-US" sz="2400" dirty="0" smtClean="0"/>
              <a:t>Open MEPs </a:t>
            </a:r>
            <a:r>
              <a:rPr lang="en-US" sz="2400" dirty="0"/>
              <a:t>are not a violation of ERISA, just more burdensome. </a:t>
            </a:r>
            <a:endParaRPr lang="en-US" sz="2400" dirty="0" smtClean="0"/>
          </a:p>
          <a:p>
            <a:pPr lvl="2"/>
            <a:r>
              <a:rPr lang="en-US" sz="2000" dirty="0"/>
              <a:t>Separate SPDs, Form 5500s, and separate bonding required. </a:t>
            </a:r>
            <a:endParaRPr lang="en-US" sz="2000" dirty="0" smtClean="0"/>
          </a:p>
          <a:p>
            <a:pPr lvl="1"/>
            <a:r>
              <a:rPr lang="en-US" sz="2400" dirty="0"/>
              <a:t>DOL could loosen restrictions, in same manner as with Association Health Plans. </a:t>
            </a:r>
            <a:endParaRPr lang="en-US" sz="2400" dirty="0" smtClean="0"/>
          </a:p>
          <a:p>
            <a:r>
              <a:rPr lang="en-US" sz="2400" dirty="0"/>
              <a:t>Treasury Department would modify “one bad apple” rule</a:t>
            </a:r>
            <a:r>
              <a:rPr lang="en-US" dirty="0"/>
              <a:t>. </a:t>
            </a:r>
          </a:p>
          <a:p>
            <a:pPr lvl="1"/>
            <a:r>
              <a:rPr lang="en-US" sz="2400" dirty="0"/>
              <a:t>Rule - An action by one participating employer that disqualifies its plan would apply to all other plans. </a:t>
            </a:r>
          </a:p>
          <a:p>
            <a:r>
              <a:rPr lang="en-US" sz="2400" dirty="0"/>
              <a:t>Reduce notification and reduce paperwork</a:t>
            </a:r>
            <a:r>
              <a:rPr lang="en-US" sz="2400" dirty="0" smtClean="0"/>
              <a:t>.</a:t>
            </a:r>
          </a:p>
          <a:p>
            <a:pPr marL="739775" lvl="4" indent="0">
              <a:spcBef>
                <a:spcPts val="600"/>
              </a:spcBef>
              <a:buSzPct val="80000"/>
              <a:buNone/>
            </a:pPr>
            <a:r>
              <a:rPr lang="en-US" dirty="0" smtClean="0"/>
              <a:t>Updating </a:t>
            </a:r>
            <a:r>
              <a:rPr lang="en-US" dirty="0"/>
              <a:t>of electronic disclosure requirements under DOL and IRS regulations. </a:t>
            </a:r>
          </a:p>
          <a:p>
            <a:pPr marL="82550" indent="0">
              <a:buNone/>
            </a:pPr>
            <a:r>
              <a:rPr lang="en-US" sz="2400" dirty="0" smtClean="0"/>
              <a:t> </a:t>
            </a:r>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41</a:t>
            </a:fld>
            <a:endParaRPr lang="en-US" dirty="0"/>
          </a:p>
        </p:txBody>
      </p:sp>
    </p:spTree>
    <p:extLst>
      <p:ext uri="{BB962C8B-B14F-4D97-AF65-F5344CB8AC3E}">
        <p14:creationId xmlns:p14="http://schemas.microsoft.com/office/powerpoint/2010/main" val="20187890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Trump August 31</a:t>
            </a:r>
            <a:r>
              <a:rPr lang="en-US" b="1" baseline="30000" dirty="0">
                <a:effectLst/>
              </a:rPr>
              <a:t>st</a:t>
            </a:r>
            <a:r>
              <a:rPr lang="en-US" b="1" dirty="0">
                <a:effectLst/>
              </a:rPr>
              <a:t> Executive</a:t>
            </a:r>
            <a:br>
              <a:rPr lang="en-US" b="1" dirty="0">
                <a:effectLst/>
              </a:rPr>
            </a:br>
            <a:r>
              <a:rPr lang="en-US" b="1" dirty="0">
                <a:effectLst/>
              </a:rPr>
              <a:t>Order on Retirement</a:t>
            </a:r>
            <a:endParaRPr lang="en-US" dirty="0"/>
          </a:p>
        </p:txBody>
      </p:sp>
      <p:sp>
        <p:nvSpPr>
          <p:cNvPr id="3" name="Content Placeholder 2"/>
          <p:cNvSpPr>
            <a:spLocks noGrp="1"/>
          </p:cNvSpPr>
          <p:nvPr>
            <p:ph idx="1"/>
          </p:nvPr>
        </p:nvSpPr>
        <p:spPr>
          <a:xfrm>
            <a:off x="1435100" y="1676400"/>
            <a:ext cx="7499350" cy="4572000"/>
          </a:xfrm>
        </p:spPr>
        <p:txBody>
          <a:bodyPr/>
          <a:lstStyle/>
          <a:p>
            <a:r>
              <a:rPr lang="en-US" sz="2400" dirty="0"/>
              <a:t>Update mortality assumptions for calculating required minimum distributions for IRAs and tax-qualified defined contribution plans. </a:t>
            </a:r>
            <a:endParaRPr lang="en-US" sz="2400" dirty="0" smtClean="0"/>
          </a:p>
          <a:p>
            <a:pPr lvl="1"/>
            <a:r>
              <a:rPr lang="en-US" sz="2000" dirty="0"/>
              <a:t>Last updated in </a:t>
            </a:r>
            <a:r>
              <a:rPr lang="en-US" sz="2000" dirty="0" smtClean="0"/>
              <a:t>2002.</a:t>
            </a:r>
          </a:p>
          <a:p>
            <a:pPr lvl="2"/>
            <a:r>
              <a:rPr lang="en-US" sz="1800" dirty="0"/>
              <a:t>Updating mortality tables will decrease the minimum required distributions und IRAs and tax-qualified defined contribution plans. </a:t>
            </a:r>
            <a:endParaRPr lang="en-US" sz="1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42</a:t>
            </a:fld>
            <a:endParaRPr lang="en-US" dirty="0"/>
          </a:p>
        </p:txBody>
      </p:sp>
    </p:spTree>
    <p:extLst>
      <p:ext uri="{BB962C8B-B14F-4D97-AF65-F5344CB8AC3E}">
        <p14:creationId xmlns:p14="http://schemas.microsoft.com/office/powerpoint/2010/main" val="24232058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9350" cy="990600"/>
          </a:xfrm>
        </p:spPr>
        <p:txBody>
          <a:bodyPr>
            <a:noAutofit/>
          </a:bodyPr>
          <a:lstStyle/>
          <a:p>
            <a:pPr algn="ctr"/>
            <a:r>
              <a:rPr lang="en-US" sz="3600" b="1" dirty="0" smtClean="0">
                <a:effectLst/>
              </a:rPr>
              <a:t>Tax </a:t>
            </a:r>
            <a:r>
              <a:rPr lang="en-US" sz="3600" b="1" dirty="0">
                <a:effectLst/>
              </a:rPr>
              <a:t>Cut and Jobs Act</a:t>
            </a:r>
            <a:endParaRPr lang="en-US" sz="3600" dirty="0"/>
          </a:p>
        </p:txBody>
      </p:sp>
      <p:sp>
        <p:nvSpPr>
          <p:cNvPr id="3" name="Content Placeholder 2"/>
          <p:cNvSpPr>
            <a:spLocks noGrp="1"/>
          </p:cNvSpPr>
          <p:nvPr>
            <p:ph idx="1"/>
          </p:nvPr>
        </p:nvSpPr>
        <p:spPr>
          <a:xfrm>
            <a:off x="1435100" y="1295400"/>
            <a:ext cx="7499350" cy="5334000"/>
          </a:xfrm>
        </p:spPr>
        <p:txBody>
          <a:bodyPr/>
          <a:lstStyle/>
          <a:p>
            <a:pPr>
              <a:buClrTx/>
            </a:pPr>
            <a:r>
              <a:rPr lang="en-US" sz="2400" dirty="0" smtClean="0"/>
              <a:t>A </a:t>
            </a:r>
            <a:r>
              <a:rPr lang="en-US" sz="2400" dirty="0"/>
              <a:t>number of provisions affecting tax-qualified plans and 403(b) plans were introduced in the House and Senate versions, but most deleted from final </a:t>
            </a:r>
            <a:r>
              <a:rPr lang="en-US" sz="2400" dirty="0" smtClean="0"/>
              <a:t>Act.</a:t>
            </a:r>
            <a:endParaRPr lang="en-US" sz="2400" dirty="0"/>
          </a:p>
          <a:p>
            <a:pPr marL="82550" indent="0">
              <a:buClrTx/>
              <a:buNone/>
            </a:pPr>
            <a:endParaRPr lang="en-US" sz="800" dirty="0"/>
          </a:p>
          <a:p>
            <a:pPr>
              <a:buClrTx/>
            </a:pPr>
            <a:r>
              <a:rPr lang="en-US" sz="2400" dirty="0"/>
              <a:t>Extended rollover period for loan </a:t>
            </a:r>
            <a:r>
              <a:rPr lang="en-US" sz="2400" dirty="0" smtClean="0"/>
              <a:t>offset.</a:t>
            </a:r>
            <a:endParaRPr lang="en-US" sz="2400" dirty="0"/>
          </a:p>
          <a:p>
            <a:pPr marL="82550" indent="0">
              <a:buClrTx/>
              <a:buNone/>
            </a:pPr>
            <a:endParaRPr lang="en-US" sz="800" dirty="0"/>
          </a:p>
          <a:p>
            <a:pPr>
              <a:buClrTx/>
            </a:pPr>
            <a:r>
              <a:rPr lang="en-US" sz="2400" dirty="0"/>
              <a:t>Special rules for qualified 2016 </a:t>
            </a:r>
            <a:r>
              <a:rPr lang="en-US" sz="2400" dirty="0" smtClean="0"/>
              <a:t>distributions.</a:t>
            </a:r>
            <a:endParaRPr lang="en-US" sz="2400" dirty="0"/>
          </a:p>
          <a:p>
            <a:pPr marL="82550" indent="0">
              <a:buClrTx/>
              <a:buNone/>
            </a:pPr>
            <a:endParaRPr lang="en-US" sz="800" dirty="0"/>
          </a:p>
          <a:p>
            <a:pPr>
              <a:buClrTx/>
            </a:pPr>
            <a:r>
              <a:rPr lang="en-US" sz="2400" dirty="0"/>
              <a:t>Also, rule prohibiting certain IRA </a:t>
            </a:r>
            <a:r>
              <a:rPr lang="en-US" sz="2400" dirty="0" smtClean="0"/>
              <a:t>conversions.</a:t>
            </a:r>
          </a:p>
          <a:p>
            <a:pPr marL="82550" indent="0">
              <a:buClrTx/>
              <a:buNone/>
            </a:pPr>
            <a:endParaRPr lang="en-US" sz="2400" dirty="0"/>
          </a:p>
          <a:p>
            <a:pPr marL="82550" indent="0">
              <a:buClrTx/>
              <a:buNone/>
            </a:pP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43</a:t>
            </a:fld>
            <a:endParaRPr lang="en-US" dirty="0"/>
          </a:p>
        </p:txBody>
      </p:sp>
    </p:spTree>
    <p:extLst>
      <p:ext uri="{BB962C8B-B14F-4D97-AF65-F5344CB8AC3E}">
        <p14:creationId xmlns:p14="http://schemas.microsoft.com/office/powerpoint/2010/main" val="323681569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5250" cy="944562"/>
          </a:xfrm>
        </p:spPr>
        <p:txBody>
          <a:bodyPr>
            <a:noAutofit/>
          </a:bodyPr>
          <a:lstStyle/>
          <a:p>
            <a:pPr algn="ctr"/>
            <a:r>
              <a:rPr lang="en-US" sz="3600" b="1" dirty="0">
                <a:effectLst/>
              </a:rPr>
              <a:t>Bipartisan Budget Act</a:t>
            </a:r>
          </a:p>
        </p:txBody>
      </p:sp>
      <p:sp>
        <p:nvSpPr>
          <p:cNvPr id="3" name="Content Placeholder 2"/>
          <p:cNvSpPr>
            <a:spLocks noGrp="1"/>
          </p:cNvSpPr>
          <p:nvPr>
            <p:ph idx="1"/>
          </p:nvPr>
        </p:nvSpPr>
        <p:spPr>
          <a:xfrm>
            <a:off x="1435100" y="1295400"/>
            <a:ext cx="7499350" cy="4953000"/>
          </a:xfrm>
        </p:spPr>
        <p:txBody>
          <a:bodyPr/>
          <a:lstStyle/>
          <a:p>
            <a:endParaRPr lang="en-US" sz="2400" dirty="0" smtClean="0"/>
          </a:p>
          <a:p>
            <a:pPr>
              <a:buClrTx/>
            </a:pPr>
            <a:r>
              <a:rPr lang="en-US" sz="2400" dirty="0" smtClean="0"/>
              <a:t>Removes </a:t>
            </a:r>
            <a:r>
              <a:rPr lang="en-US" sz="2400" dirty="0"/>
              <a:t>the requirement to take a loan before requesting a hardship </a:t>
            </a:r>
            <a:r>
              <a:rPr lang="en-US" sz="2400" dirty="0" smtClean="0"/>
              <a:t>withdrawal.</a:t>
            </a:r>
            <a:endParaRPr lang="en-US" sz="2400" dirty="0"/>
          </a:p>
          <a:p>
            <a:pPr>
              <a:buClrTx/>
            </a:pPr>
            <a:r>
              <a:rPr lang="en-US" sz="2400" dirty="0"/>
              <a:t>Removes 6-month prohibition on contributions to retirement plans after taking a hardship </a:t>
            </a:r>
            <a:r>
              <a:rPr lang="en-US" sz="2400" dirty="0" smtClean="0"/>
              <a:t>withdrawal.</a:t>
            </a:r>
            <a:endParaRPr lang="en-US" sz="2400" dirty="0"/>
          </a:p>
          <a:p>
            <a:pPr>
              <a:buClrTx/>
            </a:pPr>
            <a:r>
              <a:rPr lang="en-US" sz="2400" dirty="0"/>
              <a:t>Allows QNECs (plus earnings), QMACs (plus earnings and earnings on elective deferrals to be part of hardship withdrawal</a:t>
            </a:r>
            <a:r>
              <a:rPr lang="en-US" sz="2400" dirty="0" smtClean="0"/>
              <a:t>).</a:t>
            </a:r>
            <a:endParaRPr lang="en-US" sz="2400" dirty="0"/>
          </a:p>
          <a:p>
            <a:pPr marL="82550" indent="0">
              <a:buClrTx/>
              <a:buNone/>
            </a:pPr>
            <a:endParaRPr lang="en-US" sz="2600" dirty="0" smtClean="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44</a:t>
            </a:fld>
            <a:endParaRPr lang="en-US" dirty="0"/>
          </a:p>
        </p:txBody>
      </p:sp>
    </p:spTree>
    <p:extLst>
      <p:ext uri="{BB962C8B-B14F-4D97-AF65-F5344CB8AC3E}">
        <p14:creationId xmlns:p14="http://schemas.microsoft.com/office/powerpoint/2010/main" val="212384898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pPr algn="ctr"/>
            <a:r>
              <a:rPr lang="en-US" sz="3600" b="1" dirty="0" smtClean="0">
                <a:effectLst/>
              </a:rPr>
              <a:t>Bipartisan Budget Act</a:t>
            </a:r>
            <a:endParaRPr lang="en-US" sz="3600" b="1" dirty="0">
              <a:effectLst/>
            </a:endParaRPr>
          </a:p>
        </p:txBody>
      </p:sp>
      <p:sp>
        <p:nvSpPr>
          <p:cNvPr id="3" name="Content Placeholder 2"/>
          <p:cNvSpPr>
            <a:spLocks noGrp="1"/>
          </p:cNvSpPr>
          <p:nvPr>
            <p:ph idx="1"/>
          </p:nvPr>
        </p:nvSpPr>
        <p:spPr>
          <a:xfrm>
            <a:off x="1447800" y="1066800"/>
            <a:ext cx="7486650" cy="5638800"/>
          </a:xfrm>
        </p:spPr>
        <p:txBody>
          <a:bodyPr/>
          <a:lstStyle/>
          <a:p>
            <a:endParaRPr lang="en-US" sz="2000" dirty="0" smtClean="0"/>
          </a:p>
          <a:p>
            <a:pPr>
              <a:buClrTx/>
            </a:pPr>
            <a:r>
              <a:rPr lang="en-US" sz="2400" dirty="0" smtClean="0"/>
              <a:t>Allow </a:t>
            </a:r>
            <a:r>
              <a:rPr lang="en-US" sz="2400" dirty="0"/>
              <a:t>an individual to recontribute to an IRA or tax-qualified plan an amount withdrawn (plus earnings) pursuant to an IRS levy and later returned to the individual by the IRS.</a:t>
            </a:r>
          </a:p>
          <a:p>
            <a:pPr>
              <a:buClrTx/>
            </a:pPr>
            <a:r>
              <a:rPr lang="en-US" sz="2400" dirty="0" smtClean="0"/>
              <a:t>Special disaster </a:t>
            </a:r>
            <a:r>
              <a:rPr lang="en-US" sz="2400" dirty="0"/>
              <a:t>related rules for individuals impacted by California </a:t>
            </a:r>
            <a:r>
              <a:rPr lang="en-US" sz="2400" dirty="0" smtClean="0"/>
              <a:t>wildfires.</a:t>
            </a:r>
            <a:endParaRPr lang="en-US" sz="2400" dirty="0"/>
          </a:p>
          <a:p>
            <a:pPr>
              <a:buClrTx/>
            </a:pPr>
            <a:r>
              <a:rPr lang="en-US" sz="2400" dirty="0"/>
              <a:t>Creation of a Joint Committee on Solvency of Multiemployer Pension </a:t>
            </a:r>
            <a:r>
              <a:rPr lang="en-US" sz="2400" dirty="0" smtClean="0"/>
              <a:t>Plans.</a:t>
            </a:r>
            <a:endParaRPr lang="en-US" sz="2400" dirty="0"/>
          </a:p>
          <a:p>
            <a:pPr>
              <a:buClrTx/>
            </a:pPr>
            <a:endParaRPr lang="en-US" sz="2000" dirty="0"/>
          </a:p>
          <a:p>
            <a:pPr marL="82550" indent="0">
              <a:buClrTx/>
              <a:buNone/>
              <a:defRPr/>
            </a:pPr>
            <a:endParaRPr lang="en-US" dirty="0"/>
          </a:p>
          <a:p>
            <a:pPr lvl="1">
              <a:defRPr/>
            </a:pPr>
            <a:endParaRPr lang="en-US" sz="21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45</a:t>
            </a:fld>
            <a:endParaRPr lang="en-US" dirty="0"/>
          </a:p>
        </p:txBody>
      </p:sp>
    </p:spTree>
    <p:extLst>
      <p:ext uri="{BB962C8B-B14F-4D97-AF65-F5344CB8AC3E}">
        <p14:creationId xmlns:p14="http://schemas.microsoft.com/office/powerpoint/2010/main" val="213683143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b="1" dirty="0">
                <a:effectLst/>
              </a:rPr>
              <a:t>Acceleration of Funding for </a:t>
            </a:r>
            <a:r>
              <a:rPr lang="en-US" sz="3200" b="1" dirty="0" smtClean="0">
                <a:effectLst/>
              </a:rPr>
              <a:t/>
            </a:r>
            <a:br>
              <a:rPr lang="en-US" sz="3200" b="1" dirty="0" smtClean="0">
                <a:effectLst/>
              </a:rPr>
            </a:br>
            <a:r>
              <a:rPr lang="en-US" sz="3200" b="1" dirty="0" smtClean="0">
                <a:effectLst/>
              </a:rPr>
              <a:t>Tax </a:t>
            </a:r>
            <a:r>
              <a:rPr lang="en-US" sz="3200" b="1" dirty="0">
                <a:effectLst/>
              </a:rPr>
              <a:t>Qualified Plans</a:t>
            </a:r>
            <a:endParaRPr lang="en-US" sz="3600" b="1" dirty="0">
              <a:effectLst/>
            </a:endParaRPr>
          </a:p>
        </p:txBody>
      </p:sp>
      <p:sp>
        <p:nvSpPr>
          <p:cNvPr id="3" name="Content Placeholder 2"/>
          <p:cNvSpPr>
            <a:spLocks noGrp="1"/>
          </p:cNvSpPr>
          <p:nvPr>
            <p:ph idx="1"/>
          </p:nvPr>
        </p:nvSpPr>
        <p:spPr>
          <a:xfrm>
            <a:off x="1435100" y="1447800"/>
            <a:ext cx="7499350" cy="5257800"/>
          </a:xfrm>
        </p:spPr>
        <p:txBody>
          <a:bodyPr/>
          <a:lstStyle/>
          <a:p>
            <a:pPr>
              <a:buClrTx/>
            </a:pPr>
            <a:r>
              <a:rPr lang="en-US" sz="2800" dirty="0" smtClean="0"/>
              <a:t>Change </a:t>
            </a:r>
            <a:r>
              <a:rPr lang="en-US" sz="2800" dirty="0"/>
              <a:t>in tax rate increases the value of a corporate deduction to a tax qualified plan for the 2017 tax </a:t>
            </a:r>
            <a:r>
              <a:rPr lang="en-US" sz="2800" dirty="0" smtClean="0"/>
              <a:t>year.</a:t>
            </a:r>
            <a:endParaRPr lang="en-US" sz="2800" dirty="0"/>
          </a:p>
          <a:p>
            <a:pPr lvl="1">
              <a:buClrTx/>
            </a:pPr>
            <a:r>
              <a:rPr lang="en-US" sz="2400" dirty="0"/>
              <a:t>$1,000,000 contribution for a defined benefit plan or profit sharing plan worth $</a:t>
            </a:r>
            <a:r>
              <a:rPr lang="en-US" sz="2400" dirty="0" smtClean="0"/>
              <a:t>350,000 </a:t>
            </a:r>
            <a:r>
              <a:rPr lang="en-US" sz="2400" dirty="0"/>
              <a:t>in </a:t>
            </a:r>
            <a:r>
              <a:rPr lang="en-US" sz="2400" dirty="0" smtClean="0"/>
              <a:t>2017.</a:t>
            </a:r>
            <a:endParaRPr lang="en-US" sz="2400" dirty="0"/>
          </a:p>
          <a:p>
            <a:pPr lvl="1">
              <a:buClrTx/>
            </a:pPr>
            <a:r>
              <a:rPr lang="en-US" sz="2400" dirty="0"/>
              <a:t>Worth only $210,000 in </a:t>
            </a:r>
            <a:r>
              <a:rPr lang="en-US" sz="2400" dirty="0" smtClean="0"/>
              <a:t>2018.</a:t>
            </a:r>
            <a:endParaRPr lang="en-US" sz="2400" dirty="0"/>
          </a:p>
          <a:p>
            <a:pPr lvl="1">
              <a:buClrTx/>
            </a:pPr>
            <a:r>
              <a:rPr lang="en-US" sz="2400" dirty="0"/>
              <a:t>Ancillary consequences of increasing funded status of plan </a:t>
            </a:r>
            <a:r>
              <a:rPr lang="en-US" sz="2400" dirty="0" smtClean="0"/>
              <a:t>.</a:t>
            </a:r>
            <a:endParaRPr lang="en-US" sz="2400" dirty="0"/>
          </a:p>
          <a:p>
            <a:pPr lvl="2">
              <a:buClrTx/>
            </a:pPr>
            <a:r>
              <a:rPr lang="en-US" sz="2000" dirty="0"/>
              <a:t>Possible reduction of PBGC premiums </a:t>
            </a:r>
          </a:p>
          <a:p>
            <a:pPr lvl="2">
              <a:buClrTx/>
            </a:pPr>
            <a:r>
              <a:rPr lang="en-US" sz="2000" dirty="0" smtClean="0"/>
              <a:t>May </a:t>
            </a:r>
            <a:r>
              <a:rPr lang="en-US" sz="2000" dirty="0"/>
              <a:t>allow for or affect LDI strategy </a:t>
            </a:r>
          </a:p>
          <a:p>
            <a:pPr lvl="2">
              <a:buClrTx/>
            </a:pPr>
            <a:r>
              <a:rPr lang="en-US" sz="2000" dirty="0"/>
              <a:t>Facilitate derisking activity such as transfer to third party </a:t>
            </a:r>
            <a:r>
              <a:rPr lang="en-US" sz="2000" dirty="0" smtClean="0"/>
              <a:t>carrier.</a:t>
            </a:r>
            <a:endParaRPr lang="en-US" sz="2000" dirty="0"/>
          </a:p>
          <a:p>
            <a:pPr>
              <a:buClrTx/>
            </a:pP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46</a:t>
            </a:fld>
            <a:endParaRPr lang="en-US" dirty="0"/>
          </a:p>
        </p:txBody>
      </p:sp>
    </p:spTree>
    <p:extLst>
      <p:ext uri="{BB962C8B-B14F-4D97-AF65-F5344CB8AC3E}">
        <p14:creationId xmlns:p14="http://schemas.microsoft.com/office/powerpoint/2010/main" val="27890411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Missing Participant Legislation</a:t>
            </a:r>
            <a:endParaRPr lang="en-US" b="1" dirty="0">
              <a:effectLst/>
            </a:endParaRPr>
          </a:p>
        </p:txBody>
      </p:sp>
      <p:sp>
        <p:nvSpPr>
          <p:cNvPr id="3" name="Content Placeholder 2"/>
          <p:cNvSpPr>
            <a:spLocks noGrp="1"/>
          </p:cNvSpPr>
          <p:nvPr>
            <p:ph idx="1"/>
          </p:nvPr>
        </p:nvSpPr>
        <p:spPr/>
        <p:txBody>
          <a:bodyPr/>
          <a:lstStyle/>
          <a:p>
            <a:pPr>
              <a:buClrTx/>
            </a:pPr>
            <a:r>
              <a:rPr lang="en-US" sz="2600" dirty="0"/>
              <a:t>Retirement Savings Lost and Found Act of </a:t>
            </a:r>
            <a:r>
              <a:rPr lang="en-US" sz="2600" dirty="0" smtClean="0"/>
              <a:t>2018.</a:t>
            </a:r>
            <a:endParaRPr lang="en-US" sz="2600" dirty="0"/>
          </a:p>
          <a:p>
            <a:pPr lvl="1">
              <a:buClrTx/>
            </a:pPr>
            <a:r>
              <a:rPr lang="en-US" sz="2200" dirty="0"/>
              <a:t>Introduced by Senators Elizabeth Warren and Steven </a:t>
            </a:r>
            <a:r>
              <a:rPr lang="en-US" sz="2200" dirty="0" err="1" smtClean="0"/>
              <a:t>Daines</a:t>
            </a:r>
            <a:r>
              <a:rPr lang="en-US" sz="2200" dirty="0"/>
              <a:t>.</a:t>
            </a:r>
          </a:p>
          <a:p>
            <a:pPr lvl="1">
              <a:buClrTx/>
            </a:pPr>
            <a:r>
              <a:rPr lang="en-US" sz="2200" dirty="0"/>
              <a:t>Update of 2016 </a:t>
            </a:r>
            <a:r>
              <a:rPr lang="en-US" sz="2200" dirty="0" smtClean="0"/>
              <a:t>legislation.</a:t>
            </a:r>
            <a:endParaRPr lang="en-US" sz="2200" dirty="0"/>
          </a:p>
          <a:p>
            <a:pPr>
              <a:buClrTx/>
            </a:pPr>
            <a:r>
              <a:rPr lang="en-US" sz="2600" dirty="0"/>
              <a:t>Would create an Office of Retirement Savings Lost and </a:t>
            </a:r>
            <a:r>
              <a:rPr lang="en-US" sz="2600" dirty="0" smtClean="0"/>
              <a:t>Found.</a:t>
            </a:r>
            <a:endParaRPr lang="en-US" sz="2600" dirty="0"/>
          </a:p>
          <a:p>
            <a:pPr lvl="1">
              <a:buClrTx/>
            </a:pPr>
            <a:r>
              <a:rPr lang="en-US" sz="2200" dirty="0"/>
              <a:t>A central location of retirement plan information for </a:t>
            </a:r>
            <a:r>
              <a:rPr lang="en-US" sz="2200" dirty="0" smtClean="0"/>
              <a:t>retirees.</a:t>
            </a:r>
            <a:endParaRPr lang="en-US" sz="2200" dirty="0"/>
          </a:p>
          <a:p>
            <a:pPr>
              <a:buClrTx/>
            </a:pPr>
            <a:r>
              <a:rPr lang="en-US" sz="2600" dirty="0"/>
              <a:t>Would create an online searchable </a:t>
            </a:r>
            <a:r>
              <a:rPr lang="en-US" sz="2600" dirty="0" smtClean="0"/>
              <a:t>database.</a:t>
            </a:r>
            <a:endParaRPr lang="en-US" sz="2600" dirty="0"/>
          </a:p>
          <a:p>
            <a:pPr lvl="1">
              <a:buClrTx/>
            </a:pPr>
            <a:r>
              <a:rPr lang="en-US" sz="2200" dirty="0"/>
              <a:t>Plan participants could search for plan, contact plan </a:t>
            </a:r>
            <a:r>
              <a:rPr lang="en-US" sz="2200" dirty="0" smtClean="0"/>
              <a:t>administrator.</a:t>
            </a:r>
            <a:endParaRPr lang="en-US" sz="2200" dirty="0"/>
          </a:p>
          <a:p>
            <a:pPr lvl="2">
              <a:buClrTx/>
            </a:pPr>
            <a:r>
              <a:rPr lang="en-US" sz="1800" dirty="0"/>
              <a:t>Database would be updated based upon information provided to </a:t>
            </a:r>
            <a:r>
              <a:rPr lang="en-US" sz="1800" dirty="0" smtClean="0"/>
              <a:t>IRS.</a:t>
            </a:r>
            <a:endParaRPr lang="en-US" sz="18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47</a:t>
            </a:fld>
            <a:endParaRPr lang="en-US" dirty="0"/>
          </a:p>
        </p:txBody>
      </p:sp>
    </p:spTree>
    <p:extLst>
      <p:ext uri="{BB962C8B-B14F-4D97-AF65-F5344CB8AC3E}">
        <p14:creationId xmlns:p14="http://schemas.microsoft.com/office/powerpoint/2010/main" val="35964238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Missing Participant Legislation</a:t>
            </a:r>
            <a:endParaRPr lang="en-US" b="1" dirty="0">
              <a:effectLst/>
            </a:endParaRPr>
          </a:p>
        </p:txBody>
      </p:sp>
      <p:sp>
        <p:nvSpPr>
          <p:cNvPr id="3" name="Content Placeholder 2"/>
          <p:cNvSpPr>
            <a:spLocks noGrp="1"/>
          </p:cNvSpPr>
          <p:nvPr>
            <p:ph idx="1"/>
          </p:nvPr>
        </p:nvSpPr>
        <p:spPr>
          <a:xfrm>
            <a:off x="1371600" y="1371600"/>
            <a:ext cx="7499350" cy="5181600"/>
          </a:xfrm>
        </p:spPr>
        <p:txBody>
          <a:bodyPr/>
          <a:lstStyle/>
          <a:p>
            <a:pPr>
              <a:buClrTx/>
            </a:pPr>
            <a:r>
              <a:rPr lang="en-US" sz="2600" dirty="0" smtClean="0"/>
              <a:t>Employers </a:t>
            </a:r>
            <a:r>
              <a:rPr lang="en-US" sz="2600" dirty="0"/>
              <a:t>would be required to report “forced transfers” to </a:t>
            </a:r>
            <a:r>
              <a:rPr lang="en-US" sz="2600" dirty="0" smtClean="0"/>
              <a:t>IRS.</a:t>
            </a:r>
            <a:endParaRPr lang="en-US" sz="2600" dirty="0"/>
          </a:p>
          <a:p>
            <a:pPr lvl="1">
              <a:buClrTx/>
            </a:pPr>
            <a:r>
              <a:rPr lang="en-US" sz="2200" dirty="0"/>
              <a:t>Forced transfers occur </a:t>
            </a:r>
            <a:r>
              <a:rPr lang="en-US" sz="2200" dirty="0" smtClean="0"/>
              <a:t>when (a </a:t>
            </a:r>
            <a:r>
              <a:rPr lang="en-US" sz="2200" dirty="0"/>
              <a:t>participant has left employment and cannot be found or participant did not notify plan where his account should be </a:t>
            </a:r>
            <a:r>
              <a:rPr lang="en-US" sz="2200" dirty="0" smtClean="0"/>
              <a:t>sent).</a:t>
            </a:r>
            <a:endParaRPr lang="en-US" sz="2200" dirty="0"/>
          </a:p>
          <a:p>
            <a:pPr lvl="2">
              <a:buClrTx/>
            </a:pPr>
            <a:r>
              <a:rPr lang="en-US" sz="1800" dirty="0"/>
              <a:t>Plan must provide for these contingencies for forced transfers to </a:t>
            </a:r>
            <a:r>
              <a:rPr lang="en-US" sz="1800" dirty="0" smtClean="0"/>
              <a:t>occur.</a:t>
            </a:r>
            <a:endParaRPr lang="en-US" sz="1800" dirty="0"/>
          </a:p>
          <a:p>
            <a:pPr lvl="1">
              <a:buClrTx/>
            </a:pPr>
            <a:r>
              <a:rPr lang="en-US" sz="2200" dirty="0"/>
              <a:t>If participant’s account balance is $</a:t>
            </a:r>
            <a:r>
              <a:rPr lang="en-US" sz="2200" dirty="0" smtClean="0"/>
              <a:t>1,000 </a:t>
            </a:r>
            <a:r>
              <a:rPr lang="en-US" sz="2200" dirty="0"/>
              <a:t>or less, he or she can be paid in </a:t>
            </a:r>
            <a:r>
              <a:rPr lang="en-US" sz="2200" dirty="0" smtClean="0"/>
              <a:t>cash.</a:t>
            </a:r>
            <a:endParaRPr lang="en-US" sz="2200" dirty="0"/>
          </a:p>
          <a:p>
            <a:pPr lvl="1">
              <a:buClrTx/>
            </a:pPr>
            <a:r>
              <a:rPr lang="en-US" sz="2200" dirty="0"/>
              <a:t>If account balance or value of accrued benefit is between $1,001 and $5,000, amount can be transferred to an </a:t>
            </a:r>
            <a:r>
              <a:rPr lang="en-US" sz="2200" dirty="0" smtClean="0"/>
              <a:t>IRA.</a:t>
            </a:r>
            <a:endParaRPr lang="en-US" sz="2200" dirty="0"/>
          </a:p>
          <a:p>
            <a:pPr>
              <a:buClrTx/>
            </a:pPr>
            <a:r>
              <a:rPr lang="en-US" sz="2600" dirty="0"/>
              <a:t>Dollar cap on forced transfers would be increased from $5,000 to $6,000.</a:t>
            </a:r>
          </a:p>
          <a:p>
            <a:pPr>
              <a:buClrTx/>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48</a:t>
            </a:fld>
            <a:endParaRPr lang="en-US" dirty="0"/>
          </a:p>
        </p:txBody>
      </p:sp>
    </p:spTree>
    <p:extLst>
      <p:ext uri="{BB962C8B-B14F-4D97-AF65-F5344CB8AC3E}">
        <p14:creationId xmlns:p14="http://schemas.microsoft.com/office/powerpoint/2010/main" val="22282809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792162"/>
          </a:xfrm>
        </p:spPr>
        <p:txBody>
          <a:bodyPr>
            <a:normAutofit fontScale="90000"/>
          </a:bodyPr>
          <a:lstStyle/>
          <a:p>
            <a:pPr algn="ctr"/>
            <a:r>
              <a:rPr lang="en-US" sz="4800" b="1" dirty="0" smtClean="0">
                <a:effectLst/>
              </a:rPr>
              <a:t>Missing </a:t>
            </a:r>
            <a:r>
              <a:rPr lang="en-US" sz="4800" b="1" dirty="0">
                <a:effectLst/>
              </a:rPr>
              <a:t>Participant </a:t>
            </a:r>
            <a:r>
              <a:rPr lang="en-US" sz="4800" b="1" dirty="0" smtClean="0">
                <a:effectLst/>
              </a:rPr>
              <a:t>Legislation</a:t>
            </a:r>
            <a:endParaRPr lang="en-US" b="1" dirty="0">
              <a:effectLst/>
            </a:endParaRPr>
          </a:p>
        </p:txBody>
      </p:sp>
      <p:sp>
        <p:nvSpPr>
          <p:cNvPr id="3" name="Content Placeholder 2"/>
          <p:cNvSpPr>
            <a:spLocks noGrp="1"/>
          </p:cNvSpPr>
          <p:nvPr>
            <p:ph idx="1"/>
          </p:nvPr>
        </p:nvSpPr>
        <p:spPr>
          <a:xfrm>
            <a:off x="1447800" y="1143000"/>
            <a:ext cx="7499350" cy="5638800"/>
          </a:xfrm>
        </p:spPr>
        <p:txBody>
          <a:bodyPr/>
          <a:lstStyle/>
          <a:p>
            <a:pPr>
              <a:buClrTx/>
            </a:pPr>
            <a:r>
              <a:rPr lang="en-US" sz="2800" dirty="0" smtClean="0"/>
              <a:t>Employers </a:t>
            </a:r>
            <a:r>
              <a:rPr lang="en-US" sz="2800" dirty="0"/>
              <a:t>would report forced transfer information to </a:t>
            </a:r>
            <a:r>
              <a:rPr lang="en-US" sz="2800" dirty="0" smtClean="0"/>
              <a:t>IRS.</a:t>
            </a:r>
            <a:endParaRPr lang="en-US" sz="2800" dirty="0"/>
          </a:p>
          <a:p>
            <a:pPr lvl="1">
              <a:buClrTx/>
            </a:pPr>
            <a:r>
              <a:rPr lang="en-US" sz="2400" dirty="0"/>
              <a:t>Name of </a:t>
            </a:r>
            <a:r>
              <a:rPr lang="en-US" sz="2400" dirty="0" smtClean="0"/>
              <a:t>participant.</a:t>
            </a:r>
            <a:endParaRPr lang="en-US" sz="2400" dirty="0"/>
          </a:p>
          <a:p>
            <a:pPr lvl="1">
              <a:buClrTx/>
            </a:pPr>
            <a:r>
              <a:rPr lang="en-US" sz="2400" dirty="0"/>
              <a:t>Name and address of IRA issuer that received the </a:t>
            </a:r>
            <a:r>
              <a:rPr lang="en-US" sz="2400" dirty="0" smtClean="0"/>
              <a:t>account.</a:t>
            </a:r>
            <a:endParaRPr lang="en-US" sz="2400" dirty="0"/>
          </a:p>
          <a:p>
            <a:pPr lvl="1">
              <a:buClrTx/>
            </a:pPr>
            <a:r>
              <a:rPr lang="en-US" sz="2400" dirty="0"/>
              <a:t>Account </a:t>
            </a:r>
            <a:r>
              <a:rPr lang="en-US" sz="2400" dirty="0" smtClean="0"/>
              <a:t>number.</a:t>
            </a:r>
            <a:endParaRPr lang="en-US" sz="2400" dirty="0"/>
          </a:p>
          <a:p>
            <a:pPr lvl="1">
              <a:buClrTx/>
            </a:pPr>
            <a:r>
              <a:rPr lang="en-US" sz="2400" dirty="0"/>
              <a:t>If annuity purchased, name and address of annuity issuer and annuity contract </a:t>
            </a:r>
            <a:r>
              <a:rPr lang="en-US" sz="2400" dirty="0" smtClean="0"/>
              <a:t>number.</a:t>
            </a:r>
          </a:p>
          <a:p>
            <a:pPr marL="365125" lvl="1" indent="-282575">
              <a:spcBef>
                <a:spcPts val="600"/>
              </a:spcBef>
              <a:buClrTx/>
              <a:buSzPct val="80000"/>
              <a:buFont typeface="Wingdings 2" pitchFamily="18" charset="2"/>
              <a:buChar char=""/>
            </a:pPr>
            <a:r>
              <a:rPr lang="en-US" sz="2800" dirty="0"/>
              <a:t>Plan administrator making a forced transfer of $1000 or less must send the distribution to the Office of Retirement Savings Lost and Found </a:t>
            </a:r>
            <a:r>
              <a:rPr lang="en-US" sz="2800" dirty="0" smtClean="0"/>
              <a:t>or </a:t>
            </a:r>
            <a:r>
              <a:rPr lang="en-US" dirty="0"/>
              <a:t>to an IRA established by the Secretary of Treasury on behalf of participant.</a:t>
            </a:r>
          </a:p>
          <a:p>
            <a:pPr marL="82550" indent="0">
              <a:buClrTx/>
              <a:buNone/>
            </a:pP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49</a:t>
            </a:fld>
            <a:endParaRPr lang="en-US" dirty="0"/>
          </a:p>
        </p:txBody>
      </p:sp>
    </p:spTree>
    <p:extLst>
      <p:ext uri="{BB962C8B-B14F-4D97-AF65-F5344CB8AC3E}">
        <p14:creationId xmlns:p14="http://schemas.microsoft.com/office/powerpoint/2010/main" val="266338014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Missing Participant Legislation</a:t>
            </a:r>
            <a:endParaRPr lang="en-US" b="1" dirty="0">
              <a:effectLst/>
            </a:endParaRPr>
          </a:p>
        </p:txBody>
      </p:sp>
      <p:sp>
        <p:nvSpPr>
          <p:cNvPr id="3" name="Content Placeholder 2"/>
          <p:cNvSpPr>
            <a:spLocks noGrp="1"/>
          </p:cNvSpPr>
          <p:nvPr>
            <p:ph idx="1"/>
          </p:nvPr>
        </p:nvSpPr>
        <p:spPr/>
        <p:txBody>
          <a:bodyPr/>
          <a:lstStyle/>
          <a:p>
            <a:pPr>
              <a:buClrTx/>
            </a:pPr>
            <a:r>
              <a:rPr lang="en-US" sz="2400" dirty="0" smtClean="0"/>
              <a:t>One </a:t>
            </a:r>
            <a:r>
              <a:rPr lang="en-US" sz="2400" dirty="0"/>
              <a:t>attempt to contact the individual at the last known address by certified mail or by electronic email if that is only address on </a:t>
            </a:r>
            <a:r>
              <a:rPr lang="en-US" sz="2400" dirty="0" smtClean="0"/>
              <a:t>record.</a:t>
            </a:r>
            <a:endParaRPr lang="en-US" sz="2400" dirty="0"/>
          </a:p>
          <a:p>
            <a:pPr lvl="1">
              <a:buClrTx/>
            </a:pPr>
            <a:r>
              <a:rPr lang="en-US" sz="2200" dirty="0"/>
              <a:t>If the first attempt to contact the individual was by mail and was unsuccessful, one additional step is </a:t>
            </a:r>
            <a:r>
              <a:rPr lang="en-US" sz="2200" dirty="0" smtClean="0"/>
              <a:t>required.</a:t>
            </a:r>
            <a:endParaRPr lang="en-US" sz="2200" dirty="0"/>
          </a:p>
          <a:p>
            <a:pPr lvl="1">
              <a:buClrTx/>
            </a:pPr>
            <a:r>
              <a:rPr lang="en-US" sz="2200" dirty="0"/>
              <a:t>If the first attempt to contact the individual was by electronic email, 2 additional steps are </a:t>
            </a:r>
            <a:r>
              <a:rPr lang="en-US" sz="2200" dirty="0" smtClean="0"/>
              <a:t>required.</a:t>
            </a:r>
            <a:endParaRPr lang="en-US" sz="2200" dirty="0"/>
          </a:p>
          <a:p>
            <a:pPr lvl="2">
              <a:buClrTx/>
            </a:pPr>
            <a:r>
              <a:rPr lang="en-US" sz="2200" dirty="0"/>
              <a:t>Check with administrator of a retired plan or plan sponsor’s records for an updated </a:t>
            </a:r>
            <a:r>
              <a:rPr lang="en-US" sz="2200" dirty="0" smtClean="0"/>
              <a:t>address.</a:t>
            </a:r>
            <a:endParaRPr lang="en-US" sz="2200" dirty="0"/>
          </a:p>
          <a:p>
            <a:pPr lvl="2">
              <a:buClrTx/>
            </a:pPr>
            <a:r>
              <a:rPr lang="en-US" sz="2200" dirty="0"/>
              <a:t>Make one attempt to contact a designated </a:t>
            </a:r>
            <a:r>
              <a:rPr lang="en-US" sz="2200" dirty="0" smtClean="0"/>
              <a:t>beneficiary.</a:t>
            </a:r>
          </a:p>
          <a:p>
            <a:pPr lvl="2">
              <a:buClrTx/>
            </a:pPr>
            <a:r>
              <a:rPr lang="en-US" sz="2200" dirty="0"/>
              <a:t>At least one search using free electronic search tool.</a:t>
            </a:r>
          </a:p>
          <a:p>
            <a:pPr lvl="2">
              <a:buClrTx/>
            </a:pPr>
            <a:r>
              <a:rPr lang="en-US" sz="2200" dirty="0"/>
              <a:t>Use a commercial locator service.</a:t>
            </a:r>
          </a:p>
          <a:p>
            <a:pPr marL="657225" lvl="2" indent="0">
              <a:buClrTx/>
              <a:buNone/>
            </a:pPr>
            <a:endParaRPr lang="en-US" sz="1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50</a:t>
            </a:fld>
            <a:endParaRPr lang="en-US" dirty="0"/>
          </a:p>
        </p:txBody>
      </p:sp>
    </p:spTree>
    <p:extLst>
      <p:ext uri="{BB962C8B-B14F-4D97-AF65-F5344CB8AC3E}">
        <p14:creationId xmlns:p14="http://schemas.microsoft.com/office/powerpoint/2010/main" val="304692762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effectLst/>
              </a:rPr>
              <a:t/>
            </a:r>
            <a:br>
              <a:rPr lang="en-US" dirty="0" smtClean="0">
                <a:effectLst/>
              </a:rPr>
            </a:br>
            <a:r>
              <a:rPr lang="en-US" b="1" dirty="0" smtClean="0">
                <a:effectLst/>
              </a:rPr>
              <a:t>Automatic </a:t>
            </a:r>
            <a:r>
              <a:rPr lang="en-US" b="1" dirty="0">
                <a:effectLst/>
              </a:rPr>
              <a:t>Retirement Plan </a:t>
            </a:r>
            <a:r>
              <a:rPr lang="en-US" b="1" dirty="0" smtClean="0">
                <a:effectLst/>
              </a:rPr>
              <a:t/>
            </a:r>
            <a:br>
              <a:rPr lang="en-US" b="1" dirty="0" smtClean="0">
                <a:effectLst/>
              </a:rPr>
            </a:br>
            <a:r>
              <a:rPr lang="en-US" b="1" dirty="0" smtClean="0">
                <a:effectLst/>
              </a:rPr>
              <a:t>Act </a:t>
            </a:r>
            <a:r>
              <a:rPr lang="en-US" b="1" dirty="0">
                <a:effectLst/>
              </a:rPr>
              <a:t>of 2017</a:t>
            </a:r>
            <a:br>
              <a:rPr lang="en-US" b="1" dirty="0">
                <a:effectLst/>
              </a:rPr>
            </a:br>
            <a:endParaRPr lang="en-US" b="1" dirty="0">
              <a:effectLst/>
            </a:endParaRPr>
          </a:p>
        </p:txBody>
      </p:sp>
      <p:sp>
        <p:nvSpPr>
          <p:cNvPr id="3" name="Content Placeholder 2"/>
          <p:cNvSpPr>
            <a:spLocks noGrp="1"/>
          </p:cNvSpPr>
          <p:nvPr>
            <p:ph idx="1"/>
          </p:nvPr>
        </p:nvSpPr>
        <p:spPr/>
        <p:txBody>
          <a:bodyPr/>
          <a:lstStyle/>
          <a:p>
            <a:pPr>
              <a:buClrTx/>
            </a:pPr>
            <a:r>
              <a:rPr lang="en-US" sz="2600" dirty="0"/>
              <a:t>Introduced by Congressman Neal-(D. Ma</a:t>
            </a:r>
            <a:r>
              <a:rPr lang="en-US" sz="2600" dirty="0" smtClean="0"/>
              <a:t>.).</a:t>
            </a:r>
            <a:endParaRPr lang="en-US" sz="2600" dirty="0"/>
          </a:p>
          <a:p>
            <a:pPr>
              <a:buClrTx/>
            </a:pPr>
            <a:r>
              <a:rPr lang="en-US" sz="2600" dirty="0"/>
              <a:t>Applicable in 2020 to employers with 10 or more </a:t>
            </a:r>
            <a:r>
              <a:rPr lang="en-US" sz="2600" dirty="0" smtClean="0"/>
              <a:t>employees.</a:t>
            </a:r>
            <a:endParaRPr lang="en-US" sz="2600" dirty="0"/>
          </a:p>
          <a:p>
            <a:pPr>
              <a:buClrTx/>
            </a:pPr>
            <a:r>
              <a:rPr lang="en-US" sz="2600" dirty="0"/>
              <a:t>Applicable in 2022 to employers with 100 or fewer employees earning at least $5,000 in prior </a:t>
            </a:r>
            <a:r>
              <a:rPr lang="en-US" sz="2600" dirty="0" smtClean="0"/>
              <a:t>year.</a:t>
            </a:r>
            <a:endParaRPr lang="en-US" sz="2600" dirty="0"/>
          </a:p>
          <a:p>
            <a:pPr>
              <a:buClrTx/>
            </a:pPr>
            <a:r>
              <a:rPr lang="en-US" sz="2600" dirty="0"/>
              <a:t>Exclusions for government employers, church employers, and businesses in existence for fewer than 3 </a:t>
            </a:r>
            <a:r>
              <a:rPr lang="en-US" sz="2600" dirty="0" smtClean="0"/>
              <a:t>years.</a:t>
            </a:r>
            <a:endParaRPr lang="en-US" sz="2600" dirty="0"/>
          </a:p>
          <a:p>
            <a:pPr>
              <a:buClrTx/>
            </a:pPr>
            <a:r>
              <a:rPr lang="en-US" sz="2600" dirty="0"/>
              <a:t>Penalty for noncompliance - $10 per day per </a:t>
            </a:r>
            <a:r>
              <a:rPr lang="en-US" sz="2600" dirty="0" smtClean="0"/>
              <a:t>employee.</a:t>
            </a:r>
            <a:endParaRPr lang="en-US" sz="26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51</a:t>
            </a:fld>
            <a:endParaRPr lang="en-US" dirty="0"/>
          </a:p>
        </p:txBody>
      </p:sp>
    </p:spTree>
    <p:extLst>
      <p:ext uri="{BB962C8B-B14F-4D97-AF65-F5344CB8AC3E}">
        <p14:creationId xmlns:p14="http://schemas.microsoft.com/office/powerpoint/2010/main" val="11274939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
            </a:r>
            <a:br>
              <a:rPr lang="en-US" b="1" dirty="0" smtClean="0">
                <a:effectLst/>
              </a:rPr>
            </a:br>
            <a:r>
              <a:rPr lang="en-US" b="1" dirty="0" smtClean="0">
                <a:effectLst/>
              </a:rPr>
              <a:t>Automatic </a:t>
            </a:r>
            <a:r>
              <a:rPr lang="en-US" b="1" dirty="0">
                <a:effectLst/>
              </a:rPr>
              <a:t>Retirement Plan </a:t>
            </a:r>
            <a:br>
              <a:rPr lang="en-US" b="1" dirty="0">
                <a:effectLst/>
              </a:rPr>
            </a:br>
            <a:r>
              <a:rPr lang="en-US" b="1" dirty="0">
                <a:effectLst/>
              </a:rPr>
              <a:t>Act of 2017</a:t>
            </a:r>
            <a:br>
              <a:rPr lang="en-US" b="1" dirty="0">
                <a:effectLst/>
              </a:rPr>
            </a:br>
            <a:endParaRPr lang="en-US" b="1" dirty="0">
              <a:effectLst/>
            </a:endParaRPr>
          </a:p>
        </p:txBody>
      </p:sp>
      <p:sp>
        <p:nvSpPr>
          <p:cNvPr id="3" name="Content Placeholder 2"/>
          <p:cNvSpPr>
            <a:spLocks noGrp="1"/>
          </p:cNvSpPr>
          <p:nvPr>
            <p:ph idx="1"/>
          </p:nvPr>
        </p:nvSpPr>
        <p:spPr/>
        <p:txBody>
          <a:bodyPr/>
          <a:lstStyle/>
          <a:p>
            <a:pPr>
              <a:buClrTx/>
            </a:pPr>
            <a:endParaRPr lang="en-US" sz="2800" dirty="0" smtClean="0"/>
          </a:p>
          <a:p>
            <a:pPr>
              <a:buClrTx/>
            </a:pPr>
            <a:r>
              <a:rPr lang="en-US" sz="2800" dirty="0" smtClean="0"/>
              <a:t>Grandfathered </a:t>
            </a:r>
            <a:r>
              <a:rPr lang="en-US" sz="2800" dirty="0"/>
              <a:t>plans-tax qualified plans, 403(b), SIMPLE, and SEPs in existence on date bill is enacted and in existence on date of enactment for at least one </a:t>
            </a:r>
            <a:r>
              <a:rPr lang="en-US" sz="2800" dirty="0" smtClean="0"/>
              <a:t>year.</a:t>
            </a:r>
            <a:endParaRPr lang="en-US" sz="2800" dirty="0"/>
          </a:p>
          <a:p>
            <a:pPr lvl="1">
              <a:buClrTx/>
            </a:pPr>
            <a:r>
              <a:rPr lang="en-US" sz="2400" dirty="0"/>
              <a:t>Can be maintained in existing form for 6 years after </a:t>
            </a:r>
            <a:r>
              <a:rPr lang="en-US" sz="2400" dirty="0" smtClean="0"/>
              <a:t>enactment.</a:t>
            </a:r>
            <a:endParaRPr lang="en-US" sz="2400" dirty="0"/>
          </a:p>
          <a:p>
            <a:pPr lvl="1">
              <a:buClrTx/>
            </a:pPr>
            <a:r>
              <a:rPr lang="en-US" sz="2400" dirty="0"/>
              <a:t>8 years for employers with 100 or fewer employees earning at least $5,000 in prior </a:t>
            </a:r>
            <a:r>
              <a:rPr lang="en-US" sz="2400" dirty="0" smtClean="0"/>
              <a:t>year.</a:t>
            </a:r>
            <a:endParaRPr lang="en-US" sz="2400" dirty="0"/>
          </a:p>
          <a:p>
            <a:pPr lvl="2">
              <a:buClrTx/>
            </a:pPr>
            <a:r>
              <a:rPr lang="en-US" sz="2000" dirty="0"/>
              <a:t>After the applicable period, the relaxed eligibility and prohibition against unreasonable fees would </a:t>
            </a:r>
            <a:r>
              <a:rPr lang="en-US" sz="2000" dirty="0" smtClean="0"/>
              <a:t>apply.</a:t>
            </a: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52</a:t>
            </a:fld>
            <a:endParaRPr lang="en-US" dirty="0"/>
          </a:p>
        </p:txBody>
      </p:sp>
    </p:spTree>
    <p:extLst>
      <p:ext uri="{BB962C8B-B14F-4D97-AF65-F5344CB8AC3E}">
        <p14:creationId xmlns:p14="http://schemas.microsoft.com/office/powerpoint/2010/main" val="34538314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
            </a:r>
            <a:br>
              <a:rPr lang="en-US" b="1" dirty="0" smtClean="0">
                <a:effectLst/>
              </a:rPr>
            </a:br>
            <a:r>
              <a:rPr lang="en-US" b="1" dirty="0" smtClean="0">
                <a:effectLst/>
              </a:rPr>
              <a:t>Automatic Contribution </a:t>
            </a:r>
            <a:r>
              <a:rPr lang="en-US" b="1" dirty="0">
                <a:effectLst/>
              </a:rPr>
              <a:t>Plan </a:t>
            </a:r>
            <a:br>
              <a:rPr lang="en-US" b="1" dirty="0">
                <a:effectLst/>
              </a:rPr>
            </a:br>
            <a:r>
              <a:rPr lang="en-US" b="1" dirty="0">
                <a:effectLst/>
              </a:rPr>
              <a:t>Act of 2017</a:t>
            </a:r>
            <a:br>
              <a:rPr lang="en-US" b="1" dirty="0">
                <a:effectLst/>
              </a:rPr>
            </a:br>
            <a:endParaRPr lang="en-US" b="1" dirty="0">
              <a:effectLst/>
            </a:endParaRPr>
          </a:p>
        </p:txBody>
      </p:sp>
      <p:sp>
        <p:nvSpPr>
          <p:cNvPr id="3" name="Content Placeholder 2"/>
          <p:cNvSpPr>
            <a:spLocks noGrp="1"/>
          </p:cNvSpPr>
          <p:nvPr>
            <p:ph idx="1"/>
          </p:nvPr>
        </p:nvSpPr>
        <p:spPr>
          <a:xfrm>
            <a:off x="1435100" y="1447800"/>
            <a:ext cx="7499350" cy="5410200"/>
          </a:xfrm>
        </p:spPr>
        <p:txBody>
          <a:bodyPr/>
          <a:lstStyle/>
          <a:p>
            <a:pPr>
              <a:buClrTx/>
            </a:pPr>
            <a:r>
              <a:rPr lang="en-US" sz="2800" dirty="0"/>
              <a:t>Automatic contribution plan </a:t>
            </a:r>
            <a:r>
              <a:rPr lang="en-US" sz="2800" dirty="0" smtClean="0"/>
              <a:t>must:</a:t>
            </a:r>
            <a:endParaRPr lang="en-US" sz="2800" dirty="0"/>
          </a:p>
          <a:p>
            <a:pPr lvl="1">
              <a:buClrTx/>
            </a:pPr>
            <a:r>
              <a:rPr lang="en-US" sz="2400" dirty="0"/>
              <a:t>Be a defined contribution plan described in Code Section 401(a), 403(a), </a:t>
            </a:r>
            <a:r>
              <a:rPr lang="en-US" sz="2400" dirty="0" smtClean="0"/>
              <a:t>or 403(b).</a:t>
            </a:r>
            <a:endParaRPr lang="en-US" sz="2400" dirty="0"/>
          </a:p>
          <a:p>
            <a:pPr lvl="1">
              <a:buClrTx/>
            </a:pPr>
            <a:r>
              <a:rPr lang="en-US" sz="2400" dirty="0"/>
              <a:t>Be either a deferral only plan, or a deferral only plan with employer </a:t>
            </a:r>
            <a:r>
              <a:rPr lang="en-US" sz="2400" dirty="0" smtClean="0"/>
              <a:t>contributions.</a:t>
            </a:r>
            <a:endParaRPr lang="en-US" sz="2400" dirty="0"/>
          </a:p>
          <a:p>
            <a:pPr lvl="2">
              <a:buClrTx/>
            </a:pPr>
            <a:r>
              <a:rPr lang="en-US" sz="2000" dirty="0"/>
              <a:t>Deferral only plan - a new 401(k) plan safe </a:t>
            </a:r>
            <a:r>
              <a:rPr lang="en-US" sz="2000" dirty="0" smtClean="0"/>
              <a:t>harbor.</a:t>
            </a:r>
            <a:endParaRPr lang="en-US" sz="2000" dirty="0"/>
          </a:p>
          <a:p>
            <a:pPr lvl="2">
              <a:buClrTx/>
            </a:pPr>
            <a:r>
              <a:rPr lang="en-US" sz="2000" dirty="0" smtClean="0"/>
              <a:t>No </a:t>
            </a:r>
            <a:r>
              <a:rPr lang="en-US" sz="2000" dirty="0"/>
              <a:t>employer contributions </a:t>
            </a:r>
            <a:r>
              <a:rPr lang="en-US" sz="2000" dirty="0" smtClean="0"/>
              <a:t>permitted.</a:t>
            </a:r>
            <a:endParaRPr lang="en-US" sz="2000" dirty="0"/>
          </a:p>
          <a:p>
            <a:pPr lvl="2">
              <a:buClrTx/>
            </a:pPr>
            <a:r>
              <a:rPr lang="en-US" sz="2000" dirty="0"/>
              <a:t>Automatic contributions beginning at 6%, </a:t>
            </a:r>
            <a:r>
              <a:rPr lang="en-US" sz="2000" dirty="0" smtClean="0"/>
              <a:t>increasing </a:t>
            </a:r>
            <a:r>
              <a:rPr lang="en-US" sz="2000" dirty="0"/>
              <a:t>to 10% after 4 </a:t>
            </a:r>
            <a:r>
              <a:rPr lang="en-US" sz="2000" dirty="0" smtClean="0"/>
              <a:t>years.</a:t>
            </a:r>
            <a:endParaRPr lang="en-US" sz="2000" dirty="0"/>
          </a:p>
          <a:p>
            <a:pPr lvl="2">
              <a:buClrTx/>
            </a:pPr>
            <a:r>
              <a:rPr lang="en-US" sz="2000" dirty="0"/>
              <a:t>$8,000 cap on annual contributions ($9,000 if age 50 or older</a:t>
            </a:r>
            <a:r>
              <a:rPr lang="en-US" sz="2000" dirty="0" smtClean="0"/>
              <a:t>).</a:t>
            </a:r>
            <a:endParaRPr lang="en-US" sz="2000" dirty="0"/>
          </a:p>
          <a:p>
            <a:pPr lvl="2">
              <a:buClrTx/>
            </a:pPr>
            <a:r>
              <a:rPr lang="en-US" sz="2000" dirty="0"/>
              <a:t>Redefaulted into automatic contribution rate every 3 </a:t>
            </a:r>
            <a:r>
              <a:rPr lang="en-US" sz="2000" dirty="0" smtClean="0"/>
              <a:t>years.</a:t>
            </a:r>
            <a:endParaRPr lang="en-US" sz="2000" dirty="0"/>
          </a:p>
          <a:p>
            <a:pPr lvl="1">
              <a:buClrTx/>
            </a:pPr>
            <a:r>
              <a:rPr lang="en-US" sz="2400" dirty="0"/>
              <a:t>A deferral only plan with employer contributions must satisfy ADP, ACP, and top heavy </a:t>
            </a:r>
            <a:r>
              <a:rPr lang="en-US" sz="2400" dirty="0" smtClean="0"/>
              <a:t>tests.</a:t>
            </a:r>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53</a:t>
            </a:fld>
            <a:endParaRPr lang="en-US" dirty="0"/>
          </a:p>
        </p:txBody>
      </p:sp>
    </p:spTree>
    <p:extLst>
      <p:ext uri="{BB962C8B-B14F-4D97-AF65-F5344CB8AC3E}">
        <p14:creationId xmlns:p14="http://schemas.microsoft.com/office/powerpoint/2010/main" val="94482111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
            </a:r>
            <a:br>
              <a:rPr lang="en-US" b="1" dirty="0" smtClean="0">
                <a:effectLst/>
              </a:rPr>
            </a:br>
            <a:r>
              <a:rPr lang="en-US" b="1" dirty="0" smtClean="0">
                <a:effectLst/>
              </a:rPr>
              <a:t>Automatic </a:t>
            </a:r>
            <a:r>
              <a:rPr lang="en-US" b="1" dirty="0">
                <a:effectLst/>
              </a:rPr>
              <a:t>Retirement Plan </a:t>
            </a:r>
            <a:br>
              <a:rPr lang="en-US" b="1" dirty="0">
                <a:effectLst/>
              </a:rPr>
            </a:br>
            <a:r>
              <a:rPr lang="en-US" b="1" dirty="0">
                <a:effectLst/>
              </a:rPr>
              <a:t>Act of 2017</a:t>
            </a:r>
            <a:br>
              <a:rPr lang="en-US" b="1" dirty="0">
                <a:effectLst/>
              </a:rPr>
            </a:br>
            <a:endParaRPr lang="en-US" b="1" dirty="0">
              <a:effectLst/>
            </a:endParaRPr>
          </a:p>
        </p:txBody>
      </p:sp>
      <p:sp>
        <p:nvSpPr>
          <p:cNvPr id="3" name="Content Placeholder 2"/>
          <p:cNvSpPr>
            <a:spLocks noGrp="1"/>
          </p:cNvSpPr>
          <p:nvPr>
            <p:ph idx="1"/>
          </p:nvPr>
        </p:nvSpPr>
        <p:spPr/>
        <p:txBody>
          <a:bodyPr/>
          <a:lstStyle/>
          <a:p>
            <a:pPr lvl="1">
              <a:buClrTx/>
            </a:pPr>
            <a:r>
              <a:rPr lang="en-US" dirty="0"/>
              <a:t>Must generally cover all </a:t>
            </a:r>
            <a:r>
              <a:rPr lang="en-US" dirty="0" smtClean="0"/>
              <a:t>employees.  Exclusions for:</a:t>
            </a:r>
            <a:endParaRPr lang="en-US" dirty="0"/>
          </a:p>
          <a:p>
            <a:pPr lvl="2">
              <a:buClrTx/>
            </a:pPr>
            <a:r>
              <a:rPr lang="en-US" dirty="0" smtClean="0"/>
              <a:t>employees </a:t>
            </a:r>
            <a:r>
              <a:rPr lang="en-US" dirty="0"/>
              <a:t>under age </a:t>
            </a:r>
            <a:r>
              <a:rPr lang="en-US" dirty="0" smtClean="0"/>
              <a:t>21;</a:t>
            </a:r>
            <a:endParaRPr lang="en-US" dirty="0"/>
          </a:p>
          <a:p>
            <a:pPr lvl="2">
              <a:buClrTx/>
            </a:pPr>
            <a:r>
              <a:rPr lang="en-US" dirty="0" smtClean="0"/>
              <a:t>nonresident </a:t>
            </a:r>
            <a:r>
              <a:rPr lang="en-US" dirty="0"/>
              <a:t>aliens with no U.S. sourced earned </a:t>
            </a:r>
            <a:r>
              <a:rPr lang="en-US" dirty="0" smtClean="0"/>
              <a:t>income;</a:t>
            </a:r>
            <a:endParaRPr lang="en-US" dirty="0"/>
          </a:p>
          <a:p>
            <a:pPr lvl="2">
              <a:buClrTx/>
            </a:pPr>
            <a:r>
              <a:rPr lang="en-US" dirty="0" smtClean="0"/>
              <a:t>certain </a:t>
            </a:r>
            <a:r>
              <a:rPr lang="en-US" dirty="0"/>
              <a:t>union </a:t>
            </a:r>
            <a:r>
              <a:rPr lang="en-US" dirty="0" smtClean="0"/>
              <a:t>employees;</a:t>
            </a:r>
            <a:endParaRPr lang="en-US" dirty="0"/>
          </a:p>
          <a:p>
            <a:pPr lvl="2">
              <a:buClrTx/>
            </a:pPr>
            <a:r>
              <a:rPr lang="en-US" dirty="0" smtClean="0"/>
              <a:t>seasonal employees; and</a:t>
            </a:r>
            <a:endParaRPr lang="en-US" dirty="0"/>
          </a:p>
          <a:p>
            <a:pPr lvl="2">
              <a:buClrTx/>
            </a:pPr>
            <a:r>
              <a:rPr lang="en-US" dirty="0" smtClean="0"/>
              <a:t>Employees who have been employed </a:t>
            </a:r>
            <a:r>
              <a:rPr lang="en-US" dirty="0"/>
              <a:t>for a period of less than </a:t>
            </a:r>
            <a:r>
              <a:rPr lang="en-US" dirty="0" smtClean="0"/>
              <a:t>1 month.</a:t>
            </a:r>
            <a:endParaRPr lang="en-US" dirty="0"/>
          </a:p>
          <a:p>
            <a:pPr lvl="1">
              <a:buClrTx/>
            </a:pPr>
            <a:r>
              <a:rPr lang="en-US" dirty="0"/>
              <a:t>Default investment of contributions into a QDIA, in absence of participant </a:t>
            </a:r>
            <a:r>
              <a:rPr lang="en-US" dirty="0" smtClean="0"/>
              <a:t>election.</a:t>
            </a:r>
            <a:endParaRPr lang="en-US" dirty="0"/>
          </a:p>
          <a:p>
            <a:pPr marL="82550" indent="0">
              <a:buClrTx/>
              <a:buNone/>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54</a:t>
            </a:fld>
            <a:endParaRPr lang="en-US" dirty="0"/>
          </a:p>
        </p:txBody>
      </p:sp>
    </p:spTree>
    <p:extLst>
      <p:ext uri="{BB962C8B-B14F-4D97-AF65-F5344CB8AC3E}">
        <p14:creationId xmlns:p14="http://schemas.microsoft.com/office/powerpoint/2010/main" val="317779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Automatic Retirement Plan </a:t>
            </a:r>
            <a:br>
              <a:rPr lang="en-US" b="1" dirty="0">
                <a:effectLst/>
              </a:rPr>
            </a:br>
            <a:r>
              <a:rPr lang="en-US" b="1" dirty="0">
                <a:effectLst/>
              </a:rPr>
              <a:t>Act of 2017</a:t>
            </a:r>
          </a:p>
        </p:txBody>
      </p:sp>
      <p:sp>
        <p:nvSpPr>
          <p:cNvPr id="3" name="Content Placeholder 2"/>
          <p:cNvSpPr>
            <a:spLocks noGrp="1"/>
          </p:cNvSpPr>
          <p:nvPr>
            <p:ph idx="1"/>
          </p:nvPr>
        </p:nvSpPr>
        <p:spPr/>
        <p:txBody>
          <a:bodyPr/>
          <a:lstStyle/>
          <a:p>
            <a:pPr lvl="1">
              <a:buClrTx/>
            </a:pPr>
            <a:r>
              <a:rPr lang="en-US" dirty="0"/>
              <a:t>Must allow participant to receive at least 50% of his or her account as lifetime income.</a:t>
            </a:r>
          </a:p>
          <a:p>
            <a:pPr lvl="2">
              <a:buClrTx/>
            </a:pPr>
            <a:r>
              <a:rPr lang="en-US" dirty="0"/>
              <a:t>Guaranteed annual income for life of the employee or joint lives of the employee and a designated beneficiary; or</a:t>
            </a:r>
          </a:p>
          <a:p>
            <a:pPr lvl="2">
              <a:buClrTx/>
            </a:pPr>
            <a:r>
              <a:rPr lang="en-US" dirty="0"/>
              <a:t>An annuity for life or over joint lives of employee and beneficiary.</a:t>
            </a:r>
          </a:p>
          <a:p>
            <a:pPr lvl="1">
              <a:buClrTx/>
            </a:pPr>
            <a:r>
              <a:rPr lang="en-US" dirty="0"/>
              <a:t>Not charge a participant an unreasonable fee because his or her account balance is small, or the employer is mandated to maintain the plan.</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55</a:t>
            </a:fld>
            <a:endParaRPr lang="en-US" dirty="0"/>
          </a:p>
        </p:txBody>
      </p:sp>
    </p:spTree>
    <p:extLst>
      <p:ext uri="{BB962C8B-B14F-4D97-AF65-F5344CB8AC3E}">
        <p14:creationId xmlns:p14="http://schemas.microsoft.com/office/powerpoint/2010/main" val="300231163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Automatic Retirement Plan </a:t>
            </a:r>
            <a:br>
              <a:rPr lang="en-US" b="1" dirty="0">
                <a:effectLst/>
              </a:rPr>
            </a:br>
            <a:r>
              <a:rPr lang="en-US" b="1" dirty="0">
                <a:effectLst/>
              </a:rPr>
              <a:t>Act of 2017</a:t>
            </a:r>
          </a:p>
        </p:txBody>
      </p:sp>
      <p:sp>
        <p:nvSpPr>
          <p:cNvPr id="3" name="Content Placeholder 2"/>
          <p:cNvSpPr>
            <a:spLocks noGrp="1"/>
          </p:cNvSpPr>
          <p:nvPr>
            <p:ph idx="1"/>
          </p:nvPr>
        </p:nvSpPr>
        <p:spPr>
          <a:xfrm>
            <a:off x="1435100" y="1752600"/>
            <a:ext cx="7499350" cy="4495800"/>
          </a:xfrm>
        </p:spPr>
        <p:txBody>
          <a:bodyPr/>
          <a:lstStyle/>
          <a:p>
            <a:pPr>
              <a:buClrTx/>
            </a:pPr>
            <a:r>
              <a:rPr lang="en-US" sz="2800" dirty="0"/>
              <a:t>Federally financed matching contributions for automatic contribution plan participants with low </a:t>
            </a:r>
            <a:r>
              <a:rPr lang="en-US" sz="2800" dirty="0" smtClean="0"/>
              <a:t>income.</a:t>
            </a:r>
            <a:endParaRPr lang="en-US" sz="2800" dirty="0"/>
          </a:p>
          <a:p>
            <a:pPr lvl="1">
              <a:buClrTx/>
            </a:pPr>
            <a:r>
              <a:rPr lang="en-US" sz="2400" dirty="0"/>
              <a:t>50% of first $1,000 of qualified savings </a:t>
            </a:r>
            <a:r>
              <a:rPr lang="en-US" sz="2400" dirty="0" smtClean="0"/>
              <a:t>contributions.</a:t>
            </a:r>
            <a:endParaRPr lang="en-US" sz="2400" dirty="0"/>
          </a:p>
          <a:p>
            <a:pPr lvl="1">
              <a:buClrTx/>
            </a:pPr>
            <a:r>
              <a:rPr lang="en-US" sz="2400" dirty="0"/>
              <a:t>Joint filers with modified adjusted gross income of $65,000 or less would be eligible for full </a:t>
            </a:r>
            <a:r>
              <a:rPr lang="en-US" sz="2400" dirty="0" smtClean="0"/>
              <a:t>credit.</a:t>
            </a:r>
            <a:endParaRPr lang="en-US" sz="2400" dirty="0"/>
          </a:p>
          <a:p>
            <a:pPr lvl="2">
              <a:buClrTx/>
            </a:pPr>
            <a:r>
              <a:rPr lang="en-US" sz="2000" dirty="0"/>
              <a:t>Credit would be phased out between $65,000 and $</a:t>
            </a:r>
            <a:r>
              <a:rPr lang="en-US" sz="2000" dirty="0" smtClean="0"/>
              <a:t>85,000.</a:t>
            </a:r>
            <a:endParaRPr lang="en-US" sz="2000" dirty="0"/>
          </a:p>
          <a:p>
            <a:pPr lvl="2">
              <a:buClrTx/>
            </a:pPr>
            <a:r>
              <a:rPr lang="en-US" sz="2000" dirty="0"/>
              <a:t>This “credit” would be contributed to either a Roth 401(k) or Roth IRA designated by participant or, if no designation, a Treasury Retirement bond that would receive Roth IRA </a:t>
            </a:r>
            <a:r>
              <a:rPr lang="en-US" sz="2000" dirty="0" smtClean="0"/>
              <a:t>treatment.</a:t>
            </a:r>
            <a:endParaRPr lang="en-US" sz="2000" dirty="0"/>
          </a:p>
          <a:p>
            <a:pPr>
              <a:buClrTx/>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56</a:t>
            </a:fld>
            <a:endParaRPr lang="en-US" dirty="0"/>
          </a:p>
        </p:txBody>
      </p:sp>
    </p:spTree>
    <p:extLst>
      <p:ext uri="{BB962C8B-B14F-4D97-AF65-F5344CB8AC3E}">
        <p14:creationId xmlns:p14="http://schemas.microsoft.com/office/powerpoint/2010/main" val="35422624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Automatic Retirement Plan </a:t>
            </a:r>
            <a:br>
              <a:rPr lang="en-US" b="1" dirty="0">
                <a:effectLst/>
              </a:rPr>
            </a:br>
            <a:r>
              <a:rPr lang="en-US" b="1" dirty="0">
                <a:effectLst/>
              </a:rPr>
              <a:t>Act of 2017</a:t>
            </a:r>
          </a:p>
        </p:txBody>
      </p:sp>
      <p:sp>
        <p:nvSpPr>
          <p:cNvPr id="3" name="Content Placeholder 2"/>
          <p:cNvSpPr>
            <a:spLocks noGrp="1"/>
          </p:cNvSpPr>
          <p:nvPr>
            <p:ph idx="1"/>
          </p:nvPr>
        </p:nvSpPr>
        <p:spPr/>
        <p:txBody>
          <a:bodyPr/>
          <a:lstStyle/>
          <a:p>
            <a:pPr marL="82550" indent="0">
              <a:buClrTx/>
              <a:buNone/>
            </a:pPr>
            <a:endParaRPr lang="en-US" dirty="0" smtClean="0"/>
          </a:p>
          <a:p>
            <a:pPr>
              <a:buClrTx/>
            </a:pPr>
            <a:r>
              <a:rPr lang="en-US" sz="2800" dirty="0" smtClean="0"/>
              <a:t>401(k</a:t>
            </a:r>
            <a:r>
              <a:rPr lang="en-US" sz="2800" dirty="0"/>
              <a:t>) qualified automatic contribution arrangements could be designed to automatically increase elective deferrals more rapidly, and above 10</a:t>
            </a:r>
            <a:r>
              <a:rPr lang="en-US" sz="2800" dirty="0" smtClean="0"/>
              <a:t>%.</a:t>
            </a:r>
            <a:endParaRPr lang="en-US" sz="2800" dirty="0"/>
          </a:p>
          <a:p>
            <a:pPr>
              <a:buClrTx/>
            </a:pPr>
            <a:r>
              <a:rPr lang="en-US" sz="2800" dirty="0"/>
              <a:t>All safe harbor plans could provide a match on elective deferrals above 6</a:t>
            </a:r>
            <a:r>
              <a:rPr lang="en-US" sz="2800" dirty="0" smtClean="0"/>
              <a:t>%.</a:t>
            </a:r>
            <a:endParaRPr lang="en-US" sz="2800" dirty="0"/>
          </a:p>
          <a:p>
            <a:pPr>
              <a:buClrTx/>
            </a:pPr>
            <a:r>
              <a:rPr lang="en-US" sz="2800" dirty="0"/>
              <a:t>Various provisions relating to tax </a:t>
            </a:r>
            <a:r>
              <a:rPr lang="en-US" sz="2800" dirty="0" smtClean="0"/>
              <a:t>credits.</a:t>
            </a:r>
            <a:endParaRPr lang="en-US" sz="2800" dirty="0"/>
          </a:p>
          <a:p>
            <a:pPr marL="82550" indent="0">
              <a:buNone/>
            </a:pPr>
            <a:endParaRPr lang="en-US"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57</a:t>
            </a:fld>
            <a:endParaRPr lang="en-US" dirty="0"/>
          </a:p>
        </p:txBody>
      </p:sp>
    </p:spTree>
    <p:extLst>
      <p:ext uri="{BB962C8B-B14F-4D97-AF65-F5344CB8AC3E}">
        <p14:creationId xmlns:p14="http://schemas.microsoft.com/office/powerpoint/2010/main" val="3485950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Automatic Retirement Plan </a:t>
            </a:r>
            <a:br>
              <a:rPr lang="en-US" b="1" dirty="0">
                <a:effectLst/>
              </a:rPr>
            </a:br>
            <a:r>
              <a:rPr lang="en-US" b="1" dirty="0">
                <a:effectLst/>
              </a:rPr>
              <a:t>Act of 2017</a:t>
            </a:r>
          </a:p>
        </p:txBody>
      </p:sp>
      <p:sp>
        <p:nvSpPr>
          <p:cNvPr id="3" name="Content Placeholder 2"/>
          <p:cNvSpPr>
            <a:spLocks noGrp="1"/>
          </p:cNvSpPr>
          <p:nvPr>
            <p:ph idx="1"/>
          </p:nvPr>
        </p:nvSpPr>
        <p:spPr>
          <a:xfrm>
            <a:off x="1435100" y="1600200"/>
            <a:ext cx="7499350" cy="4648200"/>
          </a:xfrm>
        </p:spPr>
        <p:txBody>
          <a:bodyPr/>
          <a:lstStyle/>
          <a:p>
            <a:pPr>
              <a:buClrTx/>
            </a:pPr>
            <a:r>
              <a:rPr lang="en-US" sz="2800" dirty="0"/>
              <a:t>Common ownership or common business purpose would no longer be </a:t>
            </a:r>
            <a:r>
              <a:rPr lang="en-US" sz="2800" dirty="0" smtClean="0"/>
              <a:t>required.</a:t>
            </a:r>
            <a:endParaRPr lang="en-US" sz="2800" dirty="0"/>
          </a:p>
          <a:p>
            <a:pPr>
              <a:buClrTx/>
            </a:pPr>
            <a:r>
              <a:rPr lang="en-US" sz="2800" dirty="0"/>
              <a:t>Would provide relief from “one bad apple” requirement for </a:t>
            </a:r>
            <a:r>
              <a:rPr lang="en-US" sz="2800" dirty="0" smtClean="0"/>
              <a:t>MEPs.</a:t>
            </a:r>
            <a:endParaRPr lang="en-US" sz="2800" dirty="0"/>
          </a:p>
          <a:p>
            <a:pPr lvl="1">
              <a:buClrTx/>
            </a:pPr>
            <a:r>
              <a:rPr lang="en-US" sz="2400" dirty="0"/>
              <a:t>Currently, disqualifying action of one employer affects all participating </a:t>
            </a:r>
            <a:r>
              <a:rPr lang="en-US" sz="2400" dirty="0" smtClean="0"/>
              <a:t>employers.</a:t>
            </a:r>
            <a:endParaRPr lang="en-US" sz="2400" dirty="0"/>
          </a:p>
          <a:p>
            <a:pPr>
              <a:buClrTx/>
            </a:pPr>
            <a:r>
              <a:rPr lang="en-US" sz="2800" dirty="0"/>
              <a:t>Employers would be relieved of all fiduciary and administrative responsibility (other than remitting contributions and providing necessary information) if the designated MEP </a:t>
            </a:r>
            <a:r>
              <a:rPr lang="en-US" sz="2800" dirty="0" smtClean="0"/>
              <a:t>provider.</a:t>
            </a:r>
            <a:endParaRPr lang="en-US" sz="2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58</a:t>
            </a:fld>
            <a:endParaRPr lang="en-US" dirty="0"/>
          </a:p>
        </p:txBody>
      </p:sp>
    </p:spTree>
    <p:extLst>
      <p:ext uri="{BB962C8B-B14F-4D97-AF65-F5344CB8AC3E}">
        <p14:creationId xmlns:p14="http://schemas.microsoft.com/office/powerpoint/2010/main" val="29059215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Other Proposed Legislation</a:t>
            </a:r>
            <a:endParaRPr lang="en-US" b="1" dirty="0">
              <a:effectLst/>
            </a:endParaRPr>
          </a:p>
        </p:txBody>
      </p:sp>
      <p:sp>
        <p:nvSpPr>
          <p:cNvPr id="3" name="Content Placeholder 2"/>
          <p:cNvSpPr>
            <a:spLocks noGrp="1"/>
          </p:cNvSpPr>
          <p:nvPr>
            <p:ph idx="1"/>
          </p:nvPr>
        </p:nvSpPr>
        <p:spPr/>
        <p:txBody>
          <a:bodyPr/>
          <a:lstStyle/>
          <a:p>
            <a:pPr>
              <a:buClrTx/>
            </a:pPr>
            <a:r>
              <a:rPr lang="en-US" sz="2800" dirty="0"/>
              <a:t>Retirement Plan Modernization Act would increase the forced cash out limit from $5,000 to $</a:t>
            </a:r>
            <a:r>
              <a:rPr lang="en-US" sz="2800" dirty="0" smtClean="0"/>
              <a:t>7,600.</a:t>
            </a:r>
            <a:endParaRPr lang="en-US" sz="2800" dirty="0"/>
          </a:p>
          <a:p>
            <a:pPr lvl="1">
              <a:buClrTx/>
            </a:pPr>
            <a:r>
              <a:rPr lang="en-US" sz="2400" dirty="0"/>
              <a:t>Would be indexed for inflation after </a:t>
            </a:r>
            <a:r>
              <a:rPr lang="en-US" sz="2400" dirty="0" smtClean="0"/>
              <a:t>2018.</a:t>
            </a:r>
            <a:endParaRPr lang="en-US" sz="2400" dirty="0"/>
          </a:p>
          <a:p>
            <a:pPr>
              <a:buClrTx/>
            </a:pPr>
            <a:r>
              <a:rPr lang="en-US" sz="2800" dirty="0"/>
              <a:t>Increasing Access to Secure Retirement Act of </a:t>
            </a:r>
            <a:r>
              <a:rPr lang="en-US" sz="2800" dirty="0" smtClean="0"/>
              <a:t>2017.</a:t>
            </a:r>
            <a:endParaRPr lang="en-US" sz="2800" dirty="0"/>
          </a:p>
          <a:p>
            <a:pPr>
              <a:buClrTx/>
            </a:pPr>
            <a:r>
              <a:rPr lang="en-US" sz="2800" dirty="0"/>
              <a:t>A fiduciary in a defined contribution plan selecting an insurance carrier to provide lifetime benefits would </a:t>
            </a:r>
            <a:r>
              <a:rPr lang="en-US" sz="2800" dirty="0" smtClean="0"/>
              <a:t>satisfy </a:t>
            </a:r>
            <a:r>
              <a:rPr lang="en-US" sz="2800" dirty="0"/>
              <a:t>the requirement that carrier be financially capable </a:t>
            </a:r>
            <a:r>
              <a:rPr lang="en-US" sz="2800" dirty="0" smtClean="0"/>
              <a:t>if:</a:t>
            </a:r>
            <a:endParaRPr lang="en-US" sz="2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59</a:t>
            </a:fld>
            <a:endParaRPr lang="en-US" dirty="0"/>
          </a:p>
        </p:txBody>
      </p:sp>
    </p:spTree>
    <p:extLst>
      <p:ext uri="{BB962C8B-B14F-4D97-AF65-F5344CB8AC3E}">
        <p14:creationId xmlns:p14="http://schemas.microsoft.com/office/powerpoint/2010/main" val="231586161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a:effectLst/>
              </a:rPr>
              <a:t>Other Proposed Legislation</a:t>
            </a:r>
          </a:p>
        </p:txBody>
      </p:sp>
      <p:sp>
        <p:nvSpPr>
          <p:cNvPr id="3" name="Content Placeholder 2"/>
          <p:cNvSpPr>
            <a:spLocks noGrp="1"/>
          </p:cNvSpPr>
          <p:nvPr>
            <p:ph idx="1"/>
          </p:nvPr>
        </p:nvSpPr>
        <p:spPr/>
        <p:txBody>
          <a:bodyPr/>
          <a:lstStyle/>
          <a:p>
            <a:pPr lvl="1">
              <a:buClrTx/>
            </a:pPr>
            <a:r>
              <a:rPr lang="en-US" dirty="0"/>
              <a:t>It obtained representations from insurers such as they are appropriately licensed and in compliance with state regulatory requirements.</a:t>
            </a:r>
          </a:p>
          <a:p>
            <a:pPr lvl="1">
              <a:buClrTx/>
            </a:pPr>
            <a:r>
              <a:rPr lang="en-US" dirty="0"/>
              <a:t>Insurer must notify the fiduciary of any change in circumstances.</a:t>
            </a:r>
          </a:p>
          <a:p>
            <a:pPr lvl="1">
              <a:buClrTx/>
            </a:pPr>
            <a:r>
              <a:rPr lang="en-US" dirty="0"/>
              <a:t>Fiduciary cannot be aware of facts that would cause it to question the insurer’s representations</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60</a:t>
            </a:fld>
            <a:endParaRPr lang="en-US" dirty="0"/>
          </a:p>
        </p:txBody>
      </p:sp>
    </p:spTree>
    <p:extLst>
      <p:ext uri="{BB962C8B-B14F-4D97-AF65-F5344CB8AC3E}">
        <p14:creationId xmlns:p14="http://schemas.microsoft.com/office/powerpoint/2010/main" val="7863584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Receiving Electronic Statement to Improve Retirement Earnings Act</a:t>
            </a:r>
          </a:p>
        </p:txBody>
      </p:sp>
      <p:sp>
        <p:nvSpPr>
          <p:cNvPr id="3" name="Content Placeholder 2"/>
          <p:cNvSpPr>
            <a:spLocks noGrp="1"/>
          </p:cNvSpPr>
          <p:nvPr>
            <p:ph idx="1"/>
          </p:nvPr>
        </p:nvSpPr>
        <p:spPr/>
        <p:txBody>
          <a:bodyPr/>
          <a:lstStyle/>
          <a:p>
            <a:pPr>
              <a:buClrTx/>
            </a:pPr>
            <a:r>
              <a:rPr lang="en-US" sz="2600" dirty="0"/>
              <a:t>Any document permitted or required to be disclosed to a participant under ERISA could be provided electronically </a:t>
            </a:r>
            <a:r>
              <a:rPr lang="en-US" sz="2600" dirty="0" smtClean="0"/>
              <a:t>if:</a:t>
            </a:r>
            <a:endParaRPr lang="en-US" sz="2600" dirty="0"/>
          </a:p>
          <a:p>
            <a:pPr lvl="1">
              <a:buClrTx/>
            </a:pPr>
            <a:r>
              <a:rPr lang="en-US" sz="2200" dirty="0"/>
              <a:t>t</a:t>
            </a:r>
            <a:r>
              <a:rPr lang="en-US" sz="2200" dirty="0" smtClean="0"/>
              <a:t>he </a:t>
            </a:r>
            <a:r>
              <a:rPr lang="en-US" sz="2200" dirty="0"/>
              <a:t>electronic system used (email or website) was “designed to result in effective access to the document</a:t>
            </a:r>
            <a:r>
              <a:rPr lang="en-US" sz="2200" dirty="0" smtClean="0"/>
              <a:t>”;</a:t>
            </a:r>
            <a:endParaRPr lang="en-US" sz="2200" dirty="0"/>
          </a:p>
          <a:p>
            <a:pPr lvl="1">
              <a:buClrTx/>
            </a:pPr>
            <a:r>
              <a:rPr lang="en-US" sz="2200" dirty="0"/>
              <a:t>t</a:t>
            </a:r>
            <a:r>
              <a:rPr lang="en-US" sz="2200" dirty="0" smtClean="0"/>
              <a:t>he system </a:t>
            </a:r>
            <a:r>
              <a:rPr lang="en-US" sz="2200" dirty="0"/>
              <a:t>permits participants to select among specific electronic delivery options, to change that selection, or elect to receive paper documents (at no additional cost</a:t>
            </a:r>
            <a:r>
              <a:rPr lang="en-US" sz="2200" dirty="0" smtClean="0"/>
              <a:t>);</a:t>
            </a:r>
            <a:endParaRPr lang="en-US" sz="2200" dirty="0"/>
          </a:p>
          <a:p>
            <a:pPr lvl="1">
              <a:buClrTx/>
            </a:pPr>
            <a:r>
              <a:rPr lang="en-US" sz="2200" dirty="0"/>
              <a:t>t</a:t>
            </a:r>
            <a:r>
              <a:rPr lang="en-US" sz="2200" dirty="0" smtClean="0"/>
              <a:t>he system </a:t>
            </a:r>
            <a:r>
              <a:rPr lang="en-US" sz="2200" dirty="0"/>
              <a:t>protects the confidentiality of participant’s personal </a:t>
            </a:r>
            <a:r>
              <a:rPr lang="en-US" sz="2200" dirty="0" smtClean="0"/>
              <a:t>information; </a:t>
            </a:r>
            <a:r>
              <a:rPr lang="en-US" sz="2200" dirty="0"/>
              <a:t>and</a:t>
            </a:r>
          </a:p>
          <a:p>
            <a:pPr lvl="1">
              <a:buClrTx/>
            </a:pPr>
            <a:r>
              <a:rPr lang="en-US" sz="2200" dirty="0"/>
              <a:t>a</a:t>
            </a:r>
            <a:r>
              <a:rPr lang="en-US" sz="2200" dirty="0" smtClean="0"/>
              <a:t>n annual </a:t>
            </a:r>
            <a:r>
              <a:rPr lang="en-US" sz="2200" dirty="0"/>
              <a:t>paper notice is provided describing the participant’s current selection and the right to </a:t>
            </a:r>
            <a:r>
              <a:rPr lang="en-US" sz="2200" dirty="0" smtClean="0"/>
              <a:t>change.</a:t>
            </a:r>
            <a:endParaRPr lang="en-US" sz="2200" dirty="0"/>
          </a:p>
          <a:p>
            <a:pPr>
              <a:buClrTx/>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61</a:t>
            </a:fld>
            <a:endParaRPr lang="en-US" dirty="0"/>
          </a:p>
        </p:txBody>
      </p:sp>
    </p:spTree>
    <p:extLst>
      <p:ext uri="{BB962C8B-B14F-4D97-AF65-F5344CB8AC3E}">
        <p14:creationId xmlns:p14="http://schemas.microsoft.com/office/powerpoint/2010/main" val="15885249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Retirement Enhancement and Savings Act of 2018</a:t>
            </a:r>
            <a:endParaRPr lang="en-US" b="1" dirty="0">
              <a:effectLst/>
            </a:endParaRPr>
          </a:p>
        </p:txBody>
      </p:sp>
      <p:sp>
        <p:nvSpPr>
          <p:cNvPr id="3" name="Content Placeholder 2"/>
          <p:cNvSpPr>
            <a:spLocks noGrp="1"/>
          </p:cNvSpPr>
          <p:nvPr>
            <p:ph idx="1"/>
          </p:nvPr>
        </p:nvSpPr>
        <p:spPr/>
        <p:txBody>
          <a:bodyPr/>
          <a:lstStyle/>
          <a:p>
            <a:pPr>
              <a:buClrTx/>
            </a:pPr>
            <a:r>
              <a:rPr lang="en-US" sz="2600" dirty="0" smtClean="0"/>
              <a:t>Bipartisan legislation introduced by Senators Hatch and Wyden.</a:t>
            </a:r>
          </a:p>
          <a:p>
            <a:pPr>
              <a:buClrTx/>
            </a:pPr>
            <a:r>
              <a:rPr lang="en-US" sz="2600" dirty="0" smtClean="0"/>
              <a:t>Would eliminate barriers to the use of MEPs.</a:t>
            </a:r>
          </a:p>
          <a:p>
            <a:pPr>
              <a:buClrTx/>
            </a:pPr>
            <a:r>
              <a:rPr lang="en-US" sz="2600" dirty="0" smtClean="0"/>
              <a:t>Would remove 10% cap under an auto enrollment safe harbor plan.</a:t>
            </a:r>
          </a:p>
          <a:p>
            <a:pPr>
              <a:buClrTx/>
            </a:pPr>
            <a:r>
              <a:rPr lang="en-US" sz="2600" dirty="0" smtClean="0"/>
              <a:t>Increase the credit for a small employer pension plan start up costs.</a:t>
            </a:r>
          </a:p>
          <a:p>
            <a:pPr>
              <a:buClrTx/>
            </a:pPr>
            <a:r>
              <a:rPr lang="en-US" sz="2600" dirty="0" smtClean="0"/>
              <a:t>Create a new small employer automatic open enrollment credit.</a:t>
            </a:r>
          </a:p>
          <a:p>
            <a:pPr>
              <a:buClrTx/>
            </a:pPr>
            <a:r>
              <a:rPr lang="en-US" sz="2600" dirty="0" smtClean="0"/>
              <a:t>No plan loans through credit cards or similar arrangements.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62</a:t>
            </a:fld>
            <a:endParaRPr lang="en-US" dirty="0"/>
          </a:p>
        </p:txBody>
      </p:sp>
    </p:spTree>
    <p:extLst>
      <p:ext uri="{BB962C8B-B14F-4D97-AF65-F5344CB8AC3E}">
        <p14:creationId xmlns:p14="http://schemas.microsoft.com/office/powerpoint/2010/main" val="228611784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Retirement Enhancement and Savings Act of 2018</a:t>
            </a:r>
          </a:p>
        </p:txBody>
      </p:sp>
      <p:sp>
        <p:nvSpPr>
          <p:cNvPr id="3" name="Content Placeholder 2"/>
          <p:cNvSpPr>
            <a:spLocks noGrp="1"/>
          </p:cNvSpPr>
          <p:nvPr>
            <p:ph idx="1"/>
          </p:nvPr>
        </p:nvSpPr>
        <p:spPr/>
        <p:txBody>
          <a:bodyPr/>
          <a:lstStyle/>
          <a:p>
            <a:pPr lvl="1">
              <a:buClrTx/>
            </a:pPr>
            <a:r>
              <a:rPr lang="en-US" dirty="0"/>
              <a:t>Existing arrangements before September 21, 2016, would be grandfathered.</a:t>
            </a:r>
          </a:p>
          <a:p>
            <a:pPr lvl="1">
              <a:buClrTx/>
            </a:pPr>
            <a:r>
              <a:rPr lang="en-US" dirty="0"/>
              <a:t>Would prohibit loans of $1,000 or less, and loans with or on premises of liquor store, casino, gaming establishment, or adult entertainment establishment</a:t>
            </a:r>
            <a:r>
              <a:rPr lang="en-US" dirty="0" smtClean="0"/>
              <a:t>.</a:t>
            </a:r>
          </a:p>
          <a:p>
            <a:pPr>
              <a:buClrTx/>
            </a:pPr>
            <a:r>
              <a:rPr lang="en-US" sz="2600" dirty="0"/>
              <a:t>Provide for portability of lifetime income options under Code Sections 401(a), 403(b), and 457(b</a:t>
            </a:r>
            <a:r>
              <a:rPr lang="en-US" sz="2600" dirty="0" smtClean="0"/>
              <a:t>).</a:t>
            </a:r>
            <a:endParaRPr lang="en-US" sz="2600" dirty="0"/>
          </a:p>
          <a:p>
            <a:pPr>
              <a:buClrTx/>
            </a:pPr>
            <a:r>
              <a:rPr lang="en-US" sz="2600" dirty="0"/>
              <a:t>Would deem custodial account held by IRS approved nonbank trustees pursuant to termination of a 403(b) plan to be an </a:t>
            </a:r>
            <a:r>
              <a:rPr lang="en-US" sz="2600" dirty="0" smtClean="0"/>
              <a:t>IRA.</a:t>
            </a:r>
            <a:endParaRPr lang="en-US" sz="26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63</a:t>
            </a:fld>
            <a:endParaRPr lang="en-US" dirty="0"/>
          </a:p>
        </p:txBody>
      </p:sp>
    </p:spTree>
    <p:extLst>
      <p:ext uri="{BB962C8B-B14F-4D97-AF65-F5344CB8AC3E}">
        <p14:creationId xmlns:p14="http://schemas.microsoft.com/office/powerpoint/2010/main" val="13773477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Retirement Enhancement and Savings Act of 2018</a:t>
            </a:r>
          </a:p>
        </p:txBody>
      </p:sp>
      <p:sp>
        <p:nvSpPr>
          <p:cNvPr id="3" name="Content Placeholder 2"/>
          <p:cNvSpPr>
            <a:spLocks noGrp="1"/>
          </p:cNvSpPr>
          <p:nvPr>
            <p:ph idx="1"/>
          </p:nvPr>
        </p:nvSpPr>
        <p:spPr/>
        <p:txBody>
          <a:bodyPr/>
          <a:lstStyle/>
          <a:p>
            <a:pPr>
              <a:buClrTx/>
            </a:pPr>
            <a:r>
              <a:rPr lang="en-US" sz="2500" dirty="0"/>
              <a:t>Clarify which individuals can be covered by church controlled organizations under Code Section 403(b)(9</a:t>
            </a:r>
            <a:r>
              <a:rPr lang="en-US" sz="2500" dirty="0" smtClean="0"/>
              <a:t>).</a:t>
            </a:r>
            <a:endParaRPr lang="en-US" sz="2500" dirty="0"/>
          </a:p>
          <a:p>
            <a:pPr>
              <a:buClrTx/>
            </a:pPr>
            <a:r>
              <a:rPr lang="en-US" sz="2500" dirty="0"/>
              <a:t>Plans adopted by the filing due date (including extensions) would be treated as in effect on the close of the </a:t>
            </a:r>
            <a:r>
              <a:rPr lang="en-US" sz="2500" dirty="0" smtClean="0"/>
              <a:t>year.</a:t>
            </a:r>
            <a:endParaRPr lang="en-US" sz="2500" dirty="0"/>
          </a:p>
          <a:p>
            <a:pPr>
              <a:buClrTx/>
            </a:pPr>
            <a:r>
              <a:rPr lang="en-US" sz="2500" dirty="0"/>
              <a:t>IRS and DOL would effectuate a combined annual report (Form 5500) for similar defined contribution </a:t>
            </a:r>
            <a:r>
              <a:rPr lang="en-US" sz="2500" dirty="0" smtClean="0"/>
              <a:t>plans.</a:t>
            </a:r>
          </a:p>
          <a:p>
            <a:pPr>
              <a:buClrTx/>
            </a:pPr>
            <a:r>
              <a:rPr lang="en-US" sz="2500" dirty="0"/>
              <a:t>Benefit statements provided to defined contribution plan participants would include a lifetime income disclosure at least once every 12-month </a:t>
            </a:r>
            <a:r>
              <a:rPr lang="en-US" sz="2500" dirty="0" smtClean="0"/>
              <a:t>period.</a:t>
            </a:r>
            <a:endParaRPr lang="en-US" sz="2500" dirty="0"/>
          </a:p>
          <a:p>
            <a:pPr marL="82550" indent="0">
              <a:buNone/>
            </a:pPr>
            <a:endParaRPr lang="en-US" sz="2600" dirty="0" smtClean="0"/>
          </a:p>
          <a:p>
            <a:endParaRPr lang="en-US" sz="2600" dirty="0"/>
          </a:p>
          <a:p>
            <a:pPr marL="403225" lvl="1" indent="0">
              <a:buNone/>
            </a:pPr>
            <a:endParaRPr lang="en-US"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64</a:t>
            </a:fld>
            <a:endParaRPr lang="en-US" dirty="0"/>
          </a:p>
        </p:txBody>
      </p:sp>
    </p:spTree>
    <p:extLst>
      <p:ext uri="{BB962C8B-B14F-4D97-AF65-F5344CB8AC3E}">
        <p14:creationId xmlns:p14="http://schemas.microsoft.com/office/powerpoint/2010/main" val="242693151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Retirement Enhancement and Savings Act of 2018</a:t>
            </a:r>
          </a:p>
        </p:txBody>
      </p:sp>
      <p:sp>
        <p:nvSpPr>
          <p:cNvPr id="3" name="Content Placeholder 2"/>
          <p:cNvSpPr>
            <a:spLocks noGrp="1"/>
          </p:cNvSpPr>
          <p:nvPr>
            <p:ph idx="1"/>
          </p:nvPr>
        </p:nvSpPr>
        <p:spPr/>
        <p:txBody>
          <a:bodyPr/>
          <a:lstStyle/>
          <a:p>
            <a:pPr>
              <a:buClrTx/>
            </a:pPr>
            <a:r>
              <a:rPr lang="en-US" sz="2600" dirty="0"/>
              <a:t>Provide a fiduciary safe harbor for the selection of a lifetime income </a:t>
            </a:r>
            <a:r>
              <a:rPr lang="en-US" sz="2600" dirty="0" smtClean="0"/>
              <a:t>provider.</a:t>
            </a:r>
            <a:endParaRPr lang="en-US" sz="2600" dirty="0"/>
          </a:p>
          <a:p>
            <a:pPr>
              <a:buClrTx/>
            </a:pPr>
            <a:r>
              <a:rPr lang="en-US" sz="2600" dirty="0"/>
              <a:t>Modification of nondiscrimination rules for closed plans  to permit existing participants to continued to accrue </a:t>
            </a:r>
            <a:r>
              <a:rPr lang="en-US" sz="2600" dirty="0" smtClean="0"/>
              <a:t>benefits.</a:t>
            </a:r>
            <a:endParaRPr lang="en-US" sz="2600" dirty="0"/>
          </a:p>
          <a:p>
            <a:pPr>
              <a:buClrTx/>
            </a:pPr>
            <a:r>
              <a:rPr lang="en-US" sz="2600" dirty="0"/>
              <a:t>Modify required minimum distribution rules upon death of participant in defined contribution plan or IRA </a:t>
            </a:r>
            <a:r>
              <a:rPr lang="en-US" sz="2600" dirty="0" smtClean="0"/>
              <a:t>owner.</a:t>
            </a:r>
            <a:endParaRPr lang="en-US" sz="2600" dirty="0"/>
          </a:p>
          <a:p>
            <a:pPr lvl="1">
              <a:buClrTx/>
            </a:pPr>
            <a:r>
              <a:rPr lang="en-US" sz="2200" dirty="0"/>
              <a:t>For aggregate account balances in excess of $450,000, distributions must be completed by the end of the 5</a:t>
            </a:r>
            <a:r>
              <a:rPr lang="en-US" sz="2200" baseline="30000" dirty="0"/>
              <a:t>th</a:t>
            </a:r>
            <a:r>
              <a:rPr lang="en-US" sz="2200" dirty="0"/>
              <a:t> year after the participants (or IRA owner’s death</a:t>
            </a:r>
            <a:r>
              <a:rPr lang="en-US" sz="2200" dirty="0" smtClean="0"/>
              <a:t>).</a:t>
            </a:r>
            <a:endParaRPr lang="en-US" sz="22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65</a:t>
            </a:fld>
            <a:endParaRPr lang="en-US" dirty="0"/>
          </a:p>
        </p:txBody>
      </p:sp>
    </p:spTree>
    <p:extLst>
      <p:ext uri="{BB962C8B-B14F-4D97-AF65-F5344CB8AC3E}">
        <p14:creationId xmlns:p14="http://schemas.microsoft.com/office/powerpoint/2010/main" val="27899748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Tax Reform 2.0</a:t>
            </a:r>
            <a:endParaRPr lang="en-US" b="1" dirty="0">
              <a:effectLst/>
            </a:endParaRPr>
          </a:p>
        </p:txBody>
      </p:sp>
      <p:sp>
        <p:nvSpPr>
          <p:cNvPr id="3" name="Content Placeholder 2"/>
          <p:cNvSpPr>
            <a:spLocks noGrp="1"/>
          </p:cNvSpPr>
          <p:nvPr>
            <p:ph idx="1"/>
          </p:nvPr>
        </p:nvSpPr>
        <p:spPr>
          <a:xfrm>
            <a:off x="1435100" y="1219200"/>
            <a:ext cx="7499350" cy="5334000"/>
          </a:xfrm>
        </p:spPr>
        <p:txBody>
          <a:bodyPr/>
          <a:lstStyle/>
          <a:p>
            <a:pPr>
              <a:buClrTx/>
            </a:pPr>
            <a:r>
              <a:rPr lang="en-US" sz="2800" dirty="0"/>
              <a:t>Rep. Brady indicated the following will be part of Tax Reform </a:t>
            </a:r>
            <a:r>
              <a:rPr lang="en-US" sz="2800" dirty="0" smtClean="0"/>
              <a:t>2.0.</a:t>
            </a:r>
            <a:endParaRPr lang="en-US" sz="2800" dirty="0"/>
          </a:p>
          <a:p>
            <a:pPr>
              <a:buClrTx/>
            </a:pPr>
            <a:r>
              <a:rPr lang="en-US" sz="2800" dirty="0"/>
              <a:t>Universal savings account – a fully flexible savings tool for </a:t>
            </a:r>
            <a:r>
              <a:rPr lang="en-US" sz="2800" dirty="0" smtClean="0"/>
              <a:t>families.</a:t>
            </a:r>
            <a:endParaRPr lang="en-US" sz="2800" dirty="0"/>
          </a:p>
          <a:p>
            <a:pPr lvl="1">
              <a:buClrTx/>
            </a:pPr>
            <a:r>
              <a:rPr lang="en-US" sz="2400" dirty="0"/>
              <a:t>Probably with no connection to </a:t>
            </a:r>
            <a:r>
              <a:rPr lang="en-US" sz="2400" dirty="0" smtClean="0"/>
              <a:t>employment</a:t>
            </a:r>
            <a:r>
              <a:rPr lang="en-US" dirty="0" smtClean="0"/>
              <a:t>.</a:t>
            </a:r>
            <a:endParaRPr lang="en-US" dirty="0"/>
          </a:p>
          <a:p>
            <a:pPr>
              <a:buClrTx/>
            </a:pPr>
            <a:r>
              <a:rPr lang="en-US" sz="2800" dirty="0"/>
              <a:t>Code Section 529 would be modified to cover payment of student debt-1</a:t>
            </a:r>
            <a:r>
              <a:rPr lang="en-US" sz="2800" baseline="30000" dirty="0"/>
              <a:t>st</a:t>
            </a:r>
            <a:r>
              <a:rPr lang="en-US" sz="2800" dirty="0"/>
              <a:t> tier</a:t>
            </a:r>
          </a:p>
          <a:p>
            <a:pPr>
              <a:buClrTx/>
            </a:pPr>
            <a:r>
              <a:rPr lang="en-US" sz="2800" dirty="0"/>
              <a:t>Baby </a:t>
            </a:r>
            <a:r>
              <a:rPr lang="en-US" sz="2800" dirty="0" smtClean="0"/>
              <a:t>Savings.</a:t>
            </a:r>
            <a:endParaRPr lang="en-US" sz="2800" dirty="0"/>
          </a:p>
          <a:p>
            <a:pPr lvl="1">
              <a:buClrTx/>
            </a:pPr>
            <a:r>
              <a:rPr lang="en-US" sz="2400" dirty="0"/>
              <a:t>Allow families to access their own retirement accounts penalty tax-free for expenses for a new child(birth or adoption</a:t>
            </a:r>
            <a:r>
              <a:rPr lang="en-US" sz="2400" dirty="0" smtClean="0"/>
              <a:t>).</a:t>
            </a:r>
          </a:p>
          <a:p>
            <a:pPr lvl="1">
              <a:buClrTx/>
            </a:pPr>
            <a:r>
              <a:rPr lang="en-US" sz="2400" dirty="0" smtClean="0"/>
              <a:t>Permissible </a:t>
            </a:r>
            <a:r>
              <a:rPr lang="en-US" sz="2400" dirty="0"/>
              <a:t>to replenish in </a:t>
            </a:r>
            <a:r>
              <a:rPr lang="en-US" sz="2400" dirty="0" smtClean="0"/>
              <a:t>future.</a:t>
            </a: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66</a:t>
            </a:fld>
            <a:endParaRPr lang="en-US" dirty="0"/>
          </a:p>
        </p:txBody>
      </p:sp>
    </p:spTree>
    <p:extLst>
      <p:ext uri="{BB962C8B-B14F-4D97-AF65-F5344CB8AC3E}">
        <p14:creationId xmlns:p14="http://schemas.microsoft.com/office/powerpoint/2010/main" val="326253426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Protecting Taxpayers Act</a:t>
            </a:r>
            <a:endParaRPr lang="en-US" b="1" dirty="0">
              <a:effectLst/>
            </a:endParaRPr>
          </a:p>
        </p:txBody>
      </p:sp>
      <p:sp>
        <p:nvSpPr>
          <p:cNvPr id="3" name="Content Placeholder 2"/>
          <p:cNvSpPr>
            <a:spLocks noGrp="1"/>
          </p:cNvSpPr>
          <p:nvPr>
            <p:ph idx="1"/>
          </p:nvPr>
        </p:nvSpPr>
        <p:spPr>
          <a:xfrm>
            <a:off x="1435100" y="1447800"/>
            <a:ext cx="7499350" cy="5181600"/>
          </a:xfrm>
        </p:spPr>
        <p:txBody>
          <a:bodyPr/>
          <a:lstStyle/>
          <a:p>
            <a:pPr>
              <a:buClrTx/>
            </a:pPr>
            <a:r>
              <a:rPr lang="en-US" sz="2800" dirty="0"/>
              <a:t>Bipartisan proposal by Senators Cardin and </a:t>
            </a:r>
            <a:r>
              <a:rPr lang="en-US" sz="2800" dirty="0" smtClean="0"/>
              <a:t>Portman.</a:t>
            </a:r>
            <a:endParaRPr lang="en-US" sz="2800" dirty="0"/>
          </a:p>
          <a:p>
            <a:pPr>
              <a:buClrTx/>
            </a:pPr>
            <a:r>
              <a:rPr lang="en-US" sz="2800" dirty="0"/>
              <a:t>Except as otherwise provided in regulations, all inadvertent plan violations may be self-corrected without </a:t>
            </a:r>
            <a:r>
              <a:rPr lang="en-US" sz="2800" dirty="0" smtClean="0"/>
              <a:t>IRS.</a:t>
            </a:r>
            <a:endParaRPr lang="en-US" sz="2800" dirty="0"/>
          </a:p>
          <a:p>
            <a:pPr lvl="1">
              <a:buClrTx/>
            </a:pPr>
            <a:r>
              <a:rPr lang="en-US" sz="2400" dirty="0"/>
              <a:t>Exception- violations identified by IRS on audit prior to any employer action that demonstrates a commitment to implementing a </a:t>
            </a:r>
            <a:r>
              <a:rPr lang="en-US" sz="2400" dirty="0" smtClean="0"/>
              <a:t>self-correction.</a:t>
            </a:r>
            <a:endParaRPr lang="en-US" sz="2400" dirty="0"/>
          </a:p>
          <a:p>
            <a:pPr>
              <a:buClrTx/>
            </a:pPr>
            <a:r>
              <a:rPr lang="en-US" sz="2800" dirty="0"/>
              <a:t>IRS would be directed to publish additional safe harbor means of correcting an inadvertent violation, including how to determine lost </a:t>
            </a:r>
            <a:r>
              <a:rPr lang="en-US" sz="2800" dirty="0" smtClean="0"/>
              <a:t>earnings.</a:t>
            </a:r>
            <a:endParaRPr lang="en-US" sz="28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67</a:t>
            </a:fld>
            <a:endParaRPr lang="en-US" dirty="0"/>
          </a:p>
        </p:txBody>
      </p:sp>
    </p:spTree>
    <p:extLst>
      <p:ext uri="{BB962C8B-B14F-4D97-AF65-F5344CB8AC3E}">
        <p14:creationId xmlns:p14="http://schemas.microsoft.com/office/powerpoint/2010/main" val="2579703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Protecting Taxpayers Act</a:t>
            </a:r>
            <a:endParaRPr lang="en-US" dirty="0">
              <a:effectLst/>
            </a:endParaRPr>
          </a:p>
        </p:txBody>
      </p:sp>
      <p:sp>
        <p:nvSpPr>
          <p:cNvPr id="3" name="Content Placeholder 2"/>
          <p:cNvSpPr>
            <a:spLocks noGrp="1"/>
          </p:cNvSpPr>
          <p:nvPr>
            <p:ph idx="1"/>
          </p:nvPr>
        </p:nvSpPr>
        <p:spPr>
          <a:xfrm>
            <a:off x="1435100" y="1447800"/>
            <a:ext cx="7499350" cy="4953000"/>
          </a:xfrm>
        </p:spPr>
        <p:txBody>
          <a:bodyPr/>
          <a:lstStyle/>
          <a:p>
            <a:pPr>
              <a:buClrTx/>
            </a:pPr>
            <a:r>
              <a:rPr lang="en-US" sz="2600" dirty="0"/>
              <a:t>Any plan loan violation that is corrected through the use of an IRS approved safe harbor would be treated as meeting the requirements of the DOL’s Voluntary Fiduciary Correction </a:t>
            </a:r>
            <a:r>
              <a:rPr lang="en-US" sz="2600" dirty="0" smtClean="0"/>
              <a:t>Program.</a:t>
            </a:r>
            <a:endParaRPr lang="en-US" sz="2600" dirty="0"/>
          </a:p>
          <a:p>
            <a:pPr>
              <a:buClrTx/>
            </a:pPr>
            <a:r>
              <a:rPr lang="en-US" sz="2600" dirty="0"/>
              <a:t>IRS would be directed to expand EPCRS to cover inadvertent IRA errors for which the IRA owner is not at fault</a:t>
            </a:r>
            <a:r>
              <a:rPr lang="en-US" sz="2600" dirty="0" smtClean="0"/>
              <a:t>.</a:t>
            </a:r>
            <a:endParaRPr lang="en-US" sz="2600" dirty="0"/>
          </a:p>
          <a:p>
            <a:pPr lvl="1">
              <a:buClrTx/>
            </a:pPr>
            <a:r>
              <a:rPr lang="en-US" sz="2200" dirty="0"/>
              <a:t>Ex.-waiver of the excise tax for failure to satisfy required minimum distribution </a:t>
            </a:r>
            <a:r>
              <a:rPr lang="en-US" sz="2200" dirty="0" smtClean="0"/>
              <a:t>provisions.</a:t>
            </a:r>
            <a:endParaRPr lang="en-US" sz="2200" dirty="0"/>
          </a:p>
          <a:p>
            <a:pPr>
              <a:buClrTx/>
            </a:pPr>
            <a:r>
              <a:rPr lang="en-US" sz="2600" dirty="0"/>
              <a:t>IRS would be permitted to waive excise taxes if an inadvertent required minimum distribution failure is by plan or IRA custodian within 180 </a:t>
            </a:r>
            <a:r>
              <a:rPr lang="en-US" sz="2600" dirty="0" smtClean="0"/>
              <a:t>days.</a:t>
            </a:r>
            <a:endParaRPr lang="en-US" sz="26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68</a:t>
            </a:fld>
            <a:endParaRPr lang="en-US" dirty="0"/>
          </a:p>
        </p:txBody>
      </p:sp>
    </p:spTree>
    <p:extLst>
      <p:ext uri="{BB962C8B-B14F-4D97-AF65-F5344CB8AC3E}">
        <p14:creationId xmlns:p14="http://schemas.microsoft.com/office/powerpoint/2010/main" val="73770053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Cybersecurity</a:t>
            </a:r>
          </a:p>
        </p:txBody>
      </p:sp>
      <p:sp>
        <p:nvSpPr>
          <p:cNvPr id="3" name="Content Placeholder 2"/>
          <p:cNvSpPr>
            <a:spLocks noGrp="1"/>
          </p:cNvSpPr>
          <p:nvPr>
            <p:ph idx="1"/>
          </p:nvPr>
        </p:nvSpPr>
        <p:spPr>
          <a:xfrm>
            <a:off x="1435100" y="1447800"/>
            <a:ext cx="7499350" cy="5105400"/>
          </a:xfrm>
        </p:spPr>
        <p:txBody>
          <a:bodyPr/>
          <a:lstStyle/>
          <a:p>
            <a:pPr>
              <a:buClrTx/>
            </a:pPr>
            <a:r>
              <a:rPr lang="en-US" sz="2600" dirty="0"/>
              <a:t>Despite calls for action from the ERISA Advisory Council in 2011 and 2016, the DOL has not issued specific guidance to plan </a:t>
            </a:r>
            <a:r>
              <a:rPr lang="en-US" sz="2600" dirty="0" smtClean="0"/>
              <a:t>administrators.</a:t>
            </a:r>
            <a:endParaRPr lang="en-US" sz="2600" dirty="0"/>
          </a:p>
          <a:p>
            <a:pPr>
              <a:buClrTx/>
            </a:pPr>
            <a:r>
              <a:rPr lang="en-US" sz="2600" dirty="0"/>
              <a:t>Many commentators believe that inaction by plan sponsors followed by an improper disclosure of participant personal information, will constitute a breach of fiduciary </a:t>
            </a:r>
            <a:r>
              <a:rPr lang="en-US" sz="2600" dirty="0" smtClean="0"/>
              <a:t>duty.</a:t>
            </a:r>
            <a:endParaRPr lang="en-US" sz="2600" dirty="0"/>
          </a:p>
          <a:p>
            <a:pPr lvl="1">
              <a:buClrTx/>
            </a:pPr>
            <a:r>
              <a:rPr lang="en-US" sz="2200" dirty="0"/>
              <a:t>Plaintiffs will clearly allege this, but no assurance that they will </a:t>
            </a:r>
            <a:r>
              <a:rPr lang="en-US" sz="2200" dirty="0" smtClean="0"/>
              <a:t>prevail.</a:t>
            </a:r>
            <a:endParaRPr lang="en-US" sz="2200" dirty="0"/>
          </a:p>
          <a:p>
            <a:pPr lvl="1">
              <a:buClrTx/>
            </a:pPr>
            <a:r>
              <a:rPr lang="en-US" sz="2200" dirty="0"/>
              <a:t>Even if DOL issues general guidance to plan sponsors, it may not address the issue of whether cybersecurity is a fiduciary obligation and the preemption of state laws dealing with </a:t>
            </a:r>
            <a:r>
              <a:rPr lang="en-US" sz="2200" dirty="0" smtClean="0"/>
              <a:t>cybersecurity.</a:t>
            </a:r>
            <a:endParaRPr lang="en-US" sz="22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69</a:t>
            </a:fld>
            <a:endParaRPr lang="en-US" dirty="0"/>
          </a:p>
        </p:txBody>
      </p:sp>
    </p:spTree>
    <p:extLst>
      <p:ext uri="{BB962C8B-B14F-4D97-AF65-F5344CB8AC3E}">
        <p14:creationId xmlns:p14="http://schemas.microsoft.com/office/powerpoint/2010/main" val="42434462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effectLst/>
              </a:rPr>
              <a:t>Cybersecurity</a:t>
            </a:r>
            <a:endParaRPr lang="en-US" dirty="0">
              <a:effectLst/>
            </a:endParaRPr>
          </a:p>
        </p:txBody>
      </p:sp>
      <p:sp>
        <p:nvSpPr>
          <p:cNvPr id="3" name="Content Placeholder 2"/>
          <p:cNvSpPr>
            <a:spLocks noGrp="1"/>
          </p:cNvSpPr>
          <p:nvPr>
            <p:ph idx="1"/>
          </p:nvPr>
        </p:nvSpPr>
        <p:spPr/>
        <p:txBody>
          <a:bodyPr/>
          <a:lstStyle/>
          <a:p>
            <a:pPr>
              <a:buClrTx/>
            </a:pPr>
            <a:endParaRPr lang="en-US" sz="2600" dirty="0" smtClean="0"/>
          </a:p>
          <a:p>
            <a:pPr>
              <a:buClrTx/>
            </a:pPr>
            <a:r>
              <a:rPr lang="en-US" sz="2600" dirty="0" smtClean="0"/>
              <a:t>Appendix </a:t>
            </a:r>
            <a:r>
              <a:rPr lang="en-US" sz="2600" dirty="0"/>
              <a:t>to 2016 ERISA Advisory Council’s Cybersecurity Concerns for Benefit Plans included the </a:t>
            </a:r>
            <a:r>
              <a:rPr lang="en-US" sz="2600" dirty="0" smtClean="0"/>
              <a:t>following:</a:t>
            </a:r>
            <a:endParaRPr lang="en-US" sz="2600" dirty="0"/>
          </a:p>
          <a:p>
            <a:pPr lvl="1">
              <a:buClrTx/>
            </a:pPr>
            <a:r>
              <a:rPr lang="en-US" sz="2200" dirty="0"/>
              <a:t>Information to help plan sponsors and fiduciaries better understand how plan data is </a:t>
            </a:r>
            <a:r>
              <a:rPr lang="en-US" sz="2200" dirty="0" smtClean="0"/>
              <a:t>handled.</a:t>
            </a:r>
            <a:endParaRPr lang="en-US" sz="2200" dirty="0"/>
          </a:p>
          <a:p>
            <a:pPr lvl="1">
              <a:buClrTx/>
            </a:pPr>
            <a:r>
              <a:rPr lang="en-US" sz="2200" dirty="0"/>
              <a:t>Components of a successful cybersecurity </a:t>
            </a:r>
            <a:r>
              <a:rPr lang="en-US" sz="2200" dirty="0" smtClean="0"/>
              <a:t>framework.</a:t>
            </a:r>
            <a:endParaRPr lang="en-US" sz="2200" dirty="0"/>
          </a:p>
          <a:p>
            <a:pPr lvl="1">
              <a:buClrTx/>
            </a:pPr>
            <a:r>
              <a:rPr lang="en-US" sz="2200" dirty="0"/>
              <a:t>Tips for establishing protocols and cybersecurity risk management </a:t>
            </a:r>
            <a:r>
              <a:rPr lang="en-US" sz="2200" dirty="0" smtClean="0"/>
              <a:t>strategies.</a:t>
            </a:r>
            <a:endParaRPr lang="en-US" sz="2200" dirty="0"/>
          </a:p>
          <a:p>
            <a:pPr lvl="1">
              <a:buClrTx/>
            </a:pPr>
            <a:r>
              <a:rPr lang="en-US" sz="2200" dirty="0"/>
              <a:t>List of questions to ask before contracting with service </a:t>
            </a:r>
            <a:r>
              <a:rPr lang="en-US" sz="2200" dirty="0" smtClean="0"/>
              <a:t>providers.</a:t>
            </a:r>
            <a:endParaRPr lang="en-US" sz="22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70</a:t>
            </a:fld>
            <a:endParaRPr lang="en-US" dirty="0"/>
          </a:p>
        </p:txBody>
      </p:sp>
    </p:spTree>
    <p:extLst>
      <p:ext uri="{BB962C8B-B14F-4D97-AF65-F5344CB8AC3E}">
        <p14:creationId xmlns:p14="http://schemas.microsoft.com/office/powerpoint/2010/main" val="31990071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Fiduciary Rule Status</a:t>
            </a:r>
            <a:endParaRPr lang="en-US" b="1" dirty="0">
              <a:effectLst/>
            </a:endParaRPr>
          </a:p>
        </p:txBody>
      </p:sp>
      <p:sp>
        <p:nvSpPr>
          <p:cNvPr id="3" name="Content Placeholder 2"/>
          <p:cNvSpPr>
            <a:spLocks noGrp="1"/>
          </p:cNvSpPr>
          <p:nvPr>
            <p:ph idx="1"/>
          </p:nvPr>
        </p:nvSpPr>
        <p:spPr/>
        <p:txBody>
          <a:bodyPr/>
          <a:lstStyle/>
          <a:p>
            <a:pPr>
              <a:buClrTx/>
            </a:pPr>
            <a:endParaRPr lang="en-US" sz="2800" dirty="0" smtClean="0"/>
          </a:p>
          <a:p>
            <a:pPr>
              <a:buClrTx/>
            </a:pPr>
            <a:r>
              <a:rPr lang="en-US" sz="2800" dirty="0" smtClean="0"/>
              <a:t>As </a:t>
            </a:r>
            <a:r>
              <a:rPr lang="en-US" sz="2800" dirty="0"/>
              <a:t>of July 12, 2018, DOL Fiduciary Rule is </a:t>
            </a:r>
            <a:r>
              <a:rPr lang="en-US" sz="2800" dirty="0" smtClean="0"/>
              <a:t>dead.</a:t>
            </a:r>
            <a:endParaRPr lang="en-US" sz="2800" dirty="0"/>
          </a:p>
          <a:p>
            <a:pPr>
              <a:buClrTx/>
            </a:pPr>
            <a:r>
              <a:rPr lang="en-US" sz="2800" dirty="0"/>
              <a:t>Unclear w</a:t>
            </a:r>
            <a:r>
              <a:rPr lang="en-US" sz="2600" dirty="0"/>
              <a:t>hat future regulatory action that the DOL will </a:t>
            </a:r>
            <a:r>
              <a:rPr lang="en-US" sz="2600" dirty="0" smtClean="0"/>
              <a:t>take.</a:t>
            </a:r>
            <a:endParaRPr lang="en-US" sz="2600" dirty="0"/>
          </a:p>
          <a:p>
            <a:pPr lvl="1">
              <a:buClrTx/>
            </a:pPr>
            <a:r>
              <a:rPr lang="en-US" sz="2400" dirty="0" smtClean="0"/>
              <a:t>Fifth </a:t>
            </a:r>
            <a:r>
              <a:rPr lang="en-US" sz="2400" dirty="0"/>
              <a:t>Circuit decision limits the scope of future DOL </a:t>
            </a:r>
            <a:r>
              <a:rPr lang="en-US" sz="2400" dirty="0" smtClean="0"/>
              <a:t>activity.</a:t>
            </a:r>
            <a:endParaRPr lang="en-US" sz="2400" dirty="0"/>
          </a:p>
          <a:p>
            <a:pPr>
              <a:buClrTx/>
            </a:pPr>
            <a:r>
              <a:rPr lang="en-US" sz="2800" dirty="0"/>
              <a:t>Today, the definition of a fiduciary providing investment advice for a fee is the 1975 5 factor </a:t>
            </a:r>
            <a:r>
              <a:rPr lang="en-US" sz="2800" dirty="0" smtClean="0"/>
              <a:t>test.</a:t>
            </a:r>
            <a:endParaRPr lang="en-US" sz="2800" dirty="0"/>
          </a:p>
          <a:p>
            <a:pPr lvl="1">
              <a:buClrTx/>
            </a:pPr>
            <a:r>
              <a:rPr lang="en-US" sz="2400" dirty="0"/>
              <a:t>Not likely this will be the final DOL </a:t>
            </a:r>
            <a:r>
              <a:rPr lang="en-US" sz="2400" dirty="0" smtClean="0"/>
              <a:t>position.</a:t>
            </a:r>
            <a:endParaRPr lang="en-US" sz="2400" dirty="0"/>
          </a:p>
          <a:p>
            <a:pPr marL="82550" indent="0">
              <a:buClrTx/>
              <a:buNone/>
            </a:pP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71</a:t>
            </a:fld>
            <a:endParaRPr lang="en-US" dirty="0"/>
          </a:p>
        </p:txBody>
      </p:sp>
    </p:spTree>
    <p:extLst>
      <p:ext uri="{BB962C8B-B14F-4D97-AF65-F5344CB8AC3E}">
        <p14:creationId xmlns:p14="http://schemas.microsoft.com/office/powerpoint/2010/main" val="28837146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effectLst/>
              </a:rPr>
              <a:t>Fiduciary Rule Status</a:t>
            </a:r>
            <a:endParaRPr lang="en-US" b="1" dirty="0">
              <a:effectLst/>
            </a:endParaRPr>
          </a:p>
        </p:txBody>
      </p:sp>
      <p:sp>
        <p:nvSpPr>
          <p:cNvPr id="3" name="Content Placeholder 2"/>
          <p:cNvSpPr>
            <a:spLocks noGrp="1"/>
          </p:cNvSpPr>
          <p:nvPr>
            <p:ph idx="1"/>
          </p:nvPr>
        </p:nvSpPr>
        <p:spPr/>
        <p:txBody>
          <a:bodyPr/>
          <a:lstStyle/>
          <a:p>
            <a:pPr>
              <a:buClrTx/>
            </a:pPr>
            <a:r>
              <a:rPr lang="en-US" sz="2800" dirty="0"/>
              <a:t>Plan sponsors have become more sensitive to issue of identifying fiduciaries.</a:t>
            </a:r>
          </a:p>
          <a:p>
            <a:pPr lvl="1">
              <a:buClrTx/>
            </a:pPr>
            <a:r>
              <a:rPr lang="en-US" sz="2400" dirty="0"/>
              <a:t>Historically, recordkeepers not regarded as ERISA fiduciaries.</a:t>
            </a:r>
          </a:p>
          <a:p>
            <a:pPr lvl="2">
              <a:buClrTx/>
            </a:pPr>
            <a:r>
              <a:rPr lang="en-US" sz="2000" dirty="0"/>
              <a:t>Their functions ministerial in nature.</a:t>
            </a:r>
          </a:p>
          <a:p>
            <a:pPr marL="82550" indent="0">
              <a:buNone/>
            </a:pP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72</a:t>
            </a:fld>
            <a:endParaRPr lang="en-US" dirty="0"/>
          </a:p>
        </p:txBody>
      </p:sp>
    </p:spTree>
    <p:extLst>
      <p:ext uri="{BB962C8B-B14F-4D97-AF65-F5344CB8AC3E}">
        <p14:creationId xmlns:p14="http://schemas.microsoft.com/office/powerpoint/2010/main" val="178467917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SEC Proposed Regulation </a:t>
            </a:r>
            <a:r>
              <a:rPr lang="en-US" b="1" dirty="0" smtClean="0">
                <a:effectLst/>
              </a:rPr>
              <a:t/>
            </a:r>
            <a:br>
              <a:rPr lang="en-US" b="1" dirty="0" smtClean="0">
                <a:effectLst/>
              </a:rPr>
            </a:br>
            <a:r>
              <a:rPr lang="en-US" b="1" dirty="0" smtClean="0">
                <a:effectLst/>
              </a:rPr>
              <a:t>Best </a:t>
            </a:r>
            <a:r>
              <a:rPr lang="en-US" b="1" dirty="0">
                <a:effectLst/>
              </a:rPr>
              <a:t>Interest</a:t>
            </a:r>
          </a:p>
        </p:txBody>
      </p:sp>
      <p:sp>
        <p:nvSpPr>
          <p:cNvPr id="3" name="Content Placeholder 2"/>
          <p:cNvSpPr>
            <a:spLocks noGrp="1"/>
          </p:cNvSpPr>
          <p:nvPr>
            <p:ph idx="1"/>
          </p:nvPr>
        </p:nvSpPr>
        <p:spPr/>
        <p:txBody>
          <a:bodyPr/>
          <a:lstStyle/>
          <a:p>
            <a:pPr>
              <a:buClrTx/>
            </a:pPr>
            <a:endParaRPr lang="en-US" sz="2800" dirty="0" smtClean="0"/>
          </a:p>
          <a:p>
            <a:pPr>
              <a:buClrTx/>
            </a:pPr>
            <a:r>
              <a:rPr lang="en-US" sz="2800" dirty="0" smtClean="0"/>
              <a:t>Issued </a:t>
            </a:r>
            <a:r>
              <a:rPr lang="en-US" sz="2800" dirty="0"/>
              <a:t>by a 4-1 vote on April 18, </a:t>
            </a:r>
            <a:r>
              <a:rPr lang="en-US" sz="2800" dirty="0" smtClean="0"/>
              <a:t>2018.</a:t>
            </a:r>
            <a:endParaRPr lang="en-US" sz="2800" dirty="0"/>
          </a:p>
          <a:p>
            <a:pPr>
              <a:buClrTx/>
            </a:pPr>
            <a:r>
              <a:rPr lang="en-US" sz="2800" dirty="0"/>
              <a:t>Regulates the standard of conduct for </a:t>
            </a:r>
            <a:r>
              <a:rPr lang="en-US" sz="2800" dirty="0" smtClean="0"/>
              <a:t>broker-dealers.</a:t>
            </a:r>
            <a:endParaRPr lang="en-US" sz="2800" dirty="0"/>
          </a:p>
          <a:p>
            <a:pPr lvl="1">
              <a:buClrTx/>
            </a:pPr>
            <a:r>
              <a:rPr lang="en-US" sz="2400" dirty="0"/>
              <a:t>No direct impact on </a:t>
            </a:r>
            <a:r>
              <a:rPr lang="en-US" sz="2400" dirty="0" smtClean="0"/>
              <a:t>recordkeepers.</a:t>
            </a:r>
            <a:endParaRPr lang="en-US" sz="2400" dirty="0"/>
          </a:p>
          <a:p>
            <a:pPr>
              <a:buClrTx/>
            </a:pPr>
            <a:r>
              <a:rPr lang="en-US" sz="2800" dirty="0"/>
              <a:t>DOL Fiduciary Rule an important source for Proposed </a:t>
            </a:r>
            <a:r>
              <a:rPr lang="en-US" sz="2800" dirty="0" smtClean="0"/>
              <a:t>Regulation.</a:t>
            </a:r>
            <a:endParaRPr lang="en-US" sz="2800" dirty="0"/>
          </a:p>
          <a:p>
            <a:pPr>
              <a:buClrTx/>
            </a:pPr>
            <a:r>
              <a:rPr lang="en-US" sz="2800" dirty="0"/>
              <a:t>Comment period ends August </a:t>
            </a:r>
            <a:r>
              <a:rPr lang="en-US" sz="2800" dirty="0" smtClean="0"/>
              <a:t>7, 2018.</a:t>
            </a:r>
            <a:endParaRPr lang="en-US" sz="2800" dirty="0"/>
          </a:p>
          <a:p>
            <a:pPr lvl="1">
              <a:buClrTx/>
            </a:pPr>
            <a:r>
              <a:rPr lang="en-US" sz="2400" dirty="0"/>
              <a:t>More than 2800 comments have been received to </a:t>
            </a:r>
            <a:r>
              <a:rPr lang="en-US" sz="2400" dirty="0" smtClean="0"/>
              <a:t>date.</a:t>
            </a:r>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73</a:t>
            </a:fld>
            <a:endParaRPr lang="en-US" dirty="0"/>
          </a:p>
        </p:txBody>
      </p:sp>
    </p:spTree>
    <p:extLst>
      <p:ext uri="{BB962C8B-B14F-4D97-AF65-F5344CB8AC3E}">
        <p14:creationId xmlns:p14="http://schemas.microsoft.com/office/powerpoint/2010/main" val="102827693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effectLst/>
              </a:rPr>
              <a:t>SEC Proposed Regulation </a:t>
            </a:r>
            <a:br>
              <a:rPr lang="en-US" b="1" dirty="0">
                <a:effectLst/>
              </a:rPr>
            </a:br>
            <a:r>
              <a:rPr lang="en-US" b="1" dirty="0">
                <a:effectLst/>
              </a:rPr>
              <a:t>Best Interest</a:t>
            </a:r>
            <a:endParaRPr lang="en-US" dirty="0">
              <a:effectLst/>
            </a:endParaRPr>
          </a:p>
        </p:txBody>
      </p:sp>
      <p:sp>
        <p:nvSpPr>
          <p:cNvPr id="3" name="Content Placeholder 2"/>
          <p:cNvSpPr>
            <a:spLocks noGrp="1"/>
          </p:cNvSpPr>
          <p:nvPr>
            <p:ph idx="1"/>
          </p:nvPr>
        </p:nvSpPr>
        <p:spPr/>
        <p:txBody>
          <a:bodyPr/>
          <a:lstStyle/>
          <a:p>
            <a:endParaRPr lang="en-US" sz="2800" dirty="0" smtClean="0"/>
          </a:p>
          <a:p>
            <a:pPr>
              <a:buClrTx/>
            </a:pPr>
            <a:r>
              <a:rPr lang="en-US" sz="2800" dirty="0" smtClean="0"/>
              <a:t>Applies </a:t>
            </a:r>
            <a:r>
              <a:rPr lang="en-US" sz="2800" dirty="0"/>
              <a:t>to recommendations with respect to securities transactions and investment strategies to retail </a:t>
            </a:r>
            <a:r>
              <a:rPr lang="en-US" sz="2800" dirty="0" smtClean="0"/>
              <a:t>customers.</a:t>
            </a:r>
            <a:endParaRPr lang="en-US" sz="2800" dirty="0"/>
          </a:p>
          <a:p>
            <a:pPr lvl="1">
              <a:buClrTx/>
            </a:pPr>
            <a:r>
              <a:rPr lang="en-US" sz="2400" dirty="0"/>
              <a:t>Retail customer - narrowly </a:t>
            </a:r>
            <a:r>
              <a:rPr lang="en-US" sz="2400" dirty="0" smtClean="0"/>
              <a:t>defined.</a:t>
            </a:r>
            <a:endParaRPr lang="en-US" sz="2400" dirty="0"/>
          </a:p>
          <a:p>
            <a:pPr lvl="2">
              <a:buClrTx/>
            </a:pPr>
            <a:r>
              <a:rPr lang="en-US" sz="2000" dirty="0"/>
              <a:t>Applies to IRA owners and participant accounts in 401(k) </a:t>
            </a:r>
            <a:r>
              <a:rPr lang="en-US" sz="2000" dirty="0" smtClean="0"/>
              <a:t>plan.</a:t>
            </a:r>
            <a:endParaRPr lang="en-US" sz="2000" dirty="0"/>
          </a:p>
          <a:p>
            <a:pPr lvl="2">
              <a:buClrTx/>
            </a:pPr>
            <a:r>
              <a:rPr lang="en-US" sz="2000" dirty="0"/>
              <a:t>May apply to non-ERISA 403(b) </a:t>
            </a:r>
            <a:r>
              <a:rPr lang="en-US" sz="2000" dirty="0" smtClean="0"/>
              <a:t>plan.</a:t>
            </a:r>
            <a:endParaRPr lang="en-US" sz="2000" dirty="0"/>
          </a:p>
          <a:p>
            <a:pPr lvl="2">
              <a:buClrTx/>
            </a:pPr>
            <a:r>
              <a:rPr lang="en-US" sz="2000" dirty="0"/>
              <a:t>Does not cover advice given to sponsor of 401(k) </a:t>
            </a:r>
            <a:r>
              <a:rPr lang="en-US" sz="2000" smtClean="0"/>
              <a:t>plans.</a:t>
            </a:r>
            <a:endParaRPr lang="en-US" sz="20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74</a:t>
            </a:fld>
            <a:endParaRPr lang="en-US" dirty="0"/>
          </a:p>
        </p:txBody>
      </p:sp>
    </p:spTree>
    <p:extLst>
      <p:ext uri="{BB962C8B-B14F-4D97-AF65-F5344CB8AC3E}">
        <p14:creationId xmlns:p14="http://schemas.microsoft.com/office/powerpoint/2010/main" val="314604833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9350" cy="1143000"/>
          </a:xfrm>
        </p:spPr>
        <p:txBody>
          <a:bodyPr/>
          <a:lstStyle/>
          <a:p>
            <a:pPr algn="ctr"/>
            <a:r>
              <a:rPr lang="en-US" b="1" dirty="0" smtClean="0">
                <a:effectLst/>
              </a:rPr>
              <a:t>Litigation Against Plan Sponsors</a:t>
            </a:r>
            <a:endParaRPr lang="en-US" b="1" dirty="0">
              <a:effectLst/>
            </a:endParaRPr>
          </a:p>
        </p:txBody>
      </p:sp>
      <p:sp>
        <p:nvSpPr>
          <p:cNvPr id="3" name="Content Placeholder 2"/>
          <p:cNvSpPr>
            <a:spLocks noGrp="1"/>
          </p:cNvSpPr>
          <p:nvPr>
            <p:ph idx="1"/>
          </p:nvPr>
        </p:nvSpPr>
        <p:spPr>
          <a:xfrm>
            <a:off x="1435100" y="1219200"/>
            <a:ext cx="7499350" cy="5334000"/>
          </a:xfrm>
        </p:spPr>
        <p:txBody>
          <a:bodyPr/>
          <a:lstStyle/>
          <a:p>
            <a:pPr>
              <a:buClrTx/>
            </a:pPr>
            <a:r>
              <a:rPr lang="en-US" sz="2600" dirty="0"/>
              <a:t>Plan sponsors in several recent cases have been successful in defeating claims of breach of fiduciary </a:t>
            </a:r>
            <a:r>
              <a:rPr lang="en-US" sz="2600" dirty="0" smtClean="0"/>
              <a:t>duty.</a:t>
            </a:r>
            <a:endParaRPr lang="en-US" sz="2600" dirty="0"/>
          </a:p>
          <a:p>
            <a:pPr lvl="1">
              <a:buClrTx/>
            </a:pPr>
            <a:r>
              <a:rPr lang="en-US" sz="2200" dirty="0"/>
              <a:t>Relatively easy to draft copy-cat claims, but </a:t>
            </a:r>
            <a:r>
              <a:rPr lang="en-US" sz="2200" dirty="0" smtClean="0"/>
              <a:t>difficult </a:t>
            </a:r>
            <a:r>
              <a:rPr lang="en-US" sz="2200" dirty="0"/>
              <a:t>to prove </a:t>
            </a:r>
            <a:r>
              <a:rPr lang="en-US" sz="2200" dirty="0" smtClean="0"/>
              <a:t>them.</a:t>
            </a:r>
            <a:endParaRPr lang="en-US" sz="2200" dirty="0"/>
          </a:p>
          <a:p>
            <a:pPr lvl="1">
              <a:buClrTx/>
            </a:pPr>
            <a:r>
              <a:rPr lang="en-US" sz="2200" dirty="0"/>
              <a:t>Establishing that fund A cost less and performed better than Fund B does not establish that it was imprudent to select fund </a:t>
            </a:r>
            <a:r>
              <a:rPr lang="en-US" sz="2200" dirty="0" smtClean="0"/>
              <a:t>B.</a:t>
            </a:r>
            <a:endParaRPr lang="en-US" sz="2200" dirty="0"/>
          </a:p>
          <a:p>
            <a:pPr lvl="1">
              <a:buClrTx/>
            </a:pPr>
            <a:r>
              <a:rPr lang="en-US" sz="2200" dirty="0"/>
              <a:t>Plaintiff must establish appropriate </a:t>
            </a:r>
            <a:r>
              <a:rPr lang="en-US" sz="2200" dirty="0" smtClean="0"/>
              <a:t>benchmark.</a:t>
            </a:r>
            <a:endParaRPr lang="en-US" sz="2200" dirty="0"/>
          </a:p>
          <a:p>
            <a:pPr lvl="1">
              <a:buClrTx/>
            </a:pPr>
            <a:r>
              <a:rPr lang="en-US" sz="2200" dirty="0"/>
              <a:t>No fiduciary duty under ERISA to select the best performing </a:t>
            </a:r>
            <a:r>
              <a:rPr lang="en-US" sz="2200" dirty="0" smtClean="0"/>
              <a:t>fund.</a:t>
            </a:r>
            <a:endParaRPr lang="en-US" sz="2200" dirty="0"/>
          </a:p>
          <a:p>
            <a:pPr lvl="1">
              <a:buClrTx/>
            </a:pPr>
            <a:r>
              <a:rPr lang="en-US" sz="2200" dirty="0"/>
              <a:t>Fact that a fund performed below market does not establish that the methodology for selecting the fund was </a:t>
            </a:r>
            <a:r>
              <a:rPr lang="en-US" sz="2200" dirty="0" smtClean="0"/>
              <a:t>flawed.</a:t>
            </a:r>
            <a:endParaRPr lang="en-US" sz="22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75</a:t>
            </a:fld>
            <a:endParaRPr lang="en-US" dirty="0"/>
          </a:p>
        </p:txBody>
      </p:sp>
    </p:spTree>
    <p:extLst>
      <p:ext uri="{BB962C8B-B14F-4D97-AF65-F5344CB8AC3E}">
        <p14:creationId xmlns:p14="http://schemas.microsoft.com/office/powerpoint/2010/main" val="341883485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effectLst/>
              </a:rPr>
              <a:t/>
            </a:r>
            <a:br>
              <a:rPr lang="en-US" b="1" dirty="0" smtClean="0">
                <a:effectLst/>
              </a:rPr>
            </a:br>
            <a:r>
              <a:rPr lang="en-US" b="1" dirty="0" smtClean="0">
                <a:effectLst/>
              </a:rPr>
              <a:t>Litigation </a:t>
            </a:r>
            <a:r>
              <a:rPr lang="en-US" b="1" dirty="0">
                <a:effectLst/>
              </a:rPr>
              <a:t>Regarding Recordkeeper</a:t>
            </a:r>
            <a:r>
              <a:rPr lang="en-US" dirty="0">
                <a:effectLst/>
              </a:rPr>
              <a:t/>
            </a:r>
            <a:br>
              <a:rPr lang="en-US" dirty="0">
                <a:effectLst/>
              </a:rPr>
            </a:br>
            <a:endParaRPr lang="en-US" b="1" dirty="0">
              <a:effectLst/>
            </a:endParaRPr>
          </a:p>
        </p:txBody>
      </p:sp>
      <p:sp>
        <p:nvSpPr>
          <p:cNvPr id="3" name="Content Placeholder 2"/>
          <p:cNvSpPr>
            <a:spLocks noGrp="1"/>
          </p:cNvSpPr>
          <p:nvPr>
            <p:ph idx="1"/>
          </p:nvPr>
        </p:nvSpPr>
        <p:spPr/>
        <p:txBody>
          <a:bodyPr/>
          <a:lstStyle/>
          <a:p>
            <a:pPr>
              <a:buClrTx/>
            </a:pPr>
            <a:r>
              <a:rPr lang="en-US" sz="2800" dirty="0"/>
              <a:t>Recent cases in Southern District of New York show difficulty of maintaining breach of fiduciary duty claims against recordkeeper .</a:t>
            </a:r>
          </a:p>
          <a:p>
            <a:pPr lvl="1">
              <a:buClrTx/>
            </a:pPr>
            <a:r>
              <a:rPr lang="en-US" sz="2400" dirty="0"/>
              <a:t>Malone and </a:t>
            </a:r>
            <a:r>
              <a:rPr lang="en-US" sz="2400" dirty="0" err="1"/>
              <a:t>McKeogh</a:t>
            </a:r>
            <a:r>
              <a:rPr lang="en-US" sz="2400" dirty="0"/>
              <a:t> v TIAA, 2017 WL 913699 (S.D.N.Y., March 9, 2017</a:t>
            </a:r>
            <a:r>
              <a:rPr lang="en-US" sz="2400" dirty="0" smtClean="0"/>
              <a:t>).</a:t>
            </a:r>
            <a:endParaRPr lang="en-US" sz="2400" dirty="0"/>
          </a:p>
          <a:p>
            <a:pPr lvl="1">
              <a:buClrTx/>
            </a:pPr>
            <a:r>
              <a:rPr lang="en-US" sz="2400" dirty="0"/>
              <a:t>Haley v. TIAA, 2018 WL 1585673( S.D.N.Y. March 28, </a:t>
            </a:r>
            <a:r>
              <a:rPr lang="en-US" sz="2400" dirty="0" smtClean="0"/>
              <a:t>2018).</a:t>
            </a:r>
            <a:endParaRPr lang="en-US" sz="2400"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76</a:t>
            </a:fld>
            <a:endParaRPr lang="en-US" dirty="0"/>
          </a:p>
        </p:txBody>
      </p:sp>
    </p:spTree>
    <p:extLst>
      <p:ext uri="{BB962C8B-B14F-4D97-AF65-F5344CB8AC3E}">
        <p14:creationId xmlns:p14="http://schemas.microsoft.com/office/powerpoint/2010/main" val="145248918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effectLst/>
              </a:rPr>
              <a:t/>
            </a:r>
            <a:br>
              <a:rPr lang="en-US" b="1" dirty="0" smtClean="0">
                <a:effectLst/>
              </a:rPr>
            </a:br>
            <a:r>
              <a:rPr lang="en-US" b="1" dirty="0" smtClean="0">
                <a:effectLst/>
              </a:rPr>
              <a:t>Litigation </a:t>
            </a:r>
            <a:r>
              <a:rPr lang="en-US" b="1" dirty="0">
                <a:effectLst/>
              </a:rPr>
              <a:t>Regarding Recordkeeper</a:t>
            </a:r>
            <a:r>
              <a:rPr lang="en-US" dirty="0">
                <a:effectLst/>
              </a:rPr>
              <a:t/>
            </a:r>
            <a:br>
              <a:rPr lang="en-US" dirty="0">
                <a:effectLst/>
              </a:rPr>
            </a:br>
            <a:endParaRPr lang="en-US" b="1" dirty="0">
              <a:effectLst/>
            </a:endParaRPr>
          </a:p>
        </p:txBody>
      </p:sp>
      <p:sp>
        <p:nvSpPr>
          <p:cNvPr id="3" name="Content Placeholder 2"/>
          <p:cNvSpPr>
            <a:spLocks noGrp="1"/>
          </p:cNvSpPr>
          <p:nvPr>
            <p:ph idx="1"/>
          </p:nvPr>
        </p:nvSpPr>
        <p:spPr/>
        <p:txBody>
          <a:bodyPr/>
          <a:lstStyle/>
          <a:p>
            <a:pPr>
              <a:buClrTx/>
            </a:pPr>
            <a:r>
              <a:rPr lang="en-US" sz="2800" dirty="0"/>
              <a:t>Recent suits have alleged breach of fiduciary duty by a plan sponsor in providing data about plan participants (a plan asset?) to TIAA.</a:t>
            </a:r>
          </a:p>
          <a:p>
            <a:pPr lvl="1">
              <a:buClrTx/>
            </a:pPr>
            <a:r>
              <a:rPr lang="en-US" sz="2400" dirty="0" smtClean="0"/>
              <a:t>Not </a:t>
            </a:r>
            <a:r>
              <a:rPr lang="en-US" sz="2400" dirty="0"/>
              <a:t>acting for exclusive benefit of plan </a:t>
            </a:r>
            <a:r>
              <a:rPr lang="en-US" sz="2400" dirty="0" smtClean="0"/>
              <a:t>participants.</a:t>
            </a:r>
            <a:endParaRPr lang="en-US" sz="2400" dirty="0"/>
          </a:p>
          <a:p>
            <a:pPr lvl="1">
              <a:buClrTx/>
            </a:pPr>
            <a:r>
              <a:rPr lang="en-US" sz="2400" dirty="0"/>
              <a:t>Not preventing TIAA from using that information to market its services to </a:t>
            </a:r>
            <a:r>
              <a:rPr lang="en-US" sz="2400" dirty="0" smtClean="0"/>
              <a:t>participants.</a:t>
            </a:r>
            <a:endParaRPr lang="en-US" sz="2400" dirty="0"/>
          </a:p>
          <a:p>
            <a:pPr lvl="1">
              <a:buClrTx/>
            </a:pPr>
            <a:r>
              <a:rPr lang="en-US" sz="2400" dirty="0"/>
              <a:t>Prohibited transaction-use of plan assets for benefit of </a:t>
            </a:r>
            <a:r>
              <a:rPr lang="en-US" sz="2400" dirty="0" smtClean="0"/>
              <a:t>party </a:t>
            </a:r>
            <a:r>
              <a:rPr lang="en-US" sz="2400" dirty="0"/>
              <a:t>in </a:t>
            </a:r>
            <a:r>
              <a:rPr lang="en-US" sz="2400" dirty="0" smtClean="0"/>
              <a:t>interest.</a:t>
            </a:r>
            <a:endParaRPr lang="en-US" sz="2400" dirty="0"/>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77</a:t>
            </a:fld>
            <a:endParaRPr lang="en-US" dirty="0"/>
          </a:p>
        </p:txBody>
      </p:sp>
    </p:spTree>
    <p:extLst>
      <p:ext uri="{BB962C8B-B14F-4D97-AF65-F5344CB8AC3E}">
        <p14:creationId xmlns:p14="http://schemas.microsoft.com/office/powerpoint/2010/main" val="194659719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667000"/>
            <a:ext cx="7407275" cy="9144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endParaRPr lang="en-US" sz="54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spcBef>
                <a:spcPts val="0"/>
              </a:spcBef>
            </a:pPr>
            <a:r>
              <a:rPr lang="en-US" sz="2800" b="1" dirty="0" smtClean="0">
                <a:solidFill>
                  <a:srgbClr val="320E04"/>
                </a:solidFill>
                <a:cs typeface="Arial" charset="0"/>
              </a:rPr>
              <a:t>		</a:t>
            </a:r>
          </a:p>
          <a:p>
            <a:pPr marL="26988" algn="ctr" eaLnBrk="1" hangingPunct="1">
              <a:spcBef>
                <a:spcPts val="0"/>
              </a:spcBef>
            </a:pPr>
            <a:r>
              <a:rPr lang="en-US" sz="4000" b="1" dirty="0" smtClean="0">
                <a:solidFill>
                  <a:srgbClr val="320E04"/>
                </a:solidFill>
                <a:latin typeface="Arial Narrow" panose="020B0606020202030204" pitchFamily="34" charset="0"/>
                <a:cs typeface="Arial" charset="0"/>
              </a:rPr>
              <a:t>Marcia S. Wagner</a:t>
            </a:r>
          </a:p>
        </p:txBody>
      </p:sp>
      <p:sp>
        <p:nvSpPr>
          <p:cNvPr id="7172" name="Rectangle 3"/>
          <p:cNvSpPr>
            <a:spLocks noChangeArrowheads="1"/>
          </p:cNvSpPr>
          <p:nvPr/>
        </p:nvSpPr>
        <p:spPr bwMode="auto">
          <a:xfrm>
            <a:off x="1295400" y="152400"/>
            <a:ext cx="73914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algn="ctr"/>
            <a:r>
              <a:rPr lang="en-US" sz="4000" b="1" dirty="0" smtClean="0">
                <a:solidFill>
                  <a:schemeClr val="tx2"/>
                </a:solidFill>
              </a:rPr>
              <a:t>_______________________________</a:t>
            </a:r>
            <a:endParaRPr lang="en-US" sz="1400" b="1" dirty="0">
              <a:solidFill>
                <a:schemeClr val="tx2"/>
              </a:solidFill>
            </a:endParaRPr>
          </a:p>
          <a:p>
            <a:pPr algn="ctr"/>
            <a:r>
              <a:rPr lang="en-US" sz="4000" b="1" dirty="0">
                <a:solidFill>
                  <a:schemeClr val="tx2"/>
                </a:solidFill>
              </a:rPr>
              <a:t>COMMON AUDIT ISSUES AND WHAT DO BENEFITS PROFESSIONALS NEED TO KNOW ABOUT TAX REFORM?</a:t>
            </a:r>
          </a:p>
          <a:p>
            <a:pPr algn="ctr"/>
            <a:r>
              <a:rPr lang="en-US" sz="3200" b="1" dirty="0" smtClean="0">
                <a:solidFill>
                  <a:schemeClr val="tx2"/>
                </a:solidFill>
              </a:rPr>
              <a:t>______________________________________</a:t>
            </a:r>
            <a:endParaRPr lang="en-US" sz="3200" b="1" dirty="0">
              <a:solidFill>
                <a:schemeClr val="tx2"/>
              </a:solidFill>
            </a:endParaRPr>
          </a:p>
        </p:txBody>
      </p:sp>
      <p:pic>
        <p:nvPicPr>
          <p:cNvPr id="7173" name="Picture 5" descr="C:\Documents and Settings\Barbara Lewis\Local Settings\Temporary Internet Files\OLK2EB\Wagner-Logo.bmp"/>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92929" y="4800600"/>
            <a:ext cx="3505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845129" y="5103674"/>
            <a:ext cx="6400800" cy="1261884"/>
          </a:xfrm>
          <a:prstGeom prst="rect">
            <a:avLst/>
          </a:prstGeom>
          <a:noFill/>
        </p:spPr>
        <p:txBody>
          <a:bodyPr wrap="square" rtlCol="0">
            <a:spAutoFit/>
          </a:bodyPr>
          <a:lstStyle/>
          <a:p>
            <a:pPr algn="ctr"/>
            <a:r>
              <a:rPr lang="en-US" sz="3200" dirty="0" smtClean="0">
                <a:solidFill>
                  <a:schemeClr val="tx2"/>
                </a:solidFill>
                <a:latin typeface="Arial" charset="0"/>
              </a:rPr>
              <a:t>marcia@wagnerlawgroup.com</a:t>
            </a:r>
            <a:endParaRPr lang="en-US" sz="3200" dirty="0">
              <a:solidFill>
                <a:schemeClr val="tx2"/>
              </a:solidFill>
              <a:latin typeface="Arial" charset="0"/>
            </a:endParaRPr>
          </a:p>
          <a:p>
            <a:pPr algn="ctr"/>
            <a:r>
              <a:rPr lang="en-US" sz="3200" dirty="0">
                <a:solidFill>
                  <a:schemeClr val="tx2"/>
                </a:solidFill>
                <a:latin typeface="Arial" charset="0"/>
              </a:rPr>
              <a:t>www.wagnerlawgroup.com</a:t>
            </a:r>
          </a:p>
          <a:p>
            <a:endParaRPr lang="en-US" sz="1200" dirty="0"/>
          </a:p>
        </p:txBody>
      </p:sp>
      <p:sp>
        <p:nvSpPr>
          <p:cNvPr id="4" name="TextBox 3"/>
          <p:cNvSpPr txBox="1"/>
          <p:nvPr/>
        </p:nvSpPr>
        <p:spPr>
          <a:xfrm>
            <a:off x="1371600" y="6365558"/>
            <a:ext cx="3200400" cy="261610"/>
          </a:xfrm>
          <a:prstGeom prst="rect">
            <a:avLst/>
          </a:prstGeom>
          <a:noFill/>
        </p:spPr>
        <p:txBody>
          <a:bodyPr wrap="square" rtlCol="0">
            <a:spAutoFit/>
          </a:bodyPr>
          <a:lstStyle/>
          <a:p>
            <a:r>
              <a:rPr lang="en-US" sz="1100" dirty="0" smtClean="0"/>
              <a:t>A0368082.PPTX</a:t>
            </a:r>
            <a:endParaRPr lang="en-US" sz="1100" dirty="0"/>
          </a:p>
        </p:txBody>
      </p:sp>
    </p:spTree>
    <p:extLst>
      <p:ext uri="{BB962C8B-B14F-4D97-AF65-F5344CB8AC3E}">
        <p14:creationId xmlns:p14="http://schemas.microsoft.com/office/powerpoint/2010/main" val="2898980566"/>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37781</TotalTime>
  <Words>15786</Words>
  <Application>Microsoft Office PowerPoint</Application>
  <PresentationFormat>On-screen Show (4:3)</PresentationFormat>
  <Paragraphs>785</Paragraphs>
  <Slides>78</Slides>
  <Notes>78</Notes>
  <HiddenSlides>0</HiddenSlides>
  <MMClips>0</MMClips>
  <ScaleCrop>false</ScaleCrop>
  <HeadingPairs>
    <vt:vector size="4" baseType="variant">
      <vt:variant>
        <vt:lpstr>Theme</vt:lpstr>
      </vt:variant>
      <vt:variant>
        <vt:i4>1</vt:i4>
      </vt:variant>
      <vt:variant>
        <vt:lpstr>Slide Titles</vt:lpstr>
      </vt:variant>
      <vt:variant>
        <vt:i4>78</vt:i4>
      </vt:variant>
    </vt:vector>
  </HeadingPairs>
  <TitlesOfParts>
    <vt:vector size="79" baseType="lpstr">
      <vt:lpstr>Solstice</vt:lpstr>
      <vt:lpstr> </vt:lpstr>
      <vt:lpstr>PowerPoint Presentation</vt:lpstr>
      <vt:lpstr> Types of IRS Audits </vt:lpstr>
      <vt:lpstr>Triggers for IRS Audits</vt:lpstr>
      <vt:lpstr>Triggers for IRS Audits</vt:lpstr>
      <vt:lpstr>Triggers for DOL Audits</vt:lpstr>
      <vt:lpstr>  Triggers for DOL Audits  </vt:lpstr>
      <vt:lpstr>Triggers for DOL Audits</vt:lpstr>
      <vt:lpstr>Internal Controls </vt:lpstr>
      <vt:lpstr>Internal Controls </vt:lpstr>
      <vt:lpstr>Insufficient Internal Controls</vt:lpstr>
      <vt:lpstr>Good Internal Controls</vt:lpstr>
      <vt:lpstr>Missing Terminated Vested Participants</vt:lpstr>
      <vt:lpstr>Missing Terminated Vested Participants</vt:lpstr>
      <vt:lpstr>Late Movement of Elective  Deferrals Into 401(k) Plans</vt:lpstr>
      <vt:lpstr>Late Movement of Elective  Deferrals Into 401(k) Plans</vt:lpstr>
      <vt:lpstr>Late Movement of Elective  Deferrals Into 401(k) Plans</vt:lpstr>
      <vt:lpstr>Committee or Trustees Meetings</vt:lpstr>
      <vt:lpstr>Investment Policy Statement</vt:lpstr>
      <vt:lpstr> Payment of Expenses From Plan Assets  </vt:lpstr>
      <vt:lpstr>Payment of Expenses From Plan Assets</vt:lpstr>
      <vt:lpstr>Plan Documents</vt:lpstr>
      <vt:lpstr>Plan Documents</vt:lpstr>
      <vt:lpstr>Plan Documents</vt:lpstr>
      <vt:lpstr> Correct Application of Plan Terms </vt:lpstr>
      <vt:lpstr>Correct Application of Plan Terms</vt:lpstr>
      <vt:lpstr>Correct Application of Plan Terms</vt:lpstr>
      <vt:lpstr>Eligible Participants</vt:lpstr>
      <vt:lpstr>Eligible Participants</vt:lpstr>
      <vt:lpstr>Eligible Participants</vt:lpstr>
      <vt:lpstr>Top Heavy Testing Errors</vt:lpstr>
      <vt:lpstr>Nondiscrimination Testing Errors</vt:lpstr>
      <vt:lpstr>Nondiscrimination Testing Errors</vt:lpstr>
      <vt:lpstr>Excess Elective Deferrals</vt:lpstr>
      <vt:lpstr>Loans </vt:lpstr>
      <vt:lpstr>Loans</vt:lpstr>
      <vt:lpstr>Hardship Withdrawals</vt:lpstr>
      <vt:lpstr>Hardship Withdrawals</vt:lpstr>
      <vt:lpstr>PowerPoint Presentation</vt:lpstr>
      <vt:lpstr>Trump August 31st Executive Order on Retirement</vt:lpstr>
      <vt:lpstr>Trump August 31st Executive Order on Retirement</vt:lpstr>
      <vt:lpstr>Trump August 31st Executive Order on Retirement</vt:lpstr>
      <vt:lpstr>Tax Cut and Jobs Act</vt:lpstr>
      <vt:lpstr>Bipartisan Budget Act</vt:lpstr>
      <vt:lpstr>Bipartisan Budget Act</vt:lpstr>
      <vt:lpstr>Acceleration of Funding for  Tax Qualified Plans</vt:lpstr>
      <vt:lpstr>Missing Participant Legislation</vt:lpstr>
      <vt:lpstr>Missing Participant Legislation</vt:lpstr>
      <vt:lpstr>Missing Participant Legislation</vt:lpstr>
      <vt:lpstr>Missing Participant Legislation</vt:lpstr>
      <vt:lpstr> Automatic Retirement Plan  Act of 2017 </vt:lpstr>
      <vt:lpstr> Automatic Retirement Plan  Act of 2017 </vt:lpstr>
      <vt:lpstr> Automatic Contribution Plan  Act of 2017 </vt:lpstr>
      <vt:lpstr> Automatic Retirement Plan  Act of 2017 </vt:lpstr>
      <vt:lpstr>Automatic Retirement Plan  Act of 2017</vt:lpstr>
      <vt:lpstr>Automatic Retirement Plan  Act of 2017</vt:lpstr>
      <vt:lpstr>Automatic Retirement Plan  Act of 2017</vt:lpstr>
      <vt:lpstr>Automatic Retirement Plan  Act of 2017</vt:lpstr>
      <vt:lpstr>Other Proposed Legislation</vt:lpstr>
      <vt:lpstr>Other Proposed Legislation</vt:lpstr>
      <vt:lpstr>Receiving Electronic Statement to Improve Retirement Earnings Act</vt:lpstr>
      <vt:lpstr>Retirement Enhancement and Savings Act of 2018</vt:lpstr>
      <vt:lpstr>Retirement Enhancement and Savings Act of 2018</vt:lpstr>
      <vt:lpstr>Retirement Enhancement and Savings Act of 2018</vt:lpstr>
      <vt:lpstr>Retirement Enhancement and Savings Act of 2018</vt:lpstr>
      <vt:lpstr>Tax Reform 2.0</vt:lpstr>
      <vt:lpstr>Protecting Taxpayers Act</vt:lpstr>
      <vt:lpstr>Protecting Taxpayers Act</vt:lpstr>
      <vt:lpstr>Cybersecurity</vt:lpstr>
      <vt:lpstr>Cybersecurity</vt:lpstr>
      <vt:lpstr>Fiduciary Rule Status</vt:lpstr>
      <vt:lpstr>Fiduciary Rule Status</vt:lpstr>
      <vt:lpstr>SEC Proposed Regulation  Best Interest</vt:lpstr>
      <vt:lpstr>SEC Proposed Regulation  Best Interest</vt:lpstr>
      <vt:lpstr>Litigation Against Plan Sponsors</vt:lpstr>
      <vt:lpstr> Litigation Regarding Recordkeeper </vt:lpstr>
      <vt:lpstr> Litigation Regarding Recordkeeper </vt:lpstr>
      <vt:lpstr>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Barry L. Salkin</cp:lastModifiedBy>
  <cp:revision>1182</cp:revision>
  <cp:lastPrinted>2018-09-04T17:38:38Z</cp:lastPrinted>
  <dcterms:created xsi:type="dcterms:W3CDTF">2008-04-29T20:53:18Z</dcterms:created>
  <dcterms:modified xsi:type="dcterms:W3CDTF">2018-09-04T17:42:09Z</dcterms:modified>
</cp:coreProperties>
</file>